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1" r:id="rId3"/>
    <p:sldId id="268" r:id="rId4"/>
    <p:sldId id="269" r:id="rId5"/>
    <p:sldId id="270" r:id="rId6"/>
    <p:sldId id="257" r:id="rId7"/>
    <p:sldId id="273" r:id="rId8"/>
    <p:sldId id="271" r:id="rId9"/>
    <p:sldId id="258" r:id="rId10"/>
    <p:sldId id="272" r:id="rId11"/>
    <p:sldId id="259" r:id="rId12"/>
    <p:sldId id="278" r:id="rId13"/>
    <p:sldId id="277" r:id="rId14"/>
    <p:sldId id="275" r:id="rId15"/>
    <p:sldId id="276" r:id="rId16"/>
    <p:sldId id="260" r:id="rId17"/>
    <p:sldId id="274" r:id="rId18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Feuille_de_calcul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Feuille_de_calcul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333167717381301"/>
          <c:y val="7.7544424593984598E-2"/>
          <c:w val="0.83313611008321897"/>
          <c:h val="0.773517074821919"/>
        </c:manualLayout>
      </c:layout>
      <c:scatterChart>
        <c:scatterStyle val="lineMarker"/>
        <c:varyColors val="0"/>
        <c:ser>
          <c:idx val="3"/>
          <c:order val="0"/>
          <c:tx>
            <c:strRef>
              <c:f>Sheet1!$E$2</c:f>
              <c:strCache>
                <c:ptCount val="1"/>
                <c:pt idx="0">
                  <c:v>Btot cryoperm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Sheet1!$A$3:$A$11</c:f>
              <c:numCache>
                <c:formatCode>General</c:formatCode>
                <c:ptCount val="9"/>
                <c:pt idx="0">
                  <c:v>30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  <c:pt idx="5">
                  <c:v>120</c:v>
                </c:pt>
                <c:pt idx="6">
                  <c:v>140</c:v>
                </c:pt>
                <c:pt idx="7">
                  <c:v>160</c:v>
                </c:pt>
                <c:pt idx="8">
                  <c:v>180</c:v>
                </c:pt>
              </c:numCache>
            </c:numRef>
          </c:xVal>
          <c:yVal>
            <c:numRef>
              <c:f>Sheet1!$E$3:$E$11</c:f>
              <c:numCache>
                <c:formatCode>General</c:formatCode>
                <c:ptCount val="9"/>
                <c:pt idx="0">
                  <c:v>42.343830719480252</c:v>
                </c:pt>
                <c:pt idx="1">
                  <c:v>11.10360301884033</c:v>
                </c:pt>
                <c:pt idx="2">
                  <c:v>2.0024984394500782</c:v>
                </c:pt>
                <c:pt idx="3">
                  <c:v>1.6763054614240209</c:v>
                </c:pt>
                <c:pt idx="4">
                  <c:v>1.6763054614240209</c:v>
                </c:pt>
                <c:pt idx="5">
                  <c:v>1.7606816861659009</c:v>
                </c:pt>
                <c:pt idx="6">
                  <c:v>2.2934689882359431</c:v>
                </c:pt>
                <c:pt idx="7">
                  <c:v>3.4073450074801639</c:v>
                </c:pt>
                <c:pt idx="8">
                  <c:v>28.5</c:v>
                </c:pt>
              </c:numCache>
            </c:numRef>
          </c:yVal>
          <c:smooth val="0"/>
        </c:ser>
        <c:ser>
          <c:idx val="7"/>
          <c:order val="1"/>
          <c:tx>
            <c:strRef>
              <c:f>Sheet1!$I$2</c:f>
              <c:strCache>
                <c:ptCount val="1"/>
                <c:pt idx="0">
                  <c:v>Btot cryophy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Sheet1!$A$3:$A$11</c:f>
              <c:numCache>
                <c:formatCode>General</c:formatCode>
                <c:ptCount val="9"/>
                <c:pt idx="0">
                  <c:v>30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  <c:pt idx="5">
                  <c:v>120</c:v>
                </c:pt>
                <c:pt idx="6">
                  <c:v>140</c:v>
                </c:pt>
                <c:pt idx="7">
                  <c:v>160</c:v>
                </c:pt>
                <c:pt idx="8">
                  <c:v>180</c:v>
                </c:pt>
              </c:numCache>
            </c:numRef>
          </c:xVal>
          <c:yVal>
            <c:numRef>
              <c:f>Sheet1!$I$3:$I$11</c:f>
              <c:numCache>
                <c:formatCode>General</c:formatCode>
                <c:ptCount val="9"/>
                <c:pt idx="0">
                  <c:v>48.218253804964782</c:v>
                </c:pt>
                <c:pt idx="1">
                  <c:v>12.834328965707551</c:v>
                </c:pt>
                <c:pt idx="2">
                  <c:v>2.0904544960366871</c:v>
                </c:pt>
                <c:pt idx="3">
                  <c:v>1.8867962264113209</c:v>
                </c:pt>
                <c:pt idx="4">
                  <c:v>1.8867962264113209</c:v>
                </c:pt>
                <c:pt idx="5">
                  <c:v>1.7492855684535911</c:v>
                </c:pt>
                <c:pt idx="6">
                  <c:v>2.304343724360582</c:v>
                </c:pt>
                <c:pt idx="7">
                  <c:v>2.8231188426986211</c:v>
                </c:pt>
                <c:pt idx="8">
                  <c:v>19.154372868877751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360832"/>
        <c:axId val="64362752"/>
      </c:scatterChart>
      <c:valAx>
        <c:axId val="643608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fr-FR"/>
                </a:pPr>
                <a:r>
                  <a:rPr lang="en-US"/>
                  <a:t>Distance along the bench (cm)</a:t>
                </a:r>
              </a:p>
            </c:rich>
          </c:tx>
          <c:layout>
            <c:manualLayout>
              <c:xMode val="edge"/>
              <c:yMode val="edge"/>
              <c:x val="0.28511047175260501"/>
              <c:y val="0.924096015432756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fr-FR"/>
            </a:pPr>
            <a:endParaRPr lang="fr-FR"/>
          </a:p>
        </c:txPr>
        <c:crossAx val="64362752"/>
        <c:crossesAt val="-20"/>
        <c:crossBetween val="midCat"/>
      </c:valAx>
      <c:valAx>
        <c:axId val="64362752"/>
        <c:scaling>
          <c:orientation val="minMax"/>
          <c:max val="50"/>
          <c:min val="-20"/>
        </c:scaling>
        <c:delete val="0"/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lang="fr-FR"/>
                </a:pPr>
                <a:r>
                  <a:rPr lang="en-US"/>
                  <a:t>B in microTesla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fr-FR"/>
            </a:pPr>
            <a:endParaRPr lang="fr-FR"/>
          </a:p>
        </c:txPr>
        <c:crossAx val="64360832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34921065800627099"/>
          <c:y val="0.12477175647161801"/>
          <c:w val="0.33176465782244202"/>
          <c:h val="0.18174904607512299"/>
        </c:manualLayout>
      </c:layout>
      <c:overlay val="1"/>
      <c:spPr>
        <a:solidFill>
          <a:schemeClr val="bg1"/>
        </a:solidFill>
        <a:ln>
          <a:solidFill>
            <a:schemeClr val="accent1"/>
          </a:solidFill>
        </a:ln>
      </c:spPr>
      <c:txPr>
        <a:bodyPr/>
        <a:lstStyle/>
        <a:p>
          <a:pPr>
            <a:defRPr lang="fr-FR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600" b="0"/>
      </a:pPr>
      <a:endParaRPr lang="fr-FR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656645801697499E-2"/>
          <c:y val="4.9960180340585969E-2"/>
          <c:w val="0.87196374977700819"/>
          <c:h val="0.8135271395499557"/>
        </c:manualLayout>
      </c:layout>
      <c:scatterChart>
        <c:scatterStyle val="lineMarker"/>
        <c:varyColors val="0"/>
        <c:ser>
          <c:idx val="2"/>
          <c:order val="0"/>
          <c:tx>
            <c:v>no shield, no vessel</c:v>
          </c:tx>
          <c:spPr>
            <a:ln w="25400">
              <a:solidFill>
                <a:srgbClr val="00B0F0"/>
              </a:solidFill>
              <a:prstDash val="sysDot"/>
            </a:ln>
          </c:spPr>
          <c:marker>
            <c:symbol val="diamond"/>
            <c:size val="6"/>
            <c:spPr>
              <a:solidFill>
                <a:srgbClr val="00B0F0"/>
              </a:solidFill>
            </c:spPr>
          </c:marker>
          <c:xVal>
            <c:numRef>
              <c:f>'rappel sans blindage-avec modul'!$A$4:$A$19</c:f>
              <c:numCache>
                <c:formatCode>General</c:formatCode>
                <c:ptCount val="16"/>
                <c:pt idx="0">
                  <c:v>-80</c:v>
                </c:pt>
                <c:pt idx="1">
                  <c:v>-60</c:v>
                </c:pt>
                <c:pt idx="2">
                  <c:v>-40</c:v>
                </c:pt>
                <c:pt idx="3">
                  <c:v>-20</c:v>
                </c:pt>
                <c:pt idx="4">
                  <c:v>0</c:v>
                </c:pt>
                <c:pt idx="5">
                  <c:v>20</c:v>
                </c:pt>
                <c:pt idx="6">
                  <c:v>40</c:v>
                </c:pt>
                <c:pt idx="7">
                  <c:v>50</c:v>
                </c:pt>
                <c:pt idx="8">
                  <c:v>60</c:v>
                </c:pt>
                <c:pt idx="9">
                  <c:v>80</c:v>
                </c:pt>
                <c:pt idx="10">
                  <c:v>100</c:v>
                </c:pt>
                <c:pt idx="11">
                  <c:v>120</c:v>
                </c:pt>
                <c:pt idx="12">
                  <c:v>140</c:v>
                </c:pt>
                <c:pt idx="13">
                  <c:v>160</c:v>
                </c:pt>
                <c:pt idx="14">
                  <c:v>180</c:v>
                </c:pt>
                <c:pt idx="15">
                  <c:v>200</c:v>
                </c:pt>
              </c:numCache>
            </c:numRef>
          </c:xVal>
          <c:yVal>
            <c:numRef>
              <c:f>'rappel sans blindage-avec modul'!$F$4:$F$19</c:f>
              <c:numCache>
                <c:formatCode>General</c:formatCode>
                <c:ptCount val="16"/>
                <c:pt idx="8">
                  <c:v>51.507281038703645</c:v>
                </c:pt>
                <c:pt idx="9">
                  <c:v>51.81698563212646</c:v>
                </c:pt>
                <c:pt idx="10">
                  <c:v>52.076866265166146</c:v>
                </c:pt>
                <c:pt idx="11">
                  <c:v>50.537115073973112</c:v>
                </c:pt>
                <c:pt idx="12">
                  <c:v>50.950956811427986</c:v>
                </c:pt>
                <c:pt idx="13">
                  <c:v>47.686476070265456</c:v>
                </c:pt>
                <c:pt idx="14">
                  <c:v>48.207883172775801</c:v>
                </c:pt>
                <c:pt idx="15">
                  <c:v>46.786750261158339</c:v>
                </c:pt>
              </c:numCache>
            </c:numRef>
          </c:yVal>
          <c:smooth val="0"/>
        </c:ser>
        <c:ser>
          <c:idx val="1"/>
          <c:order val="1"/>
          <c:tx>
            <c:v>no shield, vessel</c:v>
          </c:tx>
          <c:spPr>
            <a:ln w="25400">
              <a:solidFill>
                <a:schemeClr val="accent2"/>
              </a:solidFill>
              <a:prstDash val="sysDot"/>
            </a:ln>
          </c:spPr>
          <c:marker>
            <c:symbol val="square"/>
            <c:size val="5"/>
          </c:marker>
          <c:xVal>
            <c:numRef>
              <c:f>'rappel sans blindage-avec modul'!$A$4:$A$19</c:f>
              <c:numCache>
                <c:formatCode>General</c:formatCode>
                <c:ptCount val="16"/>
                <c:pt idx="0">
                  <c:v>-80</c:v>
                </c:pt>
                <c:pt idx="1">
                  <c:v>-60</c:v>
                </c:pt>
                <c:pt idx="2">
                  <c:v>-40</c:v>
                </c:pt>
                <c:pt idx="3">
                  <c:v>-20</c:v>
                </c:pt>
                <c:pt idx="4">
                  <c:v>0</c:v>
                </c:pt>
                <c:pt idx="5">
                  <c:v>20</c:v>
                </c:pt>
                <c:pt idx="6">
                  <c:v>40</c:v>
                </c:pt>
                <c:pt idx="7">
                  <c:v>50</c:v>
                </c:pt>
                <c:pt idx="8">
                  <c:v>60</c:v>
                </c:pt>
                <c:pt idx="9">
                  <c:v>80</c:v>
                </c:pt>
                <c:pt idx="10">
                  <c:v>100</c:v>
                </c:pt>
                <c:pt idx="11">
                  <c:v>120</c:v>
                </c:pt>
                <c:pt idx="12">
                  <c:v>140</c:v>
                </c:pt>
                <c:pt idx="13">
                  <c:v>160</c:v>
                </c:pt>
                <c:pt idx="14">
                  <c:v>180</c:v>
                </c:pt>
                <c:pt idx="15">
                  <c:v>200</c:v>
                </c:pt>
              </c:numCache>
            </c:numRef>
          </c:xVal>
          <c:yVal>
            <c:numRef>
              <c:f>'rappel sans blindage-avec modul'!$C$4:$C$19</c:f>
              <c:numCache>
                <c:formatCode>General</c:formatCode>
                <c:ptCount val="16"/>
                <c:pt idx="0">
                  <c:v>47.47630988187688</c:v>
                </c:pt>
                <c:pt idx="1">
                  <c:v>44.470664487952057</c:v>
                </c:pt>
                <c:pt idx="2">
                  <c:v>41.583169672356625</c:v>
                </c:pt>
                <c:pt idx="3">
                  <c:v>30.88948041000366</c:v>
                </c:pt>
                <c:pt idx="4">
                  <c:v>20.099910447561701</c:v>
                </c:pt>
                <c:pt idx="5">
                  <c:v>11.331372379372237</c:v>
                </c:pt>
                <c:pt idx="6">
                  <c:v>10.836973747315254</c:v>
                </c:pt>
                <c:pt idx="8">
                  <c:v>8.2492423894561373</c:v>
                </c:pt>
                <c:pt idx="9">
                  <c:v>7.0057119552547977</c:v>
                </c:pt>
                <c:pt idx="10">
                  <c:v>5.1146847410177685</c:v>
                </c:pt>
                <c:pt idx="11">
                  <c:v>5.3441556863549549</c:v>
                </c:pt>
                <c:pt idx="12">
                  <c:v>9.0145493509104497</c:v>
                </c:pt>
                <c:pt idx="13">
                  <c:v>11.771151175649729</c:v>
                </c:pt>
                <c:pt idx="14">
                  <c:v>10.564090116995406</c:v>
                </c:pt>
                <c:pt idx="15">
                  <c:v>7.5709972922990803</c:v>
                </c:pt>
              </c:numCache>
            </c:numRef>
          </c:yVal>
          <c:smooth val="0"/>
        </c:ser>
        <c:ser>
          <c:idx val="3"/>
          <c:order val="2"/>
          <c:tx>
            <c:v>shield, no vessel</c:v>
          </c:tx>
          <c:spPr>
            <a:ln w="25400">
              <a:solidFill>
                <a:srgbClr val="F79646"/>
              </a:solidFill>
              <a:prstDash val="sysDot"/>
            </a:ln>
          </c:spPr>
          <c:marker>
            <c:symbol val="triangle"/>
            <c:size val="6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F79646"/>
                </a:solidFill>
              </a:ln>
            </c:spPr>
          </c:marker>
          <c:xVal>
            <c:numRef>
              <c:f>'rappel sans blindage-avec modul'!$A$4:$A$19</c:f>
              <c:numCache>
                <c:formatCode>General</c:formatCode>
                <c:ptCount val="16"/>
                <c:pt idx="0">
                  <c:v>-80</c:v>
                </c:pt>
                <c:pt idx="1">
                  <c:v>-60</c:v>
                </c:pt>
                <c:pt idx="2">
                  <c:v>-40</c:v>
                </c:pt>
                <c:pt idx="3">
                  <c:v>-20</c:v>
                </c:pt>
                <c:pt idx="4">
                  <c:v>0</c:v>
                </c:pt>
                <c:pt idx="5">
                  <c:v>20</c:v>
                </c:pt>
                <c:pt idx="6">
                  <c:v>40</c:v>
                </c:pt>
                <c:pt idx="7">
                  <c:v>50</c:v>
                </c:pt>
                <c:pt idx="8">
                  <c:v>60</c:v>
                </c:pt>
                <c:pt idx="9">
                  <c:v>80</c:v>
                </c:pt>
                <c:pt idx="10">
                  <c:v>100</c:v>
                </c:pt>
                <c:pt idx="11">
                  <c:v>120</c:v>
                </c:pt>
                <c:pt idx="12">
                  <c:v>140</c:v>
                </c:pt>
                <c:pt idx="13">
                  <c:v>160</c:v>
                </c:pt>
                <c:pt idx="14">
                  <c:v>180</c:v>
                </c:pt>
                <c:pt idx="15">
                  <c:v>200</c:v>
                </c:pt>
              </c:numCache>
            </c:numRef>
          </c:xVal>
          <c:yVal>
            <c:numRef>
              <c:f>'rappel sans blindage-avec modul'!$G$4:$G$19</c:f>
              <c:numCache>
                <c:formatCode>General</c:formatCode>
                <c:ptCount val="16"/>
                <c:pt idx="7">
                  <c:v>48.218253804964775</c:v>
                </c:pt>
                <c:pt idx="8">
                  <c:v>12.834328965707556</c:v>
                </c:pt>
                <c:pt idx="9">
                  <c:v>2.0904544960366875</c:v>
                </c:pt>
                <c:pt idx="10">
                  <c:v>1.8867962264113209</c:v>
                </c:pt>
                <c:pt idx="11">
                  <c:v>1.8867962264113209</c:v>
                </c:pt>
                <c:pt idx="12">
                  <c:v>1.7492855684535902</c:v>
                </c:pt>
                <c:pt idx="13">
                  <c:v>2.3043437243605824</c:v>
                </c:pt>
                <c:pt idx="14">
                  <c:v>2.8231188426986211</c:v>
                </c:pt>
                <c:pt idx="15">
                  <c:v>19.154372868877747</c:v>
                </c:pt>
              </c:numCache>
            </c:numRef>
          </c:yVal>
          <c:smooth val="0"/>
        </c:ser>
        <c:ser>
          <c:idx val="4"/>
          <c:order val="3"/>
          <c:tx>
            <c:v>shield, vessel</c:v>
          </c:tx>
          <c:spPr>
            <a:ln w="25400">
              <a:solidFill>
                <a:srgbClr val="00B050"/>
              </a:solidFill>
              <a:prstDash val="sysDot"/>
            </a:ln>
          </c:spPr>
          <c:marker>
            <c:symbol val="circle"/>
            <c:size val="6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'rappel sans blindage-avec modul'!$A$4:$A$19</c:f>
              <c:numCache>
                <c:formatCode>General</c:formatCode>
                <c:ptCount val="16"/>
                <c:pt idx="0">
                  <c:v>-80</c:v>
                </c:pt>
                <c:pt idx="1">
                  <c:v>-60</c:v>
                </c:pt>
                <c:pt idx="2">
                  <c:v>-40</c:v>
                </c:pt>
                <c:pt idx="3">
                  <c:v>-20</c:v>
                </c:pt>
                <c:pt idx="4">
                  <c:v>0</c:v>
                </c:pt>
                <c:pt idx="5">
                  <c:v>20</c:v>
                </c:pt>
                <c:pt idx="6">
                  <c:v>40</c:v>
                </c:pt>
                <c:pt idx="7">
                  <c:v>50</c:v>
                </c:pt>
                <c:pt idx="8">
                  <c:v>60</c:v>
                </c:pt>
                <c:pt idx="9">
                  <c:v>80</c:v>
                </c:pt>
                <c:pt idx="10">
                  <c:v>100</c:v>
                </c:pt>
                <c:pt idx="11">
                  <c:v>120</c:v>
                </c:pt>
                <c:pt idx="12">
                  <c:v>140</c:v>
                </c:pt>
                <c:pt idx="13">
                  <c:v>160</c:v>
                </c:pt>
                <c:pt idx="14">
                  <c:v>180</c:v>
                </c:pt>
                <c:pt idx="15">
                  <c:v>200</c:v>
                </c:pt>
              </c:numCache>
            </c:numRef>
          </c:xVal>
          <c:yVal>
            <c:numRef>
              <c:f>'rappel sans blindage-avec modul'!$H$4:$H$19</c:f>
              <c:numCache>
                <c:formatCode>General</c:formatCode>
                <c:ptCount val="16"/>
                <c:pt idx="7">
                  <c:v>6.3055531081737781</c:v>
                </c:pt>
                <c:pt idx="8">
                  <c:v>5.3935146240647205</c:v>
                </c:pt>
                <c:pt idx="9">
                  <c:v>0.23345235059857505</c:v>
                </c:pt>
                <c:pt idx="10">
                  <c:v>0.15905973720586866</c:v>
                </c:pt>
                <c:pt idx="11">
                  <c:v>0.18920887928424501</c:v>
                </c:pt>
                <c:pt idx="12">
                  <c:v>0.25573423705088844</c:v>
                </c:pt>
                <c:pt idx="13">
                  <c:v>0.47212286536451509</c:v>
                </c:pt>
                <c:pt idx="14">
                  <c:v>0.82249620059912742</c:v>
                </c:pt>
                <c:pt idx="15">
                  <c:v>11.847372071476443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273088"/>
        <c:axId val="135292032"/>
      </c:scatterChart>
      <c:valAx>
        <c:axId val="1352730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along bench in cm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5292032"/>
        <c:crossesAt val="0.1"/>
        <c:crossBetween val="midCat"/>
      </c:valAx>
      <c:valAx>
        <c:axId val="135292032"/>
        <c:scaling>
          <c:logBase val="10"/>
          <c:orientation val="minMax"/>
        </c:scaling>
        <c:delete val="0"/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Magnetic field in microTesla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5273088"/>
        <c:crossesAt val="-100"/>
        <c:crossBetween val="midCat"/>
      </c:valAx>
      <c:spPr>
        <a:noFill/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8.7413913931265325E-2"/>
          <c:y val="0.58231617607375807"/>
          <c:w val="0.32886755528407435"/>
          <c:h val="0.26735909542498626"/>
        </c:manualLayout>
      </c:layout>
      <c:overlay val="0"/>
      <c:spPr>
        <a:solidFill>
          <a:schemeClr val="bg1"/>
        </a:solidFill>
        <a:ln>
          <a:solidFill>
            <a:schemeClr val="accent1"/>
          </a:solidFill>
        </a:ln>
      </c:spPr>
    </c:legend>
    <c:plotVisOnly val="1"/>
    <c:dispBlanksAs val="gap"/>
    <c:showDLblsOverMax val="0"/>
  </c:chart>
  <c:txPr>
    <a:bodyPr/>
    <a:lstStyle/>
    <a:p>
      <a:pPr>
        <a:defRPr sz="1600" b="0"/>
      </a:pPr>
      <a:endParaRPr lang="fr-F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0.2659</cdr:x>
      <cdr:y>0.4687</cdr:y>
    </cdr:from>
    <cdr:to>
      <cdr:x>0.84178</cdr:x>
      <cdr:y>0.65078</cdr:y>
    </cdr:to>
    <cdr:sp macro="" textlink="">
      <cdr:nvSpPr>
        <cdr:cNvPr id="4" name="Rectangle 1"/>
        <cdr:cNvSpPr/>
      </cdr:nvSpPr>
      <cdr:spPr>
        <a:xfrm xmlns:a="http://schemas.openxmlformats.org/drawingml/2006/main">
          <a:off x="1409134" y="1766831"/>
          <a:ext cx="3051823" cy="686376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75000"/>
            <a:alpha val="41000"/>
          </a:schemeClr>
        </a:solidFill>
        <a:ln xmlns:a="http://schemas.openxmlformats.org/drawingml/2006/main">
          <a:solidFill>
            <a:schemeClr val="bg1">
              <a:lumMod val="50000"/>
              <a:alpha val="62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0.43774</cdr:x>
      <cdr:y>0.5182</cdr:y>
    </cdr:from>
    <cdr:to>
      <cdr:x>0.71743</cdr:x>
      <cdr:y>0.58727</cdr:y>
    </cdr:to>
    <cdr:sp macro="" textlink="">
      <cdr:nvSpPr>
        <cdr:cNvPr id="5" name="ZoneTexte 2"/>
        <cdr:cNvSpPr txBox="1"/>
      </cdr:nvSpPr>
      <cdr:spPr>
        <a:xfrm xmlns:a="http://schemas.openxmlformats.org/drawingml/2006/main">
          <a:off x="2319763" y="1953430"/>
          <a:ext cx="1482216" cy="260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600" dirty="0" err="1"/>
            <a:t>inside</a:t>
          </a:r>
          <a:r>
            <a:rPr lang="fr-FR" sz="1600" dirty="0"/>
            <a:t> </a:t>
          </a:r>
          <a:r>
            <a:rPr lang="fr-FR" sz="1600" dirty="0" err="1"/>
            <a:t>shield</a:t>
          </a:r>
          <a:r>
            <a:rPr lang="fr-FR" sz="1600" dirty="0"/>
            <a:t>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0.34456</cdr:x>
      <cdr:y>0.05067</cdr:y>
    </cdr:from>
    <cdr:to>
      <cdr:x>0.34626</cdr:x>
      <cdr:y>0.57405</cdr:y>
    </cdr:to>
    <cdr:sp macro="" textlink="">
      <cdr:nvSpPr>
        <cdr:cNvPr id="3" name="Connecteur droit 2"/>
        <cdr:cNvSpPr/>
      </cdr:nvSpPr>
      <cdr:spPr>
        <a:xfrm xmlns:a="http://schemas.openxmlformats.org/drawingml/2006/main" rot="5400000" flipH="1">
          <a:off x="1345698" y="1325154"/>
          <a:ext cx="2230496" cy="12112"/>
        </a:xfrm>
        <a:prstGeom xmlns:a="http://schemas.openxmlformats.org/drawingml/2006/main" prst="line">
          <a:avLst/>
        </a:prstGeom>
        <a:ln xmlns:a="http://schemas.openxmlformats.org/drawingml/2006/main" w="50800">
          <a:solidFill>
            <a:schemeClr val="accent6">
              <a:lumMod val="75000"/>
              <a:alpha val="52000"/>
            </a:schemeClr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0.49198</cdr:x>
      <cdr:y>0.02777</cdr:y>
    </cdr:from>
    <cdr:to>
      <cdr:x>0.49211</cdr:x>
      <cdr:y>0.86461</cdr:y>
    </cdr:to>
    <cdr:sp macro="" textlink="">
      <cdr:nvSpPr>
        <cdr:cNvPr id="9" name="Connecteur droit 8"/>
        <cdr:cNvSpPr/>
      </cdr:nvSpPr>
      <cdr:spPr>
        <a:xfrm xmlns:a="http://schemas.openxmlformats.org/drawingml/2006/main" rot="5400000" flipH="1" flipV="1">
          <a:off x="1722507" y="1901073"/>
          <a:ext cx="3566373" cy="926"/>
        </a:xfrm>
        <a:prstGeom xmlns:a="http://schemas.openxmlformats.org/drawingml/2006/main" prst="line">
          <a:avLst/>
        </a:prstGeom>
        <a:ln xmlns:a="http://schemas.openxmlformats.org/drawingml/2006/main" w="50800">
          <a:solidFill>
            <a:schemeClr val="tx1">
              <a:lumMod val="65000"/>
              <a:lumOff val="35000"/>
              <a:alpha val="40000"/>
            </a:schemeClr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0.81395</cdr:x>
      <cdr:y>0.01565</cdr:y>
    </cdr:from>
    <cdr:to>
      <cdr:x>0.81417</cdr:x>
      <cdr:y>0.86669</cdr:y>
    </cdr:to>
    <cdr:sp macro="" textlink="">
      <cdr:nvSpPr>
        <cdr:cNvPr id="13" name="Connecteur droit 12"/>
        <cdr:cNvSpPr/>
      </cdr:nvSpPr>
      <cdr:spPr>
        <a:xfrm xmlns:a="http://schemas.openxmlformats.org/drawingml/2006/main" rot="5400000" flipH="1">
          <a:off x="3986477" y="1879336"/>
          <a:ext cx="3626889" cy="1568"/>
        </a:xfrm>
        <a:prstGeom xmlns:a="http://schemas.openxmlformats.org/drawingml/2006/main" prst="line">
          <a:avLst/>
        </a:prstGeom>
        <a:ln xmlns:a="http://schemas.openxmlformats.org/drawingml/2006/main" w="50800">
          <a:solidFill>
            <a:schemeClr val="tx1">
              <a:lumMod val="65000"/>
              <a:lumOff val="35000"/>
              <a:alpha val="52000"/>
            </a:schemeClr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0.48062</cdr:x>
      <cdr:y>0.05665</cdr:y>
    </cdr:from>
    <cdr:to>
      <cdr:x>0.80697</cdr:x>
      <cdr:y>0.08348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3424252" y="241426"/>
          <a:ext cx="2325146" cy="11434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0.32754</cdr:x>
      <cdr:y>0.02087</cdr:y>
    </cdr:from>
    <cdr:to>
      <cdr:x>0.94396</cdr:x>
      <cdr:y>0.05106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2333625" y="88942"/>
          <a:ext cx="4391807" cy="12867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/>
        </a:solidFill>
        <a:ln xmlns:a="http://schemas.openxmlformats.org/drawingml/2006/main">
          <a:solidFill>
            <a:schemeClr val="accent6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0.38879</cdr:x>
      <cdr:y>0</cdr:y>
    </cdr:from>
    <cdr:to>
      <cdr:x>0.52849</cdr:x>
      <cdr:y>0.05339</cdr:y>
    </cdr:to>
    <cdr:sp macro="" textlink="">
      <cdr:nvSpPr>
        <cdr:cNvPr id="14" name="ZoneTexte 1"/>
        <cdr:cNvSpPr txBox="1"/>
      </cdr:nvSpPr>
      <cdr:spPr>
        <a:xfrm xmlns:a="http://schemas.openxmlformats.org/drawingml/2006/main">
          <a:off x="2770030" y="0"/>
          <a:ext cx="995320" cy="2275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b="1" dirty="0" err="1" smtClean="0">
              <a:solidFill>
                <a:sysClr val="windowText" lastClr="000000"/>
              </a:solidFill>
            </a:rPr>
            <a:t>Vessel</a:t>
          </a:r>
          <a:endParaRPr lang="fr-FR" sz="14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0.5504</cdr:x>
      <cdr:y>0.03851</cdr:y>
    </cdr:from>
    <cdr:to>
      <cdr:x>0.77025</cdr:x>
      <cdr:y>0.09243</cdr:y>
    </cdr:to>
    <cdr:sp macro="" textlink="">
      <cdr:nvSpPr>
        <cdr:cNvPr id="12" name="ZoneTexte 11"/>
        <cdr:cNvSpPr txBox="1"/>
      </cdr:nvSpPr>
      <cdr:spPr>
        <a:xfrm xmlns:a="http://schemas.openxmlformats.org/drawingml/2006/main">
          <a:off x="5125357" y="234343"/>
          <a:ext cx="2047289" cy="3280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400" b="1">
              <a:solidFill>
                <a:sysClr val="windowText" lastClr="000000"/>
              </a:solidFill>
            </a:rPr>
            <a:t>Magnetic shield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2E66C-DB86-7349-A653-57684DB7BA31}" type="datetimeFigureOut">
              <a:rPr lang="ja-JP" altLang="en-US" smtClean="0"/>
              <a:pPr/>
              <a:t>2012/5/24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1533D-46E9-8A47-9450-3716AE2A7B25}" type="slidenum">
              <a:rPr lang="ja-JP" altLang="en-US" smtClean="0"/>
              <a:pPr/>
              <a:t>‹N°›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779286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EAF03-255F-5447-8E52-7E044C03FB4F}" type="datetimeFigureOut">
              <a:rPr lang="ja-JP" altLang="en-US" smtClean="0"/>
              <a:pPr/>
              <a:t>2012/5/24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5E3FD-3307-BC48-9BC1-7FA1B49CCE54}" type="slidenum">
              <a:rPr lang="ja-JP" altLang="en-US" smtClean="0"/>
              <a:pPr/>
              <a:t>‹N°›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882026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C6CFB7-B570-4BFD-BF46-10DB7515518B}" type="slidenum">
              <a:rPr lang="en-US">
                <a:latin typeface="Arial" pitchFamily="34" charset="0"/>
              </a:rPr>
              <a:pPr/>
              <a:t>13</a:t>
            </a:fld>
            <a:endParaRPr lang="en-US">
              <a:latin typeface="Arial" pitchFamily="34" charset="0"/>
            </a:endParaRPr>
          </a:p>
        </p:txBody>
      </p:sp>
      <p:sp>
        <p:nvSpPr>
          <p:cNvPr id="1167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991" y="4343401"/>
            <a:ext cx="5030018" cy="4114800"/>
          </a:xfrm>
          <a:noFill/>
          <a:ln/>
        </p:spPr>
        <p:txBody>
          <a:bodyPr lIns="90478" tIns="44446" rIns="90478" bIns="44446"/>
          <a:lstStyle/>
          <a:p>
            <a:pPr eaLnBrk="1" hangingPunct="1"/>
            <a:endParaRPr lang="fr-FR" dirty="0" smtClean="0">
              <a:latin typeface="Times New Roman" pitchFamily="18" charset="0"/>
            </a:endParaRPr>
          </a:p>
        </p:txBody>
      </p:sp>
      <p:sp>
        <p:nvSpPr>
          <p:cNvPr id="11674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50F9A-AF74-3C46-9DF1-A67EE55C0DB5}" type="datetime1">
              <a:rPr lang="ja-JP" altLang="en-US" smtClean="0"/>
              <a:pPr/>
              <a:t>2012/5/24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TYL workshop 2012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07ED5-90D4-294E-A478-0CE037F7C9DD}" type="slidenum">
              <a:rPr lang="ja-JP" altLang="en-US" smtClean="0"/>
              <a:pPr/>
              <a:t>‹N°›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DDE8B-C8ED-584D-A5FF-1B266FE6F3EC}" type="datetime1">
              <a:rPr lang="ja-JP" altLang="en-US" smtClean="0"/>
              <a:pPr/>
              <a:t>2012/5/24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TYL workshop 2012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07ED5-90D4-294E-A478-0CE037F7C9DD}" type="slidenum">
              <a:rPr lang="ja-JP" altLang="en-US" smtClean="0"/>
              <a:pPr/>
              <a:t>‹N°›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C0C8-EE54-5944-B3D3-CD0B523DEEC1}" type="datetime1">
              <a:rPr lang="ja-JP" altLang="en-US" smtClean="0"/>
              <a:pPr/>
              <a:t>2012/5/24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TYL workshop 2012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07ED5-90D4-294E-A478-0CE037F7C9DD}" type="slidenum">
              <a:rPr lang="ja-JP" altLang="en-US" smtClean="0"/>
              <a:pPr/>
              <a:t>‹N°›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612B-504A-0F48-B5CA-DEB5865C1B7D}" type="datetime1">
              <a:rPr lang="ja-JP" altLang="en-US" smtClean="0"/>
              <a:pPr/>
              <a:t>2012/5/24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TYL workshop 2012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07ED5-90D4-294E-A478-0CE037F7C9DD}" type="slidenum">
              <a:rPr lang="ja-JP" altLang="en-US" smtClean="0"/>
              <a:pPr/>
              <a:t>‹N°›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7FAD-A0CC-5249-9C7C-70409AC95692}" type="datetime1">
              <a:rPr lang="ja-JP" altLang="en-US" smtClean="0"/>
              <a:pPr/>
              <a:t>2012/5/24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TYL workshop 2012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07ED5-90D4-294E-A478-0CE037F7C9DD}" type="slidenum">
              <a:rPr lang="ja-JP" altLang="en-US" smtClean="0"/>
              <a:pPr/>
              <a:t>‹N°›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7207D-CAAF-6540-9D3B-50FB5F653D38}" type="datetime1">
              <a:rPr lang="ja-JP" altLang="en-US" smtClean="0"/>
              <a:pPr/>
              <a:t>2012/5/24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TYL workshop 2012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07ED5-90D4-294E-A478-0CE037F7C9DD}" type="slidenum">
              <a:rPr lang="ja-JP" altLang="en-US" smtClean="0"/>
              <a:pPr/>
              <a:t>‹N°›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8817-6C77-2A4E-9799-5D420BD6AF7D}" type="datetime1">
              <a:rPr lang="ja-JP" altLang="en-US" smtClean="0"/>
              <a:pPr/>
              <a:t>2012/5/24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TYL workshop 2012</a:t>
            </a:r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07ED5-90D4-294E-A478-0CE037F7C9DD}" type="slidenum">
              <a:rPr lang="ja-JP" altLang="en-US" smtClean="0"/>
              <a:pPr/>
              <a:t>‹N°›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9237-DE83-E140-9242-232C31AF5607}" type="datetime1">
              <a:rPr lang="ja-JP" altLang="en-US" smtClean="0"/>
              <a:pPr/>
              <a:t>2012/5/24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TYL workshop 2012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07ED5-90D4-294E-A478-0CE037F7C9DD}" type="slidenum">
              <a:rPr lang="ja-JP" altLang="en-US" smtClean="0"/>
              <a:pPr/>
              <a:t>‹N°›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6BD87-05B1-B44A-826F-395BDF8A339B}" type="datetime1">
              <a:rPr lang="ja-JP" altLang="en-US" smtClean="0"/>
              <a:pPr/>
              <a:t>2012/5/24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TYL workshop 2012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07ED5-90D4-294E-A478-0CE037F7C9DD}" type="slidenum">
              <a:rPr lang="ja-JP" altLang="en-US" smtClean="0"/>
              <a:pPr/>
              <a:t>‹N°›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36A6-1D17-C446-B1DE-A64BAE5474B6}" type="datetime1">
              <a:rPr lang="ja-JP" altLang="en-US" smtClean="0"/>
              <a:pPr/>
              <a:t>2012/5/24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TYL workshop 2012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07ED5-90D4-294E-A478-0CE037F7C9DD}" type="slidenum">
              <a:rPr lang="ja-JP" altLang="en-US" smtClean="0"/>
              <a:pPr/>
              <a:t>‹N°›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C2C2-6508-5447-A6D6-5A5C38813D49}" type="datetime1">
              <a:rPr lang="ja-JP" altLang="en-US" smtClean="0"/>
              <a:pPr/>
              <a:t>2012/5/24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TYL workshop 2012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07ED5-90D4-294E-A478-0CE037F7C9DD}" type="slidenum">
              <a:rPr lang="ja-JP" altLang="en-US" smtClean="0"/>
              <a:pPr/>
              <a:t>‹N°›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9B3F2-0DC1-7245-A710-8916F21010E7}" type="datetime1">
              <a:rPr lang="ja-JP" altLang="en-US" smtClean="0"/>
              <a:pPr/>
              <a:t>2012/5/24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/>
              <a:t>TYL workshop 2012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07ED5-90D4-294E-A478-0CE037F7C9DD}" type="slidenum">
              <a:rPr lang="ja-JP" altLang="en-US" smtClean="0"/>
              <a:pPr/>
              <a:t>‹N°›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5365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latin typeface="Gill Sans MT"/>
                <a:cs typeface="Gill Sans MT"/>
              </a:rPr>
              <a:t>Study on the magnetic shielding for superconducting cavities</a:t>
            </a:r>
            <a:r>
              <a:rPr lang="ja-JP" altLang="en-US" dirty="0" smtClean="0">
                <a:latin typeface="Gill Sans MT"/>
                <a:cs typeface="Gill Sans MT"/>
              </a:rPr>
              <a:t>  </a:t>
            </a:r>
            <a:endParaRPr lang="ja-JP" altLang="en-US" dirty="0">
              <a:latin typeface="Gill Sans MT"/>
              <a:cs typeface="Gill Sans MT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3668" y="4548668"/>
            <a:ext cx="84594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Gill Sans MT"/>
                <a:cs typeface="Gill Sans MT"/>
              </a:rPr>
              <a:t>Juliette </a:t>
            </a:r>
            <a:r>
              <a:rPr lang="en-US" sz="2400" dirty="0" err="1" smtClean="0">
                <a:latin typeface="Gill Sans MT"/>
                <a:cs typeface="Gill Sans MT"/>
              </a:rPr>
              <a:t>Plouin</a:t>
            </a:r>
            <a:r>
              <a:rPr lang="en-US" altLang="ja-JP" sz="2400" dirty="0" smtClean="0">
                <a:latin typeface="Gill Sans MT"/>
                <a:cs typeface="Gill Sans MT"/>
              </a:rPr>
              <a:t>,</a:t>
            </a:r>
            <a:r>
              <a:rPr lang="en-US" sz="2400" dirty="0" smtClean="0">
                <a:latin typeface="Gill Sans MT"/>
                <a:cs typeface="Gill Sans MT"/>
              </a:rPr>
              <a:t> </a:t>
            </a:r>
            <a:r>
              <a:rPr lang="en-US" sz="2400" dirty="0">
                <a:latin typeface="Gill Sans MT"/>
                <a:cs typeface="Gill Sans MT"/>
              </a:rPr>
              <a:t>Olivier </a:t>
            </a:r>
            <a:r>
              <a:rPr lang="en-US" sz="2400" dirty="0" err="1" smtClean="0">
                <a:latin typeface="Gill Sans MT"/>
                <a:cs typeface="Gill Sans MT"/>
              </a:rPr>
              <a:t>Napoly</a:t>
            </a:r>
            <a:r>
              <a:rPr lang="en-US" sz="2400" dirty="0" smtClean="0">
                <a:latin typeface="Gill Sans MT"/>
                <a:cs typeface="Gill Sans MT"/>
              </a:rPr>
              <a:t>, Claire Antoine,  Antoine </a:t>
            </a:r>
            <a:r>
              <a:rPr lang="en-US" sz="2400" dirty="0" err="1" smtClean="0">
                <a:latin typeface="Gill Sans MT"/>
                <a:cs typeface="Gill Sans MT"/>
              </a:rPr>
              <a:t>Daël</a:t>
            </a:r>
            <a:r>
              <a:rPr lang="en-US" sz="2400" dirty="0" smtClean="0">
                <a:latin typeface="Gill Sans MT"/>
                <a:cs typeface="Gill Sans MT"/>
              </a:rPr>
              <a:t> (CEA)</a:t>
            </a:r>
            <a:endParaRPr kumimoji="1" lang="en-US" altLang="ja-JP" sz="2400" dirty="0" smtClean="0">
              <a:latin typeface="Gill Sans MT"/>
              <a:cs typeface="Gill Sans MT"/>
            </a:endParaRPr>
          </a:p>
          <a:p>
            <a:pPr algn="ctr"/>
            <a:r>
              <a:rPr kumimoji="1" lang="en-US" altLang="ja-JP" sz="2400" dirty="0" smtClean="0">
                <a:latin typeface="Gill Sans MT"/>
                <a:cs typeface="Gill Sans MT"/>
              </a:rPr>
              <a:t>Mika </a:t>
            </a:r>
            <a:r>
              <a:rPr kumimoji="1" lang="en-US" altLang="ja-JP" sz="2400" dirty="0" err="1" smtClean="0">
                <a:latin typeface="Gill Sans MT"/>
                <a:cs typeface="Gill Sans MT"/>
              </a:rPr>
              <a:t>Masuzawa</a:t>
            </a:r>
            <a:r>
              <a:rPr kumimoji="1" lang="en-US" altLang="ja-JP" sz="2400" dirty="0" smtClean="0">
                <a:latin typeface="Gill Sans MT"/>
                <a:cs typeface="Gill Sans MT"/>
              </a:rPr>
              <a:t>,  Kiyosumi Tsuchiya (KEK)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TYL workshop 2012</a:t>
            </a:r>
            <a:endParaRPr lang="ja-JP" altLang="en-US"/>
          </a:p>
        </p:txBody>
      </p:sp>
      <p:pic>
        <p:nvPicPr>
          <p:cNvPr id="8" name="図 6" descr="samp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9525" y="2442856"/>
            <a:ext cx="2925447" cy="169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46" y="2483102"/>
            <a:ext cx="3040119" cy="1655380"/>
          </a:xfrm>
          <a:prstGeom prst="rect">
            <a:avLst/>
          </a:prstGeom>
          <a:ln w="38100">
            <a:noFill/>
          </a:ln>
        </p:spPr>
      </p:pic>
      <p:sp>
        <p:nvSpPr>
          <p:cNvPr id="2" name="Rectangle 1"/>
          <p:cNvSpPr/>
          <p:nvPr/>
        </p:nvSpPr>
        <p:spPr>
          <a:xfrm>
            <a:off x="6990041" y="1777484"/>
            <a:ext cx="1167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A RD 07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>
                <a:solidFill>
                  <a:srgbClr val="BFBFBF"/>
                </a:solidFill>
                <a:latin typeface="Gill Sans MT" pitchFamily="1" charset="0"/>
                <a:cs typeface="ＭＳ 明朝" pitchFamily="1" charset="-128"/>
              </a:rPr>
              <a:t>Contents</a:t>
            </a:r>
            <a:endParaRPr lang="ja-JP" altLang="en-US" dirty="0">
              <a:solidFill>
                <a:srgbClr val="BFBFBF"/>
              </a:solidFill>
              <a:latin typeface="Gill Sans MT" pitchFamily="1" charset="0"/>
              <a:cs typeface="ＭＳ 明朝" pitchFamily="1" charset="-128"/>
            </a:endParaRPr>
          </a:p>
        </p:txBody>
      </p:sp>
      <p:sp>
        <p:nvSpPr>
          <p:cNvPr id="16387" name="フッター プレースホルダ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mtClean="0">
                <a:latin typeface="Gill Sans MT" pitchFamily="1" charset="0"/>
                <a:ea typeface="ＭＳ Ｐゴシック" pitchFamily="1" charset="-128"/>
                <a:cs typeface="ＭＳ Ｐゴシック" pitchFamily="1" charset="-128"/>
              </a:rPr>
              <a:t>TYL workshop 2012</a:t>
            </a:r>
            <a:endParaRPr lang="ja-JP" altLang="en-US">
              <a:latin typeface="Gill Sans MT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6388" name="テキスト ボックス 3"/>
          <p:cNvSpPr txBox="1">
            <a:spLocks noChangeArrowheads="1"/>
          </p:cNvSpPr>
          <p:nvPr/>
        </p:nvSpPr>
        <p:spPr bwMode="auto">
          <a:xfrm>
            <a:off x="457200" y="1792111"/>
            <a:ext cx="82296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rgbClr val="3366FF"/>
              </a:buClr>
              <a:buFont typeface="Arial" pitchFamily="1" charset="0"/>
              <a:buChar char="•"/>
            </a:pPr>
            <a:r>
              <a:rPr lang="en-US" altLang="ja-JP" sz="2800" dirty="0">
                <a:solidFill>
                  <a:schemeClr val="bg1">
                    <a:lumMod val="75000"/>
                  </a:schemeClr>
                </a:solidFill>
                <a:latin typeface="Gill Sans MT" pitchFamily="1" charset="0"/>
              </a:rPr>
              <a:t>Introduction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Gill Sans MT" pitchFamily="1" charset="0"/>
            </a:endParaRPr>
          </a:p>
          <a:p>
            <a:pPr>
              <a:buClr>
                <a:srgbClr val="3366FF"/>
              </a:buClr>
              <a:buFont typeface="Arial" pitchFamily="1" charset="0"/>
              <a:buChar char="•"/>
            </a:pPr>
            <a:r>
              <a:rPr lang="en-US" altLang="ja-JP" sz="2800" dirty="0" smtClean="0">
                <a:solidFill>
                  <a:srgbClr val="BFBFBF"/>
                </a:solidFill>
                <a:latin typeface="Gill Sans MT" pitchFamily="1" charset="0"/>
              </a:rPr>
              <a:t>Permeability </a:t>
            </a:r>
            <a:r>
              <a:rPr lang="en-US" altLang="ja-JP" sz="2800" dirty="0">
                <a:solidFill>
                  <a:srgbClr val="BFBFBF"/>
                </a:solidFill>
                <a:latin typeface="Gill Sans MT" pitchFamily="1" charset="0"/>
              </a:rPr>
              <a:t>measurement</a:t>
            </a:r>
          </a:p>
          <a:p>
            <a:pPr lvl="1">
              <a:buClr>
                <a:srgbClr val="3366FF"/>
              </a:buClr>
              <a:buFont typeface="Arial" pitchFamily="1" charset="0"/>
              <a:buChar char="•"/>
            </a:pPr>
            <a:r>
              <a:rPr lang="en-US" altLang="ja-JP" sz="2800" dirty="0">
                <a:solidFill>
                  <a:srgbClr val="BFBFBF"/>
                </a:solidFill>
                <a:latin typeface="Gill Sans MT" pitchFamily="1" charset="0"/>
              </a:rPr>
              <a:t>At room temperature, liquid nitrogen and helium temperatures</a:t>
            </a:r>
          </a:p>
          <a:p>
            <a:pPr>
              <a:buClr>
                <a:srgbClr val="3366FF"/>
              </a:buClr>
              <a:buFont typeface="Arial" pitchFamily="1" charset="0"/>
              <a:buChar char="•"/>
            </a:pPr>
            <a:r>
              <a:rPr lang="en-US" altLang="ja-JP" sz="2800" dirty="0">
                <a:solidFill>
                  <a:schemeClr val="bg1">
                    <a:lumMod val="75000"/>
                  </a:schemeClr>
                </a:solidFill>
                <a:latin typeface="Gill Sans MT" pitchFamily="1" charset="0"/>
              </a:rPr>
              <a:t>Effects of heat treatments</a:t>
            </a:r>
          </a:p>
          <a:p>
            <a:pPr lvl="1">
              <a:buClr>
                <a:srgbClr val="3366FF"/>
              </a:buClr>
              <a:buFont typeface="Arial" pitchFamily="1" charset="0"/>
              <a:buChar char="•"/>
            </a:pPr>
            <a:r>
              <a:rPr lang="en-US" altLang="ja-JP" sz="2800" dirty="0">
                <a:solidFill>
                  <a:schemeClr val="bg1">
                    <a:lumMod val="75000"/>
                  </a:schemeClr>
                </a:solidFill>
                <a:latin typeface="Gill Sans MT" pitchFamily="1" charset="0"/>
              </a:rPr>
              <a:t>Dependence on cooling rate</a:t>
            </a:r>
          </a:p>
          <a:p>
            <a:pPr>
              <a:buClr>
                <a:srgbClr val="3366FF"/>
              </a:buClr>
              <a:buFont typeface="Arial" pitchFamily="1" charset="0"/>
              <a:buChar char="•"/>
            </a:pPr>
            <a:r>
              <a:rPr lang="en-US" altLang="ja-JP" sz="2800" dirty="0">
                <a:latin typeface="Gill Sans MT" pitchFamily="1" charset="0"/>
              </a:rPr>
              <a:t>Effects of </a:t>
            </a:r>
            <a:r>
              <a:rPr lang="en-US" altLang="ja-JP" sz="2800" dirty="0" smtClean="0">
                <a:latin typeface="Gill Sans MT" pitchFamily="1" charset="0"/>
              </a:rPr>
              <a:t>strain</a:t>
            </a:r>
          </a:p>
          <a:p>
            <a:pPr>
              <a:buClr>
                <a:srgbClr val="3366FF"/>
              </a:buClr>
              <a:buFont typeface="Arial" pitchFamily="1" charset="0"/>
              <a:buChar char="•"/>
            </a:pPr>
            <a:r>
              <a:rPr lang="en-US" altLang="ja-JP" sz="2800" dirty="0">
                <a:solidFill>
                  <a:srgbClr val="BFBFBF"/>
                </a:solidFill>
                <a:latin typeface="Gill Sans MT" pitchFamily="1" charset="0"/>
              </a:rPr>
              <a:t>Magnetic shields </a:t>
            </a:r>
            <a:r>
              <a:rPr lang="en-US" altLang="ja-JP" sz="2800" dirty="0" smtClean="0">
                <a:solidFill>
                  <a:srgbClr val="BFBFBF"/>
                </a:solidFill>
                <a:latin typeface="Gill Sans MT" pitchFamily="1" charset="0"/>
              </a:rPr>
              <a:t>measurement</a:t>
            </a:r>
            <a:endParaRPr lang="en-US" altLang="ja-JP" sz="2800" dirty="0">
              <a:latin typeface="Gill Sans MT" pitchFamily="1" charset="0"/>
            </a:endParaRPr>
          </a:p>
          <a:p>
            <a:pPr>
              <a:buClr>
                <a:srgbClr val="3366FF"/>
              </a:buClr>
              <a:buFont typeface="Arial" pitchFamily="1" charset="0"/>
              <a:buChar char="•"/>
            </a:pPr>
            <a:r>
              <a:rPr lang="en-US" altLang="ja-JP" sz="2800" dirty="0">
                <a:solidFill>
                  <a:srgbClr val="BFBFBF"/>
                </a:solidFill>
                <a:latin typeface="Gill Sans MT" pitchFamily="1" charset="0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>
                <a:solidFill>
                  <a:schemeClr val="tx1"/>
                </a:solidFill>
                <a:latin typeface="Gill Sans MT" pitchFamily="1" charset="0"/>
                <a:cs typeface="ＭＳ 明朝" pitchFamily="1" charset="-128"/>
              </a:rPr>
              <a:t>Effects of mechanical strain</a:t>
            </a:r>
            <a:endParaRPr lang="ja-JP" altLang="en-US" sz="3600">
              <a:solidFill>
                <a:schemeClr val="tx1"/>
              </a:solidFill>
              <a:latin typeface="Gill Sans MT" pitchFamily="1" charset="0"/>
              <a:cs typeface="ＭＳ 明朝" pitchFamily="1" charset="-128"/>
            </a:endParaRPr>
          </a:p>
        </p:txBody>
      </p:sp>
      <p:sp>
        <p:nvSpPr>
          <p:cNvPr id="24579" name="テキスト ボックス 4"/>
          <p:cNvSpPr txBox="1">
            <a:spLocks noChangeArrowheads="1"/>
          </p:cNvSpPr>
          <p:nvPr/>
        </p:nvSpPr>
        <p:spPr bwMode="auto">
          <a:xfrm>
            <a:off x="150813" y="2995613"/>
            <a:ext cx="315118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dirty="0">
                <a:latin typeface="Gill Sans MT" pitchFamily="1" charset="0"/>
              </a:rPr>
              <a:t>The degree of strain is evaluated by parameter</a:t>
            </a:r>
            <a:r>
              <a:rPr lang="en-US" altLang="ja-JP" dirty="0">
                <a:latin typeface="Symbol" pitchFamily="1" charset="2"/>
              </a:rPr>
              <a:t> </a:t>
            </a:r>
            <a:r>
              <a:rPr lang="en-US" altLang="ja-JP" i="1" dirty="0">
                <a:latin typeface="Symbol" pitchFamily="1" charset="2"/>
              </a:rPr>
              <a:t>e, </a:t>
            </a:r>
            <a:r>
              <a:rPr lang="en-US" altLang="ja-JP" dirty="0">
                <a:latin typeface="Gill Sans MT" pitchFamily="1" charset="0"/>
              </a:rPr>
              <a:t>defined as  </a:t>
            </a:r>
            <a:r>
              <a:rPr lang="en-US" altLang="ja-JP" i="1" dirty="0" smtClean="0">
                <a:latin typeface="Symbol" pitchFamily="1" charset="2"/>
              </a:rPr>
              <a:t>e</a:t>
            </a:r>
            <a:r>
              <a:rPr lang="en-US" altLang="ja-JP" i="1" dirty="0" smtClean="0">
                <a:latin typeface="Gill Sans MT" pitchFamily="1" charset="0"/>
              </a:rPr>
              <a:t>=</a:t>
            </a:r>
            <a:r>
              <a:rPr lang="en-US" altLang="ja-JP" i="1" dirty="0" smtClean="0">
                <a:latin typeface="+mj-lt"/>
              </a:rPr>
              <a:t>e</a:t>
            </a:r>
            <a:r>
              <a:rPr lang="en-US" altLang="ja-JP" i="1" dirty="0" smtClean="0">
                <a:latin typeface="Gill Sans MT" pitchFamily="1" charset="0"/>
              </a:rPr>
              <a:t>/2R</a:t>
            </a:r>
            <a:r>
              <a:rPr lang="en-US" altLang="ja-JP" dirty="0">
                <a:latin typeface="Gill Sans MT" pitchFamily="1" charset="0"/>
              </a:rPr>
              <a:t>, where </a:t>
            </a:r>
            <a:r>
              <a:rPr lang="en-US" altLang="ja-JP" i="1" dirty="0" smtClean="0"/>
              <a:t>e </a:t>
            </a:r>
            <a:r>
              <a:rPr lang="en-US" altLang="ja-JP" dirty="0" smtClean="0">
                <a:latin typeface="Gill Sans MT" pitchFamily="1" charset="0"/>
              </a:rPr>
              <a:t>and </a:t>
            </a:r>
            <a:r>
              <a:rPr lang="en-US" altLang="ja-JP" i="1" dirty="0">
                <a:latin typeface="Gill Sans MT" pitchFamily="1" charset="0"/>
              </a:rPr>
              <a:t>R</a:t>
            </a:r>
            <a:r>
              <a:rPr lang="en-US" altLang="ja-JP" dirty="0">
                <a:latin typeface="Gill Sans MT" pitchFamily="1" charset="0"/>
              </a:rPr>
              <a:t> are the thickness of the sample and the radius of the curvature of the template blocks, respectively.</a:t>
            </a:r>
            <a:endParaRPr lang="en-US" altLang="ja-JP" b="1" dirty="0">
              <a:latin typeface="Gill Sans MT" pitchFamily="1" charset="0"/>
            </a:endParaRPr>
          </a:p>
        </p:txBody>
      </p:sp>
      <p:pic>
        <p:nvPicPr>
          <p:cNvPr id="24580" name="図 5" descr="straintestp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8013" y="1789113"/>
            <a:ext cx="5995987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テキスト ボックス 7"/>
          <p:cNvSpPr txBox="1">
            <a:spLocks noChangeArrowheads="1"/>
          </p:cNvSpPr>
          <p:nvPr/>
        </p:nvSpPr>
        <p:spPr bwMode="auto">
          <a:xfrm>
            <a:off x="3302000" y="1143000"/>
            <a:ext cx="5626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>
                <a:latin typeface="Gill Sans MT" pitchFamily="1" charset="0"/>
              </a:rPr>
              <a:t>Permeability of two types of materials P and R measured at the room temperature.</a:t>
            </a:r>
            <a:endParaRPr lang="ja-JP" altLang="en-US">
              <a:latin typeface="Gill Sans MT" pitchFamily="1" charset="0"/>
            </a:endParaRPr>
          </a:p>
        </p:txBody>
      </p:sp>
      <p:pic>
        <p:nvPicPr>
          <p:cNvPr id="24582" name="図 3" descr="pressin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1143000"/>
            <a:ext cx="3124200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線矢印コネクタ 9"/>
          <p:cNvCxnSpPr>
            <a:cxnSpLocks noChangeShapeType="1"/>
          </p:cNvCxnSpPr>
          <p:nvPr/>
        </p:nvCxnSpPr>
        <p:spPr bwMode="auto">
          <a:xfrm rot="5400000">
            <a:off x="5943601" y="3327400"/>
            <a:ext cx="304800" cy="3175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</p:cxnSp>
      <p:cxnSp>
        <p:nvCxnSpPr>
          <p:cNvPr id="11" name="直線矢印コネクタ 10"/>
          <p:cNvCxnSpPr>
            <a:cxnSpLocks noChangeShapeType="1"/>
          </p:cNvCxnSpPr>
          <p:nvPr/>
        </p:nvCxnSpPr>
        <p:spPr bwMode="auto">
          <a:xfrm rot="5400000">
            <a:off x="5942013" y="4013200"/>
            <a:ext cx="611188" cy="1587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</p:cxnSp>
      <p:sp>
        <p:nvSpPr>
          <p:cNvPr id="13" name="雲形吹き出し 12"/>
          <p:cNvSpPr>
            <a:spLocks noChangeArrowheads="1"/>
          </p:cNvSpPr>
          <p:nvPr/>
        </p:nvSpPr>
        <p:spPr bwMode="auto">
          <a:xfrm>
            <a:off x="968490" y="5575300"/>
            <a:ext cx="6489700" cy="1270000"/>
          </a:xfrm>
          <a:prstGeom prst="cloudCallout">
            <a:avLst>
              <a:gd name="adj1" fmla="val 22732"/>
              <a:gd name="adj2" fmla="val -54079"/>
            </a:avLst>
          </a:prstGeom>
          <a:solidFill>
            <a:srgbClr val="FFE2DC">
              <a:alpha val="14902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1042988"/>
            <a:r>
              <a:rPr lang="en-US" altLang="ja-JP" sz="2400">
                <a:latin typeface="Gill Sans MT" pitchFamily="1" charset="0"/>
              </a:rPr>
              <a:t>Significant decrease in permeability due to deformation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0" y="0"/>
            <a:ext cx="2957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</a:t>
            </a:r>
            <a:r>
              <a:rPr lang="en-US" sz="2400" dirty="0" smtClean="0">
                <a:solidFill>
                  <a:srgbClr val="FF0000"/>
                </a:solidFill>
              </a:rPr>
              <a:t>auses of degradation </a:t>
            </a:r>
            <a:endParaRPr lang="ja-JP" altLang="en-US" sz="2400" dirty="0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TYL workshop 2012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>
                <a:solidFill>
                  <a:srgbClr val="BFBFBF"/>
                </a:solidFill>
                <a:latin typeface="Gill Sans MT" pitchFamily="1" charset="0"/>
                <a:cs typeface="ＭＳ 明朝" pitchFamily="1" charset="-128"/>
              </a:rPr>
              <a:t>Contents</a:t>
            </a:r>
            <a:endParaRPr lang="ja-JP" altLang="en-US" dirty="0">
              <a:solidFill>
                <a:srgbClr val="BFBFBF"/>
              </a:solidFill>
              <a:latin typeface="Gill Sans MT" pitchFamily="1" charset="0"/>
              <a:cs typeface="ＭＳ 明朝" pitchFamily="1" charset="-128"/>
            </a:endParaRPr>
          </a:p>
        </p:txBody>
      </p:sp>
      <p:sp>
        <p:nvSpPr>
          <p:cNvPr id="16387" name="フッター プレースホルダ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mtClean="0">
                <a:latin typeface="Gill Sans MT" pitchFamily="1" charset="0"/>
                <a:ea typeface="ＭＳ Ｐゴシック" pitchFamily="1" charset="-128"/>
                <a:cs typeface="ＭＳ Ｐゴシック" pitchFamily="1" charset="-128"/>
              </a:rPr>
              <a:t>TYL workshop 2012</a:t>
            </a:r>
            <a:endParaRPr lang="ja-JP" altLang="en-US">
              <a:latin typeface="Gill Sans MT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6388" name="テキスト ボックス 3"/>
          <p:cNvSpPr txBox="1">
            <a:spLocks noChangeArrowheads="1"/>
          </p:cNvSpPr>
          <p:nvPr/>
        </p:nvSpPr>
        <p:spPr bwMode="auto">
          <a:xfrm>
            <a:off x="457200" y="1792111"/>
            <a:ext cx="82296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rgbClr val="3366FF"/>
              </a:buClr>
              <a:buFont typeface="Arial" pitchFamily="1" charset="0"/>
              <a:buChar char="•"/>
            </a:pPr>
            <a:r>
              <a:rPr lang="en-US" altLang="ja-JP" sz="2800" dirty="0">
                <a:solidFill>
                  <a:schemeClr val="bg1">
                    <a:lumMod val="75000"/>
                  </a:schemeClr>
                </a:solidFill>
                <a:latin typeface="Gill Sans MT" pitchFamily="1" charset="0"/>
              </a:rPr>
              <a:t>Introduction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Gill Sans MT" pitchFamily="1" charset="0"/>
            </a:endParaRPr>
          </a:p>
          <a:p>
            <a:pPr>
              <a:buClr>
                <a:srgbClr val="3366FF"/>
              </a:buClr>
              <a:buFont typeface="Arial" pitchFamily="1" charset="0"/>
              <a:buChar char="•"/>
            </a:pPr>
            <a:r>
              <a:rPr lang="en-US" altLang="ja-JP" sz="2800" dirty="0" smtClean="0">
                <a:solidFill>
                  <a:srgbClr val="BFBFBF"/>
                </a:solidFill>
                <a:latin typeface="Gill Sans MT" pitchFamily="1" charset="0"/>
              </a:rPr>
              <a:t>Permeability </a:t>
            </a:r>
            <a:r>
              <a:rPr lang="en-US" altLang="ja-JP" sz="2800" dirty="0">
                <a:solidFill>
                  <a:srgbClr val="BFBFBF"/>
                </a:solidFill>
                <a:latin typeface="Gill Sans MT" pitchFamily="1" charset="0"/>
              </a:rPr>
              <a:t>measurement</a:t>
            </a:r>
          </a:p>
          <a:p>
            <a:pPr lvl="1">
              <a:buClr>
                <a:srgbClr val="3366FF"/>
              </a:buClr>
              <a:buFont typeface="Arial" pitchFamily="1" charset="0"/>
              <a:buChar char="•"/>
            </a:pPr>
            <a:r>
              <a:rPr lang="en-US" altLang="ja-JP" sz="2800" dirty="0">
                <a:solidFill>
                  <a:srgbClr val="BFBFBF"/>
                </a:solidFill>
                <a:latin typeface="Gill Sans MT" pitchFamily="1" charset="0"/>
              </a:rPr>
              <a:t>At room temperature, liquid nitrogen and helium temperatures</a:t>
            </a:r>
          </a:p>
          <a:p>
            <a:pPr>
              <a:buClr>
                <a:srgbClr val="3366FF"/>
              </a:buClr>
              <a:buFont typeface="Arial" pitchFamily="1" charset="0"/>
              <a:buChar char="•"/>
            </a:pPr>
            <a:r>
              <a:rPr lang="en-US" altLang="ja-JP" sz="2800" dirty="0">
                <a:solidFill>
                  <a:schemeClr val="bg1">
                    <a:lumMod val="75000"/>
                  </a:schemeClr>
                </a:solidFill>
                <a:latin typeface="Gill Sans MT" pitchFamily="1" charset="0"/>
              </a:rPr>
              <a:t>Effects of heat treatments</a:t>
            </a:r>
          </a:p>
          <a:p>
            <a:pPr lvl="1">
              <a:buClr>
                <a:srgbClr val="3366FF"/>
              </a:buClr>
              <a:buFont typeface="Arial" pitchFamily="1" charset="0"/>
              <a:buChar char="•"/>
            </a:pPr>
            <a:r>
              <a:rPr lang="en-US" altLang="ja-JP" sz="2800" dirty="0">
                <a:solidFill>
                  <a:schemeClr val="bg1">
                    <a:lumMod val="75000"/>
                  </a:schemeClr>
                </a:solidFill>
                <a:latin typeface="Gill Sans MT" pitchFamily="1" charset="0"/>
              </a:rPr>
              <a:t>Dependence on cooling rate</a:t>
            </a:r>
          </a:p>
          <a:p>
            <a:pPr>
              <a:buClr>
                <a:srgbClr val="3366FF"/>
              </a:buClr>
              <a:buFont typeface="Arial" pitchFamily="1" charset="0"/>
              <a:buChar char="•"/>
            </a:pPr>
            <a:r>
              <a:rPr lang="en-US" altLang="ja-JP" sz="2800" dirty="0">
                <a:solidFill>
                  <a:schemeClr val="bg1">
                    <a:lumMod val="75000"/>
                  </a:schemeClr>
                </a:solidFill>
                <a:latin typeface="Gill Sans MT" pitchFamily="1" charset="0"/>
              </a:rPr>
              <a:t>Effects of </a:t>
            </a:r>
            <a:r>
              <a:rPr lang="en-US" altLang="ja-JP" sz="2800" dirty="0" smtClean="0">
                <a:solidFill>
                  <a:schemeClr val="bg1">
                    <a:lumMod val="75000"/>
                  </a:schemeClr>
                </a:solidFill>
                <a:latin typeface="Gill Sans MT" pitchFamily="1" charset="0"/>
              </a:rPr>
              <a:t>strain</a:t>
            </a:r>
          </a:p>
          <a:p>
            <a:pPr>
              <a:buClr>
                <a:srgbClr val="3366FF"/>
              </a:buClr>
              <a:buFont typeface="Arial" pitchFamily="1" charset="0"/>
              <a:buChar char="•"/>
            </a:pPr>
            <a:r>
              <a:rPr lang="en-US" altLang="ja-JP" sz="2800" dirty="0">
                <a:latin typeface="Gill Sans MT" pitchFamily="1" charset="0"/>
              </a:rPr>
              <a:t>Magnetic shields </a:t>
            </a:r>
            <a:r>
              <a:rPr lang="en-US" altLang="ja-JP" sz="2800" dirty="0" smtClean="0">
                <a:latin typeface="Gill Sans MT" pitchFamily="1" charset="0"/>
              </a:rPr>
              <a:t>measurement</a:t>
            </a:r>
            <a:endParaRPr lang="en-US" altLang="ja-JP" sz="2800" dirty="0">
              <a:latin typeface="Gill Sans MT" pitchFamily="1" charset="0"/>
            </a:endParaRPr>
          </a:p>
          <a:p>
            <a:pPr>
              <a:buClr>
                <a:srgbClr val="3366FF"/>
              </a:buClr>
              <a:buFont typeface="Arial" pitchFamily="1" charset="0"/>
              <a:buChar char="•"/>
            </a:pPr>
            <a:r>
              <a:rPr lang="en-US" altLang="ja-JP" sz="2800" dirty="0">
                <a:solidFill>
                  <a:srgbClr val="BFBFBF"/>
                </a:solidFill>
                <a:latin typeface="Gill Sans MT" pitchFamily="1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84654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4"/>
          <p:cNvSpPr>
            <a:spLocks noChangeArrowheads="1"/>
          </p:cNvSpPr>
          <p:nvPr/>
        </p:nvSpPr>
        <p:spPr bwMode="auto">
          <a:xfrm>
            <a:off x="838200" y="142875"/>
            <a:ext cx="81280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spcBef>
                <a:spcPct val="0"/>
              </a:spcBef>
            </a:pPr>
            <a:endParaRPr lang="fr-FR" sz="24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4461931" y="6438900"/>
            <a:ext cx="2734735" cy="279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smtClean="0">
              <a:ln>
                <a:noFill/>
              </a:ln>
              <a:solidFill>
                <a:srgbClr val="5F5F5F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461932" y="6460067"/>
            <a:ext cx="2802467" cy="279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smtClean="0">
              <a:ln>
                <a:noFill/>
              </a:ln>
              <a:solidFill>
                <a:srgbClr val="5F5F5F"/>
              </a:solidFill>
              <a:effectLst/>
              <a:latin typeface="Arial" charset="0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6980" y="-2381"/>
            <a:ext cx="8229600" cy="812006"/>
          </a:xfrm>
        </p:spPr>
        <p:txBody>
          <a:bodyPr>
            <a:normAutofit/>
          </a:bodyPr>
          <a:lstStyle/>
          <a:p>
            <a:r>
              <a:rPr lang="fr-FR" sz="3200" dirty="0" err="1"/>
              <a:t>Magnetic</a:t>
            </a:r>
            <a:r>
              <a:rPr lang="fr-FR" sz="3200" dirty="0"/>
              <a:t> </a:t>
            </a:r>
            <a:r>
              <a:rPr lang="fr-FR" sz="3200" dirty="0" err="1"/>
              <a:t>shield</a:t>
            </a:r>
            <a:r>
              <a:rPr lang="fr-FR" sz="3200" dirty="0"/>
              <a:t> </a:t>
            </a:r>
            <a:r>
              <a:rPr lang="fr-FR" sz="3200" dirty="0" err="1"/>
              <a:t>measurements</a:t>
            </a:r>
            <a:r>
              <a:rPr lang="fr-FR" sz="3200" dirty="0"/>
              <a:t> @ Saclay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352311" y="2235937"/>
            <a:ext cx="6672009" cy="2658340"/>
          </a:xfrm>
          <a:noFill/>
        </p:spPr>
        <p:txBody>
          <a:bodyPr/>
          <a:lstStyle/>
          <a:p>
            <a:r>
              <a:rPr lang="fr-FR" sz="2400" dirty="0" err="1"/>
              <a:t>Measurements</a:t>
            </a:r>
            <a:r>
              <a:rPr lang="fr-FR" sz="2400" dirty="0"/>
              <a:t> </a:t>
            </a:r>
            <a:r>
              <a:rPr lang="fr-FR" sz="2400" dirty="0" err="1"/>
              <a:t>performed</a:t>
            </a:r>
            <a:r>
              <a:rPr lang="fr-FR" sz="2400" dirty="0"/>
              <a:t> </a:t>
            </a:r>
            <a:r>
              <a:rPr lang="fr-FR" sz="2400" dirty="0" err="1"/>
              <a:t>at</a:t>
            </a:r>
            <a:r>
              <a:rPr lang="fr-FR" sz="2400" dirty="0"/>
              <a:t> room </a:t>
            </a:r>
            <a:r>
              <a:rPr lang="fr-FR" sz="2400" dirty="0" err="1"/>
              <a:t>temperature</a:t>
            </a:r>
            <a:r>
              <a:rPr lang="fr-FR" sz="2400" dirty="0"/>
              <a:t> </a:t>
            </a:r>
          </a:p>
          <a:p>
            <a:pPr lvl="1">
              <a:buClr>
                <a:srgbClr val="0070C0"/>
              </a:buClr>
            </a:pPr>
            <a:r>
              <a:rPr lang="fr-FR" sz="2000" dirty="0">
                <a:solidFill>
                  <a:srgbClr val="0070C0"/>
                </a:solidFill>
              </a:rPr>
              <a:t>In free air</a:t>
            </a:r>
          </a:p>
          <a:p>
            <a:pPr lvl="1">
              <a:buClr>
                <a:srgbClr val="C00000"/>
              </a:buClr>
            </a:pPr>
            <a:r>
              <a:rPr lang="fr-FR" sz="2000" dirty="0">
                <a:solidFill>
                  <a:srgbClr val="C00000"/>
                </a:solidFill>
              </a:rPr>
              <a:t>Inside a XFEL </a:t>
            </a:r>
            <a:r>
              <a:rPr lang="fr-FR" sz="2000" dirty="0" smtClean="0">
                <a:solidFill>
                  <a:srgbClr val="C00000"/>
                </a:solidFill>
              </a:rPr>
              <a:t>vacuum </a:t>
            </a:r>
            <a:r>
              <a:rPr lang="fr-FR" sz="2000" dirty="0" err="1" smtClean="0">
                <a:solidFill>
                  <a:srgbClr val="C00000"/>
                </a:solidFill>
              </a:rPr>
              <a:t>vessel</a:t>
            </a:r>
            <a:r>
              <a:rPr lang="fr-FR" sz="2000" dirty="0" smtClean="0">
                <a:solidFill>
                  <a:srgbClr val="C00000"/>
                </a:solidFill>
              </a:rPr>
              <a:t> (w/o </a:t>
            </a:r>
            <a:r>
              <a:rPr lang="fr-FR" sz="2000" dirty="0" err="1" smtClean="0">
                <a:solidFill>
                  <a:srgbClr val="C00000"/>
                </a:solidFill>
              </a:rPr>
              <a:t>shield</a:t>
            </a:r>
            <a:r>
              <a:rPr lang="fr-FR" sz="2000" dirty="0" smtClean="0">
                <a:solidFill>
                  <a:srgbClr val="C00000"/>
                </a:solidFill>
              </a:rPr>
              <a:t>)</a:t>
            </a:r>
          </a:p>
          <a:p>
            <a:pPr lvl="1">
              <a:buClr>
                <a:srgbClr val="FF6600"/>
              </a:buClr>
            </a:pPr>
            <a:r>
              <a:rPr lang="fr-FR" sz="2000" dirty="0" smtClean="0">
                <a:solidFill>
                  <a:srgbClr val="FF6600"/>
                </a:solidFill>
              </a:rPr>
              <a:t>Inside </a:t>
            </a:r>
            <a:r>
              <a:rPr lang="fr-FR" sz="2000" dirty="0" err="1">
                <a:solidFill>
                  <a:srgbClr val="FF6600"/>
                </a:solidFill>
              </a:rPr>
              <a:t>two</a:t>
            </a:r>
            <a:r>
              <a:rPr lang="fr-FR" sz="2000" dirty="0">
                <a:solidFill>
                  <a:srgbClr val="FF6600"/>
                </a:solidFill>
              </a:rPr>
              <a:t> </a:t>
            </a:r>
            <a:r>
              <a:rPr lang="fr-FR" sz="2000" dirty="0" err="1">
                <a:solidFill>
                  <a:srgbClr val="FF6600"/>
                </a:solidFill>
              </a:rPr>
              <a:t>different</a:t>
            </a:r>
            <a:r>
              <a:rPr lang="fr-FR" sz="2000" dirty="0">
                <a:solidFill>
                  <a:srgbClr val="FF6600"/>
                </a:solidFill>
              </a:rPr>
              <a:t> </a:t>
            </a:r>
            <a:r>
              <a:rPr lang="fr-FR" sz="2000" dirty="0" err="1">
                <a:solidFill>
                  <a:srgbClr val="FF6600"/>
                </a:solidFill>
              </a:rPr>
              <a:t>shields</a:t>
            </a:r>
            <a:r>
              <a:rPr lang="fr-FR" sz="2000" dirty="0">
                <a:solidFill>
                  <a:srgbClr val="FF6600"/>
                </a:solidFill>
              </a:rPr>
              <a:t> (w/o </a:t>
            </a:r>
            <a:r>
              <a:rPr lang="fr-FR" sz="2000" dirty="0" err="1" smtClean="0">
                <a:solidFill>
                  <a:srgbClr val="FF6600"/>
                </a:solidFill>
              </a:rPr>
              <a:t>vessel</a:t>
            </a:r>
            <a:r>
              <a:rPr lang="fr-FR" sz="2000" dirty="0" smtClean="0">
                <a:solidFill>
                  <a:srgbClr val="FF6600"/>
                </a:solidFill>
              </a:rPr>
              <a:t>)</a:t>
            </a:r>
            <a:endParaRPr lang="fr-FR" sz="2000" dirty="0">
              <a:solidFill>
                <a:srgbClr val="FF6600"/>
              </a:solidFill>
            </a:endParaRPr>
          </a:p>
          <a:p>
            <a:pPr marL="900000" lvl="2">
              <a:buClr>
                <a:srgbClr val="FF6600"/>
              </a:buClr>
            </a:pPr>
            <a:r>
              <a:rPr lang="fr-FR" sz="1800" dirty="0" err="1" smtClean="0">
                <a:solidFill>
                  <a:srgbClr val="FF6600"/>
                </a:solidFill>
              </a:rPr>
              <a:t>Cryoperm</a:t>
            </a:r>
            <a:endParaRPr lang="fr-FR" sz="1800" dirty="0" smtClean="0">
              <a:solidFill>
                <a:srgbClr val="FF6600"/>
              </a:solidFill>
            </a:endParaRPr>
          </a:p>
          <a:p>
            <a:pPr marL="900000" lvl="2">
              <a:buClr>
                <a:srgbClr val="FF6600"/>
              </a:buClr>
            </a:pPr>
            <a:r>
              <a:rPr lang="fr-FR" sz="1800" dirty="0" err="1" smtClean="0">
                <a:solidFill>
                  <a:srgbClr val="FF6600"/>
                </a:solidFill>
              </a:rPr>
              <a:t>Cryophy</a:t>
            </a:r>
            <a:endParaRPr lang="fr-FR" sz="1800" dirty="0" smtClean="0">
              <a:solidFill>
                <a:srgbClr val="FF6600"/>
              </a:solidFill>
            </a:endParaRPr>
          </a:p>
          <a:p>
            <a:pPr lvl="1">
              <a:buClr>
                <a:srgbClr val="008000"/>
              </a:buClr>
            </a:pPr>
            <a:r>
              <a:rPr lang="fr-FR" sz="2000" dirty="0" smtClean="0">
                <a:solidFill>
                  <a:srgbClr val="008000"/>
                </a:solidFill>
              </a:rPr>
              <a:t>Inside a </a:t>
            </a:r>
            <a:r>
              <a:rPr lang="fr-FR" sz="2000" dirty="0" err="1" smtClean="0">
                <a:solidFill>
                  <a:srgbClr val="008000"/>
                </a:solidFill>
              </a:rPr>
              <a:t>shield</a:t>
            </a:r>
            <a:r>
              <a:rPr lang="fr-FR" sz="2000" dirty="0" smtClean="0">
                <a:solidFill>
                  <a:srgbClr val="008000"/>
                </a:solidFill>
              </a:rPr>
              <a:t> </a:t>
            </a:r>
            <a:r>
              <a:rPr lang="fr-FR" sz="2000" dirty="0" err="1" smtClean="0">
                <a:solidFill>
                  <a:srgbClr val="008000"/>
                </a:solidFill>
              </a:rPr>
              <a:t>placed</a:t>
            </a:r>
            <a:r>
              <a:rPr lang="fr-FR" sz="2000" dirty="0" smtClean="0">
                <a:solidFill>
                  <a:srgbClr val="008000"/>
                </a:solidFill>
              </a:rPr>
              <a:t> </a:t>
            </a:r>
            <a:r>
              <a:rPr lang="fr-FR" sz="2000" dirty="0" err="1" smtClean="0">
                <a:solidFill>
                  <a:srgbClr val="008000"/>
                </a:solidFill>
              </a:rPr>
              <a:t>inside</a:t>
            </a:r>
            <a:r>
              <a:rPr lang="fr-FR" sz="2000" dirty="0" smtClean="0">
                <a:solidFill>
                  <a:srgbClr val="008000"/>
                </a:solidFill>
              </a:rPr>
              <a:t> the </a:t>
            </a:r>
            <a:r>
              <a:rPr lang="fr-FR" sz="2000" dirty="0" err="1" smtClean="0">
                <a:solidFill>
                  <a:srgbClr val="008000"/>
                </a:solidFill>
              </a:rPr>
              <a:t>vessel</a:t>
            </a:r>
            <a:endParaRPr lang="fr-FR" sz="2000" dirty="0" smtClean="0">
              <a:solidFill>
                <a:srgbClr val="008000"/>
              </a:solidFill>
            </a:endParaRPr>
          </a:p>
          <a:p>
            <a:endParaRPr lang="fr-FR" sz="2400" dirty="0"/>
          </a:p>
        </p:txBody>
      </p:sp>
      <p:pic>
        <p:nvPicPr>
          <p:cNvPr id="8" name="Image 7" descr="\\Dapdc5\jplouin\My Documents\Mesures-magnetiques\mesures-champB\photos_avec_module-05-09-11\IMG_113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687" y="3994484"/>
            <a:ext cx="1591513" cy="282318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1" y="5014799"/>
            <a:ext cx="3040119" cy="1655380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282" y="5143021"/>
            <a:ext cx="2727180" cy="1703505"/>
          </a:xfrm>
          <a:prstGeom prst="rect">
            <a:avLst/>
          </a:prstGeom>
          <a:ln w="38100">
            <a:solidFill>
              <a:srgbClr val="008000"/>
            </a:solidFill>
          </a:ln>
        </p:spPr>
      </p:pic>
      <p:pic>
        <p:nvPicPr>
          <p:cNvPr id="11" name="Image 10" descr="\\Dapdc5\jplouin\My Documents\Mesures-magnetiques\mesures-champB\rapport_mesures_sept2011\sonde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837" y="732603"/>
            <a:ext cx="2171328" cy="146233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</p:pic>
      <p:cxnSp>
        <p:nvCxnSpPr>
          <p:cNvPr id="13" name="Connecteur droit avec flèche 12"/>
          <p:cNvCxnSpPr/>
          <p:nvPr/>
        </p:nvCxnSpPr>
        <p:spPr bwMode="auto">
          <a:xfrm>
            <a:off x="4902200" y="1615044"/>
            <a:ext cx="1997364" cy="21375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Connecteur droit avec flèche 14"/>
          <p:cNvCxnSpPr/>
          <p:nvPr/>
        </p:nvCxnSpPr>
        <p:spPr bwMode="auto">
          <a:xfrm>
            <a:off x="5430792" y="3281919"/>
            <a:ext cx="1943895" cy="1109106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Connecteur droit avec flèche 20"/>
          <p:cNvCxnSpPr/>
          <p:nvPr/>
        </p:nvCxnSpPr>
        <p:spPr bwMode="auto">
          <a:xfrm>
            <a:off x="5270753" y="4644649"/>
            <a:ext cx="558545" cy="498372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8" name="Image 27" descr="\\Dapdc5\jplouin\My Documents\Mesures-magnetiques\mesures-champB\IMG_110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535" y="757794"/>
            <a:ext cx="2143528" cy="1328465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</p:pic>
      <p:sp>
        <p:nvSpPr>
          <p:cNvPr id="10241" name="Arc 10240"/>
          <p:cNvSpPr/>
          <p:nvPr/>
        </p:nvSpPr>
        <p:spPr bwMode="auto">
          <a:xfrm flipH="1">
            <a:off x="471426" y="3994484"/>
            <a:ext cx="800100" cy="1090471"/>
          </a:xfrm>
          <a:prstGeom prst="arc">
            <a:avLst>
              <a:gd name="adj1" fmla="val 16228126"/>
              <a:gd name="adj2" fmla="val 3561719"/>
            </a:avLst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smtClean="0">
              <a:ln>
                <a:noFill/>
              </a:ln>
              <a:solidFill>
                <a:srgbClr val="5F5F5F"/>
              </a:solidFill>
              <a:effectLst/>
              <a:latin typeface="Arial" charset="0"/>
            </a:endParaRPr>
          </a:p>
        </p:txBody>
      </p:sp>
      <p:sp>
        <p:nvSpPr>
          <p:cNvPr id="10244" name="ZoneTexte 10243"/>
          <p:cNvSpPr txBox="1"/>
          <p:nvPr/>
        </p:nvSpPr>
        <p:spPr>
          <a:xfrm>
            <a:off x="1552081" y="1162929"/>
            <a:ext cx="2161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800" dirty="0" smtClean="0"/>
              <a:t>B </a:t>
            </a:r>
            <a:r>
              <a:rPr lang="fr-FR" sz="1800" dirty="0" err="1" smtClean="0"/>
              <a:t>field</a:t>
            </a:r>
            <a:r>
              <a:rPr lang="fr-FR" sz="1800" dirty="0" smtClean="0"/>
              <a:t> </a:t>
            </a:r>
            <a:r>
              <a:rPr lang="fr-FR" sz="1800" dirty="0" err="1" smtClean="0"/>
              <a:t>measurement</a:t>
            </a:r>
            <a:r>
              <a:rPr lang="fr-FR" sz="1800" dirty="0" smtClean="0"/>
              <a:t> </a:t>
            </a:r>
            <a:r>
              <a:rPr lang="fr-FR" sz="1800" dirty="0" err="1" smtClean="0"/>
              <a:t>with</a:t>
            </a:r>
            <a:r>
              <a:rPr lang="fr-FR" sz="1800" dirty="0" smtClean="0"/>
              <a:t> a </a:t>
            </a:r>
            <a:r>
              <a:rPr lang="fr-FR" sz="1800" dirty="0" err="1" smtClean="0"/>
              <a:t>Gaussmeter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97421112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130842"/>
            <a:ext cx="8801100" cy="974057"/>
          </a:xfrm>
        </p:spPr>
        <p:txBody>
          <a:bodyPr>
            <a:noAutofit/>
          </a:bodyPr>
          <a:lstStyle/>
          <a:p>
            <a:r>
              <a:rPr lang="fr-FR" sz="3200" dirty="0" err="1" smtClean="0"/>
              <a:t>Magnetic</a:t>
            </a:r>
            <a:r>
              <a:rPr lang="fr-FR" sz="3200" dirty="0" smtClean="0"/>
              <a:t> </a:t>
            </a:r>
            <a:r>
              <a:rPr lang="fr-FR" sz="3200" dirty="0" err="1" smtClean="0"/>
              <a:t>field</a:t>
            </a:r>
            <a:r>
              <a:rPr lang="fr-FR" sz="3200" dirty="0" smtClean="0"/>
              <a:t> </a:t>
            </a:r>
            <a:r>
              <a:rPr lang="fr-FR" sz="3200" dirty="0" err="1"/>
              <a:t>meas</a:t>
            </a:r>
            <a:r>
              <a:rPr lang="fr-FR" sz="3200" dirty="0"/>
              <a:t>.@</a:t>
            </a:r>
            <a:r>
              <a:rPr lang="fr-FR" sz="3200" dirty="0" smtClean="0"/>
              <a:t>Saclay : </a:t>
            </a:r>
            <a:br>
              <a:rPr lang="fr-FR" sz="3200" dirty="0" smtClean="0"/>
            </a:br>
            <a:r>
              <a:rPr lang="fr-FR" sz="3200" dirty="0" err="1" smtClean="0"/>
              <a:t>comparison</a:t>
            </a:r>
            <a:r>
              <a:rPr lang="fr-FR" sz="3200" dirty="0" smtClean="0"/>
              <a:t> </a:t>
            </a:r>
            <a:r>
              <a:rPr lang="fr-FR" sz="3200" dirty="0" err="1" smtClean="0"/>
              <a:t>Cryophy</a:t>
            </a:r>
            <a:r>
              <a:rPr lang="fr-FR" sz="3200" dirty="0" smtClean="0"/>
              <a:t>/</a:t>
            </a:r>
            <a:r>
              <a:rPr lang="fr-FR" sz="3200" dirty="0" err="1" smtClean="0"/>
              <a:t>Cryoperm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695325" y="5611653"/>
            <a:ext cx="8048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Both</a:t>
            </a:r>
            <a:r>
              <a:rPr lang="fr-FR" sz="2400" dirty="0" smtClean="0"/>
              <a:t> </a:t>
            </a:r>
            <a:r>
              <a:rPr lang="fr-FR" sz="2400" dirty="0" err="1" smtClean="0"/>
              <a:t>materials</a:t>
            </a:r>
            <a:r>
              <a:rPr lang="fr-FR" sz="2400" dirty="0" smtClean="0"/>
              <a:t> </a:t>
            </a:r>
            <a:r>
              <a:rPr lang="fr-FR" sz="2400" dirty="0" err="1" smtClean="0"/>
              <a:t>give</a:t>
            </a:r>
            <a:r>
              <a:rPr lang="fr-FR" sz="2400" dirty="0" smtClean="0"/>
              <a:t> </a:t>
            </a:r>
            <a:r>
              <a:rPr lang="fr-FR" sz="2400" dirty="0" err="1" smtClean="0"/>
              <a:t>nearly</a:t>
            </a:r>
            <a:r>
              <a:rPr lang="fr-FR" sz="2400" dirty="0" smtClean="0"/>
              <a:t> the </a:t>
            </a:r>
            <a:r>
              <a:rPr lang="fr-FR" sz="2400" dirty="0" err="1" smtClean="0"/>
              <a:t>same</a:t>
            </a:r>
            <a:r>
              <a:rPr lang="fr-FR" sz="2400" dirty="0" smtClean="0"/>
              <a:t> </a:t>
            </a:r>
            <a:r>
              <a:rPr lang="fr-FR" sz="2400" dirty="0" err="1" smtClean="0"/>
              <a:t>results</a:t>
            </a:r>
            <a:r>
              <a:rPr lang="fr-FR" sz="2400" dirty="0" smtClean="0"/>
              <a:t> : </a:t>
            </a:r>
          </a:p>
          <a:p>
            <a:r>
              <a:rPr lang="fr-FR" sz="2400" dirty="0" smtClean="0">
                <a:sym typeface="Wingdings"/>
              </a:rPr>
              <a:t></a:t>
            </a:r>
            <a:r>
              <a:rPr lang="fr-FR" sz="2400" dirty="0" err="1" smtClean="0"/>
              <a:t>same</a:t>
            </a:r>
            <a:r>
              <a:rPr lang="fr-FR" sz="2400" dirty="0" smtClean="0"/>
              <a:t> </a:t>
            </a:r>
            <a:r>
              <a:rPr lang="fr-FR" sz="2400" dirty="0" err="1" smtClean="0"/>
              <a:t>shielding</a:t>
            </a:r>
            <a:r>
              <a:rPr lang="fr-FR" sz="2400" dirty="0" smtClean="0"/>
              <a:t> </a:t>
            </a:r>
            <a:r>
              <a:rPr lang="fr-FR" sz="2400" dirty="0" err="1" smtClean="0"/>
              <a:t>efficiency</a:t>
            </a:r>
            <a:r>
              <a:rPr lang="fr-FR" sz="2400" dirty="0" smtClean="0"/>
              <a:t>, </a:t>
            </a:r>
            <a:r>
              <a:rPr lang="fr-FR" sz="2400" dirty="0" err="1" smtClean="0"/>
              <a:t>Bext</a:t>
            </a:r>
            <a:r>
              <a:rPr lang="fr-FR" sz="2400" dirty="0" smtClean="0"/>
              <a:t>/</a:t>
            </a:r>
            <a:r>
              <a:rPr lang="fr-FR" sz="2400" dirty="0" err="1" smtClean="0"/>
              <a:t>Bint</a:t>
            </a:r>
            <a:r>
              <a:rPr lang="fr-FR" sz="2400" dirty="0" smtClean="0"/>
              <a:t> ~25, </a:t>
            </a:r>
            <a:r>
              <a:rPr lang="fr-FR" sz="2400" dirty="0" err="1" smtClean="0"/>
              <a:t>at</a:t>
            </a:r>
            <a:r>
              <a:rPr lang="fr-FR" sz="2400" dirty="0" smtClean="0"/>
              <a:t> room </a:t>
            </a:r>
            <a:r>
              <a:rPr lang="fr-FR" sz="2400" dirty="0" err="1" smtClean="0"/>
              <a:t>temperature</a:t>
            </a:r>
            <a:endParaRPr lang="fr-FR" sz="2400" dirty="0" smtClean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1397058"/>
              </p:ext>
            </p:extLst>
          </p:nvPr>
        </p:nvGraphicFramePr>
        <p:xfrm>
          <a:off x="1720516" y="1359569"/>
          <a:ext cx="5299409" cy="3769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168" y="3813526"/>
            <a:ext cx="3573379" cy="750665"/>
          </a:xfrm>
          <a:prstGeom prst="rect">
            <a:avLst/>
          </a:prstGeom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3" name="ZoneTexte 2"/>
          <p:cNvSpPr txBox="1"/>
          <p:nvPr/>
        </p:nvSpPr>
        <p:spPr>
          <a:xfrm>
            <a:off x="6903667" y="3856305"/>
            <a:ext cx="1840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Picture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at</a:t>
            </a:r>
            <a:r>
              <a:rPr lang="fr-FR" sz="2000" dirty="0" smtClean="0"/>
              <a:t> </a:t>
            </a:r>
            <a:r>
              <a:rPr lang="fr-FR" sz="2000" dirty="0" err="1" smtClean="0"/>
              <a:t>scale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21756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522288"/>
          </a:xfrm>
        </p:spPr>
        <p:txBody>
          <a:bodyPr>
            <a:noAutofit/>
          </a:bodyPr>
          <a:lstStyle/>
          <a:p>
            <a:r>
              <a:rPr lang="fr-FR" sz="3200" dirty="0" err="1" smtClean="0"/>
              <a:t>Magnetic</a:t>
            </a:r>
            <a:r>
              <a:rPr lang="fr-FR" sz="3200" dirty="0" smtClean="0"/>
              <a:t> </a:t>
            </a:r>
            <a:r>
              <a:rPr lang="fr-FR" sz="3200" dirty="0" err="1" smtClean="0"/>
              <a:t>field</a:t>
            </a:r>
            <a:r>
              <a:rPr lang="fr-FR" sz="3200" dirty="0" smtClean="0"/>
              <a:t> </a:t>
            </a:r>
            <a:r>
              <a:rPr lang="fr-FR" sz="3200" dirty="0" err="1" smtClean="0"/>
              <a:t>meas</a:t>
            </a:r>
            <a:r>
              <a:rPr lang="fr-FR" sz="3200" dirty="0" smtClean="0"/>
              <a:t>.@Saclay : </a:t>
            </a:r>
            <a:r>
              <a:rPr lang="fr-FR" sz="3200" dirty="0" err="1" smtClean="0"/>
              <a:t>results</a:t>
            </a:r>
            <a:r>
              <a:rPr lang="fr-FR" sz="3200" dirty="0" smtClean="0"/>
              <a:t> </a:t>
            </a:r>
            <a:r>
              <a:rPr lang="fr-FR" sz="3200" dirty="0" err="1" smtClean="0"/>
              <a:t>summary</a:t>
            </a:r>
            <a:endParaRPr lang="fr-FR" sz="3200" dirty="0"/>
          </a:p>
        </p:txBody>
      </p:sp>
      <p:sp>
        <p:nvSpPr>
          <p:cNvPr id="3" name="ZoneTexte 2"/>
          <p:cNvSpPr txBox="1"/>
          <p:nvPr/>
        </p:nvSpPr>
        <p:spPr>
          <a:xfrm>
            <a:off x="114299" y="4979085"/>
            <a:ext cx="53675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fr-FR" sz="2000" dirty="0" smtClean="0">
                <a:solidFill>
                  <a:srgbClr val="0070C0"/>
                </a:solidFill>
              </a:rPr>
              <a:t>B </a:t>
            </a:r>
            <a:r>
              <a:rPr lang="fr-FR" sz="2000" dirty="0" err="1" smtClean="0">
                <a:solidFill>
                  <a:srgbClr val="0070C0"/>
                </a:solidFill>
              </a:rPr>
              <a:t>is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err="1" smtClean="0">
                <a:solidFill>
                  <a:srgbClr val="0070C0"/>
                </a:solidFill>
              </a:rPr>
              <a:t>reduced</a:t>
            </a:r>
            <a:r>
              <a:rPr lang="fr-FR" sz="2000" dirty="0" smtClean="0">
                <a:solidFill>
                  <a:srgbClr val="0070C0"/>
                </a:solidFill>
              </a:rPr>
              <a:t> to ~ 2</a:t>
            </a:r>
            <a:r>
              <a:rPr lang="fr-FR" sz="2000" dirty="0" smtClean="0">
                <a:solidFill>
                  <a:srgbClr val="0070C0"/>
                </a:solidFill>
                <a:latin typeface="Symbol" pitchFamily="18" charset="2"/>
              </a:rPr>
              <a:t>m</a:t>
            </a:r>
            <a:r>
              <a:rPr lang="fr-FR" sz="2000" dirty="0" smtClean="0">
                <a:solidFill>
                  <a:srgbClr val="0070C0"/>
                </a:solidFill>
              </a:rPr>
              <a:t>T </a:t>
            </a:r>
            <a:r>
              <a:rPr lang="fr-FR" sz="2000" dirty="0" err="1" smtClean="0">
                <a:solidFill>
                  <a:srgbClr val="0070C0"/>
                </a:solidFill>
              </a:rPr>
              <a:t>with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err="1" smtClean="0">
                <a:solidFill>
                  <a:srgbClr val="0070C0"/>
                </a:solidFill>
              </a:rPr>
              <a:t>shield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err="1" smtClean="0">
                <a:solidFill>
                  <a:srgbClr val="0070C0"/>
                </a:solidFill>
              </a:rPr>
              <a:t>alone</a:t>
            </a:r>
            <a:endParaRPr lang="fr-FR" sz="2000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fr-FR" sz="2000" dirty="0" smtClean="0">
                <a:solidFill>
                  <a:srgbClr val="0070C0"/>
                </a:solidFill>
              </a:rPr>
              <a:t>B </a:t>
            </a:r>
            <a:r>
              <a:rPr lang="fr-FR" sz="2000" dirty="0" err="1" smtClean="0">
                <a:solidFill>
                  <a:srgbClr val="0070C0"/>
                </a:solidFill>
              </a:rPr>
              <a:t>is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err="1" smtClean="0">
                <a:solidFill>
                  <a:srgbClr val="0070C0"/>
                </a:solidFill>
              </a:rPr>
              <a:t>reduced</a:t>
            </a:r>
            <a:r>
              <a:rPr lang="fr-FR" sz="2000" dirty="0" smtClean="0">
                <a:solidFill>
                  <a:srgbClr val="0070C0"/>
                </a:solidFill>
              </a:rPr>
              <a:t> to </a:t>
            </a:r>
            <a:r>
              <a:rPr lang="fr-FR" sz="2000" dirty="0" err="1" smtClean="0">
                <a:solidFill>
                  <a:srgbClr val="0070C0"/>
                </a:solidFill>
              </a:rPr>
              <a:t>less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err="1" smtClean="0">
                <a:solidFill>
                  <a:srgbClr val="0070C0"/>
                </a:solidFill>
              </a:rPr>
              <a:t>than</a:t>
            </a:r>
            <a:r>
              <a:rPr lang="fr-FR" sz="2000" dirty="0" smtClean="0">
                <a:solidFill>
                  <a:srgbClr val="0070C0"/>
                </a:solidFill>
              </a:rPr>
              <a:t> 0,5 </a:t>
            </a:r>
            <a:r>
              <a:rPr lang="fr-FR" sz="2000" dirty="0" err="1" smtClean="0">
                <a:solidFill>
                  <a:srgbClr val="0070C0"/>
                </a:solidFill>
                <a:latin typeface="Symbol" pitchFamily="18" charset="2"/>
              </a:rPr>
              <a:t>m</a:t>
            </a:r>
            <a:r>
              <a:rPr lang="fr-FR" sz="2000" dirty="0" err="1" smtClean="0">
                <a:solidFill>
                  <a:srgbClr val="0070C0"/>
                </a:solidFill>
              </a:rPr>
              <a:t>T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err="1" smtClean="0">
                <a:solidFill>
                  <a:srgbClr val="0070C0"/>
                </a:solidFill>
              </a:rPr>
              <a:t>with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err="1" smtClean="0">
                <a:solidFill>
                  <a:srgbClr val="0070C0"/>
                </a:solidFill>
              </a:rPr>
              <a:t>shield</a:t>
            </a:r>
            <a:r>
              <a:rPr lang="fr-FR" sz="2000" dirty="0" smtClean="0">
                <a:solidFill>
                  <a:srgbClr val="0070C0"/>
                </a:solidFill>
              </a:rPr>
              <a:t> and module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fr-FR" sz="2000" dirty="0">
                <a:solidFill>
                  <a:srgbClr val="0070C0"/>
                </a:solidFill>
              </a:rPr>
              <a:t>Total </a:t>
            </a:r>
            <a:r>
              <a:rPr lang="fr-FR" sz="2000" dirty="0" err="1">
                <a:solidFill>
                  <a:srgbClr val="0070C0"/>
                </a:solidFill>
              </a:rPr>
              <a:t>shielding</a:t>
            </a:r>
            <a:r>
              <a:rPr lang="fr-FR" sz="2000" dirty="0">
                <a:solidFill>
                  <a:srgbClr val="0070C0"/>
                </a:solidFill>
              </a:rPr>
              <a:t> </a:t>
            </a:r>
            <a:r>
              <a:rPr lang="fr-FR" sz="2000" dirty="0" err="1">
                <a:solidFill>
                  <a:srgbClr val="0070C0"/>
                </a:solidFill>
              </a:rPr>
              <a:t>efficiency</a:t>
            </a:r>
            <a:r>
              <a:rPr lang="fr-FR" sz="2000" dirty="0">
                <a:solidFill>
                  <a:srgbClr val="0070C0"/>
                </a:solidFill>
              </a:rPr>
              <a:t> (</a:t>
            </a:r>
            <a:r>
              <a:rPr lang="fr-FR" sz="2000" dirty="0" err="1">
                <a:solidFill>
                  <a:srgbClr val="0070C0"/>
                </a:solidFill>
              </a:rPr>
              <a:t>module+magnetic</a:t>
            </a:r>
            <a:r>
              <a:rPr lang="fr-FR" sz="2000" dirty="0">
                <a:solidFill>
                  <a:srgbClr val="0070C0"/>
                </a:solidFill>
              </a:rPr>
              <a:t> </a:t>
            </a:r>
            <a:r>
              <a:rPr lang="fr-FR" sz="2000" dirty="0" err="1">
                <a:solidFill>
                  <a:srgbClr val="0070C0"/>
                </a:solidFill>
              </a:rPr>
              <a:t>shield</a:t>
            </a:r>
            <a:r>
              <a:rPr lang="fr-FR" sz="2000" dirty="0">
                <a:solidFill>
                  <a:srgbClr val="0070C0"/>
                </a:solidFill>
              </a:rPr>
              <a:t>) </a:t>
            </a:r>
            <a:r>
              <a:rPr lang="fr-FR" sz="2000" dirty="0" err="1">
                <a:solidFill>
                  <a:srgbClr val="0070C0"/>
                </a:solidFill>
              </a:rPr>
              <a:t>is</a:t>
            </a:r>
            <a:r>
              <a:rPr lang="fr-FR" sz="2000" dirty="0">
                <a:solidFill>
                  <a:srgbClr val="0070C0"/>
                </a:solidFill>
              </a:rPr>
              <a:t> more </a:t>
            </a:r>
            <a:r>
              <a:rPr lang="fr-FR" sz="2000" dirty="0" err="1">
                <a:solidFill>
                  <a:srgbClr val="0070C0"/>
                </a:solidFill>
              </a:rPr>
              <a:t>than</a:t>
            </a:r>
            <a:r>
              <a:rPr lang="fr-FR" sz="2000" dirty="0">
                <a:solidFill>
                  <a:srgbClr val="0070C0"/>
                </a:solidFill>
              </a:rPr>
              <a:t> </a:t>
            </a:r>
            <a:r>
              <a:rPr lang="fr-FR" sz="2000" dirty="0" smtClean="0">
                <a:solidFill>
                  <a:srgbClr val="0070C0"/>
                </a:solidFill>
              </a:rPr>
              <a:t>100</a:t>
            </a:r>
            <a:endParaRPr lang="fr-FR" sz="2000" dirty="0">
              <a:solidFill>
                <a:srgbClr val="0070C0"/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5323973" y="4644483"/>
            <a:ext cx="3561349" cy="2108730"/>
            <a:chOff x="5564603" y="4126832"/>
            <a:chExt cx="3561349" cy="2108730"/>
          </a:xfrm>
        </p:grpSpPr>
        <p:sp>
          <p:nvSpPr>
            <p:cNvPr id="7" name="Rectangle 6"/>
            <p:cNvSpPr/>
            <p:nvPr/>
          </p:nvSpPr>
          <p:spPr bwMode="auto">
            <a:xfrm>
              <a:off x="5564604" y="4126832"/>
              <a:ext cx="3561348" cy="21087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600" b="0" i="0" u="none" strike="noStrike" cap="none" normalizeH="0" baseline="0" smtClean="0">
                <a:ln>
                  <a:noFill/>
                </a:ln>
                <a:solidFill>
                  <a:srgbClr val="5F5F5F"/>
                </a:solidFill>
                <a:effectLst/>
                <a:latin typeface="Arial" charset="0"/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5564603" y="4250350"/>
              <a:ext cx="356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err="1" smtClean="0">
                  <a:solidFill>
                    <a:srgbClr val="0070C0"/>
                  </a:solidFill>
                </a:rPr>
                <a:t>Shielding</a:t>
              </a:r>
              <a:r>
                <a:rPr lang="fr-FR" sz="2000" dirty="0" smtClean="0">
                  <a:solidFill>
                    <a:srgbClr val="0070C0"/>
                  </a:solidFill>
                </a:rPr>
                <a:t> </a:t>
              </a:r>
              <a:r>
                <a:rPr lang="fr-FR" sz="2000" dirty="0" err="1" smtClean="0">
                  <a:solidFill>
                    <a:srgbClr val="0070C0"/>
                  </a:solidFill>
                </a:rPr>
                <a:t>efficiency</a:t>
              </a:r>
              <a:r>
                <a:rPr lang="fr-FR" sz="2000" dirty="0" smtClean="0">
                  <a:solidFill>
                    <a:srgbClr val="0070C0"/>
                  </a:solidFill>
                </a:rPr>
                <a:t> (</a:t>
              </a:r>
              <a:r>
                <a:rPr lang="fr-FR" sz="2000" dirty="0" err="1" smtClean="0">
                  <a:solidFill>
                    <a:srgbClr val="0070C0"/>
                  </a:solidFill>
                </a:rPr>
                <a:t>Bext</a:t>
              </a:r>
              <a:r>
                <a:rPr lang="fr-FR" sz="2000" dirty="0" smtClean="0">
                  <a:solidFill>
                    <a:srgbClr val="0070C0"/>
                  </a:solidFill>
                </a:rPr>
                <a:t>/</a:t>
              </a:r>
              <a:r>
                <a:rPr lang="fr-FR" sz="2000" dirty="0" err="1" smtClean="0">
                  <a:solidFill>
                    <a:srgbClr val="0070C0"/>
                  </a:solidFill>
                </a:rPr>
                <a:t>Bint</a:t>
              </a:r>
              <a:r>
                <a:rPr lang="fr-FR" sz="2000" dirty="0" smtClean="0">
                  <a:solidFill>
                    <a:srgbClr val="0070C0"/>
                  </a:solidFill>
                </a:rPr>
                <a:t>)</a:t>
              </a:r>
              <a:endParaRPr lang="fr-FR" sz="2000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026" name="Picture 2" descr="\\Dapdc5\jplouin\My Documents\Mesures-magnetiques\synthe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146" y="5168111"/>
            <a:ext cx="3475004" cy="148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Graphiqu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573921"/>
              </p:ext>
            </p:extLst>
          </p:nvPr>
        </p:nvGraphicFramePr>
        <p:xfrm>
          <a:off x="733424" y="599950"/>
          <a:ext cx="7124701" cy="4261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089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テキスト ボックス 7"/>
          <p:cNvSpPr txBox="1">
            <a:spLocks noChangeArrowheads="1"/>
          </p:cNvSpPr>
          <p:nvPr/>
        </p:nvSpPr>
        <p:spPr bwMode="auto">
          <a:xfrm>
            <a:off x="219076" y="1089673"/>
            <a:ext cx="846772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rgbClr val="0000FF"/>
              </a:buClr>
            </a:pPr>
            <a:r>
              <a:rPr lang="en-US" altLang="ja-JP" sz="2400" dirty="0" smtClean="0">
                <a:solidFill>
                  <a:srgbClr val="000000"/>
                </a:solidFill>
                <a:latin typeface="Gill Sans MT"/>
                <a:cs typeface="Gill Sans MT"/>
              </a:rPr>
              <a:t>Permeability measurements of </a:t>
            </a:r>
            <a:r>
              <a:rPr lang="en-US" altLang="ja-JP" sz="2400" dirty="0">
                <a:solidFill>
                  <a:srgbClr val="000000"/>
                </a:solidFill>
                <a:latin typeface="Gill Sans MT"/>
                <a:cs typeface="Gill Sans MT"/>
              </a:rPr>
              <a:t>various Ni-content alloys </a:t>
            </a:r>
            <a:r>
              <a:rPr lang="en-US" altLang="ja-JP" sz="2400" dirty="0" smtClean="0">
                <a:solidFill>
                  <a:srgbClr val="000000"/>
                </a:solidFill>
                <a:latin typeface="Gill Sans MT"/>
                <a:cs typeface="Gill Sans MT"/>
              </a:rPr>
              <a:t>materials</a:t>
            </a:r>
          </a:p>
          <a:p>
            <a:pPr marL="800100" lvl="1" indent="-342900">
              <a:buClr>
                <a:srgbClr val="0000FF"/>
              </a:buClr>
              <a:buFont typeface="Wingdings" pitchFamily="2" charset="2"/>
              <a:buChar char="v"/>
            </a:pPr>
            <a:r>
              <a:rPr lang="en-US" altLang="ja-JP" sz="2000" dirty="0" smtClean="0">
                <a:solidFill>
                  <a:srgbClr val="000000"/>
                </a:solidFill>
                <a:latin typeface="Gill Sans MT"/>
                <a:cs typeface="Gill Sans MT"/>
              </a:rPr>
              <a:t>Permeability depends on material and manufacturer</a:t>
            </a:r>
          </a:p>
          <a:p>
            <a:pPr marL="800100" lvl="1" indent="-342900">
              <a:buClr>
                <a:srgbClr val="0000FF"/>
              </a:buClr>
              <a:buFont typeface="Wingdings" pitchFamily="2" charset="2"/>
              <a:buChar char="v"/>
            </a:pPr>
            <a:r>
              <a:rPr lang="en-US" altLang="ja-JP" sz="2000" dirty="0" smtClean="0">
                <a:solidFill>
                  <a:srgbClr val="000000"/>
                </a:solidFill>
                <a:latin typeface="Gill Sans MT"/>
                <a:cs typeface="Gill Sans MT"/>
              </a:rPr>
              <a:t>Permeability decreases at cryogenic temperature</a:t>
            </a:r>
          </a:p>
          <a:p>
            <a:pPr>
              <a:buClr>
                <a:srgbClr val="0000FF"/>
              </a:buClr>
              <a:buFont typeface="Arial"/>
              <a:buChar char="•"/>
            </a:pPr>
            <a:endParaRPr lang="en-US" altLang="ja-JP" sz="2400" dirty="0" smtClean="0">
              <a:latin typeface="Gill Sans MT"/>
              <a:cs typeface="Gill Sans MT"/>
            </a:endParaRPr>
          </a:p>
          <a:p>
            <a:pPr>
              <a:buClr>
                <a:srgbClr val="0000FF"/>
              </a:buClr>
            </a:pPr>
            <a:r>
              <a:rPr lang="en-US" altLang="ja-JP" sz="2400" dirty="0" smtClean="0">
                <a:latin typeface="Gill Sans MT"/>
                <a:cs typeface="Gill Sans MT"/>
              </a:rPr>
              <a:t>Effects </a:t>
            </a:r>
            <a:r>
              <a:rPr lang="en-US" altLang="ja-JP" sz="2400" dirty="0">
                <a:latin typeface="Gill Sans MT"/>
                <a:cs typeface="Gill Sans MT"/>
              </a:rPr>
              <a:t>of the heat-treatment and </a:t>
            </a:r>
            <a:r>
              <a:rPr lang="en-US" altLang="ja-JP" sz="2400" dirty="0" smtClean="0">
                <a:latin typeface="Gill Sans MT"/>
                <a:cs typeface="Gill Sans MT"/>
              </a:rPr>
              <a:t>mechanical strain</a:t>
            </a:r>
          </a:p>
          <a:p>
            <a:pPr marL="800100" lvl="1" indent="-342900">
              <a:buClr>
                <a:srgbClr val="0000FF"/>
              </a:buClr>
              <a:buFont typeface="Wingdings" pitchFamily="2" charset="2"/>
              <a:buChar char="v"/>
            </a:pPr>
            <a:r>
              <a:rPr lang="en-US" altLang="ja-JP" sz="2000" dirty="0" smtClean="0">
                <a:latin typeface="Gill Sans MT"/>
                <a:cs typeface="Gill Sans MT"/>
              </a:rPr>
              <a:t>Cooling </a:t>
            </a:r>
            <a:r>
              <a:rPr lang="en-US" altLang="ja-JP" sz="2000" dirty="0">
                <a:latin typeface="Gill Sans MT"/>
                <a:cs typeface="Gill Sans MT"/>
              </a:rPr>
              <a:t>rate is important</a:t>
            </a:r>
            <a:r>
              <a:rPr lang="en-US" altLang="ja-JP" sz="2000" dirty="0" smtClean="0">
                <a:latin typeface="Gill Sans MT"/>
                <a:cs typeface="Gill Sans MT"/>
              </a:rPr>
              <a:t>.</a:t>
            </a:r>
          </a:p>
          <a:p>
            <a:pPr marL="800100" lvl="1" indent="-342900">
              <a:buClr>
                <a:srgbClr val="0000FF"/>
              </a:buClr>
              <a:buFont typeface="Wingdings" pitchFamily="2" charset="2"/>
              <a:buChar char="v"/>
            </a:pPr>
            <a:r>
              <a:rPr lang="en-US" altLang="ja-JP" sz="2000" dirty="0" smtClean="0">
                <a:latin typeface="Gill Sans MT"/>
                <a:cs typeface="Gill Sans MT"/>
              </a:rPr>
              <a:t>Significant </a:t>
            </a:r>
            <a:r>
              <a:rPr lang="en-US" altLang="ja-JP" sz="2000" dirty="0">
                <a:latin typeface="Gill Sans MT"/>
                <a:cs typeface="Gill Sans MT"/>
              </a:rPr>
              <a:t>decrease in permeability due to deformation is observed</a:t>
            </a:r>
            <a:r>
              <a:rPr lang="en-US" altLang="ja-JP" sz="2000" dirty="0" smtClean="0">
                <a:latin typeface="Gill Sans MT"/>
                <a:cs typeface="Gill Sans MT"/>
              </a:rPr>
              <a:t>.</a:t>
            </a:r>
          </a:p>
          <a:p>
            <a:pPr>
              <a:buClr>
                <a:srgbClr val="0000FF"/>
              </a:buClr>
              <a:buFont typeface="Arial"/>
              <a:buChar char="•"/>
            </a:pPr>
            <a:endParaRPr lang="en-US" sz="2400" dirty="0" smtClean="0">
              <a:latin typeface="Gill Sans MT"/>
              <a:cs typeface="Gill Sans MT"/>
            </a:endParaRPr>
          </a:p>
          <a:p>
            <a:pPr>
              <a:buClr>
                <a:srgbClr val="0000FF"/>
              </a:buClr>
            </a:pPr>
            <a:r>
              <a:rPr lang="en-US" sz="2400" dirty="0" smtClean="0">
                <a:latin typeface="Gill Sans MT"/>
                <a:cs typeface="Gill Sans MT"/>
              </a:rPr>
              <a:t>Choosing </a:t>
            </a:r>
            <a:r>
              <a:rPr lang="en-US" sz="2400" dirty="0">
                <a:latin typeface="Gill Sans MT"/>
                <a:cs typeface="Gill Sans MT"/>
              </a:rPr>
              <a:t>proper shielding material is necessary though not sufficient.</a:t>
            </a:r>
            <a:r>
              <a:rPr lang="en-US" sz="2400" i="1" dirty="0">
                <a:latin typeface="Gill Sans MT"/>
                <a:cs typeface="Gill Sans MT"/>
              </a:rPr>
              <a:t> </a:t>
            </a:r>
            <a:endParaRPr lang="en-US" sz="2400" i="1" dirty="0" smtClean="0">
              <a:latin typeface="Gill Sans MT"/>
              <a:cs typeface="Gill Sans MT"/>
            </a:endParaRPr>
          </a:p>
          <a:p>
            <a:pPr marL="800100" lvl="1" indent="-342900">
              <a:buClr>
                <a:srgbClr val="0000FF"/>
              </a:buClr>
              <a:buFont typeface="Wingdings" pitchFamily="2" charset="2"/>
              <a:buChar char="v"/>
            </a:pPr>
            <a:r>
              <a:rPr lang="en-US" sz="2000" dirty="0">
                <a:latin typeface="Gill Sans MT"/>
                <a:cs typeface="Gill Sans MT"/>
              </a:rPr>
              <a:t>It is important to understand the conditions needed to reproduce the “good” </a:t>
            </a:r>
            <a:r>
              <a:rPr lang="en-US" sz="2000" dirty="0" err="1" smtClean="0">
                <a:latin typeface="Gill Sans MT"/>
                <a:cs typeface="Gill Sans MT"/>
              </a:rPr>
              <a:t>permeabilities</a:t>
            </a:r>
            <a:r>
              <a:rPr lang="en-US" sz="2000" dirty="0" smtClean="0">
                <a:latin typeface="Gill Sans MT"/>
                <a:cs typeface="Gill Sans MT"/>
              </a:rPr>
              <a:t>, </a:t>
            </a:r>
            <a:r>
              <a:rPr lang="en-US" sz="2000" dirty="0">
                <a:solidFill>
                  <a:srgbClr val="FF0000"/>
                </a:solidFill>
                <a:latin typeface="Gill Sans MT"/>
                <a:cs typeface="Gill Sans MT"/>
              </a:rPr>
              <a:t>especially in the case of a large-scale production. </a:t>
            </a:r>
          </a:p>
          <a:p>
            <a:pPr>
              <a:buClr>
                <a:srgbClr val="0000FF"/>
              </a:buClr>
            </a:pPr>
            <a:endParaRPr lang="en-US" sz="2400" dirty="0" smtClean="0">
              <a:latin typeface="Gill Sans MT"/>
              <a:cs typeface="Gill Sans MT"/>
            </a:endParaRPr>
          </a:p>
          <a:p>
            <a:pPr algn="ctr">
              <a:buClr>
                <a:srgbClr val="0000FF"/>
              </a:buClr>
            </a:pPr>
            <a:r>
              <a:rPr lang="en-US" sz="2400" dirty="0" smtClean="0">
                <a:solidFill>
                  <a:srgbClr val="FF0000"/>
                </a:solidFill>
                <a:latin typeface="Gill Sans MT"/>
                <a:cs typeface="Gill Sans MT"/>
              </a:rPr>
              <a:t>Development of the reliable shielding technology for large scale superconducting cavity systems is needed.</a:t>
            </a:r>
            <a:endParaRPr lang="ja-JP" altLang="en-US" sz="2400" dirty="0" smtClean="0">
              <a:solidFill>
                <a:srgbClr val="FF0000"/>
              </a:solidFill>
              <a:latin typeface="Gill Sans MT"/>
              <a:cs typeface="Gill Sans MT"/>
            </a:endParaRPr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457200" y="1602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Summary</a:t>
            </a:r>
            <a:endParaRPr lang="ja-JP" altLang="en-US" dirty="0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TYL workshop 2012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1500" y="-130663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Proposal for 2012</a:t>
            </a:r>
            <a:endParaRPr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TYL workshop 2012</a:t>
            </a:r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6649" y="859937"/>
            <a:ext cx="8686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order to develop </a:t>
            </a:r>
            <a:r>
              <a:rPr lang="en-US" sz="2400" dirty="0" smtClean="0"/>
              <a:t>a </a:t>
            </a:r>
            <a:r>
              <a:rPr lang="en-US" sz="2400" dirty="0"/>
              <a:t>reliable shielding technology for large scale </a:t>
            </a:r>
            <a:r>
              <a:rPr lang="en-US" sz="2400" dirty="0" smtClean="0"/>
              <a:t>SC </a:t>
            </a:r>
            <a:r>
              <a:rPr lang="en-US" sz="2400" dirty="0"/>
              <a:t>cavity systems,  we propose to </a:t>
            </a:r>
            <a:r>
              <a:rPr lang="en-US" sz="2400" dirty="0" smtClean="0"/>
              <a:t>continue </a:t>
            </a:r>
            <a:r>
              <a:rPr lang="en-US" sz="2400" dirty="0"/>
              <a:t>the following items</a:t>
            </a:r>
            <a:r>
              <a:rPr lang="en-US" sz="2400" dirty="0" smtClean="0"/>
              <a:t>:</a:t>
            </a:r>
            <a:endParaRPr lang="ja-JP" altLang="en-US" sz="2400" dirty="0" smtClean="0"/>
          </a:p>
          <a:p>
            <a:pPr lvl="1">
              <a:buClr>
                <a:srgbClr val="0000FF"/>
              </a:buClr>
              <a:buFont typeface="Arial"/>
              <a:buChar char="•"/>
            </a:pPr>
            <a:r>
              <a:rPr lang="en-US" sz="2400" dirty="0" smtClean="0"/>
              <a:t>Development of </a:t>
            </a:r>
            <a:r>
              <a:rPr lang="en-US" sz="2400" dirty="0"/>
              <a:t>a procedure to evaluate </a:t>
            </a:r>
            <a:r>
              <a:rPr lang="en-US" sz="2400" dirty="0" smtClean="0"/>
              <a:t>the permeability </a:t>
            </a:r>
            <a:r>
              <a:rPr lang="en-US" sz="2400" dirty="0"/>
              <a:t>of various shielding materials.</a:t>
            </a:r>
            <a:endParaRPr lang="ja-JP" altLang="en-US" sz="2400" dirty="0" smtClean="0"/>
          </a:p>
          <a:p>
            <a:pPr lvl="1">
              <a:buClr>
                <a:srgbClr val="0000FF"/>
              </a:buClr>
              <a:buFont typeface="Arial"/>
              <a:buChar char="•"/>
            </a:pPr>
            <a:r>
              <a:rPr lang="en-US" sz="2400" dirty="0" smtClean="0"/>
              <a:t>Permeability measurements of </a:t>
            </a:r>
            <a:r>
              <a:rPr lang="en-US" sz="2400" dirty="0"/>
              <a:t>various </a:t>
            </a:r>
            <a:r>
              <a:rPr lang="en-US" sz="2400" dirty="0" smtClean="0"/>
              <a:t>samples </a:t>
            </a:r>
            <a:r>
              <a:rPr lang="en-US" sz="2400" dirty="0"/>
              <a:t>at various </a:t>
            </a:r>
            <a:r>
              <a:rPr lang="en-US" sz="2400" dirty="0" smtClean="0"/>
              <a:t>temperatures</a:t>
            </a:r>
          </a:p>
          <a:p>
            <a:pPr lvl="2">
              <a:buClr>
                <a:srgbClr val="0000FF"/>
              </a:buClr>
            </a:pPr>
            <a:r>
              <a:rPr lang="en-US" altLang="ja-JP" sz="2400" dirty="0" smtClean="0"/>
              <a:t>→Contribution to a shielding material database</a:t>
            </a:r>
            <a:endParaRPr lang="ja-JP" altLang="en-US" sz="2400" dirty="0" smtClean="0"/>
          </a:p>
          <a:p>
            <a:pPr lvl="1">
              <a:buClr>
                <a:srgbClr val="0000FF"/>
              </a:buClr>
              <a:buFont typeface="Arial"/>
              <a:buChar char="•"/>
            </a:pPr>
            <a:r>
              <a:rPr lang="en-US" sz="2400" dirty="0" smtClean="0"/>
              <a:t>Investigation of possible </a:t>
            </a:r>
            <a:r>
              <a:rPr lang="en-US" sz="2400" dirty="0"/>
              <a:t>causes for the performance </a:t>
            </a:r>
            <a:r>
              <a:rPr lang="en-US" sz="2400" dirty="0" smtClean="0"/>
              <a:t>degradation </a:t>
            </a:r>
            <a:r>
              <a:rPr lang="en-US" sz="2400" dirty="0"/>
              <a:t>at </a:t>
            </a:r>
            <a:r>
              <a:rPr lang="en-US" sz="2400" dirty="0" smtClean="0"/>
              <a:t>cryogenic </a:t>
            </a:r>
            <a:r>
              <a:rPr lang="en-US" sz="2400" dirty="0"/>
              <a:t>temperature</a:t>
            </a:r>
            <a:r>
              <a:rPr lang="en-US" sz="2400" dirty="0" smtClean="0"/>
              <a:t>.</a:t>
            </a:r>
          </a:p>
          <a:p>
            <a:pPr>
              <a:buClr>
                <a:srgbClr val="0000FF"/>
              </a:buClr>
            </a:pPr>
            <a:endParaRPr lang="en-US" altLang="ja-JP" sz="2400" dirty="0" smtClean="0"/>
          </a:p>
          <a:p>
            <a:pPr>
              <a:buClr>
                <a:srgbClr val="0000FF"/>
              </a:buClr>
            </a:pPr>
            <a:r>
              <a:rPr lang="en-US" altLang="ja-JP" sz="2400" dirty="0" smtClean="0"/>
              <a:t>And develop:</a:t>
            </a:r>
            <a:endParaRPr lang="ja-JP" altLang="en-US" sz="2400" dirty="0" smtClean="0"/>
          </a:p>
          <a:p>
            <a:pPr lvl="1">
              <a:buClr>
                <a:srgbClr val="0000FF"/>
              </a:buClr>
              <a:buFont typeface="Arial"/>
              <a:buChar char="•"/>
            </a:pPr>
            <a:r>
              <a:rPr lang="en-US" sz="2400" dirty="0" smtClean="0"/>
              <a:t>A method </a:t>
            </a:r>
            <a:r>
              <a:rPr lang="en-US" sz="2400" dirty="0"/>
              <a:t>to </a:t>
            </a:r>
            <a:r>
              <a:rPr lang="en-US" sz="2400" dirty="0" smtClean="0"/>
              <a:t>evaluate and avoid any </a:t>
            </a:r>
            <a:r>
              <a:rPr lang="en-US" sz="2400" dirty="0"/>
              <a:t>unwanted mechanical stress added after the </a:t>
            </a:r>
            <a:r>
              <a:rPr lang="en-US" sz="2400" dirty="0" smtClean="0"/>
              <a:t>annealing (transportation, assembly...)</a:t>
            </a:r>
            <a:endParaRPr lang="ja-JP" altLang="en-US" sz="2400" dirty="0" smtClean="0"/>
          </a:p>
          <a:p>
            <a:pPr lvl="1">
              <a:buClr>
                <a:srgbClr val="0000FF"/>
              </a:buClr>
              <a:buFont typeface="Arial"/>
              <a:buChar char="•"/>
            </a:pPr>
            <a:r>
              <a:rPr lang="en-US" sz="2400" dirty="0" smtClean="0"/>
              <a:t>A quality </a:t>
            </a:r>
            <a:r>
              <a:rPr lang="en-US" sz="2400" dirty="0"/>
              <a:t>control method, suitable for use in mass </a:t>
            </a:r>
            <a:r>
              <a:rPr lang="en-US" sz="2400" dirty="0" smtClean="0"/>
              <a:t>production.</a:t>
            </a:r>
            <a:endParaRPr kumimoji="1" lang="ja-JP" alt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latin typeface="Gill Sans MT" pitchFamily="1" charset="0"/>
                <a:cs typeface="ＭＳ 明朝" pitchFamily="1" charset="-128"/>
              </a:rPr>
              <a:t>Contents</a:t>
            </a:r>
            <a:endParaRPr lang="ja-JP" altLang="en-US">
              <a:latin typeface="Gill Sans MT" pitchFamily="1" charset="0"/>
              <a:cs typeface="ＭＳ 明朝" pitchFamily="1" charset="-128"/>
            </a:endParaRPr>
          </a:p>
        </p:txBody>
      </p:sp>
      <p:sp>
        <p:nvSpPr>
          <p:cNvPr id="16387" name="フッター プレースホルダ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mtClean="0">
                <a:latin typeface="Gill Sans MT" pitchFamily="1" charset="0"/>
                <a:ea typeface="ＭＳ Ｐゴシック" pitchFamily="1" charset="-128"/>
                <a:cs typeface="ＭＳ Ｐゴシック" pitchFamily="1" charset="-128"/>
              </a:rPr>
              <a:t>TYL workshop 2012</a:t>
            </a:r>
            <a:endParaRPr lang="ja-JP" altLang="en-US">
              <a:latin typeface="Gill Sans MT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6388" name="テキスト ボックス 3"/>
          <p:cNvSpPr txBox="1">
            <a:spLocks noChangeArrowheads="1"/>
          </p:cNvSpPr>
          <p:nvPr/>
        </p:nvSpPr>
        <p:spPr bwMode="auto">
          <a:xfrm>
            <a:off x="626533" y="1417638"/>
            <a:ext cx="82296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  <a:buClr>
                <a:srgbClr val="3366FF"/>
              </a:buClr>
              <a:buFont typeface="Arial" pitchFamily="1" charset="0"/>
              <a:buChar char="•"/>
            </a:pPr>
            <a:r>
              <a:rPr lang="en-US" altLang="ja-JP" sz="2800" dirty="0">
                <a:latin typeface="Gill Sans MT" pitchFamily="1" charset="0"/>
              </a:rPr>
              <a:t>Introduction</a:t>
            </a:r>
            <a:endParaRPr lang="en-US" altLang="ja-JP" sz="2800" dirty="0" smtClean="0">
              <a:latin typeface="Gill Sans MT" pitchFamily="1" charset="0"/>
            </a:endParaRPr>
          </a:p>
          <a:p>
            <a:pPr>
              <a:spcBef>
                <a:spcPts val="600"/>
              </a:spcBef>
              <a:buClr>
                <a:srgbClr val="3366FF"/>
              </a:buClr>
              <a:buFont typeface="Arial" pitchFamily="1" charset="0"/>
              <a:buChar char="•"/>
            </a:pPr>
            <a:r>
              <a:rPr lang="en-US" altLang="ja-JP" sz="2800" dirty="0" smtClean="0">
                <a:latin typeface="Gill Sans MT" pitchFamily="1" charset="0"/>
              </a:rPr>
              <a:t>Permeability </a:t>
            </a:r>
            <a:r>
              <a:rPr lang="en-US" altLang="ja-JP" sz="2800" dirty="0">
                <a:latin typeface="Gill Sans MT" pitchFamily="1" charset="0"/>
              </a:rPr>
              <a:t>measurement</a:t>
            </a:r>
          </a:p>
          <a:p>
            <a:pPr lvl="1">
              <a:spcBef>
                <a:spcPts val="600"/>
              </a:spcBef>
              <a:buClr>
                <a:srgbClr val="3366FF"/>
              </a:buClr>
              <a:buFont typeface="Arial" pitchFamily="1" charset="0"/>
              <a:buChar char="•"/>
            </a:pPr>
            <a:r>
              <a:rPr lang="en-US" altLang="ja-JP" sz="2800" dirty="0">
                <a:latin typeface="Gill Sans MT" pitchFamily="1" charset="0"/>
              </a:rPr>
              <a:t>At room temperature, liquid nitrogen and helium temperatures</a:t>
            </a:r>
          </a:p>
          <a:p>
            <a:pPr>
              <a:spcBef>
                <a:spcPts val="600"/>
              </a:spcBef>
              <a:buClr>
                <a:srgbClr val="3366FF"/>
              </a:buClr>
              <a:buFont typeface="Arial" pitchFamily="1" charset="0"/>
              <a:buChar char="•"/>
            </a:pPr>
            <a:r>
              <a:rPr lang="en-US" altLang="ja-JP" sz="2800" dirty="0">
                <a:latin typeface="Gill Sans MT" pitchFamily="1" charset="0"/>
              </a:rPr>
              <a:t>Effects of heat treatments</a:t>
            </a:r>
          </a:p>
          <a:p>
            <a:pPr lvl="1">
              <a:spcBef>
                <a:spcPts val="600"/>
              </a:spcBef>
              <a:buClr>
                <a:srgbClr val="3366FF"/>
              </a:buClr>
              <a:buFont typeface="Arial" pitchFamily="1" charset="0"/>
              <a:buChar char="•"/>
            </a:pPr>
            <a:r>
              <a:rPr lang="en-US" altLang="ja-JP" sz="2800" dirty="0">
                <a:latin typeface="Gill Sans MT" pitchFamily="1" charset="0"/>
              </a:rPr>
              <a:t>Dependence on cooling rate</a:t>
            </a:r>
          </a:p>
          <a:p>
            <a:pPr>
              <a:spcBef>
                <a:spcPts val="600"/>
              </a:spcBef>
              <a:buClr>
                <a:srgbClr val="3366FF"/>
              </a:buClr>
              <a:buFont typeface="Arial" pitchFamily="1" charset="0"/>
              <a:buChar char="•"/>
            </a:pPr>
            <a:r>
              <a:rPr lang="en-US" altLang="ja-JP" sz="2800" dirty="0">
                <a:latin typeface="Gill Sans MT" pitchFamily="1" charset="0"/>
              </a:rPr>
              <a:t>Effects of </a:t>
            </a:r>
            <a:r>
              <a:rPr lang="en-US" altLang="ja-JP" sz="2800" dirty="0" smtClean="0">
                <a:latin typeface="Gill Sans MT" pitchFamily="1" charset="0"/>
              </a:rPr>
              <a:t>strain</a:t>
            </a:r>
          </a:p>
          <a:p>
            <a:pPr>
              <a:spcBef>
                <a:spcPts val="600"/>
              </a:spcBef>
              <a:buClr>
                <a:srgbClr val="3366FF"/>
              </a:buClr>
              <a:buFont typeface="Arial" pitchFamily="1" charset="0"/>
              <a:buChar char="•"/>
            </a:pPr>
            <a:r>
              <a:rPr lang="en-US" altLang="ja-JP" sz="2800" dirty="0" smtClean="0">
                <a:latin typeface="Gill Sans MT" pitchFamily="1" charset="0"/>
              </a:rPr>
              <a:t>Magnetic shields measurements</a:t>
            </a:r>
            <a:endParaRPr lang="en-US" altLang="ja-JP" sz="2800" dirty="0">
              <a:latin typeface="Gill Sans MT" pitchFamily="1" charset="0"/>
            </a:endParaRPr>
          </a:p>
          <a:p>
            <a:pPr>
              <a:spcBef>
                <a:spcPts val="600"/>
              </a:spcBef>
              <a:buClr>
                <a:srgbClr val="3366FF"/>
              </a:buClr>
              <a:buFont typeface="Arial" pitchFamily="1" charset="0"/>
              <a:buChar char="•"/>
            </a:pPr>
            <a:r>
              <a:rPr lang="en-US" altLang="ja-JP" sz="2800" dirty="0" smtClean="0">
                <a:latin typeface="Gill Sans MT" pitchFamily="1" charset="0"/>
              </a:rPr>
              <a:t>Summary</a:t>
            </a:r>
          </a:p>
          <a:p>
            <a:pPr>
              <a:spcBef>
                <a:spcPts val="600"/>
              </a:spcBef>
              <a:buClr>
                <a:srgbClr val="3366FF"/>
              </a:buClr>
              <a:buFont typeface="Arial" pitchFamily="1" charset="0"/>
              <a:buChar char="•"/>
            </a:pPr>
            <a:r>
              <a:rPr lang="en-US" altLang="ja-JP" sz="2800" dirty="0" smtClean="0">
                <a:latin typeface="Gill Sans MT" pitchFamily="1" charset="0"/>
              </a:rPr>
              <a:t>Proposal for 2012</a:t>
            </a:r>
            <a:endParaRPr lang="en-US" altLang="ja-JP" sz="2800" dirty="0">
              <a:latin typeface="Gill Sans MT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Gill Sans MT"/>
                <a:cs typeface="Gill Sans MT"/>
              </a:rPr>
              <a:t>Introduction</a:t>
            </a:r>
            <a:endParaRPr lang="ja-JP" altLang="en-US" dirty="0">
              <a:latin typeface="Gill Sans MT"/>
              <a:cs typeface="Gill Sans MT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9455" y="2116667"/>
            <a:ext cx="83173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FF"/>
              </a:buClr>
              <a:buFont typeface="Arial"/>
              <a:buChar char="•"/>
            </a:pPr>
            <a:r>
              <a:rPr lang="en-US" sz="2800" dirty="0">
                <a:latin typeface="Gill Sans MT"/>
                <a:cs typeface="Gill Sans MT"/>
              </a:rPr>
              <a:t>Magnetic shielding is a key technology for superconducting RF cavities</a:t>
            </a:r>
            <a:r>
              <a:rPr lang="en-US" sz="2800" dirty="0" smtClean="0">
                <a:latin typeface="Gill Sans MT"/>
                <a:cs typeface="Gill Sans MT"/>
              </a:rPr>
              <a:t>.</a:t>
            </a:r>
          </a:p>
          <a:p>
            <a:pPr>
              <a:buClr>
                <a:srgbClr val="0000FF"/>
              </a:buClr>
              <a:buFont typeface="Arial"/>
              <a:buChar char="•"/>
            </a:pPr>
            <a:endParaRPr lang="en-US" sz="2800" dirty="0" smtClean="0">
              <a:latin typeface="Gill Sans MT"/>
              <a:cs typeface="Gill Sans MT"/>
            </a:endParaRPr>
          </a:p>
          <a:p>
            <a:pPr>
              <a:buClr>
                <a:srgbClr val="0000FF"/>
              </a:buClr>
              <a:buFont typeface="Arial"/>
              <a:buChar char="•"/>
            </a:pPr>
            <a:r>
              <a:rPr lang="en-US" sz="2800" dirty="0" smtClean="0">
                <a:latin typeface="Gill Sans MT"/>
                <a:cs typeface="Gill Sans MT"/>
              </a:rPr>
              <a:t> </a:t>
            </a:r>
            <a:r>
              <a:rPr lang="en-US" sz="2800" dirty="0">
                <a:latin typeface="Gill Sans MT"/>
                <a:cs typeface="Gill Sans MT"/>
              </a:rPr>
              <a:t>The acceptable level of ambient magnetic field depends on factors such as operating RF frequency and acceleration gradient, but it can be as low as a few </a:t>
            </a:r>
            <a:r>
              <a:rPr lang="en-US" sz="2800" dirty="0" err="1">
                <a:latin typeface="Gill Sans MT"/>
                <a:cs typeface="Gill Sans MT"/>
              </a:rPr>
              <a:t>mG</a:t>
            </a:r>
            <a:r>
              <a:rPr lang="en-US" sz="2800" dirty="0">
                <a:latin typeface="Gill Sans MT"/>
                <a:cs typeface="Gill Sans MT"/>
              </a:rPr>
              <a:t>.</a:t>
            </a:r>
            <a:r>
              <a:rPr lang="en-US" sz="2800" dirty="0" smtClean="0">
                <a:latin typeface="Gill Sans MT"/>
                <a:cs typeface="Gill Sans MT"/>
              </a:rPr>
              <a:t> </a:t>
            </a:r>
          </a:p>
          <a:p>
            <a:pPr>
              <a:buClr>
                <a:srgbClr val="0000FF"/>
              </a:buClr>
              <a:buFont typeface="Arial"/>
              <a:buChar char="•"/>
            </a:pPr>
            <a:endParaRPr lang="en-US" sz="2800" dirty="0" smtClean="0">
              <a:latin typeface="Gill Sans MT"/>
              <a:cs typeface="Gill Sans MT"/>
            </a:endParaRPr>
          </a:p>
          <a:p>
            <a:pPr>
              <a:buClr>
                <a:srgbClr val="0000FF"/>
              </a:buClr>
              <a:buFont typeface="ヒラギノ角ゴ ProN W3"/>
              <a:buChar char="➔"/>
            </a:pPr>
            <a:r>
              <a:rPr kumimoji="1" lang="en-US" altLang="ja-JP" sz="2800" dirty="0" smtClean="0">
                <a:latin typeface="Gill Sans MT"/>
                <a:cs typeface="Gill Sans MT"/>
              </a:rPr>
              <a:t>  Shielding of the earth magnetic field (~500mG).</a:t>
            </a:r>
            <a:endParaRPr kumimoji="1" lang="ja-JP" altLang="en-US" sz="2800" dirty="0">
              <a:latin typeface="Gill Sans MT"/>
              <a:cs typeface="Gill Sans MT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TYL workshop 2012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>
                <a:latin typeface="Gill Sans MT"/>
                <a:cs typeface="Gill Sans MT"/>
              </a:rPr>
              <a:t>High permeability materials at cryogenic temperatures are needed</a:t>
            </a:r>
            <a:endParaRPr lang="ja-JP" altLang="en-US" dirty="0">
              <a:latin typeface="Gill Sans MT"/>
              <a:cs typeface="Gill Sans MT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5244" y="1839506"/>
            <a:ext cx="80715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FF"/>
              </a:buClr>
              <a:buFont typeface="Arial"/>
              <a:buChar char="•"/>
            </a:pPr>
            <a:r>
              <a:rPr lang="en-US" sz="2400" dirty="0"/>
              <a:t>Some high Ni-content alloys, such as </a:t>
            </a:r>
            <a:r>
              <a:rPr lang="en-US" sz="2400" dirty="0" err="1"/>
              <a:t>Cryoperm</a:t>
            </a:r>
            <a:r>
              <a:rPr lang="en-US" sz="2400" dirty="0"/>
              <a:t> </a:t>
            </a:r>
            <a:r>
              <a:rPr lang="en-US" sz="2400" dirty="0" smtClean="0"/>
              <a:t>or </a:t>
            </a:r>
            <a:r>
              <a:rPr lang="en-US" sz="2400" dirty="0" err="1"/>
              <a:t>Cryophy</a:t>
            </a:r>
            <a:r>
              <a:rPr lang="en-US" sz="2400" dirty="0"/>
              <a:t>, which are claimed to maintain high permeability at cryogenic temperatures, are used for magnetic shielding of superconducting cavities at many laboratories.</a:t>
            </a:r>
            <a:r>
              <a:rPr lang="en-US" sz="2400" dirty="0" smtClean="0"/>
              <a:t> </a:t>
            </a:r>
          </a:p>
          <a:p>
            <a:pPr>
              <a:buClr>
                <a:srgbClr val="0000FF"/>
              </a:buClr>
              <a:buFont typeface="Arial"/>
              <a:buChar char="•"/>
            </a:pPr>
            <a:r>
              <a:rPr lang="en-US" sz="2400" dirty="0" smtClean="0"/>
              <a:t>In </a:t>
            </a:r>
            <a:r>
              <a:rPr lang="en-US" sz="2400" dirty="0"/>
              <a:t>order to achieve a low ambient magnetic field in cavities at cryogenic temperatures, the following considerations are important</a:t>
            </a:r>
            <a:r>
              <a:rPr lang="en-US" sz="2400" dirty="0" smtClean="0"/>
              <a:t>:</a:t>
            </a:r>
          </a:p>
          <a:p>
            <a:pPr lvl="1"/>
            <a:r>
              <a:rPr lang="en-US" sz="2400" dirty="0"/>
              <a:t>1) Choosing good shielding material for cryogenic use, for which </a:t>
            </a:r>
            <a:r>
              <a:rPr lang="en-US" sz="2400" dirty="0">
                <a:solidFill>
                  <a:srgbClr val="FF0000"/>
                </a:solidFill>
              </a:rPr>
              <a:t>characterization of the shielding effect </a:t>
            </a:r>
            <a:r>
              <a:rPr lang="en-US" sz="2400" dirty="0"/>
              <a:t>is necessary.</a:t>
            </a:r>
            <a:endParaRPr lang="ja-JP" altLang="en-US" sz="2400" dirty="0"/>
          </a:p>
          <a:p>
            <a:pPr lvl="1"/>
            <a:r>
              <a:rPr lang="en-US" sz="2400" dirty="0"/>
              <a:t>2) Minimizing degradation during shield assembly, for which it is necessary to understand the </a:t>
            </a:r>
            <a:r>
              <a:rPr lang="en-US" sz="2400" dirty="0">
                <a:solidFill>
                  <a:srgbClr val="FF0000"/>
                </a:solidFill>
              </a:rPr>
              <a:t>causes of degradation </a:t>
            </a:r>
            <a:r>
              <a:rPr lang="en-US" sz="2400" dirty="0"/>
              <a:t>in shielding effects</a:t>
            </a:r>
            <a:r>
              <a:rPr lang="en-US" sz="2400" dirty="0" smtClean="0"/>
              <a:t>.</a:t>
            </a:r>
            <a:endParaRPr lang="ja-JP" altLang="en-US" sz="2400" dirty="0" smtClean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TYL workshop 2012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>
                <a:solidFill>
                  <a:srgbClr val="BFBFBF"/>
                </a:solidFill>
                <a:latin typeface="Gill Sans MT" pitchFamily="1" charset="0"/>
                <a:cs typeface="ＭＳ 明朝" pitchFamily="1" charset="-128"/>
              </a:rPr>
              <a:t>Contents</a:t>
            </a:r>
            <a:endParaRPr lang="ja-JP" altLang="en-US" dirty="0">
              <a:solidFill>
                <a:srgbClr val="BFBFBF"/>
              </a:solidFill>
              <a:latin typeface="Gill Sans MT" pitchFamily="1" charset="0"/>
              <a:cs typeface="ＭＳ 明朝" pitchFamily="1" charset="-128"/>
            </a:endParaRPr>
          </a:p>
        </p:txBody>
      </p:sp>
      <p:sp>
        <p:nvSpPr>
          <p:cNvPr id="16387" name="フッター プレースホルダ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mtClean="0">
                <a:latin typeface="Gill Sans MT" pitchFamily="1" charset="0"/>
                <a:ea typeface="ＭＳ Ｐゴシック" pitchFamily="1" charset="-128"/>
                <a:cs typeface="ＭＳ Ｐゴシック" pitchFamily="1" charset="-128"/>
              </a:rPr>
              <a:t>TYL workshop 2012</a:t>
            </a:r>
            <a:endParaRPr lang="ja-JP" altLang="en-US">
              <a:latin typeface="Gill Sans MT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6388" name="テキスト ボックス 3"/>
          <p:cNvSpPr txBox="1">
            <a:spLocks noChangeArrowheads="1"/>
          </p:cNvSpPr>
          <p:nvPr/>
        </p:nvSpPr>
        <p:spPr bwMode="auto">
          <a:xfrm>
            <a:off x="457200" y="1792111"/>
            <a:ext cx="82296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rgbClr val="3366FF"/>
              </a:buClr>
              <a:buFont typeface="Arial" pitchFamily="1" charset="0"/>
              <a:buChar char="•"/>
            </a:pPr>
            <a:r>
              <a:rPr lang="en-US" altLang="ja-JP" sz="2800" dirty="0">
                <a:solidFill>
                  <a:schemeClr val="bg1">
                    <a:lumMod val="75000"/>
                  </a:schemeClr>
                </a:solidFill>
                <a:latin typeface="Gill Sans MT" pitchFamily="1" charset="0"/>
              </a:rPr>
              <a:t>Introduction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Gill Sans MT" pitchFamily="1" charset="0"/>
            </a:endParaRPr>
          </a:p>
          <a:p>
            <a:pPr>
              <a:buClr>
                <a:srgbClr val="3366FF"/>
              </a:buClr>
              <a:buFont typeface="Arial" pitchFamily="1" charset="0"/>
              <a:buChar char="•"/>
            </a:pPr>
            <a:r>
              <a:rPr lang="en-US" altLang="ja-JP" sz="2800" dirty="0" smtClean="0">
                <a:latin typeface="Gill Sans MT" pitchFamily="1" charset="0"/>
              </a:rPr>
              <a:t>Permeability </a:t>
            </a:r>
            <a:r>
              <a:rPr lang="en-US" altLang="ja-JP" sz="2800" dirty="0">
                <a:latin typeface="Gill Sans MT" pitchFamily="1" charset="0"/>
              </a:rPr>
              <a:t>measurement</a:t>
            </a:r>
          </a:p>
          <a:p>
            <a:pPr lvl="1">
              <a:buClr>
                <a:srgbClr val="3366FF"/>
              </a:buClr>
              <a:buFont typeface="Arial" pitchFamily="1" charset="0"/>
              <a:buChar char="•"/>
            </a:pPr>
            <a:r>
              <a:rPr lang="en-US" altLang="ja-JP" sz="2800" dirty="0">
                <a:latin typeface="Gill Sans MT" pitchFamily="1" charset="0"/>
              </a:rPr>
              <a:t>At room temperature, liquid nitrogen and helium temperatures</a:t>
            </a:r>
          </a:p>
          <a:p>
            <a:pPr>
              <a:buClr>
                <a:srgbClr val="3366FF"/>
              </a:buClr>
              <a:buFont typeface="Arial" pitchFamily="1" charset="0"/>
              <a:buChar char="•"/>
            </a:pPr>
            <a:r>
              <a:rPr lang="en-US" altLang="ja-JP" sz="2800" dirty="0">
                <a:solidFill>
                  <a:srgbClr val="BFBFBF"/>
                </a:solidFill>
                <a:latin typeface="Gill Sans MT" pitchFamily="1" charset="0"/>
              </a:rPr>
              <a:t>Effects of heat treatments</a:t>
            </a:r>
          </a:p>
          <a:p>
            <a:pPr lvl="1">
              <a:buClr>
                <a:srgbClr val="3366FF"/>
              </a:buClr>
              <a:buFont typeface="Arial" pitchFamily="1" charset="0"/>
              <a:buChar char="•"/>
            </a:pPr>
            <a:r>
              <a:rPr lang="en-US" altLang="ja-JP" sz="2800" dirty="0">
                <a:solidFill>
                  <a:srgbClr val="BFBFBF"/>
                </a:solidFill>
                <a:latin typeface="Gill Sans MT" pitchFamily="1" charset="0"/>
              </a:rPr>
              <a:t>Dependence on cooling rate</a:t>
            </a:r>
          </a:p>
          <a:p>
            <a:pPr>
              <a:buClr>
                <a:srgbClr val="3366FF"/>
              </a:buClr>
              <a:buFont typeface="Arial" pitchFamily="1" charset="0"/>
              <a:buChar char="•"/>
            </a:pPr>
            <a:r>
              <a:rPr lang="en-US" altLang="ja-JP" sz="2800" dirty="0">
                <a:solidFill>
                  <a:srgbClr val="BFBFBF"/>
                </a:solidFill>
                <a:latin typeface="Gill Sans MT" pitchFamily="1" charset="0"/>
              </a:rPr>
              <a:t>Effects of </a:t>
            </a:r>
            <a:r>
              <a:rPr lang="en-US" altLang="ja-JP" sz="2800" dirty="0" smtClean="0">
                <a:solidFill>
                  <a:srgbClr val="BFBFBF"/>
                </a:solidFill>
                <a:latin typeface="Gill Sans MT" pitchFamily="1" charset="0"/>
              </a:rPr>
              <a:t>strain</a:t>
            </a:r>
          </a:p>
          <a:p>
            <a:pPr>
              <a:buClr>
                <a:srgbClr val="3366FF"/>
              </a:buClr>
              <a:buFont typeface="Arial" pitchFamily="1" charset="0"/>
              <a:buChar char="•"/>
            </a:pPr>
            <a:r>
              <a:rPr lang="en-US" altLang="ja-JP" sz="2800" dirty="0" smtClean="0">
                <a:solidFill>
                  <a:srgbClr val="BFBFBF"/>
                </a:solidFill>
                <a:latin typeface="Gill Sans MT" pitchFamily="1" charset="0"/>
              </a:rPr>
              <a:t>Magnetic shields measurement</a:t>
            </a:r>
            <a:endParaRPr lang="en-US" altLang="ja-JP" sz="2800" dirty="0">
              <a:solidFill>
                <a:srgbClr val="BFBFBF"/>
              </a:solidFill>
              <a:latin typeface="Gill Sans MT" pitchFamily="1" charset="0"/>
            </a:endParaRPr>
          </a:p>
          <a:p>
            <a:pPr>
              <a:buClr>
                <a:srgbClr val="3366FF"/>
              </a:buClr>
              <a:buFont typeface="Arial" pitchFamily="1" charset="0"/>
              <a:buChar char="•"/>
            </a:pPr>
            <a:r>
              <a:rPr lang="en-US" altLang="ja-JP" sz="2800" dirty="0">
                <a:solidFill>
                  <a:srgbClr val="BFBFBF"/>
                </a:solidFill>
                <a:latin typeface="Gill Sans MT" pitchFamily="1" charset="0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図 5" descr="A4KC10Cryophyp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0750" y="2195513"/>
            <a:ext cx="6026150" cy="386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4161750" indent="-24161750" eaLnBrk="1" hangingPunct="1"/>
            <a:r>
              <a:rPr kumimoji="0" lang="en-US" altLang="ja-JP" sz="2800" dirty="0">
                <a:solidFill>
                  <a:srgbClr val="000000"/>
                </a:solidFill>
                <a:latin typeface="Gill Sans MT" pitchFamily="1" charset="0"/>
                <a:cs typeface="ＭＳ 明朝" pitchFamily="1" charset="-128"/>
              </a:rPr>
              <a:t>Permeability measurement: </a:t>
            </a:r>
            <a:r>
              <a:rPr kumimoji="0" lang="en-US" altLang="ja-JP" sz="2000" dirty="0">
                <a:solidFill>
                  <a:srgbClr val="000000"/>
                </a:solidFill>
                <a:latin typeface="Gill Sans MT" pitchFamily="1" charset="0"/>
                <a:cs typeface="ＭＳ 明朝" pitchFamily="1" charset="-128"/>
              </a:rPr>
              <a:t>the catalog data are the champion data!</a:t>
            </a:r>
            <a:endParaRPr kumimoji="0" lang="ja-JP" altLang="en-US" sz="2400" dirty="0">
              <a:solidFill>
                <a:srgbClr val="000000"/>
              </a:solidFill>
              <a:latin typeface="Gill Sans MT" pitchFamily="1" charset="0"/>
              <a:cs typeface="ＭＳ 明朝" pitchFamily="1" charset="-128"/>
            </a:endParaRPr>
          </a:p>
        </p:txBody>
      </p:sp>
      <p:sp>
        <p:nvSpPr>
          <p:cNvPr id="22532" name="テキスト ボックス 4"/>
          <p:cNvSpPr txBox="1">
            <a:spLocks noChangeArrowheads="1"/>
          </p:cNvSpPr>
          <p:nvPr/>
        </p:nvSpPr>
        <p:spPr bwMode="auto">
          <a:xfrm>
            <a:off x="187325" y="1208088"/>
            <a:ext cx="60102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dirty="0">
                <a:latin typeface="Gill Sans MT" pitchFamily="1" charset="0"/>
              </a:rPr>
              <a:t>We have </a:t>
            </a:r>
            <a:r>
              <a:rPr lang="en-US" altLang="ja-JP" dirty="0" smtClean="0">
                <a:latin typeface="Gill Sans MT" pitchFamily="1" charset="0"/>
              </a:rPr>
              <a:t>been </a:t>
            </a:r>
            <a:r>
              <a:rPr lang="en-US" altLang="ja-JP" dirty="0">
                <a:latin typeface="Gill Sans MT" pitchFamily="1" charset="0"/>
              </a:rPr>
              <a:t>measuring various samples of shielding materials. Plotted are the results of  some of the shielding materials </a:t>
            </a:r>
            <a:r>
              <a:rPr lang="en-US" altLang="ja-JP" dirty="0">
                <a:solidFill>
                  <a:srgbClr val="FF0000"/>
                </a:solidFill>
                <a:latin typeface="Gill Sans MT" pitchFamily="1" charset="0"/>
              </a:rPr>
              <a:t>“AU”</a:t>
            </a:r>
            <a:r>
              <a:rPr lang="en-US" altLang="ja-JP" dirty="0">
                <a:latin typeface="Gill Sans MT" pitchFamily="1" charset="0"/>
              </a:rPr>
              <a:t>, </a:t>
            </a:r>
            <a:r>
              <a:rPr lang="en-US" altLang="ja-JP" dirty="0">
                <a:solidFill>
                  <a:srgbClr val="0000FF"/>
                </a:solidFill>
                <a:latin typeface="Gill Sans MT" pitchFamily="1" charset="0"/>
              </a:rPr>
              <a:t>“BU”  </a:t>
            </a:r>
            <a:r>
              <a:rPr lang="en-US" altLang="ja-JP" dirty="0">
                <a:latin typeface="Gill Sans MT" pitchFamily="1" charset="0"/>
              </a:rPr>
              <a:t>and “CF” measured at various temperatures.</a:t>
            </a:r>
          </a:p>
        </p:txBody>
      </p:sp>
      <p:pic>
        <p:nvPicPr>
          <p:cNvPr id="22533" name="図 6" descr="samp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8013" y="2408238"/>
            <a:ext cx="1884362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tabl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7600" y="1143000"/>
            <a:ext cx="264477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角丸四角形吹き出し 8"/>
          <p:cNvSpPr/>
          <p:nvPr/>
        </p:nvSpPr>
        <p:spPr>
          <a:xfrm>
            <a:off x="6197600" y="3500445"/>
            <a:ext cx="2946400" cy="1701800"/>
          </a:xfrm>
          <a:prstGeom prst="wedgeRoundRectCallout">
            <a:avLst>
              <a:gd name="adj1" fmla="val -65150"/>
              <a:gd name="adj2" fmla="val -14591"/>
              <a:gd name="adj3" fmla="val 16667"/>
            </a:avLst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  <a:cs typeface="ＭＳ Ｐゴシック" pitchFamily="-112" charset="-128"/>
              </a:rPr>
              <a:t>Permeability of sample rings made of high Ni-content alloys (claimed to maintain a high permeability at cryogenic temperatures) is measured. </a:t>
            </a:r>
            <a:endParaRPr lang="ja-JP" altLang="en-US" dirty="0">
              <a:solidFill>
                <a:srgbClr val="000000"/>
              </a:solidFill>
              <a:cs typeface="ＭＳ Ｐゴシック" pitchFamily="-112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0" y="43805"/>
            <a:ext cx="4974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</a:t>
            </a:r>
            <a:r>
              <a:rPr lang="en-US" sz="2400" dirty="0" smtClean="0">
                <a:solidFill>
                  <a:srgbClr val="FF0000"/>
                </a:solidFill>
              </a:rPr>
              <a:t>haracterization of the shielding effect </a:t>
            </a:r>
            <a:endParaRPr kumimoji="1" lang="ja-JP" altLang="en-US" sz="2400" dirty="0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TYL workshop 2012</a:t>
            </a:r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57200" y="6012000"/>
            <a:ext cx="8385175" cy="79700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ja-JP" sz="2000" dirty="0">
                <a:solidFill>
                  <a:srgbClr val="000000"/>
                </a:solidFill>
                <a:cs typeface="ＭＳ Ｐゴシック" pitchFamily="-110" charset="-128"/>
              </a:rPr>
              <a:t>CF gives the highest </a:t>
            </a:r>
            <a:r>
              <a:rPr lang="en-US" altLang="ja-JP" sz="2000" i="1" dirty="0" err="1">
                <a:solidFill>
                  <a:srgbClr val="000000"/>
                </a:solidFill>
                <a:latin typeface="Symbol" pitchFamily="-110" charset="2"/>
                <a:cs typeface="ＭＳ Ｐゴシック" pitchFamily="-110" charset="-128"/>
              </a:rPr>
              <a:t>m</a:t>
            </a:r>
            <a:r>
              <a:rPr lang="en-US" altLang="ja-JP" sz="2000" i="1" baseline="-25000" dirty="0" err="1">
                <a:solidFill>
                  <a:srgbClr val="000000"/>
                </a:solidFill>
                <a:cs typeface="ＭＳ Ｐゴシック" pitchFamily="-110" charset="-128"/>
              </a:rPr>
              <a:t>max</a:t>
            </a:r>
            <a:r>
              <a:rPr lang="en-US" altLang="ja-JP" sz="2000" dirty="0">
                <a:solidFill>
                  <a:srgbClr val="000000"/>
                </a:solidFill>
                <a:cs typeface="ＭＳ Ｐゴシック" pitchFamily="-110" charset="-128"/>
              </a:rPr>
              <a:t>.   </a:t>
            </a:r>
            <a:r>
              <a:rPr lang="en-US" altLang="ja-JP" sz="2000" dirty="0">
                <a:solidFill>
                  <a:srgbClr val="FF0000"/>
                </a:solidFill>
                <a:cs typeface="ＭＳ Ｐゴシック" pitchFamily="-110" charset="-128"/>
              </a:rPr>
              <a:t>AU</a:t>
            </a:r>
            <a:r>
              <a:rPr lang="en-US" altLang="ja-JP" sz="2000" dirty="0">
                <a:solidFill>
                  <a:srgbClr val="000000"/>
                </a:solidFill>
                <a:cs typeface="ＭＳ Ｐゴシック" pitchFamily="-110" charset="-128"/>
              </a:rPr>
              <a:t> and CF are made of the same high-Ni alloy.</a:t>
            </a:r>
          </a:p>
          <a:p>
            <a:pPr>
              <a:defRPr/>
            </a:pPr>
            <a:r>
              <a:rPr lang="en-US" altLang="ja-JP" sz="2000" dirty="0">
                <a:solidFill>
                  <a:srgbClr val="FF0000"/>
                </a:solidFill>
                <a:cs typeface="ＭＳ Ｐゴシック" pitchFamily="-110" charset="-128"/>
              </a:rPr>
              <a:t>AU</a:t>
            </a:r>
            <a:r>
              <a:rPr lang="en-US" altLang="ja-JP" sz="2000" dirty="0">
                <a:solidFill>
                  <a:srgbClr val="000000"/>
                </a:solidFill>
                <a:cs typeface="ＭＳ Ｐゴシック" pitchFamily="-110" charset="-128"/>
              </a:rPr>
              <a:t> &amp; </a:t>
            </a:r>
            <a:r>
              <a:rPr lang="en-US" altLang="ja-JP" sz="2000" dirty="0">
                <a:solidFill>
                  <a:srgbClr val="0000FF"/>
                </a:solidFill>
                <a:cs typeface="ＭＳ Ｐゴシック" pitchFamily="-110" charset="-128"/>
              </a:rPr>
              <a:t>BU</a:t>
            </a:r>
            <a:r>
              <a:rPr lang="en-US" altLang="ja-JP" sz="2000" dirty="0">
                <a:solidFill>
                  <a:srgbClr val="000000"/>
                </a:solidFill>
                <a:cs typeface="ＭＳ Ｐゴシック" pitchFamily="-110" charset="-128"/>
              </a:rPr>
              <a:t> are prepared by one manufacturer while CF is by another.</a:t>
            </a:r>
            <a:endParaRPr lang="ja-JP" altLang="en-US" sz="2000" dirty="0">
              <a:solidFill>
                <a:srgbClr val="000000"/>
              </a:solidFill>
              <a:cs typeface="ＭＳ Ｐゴシック" pitchFamily="-11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ja-JP" dirty="0" smtClean="0">
                <a:solidFill>
                  <a:srgbClr val="000000"/>
                </a:solidFill>
                <a:latin typeface="Gill Sans MT" pitchFamily="1" charset="0"/>
                <a:cs typeface="ＭＳ 明朝" pitchFamily="1" charset="-128"/>
              </a:rPr>
              <a:t>Permeability</a:t>
            </a:r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9089" y="1417638"/>
            <a:ext cx="868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>
              <a:buClr>
                <a:srgbClr val="0000FF"/>
              </a:buClr>
              <a:buFont typeface="Arial"/>
              <a:buChar char="•"/>
              <a:tabLst>
                <a:tab pos="180000" algn="l"/>
              </a:tabLst>
            </a:pPr>
            <a:r>
              <a:rPr lang="en-US" sz="2400" dirty="0" smtClean="0"/>
              <a:t>The </a:t>
            </a:r>
            <a:r>
              <a:rPr lang="en-US" sz="2400" dirty="0"/>
              <a:t>magnetic shielding effects of these materials</a:t>
            </a:r>
            <a:r>
              <a:rPr lang="en-US" sz="2400" dirty="0" smtClean="0"/>
              <a:t> are being evaluated</a:t>
            </a:r>
            <a:r>
              <a:rPr lang="en-US" sz="2400" dirty="0"/>
              <a:t>.</a:t>
            </a:r>
            <a:r>
              <a:rPr lang="en-US" sz="2400" dirty="0" smtClean="0"/>
              <a:t> </a:t>
            </a:r>
          </a:p>
          <a:p>
            <a:pPr marL="108000">
              <a:buClr>
                <a:srgbClr val="0000FF"/>
              </a:buClr>
              <a:buFont typeface="Arial"/>
              <a:buChar char="•"/>
              <a:tabLst>
                <a:tab pos="180000" algn="l"/>
              </a:tabLst>
            </a:pPr>
            <a:r>
              <a:rPr lang="en-US" sz="2400" dirty="0" smtClean="0"/>
              <a:t>The </a:t>
            </a:r>
            <a:r>
              <a:rPr lang="en-US" sz="2400" dirty="0"/>
              <a:t>CEA/</a:t>
            </a:r>
            <a:r>
              <a:rPr lang="en-US" sz="2400" dirty="0" err="1"/>
              <a:t>Saclay</a:t>
            </a:r>
            <a:r>
              <a:rPr lang="en-US" sz="2400" dirty="0"/>
              <a:t> team has set up a system to measure the permeability of </a:t>
            </a:r>
            <a:r>
              <a:rPr lang="en-US" sz="2400" dirty="0" smtClean="0"/>
              <a:t>samples</a:t>
            </a:r>
          </a:p>
          <a:p>
            <a:pPr marL="565200" lvl="1">
              <a:buClr>
                <a:srgbClr val="0000FF"/>
              </a:buClr>
              <a:buFont typeface="Arial"/>
              <a:buChar char="•"/>
              <a:tabLst>
                <a:tab pos="180000" algn="l"/>
              </a:tabLst>
            </a:pPr>
            <a:r>
              <a:rPr lang="en-US" sz="2400" dirty="0" smtClean="0"/>
              <a:t>Room </a:t>
            </a:r>
            <a:r>
              <a:rPr lang="en-US" sz="2400" dirty="0"/>
              <a:t>temperature </a:t>
            </a:r>
            <a:r>
              <a:rPr lang="en-US" sz="2400" dirty="0" smtClean="0"/>
              <a:t>results from CEA </a:t>
            </a:r>
            <a:r>
              <a:rPr lang="en-US" sz="2400" dirty="0"/>
              <a:t>are being compared with </a:t>
            </a:r>
            <a:r>
              <a:rPr lang="en-US" sz="2400" dirty="0" smtClean="0"/>
              <a:t>KEK results. </a:t>
            </a:r>
          </a:p>
          <a:p>
            <a:pPr marL="565200" lvl="1">
              <a:buClr>
                <a:srgbClr val="0000FF"/>
              </a:buClr>
              <a:buFont typeface="Arial"/>
              <a:buChar char="•"/>
              <a:tabLst>
                <a:tab pos="180000" algn="l"/>
              </a:tabLst>
            </a:pPr>
            <a:r>
              <a:rPr lang="en-US" sz="2400" dirty="0" smtClean="0"/>
              <a:t>Both </a:t>
            </a:r>
            <a:r>
              <a:rPr lang="en-US" sz="2400" dirty="0"/>
              <a:t>sets</a:t>
            </a:r>
            <a:r>
              <a:rPr lang="en-US" sz="2400" dirty="0" smtClean="0"/>
              <a:t> (KEK &amp; </a:t>
            </a:r>
            <a:r>
              <a:rPr lang="en-US" sz="2400" dirty="0" err="1" smtClean="0"/>
              <a:t>Saclay</a:t>
            </a:r>
            <a:r>
              <a:rPr lang="en-US" sz="2400" dirty="0" smtClean="0"/>
              <a:t>) of </a:t>
            </a:r>
            <a:r>
              <a:rPr lang="en-US" sz="2400" dirty="0"/>
              <a:t>results were consistent.</a:t>
            </a:r>
            <a:r>
              <a:rPr lang="en-US" sz="2400" dirty="0" smtClean="0"/>
              <a:t> </a:t>
            </a:r>
            <a:endParaRPr lang="en-US" sz="2400" dirty="0"/>
          </a:p>
          <a:p>
            <a:pPr marL="108000">
              <a:buClr>
                <a:srgbClr val="0000FF"/>
              </a:buClr>
              <a:buFont typeface="Arial"/>
              <a:buChar char="•"/>
              <a:tabLst>
                <a:tab pos="180000" algn="l"/>
              </a:tabLst>
            </a:pPr>
            <a:r>
              <a:rPr lang="en-US" sz="2400" dirty="0" smtClean="0"/>
              <a:t>We </a:t>
            </a:r>
            <a:r>
              <a:rPr lang="en-US" sz="2400" dirty="0"/>
              <a:t>have continued our investigation of the </a:t>
            </a:r>
            <a:r>
              <a:rPr lang="en-US" sz="2400" dirty="0" err="1"/>
              <a:t>permeabilities</a:t>
            </a:r>
            <a:r>
              <a:rPr lang="en-US" sz="2400" dirty="0"/>
              <a:t> of various materials, by exchanging communication.</a:t>
            </a:r>
            <a:endParaRPr lang="ja-JP" altLang="en-US" sz="2400" dirty="0"/>
          </a:p>
          <a:p>
            <a:pPr marL="108000">
              <a:tabLst>
                <a:tab pos="180000" algn="l"/>
              </a:tabLst>
            </a:pPr>
            <a:endParaRPr lang="en-US" altLang="ja-JP" sz="2400" dirty="0" smtClean="0">
              <a:solidFill>
                <a:srgbClr val="000000"/>
              </a:solidFill>
              <a:latin typeface="Gill Sans MT" pitchFamily="1" charset="0"/>
            </a:endParaRPr>
          </a:p>
          <a:p>
            <a:pPr marL="108000">
              <a:tabLst>
                <a:tab pos="180000" algn="l"/>
              </a:tabLst>
            </a:pPr>
            <a:r>
              <a:rPr lang="en-US" altLang="ja-JP" sz="2400" dirty="0" smtClean="0">
                <a:solidFill>
                  <a:srgbClr val="000000"/>
                </a:solidFill>
                <a:latin typeface="Gill Sans MT" pitchFamily="1" charset="0"/>
              </a:rPr>
              <a:t>Lessons we learned: Do not assume that you always get the catalog performance.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TYL workshop 2012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>
                <a:solidFill>
                  <a:srgbClr val="BFBFBF"/>
                </a:solidFill>
                <a:latin typeface="Gill Sans MT" pitchFamily="1" charset="0"/>
                <a:cs typeface="ＭＳ 明朝" pitchFamily="1" charset="-128"/>
              </a:rPr>
              <a:t>Contents</a:t>
            </a:r>
            <a:endParaRPr lang="ja-JP" altLang="en-US" dirty="0">
              <a:solidFill>
                <a:srgbClr val="BFBFBF"/>
              </a:solidFill>
              <a:latin typeface="Gill Sans MT" pitchFamily="1" charset="0"/>
              <a:cs typeface="ＭＳ 明朝" pitchFamily="1" charset="-128"/>
            </a:endParaRPr>
          </a:p>
        </p:txBody>
      </p:sp>
      <p:sp>
        <p:nvSpPr>
          <p:cNvPr id="16387" name="フッター プレースホルダ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mtClean="0">
                <a:latin typeface="Gill Sans MT" pitchFamily="1" charset="0"/>
                <a:ea typeface="ＭＳ Ｐゴシック" pitchFamily="1" charset="-128"/>
                <a:cs typeface="ＭＳ Ｐゴシック" pitchFamily="1" charset="-128"/>
              </a:rPr>
              <a:t>TYL workshop 2012</a:t>
            </a:r>
            <a:endParaRPr lang="ja-JP" altLang="en-US">
              <a:latin typeface="Gill Sans MT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6388" name="テキスト ボックス 3"/>
          <p:cNvSpPr txBox="1">
            <a:spLocks noChangeArrowheads="1"/>
          </p:cNvSpPr>
          <p:nvPr/>
        </p:nvSpPr>
        <p:spPr bwMode="auto">
          <a:xfrm>
            <a:off x="457200" y="1792111"/>
            <a:ext cx="82296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rgbClr val="3366FF"/>
              </a:buClr>
              <a:buFont typeface="Arial" pitchFamily="1" charset="0"/>
              <a:buChar char="•"/>
            </a:pPr>
            <a:r>
              <a:rPr lang="en-US" altLang="ja-JP" sz="2800" dirty="0">
                <a:solidFill>
                  <a:schemeClr val="bg1">
                    <a:lumMod val="75000"/>
                  </a:schemeClr>
                </a:solidFill>
                <a:latin typeface="Gill Sans MT" pitchFamily="1" charset="0"/>
              </a:rPr>
              <a:t>Introduction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Gill Sans MT" pitchFamily="1" charset="0"/>
            </a:endParaRPr>
          </a:p>
          <a:p>
            <a:pPr>
              <a:buClr>
                <a:srgbClr val="3366FF"/>
              </a:buClr>
              <a:buFont typeface="Arial" pitchFamily="1" charset="0"/>
              <a:buChar char="•"/>
            </a:pPr>
            <a:r>
              <a:rPr lang="en-US" altLang="ja-JP" sz="2800" dirty="0" smtClean="0">
                <a:solidFill>
                  <a:srgbClr val="BFBFBF"/>
                </a:solidFill>
                <a:latin typeface="Gill Sans MT" pitchFamily="1" charset="0"/>
              </a:rPr>
              <a:t>Permeability </a:t>
            </a:r>
            <a:r>
              <a:rPr lang="en-US" altLang="ja-JP" sz="2800" dirty="0">
                <a:solidFill>
                  <a:srgbClr val="BFBFBF"/>
                </a:solidFill>
                <a:latin typeface="Gill Sans MT" pitchFamily="1" charset="0"/>
              </a:rPr>
              <a:t>measurement</a:t>
            </a:r>
          </a:p>
          <a:p>
            <a:pPr lvl="1">
              <a:buClr>
                <a:srgbClr val="3366FF"/>
              </a:buClr>
              <a:buFont typeface="Arial" pitchFamily="1" charset="0"/>
              <a:buChar char="•"/>
            </a:pPr>
            <a:r>
              <a:rPr lang="en-US" altLang="ja-JP" sz="2800" dirty="0">
                <a:solidFill>
                  <a:srgbClr val="BFBFBF"/>
                </a:solidFill>
                <a:latin typeface="Gill Sans MT" pitchFamily="1" charset="0"/>
              </a:rPr>
              <a:t>At room temperature, liquid nitrogen and helium temperatures</a:t>
            </a:r>
          </a:p>
          <a:p>
            <a:pPr>
              <a:buClr>
                <a:srgbClr val="3366FF"/>
              </a:buClr>
              <a:buFont typeface="Arial" pitchFamily="1" charset="0"/>
              <a:buChar char="•"/>
            </a:pPr>
            <a:r>
              <a:rPr lang="en-US" altLang="ja-JP" sz="2800" dirty="0">
                <a:latin typeface="Gill Sans MT" pitchFamily="1" charset="0"/>
              </a:rPr>
              <a:t>Effects of heat treatments</a:t>
            </a:r>
          </a:p>
          <a:p>
            <a:pPr lvl="1">
              <a:buClr>
                <a:srgbClr val="3366FF"/>
              </a:buClr>
              <a:buFont typeface="Arial" pitchFamily="1" charset="0"/>
              <a:buChar char="•"/>
            </a:pPr>
            <a:r>
              <a:rPr lang="en-US" altLang="ja-JP" sz="2800" dirty="0">
                <a:latin typeface="Gill Sans MT" pitchFamily="1" charset="0"/>
              </a:rPr>
              <a:t>Dependence on cooling rate</a:t>
            </a:r>
          </a:p>
          <a:p>
            <a:pPr>
              <a:buClr>
                <a:srgbClr val="3366FF"/>
              </a:buClr>
              <a:buFont typeface="Arial" pitchFamily="1" charset="0"/>
              <a:buChar char="•"/>
            </a:pPr>
            <a:r>
              <a:rPr lang="en-US" altLang="ja-JP" sz="2800" dirty="0">
                <a:solidFill>
                  <a:srgbClr val="BFBFBF"/>
                </a:solidFill>
                <a:latin typeface="Gill Sans MT" pitchFamily="1" charset="0"/>
              </a:rPr>
              <a:t>Effects of </a:t>
            </a:r>
            <a:r>
              <a:rPr lang="en-US" altLang="ja-JP" sz="2800" dirty="0" smtClean="0">
                <a:solidFill>
                  <a:srgbClr val="BFBFBF"/>
                </a:solidFill>
                <a:latin typeface="Gill Sans MT" pitchFamily="1" charset="0"/>
              </a:rPr>
              <a:t>strain</a:t>
            </a:r>
          </a:p>
          <a:p>
            <a:pPr>
              <a:buClr>
                <a:srgbClr val="3366FF"/>
              </a:buClr>
              <a:buFont typeface="Arial" pitchFamily="1" charset="0"/>
              <a:buChar char="•"/>
            </a:pPr>
            <a:r>
              <a:rPr lang="en-US" altLang="ja-JP" sz="2800" dirty="0">
                <a:solidFill>
                  <a:srgbClr val="BFBFBF"/>
                </a:solidFill>
                <a:latin typeface="Gill Sans MT" pitchFamily="1" charset="0"/>
              </a:rPr>
              <a:t>Magnetic shields </a:t>
            </a:r>
            <a:r>
              <a:rPr lang="en-US" altLang="ja-JP" sz="2800" dirty="0" smtClean="0">
                <a:solidFill>
                  <a:srgbClr val="BFBFBF"/>
                </a:solidFill>
                <a:latin typeface="Gill Sans MT" pitchFamily="1" charset="0"/>
              </a:rPr>
              <a:t>measurement</a:t>
            </a:r>
            <a:endParaRPr lang="en-US" altLang="ja-JP" sz="2800" dirty="0">
              <a:solidFill>
                <a:srgbClr val="BFBFBF"/>
              </a:solidFill>
              <a:latin typeface="Gill Sans MT" pitchFamily="1" charset="0"/>
            </a:endParaRPr>
          </a:p>
          <a:p>
            <a:pPr>
              <a:buClr>
                <a:srgbClr val="3366FF"/>
              </a:buClr>
              <a:buFont typeface="Arial" pitchFamily="1" charset="0"/>
              <a:buChar char="•"/>
            </a:pPr>
            <a:r>
              <a:rPr lang="en-US" altLang="ja-JP" sz="2800" dirty="0">
                <a:solidFill>
                  <a:srgbClr val="BFBFBF"/>
                </a:solidFill>
                <a:latin typeface="Gill Sans MT" pitchFamily="1" charset="0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フッター プレースホルダ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mtClean="0">
                <a:latin typeface="Gill Sans MT" pitchFamily="1" charset="0"/>
                <a:ea typeface="ＭＳ Ｐゴシック" pitchFamily="1" charset="-128"/>
                <a:cs typeface="ＭＳ Ｐゴシック" pitchFamily="1" charset="-128"/>
              </a:rPr>
              <a:t>TYL workshop 2012</a:t>
            </a:r>
            <a:endParaRPr lang="ja-JP" altLang="en-US">
              <a:latin typeface="Gill Sans MT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23555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solidFill>
                  <a:schemeClr val="tx1"/>
                </a:solidFill>
                <a:latin typeface="Gill Sans MT" pitchFamily="1" charset="0"/>
                <a:cs typeface="ＭＳ 明朝" pitchFamily="1" charset="-128"/>
              </a:rPr>
              <a:t>Effects of heat-treatment,  </a:t>
            </a:r>
            <a:r>
              <a:rPr lang="en-US" altLang="ja-JP" sz="2400">
                <a:solidFill>
                  <a:schemeClr val="tx1"/>
                </a:solidFill>
                <a:latin typeface="Gill Sans MT" pitchFamily="1" charset="0"/>
                <a:cs typeface="ＭＳ 明朝" pitchFamily="1" charset="-128"/>
              </a:rPr>
              <a:t>using “CF”</a:t>
            </a:r>
            <a:endParaRPr lang="ja-JP" altLang="en-US" sz="2000">
              <a:solidFill>
                <a:schemeClr val="tx1"/>
              </a:solidFill>
              <a:latin typeface="Gill Sans MT" pitchFamily="1" charset="0"/>
              <a:cs typeface="ＭＳ 明朝" pitchFamily="1" charset="-128"/>
            </a:endParaRPr>
          </a:p>
        </p:txBody>
      </p:sp>
      <p:pic>
        <p:nvPicPr>
          <p:cNvPr id="23556" name="図 5" descr="ovencoolingp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25" y="1143000"/>
            <a:ext cx="5133975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図 6" descr="mumaxheatpatter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8600" y="1143000"/>
            <a:ext cx="3508375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図 7" descr="ove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0606" y="4026628"/>
            <a:ext cx="3192908" cy="239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角丸四角形吹き出し 10"/>
          <p:cNvSpPr/>
          <p:nvPr/>
        </p:nvSpPr>
        <p:spPr>
          <a:xfrm>
            <a:off x="5448300" y="4026628"/>
            <a:ext cx="3543300" cy="2329722"/>
          </a:xfrm>
          <a:prstGeom prst="wedgeRoundRectCallout">
            <a:avLst>
              <a:gd name="adj1" fmla="val -10385"/>
              <a:gd name="adj2" fmla="val -5742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Heat treatment pattern 3(</a:t>
            </a:r>
            <a:r>
              <a:rPr lang="en-US" altLang="ja-JP" sz="2000" dirty="0">
                <a:solidFill>
                  <a:srgbClr val="FF0000"/>
                </a:solidFill>
              </a:rPr>
              <a:t>▲</a:t>
            </a:r>
            <a:r>
              <a:rPr lang="en-US" altLang="ja-JP" sz="2000" dirty="0">
                <a:solidFill>
                  <a:schemeClr val="tx1"/>
                </a:solidFill>
              </a:rPr>
              <a:t>) </a:t>
            </a:r>
            <a:r>
              <a:rPr lang="en-US" sz="2000" dirty="0">
                <a:solidFill>
                  <a:schemeClr val="tx1"/>
                </a:solidFill>
              </a:rPr>
              <a:t>resulted in the highest permeability at liquid nitrogen temperature, </a:t>
            </a:r>
            <a:r>
              <a:rPr lang="en-US" sz="2000" dirty="0">
                <a:solidFill>
                  <a:srgbClr val="FF0000"/>
                </a:solidFill>
              </a:rPr>
              <a:t>~20%</a:t>
            </a:r>
            <a:r>
              <a:rPr lang="en-US" sz="2000" dirty="0">
                <a:solidFill>
                  <a:schemeClr val="tx1"/>
                </a:solidFill>
              </a:rPr>
              <a:t> higher than the other patterns.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0" y="43805"/>
            <a:ext cx="4974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</a:t>
            </a:r>
            <a:r>
              <a:rPr lang="en-US" sz="2400" dirty="0" smtClean="0">
                <a:solidFill>
                  <a:srgbClr val="FF0000"/>
                </a:solidFill>
              </a:rPr>
              <a:t>haracterization of the shielding effect 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02238" y="6424498"/>
            <a:ext cx="45063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Oven used for the heat-treatment pattern test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986</Words>
  <Application>Microsoft Office PowerPoint</Application>
  <PresentationFormat>Affichage à l'écran (4:3)</PresentationFormat>
  <Paragraphs>147</Paragraphs>
  <Slides>17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Office テーマ</vt:lpstr>
      <vt:lpstr>Study on the magnetic shielding for superconducting cavities  </vt:lpstr>
      <vt:lpstr>Contents</vt:lpstr>
      <vt:lpstr>Introduction</vt:lpstr>
      <vt:lpstr>High permeability materials at cryogenic temperatures are needed</vt:lpstr>
      <vt:lpstr>Contents</vt:lpstr>
      <vt:lpstr>Permeability measurement: the catalog data are the champion data!</vt:lpstr>
      <vt:lpstr>Permeability</vt:lpstr>
      <vt:lpstr>Contents</vt:lpstr>
      <vt:lpstr>Effects of heat-treatment,  using “CF”</vt:lpstr>
      <vt:lpstr>Contents</vt:lpstr>
      <vt:lpstr>Effects of mechanical strain</vt:lpstr>
      <vt:lpstr>Contents</vt:lpstr>
      <vt:lpstr>Magnetic shield measurements @ Saclay</vt:lpstr>
      <vt:lpstr>Magnetic field meas.@Saclay :  comparison Cryophy/Cryoperm</vt:lpstr>
      <vt:lpstr>Magnetic field meas.@Saclay : results summary</vt:lpstr>
      <vt:lpstr>Summary</vt:lpstr>
      <vt:lpstr>Proposal for 2012</vt:lpstr>
    </vt:vector>
  </TitlesOfParts>
  <Company>KEK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on the magnetic shielding for superconducting cavities</dc:title>
  <dc:creator>美佳 増澤</dc:creator>
  <cp:lastModifiedBy>PLOUIN Juliette</cp:lastModifiedBy>
  <cp:revision>38</cp:revision>
  <dcterms:created xsi:type="dcterms:W3CDTF">2012-05-22T23:32:37Z</dcterms:created>
  <dcterms:modified xsi:type="dcterms:W3CDTF">2012-05-24T07:09:53Z</dcterms:modified>
</cp:coreProperties>
</file>