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78" r:id="rId2"/>
    <p:sldMasterId id="2147483802" r:id="rId3"/>
  </p:sldMasterIdLst>
  <p:notesMasterIdLst>
    <p:notesMasterId r:id="rId23"/>
  </p:notesMasterIdLst>
  <p:sldIdLst>
    <p:sldId id="535" r:id="rId4"/>
    <p:sldId id="537" r:id="rId5"/>
    <p:sldId id="508" r:id="rId6"/>
    <p:sldId id="546" r:id="rId7"/>
    <p:sldId id="539" r:id="rId8"/>
    <p:sldId id="538" r:id="rId9"/>
    <p:sldId id="517" r:id="rId10"/>
    <p:sldId id="547" r:id="rId11"/>
    <p:sldId id="542" r:id="rId12"/>
    <p:sldId id="550" r:id="rId13"/>
    <p:sldId id="559" r:id="rId14"/>
    <p:sldId id="551" r:id="rId15"/>
    <p:sldId id="555" r:id="rId16"/>
    <p:sldId id="503" r:id="rId17"/>
    <p:sldId id="557" r:id="rId18"/>
    <p:sldId id="556" r:id="rId19"/>
    <p:sldId id="558" r:id="rId20"/>
    <p:sldId id="543" r:id="rId21"/>
    <p:sldId id="560" r:id="rId22"/>
  </p:sldIdLst>
  <p:sldSz cx="10080625" cy="7559675"/>
  <p:notesSz cx="7099300" cy="10234613"/>
  <p:defaultTextStyle>
    <a:defPPr>
      <a:defRPr lang="en-GB"/>
    </a:defPPr>
    <a:lvl1pPr algn="l" defTabSz="448829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1pPr>
    <a:lvl2pPr marL="456756" algn="l" defTabSz="448829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2pPr>
    <a:lvl3pPr marL="913511" algn="l" defTabSz="448829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3pPr>
    <a:lvl4pPr marL="1370268" algn="l" defTabSz="448829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4pPr>
    <a:lvl5pPr marL="1827023" algn="l" defTabSz="448829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5pPr>
    <a:lvl6pPr marL="2283781" algn="l" defTabSz="913511" rtl="0" eaLnBrk="1" latinLnBrk="0" hangingPunct="1">
      <a:defRPr kumimoji="1"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6pPr>
    <a:lvl7pPr marL="2740536" algn="l" defTabSz="913511" rtl="0" eaLnBrk="1" latinLnBrk="0" hangingPunct="1">
      <a:defRPr kumimoji="1"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7pPr>
    <a:lvl8pPr marL="3197294" algn="l" defTabSz="913511" rtl="0" eaLnBrk="1" latinLnBrk="0" hangingPunct="1">
      <a:defRPr kumimoji="1"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8pPr>
    <a:lvl9pPr marL="3654049" algn="l" defTabSz="913511" rtl="0" eaLnBrk="1" latinLnBrk="0" hangingPunct="1">
      <a:defRPr kumimoji="1"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CCFF"/>
    <a:srgbClr val="0000FF"/>
    <a:srgbClr val="000080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1" autoAdjust="0"/>
    <p:restoredTop sz="94709" autoAdjust="0"/>
  </p:normalViewPr>
  <p:slideViewPr>
    <p:cSldViewPr snapToGrid="0">
      <p:cViewPr>
        <p:scale>
          <a:sx n="70" d="100"/>
          <a:sy n="70" d="100"/>
        </p:scale>
        <p:origin x="-1469" y="-240"/>
      </p:cViewPr>
      <p:guideLst>
        <p:guide orient="horz" pos="4560"/>
        <p:guide pos="2880"/>
      </p:guideLst>
    </p:cSldViewPr>
  </p:slideViewPr>
  <p:outlineViewPr>
    <p:cViewPr varScale="1">
      <p:scale>
        <a:sx n="170" d="200"/>
        <a:sy n="170" d="200"/>
      </p:scale>
      <p:origin x="0" y="131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024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757"/>
        <p:guide pos="20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440356" cy="875298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  <a:effectLst/>
        </p:spPr>
        <p:txBody>
          <a:bodyPr wrap="none" lIns="86841" tIns="43420" rIns="86841" bIns="43420" anchor="ctr"/>
          <a:lstStyle/>
          <a:p>
            <a:pPr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kumimoji="0" lang="ja-JP" alt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440356" cy="875298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6841" tIns="43420" rIns="86841" bIns="43420" anchor="ctr"/>
          <a:lstStyle/>
          <a:p>
            <a:pPr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kumimoji="0" lang="ja-JP" altLang="en-US"/>
          </a:p>
        </p:txBody>
      </p:sp>
      <p:sp>
        <p:nvSpPr>
          <p:cNvPr id="16388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3463" y="657225"/>
            <a:ext cx="4371975" cy="327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44036" y="4157669"/>
            <a:ext cx="5150795" cy="393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4096386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882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894895" indent="-37438138" algn="l" defTabSz="44882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1890" indent="-228377" algn="l" defTabSz="44882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0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598645" indent="-228377" algn="l" defTabSz="44882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0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5402" indent="-228377" algn="l" defTabSz="44882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0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3781" algn="l" defTabSz="45675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0536" algn="l" defTabSz="45675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7294" algn="l" defTabSz="45675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4049" algn="l" defTabSz="45675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033463" y="657225"/>
            <a:ext cx="4371975" cy="32797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33463" y="657225"/>
            <a:ext cx="4371975" cy="3279775"/>
          </a:xfrm>
        </p:spPr>
      </p:sp>
      <p:sp>
        <p:nvSpPr>
          <p:cNvPr id="5734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latin typeface="Times New Roman" pitchFamily="18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033463" y="657225"/>
            <a:ext cx="4371975" cy="32797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4021984" y="9721214"/>
            <a:ext cx="3075727" cy="511810"/>
          </a:xfrm>
          <a:prstGeom prst="rect">
            <a:avLst/>
          </a:prstGeom>
        </p:spPr>
        <p:txBody>
          <a:bodyPr lIns="91564" tIns="45782" rIns="91564" bIns="45782"/>
          <a:lstStyle/>
          <a:p>
            <a:fld id="{72AC2D29-D823-4C81-B69B-C2C2FC535754}" type="slidenum">
              <a:rPr lang="fr-FR" altLang="ja-JP" smtClean="0"/>
              <a:pPr/>
              <a:t>17</a:t>
            </a:fld>
            <a:endParaRPr lang="fr-FR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033463" y="657225"/>
            <a:ext cx="4371975" cy="32797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033463" y="657225"/>
            <a:ext cx="4371975" cy="32797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33463" y="657225"/>
            <a:ext cx="4371975" cy="3279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582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33463" y="657225"/>
            <a:ext cx="4371975" cy="3279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103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033463" y="657225"/>
            <a:ext cx="4371975" cy="32797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033463" y="657225"/>
            <a:ext cx="4371975" cy="32797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4021984" y="9721214"/>
            <a:ext cx="3075727" cy="511810"/>
          </a:xfrm>
          <a:prstGeom prst="rect">
            <a:avLst/>
          </a:prstGeom>
        </p:spPr>
        <p:txBody>
          <a:bodyPr lIns="91564" tIns="45782" rIns="91564" bIns="45782"/>
          <a:lstStyle/>
          <a:p>
            <a:fld id="{72AC2D29-D823-4C81-B69B-C2C2FC535754}" type="slidenum">
              <a:rPr lang="fr-FR" altLang="ja-JP" smtClean="0"/>
              <a:pPr/>
              <a:t>9</a:t>
            </a:fld>
            <a:endParaRPr lang="fr-FR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33463" y="657225"/>
            <a:ext cx="4371975" cy="3279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248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33463" y="657225"/>
            <a:ext cx="4371975" cy="3279775"/>
          </a:xfrm>
        </p:spPr>
      </p:sp>
      <p:sp>
        <p:nvSpPr>
          <p:cNvPr id="5734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latin typeface="Times New Roman" pitchFamily="18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 vert="horz" lIns="91350" tIns="45676" rIns="91350" bIns="45676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  <a:prstGeom prst="rect">
            <a:avLst/>
          </a:prstGeom>
        </p:spPr>
        <p:txBody>
          <a:bodyPr vert="horz" lIns="91350" tIns="45676" rIns="91350" bIns="45676"/>
          <a:lstStyle>
            <a:lvl1pPr marL="0" indent="0" algn="ctr">
              <a:buNone/>
              <a:defRPr/>
            </a:lvl1pPr>
            <a:lvl2pPr marL="456756" indent="0" algn="ctr">
              <a:buNone/>
              <a:defRPr/>
            </a:lvl2pPr>
            <a:lvl3pPr marL="913511" indent="0" algn="ctr">
              <a:buNone/>
              <a:defRPr/>
            </a:lvl3pPr>
            <a:lvl4pPr marL="1370268" indent="0" algn="ctr">
              <a:buNone/>
              <a:defRPr/>
            </a:lvl4pPr>
            <a:lvl5pPr marL="1827023" indent="0" algn="ctr">
              <a:buNone/>
              <a:defRPr/>
            </a:lvl5pPr>
            <a:lvl6pPr marL="2283781" indent="0" algn="ctr">
              <a:buNone/>
              <a:defRPr/>
            </a:lvl6pPr>
            <a:lvl7pPr marL="2740536" indent="0" algn="ctr">
              <a:buNone/>
              <a:defRPr/>
            </a:lvl7pPr>
            <a:lvl8pPr marL="3197294" indent="0" algn="ctr">
              <a:buNone/>
              <a:defRPr/>
            </a:lvl8pPr>
            <a:lvl9pPr marL="3654049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34" y="303224"/>
            <a:ext cx="9072563" cy="1258887"/>
          </a:xfrm>
          <a:prstGeom prst="rect">
            <a:avLst/>
          </a:prstGeom>
        </p:spPr>
        <p:txBody>
          <a:bodyPr vert="horz" lIns="91350" tIns="45676" rIns="91350" bIns="45676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4834" y="1763713"/>
            <a:ext cx="9072563" cy="4989512"/>
          </a:xfrm>
          <a:prstGeom prst="rect">
            <a:avLst/>
          </a:prstGeom>
        </p:spPr>
        <p:txBody>
          <a:bodyPr vert="eaVert" lIns="91350" tIns="45676" rIns="91350" bIns="45676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 lIns="91350" tIns="45676" rIns="91350" bIns="45676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4834" y="303213"/>
            <a:ext cx="6653213" cy="6450012"/>
          </a:xfrm>
          <a:prstGeom prst="rect">
            <a:avLst/>
          </a:prstGeom>
        </p:spPr>
        <p:txBody>
          <a:bodyPr vert="eaVert" lIns="91350" tIns="45676" rIns="91350" bIns="45676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34" y="303224"/>
            <a:ext cx="9072563" cy="1258887"/>
          </a:xfrm>
          <a:prstGeom prst="rect">
            <a:avLst/>
          </a:prstGeom>
        </p:spPr>
        <p:txBody>
          <a:bodyPr vert="horz" lIns="91350" tIns="45676" rIns="91350" bIns="45676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 vert="horz" lIns="91350" tIns="45676" rIns="91350" bIns="45676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16523" y="1763713"/>
            <a:ext cx="4460875" cy="4989512"/>
          </a:xfrm>
          <a:prstGeom prst="rect">
            <a:avLst/>
          </a:prstGeom>
        </p:spPr>
        <p:txBody>
          <a:bodyPr vert="horz" lIns="91350" tIns="45676" rIns="91350" bIns="45676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34" y="303224"/>
            <a:ext cx="9072563" cy="1258887"/>
          </a:xfrm>
          <a:prstGeom prst="rect">
            <a:avLst/>
          </a:prstGeom>
        </p:spPr>
        <p:txBody>
          <a:bodyPr vert="horz" lIns="91350" tIns="45676" rIns="91350" bIns="45676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504834" y="1763713"/>
            <a:ext cx="9072563" cy="4989512"/>
          </a:xfrm>
          <a:prstGeom prst="rect">
            <a:avLst/>
          </a:prstGeom>
        </p:spPr>
        <p:txBody>
          <a:bodyPr vert="horz" lIns="91350" tIns="45676" rIns="91350" bIns="45676"/>
          <a:lstStyle/>
          <a:p>
            <a:pPr lvl="0"/>
            <a:endParaRPr lang="ja-JP" alt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60475"/>
          </a:xfrm>
          <a:prstGeom prst="rect">
            <a:avLst/>
          </a:prstGeom>
        </p:spPr>
        <p:txBody>
          <a:bodyPr lIns="91350" tIns="45676" rIns="91350" bIns="45676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03248" y="6886575"/>
            <a:ext cx="2346325" cy="519113"/>
          </a:xfrm>
          <a:prstGeom prst="rect">
            <a:avLst/>
          </a:prstGeom>
        </p:spPr>
        <p:txBody>
          <a:bodyPr vert="horz" wrap="square" lIns="91350" tIns="45676" rIns="91350" bIns="45676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None/>
              <a:defRPr kumimoji="0">
                <a:ea typeface="ヒラギノ角ゴ Pro W3" pitchFamily="-110" charset="-128"/>
              </a:defRPr>
            </a:lvl1pPr>
          </a:lstStyle>
          <a:p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  <a:prstGeom prst="rect">
            <a:avLst/>
          </a:prstGeom>
        </p:spPr>
        <p:txBody>
          <a:bodyPr vert="horz" wrap="square" lIns="91350" tIns="45676" rIns="91350" bIns="45676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None/>
              <a:defRPr kumimoji="0">
                <a:ea typeface="ヒラギノ角ゴ Pro W3" pitchFamily="-110" charset="-128"/>
              </a:defRPr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7227898" y="6886575"/>
            <a:ext cx="2346325" cy="519113"/>
          </a:xfrm>
          <a:prstGeom prst="rect">
            <a:avLst/>
          </a:prstGeom>
        </p:spPr>
        <p:txBody>
          <a:bodyPr vert="horz" wrap="square" lIns="91350" tIns="45676" rIns="91350" bIns="45676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None/>
              <a:defRPr kumimoji="0">
                <a:ea typeface="ヒラギノ角ゴ Pro W3" pitchFamily="-110" charset="-128"/>
              </a:defRPr>
            </a:lvl1pPr>
          </a:lstStyle>
          <a:p>
            <a:fld id="{A2BA145A-48C7-4312-9DE5-FB8D02A9544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  <a:prstGeom prst="rect">
            <a:avLst/>
          </a:prstGeom>
        </p:spPr>
        <p:txBody>
          <a:bodyPr lIns="96158" tIns="48079" rIns="96158" bIns="48079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  <a:prstGeom prst="rect">
            <a:avLst/>
          </a:prstGeom>
        </p:spPr>
        <p:txBody>
          <a:bodyPr lIns="96158" tIns="48079" rIns="96158" bIns="4807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1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4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5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6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4031" y="7006709"/>
            <a:ext cx="2352146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fld id="{0C6955D6-2036-4C39-8239-B089FD75CB36}" type="datetimeFigureOut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1589" fontAlgn="auto">
                <a:spcBef>
                  <a:spcPts val="0"/>
                </a:spcBef>
                <a:spcAft>
                  <a:spcPts val="0"/>
                </a:spcAft>
              </a:pPr>
              <a:t>5/28/2012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44214" y="7006709"/>
            <a:ext cx="3192198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24448" y="7006709"/>
            <a:ext cx="2352146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fld id="{74BDFDF1-5A68-4BAA-B4FE-0C9D600F8FED}" type="slidenum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158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8457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96158" tIns="48079" rIns="96158" bIns="48079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lIns="96158" tIns="48079" rIns="96158" bIns="48079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4031" y="7006709"/>
            <a:ext cx="2352146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fld id="{0C6955D6-2036-4C39-8239-B089FD75CB36}" type="datetimeFigureOut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1589" fontAlgn="auto">
                <a:spcBef>
                  <a:spcPts val="0"/>
                </a:spcBef>
                <a:spcAft>
                  <a:spcPts val="0"/>
                </a:spcAft>
              </a:pPr>
              <a:t>5/28/2012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44214" y="7006709"/>
            <a:ext cx="3192198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24448" y="7006709"/>
            <a:ext cx="2352146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fld id="{74BDFDF1-5A68-4BAA-B4FE-0C9D600F8FED}" type="slidenum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158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1300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300" y="4857802"/>
            <a:ext cx="8568531" cy="1501435"/>
          </a:xfrm>
          <a:prstGeom prst="rect">
            <a:avLst/>
          </a:prstGeom>
        </p:spPr>
        <p:txBody>
          <a:bodyPr lIns="96158" tIns="48079" rIns="96158" bIns="48079" anchor="t"/>
          <a:lstStyle>
            <a:lvl1pPr algn="l">
              <a:defRPr sz="42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  <a:prstGeom prst="rect">
            <a:avLst/>
          </a:prstGeom>
        </p:spPr>
        <p:txBody>
          <a:bodyPr lIns="96158" tIns="48079" rIns="96158" bIns="48079"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07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15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231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039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847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65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463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4031" y="7006709"/>
            <a:ext cx="2352146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fld id="{0C6955D6-2036-4C39-8239-B089FD75CB36}" type="datetimeFigureOut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1589" fontAlgn="auto">
                <a:spcBef>
                  <a:spcPts val="0"/>
                </a:spcBef>
                <a:spcAft>
                  <a:spcPts val="0"/>
                </a:spcAft>
              </a:pPr>
              <a:t>5/28/2012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44214" y="7006709"/>
            <a:ext cx="3192198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24448" y="7006709"/>
            <a:ext cx="2352146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fld id="{74BDFDF1-5A68-4BAA-B4FE-0C9D600F8FED}" type="slidenum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158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2373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96158" tIns="48079" rIns="96158" bIns="48079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031" y="1763928"/>
            <a:ext cx="4452276" cy="4989036"/>
          </a:xfrm>
          <a:prstGeom prst="rect">
            <a:avLst/>
          </a:prstGeom>
        </p:spPr>
        <p:txBody>
          <a:bodyPr lIns="96158" tIns="48079" rIns="96158" bIns="48079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24318" y="1763928"/>
            <a:ext cx="4452276" cy="4989036"/>
          </a:xfrm>
          <a:prstGeom prst="rect">
            <a:avLst/>
          </a:prstGeom>
        </p:spPr>
        <p:txBody>
          <a:bodyPr lIns="96158" tIns="48079" rIns="96158" bIns="48079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04031" y="7006709"/>
            <a:ext cx="2352146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fld id="{0C6955D6-2036-4C39-8239-B089FD75CB36}" type="datetimeFigureOut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1589" fontAlgn="auto">
                <a:spcBef>
                  <a:spcPts val="0"/>
                </a:spcBef>
                <a:spcAft>
                  <a:spcPts val="0"/>
                </a:spcAft>
              </a:pPr>
              <a:t>5/28/2012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444214" y="7006709"/>
            <a:ext cx="3192198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224448" y="7006709"/>
            <a:ext cx="2352146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fld id="{74BDFDF1-5A68-4BAA-B4FE-0C9D600F8FED}" type="slidenum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158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34191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96158" tIns="48079" rIns="96158" bIns="48079"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6" cy="705219"/>
          </a:xfrm>
          <a:prstGeom prst="rect">
            <a:avLst/>
          </a:prstGeom>
        </p:spPr>
        <p:txBody>
          <a:bodyPr lIns="96158" tIns="48079" rIns="96158" bIns="48079" anchor="b"/>
          <a:lstStyle>
            <a:lvl1pPr marL="0" indent="0">
              <a:buNone/>
              <a:defRPr sz="2500" b="1"/>
            </a:lvl1pPr>
            <a:lvl2pPr marL="480794" indent="0">
              <a:buNone/>
              <a:defRPr sz="2100" b="1"/>
            </a:lvl2pPr>
            <a:lvl3pPr marL="961589" indent="0">
              <a:buNone/>
              <a:defRPr sz="1900" b="1"/>
            </a:lvl3pPr>
            <a:lvl4pPr marL="1442382" indent="0">
              <a:buNone/>
              <a:defRPr sz="1700" b="1"/>
            </a:lvl4pPr>
            <a:lvl5pPr marL="1923171" indent="0">
              <a:buNone/>
              <a:defRPr sz="1700" b="1"/>
            </a:lvl5pPr>
            <a:lvl6pPr marL="2403968" indent="0">
              <a:buNone/>
              <a:defRPr sz="1700" b="1"/>
            </a:lvl6pPr>
            <a:lvl7pPr marL="2884763" indent="0">
              <a:buNone/>
              <a:defRPr sz="1700" b="1"/>
            </a:lvl7pPr>
            <a:lvl8pPr marL="3365555" indent="0">
              <a:buNone/>
              <a:defRPr sz="1700" b="1"/>
            </a:lvl8pPr>
            <a:lvl9pPr marL="384634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6" cy="4355563"/>
          </a:xfrm>
          <a:prstGeom prst="rect">
            <a:avLst/>
          </a:prstGeom>
        </p:spPr>
        <p:txBody>
          <a:bodyPr lIns="96158" tIns="48079" rIns="96158" bIns="48079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0822" y="1692179"/>
            <a:ext cx="4455777" cy="705219"/>
          </a:xfrm>
          <a:prstGeom prst="rect">
            <a:avLst/>
          </a:prstGeom>
        </p:spPr>
        <p:txBody>
          <a:bodyPr lIns="96158" tIns="48079" rIns="96158" bIns="48079" anchor="b"/>
          <a:lstStyle>
            <a:lvl1pPr marL="0" indent="0">
              <a:buNone/>
              <a:defRPr sz="2500" b="1"/>
            </a:lvl1pPr>
            <a:lvl2pPr marL="480794" indent="0">
              <a:buNone/>
              <a:defRPr sz="2100" b="1"/>
            </a:lvl2pPr>
            <a:lvl3pPr marL="961589" indent="0">
              <a:buNone/>
              <a:defRPr sz="1900" b="1"/>
            </a:lvl3pPr>
            <a:lvl4pPr marL="1442382" indent="0">
              <a:buNone/>
              <a:defRPr sz="1700" b="1"/>
            </a:lvl4pPr>
            <a:lvl5pPr marL="1923171" indent="0">
              <a:buNone/>
              <a:defRPr sz="1700" b="1"/>
            </a:lvl5pPr>
            <a:lvl6pPr marL="2403968" indent="0">
              <a:buNone/>
              <a:defRPr sz="1700" b="1"/>
            </a:lvl6pPr>
            <a:lvl7pPr marL="2884763" indent="0">
              <a:buNone/>
              <a:defRPr sz="1700" b="1"/>
            </a:lvl7pPr>
            <a:lvl8pPr marL="3365555" indent="0">
              <a:buNone/>
              <a:defRPr sz="1700" b="1"/>
            </a:lvl8pPr>
            <a:lvl9pPr marL="3846349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0822" y="2397397"/>
            <a:ext cx="4455777" cy="4355563"/>
          </a:xfrm>
          <a:prstGeom prst="rect">
            <a:avLst/>
          </a:prstGeom>
        </p:spPr>
        <p:txBody>
          <a:bodyPr lIns="96158" tIns="48079" rIns="96158" bIns="48079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504031" y="7006709"/>
            <a:ext cx="2352146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fld id="{0C6955D6-2036-4C39-8239-B089FD75CB36}" type="datetimeFigureOut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1589" fontAlgn="auto">
                <a:spcBef>
                  <a:spcPts val="0"/>
                </a:spcBef>
                <a:spcAft>
                  <a:spcPts val="0"/>
                </a:spcAft>
              </a:pPr>
              <a:t>5/28/2012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44214" y="7006709"/>
            <a:ext cx="3192198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224448" y="7006709"/>
            <a:ext cx="2352146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fld id="{74BDFDF1-5A68-4BAA-B4FE-0C9D600F8FED}" type="slidenum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158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333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34" y="303224"/>
            <a:ext cx="9072563" cy="1258887"/>
          </a:xfrm>
          <a:prstGeom prst="rect">
            <a:avLst/>
          </a:prstGeom>
        </p:spPr>
        <p:txBody>
          <a:bodyPr vert="horz" lIns="91350" tIns="45676" rIns="91350" bIns="45676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4834" y="1763713"/>
            <a:ext cx="9072563" cy="4989512"/>
          </a:xfrm>
          <a:prstGeom prst="rect">
            <a:avLst/>
          </a:prstGeom>
        </p:spPr>
        <p:txBody>
          <a:bodyPr vert="horz" lIns="91350" tIns="45676" rIns="91350" bIns="45676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96158" tIns="48079" rIns="96158" bIns="48079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4031" y="7006709"/>
            <a:ext cx="2352146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fld id="{0C6955D6-2036-4C39-8239-B089FD75CB36}" type="datetimeFigureOut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1589" fontAlgn="auto">
                <a:spcBef>
                  <a:spcPts val="0"/>
                </a:spcBef>
                <a:spcAft>
                  <a:spcPts val="0"/>
                </a:spcAft>
              </a:pPr>
              <a:t>5/28/2012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44214" y="7006709"/>
            <a:ext cx="3192198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224448" y="7006709"/>
            <a:ext cx="2352146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fld id="{74BDFDF1-5A68-4BAA-B4FE-0C9D600F8FED}" type="slidenum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158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4582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504031" y="7006709"/>
            <a:ext cx="2352146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fld id="{0C6955D6-2036-4C39-8239-B089FD75CB36}" type="datetimeFigureOut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1589" fontAlgn="auto">
                <a:spcBef>
                  <a:spcPts val="0"/>
                </a:spcBef>
                <a:spcAft>
                  <a:spcPts val="0"/>
                </a:spcAft>
              </a:pPr>
              <a:t>5/28/2012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444214" y="7006709"/>
            <a:ext cx="3192198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224448" y="7006709"/>
            <a:ext cx="2352146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fld id="{74BDFDF1-5A68-4BAA-B4FE-0C9D600F8FED}" type="slidenum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158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3485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3316456" cy="1280945"/>
          </a:xfrm>
          <a:prstGeom prst="rect">
            <a:avLst/>
          </a:prstGeom>
        </p:spPr>
        <p:txBody>
          <a:bodyPr lIns="96158" tIns="48079" rIns="96158" bIns="48079"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252" y="300998"/>
            <a:ext cx="5635349" cy="6451973"/>
          </a:xfrm>
          <a:prstGeom prst="rect">
            <a:avLst/>
          </a:prstGeom>
        </p:spPr>
        <p:txBody>
          <a:bodyPr lIns="96158" tIns="48079" rIns="96158" bIns="48079"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031" y="1581937"/>
            <a:ext cx="3316456" cy="5171028"/>
          </a:xfrm>
          <a:prstGeom prst="rect">
            <a:avLst/>
          </a:prstGeom>
        </p:spPr>
        <p:txBody>
          <a:bodyPr lIns="96158" tIns="48079" rIns="96158" bIns="48079"/>
          <a:lstStyle>
            <a:lvl1pPr marL="0" indent="0">
              <a:buNone/>
              <a:defRPr sz="1500"/>
            </a:lvl1pPr>
            <a:lvl2pPr marL="480794" indent="0">
              <a:buNone/>
              <a:defRPr sz="1300"/>
            </a:lvl2pPr>
            <a:lvl3pPr marL="961589" indent="0">
              <a:buNone/>
              <a:defRPr sz="1100"/>
            </a:lvl3pPr>
            <a:lvl4pPr marL="1442382" indent="0">
              <a:buNone/>
              <a:defRPr sz="900"/>
            </a:lvl4pPr>
            <a:lvl5pPr marL="1923171" indent="0">
              <a:buNone/>
              <a:defRPr sz="900"/>
            </a:lvl5pPr>
            <a:lvl6pPr marL="2403968" indent="0">
              <a:buNone/>
              <a:defRPr sz="900"/>
            </a:lvl6pPr>
            <a:lvl7pPr marL="2884763" indent="0">
              <a:buNone/>
              <a:defRPr sz="900"/>
            </a:lvl7pPr>
            <a:lvl8pPr marL="3365555" indent="0">
              <a:buNone/>
              <a:defRPr sz="900"/>
            </a:lvl8pPr>
            <a:lvl9pPr marL="3846349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04031" y="7006709"/>
            <a:ext cx="2352146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fld id="{0C6955D6-2036-4C39-8239-B089FD75CB36}" type="datetimeFigureOut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1589" fontAlgn="auto">
                <a:spcBef>
                  <a:spcPts val="0"/>
                </a:spcBef>
                <a:spcAft>
                  <a:spcPts val="0"/>
                </a:spcAft>
              </a:pPr>
              <a:t>5/28/2012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444214" y="7006709"/>
            <a:ext cx="3192198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224448" y="7006709"/>
            <a:ext cx="2352146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fld id="{74BDFDF1-5A68-4BAA-B4FE-0C9D600F8FED}" type="slidenum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158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5194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5879" y="5291772"/>
            <a:ext cx="6048375" cy="624724"/>
          </a:xfrm>
          <a:prstGeom prst="rect">
            <a:avLst/>
          </a:prstGeom>
        </p:spPr>
        <p:txBody>
          <a:bodyPr lIns="96158" tIns="48079" rIns="96158" bIns="48079"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5879" y="675471"/>
            <a:ext cx="6048375" cy="4535805"/>
          </a:xfrm>
          <a:prstGeom prst="rect">
            <a:avLst/>
          </a:prstGeom>
        </p:spPr>
        <p:txBody>
          <a:bodyPr lIns="96158" tIns="48079" rIns="96158" bIns="48079"/>
          <a:lstStyle>
            <a:lvl1pPr marL="0" indent="0">
              <a:buNone/>
              <a:defRPr sz="3400"/>
            </a:lvl1pPr>
            <a:lvl2pPr marL="480794" indent="0">
              <a:buNone/>
              <a:defRPr sz="2900"/>
            </a:lvl2pPr>
            <a:lvl3pPr marL="961589" indent="0">
              <a:buNone/>
              <a:defRPr sz="2500"/>
            </a:lvl3pPr>
            <a:lvl4pPr marL="1442382" indent="0">
              <a:buNone/>
              <a:defRPr sz="2100"/>
            </a:lvl4pPr>
            <a:lvl5pPr marL="1923171" indent="0">
              <a:buNone/>
              <a:defRPr sz="2100"/>
            </a:lvl5pPr>
            <a:lvl6pPr marL="2403968" indent="0">
              <a:buNone/>
              <a:defRPr sz="2100"/>
            </a:lvl6pPr>
            <a:lvl7pPr marL="2884763" indent="0">
              <a:buNone/>
              <a:defRPr sz="2100"/>
            </a:lvl7pPr>
            <a:lvl8pPr marL="3365555" indent="0">
              <a:buNone/>
              <a:defRPr sz="2100"/>
            </a:lvl8pPr>
            <a:lvl9pPr marL="384634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5879" y="5916496"/>
            <a:ext cx="6048375" cy="887211"/>
          </a:xfrm>
          <a:prstGeom prst="rect">
            <a:avLst/>
          </a:prstGeom>
        </p:spPr>
        <p:txBody>
          <a:bodyPr lIns="96158" tIns="48079" rIns="96158" bIns="48079"/>
          <a:lstStyle>
            <a:lvl1pPr marL="0" indent="0">
              <a:buNone/>
              <a:defRPr sz="1500"/>
            </a:lvl1pPr>
            <a:lvl2pPr marL="480794" indent="0">
              <a:buNone/>
              <a:defRPr sz="1300"/>
            </a:lvl2pPr>
            <a:lvl3pPr marL="961589" indent="0">
              <a:buNone/>
              <a:defRPr sz="1100"/>
            </a:lvl3pPr>
            <a:lvl4pPr marL="1442382" indent="0">
              <a:buNone/>
              <a:defRPr sz="900"/>
            </a:lvl4pPr>
            <a:lvl5pPr marL="1923171" indent="0">
              <a:buNone/>
              <a:defRPr sz="900"/>
            </a:lvl5pPr>
            <a:lvl6pPr marL="2403968" indent="0">
              <a:buNone/>
              <a:defRPr sz="900"/>
            </a:lvl6pPr>
            <a:lvl7pPr marL="2884763" indent="0">
              <a:buNone/>
              <a:defRPr sz="900"/>
            </a:lvl7pPr>
            <a:lvl8pPr marL="3365555" indent="0">
              <a:buNone/>
              <a:defRPr sz="900"/>
            </a:lvl8pPr>
            <a:lvl9pPr marL="3846349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04031" y="7006709"/>
            <a:ext cx="2352146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fld id="{0C6955D6-2036-4C39-8239-B089FD75CB36}" type="datetimeFigureOut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1589" fontAlgn="auto">
                <a:spcBef>
                  <a:spcPts val="0"/>
                </a:spcBef>
                <a:spcAft>
                  <a:spcPts val="0"/>
                </a:spcAft>
              </a:pPr>
              <a:t>5/28/2012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444214" y="7006709"/>
            <a:ext cx="3192198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224448" y="7006709"/>
            <a:ext cx="2352146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fld id="{74BDFDF1-5A68-4BAA-B4FE-0C9D600F8FED}" type="slidenum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158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8039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96158" tIns="48079" rIns="96158" bIns="48079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eaVert" lIns="96158" tIns="48079" rIns="96158" bIns="48079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4031" y="7006709"/>
            <a:ext cx="2352146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fld id="{0C6955D6-2036-4C39-8239-B089FD75CB36}" type="datetimeFigureOut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1589" fontAlgn="auto">
                <a:spcBef>
                  <a:spcPts val="0"/>
                </a:spcBef>
                <a:spcAft>
                  <a:spcPts val="0"/>
                </a:spcAft>
              </a:pPr>
              <a:t>5/28/2012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44214" y="7006709"/>
            <a:ext cx="3192198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24448" y="7006709"/>
            <a:ext cx="2352146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fld id="{74BDFDF1-5A68-4BAA-B4FE-0C9D600F8FED}" type="slidenum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158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0995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457" y="302748"/>
            <a:ext cx="2268141" cy="6450223"/>
          </a:xfrm>
          <a:prstGeom prst="rect">
            <a:avLst/>
          </a:prstGeom>
        </p:spPr>
        <p:txBody>
          <a:bodyPr vert="eaVert" lIns="96158" tIns="48079" rIns="96158" bIns="48079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031" y="302748"/>
            <a:ext cx="6636411" cy="6450223"/>
          </a:xfrm>
          <a:prstGeom prst="rect">
            <a:avLst/>
          </a:prstGeom>
        </p:spPr>
        <p:txBody>
          <a:bodyPr vert="eaVert" lIns="96158" tIns="48079" rIns="96158" bIns="48079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4031" y="7006709"/>
            <a:ext cx="2352146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fld id="{0C6955D6-2036-4C39-8239-B089FD75CB36}" type="datetimeFigureOut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1589" fontAlgn="auto">
                <a:spcBef>
                  <a:spcPts val="0"/>
                </a:spcBef>
                <a:spcAft>
                  <a:spcPts val="0"/>
                </a:spcAft>
              </a:pPr>
              <a:t>5/28/2012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44214" y="7006709"/>
            <a:ext cx="3192198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24448" y="7006709"/>
            <a:ext cx="2352146" cy="402483"/>
          </a:xfrm>
          <a:prstGeom prst="rect">
            <a:avLst/>
          </a:prstGeom>
        </p:spPr>
        <p:txBody>
          <a:bodyPr lIns="96158" tIns="48079" rIns="96158" bIns="48079"/>
          <a:lstStyle/>
          <a:p>
            <a:pPr defTabSz="961589" fontAlgn="auto">
              <a:spcBef>
                <a:spcPts val="0"/>
              </a:spcBef>
              <a:spcAft>
                <a:spcPts val="0"/>
              </a:spcAft>
            </a:pPr>
            <a:fld id="{74BDFDF1-5A68-4BAA-B4FE-0C9D600F8FED}" type="slidenum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158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5958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  <a:prstGeom prst="rect">
            <a:avLst/>
          </a:prstGeom>
        </p:spPr>
        <p:txBody>
          <a:bodyPr lIns="96213" tIns="48107" rIns="96213" bIns="48107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  <a:prstGeom prst="rect">
            <a:avLst/>
          </a:prstGeom>
        </p:spPr>
        <p:txBody>
          <a:bodyPr lIns="96213" tIns="48107" rIns="96213" bIns="4810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1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2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3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4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5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6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8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4031" y="7006702"/>
            <a:ext cx="2352146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fld id="{0C6955D6-2036-4C39-8239-B089FD75CB36}" type="datetimeFigureOut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2132" fontAlgn="auto">
                <a:spcBef>
                  <a:spcPts val="0"/>
                </a:spcBef>
                <a:spcAft>
                  <a:spcPts val="0"/>
                </a:spcAft>
              </a:pPr>
              <a:t>5/28/2012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44214" y="7006702"/>
            <a:ext cx="3192198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24448" y="7006702"/>
            <a:ext cx="2352146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fld id="{74BDFDF1-5A68-4BAA-B4FE-0C9D600F8FED}" type="slidenum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213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3118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96213" tIns="48107" rIns="96213" bIns="48107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lIns="96213" tIns="48107" rIns="96213" bIns="48107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4031" y="7006702"/>
            <a:ext cx="2352146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fld id="{0C6955D6-2036-4C39-8239-B089FD75CB36}" type="datetimeFigureOut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2132" fontAlgn="auto">
                <a:spcBef>
                  <a:spcPts val="0"/>
                </a:spcBef>
                <a:spcAft>
                  <a:spcPts val="0"/>
                </a:spcAft>
              </a:pPr>
              <a:t>5/28/2012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44214" y="7006702"/>
            <a:ext cx="3192198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24448" y="7006702"/>
            <a:ext cx="2352146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fld id="{74BDFDF1-5A68-4BAA-B4FE-0C9D600F8FED}" type="slidenum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213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1592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300" y="4857795"/>
            <a:ext cx="8568531" cy="1501435"/>
          </a:xfrm>
          <a:prstGeom prst="rect">
            <a:avLst/>
          </a:prstGeom>
        </p:spPr>
        <p:txBody>
          <a:bodyPr lIns="96213" tIns="48107" rIns="96213" bIns="48107" anchor="t"/>
          <a:lstStyle>
            <a:lvl1pPr algn="l">
              <a:defRPr sz="42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  <a:prstGeom prst="rect">
            <a:avLst/>
          </a:prstGeom>
        </p:spPr>
        <p:txBody>
          <a:bodyPr lIns="96213" tIns="48107" rIns="96213" bIns="48107"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10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21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31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24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053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863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674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485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4031" y="7006702"/>
            <a:ext cx="2352146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fld id="{0C6955D6-2036-4C39-8239-B089FD75CB36}" type="datetimeFigureOut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2132" fontAlgn="auto">
                <a:spcBef>
                  <a:spcPts val="0"/>
                </a:spcBef>
                <a:spcAft>
                  <a:spcPts val="0"/>
                </a:spcAft>
              </a:pPr>
              <a:t>5/28/2012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44214" y="7006702"/>
            <a:ext cx="3192198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24448" y="7006702"/>
            <a:ext cx="2352146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fld id="{74BDFDF1-5A68-4BAA-B4FE-0C9D600F8FED}" type="slidenum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213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0277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96213" tIns="48107" rIns="96213" bIns="48107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031" y="1763928"/>
            <a:ext cx="4452276" cy="4989036"/>
          </a:xfrm>
          <a:prstGeom prst="rect">
            <a:avLst/>
          </a:prstGeom>
        </p:spPr>
        <p:txBody>
          <a:bodyPr lIns="96213" tIns="48107" rIns="96213" bIns="48107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24318" y="1763928"/>
            <a:ext cx="4452276" cy="4989036"/>
          </a:xfrm>
          <a:prstGeom prst="rect">
            <a:avLst/>
          </a:prstGeom>
        </p:spPr>
        <p:txBody>
          <a:bodyPr lIns="96213" tIns="48107" rIns="96213" bIns="48107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04031" y="7006702"/>
            <a:ext cx="2352146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fld id="{0C6955D6-2036-4C39-8239-B089FD75CB36}" type="datetimeFigureOut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2132" fontAlgn="auto">
                <a:spcBef>
                  <a:spcPts val="0"/>
                </a:spcBef>
                <a:spcAft>
                  <a:spcPts val="0"/>
                </a:spcAft>
              </a:pPr>
              <a:t>5/28/2012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444214" y="7006702"/>
            <a:ext cx="3192198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224448" y="7006702"/>
            <a:ext cx="2352146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fld id="{74BDFDF1-5A68-4BAA-B4FE-0C9D600F8FED}" type="slidenum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213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2645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6925" y="4857761"/>
            <a:ext cx="8567738" cy="1501775"/>
          </a:xfrm>
          <a:prstGeom prst="rect">
            <a:avLst/>
          </a:prstGeom>
        </p:spPr>
        <p:txBody>
          <a:bodyPr vert="horz" lIns="91350" tIns="45676" rIns="91350" bIns="45676"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vert="horz" lIns="91350" tIns="45676" rIns="91350" bIns="45676" anchor="b"/>
          <a:lstStyle>
            <a:lvl1pPr marL="0" indent="0">
              <a:buNone/>
              <a:defRPr sz="2000"/>
            </a:lvl1pPr>
            <a:lvl2pPr marL="456756" indent="0">
              <a:buNone/>
              <a:defRPr sz="1800"/>
            </a:lvl2pPr>
            <a:lvl3pPr marL="913511" indent="0">
              <a:buNone/>
              <a:defRPr sz="1700"/>
            </a:lvl3pPr>
            <a:lvl4pPr marL="1370268" indent="0">
              <a:buNone/>
              <a:defRPr sz="1400"/>
            </a:lvl4pPr>
            <a:lvl5pPr marL="1827023" indent="0">
              <a:buNone/>
              <a:defRPr sz="1400"/>
            </a:lvl5pPr>
            <a:lvl6pPr marL="2283781" indent="0">
              <a:buNone/>
              <a:defRPr sz="1400"/>
            </a:lvl6pPr>
            <a:lvl7pPr marL="2740536" indent="0">
              <a:buNone/>
              <a:defRPr sz="1400"/>
            </a:lvl7pPr>
            <a:lvl8pPr marL="3197294" indent="0">
              <a:buNone/>
              <a:defRPr sz="1400"/>
            </a:lvl8pPr>
            <a:lvl9pPr marL="3654049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96213" tIns="48107" rIns="96213" bIns="48107"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6" cy="705219"/>
          </a:xfrm>
          <a:prstGeom prst="rect">
            <a:avLst/>
          </a:prstGeom>
        </p:spPr>
        <p:txBody>
          <a:bodyPr lIns="96213" tIns="48107" rIns="96213" bIns="48107" anchor="b"/>
          <a:lstStyle>
            <a:lvl1pPr marL="0" indent="0">
              <a:buNone/>
              <a:defRPr sz="2500" b="1"/>
            </a:lvl1pPr>
            <a:lvl2pPr marL="481066" indent="0">
              <a:buNone/>
              <a:defRPr sz="2100" b="1"/>
            </a:lvl2pPr>
            <a:lvl3pPr marL="962132" indent="0">
              <a:buNone/>
              <a:defRPr sz="1900" b="1"/>
            </a:lvl3pPr>
            <a:lvl4pPr marL="1443198" indent="0">
              <a:buNone/>
              <a:defRPr sz="1700" b="1"/>
            </a:lvl4pPr>
            <a:lvl5pPr marL="1924263" indent="0">
              <a:buNone/>
              <a:defRPr sz="1700" b="1"/>
            </a:lvl5pPr>
            <a:lvl6pPr marL="2405329" indent="0">
              <a:buNone/>
              <a:defRPr sz="1700" b="1"/>
            </a:lvl6pPr>
            <a:lvl7pPr marL="2886395" indent="0">
              <a:buNone/>
              <a:defRPr sz="1700" b="1"/>
            </a:lvl7pPr>
            <a:lvl8pPr marL="3367461" indent="0">
              <a:buNone/>
              <a:defRPr sz="1700" b="1"/>
            </a:lvl8pPr>
            <a:lvl9pPr marL="3848527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6" cy="4355563"/>
          </a:xfrm>
          <a:prstGeom prst="rect">
            <a:avLst/>
          </a:prstGeom>
        </p:spPr>
        <p:txBody>
          <a:bodyPr lIns="96213" tIns="48107" rIns="96213" bIns="48107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0819" y="1692178"/>
            <a:ext cx="4455777" cy="705219"/>
          </a:xfrm>
          <a:prstGeom prst="rect">
            <a:avLst/>
          </a:prstGeom>
        </p:spPr>
        <p:txBody>
          <a:bodyPr lIns="96213" tIns="48107" rIns="96213" bIns="48107" anchor="b"/>
          <a:lstStyle>
            <a:lvl1pPr marL="0" indent="0">
              <a:buNone/>
              <a:defRPr sz="2500" b="1"/>
            </a:lvl1pPr>
            <a:lvl2pPr marL="481066" indent="0">
              <a:buNone/>
              <a:defRPr sz="2100" b="1"/>
            </a:lvl2pPr>
            <a:lvl3pPr marL="962132" indent="0">
              <a:buNone/>
              <a:defRPr sz="1900" b="1"/>
            </a:lvl3pPr>
            <a:lvl4pPr marL="1443198" indent="0">
              <a:buNone/>
              <a:defRPr sz="1700" b="1"/>
            </a:lvl4pPr>
            <a:lvl5pPr marL="1924263" indent="0">
              <a:buNone/>
              <a:defRPr sz="1700" b="1"/>
            </a:lvl5pPr>
            <a:lvl6pPr marL="2405329" indent="0">
              <a:buNone/>
              <a:defRPr sz="1700" b="1"/>
            </a:lvl6pPr>
            <a:lvl7pPr marL="2886395" indent="0">
              <a:buNone/>
              <a:defRPr sz="1700" b="1"/>
            </a:lvl7pPr>
            <a:lvl8pPr marL="3367461" indent="0">
              <a:buNone/>
              <a:defRPr sz="1700" b="1"/>
            </a:lvl8pPr>
            <a:lvl9pPr marL="3848527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0819" y="2397397"/>
            <a:ext cx="4455777" cy="4355563"/>
          </a:xfrm>
          <a:prstGeom prst="rect">
            <a:avLst/>
          </a:prstGeom>
        </p:spPr>
        <p:txBody>
          <a:bodyPr lIns="96213" tIns="48107" rIns="96213" bIns="48107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504031" y="7006702"/>
            <a:ext cx="2352146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fld id="{0C6955D6-2036-4C39-8239-B089FD75CB36}" type="datetimeFigureOut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2132" fontAlgn="auto">
                <a:spcBef>
                  <a:spcPts val="0"/>
                </a:spcBef>
                <a:spcAft>
                  <a:spcPts val="0"/>
                </a:spcAft>
              </a:pPr>
              <a:t>5/28/2012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44214" y="7006702"/>
            <a:ext cx="3192198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224448" y="7006702"/>
            <a:ext cx="2352146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fld id="{74BDFDF1-5A68-4BAA-B4FE-0C9D600F8FED}" type="slidenum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213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8755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96213" tIns="48107" rIns="96213" bIns="48107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4031" y="7006702"/>
            <a:ext cx="2352146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fld id="{0C6955D6-2036-4C39-8239-B089FD75CB36}" type="datetimeFigureOut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2132" fontAlgn="auto">
                <a:spcBef>
                  <a:spcPts val="0"/>
                </a:spcBef>
                <a:spcAft>
                  <a:spcPts val="0"/>
                </a:spcAft>
              </a:pPr>
              <a:t>5/28/2012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44214" y="7006702"/>
            <a:ext cx="3192198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224448" y="7006702"/>
            <a:ext cx="2352146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fld id="{74BDFDF1-5A68-4BAA-B4FE-0C9D600F8FED}" type="slidenum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213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3975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504031" y="7006702"/>
            <a:ext cx="2352146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fld id="{0C6955D6-2036-4C39-8239-B089FD75CB36}" type="datetimeFigureOut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2132" fontAlgn="auto">
                <a:spcBef>
                  <a:spcPts val="0"/>
                </a:spcBef>
                <a:spcAft>
                  <a:spcPts val="0"/>
                </a:spcAft>
              </a:pPr>
              <a:t>5/28/2012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444214" y="7006702"/>
            <a:ext cx="3192198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224448" y="7006702"/>
            <a:ext cx="2352146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fld id="{74BDFDF1-5A68-4BAA-B4FE-0C9D600F8FED}" type="slidenum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213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0518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3316456" cy="1280945"/>
          </a:xfrm>
          <a:prstGeom prst="rect">
            <a:avLst/>
          </a:prstGeom>
        </p:spPr>
        <p:txBody>
          <a:bodyPr lIns="96213" tIns="48107" rIns="96213" bIns="48107"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246" y="300991"/>
            <a:ext cx="5635349" cy="6451973"/>
          </a:xfrm>
          <a:prstGeom prst="rect">
            <a:avLst/>
          </a:prstGeom>
        </p:spPr>
        <p:txBody>
          <a:bodyPr lIns="96213" tIns="48107" rIns="96213" bIns="48107"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031" y="1581936"/>
            <a:ext cx="3316456" cy="5171028"/>
          </a:xfrm>
          <a:prstGeom prst="rect">
            <a:avLst/>
          </a:prstGeom>
        </p:spPr>
        <p:txBody>
          <a:bodyPr lIns="96213" tIns="48107" rIns="96213" bIns="48107"/>
          <a:lstStyle>
            <a:lvl1pPr marL="0" indent="0">
              <a:buNone/>
              <a:defRPr sz="1500"/>
            </a:lvl1pPr>
            <a:lvl2pPr marL="481066" indent="0">
              <a:buNone/>
              <a:defRPr sz="1300"/>
            </a:lvl2pPr>
            <a:lvl3pPr marL="962132" indent="0">
              <a:buNone/>
              <a:defRPr sz="1100"/>
            </a:lvl3pPr>
            <a:lvl4pPr marL="1443198" indent="0">
              <a:buNone/>
              <a:defRPr sz="900"/>
            </a:lvl4pPr>
            <a:lvl5pPr marL="1924263" indent="0">
              <a:buNone/>
              <a:defRPr sz="900"/>
            </a:lvl5pPr>
            <a:lvl6pPr marL="2405329" indent="0">
              <a:buNone/>
              <a:defRPr sz="900"/>
            </a:lvl6pPr>
            <a:lvl7pPr marL="2886395" indent="0">
              <a:buNone/>
              <a:defRPr sz="900"/>
            </a:lvl7pPr>
            <a:lvl8pPr marL="3367461" indent="0">
              <a:buNone/>
              <a:defRPr sz="900"/>
            </a:lvl8pPr>
            <a:lvl9pPr marL="3848527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04031" y="7006702"/>
            <a:ext cx="2352146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fld id="{0C6955D6-2036-4C39-8239-B089FD75CB36}" type="datetimeFigureOut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2132" fontAlgn="auto">
                <a:spcBef>
                  <a:spcPts val="0"/>
                </a:spcBef>
                <a:spcAft>
                  <a:spcPts val="0"/>
                </a:spcAft>
              </a:pPr>
              <a:t>5/28/2012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444214" y="7006702"/>
            <a:ext cx="3192198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224448" y="7006702"/>
            <a:ext cx="2352146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fld id="{74BDFDF1-5A68-4BAA-B4FE-0C9D600F8FED}" type="slidenum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213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7848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  <a:prstGeom prst="rect">
            <a:avLst/>
          </a:prstGeom>
        </p:spPr>
        <p:txBody>
          <a:bodyPr lIns="96213" tIns="48107" rIns="96213" bIns="48107"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  <a:prstGeom prst="rect">
            <a:avLst/>
          </a:prstGeom>
        </p:spPr>
        <p:txBody>
          <a:bodyPr lIns="96213" tIns="48107" rIns="96213" bIns="48107"/>
          <a:lstStyle>
            <a:lvl1pPr marL="0" indent="0">
              <a:buNone/>
              <a:defRPr sz="3400"/>
            </a:lvl1pPr>
            <a:lvl2pPr marL="481066" indent="0">
              <a:buNone/>
              <a:defRPr sz="2900"/>
            </a:lvl2pPr>
            <a:lvl3pPr marL="962132" indent="0">
              <a:buNone/>
              <a:defRPr sz="2500"/>
            </a:lvl3pPr>
            <a:lvl4pPr marL="1443198" indent="0">
              <a:buNone/>
              <a:defRPr sz="2100"/>
            </a:lvl4pPr>
            <a:lvl5pPr marL="1924263" indent="0">
              <a:buNone/>
              <a:defRPr sz="2100"/>
            </a:lvl5pPr>
            <a:lvl6pPr marL="2405329" indent="0">
              <a:buNone/>
              <a:defRPr sz="2100"/>
            </a:lvl6pPr>
            <a:lvl7pPr marL="2886395" indent="0">
              <a:buNone/>
              <a:defRPr sz="2100"/>
            </a:lvl7pPr>
            <a:lvl8pPr marL="3367461" indent="0">
              <a:buNone/>
              <a:defRPr sz="2100"/>
            </a:lvl8pPr>
            <a:lvl9pPr marL="3848527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  <a:prstGeom prst="rect">
            <a:avLst/>
          </a:prstGeom>
        </p:spPr>
        <p:txBody>
          <a:bodyPr lIns="96213" tIns="48107" rIns="96213" bIns="48107"/>
          <a:lstStyle>
            <a:lvl1pPr marL="0" indent="0">
              <a:buNone/>
              <a:defRPr sz="1500"/>
            </a:lvl1pPr>
            <a:lvl2pPr marL="481066" indent="0">
              <a:buNone/>
              <a:defRPr sz="1300"/>
            </a:lvl2pPr>
            <a:lvl3pPr marL="962132" indent="0">
              <a:buNone/>
              <a:defRPr sz="1100"/>
            </a:lvl3pPr>
            <a:lvl4pPr marL="1443198" indent="0">
              <a:buNone/>
              <a:defRPr sz="900"/>
            </a:lvl4pPr>
            <a:lvl5pPr marL="1924263" indent="0">
              <a:buNone/>
              <a:defRPr sz="900"/>
            </a:lvl5pPr>
            <a:lvl6pPr marL="2405329" indent="0">
              <a:buNone/>
              <a:defRPr sz="900"/>
            </a:lvl6pPr>
            <a:lvl7pPr marL="2886395" indent="0">
              <a:buNone/>
              <a:defRPr sz="900"/>
            </a:lvl7pPr>
            <a:lvl8pPr marL="3367461" indent="0">
              <a:buNone/>
              <a:defRPr sz="900"/>
            </a:lvl8pPr>
            <a:lvl9pPr marL="3848527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04031" y="7006702"/>
            <a:ext cx="2352146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fld id="{0C6955D6-2036-4C39-8239-B089FD75CB36}" type="datetimeFigureOut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2132" fontAlgn="auto">
                <a:spcBef>
                  <a:spcPts val="0"/>
                </a:spcBef>
                <a:spcAft>
                  <a:spcPts val="0"/>
                </a:spcAft>
              </a:pPr>
              <a:t>5/28/2012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444214" y="7006702"/>
            <a:ext cx="3192198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224448" y="7006702"/>
            <a:ext cx="2352146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fld id="{74BDFDF1-5A68-4BAA-B4FE-0C9D600F8FED}" type="slidenum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213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0795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96213" tIns="48107" rIns="96213" bIns="48107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eaVert" lIns="96213" tIns="48107" rIns="96213" bIns="48107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4031" y="7006702"/>
            <a:ext cx="2352146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fld id="{0C6955D6-2036-4C39-8239-B089FD75CB36}" type="datetimeFigureOut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2132" fontAlgn="auto">
                <a:spcBef>
                  <a:spcPts val="0"/>
                </a:spcBef>
                <a:spcAft>
                  <a:spcPts val="0"/>
                </a:spcAft>
              </a:pPr>
              <a:t>5/28/2012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44214" y="7006702"/>
            <a:ext cx="3192198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24448" y="7006702"/>
            <a:ext cx="2352146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fld id="{74BDFDF1-5A68-4BAA-B4FE-0C9D600F8FED}" type="slidenum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213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03806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453" y="302741"/>
            <a:ext cx="2268141" cy="6450223"/>
          </a:xfrm>
          <a:prstGeom prst="rect">
            <a:avLst/>
          </a:prstGeom>
        </p:spPr>
        <p:txBody>
          <a:bodyPr vert="eaVert" lIns="96213" tIns="48107" rIns="96213" bIns="48107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031" y="302741"/>
            <a:ext cx="6636411" cy="6450223"/>
          </a:xfrm>
          <a:prstGeom prst="rect">
            <a:avLst/>
          </a:prstGeom>
        </p:spPr>
        <p:txBody>
          <a:bodyPr vert="eaVert" lIns="96213" tIns="48107" rIns="96213" bIns="48107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4031" y="7006702"/>
            <a:ext cx="2352146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fld id="{0C6955D6-2036-4C39-8239-B089FD75CB36}" type="datetimeFigureOut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2132" fontAlgn="auto">
                <a:spcBef>
                  <a:spcPts val="0"/>
                </a:spcBef>
                <a:spcAft>
                  <a:spcPts val="0"/>
                </a:spcAft>
              </a:pPr>
              <a:t>5/28/2012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44214" y="7006702"/>
            <a:ext cx="3192198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24448" y="7006702"/>
            <a:ext cx="2352146" cy="402483"/>
          </a:xfrm>
          <a:prstGeom prst="rect">
            <a:avLst/>
          </a:prstGeom>
        </p:spPr>
        <p:txBody>
          <a:bodyPr lIns="96213" tIns="48107" rIns="96213" bIns="48107"/>
          <a:lstStyle/>
          <a:p>
            <a:pPr defTabSz="962132" fontAlgn="auto">
              <a:spcBef>
                <a:spcPts val="0"/>
              </a:spcBef>
              <a:spcAft>
                <a:spcPts val="0"/>
              </a:spcAft>
            </a:pPr>
            <a:fld id="{74BDFDF1-5A68-4BAA-B4FE-0C9D600F8FED}" type="slidenum">
              <a:rPr kumimoji="0" lang="en-US" sz="1900" smtClean="0">
                <a:solidFill>
                  <a:prstClr val="black"/>
                </a:solidFill>
                <a:latin typeface="Calibri"/>
                <a:ea typeface="+mn-ea"/>
              </a:rPr>
              <a:pPr defTabSz="96213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419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34" y="303224"/>
            <a:ext cx="9072563" cy="1258887"/>
          </a:xfrm>
          <a:prstGeom prst="rect">
            <a:avLst/>
          </a:prstGeom>
        </p:spPr>
        <p:txBody>
          <a:bodyPr vert="horz" lIns="91350" tIns="45676" rIns="91350" bIns="45676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 vert="horz" lIns="91350" tIns="45676" rIns="91350" bIns="4567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16523" y="1763713"/>
            <a:ext cx="4460875" cy="4989512"/>
          </a:xfrm>
          <a:prstGeom prst="rect">
            <a:avLst/>
          </a:prstGeom>
        </p:spPr>
        <p:txBody>
          <a:bodyPr vert="horz" lIns="91350" tIns="45676" rIns="91350" bIns="4567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34" y="303224"/>
            <a:ext cx="9072563" cy="1258887"/>
          </a:xfrm>
          <a:prstGeom prst="rect">
            <a:avLst/>
          </a:prstGeom>
        </p:spPr>
        <p:txBody>
          <a:bodyPr vert="horz" lIns="91350" tIns="45676" rIns="91350" bIns="45676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vert="horz" lIns="91350" tIns="45676" rIns="91350" bIns="45676" anchor="b"/>
          <a:lstStyle>
            <a:lvl1pPr marL="0" indent="0">
              <a:buNone/>
              <a:defRPr sz="2400" b="1"/>
            </a:lvl1pPr>
            <a:lvl2pPr marL="456756" indent="0">
              <a:buNone/>
              <a:defRPr sz="2000" b="1"/>
            </a:lvl2pPr>
            <a:lvl3pPr marL="913511" indent="0">
              <a:buNone/>
              <a:defRPr sz="1800" b="1"/>
            </a:lvl3pPr>
            <a:lvl4pPr marL="1370268" indent="0">
              <a:buNone/>
              <a:defRPr sz="1700" b="1"/>
            </a:lvl4pPr>
            <a:lvl5pPr marL="1827023" indent="0">
              <a:buNone/>
              <a:defRPr sz="1700" b="1"/>
            </a:lvl5pPr>
            <a:lvl6pPr marL="2283781" indent="0">
              <a:buNone/>
              <a:defRPr sz="1700" b="1"/>
            </a:lvl6pPr>
            <a:lvl7pPr marL="2740536" indent="0">
              <a:buNone/>
              <a:defRPr sz="1700" b="1"/>
            </a:lvl7pPr>
            <a:lvl8pPr marL="3197294" indent="0">
              <a:buNone/>
              <a:defRPr sz="1700" b="1"/>
            </a:lvl8pPr>
            <a:lvl9pPr marL="3654049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 vert="horz" lIns="91350" tIns="45676" rIns="91350" bIns="4567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121284" y="1692275"/>
            <a:ext cx="4456113" cy="704850"/>
          </a:xfrm>
          <a:prstGeom prst="rect">
            <a:avLst/>
          </a:prstGeom>
        </p:spPr>
        <p:txBody>
          <a:bodyPr vert="horz" lIns="91350" tIns="45676" rIns="91350" bIns="45676" anchor="b"/>
          <a:lstStyle>
            <a:lvl1pPr marL="0" indent="0">
              <a:buNone/>
              <a:defRPr sz="2400" b="1"/>
            </a:lvl1pPr>
            <a:lvl2pPr marL="456756" indent="0">
              <a:buNone/>
              <a:defRPr sz="2000" b="1"/>
            </a:lvl2pPr>
            <a:lvl3pPr marL="913511" indent="0">
              <a:buNone/>
              <a:defRPr sz="1800" b="1"/>
            </a:lvl3pPr>
            <a:lvl4pPr marL="1370268" indent="0">
              <a:buNone/>
              <a:defRPr sz="1700" b="1"/>
            </a:lvl4pPr>
            <a:lvl5pPr marL="1827023" indent="0">
              <a:buNone/>
              <a:defRPr sz="1700" b="1"/>
            </a:lvl5pPr>
            <a:lvl6pPr marL="2283781" indent="0">
              <a:buNone/>
              <a:defRPr sz="1700" b="1"/>
            </a:lvl6pPr>
            <a:lvl7pPr marL="2740536" indent="0">
              <a:buNone/>
              <a:defRPr sz="1700" b="1"/>
            </a:lvl7pPr>
            <a:lvl8pPr marL="3197294" indent="0">
              <a:buNone/>
              <a:defRPr sz="1700" b="1"/>
            </a:lvl8pPr>
            <a:lvl9pPr marL="3654049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121284" y="2397125"/>
            <a:ext cx="4456113" cy="4356100"/>
          </a:xfrm>
          <a:prstGeom prst="rect">
            <a:avLst/>
          </a:prstGeom>
        </p:spPr>
        <p:txBody>
          <a:bodyPr vert="horz" lIns="91350" tIns="45676" rIns="91350" bIns="4567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34" y="303224"/>
            <a:ext cx="9072563" cy="1258887"/>
          </a:xfrm>
          <a:prstGeom prst="rect">
            <a:avLst/>
          </a:prstGeom>
        </p:spPr>
        <p:txBody>
          <a:bodyPr vert="horz" lIns="91350" tIns="45676" rIns="91350" bIns="45676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vert="horz" lIns="91350" tIns="45676" rIns="91350" bIns="45676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41773" y="301630"/>
            <a:ext cx="5635625" cy="6451599"/>
          </a:xfrm>
          <a:prstGeom prst="rect">
            <a:avLst/>
          </a:prstGeom>
        </p:spPr>
        <p:txBody>
          <a:bodyPr vert="horz" lIns="91350" tIns="45676" rIns="91350" bIns="4567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04825" y="1581161"/>
            <a:ext cx="3316288" cy="5172075"/>
          </a:xfrm>
          <a:prstGeom prst="rect">
            <a:avLst/>
          </a:prstGeom>
        </p:spPr>
        <p:txBody>
          <a:bodyPr vert="horz" lIns="91350" tIns="45676" rIns="91350" bIns="45676"/>
          <a:lstStyle>
            <a:lvl1pPr marL="0" indent="0">
              <a:buNone/>
              <a:defRPr sz="1400"/>
            </a:lvl1pPr>
            <a:lvl2pPr marL="456756" indent="0">
              <a:buNone/>
              <a:defRPr sz="1200"/>
            </a:lvl2pPr>
            <a:lvl3pPr marL="913511" indent="0">
              <a:buNone/>
              <a:defRPr sz="1100"/>
            </a:lvl3pPr>
            <a:lvl4pPr marL="1370268" indent="0">
              <a:buNone/>
              <a:defRPr sz="900"/>
            </a:lvl4pPr>
            <a:lvl5pPr marL="1827023" indent="0">
              <a:buNone/>
              <a:defRPr sz="900"/>
            </a:lvl5pPr>
            <a:lvl6pPr marL="2283781" indent="0">
              <a:buNone/>
              <a:defRPr sz="900"/>
            </a:lvl6pPr>
            <a:lvl7pPr marL="2740536" indent="0">
              <a:buNone/>
              <a:defRPr sz="900"/>
            </a:lvl7pPr>
            <a:lvl8pPr marL="3197294" indent="0">
              <a:buNone/>
              <a:defRPr sz="900"/>
            </a:lvl8pPr>
            <a:lvl9pPr marL="3654049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6448" y="5291140"/>
            <a:ext cx="6048375" cy="625475"/>
          </a:xfrm>
          <a:prstGeom prst="rect">
            <a:avLst/>
          </a:prstGeom>
        </p:spPr>
        <p:txBody>
          <a:bodyPr vert="horz" lIns="91350" tIns="45676" rIns="91350" bIns="45676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76448" y="674688"/>
            <a:ext cx="6048375" cy="4537075"/>
          </a:xfrm>
          <a:prstGeom prst="rect">
            <a:avLst/>
          </a:prstGeom>
        </p:spPr>
        <p:txBody>
          <a:bodyPr vert="horz" lIns="91350" tIns="45676" rIns="91350" bIns="45676"/>
          <a:lstStyle>
            <a:lvl1pPr marL="0" indent="0">
              <a:buNone/>
              <a:defRPr sz="3200"/>
            </a:lvl1pPr>
            <a:lvl2pPr marL="456756" indent="0">
              <a:buNone/>
              <a:defRPr sz="2800"/>
            </a:lvl2pPr>
            <a:lvl3pPr marL="913511" indent="0">
              <a:buNone/>
              <a:defRPr sz="2400"/>
            </a:lvl3pPr>
            <a:lvl4pPr marL="1370268" indent="0">
              <a:buNone/>
              <a:defRPr sz="2000"/>
            </a:lvl4pPr>
            <a:lvl5pPr marL="1827023" indent="0">
              <a:buNone/>
              <a:defRPr sz="2000"/>
            </a:lvl5pPr>
            <a:lvl6pPr marL="2283781" indent="0">
              <a:buNone/>
              <a:defRPr sz="2000"/>
            </a:lvl6pPr>
            <a:lvl7pPr marL="2740536" indent="0">
              <a:buNone/>
              <a:defRPr sz="2000"/>
            </a:lvl7pPr>
            <a:lvl8pPr marL="3197294" indent="0">
              <a:buNone/>
              <a:defRPr sz="2000"/>
            </a:lvl8pPr>
            <a:lvl9pPr marL="3654049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76448" y="5916613"/>
            <a:ext cx="6048375" cy="887412"/>
          </a:xfrm>
          <a:prstGeom prst="rect">
            <a:avLst/>
          </a:prstGeom>
        </p:spPr>
        <p:txBody>
          <a:bodyPr vert="horz" lIns="91350" tIns="45676" rIns="91350" bIns="45676"/>
          <a:lstStyle>
            <a:lvl1pPr marL="0" indent="0">
              <a:buNone/>
              <a:defRPr sz="1400"/>
            </a:lvl1pPr>
            <a:lvl2pPr marL="456756" indent="0">
              <a:buNone/>
              <a:defRPr sz="1200"/>
            </a:lvl2pPr>
            <a:lvl3pPr marL="913511" indent="0">
              <a:buNone/>
              <a:defRPr sz="1100"/>
            </a:lvl3pPr>
            <a:lvl4pPr marL="1370268" indent="0">
              <a:buNone/>
              <a:defRPr sz="900"/>
            </a:lvl4pPr>
            <a:lvl5pPr marL="1827023" indent="0">
              <a:buNone/>
              <a:defRPr sz="900"/>
            </a:lvl5pPr>
            <a:lvl6pPr marL="2283781" indent="0">
              <a:buNone/>
              <a:defRPr sz="900"/>
            </a:lvl6pPr>
            <a:lvl7pPr marL="2740536" indent="0">
              <a:buNone/>
              <a:defRPr sz="900"/>
            </a:lvl7pPr>
            <a:lvl8pPr marL="3197294" indent="0">
              <a:buNone/>
              <a:defRPr sz="900"/>
            </a:lvl8pPr>
            <a:lvl9pPr marL="3654049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ctr" defTabSz="448829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3346C"/>
        </a:buClr>
        <a:buSzPct val="100000"/>
        <a:buFont typeface="Arial" charset="0"/>
        <a:defRPr kumimoji="1" sz="4000">
          <a:solidFill>
            <a:srgbClr val="23346C"/>
          </a:solidFill>
          <a:latin typeface="+mj-lt"/>
          <a:ea typeface="+mj-ea"/>
          <a:cs typeface="+mj-cs"/>
        </a:defRPr>
      </a:lvl1pPr>
      <a:lvl2pPr algn="ctr" defTabSz="448829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3346C"/>
        </a:buClr>
        <a:buSzPct val="100000"/>
        <a:buFont typeface="Arial" charset="0"/>
        <a:defRPr kumimoji="1" sz="4000">
          <a:solidFill>
            <a:srgbClr val="23346C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defTabSz="448829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3346C"/>
        </a:buClr>
        <a:buSzPct val="100000"/>
        <a:buFont typeface="Arial" charset="0"/>
        <a:defRPr kumimoji="1" sz="4000">
          <a:solidFill>
            <a:srgbClr val="23346C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defTabSz="448829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3346C"/>
        </a:buClr>
        <a:buSzPct val="100000"/>
        <a:buFont typeface="Arial" charset="0"/>
        <a:defRPr kumimoji="1" sz="4000">
          <a:solidFill>
            <a:srgbClr val="23346C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defTabSz="448829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3346C"/>
        </a:buClr>
        <a:buSzPct val="100000"/>
        <a:buFont typeface="Arial" charset="0"/>
        <a:defRPr kumimoji="1" sz="4000">
          <a:solidFill>
            <a:srgbClr val="23346C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1535207" indent="-215694" algn="ctr" defTabSz="448829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23346C"/>
          </a:solidFill>
          <a:latin typeface="Arial" charset="0"/>
          <a:ea typeface="HGSSoeiPresenceEB" charset="0"/>
          <a:cs typeface="HGSSoeiPresenceEB" charset="0"/>
        </a:defRPr>
      </a:lvl6pPr>
      <a:lvl7pPr marL="1991965" indent="-215694" algn="ctr" defTabSz="448829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23346C"/>
          </a:solidFill>
          <a:latin typeface="Arial" charset="0"/>
          <a:ea typeface="HGSSoeiPresenceEB" charset="0"/>
          <a:cs typeface="HGSSoeiPresenceEB" charset="0"/>
        </a:defRPr>
      </a:lvl7pPr>
      <a:lvl8pPr marL="2448720" indent="-215694" algn="ctr" defTabSz="448829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23346C"/>
          </a:solidFill>
          <a:latin typeface="Arial" charset="0"/>
          <a:ea typeface="HGSSoeiPresenceEB" charset="0"/>
          <a:cs typeface="HGSSoeiPresenceEB" charset="0"/>
        </a:defRPr>
      </a:lvl8pPr>
      <a:lvl9pPr marL="2905478" indent="-215694" algn="ctr" defTabSz="448829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23346C"/>
          </a:solidFill>
          <a:latin typeface="Arial" charset="0"/>
          <a:ea typeface="HGSSoeiPresenceEB" charset="0"/>
          <a:cs typeface="HGSSoeiPresenceEB" charset="0"/>
        </a:defRPr>
      </a:lvl9pPr>
    </p:titleStyle>
    <p:bodyStyle>
      <a:lvl1pPr marL="339394" indent="-339394" algn="l" defTabSz="448829" rtl="0" eaLnBrk="0" fontAlgn="base" hangingPunct="0">
        <a:lnSpc>
          <a:spcPct val="111000"/>
        </a:lnSpc>
        <a:spcBef>
          <a:spcPts val="700"/>
        </a:spcBef>
        <a:spcAft>
          <a:spcPct val="0"/>
        </a:spcAft>
        <a:buClr>
          <a:srgbClr val="355E00"/>
        </a:buClr>
        <a:buSzPct val="95000"/>
        <a:buFont typeface="Arial" charset="0"/>
        <a:buChar char="►"/>
        <a:defRPr kumimoji="1" sz="2800">
          <a:solidFill>
            <a:srgbClr val="23346C"/>
          </a:solidFill>
          <a:latin typeface="+mn-lt"/>
          <a:ea typeface="+mn-ea"/>
          <a:cs typeface="+mn-cs"/>
        </a:defRPr>
      </a:lvl1pPr>
      <a:lvl2pPr marL="739056" indent="-282299" algn="l" defTabSz="448829" rtl="0" eaLnBrk="0" fontAlgn="base" hangingPunct="0">
        <a:lnSpc>
          <a:spcPct val="111000"/>
        </a:lnSpc>
        <a:spcBef>
          <a:spcPts val="600"/>
        </a:spcBef>
        <a:spcAft>
          <a:spcPct val="0"/>
        </a:spcAft>
        <a:buClr>
          <a:srgbClr val="355E00"/>
        </a:buClr>
        <a:buSzPct val="100000"/>
        <a:buFont typeface="Arial" charset="0"/>
        <a:buChar char="–"/>
        <a:defRPr sz="2800" b="1">
          <a:solidFill>
            <a:srgbClr val="99CC00"/>
          </a:solidFill>
          <a:latin typeface="+mn-lt"/>
          <a:ea typeface="+mn-ea"/>
          <a:cs typeface="+mn-cs"/>
        </a:defRPr>
      </a:lvl2pPr>
      <a:lvl3pPr marL="1141890" indent="-228377" algn="l" defTabSz="448829" rtl="0" eaLnBrk="0" fontAlgn="base" hangingPunct="0">
        <a:lnSpc>
          <a:spcPct val="111000"/>
        </a:lnSpc>
        <a:spcBef>
          <a:spcPts val="500"/>
        </a:spcBef>
        <a:spcAft>
          <a:spcPct val="0"/>
        </a:spcAft>
        <a:buClr>
          <a:srgbClr val="7DA647"/>
        </a:buClr>
        <a:buSzPct val="100000"/>
        <a:buFont typeface="Arial" charset="0"/>
        <a:buChar char="●"/>
        <a:defRPr kumimoji="1" sz="2800">
          <a:solidFill>
            <a:srgbClr val="000000"/>
          </a:solidFill>
          <a:latin typeface="+mn-lt"/>
          <a:ea typeface="+mn-ea"/>
          <a:cs typeface="+mn-cs"/>
        </a:defRPr>
      </a:lvl3pPr>
      <a:lvl4pPr marL="1598645" indent="-228377" algn="l" defTabSz="448829" rtl="0" eaLnBrk="0" fontAlgn="base" hangingPunct="0">
        <a:lnSpc>
          <a:spcPct val="11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kumimoji="1" sz="2800">
          <a:solidFill>
            <a:srgbClr val="000000"/>
          </a:solidFill>
          <a:latin typeface="+mn-lt"/>
          <a:ea typeface="+mn-ea"/>
          <a:cs typeface="+mn-cs"/>
        </a:defRPr>
      </a:lvl4pPr>
      <a:lvl5pPr marL="2055402" indent="-228377" algn="l" defTabSz="448829" rtl="0" eaLnBrk="0" fontAlgn="base" hangingPunct="0">
        <a:lnSpc>
          <a:spcPct val="11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kumimoji="1" sz="2800">
          <a:solidFill>
            <a:srgbClr val="000000"/>
          </a:solidFill>
          <a:latin typeface="+mn-lt"/>
          <a:ea typeface="+mn-ea"/>
          <a:cs typeface="+mn-cs"/>
        </a:defRPr>
      </a:lvl5pPr>
      <a:lvl6pPr marL="2512160" indent="-228377" algn="l" defTabSz="448829" rtl="0" fontAlgn="base">
        <a:lnSpc>
          <a:spcPct val="11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rgbClr val="000000"/>
          </a:solidFill>
          <a:latin typeface="+mn-lt"/>
          <a:ea typeface="+mn-ea"/>
          <a:cs typeface="+mn-cs"/>
        </a:defRPr>
      </a:lvl6pPr>
      <a:lvl7pPr marL="2968911" indent="-228377" algn="l" defTabSz="448829" rtl="0" fontAlgn="base">
        <a:lnSpc>
          <a:spcPct val="11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rgbClr val="000000"/>
          </a:solidFill>
          <a:latin typeface="+mn-lt"/>
          <a:ea typeface="+mn-ea"/>
          <a:cs typeface="+mn-cs"/>
        </a:defRPr>
      </a:lvl7pPr>
      <a:lvl8pPr marL="3425674" indent="-228377" algn="l" defTabSz="448829" rtl="0" fontAlgn="base">
        <a:lnSpc>
          <a:spcPct val="11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rgbClr val="000000"/>
          </a:solidFill>
          <a:latin typeface="+mn-lt"/>
          <a:ea typeface="+mn-ea"/>
          <a:cs typeface="+mn-cs"/>
        </a:defRPr>
      </a:lvl8pPr>
      <a:lvl9pPr marL="3882426" indent="-228377" algn="l" defTabSz="448829" rtl="0" fontAlgn="base">
        <a:lnSpc>
          <a:spcPct val="11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675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45675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1" algn="l" defTabSz="45675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68" algn="l" defTabSz="45675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23" algn="l" defTabSz="45675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81" algn="l" defTabSz="45675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36" algn="l" defTabSz="45675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94" algn="l" defTabSz="45675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49" algn="l" defTabSz="45675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58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61589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595" indent="-360595" algn="l" defTabSz="96158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1290" indent="-300497" algn="l" defTabSz="961589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984" indent="-240399" algn="l" defTabSz="96158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82777" indent="-240399" algn="l" defTabSz="96158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3572" indent="-240399" algn="l" defTabSz="961589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4365" indent="-240399" algn="l" defTabSz="96158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158" indent="-240399" algn="l" defTabSz="96158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5950" indent="-240399" algn="l" defTabSz="96158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6746" indent="-240399" algn="l" defTabSz="96158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61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794" algn="l" defTabSz="961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589" algn="l" defTabSz="961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382" algn="l" defTabSz="961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171" algn="l" defTabSz="961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3968" algn="l" defTabSz="961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4763" algn="l" defTabSz="961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5555" algn="l" defTabSz="961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6349" algn="l" defTabSz="961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8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96213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799" indent="-360799" algn="l" defTabSz="96213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1732" indent="-300666" algn="l" defTabSz="962132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02665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83730" indent="-240533" algn="l" defTabSz="96213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4796" indent="-240533" algn="l" defTabSz="96213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5862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28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7994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060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066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2132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3198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4263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5329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6395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7461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8527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65265" y="359982"/>
            <a:ext cx="8569325" cy="1620838"/>
          </a:xfrm>
          <a:noFill/>
          <a:ln>
            <a:noFill/>
            <a:miter lim="800000"/>
            <a:headEnd/>
            <a:tailEnd/>
          </a:ln>
        </p:spPr>
        <p:txBody>
          <a:bodyPr wrap="square" lIns="100694" tIns="50349" rIns="100694" bIns="50349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z="3200" i="1" dirty="0">
                <a:solidFill>
                  <a:schemeClr val="tx1"/>
                </a:solidFill>
              </a:rPr>
              <a:t>A_RD_01</a:t>
            </a:r>
            <a:r>
              <a:rPr lang="en-US" altLang="ja-JP" i="1" dirty="0" smtClean="0">
                <a:solidFill>
                  <a:srgbClr val="000080"/>
                </a:solidFill>
              </a:rPr>
              <a:t/>
            </a:r>
            <a:br>
              <a:rPr lang="en-US" altLang="ja-JP" i="1" dirty="0" smtClean="0">
                <a:solidFill>
                  <a:srgbClr val="000080"/>
                </a:solidFill>
              </a:rPr>
            </a:br>
            <a:r>
              <a:rPr lang="en-GB" altLang="ja-JP" i="1" dirty="0" smtClean="0">
                <a:solidFill>
                  <a:srgbClr val="000080"/>
                </a:solidFill>
              </a:rPr>
              <a:t>Applications of a high finesse </a:t>
            </a:r>
            <a:r>
              <a:rPr lang="en-GB" altLang="ja-JP" i="1" dirty="0" err="1" smtClean="0">
                <a:solidFill>
                  <a:srgbClr val="000080"/>
                </a:solidFill>
              </a:rPr>
              <a:t>Fabry</a:t>
            </a:r>
            <a:r>
              <a:rPr lang="en-GB" altLang="ja-JP" i="1" dirty="0" smtClean="0">
                <a:solidFill>
                  <a:srgbClr val="000080"/>
                </a:solidFill>
              </a:rPr>
              <a:t> Perot Cavity for the ILC</a:t>
            </a:r>
            <a:r>
              <a:rPr lang="fr-FR" dirty="0" smtClean="0">
                <a:solidFill>
                  <a:srgbClr val="000080"/>
                </a:solidFill>
              </a:rPr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34403" y="5143500"/>
            <a:ext cx="7056438" cy="2416175"/>
          </a:xfrm>
          <a:noFill/>
          <a:ln>
            <a:noFill/>
            <a:miter lim="800000"/>
            <a:headEnd/>
            <a:tailEnd/>
          </a:ln>
        </p:spPr>
        <p:txBody>
          <a:bodyPr wrap="square" lIns="100694" tIns="50349" rIns="100694" bIns="50349" numCol="1" anchor="t" anchorCtr="0" compatLnSpc="1">
            <a:prstTxWarp prst="textNoShape">
              <a:avLst/>
            </a:prstTxWarp>
          </a:bodyPr>
          <a:lstStyle/>
          <a:p>
            <a:pPr algn="l">
              <a:buFont typeface="Arial" charset="0"/>
              <a:buChar char="►"/>
            </a:pPr>
            <a:r>
              <a:rPr lang="fr-FR" dirty="0" smtClean="0">
                <a:solidFill>
                  <a:srgbClr val="7030A0"/>
                </a:solidFill>
              </a:rPr>
              <a:t>Introduction</a:t>
            </a:r>
          </a:p>
          <a:p>
            <a:pPr algn="l">
              <a:buFont typeface="Arial" charset="0"/>
              <a:buChar char="►"/>
            </a:pPr>
            <a:r>
              <a:rPr lang="fr-FR" dirty="0" smtClean="0">
                <a:solidFill>
                  <a:srgbClr val="7030A0"/>
                </a:solidFill>
              </a:rPr>
              <a:t>Status of the cavity R&amp;D </a:t>
            </a:r>
          </a:p>
          <a:p>
            <a:pPr lvl="1" algn="l">
              <a:buFont typeface="Arial" charset="0"/>
              <a:buChar char="–"/>
            </a:pPr>
            <a:r>
              <a:rPr lang="fr-FR" dirty="0" smtClean="0">
                <a:solidFill>
                  <a:srgbClr val="7030A0"/>
                </a:solidFill>
              </a:rPr>
              <a:t>at ATF</a:t>
            </a:r>
          </a:p>
          <a:p>
            <a:pPr lvl="1" algn="l">
              <a:buFont typeface="Arial" charset="0"/>
              <a:buChar char="–"/>
            </a:pPr>
            <a:r>
              <a:rPr lang="fr-FR" dirty="0" smtClean="0">
                <a:solidFill>
                  <a:srgbClr val="7030A0"/>
                </a:solidFill>
              </a:rPr>
              <a:t>at LAL/Orsay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643921" y="3424040"/>
            <a:ext cx="6824663" cy="163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50" tIns="45676" rIns="91350" bIns="45676">
            <a:spAutoFit/>
          </a:bodyPr>
          <a:lstStyle/>
          <a:p>
            <a:r>
              <a:rPr kumimoji="0" lang="en-US" altLang="ja-JP" sz="2000" b="1" dirty="0">
                <a:solidFill>
                  <a:srgbClr val="7030A0"/>
                </a:solidFill>
              </a:rPr>
              <a:t>French Labs.    : LAL (</a:t>
            </a:r>
            <a:r>
              <a:rPr kumimoji="0" lang="en-US" altLang="ja-JP" sz="2000" b="1" dirty="0" err="1">
                <a:solidFill>
                  <a:srgbClr val="7030A0"/>
                </a:solidFill>
              </a:rPr>
              <a:t>Orsay</a:t>
            </a:r>
            <a:r>
              <a:rPr kumimoji="0" lang="en-US" altLang="ja-JP" sz="2000" b="1" dirty="0">
                <a:solidFill>
                  <a:srgbClr val="7030A0"/>
                </a:solidFill>
              </a:rPr>
              <a:t>) in Collaboration with</a:t>
            </a:r>
            <a:br>
              <a:rPr kumimoji="0" lang="en-US" altLang="ja-JP" sz="2000" b="1" dirty="0">
                <a:solidFill>
                  <a:srgbClr val="7030A0"/>
                </a:solidFill>
              </a:rPr>
            </a:br>
            <a:r>
              <a:rPr kumimoji="0" lang="en-US" altLang="ja-JP" sz="2000" b="1" dirty="0">
                <a:solidFill>
                  <a:srgbClr val="7030A0"/>
                </a:solidFill>
              </a:rPr>
              <a:t>                             CELIA (Laser lab., Bordeaux) and</a:t>
            </a:r>
            <a:br>
              <a:rPr kumimoji="0" lang="en-US" altLang="ja-JP" sz="2000" b="1" dirty="0">
                <a:solidFill>
                  <a:srgbClr val="7030A0"/>
                </a:solidFill>
              </a:rPr>
            </a:br>
            <a:r>
              <a:rPr kumimoji="0" lang="en-US" altLang="ja-JP" sz="2000" b="1" dirty="0">
                <a:solidFill>
                  <a:srgbClr val="7030A0"/>
                </a:solidFill>
              </a:rPr>
              <a:t>                             LMA (mirror coatings Lab., Lyon)</a:t>
            </a:r>
            <a:endParaRPr kumimoji="0" lang="en-US" sz="2000" b="1" dirty="0">
              <a:solidFill>
                <a:srgbClr val="7030A0"/>
              </a:solidFill>
            </a:endParaRPr>
          </a:p>
          <a:p>
            <a:r>
              <a:rPr kumimoji="0" lang="en-US" sz="2000" b="1" dirty="0">
                <a:solidFill>
                  <a:srgbClr val="7030A0"/>
                </a:solidFill>
              </a:rPr>
              <a:t>Japanese Labs. : KEK, ATF group, </a:t>
            </a:r>
            <a:br>
              <a:rPr kumimoji="0" lang="en-US" sz="2000" b="1" dirty="0">
                <a:solidFill>
                  <a:srgbClr val="7030A0"/>
                </a:solidFill>
              </a:rPr>
            </a:br>
            <a:r>
              <a:rPr kumimoji="0" lang="en-US" sz="2000" b="1" dirty="0">
                <a:solidFill>
                  <a:srgbClr val="7030A0"/>
                </a:solidFill>
              </a:rPr>
              <a:t>                              Hiroshima University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34969" y="2194567"/>
            <a:ext cx="3010579" cy="1200240"/>
          </a:xfrm>
          <a:prstGeom prst="rect">
            <a:avLst/>
          </a:prstGeom>
          <a:noFill/>
        </p:spPr>
        <p:txBody>
          <a:bodyPr wrap="none" lIns="91350" tIns="45676" rIns="91350" bIns="45676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0080"/>
                </a:solidFill>
              </a:rPr>
              <a:t>Tohru Takahashi</a:t>
            </a:r>
          </a:p>
          <a:p>
            <a:pPr algn="ctr"/>
            <a:r>
              <a:rPr kumimoji="1" lang="en-US" altLang="ja-JP" dirty="0" smtClean="0">
                <a:solidFill>
                  <a:srgbClr val="000080"/>
                </a:solidFill>
              </a:rPr>
              <a:t>Hiroshima University</a:t>
            </a:r>
          </a:p>
          <a:p>
            <a:pPr algn="ctr"/>
            <a:r>
              <a:rPr lang="en-US" altLang="ja-JP" dirty="0" smtClean="0">
                <a:solidFill>
                  <a:srgbClr val="000080"/>
                </a:solidFill>
              </a:rPr>
              <a:t>for</a:t>
            </a:r>
            <a:endParaRPr kumimoji="1" lang="ja-JP" altLang="en-US" dirty="0">
              <a:solidFill>
                <a:srgbClr val="00008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158498" y="6728679"/>
            <a:ext cx="2620186" cy="830938"/>
          </a:xfrm>
          <a:prstGeom prst="rect">
            <a:avLst/>
          </a:prstGeom>
        </p:spPr>
        <p:txBody>
          <a:bodyPr wrap="square" lIns="91380" tIns="45691" rIns="91380" bIns="45691">
            <a:spAutoFit/>
          </a:bodyPr>
          <a:lstStyle/>
          <a:p>
            <a:r>
              <a:rPr kumimoji="0" lang="en-US" altLang="ja-JP" b="1" dirty="0" smtClean="0">
                <a:solidFill>
                  <a:srgbClr val="7030A0"/>
                </a:solidFill>
              </a:rPr>
              <a:t>28 May 2012</a:t>
            </a:r>
          </a:p>
          <a:p>
            <a:r>
              <a:rPr kumimoji="0" lang="en-US" altLang="ja-JP" b="1" dirty="0" smtClean="0">
                <a:solidFill>
                  <a:srgbClr val="7030A0"/>
                </a:solidFill>
              </a:rPr>
              <a:t>TYL workshop</a:t>
            </a:r>
            <a:endParaRPr kumimoji="0" lang="en-US" altLang="ja-JP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34" y="303225"/>
            <a:ext cx="9072563" cy="706426"/>
          </a:xfrm>
        </p:spPr>
        <p:txBody>
          <a:bodyPr/>
          <a:lstStyle/>
          <a:p>
            <a:r>
              <a:rPr kumimoji="1" lang="en-US" altLang="ja-JP" dirty="0" smtClean="0"/>
              <a:t>Cavity length feedback with 3D feature</a:t>
            </a:r>
            <a:br>
              <a:rPr kumimoji="1" lang="en-US" altLang="ja-JP" dirty="0" smtClean="0"/>
            </a:br>
            <a:r>
              <a:rPr lang="en-US" altLang="ja-JP" dirty="0" smtClean="0"/>
              <a:t>(KEK-Hiroshima)</a:t>
            </a:r>
            <a:endParaRPr kumimoji="1" lang="ja-JP" altLang="en-US" dirty="0"/>
          </a:p>
        </p:txBody>
      </p:sp>
      <p:cxnSp>
        <p:nvCxnSpPr>
          <p:cNvPr id="12" name="直線コネクタ 11"/>
          <p:cNvCxnSpPr>
            <a:stCxn id="6" idx="3"/>
          </p:cNvCxnSpPr>
          <p:nvPr/>
        </p:nvCxnSpPr>
        <p:spPr bwMode="auto">
          <a:xfrm flipH="1">
            <a:off x="1002030" y="3798971"/>
            <a:ext cx="2618748" cy="1725865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CCFF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/>
          <p:cNvCxnSpPr/>
          <p:nvPr/>
        </p:nvCxnSpPr>
        <p:spPr bwMode="auto">
          <a:xfrm flipH="1">
            <a:off x="893805" y="5524828"/>
            <a:ext cx="2815923" cy="0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CCFF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/>
          <p:cNvCxnSpPr>
            <a:endCxn id="4" idx="3"/>
          </p:cNvCxnSpPr>
          <p:nvPr/>
        </p:nvCxnSpPr>
        <p:spPr bwMode="auto">
          <a:xfrm flipH="1" flipV="1">
            <a:off x="1002030" y="3798971"/>
            <a:ext cx="2618748" cy="1725865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CCFF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コネクタ 18"/>
          <p:cNvCxnSpPr>
            <a:stCxn id="4" idx="3"/>
            <a:endCxn id="6" idx="3"/>
          </p:cNvCxnSpPr>
          <p:nvPr/>
        </p:nvCxnSpPr>
        <p:spPr bwMode="auto">
          <a:xfrm>
            <a:off x="1002030" y="3798964"/>
            <a:ext cx="2618748" cy="0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CCFF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直線矢印コネクタ 25"/>
          <p:cNvCxnSpPr/>
          <p:nvPr/>
        </p:nvCxnSpPr>
        <p:spPr bwMode="auto">
          <a:xfrm flipH="1" flipV="1">
            <a:off x="5025139" y="2538399"/>
            <a:ext cx="453322" cy="61485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フリーフォーム 29"/>
          <p:cNvSpPr/>
          <p:nvPr/>
        </p:nvSpPr>
        <p:spPr>
          <a:xfrm rot="563989">
            <a:off x="1977506" y="3432996"/>
            <a:ext cx="648506" cy="727701"/>
          </a:xfrm>
          <a:custGeom>
            <a:avLst/>
            <a:gdLst>
              <a:gd name="connsiteX0" fmla="*/ 490778 w 490778"/>
              <a:gd name="connsiteY0" fmla="*/ 930165 h 930165"/>
              <a:gd name="connsiteX1" fmla="*/ 2047 w 490778"/>
              <a:gd name="connsiteY1" fmla="*/ 488731 h 930165"/>
              <a:gd name="connsiteX2" fmla="*/ 348889 w 490778"/>
              <a:gd name="connsiteY2" fmla="*/ 0 h 930165"/>
              <a:gd name="connsiteX0" fmla="*/ 489858 w 615983"/>
              <a:gd name="connsiteY0" fmla="*/ 898634 h 898634"/>
              <a:gd name="connsiteX1" fmla="*/ 1127 w 615983"/>
              <a:gd name="connsiteY1" fmla="*/ 457200 h 898634"/>
              <a:gd name="connsiteX2" fmla="*/ 615983 w 615983"/>
              <a:gd name="connsiteY2" fmla="*/ 0 h 898634"/>
              <a:gd name="connsiteX0" fmla="*/ 489858 w 615983"/>
              <a:gd name="connsiteY0" fmla="*/ 898634 h 898634"/>
              <a:gd name="connsiteX1" fmla="*/ 1127 w 615983"/>
              <a:gd name="connsiteY1" fmla="*/ 457200 h 898634"/>
              <a:gd name="connsiteX2" fmla="*/ 615983 w 615983"/>
              <a:gd name="connsiteY2" fmla="*/ 0 h 898634"/>
              <a:gd name="connsiteX0" fmla="*/ 614856 w 614856"/>
              <a:gd name="connsiteY0" fmla="*/ 788276 h 788276"/>
              <a:gd name="connsiteX1" fmla="*/ 0 w 614856"/>
              <a:gd name="connsiteY1" fmla="*/ 457200 h 788276"/>
              <a:gd name="connsiteX2" fmla="*/ 614856 w 614856"/>
              <a:gd name="connsiteY2" fmla="*/ 0 h 788276"/>
              <a:gd name="connsiteX0" fmla="*/ 614856 w 614856"/>
              <a:gd name="connsiteY0" fmla="*/ 788276 h 801722"/>
              <a:gd name="connsiteX1" fmla="*/ 0 w 614856"/>
              <a:gd name="connsiteY1" fmla="*/ 457200 h 801722"/>
              <a:gd name="connsiteX2" fmla="*/ 614856 w 614856"/>
              <a:gd name="connsiteY2" fmla="*/ 0 h 801722"/>
              <a:gd name="connsiteX0" fmla="*/ 599109 w 614874"/>
              <a:gd name="connsiteY0" fmla="*/ 867103 h 878363"/>
              <a:gd name="connsiteX1" fmla="*/ 18 w 614874"/>
              <a:gd name="connsiteY1" fmla="*/ 457200 h 878363"/>
              <a:gd name="connsiteX2" fmla="*/ 614874 w 614874"/>
              <a:gd name="connsiteY2" fmla="*/ 0 h 878363"/>
              <a:gd name="connsiteX0" fmla="*/ 599920 w 710278"/>
              <a:gd name="connsiteY0" fmla="*/ 614855 h 625089"/>
              <a:gd name="connsiteX1" fmla="*/ 829 w 710278"/>
              <a:gd name="connsiteY1" fmla="*/ 204952 h 625089"/>
              <a:gd name="connsiteX2" fmla="*/ 710278 w 710278"/>
              <a:gd name="connsiteY2" fmla="*/ 0 h 625089"/>
              <a:gd name="connsiteX0" fmla="*/ 599920 w 710278"/>
              <a:gd name="connsiteY0" fmla="*/ 740206 h 750440"/>
              <a:gd name="connsiteX1" fmla="*/ 829 w 710278"/>
              <a:gd name="connsiteY1" fmla="*/ 330303 h 750440"/>
              <a:gd name="connsiteX2" fmla="*/ 710278 w 710278"/>
              <a:gd name="connsiteY2" fmla="*/ 125351 h 750440"/>
              <a:gd name="connsiteX0" fmla="*/ 537069 w 647427"/>
              <a:gd name="connsiteY0" fmla="*/ 727540 h 739975"/>
              <a:gd name="connsiteX1" fmla="*/ 1041 w 647427"/>
              <a:gd name="connsiteY1" fmla="*/ 396464 h 739975"/>
              <a:gd name="connsiteX2" fmla="*/ 647427 w 647427"/>
              <a:gd name="connsiteY2" fmla="*/ 112685 h 739975"/>
              <a:gd name="connsiteX0" fmla="*/ 539289 w 649647"/>
              <a:gd name="connsiteY0" fmla="*/ 763749 h 790476"/>
              <a:gd name="connsiteX1" fmla="*/ 3261 w 649647"/>
              <a:gd name="connsiteY1" fmla="*/ 432673 h 790476"/>
              <a:gd name="connsiteX2" fmla="*/ 649647 w 649647"/>
              <a:gd name="connsiteY2" fmla="*/ 148894 h 790476"/>
              <a:gd name="connsiteX0" fmla="*/ 538148 w 648506"/>
              <a:gd name="connsiteY0" fmla="*/ 700974 h 727701"/>
              <a:gd name="connsiteX1" fmla="*/ 2120 w 648506"/>
              <a:gd name="connsiteY1" fmla="*/ 369898 h 727701"/>
              <a:gd name="connsiteX2" fmla="*/ 648506 w 648506"/>
              <a:gd name="connsiteY2" fmla="*/ 86119 h 72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506" h="727701">
                <a:moveTo>
                  <a:pt x="538148" y="700974"/>
                </a:moveTo>
                <a:cubicBezTo>
                  <a:pt x="211013" y="778487"/>
                  <a:pt x="31024" y="693092"/>
                  <a:pt x="2120" y="369898"/>
                </a:cubicBezTo>
                <a:cubicBezTo>
                  <a:pt x="-26784" y="46704"/>
                  <a:pt x="242543" y="-109636"/>
                  <a:pt x="648506" y="86119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txBody>
          <a:bodyPr vert="horz" wrap="square" lIns="91380" tIns="45691" rIns="91380" bIns="45691" numCol="1" rtlCol="0" anchor="t" anchorCtr="0" compatLnSpc="1">
            <a:prstTxWarp prst="textNoShape">
              <a:avLst/>
            </a:prstTxWarp>
          </a:bodyPr>
          <a:lstStyle/>
          <a:p>
            <a:pPr defTabSz="448968" eaLnBrk="0" hangingPunct="0">
              <a:lnSpc>
                <a:spcPct val="90000"/>
              </a:lnSpc>
              <a:buClr>
                <a:srgbClr val="000000"/>
              </a:buClr>
              <a:buSzPct val="100000"/>
            </a:pPr>
            <a:endParaRPr kumimoji="0" lang="ja-JP" altLang="en-US"/>
          </a:p>
        </p:txBody>
      </p:sp>
      <p:cxnSp>
        <p:nvCxnSpPr>
          <p:cNvPr id="37" name="直線コネクタ 36"/>
          <p:cNvCxnSpPr/>
          <p:nvPr/>
        </p:nvCxnSpPr>
        <p:spPr bwMode="auto">
          <a:xfrm flipH="1">
            <a:off x="3620787" y="3760046"/>
            <a:ext cx="4621755" cy="3332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C000">
                <a:alpha val="7490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線コネクタ 40"/>
          <p:cNvCxnSpPr/>
          <p:nvPr/>
        </p:nvCxnSpPr>
        <p:spPr bwMode="auto">
          <a:xfrm flipV="1">
            <a:off x="3985845" y="3760286"/>
            <a:ext cx="4256690" cy="3092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CCFF">
                <a:alpha val="7490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線コネクタ 41"/>
          <p:cNvCxnSpPr>
            <a:stCxn id="6" idx="3"/>
          </p:cNvCxnSpPr>
          <p:nvPr/>
        </p:nvCxnSpPr>
        <p:spPr bwMode="auto">
          <a:xfrm flipV="1">
            <a:off x="3620785" y="2230964"/>
            <a:ext cx="2808722" cy="1568000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CCFF">
                <a:alpha val="7490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直線コネクタ 42"/>
          <p:cNvCxnSpPr/>
          <p:nvPr/>
        </p:nvCxnSpPr>
        <p:spPr bwMode="auto">
          <a:xfrm flipH="1">
            <a:off x="3806131" y="2230971"/>
            <a:ext cx="2630836" cy="1465297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rgbClr val="FFC000">
                <a:alpha val="7490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フリーフォーム 46"/>
          <p:cNvSpPr/>
          <p:nvPr/>
        </p:nvSpPr>
        <p:spPr>
          <a:xfrm rot="390780">
            <a:off x="4415976" y="3396204"/>
            <a:ext cx="648506" cy="727701"/>
          </a:xfrm>
          <a:custGeom>
            <a:avLst/>
            <a:gdLst>
              <a:gd name="connsiteX0" fmla="*/ 490778 w 490778"/>
              <a:gd name="connsiteY0" fmla="*/ 930165 h 930165"/>
              <a:gd name="connsiteX1" fmla="*/ 2047 w 490778"/>
              <a:gd name="connsiteY1" fmla="*/ 488731 h 930165"/>
              <a:gd name="connsiteX2" fmla="*/ 348889 w 490778"/>
              <a:gd name="connsiteY2" fmla="*/ 0 h 930165"/>
              <a:gd name="connsiteX0" fmla="*/ 489858 w 615983"/>
              <a:gd name="connsiteY0" fmla="*/ 898634 h 898634"/>
              <a:gd name="connsiteX1" fmla="*/ 1127 w 615983"/>
              <a:gd name="connsiteY1" fmla="*/ 457200 h 898634"/>
              <a:gd name="connsiteX2" fmla="*/ 615983 w 615983"/>
              <a:gd name="connsiteY2" fmla="*/ 0 h 898634"/>
              <a:gd name="connsiteX0" fmla="*/ 489858 w 615983"/>
              <a:gd name="connsiteY0" fmla="*/ 898634 h 898634"/>
              <a:gd name="connsiteX1" fmla="*/ 1127 w 615983"/>
              <a:gd name="connsiteY1" fmla="*/ 457200 h 898634"/>
              <a:gd name="connsiteX2" fmla="*/ 615983 w 615983"/>
              <a:gd name="connsiteY2" fmla="*/ 0 h 898634"/>
              <a:gd name="connsiteX0" fmla="*/ 614856 w 614856"/>
              <a:gd name="connsiteY0" fmla="*/ 788276 h 788276"/>
              <a:gd name="connsiteX1" fmla="*/ 0 w 614856"/>
              <a:gd name="connsiteY1" fmla="*/ 457200 h 788276"/>
              <a:gd name="connsiteX2" fmla="*/ 614856 w 614856"/>
              <a:gd name="connsiteY2" fmla="*/ 0 h 788276"/>
              <a:gd name="connsiteX0" fmla="*/ 614856 w 614856"/>
              <a:gd name="connsiteY0" fmla="*/ 788276 h 801722"/>
              <a:gd name="connsiteX1" fmla="*/ 0 w 614856"/>
              <a:gd name="connsiteY1" fmla="*/ 457200 h 801722"/>
              <a:gd name="connsiteX2" fmla="*/ 614856 w 614856"/>
              <a:gd name="connsiteY2" fmla="*/ 0 h 801722"/>
              <a:gd name="connsiteX0" fmla="*/ 599109 w 614874"/>
              <a:gd name="connsiteY0" fmla="*/ 867103 h 878363"/>
              <a:gd name="connsiteX1" fmla="*/ 18 w 614874"/>
              <a:gd name="connsiteY1" fmla="*/ 457200 h 878363"/>
              <a:gd name="connsiteX2" fmla="*/ 614874 w 614874"/>
              <a:gd name="connsiteY2" fmla="*/ 0 h 878363"/>
              <a:gd name="connsiteX0" fmla="*/ 599920 w 710278"/>
              <a:gd name="connsiteY0" fmla="*/ 614855 h 625089"/>
              <a:gd name="connsiteX1" fmla="*/ 829 w 710278"/>
              <a:gd name="connsiteY1" fmla="*/ 204952 h 625089"/>
              <a:gd name="connsiteX2" fmla="*/ 710278 w 710278"/>
              <a:gd name="connsiteY2" fmla="*/ 0 h 625089"/>
              <a:gd name="connsiteX0" fmla="*/ 599920 w 710278"/>
              <a:gd name="connsiteY0" fmla="*/ 740206 h 750440"/>
              <a:gd name="connsiteX1" fmla="*/ 829 w 710278"/>
              <a:gd name="connsiteY1" fmla="*/ 330303 h 750440"/>
              <a:gd name="connsiteX2" fmla="*/ 710278 w 710278"/>
              <a:gd name="connsiteY2" fmla="*/ 125351 h 750440"/>
              <a:gd name="connsiteX0" fmla="*/ 537069 w 647427"/>
              <a:gd name="connsiteY0" fmla="*/ 727540 h 739975"/>
              <a:gd name="connsiteX1" fmla="*/ 1041 w 647427"/>
              <a:gd name="connsiteY1" fmla="*/ 396464 h 739975"/>
              <a:gd name="connsiteX2" fmla="*/ 647427 w 647427"/>
              <a:gd name="connsiteY2" fmla="*/ 112685 h 739975"/>
              <a:gd name="connsiteX0" fmla="*/ 539289 w 649647"/>
              <a:gd name="connsiteY0" fmla="*/ 763749 h 790476"/>
              <a:gd name="connsiteX1" fmla="*/ 3261 w 649647"/>
              <a:gd name="connsiteY1" fmla="*/ 432673 h 790476"/>
              <a:gd name="connsiteX2" fmla="*/ 649647 w 649647"/>
              <a:gd name="connsiteY2" fmla="*/ 148894 h 790476"/>
              <a:gd name="connsiteX0" fmla="*/ 538148 w 648506"/>
              <a:gd name="connsiteY0" fmla="*/ 700974 h 727701"/>
              <a:gd name="connsiteX1" fmla="*/ 2120 w 648506"/>
              <a:gd name="connsiteY1" fmla="*/ 369898 h 727701"/>
              <a:gd name="connsiteX2" fmla="*/ 648506 w 648506"/>
              <a:gd name="connsiteY2" fmla="*/ 86119 h 72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506" h="727701">
                <a:moveTo>
                  <a:pt x="538148" y="700974"/>
                </a:moveTo>
                <a:cubicBezTo>
                  <a:pt x="211013" y="778487"/>
                  <a:pt x="31024" y="693092"/>
                  <a:pt x="2120" y="369898"/>
                </a:cubicBezTo>
                <a:cubicBezTo>
                  <a:pt x="-26784" y="46704"/>
                  <a:pt x="242543" y="-109636"/>
                  <a:pt x="648506" y="86119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txBody>
          <a:bodyPr vert="horz" wrap="square" lIns="91380" tIns="45691" rIns="91380" bIns="45691" numCol="1" rtlCol="0" anchor="t" anchorCtr="0" compatLnSpc="1">
            <a:prstTxWarp prst="textNoShape">
              <a:avLst/>
            </a:prstTxWarp>
          </a:bodyPr>
          <a:lstStyle/>
          <a:p>
            <a:pPr defTabSz="448968" eaLnBrk="0" hangingPunct="0">
              <a:lnSpc>
                <a:spcPct val="90000"/>
              </a:lnSpc>
              <a:buClr>
                <a:srgbClr val="000000"/>
              </a:buClr>
              <a:buSzPct val="100000"/>
            </a:pPr>
            <a:endParaRPr kumimoji="0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064485" y="3305774"/>
            <a:ext cx="588502" cy="923271"/>
          </a:xfrm>
          <a:prstGeom prst="rect">
            <a:avLst/>
          </a:prstGeom>
          <a:noFill/>
        </p:spPr>
        <p:txBody>
          <a:bodyPr wrap="none" lIns="91380" tIns="45691" rIns="91380" bIns="45691" rtlCol="0">
            <a:spAutoFit/>
          </a:bodyPr>
          <a:lstStyle/>
          <a:p>
            <a:r>
              <a:rPr lang="en-US" altLang="ja-JP" sz="5400" dirty="0">
                <a:solidFill>
                  <a:schemeClr val="tx1"/>
                </a:solidFill>
              </a:rPr>
              <a:t>+</a:t>
            </a:r>
            <a:endParaRPr lang="ja-JP" altLang="en-US" sz="5400" dirty="0">
              <a:solidFill>
                <a:schemeClr val="tx1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461244" y="3282860"/>
            <a:ext cx="588502" cy="923271"/>
          </a:xfrm>
          <a:prstGeom prst="rect">
            <a:avLst/>
          </a:prstGeom>
          <a:noFill/>
        </p:spPr>
        <p:txBody>
          <a:bodyPr wrap="none" lIns="91380" tIns="45691" rIns="91380" bIns="45691" rtlCol="0">
            <a:spAutoFit/>
          </a:bodyPr>
          <a:lstStyle/>
          <a:p>
            <a:r>
              <a:rPr lang="en-US" altLang="ja-JP" sz="5400" dirty="0">
                <a:solidFill>
                  <a:schemeClr val="tx1"/>
                </a:solidFill>
              </a:rPr>
              <a:t>=</a:t>
            </a:r>
            <a:endParaRPr lang="ja-JP" altLang="en-US" sz="5400" dirty="0">
              <a:solidFill>
                <a:schemeClr val="tx1"/>
              </a:solidFill>
            </a:endParaRPr>
          </a:p>
        </p:txBody>
      </p:sp>
      <p:cxnSp>
        <p:nvCxnSpPr>
          <p:cNvPr id="55" name="直線矢印コネクタ 54"/>
          <p:cNvCxnSpPr/>
          <p:nvPr/>
        </p:nvCxnSpPr>
        <p:spPr bwMode="auto">
          <a:xfrm flipH="1" flipV="1">
            <a:off x="7466110" y="3258621"/>
            <a:ext cx="111661" cy="86182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テキスト ボックス 56"/>
          <p:cNvSpPr txBox="1"/>
          <p:nvPr/>
        </p:nvSpPr>
        <p:spPr>
          <a:xfrm>
            <a:off x="138914" y="1781236"/>
            <a:ext cx="4685777" cy="830938"/>
          </a:xfrm>
          <a:prstGeom prst="rect">
            <a:avLst/>
          </a:prstGeom>
          <a:noFill/>
        </p:spPr>
        <p:txBody>
          <a:bodyPr wrap="none" lIns="91380" tIns="45691" rIns="91380" bIns="45691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3D4M cavity resonates only with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circularly polarized lasers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7332173" y="1900155"/>
            <a:ext cx="2577180" cy="2350347"/>
            <a:chOff x="7425727" y="2611516"/>
            <a:chExt cx="2577180" cy="2350347"/>
          </a:xfrm>
        </p:grpSpPr>
        <p:cxnSp>
          <p:nvCxnSpPr>
            <p:cNvPr id="31" name="直線コネクタ 30"/>
            <p:cNvCxnSpPr/>
            <p:nvPr/>
          </p:nvCxnSpPr>
          <p:spPr bwMode="auto">
            <a:xfrm flipH="1">
              <a:off x="8454187" y="4556337"/>
              <a:ext cx="520260" cy="13222"/>
            </a:xfrm>
            <a:prstGeom prst="line">
              <a:avLst/>
            </a:prstGeom>
            <a:solidFill>
              <a:srgbClr val="00B8FF"/>
            </a:solidFill>
            <a:ln w="127000" cap="flat" cmpd="sng" algn="ctr">
              <a:solidFill>
                <a:schemeClr val="accent1">
                  <a:lumMod val="50000"/>
                  <a:alpha val="74902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直線コネクタ 32"/>
            <p:cNvCxnSpPr/>
            <p:nvPr/>
          </p:nvCxnSpPr>
          <p:spPr bwMode="auto">
            <a:xfrm flipV="1">
              <a:off x="8192407" y="3641869"/>
              <a:ext cx="0" cy="890566"/>
            </a:xfrm>
            <a:prstGeom prst="line">
              <a:avLst/>
            </a:prstGeom>
            <a:solidFill>
              <a:srgbClr val="00B8FF"/>
            </a:solidFill>
            <a:ln w="127000" cap="flat" cmpd="sng" algn="ctr">
              <a:solidFill>
                <a:srgbClr val="7030A0">
                  <a:alpha val="74902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正方形/長方形 10"/>
            <p:cNvSpPr/>
            <p:nvPr/>
          </p:nvSpPr>
          <p:spPr bwMode="auto">
            <a:xfrm>
              <a:off x="7925812" y="4234162"/>
              <a:ext cx="633445" cy="727701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8968" eaLnBrk="0" hangingPunct="0">
                <a:lnSpc>
                  <a:spcPct val="90000"/>
                </a:lnSpc>
                <a:buClr>
                  <a:srgbClr val="000000"/>
                </a:buClr>
                <a:buSzPct val="100000"/>
              </a:pPr>
              <a:endParaRPr kumimoji="0" lang="ja-JP" altLang="en-US"/>
            </a:p>
          </p:txBody>
        </p:sp>
        <p:cxnSp>
          <p:nvCxnSpPr>
            <p:cNvPr id="15" name="直線コネクタ 14"/>
            <p:cNvCxnSpPr/>
            <p:nvPr/>
          </p:nvCxnSpPr>
          <p:spPr bwMode="auto">
            <a:xfrm>
              <a:off x="7925812" y="4234162"/>
              <a:ext cx="633445" cy="68578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直線コネクタ 43"/>
            <p:cNvCxnSpPr/>
            <p:nvPr/>
          </p:nvCxnSpPr>
          <p:spPr bwMode="auto">
            <a:xfrm flipV="1">
              <a:off x="8974447" y="3632286"/>
              <a:ext cx="0" cy="998282"/>
            </a:xfrm>
            <a:prstGeom prst="line">
              <a:avLst/>
            </a:prstGeom>
            <a:solidFill>
              <a:srgbClr val="00B8FF"/>
            </a:solidFill>
            <a:ln w="127000" cap="flat" cmpd="sng" algn="ctr">
              <a:solidFill>
                <a:schemeClr val="accent1">
                  <a:lumMod val="50000"/>
                  <a:alpha val="74902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左中かっこ 34"/>
            <p:cNvSpPr/>
            <p:nvPr/>
          </p:nvSpPr>
          <p:spPr bwMode="auto">
            <a:xfrm rot="5400000">
              <a:off x="8300604" y="2895186"/>
              <a:ext cx="467304" cy="1324002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8968" eaLnBrk="0" hangingPunct="0">
                <a:lnSpc>
                  <a:spcPct val="90000"/>
                </a:lnSpc>
                <a:buClr>
                  <a:srgbClr val="000000"/>
                </a:buClr>
                <a:buSzPct val="100000"/>
              </a:pPr>
              <a:endParaRPr kumimoji="0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7425727" y="2611516"/>
              <a:ext cx="25771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chemeClr val="tx1"/>
                  </a:solidFill>
                </a:rPr>
                <a:t>differential signal </a:t>
              </a:r>
            </a:p>
            <a:p>
              <a:r>
                <a:rPr kumimoji="1" lang="en-US" altLang="ja-JP" dirty="0" smtClean="0">
                  <a:solidFill>
                    <a:schemeClr val="tx1"/>
                  </a:solidFill>
                </a:rPr>
                <a:t>for feedback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810384" y="3226221"/>
            <a:ext cx="3002040" cy="2819998"/>
            <a:chOff x="1394921" y="2657447"/>
            <a:chExt cx="2534571" cy="2643352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1394921" y="2657447"/>
              <a:ext cx="173421" cy="2643352"/>
              <a:chOff x="1394921" y="2664372"/>
              <a:chExt cx="173421" cy="2643352"/>
            </a:xfrm>
          </p:grpSpPr>
          <p:sp>
            <p:nvSpPr>
              <p:cNvPr id="4" name="正方形/長方形 3"/>
              <p:cNvSpPr/>
              <p:nvPr/>
            </p:nvSpPr>
            <p:spPr bwMode="auto">
              <a:xfrm rot="1800000">
                <a:off x="1394921" y="2664372"/>
                <a:ext cx="173421" cy="977462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48968" eaLnBrk="0" hangingPunct="0">
                  <a:lnSpc>
                    <a:spcPct val="90000"/>
                  </a:lnSpc>
                  <a:buClr>
                    <a:srgbClr val="000000"/>
                  </a:buClr>
                  <a:buSzPct val="100000"/>
                </a:pPr>
                <a:endParaRPr kumimoji="0" lang="ja-JP" altLang="en-US" b="1"/>
              </a:p>
            </p:txBody>
          </p:sp>
          <p:sp>
            <p:nvSpPr>
              <p:cNvPr id="5" name="正方形/長方形 4"/>
              <p:cNvSpPr/>
              <p:nvPr/>
            </p:nvSpPr>
            <p:spPr bwMode="auto">
              <a:xfrm rot="-1800000">
                <a:off x="1394921" y="4330262"/>
                <a:ext cx="173421" cy="977462"/>
              </a:xfrm>
              <a:custGeom>
                <a:avLst/>
                <a:gdLst>
                  <a:gd name="connsiteX0" fmla="*/ 0 w 173421"/>
                  <a:gd name="connsiteY0" fmla="*/ 0 h 977462"/>
                  <a:gd name="connsiteX1" fmla="*/ 173421 w 173421"/>
                  <a:gd name="connsiteY1" fmla="*/ 0 h 977462"/>
                  <a:gd name="connsiteX2" fmla="*/ 173421 w 173421"/>
                  <a:gd name="connsiteY2" fmla="*/ 977462 h 977462"/>
                  <a:gd name="connsiteX3" fmla="*/ 0 w 173421"/>
                  <a:gd name="connsiteY3" fmla="*/ 977462 h 977462"/>
                  <a:gd name="connsiteX4" fmla="*/ 0 w 173421"/>
                  <a:gd name="connsiteY4" fmla="*/ 0 h 977462"/>
                  <a:gd name="connsiteX0" fmla="*/ 0 w 173421"/>
                  <a:gd name="connsiteY0" fmla="*/ 0 h 977462"/>
                  <a:gd name="connsiteX1" fmla="*/ 173421 w 173421"/>
                  <a:gd name="connsiteY1" fmla="*/ 0 h 977462"/>
                  <a:gd name="connsiteX2" fmla="*/ 173421 w 173421"/>
                  <a:gd name="connsiteY2" fmla="*/ 977462 h 977462"/>
                  <a:gd name="connsiteX3" fmla="*/ 0 w 173421"/>
                  <a:gd name="connsiteY3" fmla="*/ 977462 h 977462"/>
                  <a:gd name="connsiteX4" fmla="*/ 0 w 173421"/>
                  <a:gd name="connsiteY4" fmla="*/ 0 h 977462"/>
                  <a:gd name="connsiteX0" fmla="*/ 0 w 173421"/>
                  <a:gd name="connsiteY0" fmla="*/ 0 h 977462"/>
                  <a:gd name="connsiteX1" fmla="*/ 173421 w 173421"/>
                  <a:gd name="connsiteY1" fmla="*/ 0 h 977462"/>
                  <a:gd name="connsiteX2" fmla="*/ 173421 w 173421"/>
                  <a:gd name="connsiteY2" fmla="*/ 977462 h 977462"/>
                  <a:gd name="connsiteX3" fmla="*/ 0 w 173421"/>
                  <a:gd name="connsiteY3" fmla="*/ 977462 h 977462"/>
                  <a:gd name="connsiteX4" fmla="*/ 0 w 173421"/>
                  <a:gd name="connsiteY4" fmla="*/ 0 h 977462"/>
                  <a:gd name="connsiteX0" fmla="*/ 0 w 173421"/>
                  <a:gd name="connsiteY0" fmla="*/ 0 h 977462"/>
                  <a:gd name="connsiteX1" fmla="*/ 173421 w 173421"/>
                  <a:gd name="connsiteY1" fmla="*/ 0 h 977462"/>
                  <a:gd name="connsiteX2" fmla="*/ 173421 w 173421"/>
                  <a:gd name="connsiteY2" fmla="*/ 977462 h 977462"/>
                  <a:gd name="connsiteX3" fmla="*/ 0 w 173421"/>
                  <a:gd name="connsiteY3" fmla="*/ 977462 h 977462"/>
                  <a:gd name="connsiteX4" fmla="*/ 0 w 173421"/>
                  <a:gd name="connsiteY4" fmla="*/ 0 h 977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21" h="977462">
                    <a:moveTo>
                      <a:pt x="0" y="0"/>
                    </a:moveTo>
                    <a:lnTo>
                      <a:pt x="173421" y="0"/>
                    </a:lnTo>
                    <a:cubicBezTo>
                      <a:pt x="77728" y="432146"/>
                      <a:pt x="120258" y="672906"/>
                      <a:pt x="173421" y="977462"/>
                    </a:cubicBezTo>
                    <a:lnTo>
                      <a:pt x="0" y="9774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48968" eaLnBrk="0" hangingPunct="0">
                  <a:lnSpc>
                    <a:spcPct val="90000"/>
                  </a:lnSpc>
                  <a:buClr>
                    <a:srgbClr val="000000"/>
                  </a:buClr>
                  <a:buSzPct val="100000"/>
                </a:pPr>
                <a:endParaRPr kumimoji="0" lang="ja-JP" altLang="en-US" b="1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 flipH="1">
              <a:off x="3756071" y="2657447"/>
              <a:ext cx="173421" cy="2643352"/>
              <a:chOff x="3756071" y="2816772"/>
              <a:chExt cx="173421" cy="2643352"/>
            </a:xfrm>
          </p:grpSpPr>
          <p:sp>
            <p:nvSpPr>
              <p:cNvPr id="6" name="正方形/長方形 5"/>
              <p:cNvSpPr/>
              <p:nvPr/>
            </p:nvSpPr>
            <p:spPr bwMode="auto">
              <a:xfrm rot="1800000">
                <a:off x="3756071" y="2816772"/>
                <a:ext cx="173421" cy="977462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48968" eaLnBrk="0" hangingPunct="0">
                  <a:lnSpc>
                    <a:spcPct val="90000"/>
                  </a:lnSpc>
                  <a:buClr>
                    <a:srgbClr val="000000"/>
                  </a:buClr>
                  <a:buSzPct val="100000"/>
                </a:pPr>
                <a:endParaRPr kumimoji="0" lang="ja-JP" altLang="en-US" b="1"/>
              </a:p>
            </p:txBody>
          </p:sp>
          <p:sp>
            <p:nvSpPr>
              <p:cNvPr id="7" name="正方形/長方形 4"/>
              <p:cNvSpPr/>
              <p:nvPr/>
            </p:nvSpPr>
            <p:spPr bwMode="auto">
              <a:xfrm rot="-1800000">
                <a:off x="3756071" y="4482662"/>
                <a:ext cx="173421" cy="977462"/>
              </a:xfrm>
              <a:custGeom>
                <a:avLst/>
                <a:gdLst>
                  <a:gd name="connsiteX0" fmla="*/ 0 w 173421"/>
                  <a:gd name="connsiteY0" fmla="*/ 0 h 977462"/>
                  <a:gd name="connsiteX1" fmla="*/ 173421 w 173421"/>
                  <a:gd name="connsiteY1" fmla="*/ 0 h 977462"/>
                  <a:gd name="connsiteX2" fmla="*/ 173421 w 173421"/>
                  <a:gd name="connsiteY2" fmla="*/ 977462 h 977462"/>
                  <a:gd name="connsiteX3" fmla="*/ 0 w 173421"/>
                  <a:gd name="connsiteY3" fmla="*/ 977462 h 977462"/>
                  <a:gd name="connsiteX4" fmla="*/ 0 w 173421"/>
                  <a:gd name="connsiteY4" fmla="*/ 0 h 977462"/>
                  <a:gd name="connsiteX0" fmla="*/ 0 w 173421"/>
                  <a:gd name="connsiteY0" fmla="*/ 0 h 977462"/>
                  <a:gd name="connsiteX1" fmla="*/ 173421 w 173421"/>
                  <a:gd name="connsiteY1" fmla="*/ 0 h 977462"/>
                  <a:gd name="connsiteX2" fmla="*/ 173421 w 173421"/>
                  <a:gd name="connsiteY2" fmla="*/ 977462 h 977462"/>
                  <a:gd name="connsiteX3" fmla="*/ 0 w 173421"/>
                  <a:gd name="connsiteY3" fmla="*/ 977462 h 977462"/>
                  <a:gd name="connsiteX4" fmla="*/ 0 w 173421"/>
                  <a:gd name="connsiteY4" fmla="*/ 0 h 977462"/>
                  <a:gd name="connsiteX0" fmla="*/ 0 w 173421"/>
                  <a:gd name="connsiteY0" fmla="*/ 0 h 977462"/>
                  <a:gd name="connsiteX1" fmla="*/ 173421 w 173421"/>
                  <a:gd name="connsiteY1" fmla="*/ 0 h 977462"/>
                  <a:gd name="connsiteX2" fmla="*/ 173421 w 173421"/>
                  <a:gd name="connsiteY2" fmla="*/ 977462 h 977462"/>
                  <a:gd name="connsiteX3" fmla="*/ 0 w 173421"/>
                  <a:gd name="connsiteY3" fmla="*/ 977462 h 977462"/>
                  <a:gd name="connsiteX4" fmla="*/ 0 w 173421"/>
                  <a:gd name="connsiteY4" fmla="*/ 0 h 977462"/>
                  <a:gd name="connsiteX0" fmla="*/ 0 w 173421"/>
                  <a:gd name="connsiteY0" fmla="*/ 0 h 977462"/>
                  <a:gd name="connsiteX1" fmla="*/ 173421 w 173421"/>
                  <a:gd name="connsiteY1" fmla="*/ 0 h 977462"/>
                  <a:gd name="connsiteX2" fmla="*/ 173421 w 173421"/>
                  <a:gd name="connsiteY2" fmla="*/ 977462 h 977462"/>
                  <a:gd name="connsiteX3" fmla="*/ 0 w 173421"/>
                  <a:gd name="connsiteY3" fmla="*/ 977462 h 977462"/>
                  <a:gd name="connsiteX4" fmla="*/ 0 w 173421"/>
                  <a:gd name="connsiteY4" fmla="*/ 0 h 977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21" h="977462">
                    <a:moveTo>
                      <a:pt x="0" y="0"/>
                    </a:moveTo>
                    <a:lnTo>
                      <a:pt x="173421" y="0"/>
                    </a:lnTo>
                    <a:cubicBezTo>
                      <a:pt x="77728" y="432146"/>
                      <a:pt x="120258" y="672906"/>
                      <a:pt x="173421" y="977462"/>
                    </a:cubicBezTo>
                    <a:lnTo>
                      <a:pt x="0" y="9774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48968" eaLnBrk="0" hangingPunct="0">
                  <a:lnSpc>
                    <a:spcPct val="90000"/>
                  </a:lnSpc>
                  <a:buClr>
                    <a:srgbClr val="000000"/>
                  </a:buClr>
                  <a:buSzPct val="100000"/>
                </a:pPr>
                <a:endParaRPr kumimoji="0" lang="ja-JP" altLang="en-US" b="1"/>
              </a:p>
            </p:txBody>
          </p:sp>
        </p:grpSp>
      </p:grpSp>
      <p:sp>
        <p:nvSpPr>
          <p:cNvPr id="14" name="テキスト ボックス 13"/>
          <p:cNvSpPr txBox="1"/>
          <p:nvPr/>
        </p:nvSpPr>
        <p:spPr>
          <a:xfrm>
            <a:off x="5620001" y="4795249"/>
            <a:ext cx="4037214" cy="1569602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power enhancement 1900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2k</a:t>
            </a:r>
            <a:r>
              <a:rPr kumimoji="1" lang="en-US" altLang="ja-JP" dirty="0" smtClean="0">
                <a:solidFill>
                  <a:schemeClr val="tx1"/>
                </a:solidFill>
              </a:rPr>
              <a:t>W(latest record)</a:t>
            </a: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accumulated in the cavity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w/ </a:t>
            </a:r>
            <a:r>
              <a:rPr lang="en-US" altLang="ja-JP" dirty="0">
                <a:solidFill>
                  <a:schemeClr val="tx1"/>
                </a:solidFill>
              </a:rPr>
              <a:t>timing jitter </a:t>
            </a:r>
            <a:r>
              <a:rPr lang="en-US" altLang="ja-JP" dirty="0" smtClean="0">
                <a:solidFill>
                  <a:schemeClr val="tx1"/>
                </a:solidFill>
              </a:rPr>
              <a:t>4ps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39" name="フリーフォーム 38"/>
          <p:cNvSpPr/>
          <p:nvPr/>
        </p:nvSpPr>
        <p:spPr>
          <a:xfrm>
            <a:off x="5742882" y="3403698"/>
            <a:ext cx="648506" cy="727701"/>
          </a:xfrm>
          <a:custGeom>
            <a:avLst/>
            <a:gdLst>
              <a:gd name="connsiteX0" fmla="*/ 490778 w 490778"/>
              <a:gd name="connsiteY0" fmla="*/ 930165 h 930165"/>
              <a:gd name="connsiteX1" fmla="*/ 2047 w 490778"/>
              <a:gd name="connsiteY1" fmla="*/ 488731 h 930165"/>
              <a:gd name="connsiteX2" fmla="*/ 348889 w 490778"/>
              <a:gd name="connsiteY2" fmla="*/ 0 h 930165"/>
              <a:gd name="connsiteX0" fmla="*/ 489858 w 615983"/>
              <a:gd name="connsiteY0" fmla="*/ 898634 h 898634"/>
              <a:gd name="connsiteX1" fmla="*/ 1127 w 615983"/>
              <a:gd name="connsiteY1" fmla="*/ 457200 h 898634"/>
              <a:gd name="connsiteX2" fmla="*/ 615983 w 615983"/>
              <a:gd name="connsiteY2" fmla="*/ 0 h 898634"/>
              <a:gd name="connsiteX0" fmla="*/ 489858 w 615983"/>
              <a:gd name="connsiteY0" fmla="*/ 898634 h 898634"/>
              <a:gd name="connsiteX1" fmla="*/ 1127 w 615983"/>
              <a:gd name="connsiteY1" fmla="*/ 457200 h 898634"/>
              <a:gd name="connsiteX2" fmla="*/ 615983 w 615983"/>
              <a:gd name="connsiteY2" fmla="*/ 0 h 898634"/>
              <a:gd name="connsiteX0" fmla="*/ 614856 w 614856"/>
              <a:gd name="connsiteY0" fmla="*/ 788276 h 788276"/>
              <a:gd name="connsiteX1" fmla="*/ 0 w 614856"/>
              <a:gd name="connsiteY1" fmla="*/ 457200 h 788276"/>
              <a:gd name="connsiteX2" fmla="*/ 614856 w 614856"/>
              <a:gd name="connsiteY2" fmla="*/ 0 h 788276"/>
              <a:gd name="connsiteX0" fmla="*/ 614856 w 614856"/>
              <a:gd name="connsiteY0" fmla="*/ 788276 h 801722"/>
              <a:gd name="connsiteX1" fmla="*/ 0 w 614856"/>
              <a:gd name="connsiteY1" fmla="*/ 457200 h 801722"/>
              <a:gd name="connsiteX2" fmla="*/ 614856 w 614856"/>
              <a:gd name="connsiteY2" fmla="*/ 0 h 801722"/>
              <a:gd name="connsiteX0" fmla="*/ 599109 w 614874"/>
              <a:gd name="connsiteY0" fmla="*/ 867103 h 878363"/>
              <a:gd name="connsiteX1" fmla="*/ 18 w 614874"/>
              <a:gd name="connsiteY1" fmla="*/ 457200 h 878363"/>
              <a:gd name="connsiteX2" fmla="*/ 614874 w 614874"/>
              <a:gd name="connsiteY2" fmla="*/ 0 h 878363"/>
              <a:gd name="connsiteX0" fmla="*/ 599920 w 710278"/>
              <a:gd name="connsiteY0" fmla="*/ 614855 h 625089"/>
              <a:gd name="connsiteX1" fmla="*/ 829 w 710278"/>
              <a:gd name="connsiteY1" fmla="*/ 204952 h 625089"/>
              <a:gd name="connsiteX2" fmla="*/ 710278 w 710278"/>
              <a:gd name="connsiteY2" fmla="*/ 0 h 625089"/>
              <a:gd name="connsiteX0" fmla="*/ 599920 w 710278"/>
              <a:gd name="connsiteY0" fmla="*/ 740206 h 750440"/>
              <a:gd name="connsiteX1" fmla="*/ 829 w 710278"/>
              <a:gd name="connsiteY1" fmla="*/ 330303 h 750440"/>
              <a:gd name="connsiteX2" fmla="*/ 710278 w 710278"/>
              <a:gd name="connsiteY2" fmla="*/ 125351 h 750440"/>
              <a:gd name="connsiteX0" fmla="*/ 537069 w 647427"/>
              <a:gd name="connsiteY0" fmla="*/ 727540 h 739975"/>
              <a:gd name="connsiteX1" fmla="*/ 1041 w 647427"/>
              <a:gd name="connsiteY1" fmla="*/ 396464 h 739975"/>
              <a:gd name="connsiteX2" fmla="*/ 647427 w 647427"/>
              <a:gd name="connsiteY2" fmla="*/ 112685 h 739975"/>
              <a:gd name="connsiteX0" fmla="*/ 539289 w 649647"/>
              <a:gd name="connsiteY0" fmla="*/ 763749 h 790476"/>
              <a:gd name="connsiteX1" fmla="*/ 3261 w 649647"/>
              <a:gd name="connsiteY1" fmla="*/ 432673 h 790476"/>
              <a:gd name="connsiteX2" fmla="*/ 649647 w 649647"/>
              <a:gd name="connsiteY2" fmla="*/ 148894 h 790476"/>
              <a:gd name="connsiteX0" fmla="*/ 538148 w 648506"/>
              <a:gd name="connsiteY0" fmla="*/ 700974 h 727701"/>
              <a:gd name="connsiteX1" fmla="*/ 2120 w 648506"/>
              <a:gd name="connsiteY1" fmla="*/ 369898 h 727701"/>
              <a:gd name="connsiteX2" fmla="*/ 648506 w 648506"/>
              <a:gd name="connsiteY2" fmla="*/ 86119 h 72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506" h="727701">
                <a:moveTo>
                  <a:pt x="538148" y="700974"/>
                </a:moveTo>
                <a:cubicBezTo>
                  <a:pt x="211013" y="778487"/>
                  <a:pt x="31024" y="693092"/>
                  <a:pt x="2120" y="369898"/>
                </a:cubicBezTo>
                <a:cubicBezTo>
                  <a:pt x="-26784" y="46704"/>
                  <a:pt x="242543" y="-109636"/>
                  <a:pt x="648506" y="86119"/>
                </a:cubicBezTo>
              </a:path>
            </a:pathLst>
          </a:cu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txBody>
          <a:bodyPr vert="horz" wrap="square" lIns="91380" tIns="45691" rIns="91380" bIns="45691" numCol="1" rtlCol="0" anchor="t" anchorCtr="0" compatLnSpc="1">
            <a:prstTxWarp prst="textNoShape">
              <a:avLst/>
            </a:prstTxWarp>
          </a:bodyPr>
          <a:lstStyle/>
          <a:p>
            <a:pPr defTabSz="448968" eaLnBrk="0" hangingPunct="0">
              <a:lnSpc>
                <a:spcPct val="90000"/>
              </a:lnSpc>
              <a:buClr>
                <a:srgbClr val="000000"/>
              </a:buClr>
              <a:buSzPct val="100000"/>
            </a:pPr>
            <a:endParaRPr kumimoji="0" lang="ja-JP" altLang="en-US"/>
          </a:p>
        </p:txBody>
      </p:sp>
    </p:spTree>
    <p:extLst>
      <p:ext uri="{BB962C8B-B14F-4D97-AF65-F5344CB8AC3E}">
        <p14:creationId xmlns:p14="http://schemas.microsoft.com/office/powerpoint/2010/main" val="92442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7" grpId="0" animBg="1"/>
      <p:bldP spid="4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080" y="12193"/>
            <a:ext cx="6648318" cy="837215"/>
          </a:xfrm>
        </p:spPr>
        <p:txBody>
          <a:bodyPr/>
          <a:lstStyle/>
          <a:p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 ray data KEK-Hiroshima</a:t>
            </a:r>
            <a:endParaRPr kumimoji="1" lang="ja-JP" altLang="en-US" dirty="0"/>
          </a:p>
        </p:txBody>
      </p:sp>
      <p:pic>
        <p:nvPicPr>
          <p:cNvPr id="167938" name="Picture 2" descr="C:\Users\takahasi\Documents\ILC\量子ビーム\H23\報告書\KEK提出\図７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46142" y="2993589"/>
            <a:ext cx="5427632" cy="394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5"/>
          <a:stretch/>
        </p:blipFill>
        <p:spPr bwMode="auto">
          <a:xfrm flipV="1">
            <a:off x="5149034" y="2852132"/>
            <a:ext cx="4865830" cy="401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196912" y="167378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1900 enhancement</a:t>
            </a: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1.6kW in the cavity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87346" y="4299933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wave form</a:t>
            </a: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3 bunches/train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4646691" y="4666183"/>
            <a:ext cx="122982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altLang="ja-JP" dirty="0" smtClean="0">
                <a:solidFill>
                  <a:schemeClr val="tx1"/>
                </a:solidFill>
              </a:rPr>
              <a:t> yields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19476" y="6614412"/>
            <a:ext cx="13821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time (ns)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4234545" y="4828093"/>
            <a:ext cx="446314" cy="4079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2394857" y="4495817"/>
            <a:ext cx="653143" cy="332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76041" y="4419282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mean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23178" y="6590388"/>
            <a:ext cx="369203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Gamma ray Energy(MeV)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 bwMode="auto">
          <a:xfrm>
            <a:off x="2783409" y="2120114"/>
            <a:ext cx="402771" cy="18505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4" name="直線矢印コネクタ 13"/>
          <p:cNvCxnSpPr/>
          <p:nvPr/>
        </p:nvCxnSpPr>
        <p:spPr bwMode="auto">
          <a:xfrm flipH="1">
            <a:off x="2115869" y="2212643"/>
            <a:ext cx="605559" cy="1137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円/楕円 14"/>
          <p:cNvSpPr/>
          <p:nvPr/>
        </p:nvSpPr>
        <p:spPr bwMode="auto">
          <a:xfrm rot="1505282" flipH="1">
            <a:off x="1083691" y="1698157"/>
            <a:ext cx="478972" cy="23948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7" name="直線矢印コネクタ 16"/>
          <p:cNvCxnSpPr/>
          <p:nvPr/>
        </p:nvCxnSpPr>
        <p:spPr bwMode="auto">
          <a:xfrm>
            <a:off x="1588444" y="1936035"/>
            <a:ext cx="403644" cy="21389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円/楕円 17"/>
          <p:cNvSpPr/>
          <p:nvPr/>
        </p:nvSpPr>
        <p:spPr bwMode="auto">
          <a:xfrm rot="20807705">
            <a:off x="762334" y="2465669"/>
            <a:ext cx="493191" cy="2939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0" name="直線矢印コネクタ 19"/>
          <p:cNvCxnSpPr/>
          <p:nvPr/>
        </p:nvCxnSpPr>
        <p:spPr bwMode="auto">
          <a:xfrm flipH="1">
            <a:off x="1322308" y="2282114"/>
            <a:ext cx="669779" cy="1860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>
            <a:off x="2893197" y="17273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rot="2095679">
            <a:off x="944605" y="1195183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laser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 flipH="1">
            <a:off x="5616175" y="963724"/>
            <a:ext cx="4403946" cy="2064370"/>
            <a:chOff x="5459917" y="956607"/>
            <a:chExt cx="4403946" cy="2064370"/>
          </a:xfrm>
        </p:grpSpPr>
        <p:sp>
          <p:nvSpPr>
            <p:cNvPr id="26" name="円/楕円 25"/>
            <p:cNvSpPr/>
            <p:nvPr/>
          </p:nvSpPr>
          <p:spPr bwMode="auto">
            <a:xfrm>
              <a:off x="6019939" y="2035621"/>
              <a:ext cx="402771" cy="18505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27" name="直線矢印コネクタ 26"/>
            <p:cNvCxnSpPr/>
            <p:nvPr/>
          </p:nvCxnSpPr>
          <p:spPr bwMode="auto">
            <a:xfrm>
              <a:off x="6661436" y="2189679"/>
              <a:ext cx="827315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" name="円/楕円 27"/>
            <p:cNvSpPr/>
            <p:nvPr/>
          </p:nvSpPr>
          <p:spPr bwMode="auto">
            <a:xfrm rot="19537186">
              <a:off x="8389539" y="1273616"/>
              <a:ext cx="478972" cy="23948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29" name="直線矢印コネクタ 28"/>
            <p:cNvCxnSpPr/>
            <p:nvPr/>
          </p:nvCxnSpPr>
          <p:spPr bwMode="auto">
            <a:xfrm flipH="1">
              <a:off x="7488751" y="1894115"/>
              <a:ext cx="409647" cy="28301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円/楕円 29"/>
            <p:cNvSpPr/>
            <p:nvPr/>
          </p:nvSpPr>
          <p:spPr bwMode="auto">
            <a:xfrm rot="995136">
              <a:off x="8206110" y="2301288"/>
              <a:ext cx="493191" cy="293991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直線矢印コネクタ 30"/>
            <p:cNvCxnSpPr/>
            <p:nvPr/>
          </p:nvCxnSpPr>
          <p:spPr bwMode="auto">
            <a:xfrm>
              <a:off x="7639906" y="2204349"/>
              <a:ext cx="473788" cy="18609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テキスト ボックス 31"/>
            <p:cNvSpPr txBox="1"/>
            <p:nvPr/>
          </p:nvSpPr>
          <p:spPr>
            <a:xfrm>
              <a:off x="6096139" y="154576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chemeClr val="tx1"/>
                  </a:solidFill>
                </a:rPr>
                <a:t>e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円/楕円 32"/>
            <p:cNvSpPr/>
            <p:nvPr/>
          </p:nvSpPr>
          <p:spPr bwMode="auto">
            <a:xfrm>
              <a:off x="6585996" y="2035621"/>
              <a:ext cx="402771" cy="18505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円/楕円 33"/>
            <p:cNvSpPr/>
            <p:nvPr/>
          </p:nvSpPr>
          <p:spPr bwMode="auto">
            <a:xfrm>
              <a:off x="5459917" y="2061227"/>
              <a:ext cx="402771" cy="18505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円/楕円 34"/>
            <p:cNvSpPr/>
            <p:nvPr/>
          </p:nvSpPr>
          <p:spPr bwMode="auto">
            <a:xfrm rot="19537186">
              <a:off x="8859955" y="956607"/>
              <a:ext cx="478972" cy="23948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円/楕円 35"/>
            <p:cNvSpPr/>
            <p:nvPr/>
          </p:nvSpPr>
          <p:spPr bwMode="auto">
            <a:xfrm rot="20055686">
              <a:off x="7902581" y="1607911"/>
              <a:ext cx="478972" cy="23948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 rot="19153814">
              <a:off x="8582736" y="1396585"/>
              <a:ext cx="85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tx1"/>
                  </a:solidFill>
                </a:rPr>
                <a:t>laser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円/楕円 37"/>
            <p:cNvSpPr/>
            <p:nvPr/>
          </p:nvSpPr>
          <p:spPr bwMode="auto">
            <a:xfrm rot="995136">
              <a:off x="8762700" y="2526525"/>
              <a:ext cx="493191" cy="293991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円/楕円 38"/>
            <p:cNvSpPr/>
            <p:nvPr/>
          </p:nvSpPr>
          <p:spPr bwMode="auto">
            <a:xfrm rot="995136">
              <a:off x="9370672" y="2726986"/>
              <a:ext cx="493191" cy="293991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40" name="直線矢印コネクタ 39"/>
          <p:cNvCxnSpPr/>
          <p:nvPr/>
        </p:nvCxnSpPr>
        <p:spPr bwMode="auto">
          <a:xfrm>
            <a:off x="1153886" y="2881098"/>
            <a:ext cx="434558" cy="5261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arrow"/>
          </a:ln>
          <a:effectLst/>
        </p:spPr>
      </p:cxnSp>
      <p:cxnSp>
        <p:nvCxnSpPr>
          <p:cNvPr id="43" name="直線矢印コネクタ 42"/>
          <p:cNvCxnSpPr/>
          <p:nvPr/>
        </p:nvCxnSpPr>
        <p:spPr bwMode="auto">
          <a:xfrm>
            <a:off x="6115330" y="3092369"/>
            <a:ext cx="829202" cy="10768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arrow"/>
          </a:ln>
          <a:effectLst/>
        </p:spPr>
      </p:cxnSp>
      <p:cxnSp>
        <p:nvCxnSpPr>
          <p:cNvPr id="57" name="直線矢印コネクタ 56"/>
          <p:cNvCxnSpPr/>
          <p:nvPr/>
        </p:nvCxnSpPr>
        <p:spPr bwMode="auto">
          <a:xfrm>
            <a:off x="6681398" y="2885531"/>
            <a:ext cx="599196" cy="104421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arrow"/>
          </a:ln>
          <a:effectLst/>
        </p:spPr>
      </p:cxnSp>
      <p:cxnSp>
        <p:nvCxnSpPr>
          <p:cNvPr id="59" name="直線矢印コネクタ 58"/>
          <p:cNvCxnSpPr/>
          <p:nvPr/>
        </p:nvCxnSpPr>
        <p:spPr bwMode="auto">
          <a:xfrm>
            <a:off x="7073294" y="2722241"/>
            <a:ext cx="414601" cy="10768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arrow"/>
          </a:ln>
          <a:effectLst/>
        </p:spPr>
      </p:cxnSp>
      <p:sp>
        <p:nvSpPr>
          <p:cNvPr id="60" name="テキスト ボックス 59"/>
          <p:cNvSpPr txBox="1"/>
          <p:nvPr/>
        </p:nvSpPr>
        <p:spPr>
          <a:xfrm>
            <a:off x="5498148" y="63708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0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136468" y="637081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20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917454" y="637081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tx1"/>
                </a:solidFill>
              </a:rPr>
              <a:t>4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0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698440" y="637081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tx1"/>
                </a:solidFill>
              </a:rPr>
              <a:t>6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0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479428" y="637081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tx1"/>
                </a:solidFill>
              </a:rPr>
              <a:t>8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0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6693056" y="1380269"/>
            <a:ext cx="3244241" cy="20613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0" scaled="1"/>
            <a:tileRect/>
          </a:gradFill>
          <a:ln w="3175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608264" y="1380269"/>
            <a:ext cx="1056266" cy="20613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175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3829" y="1380269"/>
            <a:ext cx="1056266" cy="20613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175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714828" y="1017048"/>
            <a:ext cx="3244241" cy="3450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83829" y="1017048"/>
            <a:ext cx="1056266" cy="34506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173634" y="1017048"/>
            <a:ext cx="4401105" cy="3450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608264" y="1017047"/>
            <a:ext cx="1056266" cy="34506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-30473" y="1850198"/>
            <a:ext cx="1301510" cy="1148142"/>
          </a:xfrm>
          <a:prstGeom prst="rect">
            <a:avLst/>
          </a:prstGeom>
          <a:noFill/>
        </p:spPr>
        <p:txBody>
          <a:bodyPr wrap="square" lIns="100716" tIns="50359" rIns="100716" bIns="50359" rtlCol="0">
            <a:spAutoFit/>
          </a:bodyPr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700" dirty="0" err="1">
                <a:solidFill>
                  <a:prstClr val="white"/>
                </a:solidFill>
                <a:latin typeface="Calibri"/>
                <a:ea typeface="+mn-ea"/>
                <a:cs typeface="Calibri" pitchFamily="34" charset="0"/>
              </a:rPr>
              <a:t>Mightylaser</a:t>
            </a:r>
            <a:endParaRPr kumimoji="0" lang="en-US" sz="1700" dirty="0">
              <a:solidFill>
                <a:prstClr val="white"/>
              </a:solidFill>
              <a:latin typeface="Calibri"/>
              <a:ea typeface="+mn-ea"/>
              <a:cs typeface="Calibri" pitchFamily="34" charset="0"/>
            </a:endParaRPr>
          </a:p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700" dirty="0">
                <a:solidFill>
                  <a:prstClr val="white"/>
                </a:solidFill>
                <a:latin typeface="Calibri"/>
                <a:ea typeface="+mn-ea"/>
                <a:cs typeface="Calibri" pitchFamily="34" charset="0"/>
              </a:rPr>
              <a:t>Setup</a:t>
            </a:r>
          </a:p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700" dirty="0">
                <a:solidFill>
                  <a:prstClr val="white"/>
                </a:solidFill>
                <a:latin typeface="Calibri"/>
                <a:ea typeface="+mn-ea"/>
                <a:cs typeface="Calibri" pitchFamily="34" charset="0"/>
              </a:rPr>
              <a:t>in </a:t>
            </a:r>
            <a:r>
              <a:rPr kumimoji="0" lang="en-US" sz="1700" b="1" i="1" dirty="0">
                <a:solidFill>
                  <a:prstClr val="white"/>
                </a:solidFill>
                <a:latin typeface="Calibri"/>
                <a:ea typeface="+mn-ea"/>
                <a:cs typeface="Calibri" pitchFamily="34" charset="0"/>
              </a:rPr>
              <a:t>Standby</a:t>
            </a:r>
            <a:r>
              <a:rPr kumimoji="0" lang="en-US" sz="1700" dirty="0">
                <a:solidFill>
                  <a:prstClr val="white"/>
                </a:solidFill>
                <a:latin typeface="Calibri"/>
                <a:ea typeface="+mn-ea"/>
                <a:cs typeface="Calibri" pitchFamily="34" charset="0"/>
              </a:rPr>
              <a:t> mode</a:t>
            </a:r>
            <a:endParaRPr kumimoji="0" lang="en-US" sz="1500" dirty="0">
              <a:solidFill>
                <a:prstClr val="white"/>
              </a:solidFill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66311" y="1050871"/>
            <a:ext cx="834066" cy="310173"/>
          </a:xfrm>
          <a:prstGeom prst="rect">
            <a:avLst/>
          </a:prstGeom>
          <a:noFill/>
        </p:spPr>
        <p:txBody>
          <a:bodyPr wrap="square" lIns="100716" tIns="50359" rIns="100716" bIns="50359" rtlCol="0">
            <a:spAutoFit/>
          </a:bodyPr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prstClr val="white"/>
                </a:solidFill>
                <a:latin typeface="Calibri"/>
                <a:ea typeface="+mn-ea"/>
                <a:cs typeface="Calibri" pitchFamily="34" charset="0"/>
              </a:rPr>
              <a:t>APRIL</a:t>
            </a:r>
            <a:endParaRPr kumimoji="0" lang="en-US" sz="1200" b="1">
              <a:solidFill>
                <a:prstClr val="white"/>
              </a:solidFill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301517" y="1050871"/>
            <a:ext cx="834066" cy="310173"/>
          </a:xfrm>
          <a:prstGeom prst="rect">
            <a:avLst/>
          </a:prstGeom>
          <a:noFill/>
        </p:spPr>
        <p:txBody>
          <a:bodyPr wrap="square" lIns="100716" tIns="50359" rIns="100716" bIns="50359" rtlCol="0">
            <a:spAutoFit/>
          </a:bodyPr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prstClr val="white"/>
                </a:solidFill>
                <a:latin typeface="Calibri"/>
                <a:ea typeface="+mn-ea"/>
                <a:cs typeface="Calibri" pitchFamily="34" charset="0"/>
              </a:rPr>
              <a:t>MAY</a:t>
            </a:r>
            <a:endParaRPr kumimoji="0" lang="en-US" sz="1200" b="1">
              <a:solidFill>
                <a:prstClr val="white"/>
              </a:solidFill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400397" y="1050871"/>
            <a:ext cx="834066" cy="310173"/>
          </a:xfrm>
          <a:prstGeom prst="rect">
            <a:avLst/>
          </a:prstGeom>
          <a:noFill/>
        </p:spPr>
        <p:txBody>
          <a:bodyPr wrap="square" lIns="100716" tIns="50359" rIns="100716" bIns="50359" rtlCol="0">
            <a:spAutoFit/>
          </a:bodyPr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prstClr val="white"/>
                </a:solidFill>
                <a:latin typeface="Calibri"/>
                <a:ea typeface="+mn-ea"/>
                <a:cs typeface="Calibri" pitchFamily="34" charset="0"/>
              </a:rPr>
              <a:t>JUNE</a:t>
            </a:r>
            <a:endParaRPr kumimoji="0" lang="en-US" sz="1200" b="1">
              <a:solidFill>
                <a:prstClr val="white"/>
              </a:solidFill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816876" y="1032710"/>
            <a:ext cx="970289" cy="310173"/>
          </a:xfrm>
          <a:prstGeom prst="rect">
            <a:avLst/>
          </a:prstGeom>
          <a:noFill/>
        </p:spPr>
        <p:txBody>
          <a:bodyPr wrap="square" lIns="100716" tIns="50359" rIns="100716" bIns="50359" rtlCol="0">
            <a:spAutoFit/>
          </a:bodyPr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prstClr val="white"/>
                </a:solidFill>
                <a:latin typeface="Calibri"/>
                <a:ea typeface="+mn-ea"/>
                <a:cs typeface="Calibri" pitchFamily="34" charset="0"/>
              </a:rPr>
              <a:t>OCT</a:t>
            </a:r>
            <a:endParaRPr kumimoji="0" lang="en-US" sz="1200" b="1">
              <a:solidFill>
                <a:prstClr val="white"/>
              </a:solidFill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7967451" y="1041790"/>
            <a:ext cx="970289" cy="310173"/>
          </a:xfrm>
          <a:prstGeom prst="rect">
            <a:avLst/>
          </a:prstGeom>
          <a:noFill/>
        </p:spPr>
        <p:txBody>
          <a:bodyPr wrap="square" lIns="100716" tIns="50359" rIns="100716" bIns="50359" rtlCol="0">
            <a:spAutoFit/>
          </a:bodyPr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prstClr val="white"/>
                </a:solidFill>
                <a:latin typeface="Calibri"/>
                <a:ea typeface="+mn-ea"/>
                <a:cs typeface="Calibri" pitchFamily="34" charset="0"/>
              </a:rPr>
              <a:t>NOV</a:t>
            </a:r>
            <a:endParaRPr kumimoji="0" lang="en-US" sz="1200" b="1">
              <a:solidFill>
                <a:prstClr val="white"/>
              </a:solidFill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9177407" y="1041790"/>
            <a:ext cx="563711" cy="310173"/>
          </a:xfrm>
          <a:prstGeom prst="rect">
            <a:avLst/>
          </a:prstGeom>
          <a:noFill/>
        </p:spPr>
        <p:txBody>
          <a:bodyPr wrap="square" lIns="100716" tIns="50359" rIns="100716" bIns="50359" rtlCol="0">
            <a:spAutoFit/>
          </a:bodyPr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prstClr val="white"/>
                </a:solidFill>
                <a:latin typeface="Calibri"/>
                <a:ea typeface="+mn-ea"/>
                <a:cs typeface="Calibri" pitchFamily="34" charset="0"/>
              </a:rPr>
              <a:t>DEC</a:t>
            </a:r>
            <a:endParaRPr kumimoji="0" lang="en-US" sz="1200" b="1">
              <a:solidFill>
                <a:prstClr val="white"/>
              </a:solidFill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526521" y="1050871"/>
            <a:ext cx="834066" cy="310173"/>
          </a:xfrm>
          <a:prstGeom prst="rect">
            <a:avLst/>
          </a:prstGeom>
          <a:noFill/>
        </p:spPr>
        <p:txBody>
          <a:bodyPr wrap="square" lIns="100716" tIns="50359" rIns="100716" bIns="50359" rtlCol="0">
            <a:spAutoFit/>
          </a:bodyPr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prstClr val="white"/>
                </a:solidFill>
                <a:latin typeface="Calibri"/>
                <a:ea typeface="+mn-ea"/>
                <a:cs typeface="Calibri" pitchFamily="34" charset="0"/>
              </a:rPr>
              <a:t>JULY</a:t>
            </a:r>
            <a:endParaRPr kumimoji="0" lang="en-US" sz="1200" b="1">
              <a:solidFill>
                <a:prstClr val="white"/>
              </a:solidFill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4661727" y="1050871"/>
            <a:ext cx="834066" cy="310173"/>
          </a:xfrm>
          <a:prstGeom prst="rect">
            <a:avLst/>
          </a:prstGeom>
          <a:noFill/>
        </p:spPr>
        <p:txBody>
          <a:bodyPr wrap="square" lIns="100716" tIns="50359" rIns="100716" bIns="50359" rtlCol="0">
            <a:spAutoFit/>
          </a:bodyPr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prstClr val="white"/>
                </a:solidFill>
                <a:latin typeface="Calibri"/>
                <a:ea typeface="+mn-ea"/>
                <a:cs typeface="Calibri" pitchFamily="34" charset="0"/>
              </a:rPr>
              <a:t>AUG</a:t>
            </a:r>
            <a:endParaRPr kumimoji="0" lang="en-US" sz="1200" b="1">
              <a:solidFill>
                <a:prstClr val="white"/>
              </a:solidFill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5841639" y="1032710"/>
            <a:ext cx="588166" cy="310173"/>
          </a:xfrm>
          <a:prstGeom prst="rect">
            <a:avLst/>
          </a:prstGeom>
          <a:noFill/>
        </p:spPr>
        <p:txBody>
          <a:bodyPr wrap="square" lIns="100716" tIns="50359" rIns="100716" bIns="50359" rtlCol="0">
            <a:spAutoFit/>
          </a:bodyPr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prstClr val="white"/>
                </a:solidFill>
                <a:latin typeface="Calibri"/>
                <a:ea typeface="+mn-ea"/>
                <a:cs typeface="Calibri" pitchFamily="34" charset="0"/>
              </a:rPr>
              <a:t>SEPT</a:t>
            </a:r>
            <a:endParaRPr kumimoji="0" lang="en-US" sz="1200" b="1">
              <a:solidFill>
                <a:prstClr val="white"/>
              </a:solidFill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1243703" y="1569260"/>
            <a:ext cx="3878349" cy="558752"/>
          </a:xfrm>
          <a:prstGeom prst="rect">
            <a:avLst/>
          </a:prstGeom>
          <a:noFill/>
        </p:spPr>
        <p:txBody>
          <a:bodyPr wrap="square" lIns="96149" tIns="48074" rIns="96149" bIns="48074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50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  <a:sym typeface="Symbol"/>
              </a:rPr>
              <a:t>We test the new setup Laser+Fibre Amp. in Orsay</a:t>
            </a:r>
            <a:endParaRPr kumimoji="0" lang="en-US" sz="130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5495794" y="1459728"/>
            <a:ext cx="1193884" cy="2006489"/>
          </a:xfrm>
          <a:prstGeom prst="rect">
            <a:avLst/>
          </a:prstGeom>
          <a:noFill/>
        </p:spPr>
        <p:txBody>
          <a:bodyPr wrap="square" lIns="100716" tIns="50359" rIns="100716" bIns="50359" rtlCol="0">
            <a:spAutoFit/>
          </a:bodyPr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700" dirty="0">
                <a:solidFill>
                  <a:prstClr val="white"/>
                </a:solidFill>
                <a:latin typeface="Calibri"/>
                <a:ea typeface="+mn-ea"/>
                <a:cs typeface="Calibri" pitchFamily="34" charset="0"/>
              </a:rPr>
              <a:t>We install</a:t>
            </a:r>
          </a:p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700" dirty="0">
                <a:solidFill>
                  <a:prstClr val="white"/>
                </a:solidFill>
                <a:latin typeface="Calibri"/>
                <a:ea typeface="+mn-ea"/>
                <a:cs typeface="Calibri" pitchFamily="34" charset="0"/>
              </a:rPr>
              <a:t>the new setup</a:t>
            </a:r>
          </a:p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700" dirty="0">
                <a:solidFill>
                  <a:prstClr val="white"/>
                </a:solidFill>
                <a:latin typeface="Calibri"/>
                <a:ea typeface="+mn-ea"/>
                <a:cs typeface="Calibri" pitchFamily="34" charset="0"/>
              </a:rPr>
              <a:t>in ATF</a:t>
            </a:r>
          </a:p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700" dirty="0">
                <a:solidFill>
                  <a:prstClr val="white"/>
                </a:solidFill>
                <a:latin typeface="Calibri"/>
                <a:ea typeface="+mn-ea"/>
                <a:cs typeface="Calibri" pitchFamily="34" charset="0"/>
              </a:rPr>
              <a:t>+ we change the mirrors</a:t>
            </a:r>
            <a:endParaRPr kumimoji="0" lang="en-US" sz="1500" dirty="0">
              <a:solidFill>
                <a:prstClr val="white"/>
              </a:solidFill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1243703" y="1896173"/>
            <a:ext cx="3878349" cy="339267"/>
          </a:xfrm>
          <a:prstGeom prst="rect">
            <a:avLst/>
          </a:prstGeom>
          <a:noFill/>
        </p:spPr>
        <p:txBody>
          <a:bodyPr wrap="square" lIns="96149" tIns="48074" rIns="96149" bIns="48074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50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  <a:sym typeface="Symbol"/>
              </a:rPr>
              <a:t>We use the DAQ taken from the DR</a:t>
            </a:r>
            <a:endParaRPr kumimoji="0" lang="en-US" sz="130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7302020" y="1749947"/>
            <a:ext cx="2836817" cy="389475"/>
          </a:xfrm>
          <a:prstGeom prst="rect">
            <a:avLst/>
          </a:prstGeom>
          <a:noFill/>
        </p:spPr>
        <p:txBody>
          <a:bodyPr wrap="square" lIns="96149" tIns="48074" rIns="96149" bIns="48074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900" b="1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  <a:sym typeface="Symbol"/>
              </a:rPr>
              <a:t>Compton </a:t>
            </a:r>
            <a:r>
              <a:rPr kumimoji="0" lang="en-US" sz="1900" b="1" dirty="0">
                <a:solidFill>
                  <a:srgbClr val="FF0000"/>
                </a:solidFill>
                <a:latin typeface="Calibri"/>
                <a:ea typeface="+mn-ea"/>
                <a:sym typeface="Symbol"/>
              </a:rPr>
              <a:t> “</a:t>
            </a:r>
            <a:r>
              <a:rPr kumimoji="0" lang="en-US" sz="1900" b="1" i="1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  <a:sym typeface="Symbol"/>
              </a:rPr>
              <a:t>ready”</a:t>
            </a:r>
            <a:endParaRPr kumimoji="0" lang="en-US" sz="1700" b="1" i="1" dirty="0">
              <a:solidFill>
                <a:srgbClr val="FF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173634" y="1380269"/>
            <a:ext cx="4401105" cy="20613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0" scaled="1"/>
            <a:tileRect/>
          </a:gradFill>
          <a:ln w="3175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6916030" y="2057383"/>
            <a:ext cx="2783173" cy="681862"/>
          </a:xfrm>
          <a:prstGeom prst="rect">
            <a:avLst/>
          </a:prstGeom>
          <a:noFill/>
        </p:spPr>
        <p:txBody>
          <a:bodyPr wrap="square" lIns="96149" tIns="48074" rIns="96149" bIns="48074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90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  <a:sym typeface="Symbol"/>
              </a:rPr>
              <a:t>Silica Mirror Finesse 30000</a:t>
            </a:r>
            <a:endParaRPr kumimoji="0" lang="en-US" sz="1700" i="1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1243697" y="2295714"/>
            <a:ext cx="4213673" cy="974250"/>
          </a:xfrm>
          <a:prstGeom prst="rect">
            <a:avLst/>
          </a:prstGeom>
          <a:noFill/>
        </p:spPr>
        <p:txBody>
          <a:bodyPr wrap="square" lIns="96149" tIns="48074" rIns="96149" bIns="48074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90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  <a:sym typeface="Symbol"/>
              </a:rPr>
              <a:t>Aim : obtain a full setup, with feedback / Laser / Fibre Amplifier / Mirror Finesse 30,000</a:t>
            </a:r>
            <a:endParaRPr kumimoji="0" lang="en-US" sz="170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1243705" y="1551101"/>
            <a:ext cx="4364564" cy="681862"/>
          </a:xfrm>
          <a:prstGeom prst="rect">
            <a:avLst/>
          </a:prstGeom>
          <a:noFill/>
        </p:spPr>
        <p:txBody>
          <a:bodyPr wrap="square" lIns="96149" tIns="48074" rIns="96149" bIns="48074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90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  <a:sym typeface="Symbol"/>
              </a:rPr>
              <a:t>We use a 4M cavity (</a:t>
            </a:r>
            <a:r>
              <a:rPr kumimoji="0" lang="en-US" sz="1900" i="1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  <a:sym typeface="Symbol"/>
              </a:rPr>
              <a:t>prototype</a:t>
            </a:r>
            <a:r>
              <a:rPr kumimoji="0" lang="en-US" sz="190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  <a:sym typeface="Symbol"/>
              </a:rPr>
              <a:t>) in Orsay</a:t>
            </a:r>
          </a:p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90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  <a:sym typeface="Symbol"/>
              </a:rPr>
              <a:t>with F=30000 Silica mirrors</a:t>
            </a:r>
            <a:endParaRPr kumimoji="0" lang="en-US" sz="170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7465963" y="2441908"/>
            <a:ext cx="2275155" cy="681862"/>
          </a:xfrm>
          <a:prstGeom prst="rect">
            <a:avLst/>
          </a:prstGeom>
          <a:noFill/>
        </p:spPr>
        <p:txBody>
          <a:bodyPr wrap="square" lIns="96149" tIns="48074" rIns="96149" bIns="48074" rtlCol="0">
            <a:spAutoFit/>
          </a:bodyPr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900" dirty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  <a:sym typeface="Symbol"/>
              </a:rPr>
              <a:t>High power with </a:t>
            </a:r>
          </a:p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900" dirty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  <a:sym typeface="Symbol"/>
              </a:rPr>
              <a:t>new </a:t>
            </a:r>
            <a:r>
              <a:rPr kumimoji="0" lang="en-US" sz="1900" dirty="0" err="1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  <a:sym typeface="Symbol"/>
              </a:rPr>
              <a:t>Fibre</a:t>
            </a:r>
            <a:r>
              <a:rPr kumimoji="0" lang="en-US" sz="1900" dirty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  <a:sym typeface="Symbol"/>
              </a:rPr>
              <a:t> Amplifier</a:t>
            </a:r>
            <a:endParaRPr kumimoji="0" lang="en-US" sz="1700" i="1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" y="5"/>
            <a:ext cx="9579422" cy="774195"/>
          </a:xfrm>
          <a:prstGeom prst="rect">
            <a:avLst/>
          </a:prstGeom>
        </p:spPr>
        <p:txBody>
          <a:bodyPr wrap="square" lIns="96149" tIns="48074" rIns="96149" bIns="48074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4400" dirty="0" smtClean="0">
                <a:solidFill>
                  <a:srgbClr val="000099"/>
                </a:solidFill>
                <a:latin typeface="Calibri"/>
                <a:ea typeface="+mn-ea"/>
              </a:rPr>
              <a:t>Status </a:t>
            </a:r>
            <a:r>
              <a:rPr kumimoji="0" lang="en-US" sz="4400" dirty="0">
                <a:solidFill>
                  <a:srgbClr val="000099"/>
                </a:solidFill>
                <a:latin typeface="Calibri"/>
                <a:ea typeface="+mn-ea"/>
              </a:rPr>
              <a:t>and future plan of LAL cavity</a:t>
            </a:r>
            <a:endParaRPr kumimoji="0" lang="en-US" sz="4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772993" y="1452233"/>
            <a:ext cx="1741906" cy="344082"/>
          </a:xfrm>
          <a:prstGeom prst="rect">
            <a:avLst/>
          </a:prstGeom>
          <a:noFill/>
          <a:ln>
            <a:noFill/>
          </a:ln>
        </p:spPr>
        <p:txBody>
          <a:bodyPr wrap="square" lIns="100716" tIns="50359" rIns="100716" bIns="50359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500">
                <a:solidFill>
                  <a:prstClr val="white"/>
                </a:solidFill>
                <a:latin typeface="Calibri"/>
                <a:ea typeface="+mn-ea"/>
                <a:cs typeface="Calibri" pitchFamily="34" charset="0"/>
              </a:rPr>
              <a:t>1</a:t>
            </a:r>
            <a:r>
              <a:rPr kumimoji="0" lang="en-US" sz="1500" baseline="30000">
                <a:solidFill>
                  <a:prstClr val="white"/>
                </a:solidFill>
                <a:latin typeface="Calibri"/>
                <a:ea typeface="+mn-ea"/>
                <a:cs typeface="Calibri" pitchFamily="34" charset="0"/>
              </a:rPr>
              <a:t>st</a:t>
            </a:r>
            <a:r>
              <a:rPr kumimoji="0" lang="en-US" sz="1500">
                <a:solidFill>
                  <a:prstClr val="white"/>
                </a:solidFill>
                <a:latin typeface="Calibri"/>
                <a:ea typeface="+mn-ea"/>
                <a:cs typeface="Calibri" pitchFamily="34" charset="0"/>
              </a:rPr>
              <a:t> run 10/15</a:t>
            </a:r>
            <a:endParaRPr kumimoji="0" lang="en-US" sz="1300">
              <a:solidFill>
                <a:prstClr val="white"/>
              </a:solidFill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33479" y="681053"/>
            <a:ext cx="4401105" cy="326907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3001888" y="662893"/>
            <a:ext cx="4039887" cy="363312"/>
          </a:xfrm>
          <a:prstGeom prst="rect">
            <a:avLst/>
          </a:prstGeom>
          <a:noFill/>
        </p:spPr>
        <p:txBody>
          <a:bodyPr wrap="square" lIns="100716" tIns="50359" rIns="100716" bIns="50359" rtlCol="0">
            <a:spAutoFit/>
          </a:bodyPr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700" b="1" spc="200">
                <a:solidFill>
                  <a:prstClr val="black"/>
                </a:solidFill>
                <a:latin typeface="Calibri"/>
                <a:ea typeface="+mn-ea"/>
                <a:cs typeface="Calibri" pitchFamily="34" charset="0"/>
              </a:rPr>
              <a:t>ATF SUMMER SHUTDOWN</a:t>
            </a:r>
            <a:endParaRPr kumimoji="0" lang="en-US" sz="1500" b="1" spc="200">
              <a:solidFill>
                <a:prstClr val="black"/>
              </a:solidFill>
              <a:latin typeface="Calibri"/>
              <a:ea typeface="+mn-ea"/>
              <a:cs typeface="Calibri" pitchFamily="34" charset="0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>
            <a:off x="2280191" y="1053360"/>
            <a:ext cx="0" cy="2777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3395137" y="1053360"/>
            <a:ext cx="0" cy="2777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4510084" y="1053360"/>
            <a:ext cx="0" cy="2777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7854924" y="1053360"/>
            <a:ext cx="0" cy="2633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8969870" y="1053360"/>
            <a:ext cx="0" cy="2633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7398900" y="3010856"/>
            <a:ext cx="1671575" cy="389475"/>
          </a:xfrm>
          <a:prstGeom prst="rect">
            <a:avLst/>
          </a:prstGeom>
          <a:noFill/>
        </p:spPr>
        <p:txBody>
          <a:bodyPr wrap="square" lIns="96149" tIns="48074" rIns="96149" bIns="48074" rtlCol="0">
            <a:spAutoFit/>
          </a:bodyPr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900" dirty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  <a:sym typeface="Symbol"/>
              </a:rPr>
              <a:t>New laser</a:t>
            </a:r>
            <a:endParaRPr kumimoji="0" lang="en-US" sz="1700" i="1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19335" y="6321672"/>
            <a:ext cx="2221509" cy="639147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63664" y="5009498"/>
            <a:ext cx="555269" cy="570541"/>
          </a:xfrm>
          <a:prstGeom prst="rect">
            <a:avLst/>
          </a:prstGeom>
          <a:solidFill>
            <a:srgbClr val="FF0000"/>
          </a:solidFill>
          <a:ln w="3175"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44484" y="5286463"/>
            <a:ext cx="762836" cy="317824"/>
          </a:xfrm>
          <a:prstGeom prst="rect">
            <a:avLst/>
          </a:prstGeom>
          <a:solidFill>
            <a:srgbClr val="FF990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838829" y="5226013"/>
            <a:ext cx="577294" cy="281753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20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LASER</a:t>
            </a:r>
            <a:endParaRPr kumimoji="0" lang="en-US" sz="120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5490560" y="5440833"/>
            <a:ext cx="1081414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580358" y="5286463"/>
            <a:ext cx="553304" cy="317824"/>
          </a:xfrm>
          <a:prstGeom prst="rect">
            <a:avLst/>
          </a:prstGeom>
          <a:solidFill>
            <a:srgbClr val="7030A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6565737" y="5298660"/>
            <a:ext cx="634746" cy="281753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200">
                <a:solidFill>
                  <a:prstClr val="white"/>
                </a:solidFill>
                <a:latin typeface="Calibri"/>
                <a:ea typeface="+mn-ea"/>
                <a:sym typeface="Symbol"/>
              </a:rPr>
              <a:t>CAVITY</a:t>
            </a:r>
            <a:endParaRPr kumimoji="0" lang="en-US" sz="120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13342" y="6312582"/>
            <a:ext cx="1408354" cy="317824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035189" y="6451909"/>
            <a:ext cx="679052" cy="281753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20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ATF CLK</a:t>
            </a:r>
            <a:endParaRPr kumimoji="0" lang="en-US" sz="120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62" name="Connecteur droit 61"/>
          <p:cNvCxnSpPr/>
          <p:nvPr/>
        </p:nvCxnSpPr>
        <p:spPr>
          <a:xfrm rot="5400000" flipH="1" flipV="1">
            <a:off x="4929985" y="5962973"/>
            <a:ext cx="735535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rot="5400000" flipH="1" flipV="1">
            <a:off x="6472465" y="5962973"/>
            <a:ext cx="735535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6800464" y="5680049"/>
            <a:ext cx="400964" cy="266364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PZT</a:t>
            </a:r>
            <a:endParaRPr kumimoji="0" lang="en-US" sz="11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5232834" y="5643729"/>
            <a:ext cx="400964" cy="266364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PZT</a:t>
            </a:r>
            <a:endParaRPr kumimoji="0" lang="en-US" sz="110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69" name="Connecteur droit 68"/>
          <p:cNvCxnSpPr/>
          <p:nvPr/>
        </p:nvCxnSpPr>
        <p:spPr>
          <a:xfrm rot="5400000">
            <a:off x="6271242" y="5366432"/>
            <a:ext cx="190695" cy="1760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rot="5400000">
            <a:off x="5956907" y="5881246"/>
            <a:ext cx="844504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6322630" y="5961550"/>
            <a:ext cx="441038" cy="266364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PDH</a:t>
            </a:r>
            <a:endParaRPr kumimoji="0" lang="en-US" sz="110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74" name="Connecteur droit 73"/>
          <p:cNvCxnSpPr/>
          <p:nvPr/>
        </p:nvCxnSpPr>
        <p:spPr>
          <a:xfrm rot="10800000">
            <a:off x="6949216" y="6712129"/>
            <a:ext cx="343703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>
            <a:off x="5075852" y="6324779"/>
            <a:ext cx="1604177" cy="281753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20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LASER Feedback (PDH)</a:t>
            </a:r>
            <a:endParaRPr kumimoji="0" lang="en-US" sz="12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6" name="Ellipse 75"/>
          <p:cNvSpPr/>
          <p:nvPr/>
        </p:nvSpPr>
        <p:spPr>
          <a:xfrm>
            <a:off x="5710959" y="5053529"/>
            <a:ext cx="368855" cy="38139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5786406" y="5053529"/>
            <a:ext cx="368855" cy="38139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cxnSp>
        <p:nvCxnSpPr>
          <p:cNvPr id="78" name="Connecteur droit 77"/>
          <p:cNvCxnSpPr/>
          <p:nvPr/>
        </p:nvCxnSpPr>
        <p:spPr>
          <a:xfrm rot="5400000" flipH="1" flipV="1">
            <a:off x="5747307" y="5607451"/>
            <a:ext cx="363227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5434024" y="4790140"/>
            <a:ext cx="1162390" cy="266364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FIBRE AMPLIFIER</a:t>
            </a:r>
            <a:endParaRPr kumimoji="0" lang="en-US" sz="11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685814" y="5743664"/>
            <a:ext cx="511365" cy="317824"/>
          </a:xfrm>
          <a:prstGeom prst="rect">
            <a:avLst/>
          </a:prstGeom>
          <a:solidFill>
            <a:srgbClr val="FF000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5662814" y="5764943"/>
            <a:ext cx="585309" cy="281753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20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PUMP</a:t>
            </a:r>
            <a:endParaRPr kumimoji="0" lang="en-US" sz="12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4909995" y="6678928"/>
            <a:ext cx="1863608" cy="250975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algn="ctr" defTabSz="961498" fontAlgn="auto">
              <a:lnSpc>
                <a:spcPts val="1156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200">
                <a:solidFill>
                  <a:prstClr val="white"/>
                </a:solidFill>
                <a:latin typeface="Calibri"/>
                <a:ea typeface="+mn-ea"/>
                <a:sym typeface="Symbol"/>
              </a:rPr>
              <a:t>CAVITY Feedback (</a:t>
            </a:r>
            <a:r>
              <a:rPr kumimoji="0" lang="fr-FR" sz="1200">
                <a:solidFill>
                  <a:prstClr val="white"/>
                </a:solidFill>
                <a:latin typeface="Calibri"/>
                <a:ea typeface="+mn-ea"/>
              </a:rPr>
              <a:t>PLL + </a:t>
            </a:r>
            <a:r>
              <a:rPr kumimoji="0" lang="fr-FR" sz="1200">
                <a:solidFill>
                  <a:prstClr val="white"/>
                </a:solidFill>
                <a:latin typeface="Calibri"/>
                <a:ea typeface="+mn-ea"/>
                <a:sym typeface="Symbol"/>
              </a:rPr>
              <a:t>)</a:t>
            </a:r>
            <a:endParaRPr kumimoji="0" lang="fr-FR" sz="12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cxnSp>
        <p:nvCxnSpPr>
          <p:cNvPr id="95" name="Connecteur droit 94"/>
          <p:cNvCxnSpPr/>
          <p:nvPr/>
        </p:nvCxnSpPr>
        <p:spPr>
          <a:xfrm>
            <a:off x="4945656" y="5616873"/>
            <a:ext cx="0" cy="69571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oneTexte 95"/>
          <p:cNvSpPr txBox="1"/>
          <p:nvPr/>
        </p:nvSpPr>
        <p:spPr>
          <a:xfrm>
            <a:off x="4210096" y="5834418"/>
            <a:ext cx="838583" cy="281753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20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LASER CLK</a:t>
            </a:r>
            <a:endParaRPr kumimoji="0" lang="en-US" sz="12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660654" y="6258103"/>
            <a:ext cx="2347254" cy="849954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4972960" y="6969506"/>
            <a:ext cx="1938692" cy="281753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none" lIns="96149" tIns="48074" rIns="96149" bIns="48074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200" b="1">
                <a:solidFill>
                  <a:prstClr val="white"/>
                </a:solidFill>
                <a:latin typeface="Calibri"/>
                <a:ea typeface="+mn-ea"/>
                <a:sym typeface="Symbol"/>
              </a:rPr>
              <a:t>DIGITAL SYSTEM @100MHz</a:t>
            </a:r>
            <a:endParaRPr kumimoji="0" lang="en-US" sz="1200" b="1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7035188" y="6697090"/>
            <a:ext cx="822553" cy="266364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 b="1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178.5 MHz</a:t>
            </a:r>
            <a:endParaRPr kumimoji="0" lang="en-US" sz="1100" b="1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4210097" y="5979710"/>
            <a:ext cx="822553" cy="266364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 b="1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178.5 MHz</a:t>
            </a:r>
            <a:endParaRPr kumimoji="0" lang="en-US" sz="1100" b="1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822062" y="5362221"/>
            <a:ext cx="610957" cy="281753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20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20mW</a:t>
            </a:r>
            <a:endParaRPr kumimoji="0" lang="en-US" sz="12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6490288" y="5044404"/>
            <a:ext cx="772860" cy="281753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200" i="1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F</a:t>
            </a:r>
            <a:r>
              <a:rPr kumimoji="0" lang="en-US" sz="1200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=30,000</a:t>
            </a:r>
            <a:endParaRPr kumimoji="0" lang="en-US" sz="12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9" name="Forme libre 108"/>
          <p:cNvSpPr/>
          <p:nvPr/>
        </p:nvSpPr>
        <p:spPr>
          <a:xfrm flipH="1">
            <a:off x="7183956" y="5266801"/>
            <a:ext cx="964040" cy="199774"/>
          </a:xfrm>
          <a:custGeom>
            <a:avLst/>
            <a:gdLst>
              <a:gd name="connsiteX0" fmla="*/ 0 w 1639330"/>
              <a:gd name="connsiteY0" fmla="*/ 369329 h 369329"/>
              <a:gd name="connsiteX1" fmla="*/ 766119 w 1639330"/>
              <a:gd name="connsiteY1" fmla="*/ 6865 h 369329"/>
              <a:gd name="connsiteX2" fmla="*/ 1639330 w 1639330"/>
              <a:gd name="connsiteY2" fmla="*/ 328140 h 36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9330" h="369329">
                <a:moveTo>
                  <a:pt x="0" y="369329"/>
                </a:moveTo>
                <a:cubicBezTo>
                  <a:pt x="246448" y="191529"/>
                  <a:pt x="492897" y="13730"/>
                  <a:pt x="766119" y="6865"/>
                </a:cubicBezTo>
                <a:cubicBezTo>
                  <a:pt x="1039341" y="0"/>
                  <a:pt x="1339335" y="164070"/>
                  <a:pt x="1639330" y="32814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149" tIns="48074" rIns="96149" bIns="48074" rtlCol="0" anchor="ctr"/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endParaRPr kumimoji="0" lang="en-US" sz="1300">
              <a:solidFill>
                <a:prstClr val="black"/>
              </a:solidFill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8080951" y="5081257"/>
            <a:ext cx="1777207" cy="681862"/>
          </a:xfrm>
          <a:prstGeom prst="rect">
            <a:avLst/>
          </a:prstGeom>
          <a:noFill/>
        </p:spPr>
        <p:txBody>
          <a:bodyPr wrap="square" lIns="96149" tIns="48074" rIns="96149" bIns="48074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900" i="1">
                <a:solidFill>
                  <a:srgbClr val="990099"/>
                </a:solidFill>
                <a:latin typeface="Calibri" pitchFamily="34" charset="0"/>
                <a:ea typeface="+mn-ea"/>
                <a:cs typeface="Calibri" pitchFamily="34" charset="0"/>
                <a:sym typeface="Symbol"/>
              </a:rPr>
              <a:t>Silica Mirror Finesse 30,000</a:t>
            </a:r>
            <a:endParaRPr kumimoji="0" lang="en-US" sz="1700" i="1">
              <a:solidFill>
                <a:srgbClr val="99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11" name="Forme libre 110"/>
          <p:cNvSpPr/>
          <p:nvPr/>
        </p:nvSpPr>
        <p:spPr>
          <a:xfrm rot="19283018" flipH="1">
            <a:off x="5842590" y="4427829"/>
            <a:ext cx="693500" cy="155027"/>
          </a:xfrm>
          <a:custGeom>
            <a:avLst/>
            <a:gdLst>
              <a:gd name="connsiteX0" fmla="*/ 0 w 1639330"/>
              <a:gd name="connsiteY0" fmla="*/ 369329 h 369329"/>
              <a:gd name="connsiteX1" fmla="*/ 766119 w 1639330"/>
              <a:gd name="connsiteY1" fmla="*/ 6865 h 369329"/>
              <a:gd name="connsiteX2" fmla="*/ 1639330 w 1639330"/>
              <a:gd name="connsiteY2" fmla="*/ 328140 h 36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9330" h="369329">
                <a:moveTo>
                  <a:pt x="0" y="369329"/>
                </a:moveTo>
                <a:cubicBezTo>
                  <a:pt x="246448" y="191529"/>
                  <a:pt x="492897" y="13730"/>
                  <a:pt x="766119" y="6865"/>
                </a:cubicBezTo>
                <a:cubicBezTo>
                  <a:pt x="1039341" y="0"/>
                  <a:pt x="1339335" y="164070"/>
                  <a:pt x="1639330" y="32814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149" tIns="48074" rIns="96149" bIns="48074" rtlCol="0" anchor="ctr"/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endParaRPr kumimoji="0" lang="en-US" sz="1300">
              <a:solidFill>
                <a:prstClr val="black"/>
              </a:solidFill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6471404" y="3764553"/>
            <a:ext cx="1777207" cy="974250"/>
          </a:xfrm>
          <a:prstGeom prst="rect">
            <a:avLst/>
          </a:prstGeom>
          <a:noFill/>
        </p:spPr>
        <p:txBody>
          <a:bodyPr wrap="square" lIns="96149" tIns="48074" rIns="96149" bIns="48074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900" i="1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  <a:sym typeface="Symbol"/>
              </a:rPr>
              <a:t>CELIA : New Fibre Amplifier and pump diode</a:t>
            </a:r>
            <a:endParaRPr kumimoji="0" lang="en-US" sz="1700" i="1">
              <a:solidFill>
                <a:srgbClr val="FF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14" name="Forme libre 113"/>
          <p:cNvSpPr/>
          <p:nvPr/>
        </p:nvSpPr>
        <p:spPr>
          <a:xfrm rot="1878505">
            <a:off x="4132524" y="4830934"/>
            <a:ext cx="846689" cy="236099"/>
          </a:xfrm>
          <a:custGeom>
            <a:avLst/>
            <a:gdLst>
              <a:gd name="connsiteX0" fmla="*/ 0 w 1639330"/>
              <a:gd name="connsiteY0" fmla="*/ 369329 h 369329"/>
              <a:gd name="connsiteX1" fmla="*/ 766119 w 1639330"/>
              <a:gd name="connsiteY1" fmla="*/ 6865 h 369329"/>
              <a:gd name="connsiteX2" fmla="*/ 1639330 w 1639330"/>
              <a:gd name="connsiteY2" fmla="*/ 328140 h 36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9330" h="369329">
                <a:moveTo>
                  <a:pt x="0" y="369329"/>
                </a:moveTo>
                <a:cubicBezTo>
                  <a:pt x="246448" y="191529"/>
                  <a:pt x="492897" y="13730"/>
                  <a:pt x="766119" y="6865"/>
                </a:cubicBezTo>
                <a:cubicBezTo>
                  <a:pt x="1039341" y="0"/>
                  <a:pt x="1339335" y="164070"/>
                  <a:pt x="1639330" y="32814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149" tIns="48074" rIns="96149" bIns="48074" rtlCol="0" anchor="ctr"/>
          <a:lstStyle/>
          <a:p>
            <a:pPr algn="ctr" defTabSz="961498" fontAlgn="auto">
              <a:spcBef>
                <a:spcPts val="0"/>
              </a:spcBef>
              <a:spcAft>
                <a:spcPts val="0"/>
              </a:spcAft>
            </a:pPr>
            <a:endParaRPr kumimoji="0" lang="en-US" sz="1300">
              <a:solidFill>
                <a:prstClr val="black"/>
              </a:solidFill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3151707" y="4491009"/>
            <a:ext cx="1492184" cy="681862"/>
          </a:xfrm>
          <a:prstGeom prst="rect">
            <a:avLst/>
          </a:prstGeom>
          <a:noFill/>
        </p:spPr>
        <p:txBody>
          <a:bodyPr wrap="square" lIns="96149" tIns="48074" rIns="96149" bIns="48074" rtlCol="0">
            <a:spAutoFit/>
          </a:bodyPr>
          <a:lstStyle/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900" i="1">
                <a:solidFill>
                  <a:srgbClr val="F79646">
                    <a:lumMod val="75000"/>
                  </a:srgbClr>
                </a:solidFill>
                <a:latin typeface="Calibri" pitchFamily="34" charset="0"/>
                <a:ea typeface="+mn-ea"/>
                <a:cs typeface="Calibri" pitchFamily="34" charset="0"/>
                <a:sym typeface="Symbol"/>
              </a:rPr>
              <a:t>MENLO :</a:t>
            </a:r>
          </a:p>
          <a:p>
            <a:pPr defTabSz="961498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900" i="1">
                <a:solidFill>
                  <a:srgbClr val="F79646">
                    <a:lumMod val="75000"/>
                  </a:srgbClr>
                </a:solidFill>
                <a:latin typeface="Calibri" pitchFamily="34" charset="0"/>
                <a:ea typeface="+mn-ea"/>
                <a:cs typeface="Calibri" pitchFamily="34" charset="0"/>
                <a:sym typeface="Symbol"/>
              </a:rPr>
              <a:t>New Laser</a:t>
            </a:r>
            <a:endParaRPr kumimoji="0" lang="en-US" sz="1700" i="1">
              <a:solidFill>
                <a:srgbClr val="F79646">
                  <a:lumMod val="75000"/>
                </a:srgb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311" y="5255892"/>
            <a:ext cx="3164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over 10W injection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10,000  enhancement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241391" y="6312582"/>
            <a:ext cx="834066" cy="508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5337" y="6790136"/>
            <a:ext cx="395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more than 100kW expected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タイトル 1"/>
          <p:cNvSpPr>
            <a:spLocks noGrp="1"/>
          </p:cNvSpPr>
          <p:nvPr>
            <p:ph type="title"/>
          </p:nvPr>
        </p:nvSpPr>
        <p:spPr bwMode="auto">
          <a:xfrm>
            <a:off x="504831" y="0"/>
            <a:ext cx="9382119" cy="672143"/>
          </a:xfrm>
          <a:noFill/>
          <a:ln>
            <a:miter lim="800000"/>
            <a:headEnd/>
            <a:tailEnd/>
          </a:ln>
        </p:spPr>
        <p:txBody>
          <a:bodyPr wrap="square" lIns="91350" tIns="45676" rIns="91350" bIns="4567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dirty="0" smtClean="0"/>
              <a:t>Status and plan of KEK-Hiroshima cavity</a:t>
            </a:r>
            <a:endParaRPr lang="ja-JP" altLang="en-US" dirty="0" smtClean="0"/>
          </a:p>
        </p:txBody>
      </p:sp>
      <p:sp>
        <p:nvSpPr>
          <p:cNvPr id="56323" name="コンテンツ プレースホルダ 2"/>
          <p:cNvSpPr>
            <a:spLocks noGrp="1"/>
          </p:cNvSpPr>
          <p:nvPr>
            <p:ph idx="1"/>
          </p:nvPr>
        </p:nvSpPr>
        <p:spPr bwMode="auto">
          <a:xfrm>
            <a:off x="209554" y="1114428"/>
            <a:ext cx="9782174" cy="6086476"/>
          </a:xfrm>
          <a:noFill/>
          <a:ln>
            <a:miter lim="800000"/>
            <a:headEnd/>
            <a:tailEnd/>
          </a:ln>
        </p:spPr>
        <p:txBody>
          <a:bodyPr wrap="square" lIns="91350" tIns="45676" rIns="91350" bIns="4567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dirty="0" smtClean="0"/>
              <a:t>2.1KW stored as of 25 May 2012</a:t>
            </a:r>
          </a:p>
          <a:p>
            <a:pPr lvl="1" eaLnBrk="1" hangingPunct="1"/>
            <a:r>
              <a:rPr kumimoji="1" lang="en-US" altLang="ja-JP" dirty="0" smtClean="0"/>
              <a:t>30 </a:t>
            </a:r>
            <a:r>
              <a:rPr kumimoji="1" lang="en-US" altLang="ja-JP" dirty="0" err="1" smtClean="0">
                <a:latin typeface="Symbol" pitchFamily="18" charset="2"/>
              </a:rPr>
              <a:t>g</a:t>
            </a:r>
            <a:r>
              <a:rPr kumimoji="1" lang="en-US" altLang="ja-JP" dirty="0" err="1" smtClean="0"/>
              <a:t>s</a:t>
            </a:r>
            <a:r>
              <a:rPr kumimoji="1" lang="en-US" altLang="ja-JP" dirty="0" smtClean="0"/>
              <a:t> / bunch -&gt; 150 </a:t>
            </a:r>
            <a:r>
              <a:rPr kumimoji="1" lang="en-US" altLang="ja-JP" dirty="0" err="1" smtClean="0">
                <a:latin typeface="Symbol" pitchFamily="18" charset="2"/>
              </a:rPr>
              <a:t>g</a:t>
            </a:r>
            <a:r>
              <a:rPr kumimoji="1" lang="en-US" altLang="ja-JP" dirty="0" err="1" smtClean="0"/>
              <a:t>s</a:t>
            </a:r>
            <a:r>
              <a:rPr kumimoji="1" lang="en-US" altLang="ja-JP" dirty="0" smtClean="0"/>
              <a:t> /train at 5 bunches/train</a:t>
            </a:r>
          </a:p>
          <a:p>
            <a:pPr lvl="1" eaLnBrk="1" hangingPunct="1"/>
            <a:r>
              <a:rPr kumimoji="1" lang="en-US" altLang="ja-JP" dirty="0" smtClean="0"/>
              <a:t>complete multi-bunch data by June</a:t>
            </a:r>
          </a:p>
          <a:p>
            <a:pPr lvl="1" eaLnBrk="1" hangingPunct="1"/>
            <a:endParaRPr lang="en-US" altLang="ja-JP" dirty="0" smtClean="0">
              <a:sym typeface="Wingdings" pitchFamily="2" charset="2"/>
            </a:endParaRPr>
          </a:p>
          <a:p>
            <a:pPr eaLnBrk="1" hangingPunct="1"/>
            <a:r>
              <a:rPr lang="en-US" altLang="ja-JP" dirty="0" smtClean="0">
                <a:sym typeface="Wingdings" pitchFamily="2" charset="2"/>
              </a:rPr>
              <a:t>Plan</a:t>
            </a:r>
          </a:p>
          <a:p>
            <a:pPr lvl="1" eaLnBrk="1" hangingPunct="1"/>
            <a:r>
              <a:rPr lang="en-US" altLang="ja-JP" dirty="0" smtClean="0">
                <a:sym typeface="Wingdings" pitchFamily="2" charset="2"/>
              </a:rPr>
              <a:t>Detector: to be replaced w/ a Leas Glass counter</a:t>
            </a:r>
          </a:p>
          <a:p>
            <a:pPr lvl="2" eaLnBrk="1" hangingPunct="1"/>
            <a:r>
              <a:rPr lang="en-US" altLang="ja-JP" dirty="0" smtClean="0">
                <a:sym typeface="Wingdings" pitchFamily="2" charset="2"/>
              </a:rPr>
              <a:t>used in TOPAZ barrel cal. at TRISTAN!</a:t>
            </a:r>
          </a:p>
          <a:p>
            <a:pPr lvl="1" eaLnBrk="1" hangingPunct="1"/>
            <a:r>
              <a:rPr lang="en-US" altLang="ja-JP" dirty="0" smtClean="0">
                <a:sym typeface="Wingdings" pitchFamily="2" charset="2"/>
              </a:rPr>
              <a:t>digital feedback (developed at Hiroshima)</a:t>
            </a:r>
          </a:p>
          <a:p>
            <a:pPr lvl="1" eaLnBrk="1" hangingPunct="1"/>
            <a:r>
              <a:rPr kumimoji="1" lang="en-US" altLang="ja-JP" dirty="0" smtClean="0">
                <a:sym typeface="Wingdings" pitchFamily="2" charset="2"/>
              </a:rPr>
              <a:t>more power enhancement</a:t>
            </a:r>
          </a:p>
          <a:p>
            <a:pPr lvl="2" eaLnBrk="1" hangingPunct="1"/>
            <a:r>
              <a:rPr lang="en-US" altLang="ja-JP" dirty="0" smtClean="0">
                <a:sym typeface="Wingdings" pitchFamily="2" charset="2"/>
              </a:rPr>
              <a:t>16,000 enhancement ?  (finesse 48,000)</a:t>
            </a:r>
            <a:endParaRPr kumimoji="1" lang="en-US" altLang="ja-JP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817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タイトル 1"/>
          <p:cNvSpPr>
            <a:spLocks noGrp="1"/>
          </p:cNvSpPr>
          <p:nvPr>
            <p:ph type="title"/>
          </p:nvPr>
        </p:nvSpPr>
        <p:spPr bwMode="auto">
          <a:xfrm>
            <a:off x="504834" y="0"/>
            <a:ext cx="9072563" cy="672143"/>
          </a:xfrm>
          <a:noFill/>
          <a:ln>
            <a:miter lim="800000"/>
            <a:headEnd/>
            <a:tailEnd/>
          </a:ln>
        </p:spPr>
        <p:txBody>
          <a:bodyPr wrap="square" lIns="91350" tIns="45676" rIns="91350" bIns="4567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dirty="0" smtClean="0"/>
              <a:t>Summary</a:t>
            </a:r>
            <a:endParaRPr lang="ja-JP" altLang="en-US" dirty="0" smtClean="0"/>
          </a:p>
        </p:txBody>
      </p:sp>
      <p:sp>
        <p:nvSpPr>
          <p:cNvPr id="56323" name="コンテンツ プレースホルダ 2"/>
          <p:cNvSpPr>
            <a:spLocks noGrp="1"/>
          </p:cNvSpPr>
          <p:nvPr>
            <p:ph idx="1"/>
          </p:nvPr>
        </p:nvSpPr>
        <p:spPr bwMode="auto">
          <a:xfrm>
            <a:off x="152404" y="700730"/>
            <a:ext cx="9782174" cy="6858948"/>
          </a:xfrm>
          <a:noFill/>
          <a:ln>
            <a:miter lim="800000"/>
            <a:headEnd/>
            <a:tailEnd/>
          </a:ln>
        </p:spPr>
        <p:txBody>
          <a:bodyPr wrap="square" lIns="91350" tIns="45676" rIns="91350" bIns="4567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dirty="0" smtClean="0"/>
              <a:t>Optical Cavity at the ATF is in progress</a:t>
            </a:r>
            <a:r>
              <a:rPr lang="ja-JP" altLang="en-US" dirty="0"/>
              <a:t> </a:t>
            </a:r>
            <a:r>
              <a:rPr lang="en-US" altLang="ja-JP" dirty="0" smtClean="0"/>
              <a:t>for Polarized positron source for the ILC</a:t>
            </a:r>
          </a:p>
          <a:p>
            <a:pPr lvl="1" eaLnBrk="1" hangingPunct="1"/>
            <a:r>
              <a:rPr kumimoji="1" lang="en-US" altLang="ja-JP" dirty="0" smtClean="0"/>
              <a:t>Good collaboration between France – Japan team</a:t>
            </a:r>
            <a:endParaRPr lang="en-US" altLang="ja-JP" dirty="0" smtClean="0"/>
          </a:p>
          <a:p>
            <a:pPr lvl="2" eaLnBrk="1" hangingPunct="1"/>
            <a:r>
              <a:rPr lang="en-US" altLang="ja-JP" dirty="0" smtClean="0"/>
              <a:t>information / technology exchange</a:t>
            </a:r>
          </a:p>
          <a:p>
            <a:pPr eaLnBrk="1" hangingPunct="1"/>
            <a:r>
              <a:rPr lang="en-US" altLang="ja-JP" dirty="0" smtClean="0"/>
              <a:t>R&amp;D of 4 mirror ring cavities are in progress </a:t>
            </a:r>
          </a:p>
          <a:p>
            <a:pPr lvl="1" eaLnBrk="1" hangingPunct="1"/>
            <a:r>
              <a:rPr lang="en-US" altLang="ja-JP" dirty="0" smtClean="0"/>
              <a:t>Sophisticated mechanism aiming very high laser power enhancement  ,,, French team</a:t>
            </a:r>
            <a:endParaRPr lang="en-US" altLang="ja-JP" dirty="0" smtClean="0">
              <a:sym typeface="Wingdings" pitchFamily="2" charset="2"/>
            </a:endParaRPr>
          </a:p>
          <a:p>
            <a:pPr lvl="1" eaLnBrk="1" hangingPunct="1"/>
            <a:r>
              <a:rPr lang="en-US" altLang="ja-JP" dirty="0" smtClean="0">
                <a:sym typeface="Wingdings" pitchFamily="2" charset="2"/>
              </a:rPr>
              <a:t>Relatively simple but new cavity control practical experience w/ the ATF ,,, Japanese team</a:t>
            </a:r>
          </a:p>
          <a:p>
            <a:pPr eaLnBrk="1" hangingPunct="1"/>
            <a:r>
              <a:rPr kumimoji="1" lang="en-US" altLang="ja-JP" dirty="0" smtClean="0">
                <a:sym typeface="Wingdings" pitchFamily="2" charset="2"/>
              </a:rPr>
              <a:t>More to come</a:t>
            </a:r>
          </a:p>
          <a:p>
            <a:pPr lvl="1" eaLnBrk="1" hangingPunct="1"/>
            <a:r>
              <a:rPr kumimoji="1" lang="en-US" altLang="ja-JP" dirty="0" smtClean="0">
                <a:sym typeface="Wingdings" pitchFamily="2" charset="2"/>
              </a:rPr>
              <a:t>more laser power, more </a:t>
            </a:r>
            <a:r>
              <a:rPr kumimoji="1" lang="en-US" altLang="ja-JP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kumimoji="1" lang="en-US" altLang="ja-JP" dirty="0" smtClean="0">
                <a:sym typeface="Wingdings" pitchFamily="2" charset="2"/>
              </a:rPr>
              <a:t> rays</a:t>
            </a:r>
          </a:p>
          <a:p>
            <a:pPr lvl="2" eaLnBrk="1" hangingPunct="1"/>
            <a:r>
              <a:rPr lang="en-US" altLang="ja-JP" dirty="0" smtClean="0">
                <a:sym typeface="Wingdings" pitchFamily="2" charset="2"/>
              </a:rPr>
              <a:t>intensity getting close to usable photon sources</a:t>
            </a:r>
            <a:endParaRPr kumimoji="1" lang="en-US" altLang="ja-JP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9" y="2836874"/>
            <a:ext cx="9072563" cy="1258887"/>
          </a:xfrm>
        </p:spPr>
        <p:txBody>
          <a:bodyPr/>
          <a:lstStyle/>
          <a:p>
            <a:r>
              <a:rPr lang="en-US" altLang="ja-JP" dirty="0" err="1" smtClean="0"/>
              <a:t>supplementals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8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/>
          <p:cNvSpPr/>
          <p:nvPr/>
        </p:nvSpPr>
        <p:spPr>
          <a:xfrm>
            <a:off x="3596764" y="2615240"/>
            <a:ext cx="6270095" cy="34143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3596764" y="5966024"/>
            <a:ext cx="6270095" cy="12622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3596764" y="889908"/>
            <a:ext cx="6270095" cy="18161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281" name="ZoneTexte 280"/>
          <p:cNvSpPr txBox="1"/>
          <p:nvPr/>
        </p:nvSpPr>
        <p:spPr>
          <a:xfrm>
            <a:off x="3621913" y="1423408"/>
            <a:ext cx="309739" cy="893393"/>
          </a:xfrm>
          <a:prstGeom prst="rect">
            <a:avLst/>
          </a:prstGeom>
          <a:noFill/>
        </p:spPr>
        <p:txBody>
          <a:bodyPr wrap="square" lIns="96204" tIns="48102" rIns="96204" bIns="48102" rtlCol="0">
            <a:spAutoFit/>
          </a:bodyPr>
          <a:lstStyle/>
          <a:p>
            <a:pPr algn="ctr" defTabSz="962041" fontAlgn="auto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700" b="1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2</a:t>
            </a:r>
          </a:p>
          <a:p>
            <a:pPr algn="ctr" defTabSz="962041" fontAlgn="auto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700" b="1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0</a:t>
            </a:r>
          </a:p>
          <a:p>
            <a:pPr algn="ctr" defTabSz="962041" fontAlgn="auto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700" b="1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1</a:t>
            </a:r>
          </a:p>
          <a:p>
            <a:pPr algn="ctr" defTabSz="962041" fontAlgn="auto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700" b="1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0</a:t>
            </a:r>
            <a:endParaRPr kumimoji="0" lang="en-US" sz="1700" b="1">
              <a:solidFill>
                <a:prstClr val="black"/>
              </a:solidFill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186" name="ZoneTexte 185"/>
          <p:cNvSpPr txBox="1"/>
          <p:nvPr/>
        </p:nvSpPr>
        <p:spPr>
          <a:xfrm>
            <a:off x="3638679" y="3838883"/>
            <a:ext cx="309739" cy="893393"/>
          </a:xfrm>
          <a:prstGeom prst="rect">
            <a:avLst/>
          </a:prstGeom>
          <a:noFill/>
        </p:spPr>
        <p:txBody>
          <a:bodyPr wrap="square" lIns="96204" tIns="48102" rIns="96204" bIns="48102" rtlCol="0">
            <a:spAutoFit/>
          </a:bodyPr>
          <a:lstStyle/>
          <a:p>
            <a:pPr algn="ctr" defTabSz="962041" fontAlgn="auto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700" b="1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2</a:t>
            </a:r>
          </a:p>
          <a:p>
            <a:pPr algn="ctr" defTabSz="962041" fontAlgn="auto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700" b="1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0</a:t>
            </a:r>
          </a:p>
          <a:p>
            <a:pPr algn="ctr" defTabSz="962041" fontAlgn="auto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700" b="1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1</a:t>
            </a:r>
          </a:p>
          <a:p>
            <a:pPr algn="ctr" defTabSz="962041" fontAlgn="auto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700" b="1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1</a:t>
            </a:r>
            <a:endParaRPr kumimoji="0" lang="en-US" sz="1700" b="1">
              <a:solidFill>
                <a:prstClr val="black"/>
              </a:solidFill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187" name="ZoneTexte 186"/>
          <p:cNvSpPr txBox="1"/>
          <p:nvPr/>
        </p:nvSpPr>
        <p:spPr>
          <a:xfrm>
            <a:off x="3621913" y="6145363"/>
            <a:ext cx="309739" cy="893393"/>
          </a:xfrm>
          <a:prstGeom prst="rect">
            <a:avLst/>
          </a:prstGeom>
          <a:noFill/>
        </p:spPr>
        <p:txBody>
          <a:bodyPr wrap="square" lIns="96204" tIns="48102" rIns="96204" bIns="48102" rtlCol="0">
            <a:spAutoFit/>
          </a:bodyPr>
          <a:lstStyle/>
          <a:p>
            <a:pPr algn="ctr" defTabSz="962041" fontAlgn="auto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700" b="1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2</a:t>
            </a:r>
          </a:p>
          <a:p>
            <a:pPr algn="ctr" defTabSz="962041" fontAlgn="auto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700" b="1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0</a:t>
            </a:r>
          </a:p>
          <a:p>
            <a:pPr algn="ctr" defTabSz="962041" fontAlgn="auto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700" b="1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1</a:t>
            </a:r>
          </a:p>
          <a:p>
            <a:pPr algn="ctr" defTabSz="962041" fontAlgn="auto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700" b="1">
                <a:solidFill>
                  <a:prstClr val="black"/>
                </a:solidFill>
                <a:latin typeface="Calibri"/>
                <a:ea typeface="+mn-ea"/>
                <a:sym typeface="Symbol"/>
              </a:rPr>
              <a:t>2</a:t>
            </a:r>
            <a:endParaRPr kumimoji="0" lang="en-US" sz="1700" b="1">
              <a:solidFill>
                <a:prstClr val="black"/>
              </a:solidFill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 rot="5400000">
            <a:off x="3866667" y="1297381"/>
            <a:ext cx="281619" cy="2063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 rot="5400000">
            <a:off x="3866667" y="1579001"/>
            <a:ext cx="281619" cy="2063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 rot="5400000">
            <a:off x="3866667" y="1860620"/>
            <a:ext cx="281619" cy="2063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 rot="5400000">
            <a:off x="3866667" y="2142238"/>
            <a:ext cx="281619" cy="2063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 rot="5400000">
            <a:off x="3866667" y="2423858"/>
            <a:ext cx="281619" cy="2063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 rot="5400000">
            <a:off x="3866667" y="2705476"/>
            <a:ext cx="281619" cy="2063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 rot="5400000">
            <a:off x="3866667" y="2987094"/>
            <a:ext cx="281619" cy="2063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 rot="5400000">
            <a:off x="3866667" y="3268714"/>
            <a:ext cx="281619" cy="2063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 rot="5400000">
            <a:off x="3866667" y="3550332"/>
            <a:ext cx="281619" cy="2063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 rot="5400000">
            <a:off x="3866667" y="3831951"/>
            <a:ext cx="281619" cy="2063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 rot="5400000">
            <a:off x="3866667" y="4113571"/>
            <a:ext cx="281619" cy="2063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 rot="5400000">
            <a:off x="3866667" y="4395189"/>
            <a:ext cx="281619" cy="2063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 rot="5400000">
            <a:off x="3866667" y="4676807"/>
            <a:ext cx="281619" cy="2063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 rot="5400000">
            <a:off x="3866667" y="4958428"/>
            <a:ext cx="281619" cy="2063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 rot="5400000">
            <a:off x="3866667" y="5240045"/>
            <a:ext cx="281619" cy="2063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 rot="5400000">
            <a:off x="3866667" y="5521664"/>
            <a:ext cx="281619" cy="2063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 rot="5400000">
            <a:off x="3866667" y="5803284"/>
            <a:ext cx="281619" cy="2063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 rot="5400000">
            <a:off x="3866667" y="6084901"/>
            <a:ext cx="281619" cy="2063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 rot="5400000">
            <a:off x="3866667" y="6366520"/>
            <a:ext cx="281619" cy="2063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 rot="5400000">
            <a:off x="3866667" y="6648141"/>
            <a:ext cx="281619" cy="2063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 rot="5400000">
            <a:off x="3866667" y="6929759"/>
            <a:ext cx="281619" cy="2063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3910412" y="3378355"/>
            <a:ext cx="206089" cy="744279"/>
          </a:xfrm>
          <a:prstGeom prst="rect">
            <a:avLst/>
          </a:prstGeom>
          <a:solidFill>
            <a:srgbClr val="FF0000">
              <a:alpha val="77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 rot="5400000">
            <a:off x="3866667" y="1018347"/>
            <a:ext cx="281619" cy="2063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04" tIns="48102" rIns="96204" bIns="48102" rtlCol="0" anchor="ctr"/>
          <a:lstStyle/>
          <a:p>
            <a:pPr algn="ctr" defTabSz="962041" fontAlgn="auto">
              <a:spcBef>
                <a:spcPts val="0"/>
              </a:spcBef>
              <a:spcAft>
                <a:spcPts val="0"/>
              </a:spcAft>
            </a:pPr>
            <a:endParaRPr kumimoji="0" lang="en-US" sz="1900">
              <a:solidFill>
                <a:prstClr val="white"/>
              </a:solidFill>
            </a:endParaRPr>
          </a:p>
        </p:txBody>
      </p:sp>
      <p:sp>
        <p:nvSpPr>
          <p:cNvPr id="201" name="ZoneTexte 200"/>
          <p:cNvSpPr txBox="1"/>
          <p:nvPr/>
        </p:nvSpPr>
        <p:spPr>
          <a:xfrm>
            <a:off x="4124878" y="1134048"/>
            <a:ext cx="3830642" cy="305340"/>
          </a:xfrm>
          <a:prstGeom prst="rect">
            <a:avLst/>
          </a:prstGeom>
          <a:noFill/>
        </p:spPr>
        <p:txBody>
          <a:bodyPr wrap="squar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July </a:t>
            </a:r>
            <a:r>
              <a:rPr kumimoji="0" lang="en-US" sz="1300">
                <a:solidFill>
                  <a:prstClr val="black"/>
                </a:solidFill>
                <a:latin typeface="Calibri"/>
                <a:ea typeface="+mn-ea"/>
              </a:rPr>
              <a:t>/</a:t>
            </a: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August	</a:t>
            </a:r>
            <a:r>
              <a:rPr kumimoji="0" lang="en-US" sz="1300">
                <a:solidFill>
                  <a:prstClr val="black"/>
                </a:solidFill>
                <a:latin typeface="Calibri"/>
                <a:ea typeface="+mn-ea"/>
              </a:rPr>
              <a:t>: setup installation in ATF Damping Ring</a:t>
            </a:r>
          </a:p>
        </p:txBody>
      </p:sp>
      <p:sp>
        <p:nvSpPr>
          <p:cNvPr id="203" name="ZoneTexte 202"/>
          <p:cNvSpPr txBox="1"/>
          <p:nvPr/>
        </p:nvSpPr>
        <p:spPr>
          <a:xfrm>
            <a:off x="4124879" y="1284600"/>
            <a:ext cx="3461787" cy="389531"/>
          </a:xfrm>
          <a:prstGeom prst="rect">
            <a:avLst/>
          </a:prstGeom>
          <a:noFill/>
        </p:spPr>
        <p:txBody>
          <a:bodyPr wrap="squar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srgbClr val="00B050"/>
                </a:solidFill>
                <a:latin typeface="Calibri"/>
                <a:ea typeface="+mn-ea"/>
              </a:rPr>
              <a:t>Oct. 25th</a:t>
            </a:r>
            <a:r>
              <a:rPr kumimoji="0" lang="en-US" sz="1300">
                <a:solidFill>
                  <a:srgbClr val="00B050"/>
                </a:solidFill>
                <a:latin typeface="Calibri"/>
                <a:ea typeface="+mn-ea"/>
              </a:rPr>
              <a:t> 	: 1</a:t>
            </a:r>
            <a:r>
              <a:rPr kumimoji="0" lang="en-US" sz="1300" baseline="30000">
                <a:solidFill>
                  <a:srgbClr val="00B050"/>
                </a:solidFill>
                <a:latin typeface="Calibri"/>
                <a:ea typeface="+mn-ea"/>
              </a:rPr>
              <a:t>st </a:t>
            </a:r>
            <a:r>
              <a:rPr kumimoji="0" lang="en-US" sz="1300">
                <a:solidFill>
                  <a:srgbClr val="00B050"/>
                </a:solidFill>
                <a:latin typeface="Calibri"/>
                <a:ea typeface="+mn-ea"/>
                <a:sym typeface="Symbol"/>
              </a:rPr>
              <a:t>production of </a:t>
            </a:r>
            <a:r>
              <a:rPr kumimoji="0" lang="en-US" sz="1300" b="1">
                <a:solidFill>
                  <a:srgbClr val="00B050"/>
                </a:solidFill>
                <a:latin typeface="Calibri"/>
                <a:ea typeface="+mn-ea"/>
                <a:sym typeface="Symbol"/>
              </a:rPr>
              <a:t>Compton </a:t>
            </a:r>
            <a:r>
              <a:rPr kumimoji="0" lang="en-US" sz="1900" b="1">
                <a:solidFill>
                  <a:srgbClr val="00B050"/>
                </a:solidFill>
                <a:latin typeface="Calibri"/>
                <a:ea typeface="+mn-ea"/>
                <a:sym typeface="Symbol"/>
              </a:rPr>
              <a:t></a:t>
            </a:r>
            <a:r>
              <a:rPr kumimoji="0" lang="en-US" sz="1300" b="1">
                <a:solidFill>
                  <a:srgbClr val="00B050"/>
                </a:solidFill>
                <a:latin typeface="Calibri"/>
                <a:ea typeface="+mn-ea"/>
                <a:sym typeface="Symbol"/>
              </a:rPr>
              <a:t> </a:t>
            </a:r>
            <a:endParaRPr kumimoji="0" lang="en-US" sz="1300" b="1">
              <a:solidFill>
                <a:srgbClr val="00B050"/>
              </a:solidFill>
              <a:latin typeface="Calibri"/>
              <a:ea typeface="+mn-ea"/>
            </a:endParaRPr>
          </a:p>
        </p:txBody>
      </p:sp>
      <p:sp>
        <p:nvSpPr>
          <p:cNvPr id="216" name="ZoneTexte 215"/>
          <p:cNvSpPr txBox="1"/>
          <p:nvPr/>
        </p:nvSpPr>
        <p:spPr>
          <a:xfrm>
            <a:off x="4124880" y="1619862"/>
            <a:ext cx="4015069" cy="497253"/>
          </a:xfrm>
          <a:prstGeom prst="rect">
            <a:avLst/>
          </a:prstGeom>
          <a:noFill/>
        </p:spPr>
        <p:txBody>
          <a:bodyPr wrap="squar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Nov. 1</a:t>
            </a:r>
            <a:r>
              <a:rPr kumimoji="0" lang="en-US" sz="1300" b="1" baseline="30000">
                <a:solidFill>
                  <a:prstClr val="black"/>
                </a:solidFill>
                <a:latin typeface="Calibri"/>
                <a:ea typeface="+mn-ea"/>
              </a:rPr>
              <a:t>st</a:t>
            </a: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 	</a:t>
            </a:r>
            <a:r>
              <a:rPr kumimoji="0" lang="en-US" sz="1300">
                <a:solidFill>
                  <a:prstClr val="black"/>
                </a:solidFill>
                <a:latin typeface="Calibri"/>
                <a:ea typeface="+mn-ea"/>
              </a:rPr>
              <a:t>: Laser Failure, </a:t>
            </a: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sent back to Europe for repair</a:t>
            </a:r>
          </a:p>
        </p:txBody>
      </p:sp>
      <p:sp>
        <p:nvSpPr>
          <p:cNvPr id="217" name="ZoneTexte 216"/>
          <p:cNvSpPr txBox="1"/>
          <p:nvPr/>
        </p:nvSpPr>
        <p:spPr>
          <a:xfrm>
            <a:off x="4124880" y="1788579"/>
            <a:ext cx="2120499" cy="389531"/>
          </a:xfrm>
          <a:prstGeom prst="rect">
            <a:avLst/>
          </a:prstGeom>
          <a:noFill/>
        </p:spPr>
        <p:txBody>
          <a:bodyPr wrap="squar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srgbClr val="00B050"/>
                </a:solidFill>
                <a:latin typeface="Calibri"/>
                <a:ea typeface="+mn-ea"/>
              </a:rPr>
              <a:t>Dec. 8</a:t>
            </a:r>
            <a:r>
              <a:rPr kumimoji="0" lang="en-US" sz="1300" b="1" baseline="30000">
                <a:solidFill>
                  <a:srgbClr val="00B050"/>
                </a:solidFill>
                <a:latin typeface="Calibri"/>
                <a:ea typeface="+mn-ea"/>
              </a:rPr>
              <a:t>th</a:t>
            </a:r>
            <a:r>
              <a:rPr kumimoji="0" lang="en-US" sz="1300" b="1">
                <a:solidFill>
                  <a:srgbClr val="00B050"/>
                </a:solidFill>
                <a:latin typeface="Calibri"/>
                <a:ea typeface="+mn-ea"/>
              </a:rPr>
              <a:t> </a:t>
            </a:r>
            <a:r>
              <a:rPr kumimoji="0" lang="en-US" sz="1300">
                <a:solidFill>
                  <a:srgbClr val="00B050"/>
                </a:solidFill>
                <a:latin typeface="Calibri"/>
                <a:ea typeface="+mn-ea"/>
              </a:rPr>
              <a:t> 	: </a:t>
            </a:r>
            <a:r>
              <a:rPr kumimoji="0" lang="en-US" sz="1300" b="1">
                <a:solidFill>
                  <a:srgbClr val="00B050"/>
                </a:solidFill>
                <a:latin typeface="Calibri"/>
                <a:ea typeface="+mn-ea"/>
                <a:sym typeface="Symbol"/>
              </a:rPr>
              <a:t>Compton </a:t>
            </a:r>
            <a:r>
              <a:rPr kumimoji="0" lang="en-US" sz="1900" b="1">
                <a:solidFill>
                  <a:srgbClr val="00B050"/>
                </a:solidFill>
                <a:latin typeface="Calibri"/>
                <a:ea typeface="+mn-ea"/>
                <a:sym typeface="Symbol"/>
              </a:rPr>
              <a:t></a:t>
            </a:r>
            <a:r>
              <a:rPr kumimoji="0" lang="en-US" sz="1300" b="1">
                <a:solidFill>
                  <a:srgbClr val="00B050"/>
                </a:solidFill>
                <a:latin typeface="Calibri"/>
                <a:ea typeface="+mn-ea"/>
                <a:sym typeface="Symbol"/>
              </a:rPr>
              <a:t> </a:t>
            </a:r>
            <a:endParaRPr kumimoji="0" lang="en-US" sz="1300" b="1">
              <a:solidFill>
                <a:srgbClr val="00B050"/>
              </a:solidFill>
              <a:latin typeface="Calibri"/>
              <a:ea typeface="+mn-ea"/>
            </a:endParaRPr>
          </a:p>
        </p:txBody>
      </p:sp>
      <p:sp>
        <p:nvSpPr>
          <p:cNvPr id="219" name="ZoneTexte 218"/>
          <p:cNvSpPr txBox="1"/>
          <p:nvPr/>
        </p:nvSpPr>
        <p:spPr>
          <a:xfrm>
            <a:off x="4124880" y="2132923"/>
            <a:ext cx="4207879" cy="497253"/>
          </a:xfrm>
          <a:prstGeom prst="rect">
            <a:avLst/>
          </a:prstGeom>
          <a:noFill/>
        </p:spPr>
        <p:txBody>
          <a:bodyPr wrap="squar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Dec. 20</a:t>
            </a:r>
            <a:r>
              <a:rPr kumimoji="0" lang="en-US" sz="1300" b="1" baseline="30000">
                <a:solidFill>
                  <a:prstClr val="black"/>
                </a:solidFill>
                <a:latin typeface="Calibri"/>
                <a:ea typeface="+mn-ea"/>
              </a:rPr>
              <a:t>th</a:t>
            </a: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  	</a:t>
            </a:r>
            <a:r>
              <a:rPr kumimoji="0" lang="en-US" sz="1300">
                <a:solidFill>
                  <a:prstClr val="black"/>
                </a:solidFill>
                <a:latin typeface="Calibri"/>
                <a:ea typeface="+mn-ea"/>
              </a:rPr>
              <a:t>: Laser </a:t>
            </a: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sent back to Europe </a:t>
            </a:r>
            <a:r>
              <a:rPr kumimoji="0" lang="en-US" sz="1300">
                <a:solidFill>
                  <a:prstClr val="black"/>
                </a:solidFill>
                <a:latin typeface="Calibri"/>
                <a:ea typeface="+mn-ea"/>
              </a:rPr>
              <a:t>for improvements</a:t>
            </a:r>
          </a:p>
        </p:txBody>
      </p:sp>
      <p:sp>
        <p:nvSpPr>
          <p:cNvPr id="230" name="ZoneTexte 229"/>
          <p:cNvSpPr txBox="1"/>
          <p:nvPr/>
        </p:nvSpPr>
        <p:spPr>
          <a:xfrm>
            <a:off x="8178791" y="1212562"/>
            <a:ext cx="1634489" cy="118718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lIns="96204" tIns="48102" rIns="96204" bIns="48102" rtlCol="0">
            <a:spAutoFit/>
          </a:bodyPr>
          <a:lstStyle/>
          <a:p>
            <a:pPr defTabSz="962041" fontAlgn="auto">
              <a:lnSpc>
                <a:spcPts val="1684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srgbClr val="00B050"/>
                </a:solidFill>
                <a:latin typeface="Calibri"/>
                <a:ea typeface="+mn-ea"/>
              </a:rPr>
              <a:t>Mirrors Finesse 3000</a:t>
            </a:r>
          </a:p>
          <a:p>
            <a:pPr defTabSz="962041" fontAlgn="auto">
              <a:lnSpc>
                <a:spcPts val="1684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srgbClr val="00B050"/>
                </a:solidFill>
                <a:latin typeface="Calibri"/>
                <a:ea typeface="+mn-ea"/>
              </a:rPr>
              <a:t>Single bunch / </a:t>
            </a:r>
          </a:p>
          <a:p>
            <a:pPr defTabSz="962041" fontAlgn="auto">
              <a:lnSpc>
                <a:spcPts val="1684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srgbClr val="00B050"/>
                </a:solidFill>
                <a:latin typeface="Calibri"/>
                <a:ea typeface="+mn-ea"/>
              </a:rPr>
              <a:t>Single Train</a:t>
            </a:r>
          </a:p>
          <a:p>
            <a:pPr defTabSz="962041" fontAlgn="auto">
              <a:lnSpc>
                <a:spcPts val="1684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srgbClr val="00B050"/>
                </a:solidFill>
                <a:latin typeface="Calibri"/>
                <a:ea typeface="+mn-ea"/>
              </a:rPr>
              <a:t>Pcav = 1700W</a:t>
            </a:r>
          </a:p>
          <a:p>
            <a:pPr defTabSz="962041" fontAlgn="auto">
              <a:lnSpc>
                <a:spcPts val="1684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srgbClr val="00B050"/>
                </a:solidFill>
                <a:latin typeface="Calibri"/>
                <a:ea typeface="+mn-ea"/>
              </a:rPr>
              <a:t>CsI detector</a:t>
            </a:r>
          </a:p>
        </p:txBody>
      </p:sp>
      <p:pic>
        <p:nvPicPr>
          <p:cNvPr id="232" name="Picture 2" descr="H:\MIGHTYLASER\PHOTOS\20120401 - Installation Miroirs F3000\IMG_68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59" y="1089681"/>
            <a:ext cx="3406213" cy="493989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33" name="ZoneTexte 232"/>
          <p:cNvSpPr txBox="1"/>
          <p:nvPr/>
        </p:nvSpPr>
        <p:spPr>
          <a:xfrm>
            <a:off x="143374" y="5990926"/>
            <a:ext cx="3526931" cy="266421"/>
          </a:xfrm>
          <a:prstGeom prst="rect">
            <a:avLst/>
          </a:prstGeom>
          <a:noFill/>
        </p:spPr>
        <p:txBody>
          <a:bodyPr wrap="non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 b="1">
                <a:solidFill>
                  <a:prstClr val="black"/>
                </a:solidFill>
                <a:latin typeface="Calibri"/>
                <a:ea typeface="+mn-ea"/>
              </a:rPr>
              <a:t>2012.04.01</a:t>
            </a: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</a:rPr>
              <a:t> – Mirror Finesse 30000 installation (V. Soskov)</a:t>
            </a:r>
          </a:p>
        </p:txBody>
      </p:sp>
      <p:sp>
        <p:nvSpPr>
          <p:cNvPr id="234" name="ZoneTexte 233"/>
          <p:cNvSpPr txBox="1"/>
          <p:nvPr/>
        </p:nvSpPr>
        <p:spPr>
          <a:xfrm>
            <a:off x="4124878" y="2686847"/>
            <a:ext cx="2824676" cy="497253"/>
          </a:xfrm>
          <a:prstGeom prst="rect">
            <a:avLst/>
          </a:prstGeom>
          <a:noFill/>
        </p:spPr>
        <p:txBody>
          <a:bodyPr wrap="squar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Feb. 05 to 12	</a:t>
            </a:r>
            <a:r>
              <a:rPr kumimoji="0" lang="en-US" sz="1300">
                <a:solidFill>
                  <a:prstClr val="black"/>
                </a:solidFill>
                <a:latin typeface="Calibri"/>
                <a:ea typeface="+mn-ea"/>
              </a:rPr>
              <a:t>: Fibre Amplifier Upgrade</a:t>
            </a:r>
          </a:p>
        </p:txBody>
      </p:sp>
      <p:sp>
        <p:nvSpPr>
          <p:cNvPr id="235" name="ZoneTexte 234"/>
          <p:cNvSpPr txBox="1"/>
          <p:nvPr/>
        </p:nvSpPr>
        <p:spPr>
          <a:xfrm>
            <a:off x="4124879" y="2932026"/>
            <a:ext cx="3738429" cy="497253"/>
          </a:xfrm>
          <a:prstGeom prst="rect">
            <a:avLst/>
          </a:prstGeom>
          <a:noFill/>
        </p:spPr>
        <p:txBody>
          <a:bodyPr wrap="squar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Feb. 6</a:t>
            </a:r>
            <a:r>
              <a:rPr kumimoji="0" lang="en-US" sz="1300" b="1" baseline="30000">
                <a:solidFill>
                  <a:prstClr val="black"/>
                </a:solidFill>
                <a:latin typeface="Calibri"/>
                <a:ea typeface="+mn-ea"/>
              </a:rPr>
              <a:t>th</a:t>
            </a: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 	</a:t>
            </a:r>
            <a:r>
              <a:rPr kumimoji="0" lang="en-US" sz="1300">
                <a:solidFill>
                  <a:prstClr val="black"/>
                </a:solidFill>
                <a:latin typeface="Calibri"/>
                <a:ea typeface="+mn-ea"/>
              </a:rPr>
              <a:t>: Fibre amplifier High power Test failure </a:t>
            </a:r>
          </a:p>
        </p:txBody>
      </p:sp>
      <p:sp>
        <p:nvSpPr>
          <p:cNvPr id="237" name="ZoneTexte 236"/>
          <p:cNvSpPr txBox="1"/>
          <p:nvPr/>
        </p:nvSpPr>
        <p:spPr>
          <a:xfrm>
            <a:off x="4124879" y="3164307"/>
            <a:ext cx="2992337" cy="305340"/>
          </a:xfrm>
          <a:prstGeom prst="rect">
            <a:avLst/>
          </a:prstGeom>
          <a:noFill/>
        </p:spPr>
        <p:txBody>
          <a:bodyPr wrap="squar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srgbClr val="FF0066"/>
                </a:solidFill>
                <a:latin typeface="Calibri"/>
                <a:ea typeface="+mn-ea"/>
              </a:rPr>
              <a:t>Mar. 11</a:t>
            </a:r>
            <a:r>
              <a:rPr kumimoji="0" lang="en-US" sz="1300" b="1" baseline="30000">
                <a:solidFill>
                  <a:srgbClr val="FF0066"/>
                </a:solidFill>
                <a:latin typeface="Calibri"/>
                <a:ea typeface="+mn-ea"/>
              </a:rPr>
              <a:t>th</a:t>
            </a:r>
            <a:r>
              <a:rPr kumimoji="0" lang="en-US" sz="1300" b="1">
                <a:solidFill>
                  <a:srgbClr val="FF0066"/>
                </a:solidFill>
                <a:latin typeface="Calibri"/>
                <a:ea typeface="+mn-ea"/>
              </a:rPr>
              <a:t>  </a:t>
            </a:r>
            <a:r>
              <a:rPr kumimoji="0" lang="en-US" sz="1300">
                <a:solidFill>
                  <a:srgbClr val="FF0066"/>
                </a:solidFill>
                <a:latin typeface="Calibri"/>
                <a:ea typeface="+mn-ea"/>
              </a:rPr>
              <a:t>	: Earthquake – ATF stopped</a:t>
            </a:r>
            <a:endParaRPr kumimoji="0" lang="en-US" sz="1300" b="1">
              <a:solidFill>
                <a:srgbClr val="FF0066"/>
              </a:solidFill>
              <a:latin typeface="Calibri"/>
              <a:ea typeface="+mn-ea"/>
            </a:endParaRPr>
          </a:p>
        </p:txBody>
      </p:sp>
      <p:sp>
        <p:nvSpPr>
          <p:cNvPr id="238" name="ZoneTexte 237"/>
          <p:cNvSpPr txBox="1"/>
          <p:nvPr/>
        </p:nvSpPr>
        <p:spPr>
          <a:xfrm>
            <a:off x="4124879" y="3391324"/>
            <a:ext cx="3436639" cy="497253"/>
          </a:xfrm>
          <a:prstGeom prst="rect">
            <a:avLst/>
          </a:prstGeom>
          <a:noFill/>
        </p:spPr>
        <p:txBody>
          <a:bodyPr wrap="squar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srgbClr val="FF0066"/>
                </a:solidFill>
                <a:latin typeface="Calibri"/>
                <a:ea typeface="+mn-ea"/>
              </a:rPr>
              <a:t>Jun. 2</a:t>
            </a:r>
            <a:r>
              <a:rPr kumimoji="0" lang="en-US" sz="1300" b="1" baseline="30000">
                <a:solidFill>
                  <a:srgbClr val="FF0066"/>
                </a:solidFill>
                <a:latin typeface="Calibri"/>
                <a:ea typeface="+mn-ea"/>
              </a:rPr>
              <a:t>d</a:t>
            </a:r>
            <a:r>
              <a:rPr kumimoji="0" lang="en-US" sz="1300" b="1">
                <a:solidFill>
                  <a:srgbClr val="FF0066"/>
                </a:solidFill>
                <a:latin typeface="Calibri"/>
                <a:ea typeface="+mn-ea"/>
              </a:rPr>
              <a:t>  </a:t>
            </a:r>
            <a:r>
              <a:rPr kumimoji="0" lang="en-US" sz="1300">
                <a:solidFill>
                  <a:srgbClr val="FF0066"/>
                </a:solidFill>
                <a:latin typeface="Calibri"/>
                <a:ea typeface="+mn-ea"/>
              </a:rPr>
              <a:t>	: Beam restored in LINAC-DR-ATF2</a:t>
            </a:r>
            <a:endParaRPr kumimoji="0" lang="en-US" sz="1300" b="1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41" name="ZoneTexte 240"/>
          <p:cNvSpPr txBox="1"/>
          <p:nvPr/>
        </p:nvSpPr>
        <p:spPr>
          <a:xfrm>
            <a:off x="4124878" y="3636503"/>
            <a:ext cx="5289294" cy="697308"/>
          </a:xfrm>
          <a:prstGeom prst="rect">
            <a:avLst/>
          </a:prstGeom>
          <a:noFill/>
        </p:spPr>
        <p:txBody>
          <a:bodyPr wrap="squar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Jun. 23</a:t>
            </a:r>
            <a:r>
              <a:rPr kumimoji="0" lang="en-US" sz="1300" b="1" baseline="30000">
                <a:solidFill>
                  <a:prstClr val="black"/>
                </a:solidFill>
                <a:latin typeface="Calibri"/>
                <a:ea typeface="+mn-ea"/>
              </a:rPr>
              <a:t>d</a:t>
            </a: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  </a:t>
            </a:r>
            <a:r>
              <a:rPr kumimoji="0" lang="en-US" sz="1300">
                <a:solidFill>
                  <a:prstClr val="black"/>
                </a:solidFill>
                <a:latin typeface="Calibri"/>
                <a:ea typeface="+mn-ea"/>
              </a:rPr>
              <a:t>	: MightyLaser restarted in </a:t>
            </a: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Direct Injection mode </a:t>
            </a:r>
            <a:r>
              <a:rPr kumimoji="0" lang="en-US" sz="1300">
                <a:solidFill>
                  <a:prstClr val="black"/>
                </a:solidFill>
                <a:latin typeface="Calibri"/>
                <a:ea typeface="+mn-ea"/>
              </a:rPr>
              <a:t>(No fibre Amp.)</a:t>
            </a:r>
          </a:p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	  </a:t>
            </a:r>
            <a:r>
              <a:rPr kumimoji="0" lang="en-US" sz="1300">
                <a:solidFill>
                  <a:prstClr val="black"/>
                </a:solidFill>
                <a:latin typeface="Calibri"/>
                <a:ea typeface="+mn-ea"/>
              </a:rPr>
              <a:t>No damage found on the setup</a:t>
            </a:r>
            <a:endParaRPr kumimoji="0" lang="en-US" sz="1300" b="1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42" name="ZoneTexte 241"/>
          <p:cNvSpPr txBox="1"/>
          <p:nvPr/>
        </p:nvSpPr>
        <p:spPr>
          <a:xfrm>
            <a:off x="4124878" y="4171429"/>
            <a:ext cx="4325242" cy="305340"/>
          </a:xfrm>
          <a:prstGeom prst="rect">
            <a:avLst/>
          </a:prstGeom>
          <a:noFill/>
        </p:spPr>
        <p:txBody>
          <a:bodyPr wrap="squar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 dirty="0">
                <a:solidFill>
                  <a:prstClr val="black"/>
                </a:solidFill>
                <a:latin typeface="Calibri"/>
                <a:ea typeface="+mn-ea"/>
              </a:rPr>
              <a:t>July. 20</a:t>
            </a:r>
            <a:r>
              <a:rPr kumimoji="0" lang="en-US" sz="1300" b="1" baseline="30000" dirty="0">
                <a:solidFill>
                  <a:prstClr val="black"/>
                </a:solidFill>
                <a:latin typeface="Calibri"/>
                <a:ea typeface="+mn-ea"/>
              </a:rPr>
              <a:t>th</a:t>
            </a:r>
            <a:r>
              <a:rPr kumimoji="0" lang="en-US" sz="1300" b="1" dirty="0">
                <a:solidFill>
                  <a:prstClr val="black"/>
                </a:solidFill>
                <a:latin typeface="Calibri"/>
                <a:ea typeface="+mn-ea"/>
              </a:rPr>
              <a:t>  	</a:t>
            </a:r>
            <a:r>
              <a:rPr kumimoji="0" lang="en-US" sz="1300" dirty="0">
                <a:solidFill>
                  <a:prstClr val="black"/>
                </a:solidFill>
                <a:latin typeface="Calibri"/>
                <a:ea typeface="+mn-ea"/>
              </a:rPr>
              <a:t>: Laser Failure, </a:t>
            </a:r>
            <a:r>
              <a:rPr kumimoji="0" lang="en-US" sz="1300" b="1" dirty="0">
                <a:solidFill>
                  <a:prstClr val="black"/>
                </a:solidFill>
                <a:latin typeface="Calibri"/>
                <a:ea typeface="+mn-ea"/>
              </a:rPr>
              <a:t>sent back to Europe for repair</a:t>
            </a:r>
          </a:p>
        </p:txBody>
      </p:sp>
      <p:sp>
        <p:nvSpPr>
          <p:cNvPr id="243" name="ZoneTexte 242"/>
          <p:cNvSpPr txBox="1"/>
          <p:nvPr/>
        </p:nvSpPr>
        <p:spPr>
          <a:xfrm>
            <a:off x="4124878" y="4326634"/>
            <a:ext cx="3159998" cy="305340"/>
          </a:xfrm>
          <a:prstGeom prst="rect">
            <a:avLst/>
          </a:prstGeom>
          <a:noFill/>
        </p:spPr>
        <p:txBody>
          <a:bodyPr wrap="squar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Oct. 10</a:t>
            </a:r>
            <a:r>
              <a:rPr kumimoji="0" lang="en-US" sz="1300" b="1" baseline="30000">
                <a:solidFill>
                  <a:prstClr val="black"/>
                </a:solidFill>
                <a:latin typeface="Calibri"/>
                <a:ea typeface="+mn-ea"/>
              </a:rPr>
              <a:t>th</a:t>
            </a: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   </a:t>
            </a:r>
            <a:r>
              <a:rPr kumimoji="0" lang="en-US" sz="1300">
                <a:solidFill>
                  <a:prstClr val="black"/>
                </a:solidFill>
                <a:latin typeface="Calibri"/>
                <a:ea typeface="+mn-ea"/>
              </a:rPr>
              <a:t>	: MightyLaser setup restarted</a:t>
            </a:r>
            <a:endParaRPr kumimoji="0" lang="en-US" sz="1300" b="1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48" name="ZoneTexte 247"/>
          <p:cNvSpPr txBox="1"/>
          <p:nvPr/>
        </p:nvSpPr>
        <p:spPr>
          <a:xfrm>
            <a:off x="4124879" y="4580894"/>
            <a:ext cx="5658149" cy="497253"/>
          </a:xfrm>
          <a:prstGeom prst="rect">
            <a:avLst/>
          </a:prstGeom>
          <a:noFill/>
        </p:spPr>
        <p:txBody>
          <a:bodyPr wrap="squar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Oct. 20</a:t>
            </a:r>
            <a:r>
              <a:rPr kumimoji="0" lang="en-US" sz="1300" b="1" baseline="30000">
                <a:solidFill>
                  <a:prstClr val="black"/>
                </a:solidFill>
                <a:latin typeface="Calibri"/>
                <a:ea typeface="+mn-ea"/>
              </a:rPr>
              <a:t>th</a:t>
            </a: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   </a:t>
            </a:r>
            <a:r>
              <a:rPr kumimoji="0" lang="en-US" sz="1300">
                <a:solidFill>
                  <a:prstClr val="black"/>
                </a:solidFill>
                <a:latin typeface="Calibri"/>
                <a:ea typeface="+mn-ea"/>
              </a:rPr>
              <a:t>	: Laser locked with </a:t>
            </a: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Frequency Shifter </a:t>
            </a:r>
            <a:r>
              <a:rPr kumimoji="0" lang="en-US" sz="1300">
                <a:solidFill>
                  <a:prstClr val="black"/>
                </a:solidFill>
                <a:latin typeface="Calibri"/>
                <a:ea typeface="+mn-ea"/>
              </a:rPr>
              <a:t>– </a:t>
            </a:r>
            <a:r>
              <a:rPr kumimoji="0" lang="en-US" sz="1300">
                <a:solidFill>
                  <a:srgbClr val="FF0066"/>
                </a:solidFill>
                <a:latin typeface="Calibri"/>
                <a:ea typeface="+mn-ea"/>
              </a:rPr>
              <a:t>Best stability on main resonance</a:t>
            </a:r>
            <a:endParaRPr kumimoji="0" lang="en-US" sz="1300" b="1">
              <a:solidFill>
                <a:srgbClr val="FF0066"/>
              </a:solidFill>
              <a:latin typeface="Calibri"/>
              <a:ea typeface="+mn-ea"/>
            </a:endParaRPr>
          </a:p>
        </p:txBody>
      </p:sp>
      <p:sp>
        <p:nvSpPr>
          <p:cNvPr id="252" name="ZoneTexte 251"/>
          <p:cNvSpPr txBox="1"/>
          <p:nvPr/>
        </p:nvSpPr>
        <p:spPr>
          <a:xfrm>
            <a:off x="4124879" y="4835154"/>
            <a:ext cx="4643799" cy="497253"/>
          </a:xfrm>
          <a:prstGeom prst="rect">
            <a:avLst/>
          </a:prstGeom>
          <a:noFill/>
        </p:spPr>
        <p:txBody>
          <a:bodyPr wrap="squar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Oct. 27</a:t>
            </a:r>
            <a:r>
              <a:rPr kumimoji="0" lang="en-US" sz="1300" b="1" baseline="30000">
                <a:solidFill>
                  <a:prstClr val="black"/>
                </a:solidFill>
                <a:latin typeface="Calibri"/>
                <a:ea typeface="+mn-ea"/>
              </a:rPr>
              <a:t>th</a:t>
            </a: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   </a:t>
            </a:r>
            <a:r>
              <a:rPr kumimoji="0" lang="en-US" sz="1300">
                <a:solidFill>
                  <a:prstClr val="black"/>
                </a:solidFill>
                <a:latin typeface="Calibri"/>
                <a:ea typeface="+mn-ea"/>
              </a:rPr>
              <a:t>	: Laser Modelocking Failure. Decision : </a:t>
            </a: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buy a new laser</a:t>
            </a:r>
            <a:r>
              <a:rPr kumimoji="0" lang="en-US" sz="1300">
                <a:solidFill>
                  <a:prstClr val="black"/>
                </a:solidFill>
                <a:latin typeface="Calibri"/>
                <a:ea typeface="+mn-ea"/>
              </a:rPr>
              <a:t>. </a:t>
            </a:r>
            <a:endParaRPr kumimoji="0" lang="en-US" sz="1300" b="1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53" name="ZoneTexte 252"/>
          <p:cNvSpPr txBox="1"/>
          <p:nvPr/>
        </p:nvSpPr>
        <p:spPr>
          <a:xfrm>
            <a:off x="4124878" y="5080331"/>
            <a:ext cx="5666533" cy="697308"/>
          </a:xfrm>
          <a:prstGeom prst="rect">
            <a:avLst/>
          </a:prstGeom>
          <a:noFill/>
        </p:spPr>
        <p:txBody>
          <a:bodyPr wrap="squar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Dec. 17</a:t>
            </a:r>
            <a:r>
              <a:rPr kumimoji="0" lang="en-US" sz="1300" b="1" baseline="30000">
                <a:solidFill>
                  <a:prstClr val="black"/>
                </a:solidFill>
                <a:latin typeface="Calibri"/>
                <a:ea typeface="+mn-ea"/>
              </a:rPr>
              <a:t>th</a:t>
            </a:r>
            <a:r>
              <a:rPr kumimoji="0" lang="en-US" sz="1300" b="1">
                <a:solidFill>
                  <a:srgbClr val="FF0066"/>
                </a:solidFill>
                <a:latin typeface="Calibri"/>
                <a:ea typeface="+mn-ea"/>
              </a:rPr>
              <a:t> </a:t>
            </a: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-26</a:t>
            </a:r>
            <a:r>
              <a:rPr kumimoji="0" lang="en-US" sz="1300" b="1" baseline="30000">
                <a:solidFill>
                  <a:prstClr val="black"/>
                </a:solidFill>
                <a:latin typeface="Calibri"/>
                <a:ea typeface="+mn-ea"/>
              </a:rPr>
              <a:t>th</a:t>
            </a: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   </a:t>
            </a:r>
            <a:r>
              <a:rPr kumimoji="0" lang="en-US" sz="1300">
                <a:solidFill>
                  <a:prstClr val="black"/>
                </a:solidFill>
                <a:latin typeface="Calibri"/>
                <a:ea typeface="+mn-ea"/>
              </a:rPr>
              <a:t>: Mirrors cleaned (Finesse 3000).</a:t>
            </a:r>
          </a:p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>
                <a:solidFill>
                  <a:srgbClr val="FF0066"/>
                </a:solidFill>
                <a:latin typeface="Calibri"/>
                <a:ea typeface="+mn-ea"/>
              </a:rPr>
              <a:t>	  Coupling issue : 60% on Air Pressure, less than 10% under Vacuum</a:t>
            </a:r>
            <a:r>
              <a:rPr kumimoji="0" lang="en-US" sz="130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endParaRPr kumimoji="0" lang="en-US" sz="1300" b="1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55" name="ZoneTexte 254"/>
          <p:cNvSpPr txBox="1"/>
          <p:nvPr/>
        </p:nvSpPr>
        <p:spPr>
          <a:xfrm>
            <a:off x="4124876" y="5507125"/>
            <a:ext cx="5364743" cy="697308"/>
          </a:xfrm>
          <a:prstGeom prst="rect">
            <a:avLst/>
          </a:prstGeom>
          <a:noFill/>
        </p:spPr>
        <p:txBody>
          <a:bodyPr wrap="squar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Jan. 28</a:t>
            </a:r>
            <a:r>
              <a:rPr kumimoji="0" lang="en-US" sz="1300" b="1" baseline="30000">
                <a:solidFill>
                  <a:prstClr val="black"/>
                </a:solidFill>
                <a:latin typeface="Calibri"/>
                <a:ea typeface="+mn-ea"/>
              </a:rPr>
              <a:t>th</a:t>
            </a: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   </a:t>
            </a:r>
            <a:r>
              <a:rPr kumimoji="0" lang="en-US" sz="1300">
                <a:solidFill>
                  <a:prstClr val="black"/>
                </a:solidFill>
                <a:latin typeface="Calibri"/>
                <a:ea typeface="+mn-ea"/>
              </a:rPr>
              <a:t>	: Measurements - </a:t>
            </a: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Coupling is a function of vacuum (oscillations).</a:t>
            </a:r>
          </a:p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                            No explanation.</a:t>
            </a:r>
          </a:p>
        </p:txBody>
      </p:sp>
      <p:sp>
        <p:nvSpPr>
          <p:cNvPr id="256" name="ZoneTexte 255"/>
          <p:cNvSpPr txBox="1"/>
          <p:nvPr/>
        </p:nvSpPr>
        <p:spPr>
          <a:xfrm>
            <a:off x="4124877" y="6297143"/>
            <a:ext cx="5247362" cy="497253"/>
          </a:xfrm>
          <a:prstGeom prst="rect">
            <a:avLst/>
          </a:prstGeom>
          <a:noFill/>
        </p:spPr>
        <p:txBody>
          <a:bodyPr wrap="squar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Mar. 23</a:t>
            </a:r>
            <a:r>
              <a:rPr kumimoji="0" lang="en-US" sz="1300" b="1" baseline="30000">
                <a:solidFill>
                  <a:prstClr val="black"/>
                </a:solidFill>
                <a:latin typeface="Calibri"/>
                <a:ea typeface="+mn-ea"/>
              </a:rPr>
              <a:t>d</a:t>
            </a:r>
            <a:r>
              <a:rPr kumimoji="0" lang="en-US" sz="1300" b="1">
                <a:solidFill>
                  <a:prstClr val="black"/>
                </a:solidFill>
                <a:latin typeface="Calibri"/>
                <a:ea typeface="+mn-ea"/>
              </a:rPr>
              <a:t>   </a:t>
            </a:r>
            <a:r>
              <a:rPr kumimoji="0" lang="en-US" sz="1300">
                <a:solidFill>
                  <a:prstClr val="black"/>
                </a:solidFill>
                <a:latin typeface="Calibri"/>
                <a:ea typeface="+mn-ea"/>
              </a:rPr>
              <a:t>	: Mirrors Finesse 30000 installed. Sapphire type. Unsuccessful. </a:t>
            </a:r>
            <a:endParaRPr kumimoji="0" lang="en-US" sz="1300" b="1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57" name="ZoneTexte 256"/>
          <p:cNvSpPr txBox="1"/>
          <p:nvPr/>
        </p:nvSpPr>
        <p:spPr>
          <a:xfrm>
            <a:off x="4124879" y="6674814"/>
            <a:ext cx="5725213" cy="305340"/>
          </a:xfrm>
          <a:prstGeom prst="rect">
            <a:avLst/>
          </a:prstGeom>
          <a:noFill/>
        </p:spPr>
        <p:txBody>
          <a:bodyPr wrap="squar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300" b="1" dirty="0">
                <a:solidFill>
                  <a:srgbClr val="FF0000"/>
                </a:solidFill>
                <a:latin typeface="Calibri"/>
                <a:ea typeface="+mn-ea"/>
              </a:rPr>
              <a:t>Apr. 11</a:t>
            </a:r>
            <a:r>
              <a:rPr kumimoji="0" lang="en-US" sz="1300" b="1" baseline="30000" dirty="0">
                <a:solidFill>
                  <a:srgbClr val="FF0000"/>
                </a:solidFill>
                <a:latin typeface="Calibri"/>
                <a:ea typeface="+mn-ea"/>
              </a:rPr>
              <a:t>th</a:t>
            </a:r>
            <a:r>
              <a:rPr kumimoji="0" lang="en-US" sz="1300" b="1" dirty="0">
                <a:solidFill>
                  <a:srgbClr val="FF0000"/>
                </a:solidFill>
                <a:latin typeface="Calibri"/>
                <a:ea typeface="+mn-ea"/>
              </a:rPr>
              <a:t>  </a:t>
            </a:r>
            <a:r>
              <a:rPr kumimoji="0" lang="en-US" sz="1300" dirty="0">
                <a:solidFill>
                  <a:srgbClr val="FF0000"/>
                </a:solidFill>
                <a:latin typeface="Calibri"/>
                <a:ea typeface="+mn-ea"/>
              </a:rPr>
              <a:t>	: </a:t>
            </a:r>
            <a:r>
              <a:rPr kumimoji="0" lang="en-US" sz="1300" b="1" dirty="0">
                <a:solidFill>
                  <a:srgbClr val="FF0000"/>
                </a:solidFill>
                <a:latin typeface="Calibri"/>
                <a:ea typeface="+mn-ea"/>
              </a:rPr>
              <a:t>Decision to put the experiment in Standby mode until Sept 2012.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3844783" y="1280732"/>
            <a:ext cx="338557" cy="266421"/>
          </a:xfrm>
          <a:prstGeom prst="rect">
            <a:avLst/>
          </a:prstGeom>
          <a:noFill/>
        </p:spPr>
        <p:txBody>
          <a:bodyPr wrap="non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</a:rPr>
              <a:t>08</a:t>
            </a:r>
          </a:p>
        </p:txBody>
      </p:sp>
      <p:sp>
        <p:nvSpPr>
          <p:cNvPr id="120" name="ZoneTexte 119"/>
          <p:cNvSpPr txBox="1"/>
          <p:nvPr/>
        </p:nvSpPr>
        <p:spPr>
          <a:xfrm>
            <a:off x="3844783" y="1562457"/>
            <a:ext cx="338557" cy="266421"/>
          </a:xfrm>
          <a:prstGeom prst="rect">
            <a:avLst/>
          </a:prstGeom>
          <a:noFill/>
        </p:spPr>
        <p:txBody>
          <a:bodyPr wrap="non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</a:rPr>
              <a:t>09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3844783" y="1844183"/>
            <a:ext cx="338557" cy="266421"/>
          </a:xfrm>
          <a:prstGeom prst="rect">
            <a:avLst/>
          </a:prstGeom>
          <a:noFill/>
        </p:spPr>
        <p:txBody>
          <a:bodyPr wrap="non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</a:rPr>
              <a:t>10</a:t>
            </a:r>
          </a:p>
        </p:txBody>
      </p:sp>
      <p:sp>
        <p:nvSpPr>
          <p:cNvPr id="122" name="ZoneTexte 121"/>
          <p:cNvSpPr txBox="1"/>
          <p:nvPr/>
        </p:nvSpPr>
        <p:spPr>
          <a:xfrm>
            <a:off x="3844783" y="2125911"/>
            <a:ext cx="338557" cy="266421"/>
          </a:xfrm>
          <a:prstGeom prst="rect">
            <a:avLst/>
          </a:prstGeom>
          <a:noFill/>
        </p:spPr>
        <p:txBody>
          <a:bodyPr wrap="non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</a:rPr>
              <a:t>11</a:t>
            </a:r>
          </a:p>
        </p:txBody>
      </p:sp>
      <p:sp>
        <p:nvSpPr>
          <p:cNvPr id="123" name="ZoneTexte 122"/>
          <p:cNvSpPr txBox="1"/>
          <p:nvPr/>
        </p:nvSpPr>
        <p:spPr>
          <a:xfrm>
            <a:off x="3844783" y="2407636"/>
            <a:ext cx="338557" cy="266421"/>
          </a:xfrm>
          <a:prstGeom prst="rect">
            <a:avLst/>
          </a:prstGeom>
          <a:noFill/>
        </p:spPr>
        <p:txBody>
          <a:bodyPr wrap="non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</a:rPr>
              <a:t>12</a:t>
            </a:r>
          </a:p>
        </p:txBody>
      </p:sp>
      <p:sp>
        <p:nvSpPr>
          <p:cNvPr id="124" name="ZoneTexte 123"/>
          <p:cNvSpPr txBox="1"/>
          <p:nvPr/>
        </p:nvSpPr>
        <p:spPr>
          <a:xfrm>
            <a:off x="3844783" y="2689362"/>
            <a:ext cx="338557" cy="266421"/>
          </a:xfrm>
          <a:prstGeom prst="rect">
            <a:avLst/>
          </a:prstGeom>
          <a:noFill/>
        </p:spPr>
        <p:txBody>
          <a:bodyPr wrap="non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</a:rPr>
              <a:t>01</a:t>
            </a:r>
          </a:p>
        </p:txBody>
      </p:sp>
      <p:sp>
        <p:nvSpPr>
          <p:cNvPr id="125" name="ZoneTexte 124"/>
          <p:cNvSpPr txBox="1"/>
          <p:nvPr/>
        </p:nvSpPr>
        <p:spPr>
          <a:xfrm>
            <a:off x="3844783" y="2971090"/>
            <a:ext cx="338557" cy="266421"/>
          </a:xfrm>
          <a:prstGeom prst="rect">
            <a:avLst/>
          </a:prstGeom>
          <a:noFill/>
        </p:spPr>
        <p:txBody>
          <a:bodyPr wrap="non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</a:rPr>
              <a:t>02</a:t>
            </a:r>
          </a:p>
        </p:txBody>
      </p:sp>
      <p:sp>
        <p:nvSpPr>
          <p:cNvPr id="126" name="ZoneTexte 125"/>
          <p:cNvSpPr txBox="1"/>
          <p:nvPr/>
        </p:nvSpPr>
        <p:spPr>
          <a:xfrm>
            <a:off x="3853167" y="3252815"/>
            <a:ext cx="338557" cy="266421"/>
          </a:xfrm>
          <a:prstGeom prst="rect">
            <a:avLst/>
          </a:prstGeom>
          <a:noFill/>
        </p:spPr>
        <p:txBody>
          <a:bodyPr wrap="non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</a:rPr>
              <a:t>03</a:t>
            </a:r>
          </a:p>
        </p:txBody>
      </p:sp>
      <p:sp>
        <p:nvSpPr>
          <p:cNvPr id="132" name="ZoneTexte 131"/>
          <p:cNvSpPr txBox="1"/>
          <p:nvPr/>
        </p:nvSpPr>
        <p:spPr>
          <a:xfrm>
            <a:off x="3853167" y="3534541"/>
            <a:ext cx="338557" cy="266421"/>
          </a:xfrm>
          <a:prstGeom prst="rect">
            <a:avLst/>
          </a:prstGeom>
          <a:noFill/>
        </p:spPr>
        <p:txBody>
          <a:bodyPr wrap="non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</a:rPr>
              <a:t>04</a:t>
            </a:r>
          </a:p>
        </p:txBody>
      </p:sp>
      <p:sp>
        <p:nvSpPr>
          <p:cNvPr id="133" name="ZoneTexte 132"/>
          <p:cNvSpPr txBox="1"/>
          <p:nvPr/>
        </p:nvSpPr>
        <p:spPr>
          <a:xfrm>
            <a:off x="3844783" y="3816269"/>
            <a:ext cx="338557" cy="266421"/>
          </a:xfrm>
          <a:prstGeom prst="rect">
            <a:avLst/>
          </a:prstGeom>
          <a:noFill/>
        </p:spPr>
        <p:txBody>
          <a:bodyPr wrap="non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</a:rPr>
              <a:t>05</a:t>
            </a:r>
          </a:p>
        </p:txBody>
      </p:sp>
      <p:sp>
        <p:nvSpPr>
          <p:cNvPr id="134" name="ZoneTexte 133"/>
          <p:cNvSpPr txBox="1"/>
          <p:nvPr/>
        </p:nvSpPr>
        <p:spPr>
          <a:xfrm>
            <a:off x="3844783" y="4097995"/>
            <a:ext cx="338557" cy="266421"/>
          </a:xfrm>
          <a:prstGeom prst="rect">
            <a:avLst/>
          </a:prstGeom>
          <a:noFill/>
        </p:spPr>
        <p:txBody>
          <a:bodyPr wrap="non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</a:rPr>
              <a:t>06</a:t>
            </a:r>
          </a:p>
        </p:txBody>
      </p:sp>
      <p:sp>
        <p:nvSpPr>
          <p:cNvPr id="135" name="ZoneTexte 134"/>
          <p:cNvSpPr txBox="1"/>
          <p:nvPr/>
        </p:nvSpPr>
        <p:spPr>
          <a:xfrm>
            <a:off x="3844783" y="4379720"/>
            <a:ext cx="338557" cy="266421"/>
          </a:xfrm>
          <a:prstGeom prst="rect">
            <a:avLst/>
          </a:prstGeom>
          <a:noFill/>
        </p:spPr>
        <p:txBody>
          <a:bodyPr wrap="non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</a:rPr>
              <a:t>07</a:t>
            </a:r>
          </a:p>
        </p:txBody>
      </p:sp>
      <p:sp>
        <p:nvSpPr>
          <p:cNvPr id="136" name="ZoneTexte 135"/>
          <p:cNvSpPr txBox="1"/>
          <p:nvPr/>
        </p:nvSpPr>
        <p:spPr>
          <a:xfrm>
            <a:off x="3844783" y="4661448"/>
            <a:ext cx="338557" cy="266421"/>
          </a:xfrm>
          <a:prstGeom prst="rect">
            <a:avLst/>
          </a:prstGeom>
          <a:noFill/>
        </p:spPr>
        <p:txBody>
          <a:bodyPr wrap="non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</a:rPr>
              <a:t>08</a:t>
            </a:r>
          </a:p>
        </p:txBody>
      </p:sp>
      <p:sp>
        <p:nvSpPr>
          <p:cNvPr id="137" name="ZoneTexte 136"/>
          <p:cNvSpPr txBox="1"/>
          <p:nvPr/>
        </p:nvSpPr>
        <p:spPr>
          <a:xfrm>
            <a:off x="3844783" y="4943174"/>
            <a:ext cx="338557" cy="266421"/>
          </a:xfrm>
          <a:prstGeom prst="rect">
            <a:avLst/>
          </a:prstGeom>
          <a:noFill/>
        </p:spPr>
        <p:txBody>
          <a:bodyPr wrap="non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</a:rPr>
              <a:t>09</a:t>
            </a:r>
          </a:p>
        </p:txBody>
      </p:sp>
      <p:sp>
        <p:nvSpPr>
          <p:cNvPr id="170" name="ZoneTexte 169"/>
          <p:cNvSpPr txBox="1"/>
          <p:nvPr/>
        </p:nvSpPr>
        <p:spPr>
          <a:xfrm>
            <a:off x="3844783" y="5224899"/>
            <a:ext cx="338557" cy="266421"/>
          </a:xfrm>
          <a:prstGeom prst="rect">
            <a:avLst/>
          </a:prstGeom>
          <a:noFill/>
        </p:spPr>
        <p:txBody>
          <a:bodyPr wrap="non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</a:rPr>
              <a:t>10</a:t>
            </a:r>
          </a:p>
        </p:txBody>
      </p:sp>
      <p:sp>
        <p:nvSpPr>
          <p:cNvPr id="173" name="ZoneTexte 172"/>
          <p:cNvSpPr txBox="1"/>
          <p:nvPr/>
        </p:nvSpPr>
        <p:spPr>
          <a:xfrm>
            <a:off x="3844783" y="5506625"/>
            <a:ext cx="338557" cy="266421"/>
          </a:xfrm>
          <a:prstGeom prst="rect">
            <a:avLst/>
          </a:prstGeom>
          <a:noFill/>
        </p:spPr>
        <p:txBody>
          <a:bodyPr wrap="non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</a:rPr>
              <a:t>11</a:t>
            </a:r>
          </a:p>
        </p:txBody>
      </p:sp>
      <p:sp>
        <p:nvSpPr>
          <p:cNvPr id="174" name="ZoneTexte 173"/>
          <p:cNvSpPr txBox="1"/>
          <p:nvPr/>
        </p:nvSpPr>
        <p:spPr>
          <a:xfrm>
            <a:off x="3844783" y="5788353"/>
            <a:ext cx="338557" cy="266421"/>
          </a:xfrm>
          <a:prstGeom prst="rect">
            <a:avLst/>
          </a:prstGeom>
          <a:noFill/>
        </p:spPr>
        <p:txBody>
          <a:bodyPr wrap="non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</a:rPr>
              <a:t>12</a:t>
            </a:r>
          </a:p>
        </p:txBody>
      </p:sp>
      <p:sp>
        <p:nvSpPr>
          <p:cNvPr id="175" name="ZoneTexte 174"/>
          <p:cNvSpPr txBox="1"/>
          <p:nvPr/>
        </p:nvSpPr>
        <p:spPr>
          <a:xfrm>
            <a:off x="3844783" y="6070078"/>
            <a:ext cx="338557" cy="266421"/>
          </a:xfrm>
          <a:prstGeom prst="rect">
            <a:avLst/>
          </a:prstGeom>
          <a:noFill/>
        </p:spPr>
        <p:txBody>
          <a:bodyPr wrap="non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</a:rPr>
              <a:t>01</a:t>
            </a:r>
          </a:p>
        </p:txBody>
      </p:sp>
      <p:sp>
        <p:nvSpPr>
          <p:cNvPr id="176" name="ZoneTexte 175"/>
          <p:cNvSpPr txBox="1"/>
          <p:nvPr/>
        </p:nvSpPr>
        <p:spPr>
          <a:xfrm>
            <a:off x="3844783" y="6351804"/>
            <a:ext cx="338557" cy="266421"/>
          </a:xfrm>
          <a:prstGeom prst="rect">
            <a:avLst/>
          </a:prstGeom>
          <a:noFill/>
        </p:spPr>
        <p:txBody>
          <a:bodyPr wrap="non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</a:rPr>
              <a:t>02</a:t>
            </a:r>
          </a:p>
        </p:txBody>
      </p:sp>
      <p:sp>
        <p:nvSpPr>
          <p:cNvPr id="177" name="ZoneTexte 176"/>
          <p:cNvSpPr txBox="1"/>
          <p:nvPr/>
        </p:nvSpPr>
        <p:spPr>
          <a:xfrm>
            <a:off x="3844783" y="6633532"/>
            <a:ext cx="338557" cy="266421"/>
          </a:xfrm>
          <a:prstGeom prst="rect">
            <a:avLst/>
          </a:prstGeom>
          <a:noFill/>
        </p:spPr>
        <p:txBody>
          <a:bodyPr wrap="non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</a:rPr>
              <a:t>03</a:t>
            </a:r>
          </a:p>
        </p:txBody>
      </p:sp>
      <p:sp>
        <p:nvSpPr>
          <p:cNvPr id="178" name="ZoneTexte 177"/>
          <p:cNvSpPr txBox="1"/>
          <p:nvPr/>
        </p:nvSpPr>
        <p:spPr>
          <a:xfrm>
            <a:off x="3844783" y="6915264"/>
            <a:ext cx="338557" cy="266421"/>
          </a:xfrm>
          <a:prstGeom prst="rect">
            <a:avLst/>
          </a:prstGeom>
          <a:noFill/>
        </p:spPr>
        <p:txBody>
          <a:bodyPr wrap="non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</a:rPr>
              <a:t>04</a:t>
            </a:r>
          </a:p>
        </p:txBody>
      </p:sp>
      <p:sp>
        <p:nvSpPr>
          <p:cNvPr id="197" name="ZoneTexte 196"/>
          <p:cNvSpPr txBox="1"/>
          <p:nvPr/>
        </p:nvSpPr>
        <p:spPr>
          <a:xfrm>
            <a:off x="3844783" y="999004"/>
            <a:ext cx="338557" cy="266421"/>
          </a:xfrm>
          <a:prstGeom prst="rect">
            <a:avLst/>
          </a:prstGeom>
          <a:noFill/>
        </p:spPr>
        <p:txBody>
          <a:bodyPr wrap="none" lIns="96204" tIns="48102" rIns="96204" bIns="48102" rtlCol="0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>
                <a:solidFill>
                  <a:prstClr val="black"/>
                </a:solidFill>
                <a:latin typeface="Calibri"/>
                <a:ea typeface="+mn-ea"/>
              </a:rPr>
              <a:t>07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1" y="2"/>
            <a:ext cx="7217811" cy="681919"/>
          </a:xfrm>
          <a:prstGeom prst="rect">
            <a:avLst/>
          </a:prstGeom>
        </p:spPr>
        <p:txBody>
          <a:bodyPr wrap="square" lIns="96204" tIns="48102" rIns="96204" bIns="48102">
            <a:spAutoFit/>
          </a:bodyPr>
          <a:lstStyle/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900" b="1">
                <a:solidFill>
                  <a:srgbClr val="000099"/>
                </a:solidFill>
                <a:latin typeface="Calibri"/>
                <a:ea typeface="+mn-ea"/>
              </a:rPr>
              <a:t>2.</a:t>
            </a:r>
            <a:r>
              <a:rPr kumimoji="0" lang="en-US" sz="1900">
                <a:solidFill>
                  <a:srgbClr val="000099"/>
                </a:solidFill>
                <a:latin typeface="Calibri"/>
                <a:ea typeface="+mn-ea"/>
              </a:rPr>
              <a:t>  Brief history (including a little bit on recovery from the earthquake)</a:t>
            </a:r>
          </a:p>
          <a:p>
            <a:pPr defTabSz="96204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900" b="1">
                <a:solidFill>
                  <a:srgbClr val="000099"/>
                </a:solidFill>
                <a:latin typeface="Calibri"/>
                <a:ea typeface="+mn-ea"/>
              </a:rPr>
              <a:t>3. </a:t>
            </a:r>
            <a:r>
              <a:rPr kumimoji="0" lang="en-US" sz="1900">
                <a:solidFill>
                  <a:srgbClr val="000099"/>
                </a:solidFill>
                <a:latin typeface="Calibri"/>
                <a:ea typeface="+mn-ea"/>
              </a:rPr>
              <a:t> Activities since last TYL workshop (last year)</a:t>
            </a:r>
            <a:endParaRPr kumimoji="0" lang="en-US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2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 idx="4294967295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694" tIns="50349" rIns="100694" bIns="50349">
            <a:normAutofit/>
          </a:bodyPr>
          <a:lstStyle/>
          <a:p>
            <a:r>
              <a:rPr lang="en-US" altLang="ja-JP" dirty="0" smtClean="0">
                <a:solidFill>
                  <a:srgbClr val="7030A0"/>
                </a:solidFill>
              </a:rPr>
              <a:t>Installation of KEK Hiroshima cavity</a:t>
            </a:r>
            <a:endParaRPr lang="ja-JP" altLang="en-US" dirty="0">
              <a:solidFill>
                <a:srgbClr val="7030A0"/>
              </a:solidFill>
            </a:endParaRP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381" y="980345"/>
            <a:ext cx="32289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46" y="3902075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191" y="3889696"/>
            <a:ext cx="4858571" cy="365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14" y="980345"/>
            <a:ext cx="32289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9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5479618" cy="1258887"/>
          </a:xfrm>
        </p:spPr>
        <p:txBody>
          <a:bodyPr/>
          <a:lstStyle/>
          <a:p>
            <a:r>
              <a:rPr lang="en-US" altLang="ja-JP" dirty="0" smtClean="0"/>
              <a:t>Laser spot size</a:t>
            </a:r>
            <a:br>
              <a:rPr lang="en-US" altLang="ja-JP" dirty="0" smtClean="0"/>
            </a:br>
            <a:r>
              <a:rPr lang="en-US" altLang="ja-JP" dirty="0" smtClean="0"/>
              <a:t>15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 achieved with</a:t>
            </a:r>
            <a:br>
              <a:rPr lang="en-US" altLang="ja-JP" dirty="0" smtClean="0"/>
            </a:br>
            <a:r>
              <a:rPr lang="en-US" altLang="ja-JP" dirty="0" smtClean="0"/>
              <a:t>KEK-Hiroshima cavity</a:t>
            </a:r>
            <a:endParaRPr kumimoji="1" lang="ja-JP" altLang="en-US" dirty="0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1820"/>
            <a:ext cx="61531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580820" y="6878218"/>
            <a:ext cx="2912856" cy="461606"/>
          </a:xfrm>
          <a:prstGeom prst="rect">
            <a:avLst/>
          </a:prstGeom>
          <a:solidFill>
            <a:schemeClr val="bg1"/>
          </a:solidFill>
        </p:spPr>
        <p:txBody>
          <a:bodyPr wrap="none" lIns="91380" tIns="45691" rIns="91380" bIns="45691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vertical position[</a:t>
            </a:r>
            <a:r>
              <a:rPr lang="en-US" altLang="ja-JP" dirty="0" smtClean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en-US" altLang="ja-JP" dirty="0" smtClean="0">
                <a:solidFill>
                  <a:srgbClr val="0000FF"/>
                </a:solidFill>
              </a:rPr>
              <a:t>m]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-809364" y="4562459"/>
            <a:ext cx="2311730" cy="461606"/>
          </a:xfrm>
          <a:prstGeom prst="rect">
            <a:avLst/>
          </a:prstGeom>
          <a:solidFill>
            <a:schemeClr val="bg1"/>
          </a:solidFill>
        </p:spPr>
        <p:txBody>
          <a:bodyPr wrap="none" lIns="91380" tIns="45691" rIns="91380" bIns="45691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altLang="ja-JP" dirty="0" smtClean="0">
                <a:solidFill>
                  <a:srgbClr val="0000FF"/>
                </a:solidFill>
              </a:rPr>
              <a:t> ray yield [A.U]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 bwMode="auto">
          <a:xfrm>
            <a:off x="3076581" y="5147353"/>
            <a:ext cx="570752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" name="テキスト ボックス 10"/>
          <p:cNvSpPr txBox="1"/>
          <p:nvPr/>
        </p:nvSpPr>
        <p:spPr>
          <a:xfrm>
            <a:off x="2517174" y="4668893"/>
            <a:ext cx="1327486" cy="461606"/>
          </a:xfrm>
          <a:prstGeom prst="rect">
            <a:avLst/>
          </a:prstGeom>
          <a:noFill/>
        </p:spPr>
        <p:txBody>
          <a:bodyPr wrap="none" lIns="91380" tIns="45691" rIns="91380" bIns="45691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kumimoji="1" lang="en-US" altLang="ja-JP" dirty="0" smtClean="0">
                <a:solidFill>
                  <a:schemeClr val="tx1"/>
                </a:solidFill>
              </a:rPr>
              <a:t>=18</a:t>
            </a:r>
            <a:r>
              <a:rPr kumimoji="1" lang="en-US" altLang="ja-JP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kumimoji="1" lang="en-US" altLang="ja-JP" dirty="0" smtClean="0">
                <a:solidFill>
                  <a:schemeClr val="tx1"/>
                </a:solidFill>
              </a:rPr>
              <a:t>m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/>
        </p:nvSpPr>
        <p:spPr bwMode="auto">
          <a:xfrm>
            <a:off x="8857139" y="1515983"/>
            <a:ext cx="760289" cy="790024"/>
          </a:xfrm>
          <a:prstGeom prst="ellipse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Right">
              <a:rot lat="20951371" lon="2617217" rev="1083925"/>
            </a:camera>
            <a:lightRig rig="threePt" dir="t"/>
          </a:scene3d>
          <a:sp3d>
            <a:bevelT w="0" h="101600"/>
          </a:sp3d>
        </p:spPr>
        <p:txBody>
          <a:bodyPr vert="horz" wrap="square" lIns="91380" tIns="45691" rIns="91380" bIns="45691" numCol="1" spcCol="0" rtlCol="0" anchor="t" anchorCtr="0" compatLnSpc="1">
            <a:prstTxWarp prst="textNoShape">
              <a:avLst/>
            </a:prstTxWarp>
          </a:bodyPr>
          <a:lstStyle/>
          <a:p>
            <a:pPr defTabSz="448968" eaLnBrk="0" hangingPunct="0">
              <a:lnSpc>
                <a:spcPct val="90000"/>
              </a:lnSpc>
              <a:buClr>
                <a:srgbClr val="000000"/>
              </a:buClr>
              <a:buSzPct val="100000"/>
            </a:pPr>
            <a:endParaRPr kumimoji="0" lang="ja-JP" altLang="en-US"/>
          </a:p>
        </p:txBody>
      </p:sp>
      <p:sp>
        <p:nvSpPr>
          <p:cNvPr id="21" name="右矢印 20"/>
          <p:cNvSpPr/>
          <p:nvPr/>
        </p:nvSpPr>
        <p:spPr bwMode="auto">
          <a:xfrm rot="19774492">
            <a:off x="7214921" y="2159928"/>
            <a:ext cx="2086755" cy="54050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0" tIns="45691" rIns="91380" bIns="45691" numCol="1" spcCol="0" rtlCol="0" anchor="t" anchorCtr="0" compatLnSpc="1">
            <a:prstTxWarp prst="textNoShape">
              <a:avLst/>
            </a:prstTxWarp>
          </a:bodyPr>
          <a:lstStyle/>
          <a:p>
            <a:pPr defTabSz="448968" eaLnBrk="0" hangingPunct="0">
              <a:lnSpc>
                <a:spcPct val="90000"/>
              </a:lnSpc>
              <a:buClr>
                <a:srgbClr val="000000"/>
              </a:buClr>
              <a:buSzPct val="100000"/>
            </a:pPr>
            <a:endParaRPr kumimoji="0" lang="ja-JP" altLang="en-US"/>
          </a:p>
        </p:txBody>
      </p:sp>
      <p:sp>
        <p:nvSpPr>
          <p:cNvPr id="12" name="円/楕円 11"/>
          <p:cNvSpPr/>
          <p:nvPr/>
        </p:nvSpPr>
        <p:spPr bwMode="auto">
          <a:xfrm>
            <a:off x="6750126" y="2620997"/>
            <a:ext cx="760289" cy="790024"/>
          </a:xfrm>
          <a:prstGeom prst="ellipse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Right">
              <a:rot lat="20951371" lon="2617217" rev="1083925"/>
            </a:camera>
            <a:lightRig rig="threePt" dir="t"/>
          </a:scene3d>
          <a:sp3d>
            <a:bevelT w="0" h="101600"/>
          </a:sp3d>
        </p:spPr>
        <p:txBody>
          <a:bodyPr vert="horz" wrap="square" lIns="91380" tIns="45691" rIns="91380" bIns="45691" numCol="1" spcCol="0" rtlCol="0" anchor="t" anchorCtr="0" compatLnSpc="1">
            <a:prstTxWarp prst="textNoShape">
              <a:avLst/>
            </a:prstTxWarp>
          </a:bodyPr>
          <a:lstStyle/>
          <a:p>
            <a:pPr defTabSz="448968" eaLnBrk="0" hangingPunct="0">
              <a:lnSpc>
                <a:spcPct val="90000"/>
              </a:lnSpc>
              <a:buClr>
                <a:srgbClr val="000000"/>
              </a:buClr>
              <a:buSzPct val="100000"/>
            </a:pPr>
            <a:endParaRPr kumimoji="0" lang="ja-JP" altLang="en-US"/>
          </a:p>
        </p:txBody>
      </p:sp>
      <p:sp>
        <p:nvSpPr>
          <p:cNvPr id="22" name="右矢印 21"/>
          <p:cNvSpPr/>
          <p:nvPr/>
        </p:nvSpPr>
        <p:spPr bwMode="auto">
          <a:xfrm rot="11350589">
            <a:off x="6407368" y="2328776"/>
            <a:ext cx="3560235" cy="38749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0" tIns="45691" rIns="91380" bIns="45691" numCol="1" spcCol="0" rtlCol="0" anchor="t" anchorCtr="0" compatLnSpc="1">
            <a:prstTxWarp prst="textNoShape">
              <a:avLst/>
            </a:prstTxWarp>
          </a:bodyPr>
          <a:lstStyle/>
          <a:p>
            <a:pPr defTabSz="448968" eaLnBrk="0" hangingPunct="0">
              <a:lnSpc>
                <a:spcPct val="90000"/>
              </a:lnSpc>
              <a:buClr>
                <a:srgbClr val="000000"/>
              </a:buClr>
              <a:buSzPct val="100000"/>
            </a:pPr>
            <a:endParaRPr kumimoji="0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00199" y="2785182"/>
            <a:ext cx="1434887" cy="461606"/>
          </a:xfrm>
          <a:prstGeom prst="rect">
            <a:avLst/>
          </a:prstGeom>
          <a:noFill/>
        </p:spPr>
        <p:txBody>
          <a:bodyPr wrap="none" lIns="91380" tIns="45691" rIns="91380" bIns="45691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electrons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cxnSp>
        <p:nvCxnSpPr>
          <p:cNvPr id="25" name="直線矢印コネクタ 24"/>
          <p:cNvCxnSpPr/>
          <p:nvPr/>
        </p:nvCxnSpPr>
        <p:spPr bwMode="auto">
          <a:xfrm flipV="1">
            <a:off x="8135010" y="1191802"/>
            <a:ext cx="41905" cy="2423086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lgDash"/>
            <a:round/>
            <a:headEnd type="none" w="med" len="med"/>
            <a:tailEnd type="arrow"/>
          </a:ln>
          <a:effectLst/>
        </p:spPr>
      </p:cxnSp>
      <p:sp>
        <p:nvSpPr>
          <p:cNvPr id="27" name="テキスト ボックス 26"/>
          <p:cNvSpPr txBox="1"/>
          <p:nvPr/>
        </p:nvSpPr>
        <p:spPr>
          <a:xfrm>
            <a:off x="7130267" y="730142"/>
            <a:ext cx="2582637" cy="461606"/>
          </a:xfrm>
          <a:prstGeom prst="rect">
            <a:avLst/>
          </a:prstGeom>
          <a:noFill/>
        </p:spPr>
        <p:txBody>
          <a:bodyPr wrap="none" lIns="91380" tIns="45691" rIns="91380" bIns="45691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vertical </a:t>
            </a:r>
            <a:r>
              <a:rPr kumimoji="1" lang="en-US" altLang="ja-JP" dirty="0" err="1" smtClean="0">
                <a:solidFill>
                  <a:srgbClr val="00B050"/>
                </a:solidFill>
              </a:rPr>
              <a:t>deirection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326643" y="1502059"/>
            <a:ext cx="1652895" cy="769383"/>
          </a:xfrm>
          <a:prstGeom prst="rect">
            <a:avLst/>
          </a:prstGeom>
          <a:noFill/>
        </p:spPr>
        <p:txBody>
          <a:bodyPr wrap="none" lIns="91380" tIns="45691" rIns="91380" bIns="45691" rtlCol="0">
            <a:spAutoFit/>
          </a:bodyPr>
          <a:lstStyle/>
          <a:p>
            <a:r>
              <a:rPr lang="en-US" altLang="ja-JP" sz="4400" dirty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e</a:t>
            </a:r>
            <a:r>
              <a:rPr kumimoji="1" lang="en-US" altLang="ja-JP" dirty="0" smtClean="0">
                <a:solidFill>
                  <a:schemeClr val="tx1"/>
                </a:solidFill>
              </a:rPr>
              <a:t>=10</a:t>
            </a:r>
            <a:r>
              <a:rPr kumimoji="1" lang="en-US" altLang="ja-JP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kumimoji="1" lang="en-US" altLang="ja-JP" dirty="0" smtClean="0">
                <a:solidFill>
                  <a:schemeClr val="tx1"/>
                </a:solidFill>
              </a:rPr>
              <a:t>m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右矢印 25"/>
          <p:cNvSpPr/>
          <p:nvPr/>
        </p:nvSpPr>
        <p:spPr bwMode="auto">
          <a:xfrm>
            <a:off x="5928189" y="4616853"/>
            <a:ext cx="821930" cy="47913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0" tIns="45691" rIns="91380" bIns="45691" numCol="1" spcCol="0" rtlCol="0" anchor="t" anchorCtr="0" compatLnSpc="1">
            <a:prstTxWarp prst="textNoShape">
              <a:avLst/>
            </a:prstTxWarp>
          </a:bodyPr>
          <a:lstStyle/>
          <a:p>
            <a:pPr defTabSz="448968" eaLnBrk="0" hangingPunct="0">
              <a:lnSpc>
                <a:spcPct val="90000"/>
              </a:lnSpc>
              <a:buClr>
                <a:srgbClr val="000000"/>
              </a:buClr>
              <a:buSzPct val="100000"/>
            </a:pPr>
            <a:endParaRPr kumimoji="0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22871" y="4386026"/>
            <a:ext cx="1652895" cy="769383"/>
          </a:xfrm>
          <a:prstGeom prst="rect">
            <a:avLst/>
          </a:prstGeom>
          <a:noFill/>
        </p:spPr>
        <p:txBody>
          <a:bodyPr wrap="none" lIns="91380" tIns="45691" rIns="91380" bIns="45691" rtlCol="0">
            <a:spAutoFit/>
          </a:bodyPr>
          <a:lstStyle/>
          <a:p>
            <a:r>
              <a:rPr lang="en-US" altLang="ja-JP" sz="4400" dirty="0" err="1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altLang="ja-JP" dirty="0" err="1" smtClean="0">
                <a:solidFill>
                  <a:schemeClr val="tx1"/>
                </a:solidFill>
                <a:latin typeface="+mj-lt"/>
              </a:rPr>
              <a:t>L</a:t>
            </a:r>
            <a:r>
              <a:rPr kumimoji="1" lang="en-US" altLang="ja-JP" dirty="0" smtClean="0">
                <a:solidFill>
                  <a:schemeClr val="tx1"/>
                </a:solidFill>
              </a:rPr>
              <a:t>=15</a:t>
            </a:r>
            <a:r>
              <a:rPr kumimoji="1" lang="en-US" altLang="ja-JP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kumimoji="1" lang="en-US" altLang="ja-JP" dirty="0" smtClean="0">
                <a:solidFill>
                  <a:schemeClr val="tx1"/>
                </a:solidFill>
              </a:rPr>
              <a:t>m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020660" y="5661065"/>
            <a:ext cx="3696725" cy="461606"/>
          </a:xfrm>
          <a:prstGeom prst="rect">
            <a:avLst/>
          </a:prstGeom>
          <a:noFill/>
        </p:spPr>
        <p:txBody>
          <a:bodyPr wrap="none" lIns="91380" tIns="45691" rIns="91380" bIns="45691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it was 30</a:t>
            </a:r>
            <a:r>
              <a:rPr kumimoji="1" lang="en-US" altLang="ja-JP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kumimoji="1" lang="en-US" altLang="ja-JP" dirty="0" smtClean="0">
                <a:solidFill>
                  <a:schemeClr val="tx1"/>
                </a:solidFill>
              </a:rPr>
              <a:t>m </a:t>
            </a:r>
            <a:r>
              <a:rPr lang="en-US" altLang="ja-JP" dirty="0">
                <a:solidFill>
                  <a:schemeClr val="tx1"/>
                </a:solidFill>
              </a:rPr>
              <a:t>w/</a:t>
            </a:r>
            <a:r>
              <a:rPr kumimoji="1" lang="en-US" altLang="ja-JP" dirty="0" smtClean="0">
                <a:solidFill>
                  <a:schemeClr val="tx1"/>
                </a:solidFill>
              </a:rPr>
              <a:t> 2 M cavity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66912" name="直線コネクタ 166911"/>
          <p:cNvCxnSpPr/>
          <p:nvPr/>
        </p:nvCxnSpPr>
        <p:spPr bwMode="auto">
          <a:xfrm>
            <a:off x="6750119" y="5095990"/>
            <a:ext cx="2267581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485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973" y="323764"/>
            <a:ext cx="3964797" cy="837215"/>
          </a:xfrm>
        </p:spPr>
        <p:txBody>
          <a:bodyPr/>
          <a:lstStyle/>
          <a:p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 ray data</a:t>
            </a:r>
            <a:br>
              <a:rPr lang="en-US" altLang="ja-JP" dirty="0" smtClean="0"/>
            </a:br>
            <a:r>
              <a:rPr lang="en-US" altLang="ja-JP" dirty="0" smtClean="0"/>
              <a:t>KEK-Hiroshima</a:t>
            </a:r>
            <a:endParaRPr kumimoji="1" lang="ja-JP" altLang="en-US" dirty="0"/>
          </a:p>
        </p:txBody>
      </p:sp>
      <p:pic>
        <p:nvPicPr>
          <p:cNvPr id="167938" name="Picture 2" descr="C:\Users\takahasi\Documents\ILC\量子ビーム\H23\報告書\KEK提出\図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5" y="4026911"/>
            <a:ext cx="9508532" cy="345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64" y="-54430"/>
            <a:ext cx="5225034" cy="401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15685" y="1861457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1900 enhancement</a:t>
            </a: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1.6kW in the cavity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58740" y="1426029"/>
            <a:ext cx="2632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wave form</a:t>
            </a: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at 3 bunches/train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3873785" y="1846709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altLang="ja-JP" dirty="0" smtClean="0">
                <a:solidFill>
                  <a:schemeClr val="tx1"/>
                </a:solidFill>
              </a:rPr>
              <a:t> yields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67685" y="3701144"/>
            <a:ext cx="13821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time (ns)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89068" y="1211923"/>
            <a:ext cx="9072563" cy="4989512"/>
          </a:xfrm>
        </p:spPr>
        <p:txBody>
          <a:bodyPr/>
          <a:lstStyle/>
          <a:p>
            <a:r>
              <a:rPr kumimoji="1" lang="en-US" altLang="ja-JP" dirty="0" smtClean="0"/>
              <a:t>Polarized e+ by laser Compton Scheme</a:t>
            </a:r>
            <a:endParaRPr kumimoji="1" lang="ja-JP" altLang="en-US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55" y="2004501"/>
            <a:ext cx="5257955" cy="343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5781055" y="2963921"/>
            <a:ext cx="4299454" cy="461606"/>
          </a:xfrm>
          <a:prstGeom prst="rect">
            <a:avLst/>
          </a:prstGeom>
          <a:noFill/>
        </p:spPr>
        <p:txBody>
          <a:bodyPr wrap="none" lIns="91380" tIns="45691" rIns="91380" bIns="45691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Ee~1GeV for 10MeV gammas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49160" y="3510461"/>
            <a:ext cx="3849009" cy="461606"/>
          </a:xfrm>
          <a:prstGeom prst="rect">
            <a:avLst/>
          </a:prstGeom>
          <a:noFill/>
        </p:spPr>
        <p:txBody>
          <a:bodyPr wrap="none" lIns="91380" tIns="45691" rIns="91380" bIns="45691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easy to control polarization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2139" y="4756150"/>
            <a:ext cx="6255759" cy="95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457205" y="6243146"/>
            <a:ext cx="8137684" cy="1077159"/>
          </a:xfrm>
          <a:prstGeom prst="rect">
            <a:avLst/>
          </a:prstGeom>
          <a:noFill/>
        </p:spPr>
        <p:txBody>
          <a:bodyPr wrap="none" lIns="91380" tIns="45691" rIns="91380" bIns="45691" rtlCol="0">
            <a:spAutoFit/>
          </a:bodyPr>
          <a:lstStyle/>
          <a:p>
            <a:r>
              <a:rPr lang="en-US" altLang="ja-JP" sz="3200" dirty="0">
                <a:solidFill>
                  <a:schemeClr val="tx1"/>
                </a:solidFill>
              </a:rPr>
              <a:t>Toward the positron sources </a:t>
            </a:r>
          </a:p>
          <a:p>
            <a:r>
              <a:rPr lang="en-US" altLang="ja-JP" sz="3200" dirty="0">
                <a:solidFill>
                  <a:schemeClr val="tx1"/>
                </a:solidFill>
              </a:rPr>
              <a:t>			 -&gt; increase intensity of gamma rays</a:t>
            </a:r>
            <a:endParaRPr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08540" y="1876100"/>
            <a:ext cx="881852" cy="400051"/>
          </a:xfrm>
          <a:prstGeom prst="rect">
            <a:avLst/>
          </a:prstGeom>
          <a:noFill/>
        </p:spPr>
        <p:txBody>
          <a:bodyPr wrap="none" lIns="91380" tIns="45691" rIns="91380" bIns="45691" rtlCol="0">
            <a:spAutoFit/>
          </a:bodyPr>
          <a:lstStyle/>
          <a:p>
            <a:r>
              <a:rPr lang="en-US" altLang="ja-JP" sz="2000" dirty="0">
                <a:solidFill>
                  <a:schemeClr val="tx1"/>
                </a:solidFill>
              </a:rPr>
              <a:t>Omori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0" y="0"/>
          <a:ext cx="10080625" cy="7554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1" name="Acrobat Document" r:id="rId4" imgW="7890120" imgH="5910120" progId="AcroExch.Document.7">
                  <p:embed/>
                </p:oleObj>
              </mc:Choice>
              <mc:Fallback>
                <p:oleObj name="Acrobat Document" r:id="rId4" imgW="7890120" imgH="591012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080625" cy="7554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7551684" y="898638"/>
            <a:ext cx="2326157" cy="369273"/>
          </a:xfrm>
          <a:prstGeom prst="rect">
            <a:avLst/>
          </a:prstGeom>
          <a:noFill/>
        </p:spPr>
        <p:txBody>
          <a:bodyPr wrap="none" lIns="91380" tIns="45691" rIns="91380" bIns="45691" rtlCol="0">
            <a:spAutoFit/>
          </a:bodyPr>
          <a:lstStyle/>
          <a:p>
            <a:r>
              <a:rPr lang="en-US" altLang="ja-JP" sz="1800" dirty="0">
                <a:solidFill>
                  <a:schemeClr val="tx1"/>
                </a:solidFill>
              </a:rPr>
              <a:t>Miyoshi PosiPol2010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872" y="6274082"/>
            <a:ext cx="1485900" cy="87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364829" y="6385039"/>
            <a:ext cx="4248158" cy="830938"/>
          </a:xfrm>
          <a:prstGeom prst="rect">
            <a:avLst/>
          </a:prstGeom>
          <a:noFill/>
        </p:spPr>
        <p:txBody>
          <a:bodyPr wrap="none" lIns="91380" tIns="45691" rIns="91380" bIns="45691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tx1"/>
                </a:solidFill>
              </a:rPr>
              <a:t>dL</a:t>
            </a:r>
            <a:r>
              <a:rPr lang="ja-JP" altLang="en-US" dirty="0" smtClean="0">
                <a:solidFill>
                  <a:schemeClr val="tx1"/>
                </a:solidFill>
              </a:rPr>
              <a:t>∝</a:t>
            </a:r>
            <a:r>
              <a:rPr kumimoji="1" lang="en-US" altLang="ja-JP" dirty="0" smtClean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kumimoji="1" lang="en-US" altLang="ja-JP" dirty="0" smtClean="0">
                <a:solidFill>
                  <a:schemeClr val="tx1"/>
                </a:solidFill>
              </a:rPr>
              <a:t>/enhancement ~0.01nm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for enhancement ~1000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24212" y="5661593"/>
            <a:ext cx="410569" cy="584717"/>
          </a:xfrm>
          <a:prstGeom prst="rect">
            <a:avLst/>
          </a:prstGeom>
        </p:spPr>
        <p:txBody>
          <a:bodyPr wrap="none" lIns="91380" tIns="45691" rIns="91380" bIns="45691">
            <a:spAutoFit/>
          </a:bodyPr>
          <a:lstStyle/>
          <a:p>
            <a:r>
              <a:rPr lang="en-US" altLang="ja-JP" sz="3200" dirty="0">
                <a:solidFill>
                  <a:schemeClr val="tx1"/>
                </a:solidFill>
                <a:latin typeface="Symbol" pitchFamily="18" charset="2"/>
              </a:rPr>
              <a:t>l</a:t>
            </a:r>
            <a:endParaRPr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1813" y="4668177"/>
            <a:ext cx="945933" cy="523162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r>
              <a:rPr lang="en-US" altLang="ja-JP" sz="2800" dirty="0" err="1">
                <a:solidFill>
                  <a:schemeClr val="tx1"/>
                </a:solidFill>
              </a:rPr>
              <a:t>L</a:t>
            </a:r>
            <a:r>
              <a:rPr lang="en-US" altLang="ja-JP" sz="2800" baseline="-25000" dirty="0" err="1">
                <a:solidFill>
                  <a:schemeClr val="tx1"/>
                </a:solidFill>
              </a:rPr>
              <a:t>cav</a:t>
            </a:r>
            <a:endParaRPr lang="ja-JP" altLang="en-US" sz="2800" baseline="-25000" dirty="0">
              <a:solidFill>
                <a:schemeClr val="tx1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 bwMode="auto">
          <a:xfrm>
            <a:off x="4887310" y="5139565"/>
            <a:ext cx="2632842" cy="1576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Experiments at the KEK ATF</a:t>
            </a:r>
            <a:endParaRPr kumimoji="1" lang="ja-JP" altLang="en-US" dirty="0"/>
          </a:p>
        </p:txBody>
      </p:sp>
      <p:pic>
        <p:nvPicPr>
          <p:cNvPr id="163842" name="Picture 2" descr="先端加速器試験棟-20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6" t="6819" r="3533" b="5844"/>
          <a:stretch/>
        </p:blipFill>
        <p:spPr bwMode="auto">
          <a:xfrm>
            <a:off x="-31530" y="898640"/>
            <a:ext cx="10216055" cy="681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650831" y="3683540"/>
            <a:ext cx="3401772" cy="830938"/>
          </a:xfrm>
          <a:prstGeom prst="rect">
            <a:avLst/>
          </a:prstGeom>
          <a:solidFill>
            <a:schemeClr val="bg1"/>
          </a:solidFill>
        </p:spPr>
        <p:txBody>
          <a:bodyPr wrap="none" lIns="91380" tIns="45691" rIns="91380" bIns="45691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1.3GeV </a:t>
            </a:r>
          </a:p>
          <a:p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up to  10 bunches/train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 rot="20621396">
            <a:off x="5341050" y="2491660"/>
            <a:ext cx="977462" cy="488731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0" tIns="45691" rIns="91380" bIns="45691" numCol="1" spcCol="0" rtlCol="0" anchor="t" anchorCtr="0" compatLnSpc="1">
            <a:prstTxWarp prst="textNoShape">
              <a:avLst/>
            </a:prstTxWarp>
          </a:bodyPr>
          <a:lstStyle/>
          <a:p>
            <a:pPr defTabSz="448968" eaLnBrk="0" hangingPunct="0">
              <a:lnSpc>
                <a:spcPct val="90000"/>
              </a:lnSpc>
              <a:buClr>
                <a:srgbClr val="000000"/>
              </a:buClr>
              <a:buSzPct val="100000"/>
            </a:pPr>
            <a:endParaRPr kumimoji="0" lang="ja-JP" altLang="en-US"/>
          </a:p>
        </p:txBody>
      </p:sp>
      <p:sp>
        <p:nvSpPr>
          <p:cNvPr id="5" name="右矢印 4"/>
          <p:cNvSpPr/>
          <p:nvPr/>
        </p:nvSpPr>
        <p:spPr bwMode="auto">
          <a:xfrm rot="10800000">
            <a:off x="6479635" y="2517700"/>
            <a:ext cx="1277001" cy="457201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0" tIns="45691" rIns="91380" bIns="45691" numCol="1" spcCol="0" rtlCol="0" anchor="t" anchorCtr="0" compatLnSpc="1">
            <a:prstTxWarp prst="textNoShape">
              <a:avLst/>
            </a:prstTxWarp>
          </a:bodyPr>
          <a:lstStyle/>
          <a:p>
            <a:pPr defTabSz="448968" eaLnBrk="0" hangingPunct="0">
              <a:lnSpc>
                <a:spcPct val="90000"/>
              </a:lnSpc>
              <a:buClr>
                <a:srgbClr val="000000"/>
              </a:buClr>
              <a:buSzPct val="100000"/>
            </a:pPr>
            <a:endParaRPr kumimoji="0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43523" y="1955139"/>
            <a:ext cx="1040548" cy="461606"/>
          </a:xfrm>
          <a:prstGeom prst="rect">
            <a:avLst/>
          </a:prstGeom>
          <a:noFill/>
        </p:spPr>
        <p:txBody>
          <a:bodyPr wrap="none" lIns="91380" tIns="45691" rIns="91380" bIns="45691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Cavity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62554" y="2035506"/>
            <a:ext cx="953986" cy="707828"/>
          </a:xfrm>
          <a:prstGeom prst="rect">
            <a:avLst/>
          </a:prstGeom>
          <a:solidFill>
            <a:schemeClr val="bg1"/>
          </a:solidFill>
        </p:spPr>
        <p:txBody>
          <a:bodyPr wrap="none" lIns="91380" tIns="45691" rIns="91380" bIns="45691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Symbol" pitchFamily="18" charset="2"/>
              </a:rPr>
              <a:t>  </a:t>
            </a:r>
            <a:r>
              <a:rPr lang="en-US" altLang="ja-JP" sz="3600" dirty="0" err="1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s</a:t>
            </a:r>
            <a:r>
              <a:rPr kumimoji="1" lang="en-US" altLang="ja-JP" dirty="0" smtClean="0">
                <a:solidFill>
                  <a:srgbClr val="0000FF"/>
                </a:solidFill>
              </a:rPr>
              <a:t>  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7" name="右矢印 6"/>
          <p:cNvSpPr/>
          <p:nvPr/>
        </p:nvSpPr>
        <p:spPr bwMode="auto">
          <a:xfrm rot="10800000">
            <a:off x="3971230" y="2517226"/>
            <a:ext cx="1277001" cy="457201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0" tIns="45691" rIns="91380" bIns="45691" numCol="1" spcCol="0" rtlCol="0" anchor="t" anchorCtr="0" compatLnSpc="1">
            <a:prstTxWarp prst="textNoShape">
              <a:avLst/>
            </a:prstTxWarp>
          </a:bodyPr>
          <a:lstStyle/>
          <a:p>
            <a:pPr defTabSz="448968" eaLnBrk="0" hangingPunct="0">
              <a:lnSpc>
                <a:spcPct val="90000"/>
              </a:lnSpc>
              <a:buClr>
                <a:srgbClr val="000000"/>
              </a:buClr>
              <a:buSzPct val="100000"/>
            </a:pPr>
            <a:endParaRPr kumimoji="0" lang="ja-JP" altLang="en-US"/>
          </a:p>
        </p:txBody>
      </p:sp>
    </p:spTree>
    <p:extLst>
      <p:ext uri="{BB962C8B-B14F-4D97-AF65-F5344CB8AC3E}">
        <p14:creationId xmlns:p14="http://schemas.microsoft.com/office/powerpoint/2010/main" val="3873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Brief History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9190" y="917341"/>
            <a:ext cx="6837921" cy="6642341"/>
          </a:xfrm>
        </p:spPr>
        <p:txBody>
          <a:bodyPr/>
          <a:lstStyle/>
          <a:p>
            <a:r>
              <a:rPr kumimoji="1" lang="en-US" altLang="ja-JP" dirty="0" smtClean="0"/>
              <a:t>2007</a:t>
            </a:r>
            <a:r>
              <a:rPr lang="ja-JP" altLang="en-US" dirty="0"/>
              <a:t>　</a:t>
            </a:r>
            <a:r>
              <a:rPr kumimoji="1" lang="en-US" altLang="ja-JP" dirty="0" smtClean="0"/>
              <a:t>2 Mirror cavities installed</a:t>
            </a:r>
            <a:endParaRPr kumimoji="1" lang="en-US" altLang="ja-JP" dirty="0">
              <a:latin typeface="Symbol" pitchFamily="18" charset="2"/>
            </a:endParaRPr>
          </a:p>
          <a:p>
            <a:pPr lvl="1"/>
            <a:r>
              <a:rPr kumimoji="1" lang="en-US" altLang="ja-JP" dirty="0" smtClean="0">
                <a:latin typeface="Symbol" pitchFamily="18" charset="2"/>
              </a:rPr>
              <a:t>2.5</a:t>
            </a:r>
            <a:r>
              <a:rPr kumimoji="1" lang="en-US" altLang="ja-JP" dirty="0" smtClean="0">
                <a:latin typeface="+mj-lt"/>
              </a:rPr>
              <a:t>kW    </a:t>
            </a:r>
            <a:r>
              <a:rPr kumimoji="1" lang="en-US" altLang="ja-JP" dirty="0" smtClean="0">
                <a:latin typeface="Symbol" pitchFamily="18" charset="2"/>
              </a:rPr>
              <a:t>g</a:t>
            </a:r>
            <a:r>
              <a:rPr kumimoji="1" lang="en-US" altLang="ja-JP" dirty="0" smtClean="0">
                <a:latin typeface="+mj-lt"/>
              </a:rPr>
              <a:t> rays generated</a:t>
            </a:r>
            <a:endParaRPr lang="en-US" altLang="ja-JP" dirty="0">
              <a:latin typeface="Symbol" pitchFamily="18" charset="2"/>
            </a:endParaRPr>
          </a:p>
          <a:p>
            <a:r>
              <a:rPr lang="en-US" altLang="ja-JP" dirty="0" smtClean="0"/>
              <a:t>2010 French 4 Mirror cavity installed</a:t>
            </a:r>
          </a:p>
          <a:p>
            <a:endParaRPr lang="en-US" altLang="ja-JP" dirty="0" smtClean="0"/>
          </a:p>
          <a:p>
            <a:pPr lvl="1"/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 rays confirmed</a:t>
            </a:r>
          </a:p>
          <a:p>
            <a:r>
              <a:rPr lang="en-US" altLang="ja-JP" dirty="0" smtClean="0"/>
              <a:t> 2011  earthquake</a:t>
            </a:r>
          </a:p>
          <a:p>
            <a:pPr lvl="1"/>
            <a:r>
              <a:rPr lang="en-US" altLang="ja-JP" dirty="0" smtClean="0"/>
              <a:t>No major damage to our equipment.</a:t>
            </a:r>
          </a:p>
          <a:p>
            <a:pPr lvl="1"/>
            <a:r>
              <a:rPr lang="en-US" altLang="ja-JP" dirty="0" smtClean="0"/>
              <a:t> beam back in June 2011</a:t>
            </a:r>
            <a:endParaRPr lang="en-US" altLang="ja-JP" dirty="0"/>
          </a:p>
          <a:p>
            <a:r>
              <a:rPr lang="en-US" altLang="ja-JP" dirty="0" smtClean="0"/>
              <a:t>2011</a:t>
            </a:r>
            <a:r>
              <a:rPr lang="ja-JP" altLang="en-US" dirty="0" smtClean="0"/>
              <a:t>　</a:t>
            </a:r>
            <a:r>
              <a:rPr lang="en-US" altLang="ja-JP" dirty="0" smtClean="0"/>
              <a:t>KEK-Hiroshima 4 mirror cavity installed </a:t>
            </a:r>
          </a:p>
          <a:p>
            <a:pPr lvl="1"/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 rays confirmed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4758" y="657972"/>
            <a:ext cx="2581532" cy="178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7108" y="5141141"/>
            <a:ext cx="2821274" cy="18804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1" descr="C:\Documents and Settings\Ronic\Bureau\cavité montée\cavite 107 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1123" y="2924145"/>
            <a:ext cx="3319505" cy="153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コネクタ 8"/>
          <p:cNvCxnSpPr/>
          <p:nvPr/>
        </p:nvCxnSpPr>
        <p:spPr bwMode="auto">
          <a:xfrm flipV="1">
            <a:off x="485777" y="3108931"/>
            <a:ext cx="6541333" cy="190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矢印コネクタ 10"/>
          <p:cNvCxnSpPr/>
          <p:nvPr/>
        </p:nvCxnSpPr>
        <p:spPr bwMode="auto">
          <a:xfrm flipV="1">
            <a:off x="7027108" y="1038973"/>
            <a:ext cx="0" cy="208522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3581181" y="2724002"/>
            <a:ext cx="3564000" cy="400085"/>
          </a:xfrm>
          <a:prstGeom prst="rect">
            <a:avLst/>
          </a:prstGeom>
          <a:noFill/>
        </p:spPr>
        <p:txBody>
          <a:bodyPr wrap="none" lIns="91414" tIns="45708" rIns="91414" bIns="45708" rtlCol="0">
            <a:spAutoFit/>
          </a:bodyPr>
          <a:lstStyle/>
          <a:p>
            <a:r>
              <a:rPr lang="en-US" altLang="ja-JP" sz="2000" dirty="0">
                <a:solidFill>
                  <a:schemeClr val="tx1"/>
                </a:solidFill>
              </a:rPr>
              <a:t>Reported FJPPL2010 Annecy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3578" y="138371"/>
            <a:ext cx="9072563" cy="806393"/>
          </a:xfrm>
        </p:spPr>
        <p:txBody>
          <a:bodyPr/>
          <a:lstStyle/>
          <a:p>
            <a:r>
              <a:rPr kumimoji="1" lang="en-US" altLang="ja-JP" dirty="0" smtClean="0"/>
              <a:t>Two</a:t>
            </a:r>
            <a:r>
              <a:rPr lang="ja-JP" altLang="en-US" dirty="0"/>
              <a:t> </a:t>
            </a:r>
            <a:r>
              <a:rPr lang="en-US" altLang="ja-JP" dirty="0" smtClean="0"/>
              <a:t>4 mirror cavities are at the ATF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3583" y="1140711"/>
            <a:ext cx="2641949" cy="954049"/>
          </a:xfrm>
          <a:prstGeom prst="rect">
            <a:avLst/>
          </a:prstGeom>
          <a:noFill/>
        </p:spPr>
        <p:txBody>
          <a:bodyPr wrap="none" lIns="91380" tIns="45691" rIns="91380" bIns="45691" rtlCol="0">
            <a:spAutoFit/>
          </a:bodyPr>
          <a:lstStyle/>
          <a:p>
            <a:r>
              <a:rPr lang="en-US" altLang="ja-JP" sz="2800" dirty="0">
                <a:solidFill>
                  <a:schemeClr val="tx1"/>
                </a:solidFill>
              </a:rPr>
              <a:t>KEK-Hiroshima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installed 2011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11435" y="1140711"/>
            <a:ext cx="3805729" cy="954049"/>
          </a:xfrm>
          <a:prstGeom prst="rect">
            <a:avLst/>
          </a:prstGeom>
          <a:noFill/>
        </p:spPr>
        <p:txBody>
          <a:bodyPr wrap="none" lIns="91380" tIns="45691" rIns="91380" bIns="45691" rtlCol="0">
            <a:spAutoFit/>
          </a:bodyPr>
          <a:lstStyle/>
          <a:p>
            <a:r>
              <a:rPr lang="en-US" altLang="ja-JP" sz="2800" dirty="0">
                <a:solidFill>
                  <a:schemeClr val="tx1"/>
                </a:solidFill>
              </a:rPr>
              <a:t>LAL-</a:t>
            </a:r>
            <a:r>
              <a:rPr lang="en-US" altLang="ja-JP" sz="2800" dirty="0" err="1">
                <a:solidFill>
                  <a:schemeClr val="tx1"/>
                </a:solidFill>
              </a:rPr>
              <a:t>Orsay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en-US" altLang="ja-JP" sz="2800" dirty="0">
                <a:solidFill>
                  <a:schemeClr val="tx1"/>
                </a:solidFill>
              </a:rPr>
              <a:t>installed summer 2010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16" name="Picture 6" descr="H:\MIGHTYLASER\PHOTOS\20110928 - Setup MightyLaser general\20110928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4642" y="2521102"/>
            <a:ext cx="6243175" cy="4663114"/>
          </a:xfrm>
          <a:prstGeom prst="rect">
            <a:avLst/>
          </a:prstGeom>
          <a:noFill/>
        </p:spPr>
      </p:pic>
      <p:cxnSp>
        <p:nvCxnSpPr>
          <p:cNvPr id="4" name="直線矢印コネクタ 3"/>
          <p:cNvCxnSpPr/>
          <p:nvPr/>
        </p:nvCxnSpPr>
        <p:spPr bwMode="auto">
          <a:xfrm>
            <a:off x="2085654" y="2359736"/>
            <a:ext cx="493159" cy="1934607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矢印コネクタ 17"/>
          <p:cNvCxnSpPr/>
          <p:nvPr/>
        </p:nvCxnSpPr>
        <p:spPr bwMode="auto">
          <a:xfrm flipH="1">
            <a:off x="5393933" y="2359736"/>
            <a:ext cx="770562" cy="1698302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3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283" y="1584396"/>
            <a:ext cx="28670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34" y="262281"/>
            <a:ext cx="9072563" cy="1258887"/>
          </a:xfrm>
          <a:solidFill>
            <a:schemeClr val="bg1"/>
          </a:solidFill>
        </p:spPr>
        <p:txBody>
          <a:bodyPr/>
          <a:lstStyle/>
          <a:p>
            <a:r>
              <a:rPr kumimoji="1" lang="en-US" altLang="ja-JP" dirty="0" smtClean="0"/>
              <a:t>We should</a:t>
            </a:r>
            <a:r>
              <a:rPr kumimoji="1" lang="en-US" altLang="ja-JP" baseline="0" dirty="0" smtClean="0"/>
              <a:t> go to 3D</a:t>
            </a:r>
            <a:r>
              <a:rPr kumimoji="1" lang="en-US" altLang="ja-JP" dirty="0" smtClean="0"/>
              <a:t> </a:t>
            </a:r>
            <a:r>
              <a:rPr kumimoji="1" lang="en-US" altLang="ja-JP" baseline="0" dirty="0" smtClean="0"/>
              <a:t>4 mirror</a:t>
            </a:r>
            <a:r>
              <a:rPr kumimoji="1" lang="en-US" altLang="ja-JP" dirty="0" smtClean="0"/>
              <a:t> ring cavity</a:t>
            </a:r>
            <a:r>
              <a:rPr kumimoji="1" lang="en-US" altLang="ja-JP" baseline="0" dirty="0" smtClean="0"/>
              <a:t> </a:t>
            </a:r>
            <a:br>
              <a:rPr kumimoji="1" lang="en-US" altLang="ja-JP" baseline="0" dirty="0" smtClean="0"/>
            </a:br>
            <a:r>
              <a:rPr kumimoji="1" lang="en-US" altLang="ja-JP" baseline="0" dirty="0" smtClean="0"/>
              <a:t>to get small sport size</a:t>
            </a:r>
            <a:endParaRPr kumimoji="1" lang="ja-JP" altLang="en-US" dirty="0"/>
          </a:p>
        </p:txBody>
      </p:sp>
      <p:pic>
        <p:nvPicPr>
          <p:cNvPr id="165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t="19588"/>
          <a:stretch>
            <a:fillRect/>
          </a:stretch>
        </p:blipFill>
        <p:spPr bwMode="auto">
          <a:xfrm>
            <a:off x="363700" y="1937990"/>
            <a:ext cx="2720703" cy="155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18366" y="3780435"/>
            <a:ext cx="3930763" cy="830938"/>
          </a:xfrm>
          <a:prstGeom prst="rect">
            <a:avLst/>
          </a:prstGeom>
          <a:noFill/>
        </p:spPr>
        <p:txBody>
          <a:bodyPr wrap="none" lIns="91380" tIns="45691" rIns="91380" bIns="45691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2 mirror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cavity is not stable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for small waist size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7" name="図形グループ 14"/>
          <p:cNvGrpSpPr>
            <a:grpSpLocks/>
          </p:cNvGrpSpPr>
          <p:nvPr/>
        </p:nvGrpSpPr>
        <p:grpSpPr bwMode="auto">
          <a:xfrm>
            <a:off x="4954140" y="1910686"/>
            <a:ext cx="4067032" cy="1567055"/>
            <a:chOff x="1339412" y="2036763"/>
            <a:chExt cx="4292600" cy="175260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39412" y="2036763"/>
              <a:ext cx="42926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図形グループ 11"/>
            <p:cNvGrpSpPr>
              <a:grpSpLocks/>
            </p:cNvGrpSpPr>
            <p:nvPr/>
          </p:nvGrpSpPr>
          <p:grpSpPr bwMode="auto">
            <a:xfrm>
              <a:off x="4758605" y="3207881"/>
              <a:ext cx="573006" cy="150035"/>
              <a:chOff x="4544166" y="4692252"/>
              <a:chExt cx="573006" cy="150035"/>
            </a:xfrm>
          </p:grpSpPr>
          <p:cxnSp>
            <p:nvCxnSpPr>
              <p:cNvPr id="11" name="直線コネクタ 6"/>
              <p:cNvCxnSpPr>
                <a:cxnSpLocks noChangeShapeType="1"/>
              </p:cNvCxnSpPr>
              <p:nvPr/>
            </p:nvCxnSpPr>
            <p:spPr bwMode="auto">
              <a:xfrm>
                <a:off x="4544166" y="4840699"/>
                <a:ext cx="569052" cy="158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" name="直線コネクタ 8"/>
              <p:cNvCxnSpPr>
                <a:cxnSpLocks noChangeShapeType="1"/>
              </p:cNvCxnSpPr>
              <p:nvPr/>
            </p:nvCxnSpPr>
            <p:spPr bwMode="auto">
              <a:xfrm>
                <a:off x="4585404" y="4692252"/>
                <a:ext cx="531768" cy="13749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0" name="テキスト ボックス 10"/>
            <p:cNvSpPr txBox="1">
              <a:spLocks noChangeArrowheads="1"/>
            </p:cNvSpPr>
            <p:nvPr/>
          </p:nvSpPr>
          <p:spPr bwMode="auto">
            <a:xfrm>
              <a:off x="4420751" y="3001963"/>
              <a:ext cx="382711" cy="516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3511"/>
              <a:r>
                <a:rPr lang="en-US" altLang="ja-JP" dirty="0">
                  <a:solidFill>
                    <a:schemeClr val="tx1"/>
                  </a:solidFill>
                </a:rPr>
                <a:t>α</a:t>
              </a:r>
              <a:endParaRPr lang="ja-JP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5297610" y="3591641"/>
            <a:ext cx="3401772" cy="461606"/>
          </a:xfrm>
          <a:prstGeom prst="rect">
            <a:avLst/>
          </a:prstGeom>
          <a:noFill/>
        </p:spPr>
        <p:txBody>
          <a:bodyPr wrap="none" lIns="91380" tIns="45691" rIns="91380" bIns="45691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2D 4M has astigmatism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6" name="図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54876" y="5274940"/>
            <a:ext cx="2887663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右矢印 16"/>
          <p:cNvSpPr/>
          <p:nvPr/>
        </p:nvSpPr>
        <p:spPr bwMode="auto">
          <a:xfrm>
            <a:off x="3493827" y="2292824"/>
            <a:ext cx="1214651" cy="80521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0" tIns="45691" rIns="91380" bIns="45691" numCol="1" rtlCol="0" anchor="t" anchorCtr="0" compatLnSpc="1">
            <a:prstTxWarp prst="textNoShape">
              <a:avLst/>
            </a:prstTxWarp>
          </a:bodyPr>
          <a:lstStyle/>
          <a:p>
            <a:pPr defTabSz="448968" eaLnBrk="0" hangingPunct="0">
              <a:lnSpc>
                <a:spcPct val="90000"/>
              </a:lnSpc>
              <a:buClr>
                <a:srgbClr val="000000"/>
              </a:buClr>
              <a:buSzPct val="100000"/>
            </a:pPr>
            <a:endParaRPr kumimoji="0" lang="ja-JP" altLang="en-US"/>
          </a:p>
        </p:txBody>
      </p:sp>
      <p:sp>
        <p:nvSpPr>
          <p:cNvPr id="18" name="下矢印 17"/>
          <p:cNvSpPr/>
          <p:nvPr/>
        </p:nvSpPr>
        <p:spPr bwMode="auto">
          <a:xfrm rot="2372443">
            <a:off x="5008733" y="4462817"/>
            <a:ext cx="846161" cy="103723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0" tIns="45691" rIns="91380" bIns="45691" numCol="1" rtlCol="0" anchor="t" anchorCtr="0" compatLnSpc="1">
            <a:prstTxWarp prst="textNoShape">
              <a:avLst/>
            </a:prstTxWarp>
          </a:bodyPr>
          <a:lstStyle/>
          <a:p>
            <a:pPr defTabSz="448968" eaLnBrk="0" hangingPunct="0">
              <a:lnSpc>
                <a:spcPct val="90000"/>
              </a:lnSpc>
              <a:buClr>
                <a:srgbClr val="000000"/>
              </a:buClr>
              <a:buSzPct val="100000"/>
            </a:pPr>
            <a:endParaRPr kumimoji="0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80158" y="5927682"/>
            <a:ext cx="2186696" cy="830938"/>
          </a:xfrm>
          <a:prstGeom prst="rect">
            <a:avLst/>
          </a:prstGeom>
          <a:noFill/>
        </p:spPr>
        <p:txBody>
          <a:bodyPr wrap="none" lIns="91380" tIns="45691" rIns="91380" bIns="45691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3D (or twisted)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4M ring cavity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089795" y="5907514"/>
            <a:ext cx="2221509" cy="639147"/>
          </a:xfrm>
          <a:prstGeom prst="rect">
            <a:avLst/>
          </a:prstGeom>
          <a:solidFill>
            <a:srgbClr val="0070C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225" y="490357"/>
            <a:ext cx="6525381" cy="387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Rectangle 4"/>
          <p:cNvSpPr/>
          <p:nvPr/>
        </p:nvSpPr>
        <p:spPr>
          <a:xfrm>
            <a:off x="2034124" y="4595344"/>
            <a:ext cx="555269" cy="570541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4944" y="4872305"/>
            <a:ext cx="762836" cy="317824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09286" y="4811854"/>
            <a:ext cx="697519" cy="281753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en-US" sz="1200">
                <a:solidFill>
                  <a:schemeClr val="tx1"/>
                </a:solidFill>
                <a:sym typeface="Symbol"/>
              </a:rPr>
              <a:t>LASER</a:t>
            </a:r>
            <a:endParaRPr lang="en-US" sz="1200">
              <a:solidFill>
                <a:schemeClr val="tx1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861020" y="5026676"/>
            <a:ext cx="1081414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50818" y="4872305"/>
            <a:ext cx="553304" cy="317824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911049" y="4884501"/>
            <a:ext cx="739005" cy="281753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sym typeface="Symbol"/>
              </a:rPr>
              <a:t>CAVITY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3803" y="5898425"/>
            <a:ext cx="1408354" cy="317824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405647" y="6037751"/>
            <a:ext cx="815949" cy="281753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en-US" sz="1200">
                <a:solidFill>
                  <a:schemeClr val="tx1"/>
                </a:solidFill>
                <a:sym typeface="Symbol"/>
              </a:rPr>
              <a:t>ATF CLK</a:t>
            </a:r>
            <a:endParaRPr lang="en-US" sz="1200">
              <a:solidFill>
                <a:schemeClr val="tx1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 rot="5400000" flipH="1" flipV="1">
            <a:off x="1300445" y="5548816"/>
            <a:ext cx="735535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 flipH="1" flipV="1">
            <a:off x="2842925" y="5548816"/>
            <a:ext cx="735535" cy="0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170923" y="5265894"/>
            <a:ext cx="461878" cy="266364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sym typeface="Symbol"/>
              </a:rPr>
              <a:t>PZT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03294" y="5229567"/>
            <a:ext cx="461878" cy="266364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sym typeface="Symbol"/>
              </a:rPr>
              <a:t>PZT</a:t>
            </a:r>
            <a:endParaRPr lang="en-US" sz="1100">
              <a:solidFill>
                <a:schemeClr val="tx1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 rot="5400000">
            <a:off x="2641702" y="4952275"/>
            <a:ext cx="190695" cy="1760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2327367" y="5467089"/>
            <a:ext cx="844504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693089" y="5547392"/>
            <a:ext cx="493938" cy="266364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sym typeface="Symbol"/>
              </a:rPr>
              <a:t>PDH</a:t>
            </a:r>
            <a:endParaRPr lang="en-US" sz="1100">
              <a:solidFill>
                <a:schemeClr val="tx1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 rot="10800000">
            <a:off x="3319676" y="6297972"/>
            <a:ext cx="343703" cy="0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454694" y="5910621"/>
            <a:ext cx="1883741" cy="281753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en-US" sz="1200">
                <a:solidFill>
                  <a:schemeClr val="tx1"/>
                </a:solidFill>
                <a:sym typeface="Symbol"/>
              </a:rPr>
              <a:t>LASER Feedback (PDH)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2081419" y="4639372"/>
            <a:ext cx="368855" cy="38139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2156866" y="4639372"/>
            <a:ext cx="368855" cy="38139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 rot="5400000" flipH="1" flipV="1">
            <a:off x="2117767" y="5193294"/>
            <a:ext cx="363227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1290990" y="7094946"/>
            <a:ext cx="2257241" cy="420252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en-US" sz="2100" b="1">
                <a:solidFill>
                  <a:schemeClr val="tx1"/>
                </a:solidFill>
                <a:sym typeface="Symbol"/>
              </a:rPr>
              <a:t>Overall Diagram</a:t>
            </a:r>
            <a:endParaRPr lang="en-US" sz="2100" b="1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804485" y="4375983"/>
            <a:ext cx="1394826" cy="266364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sym typeface="Symbol"/>
              </a:rPr>
              <a:t>FIBRE AMPLIFIER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56274" y="5329507"/>
            <a:ext cx="511365" cy="317824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008124" y="5269060"/>
            <a:ext cx="638208" cy="281753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en-US" sz="1200">
                <a:solidFill>
                  <a:schemeClr val="tx1"/>
                </a:solidFill>
                <a:sym typeface="Symbol"/>
              </a:rPr>
              <a:t>PUMP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132857" y="6264766"/>
            <a:ext cx="2158816" cy="250975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algn="ctr">
              <a:lnSpc>
                <a:spcPts val="1156"/>
              </a:lnSpc>
            </a:pPr>
            <a:r>
              <a:rPr lang="en-US" sz="1200">
                <a:solidFill>
                  <a:schemeClr val="tx1"/>
                </a:solidFill>
                <a:sym typeface="Symbol"/>
              </a:rPr>
              <a:t>CAVITY Feedback (</a:t>
            </a:r>
            <a:r>
              <a:rPr lang="fr-FR" sz="1200">
                <a:solidFill>
                  <a:schemeClr val="tx1"/>
                </a:solidFill>
              </a:rPr>
              <a:t>PLL + </a:t>
            </a:r>
            <a:r>
              <a:rPr lang="fr-FR" sz="1200">
                <a:solidFill>
                  <a:schemeClr val="tx1"/>
                </a:solidFill>
                <a:sym typeface="Symbol"/>
              </a:rPr>
              <a:t>)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1316116" y="5202711"/>
            <a:ext cx="0" cy="695712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580556" y="5420259"/>
            <a:ext cx="1038959" cy="281753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en-US" sz="1200">
                <a:solidFill>
                  <a:schemeClr val="tx1"/>
                </a:solidFill>
                <a:sym typeface="Symbol"/>
              </a:rPr>
              <a:t>LASER CLK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5" name="Forme libre 54"/>
          <p:cNvSpPr/>
          <p:nvPr/>
        </p:nvSpPr>
        <p:spPr>
          <a:xfrm>
            <a:off x="5658551" y="5722371"/>
            <a:ext cx="855074" cy="145290"/>
          </a:xfrm>
          <a:custGeom>
            <a:avLst/>
            <a:gdLst>
              <a:gd name="connsiteX0" fmla="*/ 0 w 1639330"/>
              <a:gd name="connsiteY0" fmla="*/ 369329 h 369329"/>
              <a:gd name="connsiteX1" fmla="*/ 766119 w 1639330"/>
              <a:gd name="connsiteY1" fmla="*/ 6865 h 369329"/>
              <a:gd name="connsiteX2" fmla="*/ 1639330 w 1639330"/>
              <a:gd name="connsiteY2" fmla="*/ 328140 h 36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9330" h="369329">
                <a:moveTo>
                  <a:pt x="0" y="369329"/>
                </a:moveTo>
                <a:cubicBezTo>
                  <a:pt x="246448" y="191529"/>
                  <a:pt x="492897" y="13730"/>
                  <a:pt x="766119" y="6865"/>
                </a:cubicBezTo>
                <a:cubicBezTo>
                  <a:pt x="1039341" y="0"/>
                  <a:pt x="1339335" y="164070"/>
                  <a:pt x="1639330" y="32814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149" tIns="48074" rIns="96149" bIns="48074" rtlCol="0" anchor="ctr"/>
          <a:lstStyle/>
          <a:p>
            <a:pPr algn="ctr"/>
            <a:endParaRPr lang="en-US" sz="1300"/>
          </a:p>
        </p:txBody>
      </p:sp>
      <p:sp>
        <p:nvSpPr>
          <p:cNvPr id="58" name="ZoneTexte 57"/>
          <p:cNvSpPr txBox="1"/>
          <p:nvPr/>
        </p:nvSpPr>
        <p:spPr>
          <a:xfrm>
            <a:off x="5731457" y="5373629"/>
            <a:ext cx="758433" cy="266364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fr-FR" sz="1100" i="1" dirty="0" err="1">
                <a:solidFill>
                  <a:schemeClr val="tx1"/>
                </a:solidFill>
              </a:rPr>
              <a:t>locked</a:t>
            </a:r>
            <a:r>
              <a:rPr lang="fr-FR" sz="1100" i="1" dirty="0">
                <a:solidFill>
                  <a:schemeClr val="tx1"/>
                </a:solidFill>
              </a:rPr>
              <a:t> to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5785947" y="5196552"/>
            <a:ext cx="657444" cy="266364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fr-FR" sz="1100" b="1">
                <a:solidFill>
                  <a:schemeClr val="tx1"/>
                </a:solidFill>
              </a:rPr>
              <a:t>Loop 1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31114" y="5843941"/>
            <a:ext cx="2347254" cy="849954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1343418" y="6555349"/>
            <a:ext cx="2238262" cy="281753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none" lIns="96149" tIns="48074" rIns="96149" bIns="48074" rtlCol="0">
            <a:spAutoFit/>
          </a:bodyPr>
          <a:lstStyle/>
          <a:p>
            <a:r>
              <a:rPr lang="en-US" sz="1200" b="1">
                <a:solidFill>
                  <a:schemeClr val="tx1"/>
                </a:solidFill>
                <a:sym typeface="Symbol"/>
              </a:rPr>
              <a:t>DIGITAL SYSTEM @100MHz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3405649" y="6282929"/>
            <a:ext cx="875453" cy="266364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en-US" sz="1100" b="1">
                <a:solidFill>
                  <a:schemeClr val="tx1"/>
                </a:solidFill>
                <a:sym typeface="Symbol"/>
              </a:rPr>
              <a:t>178.5 MHz</a:t>
            </a:r>
            <a:endParaRPr lang="en-US" sz="1100" b="1">
              <a:solidFill>
                <a:schemeClr val="tx1"/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580559" y="5565555"/>
            <a:ext cx="875453" cy="266364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en-US" sz="1100" b="1">
                <a:solidFill>
                  <a:schemeClr val="tx1"/>
                </a:solidFill>
                <a:sym typeface="Symbol"/>
              </a:rPr>
              <a:t>178.5 MHz</a:t>
            </a:r>
            <a:endParaRPr lang="en-US" sz="1100" b="1">
              <a:solidFill>
                <a:schemeClr val="tx1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2008122" y="5405272"/>
            <a:ext cx="594927" cy="281753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en-US" sz="1200">
                <a:solidFill>
                  <a:schemeClr val="tx1"/>
                </a:solidFill>
                <a:sym typeface="Symbol"/>
              </a:rPr>
              <a:t>100W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150607" y="4948066"/>
            <a:ext cx="723167" cy="281753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en-US" sz="1200">
                <a:solidFill>
                  <a:schemeClr val="tx1"/>
                </a:solidFill>
                <a:sym typeface="Symbol"/>
              </a:rPr>
              <a:t>250mW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2911046" y="4630242"/>
            <a:ext cx="761639" cy="281753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en-US" sz="1200" i="1">
                <a:solidFill>
                  <a:schemeClr val="tx1"/>
                </a:solidFill>
                <a:sym typeface="Symbol"/>
              </a:rPr>
              <a:t>F</a:t>
            </a:r>
            <a:r>
              <a:rPr lang="en-US" sz="1200">
                <a:solidFill>
                  <a:schemeClr val="tx1"/>
                </a:solidFill>
                <a:sym typeface="Symbol"/>
              </a:rPr>
              <a:t>=3,000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078" name="AutoShape 6" descr="data:image/jpeg;base64,/9j/4AAQSkZJRgABAQAAAQABAAD/2wCEAAkGBhQSERUUEhQWEhQVFBQWFhgWFxcVFxUWGBUWFhYZGhcXHSceFxkkHRoUHzAjJCcpLCwsFh4xNzArNSYrLCkBCQoKDgwOFA8PFTUcHBg1KSkpNTY1KTUtLSwpLDUpLCw1LSouLDUpKikpKTUpLSktKSkpLCk1NSk1MCkpKSk1Lv/AABEIAOEA4QMBIgACEQEDEQH/xAAcAAEAAgMBAQEAAAAAAAAAAAAABQYDBAcCAQj/xABPEAACAQIEAwQFBwgECwkAAAABAgMAEQQFEiExQVEGEyJhMnGBkaEHFCNCUmKxQ3KCkrLB0fAVJDNzNFNUY4OipLPC0uEWJTVEdZPD4/H/xAAZAQEBAQEBAQAAAAAAAAAAAAAAAQMCBAX/xAAoEQEAAgEDAQgCAwAAAAAAAAAAAQIRAxIhMQRBUXGRobHwYdEiMoH/2gAMAwEAAhEDEQA/AO4UpSgUpSgUpSgUpSgUpSgUpSgUpUNnHa3D4dgjMXlIuI411vbqQNkXzYgUEzSqovb0f5LPbqGwzH9VZb1MZR2jgxNxE/jX043BSRPzo2AYDz4edBJ0pSgUpSgUpSgUpSgUpSgUpSgUpSgUpSgUpSgUpSgUpSgUpSgUpSgis1zXRqUcQBuONzyHmfCB5tULh8nw2BUS4kCSeV9yRrJcgmyg9AD4j05CyjJmsqnE6NQ1LLh3ZeejvUAPqv8AhWD5Qo7nC+Ur/wC7oJNc8jcf2IKnrby5W86gs9ywTL3uAbu8VANaoRvp5hT9k8CvA9AbGs2FXwj1D8ErJ2bX+vP/AHB/3iVBJdiu1Ix2GWS2iQEpKn2JF9IermPIirBVQyiAQY3FKgsrzxufMyRxlvjc+2rfVClKUClKUClKUClKUClKUClKUClKUClKUClKUCleHnUEAkAngL7mvqSA3tyNj5Hj/Cg9UpSgUpSgoXb/ACx4sRDjolMgVWhxCLxeF7Xt94EAjzUDmKx9pc5E8EDwtHJJdtGptKtcKCx5jSLlhxFvVV/dAQQRcHYg86552q+Ts6jJhpBGrsokRtxubXsbq1rniLjkRQeYcrxtv8KiU29EYe68BtdpNR4DpUr2YSRMTO0wUBECh1vZw3dtex4EtqGnfhWTvgHK+r43/hWhjcgxOIxT93IYYgFBdba7lbMEYse724sqBt7arWtBLYXFrLiyibuH1ykbhLBbKT9qwiW3mTVnqMyHs/FhI9EQt9o82O/EnfmeJO5JJJJJk6oUpSgUpSgUpSgUpSgUpSgUpSgUpSgUpSgVG9ocyMGHeQEKbaVZgSiM3hVpLbiMMV1HkLnlUlXiWIMpVgGVgQQRcEEWII5ig4H2U7ZYgYyTD49yJnlNmkNgmIFl0m2yowAQgbbIw4eLsmVZp3qawCJEusqH0vCbMCPtqb+v9IVyX5TuwpUkqCXjS8bcTNhkHAnnNALA82i0nihrL2E7YzMUuQJ41UYhnN+8gBVI5tIOppVB0NwBXSxNB29GBAI3B3B6ivtROVymKMiaVW4uHC92pU9FubEG4tfmOta2L7RM20K2H2mH4L/H3UE68gUXJAHUmw99a/8ASCn0A0n5q7frGy/Gq3LnkGHYd+5xGIb0I1Bkf9CNQT7VFvOvb5tjpfRjiwaHg2IbVIR5Qxk/F1PlQTs+MlAusGo8gZFBP4ge+oLOcTmDoBHhoASQd8RutiDw0WNR2OdE/wALzOa/2YzFhl9gYGT/AFjUbJjcttv86m8++xzA/qHTQRc3yfZm0hk+cu1yrECUR7qNrWLW3J6cTV57Oy4qCP8ArUDyOdOpo2ifgoW5UFTvYna/HjVUGY5WPyWIX1TY0H4Pet6DMsDtoxWMw3rlnI/2lSKgvQzVPr6o/wC8UqP1j4fjW2rA7jcVU8Fi52F8NjoMWv2Z0UE+Rlg2H6hr0c2EO+IglwX+diIlw582KAhR5ui+uqLXSozD5odIYlZoyLiWHxC3UqCTbzUn2VIRShgCpDA8CDcGg918Dg3seGx8jWti5zcInptz+wvNv3DqT66rfbLtRFgcOST4VFgL7yPx0jrvuTQW6lUr5Ps7ne8OLYtiGQ4kpYWw0TlRDCx46yNT2O4Hsq60ClKUClKUClKUClKUClKUClKUGhnOTJiY9ElxYhlZSVZGAIupG42JHmCRXDu2+RNl+LjlhKiZGRdNhaeNgVD6BxVlDRyKB6QJ4OLdzzLMO7Fhu54D958vxqj9oMxhw57+YCSY7JteRiTYBeYFyBt1AFBGZRHL3aTY5u5jhLtDEzX0BhYFydywXwgbnfe5rZWefFbpqwkH22A7+QdVVtoVPVgW8hxrSaGzLiMwIMgu0OHuNEIG+tuRcc2Oy8rnc6GOzWbGsY08IHEbhTf7ZHi1fcHiPPTwMEke02HwKsmEUM5NpJSx8Tffna7yN91bmoiXH43Fc2VT+dCh/RU96/rLD1VJYLsj9G5RgJwtkdwp0Na6gJ6KLw4deN6suV4RnijdkMLkKzqbGxtZlNjuOPPoaopuE7FyHjIR1EQWLlfci7H29a2f+wkOkO2pwQpuzMdmIseI61fY8ELk8za/Lhe3D11mXCgCwAsOHlQcx7Q9loMND3ndK3jRbamHpG173rPiewarbQXQk2Glzx3PMHoedSGK7USq2KJsQhxAiVo1KXidFvqDaiQGuQRY3FjVhyGRpkkEoUvFO8epV0htIFm03NjZrVlXUiZw9+t2K+lpRecfcfHz5Oe4jsziIzdXDkfbFn9ki+Ie8Vt5f26xeEIEha3SW8in1SDxD26/VXRJctFyw42A36Ak/vNQ+MyK6AMNRJs32bG5JN+QGw9lavA0MvzvDztqw5+Y4lj9UjuZm80uEkPqKSVK4HPJI5NMgEM7k6QSTDOfutb0vumz/nDc0XNuzCxyMkJtIEEhjIvHpLWUtcEC5Bsp2Nr8q9ZX2pIBw+MRpozsyPdpE53QneQDjb0hxUnYUF0zXMAVnnOMlwcyDxIjIyxovBmR1IlDX2O3EAaTqrnmBxsmMnixeJAl0qvzLDaGQYmcyGNWsSR3YZS7G/1bcBVjzTKopokXEsJ8M9hh8Xe7R6j4Y52BBZCbAPcb7NZrMbh2NyBI2Z5dJxOy+EaY44l8MSQqblUVduN7lr8bkJTsp2e+aQkO3eTysZcRIeMkrcT5KOAHIAVNUpQKUpQKUpQKUpQKUpQKUpQKw4rEiNSx9g6nkKzVCY3Fh5G38EVx5avrH2cPfQQfaLPFw0bTSm7HZVvbU3JRfgALknkATVIw2JZCuMxI73FT/wCCQnYKtj9KQfQWx2J9FfvM1tfE5muPxcmImP8AUcIpa3J1BsotzaVhw+wgH1qj5cc87maWwlxC3APowYYXKr5BgCzdVAH5Sg3UWTEyEBy5JBeS1rniukHgLegv1R4z4iLXLJsoWNE7oDY7j4NcncMONzuSLHjWLIMo7uNCljffffWG3J1DnzvuP3WnDYYDludyevKgRYQX1W8VrX8he34n31R8xTEjEYsBsSsZIbvAmItEO/gsIwkmmRWTvCTGAyhWvxroqJWULUER2aZ2wkDSqySGJSyuWLA25l/Ffn4t996k9FZDtxqLxGJDkKzBFYlAGuhLEArpvbWxGo23A24kG5YjLDNk+D1SMyxapQVclvS12vtewJIXcbkgVt5Zl0UKaYQAtyx8RYljxJYkknhUHnGcvFM0a4SSdLLJrUyqAy6SpOlNNh9258PAnapXLbyxLMFeJmLMUY+I7svpMoOk2DgMBcEXAuRU2xHOGltXUtG21pmPOUiUqOzzENFh5ZI1DuiEqrbAnkCbj8a38JiNQsbawBqAN7XAPs48P4imKwyyKyOodWBVlYXDA7EEHiKrJWcojWWJp1RRLKWEuzLd4y0ViGJItpta9uPW9QnaXswrqLGzgbMBYgjc7D6vMjlerxBgUiQJGixovoqosBvf8bn21q4qIbkAFrW6X52vy3orl+S54+EkeOVO8ja4nhtqEqkWMiA7GS3EcHHHxcbxlWL7loUWTvIJhqwE9yw4X+bOx3O19JO5AKncC8J2n7P61DKQJALqRtvfcW46b+42qH7NZmtmwmI8OGxL6b8DhcWTdHU/UV2A/NcX51UdtwGNEqBhseDDmrDiK2aonZjtA6uy4jaaNxBihwBbfupwPsuL36EMOlXugUpSgUpSgUpSgUpSgUpSgj8+zT5vh3ktdgAEXm0jEKijzLECuW9v81+aYY4VZLyzHTI/QaQ07DoNyB6jV77SYlWxeHjY/R4dJcdL6ohoi/1mZv8AR1wOTOzicS2Im3VSXI5ekZCvtI0/p0E1iYwEw+A3VbHF423EAJqEfrWMKgH2rVPdnMFrZppVHjO4A1Kq8NNregLBemlEqr9nY3nEkhP0mKxCwgn7KaZpT6tZw/svXWsmyhYlCkEiw3vpUbfw24mg0Gyz5phZfmXgZmQopbVHHqdVOkPdUBBJtwvasGX9o8V84wqtbu5DEjhlTWzOmJZn1IbLpMSAWFjqPOrorrbSFDA7WsAp9/H3V9XDq1jZdQ8KhVFwt7W1cQPLaoNpFr2BXgodXG24Hwvw/fXkE3A3Fzvc/wARxoMWZ27s3IANgS3AAmxvYjb2jjWpLlKyQ6JLyK25Dm53348djwJNxbjtW3iGYobGzA7G44g32vxPwqKzHtImGjTWpN20blY+HA+Mi9xwt76LEzE5hFY7tOctFsUzSQk2jkAvIDx0OPrG17OONt99zZspzVMTEk0TakcalPDbzB4G9x7Kr00GGzNGjeMsFck3ZeTMoOpGOg3VtjY2O43rYizXD4BUw4Xu1VLoLi2nxlrFjc20setcxExLa9qWrnH8ktMjLMGuSpPDYBQbKb7EsSdHMDy41uOajcQ4ZwfD4GF9WxXa+3Thb2+utPO+0Kwg33fgFuLsTsLeurM4Z0pNpxDazXNY4UZ5GCKo3JNgKoGZZrJikaeRpMLgEsdShu+nF9rBd0Q9f5Exgey0uKl77MCvhGqKBTeJOjMfyjfD8BYs2yoYjDSQ+gJYmS4tqAYWuF51xibdej1TamjGK828e6PL9q/j88hDyxojzTIAGREOpyNAsHaym3eJffbVfrVKz/LSGVpl7tZhpmVW1BWI2OoDcjY3HNav2F7KhMU+I7xmDK9kKgWaQQh21XuR9Clhba53NRfajKy8TXNybjhYA/Vt7bHc861eJAR56dMWImPjib+j8wI+tG3igxHmdg4PWM/arrnZTMzNBZ/7WJmikH3kOm/mDbjzrh+XWklSN9lx0TYKS/ATr48K589QVfVerl8lOekyRBzvPE0Tg8sRhNKb+ZhaD2hqDq9KUoFKUoFKUoFKUoFKUoOW9vsz0YfN5r7/ANWwKH9EPIB/77e6uJBtOG83cD2Xv/8AGPea6X8pmI/7pY/4/OMUx8wjzIPgi+6uYYxrQxDzYn2BWH+8NB0XsVh7Ngl6Rd4fzppZD+wIfdXUIoz3rXJIAWwIG1+hA4VzLKMdHA6vK2hY4sGl7E2PzSEjYA871ecN2hiOHfEQ6WDMESwKBpbKgG4FhcjfpfpXM2iGlNK98bY68f6s8Kkmw9vlUlhksbHpeufYXtZOkMUrAFWR2lkWMsiFJjGL2PhFt+vlXRcONr8Sf528qlbxbo01+zX0f7fmPTiWOUb8Od+BO2m1Yn5dAwPOwHPjW9WKY1286O5WO3pcQeB9XOtWTDaWLp4dTajtu3gCAE9Nr28zapB2rG8lRUc+bBVsRuWXVba2plUGzWv6t9vZWHFTJIoFkNzILsmu2ltiARtvw+HWovtZ25iwYHeXJJNgBcm3E2JAAHW9QMOez5odGD1QQDaSY7ML7lIh18+Xlz4m0Q9Gn2e1uZ4jxSGadom1vBhB3+JZ7lbkpAClizk8Bfci9yT7Klsl7PiMmSRu9mYR6pGBtdUsVUW8K7n+dq3Mg7ORYWMJEthxYndnP2mbmamFWkRnmXV9StY2afT3n74NfR+wVBsdyTevXMHpp2sb3UW25WrZrywrt5Wk6WFQWdYZTc6SWIsCATb+A3FSeLzmNZ1gOrvGV39E2AVdR8R2JtyF/O1RiZl85j1xKyDaxkQgMGW91AYX5c6kWjOGk6N4rvmvHHv0+HK86iZFxGjZozHioz0aNgTb/WqZhxwhxuIkTZBiMHmMf93idKSj/aUH+jHSvGc4f+s6ftpNGfaD/wAwqNhPeRYY85skxEfrbCmcr7R3Ufurpk/RYNfaj+z+L73CwSfbhjb2lBepCgUpSgUpSgUpSgUpSg4F8pf/AIPhf/Ucbf199ia5rjDeGL9P4JAP3GurfKRhL5RKo44fOMQPUJHlcfCRPfXLBAWitzRvdqD/AMB7qDqHZllaS7AMDHhWsRq/8nDysb10DCYSKSMqY1Kar6WjsL2G+lh8bVzDsRi790f8zEPajPB+EY94rqWWzE8VK7C1yu/6pNuVSYWLTHSWBexeHKJGO8VVBUhXt3is4crJt4hcDoduNXDDybVFRmtqOSpFYjpDTU1tTUxvtnGffqkS9a0sleDLWJmqsnxjWGUVmr4RRXKu0nYLE4+Z2lKworFYgPGWW99TbiwPT/8ATcuxPZRcDhxEDqJOpidrk+W9veasIir2q1zFYjlvfXtaNvSHpVr1XwV6rpg+V5avVeWNBDZnlbPiIJQQFiE4YG9z3iBRblsRVbg7KuElR2WESd0B82JT+z1XfceEtcAjf11dZjUTmrLp8YBW/MahwNr7VxsjOfvg9Ne1alabInjiPSd3zLmmaYDu5oYw7vZ5PExu5vpO559K1ciW6ZSORizVP0S0o/4jW9ncoGKS3BFlf1BRf/hqPyltCZbf8nluYTn9MYtl/ZFaPNMzPMuyfJ098rwZP+Tx/hVjqA7AwaMtwinlh4/wvU/RClKUClKUClKUClKUHP8AP8j745nhjsJvm2Kj/O0rG3xhH61cpwOQ93mHzeQWEyMF/PA1r+yR+lXf84hs6ydVKH36h/xVzL5R8qYKmJhH0uHdZBbnpINvhQVDJFOGxXcttpdwPU4DD4of166zlcjGzEjTwsBvvbib9fKqF21wAlijx2H5qkg/NNnW/qNgfbU9kOdQtAs0rhIwoa7tZV63BNiwPtvwoLrLikjXVIyoosCzEKLk2G523JA9tZcPjo2dkWRGeO2tAylkvw1KDdfbVQ7QYKTMMNE+GKsoJYJKjKHbUoWSxII0rrYAjfUD0rL2V7PTxY2aWVVCkYgKwYEymbFtODbioC2Hi3vUFzvX2gr0BQfGawJOwG5NaOIxLHUFupCFwot3jjcbahZdxbgTuL6bimYYhgSEUSOoDrGWCd6b7hWIsSoBNuFyt7DevODzSAFIi5WQgWjl/tV1jWEPHgBbifRAuaDWzSLQNgG+kgAMkjElDIvfmzOACqam26Xsa20w7AjRrW72WzmRdGjUGYOTYXuLC3KtDtliokgcuImkRHaMSBWIJW1wp3samoMQgi1Ar3aqTdSCoVRva21gBypl3t4y+YXF6rXtvezL6L2JBt57Hb3Ejeti1QozWORl7j6ZLKHcOEhw6CzBv7w3XSAD6PFQDUzhnLKCdj6iL2NrgHex4jyNHD1WNqykVG9oY9WFmGh5bxONEbFXk8J8KsNwTwv50GWaoTNMQy3sBpA33IPs2329VUvA5TPHLhH7qcBNJN0ZFg+nnfEIFudMeh0VQfSCL6qmcyzuGSFpYpNa2OqxOxHEFTujDhawPWgoPaPG/wCEuOIiEK/nyG23nu3urfzXClJsVGN/m2XYXArb/GSdzEwHn9JOf0TXjstlRxWMgR/QWQ4ye/DShPdqfWdX6wq1dnMp+dEzsNsXmBmHnFDrCH1XaRv0RVHT8rw3dwRJ9iNF9ygVtUpQKUpQKUpQKUpQKUpQYMdh9aFefEesbiqliog6lSLgggg1dKreeYXQ+oei/wAG5j9/voKB2ci7ppsvk3VdUuHv9aFz419aMT7GqKweCXB4nuZVV43fvcPrAYKwvcb7A7kj2npe19osrZws0NvnEJ1w34E2syN91hcW9R5VqYqGPMcKGF0a9xf04ZVO4PRlbY9fbUFlwWNLG9vDbck7k+QHTe9/dzqXjauc9ns6dS0Mv0cybNtceUig8VP88N7ng8Yo0qCW2v8AaIHUnoT/ANNgbBMqa9itYS7X24X32Hv5CqFJ23xixyE90xilPeNHHqtCMOJtao0q60vfS4a7KL2vtQdGkiDCzAEdD/PGsJwzD0WG/Nt2XlcN9ba9tXv5VliluARuCAR7Revd6KqPygs8WBk+bxhidIbrYkAsTxY8OPWrFg4nKK5VUlZV7xb+EkgalJHGxvY+XQ1szQK4swDA8QRcH2GsoNTHOWk3zSK46MaYQXu3iPLayj1LyPmbnzrPevOqo7P8e0WHkkjMasi3vKSI1W41M1tzZdRsOJAHOqySLNWvK9VHLe1uJabDpiIlhSaNPyb3MrLMwXUZPo/CitpKsdyCb1P47GaRfcjnbew6250GPHTnkAbHcE2v6j1HHzrmPbHHqXZVAUvZ5WUDUUX0b23ZieF+oFWHtPnywqwUkljst73Y8hz3O5/61F9kcj79/nM/BG1Em2mWReH6MfXgWH3d6NjA5W+GwfdgWxmYME/uoyvi9Qjjv7SK6B2dy5UZVQWjgjEaeu342/bquZMTNI2MYGzL3eGU8RDf07cmkax/NCCr5l2E7uMLz4t5sdz/AA9lQbNKUqhSlKBSlKBSlKBSlKBWHGYUSIVPPgeh5Gs1KCiYhWRyj+kDv5+fqNV/MYGw0rYqEFka3zmJdyQNhMg5uo4j6yjqBXRs+ybvluthIo8J6j7J/naqQcQUYqwKkGxB4g9DUGnmWXR4tElicBwNUUq7gg8jb0kPMfvFYcm7QtG5imXRIvFTz6Mp+sp/mx2rHPgngYy4VdaMS0uHG254vDyDdU4NysazGXD46MXN7E6WHhkjbmN91PVT7RQT8uepBhzK7FwLAgC5d2NgiL1JNgv/AFNe4eymCMej5sgTXr0kEWbTp68NPhtfTba1qpc2Hlw7I0q/OI42DpIt7owBALpyIBO+48xVhy7tNHKVOq4ANgOp2v7BcdNzvQXRXr2HqDwuY6mNj4fDbnc7k78bcB7DWePNPBrI28jc2vYHfrsfbQV3Oc1lixUjJO7KY8XYXDRrJHDqWIRi+l1PiLHje1SHYnHSEzI8jyhUwrqZG1MDLAHcX6auA5V6zU4XD68VLEL2s7BdRIayHw3tvcA7cK2MDHDh0+hjEauyXtz1EKpNyTtceqsYpO7OX1tXtOlbs+2KczERnEdYnM+kcfnPcnjJWjmuGimiaOZQ8bW1KxIBsQwuQQeIHurVmzKzW4DTe/mCAR05j49KiMbnqqrByGHiFyRbSeFzwGxt7K2fJYsdBhcNPhm7gLfVEk2pj3bWYopDE31apQGPAsRzrSzztIkIaxJ1HwqNyWPHTzNz8b9ag8z7UtPaOJe9uQAWBKlhuCBa8jXsdh51nyvsob97jGJJ4rfxEdGI2RfurueZ5VRq5JkcmMk72a6xjYkHgOccZ5tyZ+W4G/o2WUDEt83iAXCxELMV2DleGHS31RtrPTw8zWqcc2KHd4c91hl8LSr4dQGxjg/AvwHK54WXIMpDBY417uGMAbbADoPvHr53PnBMZLhNZ7wjZTZehbhf2cPX6qna8xxhQABYAWA6CvVUKUpQKUpQKUpQKUpQKUpQKUpQKhO0XZpcQNS2SUDZuTeTfx5fCpulBx7FSyYeQpKpUjr+IPAjzFauKw0czd5G/cT/AG1Fw/QSJwcefEda65m+SRYlNEy6hyPBlPUHlXMO0Xyf4nDEvBfER/dH0ijzQel619woI5e0EuHt84TSOUiXaJv0uKeprVlePCz+IfRsd9cZC3PUj0W9dr+dQcHaNluD6iD8QQaxt82c3AaBjziOkE+aHwn3CgsAy3EJvFMko5BvC3xvf9YeyvX9JYxBZ4WYfd8Y9yhqgEWZf7LERyDo4Mbe8XWsyZtjF/JFvzHR/wADQb2a55JPE0UsMoVrXtZTsQRxHUdKzp2jxLAKsEhAAAvflw9BSajh2nxY/Iy+7+Br43aHGN+ScevSB8TUXM4x3N548dLxURDq3/2Efs+yvP8A2dS+rEz6z0B1fFgFHsT21FSYvFN6bxRD7z6j7kv+Naz90P7WaSY9F+iT4XY+8VUWVc+hiPd4aMvIRayAvIR95jwHrIFeJImk8WMcaeUCNcH+9cen+aNut6issxckp7nBw8fqxL8WP72NdF7MfJtptJjGDtxEam6j85vreobeugxdnsokxVmt3cI2BAtsOSDh+4fCr9hsMsahUFlHD+eZr2iAAAAAAWAGwA8hXqgUpSgUpSgUpSgUpSgUpSgUpSgUr4RWJ4SedBkZ7VibE1hfCHrWu+BPWoNh8dWF8y8xWrJlx61qy5NfrQaXaDJsHi950Qt9tTocfpDc+29c/wA3+TmNbmDGIPuzW/bT/lq/zdllbjetCb5Po246qDkmNyTERHjG46xyo3wuD8Kjmx8q8Qw9hrsLfJXCeJf315HyR4f7/vqjj39OSfe+NP6Tkb7X4fjXZV+SPDfYJ9tZ4/kqww/J0HHcJhXkPjlSMfeJY+5Af3VbcjyDLwQZ5pcQfsqpiT4EsfeK6BF8m2HHCIVuw9iIl4RgVBjyjP8ADRIEgjEadFUKPb1PmamIu0ankawxdm1HBQK2Y8mtyFBmTOQfqmsq5iDyNeEy21Z0wYFB7TEA1lrysdq9VQpSlApSlApSlApSlApSlApSlAr41fKUGNq80pUV5r7SlB6FehX2lB6FeqUoFKUqoUpSgUpSgUpSgUpSgUpSgUpSg//Z"/>
          <p:cNvSpPr>
            <a:spLocks noChangeAspect="1" noChangeArrowheads="1"/>
          </p:cNvSpPr>
          <p:nvPr/>
        </p:nvSpPr>
        <p:spPr bwMode="auto">
          <a:xfrm>
            <a:off x="158325" y="-159236"/>
            <a:ext cx="310173" cy="335987"/>
          </a:xfrm>
          <a:prstGeom prst="rect">
            <a:avLst/>
          </a:prstGeom>
          <a:noFill/>
        </p:spPr>
        <p:txBody>
          <a:bodyPr vert="horz" wrap="square" lIns="96149" tIns="48074" rIns="96149" bIns="480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80" name="AutoShape 8" descr="data:image/jpeg;base64,/9j/4AAQSkZJRgABAQAAAQABAAD/2wCEAAkGBhQSERUUEhQWEhQVFBQWFhgWFxcVFxUWGBUWFhYZGhcXHSceFxkkHRoUHzAjJCcpLCwsFh4xNzArNSYrLCkBCQoKDgwOFA8PFTUcHBg1KSkpNTY1KTUtLSwpLDUpLCw1LSouLDUpKikpKTUpLSktKSkpLCk1NSk1MCkpKSk1Lv/AABEIAOEA4QMBIgACEQEDEQH/xAAcAAEAAgMBAQEAAAAAAAAAAAAABQYDBAcCAQj/xABPEAACAQIEAwQFBwgECwkAAAABAgMAEQQFEiExQVEGEyJhMnGBkaEHFCNCUmKxQ3KCkrLB0fAVJDNzNFNUY4OipLPC0uEWJTVEdZPD4/H/xAAZAQEBAQEBAQAAAAAAAAAAAAAAAQMCBAX/xAAoEQEAAgEDAQgCAwAAAAAAAAAAAQIRAxIhMQRBUXGRobHwYdEiMoH/2gAMAwEAAhEDEQA/AO4UpSgUpSgUpSgUpSgUpSgUpSgUpUNnHa3D4dgjMXlIuI411vbqQNkXzYgUEzSqovb0f5LPbqGwzH9VZb1MZR2jgxNxE/jX043BSRPzo2AYDz4edBJ0pSgUpSgUpSgUpSgUpSgUpSgUpSgUpSgUpSgUpSgUpSgUpSgUpSgis1zXRqUcQBuONzyHmfCB5tULh8nw2BUS4kCSeV9yRrJcgmyg9AD4j05CyjJmsqnE6NQ1LLh3ZeejvUAPqv8AhWD5Qo7nC+Ur/wC7oJNc8jcf2IKnrby5W86gs9ywTL3uAbu8VANaoRvp5hT9k8CvA9AbGs2FXwj1D8ErJ2bX+vP/AHB/3iVBJdiu1Ix2GWS2iQEpKn2JF9IermPIirBVQyiAQY3FKgsrzxufMyRxlvjc+2rfVClKUClKUClKUClKUClKUClKUClKUClKUClKUCleHnUEAkAngL7mvqSA3tyNj5Hj/Cg9UpSgUpSgoXb/ACx4sRDjolMgVWhxCLxeF7Xt94EAjzUDmKx9pc5E8EDwtHJJdtGptKtcKCx5jSLlhxFvVV/dAQQRcHYg86552q+Ts6jJhpBGrsokRtxubXsbq1rniLjkRQeYcrxtv8KiU29EYe68BtdpNR4DpUr2YSRMTO0wUBECh1vZw3dtex4EtqGnfhWTvgHK+r43/hWhjcgxOIxT93IYYgFBdba7lbMEYse724sqBt7arWtBLYXFrLiyibuH1ykbhLBbKT9qwiW3mTVnqMyHs/FhI9EQt9o82O/EnfmeJO5JJJJJk6oUpSgUpSgUpSgUpSgUpSgUpSgUpSgUpSgVG9ocyMGHeQEKbaVZgSiM3hVpLbiMMV1HkLnlUlXiWIMpVgGVgQQRcEEWII5ig4H2U7ZYgYyTD49yJnlNmkNgmIFl0m2yowAQgbbIw4eLsmVZp3qawCJEusqH0vCbMCPtqb+v9IVyX5TuwpUkqCXjS8bcTNhkHAnnNALA82i0nihrL2E7YzMUuQJ41UYhnN+8gBVI5tIOppVB0NwBXSxNB29GBAI3B3B6ivtROVymKMiaVW4uHC92pU9FubEG4tfmOta2L7RM20K2H2mH4L/H3UE68gUXJAHUmw99a/8ASCn0A0n5q7frGy/Gq3LnkGHYd+5xGIb0I1Bkf9CNQT7VFvOvb5tjpfRjiwaHg2IbVIR5Qxk/F1PlQTs+MlAusGo8gZFBP4ge+oLOcTmDoBHhoASQd8RutiDw0WNR2OdE/wALzOa/2YzFhl9gYGT/AFjUbJjcttv86m8++xzA/qHTQRc3yfZm0hk+cu1yrECUR7qNrWLW3J6cTV57Oy4qCP8ArUDyOdOpo2ifgoW5UFTvYna/HjVUGY5WPyWIX1TY0H4Pet6DMsDtoxWMw3rlnI/2lSKgvQzVPr6o/wC8UqP1j4fjW2rA7jcVU8Fi52F8NjoMWv2Z0UE+Rlg2H6hr0c2EO+IglwX+diIlw582KAhR5ui+uqLXSozD5odIYlZoyLiWHxC3UqCTbzUn2VIRShgCpDA8CDcGg918Dg3seGx8jWti5zcInptz+wvNv3DqT66rfbLtRFgcOST4VFgL7yPx0jrvuTQW6lUr5Ps7ne8OLYtiGQ4kpYWw0TlRDCx46yNT2O4Hsq60ClKUClKUClKUClKUClKUClKUGhnOTJiY9ElxYhlZSVZGAIupG42JHmCRXDu2+RNl+LjlhKiZGRdNhaeNgVD6BxVlDRyKB6QJ4OLdzzLMO7Fhu54D958vxqj9oMxhw57+YCSY7JteRiTYBeYFyBt1AFBGZRHL3aTY5u5jhLtDEzX0BhYFydywXwgbnfe5rZWefFbpqwkH22A7+QdVVtoVPVgW8hxrSaGzLiMwIMgu0OHuNEIG+tuRcc2Oy8rnc6GOzWbGsY08IHEbhTf7ZHi1fcHiPPTwMEke02HwKsmEUM5NpJSx8Tffna7yN91bmoiXH43Fc2VT+dCh/RU96/rLD1VJYLsj9G5RgJwtkdwp0Na6gJ6KLw4deN6suV4RnijdkMLkKzqbGxtZlNjuOPPoaopuE7FyHjIR1EQWLlfci7H29a2f+wkOkO2pwQpuzMdmIseI61fY8ELk8za/Lhe3D11mXCgCwAsOHlQcx7Q9loMND3ndK3jRbamHpG173rPiewarbQXQk2Glzx3PMHoedSGK7USq2KJsQhxAiVo1KXidFvqDaiQGuQRY3FjVhyGRpkkEoUvFO8epV0htIFm03NjZrVlXUiZw9+t2K+lpRecfcfHz5Oe4jsziIzdXDkfbFn9ki+Ie8Vt5f26xeEIEha3SW8in1SDxD26/VXRJctFyw42A36Ak/vNQ+MyK6AMNRJs32bG5JN+QGw9lavA0MvzvDztqw5+Y4lj9UjuZm80uEkPqKSVK4HPJI5NMgEM7k6QSTDOfutb0vumz/nDc0XNuzCxyMkJtIEEhjIvHpLWUtcEC5Bsp2Nr8q9ZX2pIBw+MRpozsyPdpE53QneQDjb0hxUnYUF0zXMAVnnOMlwcyDxIjIyxovBmR1IlDX2O3EAaTqrnmBxsmMnixeJAl0qvzLDaGQYmcyGNWsSR3YZS7G/1bcBVjzTKopokXEsJ8M9hh8Xe7R6j4Y52BBZCbAPcb7NZrMbh2NyBI2Z5dJxOy+EaY44l8MSQqblUVduN7lr8bkJTsp2e+aQkO3eTysZcRIeMkrcT5KOAHIAVNUpQKUpQKUpQKUpQKUpQKUpQKw4rEiNSx9g6nkKzVCY3Fh5G38EVx5avrH2cPfQQfaLPFw0bTSm7HZVvbU3JRfgALknkATVIw2JZCuMxI73FT/wCCQnYKtj9KQfQWx2J9FfvM1tfE5muPxcmImP8AUcIpa3J1BsotzaVhw+wgH1qj5cc87maWwlxC3APowYYXKr5BgCzdVAH5Sg3UWTEyEBy5JBeS1rniukHgLegv1R4z4iLXLJsoWNE7oDY7j4NcncMONzuSLHjWLIMo7uNCljffffWG3J1DnzvuP3WnDYYDludyevKgRYQX1W8VrX8he34n31R8xTEjEYsBsSsZIbvAmItEO/gsIwkmmRWTvCTGAyhWvxroqJWULUER2aZ2wkDSqySGJSyuWLA25l/Ffn4t996k9FZDtxqLxGJDkKzBFYlAGuhLEArpvbWxGo23A24kG5YjLDNk+D1SMyxapQVclvS12vtewJIXcbkgVt5Zl0UKaYQAtyx8RYljxJYkknhUHnGcvFM0a4SSdLLJrUyqAy6SpOlNNh9258PAnapXLbyxLMFeJmLMUY+I7svpMoOk2DgMBcEXAuRU2xHOGltXUtG21pmPOUiUqOzzENFh5ZI1DuiEqrbAnkCbj8a38JiNQsbawBqAN7XAPs48P4imKwyyKyOodWBVlYXDA7EEHiKrJWcojWWJp1RRLKWEuzLd4y0ViGJItpta9uPW9QnaXswrqLGzgbMBYgjc7D6vMjlerxBgUiQJGixovoqosBvf8bn21q4qIbkAFrW6X52vy3orl+S54+EkeOVO8ja4nhtqEqkWMiA7GS3EcHHHxcbxlWL7loUWTvIJhqwE9yw4X+bOx3O19JO5AKncC8J2n7P61DKQJALqRtvfcW46b+42qH7NZmtmwmI8OGxL6b8DhcWTdHU/UV2A/NcX51UdtwGNEqBhseDDmrDiK2aonZjtA6uy4jaaNxBihwBbfupwPsuL36EMOlXugUpSgUpSgUpSgUpSgUpSgj8+zT5vh3ktdgAEXm0jEKijzLECuW9v81+aYY4VZLyzHTI/QaQ07DoNyB6jV77SYlWxeHjY/R4dJcdL6ohoi/1mZv8AR1wOTOzicS2Im3VSXI5ekZCvtI0/p0E1iYwEw+A3VbHF423EAJqEfrWMKgH2rVPdnMFrZppVHjO4A1Kq8NNregLBemlEqr9nY3nEkhP0mKxCwgn7KaZpT6tZw/svXWsmyhYlCkEiw3vpUbfw24mg0Gyz5phZfmXgZmQopbVHHqdVOkPdUBBJtwvasGX9o8V84wqtbu5DEjhlTWzOmJZn1IbLpMSAWFjqPOrorrbSFDA7WsAp9/H3V9XDq1jZdQ8KhVFwt7W1cQPLaoNpFr2BXgodXG24Hwvw/fXkE3A3Fzvc/wARxoMWZ27s3IANgS3AAmxvYjb2jjWpLlKyQ6JLyK25Dm53348djwJNxbjtW3iGYobGzA7G44g32vxPwqKzHtImGjTWpN20blY+HA+Mi9xwt76LEzE5hFY7tOctFsUzSQk2jkAvIDx0OPrG17OONt99zZspzVMTEk0TakcalPDbzB4G9x7Kr00GGzNGjeMsFck3ZeTMoOpGOg3VtjY2O43rYizXD4BUw4Xu1VLoLi2nxlrFjc20setcxExLa9qWrnH8ktMjLMGuSpPDYBQbKb7EsSdHMDy41uOajcQ4ZwfD4GF9WxXa+3Thb2+utPO+0Kwg33fgFuLsTsLeurM4Z0pNpxDazXNY4UZ5GCKo3JNgKoGZZrJikaeRpMLgEsdShu+nF9rBd0Q9f5Exgey0uKl77MCvhGqKBTeJOjMfyjfD8BYs2yoYjDSQ+gJYmS4tqAYWuF51xibdej1TamjGK828e6PL9q/j88hDyxojzTIAGREOpyNAsHaym3eJffbVfrVKz/LSGVpl7tZhpmVW1BWI2OoDcjY3HNav2F7KhMU+I7xmDK9kKgWaQQh21XuR9Clhba53NRfajKy8TXNybjhYA/Vt7bHc861eJAR56dMWImPjib+j8wI+tG3igxHmdg4PWM/arrnZTMzNBZ/7WJmikH3kOm/mDbjzrh+XWklSN9lx0TYKS/ATr48K589QVfVerl8lOekyRBzvPE0Tg8sRhNKb+ZhaD2hqDq9KUoFKUoFKUoFKUoFKUoOW9vsz0YfN5r7/ANWwKH9EPIB/77e6uJBtOG83cD2Xv/8AGPea6X8pmI/7pY/4/OMUx8wjzIPgi+6uYYxrQxDzYn2BWH+8NB0XsVh7Ngl6Rd4fzppZD+wIfdXUIoz3rXJIAWwIG1+hA4VzLKMdHA6vK2hY4sGl7E2PzSEjYA871ecN2hiOHfEQ6WDMESwKBpbKgG4FhcjfpfpXM2iGlNK98bY68f6s8Kkmw9vlUlhksbHpeufYXtZOkMUrAFWR2lkWMsiFJjGL2PhFt+vlXRcONr8Sf528qlbxbo01+zX0f7fmPTiWOUb8Od+BO2m1Yn5dAwPOwHPjW9WKY1286O5WO3pcQeB9XOtWTDaWLp4dTajtu3gCAE9Nr28zapB2rG8lRUc+bBVsRuWXVba2plUGzWv6t9vZWHFTJIoFkNzILsmu2ltiARtvw+HWovtZ25iwYHeXJJNgBcm3E2JAAHW9QMOez5odGD1QQDaSY7ML7lIh18+Xlz4m0Q9Gn2e1uZ4jxSGadom1vBhB3+JZ7lbkpAClizk8Bfci9yT7Klsl7PiMmSRu9mYR6pGBtdUsVUW8K7n+dq3Mg7ORYWMJEthxYndnP2mbmamFWkRnmXV9StY2afT3n74NfR+wVBsdyTevXMHpp2sb3UW25WrZrywrt5Wk6WFQWdYZTc6SWIsCATb+A3FSeLzmNZ1gOrvGV39E2AVdR8R2JtyF/O1RiZl85j1xKyDaxkQgMGW91AYX5c6kWjOGk6N4rvmvHHv0+HK86iZFxGjZozHioz0aNgTb/WqZhxwhxuIkTZBiMHmMf93idKSj/aUH+jHSvGc4f+s6ftpNGfaD/wAwqNhPeRYY85skxEfrbCmcr7R3Ufurpk/RYNfaj+z+L73CwSfbhjb2lBepCgUpSgUpSgUpSgUpSg4F8pf/AIPhf/Ucbf199ia5rjDeGL9P4JAP3GurfKRhL5RKo44fOMQPUJHlcfCRPfXLBAWitzRvdqD/AMB7qDqHZllaS7AMDHhWsRq/8nDysb10DCYSKSMqY1Kar6WjsL2G+lh8bVzDsRi790f8zEPajPB+EY94rqWWzE8VK7C1yu/6pNuVSYWLTHSWBexeHKJGO8VVBUhXt3is4crJt4hcDoduNXDDybVFRmtqOSpFYjpDTU1tTUxvtnGffqkS9a0sleDLWJmqsnxjWGUVmr4RRXKu0nYLE4+Z2lKworFYgPGWW99TbiwPT/8ATcuxPZRcDhxEDqJOpidrk+W9veasIir2q1zFYjlvfXtaNvSHpVr1XwV6rpg+V5avVeWNBDZnlbPiIJQQFiE4YG9z3iBRblsRVbg7KuElR2WESd0B82JT+z1XfceEtcAjf11dZjUTmrLp8YBW/MahwNr7VxsjOfvg9Ne1alabInjiPSd3zLmmaYDu5oYw7vZ5PExu5vpO559K1ciW6ZSORizVP0S0o/4jW9ncoGKS3BFlf1BRf/hqPyltCZbf8nluYTn9MYtl/ZFaPNMzPMuyfJ098rwZP+Tx/hVjqA7AwaMtwinlh4/wvU/RClKUClKUClKUClKUHP8AP8j745nhjsJvm2Kj/O0rG3xhH61cpwOQ93mHzeQWEyMF/PA1r+yR+lXf84hs6ydVKH36h/xVzL5R8qYKmJhH0uHdZBbnpINvhQVDJFOGxXcttpdwPU4DD4of166zlcjGzEjTwsBvvbib9fKqF21wAlijx2H5qkg/NNnW/qNgfbU9kOdQtAs0rhIwoa7tZV63BNiwPtvwoLrLikjXVIyoosCzEKLk2G523JA9tZcPjo2dkWRGeO2tAylkvw1KDdfbVQ7QYKTMMNE+GKsoJYJKjKHbUoWSxII0rrYAjfUD0rL2V7PTxY2aWVVCkYgKwYEymbFtODbioC2Hi3vUFzvX2gr0BQfGawJOwG5NaOIxLHUFupCFwot3jjcbahZdxbgTuL6bimYYhgSEUSOoDrGWCd6b7hWIsSoBNuFyt7DevODzSAFIi5WQgWjl/tV1jWEPHgBbifRAuaDWzSLQNgG+kgAMkjElDIvfmzOACqam26Xsa20w7AjRrW72WzmRdGjUGYOTYXuLC3KtDtliokgcuImkRHaMSBWIJW1wp3samoMQgi1Ar3aqTdSCoVRva21gBypl3t4y+YXF6rXtvezL6L2JBt57Hb3Ejeti1QozWORl7j6ZLKHcOEhw6CzBv7w3XSAD6PFQDUzhnLKCdj6iL2NrgHex4jyNHD1WNqykVG9oY9WFmGh5bxONEbFXk8J8KsNwTwv50GWaoTNMQy3sBpA33IPs2329VUvA5TPHLhH7qcBNJN0ZFg+nnfEIFudMeh0VQfSCL6qmcyzuGSFpYpNa2OqxOxHEFTujDhawPWgoPaPG/wCEuOIiEK/nyG23nu3urfzXClJsVGN/m2XYXArb/GSdzEwHn9JOf0TXjstlRxWMgR/QWQ4ye/DShPdqfWdX6wq1dnMp+dEzsNsXmBmHnFDrCH1XaRv0RVHT8rw3dwRJ9iNF9ygVtUpQKUpQKUpQKUpQKUpQYMdh9aFefEesbiqliog6lSLgggg1dKreeYXQ+oei/wAG5j9/voKB2ci7ppsvk3VdUuHv9aFz419aMT7GqKweCXB4nuZVV43fvcPrAYKwvcb7A7kj2npe19osrZws0NvnEJ1w34E2syN91hcW9R5VqYqGPMcKGF0a9xf04ZVO4PRlbY9fbUFlwWNLG9vDbck7k+QHTe9/dzqXjauc9ns6dS0Mv0cybNtceUig8VP88N7ng8Yo0qCW2v8AaIHUnoT/ANNgbBMqa9itYS7X24X32Hv5CqFJ23xixyE90xilPeNHHqtCMOJtao0q60vfS4a7KL2vtQdGkiDCzAEdD/PGsJwzD0WG/Nt2XlcN9ba9tXv5VliluARuCAR7Revd6KqPygs8WBk+bxhidIbrYkAsTxY8OPWrFg4nKK5VUlZV7xb+EkgalJHGxvY+XQ1szQK4swDA8QRcH2GsoNTHOWk3zSK46MaYQXu3iPLayj1LyPmbnzrPevOqo7P8e0WHkkjMasi3vKSI1W41M1tzZdRsOJAHOqySLNWvK9VHLe1uJabDpiIlhSaNPyb3MrLMwXUZPo/CitpKsdyCb1P47GaRfcjnbew6250GPHTnkAbHcE2v6j1HHzrmPbHHqXZVAUvZ5WUDUUX0b23ZieF+oFWHtPnywqwUkljst73Y8hz3O5/61F9kcj79/nM/BG1Em2mWReH6MfXgWH3d6NjA5W+GwfdgWxmYME/uoyvi9Qjjv7SK6B2dy5UZVQWjgjEaeu342/bquZMTNI2MYGzL3eGU8RDf07cmkax/NCCr5l2E7uMLz4t5sdz/AA9lQbNKUqhSlKBSlKBSlKBSlKBWHGYUSIVPPgeh5Gs1KCiYhWRyj+kDv5+fqNV/MYGw0rYqEFka3zmJdyQNhMg5uo4j6yjqBXRs+ybvluthIo8J6j7J/naqQcQUYqwKkGxB4g9DUGnmWXR4tElicBwNUUq7gg8jb0kPMfvFYcm7QtG5imXRIvFTz6Mp+sp/mx2rHPgngYy4VdaMS0uHG254vDyDdU4NysazGXD46MXN7E6WHhkjbmN91PVT7RQT8uepBhzK7FwLAgC5d2NgiL1JNgv/AFNe4eymCMej5sgTXr0kEWbTp68NPhtfTba1qpc2Hlw7I0q/OI42DpIt7owBALpyIBO+48xVhy7tNHKVOq4ANgOp2v7BcdNzvQXRXr2HqDwuY6mNj4fDbnc7k78bcB7DWePNPBrI28jc2vYHfrsfbQV3Oc1lixUjJO7KY8XYXDRrJHDqWIRi+l1PiLHje1SHYnHSEzI8jyhUwrqZG1MDLAHcX6auA5V6zU4XD68VLEL2s7BdRIayHw3tvcA7cK2MDHDh0+hjEauyXtz1EKpNyTtceqsYpO7OX1tXtOlbs+2KczERnEdYnM+kcfnPcnjJWjmuGimiaOZQ8bW1KxIBsQwuQQeIHurVmzKzW4DTe/mCAR05j49KiMbnqqrByGHiFyRbSeFzwGxt7K2fJYsdBhcNPhm7gLfVEk2pj3bWYopDE31apQGPAsRzrSzztIkIaxJ1HwqNyWPHTzNz8b9ag8z7UtPaOJe9uQAWBKlhuCBa8jXsdh51nyvsob97jGJJ4rfxEdGI2RfurueZ5VRq5JkcmMk72a6xjYkHgOccZ5tyZ+W4G/o2WUDEt83iAXCxELMV2DleGHS31RtrPTw8zWqcc2KHd4c91hl8LSr4dQGxjg/AvwHK54WXIMpDBY417uGMAbbADoPvHr53PnBMZLhNZ7wjZTZehbhf2cPX6qna8xxhQABYAWA6CvVUKUpQKUpQKUpQKUpQKUpQKUpQKhO0XZpcQNS2SUDZuTeTfx5fCpulBx7FSyYeQpKpUjr+IPAjzFauKw0czd5G/cT/AG1Fw/QSJwcefEda65m+SRYlNEy6hyPBlPUHlXMO0Xyf4nDEvBfER/dH0ijzQel619woI5e0EuHt84TSOUiXaJv0uKeprVlePCz+IfRsd9cZC3PUj0W9dr+dQcHaNluD6iD8QQaxt82c3AaBjziOkE+aHwn3CgsAy3EJvFMko5BvC3xvf9YeyvX9JYxBZ4WYfd8Y9yhqgEWZf7LERyDo4Mbe8XWsyZtjF/JFvzHR/wADQb2a55JPE0UsMoVrXtZTsQRxHUdKzp2jxLAKsEhAAAvflw9BSajh2nxY/Iy+7+Br43aHGN+ScevSB8TUXM4x3N548dLxURDq3/2Efs+yvP8A2dS+rEz6z0B1fFgFHsT21FSYvFN6bxRD7z6j7kv+Naz90P7WaSY9F+iT4XY+8VUWVc+hiPd4aMvIRayAvIR95jwHrIFeJImk8WMcaeUCNcH+9cen+aNut6issxckp7nBw8fqxL8WP72NdF7MfJtptJjGDtxEam6j85vreobeugxdnsokxVmt3cI2BAtsOSDh+4fCr9hsMsahUFlHD+eZr2iAAAAAAWAGwA8hXqgUpSgUpSgUpSgUpSgUpSgUpSgUr4RWJ4SedBkZ7VibE1hfCHrWu+BPWoNh8dWF8y8xWrJlx61qy5NfrQaXaDJsHi950Qt9tTocfpDc+29c/wA3+TmNbmDGIPuzW/bT/lq/zdllbjetCb5Po246qDkmNyTERHjG46xyo3wuD8Kjmx8q8Qw9hrsLfJXCeJf315HyR4f7/vqjj39OSfe+NP6Tkb7X4fjXZV+SPDfYJ9tZ4/kqww/J0HHcJhXkPjlSMfeJY+5Af3VbcjyDLwQZ5pcQfsqpiT4EsfeK6BF8m2HHCIVuw9iIl4RgVBjyjP8ADRIEgjEadFUKPb1PmamIu0ankawxdm1HBQK2Y8mtyFBmTOQfqmsq5iDyNeEy21Z0wYFB7TEA1lrysdq9VQpSlApSlApSlApSlApSlApSlAr41fKUGNq80pUV5r7SlB6FehX2lB6FeqUoFKUqoUpSgUpSgUpSgUpSgUpSgUpSg//Z"/>
          <p:cNvSpPr>
            <a:spLocks noChangeAspect="1" noChangeArrowheads="1"/>
          </p:cNvSpPr>
          <p:nvPr/>
        </p:nvSpPr>
        <p:spPr bwMode="auto">
          <a:xfrm>
            <a:off x="158325" y="-159236"/>
            <a:ext cx="310173" cy="335987"/>
          </a:xfrm>
          <a:prstGeom prst="rect">
            <a:avLst/>
          </a:prstGeom>
          <a:noFill/>
        </p:spPr>
        <p:txBody>
          <a:bodyPr vert="horz" wrap="square" lIns="96149" tIns="48074" rIns="96149" bIns="480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8308" y="5495353"/>
            <a:ext cx="689046" cy="87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9173" y="5495353"/>
            <a:ext cx="689046" cy="87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ZoneTexte 75"/>
          <p:cNvSpPr txBox="1"/>
          <p:nvPr/>
        </p:nvSpPr>
        <p:spPr>
          <a:xfrm>
            <a:off x="6413423" y="6341118"/>
            <a:ext cx="1213686" cy="358697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fr-FR" sz="1700" b="1" i="1">
                <a:solidFill>
                  <a:schemeClr val="tx1"/>
                </a:solidFill>
              </a:rPr>
              <a:t>4M Cavity</a:t>
            </a:r>
            <a:endParaRPr lang="fr-FR" sz="1700" b="1" i="1" dirty="0">
              <a:solidFill>
                <a:schemeClr val="tx1"/>
              </a:solidFill>
            </a:endParaRPr>
          </a:p>
        </p:txBody>
      </p:sp>
      <p:sp>
        <p:nvSpPr>
          <p:cNvPr id="77" name="Forme libre 76"/>
          <p:cNvSpPr/>
          <p:nvPr/>
        </p:nvSpPr>
        <p:spPr>
          <a:xfrm>
            <a:off x="7192650" y="5722371"/>
            <a:ext cx="855074" cy="145290"/>
          </a:xfrm>
          <a:custGeom>
            <a:avLst/>
            <a:gdLst>
              <a:gd name="connsiteX0" fmla="*/ 0 w 1639330"/>
              <a:gd name="connsiteY0" fmla="*/ 369329 h 369329"/>
              <a:gd name="connsiteX1" fmla="*/ 766119 w 1639330"/>
              <a:gd name="connsiteY1" fmla="*/ 6865 h 369329"/>
              <a:gd name="connsiteX2" fmla="*/ 1639330 w 1639330"/>
              <a:gd name="connsiteY2" fmla="*/ 328140 h 36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9330" h="369329">
                <a:moveTo>
                  <a:pt x="0" y="369329"/>
                </a:moveTo>
                <a:cubicBezTo>
                  <a:pt x="246448" y="191529"/>
                  <a:pt x="492897" y="13730"/>
                  <a:pt x="766119" y="6865"/>
                </a:cubicBezTo>
                <a:cubicBezTo>
                  <a:pt x="1039341" y="0"/>
                  <a:pt x="1339335" y="164070"/>
                  <a:pt x="1639330" y="32814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149" tIns="48074" rIns="96149" bIns="48074" rtlCol="0" anchor="ctr"/>
          <a:lstStyle/>
          <a:p>
            <a:pPr algn="ctr"/>
            <a:endParaRPr lang="en-US" sz="1300"/>
          </a:p>
        </p:txBody>
      </p:sp>
      <p:sp>
        <p:nvSpPr>
          <p:cNvPr id="78" name="ZoneTexte 77"/>
          <p:cNvSpPr txBox="1"/>
          <p:nvPr/>
        </p:nvSpPr>
        <p:spPr>
          <a:xfrm>
            <a:off x="7265557" y="5355466"/>
            <a:ext cx="758433" cy="266364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fr-FR" sz="1100" i="1" dirty="0" err="1">
                <a:solidFill>
                  <a:schemeClr val="tx1"/>
                </a:solidFill>
              </a:rPr>
              <a:t>locked</a:t>
            </a:r>
            <a:r>
              <a:rPr lang="fr-FR" sz="1100" i="1" dirty="0">
                <a:solidFill>
                  <a:schemeClr val="tx1"/>
                </a:solidFill>
              </a:rPr>
              <a:t> to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7336813" y="5205634"/>
            <a:ext cx="657444" cy="266364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fr-FR" sz="1100" b="1">
                <a:solidFill>
                  <a:schemeClr val="tx1"/>
                </a:solidFill>
              </a:rPr>
              <a:t>Loop 2</a:t>
            </a:r>
            <a:endParaRPr lang="fr-FR" sz="1100" b="1" dirty="0">
              <a:solidFill>
                <a:schemeClr val="tx1"/>
              </a:solidFill>
            </a:endParaRPr>
          </a:p>
        </p:txBody>
      </p:sp>
      <p:pic>
        <p:nvPicPr>
          <p:cNvPr id="8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272" y="5495353"/>
            <a:ext cx="689046" cy="87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ZoneTexte 80"/>
          <p:cNvSpPr txBox="1"/>
          <p:nvPr/>
        </p:nvSpPr>
        <p:spPr>
          <a:xfrm>
            <a:off x="7981053" y="6332036"/>
            <a:ext cx="1232794" cy="358697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lIns="96149" tIns="48074" rIns="96149" bIns="48074" rtlCol="0">
            <a:spAutoFit/>
          </a:bodyPr>
          <a:lstStyle/>
          <a:p>
            <a:r>
              <a:rPr lang="fr-FR" sz="1700" b="1" i="1">
                <a:solidFill>
                  <a:schemeClr val="tx1"/>
                </a:solidFill>
              </a:rPr>
              <a:t>ATF beam</a:t>
            </a:r>
            <a:endParaRPr lang="fr-FR" sz="1700" b="1" i="1" dirty="0">
              <a:solidFill>
                <a:schemeClr val="tx1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6156579" y="6988040"/>
            <a:ext cx="2112971" cy="420252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en-US" sz="2100" b="1">
                <a:solidFill>
                  <a:schemeClr val="tx1"/>
                </a:solidFill>
                <a:sym typeface="Symbol"/>
              </a:rPr>
              <a:t>Locking Loops</a:t>
            </a:r>
            <a:endParaRPr lang="en-US" sz="2100" b="1">
              <a:solidFill>
                <a:schemeClr val="tx1"/>
              </a:solidFill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5680962" y="5804960"/>
            <a:ext cx="806523" cy="404864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algn="ctr">
              <a:lnSpc>
                <a:spcPts val="1156"/>
              </a:lnSpc>
            </a:pPr>
            <a:r>
              <a:rPr lang="fr-FR" sz="1100">
                <a:solidFill>
                  <a:schemeClr val="tx1"/>
                </a:solidFill>
              </a:rPr>
              <a:t>PDH </a:t>
            </a:r>
          </a:p>
          <a:p>
            <a:pPr algn="ctr">
              <a:lnSpc>
                <a:spcPts val="1156"/>
              </a:lnSpc>
            </a:pPr>
            <a:r>
              <a:rPr lang="fr-FR" sz="1100">
                <a:solidFill>
                  <a:schemeClr val="tx1"/>
                </a:solidFill>
              </a:rPr>
              <a:t>technique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7270737" y="5814042"/>
            <a:ext cx="711946" cy="250975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algn="ctr">
              <a:lnSpc>
                <a:spcPts val="1156"/>
              </a:lnSpc>
            </a:pPr>
            <a:r>
              <a:rPr lang="fr-FR" sz="1100">
                <a:solidFill>
                  <a:schemeClr val="tx1"/>
                </a:solidFill>
              </a:rPr>
              <a:t>PLL + </a:t>
            </a:r>
            <a:r>
              <a:rPr lang="fr-FR" sz="1100">
                <a:solidFill>
                  <a:schemeClr val="tx1"/>
                </a:solidFill>
                <a:sym typeface="Symbol"/>
              </a:rPr>
              <a:t>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6504589" y="6592424"/>
            <a:ext cx="893085" cy="281753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fr-FR" sz="1200" dirty="0">
                <a:solidFill>
                  <a:schemeClr val="tx1"/>
                </a:solidFill>
              </a:rPr>
              <a:t>178.5MHz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8055458" y="6583343"/>
            <a:ext cx="936367" cy="281753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lIns="96149" tIns="48074" rIns="96149" bIns="48074" rtlCol="0">
            <a:spAutoFit/>
          </a:bodyPr>
          <a:lstStyle/>
          <a:p>
            <a:r>
              <a:rPr lang="fr-FR" sz="1200">
                <a:solidFill>
                  <a:schemeClr val="tx1"/>
                </a:solidFill>
              </a:rPr>
              <a:t>357/2 MHz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989072" y="1229344"/>
            <a:ext cx="2151443" cy="635696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algn="ctr">
              <a:lnSpc>
                <a:spcPts val="2102"/>
              </a:lnSpc>
            </a:pPr>
            <a:r>
              <a:rPr lang="en-US" sz="2100" b="1" dirty="0">
                <a:solidFill>
                  <a:schemeClr val="tx1"/>
                </a:solidFill>
                <a:sym typeface="Symbol"/>
              </a:rPr>
              <a:t>4-mirror </a:t>
            </a:r>
          </a:p>
          <a:p>
            <a:pPr algn="ctr">
              <a:lnSpc>
                <a:spcPts val="2102"/>
              </a:lnSpc>
            </a:pPr>
            <a:r>
              <a:rPr lang="en-US" sz="2100" b="1" dirty="0">
                <a:solidFill>
                  <a:schemeClr val="tx1"/>
                </a:solidFill>
                <a:sym typeface="Symbol"/>
              </a:rPr>
              <a:t>cavity chamber</a:t>
            </a:r>
            <a:endParaRPr lang="en-US" sz="2100" b="1" dirty="0">
              <a:solidFill>
                <a:schemeClr val="tx1"/>
              </a:solidFill>
            </a:endParaRPr>
          </a:p>
        </p:txBody>
      </p:sp>
      <p:sp>
        <p:nvSpPr>
          <p:cNvPr id="94" name="ZoneTexte 93"/>
          <p:cNvSpPr txBox="1"/>
          <p:nvPr/>
        </p:nvSpPr>
        <p:spPr>
          <a:xfrm rot="20670239">
            <a:off x="3747506" y="3096553"/>
            <a:ext cx="708740" cy="327919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algn="ctr"/>
            <a:r>
              <a:rPr lang="en-US" sz="1500" b="1">
                <a:solidFill>
                  <a:schemeClr val="tx1"/>
                </a:solidFill>
                <a:sym typeface="Symbol"/>
              </a:rPr>
              <a:t>Laser</a:t>
            </a:r>
            <a:endParaRPr lang="en-US" sz="1500" b="1">
              <a:solidFill>
                <a:schemeClr val="tx1"/>
              </a:solidFill>
            </a:endParaRPr>
          </a:p>
        </p:txBody>
      </p:sp>
      <p:sp>
        <p:nvSpPr>
          <p:cNvPr id="95" name="ZoneTexte 94"/>
          <p:cNvSpPr txBox="1"/>
          <p:nvPr/>
        </p:nvSpPr>
        <p:spPr>
          <a:xfrm rot="20670239">
            <a:off x="8956672" y="1498351"/>
            <a:ext cx="1071019" cy="327919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algn="ctr"/>
            <a:r>
              <a:rPr lang="en-US" sz="1500" b="1">
                <a:solidFill>
                  <a:schemeClr val="tx1"/>
                </a:solidFill>
                <a:sym typeface="Symbol"/>
              </a:rPr>
              <a:t>Electrons</a:t>
            </a:r>
            <a:endParaRPr lang="en-US" sz="1500" b="1">
              <a:solidFill>
                <a:schemeClr val="tx1"/>
              </a:solidFill>
            </a:endParaRPr>
          </a:p>
        </p:txBody>
      </p:sp>
      <p:sp>
        <p:nvSpPr>
          <p:cNvPr id="96" name="Ellipse 95"/>
          <p:cNvSpPr/>
          <p:nvPr/>
        </p:nvSpPr>
        <p:spPr>
          <a:xfrm>
            <a:off x="6765133" y="2152130"/>
            <a:ext cx="360471" cy="39047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Forme libre 96"/>
          <p:cNvSpPr/>
          <p:nvPr/>
        </p:nvSpPr>
        <p:spPr>
          <a:xfrm>
            <a:off x="6111248" y="1216812"/>
            <a:ext cx="771238" cy="935312"/>
          </a:xfrm>
          <a:custGeom>
            <a:avLst/>
            <a:gdLst>
              <a:gd name="connsiteX0" fmla="*/ 1037968 w 1037968"/>
              <a:gd name="connsiteY0" fmla="*/ 914400 h 914400"/>
              <a:gd name="connsiteX1" fmla="*/ 617838 w 1037968"/>
              <a:gd name="connsiteY1" fmla="*/ 0 h 914400"/>
              <a:gd name="connsiteX2" fmla="*/ 0 w 1037968"/>
              <a:gd name="connsiteY2" fmla="*/ 16476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7968" h="914400">
                <a:moveTo>
                  <a:pt x="1037968" y="914400"/>
                </a:moveTo>
                <a:lnTo>
                  <a:pt x="617838" y="0"/>
                </a:lnTo>
                <a:lnTo>
                  <a:pt x="0" y="16476"/>
                </a:ln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149" tIns="48074" rIns="96149" bIns="48074" rtlCol="0" anchor="ctr"/>
          <a:lstStyle/>
          <a:p>
            <a:pPr algn="ctr"/>
            <a:endParaRPr lang="en-US"/>
          </a:p>
        </p:txBody>
      </p:sp>
      <p:sp>
        <p:nvSpPr>
          <p:cNvPr id="98" name="ZoneTexte 97"/>
          <p:cNvSpPr txBox="1"/>
          <p:nvPr/>
        </p:nvSpPr>
        <p:spPr>
          <a:xfrm>
            <a:off x="5717248" y="991299"/>
            <a:ext cx="449054" cy="420252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en-US" sz="2100" b="1">
                <a:solidFill>
                  <a:schemeClr val="tx1"/>
                </a:solidFill>
                <a:sym typeface="Symbol"/>
              </a:rPr>
              <a:t>IP</a:t>
            </a:r>
            <a:endParaRPr lang="en-US" sz="2100" b="1">
              <a:solidFill>
                <a:schemeClr val="tx1"/>
              </a:solidFill>
            </a:endParaRPr>
          </a:p>
        </p:txBody>
      </p:sp>
      <p:sp>
        <p:nvSpPr>
          <p:cNvPr id="99" name="Forme libre 98"/>
          <p:cNvSpPr/>
          <p:nvPr/>
        </p:nvSpPr>
        <p:spPr>
          <a:xfrm>
            <a:off x="3512505" y="4104473"/>
            <a:ext cx="1902956" cy="1031171"/>
          </a:xfrm>
          <a:custGeom>
            <a:avLst/>
            <a:gdLst>
              <a:gd name="connsiteX0" fmla="*/ 0 w 1581664"/>
              <a:gd name="connsiteY0" fmla="*/ 403654 h 479167"/>
              <a:gd name="connsiteX1" fmla="*/ 906162 w 1581664"/>
              <a:gd name="connsiteY1" fmla="*/ 411891 h 479167"/>
              <a:gd name="connsiteX2" fmla="*/ 1581664 w 1581664"/>
              <a:gd name="connsiteY2" fmla="*/ 0 h 47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1664" h="479167">
                <a:moveTo>
                  <a:pt x="0" y="403654"/>
                </a:moveTo>
                <a:cubicBezTo>
                  <a:pt x="321275" y="441410"/>
                  <a:pt x="642551" y="479167"/>
                  <a:pt x="906162" y="411891"/>
                </a:cubicBezTo>
                <a:cubicBezTo>
                  <a:pt x="1169773" y="344615"/>
                  <a:pt x="1375718" y="172307"/>
                  <a:pt x="1581664" y="0"/>
                </a:cubicBezTo>
              </a:path>
            </a:pathLst>
          </a:custGeom>
          <a:ln w="3175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149" tIns="48074" rIns="96149" bIns="48074" rtlCol="0" anchor="ctr"/>
          <a:lstStyle/>
          <a:p>
            <a:pPr algn="ctr"/>
            <a:endParaRPr lang="en-US"/>
          </a:p>
        </p:txBody>
      </p:sp>
      <p:sp>
        <p:nvSpPr>
          <p:cNvPr id="3083" name="AutoShape 11" descr="data:image/jpeg;base64,/9j/4AAQSkZJRgABAQAAAQABAAD/2wCEAAkGBhQQEBQUExQVFRQVFRQVFBYXFxQWFRcYFhgVFxcXFxUXGyYeGRklGRUVHzAgJCcpLC4sFx4xNTAqNSYrLCkBCQoKDgwOFA8PFCkcFBgpKSkpKSkpKSwpKSkpKSkpKSkpKS8pKywpKSkpKSkpKSkpKSkpKSkpKSkpKSkpKSkpKf/AABEIAP8AxQMBIgACEQEDEQH/xAAbAAEAAQUBAAAAAAAAAAAAAAAABQECAwQGB//EAEoQAAIBAwIDBQQDCwoEBwAAAAECAwAEERIhBTFBBhMiUWEycYGRFKHRBxUjQkNSU2KCscEzY3Jzg5KTotLwJDRUskSEo8LT4fH/xAAXAQEBAQEAAAAAAAAAAAAAAAAAAQID/8QAHREBAQEAAwADAQAAAAAAAAAAAAERAiExUYGxYf/aAAwDAQACEQMRAD8A9xpSlApSlApSlApSlApSlBgnvo4zh3RfLUyr+81i+/EH6aL/ABE+2uS7WRBeIRO6ZR4e7ViqsNStI7Lucg6SDywcVL2yRMoxGn+Gv2UEt9+IP00X+In20+/EH6aL/ET7ajHsU/Rp/dX7KiePQoLeUd2rF0MSqqplnm/BIBnA3d1GSQBmg7WlYrVSEUHmFUH4AVloFKUoFKUoFKUoFKUoFKUoFKUoFKUoFK1b+/SFDI7aUUZJ3PUAAAbliSAANySAM5rJaXiSorxsHVgGVgcgg9QaDNSlKBSlKDjO2UxkuoIQB4FaZmJ/PEkQUADzBOc1JWNqVAzj4Z+ysvFuzKzzibvZY3CBPB3JBALMMiWN98seWKjb1Jba5t07+SRJRLqDpbjGju8EGOJD+MetRUtI1Q3HsiFnUAmJopsEkZEEqTFcgHBKxEDbmR76z9obho4WKNpbVEobCkgPLGhIDAjOGPMGtifso0isrXVwQysp8NmNmBB3Fvnkaon4ZNSqfMA/MZq+rY00qAOQAA+FXUQpSlApSlApSlApSlApSlApSlArVv79IY2eQ6VUbnnz2GANySSAANySANzWeU1w1pxv6XN3z5CxswhiPOMqSrPIP0/MY/EGQNySQlO4eZxLMCuneGI/kuY1vjYzEH3ICVG5Zjh4PN3F86E93HMoaNeaSTeIylT+JJpAJQe3gvudWJSGcONqi+PWbMEIXWqSJJJGMBpQh1KqMfZYOFYctWnTkZzU1XWI2aurVsL9Jow6NqVs4O45HBBB3BBBBB3BBBqH7Q9tYrVu6QNPckZW3iwXx+dIT4Yk/WYj41UdCTULxjtnaWh0zTornlGMvKfdGgLfVXJXn0q63u5+6jP/AIa1ZkGPKS52d/cukVZZQwWoIgiSPPPSAGP9Jvab4k0TUzJ90NnH/D2F1IOjSd3bIfd3ra/8tQ/EuKX9xNDL9Gto+67zCtcsxOvTzKRbY09POrZeL+tYfvix5ZPuBP7quGsvEr3iEyaTDZ+1G3hnnHsOkmPFD10Y+NS6duLtf5Th5YdTBcwyfJZNBqD+nOOjfI/ZVU4t60w10sH3TLTIWbvbVj0uYniH+JvH8dWK6a3ulkUMjBlPJlIKn3EbGvPk4nkYOCDzB3HyNakfBYkbXau9nKTnMBxGT+vA2Y3HwB9aYa9SpXC2nbia22v0Bj5C7gDGIf18Ry0X9IZX3V2ltdJIiujKysAVZSGVgeRDDYj3VFZqUpQKUpQKUpQKUpQKUpQUZc1A8X7HQXEhlJkRiMP3blBIQMIz45svQ9cANqAAE/Sg4P71X8AbSI5Fj3GCRLcL+ouQsbgdCSGbYFRvUtwjiqXMYKnOfeDkbEEHBBzkEHBBBBFdKzYrzPtPCtzfSRWzNGoGOISoQFJYDTEnlOUGGcclIzk6cQLvikk1xKlhJ3abpd3OA0esYAEAOzXAAKmT2QMA5IXF9tbxWqFIhjJ1O5OqSRurySHd2z1PwxVZJEhjWONQiINKqNgAOWKg7u+ZnEcamSVt1jBx4fz5G/ET15noDWpE9bt7xUBSzMFUc2YgKPeTWpaC4uj/AMPCzg8pJCYoj6qMGRx6hQPWp7gvYjA7+4zcSICyqANAIBOmCJjjVtjW2W9RXS9nuKLdwQzwEJGwbvI2XMmrloLavCysDnY5GOVNXHM2/wBz6bTquLzu1G5ECJGB75H1H45Fb4+53Za1jkeeSRlZgHuJtRVSoZgAw2BZfmK6hbBNLqRqV2LMHJcHVjIw5IC7DCjYeVU4jxSO2jMkrBEyBnc7nlsMn/ZNRXHw9kuEvHNIutEgkeKV+/uECvHgMCWfpkb8qzXH3OowdMV5cxtgkK8izrgYz4JQSQMjkRzG9SXB+6sZZYWkJkuLmWZfwcirmXxCPvMFC2EbbUCccqnmiUsGwNQBUNgagCQSAeeNgcegojza/wCyl7b7hY7lOpj/AAEv9xso3+X+NR9pxQFyg1LINzFICko9dB9oeqkivUvohRCImwxk1kya5facNIBlgQNOoLvhcjAwMVz/ABK1teIzzWxiLNbhGMoGFWRtwiup1LIAAcr8eWKuiEteJf7/AIfv+dUtUlsmMtjgoTqlsycRyE82gP5KU+Q8LdQDUbxbh81ix70tJCPy+B3kY5Dv1UeNP50DI6jnW3aXpB+R8wQeRB6gjrV98Tx6DwDtBFew97EcjJVlI0vG49pJEO6uPL4jINSdeZSLJDL9LtRmXAE8OcLcxj8X0mUey3Poc5rvuC8Zju4I5oTqR1yPMdCrDowIII6EGsq36UpQKUpQKUpQKUpQKUqjcqDnO2/H3toVjgwbq4burcHcKSMvKw/MRcsfgOtczBbJawrFHkgZLMd2dicvI56sx3NIbz6XdT3nNBqtrXPLu42PeyD1eUYz5Rj0xH8W4gFDMxwqgsx8gP3nl86sStS9und1jjAeWQnu1PsgD2pJCOUa/WSAOddV2e7PLAjrGVecr3jtIcNK+4VpNOWEerI2GABgb1H9lOElF72UAXFxjwsfYXBMcI67LlmxvnUeldpZQFVUsE7zQocoDgkbkBj4iuosRnz8zUXxnS2UOZNIDlVQsOelSxC+4FmI99YeH8KjtzKY1K97IZXGSV1EDJA5L8K2NVNVBk11Gdo4DNaTxoRqeNlXJwMkdW6Csl/ed2AeZJAUE4BJ8z5VS3hOcthjgY2PhO+cb4xyxsDseedgi+ICae+i/Bo9tC6yLiZQxlww7xkwSQgY6VB3O5OwA6NZK0IUYhw4U+NtPtNgHlz5b9BWMXDRsquQQcAMdjq6ggk+E+ucedBKaq0LHgsUMckaKdMrSNJkksxkzqy3M7HFbYamaDSvLTbTiNYkj2JJBUrtg5Gnu9A3JOa874twr6C2pdrRmHLcWzsdiPOBiRkfinBG1enyKGBBAIIwQQCCDsQQdiMZqK4ta6tYdU7oqiAZOW1AqyspAGD4QME58qLHJ2N2QcHY8iK2uGcQ+994r5xa3jhZR+LFctsko8lkxpb9bSffApA1tK0DEnuwGhY7l4CcLk9WjY6D6aT1qZ7lbiF4ZN0kUq3nuNiPUHBHurV77Z8elKaurm+wnGWntdEu9xbu1vP6vHjD+50KP+0a6SsqUpSgUpSgUpSgVz/bnizW1hM0f8qwWGH+smYRIR7i4b9k10FcX27k13XD4OhlmuW/8vH4f/UlT5UET9GW2gjhT2YkVB6hRjPxOT8ag47f6TdxQn2F/Dy+qxkCNT6GQg+5DUxxSXnWDsgFH0q4chV7zRqYgKsduuCSTsBqMh+flWr4R0Nz2fivQUnjOEIMcgYK4YgZaNlOpSDtuBnHIipjhdq0MSo0rzFcjvHxrIycZxzwMDPWsfDotKAai/6zacnOSPZAHIgDA5AVtaqwrIZMVbufSsZfffpVTKTy29ao0b+VEkyylwqE6QpcnmTtjGeWM432rcNyfL+Fad0pDh1GeSkk4+vB6E/IedZngA3JyPOoK296W1bcndeo5Hnv0+yrLu5VvCQckEg6ScbqOYBxzHyPlRUB5fVWO7UqAuAdWx33XljbHvOfSgkIvEqnkSAfmBVyv0NYYzpAHMAYHwqrSA4xVGbVUJedlknn72d3lCkNDExxFERjxaRgM2RnJqX1U1VBxHa+AmBLnQyvB+EZDp1d24CzxtpJGdBzscZjHlmtaxl0tjOccj5jofiMH411NzGpZ0Z9WoajGdGVjI0YCqAdBKtu2dywzyA4PgwKIqH2oi8De+Byg/yhD8a1xK6jgdx3HFB+ZewlT/XWwyp+MLMP2BXoNeWcYuO7S3uOtvdW8n7DP3Mv+SVvkK9SFRFaUpQKUpQKUpQK4LtHvxhP5uwcj07ydAf+0V3tcFx0Y4y/63D0x+zcNn94oIjiJy3vIFbHYrUOHwsqh2fVIVLaQe9lZmOog8gxPLfGK1eIr4viKv7PRLJwq2DTPbju4vwkbrGwIbSBrYEDUxC465xVpHaTXKxRs7sFRFLMx2AVRksfIYGax2PE0nDFCfCdLqyPG6kqrgMkiqy5VlYZHIio+Ds8EgmjeWe4WVSrLNLk4KsCquFBTOefoD0q7gPDHhErysWkmcM3jMmkIixousourZck6Rux26nKpfNUBz7qsG/Ll51c7YG3woKyMCNPTr9laaQlCSh1Z28WemeR5dT5etbCLn3D6zWvd2+s5E0yDGMIVC+/dSc/Gi8ZLe7hCHwwAVcs5ONt2OTkDr9dbNqmOZy2MZPl6b1AcI7KtFqPfFchQDDhS+nV45NYbLnONqkV4c36efI82j/+Osy3O468+HCXJz36qSK45cvKqCQVrR2xP5WX5x/6KyfQ/OSQ+8p/orTln9/WfVWnb8XikkeNWy6ZLKVddgdJKlgA6htiVyMkDqKuFvpPtvg+q/6ai7Lh8v0ySZgVUxd3lpu+ZiHUoYxpHcoAHygIyWBx4c0MSN4TrA05BDanyPCRjSNPM5y3Llj1rgpF03V0vlcKw/tYYifrX666leEGKZNV7cOcMRE8iYcABWOnAJC61O3LauYu97y6P85bj5QD7as9ZvjY7QDPDbr0gkYe9BrH1rXqdnJqjQ+aqfmAa8u4w2OHXZP/AE0/1xsP416XwlNMEQPMRxj5KKtSNylKVFKUpQKUpQK4XtZHo4rav0mtbmL4xNFKPqL/ACNd1XHfdITRFb3P/TXMTuf5uXMEvwxID8DQc5xRcHPxrL2KlIs2RQGaGS4jVCdOSHZ0Utg4yrIM461m4tDzqN7K3PdXksZ5TKsy+WuPEcg+K903wNW+JHoEW6/72rC5+ysPDJFGUDs5jwHLElvH4hlsYOxHLoK27mPr/sVGlRtWBnzv8BVCSef/AO1cgyfQVBc+wx5/7NWjJ5dKOfF7h++qw8viaCkb4Pv+o1fIvUc6xyLv7xV8b5FBbnO/Wru8Pvo0eat0H0NBXJJyayRD6qwjOcY51skaR+/+NUaNy5140eELkPkZyTugXmNgDnlyHSvP4JNc078w9zNj1WMJCMemY2Pxrq+KcXWG2luVcyKV72PcYyVURpHgDAZtJ36ufcOX4TZGNUQnJRQrHzbm5+Ls1WJW32iB+98yjnL3cI9TLIkf/ur1aJNKgDkAAPhtXm0kHe3dhB0M5uX/AKFspYZ9O9eP44r0ylClKVApSlApSlArS4xwxbmCWGT2JUaNvcwIz7xnPwrdqhoPL+ETNLahZP5aEtBOP5yHwsf2gFb3NUNxSNo2SWMZkhbvFH5wGzx/tIWHvxXV9qLP6HfC55QXeiGc9EnXaCU+jD8GT5hfOo/iVn8P4VZ8IkJZZbqGJrWdYo5PE0mjVJ3ZG3d5OFbOxzy89qnuEWqwwrGrO4A9p2Ls2Tkksee5J+NefcC4j9ElMMmPo8zHRn2Y5X9pDn8m+TjP4xIOxrt4JinhCokSogUg4wRkFdGAqqFC4OfMbYqNNyaD83cdT5VQbD3VuRtWKe3D8tvPyqDSDbE1liGAKfRGzkjb03pI2nnQWyHcVZnByDWrYX6zgsmrSeTlGVHB3DRlgNa/rDY9M8631t/IZoLBMfL66uWUk4CmsycNzz2/fWdbdVG3zzQY1jxz51A39jOk/ewT+FnUywy5dMbZaMjdDpGw5Gpe4uCA2jDMFJUFsAnGwLYOATtnBx5HlXPdoOMLbKXVFNxNpRFGMyOo21MBkxoCSWPIZ5E4qiJ7U33fXCQrukJWaby7z8hGfdvIR5BfOs3C7fcVF8NsyBudbFi8jkbvI3tNjoOgHRQBUpxB3REih/5m4buoR+bkZeU/qxplj6gedWdRmpnsNbd9c3V3zRcWcB6FYiWmYehmJH9nXcVocD4SlpbxwRjCRoqL5nHMn1JyT6k1v1FKUpQKUpQKUpQKUpQafFuFR3ULwyjVHIpVh6HqD0IO4PQgV59bB45Hs7hszRDMch2+kQ8llH649lx0Iz1r02oTtR2ZW9iA1GOWNtcEy+3FJ5jzU8ivIj4UHn/E+GhgysoKsCGBGxHkaxcM453K/R7zDwMNCTONQwdu7uM7egkOx64IqTt7pmka3uUEV0gyVG6Sr+lgY+0h6jmvWtS+4dzGNjkb7gj1HIj0rXqTp1bcQZA7sR3aoG8KsX8OssRgnORpwAOYO+4rH2TuppoO9nyvesZEjwPwcbewhPPlvv51xPD7iazYCM64R+RcnC/1UnNP6JyPLFdDZdsLeaRQT3Uy6gqzfg28QGdGTpfOBuCeVZzGnZmfHv8AKsN2veI6EkF1ZcjHh1AjI9RmopZpAraSHcsSuvwKAW2UlQScLnfGTtmt36XoYDB04J15XmCAF088kEnIGPCfOoNLst2eNnqysSZjgj0xa9DNEHDTEOBhm1KMb7IMs3Sbe48v/quV4LcSxwz6421G5nZI8qGdCy6WBY4Axk7npUyZG1jONGD1OdWRgYxgjGd89B50G28vqT6Cuc4bxOUtcQS7zREtHIykRukmTGx045HYgHlW3xG/ihjzcSoq6tYLkR+y+tAAD4tOFHXON85rmuJ9sJJxptkKIfy8ykZA6xQHxN72wPQ1RLcc45HbYYqHuHTRGiAd44B1EAndYgxyWbYbnnXMQxPJI0spDSsNJIzoROkUWfxc7lubHc1Wz4duzZZnf25HOZH/AKTdB+qMAVMLGkMbSSsERRlmbYAf76VrMZtI1SCNpZWCRoNTMeQH28gB1O1TnYngjs5vbhSssq6YIjzggzkKR+kc4ZvLZelaXZ/s897IlzcRmO3jIe2t32Zm6Tzr0I/ETpzO9d8q1LRUUpSopSlKBSlKBSlKBSlKBSlKCJ7Qdmob2MJKCCp1RyIdMsT9HjceyfqPUGuIvjPY7XqmSAezeRr4QOn0iIbxnzcZU+lem1a65FB5s9krqHQqytuGUhlPqCNjUbccHVvC4BXyYAqfg21dfffc7j1GS0drOQnLd2A0Dn9e3bwH3rpPrUPc2V9BnvbVblR+UtWAbHmbeUg59FY1ZUxBi17gYgeWPyVJDoH7D6l+qrVv70Ha4DE/n28ZPzRlH1VuP2gtFOJWe3b824ikhOfe66T8GrMlzavutxAfLE0X+qnS7WFOIXYHimiz1PcfbJWGa8mfY3Ezeid3EvzRdWPjW8ywL7U0I98sf+qtaXjllGcG5hz5K4c/AR5J+FOjtpQ8KGrVpGr846mf++5J+upO34Zmr7a+kl/5ayuZfJ3UW8X9+YhiPcpNStr2Ku5/+auFhTrDa6gxHk1y/i/uBffTfhERPfpE4iRWnuDygiwX97n2Yl/WYj3Gp7gnYtnkWe/KvIp1RW65MEB6Nv8Aysv65GB0HI10fBez8FmmiCJI1O50jxMfNmOWY+pJqRqaqiriq0pQKUpQKUpQKUpQKUpQKUpQKUqmaCtYn51SS5A9a05ZmJ2wKDbwfOsbMPzh860SrHmc/Gqd0aDbadTkE5HUbke7FR0/ArNz4raBjvkmGPf/AC1nEZqndnzqDSj7MWC7i0tx/YR9fhUlaQxRD8Gixg9EQJ/2gZrF3R86d0fOg3FuFJ9r9/8AGsqHPI1Hd0fOq92fOqJPB86vjO1Ris46/wAa2obnA3HyoNylWpIDyq6gUpSgUpSgUpSgUpSgUpVGbFBa8mK1ZJCavbc1TTQYgtNNZdNNNBi0001l0000GLTTTWXTTTQYtNNNZdNNNBi0001l0000GLTTTWXTTTQYgMVsRz+fzqzTTTQbQNVrDE3Ss1ApSlApSlApSlArHJWSrXFBi0001fpppoLNNNNX6aaaCzTTTV+mmmgs0001fpppoLNNNNX6aaaCzTTTV+mmmgs0001fpppoLNNNNX6aaaCzFZgas01eKCtKUoFKUoFKUoFUqtKC2lVIqlApSlApSlApSlApSlApSlApSlApSqgUAVWlKBSlKBSlKBSlKBSlKBSlKCmKpV1KC2lXVTFBSlVxTFBSlVxTFBSlVxSgpVcVWlBTFVpSgUpSgUpSgUpSg//Z"/>
          <p:cNvSpPr>
            <a:spLocks noChangeAspect="1" noChangeArrowheads="1"/>
          </p:cNvSpPr>
          <p:nvPr/>
        </p:nvSpPr>
        <p:spPr bwMode="auto">
          <a:xfrm>
            <a:off x="158325" y="-159236"/>
            <a:ext cx="310173" cy="335987"/>
          </a:xfrm>
          <a:prstGeom prst="rect">
            <a:avLst/>
          </a:prstGeom>
          <a:noFill/>
        </p:spPr>
        <p:txBody>
          <a:bodyPr vert="horz" wrap="square" lIns="96149" tIns="48074" rIns="96149" bIns="480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834516" y="2001205"/>
            <a:ext cx="2393496" cy="466419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algn="ctr"/>
            <a:r>
              <a:rPr lang="en-US" i="1" smtClean="0">
                <a:solidFill>
                  <a:schemeClr val="tx1"/>
                </a:solidFill>
                <a:sym typeface="Symbol"/>
              </a:rPr>
              <a:t>Finesse = 3,000</a:t>
            </a:r>
            <a:endParaRPr lang="en-US" i="1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985502" y="5626111"/>
            <a:ext cx="176047" cy="187065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536368" y="5626111"/>
            <a:ext cx="176047" cy="187065"/>
          </a:xfrm>
          <a:prstGeom prst="rect">
            <a:avLst/>
          </a:prstGeom>
          <a:solidFill>
            <a:srgbClr val="0070C0"/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49" tIns="48074" rIns="96149" bIns="4807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946388" y="6332036"/>
            <a:ext cx="777669" cy="358697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lIns="96149" tIns="48074" rIns="96149" bIns="48074" rtlCol="0">
            <a:spAutoFit/>
          </a:bodyPr>
          <a:lstStyle/>
          <a:p>
            <a:r>
              <a:rPr lang="fr-FR" sz="1700" b="1" i="1" dirty="0">
                <a:solidFill>
                  <a:schemeClr val="tx1"/>
                </a:solidFill>
              </a:rPr>
              <a:t>Laser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4911810" y="6583343"/>
            <a:ext cx="893085" cy="281753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lIns="96149" tIns="48074" rIns="96149" bIns="48074" rtlCol="0">
            <a:spAutoFit/>
          </a:bodyPr>
          <a:lstStyle/>
          <a:p>
            <a:r>
              <a:rPr lang="fr-FR" sz="1200" dirty="0">
                <a:solidFill>
                  <a:schemeClr val="tx1"/>
                </a:solidFill>
              </a:rPr>
              <a:t>178.5MHz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1492376" y="2273621"/>
            <a:ext cx="960411" cy="466419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algn="ctr"/>
            <a:r>
              <a:rPr lang="en-US" i="1" smtClean="0">
                <a:solidFill>
                  <a:schemeClr val="tx1"/>
                </a:solidFill>
                <a:sym typeface="Symbol"/>
              </a:rPr>
              <a:t> 1m</a:t>
            </a:r>
            <a:endParaRPr lang="en-US" i="1">
              <a:solidFill>
                <a:schemeClr val="tx1"/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933730" y="2536962"/>
            <a:ext cx="2077705" cy="466419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algn="ctr"/>
            <a:r>
              <a:rPr lang="en-US" i="1" smtClean="0">
                <a:solidFill>
                  <a:schemeClr val="tx1"/>
                </a:solidFill>
                <a:sym typeface="Symbol"/>
              </a:rPr>
              <a:t>2 plan mirrors</a:t>
            </a:r>
          </a:p>
        </p:txBody>
      </p:sp>
      <p:sp>
        <p:nvSpPr>
          <p:cNvPr id="106" name="ZoneTexte 105"/>
          <p:cNvSpPr txBox="1"/>
          <p:nvPr/>
        </p:nvSpPr>
        <p:spPr>
          <a:xfrm>
            <a:off x="608324" y="2809382"/>
            <a:ext cx="2728524" cy="466419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pPr algn="ctr"/>
            <a:r>
              <a:rPr lang="en-US" i="1" smtClean="0">
                <a:solidFill>
                  <a:schemeClr val="tx1"/>
                </a:solidFill>
                <a:sym typeface="Symbol"/>
              </a:rPr>
              <a:t>2 spherical mirrors</a:t>
            </a:r>
          </a:p>
        </p:txBody>
      </p:sp>
      <p:sp>
        <p:nvSpPr>
          <p:cNvPr id="107" name="ZoneTexte 106"/>
          <p:cNvSpPr txBox="1"/>
          <p:nvPr/>
        </p:nvSpPr>
        <p:spPr>
          <a:xfrm>
            <a:off x="409653" y="163408"/>
            <a:ext cx="2541165" cy="712640"/>
          </a:xfrm>
          <a:prstGeom prst="rect">
            <a:avLst/>
          </a:prstGeom>
          <a:noFill/>
        </p:spPr>
        <p:txBody>
          <a:bodyPr wrap="none" lIns="96149" tIns="48074" rIns="96149" bIns="48074" rtlCol="0">
            <a:spAutoFit/>
          </a:bodyPr>
          <a:lstStyle/>
          <a:p>
            <a:r>
              <a:rPr lang="en-US" altLang="ja-JP" sz="4000" dirty="0">
                <a:solidFill>
                  <a:schemeClr val="tx1"/>
                </a:solidFill>
              </a:rPr>
              <a:t>LAL</a:t>
            </a:r>
            <a:r>
              <a:rPr lang="en-US" sz="4000" dirty="0" smtClean="0">
                <a:solidFill>
                  <a:schemeClr val="tx1"/>
                </a:solidFill>
              </a:rPr>
              <a:t> cavity</a:t>
            </a:r>
            <a:endParaRPr lang="en-US" sz="40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2065" y="3381701"/>
            <a:ext cx="3227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~1000 enhancement</a:t>
            </a: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a few 10s of kW so far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 idx="4294967295"/>
          </p:nvPr>
        </p:nvSpPr>
        <p:spPr>
          <a:xfrm>
            <a:off x="155688" y="95908"/>
            <a:ext cx="5983855" cy="818492"/>
          </a:xfrm>
          <a:prstGeom prst="rect">
            <a:avLst/>
          </a:prstGeom>
        </p:spPr>
        <p:txBody>
          <a:bodyPr lIns="100694" tIns="50349" rIns="100694" bIns="50349">
            <a:normAutofit/>
          </a:bodyPr>
          <a:lstStyle/>
          <a:p>
            <a:r>
              <a:rPr lang="en-US" altLang="ja-JP" dirty="0" smtClean="0">
                <a:solidFill>
                  <a:srgbClr val="7030A0"/>
                </a:solidFill>
              </a:rPr>
              <a:t>KEK Hiroshima cavity</a:t>
            </a:r>
            <a:endParaRPr lang="ja-JP" altLang="en-US" dirty="0">
              <a:solidFill>
                <a:srgbClr val="7030A0"/>
              </a:solidFill>
            </a:endParaRPr>
          </a:p>
        </p:txBody>
      </p:sp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63" y="1432547"/>
            <a:ext cx="4169229" cy="3126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0754" y="929160"/>
            <a:ext cx="3100970" cy="2066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正方形/長方形 1"/>
          <p:cNvSpPr/>
          <p:nvPr/>
        </p:nvSpPr>
        <p:spPr bwMode="auto">
          <a:xfrm>
            <a:off x="1383946" y="3505200"/>
            <a:ext cx="2612571" cy="469232"/>
          </a:xfrm>
          <a:prstGeom prst="rect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FF9900"/>
              </a:gs>
            </a:gsLst>
            <a:lin ang="4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optical res. cavity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733961" y="4558400"/>
            <a:ext cx="696686" cy="364672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altLang="ja-JP" dirty="0" smtClean="0">
                <a:solidFill>
                  <a:schemeClr val="tx1"/>
                </a:solidFill>
              </a:rPr>
              <a:t>PID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73347" y="5421103"/>
            <a:ext cx="1817915" cy="364672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altLang="ja-JP" dirty="0">
                <a:solidFill>
                  <a:schemeClr val="tx1"/>
                </a:solidFill>
              </a:rPr>
              <a:t>p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hase 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mon.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76090" y="6213023"/>
            <a:ext cx="1382486" cy="364672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altLang="ja-JP" dirty="0" smtClean="0">
                <a:solidFill>
                  <a:schemeClr val="tx1"/>
                </a:solidFill>
              </a:rPr>
              <a:t>e- timing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2180058" y="6172197"/>
            <a:ext cx="1020347" cy="380998"/>
          </a:xfrm>
          <a:prstGeom prst="rect">
            <a:avLst/>
          </a:prstGeom>
          <a:gradFill flip="none" rotWithShape="1">
            <a:gsLst>
              <a:gs pos="0">
                <a:srgbClr val="00CCFF"/>
              </a:gs>
              <a:gs pos="100000">
                <a:srgbClr val="FF9900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altLang="ja-JP" dirty="0" smtClean="0">
                <a:solidFill>
                  <a:schemeClr val="tx1"/>
                </a:solidFill>
              </a:rPr>
              <a:t>laser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3453761" y="4566566"/>
            <a:ext cx="1545771" cy="364672"/>
          </a:xfrm>
          <a:prstGeom prst="rect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altLang="ja-JP" dirty="0" err="1" smtClean="0">
                <a:solidFill>
                  <a:schemeClr val="tx1"/>
                </a:solidFill>
              </a:rPr>
              <a:t>reso</a:t>
            </a:r>
            <a:r>
              <a:rPr kumimoji="0" lang="en-US" altLang="ja-JP" dirty="0" smtClean="0">
                <a:solidFill>
                  <a:schemeClr val="tx1"/>
                </a:solidFill>
              </a:rPr>
              <a:t>. </a:t>
            </a:r>
            <a:r>
              <a:rPr kumimoji="0" lang="en-US" altLang="ja-JP" dirty="0" err="1" smtClean="0">
                <a:solidFill>
                  <a:schemeClr val="tx1"/>
                </a:solidFill>
              </a:rPr>
              <a:t>mon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3840204" y="5429263"/>
            <a:ext cx="772885" cy="364672"/>
          </a:xfrm>
          <a:prstGeom prst="rect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altLang="ja-JP" dirty="0" smtClean="0">
                <a:solidFill>
                  <a:schemeClr val="tx1"/>
                </a:solidFill>
              </a:rPr>
              <a:t>PID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090" y="6740490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timing cont.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16294" y="6734069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resonance cont.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8" name="直線矢印コネクタ 7"/>
          <p:cNvCxnSpPr>
            <a:stCxn id="14" idx="0"/>
          </p:cNvCxnSpPr>
          <p:nvPr/>
        </p:nvCxnSpPr>
        <p:spPr bwMode="auto">
          <a:xfrm flipV="1">
            <a:off x="767333" y="5793935"/>
            <a:ext cx="0" cy="4190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カギ線コネクタ 9"/>
          <p:cNvCxnSpPr>
            <a:stCxn id="15" idx="1"/>
          </p:cNvCxnSpPr>
          <p:nvPr/>
        </p:nvCxnSpPr>
        <p:spPr bwMode="auto">
          <a:xfrm rot="10800000">
            <a:off x="1654630" y="5793936"/>
            <a:ext cx="525429" cy="568761"/>
          </a:xfrm>
          <a:prstGeom prst="bentConnector2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線矢印コネクタ 20"/>
          <p:cNvCxnSpPr>
            <a:stCxn id="12" idx="0"/>
            <a:endCxn id="4" idx="2"/>
          </p:cNvCxnSpPr>
          <p:nvPr/>
        </p:nvCxnSpPr>
        <p:spPr bwMode="auto">
          <a:xfrm flipH="1" flipV="1">
            <a:off x="1082304" y="4923072"/>
            <a:ext cx="1" cy="49803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カギ線コネクタ 22"/>
          <p:cNvCxnSpPr>
            <a:stCxn id="4" idx="0"/>
            <a:endCxn id="2" idx="1"/>
          </p:cNvCxnSpPr>
          <p:nvPr/>
        </p:nvCxnSpPr>
        <p:spPr bwMode="auto">
          <a:xfrm rot="5400000" flipH="1" flipV="1">
            <a:off x="823833" y="3998287"/>
            <a:ext cx="818584" cy="301642"/>
          </a:xfrm>
          <a:prstGeom prst="bentConnector2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カギ線コネクタ 24"/>
          <p:cNvCxnSpPr>
            <a:stCxn id="2" idx="3"/>
            <a:endCxn id="17" idx="0"/>
          </p:cNvCxnSpPr>
          <p:nvPr/>
        </p:nvCxnSpPr>
        <p:spPr bwMode="auto">
          <a:xfrm>
            <a:off x="3996517" y="3739816"/>
            <a:ext cx="230130" cy="826750"/>
          </a:xfrm>
          <a:prstGeom prst="bentConnector2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直線矢印コネクタ 26"/>
          <p:cNvCxnSpPr>
            <a:stCxn id="17" idx="2"/>
            <a:endCxn id="18" idx="0"/>
          </p:cNvCxnSpPr>
          <p:nvPr/>
        </p:nvCxnSpPr>
        <p:spPr bwMode="auto">
          <a:xfrm>
            <a:off x="4226647" y="4931238"/>
            <a:ext cx="0" cy="49802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カギ線コネクタ 28"/>
          <p:cNvCxnSpPr>
            <a:stCxn id="18" idx="2"/>
            <a:endCxn id="15" idx="3"/>
          </p:cNvCxnSpPr>
          <p:nvPr/>
        </p:nvCxnSpPr>
        <p:spPr bwMode="auto">
          <a:xfrm rot="5400000">
            <a:off x="3429146" y="5565194"/>
            <a:ext cx="568761" cy="1026242"/>
          </a:xfrm>
          <a:prstGeom prst="bentConnector2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テキスト ボックス 33"/>
          <p:cNvSpPr txBox="1"/>
          <p:nvPr/>
        </p:nvSpPr>
        <p:spPr>
          <a:xfrm>
            <a:off x="6305808" y="4723640"/>
            <a:ext cx="3438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simple </a:t>
            </a: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moderate enhancement</a:t>
            </a:r>
          </a:p>
          <a:p>
            <a:r>
              <a:rPr lang="en-US" altLang="ja-JP" u="sng" dirty="0" smtClean="0">
                <a:solidFill>
                  <a:schemeClr val="tx1"/>
                </a:solidFill>
              </a:rPr>
              <a:t>new control scheme</a:t>
            </a:r>
            <a:endParaRPr kumimoji="1" lang="ja-JP" altLang="en-US" u="sng" dirty="0">
              <a:solidFill>
                <a:schemeClr val="tx1"/>
              </a:solidFill>
            </a:endParaRPr>
          </a:p>
        </p:txBody>
      </p:sp>
      <p:cxnSp>
        <p:nvCxnSpPr>
          <p:cNvPr id="31" name="直線矢印コネクタ 30"/>
          <p:cNvCxnSpPr>
            <a:stCxn id="7" idx="3"/>
          </p:cNvCxnSpPr>
          <p:nvPr/>
        </p:nvCxnSpPr>
        <p:spPr bwMode="auto">
          <a:xfrm>
            <a:off x="5331724" y="1962584"/>
            <a:ext cx="1558933" cy="192787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右中かっこ 31"/>
          <p:cNvSpPr/>
          <p:nvPr/>
        </p:nvSpPr>
        <p:spPr bwMode="auto">
          <a:xfrm>
            <a:off x="5061854" y="3505199"/>
            <a:ext cx="155448" cy="1556657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5" name="直線矢印コネクタ 34"/>
          <p:cNvCxnSpPr/>
          <p:nvPr/>
        </p:nvCxnSpPr>
        <p:spPr bwMode="auto">
          <a:xfrm flipH="1" flipV="1">
            <a:off x="5331724" y="4441371"/>
            <a:ext cx="974084" cy="1262743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324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新しいプレゼンテーション">
      <a:majorFont>
        <a:latin typeface="Arial"/>
        <a:ea typeface="ヒラギノ角ゴ Pro W3"/>
        <a:cs typeface="ヒラギノ角ゴ Pro W3"/>
      </a:majorFont>
      <a:minorFont>
        <a:latin typeface="Comic Sans M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4847</TotalTime>
  <Words>813</Words>
  <Application>Microsoft Office PowerPoint</Application>
  <PresentationFormat>ユーザー設定</PresentationFormat>
  <Paragraphs>295</Paragraphs>
  <Slides>19</Slides>
  <Notes>11</Notes>
  <HiddenSlides>0</HiddenSlides>
  <MMClips>0</MMClips>
  <ScaleCrop>false</ScaleCrop>
  <HeadingPairs>
    <vt:vector size="6" baseType="variant"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新しいプレゼンテーション</vt:lpstr>
      <vt:lpstr>1_Thème Office</vt:lpstr>
      <vt:lpstr>3_Thème Office</vt:lpstr>
      <vt:lpstr>Acrobat Document</vt:lpstr>
      <vt:lpstr>A_RD_01 Applications of a high finesse Fabry Perot Cavity for the ILC </vt:lpstr>
      <vt:lpstr>Introduction</vt:lpstr>
      <vt:lpstr>PowerPoint プレゼンテーション</vt:lpstr>
      <vt:lpstr>Experiments at the KEK ATF</vt:lpstr>
      <vt:lpstr>Brief History</vt:lpstr>
      <vt:lpstr>Two 4 mirror cavities are at the ATF </vt:lpstr>
      <vt:lpstr>We should go to 3D 4 mirror ring cavity  to get small sport size</vt:lpstr>
      <vt:lpstr>PowerPoint プレゼンテーション</vt:lpstr>
      <vt:lpstr>KEK Hiroshima cavity</vt:lpstr>
      <vt:lpstr>Cavity length feedback with 3D feature (KEK-Hiroshima)</vt:lpstr>
      <vt:lpstr>g ray data KEK-Hiroshima</vt:lpstr>
      <vt:lpstr>PowerPoint プレゼンテーション</vt:lpstr>
      <vt:lpstr>Status and plan of KEK-Hiroshima cavity</vt:lpstr>
      <vt:lpstr>Summary</vt:lpstr>
      <vt:lpstr>supplementals</vt:lpstr>
      <vt:lpstr>PowerPoint プレゼンテーション</vt:lpstr>
      <vt:lpstr>Installation of KEK Hiroshima cavity</vt:lpstr>
      <vt:lpstr>Laser spot size 15mm achieved with KEK-Hiroshima cavity</vt:lpstr>
      <vt:lpstr>g ray data KEK-Hiroshima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Laser-Compton ILC Positron Source, R&amp;D meeting at Beijing</dc:title>
  <dc:creator>takahasi</dc:creator>
  <cp:lastModifiedBy>takahasi</cp:lastModifiedBy>
  <cp:revision>528</cp:revision>
  <cp:lastPrinted>2008-11-16T22:31:22Z</cp:lastPrinted>
  <dcterms:created xsi:type="dcterms:W3CDTF">2009-05-20T23:58:53Z</dcterms:created>
  <dcterms:modified xsi:type="dcterms:W3CDTF">2012-05-27T16:01:11Z</dcterms:modified>
</cp:coreProperties>
</file>