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5" r:id="rId2"/>
    <p:sldId id="277" r:id="rId3"/>
    <p:sldId id="270" r:id="rId4"/>
    <p:sldId id="279" r:id="rId5"/>
    <p:sldId id="280" r:id="rId6"/>
    <p:sldId id="287" r:id="rId7"/>
    <p:sldId id="281" r:id="rId8"/>
    <p:sldId id="288" r:id="rId9"/>
    <p:sldId id="282" r:id="rId10"/>
    <p:sldId id="283" r:id="rId11"/>
    <p:sldId id="264" r:id="rId12"/>
    <p:sldId id="262" r:id="rId13"/>
    <p:sldId id="260" r:id="rId14"/>
    <p:sldId id="285" r:id="rId15"/>
    <p:sldId id="286" r:id="rId1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60096"/>
    <a:srgbClr val="660066"/>
    <a:srgbClr val="5C4775"/>
    <a:srgbClr val="B80000"/>
    <a:srgbClr val="9E0000"/>
    <a:srgbClr val="245794"/>
    <a:srgbClr val="1E497C"/>
    <a:srgbClr val="33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9" autoAdjust="0"/>
    <p:restoredTop sz="99261" autoAdjust="0"/>
  </p:normalViewPr>
  <p:slideViewPr>
    <p:cSldViewPr>
      <p:cViewPr varScale="1">
        <p:scale>
          <a:sx n="70" d="100"/>
          <a:sy n="70" d="100"/>
        </p:scale>
        <p:origin x="-48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CO\AppData\Roaming\Microsoft\Excel\Book1%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CO\AppData\Roaming\Microsoft\Excel\Book1%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4786365382667249"/>
          <c:y val="0.2764478020960634"/>
          <c:w val="0.61069979338013691"/>
          <c:h val="0.63105630238615462"/>
        </c:manualLayout>
      </c:layout>
      <c:doughnutChart>
        <c:varyColors val="1"/>
        <c:ser>
          <c:idx val="0"/>
          <c:order val="0"/>
          <c:dPt>
            <c:idx val="0"/>
            <c:bubble3D val="0"/>
            <c:spPr>
              <a:solidFill>
                <a:srgbClr val="000099"/>
              </a:solidFill>
            </c:spPr>
          </c:dPt>
          <c:dPt>
            <c:idx val="1"/>
            <c:bubble3D val="0"/>
            <c:spPr>
              <a:solidFill>
                <a:srgbClr val="FF99FF"/>
              </a:solidFill>
            </c:spPr>
          </c:dPt>
          <c:dLbls>
            <c:dLbl>
              <c:idx val="1"/>
              <c:spPr/>
              <c:txPr>
                <a:bodyPr/>
                <a:lstStyle/>
                <a:p>
                  <a:pPr>
                    <a:defRPr sz="1800">
                      <a:solidFill>
                        <a:schemeClr val="tx1"/>
                      </a:solidFill>
                    </a:defRPr>
                  </a:pPr>
                  <a:endParaRPr lang="ja-JP"/>
                </a:p>
              </c:txPr>
              <c:showLegendKey val="0"/>
              <c:showVal val="0"/>
              <c:showCatName val="0"/>
              <c:showSerName val="0"/>
              <c:showPercent val="1"/>
              <c:showBubbleSize val="0"/>
            </c:dLbl>
            <c:txPr>
              <a:bodyPr/>
              <a:lstStyle/>
              <a:p>
                <a:pPr>
                  <a:defRPr sz="1800">
                    <a:solidFill>
                      <a:schemeClr val="bg1"/>
                    </a:solidFill>
                  </a:defRPr>
                </a:pPr>
                <a:endParaRPr lang="ja-JP"/>
              </a:p>
            </c:txPr>
            <c:showLegendKey val="0"/>
            <c:showVal val="0"/>
            <c:showCatName val="0"/>
            <c:showSerName val="0"/>
            <c:showPercent val="1"/>
            <c:showBubbleSize val="0"/>
            <c:showLeaderLines val="1"/>
          </c:dLbls>
          <c:cat>
            <c:strRef>
              <c:f>Sheet7!$A$13:$A$14</c:f>
              <c:strCache>
                <c:ptCount val="2"/>
                <c:pt idx="0">
                  <c:v>Male, 85</c:v>
                </c:pt>
                <c:pt idx="1">
                  <c:v>Female, 25</c:v>
                </c:pt>
              </c:strCache>
            </c:strRef>
          </c:cat>
          <c:val>
            <c:numRef>
              <c:f>Sheet7!$B$13:$B$14</c:f>
              <c:numCache>
                <c:formatCode>General</c:formatCode>
                <c:ptCount val="2"/>
                <c:pt idx="0">
                  <c:v>85</c:v>
                </c:pt>
                <c:pt idx="1">
                  <c:v>25</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3007482563462498"/>
          <c:y val="0.51221247021935823"/>
          <c:w val="0.3024340909394993"/>
          <c:h val="0.10993593304447653"/>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22610586176965"/>
          <c:y val="7.103185415579058E-2"/>
          <c:w val="0.7635705914205041"/>
          <c:h val="0.92077668078162767"/>
        </c:manualLayout>
      </c:layout>
      <c:doughnutChart>
        <c:varyColors val="1"/>
        <c:ser>
          <c:idx val="0"/>
          <c:order val="0"/>
          <c:dPt>
            <c:idx val="0"/>
            <c:bubble3D val="0"/>
            <c:spPr>
              <a:solidFill>
                <a:srgbClr val="245794"/>
              </a:solidFill>
            </c:spPr>
          </c:dPt>
          <c:dPt>
            <c:idx val="1"/>
            <c:bubble3D val="0"/>
            <c:spPr>
              <a:solidFill>
                <a:srgbClr val="B80000"/>
              </a:solidFill>
            </c:spPr>
          </c:dPt>
          <c:dPt>
            <c:idx val="2"/>
            <c:bubble3D val="0"/>
            <c:spPr>
              <a:solidFill>
                <a:srgbClr val="008000"/>
              </a:solidFill>
            </c:spPr>
          </c:dPt>
          <c:dPt>
            <c:idx val="3"/>
            <c:bubble3D val="0"/>
            <c:spPr>
              <a:solidFill>
                <a:srgbClr val="960096"/>
              </a:solidFill>
            </c:spPr>
          </c:dPt>
          <c:dLbls>
            <c:dLbl>
              <c:idx val="0"/>
              <c:layout>
                <c:manualLayout>
                  <c:x val="-0.1222222222222224"/>
                  <c:y val="2.5806451612903236E-2"/>
                </c:manualLayout>
              </c:layout>
              <c:tx>
                <c:rich>
                  <a:bodyPr/>
                  <a:lstStyle/>
                  <a:p>
                    <a:r>
                      <a:rPr lang="en-US" altLang="en-US" sz="1800" dirty="0" smtClean="0">
                        <a:solidFill>
                          <a:schemeClr val="bg1"/>
                        </a:solidFill>
                      </a:rPr>
                      <a:t>8</a:t>
                    </a:r>
                    <a:r>
                      <a:rPr lang="en-US" altLang="en-US" sz="1800" dirty="0" smtClean="0">
                        <a:solidFill>
                          <a:prstClr val="white"/>
                        </a:solidFill>
                      </a:rPr>
                      <a:t>2</a:t>
                    </a:r>
                    <a:r>
                      <a:rPr lang="en-US" altLang="en-US" sz="1800" dirty="0" smtClean="0"/>
                      <a:t>%</a:t>
                    </a:r>
                    <a:endParaRPr lang="en-US" altLang="en-US" sz="1800" dirty="0"/>
                  </a:p>
                </c:rich>
              </c:tx>
              <c:showLegendKey val="0"/>
              <c:showVal val="0"/>
              <c:showCatName val="0"/>
              <c:showSerName val="0"/>
              <c:showPercent val="1"/>
              <c:showBubbleSize val="0"/>
            </c:dLbl>
            <c:dLbl>
              <c:idx val="1"/>
              <c:layout/>
              <c:tx>
                <c:rich>
                  <a:bodyPr/>
                  <a:lstStyle/>
                  <a:p>
                    <a:r>
                      <a:rPr lang="en-US" altLang="en-US" sz="1800" dirty="0" smtClean="0">
                        <a:solidFill>
                          <a:schemeClr val="bg1"/>
                        </a:solidFill>
                      </a:rPr>
                      <a:t>1</a:t>
                    </a:r>
                    <a:r>
                      <a:rPr lang="en-US" altLang="en-US" dirty="0" smtClean="0"/>
                      <a:t>2</a:t>
                    </a:r>
                    <a:r>
                      <a:rPr lang="en-US" altLang="en-US" dirty="0"/>
                      <a:t>%</a:t>
                    </a:r>
                  </a:p>
                </c:rich>
              </c:tx>
              <c:showLegendKey val="0"/>
              <c:showVal val="0"/>
              <c:showCatName val="0"/>
              <c:showSerName val="0"/>
              <c:showPercent val="1"/>
              <c:showBubbleSize val="0"/>
            </c:dLbl>
            <c:dLbl>
              <c:idx val="2"/>
              <c:layout>
                <c:manualLayout>
                  <c:x val="-6.6667299983206429E-3"/>
                  <c:y val="-3.9397110125240602E-2"/>
                </c:manualLayout>
              </c:layout>
              <c:tx>
                <c:rich>
                  <a:bodyPr/>
                  <a:lstStyle/>
                  <a:p>
                    <a:r>
                      <a:rPr lang="en-US" altLang="en-US" sz="1800" dirty="0" smtClean="0">
                        <a:solidFill>
                          <a:schemeClr val="bg1"/>
                        </a:solidFill>
                      </a:rPr>
                      <a:t>3</a:t>
                    </a:r>
                    <a:r>
                      <a:rPr lang="en-US" altLang="en-US" dirty="0" smtClean="0"/>
                      <a:t>%</a:t>
                    </a:r>
                    <a:endParaRPr lang="en-US" altLang="en-US" dirty="0"/>
                  </a:p>
                </c:rich>
              </c:tx>
              <c:showLegendKey val="0"/>
              <c:showVal val="0"/>
              <c:showCatName val="0"/>
              <c:showSerName val="0"/>
              <c:showPercent val="1"/>
              <c:showBubbleSize val="0"/>
            </c:dLbl>
            <c:dLbl>
              <c:idx val="3"/>
              <c:layout>
                <c:manualLayout>
                  <c:x val="0"/>
                  <c:y val="-7.3404271223943718E-2"/>
                </c:manualLayout>
              </c:layout>
              <c:tx>
                <c:rich>
                  <a:bodyPr/>
                  <a:lstStyle/>
                  <a:p>
                    <a:r>
                      <a:rPr lang="en-US" altLang="en-US" sz="1800" dirty="0" smtClean="0">
                        <a:solidFill>
                          <a:schemeClr val="bg1"/>
                        </a:solidFill>
                      </a:rPr>
                      <a:t>3</a:t>
                    </a:r>
                    <a:r>
                      <a:rPr lang="en-US" altLang="en-US" dirty="0"/>
                      <a:t>%</a:t>
                    </a:r>
                  </a:p>
                </c:rich>
              </c:tx>
              <c:showLegendKey val="0"/>
              <c:showVal val="0"/>
              <c:showCatName val="0"/>
              <c:showSerName val="0"/>
              <c:showPercent val="1"/>
              <c:showBubbleSize val="0"/>
            </c:dLbl>
            <c:txPr>
              <a:bodyPr/>
              <a:lstStyle/>
              <a:p>
                <a:pPr>
                  <a:defRPr sz="1800">
                    <a:solidFill>
                      <a:schemeClr val="bg1"/>
                    </a:solidFill>
                  </a:defRPr>
                </a:pPr>
                <a:endParaRPr lang="ja-JP"/>
              </a:p>
            </c:txPr>
            <c:showLegendKey val="0"/>
            <c:showVal val="0"/>
            <c:showCatName val="0"/>
            <c:showSerName val="0"/>
            <c:showPercent val="1"/>
            <c:showBubbleSize val="0"/>
            <c:showLeaderLines val="1"/>
          </c:dLbls>
          <c:cat>
            <c:strRef>
              <c:f>Sheet7!$A$3:$A$6</c:f>
              <c:strCache>
                <c:ptCount val="4"/>
                <c:pt idx="0">
                  <c:v>PhD students, 91</c:v>
                </c:pt>
                <c:pt idx="1">
                  <c:v>MSc students, 13</c:v>
                </c:pt>
                <c:pt idx="2">
                  <c:v>Post-docs, 3</c:v>
                </c:pt>
                <c:pt idx="3">
                  <c:v>Others, 3</c:v>
                </c:pt>
              </c:strCache>
            </c:strRef>
          </c:cat>
          <c:val>
            <c:numRef>
              <c:f>Sheet7!$B$3:$B$6</c:f>
              <c:numCache>
                <c:formatCode>General</c:formatCode>
                <c:ptCount val="4"/>
                <c:pt idx="0">
                  <c:v>91</c:v>
                </c:pt>
                <c:pt idx="1">
                  <c:v>13</c:v>
                </c:pt>
                <c:pt idx="2">
                  <c:v>3</c:v>
                </c:pt>
                <c:pt idx="3">
                  <c:v>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29352693856089956"/>
          <c:y val="0.41817553251761158"/>
          <c:w val="0.39590913062883387"/>
          <c:h val="0.24582546292796734"/>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2.9231305555872816E-2"/>
          <c:y val="2.4064366409520737E-2"/>
          <c:w val="0.70070926698694957"/>
          <c:h val="0.92999457044503053"/>
        </c:manualLayout>
      </c:layout>
      <c:doughnutChart>
        <c:varyColors val="1"/>
        <c:ser>
          <c:idx val="0"/>
          <c:order val="0"/>
          <c:dPt>
            <c:idx val="6"/>
            <c:bubble3D val="0"/>
            <c:spPr>
              <a:solidFill>
                <a:srgbClr val="006600"/>
              </a:solidFill>
            </c:spPr>
          </c:dPt>
          <c:cat>
            <c:strRef>
              <c:f>Sheet2!$A$3:$A$29</c:f>
              <c:strCache>
                <c:ptCount val="27"/>
                <c:pt idx="0">
                  <c:v>Australia, 5 </c:v>
                </c:pt>
                <c:pt idx="1">
                  <c:v>China, 10 </c:v>
                </c:pt>
                <c:pt idx="2">
                  <c:v>Hong-Kong, 1 </c:v>
                </c:pt>
                <c:pt idx="3">
                  <c:v>India, 12 </c:v>
                </c:pt>
                <c:pt idx="4">
                  <c:v>Indonesia, 1 </c:v>
                </c:pt>
                <c:pt idx="5">
                  <c:v>Iran, 1 </c:v>
                </c:pt>
                <c:pt idx="6">
                  <c:v>Japan, 28 </c:v>
                </c:pt>
                <c:pt idx="7">
                  <c:v>Korea, 4 </c:v>
                </c:pt>
                <c:pt idx="8">
                  <c:v>Malaysia, 1 </c:v>
                </c:pt>
                <c:pt idx="9">
                  <c:v>Pakistan, 4 </c:v>
                </c:pt>
                <c:pt idx="10">
                  <c:v>Philippines, 1 </c:v>
                </c:pt>
                <c:pt idx="11">
                  <c:v>Sri Lanka, 1 </c:v>
                </c:pt>
                <c:pt idx="12">
                  <c:v>Taiwan, 5 </c:v>
                </c:pt>
                <c:pt idx="13">
                  <c:v>Thailand, 1 </c:v>
                </c:pt>
                <c:pt idx="14">
                  <c:v>Turkey, 1 </c:v>
                </c:pt>
                <c:pt idx="15">
                  <c:v>Vietnam, 1 </c:v>
                </c:pt>
                <c:pt idx="16">
                  <c:v>Denmark, 3 </c:v>
                </c:pt>
                <c:pt idx="17">
                  <c:v>France, 4 </c:v>
                </c:pt>
                <c:pt idx="18">
                  <c:v>Germany, 9 </c:v>
                </c:pt>
                <c:pt idx="19">
                  <c:v>Italy, 1 </c:v>
                </c:pt>
                <c:pt idx="20">
                  <c:v>Netherlands, 1 </c:v>
                </c:pt>
                <c:pt idx="21">
                  <c:v>Poland, 1 </c:v>
                </c:pt>
                <c:pt idx="22">
                  <c:v>Russia, 3 </c:v>
                </c:pt>
                <c:pt idx="23">
                  <c:v>Switzerland, 1 </c:v>
                </c:pt>
                <c:pt idx="24">
                  <c:v>United Kingdom, 8 </c:v>
                </c:pt>
                <c:pt idx="25">
                  <c:v>Colombia, 1 </c:v>
                </c:pt>
                <c:pt idx="26">
                  <c:v>Morocco, 1 </c:v>
                </c:pt>
              </c:strCache>
            </c:strRef>
          </c:cat>
          <c:val>
            <c:numRef>
              <c:f>Sheet2!$B$3:$B$29</c:f>
              <c:numCache>
                <c:formatCode>General</c:formatCode>
                <c:ptCount val="27"/>
                <c:pt idx="0">
                  <c:v>5</c:v>
                </c:pt>
                <c:pt idx="1">
                  <c:v>10</c:v>
                </c:pt>
                <c:pt idx="2">
                  <c:v>1</c:v>
                </c:pt>
                <c:pt idx="3">
                  <c:v>12</c:v>
                </c:pt>
                <c:pt idx="4">
                  <c:v>1</c:v>
                </c:pt>
                <c:pt idx="5">
                  <c:v>1</c:v>
                </c:pt>
                <c:pt idx="6">
                  <c:v>28</c:v>
                </c:pt>
                <c:pt idx="7">
                  <c:v>4</c:v>
                </c:pt>
                <c:pt idx="8">
                  <c:v>1</c:v>
                </c:pt>
                <c:pt idx="9">
                  <c:v>4</c:v>
                </c:pt>
                <c:pt idx="10">
                  <c:v>1</c:v>
                </c:pt>
                <c:pt idx="11">
                  <c:v>1</c:v>
                </c:pt>
                <c:pt idx="12">
                  <c:v>5</c:v>
                </c:pt>
                <c:pt idx="13">
                  <c:v>1</c:v>
                </c:pt>
                <c:pt idx="14">
                  <c:v>1</c:v>
                </c:pt>
                <c:pt idx="15">
                  <c:v>1</c:v>
                </c:pt>
                <c:pt idx="16">
                  <c:v>3</c:v>
                </c:pt>
                <c:pt idx="17">
                  <c:v>4</c:v>
                </c:pt>
                <c:pt idx="18">
                  <c:v>9</c:v>
                </c:pt>
                <c:pt idx="19">
                  <c:v>1</c:v>
                </c:pt>
                <c:pt idx="20">
                  <c:v>1</c:v>
                </c:pt>
                <c:pt idx="21">
                  <c:v>1</c:v>
                </c:pt>
                <c:pt idx="22">
                  <c:v>3</c:v>
                </c:pt>
                <c:pt idx="23">
                  <c:v>1</c:v>
                </c:pt>
                <c:pt idx="24">
                  <c:v>8</c:v>
                </c:pt>
                <c:pt idx="25">
                  <c:v>1</c:v>
                </c:pt>
                <c:pt idx="26">
                  <c:v>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6145841431316186"/>
          <c:y val="9.446013904750453E-3"/>
          <c:w val="0.22725808780249451"/>
          <c:h val="0.97601871330969159"/>
        </c:manualLayout>
      </c:layout>
      <c:overlay val="0"/>
      <c:txPr>
        <a:bodyPr/>
        <a:lstStyle/>
        <a:p>
          <a:pPr>
            <a:defRPr sz="1400">
              <a:latin typeface="+mj-lt"/>
            </a:defRPr>
          </a:pPr>
          <a:endParaRPr lang="ja-JP"/>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6391773906566794E-2"/>
          <c:y val="0.11132045025091955"/>
          <c:w val="0.48783541682949966"/>
          <c:h val="0.78421165439374041"/>
        </c:manualLayout>
      </c:layout>
      <c:doughnutChart>
        <c:varyColors val="1"/>
        <c:ser>
          <c:idx val="0"/>
          <c:order val="0"/>
          <c:dPt>
            <c:idx val="3"/>
            <c:bubble3D val="0"/>
            <c:spPr>
              <a:solidFill>
                <a:schemeClr val="accent4">
                  <a:lumMod val="75000"/>
                </a:schemeClr>
              </a:solidFill>
            </c:spPr>
          </c:dPt>
          <c:dPt>
            <c:idx val="4"/>
            <c:bubble3D val="0"/>
            <c:spPr>
              <a:solidFill>
                <a:schemeClr val="accent6">
                  <a:lumMod val="60000"/>
                  <a:lumOff val="40000"/>
                </a:schemeClr>
              </a:solidFill>
            </c:spPr>
          </c:dPt>
          <c:cat>
            <c:strRef>
              <c:f>Sheet2!$N$4:$N$8</c:f>
              <c:strCache>
                <c:ptCount val="5"/>
                <c:pt idx="0">
                  <c:v>Oceania, 5</c:v>
                </c:pt>
                <c:pt idx="1">
                  <c:v>Asia, 72</c:v>
                </c:pt>
                <c:pt idx="2">
                  <c:v>Europe, 31</c:v>
                </c:pt>
                <c:pt idx="3">
                  <c:v>South America, 1</c:v>
                </c:pt>
                <c:pt idx="4">
                  <c:v>Africa, 1</c:v>
                </c:pt>
              </c:strCache>
            </c:strRef>
          </c:cat>
          <c:val>
            <c:numRef>
              <c:f>Sheet2!$O$4:$O$8</c:f>
              <c:numCache>
                <c:formatCode>General</c:formatCode>
                <c:ptCount val="5"/>
                <c:pt idx="0">
                  <c:v>5</c:v>
                </c:pt>
                <c:pt idx="1">
                  <c:v>72</c:v>
                </c:pt>
                <c:pt idx="2">
                  <c:v>31</c:v>
                </c:pt>
                <c:pt idx="3">
                  <c:v>1</c:v>
                </c:pt>
                <c:pt idx="4">
                  <c:v>1</c:v>
                </c:pt>
              </c:numCache>
            </c:numRef>
          </c:val>
        </c:ser>
        <c:dLbls>
          <c:showLegendKey val="0"/>
          <c:showVal val="0"/>
          <c:showCatName val="0"/>
          <c:showSerName val="0"/>
          <c:showPercent val="0"/>
          <c:showBubbleSize val="0"/>
          <c:showLeaderLines val="1"/>
        </c:dLbls>
        <c:firstSliceAng val="0"/>
        <c:holeSize val="90"/>
      </c:doughnutChart>
    </c:plotArea>
    <c:legend>
      <c:legendPos val="r"/>
      <c:layout>
        <c:manualLayout>
          <c:xMode val="edge"/>
          <c:yMode val="edge"/>
          <c:x val="0.16531304549056028"/>
          <c:y val="0.28711379700276174"/>
          <c:w val="0.35801709248454811"/>
          <c:h val="0.40980424321959774"/>
        </c:manualLayout>
      </c:layout>
      <c:overlay val="0"/>
      <c:txPr>
        <a:bodyPr/>
        <a:lstStyle/>
        <a:p>
          <a:pPr>
            <a:defRPr sz="1800">
              <a:latin typeface="+mj-lt"/>
            </a:defRPr>
          </a:pPr>
          <a:endParaRPr lang="ja-JP"/>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6A1C49CD-D261-4ACD-B773-09AF9DB77279}" type="datetimeFigureOut">
              <a:rPr kumimoji="1" lang="ja-JP" altLang="en-US" smtClean="0"/>
              <a:pPr/>
              <a:t>2012/6/27</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DA4E2EB5-7FB0-4022-89C0-640E01516096}" type="slidenum">
              <a:rPr kumimoji="1" lang="ja-JP" altLang="en-US" smtClean="0"/>
              <a:pPr/>
              <a:t>‹#›</a:t>
            </a:fld>
            <a:endParaRPr kumimoji="1" lang="ja-JP" altLang="en-US"/>
          </a:p>
        </p:txBody>
      </p:sp>
    </p:spTree>
    <p:extLst>
      <p:ext uri="{BB962C8B-B14F-4D97-AF65-F5344CB8AC3E}">
        <p14:creationId xmlns:p14="http://schemas.microsoft.com/office/powerpoint/2010/main" val="2884362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8068A4A7-7BF2-471F-9639-D5FC825FE9ED}" type="datetimeFigureOut">
              <a:rPr kumimoji="1" lang="ja-JP" altLang="en-US" smtClean="0"/>
              <a:pPr/>
              <a:t>2012/6/27</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C81F692D-70DD-4B2D-B935-468EF21B6CFB}" type="slidenum">
              <a:rPr kumimoji="1" lang="ja-JP" altLang="en-US" smtClean="0"/>
              <a:pPr/>
              <a:t>‹#›</a:t>
            </a:fld>
            <a:endParaRPr kumimoji="1" lang="ja-JP" altLang="en-US"/>
          </a:p>
        </p:txBody>
      </p:sp>
    </p:spTree>
    <p:extLst>
      <p:ext uri="{BB962C8B-B14F-4D97-AF65-F5344CB8AC3E}">
        <p14:creationId xmlns:p14="http://schemas.microsoft.com/office/powerpoint/2010/main" val="3339235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849177-8ACD-4227-B256-8F26DAECF969}"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849177-8ACD-4227-B256-8F26DAECF969}"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849177-8ACD-4227-B256-8F26DAECF969}"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849177-8ACD-4227-B256-8F26DAECF969}" type="slidenum">
              <a:rPr kumimoji="1" lang="ja-JP" altLang="en-US" smtClean="0"/>
              <a:pPr/>
              <a:t>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18173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162326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79356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113626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99505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196227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388916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125140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17137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76835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35648A-AC19-4ADB-81AC-A85DA2803537}" type="datetimeFigureOut">
              <a:rPr kumimoji="1" lang="ja-JP" altLang="en-US" smtClean="0"/>
              <a:pPr/>
              <a:t>2012/6/27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98556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5648A-AC19-4ADB-81AC-A85DA2803537}" type="datetimeFigureOut">
              <a:rPr kumimoji="1" lang="ja-JP" altLang="en-US" smtClean="0"/>
              <a:pPr/>
              <a:t>2012/6/27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EF841-4862-4333-82EF-CAECCC813D41}" type="slidenum">
              <a:rPr kumimoji="1" lang="ja-JP" altLang="en-US" smtClean="0"/>
              <a:pPr/>
              <a:t>‹#›</a:t>
            </a:fld>
            <a:endParaRPr kumimoji="1" lang="ja-JP" altLang="en-US"/>
          </a:p>
        </p:txBody>
      </p:sp>
    </p:spTree>
    <p:extLst>
      <p:ext uri="{BB962C8B-B14F-4D97-AF65-F5344CB8AC3E}">
        <p14:creationId xmlns:p14="http://schemas.microsoft.com/office/powerpoint/2010/main" val="243680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29823" t="20315" r="31299" b="18425"/>
          <a:stretch>
            <a:fillRect/>
          </a:stretch>
        </p:blipFill>
        <p:spPr bwMode="auto">
          <a:xfrm>
            <a:off x="4564080" y="1304519"/>
            <a:ext cx="3849260" cy="3501052"/>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30118" t="19843" r="31299" b="17480"/>
          <a:stretch>
            <a:fillRect/>
          </a:stretch>
        </p:blipFill>
        <p:spPr bwMode="auto">
          <a:xfrm>
            <a:off x="701569" y="1266237"/>
            <a:ext cx="3870431" cy="3629344"/>
          </a:xfrm>
          <a:prstGeom prst="rect">
            <a:avLst/>
          </a:prstGeom>
          <a:noFill/>
          <a:ln w="9525">
            <a:noFill/>
            <a:miter lim="800000"/>
            <a:headEnd/>
            <a:tailEnd/>
          </a:ln>
        </p:spPr>
      </p:pic>
      <p:sp>
        <p:nvSpPr>
          <p:cNvPr id="7" name="テキスト ボックス 6"/>
          <p:cNvSpPr txBox="1"/>
          <p:nvPr/>
        </p:nvSpPr>
        <p:spPr>
          <a:xfrm>
            <a:off x="-15002" y="575101"/>
            <a:ext cx="9177512" cy="553998"/>
          </a:xfrm>
          <a:prstGeom prst="rect">
            <a:avLst/>
          </a:prstGeom>
          <a:noFill/>
        </p:spPr>
        <p:txBody>
          <a:bodyPr wrap="none" rtlCol="0">
            <a:spAutoFit/>
          </a:bodyPr>
          <a:lstStyle/>
          <a:p>
            <a:pPr algn="ctr"/>
            <a:r>
              <a:rPr kumimoji="1" lang="en-US" altLang="ja-JP" sz="3000" spc="-20" dirty="0" smtClean="0">
                <a:solidFill>
                  <a:srgbClr val="002060"/>
                </a:solidFill>
                <a:latin typeface="Comic Sans MS" pitchFamily="66" charset="0"/>
              </a:rPr>
              <a:t>Asia Europe Pacific School of High Energy Physics</a:t>
            </a:r>
            <a:endParaRPr kumimoji="1" lang="ja-JP" altLang="en-US" sz="3000" spc="-20" dirty="0">
              <a:solidFill>
                <a:srgbClr val="002060"/>
              </a:solidFill>
              <a:latin typeface="Comic Sans MS" pitchFamily="66" charset="0"/>
            </a:endParaRPr>
          </a:p>
        </p:txBody>
      </p:sp>
      <p:sp>
        <p:nvSpPr>
          <p:cNvPr id="8" name="テキスト ボックス 7"/>
          <p:cNvSpPr txBox="1"/>
          <p:nvPr/>
        </p:nvSpPr>
        <p:spPr>
          <a:xfrm>
            <a:off x="1961710" y="4826850"/>
            <a:ext cx="5752537" cy="1569660"/>
          </a:xfrm>
          <a:prstGeom prst="rect">
            <a:avLst/>
          </a:prstGeom>
          <a:noFill/>
        </p:spPr>
        <p:txBody>
          <a:bodyPr wrap="none" rtlCol="0">
            <a:spAutoFit/>
          </a:bodyPr>
          <a:lstStyle/>
          <a:p>
            <a:pPr algn="ctr"/>
            <a:r>
              <a:rPr lang="en-US" altLang="ja-JP" sz="2400" spc="-40" dirty="0" smtClean="0">
                <a:solidFill>
                  <a:srgbClr val="002060"/>
                </a:solidFill>
                <a:latin typeface="Comic Sans MS" pitchFamily="66" charset="0"/>
              </a:rPr>
              <a:t>October</a:t>
            </a:r>
            <a:r>
              <a:rPr kumimoji="1" lang="en-US" altLang="ja-JP" sz="2400" spc="-40" dirty="0" smtClean="0">
                <a:solidFill>
                  <a:srgbClr val="002060"/>
                </a:solidFill>
                <a:latin typeface="Comic Sans MS" pitchFamily="66" charset="0"/>
              </a:rPr>
              <a:t> 14-27, 2012</a:t>
            </a:r>
          </a:p>
          <a:p>
            <a:pPr algn="ctr"/>
            <a:r>
              <a:rPr lang="en-US" altLang="ja-JP" sz="2400" spc="-40" dirty="0">
                <a:solidFill>
                  <a:srgbClr val="002060"/>
                </a:solidFill>
                <a:latin typeface="Comic Sans MS" pitchFamily="66" charset="0"/>
              </a:rPr>
              <a:t>@</a:t>
            </a:r>
            <a:r>
              <a:rPr lang="en-US" altLang="ja-JP" sz="2400" spc="-40" dirty="0" smtClean="0">
                <a:solidFill>
                  <a:srgbClr val="002060"/>
                </a:solidFill>
                <a:latin typeface="Comic Sans MS" pitchFamily="66" charset="0"/>
              </a:rPr>
              <a:t> </a:t>
            </a:r>
            <a:r>
              <a:rPr lang="en-US" altLang="ja-JP" sz="2400" spc="-40" dirty="0" err="1" smtClean="0">
                <a:solidFill>
                  <a:srgbClr val="002060"/>
                </a:solidFill>
                <a:latin typeface="Comic Sans MS" pitchFamily="66" charset="0"/>
              </a:rPr>
              <a:t>Luigans</a:t>
            </a:r>
            <a:r>
              <a:rPr lang="en-US" altLang="ja-JP" sz="2400" spc="-40" dirty="0" smtClean="0">
                <a:solidFill>
                  <a:srgbClr val="002060"/>
                </a:solidFill>
                <a:latin typeface="Comic Sans MS" pitchFamily="66" charset="0"/>
              </a:rPr>
              <a:t> Spa &amp; Resort, Fukuoka, Japan</a:t>
            </a:r>
          </a:p>
          <a:p>
            <a:pPr algn="ctr"/>
            <a:endParaRPr kumimoji="1" lang="en-US" altLang="ja-JP" sz="2400" spc="-40" dirty="0">
              <a:solidFill>
                <a:srgbClr val="002060"/>
              </a:solidFill>
              <a:latin typeface="Comic Sans MS" pitchFamily="66" charset="0"/>
            </a:endParaRPr>
          </a:p>
          <a:p>
            <a:pPr algn="ctr"/>
            <a:r>
              <a:rPr lang="en-US" altLang="ja-JP" sz="2400" spc="-40" dirty="0" smtClean="0">
                <a:solidFill>
                  <a:srgbClr val="002060"/>
                </a:solidFill>
                <a:latin typeface="Comic Sans MS" pitchFamily="66" charset="0"/>
              </a:rPr>
              <a:t> presented by K. Tokushuku (KEK)</a:t>
            </a:r>
            <a:endParaRPr kumimoji="1" lang="ja-JP" altLang="en-US" sz="2400" spc="-40"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ルイガンズ_講義室４.jpg"/>
          <p:cNvPicPr>
            <a:picLocks noGrp="1" noChangeAspect="1"/>
          </p:cNvPicPr>
          <p:nvPr>
            <p:ph sz="half" idx="2"/>
          </p:nvPr>
        </p:nvPicPr>
        <p:blipFill>
          <a:blip r:embed="rId2" cstate="print">
            <a:extLst>
              <a:ext uri="{28A0092B-C50C-407E-A947-70E740481C1C}">
                <a14:useLocalDpi xmlns:a14="http://schemas.microsoft.com/office/drawing/2010/main"/>
              </a:ext>
            </a:extLst>
          </a:blip>
          <a:srcRect t="-24712" b="-24712"/>
          <a:stretch>
            <a:fillRect/>
          </a:stretch>
        </p:blipFill>
        <p:spPr>
          <a:xfrm>
            <a:off x="4836654" y="1378738"/>
            <a:ext cx="4038600" cy="4525963"/>
          </a:xfrm>
          <a:scene3d>
            <a:camera prst="orthographicFront">
              <a:rot lat="0" lon="0" rev="16200000"/>
            </a:camera>
            <a:lightRig rig="threePt" dir="t"/>
          </a:scene3d>
        </p:spPr>
      </p:pic>
      <p:sp>
        <p:nvSpPr>
          <p:cNvPr id="11" name="コンテンツ プレースホルダー 10"/>
          <p:cNvSpPr>
            <a:spLocks noGrp="1"/>
          </p:cNvSpPr>
          <p:nvPr>
            <p:ph sz="half" idx="1"/>
          </p:nvPr>
        </p:nvSpPr>
        <p:spPr>
          <a:xfrm>
            <a:off x="180975" y="5064650"/>
            <a:ext cx="5281673" cy="831325"/>
          </a:xfrm>
        </p:spPr>
        <p:txBody>
          <a:bodyPr>
            <a:noAutofit/>
          </a:bodyPr>
          <a:lstStyle/>
          <a:p>
            <a:r>
              <a:rPr lang="en-US" altLang="ja-JP" sz="1700" dirty="0" smtClean="0">
                <a:latin typeface="Tahoma" pitchFamily="34" charset="0"/>
                <a:ea typeface="Tahoma" pitchFamily="34" charset="0"/>
                <a:cs typeface="Tahoma" pitchFamily="34" charset="0"/>
              </a:rPr>
              <a:t>A big lecture room with poster session capability</a:t>
            </a:r>
          </a:p>
          <a:p>
            <a:r>
              <a:rPr lang="en-US" altLang="ja-JP" sz="1700" dirty="0" smtClean="0">
                <a:latin typeface="Tahoma" pitchFamily="34" charset="0"/>
                <a:ea typeface="Tahoma" pitchFamily="34" charset="0"/>
                <a:cs typeface="Tahoma" pitchFamily="34" charset="0"/>
              </a:rPr>
              <a:t>There are several small meeting rooms nearby. </a:t>
            </a:r>
            <a:endParaRPr lang="ja-JP" altLang="en-US" sz="1700" dirty="0" smtClean="0">
              <a:latin typeface="Tahoma" pitchFamily="34" charset="0"/>
              <a:cs typeface="Tahoma" pitchFamily="34" charset="0"/>
            </a:endParaRP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t="-23026" b="-23026"/>
          <a:stretch>
            <a:fillRect/>
          </a:stretch>
        </p:blipFill>
        <p:spPr bwMode="auto">
          <a:xfrm>
            <a:off x="630483" y="896246"/>
            <a:ext cx="4038600" cy="4525963"/>
          </a:xfrm>
          <a:prstGeom prst="rect">
            <a:avLst/>
          </a:prstGeom>
          <a:noFill/>
          <a:ln w="9525">
            <a:noFill/>
            <a:miter lim="800000"/>
            <a:headEnd/>
            <a:tailEnd/>
          </a:ln>
        </p:spPr>
      </p:pic>
      <p:sp>
        <p:nvSpPr>
          <p:cNvPr id="13" name="タイトル 1"/>
          <p:cNvSpPr txBox="1">
            <a:spLocks/>
          </p:cNvSpPr>
          <p:nvPr/>
        </p:nvSpPr>
        <p:spPr>
          <a:xfrm>
            <a:off x="0" y="82063"/>
            <a:ext cx="9144000" cy="1046093"/>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dirty="0" smtClean="0">
                <a:solidFill>
                  <a:srgbClr val="002060"/>
                </a:solidFill>
                <a:latin typeface="Comic Sans MS" pitchFamily="66" charset="0"/>
                <a:ea typeface="ＭＳ Ｐゴシック" pitchFamily="50" charset="-128"/>
                <a:cs typeface="+mj-cs"/>
              </a:rPr>
              <a:t>Lecture Room</a:t>
            </a:r>
            <a:r>
              <a:rPr kumimoji="1" lang="en-US" altLang="ja-JP" sz="2800" b="0" i="0" u="none" strike="noStrike" kern="1200" cap="none" spc="0" normalizeH="0" baseline="0" noProof="0" dirty="0" smtClean="0">
                <a:ln>
                  <a:noFill/>
                </a:ln>
                <a:solidFill>
                  <a:srgbClr val="002060"/>
                </a:solidFill>
                <a:effectLst/>
                <a:uLnTx/>
                <a:uFillTx/>
                <a:latin typeface="Comic Sans MS" pitchFamily="66" charset="0"/>
                <a:ea typeface="ＭＳ Ｐゴシック" pitchFamily="50" charset="-128"/>
                <a:cs typeface="+mj-cs"/>
              </a:rPr>
              <a:t>: The LUIGANS</a:t>
            </a:r>
            <a:r>
              <a:rPr kumimoji="1" lang="en-US" altLang="ja-JP" sz="2800" b="0" i="0" u="none" strike="noStrike" kern="1200" cap="none" spc="0" normalizeH="0" noProof="0" dirty="0" smtClean="0">
                <a:ln>
                  <a:noFill/>
                </a:ln>
                <a:solidFill>
                  <a:srgbClr val="002060"/>
                </a:solidFill>
                <a:effectLst/>
                <a:uLnTx/>
                <a:uFillTx/>
                <a:latin typeface="Comic Sans MS" pitchFamily="66" charset="0"/>
                <a:ea typeface="ＭＳ Ｐゴシック" pitchFamily="50" charset="-128"/>
                <a:cs typeface="+mj-cs"/>
              </a:rPr>
              <a:t> Spa &amp; Resort</a:t>
            </a:r>
            <a:endParaRPr lang="en-US" altLang="ja-JP" sz="2800" dirty="0" smtClean="0">
              <a:solidFill>
                <a:srgbClr val="002060"/>
              </a:solidFill>
              <a:latin typeface="Comic Sans MS" pitchFamily="66" charset="0"/>
              <a:ea typeface="ＭＳ Ｐゴシック"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smtClean="0">
                <a:ln>
                  <a:noFill/>
                </a:ln>
                <a:solidFill>
                  <a:srgbClr val="002060"/>
                </a:solidFill>
                <a:effectLst/>
                <a:uLnTx/>
                <a:uFillTx/>
                <a:latin typeface="Comic Sans MS" pitchFamily="66" charset="0"/>
                <a:ea typeface="ＭＳ Ｐゴシック" pitchFamily="50" charset="-128"/>
                <a:cs typeface="Calibri" pitchFamily="34" charset="0"/>
              </a:rPr>
              <a:t>http://www.luigans.com/</a:t>
            </a:r>
            <a:endParaRPr kumimoji="1" lang="ja-JP" altLang="en-US" sz="2000" b="0" i="0" u="none" strike="noStrike" kern="1200" cap="none" spc="0" normalizeH="0" baseline="0" noProof="0" dirty="0">
              <a:ln>
                <a:noFill/>
              </a:ln>
              <a:solidFill>
                <a:srgbClr val="002060"/>
              </a:solidFill>
              <a:effectLst/>
              <a:uLnTx/>
              <a:uFillTx/>
              <a:latin typeface="Comic Sans MS" pitchFamily="66" charset="0"/>
              <a:ea typeface="ＭＳ Ｐゴシック" pitchFamily="50" charset="-128"/>
              <a:cs typeface="Calibri" pitchFamily="34" charset="0"/>
            </a:endParaRPr>
          </a:p>
        </p:txBody>
      </p:sp>
    </p:spTree>
    <p:extLst>
      <p:ext uri="{BB962C8B-B14F-4D97-AF65-F5344CB8AC3E}">
        <p14:creationId xmlns:p14="http://schemas.microsoft.com/office/powerpoint/2010/main" val="4051858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5" descr="globalmap.gif"/>
          <p:cNvPicPr>
            <a:picLocks noChangeAspect="1"/>
          </p:cNvPicPr>
          <p:nvPr/>
        </p:nvPicPr>
        <p:blipFill>
          <a:blip r:embed="rId2" cstate="print">
            <a:lum bright="30000" contrast="-30000"/>
            <a:extLst>
              <a:ext uri="{28A0092B-C50C-407E-A947-70E740481C1C}">
                <a14:useLocalDpi xmlns:a14="http://schemas.microsoft.com/office/drawing/2010/main"/>
              </a:ext>
            </a:extLst>
          </a:blip>
          <a:srcRect/>
          <a:stretch>
            <a:fillRect/>
          </a:stretch>
        </p:blipFill>
        <p:spPr>
          <a:xfrm>
            <a:off x="4044504" y="4113442"/>
            <a:ext cx="5056495" cy="2696522"/>
          </a:xfrm>
          <a:prstGeom prst="rect">
            <a:avLst/>
          </a:prstGeom>
        </p:spPr>
      </p:pic>
      <p:sp>
        <p:nvSpPr>
          <p:cNvPr id="8" name="円/楕円 7"/>
          <p:cNvSpPr/>
          <p:nvPr/>
        </p:nvSpPr>
        <p:spPr bwMode="auto">
          <a:xfrm>
            <a:off x="7508315" y="5142627"/>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4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6" name="タイトル 1"/>
          <p:cNvSpPr>
            <a:spLocks noGrp="1"/>
          </p:cNvSpPr>
          <p:nvPr>
            <p:ph type="title"/>
          </p:nvPr>
        </p:nvSpPr>
        <p:spPr>
          <a:xfrm>
            <a:off x="457200" y="-33089"/>
            <a:ext cx="8229600" cy="806794"/>
          </a:xfrm>
        </p:spPr>
        <p:txBody>
          <a:bodyPr>
            <a:normAutofit/>
          </a:bodyPr>
          <a:lstStyle/>
          <a:p>
            <a:pPr algn="ctr"/>
            <a:r>
              <a:rPr lang="en-US" altLang="ja-JP" sz="2800" dirty="0" smtClean="0">
                <a:solidFill>
                  <a:srgbClr val="002060"/>
                </a:solidFill>
                <a:latin typeface="Comic Sans MS" pitchFamily="66" charset="0"/>
                <a:ea typeface="ＭＳ Ｐゴシック" pitchFamily="50" charset="-128"/>
              </a:rPr>
              <a:t>Lecturers</a:t>
            </a:r>
            <a:r>
              <a:rPr lang="ja-JP" altLang="en-US" sz="2800" dirty="0" smtClean="0">
                <a:solidFill>
                  <a:srgbClr val="002060"/>
                </a:solidFill>
                <a:latin typeface="Comic Sans MS" pitchFamily="66" charset="0"/>
                <a:ea typeface="ＭＳ Ｐゴシック" pitchFamily="50" charset="-128"/>
              </a:rPr>
              <a:t>　</a:t>
            </a:r>
            <a:r>
              <a:rPr lang="en-US" altLang="ja-JP" sz="2800" dirty="0" smtClean="0">
                <a:solidFill>
                  <a:srgbClr val="002060"/>
                </a:solidFill>
                <a:latin typeface="Comic Sans MS" pitchFamily="66" charset="0"/>
                <a:ea typeface="ＭＳ Ｐゴシック" pitchFamily="50" charset="-128"/>
              </a:rPr>
              <a:t>&amp;</a:t>
            </a:r>
            <a:r>
              <a:rPr lang="ja-JP" altLang="en-US" sz="2800" dirty="0" smtClean="0">
                <a:solidFill>
                  <a:srgbClr val="002060"/>
                </a:solidFill>
                <a:latin typeface="Comic Sans MS" pitchFamily="66" charset="0"/>
                <a:ea typeface="ＭＳ Ｐゴシック" pitchFamily="50" charset="-128"/>
              </a:rPr>
              <a:t>　</a:t>
            </a:r>
            <a:r>
              <a:rPr lang="en-US" altLang="ja-JP" sz="2800" dirty="0" smtClean="0">
                <a:solidFill>
                  <a:srgbClr val="002060"/>
                </a:solidFill>
                <a:latin typeface="Comic Sans MS" pitchFamily="66" charset="0"/>
                <a:ea typeface="ＭＳ Ｐゴシック" pitchFamily="50" charset="-128"/>
              </a:rPr>
              <a:t>Discussion leaders</a:t>
            </a:r>
            <a:endParaRPr kumimoji="1" lang="ja-JP" altLang="en-US" sz="2800" dirty="0">
              <a:solidFill>
                <a:srgbClr val="002060"/>
              </a:solidFill>
              <a:latin typeface="Comic Sans MS" pitchFamily="66" charset="0"/>
              <a:ea typeface="ＭＳ Ｐゴシック" pitchFamily="50" charset="-128"/>
              <a:cs typeface="Calibri" pitchFamily="34" charset="0"/>
            </a:endParaRPr>
          </a:p>
        </p:txBody>
      </p:sp>
      <p:sp>
        <p:nvSpPr>
          <p:cNvPr id="5" name="コンテンツ プレースホルダー 10"/>
          <p:cNvSpPr>
            <a:spLocks noGrp="1"/>
          </p:cNvSpPr>
          <p:nvPr>
            <p:ph sz="half" idx="1"/>
          </p:nvPr>
        </p:nvSpPr>
        <p:spPr>
          <a:xfrm>
            <a:off x="449112" y="897488"/>
            <a:ext cx="7958618" cy="5960511"/>
          </a:xfrm>
          <a:ln>
            <a:noFill/>
          </a:ln>
        </p:spPr>
        <p:txBody>
          <a:bodyPr>
            <a:noAutofit/>
          </a:bodyPr>
          <a:lstStyle/>
          <a:p>
            <a:pPr>
              <a:lnSpc>
                <a:spcPts val="1700"/>
              </a:lnSpc>
              <a:spcBef>
                <a:spcPts val="400"/>
              </a:spcBef>
            </a:pPr>
            <a:r>
              <a:rPr lang="en-US" altLang="ja-JP" sz="1600" dirty="0" smtClean="0">
                <a:latin typeface="Calibri" pitchFamily="34" charset="0"/>
                <a:cs typeface="Calibri" pitchFamily="34" charset="0"/>
              </a:rPr>
              <a:t>Field theory, Electroweak Theory and Standard Model: Luis Alvarez-</a:t>
            </a:r>
            <a:r>
              <a:rPr lang="en-US" altLang="ja-JP" sz="1600" dirty="0" err="1" smtClean="0">
                <a:latin typeface="Calibri" pitchFamily="34" charset="0"/>
                <a:cs typeface="Calibri" pitchFamily="34" charset="0"/>
              </a:rPr>
              <a:t>Gaume</a:t>
            </a:r>
            <a:r>
              <a:rPr lang="en-US" altLang="ja-JP" sz="1600" dirty="0" smtClean="0">
                <a:latin typeface="Calibri" pitchFamily="34" charset="0"/>
                <a:cs typeface="Calibri" pitchFamily="34" charset="0"/>
              </a:rPr>
              <a:t> (CERN)</a:t>
            </a:r>
          </a:p>
          <a:p>
            <a:pPr>
              <a:lnSpc>
                <a:spcPts val="1700"/>
              </a:lnSpc>
              <a:spcBef>
                <a:spcPts val="400"/>
              </a:spcBef>
            </a:pPr>
            <a:r>
              <a:rPr lang="en-US" altLang="ja-JP" sz="1600" dirty="0" smtClean="0">
                <a:latin typeface="Calibri" pitchFamily="34" charset="0"/>
                <a:cs typeface="Calibri" pitchFamily="34" charset="0"/>
              </a:rPr>
              <a:t>Instrumentation: Werner </a:t>
            </a:r>
            <a:r>
              <a:rPr lang="en-US" altLang="ja-JP" sz="1600" dirty="0" err="1" smtClean="0">
                <a:latin typeface="Calibri" pitchFamily="34" charset="0"/>
                <a:cs typeface="Calibri" pitchFamily="34" charset="0"/>
              </a:rPr>
              <a:t>Riegler</a:t>
            </a:r>
            <a:r>
              <a:rPr lang="en-US" altLang="ja-JP" sz="1600" dirty="0" smtClean="0">
                <a:latin typeface="Calibri" pitchFamily="34" charset="0"/>
                <a:cs typeface="Calibri" pitchFamily="34" charset="0"/>
              </a:rPr>
              <a:t> (CERN)</a:t>
            </a:r>
          </a:p>
          <a:p>
            <a:pPr>
              <a:lnSpc>
                <a:spcPts val="1700"/>
              </a:lnSpc>
              <a:spcBef>
                <a:spcPts val="400"/>
              </a:spcBef>
            </a:pPr>
            <a:r>
              <a:rPr lang="en-US" altLang="ja-JP" sz="1600" dirty="0" smtClean="0">
                <a:latin typeface="Calibri" pitchFamily="34" charset="0"/>
                <a:cs typeface="Calibri" pitchFamily="34" charset="0"/>
              </a:rPr>
              <a:t>Practical statistics for particle physicists: José </a:t>
            </a:r>
            <a:r>
              <a:rPr lang="en-US" altLang="ja-JP" sz="1600" dirty="0" err="1" smtClean="0">
                <a:latin typeface="Calibri" pitchFamily="34" charset="0"/>
                <a:cs typeface="Calibri" pitchFamily="34" charset="0"/>
              </a:rPr>
              <a:t>Ocariz</a:t>
            </a:r>
            <a:r>
              <a:rPr lang="en-US" altLang="ja-JP" sz="1600" dirty="0" smtClean="0">
                <a:latin typeface="Calibri" pitchFamily="34" charset="0"/>
                <a:cs typeface="Calibri" pitchFamily="34" charset="0"/>
              </a:rPr>
              <a:t> (IN2P3, Paris-Diderot Univ. )</a:t>
            </a:r>
          </a:p>
          <a:p>
            <a:pPr>
              <a:lnSpc>
                <a:spcPts val="1700"/>
              </a:lnSpc>
              <a:spcBef>
                <a:spcPts val="400"/>
              </a:spcBef>
            </a:pPr>
            <a:r>
              <a:rPr lang="en-US" altLang="ja-JP" sz="1600" dirty="0" smtClean="0">
                <a:latin typeface="Calibri" pitchFamily="34" charset="0"/>
                <a:cs typeface="Calibri" pitchFamily="34" charset="0"/>
              </a:rPr>
              <a:t>Q</a:t>
            </a:r>
            <a:r>
              <a:rPr lang="ja-JP" altLang="ja-JP" sz="1600" dirty="0" smtClean="0">
                <a:latin typeface="Calibri" pitchFamily="34" charset="0"/>
                <a:cs typeface="Calibri" pitchFamily="34" charset="0"/>
              </a:rPr>
              <a:t>uantum chromodynamics </a:t>
            </a:r>
            <a:r>
              <a:rPr lang="en-US" altLang="ja-JP" sz="1600" dirty="0" smtClean="0">
                <a:latin typeface="Calibri" pitchFamily="34" charset="0"/>
                <a:cs typeface="Calibri" pitchFamily="34" charset="0"/>
              </a:rPr>
              <a:t>(QCD): Hsiang-Nan Li (Academia </a:t>
            </a:r>
            <a:r>
              <a:rPr lang="en-US" altLang="ja-JP" sz="1600" dirty="0" err="1" smtClean="0">
                <a:latin typeface="Calibri" pitchFamily="34" charset="0"/>
                <a:cs typeface="Calibri" pitchFamily="34" charset="0"/>
              </a:rPr>
              <a:t>Sinica</a:t>
            </a:r>
            <a:r>
              <a:rPr lang="en-US" altLang="ja-JP" sz="1600" dirty="0" smtClean="0">
                <a:latin typeface="Calibri" pitchFamily="34" charset="0"/>
                <a:cs typeface="Calibri" pitchFamily="34" charset="0"/>
              </a:rPr>
              <a:t>)</a:t>
            </a:r>
          </a:p>
          <a:p>
            <a:pPr>
              <a:lnSpc>
                <a:spcPts val="1700"/>
              </a:lnSpc>
              <a:spcBef>
                <a:spcPts val="400"/>
              </a:spcBef>
            </a:pPr>
            <a:r>
              <a:rPr lang="en-US" altLang="ja-JP" sz="1600" dirty="0" err="1" smtClean="0">
                <a:latin typeface="Calibri" pitchFamily="34" charset="0"/>
                <a:cs typeface="Calibri" pitchFamily="34" charset="0"/>
              </a:rPr>
              <a:t>Flavour</a:t>
            </a:r>
            <a:r>
              <a:rPr lang="en-US" altLang="ja-JP" sz="1600" dirty="0" smtClean="0">
                <a:latin typeface="Calibri" pitchFamily="34" charset="0"/>
                <a:cs typeface="Calibri" pitchFamily="34" charset="0"/>
              </a:rPr>
              <a:t> physics and CP violation: Emi Kou (LAL </a:t>
            </a:r>
            <a:r>
              <a:rPr lang="en-US" altLang="ja-JP" sz="1600" dirty="0" err="1" smtClean="0">
                <a:latin typeface="Calibri" pitchFamily="34" charset="0"/>
                <a:cs typeface="Calibri" pitchFamily="34" charset="0"/>
              </a:rPr>
              <a:t>Orsay</a:t>
            </a:r>
            <a:r>
              <a:rPr lang="en-US" altLang="ja-JP" sz="1600" dirty="0" smtClean="0">
                <a:latin typeface="Calibri" pitchFamily="34" charset="0"/>
                <a:cs typeface="Calibri" pitchFamily="34" charset="0"/>
              </a:rPr>
              <a:t> )</a:t>
            </a:r>
          </a:p>
          <a:p>
            <a:pPr>
              <a:lnSpc>
                <a:spcPts val="1700"/>
              </a:lnSpc>
              <a:spcBef>
                <a:spcPts val="400"/>
              </a:spcBef>
            </a:pPr>
            <a:r>
              <a:rPr lang="en-US" altLang="ja-JP" sz="1600" dirty="0" smtClean="0">
                <a:latin typeface="Calibri" pitchFamily="34" charset="0"/>
                <a:cs typeface="Calibri" pitchFamily="34" charset="0"/>
              </a:rPr>
              <a:t>Beyond the Standard Model: </a:t>
            </a:r>
            <a:r>
              <a:rPr lang="en-US" altLang="ja-JP" sz="1600" dirty="0" err="1" smtClean="0">
                <a:latin typeface="Calibri" pitchFamily="34" charset="0"/>
                <a:cs typeface="Calibri" pitchFamily="34" charset="0"/>
              </a:rPr>
              <a:t>Mihoko</a:t>
            </a:r>
            <a:r>
              <a:rPr lang="en-US" altLang="ja-JP" sz="1600" dirty="0" smtClean="0">
                <a:latin typeface="Calibri" pitchFamily="34" charset="0"/>
                <a:cs typeface="Calibri" pitchFamily="34" charset="0"/>
              </a:rPr>
              <a:t> </a:t>
            </a:r>
            <a:r>
              <a:rPr lang="en-US" altLang="ja-JP" sz="1600" dirty="0" err="1" smtClean="0">
                <a:latin typeface="Calibri" pitchFamily="34" charset="0"/>
                <a:cs typeface="Calibri" pitchFamily="34" charset="0"/>
              </a:rPr>
              <a:t>Nojiri</a:t>
            </a:r>
            <a:r>
              <a:rPr lang="en-US" altLang="ja-JP" sz="1600" dirty="0" smtClean="0">
                <a:latin typeface="Calibri" pitchFamily="34" charset="0"/>
                <a:cs typeface="Calibri" pitchFamily="34" charset="0"/>
              </a:rPr>
              <a:t> (KEK)</a:t>
            </a:r>
          </a:p>
          <a:p>
            <a:pPr>
              <a:lnSpc>
                <a:spcPts val="1700"/>
              </a:lnSpc>
              <a:spcBef>
                <a:spcPts val="400"/>
              </a:spcBef>
            </a:pPr>
            <a:r>
              <a:rPr lang="en-US" altLang="ja-JP" sz="1600" dirty="0" smtClean="0">
                <a:latin typeface="Calibri" pitchFamily="34" charset="0"/>
                <a:cs typeface="Calibri" pitchFamily="34" charset="0"/>
              </a:rPr>
              <a:t>Heavy-ion physics: </a:t>
            </a:r>
            <a:r>
              <a:rPr lang="en-US" altLang="ja-JP" sz="1600" dirty="0" err="1" smtClean="0">
                <a:latin typeface="Calibri" pitchFamily="34" charset="0"/>
                <a:cs typeface="Calibri" pitchFamily="34" charset="0"/>
              </a:rPr>
              <a:t>Dinesh</a:t>
            </a:r>
            <a:r>
              <a:rPr lang="en-US" altLang="ja-JP" sz="1600" dirty="0" smtClean="0">
                <a:latin typeface="Calibri" pitchFamily="34" charset="0"/>
                <a:cs typeface="Calibri" pitchFamily="34" charset="0"/>
              </a:rPr>
              <a:t> K. </a:t>
            </a:r>
            <a:r>
              <a:rPr lang="en-US" altLang="ja-JP" sz="1600" dirty="0" err="1" smtClean="0">
                <a:latin typeface="Calibri" pitchFamily="34" charset="0"/>
                <a:cs typeface="Calibri" pitchFamily="34" charset="0"/>
              </a:rPr>
              <a:t>Srivastava</a:t>
            </a:r>
            <a:r>
              <a:rPr lang="en-US" altLang="ja-JP" sz="1600" dirty="0" smtClean="0">
                <a:latin typeface="Calibri" pitchFamily="34" charset="0"/>
                <a:cs typeface="Calibri" pitchFamily="34" charset="0"/>
              </a:rPr>
              <a:t> (VECC)</a:t>
            </a:r>
          </a:p>
          <a:p>
            <a:pPr>
              <a:lnSpc>
                <a:spcPts val="1700"/>
              </a:lnSpc>
              <a:spcBef>
                <a:spcPts val="400"/>
              </a:spcBef>
            </a:pPr>
            <a:r>
              <a:rPr lang="en-US" altLang="ja-JP" sz="1600" dirty="0" smtClean="0">
                <a:latin typeface="Calibri" pitchFamily="34" charset="0"/>
                <a:cs typeface="Calibri" pitchFamily="34" charset="0"/>
              </a:rPr>
              <a:t>Charm physics: </a:t>
            </a:r>
            <a:r>
              <a:rPr lang="en-US" altLang="ja-JP" sz="1600" dirty="0" err="1" smtClean="0">
                <a:latin typeface="Calibri" pitchFamily="34" charset="0"/>
                <a:cs typeface="Calibri" pitchFamily="34" charset="0"/>
              </a:rPr>
              <a:t>Hai</a:t>
            </a:r>
            <a:r>
              <a:rPr lang="en-US" altLang="ja-JP" sz="1600" dirty="0" smtClean="0">
                <a:latin typeface="Calibri" pitchFamily="34" charset="0"/>
                <a:cs typeface="Calibri" pitchFamily="34" charset="0"/>
              </a:rPr>
              <a:t>-Bo Li (IHEP)</a:t>
            </a:r>
          </a:p>
          <a:p>
            <a:pPr>
              <a:lnSpc>
                <a:spcPts val="1700"/>
              </a:lnSpc>
              <a:spcBef>
                <a:spcPts val="400"/>
              </a:spcBef>
            </a:pPr>
            <a:r>
              <a:rPr lang="en-US" altLang="ja-JP" sz="1600" dirty="0" smtClean="0">
                <a:latin typeface="Calibri" pitchFamily="34" charset="0"/>
                <a:cs typeface="Calibri" pitchFamily="34" charset="0"/>
              </a:rPr>
              <a:t>Neutrino physics: </a:t>
            </a:r>
            <a:r>
              <a:rPr lang="en-US" altLang="ja-JP" sz="1600" dirty="0" err="1" smtClean="0">
                <a:latin typeface="Calibri" pitchFamily="34" charset="0"/>
                <a:cs typeface="Calibri" pitchFamily="34" charset="0"/>
              </a:rPr>
              <a:t>Zhi-Zhong</a:t>
            </a:r>
            <a:r>
              <a:rPr lang="en-US" altLang="ja-JP" sz="1600" dirty="0" smtClean="0">
                <a:latin typeface="Calibri" pitchFamily="34" charset="0"/>
                <a:cs typeface="Calibri" pitchFamily="34" charset="0"/>
              </a:rPr>
              <a:t> Xing (IHEP)</a:t>
            </a:r>
          </a:p>
          <a:p>
            <a:pPr>
              <a:lnSpc>
                <a:spcPts val="1700"/>
              </a:lnSpc>
              <a:spcBef>
                <a:spcPts val="400"/>
              </a:spcBef>
            </a:pPr>
            <a:r>
              <a:rPr lang="en-US" altLang="ja-JP" sz="1600" dirty="0" smtClean="0">
                <a:latin typeface="Calibri" pitchFamily="34" charset="0"/>
                <a:cs typeface="Calibri" pitchFamily="34" charset="0"/>
              </a:rPr>
              <a:t>Cosmology, </a:t>
            </a:r>
            <a:r>
              <a:rPr lang="en-US" altLang="ja-JP" sz="1600" dirty="0" err="1" smtClean="0">
                <a:latin typeface="Calibri" pitchFamily="34" charset="0"/>
                <a:cs typeface="Calibri" pitchFamily="34" charset="0"/>
              </a:rPr>
              <a:t>astro</a:t>
            </a:r>
            <a:r>
              <a:rPr lang="en-US" altLang="ja-JP" sz="1600" dirty="0" smtClean="0">
                <a:latin typeface="Calibri" pitchFamily="34" charset="0"/>
                <a:cs typeface="Calibri" pitchFamily="34" charset="0"/>
              </a:rPr>
              <a:t>-particle physics and dark matter: Hitoshi Murayama (Univ. Tokyo, LBNL)</a:t>
            </a:r>
          </a:p>
          <a:p>
            <a:pPr>
              <a:lnSpc>
                <a:spcPts val="1700"/>
              </a:lnSpc>
              <a:spcBef>
                <a:spcPts val="400"/>
              </a:spcBef>
            </a:pPr>
            <a:r>
              <a:rPr lang="en-US" altLang="ja-JP" sz="1600" dirty="0" smtClean="0">
                <a:latin typeface="Calibri" pitchFamily="34" charset="0"/>
                <a:cs typeface="Calibri" pitchFamily="34" charset="0"/>
              </a:rPr>
              <a:t>LHC results highlights: Shoji </a:t>
            </a:r>
            <a:r>
              <a:rPr lang="en-US" altLang="ja-JP" sz="1600" dirty="0" err="1" smtClean="0">
                <a:latin typeface="Calibri" pitchFamily="34" charset="0"/>
                <a:cs typeface="Calibri" pitchFamily="34" charset="0"/>
              </a:rPr>
              <a:t>Asai</a:t>
            </a:r>
            <a:r>
              <a:rPr lang="en-US" altLang="ja-JP" sz="1600" dirty="0" smtClean="0">
                <a:latin typeface="Calibri" pitchFamily="34" charset="0"/>
                <a:cs typeface="Calibri" pitchFamily="34" charset="0"/>
              </a:rPr>
              <a:t> (Univ. Tokyo)</a:t>
            </a:r>
          </a:p>
          <a:p>
            <a:pPr>
              <a:lnSpc>
                <a:spcPts val="1700"/>
              </a:lnSpc>
              <a:spcBef>
                <a:spcPts val="400"/>
              </a:spcBef>
            </a:pPr>
            <a:r>
              <a:rPr lang="en-US" altLang="ja-JP" sz="1600" dirty="0" smtClean="0">
                <a:latin typeface="Calibri" pitchFamily="34" charset="0"/>
                <a:cs typeface="Calibri" pitchFamily="34" charset="0"/>
              </a:rPr>
              <a:t>Particle physics in Europe: Rolf </a:t>
            </a:r>
            <a:r>
              <a:rPr lang="en-US" altLang="ja-JP" sz="1600" dirty="0" err="1" smtClean="0">
                <a:latin typeface="Calibri" pitchFamily="34" charset="0"/>
                <a:cs typeface="Calibri" pitchFamily="34" charset="0"/>
              </a:rPr>
              <a:t>Heuer</a:t>
            </a:r>
            <a:r>
              <a:rPr lang="en-US" altLang="ja-JP" sz="1600" dirty="0" smtClean="0">
                <a:latin typeface="Calibri" pitchFamily="34" charset="0"/>
                <a:cs typeface="Calibri" pitchFamily="34" charset="0"/>
              </a:rPr>
              <a:t> (CERN)</a:t>
            </a:r>
          </a:p>
          <a:p>
            <a:pPr>
              <a:lnSpc>
                <a:spcPts val="1700"/>
              </a:lnSpc>
              <a:spcBef>
                <a:spcPts val="400"/>
              </a:spcBef>
            </a:pPr>
            <a:r>
              <a:rPr lang="en-US" altLang="ja-JP" sz="1600" dirty="0" smtClean="0">
                <a:latin typeface="Calibri" pitchFamily="34" charset="0"/>
                <a:cs typeface="Calibri" pitchFamily="34" charset="0"/>
              </a:rPr>
              <a:t>Particle physics in Asia: Atsuto Suzuki (KEK)</a:t>
            </a:r>
          </a:p>
          <a:p>
            <a:pPr>
              <a:lnSpc>
                <a:spcPts val="2200"/>
              </a:lnSpc>
              <a:spcBef>
                <a:spcPts val="0"/>
              </a:spcBef>
            </a:pPr>
            <a:endParaRPr lang="en-US" altLang="ja-JP" sz="1600" dirty="0" smtClean="0">
              <a:latin typeface="Calibri" pitchFamily="34" charset="0"/>
              <a:cs typeface="Calibri" pitchFamily="34" charset="0"/>
            </a:endParaRPr>
          </a:p>
          <a:p>
            <a:pPr>
              <a:lnSpc>
                <a:spcPts val="1700"/>
              </a:lnSpc>
              <a:spcBef>
                <a:spcPts val="400"/>
              </a:spcBef>
            </a:pPr>
            <a:r>
              <a:rPr lang="en-US" altLang="ja-JP" sz="1600" dirty="0" smtClean="0">
                <a:latin typeface="Calibri" pitchFamily="34" charset="0"/>
                <a:cs typeface="Calibri" pitchFamily="34" charset="0"/>
              </a:rPr>
              <a:t>Marc </a:t>
            </a:r>
            <a:r>
              <a:rPr lang="en-US" altLang="ja-JP" sz="1600" dirty="0" err="1" smtClean="0">
                <a:latin typeface="Calibri" pitchFamily="34" charset="0"/>
                <a:cs typeface="Calibri" pitchFamily="34" charset="0"/>
              </a:rPr>
              <a:t>Besançon</a:t>
            </a:r>
            <a:r>
              <a:rPr lang="en-US" altLang="ja-JP" sz="1600" dirty="0" smtClean="0">
                <a:latin typeface="Calibri" pitchFamily="34" charset="0"/>
                <a:cs typeface="Calibri" pitchFamily="34" charset="0"/>
              </a:rPr>
              <a:t>(CEA/</a:t>
            </a:r>
            <a:r>
              <a:rPr lang="en-US" altLang="ja-JP" sz="1600" dirty="0" err="1" smtClean="0">
                <a:latin typeface="Calibri" pitchFamily="34" charset="0"/>
                <a:cs typeface="Calibri" pitchFamily="34" charset="0"/>
              </a:rPr>
              <a:t>Irfu</a:t>
            </a:r>
            <a:r>
              <a:rPr lang="en-US" altLang="ja-JP" sz="1600" dirty="0" smtClean="0">
                <a:latin typeface="Calibri" pitchFamily="34" charset="0"/>
                <a:cs typeface="Calibri" pitchFamily="34" charset="0"/>
              </a:rPr>
              <a:t>)</a:t>
            </a:r>
          </a:p>
          <a:p>
            <a:pPr>
              <a:lnSpc>
                <a:spcPts val="1700"/>
              </a:lnSpc>
              <a:spcBef>
                <a:spcPts val="400"/>
              </a:spcBef>
            </a:pPr>
            <a:r>
              <a:rPr lang="en-US" altLang="ja-JP" sz="1600" dirty="0" smtClean="0">
                <a:latin typeface="Calibri" pitchFamily="34" charset="0"/>
                <a:cs typeface="Calibri" pitchFamily="34" charset="0"/>
              </a:rPr>
              <a:t>John Ellis (King’s College London/CERN)</a:t>
            </a:r>
          </a:p>
          <a:p>
            <a:pPr>
              <a:lnSpc>
                <a:spcPts val="1700"/>
              </a:lnSpc>
              <a:spcBef>
                <a:spcPts val="400"/>
              </a:spcBef>
            </a:pPr>
            <a:r>
              <a:rPr lang="en-US" altLang="ja-JP" sz="1600" dirty="0" smtClean="0">
                <a:latin typeface="Calibri" pitchFamily="34" charset="0"/>
                <a:cs typeface="Calibri" pitchFamily="34" charset="0"/>
              </a:rPr>
              <a:t>Kin-</a:t>
            </a:r>
            <a:r>
              <a:rPr lang="en-US" altLang="ja-JP" sz="1600" dirty="0" err="1" smtClean="0">
                <a:latin typeface="Calibri" pitchFamily="34" charset="0"/>
                <a:cs typeface="Calibri" pitchFamily="34" charset="0"/>
              </a:rPr>
              <a:t>ya</a:t>
            </a:r>
            <a:r>
              <a:rPr lang="en-US" altLang="ja-JP" sz="1600" dirty="0" smtClean="0">
                <a:latin typeface="Calibri" pitchFamily="34" charset="0"/>
                <a:cs typeface="Calibri" pitchFamily="34" charset="0"/>
              </a:rPr>
              <a:t> </a:t>
            </a:r>
            <a:r>
              <a:rPr lang="en-US" altLang="ja-JP" sz="1600" dirty="0" err="1" smtClean="0">
                <a:latin typeface="Calibri" pitchFamily="34" charset="0"/>
                <a:cs typeface="Calibri" pitchFamily="34" charset="0"/>
              </a:rPr>
              <a:t>Oda</a:t>
            </a:r>
            <a:r>
              <a:rPr lang="en-US" altLang="ja-JP" sz="1600" dirty="0" smtClean="0">
                <a:latin typeface="Calibri" pitchFamily="34" charset="0"/>
                <a:cs typeface="Calibri" pitchFamily="34" charset="0"/>
              </a:rPr>
              <a:t> (Osaka Uni.)</a:t>
            </a:r>
          </a:p>
          <a:p>
            <a:pPr>
              <a:lnSpc>
                <a:spcPts val="1700"/>
              </a:lnSpc>
              <a:spcBef>
                <a:spcPts val="400"/>
              </a:spcBef>
            </a:pPr>
            <a:r>
              <a:rPr lang="en-US" altLang="ja-JP" sz="1600" dirty="0" err="1" smtClean="0">
                <a:latin typeface="Calibri" pitchFamily="34" charset="0"/>
                <a:cs typeface="Calibri" pitchFamily="34" charset="0"/>
              </a:rPr>
              <a:t>Pavel</a:t>
            </a:r>
            <a:r>
              <a:rPr lang="en-US" altLang="ja-JP" sz="1600" dirty="0" smtClean="0">
                <a:latin typeface="Calibri" pitchFamily="34" charset="0"/>
                <a:cs typeface="Calibri" pitchFamily="34" charset="0"/>
              </a:rPr>
              <a:t> </a:t>
            </a:r>
            <a:r>
              <a:rPr lang="en-US" altLang="ja-JP" sz="1600" dirty="0" err="1" smtClean="0">
                <a:latin typeface="Calibri" pitchFamily="34" charset="0"/>
                <a:cs typeface="Calibri" pitchFamily="34" charset="0"/>
              </a:rPr>
              <a:t>Pakhlov</a:t>
            </a:r>
            <a:r>
              <a:rPr lang="en-US" altLang="ja-JP" sz="1600" dirty="0" smtClean="0">
                <a:latin typeface="Calibri" pitchFamily="34" charset="0"/>
                <a:cs typeface="Calibri" pitchFamily="34" charset="0"/>
              </a:rPr>
              <a:t> (ITEP Moscow)</a:t>
            </a:r>
          </a:p>
          <a:p>
            <a:pPr>
              <a:lnSpc>
                <a:spcPts val="1700"/>
              </a:lnSpc>
              <a:spcBef>
                <a:spcPts val="400"/>
              </a:spcBef>
            </a:pPr>
            <a:r>
              <a:rPr lang="en-US" altLang="ja-JP" sz="1600" dirty="0" err="1" smtClean="0">
                <a:latin typeface="Calibri" pitchFamily="34" charset="0"/>
                <a:cs typeface="Calibri" pitchFamily="34" charset="0"/>
              </a:rPr>
              <a:t>Myeonghun</a:t>
            </a:r>
            <a:r>
              <a:rPr lang="en-US" altLang="ja-JP" sz="1600" dirty="0" smtClean="0">
                <a:latin typeface="Calibri" pitchFamily="34" charset="0"/>
                <a:cs typeface="Calibri" pitchFamily="34" charset="0"/>
              </a:rPr>
              <a:t> Park (CERN)</a:t>
            </a:r>
          </a:p>
          <a:p>
            <a:pPr>
              <a:lnSpc>
                <a:spcPts val="1700"/>
              </a:lnSpc>
              <a:spcBef>
                <a:spcPts val="400"/>
              </a:spcBef>
            </a:pPr>
            <a:r>
              <a:rPr lang="en-US" altLang="ja-JP" sz="1600" dirty="0" smtClean="0">
                <a:latin typeface="Calibri" pitchFamily="34" charset="0"/>
                <a:cs typeface="Calibri" pitchFamily="34" charset="0"/>
              </a:rPr>
              <a:t>Raymond </a:t>
            </a:r>
            <a:r>
              <a:rPr lang="en-US" altLang="ja-JP" sz="1600" dirty="0" err="1" smtClean="0">
                <a:latin typeface="Calibri" pitchFamily="34" charset="0"/>
                <a:cs typeface="Calibri" pitchFamily="34" charset="0"/>
              </a:rPr>
              <a:t>Volkas</a:t>
            </a:r>
            <a:r>
              <a:rPr lang="en-US" altLang="ja-JP" sz="1600" dirty="0" smtClean="0">
                <a:latin typeface="Calibri" pitchFamily="34" charset="0"/>
                <a:cs typeface="Calibri" pitchFamily="34" charset="0"/>
              </a:rPr>
              <a:t> (Univ. Melbourne)</a:t>
            </a:r>
          </a:p>
          <a:p>
            <a:pPr>
              <a:lnSpc>
                <a:spcPts val="1700"/>
              </a:lnSpc>
              <a:spcBef>
                <a:spcPts val="400"/>
              </a:spcBef>
            </a:pPr>
            <a:r>
              <a:rPr lang="en-US" altLang="ja-JP" sz="1600" b="1" dirty="0" smtClean="0">
                <a:solidFill>
                  <a:srgbClr val="C00000"/>
                </a:solidFill>
                <a:latin typeface="Calibri" pitchFamily="34" charset="0"/>
                <a:cs typeface="Calibri" pitchFamily="34" charset="0"/>
              </a:rPr>
              <a:t>Someone</a:t>
            </a:r>
            <a:r>
              <a:rPr lang="ja-JP" altLang="en-US" sz="1600" b="1" dirty="0" smtClean="0">
                <a:solidFill>
                  <a:srgbClr val="C00000"/>
                </a:solidFill>
                <a:latin typeface="Calibri" pitchFamily="34" charset="0"/>
                <a:cs typeface="Calibri" pitchFamily="34" charset="0"/>
              </a:rPr>
              <a:t>　</a:t>
            </a:r>
            <a:r>
              <a:rPr lang="en-US" altLang="ja-JP" sz="1600" b="1" dirty="0" smtClean="0">
                <a:solidFill>
                  <a:srgbClr val="C00000"/>
                </a:solidFill>
                <a:latin typeface="Calibri" pitchFamily="34" charset="0"/>
                <a:cs typeface="Calibri" pitchFamily="34" charset="0"/>
              </a:rPr>
              <a:t>(TBA)</a:t>
            </a:r>
            <a:endParaRPr lang="ja-JP" altLang="en-US" sz="1600" b="1" dirty="0" smtClean="0">
              <a:solidFill>
                <a:srgbClr val="C00000"/>
              </a:solidFill>
              <a:latin typeface="Calibri" pitchFamily="34" charset="0"/>
              <a:cs typeface="Calibri" pitchFamily="34" charset="0"/>
            </a:endParaRPr>
          </a:p>
        </p:txBody>
      </p:sp>
      <p:sp>
        <p:nvSpPr>
          <p:cNvPr id="17" name="スライド番号プレースホルダ 16"/>
          <p:cNvSpPr>
            <a:spLocks noGrp="1"/>
          </p:cNvSpPr>
          <p:nvPr>
            <p:ph type="sldNum" sz="quarter" idx="12"/>
          </p:nvPr>
        </p:nvSpPr>
        <p:spPr/>
        <p:txBody>
          <a:bodyPr/>
          <a:lstStyle/>
          <a:p>
            <a:fld id="{04A509BE-2000-4502-A8AA-AD1BEDE833E5}" type="slidenum">
              <a:rPr kumimoji="1" lang="ja-JP" altLang="en-US" smtClean="0"/>
              <a:pPr/>
              <a:t>11</a:t>
            </a:fld>
            <a:endParaRPr kumimoji="1" lang="ja-JP" altLang="en-US"/>
          </a:p>
        </p:txBody>
      </p:sp>
      <p:sp>
        <p:nvSpPr>
          <p:cNvPr id="18" name="テキスト ボックス 17"/>
          <p:cNvSpPr txBox="1"/>
          <p:nvPr/>
        </p:nvSpPr>
        <p:spPr>
          <a:xfrm>
            <a:off x="262266" y="606055"/>
            <a:ext cx="1284326" cy="338554"/>
          </a:xfrm>
          <a:prstGeom prst="rect">
            <a:avLst/>
          </a:prstGeom>
          <a:noFill/>
        </p:spPr>
        <p:txBody>
          <a:bodyPr wrap="none" rtlCol="0">
            <a:spAutoFit/>
          </a:bodyPr>
          <a:lstStyle/>
          <a:p>
            <a:r>
              <a:rPr lang="en-US" altLang="ja-JP" sz="1600" dirty="0" smtClean="0">
                <a:solidFill>
                  <a:srgbClr val="002060"/>
                </a:solidFill>
                <a:latin typeface="Comic Sans MS" pitchFamily="66" charset="0"/>
                <a:ea typeface="ＭＳ Ｐゴシック" pitchFamily="50" charset="-128"/>
              </a:rPr>
              <a:t>[</a:t>
            </a:r>
            <a:r>
              <a:rPr lang="en-GB" altLang="ja-JP" sz="1600" dirty="0" smtClean="0">
                <a:solidFill>
                  <a:srgbClr val="002060"/>
                </a:solidFill>
                <a:latin typeface="Comic Sans MS" pitchFamily="66" charset="0"/>
                <a:ea typeface="Tahoma" pitchFamily="34" charset="0"/>
                <a:cs typeface="Tahoma" pitchFamily="34" charset="0"/>
              </a:rPr>
              <a:t>Lecturers</a:t>
            </a:r>
            <a:r>
              <a:rPr lang="en-US" altLang="ja-JP" sz="1600" dirty="0" smtClean="0">
                <a:solidFill>
                  <a:srgbClr val="002060"/>
                </a:solidFill>
                <a:latin typeface="Comic Sans MS" pitchFamily="66" charset="0"/>
                <a:ea typeface="Tahoma" pitchFamily="34" charset="0"/>
                <a:cs typeface="Tahoma" pitchFamily="34" charset="0"/>
              </a:rPr>
              <a:t>]</a:t>
            </a:r>
            <a:endParaRPr kumimoji="1" lang="ja-JP" altLang="en-US" sz="1600" dirty="0">
              <a:solidFill>
                <a:srgbClr val="002060"/>
              </a:solidFill>
              <a:latin typeface="Comic Sans MS" pitchFamily="66" charset="0"/>
              <a:ea typeface="ＭＳ Ｐゴシック" pitchFamily="50" charset="-128"/>
              <a:cs typeface="Tahoma" pitchFamily="34" charset="0"/>
            </a:endParaRPr>
          </a:p>
        </p:txBody>
      </p:sp>
      <p:sp>
        <p:nvSpPr>
          <p:cNvPr id="19" name="テキスト ボックス 18"/>
          <p:cNvSpPr txBox="1"/>
          <p:nvPr/>
        </p:nvSpPr>
        <p:spPr>
          <a:xfrm>
            <a:off x="262266" y="4370347"/>
            <a:ext cx="2151551" cy="338554"/>
          </a:xfrm>
          <a:prstGeom prst="rect">
            <a:avLst/>
          </a:prstGeom>
          <a:noFill/>
        </p:spPr>
        <p:txBody>
          <a:bodyPr wrap="none" rtlCol="0">
            <a:spAutoFit/>
          </a:bodyPr>
          <a:lstStyle/>
          <a:p>
            <a:r>
              <a:rPr kumimoji="1" lang="en-US" altLang="ja-JP" sz="1600" dirty="0" smtClean="0">
                <a:solidFill>
                  <a:srgbClr val="002060"/>
                </a:solidFill>
                <a:latin typeface="Comic Sans MS" pitchFamily="66" charset="0"/>
                <a:ea typeface="Tahoma" pitchFamily="34" charset="0"/>
                <a:cs typeface="Tahoma" pitchFamily="34" charset="0"/>
              </a:rPr>
              <a:t>[Discussion Leaders]</a:t>
            </a:r>
            <a:endParaRPr kumimoji="1" lang="ja-JP" altLang="en-US" sz="1600" dirty="0">
              <a:solidFill>
                <a:srgbClr val="002060"/>
              </a:solidFill>
              <a:latin typeface="Comic Sans MS" pitchFamily="66" charset="0"/>
              <a:ea typeface="ＭＳ Ｐゴシック" pitchFamily="50" charset="-128"/>
              <a:cs typeface="Tahoma" pitchFamily="34" charset="0"/>
            </a:endParaRPr>
          </a:p>
        </p:txBody>
      </p:sp>
      <p:sp>
        <p:nvSpPr>
          <p:cNvPr id="20" name="円/楕円 19"/>
          <p:cNvSpPr/>
          <p:nvPr/>
        </p:nvSpPr>
        <p:spPr bwMode="auto">
          <a:xfrm>
            <a:off x="5775222" y="3871782"/>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90000" tIns="10800" rIns="90000" bIns="46800" numCol="1" rtlCol="0" anchor="ctr"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ＭＳ Ｐゴシック" charset="-128"/>
              <a:ea typeface="ＭＳ Ｐゴシック" charset="-128"/>
            </a:endParaRPr>
          </a:p>
        </p:txBody>
      </p:sp>
      <p:sp>
        <p:nvSpPr>
          <p:cNvPr id="21" name="円/楕円 20"/>
          <p:cNvSpPr/>
          <p:nvPr/>
        </p:nvSpPr>
        <p:spPr bwMode="auto">
          <a:xfrm>
            <a:off x="5775222" y="4084432"/>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90000" tIns="10800" rIns="90000" bIns="46800" numCol="1" rtlCol="0" anchor="ctr" anchorCtr="0" compatLnSpc="1">
            <a:prstTxWarp prst="textNoShape">
              <a:avLst/>
            </a:prstTxWarp>
          </a:bodyPr>
          <a:lstStyle/>
          <a:p>
            <a:pPr marL="0" marR="0" indent="0" algn="l" defTabSz="914400" rtl="0" eaLnBrk="1" fontAlgn="base" latinLnBrk="0" hangingPunct="1">
              <a:lnSpc>
                <a:spcPct val="110000"/>
              </a:lnSpc>
              <a:spcBef>
                <a:spcPct val="30000"/>
              </a:spcBef>
              <a:spcAft>
                <a:spcPct val="0"/>
              </a:spcAft>
              <a:buClrTx/>
              <a:buSzTx/>
              <a:buFontTx/>
              <a:buNone/>
              <a:tabLst/>
            </a:pPr>
            <a:endParaRPr kumimoji="1" lang="ja-JP" altLang="en-US" sz="1200" b="0" i="0" u="none" strike="noStrike" cap="none" normalizeH="0" baseline="0" dirty="0" smtClean="0">
              <a:ln>
                <a:noFill/>
              </a:ln>
              <a:solidFill>
                <a:srgbClr val="C00000"/>
              </a:solidFill>
              <a:effectLst/>
              <a:latin typeface="ＭＳ Ｐゴシック" charset="-128"/>
              <a:ea typeface="ＭＳ Ｐゴシック" charset="-128"/>
            </a:endParaRPr>
          </a:p>
        </p:txBody>
      </p:sp>
      <p:sp>
        <p:nvSpPr>
          <p:cNvPr id="22" name="テキスト ボックス 21"/>
          <p:cNvSpPr txBox="1"/>
          <p:nvPr/>
        </p:nvSpPr>
        <p:spPr>
          <a:xfrm>
            <a:off x="5901069" y="3765352"/>
            <a:ext cx="1747273" cy="569387"/>
          </a:xfrm>
          <a:prstGeom prst="rect">
            <a:avLst/>
          </a:prstGeom>
          <a:noFill/>
        </p:spPr>
        <p:txBody>
          <a:bodyPr wrap="none" rtlCol="0">
            <a:spAutoFit/>
          </a:bodyPr>
          <a:lstStyle/>
          <a:p>
            <a:r>
              <a:rPr lang="en-US" altLang="ja-JP" sz="1600" dirty="0" smtClean="0">
                <a:solidFill>
                  <a:srgbClr val="002060"/>
                </a:solidFill>
                <a:latin typeface="Calibri" pitchFamily="34" charset="0"/>
                <a:ea typeface="ＭＳ Ｐゴシック" pitchFamily="50" charset="-128"/>
                <a:cs typeface="Calibri" pitchFamily="34" charset="0"/>
              </a:rPr>
              <a:t>Lecturers</a:t>
            </a:r>
          </a:p>
          <a:p>
            <a:pPr>
              <a:lnSpc>
                <a:spcPts val="1800"/>
              </a:lnSpc>
            </a:pPr>
            <a:r>
              <a:rPr lang="en-US" altLang="ja-JP" sz="1600" dirty="0" smtClean="0">
                <a:solidFill>
                  <a:srgbClr val="C00000"/>
                </a:solidFill>
                <a:latin typeface="Calibri" pitchFamily="34" charset="0"/>
                <a:ea typeface="ＭＳ Ｐゴシック" pitchFamily="50" charset="-128"/>
                <a:cs typeface="Calibri" pitchFamily="34" charset="0"/>
              </a:rPr>
              <a:t>Discussion Leaders</a:t>
            </a:r>
            <a:endParaRPr kumimoji="1" lang="ja-JP" altLang="en-US" sz="1600" dirty="0">
              <a:solidFill>
                <a:srgbClr val="C00000"/>
              </a:solidFill>
              <a:latin typeface="Calibri" pitchFamily="34" charset="0"/>
              <a:ea typeface="ＭＳ Ｐゴシック" pitchFamily="50" charset="-128"/>
              <a:cs typeface="Calibri" pitchFamily="34" charset="0"/>
            </a:endParaRPr>
          </a:p>
        </p:txBody>
      </p:sp>
      <p:sp>
        <p:nvSpPr>
          <p:cNvPr id="9" name="円/楕円 8"/>
          <p:cNvSpPr/>
          <p:nvPr/>
        </p:nvSpPr>
        <p:spPr bwMode="auto">
          <a:xfrm>
            <a:off x="5784011" y="5304647"/>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2</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10" name="円/楕円 9"/>
          <p:cNvSpPr/>
          <p:nvPr/>
        </p:nvSpPr>
        <p:spPr bwMode="auto">
          <a:xfrm>
            <a:off x="4397318" y="4872681"/>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3</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11" name="円/楕円 10"/>
          <p:cNvSpPr/>
          <p:nvPr/>
        </p:nvSpPr>
        <p:spPr bwMode="auto">
          <a:xfrm>
            <a:off x="5923291" y="5494679"/>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14" name="円/楕円 13"/>
          <p:cNvSpPr/>
          <p:nvPr/>
        </p:nvSpPr>
        <p:spPr bwMode="auto">
          <a:xfrm>
            <a:off x="6168947" y="5142627"/>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4</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15" name="円/楕円 14"/>
          <p:cNvSpPr/>
          <p:nvPr/>
        </p:nvSpPr>
        <p:spPr bwMode="auto">
          <a:xfrm>
            <a:off x="4246891" y="4971428"/>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2</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16" name="円/楕円 15"/>
          <p:cNvSpPr/>
          <p:nvPr/>
        </p:nvSpPr>
        <p:spPr bwMode="auto">
          <a:xfrm>
            <a:off x="5316913" y="5431316"/>
            <a:ext cx="163604" cy="163604"/>
          </a:xfrm>
          <a:prstGeom prst="ellipse">
            <a:avLst/>
          </a:prstGeom>
          <a:solidFill>
            <a:srgbClr val="0000F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23" name="円/楕円 22"/>
          <p:cNvSpPr/>
          <p:nvPr/>
        </p:nvSpPr>
        <p:spPr bwMode="auto">
          <a:xfrm>
            <a:off x="4162617" y="4832255"/>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24" name="円/楕円 23"/>
          <p:cNvSpPr/>
          <p:nvPr/>
        </p:nvSpPr>
        <p:spPr bwMode="auto">
          <a:xfrm>
            <a:off x="5357007" y="4750739"/>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25" name="円/楕円 24"/>
          <p:cNvSpPr/>
          <p:nvPr/>
        </p:nvSpPr>
        <p:spPr bwMode="auto">
          <a:xfrm>
            <a:off x="4389445" y="5027185"/>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2</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26" name="円/楕円 25"/>
          <p:cNvSpPr/>
          <p:nvPr/>
        </p:nvSpPr>
        <p:spPr bwMode="auto">
          <a:xfrm>
            <a:off x="6168626" y="6232209"/>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27" name="円/楕円 26"/>
          <p:cNvSpPr/>
          <p:nvPr/>
        </p:nvSpPr>
        <p:spPr bwMode="auto">
          <a:xfrm>
            <a:off x="6055212" y="5236293"/>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1</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
        <p:nvSpPr>
          <p:cNvPr id="28" name="円/楕円 27"/>
          <p:cNvSpPr/>
          <p:nvPr/>
        </p:nvSpPr>
        <p:spPr bwMode="auto">
          <a:xfrm>
            <a:off x="4109455" y="5055539"/>
            <a:ext cx="163604" cy="163604"/>
          </a:xfrm>
          <a:prstGeom prst="ellipse">
            <a:avLst/>
          </a:prstGeom>
          <a:solidFill>
            <a:srgbClr val="C000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ＭＳ Ｐゴシック" charset="-128"/>
                <a:ea typeface="ＭＳ Ｐゴシック" charset="-128"/>
              </a:rPr>
              <a:t>2</a:t>
            </a:r>
            <a:endParaRPr kumimoji="1" lang="ja-JP" altLang="en-US" sz="1200" b="1" i="0" u="none" strike="noStrike" cap="none" normalizeH="0" baseline="0" dirty="0" smtClean="0">
              <a:ln>
                <a:noFill/>
              </a:ln>
              <a:solidFill>
                <a:schemeClr val="bg1"/>
              </a:solidFill>
              <a:effectLst/>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305816575"/>
              </p:ext>
            </p:extLst>
          </p:nvPr>
        </p:nvGraphicFramePr>
        <p:xfrm>
          <a:off x="101766" y="612205"/>
          <a:ext cx="8935913" cy="6191003"/>
        </p:xfrm>
        <a:graphic>
          <a:graphicData uri="http://schemas.openxmlformats.org/drawingml/2006/table">
            <a:tbl>
              <a:tblPr/>
              <a:tblGrid>
                <a:gridCol w="415982"/>
                <a:gridCol w="261915"/>
                <a:gridCol w="955218"/>
                <a:gridCol w="261915"/>
                <a:gridCol w="955218"/>
                <a:gridCol w="261915"/>
                <a:gridCol w="955218"/>
                <a:gridCol w="261915"/>
                <a:gridCol w="955218"/>
                <a:gridCol w="261915"/>
                <a:gridCol w="955218"/>
                <a:gridCol w="261915"/>
                <a:gridCol w="955218"/>
                <a:gridCol w="261915"/>
                <a:gridCol w="955218"/>
              </a:tblGrid>
              <a:tr h="217020">
                <a:tc>
                  <a:txBody>
                    <a:bodyPr/>
                    <a:lstStyle/>
                    <a:p>
                      <a:pPr algn="l" fontAlgn="ctr"/>
                      <a:r>
                        <a:rPr lang="ja-JP" altLang="en-US" sz="700" b="0" i="0" u="none" strike="noStrike" dirty="0">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700" b="0" i="0" u="none" strike="noStrike" dirty="0">
                          <a:solidFill>
                            <a:srgbClr val="FFFFFF"/>
                          </a:solidFill>
                          <a:effectLst/>
                          <a:latin typeface="+mn-lt"/>
                        </a:rPr>
                        <a:t>Sunday, October </a:t>
                      </a:r>
                      <a:r>
                        <a:rPr lang="en-US" sz="700" b="0" i="0" u="none" strike="noStrike" dirty="0" smtClean="0">
                          <a:solidFill>
                            <a:srgbClr val="FFFFFF"/>
                          </a:solidFill>
                          <a:effectLst/>
                          <a:latin typeface="+mn-lt"/>
                        </a:rPr>
                        <a:t>14</a:t>
                      </a:r>
                      <a:endParaRPr lang="en-US" sz="700" b="0"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Monday, October </a:t>
                      </a:r>
                      <a:r>
                        <a:rPr lang="en-US" sz="700" b="0" i="0" u="none" strike="noStrike" dirty="0" smtClean="0">
                          <a:solidFill>
                            <a:srgbClr val="FFFFFF"/>
                          </a:solidFill>
                          <a:effectLst/>
                          <a:latin typeface="+mn-lt"/>
                        </a:rPr>
                        <a:t>15</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Tuesday, October </a:t>
                      </a:r>
                      <a:r>
                        <a:rPr lang="en-US" sz="700" b="0" i="0" u="none" strike="noStrike" dirty="0" smtClean="0">
                          <a:solidFill>
                            <a:srgbClr val="FFFFFF"/>
                          </a:solidFill>
                          <a:effectLst/>
                          <a:latin typeface="+mn-lt"/>
                        </a:rPr>
                        <a:t>1</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Wednesday, October </a:t>
                      </a:r>
                      <a:r>
                        <a:rPr lang="en-US" sz="700" b="0" i="0" u="none" strike="noStrike" dirty="0" smtClean="0">
                          <a:solidFill>
                            <a:srgbClr val="FFFFFF"/>
                          </a:solidFill>
                          <a:effectLst/>
                          <a:latin typeface="+mn-lt"/>
                        </a:rPr>
                        <a:t>17</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Thursday, October </a:t>
                      </a:r>
                      <a:r>
                        <a:rPr lang="en-US" sz="700" b="0" i="0" u="none" strike="noStrike" dirty="0" smtClean="0">
                          <a:solidFill>
                            <a:srgbClr val="FFFFFF"/>
                          </a:solidFill>
                          <a:effectLst/>
                          <a:latin typeface="+mn-lt"/>
                        </a:rPr>
                        <a:t>18</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Friday, October </a:t>
                      </a:r>
                      <a:r>
                        <a:rPr lang="en-US" sz="700" b="0" i="0" u="none" strike="noStrike" dirty="0" smtClean="0">
                          <a:solidFill>
                            <a:srgbClr val="FFFFFF"/>
                          </a:solidFill>
                          <a:effectLst/>
                          <a:latin typeface="+mn-lt"/>
                        </a:rPr>
                        <a:t>19</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Saturday, October </a:t>
                      </a:r>
                      <a:r>
                        <a:rPr lang="en-US" sz="700" b="0" i="0" u="none" strike="noStrike" dirty="0" smtClean="0">
                          <a:solidFill>
                            <a:srgbClr val="FFFFFF"/>
                          </a:solidFill>
                          <a:effectLst/>
                          <a:latin typeface="+mn-lt"/>
                        </a:rPr>
                        <a:t>20</a:t>
                      </a:r>
                      <a:endParaRPr lang="en-US" sz="700" b="0" i="0" u="none" strike="noStrike" dirty="0">
                        <a:solidFill>
                          <a:srgbClr val="FFFFFF"/>
                        </a:solidFill>
                        <a:effectLst/>
                        <a:latin typeface="+mn-lt"/>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r>
              <a:tr h="145403">
                <a:tc>
                  <a:txBody>
                    <a:bodyPr/>
                    <a:lstStyle/>
                    <a:p>
                      <a:pPr algn="ctr" fontAlgn="ctr"/>
                      <a:r>
                        <a:rPr lang="en-US" sz="700" b="0" i="0" u="none" strike="noStrike">
                          <a:solidFill>
                            <a:srgbClr val="FFFFFF"/>
                          </a:solidFill>
                          <a:effectLst/>
                          <a:latin typeface="+mn-lt"/>
                        </a:rPr>
                        <a:t>AM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60"/>
                    </a:solidFill>
                  </a:tcPr>
                </a:tc>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A9694"/>
                    </a:solidFill>
                  </a:tcPr>
                </a:tc>
              </a:tr>
              <a:tr h="390637">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Field theory and EW SM 1 - Luis Alvarez-</a:t>
                      </a:r>
                      <a:r>
                        <a:rPr lang="en-US" sz="700" b="0" i="0" u="none" strike="noStrike" dirty="0" err="1">
                          <a:solidFill>
                            <a:srgbClr val="000000"/>
                          </a:solidFill>
                          <a:effectLst/>
                          <a:latin typeface="+mn-lt"/>
                        </a:rPr>
                        <a:t>Gaume</a:t>
                      </a:r>
                      <a:r>
                        <a:rPr lang="en-US" sz="700" b="0" i="0" u="none" strike="noStrike" dirty="0">
                          <a:solidFill>
                            <a:srgbClr val="000000"/>
                          </a:solidFill>
                          <a:effectLst/>
                          <a:latin typeface="+mn-lt"/>
                        </a:rPr>
                        <a:t>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Field theory and EW SM 2 - Luis Alvarez-</a:t>
                      </a:r>
                      <a:r>
                        <a:rPr lang="en-US" sz="700" b="0" i="0" u="none" strike="noStrike" dirty="0" err="1">
                          <a:solidFill>
                            <a:srgbClr val="000000"/>
                          </a:solidFill>
                          <a:effectLst/>
                          <a:latin typeface="+mn-lt"/>
                        </a:rPr>
                        <a:t>Gaume</a:t>
                      </a:r>
                      <a:r>
                        <a:rPr lang="en-US" sz="700" b="0" i="0" u="none" strike="noStrike" dirty="0">
                          <a:solidFill>
                            <a:srgbClr val="000000"/>
                          </a:solidFill>
                          <a:effectLst/>
                          <a:latin typeface="+mn-lt"/>
                        </a:rPr>
                        <a:t>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Field theory and EW SM 3 - Luis Alvarez-</a:t>
                      </a:r>
                      <a:r>
                        <a:rPr lang="en-US" sz="700" b="0" i="0" u="none" strike="noStrike" dirty="0" err="1">
                          <a:solidFill>
                            <a:srgbClr val="000000"/>
                          </a:solidFill>
                          <a:effectLst/>
                          <a:latin typeface="+mn-lt"/>
                        </a:rPr>
                        <a:t>Gaume</a:t>
                      </a:r>
                      <a:r>
                        <a:rPr lang="en-US" sz="700" b="0" i="0" u="none" strike="noStrike" dirty="0">
                          <a:solidFill>
                            <a:srgbClr val="000000"/>
                          </a:solidFill>
                          <a:effectLst/>
                          <a:latin typeface="+mn-lt"/>
                        </a:rPr>
                        <a:t>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Field theory and EW SM 4 - Luis Alvarez-</a:t>
                      </a:r>
                      <a:r>
                        <a:rPr lang="en-US" sz="700" b="0" i="0" u="none" strike="noStrike" dirty="0" err="1">
                          <a:solidFill>
                            <a:srgbClr val="000000"/>
                          </a:solidFill>
                          <a:effectLst/>
                          <a:latin typeface="+mn-lt"/>
                        </a:rPr>
                        <a:t>Gaume</a:t>
                      </a:r>
                      <a:r>
                        <a:rPr lang="en-US" sz="700" b="0" i="0" u="none" strike="noStrike" dirty="0">
                          <a:solidFill>
                            <a:srgbClr val="000000"/>
                          </a:solidFill>
                          <a:effectLst/>
                          <a:latin typeface="+mn-lt"/>
                        </a:rPr>
                        <a:t>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err="1">
                          <a:solidFill>
                            <a:srgbClr val="000000"/>
                          </a:solidFill>
                          <a:effectLst/>
                          <a:latin typeface="+mn-lt"/>
                        </a:rPr>
                        <a:t>Flavour</a:t>
                      </a:r>
                      <a:r>
                        <a:rPr lang="en-US" sz="700" b="0" i="0" u="none" strike="noStrike" dirty="0">
                          <a:solidFill>
                            <a:srgbClr val="000000"/>
                          </a:solidFill>
                          <a:effectLst/>
                          <a:latin typeface="+mn-lt"/>
                        </a:rPr>
                        <a:t> physics and CP violation 1 - Emi Kou (</a:t>
                      </a:r>
                      <a:r>
                        <a:rPr lang="en-US" sz="700" b="0" i="0" u="none" strike="noStrike" dirty="0" smtClean="0">
                          <a:solidFill>
                            <a:srgbClr val="000000"/>
                          </a:solidFill>
                          <a:effectLst/>
                          <a:latin typeface="+mn-lt"/>
                        </a:rPr>
                        <a:t>LAL, </a:t>
                      </a:r>
                      <a:r>
                        <a:rPr lang="en-US" sz="700" b="0" i="0" u="none" strike="noStrike" dirty="0" err="1">
                          <a:solidFill>
                            <a:srgbClr val="000000"/>
                          </a:solidFill>
                          <a:effectLst/>
                          <a:latin typeface="+mn-lt"/>
                        </a:rPr>
                        <a:t>Orsay</a:t>
                      </a:r>
                      <a:r>
                        <a:rPr lang="en-US" sz="700" b="0" i="0" u="none" strike="noStrike" dirty="0">
                          <a:solidFill>
                            <a:srgbClr val="000000"/>
                          </a:solidFill>
                          <a:effectLst/>
                          <a:latin typeface="+mn-lt"/>
                        </a:rPr>
                        <a:t>)</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FFFF99"/>
                    </a:solidFill>
                  </a:tcPr>
                </a:tc>
                <a:tc rowSpan="8">
                  <a:txBody>
                    <a:bodyPr/>
                    <a:lstStyle/>
                    <a:p>
                      <a:pPr algn="ctr" fontAlgn="ctr"/>
                      <a:r>
                        <a:rPr lang="en-US" sz="700" b="0" i="0" u="none" strike="noStrike">
                          <a:solidFill>
                            <a:srgbClr val="000000"/>
                          </a:solidFill>
                          <a:effectLst/>
                          <a:latin typeface="+mn-lt"/>
                        </a:rPr>
                        <a:t>EXCURSION</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DC97"/>
                    </a:solidFill>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rowSpan="7">
                  <a:txBody>
                    <a:bodyPr/>
                    <a:lstStyle/>
                    <a:p>
                      <a:pPr algn="l" fontAlgn="ctr"/>
                      <a:r>
                        <a:rPr lang="ja-JP" altLang="en-US" sz="700" b="0" i="0" u="none" strike="noStrike" dirty="0">
                          <a:solidFill>
                            <a:srgbClr val="000000"/>
                          </a:solidFill>
                          <a:effectLst/>
                          <a:latin typeface="+mn-lt"/>
                        </a:rPr>
                        <a:t>　</a:t>
                      </a:r>
                    </a:p>
                    <a:p>
                      <a:pPr algn="l" fontAlgn="t"/>
                      <a:r>
                        <a:rPr lang="ja-JP" altLang="en-US" sz="700" b="0" i="0" u="none" strike="noStrike" dirty="0">
                          <a:solidFill>
                            <a:srgbClr val="000000"/>
                          </a:solidFill>
                          <a:effectLst/>
                          <a:latin typeface="+mn-lt"/>
                        </a:rPr>
                        <a:t>　</a:t>
                      </a:r>
                    </a:p>
                    <a:p>
                      <a:pPr algn="l" fontAlgn="ctr"/>
                      <a:r>
                        <a:rPr lang="ja-JP" altLang="en-US" sz="700" b="0" i="0" u="none" strike="noStrike" dirty="0">
                          <a:solidFill>
                            <a:srgbClr val="000000"/>
                          </a:solidFill>
                          <a:effectLst/>
                          <a:latin typeface="+mn-lt"/>
                        </a:rPr>
                        <a:t>　</a:t>
                      </a:r>
                    </a:p>
                    <a:p>
                      <a:pPr algn="l" fontAlgn="ctr"/>
                      <a:r>
                        <a:rPr lang="ja-JP" altLang="en-US" sz="700" b="0" i="0" u="none" strike="noStrike" dirty="0">
                          <a:solidFill>
                            <a:srgbClr val="000000"/>
                          </a:solidFill>
                          <a:effectLst/>
                          <a:latin typeface="+mn-lt"/>
                        </a:rPr>
                        <a:t>　</a:t>
                      </a:r>
                    </a:p>
                    <a:p>
                      <a:pPr algn="ctr" fontAlgn="ctr"/>
                      <a:r>
                        <a:rPr lang="ja-JP" altLang="en-US" sz="700" b="0" i="0" u="none" strike="noStrike" dirty="0">
                          <a:solidFill>
                            <a:srgbClr val="000000"/>
                          </a:solidFill>
                          <a:effectLst/>
                          <a:latin typeface="+mn-lt"/>
                        </a:rPr>
                        <a:t>　</a:t>
                      </a:r>
                    </a:p>
                    <a:p>
                      <a:pPr algn="ctr" fontAlgn="ctr"/>
                      <a:r>
                        <a:rPr lang="ja-JP" altLang="en-US" sz="700" b="0" i="0" u="none" strike="noStrike" dirty="0">
                          <a:solidFill>
                            <a:srgbClr val="000000"/>
                          </a:solidFill>
                          <a:effectLst/>
                          <a:latin typeface="+mn-lt"/>
                        </a:rPr>
                        <a:t>　</a:t>
                      </a:r>
                    </a:p>
                    <a:p>
                      <a:pPr algn="ctr" fontAlgn="ctr"/>
                      <a:r>
                        <a:rPr lang="ja-JP" altLang="en-US" sz="700" b="0" i="0" u="none" strike="noStrike" dirty="0">
                          <a:solidFill>
                            <a:srgbClr val="000000"/>
                          </a:solidFill>
                          <a:effectLst/>
                          <a:latin typeface="+mn-lt"/>
                        </a:rPr>
                        <a:t>　</a:t>
                      </a: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r>
              <a:tr h="390637">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de-DE" sz="700" b="0" i="0" u="none" strike="noStrike" dirty="0">
                          <a:solidFill>
                            <a:srgbClr val="000000"/>
                          </a:solidFill>
                          <a:effectLst/>
                          <a:latin typeface="+mn-lt"/>
                        </a:rPr>
                        <a:t>Instrumentation 1 - Werner Riegler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de-DE" sz="700" b="0" i="0" u="none" strike="noStrike" dirty="0">
                          <a:solidFill>
                            <a:srgbClr val="000000"/>
                          </a:solidFill>
                          <a:effectLst/>
                          <a:latin typeface="+mn-lt"/>
                        </a:rPr>
                        <a:t>Instrumentation 2 - Werner Riegler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de-DE" sz="700" b="0" i="0" u="none" strike="noStrike" dirty="0">
                          <a:solidFill>
                            <a:srgbClr val="000000"/>
                          </a:solidFill>
                          <a:effectLst/>
                          <a:latin typeface="+mn-lt"/>
                        </a:rPr>
                        <a:t>Instrumentation 3 - Werner Riegler (CERN)</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it-IT" sz="700" b="0" i="0" u="none" strike="noStrike" dirty="0">
                          <a:solidFill>
                            <a:srgbClr val="000000"/>
                          </a:solidFill>
                          <a:effectLst/>
                          <a:latin typeface="+mn-lt"/>
                        </a:rPr>
                        <a:t>QCD 1 - Hsiang-Nan Li (Academia </a:t>
                      </a:r>
                      <a:r>
                        <a:rPr lang="it-IT" sz="700" b="0" i="0" u="none" strike="noStrike" dirty="0" smtClean="0">
                          <a:solidFill>
                            <a:srgbClr val="000000"/>
                          </a:solidFill>
                          <a:effectLst/>
                          <a:latin typeface="+mn-lt"/>
                        </a:rPr>
                        <a:t>Sinica </a:t>
                      </a:r>
                      <a:r>
                        <a:rPr lang="it-IT" sz="700" b="0" i="0" u="none" strike="noStrike" dirty="0">
                          <a:solidFill>
                            <a:srgbClr val="000000"/>
                          </a:solidFill>
                          <a:effectLst/>
                          <a:latin typeface="+mn-lt"/>
                        </a:rPr>
                        <a:t>Taipei)</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it-IT" sz="700" b="0" i="0" u="none" strike="noStrike" dirty="0">
                          <a:solidFill>
                            <a:srgbClr val="000000"/>
                          </a:solidFill>
                          <a:effectLst/>
                          <a:latin typeface="+mn-lt"/>
                        </a:rPr>
                        <a:t>QCD 2 - Hsiang-Nan Li (Academia Sinica Taipei)</a:t>
                      </a:r>
                    </a:p>
                  </a:txBody>
                  <a:tcPr marL="36000" marR="0" marT="0" marB="0">
                    <a:lnL>
                      <a:noFill/>
                    </a:lnL>
                    <a:lnR>
                      <a:noFill/>
                    </a:lnR>
                    <a:lnT>
                      <a:noFill/>
                    </a:lnT>
                    <a:lnB>
                      <a:noFill/>
                    </a:lnB>
                    <a:solidFill>
                      <a:srgbClr val="C4D79B"/>
                    </a:solidFill>
                  </a:tcPr>
                </a:tc>
                <a:tc vMerge="1">
                  <a:txBody>
                    <a:bodyPr/>
                    <a:lstStyle/>
                    <a:p>
                      <a:pPr algn="l" fontAlgn="t"/>
                      <a:endParaRPr lang="ja-JP" altLang="en-US" sz="700" b="0" i="0" u="none" strike="noStrike" dirty="0">
                        <a:solidFill>
                          <a:srgbClr val="000000"/>
                        </a:solidFill>
                        <a:effectLst/>
                        <a:latin typeface="+mn-lt"/>
                      </a:endParaRPr>
                    </a:p>
                  </a:txBody>
                  <a:tcPr marL="0" marR="0" marT="0" marB="0">
                    <a:lnL>
                      <a:noFill/>
                    </a:lnL>
                    <a:lnR>
                      <a:noFill/>
                    </a:lnR>
                    <a:lnT>
                      <a:noFill/>
                    </a:lnT>
                    <a:lnB>
                      <a:noFill/>
                    </a:lnB>
                    <a:solidFill>
                      <a:srgbClr val="FFFF99"/>
                    </a:solidFill>
                  </a:tcPr>
                </a:tc>
                <a:tc vMerge="1">
                  <a:txBody>
                    <a:bodyPr/>
                    <a:lstStyle/>
                    <a:p>
                      <a:endParaRPr kumimoji="1" lang="ja-JP" altLang="en-US"/>
                    </a:p>
                  </a:txBody>
                  <a:tcPr/>
                </a:tc>
              </a:tr>
              <a:tr h="145403">
                <a:tc>
                  <a:txBody>
                    <a:bodyPr/>
                    <a:lstStyle/>
                    <a:p>
                      <a:pPr algn="ctr" fontAlgn="ctr"/>
                      <a:r>
                        <a:rPr lang="en-US" sz="700" b="0" i="0" u="none" strike="noStrike">
                          <a:solidFill>
                            <a:srgbClr val="FFFFFF"/>
                          </a:solidFill>
                          <a:effectLst/>
                          <a:latin typeface="+mn-lt"/>
                        </a:rPr>
                        <a:t>PM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60"/>
                    </a:solidFill>
                  </a:tcPr>
                </a:tc>
                <a:tc>
                  <a:txBody>
                    <a:bodyPr/>
                    <a:lstStyle/>
                    <a:p>
                      <a:pPr algn="ctr" fontAlgn="ctr"/>
                      <a:r>
                        <a:rPr lang="en-US" altLang="ja-JP" sz="700" b="0" i="0" u="none" strike="noStrike">
                          <a:solidFill>
                            <a:srgbClr val="000000"/>
                          </a:solidFill>
                          <a:effectLst/>
                          <a:latin typeface="+mn-lt"/>
                        </a:rPr>
                        <a:t>12:00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ARRIVAL </a:t>
                      </a:r>
                    </a:p>
                  </a:txBody>
                  <a:tcPr marL="0" marR="0" marT="0" marB="0" anchor="ctr">
                    <a:lnL>
                      <a:noFill/>
                    </a:lnL>
                    <a:lnR>
                      <a:noFill/>
                    </a:lnR>
                    <a:lnT>
                      <a:noFill/>
                    </a:lnT>
                    <a:lnB>
                      <a:noFill/>
                    </a:lnB>
                    <a:solidFill>
                      <a:srgbClr val="FFCCCC"/>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vMerge="1">
                  <a:txBody>
                    <a:bodyPr/>
                    <a:lstStyle/>
                    <a:p>
                      <a:pPr algn="l"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rowSpan="4">
                  <a:txBody>
                    <a:bodyPr/>
                    <a:lstStyle/>
                    <a:p>
                      <a:pPr algn="l"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FF99"/>
                    </a:solidFill>
                  </a:tcPr>
                </a:tc>
                <a:tc rowSpan="4">
                  <a:txBody>
                    <a:bodyPr/>
                    <a:lstStyle/>
                    <a:p>
                      <a:pPr algn="ctr" fontAlgn="ctr"/>
                      <a:r>
                        <a:rPr lang="en-US" sz="700" b="0" i="0" u="none" strike="noStrike">
                          <a:solidFill>
                            <a:srgbClr val="000000"/>
                          </a:solidFill>
                          <a:effectLst/>
                          <a:latin typeface="+mn-lt"/>
                        </a:rPr>
                        <a:t>EXCURSION</a:t>
                      </a:r>
                    </a:p>
                  </a:txBody>
                  <a:tcPr marL="0" marR="0" marT="0" marB="0" anchor="ctr">
                    <a:lnL>
                      <a:noFill/>
                    </a:lnL>
                    <a:lnR>
                      <a:noFill/>
                    </a:lnR>
                    <a:lnT>
                      <a:noFill/>
                    </a:lnT>
                    <a:lnB>
                      <a:noFill/>
                    </a:lnB>
                    <a:solidFill>
                      <a:srgbClr val="FFDC97"/>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vMerge="1">
                  <a:txBody>
                    <a:bodyPr/>
                    <a:lstStyle/>
                    <a:p>
                      <a:pPr algn="l"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15:30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15:30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rowSpan="3">
                  <a:txBody>
                    <a:bodyPr/>
                    <a:lstStyle/>
                    <a:p>
                      <a:pPr algn="ctr" fontAlgn="ctr"/>
                      <a:r>
                        <a:rPr lang="ja-JP" altLang="en-US" sz="700" b="0" i="0" u="none" strike="noStrike" dirty="0">
                          <a:solidFill>
                            <a:srgbClr val="000000"/>
                          </a:solidFill>
                          <a:effectLst/>
                          <a:latin typeface="+mn-lt"/>
                        </a:rPr>
                        <a:t>　</a:t>
                      </a:r>
                    </a:p>
                    <a:p>
                      <a:pPr algn="l" fontAlgn="t"/>
                      <a:r>
                        <a:rPr lang="ja-JP" altLang="en-US" sz="700" b="0" i="0" u="none" strike="noStrike" dirty="0">
                          <a:solidFill>
                            <a:srgbClr val="000000"/>
                          </a:solidFill>
                          <a:effectLst/>
                          <a:latin typeface="+mn-lt"/>
                        </a:rPr>
                        <a:t>　</a:t>
                      </a:r>
                    </a:p>
                    <a:p>
                      <a:pPr algn="l" fontAlgn="t"/>
                      <a:r>
                        <a:rPr lang="ja-JP" altLang="en-US" sz="700" b="0" i="0" u="none" strike="noStrike" dirty="0">
                          <a:solidFill>
                            <a:srgbClr val="000000"/>
                          </a:solidFill>
                          <a:effectLst/>
                          <a:latin typeface="+mn-lt"/>
                        </a:rPr>
                        <a:t>　</a:t>
                      </a: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15:30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15:30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vMerge="1">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r>
              <a:tr h="470934">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n-lt"/>
                        </a:rPr>
                        <a:t>16:00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a:solidFill>
                            <a:srgbClr val="000000"/>
                          </a:solidFill>
                          <a:effectLst/>
                          <a:latin typeface="+mn-lt"/>
                        </a:rPr>
                        <a:t>Practical statistics for particle physicists 1 - José Ocariz (IN2P3/LPNHE Paris and University Paris-Diderot)</a:t>
                      </a:r>
                    </a:p>
                  </a:txBody>
                  <a:tcPr marL="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Practical statistics for particle physicists 2 - José </a:t>
                      </a:r>
                      <a:r>
                        <a:rPr lang="en-US" sz="700" b="0" i="0" u="none" strike="noStrike" dirty="0" err="1">
                          <a:solidFill>
                            <a:srgbClr val="000000"/>
                          </a:solidFill>
                          <a:effectLst/>
                          <a:latin typeface="+mn-lt"/>
                        </a:rPr>
                        <a:t>Ocariz</a:t>
                      </a:r>
                      <a:r>
                        <a:rPr lang="en-US" sz="700" b="0" i="0" u="none" strike="noStrike" dirty="0">
                          <a:solidFill>
                            <a:srgbClr val="000000"/>
                          </a:solidFill>
                          <a:effectLst/>
                          <a:latin typeface="+mn-lt"/>
                        </a:rPr>
                        <a:t> (IN2P3/LPNHE Paris and University Paris-Diderot)</a:t>
                      </a:r>
                    </a:p>
                  </a:txBody>
                  <a:tcPr marL="36000" marR="0" marT="0" marB="0">
                    <a:lnL>
                      <a:noFill/>
                    </a:lnL>
                    <a:lnR>
                      <a:noFill/>
                    </a:lnR>
                    <a:lnT>
                      <a:noFill/>
                    </a:lnT>
                    <a:lnB>
                      <a:noFill/>
                    </a:lnB>
                    <a:solidFill>
                      <a:srgbClr val="C4D79B"/>
                    </a:solidFill>
                  </a:tcPr>
                </a:tc>
                <a:tc vMerge="1">
                  <a:txBody>
                    <a:bodyPr/>
                    <a:lstStyle/>
                    <a:p>
                      <a:pPr algn="l" fontAlgn="t"/>
                      <a:endParaRPr lang="ja-JP" altLang="en-US" sz="700" b="0" i="0" u="none" strike="noStrike" dirty="0">
                        <a:solidFill>
                          <a:srgbClr val="000000"/>
                        </a:solidFill>
                        <a:effectLst/>
                        <a:latin typeface="+mn-lt"/>
                      </a:endParaRPr>
                    </a:p>
                  </a:txBody>
                  <a:tcPr marL="0" marR="0" marT="0" marB="0">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Practical statistics for particle physicists 3 - José </a:t>
                      </a:r>
                      <a:r>
                        <a:rPr lang="en-US" sz="700" b="0" i="0" u="none" strike="noStrike" dirty="0" err="1">
                          <a:solidFill>
                            <a:srgbClr val="000000"/>
                          </a:solidFill>
                          <a:effectLst/>
                          <a:latin typeface="+mn-lt"/>
                        </a:rPr>
                        <a:t>Ocariz</a:t>
                      </a:r>
                      <a:r>
                        <a:rPr lang="en-US" sz="700" b="0" i="0" u="none" strike="noStrike" dirty="0">
                          <a:solidFill>
                            <a:srgbClr val="000000"/>
                          </a:solidFill>
                          <a:effectLst/>
                          <a:latin typeface="+mn-lt"/>
                        </a:rPr>
                        <a:t> (IN2P3/LPNHE Paris and University Paris-Diderot)</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err="1">
                          <a:solidFill>
                            <a:srgbClr val="000000"/>
                          </a:solidFill>
                          <a:effectLst/>
                          <a:latin typeface="+mn-lt"/>
                        </a:rPr>
                        <a:t>Flavour</a:t>
                      </a:r>
                      <a:r>
                        <a:rPr lang="en-US" sz="700" b="0" i="0" u="none" strike="noStrike" dirty="0">
                          <a:solidFill>
                            <a:srgbClr val="000000"/>
                          </a:solidFill>
                          <a:effectLst/>
                          <a:latin typeface="+mn-lt"/>
                        </a:rPr>
                        <a:t> physics and CP violation 2 - Emi Kou (</a:t>
                      </a:r>
                      <a:r>
                        <a:rPr lang="en-US" sz="700" b="0" i="0" u="none" strike="noStrike" dirty="0" smtClean="0">
                          <a:solidFill>
                            <a:srgbClr val="000000"/>
                          </a:solidFill>
                          <a:effectLst/>
                          <a:latin typeface="+mn-lt"/>
                        </a:rPr>
                        <a:t>LAL, </a:t>
                      </a:r>
                      <a:r>
                        <a:rPr lang="en-US" sz="700" b="0" i="0" u="none" strike="noStrike" dirty="0" err="1">
                          <a:solidFill>
                            <a:srgbClr val="000000"/>
                          </a:solidFill>
                          <a:effectLst/>
                          <a:latin typeface="+mn-lt"/>
                        </a:rPr>
                        <a:t>Orsay</a:t>
                      </a:r>
                      <a:r>
                        <a:rPr lang="en-US" sz="700" b="0" i="0" u="none" strike="noStrike" dirty="0">
                          <a:solidFill>
                            <a:srgbClr val="000000"/>
                          </a:solidFill>
                          <a:effectLst/>
                          <a:latin typeface="+mn-lt"/>
                        </a:rPr>
                        <a:t>)</a:t>
                      </a:r>
                    </a:p>
                  </a:txBody>
                  <a:tcPr marL="36000" marR="0" marT="0" marB="0">
                    <a:lnL>
                      <a:noFill/>
                    </a:lnL>
                    <a:lnR>
                      <a:noFill/>
                    </a:lnR>
                    <a:lnT>
                      <a:noFill/>
                    </a:lnT>
                    <a:lnB>
                      <a:noFill/>
                    </a:lnB>
                    <a:solidFill>
                      <a:srgbClr val="C4D79B"/>
                    </a:solidFill>
                  </a:tcPr>
                </a:tc>
                <a:tc vMerge="1">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r>
              <a:tr h="217020">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vMerge="1">
                  <a:txBody>
                    <a:bodyPr/>
                    <a:lstStyle/>
                    <a:p>
                      <a:pPr algn="l" fontAlgn="t"/>
                      <a:endParaRPr lang="ja-JP" altLang="en-US" sz="700" b="0" i="0" u="none" strike="noStrike" dirty="0">
                        <a:solidFill>
                          <a:srgbClr val="000000"/>
                        </a:solidFill>
                        <a:effectLst/>
                        <a:latin typeface="+mn-lt"/>
                      </a:endParaRPr>
                    </a:p>
                  </a:txBody>
                  <a:tcPr marL="0" marR="0" marT="0" marB="0">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a:txBody>
                    <a:bodyPr/>
                    <a:lstStyle/>
                    <a:p>
                      <a:pPr algn="ctr" fontAlgn="ctr"/>
                      <a:r>
                        <a:rPr lang="en-US" altLang="ja-JP" sz="700" b="0" i="0" u="none" strike="noStrike" dirty="0" smtClean="0">
                          <a:solidFill>
                            <a:srgbClr val="000000"/>
                          </a:solidFill>
                          <a:effectLst/>
                          <a:latin typeface="+mn-lt"/>
                        </a:rPr>
                        <a:t>v</a:t>
                      </a:r>
                      <a:endParaRPr lang="en-US" altLang="ja-JP" sz="700" b="0" i="0" u="none" strike="noStrike" dirty="0">
                        <a:solidFill>
                          <a:srgbClr val="000000"/>
                        </a:solidFill>
                        <a:effectLst/>
                        <a:latin typeface="+mn-lt"/>
                      </a:endParaRPr>
                    </a:p>
                  </a:txBody>
                  <a:tcPr marL="0" marR="0" marT="0" marB="0" anchor="ctr">
                    <a:lnL>
                      <a:noFill/>
                    </a:lnL>
                    <a:lnR>
                      <a:noFill/>
                    </a:lnR>
                    <a:lnT>
                      <a:noFill/>
                    </a:lnT>
                    <a:lnB>
                      <a:noFill/>
                    </a:lnB>
                    <a:solidFill>
                      <a:srgbClr val="B0E0FF"/>
                    </a:solidFill>
                  </a:tcPr>
                </a:tc>
                <a:tc>
                  <a:txBody>
                    <a:bodyPr/>
                    <a:lstStyle/>
                    <a:p>
                      <a:pPr algn="l"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vMerge="1">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19:00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E4DFEC"/>
                    </a:solidFill>
                  </a:tcPr>
                </a:tc>
                <a:tc>
                  <a:txBody>
                    <a:bodyPr/>
                    <a:lstStyle/>
                    <a:p>
                      <a:pPr algn="ctr" fontAlgn="ctr"/>
                      <a:r>
                        <a:rPr lang="en-US" sz="700" b="0" i="0" u="none" strike="noStrike" dirty="0">
                          <a:solidFill>
                            <a:srgbClr val="000000"/>
                          </a:solidFill>
                          <a:effectLst/>
                          <a:latin typeface="+mn-lt"/>
                        </a:rPr>
                        <a:t>Dinner </a:t>
                      </a:r>
                    </a:p>
                  </a:txBody>
                  <a:tcPr marL="0" marR="0" marT="0" marB="0" anchor="ctr">
                    <a:lnL>
                      <a:noFill/>
                    </a:lnL>
                    <a:lnR>
                      <a:noFill/>
                    </a:lnR>
                    <a:lnT>
                      <a:noFill/>
                    </a:lnT>
                    <a:lnB>
                      <a:noFill/>
                    </a:lnB>
                    <a:solidFill>
                      <a:srgbClr val="B1A0C7"/>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dirty="0">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A9694"/>
                    </a:solidFill>
                  </a:tcPr>
                </a:tc>
              </a:tr>
              <a:tr h="217020">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n-lt"/>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E4DFEC"/>
                    </a:solidFill>
                  </a:tcPr>
                </a:tc>
                <a:tc>
                  <a:txBody>
                    <a:bodyPr/>
                    <a:lstStyle/>
                    <a:p>
                      <a:pPr algn="ctr" fontAlgn="t"/>
                      <a:r>
                        <a:rPr lang="en-US" sz="700" b="0" i="0" u="none" strike="noStrike">
                          <a:solidFill>
                            <a:srgbClr val="000000"/>
                          </a:solidFill>
                          <a:effectLst/>
                          <a:latin typeface="+mn-lt"/>
                        </a:rPr>
                        <a:t>Welcome Reception</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B1A0C7"/>
                    </a:solidFill>
                  </a:tcPr>
                </a:tc>
                <a:tc gridSpan="2">
                  <a:txBody>
                    <a:bodyPr/>
                    <a:lstStyle/>
                    <a:p>
                      <a:pPr algn="l" fontAlgn="t"/>
                      <a:r>
                        <a:rPr lang="ja-JP" altLang="en-US" sz="700" b="0" i="0" u="none" strike="noStrike">
                          <a:solidFill>
                            <a:srgbClr val="000000"/>
                          </a:solidFill>
                          <a:effectLst/>
                          <a:latin typeface="+mn-lt"/>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lt"/>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n-lt"/>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lt"/>
                        </a:rPr>
                        <a:t>20:00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0E0FF"/>
                    </a:solidFill>
                  </a:tcPr>
                </a:tc>
                <a:tc>
                  <a:txBody>
                    <a:bodyPr/>
                    <a:lstStyle/>
                    <a:p>
                      <a:pPr algn="ctr" fontAlgn="ctr"/>
                      <a:r>
                        <a:rPr lang="en-US" sz="700" b="0" i="0" u="none" strike="noStrike">
                          <a:solidFill>
                            <a:srgbClr val="000000"/>
                          </a:solidFill>
                          <a:effectLst/>
                          <a:latin typeface="+mn-lt"/>
                        </a:rPr>
                        <a:t>Poster Session </a:t>
                      </a:r>
                      <a:br>
                        <a:rPr lang="en-US" sz="700" b="0" i="0" u="none" strike="noStrike">
                          <a:solidFill>
                            <a:srgbClr val="000000"/>
                          </a:solidFill>
                          <a:effectLst/>
                          <a:latin typeface="+mn-lt"/>
                        </a:rPr>
                      </a:br>
                      <a:r>
                        <a:rPr lang="en-US" sz="700" b="0" i="0" u="none" strike="noStrike">
                          <a:solidFill>
                            <a:srgbClr val="000000"/>
                          </a:solidFill>
                          <a:effectLst/>
                          <a:latin typeface="+mn-lt"/>
                        </a:rPr>
                        <a:t>(until 23:59)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90C0F0"/>
                    </a:solidFill>
                  </a:tcPr>
                </a:tc>
                <a:tc>
                  <a:txBody>
                    <a:bodyPr/>
                    <a:lstStyle/>
                    <a:p>
                      <a:pPr algn="ctr"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7020">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700" b="0" i="0" u="none" strike="noStrike" dirty="0">
                          <a:solidFill>
                            <a:srgbClr val="FFFFFF"/>
                          </a:solidFill>
                          <a:effectLst/>
                          <a:latin typeface="+mn-lt"/>
                        </a:rPr>
                        <a:t>Sunday, October </a:t>
                      </a:r>
                      <a:r>
                        <a:rPr lang="en-US" sz="700" b="0" i="0" u="none" strike="noStrike" dirty="0" smtClean="0">
                          <a:solidFill>
                            <a:srgbClr val="FFFFFF"/>
                          </a:solidFill>
                          <a:effectLst/>
                          <a:latin typeface="+mn-lt"/>
                        </a:rPr>
                        <a:t>21</a:t>
                      </a:r>
                      <a:endParaRPr lang="en-US" sz="700" b="0"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Monday, October </a:t>
                      </a:r>
                      <a:r>
                        <a:rPr lang="en-US" sz="700" b="0" i="0" u="none" strike="noStrike" dirty="0" smtClean="0">
                          <a:solidFill>
                            <a:srgbClr val="FFFFFF"/>
                          </a:solidFill>
                          <a:effectLst/>
                          <a:latin typeface="+mn-lt"/>
                        </a:rPr>
                        <a:t>22</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Tuesday, October </a:t>
                      </a:r>
                      <a:r>
                        <a:rPr lang="en-US" sz="700" b="0" i="0" u="none" strike="noStrike" dirty="0" smtClean="0">
                          <a:solidFill>
                            <a:srgbClr val="FFFFFF"/>
                          </a:solidFill>
                          <a:effectLst/>
                          <a:latin typeface="+mn-lt"/>
                        </a:rPr>
                        <a:t>23</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Wednesday, October </a:t>
                      </a:r>
                      <a:r>
                        <a:rPr lang="en-US" sz="700" b="0" i="0" u="none" strike="noStrike" dirty="0" smtClean="0">
                          <a:solidFill>
                            <a:srgbClr val="FFFFFF"/>
                          </a:solidFill>
                          <a:effectLst/>
                          <a:latin typeface="+mn-lt"/>
                        </a:rPr>
                        <a:t>24</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Thursday, October </a:t>
                      </a:r>
                      <a:r>
                        <a:rPr lang="en-US" sz="700" b="0" i="0" u="none" strike="noStrike" dirty="0" smtClean="0">
                          <a:solidFill>
                            <a:srgbClr val="FFFFFF"/>
                          </a:solidFill>
                          <a:effectLst/>
                          <a:latin typeface="+mn-lt"/>
                        </a:rPr>
                        <a:t>25</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Friday, October </a:t>
                      </a:r>
                      <a:r>
                        <a:rPr lang="en-US" sz="700" b="0" i="0" u="none" strike="noStrike" dirty="0" smtClean="0">
                          <a:solidFill>
                            <a:srgbClr val="FFFFFF"/>
                          </a:solidFill>
                          <a:effectLst/>
                          <a:latin typeface="+mn-lt"/>
                        </a:rPr>
                        <a:t>26</a:t>
                      </a:r>
                      <a:endParaRPr lang="en-US" sz="700" b="0" i="0" u="none" strike="noStrike" dirty="0">
                        <a:solidFill>
                          <a:srgbClr val="FFFFFF"/>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c gridSpan="2">
                  <a:txBody>
                    <a:bodyPr/>
                    <a:lstStyle/>
                    <a:p>
                      <a:pPr algn="ctr" fontAlgn="ctr"/>
                      <a:r>
                        <a:rPr lang="en-US" sz="700" b="0" i="0" u="none" strike="noStrike" dirty="0">
                          <a:solidFill>
                            <a:srgbClr val="FFFFFF"/>
                          </a:solidFill>
                          <a:effectLst/>
                          <a:latin typeface="+mn-lt"/>
                        </a:rPr>
                        <a:t>Saturday, October </a:t>
                      </a:r>
                      <a:r>
                        <a:rPr lang="en-US" sz="700" b="0" i="0" u="none" strike="noStrike" dirty="0" smtClean="0">
                          <a:solidFill>
                            <a:srgbClr val="FFFFFF"/>
                          </a:solidFill>
                          <a:effectLst/>
                          <a:latin typeface="+mn-lt"/>
                        </a:rPr>
                        <a:t>27</a:t>
                      </a:r>
                      <a:endParaRPr lang="en-US" sz="700" b="0" i="0" u="none" strike="noStrike" dirty="0">
                        <a:solidFill>
                          <a:srgbClr val="FFFFFF"/>
                        </a:solidFill>
                        <a:effectLst/>
                        <a:latin typeface="+mn-lt"/>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60"/>
                    </a:solidFill>
                  </a:tcPr>
                </a:tc>
                <a:tc hMerge="1">
                  <a:txBody>
                    <a:bodyPr/>
                    <a:lstStyle/>
                    <a:p>
                      <a:endParaRPr kumimoji="1" lang="ja-JP" altLang="en-US"/>
                    </a:p>
                  </a:txBody>
                  <a:tcPr/>
                </a:tc>
              </a:tr>
              <a:tr h="145403">
                <a:tc>
                  <a:txBody>
                    <a:bodyPr/>
                    <a:lstStyle/>
                    <a:p>
                      <a:pPr algn="ctr" fontAlgn="ctr"/>
                      <a:r>
                        <a:rPr lang="en-US" sz="700" b="0" i="0" u="none" strike="noStrike">
                          <a:solidFill>
                            <a:srgbClr val="FFFFFF"/>
                          </a:solidFill>
                          <a:effectLst/>
                          <a:latin typeface="+mn-lt"/>
                        </a:rPr>
                        <a:t>AM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60"/>
                    </a:solidFill>
                  </a:tcPr>
                </a:tc>
                <a:tc>
                  <a:txBody>
                    <a:bodyPr/>
                    <a:lstStyle/>
                    <a:p>
                      <a:pPr algn="ctr" fontAlgn="ctr"/>
                      <a:r>
                        <a:rPr lang="en-US" altLang="ja-JP" sz="700" b="0" i="0" u="none" strike="noStrike">
                          <a:solidFill>
                            <a:srgbClr val="000000"/>
                          </a:solidFill>
                          <a:effectLst/>
                          <a:latin typeface="+mn-lt"/>
                        </a:rPr>
                        <a:t>07:30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rgbClr val="FFFFFF"/>
                        </a:solidFill>
                        <a:effectLst/>
                        <a:latin typeface="+mn-lt"/>
                      </a:endParaRPr>
                    </a:p>
                  </a:txBody>
                  <a:tcPr marL="0" marR="0" marT="0" marB="0" anchor="ctr">
                    <a:lnL>
                      <a:noFill/>
                    </a:lnL>
                    <a:lnR>
                      <a:noFill/>
                    </a:lnR>
                    <a:lnT>
                      <a:noFill/>
                    </a:lnT>
                    <a:lnB>
                      <a:noFill/>
                    </a:lnB>
                  </a:tcPr>
                </a:tc>
                <a:tc>
                  <a:txBody>
                    <a:bodyPr/>
                    <a:lstStyle/>
                    <a:p>
                      <a:pPr algn="ctr" fontAlgn="ctr"/>
                      <a:r>
                        <a:rPr lang="ja-JP" altLang="en-US" sz="700" b="0" i="0" u="none" strike="noStrike">
                          <a:solidFill>
                            <a:srgbClr val="FFFFFF"/>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08:30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DCDC"/>
                    </a:solidFill>
                  </a:tcPr>
                </a:tc>
                <a:tc>
                  <a:txBody>
                    <a:bodyPr/>
                    <a:lstStyle/>
                    <a:p>
                      <a:pPr algn="ctr" fontAlgn="ctr"/>
                      <a:r>
                        <a:rPr lang="en-US" sz="700" b="0" i="0" u="none" strike="noStrike" dirty="0">
                          <a:solidFill>
                            <a:srgbClr val="000000"/>
                          </a:solidFill>
                          <a:effectLst/>
                          <a:latin typeface="+mn-lt"/>
                        </a:rPr>
                        <a:t>Transfer to Kyushu Univ.</a:t>
                      </a:r>
                    </a:p>
                  </a:txBody>
                  <a:tcPr marL="0" marR="0" marT="0" marB="0" anchor="ctr">
                    <a:lnL>
                      <a:noFill/>
                    </a:lnL>
                    <a:lnR>
                      <a:noFill/>
                    </a:lnR>
                    <a:lnT>
                      <a:noFill/>
                    </a:lnT>
                    <a:lnB>
                      <a:noFill/>
                    </a:lnB>
                    <a:solidFill>
                      <a:srgbClr val="FFCCCC"/>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08:00</a:t>
                      </a:r>
                    </a:p>
                  </a:txBody>
                  <a:tcPr marL="0" marR="0" marT="0" marB="0" anchor="ctr">
                    <a:lnL>
                      <a:noFill/>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Breakfast and Depature</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CCC"/>
                    </a:solidFill>
                  </a:tcPr>
                </a:tc>
              </a:tr>
              <a:tr h="390637">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09:00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Beyond the Standard Model 1 - </a:t>
                      </a:r>
                      <a:r>
                        <a:rPr lang="en-US" sz="700" b="0" i="0" u="none" strike="noStrike" dirty="0" err="1">
                          <a:solidFill>
                            <a:srgbClr val="000000"/>
                          </a:solidFill>
                          <a:effectLst/>
                          <a:latin typeface="+mn-lt"/>
                        </a:rPr>
                        <a:t>Mihoko</a:t>
                      </a:r>
                      <a:r>
                        <a:rPr lang="en-US" sz="700" b="0" i="0" u="none" strike="noStrike" dirty="0">
                          <a:solidFill>
                            <a:srgbClr val="000000"/>
                          </a:solidFill>
                          <a:effectLst/>
                          <a:latin typeface="+mn-lt"/>
                        </a:rPr>
                        <a:t> </a:t>
                      </a:r>
                      <a:r>
                        <a:rPr lang="en-US" sz="700" b="0" i="0" u="none" strike="noStrike" dirty="0" err="1">
                          <a:solidFill>
                            <a:srgbClr val="000000"/>
                          </a:solidFill>
                          <a:effectLst/>
                          <a:latin typeface="+mn-lt"/>
                        </a:rPr>
                        <a:t>Nojiri</a:t>
                      </a:r>
                      <a:r>
                        <a:rPr lang="en-US" sz="700" b="0" i="0" u="none" strike="noStrike" dirty="0">
                          <a:solidFill>
                            <a:srgbClr val="000000"/>
                          </a:solidFill>
                          <a:effectLst/>
                          <a:latin typeface="+mn-lt"/>
                        </a:rPr>
                        <a:t> (KEK)</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Beyond the Standard Model 2 - </a:t>
                      </a:r>
                      <a:r>
                        <a:rPr lang="en-US" sz="700" b="0" i="0" u="none" strike="noStrike" dirty="0" err="1">
                          <a:solidFill>
                            <a:srgbClr val="000000"/>
                          </a:solidFill>
                          <a:effectLst/>
                          <a:latin typeface="+mn-lt"/>
                        </a:rPr>
                        <a:t>Mihoko</a:t>
                      </a:r>
                      <a:r>
                        <a:rPr lang="en-US" sz="700" b="0" i="0" u="none" strike="noStrike" dirty="0">
                          <a:solidFill>
                            <a:srgbClr val="000000"/>
                          </a:solidFill>
                          <a:effectLst/>
                          <a:latin typeface="+mn-lt"/>
                        </a:rPr>
                        <a:t> </a:t>
                      </a:r>
                      <a:r>
                        <a:rPr lang="en-US" sz="700" b="0" i="0" u="none" strike="noStrike" dirty="0" err="1">
                          <a:solidFill>
                            <a:srgbClr val="000000"/>
                          </a:solidFill>
                          <a:effectLst/>
                          <a:latin typeface="+mn-lt"/>
                        </a:rPr>
                        <a:t>Nojiri</a:t>
                      </a:r>
                      <a:r>
                        <a:rPr lang="en-US" sz="700" b="0" i="0" u="none" strike="noStrike" dirty="0">
                          <a:solidFill>
                            <a:srgbClr val="000000"/>
                          </a:solidFill>
                          <a:effectLst/>
                          <a:latin typeface="+mn-lt"/>
                        </a:rPr>
                        <a:t> (KEK)</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Beyond the Standard Model 3 - </a:t>
                      </a:r>
                      <a:r>
                        <a:rPr lang="en-US" sz="700" b="0" i="0" u="none" strike="noStrike" dirty="0" err="1">
                          <a:solidFill>
                            <a:srgbClr val="000000"/>
                          </a:solidFill>
                          <a:effectLst/>
                          <a:latin typeface="+mn-lt"/>
                        </a:rPr>
                        <a:t>Mihoko</a:t>
                      </a:r>
                      <a:r>
                        <a:rPr lang="en-US" sz="700" b="0" i="0" u="none" strike="noStrike" dirty="0">
                          <a:solidFill>
                            <a:srgbClr val="000000"/>
                          </a:solidFill>
                          <a:effectLst/>
                          <a:latin typeface="+mn-lt"/>
                        </a:rPr>
                        <a:t> </a:t>
                      </a:r>
                      <a:r>
                        <a:rPr lang="en-US" sz="700" b="0" i="0" u="none" strike="noStrike" dirty="0" err="1">
                          <a:solidFill>
                            <a:srgbClr val="000000"/>
                          </a:solidFill>
                          <a:effectLst/>
                          <a:latin typeface="+mn-lt"/>
                        </a:rPr>
                        <a:t>Nojiri</a:t>
                      </a:r>
                      <a:r>
                        <a:rPr lang="en-US" sz="700" b="0" i="0" u="none" strike="noStrike" dirty="0">
                          <a:solidFill>
                            <a:srgbClr val="000000"/>
                          </a:solidFill>
                          <a:effectLst/>
                          <a:latin typeface="+mn-lt"/>
                        </a:rPr>
                        <a:t> (KEK)</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Cosmology, </a:t>
                      </a:r>
                      <a:r>
                        <a:rPr lang="en-US" sz="700" b="0" i="0" u="none" strike="noStrike" dirty="0" err="1">
                          <a:solidFill>
                            <a:srgbClr val="000000"/>
                          </a:solidFill>
                          <a:effectLst/>
                          <a:latin typeface="+mn-lt"/>
                        </a:rPr>
                        <a:t>astro</a:t>
                      </a:r>
                      <a:r>
                        <a:rPr lang="en-US" sz="700" b="0" i="0" u="none" strike="noStrike" dirty="0">
                          <a:solidFill>
                            <a:srgbClr val="000000"/>
                          </a:solidFill>
                          <a:effectLst/>
                          <a:latin typeface="+mn-lt"/>
                        </a:rPr>
                        <a:t>-particle physics and dark matter 1 - Hitoshi Murayama (IPMU Tokyo &amp; LBL Berkeley)</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Cosmology, </a:t>
                      </a:r>
                      <a:r>
                        <a:rPr lang="en-US" sz="700" b="0" i="0" u="none" strike="noStrike" dirty="0" err="1">
                          <a:solidFill>
                            <a:srgbClr val="000000"/>
                          </a:solidFill>
                          <a:effectLst/>
                          <a:latin typeface="+mn-lt"/>
                        </a:rPr>
                        <a:t>astro</a:t>
                      </a:r>
                      <a:r>
                        <a:rPr lang="en-US" sz="700" b="0" i="0" u="none" strike="noStrike" dirty="0">
                          <a:solidFill>
                            <a:srgbClr val="000000"/>
                          </a:solidFill>
                          <a:effectLst/>
                          <a:latin typeface="+mn-lt"/>
                        </a:rPr>
                        <a:t>-particle physics and dark matter 2 - Hitoshi Murayama (IPMU Tokyo &amp; LBL Berkeley)</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09:00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Cosmology, </a:t>
                      </a:r>
                      <a:r>
                        <a:rPr lang="en-US" sz="700" b="0" i="0" u="none" strike="noStrike" dirty="0" err="1">
                          <a:solidFill>
                            <a:srgbClr val="000000"/>
                          </a:solidFill>
                          <a:effectLst/>
                          <a:latin typeface="+mn-lt"/>
                        </a:rPr>
                        <a:t>astro</a:t>
                      </a:r>
                      <a:r>
                        <a:rPr lang="en-US" sz="700" b="0" i="0" u="none" strike="noStrike" dirty="0">
                          <a:solidFill>
                            <a:srgbClr val="000000"/>
                          </a:solidFill>
                          <a:effectLst/>
                          <a:latin typeface="+mn-lt"/>
                        </a:rPr>
                        <a:t>-particle physics and dark matter 3 - Hitoshi Murayama (IPMU Tokyo &amp; LBL Berkeley)</a:t>
                      </a:r>
                    </a:p>
                  </a:txBody>
                  <a:tcPr marL="36000" marR="0" marT="0" marB="0">
                    <a:lnL>
                      <a:noFill/>
                    </a:lnL>
                    <a:lnR>
                      <a:noFill/>
                    </a:lnR>
                    <a:lnT>
                      <a:noFill/>
                    </a:lnT>
                    <a:lnB>
                      <a:noFill/>
                    </a:lnB>
                    <a:solidFill>
                      <a:srgbClr val="C4D79B"/>
                    </a:solidFill>
                  </a:tcPr>
                </a:tc>
                <a:tc>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a:solidFill>
                            <a:srgbClr val="000000"/>
                          </a:solidFill>
                          <a:effectLst/>
                          <a:latin typeface="+mn-lt"/>
                        </a:rPr>
                        <a:t>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10:30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10:30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390637">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11:00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FFC5"/>
                    </a:solidFill>
                  </a:tcPr>
                </a:tc>
                <a:tc>
                  <a:txBody>
                    <a:bodyPr/>
                    <a:lstStyle/>
                    <a:p>
                      <a:pPr algn="l" fontAlgn="t"/>
                      <a:r>
                        <a:rPr lang="it-IT" sz="700" b="0" i="0" u="none" strike="noStrike" dirty="0">
                          <a:solidFill>
                            <a:srgbClr val="000000"/>
                          </a:solidFill>
                          <a:effectLst/>
                          <a:latin typeface="+mn-lt"/>
                        </a:rPr>
                        <a:t>QCD 3 - Hsiang-Nan Li (Academia Sinica, Taipei)</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it-IT" sz="700" b="0" i="0" u="none" strike="noStrike" dirty="0">
                          <a:solidFill>
                            <a:srgbClr val="000000"/>
                          </a:solidFill>
                          <a:effectLst/>
                          <a:latin typeface="+mn-lt"/>
                        </a:rPr>
                        <a:t>QCD 4 - Hsiang-Nan Li (Academia Sinica, Taipei)</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Neutrino physics 1 </a:t>
                      </a:r>
                      <a:r>
                        <a:rPr lang="en-US" sz="700" b="0" i="0" u="none" strike="noStrike" dirty="0" smtClean="0">
                          <a:solidFill>
                            <a:srgbClr val="000000"/>
                          </a:solidFill>
                          <a:effectLst/>
                          <a:latin typeface="+mn-lt"/>
                        </a:rPr>
                        <a:t>– </a:t>
                      </a:r>
                    </a:p>
                    <a:p>
                      <a:pPr algn="l" fontAlgn="t"/>
                      <a:r>
                        <a:rPr lang="en-US" sz="700" b="0" i="0" u="none" strike="noStrike" dirty="0" err="1" smtClean="0">
                          <a:solidFill>
                            <a:srgbClr val="000000"/>
                          </a:solidFill>
                          <a:effectLst/>
                          <a:latin typeface="+mn-lt"/>
                        </a:rPr>
                        <a:t>Zhi-Zhong</a:t>
                      </a:r>
                      <a:r>
                        <a:rPr lang="en-US" sz="700" b="0" i="0" u="none" strike="noStrike" dirty="0" smtClean="0">
                          <a:solidFill>
                            <a:srgbClr val="000000"/>
                          </a:solidFill>
                          <a:effectLst/>
                          <a:latin typeface="+mn-lt"/>
                        </a:rPr>
                        <a:t> </a:t>
                      </a:r>
                      <a:r>
                        <a:rPr lang="en-US" sz="700" b="0" i="0" u="none" strike="noStrike" dirty="0">
                          <a:solidFill>
                            <a:srgbClr val="000000"/>
                          </a:solidFill>
                          <a:effectLst/>
                          <a:latin typeface="+mn-lt"/>
                        </a:rPr>
                        <a:t>Xing (IHEP, Beijing)</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Neutrino physics 2 </a:t>
                      </a:r>
                      <a:r>
                        <a:rPr lang="en-US" sz="700" b="0" i="0" u="none" strike="noStrike" dirty="0" smtClean="0">
                          <a:solidFill>
                            <a:srgbClr val="000000"/>
                          </a:solidFill>
                          <a:effectLst/>
                          <a:latin typeface="+mn-lt"/>
                        </a:rPr>
                        <a:t>– </a:t>
                      </a:r>
                    </a:p>
                    <a:p>
                      <a:pPr algn="l" fontAlgn="t"/>
                      <a:r>
                        <a:rPr lang="en-US" sz="700" b="0" i="0" u="none" strike="noStrike" dirty="0" err="1" smtClean="0">
                          <a:solidFill>
                            <a:srgbClr val="000000"/>
                          </a:solidFill>
                          <a:effectLst/>
                          <a:latin typeface="+mn-lt"/>
                        </a:rPr>
                        <a:t>Zhi-Zhong</a:t>
                      </a:r>
                      <a:r>
                        <a:rPr lang="en-US" sz="700" b="0" i="0" u="none" strike="noStrike" dirty="0" smtClean="0">
                          <a:solidFill>
                            <a:srgbClr val="000000"/>
                          </a:solidFill>
                          <a:effectLst/>
                          <a:latin typeface="+mn-lt"/>
                        </a:rPr>
                        <a:t> </a:t>
                      </a:r>
                      <a:r>
                        <a:rPr lang="en-US" sz="700" b="0" i="0" u="none" strike="noStrike" dirty="0">
                          <a:solidFill>
                            <a:srgbClr val="000000"/>
                          </a:solidFill>
                          <a:effectLst/>
                          <a:latin typeface="+mn-lt"/>
                        </a:rPr>
                        <a:t>Xing (</a:t>
                      </a:r>
                      <a:r>
                        <a:rPr lang="en-US" sz="700" b="0" i="0" u="none" strike="noStrike" dirty="0" smtClean="0">
                          <a:solidFill>
                            <a:srgbClr val="000000"/>
                          </a:solidFill>
                          <a:effectLst/>
                          <a:latin typeface="+mn-lt"/>
                        </a:rPr>
                        <a:t>IHEP, </a:t>
                      </a:r>
                      <a:r>
                        <a:rPr lang="en-US" sz="700" b="0" i="0" u="none" strike="noStrike" dirty="0">
                          <a:solidFill>
                            <a:srgbClr val="000000"/>
                          </a:solidFill>
                          <a:effectLst/>
                          <a:latin typeface="+mn-lt"/>
                        </a:rPr>
                        <a:t>Beijing)</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Neutrino physics 3 </a:t>
                      </a:r>
                      <a:r>
                        <a:rPr lang="en-US" sz="700" b="0" i="0" u="none" strike="noStrike" dirty="0" smtClean="0">
                          <a:solidFill>
                            <a:srgbClr val="000000"/>
                          </a:solidFill>
                          <a:effectLst/>
                          <a:latin typeface="+mn-lt"/>
                        </a:rPr>
                        <a:t>– </a:t>
                      </a:r>
                    </a:p>
                    <a:p>
                      <a:pPr algn="l" fontAlgn="t"/>
                      <a:r>
                        <a:rPr lang="en-US" sz="700" b="0" i="0" u="none" strike="noStrike" dirty="0" err="1" smtClean="0">
                          <a:solidFill>
                            <a:srgbClr val="000000"/>
                          </a:solidFill>
                          <a:effectLst/>
                          <a:latin typeface="+mn-lt"/>
                        </a:rPr>
                        <a:t>Zhi-Zhong</a:t>
                      </a:r>
                      <a:r>
                        <a:rPr lang="en-US" sz="700" b="0" i="0" u="none" strike="noStrike" dirty="0" smtClean="0">
                          <a:solidFill>
                            <a:srgbClr val="000000"/>
                          </a:solidFill>
                          <a:effectLst/>
                          <a:latin typeface="+mn-lt"/>
                        </a:rPr>
                        <a:t> </a:t>
                      </a:r>
                      <a:r>
                        <a:rPr lang="en-US" sz="700" b="0" i="0" u="none" strike="noStrike" dirty="0">
                          <a:solidFill>
                            <a:srgbClr val="000000"/>
                          </a:solidFill>
                          <a:effectLst/>
                          <a:latin typeface="+mn-lt"/>
                        </a:rPr>
                        <a:t>Xing (</a:t>
                      </a:r>
                      <a:r>
                        <a:rPr lang="en-US" sz="700" b="0" i="0" u="none" strike="noStrike" dirty="0" smtClean="0">
                          <a:solidFill>
                            <a:srgbClr val="000000"/>
                          </a:solidFill>
                          <a:effectLst/>
                          <a:latin typeface="+mn-lt"/>
                        </a:rPr>
                        <a:t>IHEP, </a:t>
                      </a:r>
                      <a:r>
                        <a:rPr lang="en-US" sz="700" b="0" i="0" u="none" strike="noStrike" dirty="0">
                          <a:solidFill>
                            <a:srgbClr val="000000"/>
                          </a:solidFill>
                          <a:effectLst/>
                          <a:latin typeface="+mn-lt"/>
                        </a:rPr>
                        <a:t>Beijing)</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11:00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LHC results highlights 2 - Shoji </a:t>
                      </a:r>
                      <a:r>
                        <a:rPr lang="en-US" sz="700" b="0" i="0" u="none" strike="noStrike" dirty="0" err="1">
                          <a:solidFill>
                            <a:srgbClr val="000000"/>
                          </a:solidFill>
                          <a:effectLst/>
                          <a:latin typeface="+mn-lt"/>
                        </a:rPr>
                        <a:t>Asai</a:t>
                      </a:r>
                      <a:r>
                        <a:rPr lang="en-US" sz="700" b="0" i="0" u="none" strike="noStrike" dirty="0">
                          <a:solidFill>
                            <a:srgbClr val="000000"/>
                          </a:solidFill>
                          <a:effectLst/>
                          <a:latin typeface="+mn-lt"/>
                        </a:rPr>
                        <a:t> (University of Tokyo)</a:t>
                      </a:r>
                    </a:p>
                  </a:txBody>
                  <a:tcPr marL="36000" marR="0" marT="0" marB="0">
                    <a:lnL>
                      <a:noFill/>
                    </a:lnL>
                    <a:lnR>
                      <a:noFill/>
                    </a:lnR>
                    <a:lnT>
                      <a:noFill/>
                    </a:lnT>
                    <a:lnB>
                      <a:noFill/>
                    </a:lnB>
                    <a:solidFill>
                      <a:srgbClr val="C4D79B"/>
                    </a:solidFill>
                  </a:tcPr>
                </a:tc>
                <a:tc>
                  <a:txBody>
                    <a:bodyPr/>
                    <a:lstStyle/>
                    <a:p>
                      <a:pPr algn="ctr"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145403">
                <a:tc>
                  <a:txBody>
                    <a:bodyPr/>
                    <a:lstStyle/>
                    <a:p>
                      <a:pPr algn="ctr" fontAlgn="ctr"/>
                      <a:r>
                        <a:rPr lang="en-US" sz="700" b="0" i="0" u="none" strike="noStrike">
                          <a:solidFill>
                            <a:srgbClr val="FFFFFF"/>
                          </a:solidFill>
                          <a:effectLst/>
                          <a:latin typeface="+mn-lt"/>
                        </a:rPr>
                        <a:t>PM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60"/>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12:30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Lunch</a:t>
                      </a:r>
                    </a:p>
                  </a:txBody>
                  <a:tcPr marL="0" marR="0" marT="0" marB="0" anchor="ctr">
                    <a:lnL>
                      <a:noFill/>
                    </a:lnL>
                    <a:lnR>
                      <a:noFill/>
                    </a:lnR>
                    <a:lnT>
                      <a:noFill/>
                    </a:lnT>
                    <a:lnB>
                      <a:noFill/>
                    </a:lnB>
                    <a:solidFill>
                      <a:srgbClr val="DA9694"/>
                    </a:solidFill>
                  </a:tcPr>
                </a:tc>
                <a:tc>
                  <a:txBody>
                    <a:bodyPr/>
                    <a:lstStyle/>
                    <a:p>
                      <a:pPr algn="ctr"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13:30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FF99"/>
                    </a:solidFill>
                  </a:tcPr>
                </a:tc>
                <a:tc rowSpan="6">
                  <a:txBody>
                    <a:bodyPr/>
                    <a:lstStyle/>
                    <a:p>
                      <a:pPr algn="ctr" fontAlgn="ctr"/>
                      <a:r>
                        <a:rPr lang="en-US" sz="700" b="0" i="0" u="none" strike="noStrike">
                          <a:solidFill>
                            <a:srgbClr val="000000"/>
                          </a:solidFill>
                          <a:effectLst/>
                          <a:latin typeface="+mn-lt"/>
                        </a:rPr>
                        <a:t>FREE AFTERNOON</a:t>
                      </a:r>
                    </a:p>
                  </a:txBody>
                  <a:tcPr marL="0" marR="0" marT="0" marB="0" anchor="ctr">
                    <a:lnL>
                      <a:noFill/>
                    </a:lnL>
                    <a:lnR>
                      <a:noFill/>
                    </a:lnR>
                    <a:lnT>
                      <a:noFill/>
                    </a:lnT>
                    <a:lnB>
                      <a:noFill/>
                    </a:lnB>
                    <a:solidFill>
                      <a:srgbClr val="FFDC97"/>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a:txBody>
                    <a:bodyPr/>
                    <a:lstStyle/>
                    <a:p>
                      <a:pPr algn="ctr" fontAlgn="ctr"/>
                      <a:r>
                        <a:rPr lang="en-US" altLang="ja-JP" sz="700" b="0" i="0" u="none" strike="noStrike">
                          <a:solidFill>
                            <a:srgbClr val="000000"/>
                          </a:solidFill>
                          <a:effectLst/>
                          <a:latin typeface="+mn-lt"/>
                        </a:rPr>
                        <a:t>13:30</a:t>
                      </a:r>
                    </a:p>
                  </a:txBody>
                  <a:tcPr marL="0" marR="0" marT="0" marB="0" anchor="ctr">
                    <a:lnL>
                      <a:noFill/>
                    </a:lnL>
                    <a:lnR>
                      <a:noFill/>
                    </a:lnR>
                    <a:lnT>
                      <a:noFill/>
                    </a:lnT>
                    <a:lnB>
                      <a:noFill/>
                    </a:lnB>
                    <a:solidFill>
                      <a:srgbClr val="FFE5FF"/>
                    </a:solidFill>
                  </a:tcPr>
                </a:tc>
                <a:tc>
                  <a:txBody>
                    <a:bodyPr/>
                    <a:lstStyle/>
                    <a:p>
                      <a:pPr algn="ctr" fontAlgn="ctr"/>
                      <a:r>
                        <a:rPr lang="en-US" sz="700" b="0" i="0" u="none" strike="noStrike">
                          <a:solidFill>
                            <a:srgbClr val="000000"/>
                          </a:solidFill>
                          <a:effectLst/>
                          <a:latin typeface="+mn-lt"/>
                        </a:rPr>
                        <a:t>Free time</a:t>
                      </a:r>
                    </a:p>
                  </a:txBody>
                  <a:tcPr marL="0" marR="0" marT="0" marB="0" anchor="ctr">
                    <a:lnL>
                      <a:noFill/>
                    </a:lnL>
                    <a:lnR>
                      <a:noFill/>
                    </a:lnR>
                    <a:lnT>
                      <a:noFill/>
                    </a:lnT>
                    <a:lnB>
                      <a:noFill/>
                    </a:lnB>
                    <a:solidFill>
                      <a:srgbClr val="FFCCFF"/>
                    </a:solidFill>
                  </a:tcPr>
                </a:tc>
                <a:tc gridSpan="2">
                  <a:txBody>
                    <a:bodyPr/>
                    <a:lstStyle/>
                    <a:p>
                      <a:pPr algn="l" fontAlgn="t"/>
                      <a:endParaRPr lang="ja-JP" altLang="en-US" sz="700" b="0" i="0" u="none" strike="noStrike" dirty="0">
                        <a:solidFill>
                          <a:srgbClr val="000000"/>
                        </a:solidFill>
                        <a:effectLst/>
                        <a:latin typeface="+mn-lt"/>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r>
              <a:tr h="180488">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15:30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rowSpan="2">
                  <a:txBody>
                    <a:bodyPr/>
                    <a:lstStyle/>
                    <a:p>
                      <a:pPr algn="ctr" fontAlgn="ctr"/>
                      <a:r>
                        <a:rPr lang="en-US" altLang="ja-JP" sz="700" b="0" i="0" u="none" strike="noStrike">
                          <a:solidFill>
                            <a:srgbClr val="000000"/>
                          </a:solidFill>
                          <a:effectLst/>
                          <a:latin typeface="+mn-lt"/>
                        </a:rPr>
                        <a:t>15:00</a:t>
                      </a:r>
                    </a:p>
                  </a:txBody>
                  <a:tcPr marL="0" marR="0" marT="0" marB="0" anchor="ctr">
                    <a:lnL>
                      <a:noFill/>
                    </a:lnL>
                    <a:lnR>
                      <a:noFill/>
                    </a:lnR>
                    <a:lnT>
                      <a:noFill/>
                    </a:lnT>
                    <a:lnB>
                      <a:noFill/>
                    </a:lnB>
                    <a:solidFill>
                      <a:srgbClr val="C5FFC5"/>
                    </a:solidFill>
                  </a:tcPr>
                </a:tc>
                <a:tc rowSpan="2">
                  <a:txBody>
                    <a:bodyPr/>
                    <a:lstStyle/>
                    <a:p>
                      <a:pPr algn="l" fontAlgn="t"/>
                      <a:r>
                        <a:rPr lang="en-US" sz="700" b="0" i="0" u="none" strike="noStrike" dirty="0">
                          <a:solidFill>
                            <a:srgbClr val="000000"/>
                          </a:solidFill>
                          <a:effectLst/>
                          <a:latin typeface="+mn-lt"/>
                        </a:rPr>
                        <a:t>Heavy-ion physics 1 - Dinesh K </a:t>
                      </a:r>
                      <a:r>
                        <a:rPr lang="en-US" sz="700" b="0" i="0" u="none" strike="noStrike" dirty="0" err="1">
                          <a:solidFill>
                            <a:srgbClr val="000000"/>
                          </a:solidFill>
                          <a:effectLst/>
                          <a:latin typeface="+mn-lt"/>
                        </a:rPr>
                        <a:t>Srivastava</a:t>
                      </a:r>
                      <a:r>
                        <a:rPr lang="en-US" sz="700" b="0" i="0" u="none" strike="noStrike" dirty="0">
                          <a:solidFill>
                            <a:srgbClr val="000000"/>
                          </a:solidFill>
                          <a:effectLst/>
                          <a:latin typeface="+mn-lt"/>
                        </a:rPr>
                        <a:t>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(VECC, Kolkata)</a:t>
                      </a:r>
                    </a:p>
                  </a:txBody>
                  <a:tcPr marL="36000" marR="0" marT="0" marB="0">
                    <a:lnL>
                      <a:noFill/>
                    </a:lnL>
                    <a:lnR>
                      <a:noFill/>
                    </a:lnR>
                    <a:lnT>
                      <a:noFill/>
                    </a:lnT>
                    <a:lnB>
                      <a:noFill/>
                    </a:lnB>
                    <a:solidFill>
                      <a:srgbClr val="C4D79B"/>
                    </a:solidFill>
                  </a:tcPr>
                </a:tc>
                <a:tc rowSpan="2">
                  <a:txBody>
                    <a:bodyPr/>
                    <a:lstStyle/>
                    <a:p>
                      <a:pPr algn="ctr" fontAlgn="ctr"/>
                      <a:r>
                        <a:rPr lang="en-US" altLang="ja-JP" sz="700" b="0" i="0" u="none" strike="noStrike">
                          <a:solidFill>
                            <a:srgbClr val="000000"/>
                          </a:solidFill>
                          <a:effectLst/>
                          <a:latin typeface="+mn-lt"/>
                        </a:rPr>
                        <a:t>15:00</a:t>
                      </a:r>
                    </a:p>
                  </a:txBody>
                  <a:tcPr marL="0" marR="0" marT="0" marB="0" anchor="ctr">
                    <a:lnL>
                      <a:noFill/>
                    </a:lnL>
                    <a:lnR>
                      <a:noFill/>
                    </a:lnR>
                    <a:lnT>
                      <a:noFill/>
                    </a:lnT>
                    <a:lnB>
                      <a:noFill/>
                    </a:lnB>
                    <a:solidFill>
                      <a:srgbClr val="C5FFC5"/>
                    </a:solidFill>
                  </a:tcPr>
                </a:tc>
                <a:tc rowSpan="2">
                  <a:txBody>
                    <a:bodyPr/>
                    <a:lstStyle/>
                    <a:p>
                      <a:pPr algn="l" fontAlgn="t"/>
                      <a:r>
                        <a:rPr lang="en-US" sz="700" b="0" i="0" u="none" strike="noStrike" dirty="0">
                          <a:solidFill>
                            <a:srgbClr val="000000"/>
                          </a:solidFill>
                          <a:effectLst/>
                          <a:latin typeface="+mn-lt"/>
                        </a:rPr>
                        <a:t>Heavy-ion physics 2 - Dinesh K </a:t>
                      </a:r>
                      <a:r>
                        <a:rPr lang="en-US" sz="700" b="0" i="0" u="none" strike="noStrike" dirty="0" err="1">
                          <a:solidFill>
                            <a:srgbClr val="000000"/>
                          </a:solidFill>
                          <a:effectLst/>
                          <a:latin typeface="+mn-lt"/>
                        </a:rPr>
                        <a:t>Srivastava</a:t>
                      </a:r>
                      <a:r>
                        <a:rPr lang="en-US" sz="700" b="0" i="0" u="none" strike="noStrike" dirty="0">
                          <a:solidFill>
                            <a:srgbClr val="000000"/>
                          </a:solidFill>
                          <a:effectLst/>
                          <a:latin typeface="+mn-lt"/>
                        </a:rPr>
                        <a:t>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(VECC, Kolkata)</a:t>
                      </a:r>
                    </a:p>
                  </a:txBody>
                  <a:tcPr marL="36000" marR="0" marT="0" marB="0">
                    <a:lnL>
                      <a:noFill/>
                    </a:lnL>
                    <a:lnR>
                      <a:noFill/>
                    </a:lnR>
                    <a:lnT>
                      <a:noFill/>
                    </a:lnT>
                    <a:lnB>
                      <a:noFill/>
                    </a:lnB>
                    <a:solidFill>
                      <a:srgbClr val="C4D79B"/>
                    </a:solidFill>
                  </a:tcPr>
                </a:tc>
                <a:tc rowSpan="5">
                  <a:txBody>
                    <a:bodyPr/>
                    <a:lstStyle/>
                    <a:p>
                      <a:pPr algn="l" fontAlgn="ctr"/>
                      <a:r>
                        <a:rPr lang="ja-JP" altLang="en-US" sz="700" b="0" i="0" u="none" strike="noStrike" dirty="0">
                          <a:solidFill>
                            <a:srgbClr val="000000"/>
                          </a:solidFill>
                          <a:effectLst/>
                          <a:latin typeface="+mn-lt"/>
                        </a:rPr>
                        <a:t>　</a:t>
                      </a:r>
                    </a:p>
                    <a:p>
                      <a:pPr algn="ctr" fontAlgn="ctr"/>
                      <a:r>
                        <a:rPr lang="ja-JP" altLang="en-US" sz="700" b="0" i="0" u="none" strike="noStrike" dirty="0">
                          <a:solidFill>
                            <a:srgbClr val="000000"/>
                          </a:solidFill>
                          <a:effectLst/>
                          <a:latin typeface="+mn-lt"/>
                        </a:rPr>
                        <a:t>　</a:t>
                      </a:r>
                    </a:p>
                    <a:p>
                      <a:pPr algn="l" fontAlgn="t"/>
                      <a:r>
                        <a:rPr lang="ja-JP" altLang="en-US" sz="700" b="0" i="0" u="none" strike="noStrike" dirty="0">
                          <a:solidFill>
                            <a:srgbClr val="000000"/>
                          </a:solidFill>
                          <a:effectLst/>
                          <a:latin typeface="+mn-lt"/>
                        </a:rPr>
                        <a:t>　</a:t>
                      </a:r>
                    </a:p>
                    <a:p>
                      <a:pPr algn="l" fontAlgn="t"/>
                      <a:r>
                        <a:rPr lang="ja-JP" altLang="en-US" sz="700" b="0" i="0" u="none" strike="noStrike" dirty="0">
                          <a:solidFill>
                            <a:srgbClr val="000000"/>
                          </a:solidFill>
                          <a:effectLst/>
                          <a:latin typeface="+mn-lt"/>
                        </a:rPr>
                        <a:t>　</a:t>
                      </a:r>
                    </a:p>
                    <a:p>
                      <a:pPr algn="l" fontAlgn="t"/>
                      <a:r>
                        <a:rPr lang="ja-JP" altLang="en-US" sz="700" b="0" i="0" u="none" strike="noStrike" dirty="0">
                          <a:solidFill>
                            <a:srgbClr val="000000"/>
                          </a:solidFill>
                          <a:effectLst/>
                          <a:latin typeface="+mn-lt"/>
                        </a:rPr>
                        <a:t>　</a:t>
                      </a: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15:30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rowSpan="2">
                  <a:txBody>
                    <a:bodyPr/>
                    <a:lstStyle/>
                    <a:p>
                      <a:pPr algn="ctr" fontAlgn="ctr"/>
                      <a:r>
                        <a:rPr lang="en-US" altLang="ja-JP" sz="700" b="0" i="0" u="none" strike="noStrike">
                          <a:solidFill>
                            <a:srgbClr val="000000"/>
                          </a:solidFill>
                          <a:effectLst/>
                          <a:latin typeface="+mn-lt"/>
                        </a:rPr>
                        <a:t>15:00</a:t>
                      </a:r>
                    </a:p>
                  </a:txBody>
                  <a:tcPr marL="0" marR="0" marT="0" marB="0" anchor="ctr">
                    <a:lnL>
                      <a:noFill/>
                    </a:lnL>
                    <a:lnR>
                      <a:noFill/>
                    </a:lnR>
                    <a:lnT>
                      <a:noFill/>
                    </a:lnT>
                    <a:lnB>
                      <a:noFill/>
                    </a:lnB>
                    <a:solidFill>
                      <a:srgbClr val="C5FFC5"/>
                    </a:solidFill>
                  </a:tcPr>
                </a:tc>
                <a:tc rowSpan="2">
                  <a:txBody>
                    <a:bodyPr/>
                    <a:lstStyle/>
                    <a:p>
                      <a:pPr algn="l" fontAlgn="t"/>
                      <a:r>
                        <a:rPr lang="fr-FR" sz="700" b="0" i="0" u="none" strike="noStrike" dirty="0">
                          <a:solidFill>
                            <a:srgbClr val="000000"/>
                          </a:solidFill>
                          <a:effectLst/>
                          <a:latin typeface="+mn-lt"/>
                        </a:rPr>
                        <a:t>Particle physics in Europe - Rolf Heuer (CERN)</a:t>
                      </a:r>
                    </a:p>
                  </a:txBody>
                  <a:tcPr marL="36000" marR="0" marT="0" marB="0">
                    <a:lnL>
                      <a:noFill/>
                    </a:lnL>
                    <a:lnR>
                      <a:noFill/>
                    </a:lnR>
                    <a:lnT>
                      <a:noFill/>
                    </a:lnT>
                    <a:lnB>
                      <a:noFill/>
                    </a:lnB>
                    <a:solidFill>
                      <a:srgbClr val="C4D79B"/>
                    </a:solidFill>
                  </a:tcPr>
                </a:tc>
                <a:tc>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217020">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altLang="ja-JP" sz="700" b="0" i="0" u="none" strike="noStrike">
                          <a:solidFill>
                            <a:srgbClr val="000000"/>
                          </a:solidFill>
                          <a:effectLst/>
                          <a:latin typeface="+mn-lt"/>
                        </a:rPr>
                        <a:t>16:00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FFC5"/>
                    </a:solidFill>
                  </a:tcPr>
                </a:tc>
                <a:tc rowSpan="2">
                  <a:txBody>
                    <a:bodyPr/>
                    <a:lstStyle/>
                    <a:p>
                      <a:pPr algn="l" fontAlgn="t"/>
                      <a:r>
                        <a:rPr lang="en-US" sz="700" b="0" i="0" u="none" strike="noStrike" dirty="0" err="1">
                          <a:solidFill>
                            <a:srgbClr val="000000"/>
                          </a:solidFill>
                          <a:effectLst/>
                          <a:latin typeface="+mn-lt"/>
                        </a:rPr>
                        <a:t>Flavour</a:t>
                      </a:r>
                      <a:r>
                        <a:rPr lang="en-US" sz="700" b="0" i="0" u="none" strike="noStrike" dirty="0">
                          <a:solidFill>
                            <a:srgbClr val="000000"/>
                          </a:solidFill>
                          <a:effectLst/>
                          <a:latin typeface="+mn-lt"/>
                        </a:rPr>
                        <a:t> physics and CP violation 3 - Emi Kou (</a:t>
                      </a:r>
                      <a:r>
                        <a:rPr lang="en-US" sz="700" b="0" i="0" u="none" strike="noStrike" dirty="0" smtClean="0">
                          <a:solidFill>
                            <a:srgbClr val="000000"/>
                          </a:solidFill>
                          <a:effectLst/>
                          <a:latin typeface="+mn-lt"/>
                        </a:rPr>
                        <a:t>LAL, </a:t>
                      </a:r>
                      <a:r>
                        <a:rPr lang="en-US" sz="700" b="0" i="0" u="none" strike="noStrike" dirty="0" err="1">
                          <a:solidFill>
                            <a:srgbClr val="000000"/>
                          </a:solidFill>
                          <a:effectLst/>
                          <a:latin typeface="+mn-lt"/>
                        </a:rPr>
                        <a:t>Orsay</a:t>
                      </a:r>
                      <a:r>
                        <a:rPr lang="en-US" sz="700" b="0" i="0" u="none" strike="noStrike" dirty="0">
                          <a:solidFill>
                            <a:srgbClr val="000000"/>
                          </a:solidFill>
                          <a:effectLst/>
                          <a:latin typeface="+mn-lt"/>
                        </a:rPr>
                        <a:t>)</a:t>
                      </a:r>
                    </a:p>
                  </a:txBody>
                  <a:tcPr marL="36000" marR="0" marT="0" marB="0">
                    <a:lnL>
                      <a:noFill/>
                    </a:lnL>
                    <a:lnR>
                      <a:noFill/>
                    </a:lnR>
                    <a:lnT>
                      <a:noFill/>
                    </a:lnT>
                    <a:lnB>
                      <a:noFill/>
                    </a:lnB>
                    <a:solidFill>
                      <a:srgbClr val="C4D79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C5FFC5"/>
                    </a:solidFill>
                  </a:tcPr>
                </a:tc>
                <a:tc rowSpan="3">
                  <a:txBody>
                    <a:bodyPr/>
                    <a:lstStyle/>
                    <a:p>
                      <a:pPr algn="l" fontAlgn="t"/>
                      <a:r>
                        <a:rPr lang="en-US" sz="700" b="0" i="0" u="none" strike="noStrike" dirty="0">
                          <a:solidFill>
                            <a:srgbClr val="000000"/>
                          </a:solidFill>
                          <a:effectLst/>
                          <a:latin typeface="+mn-lt"/>
                        </a:rPr>
                        <a:t>LHC results highlights 1 - Shoji </a:t>
                      </a:r>
                      <a:r>
                        <a:rPr lang="en-US" sz="700" b="0" i="0" u="none" strike="noStrike" dirty="0" err="1">
                          <a:solidFill>
                            <a:srgbClr val="000000"/>
                          </a:solidFill>
                          <a:effectLst/>
                          <a:latin typeface="+mn-lt"/>
                        </a:rPr>
                        <a:t>Asai</a:t>
                      </a:r>
                      <a:r>
                        <a:rPr lang="en-US" sz="700" b="0" i="0" u="none" strike="noStrike" dirty="0">
                          <a:solidFill>
                            <a:srgbClr val="000000"/>
                          </a:solidFill>
                          <a:effectLst/>
                          <a:latin typeface="+mn-lt"/>
                        </a:rPr>
                        <a:t> (University of Tokyo)</a:t>
                      </a:r>
                    </a:p>
                  </a:txBody>
                  <a:tcPr marL="36000" marR="0" marT="0" marB="0">
                    <a:lnL>
                      <a:noFill/>
                    </a:lnL>
                    <a:lnR>
                      <a:noFill/>
                    </a:lnR>
                    <a:lnT>
                      <a:noFill/>
                    </a:lnT>
                    <a:lnB>
                      <a:noFill/>
                    </a:lnB>
                    <a:solidFill>
                      <a:srgbClr val="C4D79B"/>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vMerge="1">
                  <a:txBody>
                    <a:bodyPr/>
                    <a:lstStyle/>
                    <a:p>
                      <a:pPr algn="l" fontAlgn="t"/>
                      <a:endParaRPr lang="ja-JP" altLang="en-US" sz="700" b="0" i="0" u="none" strike="noStrike" dirty="0">
                        <a:solidFill>
                          <a:srgbClr val="000000"/>
                        </a:solidFill>
                        <a:effectLst/>
                        <a:latin typeface="+mn-lt"/>
                      </a:endParaRPr>
                    </a:p>
                  </a:txBody>
                  <a:tcPr marL="0" marR="0" marT="0" marB="0">
                    <a:lnL>
                      <a:noFill/>
                    </a:lnL>
                    <a:lnR>
                      <a:noFill/>
                    </a:lnR>
                    <a:lnT>
                      <a:noFill/>
                    </a:lnT>
                    <a:lnB>
                      <a:noFill/>
                    </a:lnB>
                    <a:solidFill>
                      <a:srgbClr val="FFFF99"/>
                    </a:solidFill>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a:noFill/>
                    </a:lnB>
                    <a:solidFill>
                      <a:srgbClr val="C5FFC5"/>
                    </a:solidFill>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16:00</a:t>
                      </a:r>
                    </a:p>
                  </a:txBody>
                  <a:tcPr marL="0" marR="0" marT="0" marB="0" anchor="ctr">
                    <a:lnL>
                      <a:noFill/>
                    </a:lnL>
                    <a:lnR>
                      <a:noFill/>
                    </a:lnR>
                    <a:lnT>
                      <a:noFill/>
                    </a:lnT>
                    <a:lnB>
                      <a:noFill/>
                    </a:lnB>
                    <a:solidFill>
                      <a:srgbClr val="FFFFE7"/>
                    </a:solidFill>
                  </a:tcPr>
                </a:tc>
                <a:tc>
                  <a:txBody>
                    <a:bodyPr/>
                    <a:lstStyle/>
                    <a:p>
                      <a:pPr algn="ctr" fontAlgn="ctr"/>
                      <a:r>
                        <a:rPr lang="en-US" sz="700" b="0" i="0" u="none" strike="noStrike">
                          <a:solidFill>
                            <a:srgbClr val="000000"/>
                          </a:solidFill>
                          <a:effectLst/>
                          <a:latin typeface="+mn-lt"/>
                        </a:rPr>
                        <a:t>Coffee break</a:t>
                      </a:r>
                    </a:p>
                  </a:txBody>
                  <a:tcPr marL="0" marR="0" marT="0" marB="0" anchor="ctr">
                    <a:lnL>
                      <a:noFill/>
                    </a:lnL>
                    <a:lnR>
                      <a:noFill/>
                    </a:lnR>
                    <a:lnT>
                      <a:noFill/>
                    </a:lnT>
                    <a:lnB>
                      <a:noFill/>
                    </a:lnB>
                    <a:solidFill>
                      <a:srgbClr val="FFFFBD"/>
                    </a:solidFill>
                  </a:tcPr>
                </a:tc>
                <a:tc>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362425">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B0E0FF"/>
                    </a:solidFill>
                  </a:tcPr>
                </a:tc>
                <a:tc>
                  <a:txBody>
                    <a:bodyPr/>
                    <a:lstStyle/>
                    <a:p>
                      <a:pPr algn="l" fontAlgn="ctr"/>
                      <a:r>
                        <a:rPr lang="en-US" sz="700" b="0" i="0" u="none" strike="noStrike" dirty="0">
                          <a:solidFill>
                            <a:srgbClr val="000000"/>
                          </a:solidFill>
                          <a:effectLst/>
                          <a:latin typeface="+mn-lt"/>
                        </a:rPr>
                        <a:t>Discussion Session </a:t>
                      </a:r>
                      <a:r>
                        <a:rPr lang="en-US" sz="700" b="0" i="0" u="none" strike="noStrike" dirty="0" smtClean="0">
                          <a:solidFill>
                            <a:srgbClr val="000000"/>
                          </a:solidFill>
                          <a:effectLst/>
                          <a:latin typeface="+mn-lt"/>
                        </a:rPr>
                        <a:t>at </a:t>
                      </a:r>
                      <a:r>
                        <a:rPr lang="en-US" altLang="ja-JP" sz="700" b="0" i="0" u="none" strike="noStrike" dirty="0" smtClean="0">
                          <a:solidFill>
                            <a:srgbClr val="000000"/>
                          </a:solidFill>
                          <a:effectLst/>
                          <a:latin typeface="+mn-lt"/>
                        </a:rPr>
                        <a:t>Kyushu University)</a:t>
                      </a:r>
                      <a:r>
                        <a:rPr lang="en-US" sz="700" b="0" i="0" u="none" strike="noStrike" dirty="0" smtClean="0">
                          <a:solidFill>
                            <a:srgbClr val="000000"/>
                          </a:solidFill>
                          <a:effectLst/>
                          <a:latin typeface="+mn-lt"/>
                        </a:rPr>
                        <a:t> </a:t>
                      </a:r>
                    </a:p>
                    <a:p>
                      <a:pPr algn="ctr" fontAlgn="ctr"/>
                      <a:r>
                        <a:rPr lang="en-US" sz="700" b="0" i="0" u="none" strike="noStrike" dirty="0" smtClean="0">
                          <a:solidFill>
                            <a:srgbClr val="000000"/>
                          </a:solidFill>
                          <a:effectLst/>
                          <a:latin typeface="+mn-lt"/>
                        </a:rPr>
                        <a:t>(</a:t>
                      </a:r>
                      <a:r>
                        <a:rPr lang="en-US" sz="700" b="0" i="0" u="none" strike="noStrike" dirty="0">
                          <a:solidFill>
                            <a:srgbClr val="000000"/>
                          </a:solidFill>
                          <a:effectLst/>
                          <a:latin typeface="+mn-lt"/>
                        </a:rPr>
                        <a:t>until 19:00) </a:t>
                      </a:r>
                    </a:p>
                  </a:txBody>
                  <a:tcPr marL="36000" marR="0" marT="0" marB="0" anchor="ctr">
                    <a:lnL>
                      <a:noFill/>
                    </a:lnL>
                    <a:lnR>
                      <a:noFill/>
                    </a:lnR>
                    <a:lnT>
                      <a:noFill/>
                    </a:lnT>
                    <a:lnB>
                      <a:noFill/>
                    </a:lnB>
                    <a:solidFill>
                      <a:srgbClr val="90C0F0"/>
                    </a:solidFill>
                  </a:tcPr>
                </a:tc>
                <a:tc>
                  <a:txBody>
                    <a:bodyPr/>
                    <a:lstStyle/>
                    <a:p>
                      <a:pPr algn="ctr" fontAlgn="ctr"/>
                      <a:r>
                        <a:rPr lang="en-US" altLang="ja-JP" sz="700" b="0" i="0" u="none" strike="noStrike" dirty="0">
                          <a:solidFill>
                            <a:srgbClr val="000000"/>
                          </a:solidFill>
                          <a:effectLst/>
                          <a:latin typeface="+mn-lt"/>
                        </a:rPr>
                        <a:t>16:30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Charm physics 1 - </a:t>
                      </a:r>
                      <a:br>
                        <a:rPr lang="en-US" sz="700" b="0" i="0" u="none" strike="noStrike" dirty="0">
                          <a:solidFill>
                            <a:srgbClr val="000000"/>
                          </a:solidFill>
                          <a:effectLst/>
                          <a:latin typeface="+mn-lt"/>
                        </a:rPr>
                      </a:br>
                      <a:r>
                        <a:rPr lang="en-US" sz="700" b="0" i="0" u="none" strike="noStrike" dirty="0" err="1">
                          <a:solidFill>
                            <a:srgbClr val="000000"/>
                          </a:solidFill>
                          <a:effectLst/>
                          <a:latin typeface="+mn-lt"/>
                        </a:rPr>
                        <a:t>Hai</a:t>
                      </a:r>
                      <a:r>
                        <a:rPr lang="en-US" sz="700" b="0" i="0" u="none" strike="noStrike" dirty="0">
                          <a:solidFill>
                            <a:srgbClr val="000000"/>
                          </a:solidFill>
                          <a:effectLst/>
                          <a:latin typeface="+mn-lt"/>
                        </a:rPr>
                        <a:t>-Bo Li (IHEP, Beijing)</a:t>
                      </a:r>
                    </a:p>
                  </a:txBody>
                  <a:tcPr marL="36000" marR="0" marT="0" marB="0">
                    <a:lnL>
                      <a:noFill/>
                    </a:lnL>
                    <a:lnR>
                      <a:noFill/>
                    </a:lnR>
                    <a:lnT>
                      <a:noFill/>
                    </a:lnT>
                    <a:lnB>
                      <a:noFill/>
                    </a:lnB>
                    <a:solidFill>
                      <a:srgbClr val="C4D79B"/>
                    </a:solidFill>
                  </a:tcPr>
                </a:tc>
                <a:tc>
                  <a:txBody>
                    <a:bodyPr/>
                    <a:lstStyle/>
                    <a:p>
                      <a:pPr algn="ctr" fontAlgn="ctr"/>
                      <a:r>
                        <a:rPr lang="en-US" altLang="ja-JP" sz="700" b="0" i="0" u="none" strike="noStrike">
                          <a:solidFill>
                            <a:srgbClr val="000000"/>
                          </a:solidFill>
                          <a:effectLst/>
                          <a:latin typeface="+mn-lt"/>
                        </a:rPr>
                        <a:t>16:30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Charm physics 2 - </a:t>
                      </a:r>
                      <a:br>
                        <a:rPr lang="en-US" sz="700" b="0" i="0" u="none" strike="noStrike" dirty="0">
                          <a:solidFill>
                            <a:srgbClr val="000000"/>
                          </a:solidFill>
                          <a:effectLst/>
                          <a:latin typeface="+mn-lt"/>
                        </a:rPr>
                      </a:br>
                      <a:r>
                        <a:rPr lang="en-US" sz="700" b="0" i="0" u="none" strike="noStrike" dirty="0" err="1">
                          <a:solidFill>
                            <a:srgbClr val="000000"/>
                          </a:solidFill>
                          <a:effectLst/>
                          <a:latin typeface="+mn-lt"/>
                        </a:rPr>
                        <a:t>Hai</a:t>
                      </a:r>
                      <a:r>
                        <a:rPr lang="en-US" sz="700" b="0" i="0" u="none" strike="noStrike" dirty="0">
                          <a:solidFill>
                            <a:srgbClr val="000000"/>
                          </a:solidFill>
                          <a:effectLst/>
                          <a:latin typeface="+mn-lt"/>
                        </a:rPr>
                        <a:t>-Bo Li (IHEP, Beijing)</a:t>
                      </a:r>
                    </a:p>
                  </a:txBody>
                  <a:tcPr marL="36000" marR="0" marT="0" marB="0">
                    <a:lnL>
                      <a:noFill/>
                    </a:lnL>
                    <a:lnR>
                      <a:noFill/>
                    </a:lnR>
                    <a:lnT>
                      <a:noFill/>
                    </a:lnT>
                    <a:lnB>
                      <a:noFill/>
                    </a:lnB>
                    <a:solidFill>
                      <a:srgbClr val="C4D79B"/>
                    </a:solidFill>
                  </a:tcPr>
                </a:tc>
                <a:tc vMerge="1">
                  <a:txBody>
                    <a:bodyPr/>
                    <a:lstStyle/>
                    <a:p>
                      <a:pPr algn="l" fontAlgn="t"/>
                      <a:endParaRPr lang="ja-JP" altLang="en-US" sz="700" b="0" i="0" u="none" strike="noStrike" dirty="0">
                        <a:solidFill>
                          <a:srgbClr val="000000"/>
                        </a:solidFill>
                        <a:effectLst/>
                        <a:latin typeface="+mn-lt"/>
                      </a:endParaRPr>
                    </a:p>
                  </a:txBody>
                  <a:tcPr marL="0" marR="0" marT="0" marB="0">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n-lt"/>
                        </a:rPr>
                        <a:t>　</a:t>
                      </a:r>
                    </a:p>
                  </a:txBody>
                  <a:tcPr marL="0" marR="0" marT="0" marB="0" anchor="ctr">
                    <a:lnL>
                      <a:noFill/>
                    </a:lnL>
                    <a:lnR>
                      <a:noFill/>
                    </a:lnR>
                    <a:lnT>
                      <a:noFill/>
                    </a:lnT>
                    <a:lnB>
                      <a:noFill/>
                    </a:lnB>
                    <a:solidFill>
                      <a:srgbClr val="C5FFC5"/>
                    </a:solidFill>
                  </a:tcPr>
                </a:tc>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n-lt"/>
                        </a:rPr>
                        <a:t>16:30</a:t>
                      </a:r>
                    </a:p>
                  </a:txBody>
                  <a:tcPr marL="0" marR="0" marT="0" marB="0" anchor="ctr">
                    <a:lnL>
                      <a:noFill/>
                    </a:lnL>
                    <a:lnR>
                      <a:noFill/>
                    </a:lnR>
                    <a:lnT>
                      <a:noFill/>
                    </a:lnT>
                    <a:lnB>
                      <a:noFill/>
                    </a:lnB>
                    <a:solidFill>
                      <a:srgbClr val="C5FFC5"/>
                    </a:solidFill>
                  </a:tcPr>
                </a:tc>
                <a:tc>
                  <a:txBody>
                    <a:bodyPr/>
                    <a:lstStyle/>
                    <a:p>
                      <a:pPr algn="l" fontAlgn="t"/>
                      <a:r>
                        <a:rPr lang="en-US" sz="700" b="0" i="0" u="none" strike="noStrike" dirty="0">
                          <a:solidFill>
                            <a:srgbClr val="000000"/>
                          </a:solidFill>
                          <a:effectLst/>
                          <a:latin typeface="+mn-lt"/>
                        </a:rPr>
                        <a:t>Particle physics in Asia - </a:t>
                      </a:r>
                      <a:r>
                        <a:rPr lang="en-US" sz="700" b="0" i="0" u="none" strike="noStrike" dirty="0" err="1">
                          <a:solidFill>
                            <a:srgbClr val="000000"/>
                          </a:solidFill>
                          <a:effectLst/>
                          <a:latin typeface="+mn-lt"/>
                        </a:rPr>
                        <a:t>Atsuto</a:t>
                      </a:r>
                      <a:r>
                        <a:rPr lang="en-US" sz="700" b="0" i="0" u="none" strike="noStrike" dirty="0">
                          <a:solidFill>
                            <a:srgbClr val="000000"/>
                          </a:solidFill>
                          <a:effectLst/>
                          <a:latin typeface="+mn-lt"/>
                        </a:rPr>
                        <a:t> Suzuki (KEK)</a:t>
                      </a:r>
                    </a:p>
                  </a:txBody>
                  <a:tcPr marL="36000" marR="0" marT="0" marB="0">
                    <a:lnL>
                      <a:noFill/>
                    </a:lnL>
                    <a:lnR>
                      <a:noFill/>
                    </a:lnR>
                    <a:lnT>
                      <a:noFill/>
                    </a:lnT>
                    <a:lnB>
                      <a:noFill/>
                    </a:lnB>
                    <a:solidFill>
                      <a:srgbClr val="C4D79B"/>
                    </a:solidFill>
                  </a:tcPr>
                </a:tc>
                <a:tc>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217020">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19:00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DCDC"/>
                    </a:solidFill>
                  </a:tcPr>
                </a:tc>
                <a:tc>
                  <a:txBody>
                    <a:bodyPr/>
                    <a:lstStyle/>
                    <a:p>
                      <a:pPr algn="ctr" fontAlgn="ctr"/>
                      <a:r>
                        <a:rPr lang="en-US" sz="700" b="0" i="0" u="none" strike="noStrike">
                          <a:solidFill>
                            <a:srgbClr val="000000"/>
                          </a:solidFill>
                          <a:effectLst/>
                          <a:latin typeface="+mn-lt"/>
                        </a:rPr>
                        <a:t>Transfer to the Luigans</a:t>
                      </a:r>
                    </a:p>
                  </a:txBody>
                  <a:tcPr marL="0" marR="0" marT="0" marB="0" anchor="ctr">
                    <a:lnL>
                      <a:noFill/>
                    </a:lnL>
                    <a:lnR>
                      <a:noFill/>
                    </a:lnR>
                    <a:lnT>
                      <a:noFill/>
                    </a:lnT>
                    <a:lnB>
                      <a:noFill/>
                    </a:lnB>
                    <a:solidFill>
                      <a:srgbClr val="FFCCCC"/>
                    </a:solidFill>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vMerge="1">
                  <a:txBody>
                    <a:bodyPr/>
                    <a:lstStyle/>
                    <a:p>
                      <a:pPr algn="l" fontAlgn="t"/>
                      <a:endParaRPr lang="ja-JP" altLang="en-US" sz="700" b="0" i="0" u="none" strike="noStrike" dirty="0">
                        <a:solidFill>
                          <a:srgbClr val="000000"/>
                        </a:solidFill>
                        <a:effectLst/>
                        <a:latin typeface="+mn-lt"/>
                      </a:endParaRPr>
                    </a:p>
                  </a:txBody>
                  <a:tcPr marL="0" marR="0" marT="0" marB="0">
                    <a:lnL>
                      <a:noFill/>
                    </a:lnL>
                    <a:lnR>
                      <a:noFill/>
                    </a:lnR>
                    <a:lnT>
                      <a:noFill/>
                    </a:lnT>
                    <a:lnB>
                      <a:noFill/>
                    </a:lnB>
                    <a:solidFill>
                      <a:srgbClr val="FFFF99"/>
                    </a:solidFill>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a:txBody>
                    <a:bodyPr/>
                    <a:lstStyle/>
                    <a:p>
                      <a:pPr algn="ctr" fontAlgn="ctr"/>
                      <a:r>
                        <a:rPr lang="en-US" altLang="ja-JP" sz="700" b="0" i="0" u="none" strike="noStrike" dirty="0">
                          <a:solidFill>
                            <a:srgbClr val="000000"/>
                          </a:solidFill>
                          <a:effectLst/>
                          <a:latin typeface="+mn-lt"/>
                        </a:rPr>
                        <a:t>17:30</a:t>
                      </a:r>
                    </a:p>
                  </a:txBody>
                  <a:tcPr marL="0" marR="0" marT="0" marB="0" anchor="ctr">
                    <a:lnL>
                      <a:noFill/>
                    </a:lnL>
                    <a:lnR>
                      <a:noFill/>
                    </a:lnR>
                    <a:lnT>
                      <a:noFill/>
                    </a:lnT>
                    <a:lnB>
                      <a:noFill/>
                    </a:lnB>
                    <a:solidFill>
                      <a:srgbClr val="B0E0FF"/>
                    </a:solidFill>
                  </a:tcPr>
                </a:tc>
                <a:tc>
                  <a:txBody>
                    <a:bodyPr/>
                    <a:lstStyle/>
                    <a:p>
                      <a:pPr algn="ctr" fontAlgn="ctr"/>
                      <a:r>
                        <a:rPr lang="en-US" sz="700" b="0" i="0" u="none" strike="noStrike" dirty="0">
                          <a:solidFill>
                            <a:srgbClr val="000000"/>
                          </a:solidFill>
                          <a:effectLst/>
                          <a:latin typeface="+mn-lt"/>
                        </a:rPr>
                        <a:t>Discussion Session </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(until 19:00)</a:t>
                      </a:r>
                    </a:p>
                  </a:txBody>
                  <a:tcPr marL="0" marR="0" marT="0" marB="0" anchor="ctr">
                    <a:lnL>
                      <a:noFill/>
                    </a:lnL>
                    <a:lnR>
                      <a:noFill/>
                    </a:lnR>
                    <a:lnT>
                      <a:noFill/>
                    </a:lnT>
                    <a:lnB>
                      <a:noFill/>
                    </a:lnB>
                    <a:solidFill>
                      <a:srgbClr val="90C0F0"/>
                    </a:solidFill>
                  </a:tcPr>
                </a:tc>
                <a:tc>
                  <a:txBody>
                    <a:bodyPr/>
                    <a:lstStyle/>
                    <a:p>
                      <a:pPr algn="ctr" fontAlgn="ctr"/>
                      <a:endParaRPr lang="ja-JP" altLang="en-US" sz="7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145403">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700" b="0" i="0" u="none" strike="noStrike">
                          <a:solidFill>
                            <a:srgbClr val="000000"/>
                          </a:solidFill>
                          <a:effectLst/>
                          <a:latin typeface="+mn-lt"/>
                        </a:rPr>
                        <a:t>19:30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F2DCDB"/>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DA9694"/>
                    </a:solidFill>
                  </a:tcPr>
                </a:tc>
                <a:tc>
                  <a:txBody>
                    <a:bodyPr/>
                    <a:lstStyle/>
                    <a:p>
                      <a:pPr algn="ctr" fontAlgn="ctr"/>
                      <a:r>
                        <a:rPr lang="en-US" altLang="ja-JP" sz="700" b="0" i="0" u="none" strike="noStrike">
                          <a:solidFill>
                            <a:srgbClr val="000000"/>
                          </a:solidFill>
                          <a:effectLst/>
                          <a:latin typeface="+mn-lt"/>
                        </a:rPr>
                        <a:t>19:00</a:t>
                      </a:r>
                    </a:p>
                  </a:txBody>
                  <a:tcPr marL="0" marR="0" marT="0" marB="0" anchor="ctr">
                    <a:lnL>
                      <a:noFill/>
                    </a:lnL>
                    <a:lnR>
                      <a:noFill/>
                    </a:lnR>
                    <a:lnT>
                      <a:noFill/>
                    </a:lnT>
                    <a:lnB>
                      <a:noFill/>
                    </a:lnB>
                    <a:solidFill>
                      <a:srgbClr val="E4DFEC"/>
                    </a:solidFill>
                  </a:tcPr>
                </a:tc>
                <a:tc>
                  <a:txBody>
                    <a:bodyPr/>
                    <a:lstStyle/>
                    <a:p>
                      <a:pPr algn="ctr" fontAlgn="ctr"/>
                      <a:r>
                        <a:rPr lang="en-US" sz="700" b="0" i="0" u="none" strike="noStrike">
                          <a:solidFill>
                            <a:srgbClr val="000000"/>
                          </a:solidFill>
                          <a:effectLst/>
                          <a:latin typeface="+mn-lt"/>
                        </a:rPr>
                        <a:t>Dinner </a:t>
                      </a:r>
                    </a:p>
                  </a:txBody>
                  <a:tcPr marL="0" marR="0" marT="0" marB="0" anchor="ctr">
                    <a:lnL>
                      <a:noFill/>
                    </a:lnL>
                    <a:lnR>
                      <a:noFill/>
                    </a:lnR>
                    <a:lnT>
                      <a:noFill/>
                    </a:lnT>
                    <a:lnB>
                      <a:noFill/>
                    </a:lnB>
                    <a:solidFill>
                      <a:srgbClr val="CCC0DA"/>
                    </a:solidFill>
                  </a:tcPr>
                </a:tc>
                <a:tc>
                  <a:txBody>
                    <a:bodyPr/>
                    <a:lstStyle/>
                    <a:p>
                      <a:pPr algn="l" fontAlgn="ctr"/>
                      <a:endParaRPr lang="ja-JP" altLang="en-US" sz="700" b="0" i="0" u="none" strike="noStrike">
                        <a:solidFill>
                          <a:srgbClr val="000000"/>
                        </a:solidFill>
                        <a:effectLst/>
                        <a:latin typeface="+mn-lt"/>
                      </a:endParaRPr>
                    </a:p>
                  </a:txBody>
                  <a:tcPr marL="0" marR="0" marT="0" marB="0" anchor="ctr">
                    <a:lnL>
                      <a:noFill/>
                    </a:lnL>
                    <a:lnR>
                      <a:noFill/>
                    </a:lnR>
                    <a:lnT>
                      <a:noFill/>
                    </a:lnT>
                    <a:lnB>
                      <a:noFill/>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r>
              <a:tr h="217020">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lt"/>
                        </a:rPr>
                        <a:t>20:00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0E0FF"/>
                    </a:solidFill>
                  </a:tcPr>
                </a:tc>
                <a:tc>
                  <a:txBody>
                    <a:bodyPr/>
                    <a:lstStyle/>
                    <a:p>
                      <a:pPr algn="ctr" fontAlgn="t"/>
                      <a:r>
                        <a:rPr lang="en-US" sz="700" b="0" i="0" u="none" strike="noStrike">
                          <a:solidFill>
                            <a:srgbClr val="000000"/>
                          </a:solidFill>
                          <a:effectLst/>
                          <a:latin typeface="+mn-lt"/>
                        </a:rPr>
                        <a:t>Students Project Presentations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90C0F0"/>
                    </a:solidFill>
                  </a:tcPr>
                </a:tc>
                <a:tc>
                  <a:txBody>
                    <a:bodyPr/>
                    <a:lstStyle/>
                    <a:p>
                      <a:pPr algn="ctr" fontAlgn="ctr"/>
                      <a:r>
                        <a:rPr lang="ja-JP" altLang="en-US" sz="700" b="0" i="0" u="none" strike="noStrike">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E4DFEC"/>
                    </a:solidFill>
                  </a:tcPr>
                </a:tc>
                <a:tc>
                  <a:txBody>
                    <a:bodyPr/>
                    <a:lstStyle/>
                    <a:p>
                      <a:pPr algn="ctr" fontAlgn="t"/>
                      <a:r>
                        <a:rPr lang="en-US" sz="700" b="0" i="0" u="none" strike="noStrike">
                          <a:solidFill>
                            <a:srgbClr val="000000"/>
                          </a:solidFill>
                          <a:effectLst/>
                          <a:latin typeface="+mn-lt"/>
                        </a:rPr>
                        <a:t>Farewell Party</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下矢印 4"/>
          <p:cNvSpPr/>
          <p:nvPr/>
        </p:nvSpPr>
        <p:spPr>
          <a:xfrm>
            <a:off x="971600" y="2132856"/>
            <a:ext cx="476250" cy="859160"/>
          </a:xfrm>
          <a:prstGeom prst="downArrow">
            <a:avLst>
              <a:gd name="adj1" fmla="val 50000"/>
              <a:gd name="adj2" fmla="val 71504"/>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8" name="下矢印 7"/>
          <p:cNvSpPr/>
          <p:nvPr/>
        </p:nvSpPr>
        <p:spPr>
          <a:xfrm>
            <a:off x="8231883" y="4077072"/>
            <a:ext cx="476250" cy="859160"/>
          </a:xfrm>
          <a:prstGeom prst="downArrow">
            <a:avLst>
              <a:gd name="adj1" fmla="val 50000"/>
              <a:gd name="adj2" fmla="val 71504"/>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6" name="テキスト ボックス 5"/>
          <p:cNvSpPr txBox="1"/>
          <p:nvPr/>
        </p:nvSpPr>
        <p:spPr>
          <a:xfrm>
            <a:off x="2659566" y="98630"/>
            <a:ext cx="3802644" cy="523220"/>
          </a:xfrm>
          <a:prstGeom prst="rect">
            <a:avLst/>
          </a:prstGeom>
          <a:noFill/>
        </p:spPr>
        <p:txBody>
          <a:bodyPr wrap="none" rtlCol="0">
            <a:spAutoFit/>
          </a:bodyPr>
          <a:lstStyle/>
          <a:p>
            <a:pPr algn="ctr"/>
            <a:r>
              <a:rPr lang="en-US" altLang="ja-JP" sz="2800" dirty="0" smtClean="0">
                <a:solidFill>
                  <a:srgbClr val="002060"/>
                </a:solidFill>
                <a:latin typeface="Comic Sans MS" pitchFamily="66" charset="0"/>
              </a:rPr>
              <a:t>Scientific </a:t>
            </a:r>
            <a:r>
              <a:rPr lang="en-US" altLang="ja-JP" sz="2800" dirty="0" err="1" smtClean="0">
                <a:solidFill>
                  <a:srgbClr val="002060"/>
                </a:solidFill>
                <a:latin typeface="Comic Sans MS" pitchFamily="66" charset="0"/>
              </a:rPr>
              <a:t>Programme</a:t>
            </a:r>
            <a:endParaRPr kumimoji="1" lang="ja-JP" altLang="en-US" sz="2800" dirty="0">
              <a:solidFill>
                <a:srgbClr val="002060"/>
              </a:solidFill>
              <a:latin typeface="Comic Sans MS" pitchFamily="66" charset="0"/>
            </a:endParaRPr>
          </a:p>
        </p:txBody>
      </p:sp>
      <p:sp>
        <p:nvSpPr>
          <p:cNvPr id="10" name="角丸四角形 9"/>
          <p:cNvSpPr/>
          <p:nvPr/>
        </p:nvSpPr>
        <p:spPr>
          <a:xfrm>
            <a:off x="7857365" y="5319210"/>
            <a:ext cx="1125125" cy="810090"/>
          </a:xfrm>
          <a:prstGeom prst="roundRect">
            <a:avLst/>
          </a:prstGeom>
          <a:solidFill>
            <a:schemeClr val="bg1">
              <a:lumMod val="8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722350" y="5364215"/>
            <a:ext cx="1421650" cy="707886"/>
          </a:xfrm>
          <a:prstGeom prst="rect">
            <a:avLst/>
          </a:prstGeom>
        </p:spPr>
        <p:txBody>
          <a:bodyPr wrap="square">
            <a:spAutoFit/>
          </a:bodyPr>
          <a:lstStyle/>
          <a:p>
            <a:pPr algn="ctr"/>
            <a:r>
              <a:rPr lang="en-US" altLang="ja-JP" sz="1000" dirty="0" smtClean="0">
                <a:latin typeface="+mj-lt"/>
                <a:cs typeface="Tahoma" pitchFamily="34" charset="0"/>
              </a:rPr>
              <a:t>Open Lecture</a:t>
            </a:r>
            <a:endParaRPr lang="en-US" altLang="ja-JP" sz="1000" dirty="0" smtClean="0">
              <a:latin typeface="+mj-lt"/>
              <a:ea typeface="Tahoma" pitchFamily="34" charset="0"/>
              <a:cs typeface="Tahoma" pitchFamily="34" charset="0"/>
            </a:endParaRPr>
          </a:p>
          <a:p>
            <a:pPr algn="ctr"/>
            <a:r>
              <a:rPr lang="en-US" altLang="ja-JP" sz="1000" dirty="0" smtClean="0">
                <a:latin typeface="+mj-lt"/>
                <a:cs typeface="Tahoma" pitchFamily="34" charset="0"/>
              </a:rPr>
              <a:t>Joint Session </a:t>
            </a:r>
          </a:p>
          <a:p>
            <a:pPr algn="ctr"/>
            <a:r>
              <a:rPr lang="en-US" altLang="ja-JP" sz="1000" spc="-30" dirty="0" smtClean="0">
                <a:latin typeface="+mj-lt"/>
                <a:cs typeface="Tahoma" pitchFamily="34" charset="0"/>
              </a:rPr>
              <a:t>(DG, KEK &amp; DG, CERN)</a:t>
            </a:r>
          </a:p>
          <a:p>
            <a:pPr algn="ctr"/>
            <a:r>
              <a:rPr lang="en-US" altLang="ja-JP" sz="1000" dirty="0" smtClean="0">
                <a:latin typeface="+mj-lt"/>
                <a:cs typeface="Tahoma" pitchFamily="34" charset="0"/>
              </a:rPr>
              <a:t>@Kyushu Univ. </a:t>
            </a:r>
            <a:endParaRPr lang="ja-JP" altLang="en-US" sz="1000" dirty="0">
              <a:latin typeface="+mj-lt"/>
            </a:endParaRPr>
          </a:p>
        </p:txBody>
      </p:sp>
    </p:spTree>
    <p:extLst>
      <p:ext uri="{BB962C8B-B14F-4D97-AF65-F5344CB8AC3E}">
        <p14:creationId xmlns:p14="http://schemas.microsoft.com/office/powerpoint/2010/main" val="1849550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6515" y="233645"/>
            <a:ext cx="1729961" cy="523220"/>
          </a:xfrm>
          <a:prstGeom prst="rect">
            <a:avLst/>
          </a:prstGeom>
          <a:noFill/>
        </p:spPr>
        <p:txBody>
          <a:bodyPr wrap="none" rtlCol="0">
            <a:spAutoFit/>
          </a:bodyPr>
          <a:lstStyle/>
          <a:p>
            <a:r>
              <a:rPr kumimoji="1" lang="en-US" altLang="ja-JP" sz="2800" dirty="0" smtClean="0">
                <a:solidFill>
                  <a:srgbClr val="002060"/>
                </a:solidFill>
                <a:latin typeface="Comic Sans MS" pitchFamily="66" charset="0"/>
              </a:rPr>
              <a:t>Students</a:t>
            </a:r>
            <a:endParaRPr kumimoji="1" lang="ja-JP" altLang="en-US" sz="2800" dirty="0">
              <a:solidFill>
                <a:srgbClr val="002060"/>
              </a:solidFill>
              <a:latin typeface="Comic Sans MS" pitchFamily="66" charset="0"/>
            </a:endParaRPr>
          </a:p>
        </p:txBody>
      </p:sp>
      <p:graphicFrame>
        <p:nvGraphicFramePr>
          <p:cNvPr id="10" name="グラフ 9"/>
          <p:cNvGraphicFramePr/>
          <p:nvPr>
            <p:extLst>
              <p:ext uri="{D42A27DB-BD31-4B8C-83A1-F6EECF244321}">
                <p14:modId xmlns:p14="http://schemas.microsoft.com/office/powerpoint/2010/main" val="2261245595"/>
              </p:ext>
            </p:extLst>
          </p:nvPr>
        </p:nvGraphicFramePr>
        <p:xfrm>
          <a:off x="1286635" y="1763815"/>
          <a:ext cx="5776172" cy="5727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p:nvPr>
            <p:extLst>
              <p:ext uri="{D42A27DB-BD31-4B8C-83A1-F6EECF244321}">
                <p14:modId xmlns:p14="http://schemas.microsoft.com/office/powerpoint/2010/main" val="3887900437"/>
              </p:ext>
            </p:extLst>
          </p:nvPr>
        </p:nvGraphicFramePr>
        <p:xfrm>
          <a:off x="4463479" y="756865"/>
          <a:ext cx="4680521" cy="3980197"/>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535" y="638690"/>
            <a:ext cx="4275475" cy="2862322"/>
          </a:xfrm>
          <a:prstGeom prst="rect">
            <a:avLst/>
          </a:prstGeom>
          <a:noFill/>
        </p:spPr>
        <p:txBody>
          <a:bodyPr wrap="square" rtlCol="0">
            <a:spAutoFit/>
          </a:bodyPr>
          <a:lstStyle/>
          <a:p>
            <a:pPr marL="285750" indent="-285750">
              <a:buFont typeface="Arial" pitchFamily="34" charset="0"/>
              <a:buChar char="•"/>
            </a:pPr>
            <a:r>
              <a:rPr lang="en-US" altLang="ja-JP" dirty="0" smtClean="0">
                <a:latin typeface="Comic Sans MS" pitchFamily="66" charset="0"/>
              </a:rPr>
              <a:t>More than 180 applications</a:t>
            </a:r>
          </a:p>
          <a:p>
            <a:pPr marL="285750" indent="-285750">
              <a:buFont typeface="Arial" pitchFamily="34" charset="0"/>
              <a:buChar char="•"/>
            </a:pPr>
            <a:endParaRPr lang="en-US" altLang="ja-JP" dirty="0" smtClean="0">
              <a:latin typeface="Comic Sans MS" pitchFamily="66" charset="0"/>
            </a:endParaRPr>
          </a:p>
          <a:p>
            <a:pPr marL="285750" indent="-285750">
              <a:buFont typeface="Arial" pitchFamily="34" charset="0"/>
              <a:buChar char="•"/>
            </a:pPr>
            <a:r>
              <a:rPr kumimoji="1" lang="en-US" altLang="ja-JP" dirty="0" smtClean="0">
                <a:latin typeface="Comic Sans MS" pitchFamily="66" charset="0"/>
              </a:rPr>
              <a:t>In the IOC meeting held in May 10-11. </a:t>
            </a:r>
            <a:r>
              <a:rPr lang="en-US" altLang="ja-JP" dirty="0" smtClean="0">
                <a:latin typeface="Comic Sans MS" pitchFamily="66" charset="0"/>
              </a:rPr>
              <a:t>110 students have been selected.</a:t>
            </a:r>
          </a:p>
          <a:p>
            <a:pPr marL="285750" indent="-285750">
              <a:buFont typeface="Arial" pitchFamily="34" charset="0"/>
              <a:buChar char="•"/>
            </a:pPr>
            <a:endParaRPr lang="en-US" altLang="ja-JP" dirty="0" smtClean="0">
              <a:latin typeface="Comic Sans MS" pitchFamily="66" charset="0"/>
            </a:endParaRPr>
          </a:p>
          <a:p>
            <a:pPr marL="285750" indent="-285750">
              <a:buFont typeface="Arial" pitchFamily="34" charset="0"/>
              <a:buChar char="•"/>
            </a:pPr>
            <a:r>
              <a:rPr lang="en-US" altLang="ja-JP" dirty="0" smtClean="0">
                <a:latin typeface="Comic Sans MS" pitchFamily="66" charset="0"/>
              </a:rPr>
              <a:t>The school fee is 100,000 yen (~1kEuro). Not so cheap but there are enough supports from each country, KEK and CERN.</a:t>
            </a:r>
          </a:p>
          <a:p>
            <a:endParaRPr kumimoji="1" lang="ja-JP" altLang="en-US" dirty="0">
              <a:latin typeface="Comic Sans MS" pitchFamily="66" charset="0"/>
            </a:endParaRPr>
          </a:p>
        </p:txBody>
      </p:sp>
    </p:spTree>
    <p:extLst>
      <p:ext uri="{BB962C8B-B14F-4D97-AF65-F5344CB8AC3E}">
        <p14:creationId xmlns:p14="http://schemas.microsoft.com/office/powerpoint/2010/main" val="2819667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3671" y="814064"/>
            <a:ext cx="4559261" cy="369332"/>
          </a:xfrm>
          <a:prstGeom prst="rect">
            <a:avLst/>
          </a:prstGeom>
          <a:solidFill>
            <a:srgbClr val="FFFF00"/>
          </a:solidFill>
        </p:spPr>
        <p:txBody>
          <a:bodyPr wrap="none">
            <a:spAutoFit/>
          </a:bodyPr>
          <a:lstStyle/>
          <a:p>
            <a:r>
              <a:rPr lang="en-US" altLang="ja-JP" dirty="0" smtClean="0">
                <a:latin typeface="Comic Sans MS" pitchFamily="66" charset="0"/>
              </a:rPr>
              <a:t>Students from 27 </a:t>
            </a:r>
            <a:r>
              <a:rPr lang="en-US" altLang="ja-JP" dirty="0">
                <a:latin typeface="Comic Sans MS" pitchFamily="66" charset="0"/>
              </a:rPr>
              <a:t>countries and regions </a:t>
            </a:r>
            <a:endParaRPr lang="ja-JP" altLang="en-US" dirty="0"/>
          </a:p>
        </p:txBody>
      </p:sp>
      <p:sp>
        <p:nvSpPr>
          <p:cNvPr id="20" name="正方形/長方形 19"/>
          <p:cNvSpPr/>
          <p:nvPr/>
        </p:nvSpPr>
        <p:spPr>
          <a:xfrm>
            <a:off x="395792" y="0"/>
            <a:ext cx="8325134" cy="923330"/>
          </a:xfrm>
          <a:prstGeom prst="rect">
            <a:avLst/>
          </a:prstGeom>
        </p:spPr>
        <p:txBody>
          <a:bodyPr wrap="square">
            <a:spAutoFit/>
          </a:bodyPr>
          <a:lstStyle/>
          <a:p>
            <a:pPr algn="ctr"/>
            <a:r>
              <a:rPr lang="en-US" altLang="ja-JP" sz="3000" dirty="0" smtClean="0">
                <a:latin typeface="Comic Sans MS" pitchFamily="66" charset="0"/>
                <a:ea typeface="Tahoma" pitchFamily="34" charset="0"/>
                <a:cs typeface="Tahoma" pitchFamily="34" charset="0"/>
              </a:rPr>
              <a:t>Candidates to participate in the 1</a:t>
            </a:r>
            <a:r>
              <a:rPr lang="en-US" altLang="ja-JP" sz="3000" baseline="30000" dirty="0" smtClean="0">
                <a:latin typeface="Comic Sans MS" pitchFamily="66" charset="0"/>
                <a:ea typeface="Tahoma" pitchFamily="34" charset="0"/>
                <a:cs typeface="Tahoma" pitchFamily="34" charset="0"/>
              </a:rPr>
              <a:t>st</a:t>
            </a:r>
            <a:r>
              <a:rPr lang="en-US" altLang="ja-JP" sz="3000" dirty="0" smtClean="0">
                <a:latin typeface="Comic Sans MS" pitchFamily="66" charset="0"/>
                <a:ea typeface="Tahoma" pitchFamily="34" charset="0"/>
                <a:cs typeface="Tahoma" pitchFamily="34" charset="0"/>
              </a:rPr>
              <a:t> School</a:t>
            </a:r>
          </a:p>
          <a:p>
            <a:pPr algn="ctr"/>
            <a:r>
              <a:rPr lang="en-US" altLang="ja-JP" sz="2200" dirty="0" smtClean="0">
                <a:latin typeface="Comic Sans MS" pitchFamily="66" charset="0"/>
                <a:ea typeface="Tahoma" pitchFamily="34" charset="0"/>
                <a:cs typeface="Tahoma" pitchFamily="34" charset="0"/>
              </a:rPr>
              <a:t>Country/region of their home</a:t>
            </a:r>
            <a:r>
              <a:rPr lang="en-US" altLang="ja-JP" sz="2200" baseline="0" dirty="0" smtClean="0">
                <a:latin typeface="Comic Sans MS" pitchFamily="66" charset="0"/>
                <a:ea typeface="Tahoma" pitchFamily="34" charset="0"/>
                <a:cs typeface="Tahoma" pitchFamily="34" charset="0"/>
              </a:rPr>
              <a:t> </a:t>
            </a:r>
            <a:r>
              <a:rPr lang="en-US" altLang="ja-JP" sz="2200" dirty="0" smtClean="0">
                <a:latin typeface="Comic Sans MS" pitchFamily="66" charset="0"/>
                <a:ea typeface="Tahoma" pitchFamily="34" charset="0"/>
                <a:cs typeface="Tahoma" pitchFamily="34" charset="0"/>
              </a:rPr>
              <a:t>i</a:t>
            </a:r>
            <a:r>
              <a:rPr lang="en-US" altLang="ja-JP" sz="2200" baseline="0" dirty="0" smtClean="0">
                <a:latin typeface="Comic Sans MS" pitchFamily="66" charset="0"/>
                <a:ea typeface="Tahoma" pitchFamily="34" charset="0"/>
                <a:cs typeface="Tahoma" pitchFamily="34" charset="0"/>
              </a:rPr>
              <a:t>nstitutes </a:t>
            </a:r>
            <a:endParaRPr lang="ja-JP" altLang="en-US" sz="2200" dirty="0">
              <a:latin typeface="Comic Sans MS" pitchFamily="66" charset="0"/>
            </a:endParaRPr>
          </a:p>
        </p:txBody>
      </p:sp>
      <p:graphicFrame>
        <p:nvGraphicFramePr>
          <p:cNvPr id="21" name="グラフ 20"/>
          <p:cNvGraphicFramePr/>
          <p:nvPr/>
        </p:nvGraphicFramePr>
        <p:xfrm>
          <a:off x="827584" y="1052736"/>
          <a:ext cx="7704856" cy="5805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p:cNvGraphicFramePr/>
          <p:nvPr/>
        </p:nvGraphicFramePr>
        <p:xfrm>
          <a:off x="1979712" y="2276872"/>
          <a:ext cx="5220072" cy="3247256"/>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3203848" y="4581128"/>
            <a:ext cx="1102289" cy="369332"/>
          </a:xfrm>
          <a:prstGeom prst="rect">
            <a:avLst/>
          </a:prstGeom>
          <a:noFill/>
        </p:spPr>
        <p:txBody>
          <a:bodyPr wrap="none" rtlCol="0">
            <a:spAutoFit/>
          </a:bodyPr>
          <a:lstStyle/>
          <a:p>
            <a:r>
              <a:rPr kumimoji="1" lang="en-US" altLang="ja-JP" dirty="0" smtClean="0"/>
              <a:t>Total: 110</a:t>
            </a:r>
            <a:endParaRPr kumimoji="1" lang="ja-JP" altLang="en-US" dirty="0"/>
          </a:p>
        </p:txBody>
      </p:sp>
      <p:sp>
        <p:nvSpPr>
          <p:cNvPr id="31" name="テキスト ボックス 30"/>
          <p:cNvSpPr txBox="1"/>
          <p:nvPr/>
        </p:nvSpPr>
        <p:spPr>
          <a:xfrm>
            <a:off x="2378601" y="6398741"/>
            <a:ext cx="725711" cy="369332"/>
          </a:xfrm>
          <a:prstGeom prst="rect">
            <a:avLst/>
          </a:prstGeom>
          <a:noFill/>
        </p:spPr>
        <p:txBody>
          <a:bodyPr wrap="none" rtlCol="0">
            <a:spAutoFit/>
          </a:bodyPr>
          <a:lstStyle/>
          <a:p>
            <a:r>
              <a:rPr kumimoji="1" lang="en-US" altLang="ja-JP" dirty="0" smtClean="0"/>
              <a:t>Korea</a:t>
            </a:r>
            <a:endParaRPr kumimoji="1" lang="ja-JP" altLang="en-US" dirty="0"/>
          </a:p>
        </p:txBody>
      </p:sp>
      <p:sp>
        <p:nvSpPr>
          <p:cNvPr id="32" name="テキスト ボックス 31"/>
          <p:cNvSpPr txBox="1"/>
          <p:nvPr/>
        </p:nvSpPr>
        <p:spPr>
          <a:xfrm>
            <a:off x="5243166" y="6183878"/>
            <a:ext cx="723275" cy="369332"/>
          </a:xfrm>
          <a:prstGeom prst="rect">
            <a:avLst/>
          </a:prstGeom>
          <a:noFill/>
        </p:spPr>
        <p:txBody>
          <a:bodyPr wrap="none" rtlCol="0">
            <a:spAutoFit/>
          </a:bodyPr>
          <a:lstStyle/>
          <a:p>
            <a:r>
              <a:rPr lang="en-US" altLang="ja-JP" dirty="0" smtClean="0"/>
              <a:t>Japan</a:t>
            </a:r>
            <a:endParaRPr kumimoji="1" lang="ja-JP" altLang="en-US" dirty="0"/>
          </a:p>
        </p:txBody>
      </p:sp>
      <p:sp>
        <p:nvSpPr>
          <p:cNvPr id="33" name="テキスト ボックス 32"/>
          <p:cNvSpPr txBox="1"/>
          <p:nvPr/>
        </p:nvSpPr>
        <p:spPr>
          <a:xfrm>
            <a:off x="5370709" y="1478390"/>
            <a:ext cx="715260" cy="369332"/>
          </a:xfrm>
          <a:prstGeom prst="rect">
            <a:avLst/>
          </a:prstGeom>
          <a:noFill/>
        </p:spPr>
        <p:txBody>
          <a:bodyPr wrap="none" rtlCol="0">
            <a:spAutoFit/>
          </a:bodyPr>
          <a:lstStyle/>
          <a:p>
            <a:r>
              <a:rPr lang="en-US" altLang="ja-JP" dirty="0" smtClean="0"/>
              <a:t>China</a:t>
            </a:r>
            <a:endParaRPr kumimoji="1" lang="ja-JP" altLang="en-US" dirty="0"/>
          </a:p>
        </p:txBody>
      </p:sp>
      <p:sp>
        <p:nvSpPr>
          <p:cNvPr id="34" name="テキスト ボックス 33"/>
          <p:cNvSpPr txBox="1"/>
          <p:nvPr/>
        </p:nvSpPr>
        <p:spPr>
          <a:xfrm>
            <a:off x="246014" y="3838102"/>
            <a:ext cx="811504" cy="369332"/>
          </a:xfrm>
          <a:prstGeom prst="rect">
            <a:avLst/>
          </a:prstGeom>
          <a:noFill/>
        </p:spPr>
        <p:txBody>
          <a:bodyPr wrap="none" rtlCol="0">
            <a:spAutoFit/>
          </a:bodyPr>
          <a:lstStyle/>
          <a:p>
            <a:r>
              <a:rPr lang="en-US" altLang="ja-JP" dirty="0" smtClean="0"/>
              <a:t>France</a:t>
            </a:r>
            <a:endParaRPr kumimoji="1" lang="ja-JP" altLang="en-US" dirty="0"/>
          </a:p>
        </p:txBody>
      </p:sp>
      <p:sp>
        <p:nvSpPr>
          <p:cNvPr id="35" name="テキスト ボックス 34"/>
          <p:cNvSpPr txBox="1"/>
          <p:nvPr/>
        </p:nvSpPr>
        <p:spPr>
          <a:xfrm>
            <a:off x="198862" y="2757982"/>
            <a:ext cx="1042786" cy="369332"/>
          </a:xfrm>
          <a:prstGeom prst="rect">
            <a:avLst/>
          </a:prstGeom>
          <a:noFill/>
        </p:spPr>
        <p:txBody>
          <a:bodyPr wrap="none" rtlCol="0">
            <a:spAutoFit/>
          </a:bodyPr>
          <a:lstStyle/>
          <a:p>
            <a:r>
              <a:rPr lang="en-US" altLang="ja-JP" dirty="0" smtClean="0"/>
              <a:t>Germany</a:t>
            </a:r>
            <a:endParaRPr kumimoji="1" lang="ja-JP" altLang="en-US" dirty="0"/>
          </a:p>
        </p:txBody>
      </p:sp>
      <p:sp>
        <p:nvSpPr>
          <p:cNvPr id="36" name="テキスト ボックス 35"/>
          <p:cNvSpPr txBox="1"/>
          <p:nvPr/>
        </p:nvSpPr>
        <p:spPr>
          <a:xfrm>
            <a:off x="2201528" y="1247461"/>
            <a:ext cx="452368" cy="369332"/>
          </a:xfrm>
          <a:prstGeom prst="rect">
            <a:avLst/>
          </a:prstGeom>
          <a:noFill/>
        </p:spPr>
        <p:txBody>
          <a:bodyPr wrap="none" rtlCol="0">
            <a:spAutoFit/>
          </a:bodyPr>
          <a:lstStyle/>
          <a:p>
            <a:r>
              <a:rPr lang="en-US" altLang="ja-JP" dirty="0" smtClean="0"/>
              <a:t>UK</a:t>
            </a:r>
            <a:endParaRPr kumimoji="1" lang="ja-JP" altLang="en-US" dirty="0"/>
          </a:p>
        </p:txBody>
      </p:sp>
      <p:sp>
        <p:nvSpPr>
          <p:cNvPr id="37" name="テキスト ボックス 36"/>
          <p:cNvSpPr txBox="1"/>
          <p:nvPr/>
        </p:nvSpPr>
        <p:spPr>
          <a:xfrm>
            <a:off x="6151402" y="2258870"/>
            <a:ext cx="649537" cy="369332"/>
          </a:xfrm>
          <a:prstGeom prst="rect">
            <a:avLst/>
          </a:prstGeom>
          <a:noFill/>
        </p:spPr>
        <p:txBody>
          <a:bodyPr wrap="none" rtlCol="0">
            <a:spAutoFit/>
          </a:bodyPr>
          <a:lstStyle/>
          <a:p>
            <a:r>
              <a:rPr lang="en-US" altLang="ja-JP" dirty="0" smtClean="0"/>
              <a:t>India</a:t>
            </a:r>
            <a:endParaRPr kumimoji="1" lang="ja-JP" altLang="en-US" dirty="0"/>
          </a:p>
        </p:txBody>
      </p:sp>
      <p:sp>
        <p:nvSpPr>
          <p:cNvPr id="38" name="テキスト ボックス 37"/>
          <p:cNvSpPr txBox="1"/>
          <p:nvPr/>
        </p:nvSpPr>
        <p:spPr>
          <a:xfrm>
            <a:off x="4867655" y="998730"/>
            <a:ext cx="1006109" cy="369332"/>
          </a:xfrm>
          <a:prstGeom prst="rect">
            <a:avLst/>
          </a:prstGeom>
          <a:noFill/>
        </p:spPr>
        <p:txBody>
          <a:bodyPr wrap="none" rtlCol="0">
            <a:spAutoFit/>
          </a:bodyPr>
          <a:lstStyle/>
          <a:p>
            <a:r>
              <a:rPr lang="en-US" altLang="ja-JP" dirty="0" smtClean="0"/>
              <a:t>Australia</a:t>
            </a:r>
            <a:endParaRPr kumimoji="1" lang="ja-JP" altLang="en-US" dirty="0"/>
          </a:p>
        </p:txBody>
      </p:sp>
      <p:sp>
        <p:nvSpPr>
          <p:cNvPr id="47" name="テキスト ボックス 46"/>
          <p:cNvSpPr txBox="1"/>
          <p:nvPr/>
        </p:nvSpPr>
        <p:spPr>
          <a:xfrm>
            <a:off x="264714" y="4583230"/>
            <a:ext cx="976934" cy="369332"/>
          </a:xfrm>
          <a:prstGeom prst="rect">
            <a:avLst/>
          </a:prstGeom>
          <a:noFill/>
        </p:spPr>
        <p:txBody>
          <a:bodyPr wrap="none" rtlCol="0">
            <a:spAutoFit/>
          </a:bodyPr>
          <a:lstStyle/>
          <a:p>
            <a:r>
              <a:rPr kumimoji="1" lang="en-US" altLang="ja-JP" dirty="0" smtClean="0"/>
              <a:t>Vietnam</a:t>
            </a:r>
            <a:endParaRPr kumimoji="1" lang="ja-JP" altLang="en-US" dirty="0"/>
          </a:p>
        </p:txBody>
      </p:sp>
      <p:cxnSp>
        <p:nvCxnSpPr>
          <p:cNvPr id="4" name="直線矢印コネクタ 3"/>
          <p:cNvCxnSpPr>
            <a:stCxn id="38" idx="1"/>
          </p:cNvCxnSpPr>
          <p:nvPr/>
        </p:nvCxnSpPr>
        <p:spPr>
          <a:xfrm flipH="1">
            <a:off x="4306137" y="1183396"/>
            <a:ext cx="561518" cy="1281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027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09433" y="244053"/>
            <a:ext cx="8325134" cy="55399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000" dirty="0" smtClean="0">
                <a:latin typeface="Comic Sans MS" pitchFamily="66" charset="0"/>
                <a:ea typeface="Tahoma" pitchFamily="34" charset="0"/>
                <a:cs typeface="Tahoma" pitchFamily="34" charset="0"/>
              </a:rPr>
              <a:t>Summary</a:t>
            </a:r>
            <a:endParaRPr lang="ja-JP" altLang="en-US" sz="2200" dirty="0">
              <a:latin typeface="Comic Sans MS" pitchFamily="66" charset="0"/>
            </a:endParaRPr>
          </a:p>
        </p:txBody>
      </p:sp>
      <p:sp>
        <p:nvSpPr>
          <p:cNvPr id="3" name="テキスト ボックス 2"/>
          <p:cNvSpPr txBox="1"/>
          <p:nvPr/>
        </p:nvSpPr>
        <p:spPr>
          <a:xfrm>
            <a:off x="701570" y="1178750"/>
            <a:ext cx="8235915" cy="5816977"/>
          </a:xfrm>
          <a:prstGeom prst="rect">
            <a:avLst/>
          </a:prstGeom>
          <a:noFill/>
        </p:spPr>
        <p:txBody>
          <a:bodyPr wrap="square" rtlCol="0">
            <a:spAutoFit/>
          </a:bodyPr>
          <a:lstStyle/>
          <a:p>
            <a:pPr marL="285750" indent="-285750">
              <a:buFont typeface="Arial" pitchFamily="34" charset="0"/>
              <a:buChar char="•"/>
            </a:pPr>
            <a:r>
              <a:rPr kumimoji="1" lang="en-US" altLang="ja-JP" sz="2400" dirty="0" smtClean="0">
                <a:latin typeface="Comic Sans MS" pitchFamily="66" charset="0"/>
              </a:rPr>
              <a:t>The first Asia-Europe-Pacific School of High Energy Physics (AEPHEP)</a:t>
            </a:r>
            <a:r>
              <a:rPr lang="ja-JP" altLang="en-US" sz="2400" dirty="0" smtClean="0">
                <a:latin typeface="Comic Sans MS" pitchFamily="66" charset="0"/>
              </a:rPr>
              <a:t> </a:t>
            </a:r>
            <a:r>
              <a:rPr lang="en-US" altLang="ja-JP" sz="2400" dirty="0" smtClean="0">
                <a:latin typeface="Comic Sans MS" pitchFamily="66" charset="0"/>
              </a:rPr>
              <a:t>will be held in Fukuoka, Japan on 14-27 October.</a:t>
            </a:r>
          </a:p>
          <a:p>
            <a:pPr marL="285750" indent="-285750">
              <a:buFont typeface="Arial" pitchFamily="34" charset="0"/>
              <a:buChar char="•"/>
            </a:pPr>
            <a:r>
              <a:rPr lang="en-US" altLang="ja-JP" sz="2400" dirty="0" smtClean="0">
                <a:latin typeface="Comic Sans MS" pitchFamily="66" charset="0"/>
              </a:rPr>
              <a:t>Lecturers and Discussion Leaders have been identified.</a:t>
            </a:r>
          </a:p>
          <a:p>
            <a:pPr marL="285750" indent="-285750">
              <a:buFont typeface="Arial" pitchFamily="34" charset="0"/>
              <a:buChar char="•"/>
            </a:pPr>
            <a:r>
              <a:rPr lang="en-US" altLang="ja-JP" sz="2400" dirty="0" smtClean="0">
                <a:latin typeface="Comic Sans MS" pitchFamily="66" charset="0"/>
              </a:rPr>
              <a:t>More than 180 applications were received.</a:t>
            </a:r>
          </a:p>
          <a:p>
            <a:pPr marL="285750" indent="-285750">
              <a:buFont typeface="Arial" pitchFamily="34" charset="0"/>
              <a:buChar char="•"/>
            </a:pPr>
            <a:r>
              <a:rPr lang="en-US" altLang="ja-JP" sz="2400" dirty="0" smtClean="0">
                <a:latin typeface="Comic Sans MS" pitchFamily="66" charset="0"/>
              </a:rPr>
              <a:t>110 candidates have been selected. They are from 27 countries and regions in Asia, Europe, Oceania, (and Africa and South America).</a:t>
            </a:r>
          </a:p>
          <a:p>
            <a:pPr marL="285750" indent="-285750">
              <a:buFont typeface="Arial" pitchFamily="34" charset="0"/>
              <a:buChar char="•"/>
            </a:pPr>
            <a:r>
              <a:rPr lang="en-US" altLang="ja-JP" sz="2400" dirty="0" smtClean="0">
                <a:latin typeface="Comic Sans MS" pitchFamily="66" charset="0"/>
              </a:rPr>
              <a:t>A large Financial support from KEK, CERN and various countries.</a:t>
            </a:r>
          </a:p>
          <a:p>
            <a:pPr marL="285750" indent="-285750">
              <a:buFont typeface="Arial" pitchFamily="34" charset="0"/>
              <a:buChar char="•"/>
            </a:pPr>
            <a:endParaRPr lang="en-US" altLang="ja-JP" sz="2400" dirty="0" smtClean="0">
              <a:latin typeface="Comic Sans MS" pitchFamily="66" charset="0"/>
            </a:endParaRPr>
          </a:p>
          <a:p>
            <a:pPr marL="285750" indent="-285750">
              <a:buFont typeface="Arial" pitchFamily="34" charset="0"/>
              <a:buChar char="•"/>
            </a:pPr>
            <a:r>
              <a:rPr lang="en-US" altLang="ja-JP" sz="2400" dirty="0" smtClean="0">
                <a:latin typeface="Comic Sans MS" pitchFamily="66" charset="0"/>
              </a:rPr>
              <a:t>The school will be held in every other year. The second school will be in 2014.</a:t>
            </a:r>
          </a:p>
          <a:p>
            <a:endParaRPr lang="en-US" altLang="ja-JP" dirty="0" smtClean="0">
              <a:latin typeface="Comic Sans MS" pitchFamily="66" charset="0"/>
            </a:endParaRPr>
          </a:p>
          <a:p>
            <a:endParaRPr kumimoji="1" lang="en-US" altLang="ja-JP" dirty="0" smtClean="0">
              <a:latin typeface="Comic Sans MS" pitchFamily="66" charset="0"/>
            </a:endParaRPr>
          </a:p>
        </p:txBody>
      </p:sp>
    </p:spTree>
    <p:extLst>
      <p:ext uri="{BB962C8B-B14F-4D97-AF65-F5344CB8AC3E}">
        <p14:creationId xmlns:p14="http://schemas.microsoft.com/office/powerpoint/2010/main" val="4019682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0085" y="58530"/>
            <a:ext cx="9144000" cy="803762"/>
          </a:xfrm>
          <a:prstGeom prst="rect">
            <a:avLst/>
          </a:prstGeom>
        </p:spPr>
        <p:txBody>
          <a:bodyPr vert="horz" anchor="b" anchorCtr="0">
            <a:noAutofit/>
          </a:bodyPr>
          <a:lstStyle/>
          <a:p>
            <a:pPr algn="ctr">
              <a:lnSpc>
                <a:spcPts val="2800"/>
              </a:lnSpc>
            </a:pPr>
            <a:r>
              <a:rPr lang="en-US" altLang="ja-JP" sz="2800" dirty="0" smtClean="0">
                <a:solidFill>
                  <a:srgbClr val="002060"/>
                </a:solidFill>
                <a:latin typeface="Comic Sans MS" pitchFamily="66" charset="0"/>
              </a:rPr>
              <a:t>Outline of the First Asia Europe Pacific School</a:t>
            </a:r>
          </a:p>
          <a:p>
            <a:pPr algn="ctr">
              <a:lnSpc>
                <a:spcPts val="2800"/>
              </a:lnSpc>
            </a:pPr>
            <a:r>
              <a:rPr lang="en-US" altLang="ja-JP" sz="2800" dirty="0" smtClean="0">
                <a:solidFill>
                  <a:srgbClr val="002060"/>
                </a:solidFill>
                <a:latin typeface="Comic Sans MS" pitchFamily="66" charset="0"/>
              </a:rPr>
              <a:t>of High Energy Physics</a:t>
            </a:r>
            <a:endParaRPr lang="ja-JP" altLang="en-US" sz="2800" dirty="0">
              <a:solidFill>
                <a:srgbClr val="002060"/>
              </a:solidFill>
              <a:latin typeface="Comic Sans MS" pitchFamily="66" charset="0"/>
            </a:endParaRPr>
          </a:p>
        </p:txBody>
      </p:sp>
      <p:sp>
        <p:nvSpPr>
          <p:cNvPr id="5" name="テキスト ボックス 4"/>
          <p:cNvSpPr txBox="1"/>
          <p:nvPr/>
        </p:nvSpPr>
        <p:spPr>
          <a:xfrm>
            <a:off x="258985" y="825578"/>
            <a:ext cx="8585860" cy="6032421"/>
          </a:xfrm>
          <a:prstGeom prst="rect">
            <a:avLst/>
          </a:prstGeom>
          <a:noFill/>
        </p:spPr>
        <p:txBody>
          <a:bodyPr wrap="square" rtlCol="0">
            <a:spAutoFit/>
          </a:bodyPr>
          <a:lstStyle/>
          <a:p>
            <a:pPr algn="just">
              <a:spcBef>
                <a:spcPts val="1200"/>
              </a:spcBef>
            </a:pPr>
            <a:r>
              <a:rPr lang="en-US" altLang="ja-JP" sz="1700" dirty="0" smtClean="0">
                <a:solidFill>
                  <a:srgbClr val="002060"/>
                </a:solidFill>
                <a:latin typeface="Comic Sans MS" pitchFamily="66" charset="0"/>
                <a:ea typeface="Tahoma" pitchFamily="34" charset="0"/>
                <a:cs typeface="Tahoma" pitchFamily="34" charset="0"/>
              </a:rPr>
              <a:t>[Purpose]</a:t>
            </a:r>
            <a:r>
              <a:rPr kumimoji="1" lang="en-US" altLang="ja-JP" sz="1700" dirty="0" smtClean="0">
                <a:solidFill>
                  <a:srgbClr val="002060"/>
                </a:solidFill>
                <a:latin typeface="Comic Sans MS" pitchFamily="66" charset="0"/>
                <a:ea typeface="Tahoma" pitchFamily="34" charset="0"/>
                <a:cs typeface="Tahoma" pitchFamily="34" charset="0"/>
              </a:rPr>
              <a:t>  </a:t>
            </a:r>
          </a:p>
          <a:p>
            <a:pPr algn="just">
              <a:spcBef>
                <a:spcPts val="1200"/>
              </a:spcBef>
            </a:pPr>
            <a:r>
              <a:rPr lang="en-US" altLang="ja-JP" sz="1700" dirty="0" smtClean="0">
                <a:solidFill>
                  <a:srgbClr val="FF0000"/>
                </a:solidFill>
                <a:latin typeface="Comic Sans MS" pitchFamily="66" charset="0"/>
                <a:ea typeface="Tahoma" pitchFamily="34" charset="0"/>
                <a:cs typeface="Tahoma" pitchFamily="34" charset="0"/>
              </a:rPr>
              <a:t>The purpose of the school is to provide young physicists an opportunity to learn the recent advances in elementary particle physics from world leading researchers. The school also aims to encourage communications among Asian, European and Pacific young researchers.</a:t>
            </a:r>
          </a:p>
          <a:p>
            <a:pPr marL="285750" indent="-285750" algn="just">
              <a:spcBef>
                <a:spcPts val="1200"/>
              </a:spcBef>
              <a:buFont typeface="Arial" pitchFamily="34" charset="0"/>
              <a:buChar char="•"/>
            </a:pPr>
            <a:r>
              <a:rPr lang="en-US" altLang="ja-JP" sz="1700" dirty="0">
                <a:solidFill>
                  <a:srgbClr val="FF0000"/>
                </a:solidFill>
                <a:latin typeface="Comic Sans MS" pitchFamily="66" charset="0"/>
                <a:ea typeface="Tahoma" pitchFamily="34" charset="0"/>
                <a:cs typeface="Tahoma" pitchFamily="34" charset="0"/>
              </a:rPr>
              <a:t> </a:t>
            </a:r>
            <a:r>
              <a:rPr lang="en-US" altLang="ja-JP" sz="1700" dirty="0" smtClean="0">
                <a:solidFill>
                  <a:srgbClr val="FF0000"/>
                </a:solidFill>
                <a:latin typeface="Comic Sans MS" pitchFamily="66" charset="0"/>
                <a:ea typeface="Tahoma" pitchFamily="34" charset="0"/>
                <a:cs typeface="Tahoma" pitchFamily="34" charset="0"/>
              </a:rPr>
              <a:t>A long discussion between CERN, KEK and various Asian and European countries including France and Korea.  - The experience with France-Asia school was an important input.</a:t>
            </a:r>
          </a:p>
          <a:p>
            <a:pPr marL="285750" indent="-285750" algn="just">
              <a:spcBef>
                <a:spcPts val="1200"/>
              </a:spcBef>
              <a:buFont typeface="Arial" pitchFamily="34" charset="0"/>
              <a:buChar char="•"/>
            </a:pPr>
            <a:r>
              <a:rPr lang="en-US" altLang="ja-JP" sz="1700" dirty="0">
                <a:solidFill>
                  <a:srgbClr val="FF0000"/>
                </a:solidFill>
                <a:latin typeface="Comic Sans MS" pitchFamily="66" charset="0"/>
                <a:ea typeface="Tahoma" pitchFamily="34" charset="0"/>
                <a:cs typeface="Tahoma" pitchFamily="34" charset="0"/>
              </a:rPr>
              <a:t> </a:t>
            </a:r>
            <a:r>
              <a:rPr lang="en-US" altLang="ja-JP" sz="1700" dirty="0" smtClean="0">
                <a:solidFill>
                  <a:srgbClr val="FF0000"/>
                </a:solidFill>
                <a:latin typeface="Comic Sans MS" pitchFamily="66" charset="0"/>
                <a:ea typeface="Tahoma" pitchFamily="34" charset="0"/>
                <a:cs typeface="Tahoma" pitchFamily="34" charset="0"/>
              </a:rPr>
              <a:t> The first IAC meeting  in May 2011 -&gt; The time and location of the first school is decided.</a:t>
            </a:r>
          </a:p>
          <a:p>
            <a:pPr algn="just">
              <a:spcBef>
                <a:spcPts val="1200"/>
              </a:spcBef>
            </a:pPr>
            <a:r>
              <a:rPr lang="en-US" altLang="ja-JP" sz="1700" dirty="0" smtClean="0">
                <a:solidFill>
                  <a:srgbClr val="002060"/>
                </a:solidFill>
                <a:latin typeface="Comic Sans MS" pitchFamily="66" charset="0"/>
                <a:ea typeface="Tahoma" pitchFamily="34" charset="0"/>
                <a:cs typeface="Tahoma" pitchFamily="34" charset="0"/>
              </a:rPr>
              <a:t>[Date]</a:t>
            </a:r>
            <a:r>
              <a:rPr lang="en-US" altLang="ja-JP" sz="1700" dirty="0" smtClean="0">
                <a:latin typeface="Tahoma" pitchFamily="34" charset="0"/>
                <a:ea typeface="ＭＳ Ｐゴシック" pitchFamily="50" charset="-128"/>
                <a:cs typeface="Tahoma" pitchFamily="34" charset="0"/>
              </a:rPr>
              <a:t>	</a:t>
            </a:r>
            <a:r>
              <a:rPr lang="en-US" altLang="ja-JP" sz="1700" dirty="0" smtClean="0">
                <a:latin typeface="Tahoma" pitchFamily="34" charset="0"/>
                <a:ea typeface="Tahoma" pitchFamily="34" charset="0"/>
                <a:cs typeface="Tahoma" pitchFamily="34" charset="0"/>
              </a:rPr>
              <a:t>October 15-26, 2012</a:t>
            </a:r>
            <a:r>
              <a:rPr lang="ja-JP" altLang="en-US" sz="1700" dirty="0" smtClean="0">
                <a:latin typeface="Tahoma" pitchFamily="34" charset="0"/>
                <a:ea typeface="ＭＳ Ｐゴシック" pitchFamily="50" charset="-128"/>
                <a:cs typeface="Tahoma" pitchFamily="34" charset="0"/>
              </a:rPr>
              <a:t> </a:t>
            </a:r>
            <a:r>
              <a:rPr lang="en-US" altLang="ja-JP" sz="1700" dirty="0" smtClean="0">
                <a:latin typeface="Tahoma" pitchFamily="34" charset="0"/>
                <a:ea typeface="Tahoma" pitchFamily="34" charset="0"/>
                <a:cs typeface="Tahoma" pitchFamily="34" charset="0"/>
              </a:rPr>
              <a:t>(Check-in: October 14, Check-out: October 27)</a:t>
            </a:r>
          </a:p>
          <a:p>
            <a:pPr algn="just">
              <a:spcBef>
                <a:spcPts val="1200"/>
              </a:spcBef>
            </a:pPr>
            <a:r>
              <a:rPr lang="en-US" altLang="ja-JP" sz="1700" dirty="0" smtClean="0">
                <a:solidFill>
                  <a:srgbClr val="002060"/>
                </a:solidFill>
                <a:latin typeface="Comic Sans MS" pitchFamily="66" charset="0"/>
                <a:ea typeface="Tahoma" pitchFamily="34" charset="0"/>
                <a:cs typeface="Tahoma" pitchFamily="34" charset="0"/>
              </a:rPr>
              <a:t>[Venue]</a:t>
            </a:r>
            <a:r>
              <a:rPr lang="en-US" altLang="ja-JP" sz="1700" dirty="0" smtClean="0">
                <a:latin typeface="Tahoma" pitchFamily="34" charset="0"/>
                <a:ea typeface="ＭＳ Ｐゴシック" pitchFamily="50" charset="-128"/>
                <a:cs typeface="Tahoma" pitchFamily="34" charset="0"/>
              </a:rPr>
              <a:t>	</a:t>
            </a:r>
            <a:r>
              <a:rPr lang="en-US" altLang="ja-JP" sz="1700" dirty="0" smtClean="0">
                <a:latin typeface="Tahoma" pitchFamily="34" charset="0"/>
                <a:ea typeface="Tahoma" pitchFamily="34" charset="0"/>
                <a:cs typeface="Tahoma" pitchFamily="34" charset="0"/>
              </a:rPr>
              <a:t>The LUIGANS Spa &amp; Resort</a:t>
            </a:r>
            <a:r>
              <a:rPr lang="en-US" altLang="ja-JP" sz="1700" dirty="0">
                <a:latin typeface="Tahoma" pitchFamily="34" charset="0"/>
                <a:ea typeface="Tahoma" pitchFamily="34" charset="0"/>
                <a:cs typeface="Tahoma" pitchFamily="34" charset="0"/>
              </a:rPr>
              <a:t> </a:t>
            </a:r>
            <a:r>
              <a:rPr lang="en-US" altLang="ja-JP" sz="1700" dirty="0" smtClean="0">
                <a:latin typeface="Tahoma" pitchFamily="34" charset="0"/>
                <a:ea typeface="Tahoma" pitchFamily="34" charset="0"/>
                <a:cs typeface="Tahoma" pitchFamily="34" charset="0"/>
              </a:rPr>
              <a:t> </a:t>
            </a:r>
            <a:r>
              <a:rPr lang="en-US" altLang="ja-JP" sz="1700" dirty="0" smtClean="0">
                <a:solidFill>
                  <a:srgbClr val="FF0000"/>
                </a:solidFill>
                <a:latin typeface="Tahoma" pitchFamily="34" charset="0"/>
                <a:ea typeface="Tahoma" pitchFamily="34" charset="0"/>
                <a:cs typeface="Tahoma" pitchFamily="34" charset="0"/>
              </a:rPr>
              <a:t>in Fukuoka, Japan</a:t>
            </a:r>
            <a:endParaRPr lang="en-US" altLang="ja-JP" sz="1700" dirty="0" smtClean="0">
              <a:solidFill>
                <a:srgbClr val="FF0000"/>
              </a:solidFill>
              <a:latin typeface="Tahoma" pitchFamily="34" charset="0"/>
              <a:ea typeface="ＭＳ Ｐゴシック" pitchFamily="50" charset="-128"/>
              <a:cs typeface="Tahoma" pitchFamily="34" charset="0"/>
            </a:endParaRPr>
          </a:p>
          <a:p>
            <a:pPr marL="355600" indent="-355600">
              <a:spcBef>
                <a:spcPts val="1200"/>
              </a:spcBef>
              <a:defRPr/>
            </a:pPr>
            <a:r>
              <a:rPr lang="en-US" altLang="ja-JP" sz="1700" dirty="0" smtClean="0">
                <a:solidFill>
                  <a:srgbClr val="002060"/>
                </a:solidFill>
                <a:latin typeface="Comic Sans MS" pitchFamily="66" charset="0"/>
                <a:ea typeface="Tahoma" pitchFamily="34" charset="0"/>
                <a:cs typeface="Tahoma" pitchFamily="34" charset="0"/>
              </a:rPr>
              <a:t>[Students]  </a:t>
            </a:r>
            <a:r>
              <a:rPr lang="en-US" altLang="ja-JP" sz="1700" dirty="0" smtClean="0">
                <a:latin typeface="Tahoma" pitchFamily="34" charset="0"/>
                <a:ea typeface="Tahoma" pitchFamily="34" charset="0"/>
                <a:cs typeface="Tahoma" pitchFamily="34" charset="0"/>
              </a:rPr>
              <a:t>About 100 students   (senior PhD students and post-doctoral researchers) </a:t>
            </a:r>
          </a:p>
          <a:p>
            <a:pPr marL="355600" indent="-355600">
              <a:defRPr/>
            </a:pPr>
            <a:r>
              <a:rPr lang="en-US" altLang="ja-JP" sz="1700" dirty="0" smtClean="0">
                <a:latin typeface="Tahoma" pitchFamily="34" charset="0"/>
                <a:ea typeface="Tahoma" pitchFamily="34" charset="0"/>
                <a:cs typeface="Tahoma" pitchFamily="34" charset="0"/>
              </a:rPr>
              <a:t>					from Asia, Europe, and Pacific regions</a:t>
            </a:r>
          </a:p>
          <a:p>
            <a:pPr algn="just">
              <a:spcBef>
                <a:spcPts val="1200"/>
              </a:spcBef>
            </a:pPr>
            <a:r>
              <a:rPr lang="en-US" altLang="ja-JP" sz="1700" dirty="0" smtClean="0">
                <a:solidFill>
                  <a:srgbClr val="002060"/>
                </a:solidFill>
                <a:latin typeface="Comic Sans MS" pitchFamily="66" charset="0"/>
                <a:ea typeface="Tahoma" pitchFamily="34" charset="0"/>
                <a:cs typeface="Tahoma" pitchFamily="34" charset="0"/>
              </a:rPr>
              <a:t>[Schedule]  </a:t>
            </a:r>
            <a:r>
              <a:rPr lang="en-US" altLang="ja-JP" sz="1700" dirty="0" smtClean="0">
                <a:latin typeface="Tahoma" pitchFamily="34" charset="0"/>
                <a:ea typeface="Tahoma" pitchFamily="34" charset="0"/>
                <a:cs typeface="Tahoma" pitchFamily="34" charset="0"/>
              </a:rPr>
              <a:t>Application deadline: April 23, 2012</a:t>
            </a:r>
          </a:p>
          <a:p>
            <a:pPr algn="just">
              <a:spcBef>
                <a:spcPts val="400"/>
              </a:spcBef>
            </a:pPr>
            <a:r>
              <a:rPr lang="en-US" altLang="ja-JP" sz="1700" dirty="0" smtClean="0">
                <a:latin typeface="Tahoma" pitchFamily="34" charset="0"/>
                <a:ea typeface="Tahoma" pitchFamily="34" charset="0"/>
                <a:cs typeface="Tahoma" pitchFamily="34" charset="0"/>
              </a:rPr>
              <a:t>	    Student selection: May 10-11, 2012</a:t>
            </a:r>
            <a:r>
              <a:rPr kumimoji="1" lang="en-US" altLang="ja-JP" sz="1700" dirty="0" smtClean="0">
                <a:latin typeface="Tahoma" pitchFamily="34" charset="0"/>
                <a:ea typeface="Tahoma" pitchFamily="34" charset="0"/>
                <a:cs typeface="Tahoma" pitchFamily="34" charset="0"/>
              </a:rPr>
              <a:t>		</a:t>
            </a:r>
          </a:p>
          <a:p>
            <a:pPr algn="just">
              <a:spcBef>
                <a:spcPts val="400"/>
              </a:spcBef>
            </a:pPr>
            <a:r>
              <a:rPr lang="en-US" altLang="ja-JP" sz="1700" dirty="0" smtClean="0">
                <a:latin typeface="Tahoma" pitchFamily="34" charset="0"/>
                <a:ea typeface="Tahoma" pitchFamily="34" charset="0"/>
                <a:cs typeface="Tahoma" pitchFamily="34" charset="0"/>
              </a:rPr>
              <a:t>	    School: October 15-26, 2012</a:t>
            </a:r>
          </a:p>
          <a:p>
            <a:pPr algn="just">
              <a:spcBef>
                <a:spcPts val="400"/>
              </a:spcBef>
            </a:pPr>
            <a:r>
              <a:rPr kumimoji="1" lang="en-US" altLang="ja-JP" sz="1700" dirty="0" smtClean="0">
                <a:latin typeface="Tahoma" pitchFamily="34" charset="0"/>
                <a:ea typeface="Tahoma" pitchFamily="34" charset="0"/>
                <a:cs typeface="Tahoma" pitchFamily="34" charset="0"/>
              </a:rPr>
              <a:t>                    Check-in: October 14, Check-out: October 27</a:t>
            </a:r>
          </a:p>
        </p:txBody>
      </p:sp>
      <p:sp>
        <p:nvSpPr>
          <p:cNvPr id="2" name="左矢印 1"/>
          <p:cNvSpPr/>
          <p:nvPr/>
        </p:nvSpPr>
        <p:spPr>
          <a:xfrm>
            <a:off x="4932040" y="6018957"/>
            <a:ext cx="630070" cy="2700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73633" y="5969305"/>
            <a:ext cx="790601" cy="369332"/>
          </a:xfrm>
          <a:prstGeom prst="rect">
            <a:avLst/>
          </a:prstGeom>
          <a:noFill/>
        </p:spPr>
        <p:txBody>
          <a:bodyPr wrap="none" rtlCol="0">
            <a:spAutoFit/>
          </a:bodyPr>
          <a:lstStyle/>
          <a:p>
            <a:r>
              <a:rPr kumimoji="1" lang="en-US" altLang="ja-JP" dirty="0" smtClean="0">
                <a:latin typeface="Comic Sans MS" pitchFamily="66" charset="0"/>
              </a:rPr>
              <a:t>today</a:t>
            </a:r>
            <a:endParaRPr kumimoji="1" lang="ja-JP" altLang="en-US" dirty="0">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457200" y="82063"/>
            <a:ext cx="8229600" cy="679937"/>
          </a:xfrm>
        </p:spPr>
        <p:txBody>
          <a:bodyPr>
            <a:normAutofit/>
          </a:bodyPr>
          <a:lstStyle/>
          <a:p>
            <a:pPr algn="ctr"/>
            <a:r>
              <a:rPr lang="en-US" altLang="ja-JP" sz="3200" dirty="0" smtClean="0">
                <a:solidFill>
                  <a:srgbClr val="002060"/>
                </a:solidFill>
                <a:latin typeface="Comic Sans MS" pitchFamily="66" charset="0"/>
              </a:rPr>
              <a:t>The committees</a:t>
            </a:r>
            <a:endParaRPr kumimoji="1" lang="ja-JP" altLang="en-US" sz="3200" dirty="0">
              <a:solidFill>
                <a:srgbClr val="002060"/>
              </a:solidFill>
            </a:endParaRPr>
          </a:p>
        </p:txBody>
      </p:sp>
      <p:sp>
        <p:nvSpPr>
          <p:cNvPr id="2" name="正方形/長方形 1"/>
          <p:cNvSpPr/>
          <p:nvPr/>
        </p:nvSpPr>
        <p:spPr>
          <a:xfrm>
            <a:off x="521550" y="953725"/>
            <a:ext cx="8235915" cy="4278094"/>
          </a:xfrm>
          <a:prstGeom prst="rect">
            <a:avLst/>
          </a:prstGeom>
        </p:spPr>
        <p:txBody>
          <a:bodyPr wrap="square">
            <a:spAutoFit/>
          </a:bodyPr>
          <a:lstStyle/>
          <a:p>
            <a:r>
              <a:rPr lang="en-US" altLang="ja-JP" sz="2800" dirty="0" smtClean="0">
                <a:latin typeface="Comic Sans MS" pitchFamily="66" charset="0"/>
              </a:rPr>
              <a:t>International </a:t>
            </a:r>
            <a:r>
              <a:rPr lang="ja-JP" altLang="en-US" sz="2800" dirty="0">
                <a:latin typeface="Comic Sans MS" pitchFamily="66" charset="0"/>
              </a:rPr>
              <a:t> </a:t>
            </a:r>
            <a:r>
              <a:rPr lang="en-US" altLang="ja-JP" sz="2800" dirty="0" smtClean="0">
                <a:latin typeface="Comic Sans MS" pitchFamily="66" charset="0"/>
              </a:rPr>
              <a:t>Advisory  Committee (IAC)</a:t>
            </a:r>
          </a:p>
          <a:p>
            <a:endParaRPr lang="en-US" altLang="ja-JP" sz="2800" dirty="0" smtClean="0">
              <a:latin typeface="Comic Sans MS" pitchFamily="66" charset="0"/>
            </a:endParaRPr>
          </a:p>
          <a:p>
            <a:pPr marL="285750" indent="-285750">
              <a:buFont typeface="Arial" pitchFamily="34" charset="0"/>
              <a:buChar char="•"/>
            </a:pPr>
            <a:r>
              <a:rPr lang="en-US" altLang="ja-JP" sz="2400" dirty="0" smtClean="0">
                <a:latin typeface="Comic Sans MS" pitchFamily="66" charset="0"/>
              </a:rPr>
              <a:t>Etienne </a:t>
            </a:r>
            <a:r>
              <a:rPr lang="en-US" altLang="ja-JP" sz="2400" dirty="0" err="1">
                <a:latin typeface="Comic Sans MS" pitchFamily="66" charset="0"/>
              </a:rPr>
              <a:t>Augé</a:t>
            </a:r>
            <a:r>
              <a:rPr lang="en-US" altLang="ja-JP" sz="2400" dirty="0">
                <a:latin typeface="Comic Sans MS" pitchFamily="66" charset="0"/>
              </a:rPr>
              <a:t> </a:t>
            </a:r>
            <a:r>
              <a:rPr lang="en-US" altLang="ja-JP" sz="2400" dirty="0" smtClean="0">
                <a:latin typeface="Comic Sans MS" pitchFamily="66" charset="0"/>
              </a:rPr>
              <a:t>		(</a:t>
            </a:r>
            <a:r>
              <a:rPr lang="en-US" altLang="ja-JP" sz="2400" dirty="0">
                <a:latin typeface="Comic Sans MS" pitchFamily="66" charset="0"/>
              </a:rPr>
              <a:t>IN2P3</a:t>
            </a:r>
            <a:r>
              <a:rPr lang="en-US" altLang="ja-JP" sz="2400" dirty="0" smtClean="0">
                <a:latin typeface="Comic Sans MS" pitchFamily="66" charset="0"/>
              </a:rPr>
              <a:t>)</a:t>
            </a:r>
            <a:r>
              <a:rPr lang="ja-JP" altLang="en-US" sz="2400" dirty="0" smtClean="0">
                <a:latin typeface="Comic Sans MS" pitchFamily="66" charset="0"/>
              </a:rPr>
              <a:t> </a:t>
            </a:r>
            <a:endParaRPr lang="en-US" altLang="ja-JP" sz="2400" dirty="0" smtClean="0">
              <a:latin typeface="Comic Sans MS" pitchFamily="66" charset="0"/>
            </a:endParaRPr>
          </a:p>
          <a:p>
            <a:pPr marL="285750" indent="-285750">
              <a:buFont typeface="Arial" pitchFamily="34" charset="0"/>
              <a:buChar char="•"/>
            </a:pPr>
            <a:r>
              <a:rPr lang="en-US" altLang="ja-JP" sz="2400" dirty="0" smtClean="0">
                <a:latin typeface="Comic Sans MS" pitchFamily="66" charset="0"/>
              </a:rPr>
              <a:t>Mikhail </a:t>
            </a:r>
            <a:r>
              <a:rPr lang="en-US" altLang="ja-JP" sz="2400" dirty="0" err="1">
                <a:latin typeface="Comic Sans MS" pitchFamily="66" charset="0"/>
              </a:rPr>
              <a:t>Danilov</a:t>
            </a:r>
            <a:r>
              <a:rPr lang="en-US" altLang="ja-JP" sz="2400" dirty="0">
                <a:latin typeface="Comic Sans MS" pitchFamily="66" charset="0"/>
              </a:rPr>
              <a:t> </a:t>
            </a:r>
            <a:r>
              <a:rPr lang="en-US" altLang="ja-JP" sz="2400" dirty="0" smtClean="0">
                <a:latin typeface="Comic Sans MS" pitchFamily="66" charset="0"/>
              </a:rPr>
              <a:t>		(ITEP)</a:t>
            </a:r>
            <a:endParaRPr lang="en-US" altLang="ja-JP"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Rohini</a:t>
            </a:r>
            <a:r>
              <a:rPr lang="en-US" altLang="ja-JP" sz="2400" dirty="0" smtClean="0">
                <a:latin typeface="Comic Sans MS" pitchFamily="66" charset="0"/>
              </a:rPr>
              <a:t> </a:t>
            </a:r>
            <a:r>
              <a:rPr lang="en-US" altLang="ja-JP" sz="2400" dirty="0" err="1">
                <a:latin typeface="Comic Sans MS" pitchFamily="66" charset="0"/>
              </a:rPr>
              <a:t>Godobole</a:t>
            </a:r>
            <a:r>
              <a:rPr lang="en-US" altLang="ja-JP" sz="2400" dirty="0">
                <a:latin typeface="Comic Sans MS" pitchFamily="66" charset="0"/>
              </a:rPr>
              <a:t> </a:t>
            </a:r>
            <a:r>
              <a:rPr lang="en-US" altLang="ja-JP" sz="2400" dirty="0" smtClean="0">
                <a:latin typeface="Comic Sans MS" pitchFamily="66" charset="0"/>
              </a:rPr>
              <a:t>		(</a:t>
            </a:r>
            <a:r>
              <a:rPr lang="en-US" altLang="ja-JP" sz="2400" dirty="0">
                <a:latin typeface="Comic Sans MS" pitchFamily="66" charset="0"/>
              </a:rPr>
              <a:t>Bangalore</a:t>
            </a:r>
            <a:r>
              <a:rPr lang="en-US" altLang="ja-JP" sz="2400" dirty="0" smtClean="0">
                <a:latin typeface="Comic Sans MS" pitchFamily="66" charset="0"/>
              </a:rPr>
              <a:t>)</a:t>
            </a:r>
          </a:p>
          <a:p>
            <a:pPr marL="285750" indent="-285750">
              <a:buFont typeface="Arial" pitchFamily="34" charset="0"/>
              <a:buChar char="•"/>
            </a:pPr>
            <a:r>
              <a:rPr lang="en-US" altLang="ja-JP" sz="2400" dirty="0" smtClean="0">
                <a:latin typeface="Comic Sans MS" pitchFamily="66" charset="0"/>
              </a:rPr>
              <a:t>Shih-Chang </a:t>
            </a:r>
            <a:r>
              <a:rPr lang="en-US" altLang="ja-JP" sz="2400" dirty="0">
                <a:latin typeface="Comic Sans MS" pitchFamily="66" charset="0"/>
              </a:rPr>
              <a:t>Lee </a:t>
            </a:r>
            <a:r>
              <a:rPr lang="en-US" altLang="ja-JP" sz="2400" dirty="0" smtClean="0">
                <a:latin typeface="Comic Sans MS" pitchFamily="66" charset="0"/>
              </a:rPr>
              <a:t>		(</a:t>
            </a:r>
            <a:r>
              <a:rPr lang="en-US" altLang="ja-JP" sz="2400" dirty="0">
                <a:latin typeface="Comic Sans MS" pitchFamily="66" charset="0"/>
              </a:rPr>
              <a:t>Academia </a:t>
            </a:r>
            <a:r>
              <a:rPr lang="en-US" altLang="ja-JP" sz="2400" dirty="0" err="1" smtClean="0">
                <a:latin typeface="Comic Sans MS" pitchFamily="66" charset="0"/>
              </a:rPr>
              <a:t>Sinica</a:t>
            </a:r>
            <a:r>
              <a:rPr lang="en-US" altLang="ja-JP" sz="2400" dirty="0" smtClean="0">
                <a:latin typeface="Comic Sans MS" pitchFamily="66" charset="0"/>
              </a:rPr>
              <a:t>)</a:t>
            </a:r>
            <a:endParaRPr lang="en-US" altLang="ja-JP"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Martin </a:t>
            </a:r>
            <a:r>
              <a:rPr lang="en-US" altLang="ja-JP" sz="2400" dirty="0" err="1">
                <a:latin typeface="Comic Sans MS" pitchFamily="66" charset="0"/>
              </a:rPr>
              <a:t>Seviour</a:t>
            </a:r>
            <a:r>
              <a:rPr lang="en-US" altLang="ja-JP" sz="2400" dirty="0">
                <a:latin typeface="Comic Sans MS" pitchFamily="66" charset="0"/>
              </a:rPr>
              <a:t> </a:t>
            </a:r>
            <a:r>
              <a:rPr lang="en-US" altLang="ja-JP" sz="2400" dirty="0" smtClean="0">
                <a:latin typeface="Comic Sans MS" pitchFamily="66" charset="0"/>
              </a:rPr>
              <a:t>		(</a:t>
            </a:r>
            <a:r>
              <a:rPr lang="en-US" altLang="ja-JP" sz="2400" dirty="0" err="1" smtClean="0">
                <a:latin typeface="Comic Sans MS" pitchFamily="66" charset="0"/>
              </a:rPr>
              <a:t>Melboune</a:t>
            </a:r>
            <a:r>
              <a:rPr lang="en-US" altLang="ja-JP" sz="2400" dirty="0" smtClean="0">
                <a:latin typeface="Comic Sans MS" pitchFamily="66" charset="0"/>
              </a:rPr>
              <a:t>)</a:t>
            </a:r>
          </a:p>
          <a:p>
            <a:pPr marL="285750" indent="-285750">
              <a:buFont typeface="Arial" pitchFamily="34" charset="0"/>
              <a:buChar char="•"/>
            </a:pPr>
            <a:r>
              <a:rPr lang="en-US" altLang="ja-JP" sz="2400" dirty="0" err="1" smtClean="0">
                <a:latin typeface="Comic Sans MS" pitchFamily="66" charset="0"/>
              </a:rPr>
              <a:t>DongChul</a:t>
            </a:r>
            <a:r>
              <a:rPr lang="en-US" altLang="ja-JP" sz="2400" dirty="0" smtClean="0">
                <a:latin typeface="Comic Sans MS" pitchFamily="66" charset="0"/>
              </a:rPr>
              <a:t> </a:t>
            </a:r>
            <a:r>
              <a:rPr lang="en-US" altLang="ja-JP" sz="2400" dirty="0">
                <a:latin typeface="Comic Sans MS" pitchFamily="66" charset="0"/>
              </a:rPr>
              <a:t>Son </a:t>
            </a:r>
            <a:r>
              <a:rPr lang="en-US" altLang="ja-JP" sz="2400" dirty="0" smtClean="0">
                <a:latin typeface="Comic Sans MS" pitchFamily="66" charset="0"/>
              </a:rPr>
              <a:t>		(KNU)</a:t>
            </a:r>
          </a:p>
          <a:p>
            <a:pPr marL="285750" indent="-285750">
              <a:buFont typeface="Arial" pitchFamily="34" charset="0"/>
              <a:buChar char="•"/>
            </a:pPr>
            <a:r>
              <a:rPr lang="en-US" altLang="ja-JP" sz="2400" dirty="0" smtClean="0">
                <a:latin typeface="Comic Sans MS" pitchFamily="66" charset="0"/>
              </a:rPr>
              <a:t>Fumihiko </a:t>
            </a:r>
            <a:r>
              <a:rPr lang="en-US" altLang="ja-JP" sz="2400" dirty="0">
                <a:latin typeface="Comic Sans MS" pitchFamily="66" charset="0"/>
              </a:rPr>
              <a:t>Takasaki </a:t>
            </a:r>
            <a:r>
              <a:rPr lang="en-US" altLang="ja-JP" sz="2400" dirty="0" smtClean="0">
                <a:latin typeface="Comic Sans MS" pitchFamily="66" charset="0"/>
              </a:rPr>
              <a:t>	(</a:t>
            </a:r>
            <a:r>
              <a:rPr lang="en-US" altLang="ja-JP" sz="2400" dirty="0">
                <a:latin typeface="Comic Sans MS" pitchFamily="66" charset="0"/>
              </a:rPr>
              <a:t>KEK, </a:t>
            </a:r>
            <a:r>
              <a:rPr lang="en-US" altLang="ja-JP" sz="2400" dirty="0" smtClean="0">
                <a:latin typeface="Comic Sans MS" pitchFamily="66" charset="0"/>
              </a:rPr>
              <a:t>Chair)</a:t>
            </a:r>
          </a:p>
          <a:p>
            <a:pPr marL="285750" indent="-285750">
              <a:buFont typeface="Arial" pitchFamily="34" charset="0"/>
              <a:buChar char="•"/>
            </a:pPr>
            <a:r>
              <a:rPr lang="en-US" altLang="ja-JP" sz="2400" dirty="0" smtClean="0">
                <a:latin typeface="Comic Sans MS" pitchFamily="66" charset="0"/>
              </a:rPr>
              <a:t>Rüdiger </a:t>
            </a:r>
            <a:r>
              <a:rPr lang="en-US" altLang="ja-JP" sz="2400" dirty="0">
                <a:latin typeface="Comic Sans MS" pitchFamily="66" charset="0"/>
              </a:rPr>
              <a:t>Voss </a:t>
            </a:r>
            <a:r>
              <a:rPr lang="en-US" altLang="ja-JP" sz="2400" dirty="0" smtClean="0">
                <a:latin typeface="Comic Sans MS" pitchFamily="66" charset="0"/>
              </a:rPr>
              <a:t>		(CERN)</a:t>
            </a:r>
            <a:endParaRPr lang="en-US" altLang="ja-JP"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Yifang</a:t>
            </a:r>
            <a:r>
              <a:rPr lang="en-US" altLang="ja-JP" sz="2400" dirty="0" smtClean="0">
                <a:latin typeface="Comic Sans MS" pitchFamily="66" charset="0"/>
              </a:rPr>
              <a:t> </a:t>
            </a:r>
            <a:r>
              <a:rPr lang="en-US" altLang="ja-JP" sz="2400" dirty="0">
                <a:latin typeface="Comic Sans MS" pitchFamily="66" charset="0"/>
              </a:rPr>
              <a:t>Wang </a:t>
            </a:r>
            <a:r>
              <a:rPr lang="en-US" altLang="ja-JP" sz="2400" dirty="0" smtClean="0">
                <a:latin typeface="Comic Sans MS" pitchFamily="66" charset="0"/>
              </a:rPr>
              <a:t>		(</a:t>
            </a:r>
            <a:r>
              <a:rPr lang="en-US" altLang="ja-JP" sz="2400" dirty="0">
                <a:latin typeface="Comic Sans MS" pitchFamily="66" charset="0"/>
              </a:rPr>
              <a:t>IHEP)</a:t>
            </a:r>
            <a:endParaRPr lang="ja-JP" altLang="en-US" sz="2400" dirty="0">
              <a:latin typeface="Comic Sans MS" pitchFamily="66"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457200" y="82063"/>
            <a:ext cx="8229600" cy="679937"/>
          </a:xfrm>
        </p:spPr>
        <p:txBody>
          <a:bodyPr>
            <a:normAutofit/>
          </a:bodyPr>
          <a:lstStyle/>
          <a:p>
            <a:pPr algn="ctr"/>
            <a:r>
              <a:rPr lang="en-US" altLang="ja-JP" sz="3200" dirty="0" smtClean="0">
                <a:solidFill>
                  <a:srgbClr val="002060"/>
                </a:solidFill>
                <a:latin typeface="Comic Sans MS" pitchFamily="66" charset="0"/>
              </a:rPr>
              <a:t>The committees</a:t>
            </a:r>
            <a:endParaRPr kumimoji="1" lang="ja-JP" altLang="en-US" sz="3200" dirty="0">
              <a:solidFill>
                <a:srgbClr val="002060"/>
              </a:solidFill>
            </a:endParaRPr>
          </a:p>
        </p:txBody>
      </p:sp>
      <p:sp>
        <p:nvSpPr>
          <p:cNvPr id="19" name="正方形/長方形 18"/>
          <p:cNvSpPr/>
          <p:nvPr/>
        </p:nvSpPr>
        <p:spPr>
          <a:xfrm>
            <a:off x="566556" y="1074286"/>
            <a:ext cx="8190910" cy="5386090"/>
          </a:xfrm>
          <a:prstGeom prst="rect">
            <a:avLst/>
          </a:prstGeom>
        </p:spPr>
        <p:txBody>
          <a:bodyPr wrap="square">
            <a:spAutoFit/>
          </a:bodyPr>
          <a:lstStyle/>
          <a:p>
            <a:r>
              <a:rPr lang="en-US" altLang="ja-JP" sz="2800" dirty="0" smtClean="0">
                <a:latin typeface="Comic Sans MS" pitchFamily="66" charset="0"/>
              </a:rPr>
              <a:t>International </a:t>
            </a:r>
            <a:r>
              <a:rPr lang="ja-JP" altLang="en-US" sz="2800" dirty="0">
                <a:latin typeface="Comic Sans MS" pitchFamily="66" charset="0"/>
              </a:rPr>
              <a:t> </a:t>
            </a:r>
            <a:r>
              <a:rPr lang="en-US" altLang="ja-JP" sz="2800" dirty="0" smtClean="0">
                <a:latin typeface="Comic Sans MS" pitchFamily="66" charset="0"/>
              </a:rPr>
              <a:t>Organizing Committee (IOC)</a:t>
            </a:r>
          </a:p>
          <a:p>
            <a:endParaRPr lang="en-US" altLang="ja-JP" sz="2800" dirty="0" smtClean="0">
              <a:latin typeface="Comic Sans MS" pitchFamily="66" charset="0"/>
            </a:endParaRPr>
          </a:p>
          <a:p>
            <a:pPr marL="285750" indent="-285750">
              <a:buFont typeface="Arial" pitchFamily="34" charset="0"/>
              <a:buChar char="•"/>
            </a:pPr>
            <a:r>
              <a:rPr lang="en-US" altLang="ja-JP" sz="2400" dirty="0">
                <a:latin typeface="Comic Sans MS" pitchFamily="66" charset="0"/>
              </a:rPr>
              <a:t>Mark Boland </a:t>
            </a:r>
            <a:r>
              <a:rPr lang="en-US" altLang="ja-JP" sz="2400" dirty="0" smtClean="0">
                <a:latin typeface="Comic Sans MS" pitchFamily="66" charset="0"/>
              </a:rPr>
              <a:t>		(</a:t>
            </a:r>
            <a:r>
              <a:rPr lang="en-US" altLang="ja-JP" sz="2400" dirty="0">
                <a:latin typeface="Comic Sans MS" pitchFamily="66" charset="0"/>
              </a:rPr>
              <a:t>Australian Synchrotron</a:t>
            </a:r>
            <a:r>
              <a:rPr lang="en-US" altLang="ja-JP" sz="2400" dirty="0" smtClean="0">
                <a:latin typeface="Comic Sans MS" pitchFamily="66" charset="0"/>
              </a:rPr>
              <a:t>)</a:t>
            </a:r>
            <a:r>
              <a:rPr lang="ja-JP" altLang="en-US" sz="2400" dirty="0" smtClean="0">
                <a:latin typeface="Comic Sans MS" pitchFamily="66" charset="0"/>
              </a:rPr>
              <a:t> </a:t>
            </a:r>
            <a:endParaRPr lang="en-US" altLang="ja-JP" sz="2400" dirty="0" smtClean="0">
              <a:latin typeface="Comic Sans MS" pitchFamily="66" charset="0"/>
            </a:endParaRPr>
          </a:p>
          <a:p>
            <a:pPr marL="285750" indent="-285750">
              <a:buFont typeface="Arial" pitchFamily="34" charset="0"/>
              <a:buChar char="•"/>
            </a:pPr>
            <a:r>
              <a:rPr lang="en-US" altLang="ja-JP" sz="2400" dirty="0" smtClean="0">
                <a:latin typeface="Comic Sans MS" pitchFamily="66" charset="0"/>
              </a:rPr>
              <a:t>Nick </a:t>
            </a:r>
            <a:r>
              <a:rPr lang="en-US" altLang="ja-JP" sz="2400" dirty="0">
                <a:latin typeface="Comic Sans MS" pitchFamily="66" charset="0"/>
              </a:rPr>
              <a:t>Ellis </a:t>
            </a:r>
            <a:r>
              <a:rPr lang="en-US" altLang="ja-JP" sz="2400" dirty="0" smtClean="0">
                <a:latin typeface="Comic Sans MS" pitchFamily="66" charset="0"/>
              </a:rPr>
              <a:t>			(</a:t>
            </a:r>
            <a:r>
              <a:rPr lang="en-US" altLang="ja-JP" sz="2400" dirty="0">
                <a:latin typeface="Comic Sans MS" pitchFamily="66" charset="0"/>
              </a:rPr>
              <a:t>CERN, Chair</a:t>
            </a:r>
            <a:r>
              <a:rPr lang="en-US" altLang="ja-JP" sz="2400" dirty="0" smtClean="0">
                <a:latin typeface="Comic Sans MS" pitchFamily="66" charset="0"/>
              </a:rPr>
              <a:t>)</a:t>
            </a:r>
            <a:endParaRPr lang="ja-JP" altLang="en-US"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Changzheng</a:t>
            </a:r>
            <a:r>
              <a:rPr lang="en-US" altLang="ja-JP" sz="2400" dirty="0" smtClean="0">
                <a:latin typeface="Comic Sans MS" pitchFamily="66" charset="0"/>
              </a:rPr>
              <a:t> </a:t>
            </a:r>
            <a:r>
              <a:rPr lang="en-US" altLang="ja-JP" sz="2400" dirty="0">
                <a:latin typeface="Comic Sans MS" pitchFamily="66" charset="0"/>
              </a:rPr>
              <a:t>Yuan </a:t>
            </a:r>
            <a:r>
              <a:rPr lang="en-US" altLang="ja-JP" sz="2400" dirty="0" smtClean="0">
                <a:latin typeface="Comic Sans MS" pitchFamily="66" charset="0"/>
              </a:rPr>
              <a:t>	(</a:t>
            </a:r>
            <a:r>
              <a:rPr lang="en-US" altLang="ja-JP" sz="2400" dirty="0">
                <a:latin typeface="Comic Sans MS" pitchFamily="66" charset="0"/>
              </a:rPr>
              <a:t>IHEP</a:t>
            </a:r>
            <a:r>
              <a:rPr lang="en-US" altLang="ja-JP" sz="2400" dirty="0" smtClean="0">
                <a:latin typeface="Comic Sans MS" pitchFamily="66" charset="0"/>
              </a:rPr>
              <a:t>)</a:t>
            </a:r>
          </a:p>
          <a:p>
            <a:pPr marL="285750" indent="-285750">
              <a:buFont typeface="Arial" pitchFamily="34" charset="0"/>
              <a:buChar char="•"/>
            </a:pPr>
            <a:r>
              <a:rPr lang="en-US" altLang="ja-JP" sz="2400" dirty="0" smtClean="0">
                <a:latin typeface="Comic Sans MS" pitchFamily="66" charset="0"/>
              </a:rPr>
              <a:t>Shi-Lin </a:t>
            </a:r>
            <a:r>
              <a:rPr lang="en-US" altLang="ja-JP" sz="2400" dirty="0">
                <a:latin typeface="Comic Sans MS" pitchFamily="66" charset="0"/>
              </a:rPr>
              <a:t>Zhu </a:t>
            </a:r>
            <a:r>
              <a:rPr lang="en-US" altLang="ja-JP" sz="2400" dirty="0" smtClean="0">
                <a:latin typeface="Comic Sans MS" pitchFamily="66" charset="0"/>
              </a:rPr>
              <a:t>		(</a:t>
            </a:r>
            <a:r>
              <a:rPr lang="en-US" altLang="ja-JP" sz="2400" dirty="0">
                <a:latin typeface="Comic Sans MS" pitchFamily="66" charset="0"/>
              </a:rPr>
              <a:t>Beijing</a:t>
            </a:r>
            <a:r>
              <a:rPr lang="en-US" altLang="ja-JP" sz="2400" dirty="0" smtClean="0">
                <a:latin typeface="Comic Sans MS" pitchFamily="66" charset="0"/>
              </a:rPr>
              <a:t>)</a:t>
            </a:r>
            <a:endParaRPr lang="ja-JP" altLang="en-US"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Lydia </a:t>
            </a:r>
            <a:r>
              <a:rPr lang="en-US" altLang="ja-JP" sz="2400" dirty="0" err="1">
                <a:latin typeface="Comic Sans MS" pitchFamily="66" charset="0"/>
              </a:rPr>
              <a:t>Roos</a:t>
            </a:r>
            <a:r>
              <a:rPr lang="en-US" altLang="ja-JP" sz="2400" dirty="0">
                <a:latin typeface="Comic Sans MS" pitchFamily="66" charset="0"/>
              </a:rPr>
              <a:t> </a:t>
            </a:r>
            <a:r>
              <a:rPr lang="en-US" altLang="ja-JP" sz="2400" dirty="0" smtClean="0">
                <a:latin typeface="Comic Sans MS" pitchFamily="66" charset="0"/>
              </a:rPr>
              <a:t>		(</a:t>
            </a:r>
            <a:r>
              <a:rPr lang="en-US" altLang="ja-JP" sz="2400" dirty="0">
                <a:latin typeface="Comic Sans MS" pitchFamily="66" charset="0"/>
              </a:rPr>
              <a:t>IN2P3/LPNHE </a:t>
            </a:r>
            <a:r>
              <a:rPr lang="en-US" altLang="ja-JP" sz="2400" dirty="0" smtClean="0">
                <a:latin typeface="Comic Sans MS" pitchFamily="66" charset="0"/>
              </a:rPr>
              <a:t>Paris)</a:t>
            </a:r>
            <a:endParaRPr lang="en-US" altLang="ja-JP"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Didier </a:t>
            </a:r>
            <a:r>
              <a:rPr lang="en-US" altLang="ja-JP" sz="2400" dirty="0" err="1">
                <a:latin typeface="Comic Sans MS" pitchFamily="66" charset="0"/>
              </a:rPr>
              <a:t>Vilanova</a:t>
            </a:r>
            <a:r>
              <a:rPr lang="en-US" altLang="ja-JP" sz="2400" dirty="0">
                <a:latin typeface="Comic Sans MS" pitchFamily="66" charset="0"/>
              </a:rPr>
              <a:t> </a:t>
            </a:r>
            <a:r>
              <a:rPr lang="en-US" altLang="ja-JP" sz="2400" dirty="0" smtClean="0">
                <a:latin typeface="Comic Sans MS" pitchFamily="66" charset="0"/>
              </a:rPr>
              <a:t>		(</a:t>
            </a:r>
            <a:r>
              <a:rPr lang="en-US" altLang="ja-JP" sz="2400" dirty="0">
                <a:latin typeface="Comic Sans MS" pitchFamily="66" charset="0"/>
              </a:rPr>
              <a:t>CEA/</a:t>
            </a:r>
            <a:r>
              <a:rPr lang="en-US" altLang="ja-JP" sz="2400" dirty="0" err="1">
                <a:latin typeface="Comic Sans MS" pitchFamily="66" charset="0"/>
              </a:rPr>
              <a:t>Irfu</a:t>
            </a:r>
            <a:r>
              <a:rPr lang="en-US" altLang="ja-JP" sz="2400" dirty="0" smtClean="0">
                <a:latin typeface="Comic Sans MS" pitchFamily="66" charset="0"/>
              </a:rPr>
              <a:t>)</a:t>
            </a:r>
            <a:endParaRPr lang="ja-JP" altLang="en-US"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Subhasis</a:t>
            </a:r>
            <a:r>
              <a:rPr lang="en-US" altLang="ja-JP" sz="2400" dirty="0" smtClean="0">
                <a:latin typeface="Comic Sans MS" pitchFamily="66" charset="0"/>
              </a:rPr>
              <a:t> </a:t>
            </a:r>
            <a:r>
              <a:rPr lang="en-US" altLang="ja-JP" sz="2400" dirty="0" err="1">
                <a:latin typeface="Comic Sans MS" pitchFamily="66" charset="0"/>
              </a:rPr>
              <a:t>Chattopadhyay</a:t>
            </a:r>
            <a:r>
              <a:rPr lang="en-US" altLang="ja-JP" sz="2400" dirty="0">
                <a:latin typeface="Comic Sans MS" pitchFamily="66" charset="0"/>
              </a:rPr>
              <a:t> (</a:t>
            </a:r>
            <a:r>
              <a:rPr lang="en-US" altLang="ja-JP" sz="2400" dirty="0" smtClean="0">
                <a:latin typeface="Comic Sans MS" pitchFamily="66" charset="0"/>
              </a:rPr>
              <a:t>VECC)</a:t>
            </a:r>
            <a:endParaRPr lang="en-US" altLang="ja-JP"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Sreerup</a:t>
            </a:r>
            <a:r>
              <a:rPr lang="en-US" altLang="ja-JP" sz="2400" dirty="0" smtClean="0">
                <a:latin typeface="Comic Sans MS" pitchFamily="66" charset="0"/>
              </a:rPr>
              <a:t> </a:t>
            </a:r>
            <a:r>
              <a:rPr lang="en-US" altLang="ja-JP" sz="2400" dirty="0" err="1">
                <a:latin typeface="Comic Sans MS" pitchFamily="66" charset="0"/>
              </a:rPr>
              <a:t>Raychaudhury</a:t>
            </a:r>
            <a:r>
              <a:rPr lang="en-US" altLang="ja-JP" sz="2400" dirty="0">
                <a:latin typeface="Comic Sans MS" pitchFamily="66" charset="0"/>
              </a:rPr>
              <a:t> </a:t>
            </a:r>
            <a:r>
              <a:rPr lang="en-US" altLang="ja-JP" sz="2400" dirty="0" smtClean="0">
                <a:latin typeface="Comic Sans MS" pitchFamily="66" charset="0"/>
              </a:rPr>
              <a:t>	(TIFR</a:t>
            </a:r>
            <a:r>
              <a:rPr lang="en-US" altLang="ja-JP" sz="2400" dirty="0">
                <a:latin typeface="Comic Sans MS" pitchFamily="66" charset="0"/>
              </a:rPr>
              <a:t>)</a:t>
            </a:r>
            <a:endParaRPr lang="ja-JP" altLang="en-US"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Kazunori </a:t>
            </a:r>
            <a:r>
              <a:rPr lang="en-US" altLang="ja-JP" sz="2400" dirty="0">
                <a:latin typeface="Comic Sans MS" pitchFamily="66" charset="0"/>
              </a:rPr>
              <a:t>Hanagaki </a:t>
            </a:r>
            <a:r>
              <a:rPr lang="en-US" altLang="ja-JP" sz="2400" dirty="0" smtClean="0">
                <a:latin typeface="Comic Sans MS" pitchFamily="66" charset="0"/>
              </a:rPr>
              <a:t>	(Osaka)</a:t>
            </a:r>
            <a:endParaRPr lang="en-US" altLang="ja-JP"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Pyungwon</a:t>
            </a:r>
            <a:r>
              <a:rPr lang="en-US" altLang="ja-JP" sz="2400" dirty="0" smtClean="0">
                <a:latin typeface="Comic Sans MS" pitchFamily="66" charset="0"/>
              </a:rPr>
              <a:t> </a:t>
            </a:r>
            <a:r>
              <a:rPr lang="en-US" altLang="ja-JP" sz="2400" dirty="0" err="1">
                <a:latin typeface="Comic Sans MS" pitchFamily="66" charset="0"/>
              </a:rPr>
              <a:t>Ko</a:t>
            </a:r>
            <a:r>
              <a:rPr lang="en-US" altLang="ja-JP" sz="2400" dirty="0">
                <a:latin typeface="Comic Sans MS" pitchFamily="66" charset="0"/>
              </a:rPr>
              <a:t> </a:t>
            </a:r>
            <a:r>
              <a:rPr lang="en-US" altLang="ja-JP" sz="2400" dirty="0" smtClean="0">
                <a:latin typeface="Comic Sans MS" pitchFamily="66" charset="0"/>
              </a:rPr>
              <a:t>		(</a:t>
            </a:r>
            <a:r>
              <a:rPr lang="en-US" altLang="ja-JP" sz="2400" dirty="0">
                <a:latin typeface="Comic Sans MS" pitchFamily="66" charset="0"/>
              </a:rPr>
              <a:t>KIAS</a:t>
            </a:r>
            <a:r>
              <a:rPr lang="en-US" altLang="ja-JP" sz="2400" dirty="0" smtClean="0">
                <a:latin typeface="Comic Sans MS" pitchFamily="66" charset="0"/>
              </a:rPr>
              <a:t>)</a:t>
            </a:r>
            <a:endParaRPr lang="ja-JP" altLang="en-US"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Simon </a:t>
            </a:r>
            <a:r>
              <a:rPr lang="en-US" altLang="ja-JP" sz="2400" dirty="0" err="1">
                <a:latin typeface="Comic Sans MS" pitchFamily="66" charset="0"/>
              </a:rPr>
              <a:t>Eidelman</a:t>
            </a:r>
            <a:r>
              <a:rPr lang="en-US" altLang="ja-JP" sz="2400" dirty="0">
                <a:latin typeface="Comic Sans MS" pitchFamily="66" charset="0"/>
              </a:rPr>
              <a:t> </a:t>
            </a:r>
            <a:r>
              <a:rPr lang="en-US" altLang="ja-JP" sz="2400" dirty="0" smtClean="0">
                <a:latin typeface="Comic Sans MS" pitchFamily="66" charset="0"/>
              </a:rPr>
              <a:t>		(BINP)</a:t>
            </a:r>
            <a:endParaRPr lang="en-US" altLang="ja-JP"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Yee </a:t>
            </a:r>
            <a:r>
              <a:rPr lang="en-US" altLang="ja-JP" sz="2400" dirty="0" err="1">
                <a:latin typeface="Comic Sans MS" pitchFamily="66" charset="0"/>
              </a:rPr>
              <a:t>Hsiung</a:t>
            </a:r>
            <a:r>
              <a:rPr lang="en-US" altLang="ja-JP" sz="2400" dirty="0">
                <a:latin typeface="Comic Sans MS" pitchFamily="66" charset="0"/>
              </a:rPr>
              <a:t> </a:t>
            </a:r>
            <a:r>
              <a:rPr lang="en-US" altLang="ja-JP" sz="2400" dirty="0" smtClean="0">
                <a:latin typeface="Comic Sans MS" pitchFamily="66" charset="0"/>
              </a:rPr>
              <a:t>		(</a:t>
            </a:r>
            <a:r>
              <a:rPr lang="en-US" altLang="ja-JP" sz="2400" dirty="0">
                <a:latin typeface="Comic Sans MS" pitchFamily="66" charset="0"/>
              </a:rPr>
              <a:t>National Taiwan </a:t>
            </a:r>
            <a:r>
              <a:rPr lang="en-US" altLang="ja-JP" sz="2400" dirty="0" err="1" smtClean="0">
                <a:latin typeface="Comic Sans MS" pitchFamily="66" charset="0"/>
              </a:rPr>
              <a:t>Univ</a:t>
            </a:r>
            <a:r>
              <a:rPr lang="en-US" altLang="ja-JP" sz="2400" dirty="0" smtClean="0">
                <a:latin typeface="Comic Sans MS" pitchFamily="66" charset="0"/>
              </a:rPr>
              <a:t>)</a:t>
            </a:r>
            <a:endParaRPr lang="ja-JP" altLang="en-US" sz="2400" dirty="0">
              <a:latin typeface="Comic Sans MS" pitchFamily="66" charset="0"/>
            </a:endParaRPr>
          </a:p>
        </p:txBody>
      </p:sp>
    </p:spTree>
    <p:extLst>
      <p:ext uri="{BB962C8B-B14F-4D97-AF65-F5344CB8AC3E}">
        <p14:creationId xmlns:p14="http://schemas.microsoft.com/office/powerpoint/2010/main" val="8535524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457200" y="82063"/>
            <a:ext cx="8229600" cy="679937"/>
          </a:xfrm>
        </p:spPr>
        <p:txBody>
          <a:bodyPr>
            <a:normAutofit/>
          </a:bodyPr>
          <a:lstStyle/>
          <a:p>
            <a:pPr algn="ctr"/>
            <a:r>
              <a:rPr lang="en-US" altLang="ja-JP" sz="3200" dirty="0" smtClean="0">
                <a:solidFill>
                  <a:srgbClr val="002060"/>
                </a:solidFill>
                <a:latin typeface="Comic Sans MS" pitchFamily="66" charset="0"/>
              </a:rPr>
              <a:t>The committees</a:t>
            </a:r>
            <a:endParaRPr kumimoji="1" lang="ja-JP" altLang="en-US" sz="3200" dirty="0">
              <a:solidFill>
                <a:srgbClr val="002060"/>
              </a:solidFill>
            </a:endParaRPr>
          </a:p>
        </p:txBody>
      </p:sp>
      <p:sp>
        <p:nvSpPr>
          <p:cNvPr id="19" name="正方形/長方形 18"/>
          <p:cNvSpPr/>
          <p:nvPr/>
        </p:nvSpPr>
        <p:spPr>
          <a:xfrm>
            <a:off x="566556" y="1074286"/>
            <a:ext cx="8190910" cy="5386090"/>
          </a:xfrm>
          <a:prstGeom prst="rect">
            <a:avLst/>
          </a:prstGeom>
        </p:spPr>
        <p:txBody>
          <a:bodyPr wrap="square">
            <a:spAutoFit/>
          </a:bodyPr>
          <a:lstStyle/>
          <a:p>
            <a:r>
              <a:rPr lang="en-US" altLang="ja-JP" sz="2800" dirty="0" smtClean="0">
                <a:latin typeface="Comic Sans MS" pitchFamily="66" charset="0"/>
              </a:rPr>
              <a:t>Local</a:t>
            </a:r>
            <a:r>
              <a:rPr lang="ja-JP" altLang="en-US" sz="2800" dirty="0" smtClean="0">
                <a:latin typeface="Comic Sans MS" pitchFamily="66" charset="0"/>
              </a:rPr>
              <a:t> </a:t>
            </a:r>
            <a:r>
              <a:rPr lang="en-US" altLang="ja-JP" sz="2800" dirty="0" smtClean="0">
                <a:latin typeface="Comic Sans MS" pitchFamily="66" charset="0"/>
              </a:rPr>
              <a:t>Organizing Committee (LOC)</a:t>
            </a:r>
          </a:p>
          <a:p>
            <a:endParaRPr lang="en-US" altLang="ja-JP" sz="2800" dirty="0" smtClean="0">
              <a:latin typeface="Comic Sans MS" pitchFamily="66" charset="0"/>
            </a:endParaRPr>
          </a:p>
          <a:p>
            <a:pPr marL="285750" indent="-285750">
              <a:buFont typeface="Arial" pitchFamily="34" charset="0"/>
              <a:buChar char="•"/>
            </a:pPr>
            <a:r>
              <a:rPr lang="en-US" altLang="ja-JP" sz="2400" dirty="0" smtClean="0">
                <a:latin typeface="Comic Sans MS" pitchFamily="66" charset="0"/>
              </a:rPr>
              <a:t>Takeo Higuchi 		(KEK)</a:t>
            </a:r>
          </a:p>
          <a:p>
            <a:pPr marL="285750" indent="-285750">
              <a:buFont typeface="Arial" pitchFamily="34" charset="0"/>
              <a:buChar char="•"/>
            </a:pPr>
            <a:r>
              <a:rPr lang="en-US" altLang="ja-JP" sz="2400" dirty="0" smtClean="0">
                <a:latin typeface="Comic Sans MS" pitchFamily="66" charset="0"/>
              </a:rPr>
              <a:t>Hiroyuki Iwasaki 	(KEK)</a:t>
            </a:r>
          </a:p>
          <a:p>
            <a:pPr marL="285750" indent="-285750">
              <a:buFont typeface="Arial" pitchFamily="34" charset="0"/>
              <a:buChar char="•"/>
            </a:pPr>
            <a:r>
              <a:rPr lang="en-US" altLang="ja-JP" sz="2400" dirty="0" smtClean="0">
                <a:latin typeface="Comic Sans MS" pitchFamily="66" charset="0"/>
              </a:rPr>
              <a:t>Kiyotomo Kawagoe 	(Kyushu </a:t>
            </a:r>
            <a:r>
              <a:rPr lang="en-US" altLang="ja-JP" sz="2400" dirty="0" err="1" smtClean="0">
                <a:latin typeface="Comic Sans MS" pitchFamily="66" charset="0"/>
              </a:rPr>
              <a:t>Univ</a:t>
            </a:r>
            <a:r>
              <a:rPr lang="en-US" altLang="ja-JP" sz="2400" dirty="0" smtClean="0">
                <a:latin typeface="Comic Sans MS" pitchFamily="66" charset="0"/>
              </a:rPr>
              <a:t>, Chair)</a:t>
            </a:r>
            <a:r>
              <a:rPr lang="ja-JP" altLang="en-US" sz="2400" dirty="0" smtClean="0">
                <a:latin typeface="Comic Sans MS" pitchFamily="66" charset="0"/>
              </a:rPr>
              <a:t> </a:t>
            </a:r>
            <a:endParaRPr lang="en-US" altLang="ja-JP" sz="2400" dirty="0" smtClean="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Takasumi</a:t>
            </a:r>
            <a:r>
              <a:rPr lang="en-US" altLang="ja-JP" sz="2400" dirty="0" smtClean="0">
                <a:latin typeface="Comic Sans MS" pitchFamily="66" charset="0"/>
              </a:rPr>
              <a:t> Maruyama 	(KEK)</a:t>
            </a:r>
          </a:p>
          <a:p>
            <a:pPr marL="285750" indent="-285750">
              <a:buFont typeface="Arial" pitchFamily="34" charset="0"/>
              <a:buChar char="•"/>
            </a:pPr>
            <a:r>
              <a:rPr lang="en-US" altLang="ja-JP" sz="2400" dirty="0" err="1" smtClean="0">
                <a:latin typeface="Comic Sans MS" pitchFamily="66" charset="0"/>
              </a:rPr>
              <a:t>Mitsuaki</a:t>
            </a:r>
            <a:r>
              <a:rPr lang="en-US" altLang="ja-JP" sz="2400" dirty="0" smtClean="0">
                <a:latin typeface="Comic Sans MS" pitchFamily="66" charset="0"/>
              </a:rPr>
              <a:t> Nozaki 		(KEK)</a:t>
            </a:r>
          </a:p>
          <a:p>
            <a:pPr marL="285750" indent="-285750">
              <a:buFont typeface="Arial" pitchFamily="34" charset="0"/>
              <a:buChar char="•"/>
            </a:pPr>
            <a:r>
              <a:rPr lang="en-US" altLang="ja-JP" sz="2400" dirty="0" smtClean="0">
                <a:latin typeface="Comic Sans MS" pitchFamily="66" charset="0"/>
              </a:rPr>
              <a:t>Susumu </a:t>
            </a:r>
            <a:r>
              <a:rPr lang="en-US" altLang="ja-JP" sz="2400" dirty="0" err="1" smtClean="0">
                <a:latin typeface="Comic Sans MS" pitchFamily="66" charset="0"/>
              </a:rPr>
              <a:t>Oda</a:t>
            </a:r>
            <a:r>
              <a:rPr lang="en-US" altLang="ja-JP" sz="2400" dirty="0" smtClean="0">
                <a:latin typeface="Comic Sans MS" pitchFamily="66" charset="0"/>
              </a:rPr>
              <a:t> 		(Kyushu </a:t>
            </a:r>
            <a:r>
              <a:rPr lang="en-US" altLang="ja-JP" sz="2400" dirty="0" err="1" smtClean="0">
                <a:latin typeface="Comic Sans MS" pitchFamily="66" charset="0"/>
              </a:rPr>
              <a:t>Univ</a:t>
            </a:r>
            <a:r>
              <a:rPr lang="en-US" altLang="ja-JP" sz="2400" dirty="0" smtClean="0">
                <a:latin typeface="Comic Sans MS" pitchFamily="66" charset="0"/>
              </a:rPr>
              <a:t>)</a:t>
            </a:r>
          </a:p>
          <a:p>
            <a:pPr marL="285750" indent="-285750">
              <a:buFont typeface="Arial" pitchFamily="34" charset="0"/>
              <a:buChar char="•"/>
            </a:pPr>
            <a:r>
              <a:rPr lang="en-US" altLang="ja-JP" sz="2400" dirty="0" smtClean="0">
                <a:latin typeface="Comic Sans MS" pitchFamily="66" charset="0"/>
              </a:rPr>
              <a:t>Ken’ichi Okumura 	(</a:t>
            </a:r>
            <a:r>
              <a:rPr lang="en-US" altLang="ja-JP" sz="2400" dirty="0">
                <a:latin typeface="Comic Sans MS" pitchFamily="66" charset="0"/>
              </a:rPr>
              <a:t>Kyushu </a:t>
            </a:r>
            <a:r>
              <a:rPr lang="en-US" altLang="ja-JP" sz="2400" dirty="0" err="1" smtClean="0">
                <a:latin typeface="Comic Sans MS" pitchFamily="66" charset="0"/>
              </a:rPr>
              <a:t>Univ</a:t>
            </a:r>
            <a:r>
              <a:rPr lang="en-US" altLang="ja-JP" sz="2400" dirty="0" smtClean="0">
                <a:latin typeface="Comic Sans MS" pitchFamily="66" charset="0"/>
              </a:rPr>
              <a:t>)</a:t>
            </a:r>
          </a:p>
          <a:p>
            <a:pPr marL="285750" indent="-285750">
              <a:buFont typeface="Arial" pitchFamily="34" charset="0"/>
              <a:buChar char="•"/>
            </a:pPr>
            <a:r>
              <a:rPr lang="en-US" altLang="ja-JP" sz="2400" dirty="0" smtClean="0">
                <a:latin typeface="Comic Sans MS" pitchFamily="66" charset="0"/>
              </a:rPr>
              <a:t>Akira Sugiyama 		(Saga </a:t>
            </a:r>
            <a:r>
              <a:rPr lang="en-US" altLang="ja-JP" sz="2400" dirty="0" err="1" smtClean="0">
                <a:latin typeface="Comic Sans MS" pitchFamily="66" charset="0"/>
              </a:rPr>
              <a:t>Univ</a:t>
            </a:r>
            <a:r>
              <a:rPr lang="en-US" altLang="ja-JP" sz="2400" dirty="0" smtClean="0">
                <a:latin typeface="Comic Sans MS" pitchFamily="66" charset="0"/>
              </a:rPr>
              <a:t>)</a:t>
            </a:r>
          </a:p>
          <a:p>
            <a:pPr marL="285750" indent="-285750">
              <a:buFont typeface="Arial" pitchFamily="34" charset="0"/>
              <a:buChar char="•"/>
            </a:pPr>
            <a:r>
              <a:rPr lang="en-US" altLang="ja-JP" sz="2400" dirty="0" smtClean="0">
                <a:latin typeface="Comic Sans MS" pitchFamily="66" charset="0"/>
              </a:rPr>
              <a:t>Motoi Tachibana 		(Saga </a:t>
            </a:r>
            <a:r>
              <a:rPr lang="en-US" altLang="ja-JP" sz="2400" dirty="0" err="1" smtClean="0">
                <a:latin typeface="Comic Sans MS" pitchFamily="66" charset="0"/>
              </a:rPr>
              <a:t>Univ</a:t>
            </a:r>
            <a:r>
              <a:rPr lang="en-US" altLang="ja-JP" sz="2400" dirty="0" smtClean="0">
                <a:latin typeface="Comic Sans MS" pitchFamily="66" charset="0"/>
              </a:rPr>
              <a:t>)</a:t>
            </a:r>
            <a:endParaRPr lang="en-US" altLang="ja-JP" sz="2400" dirty="0">
              <a:latin typeface="Comic Sans MS" pitchFamily="66" charset="0"/>
            </a:endParaRPr>
          </a:p>
          <a:p>
            <a:pPr marL="285750" indent="-285750">
              <a:buFont typeface="Arial" pitchFamily="34" charset="0"/>
              <a:buChar char="•"/>
            </a:pPr>
            <a:r>
              <a:rPr lang="en-US" altLang="ja-JP" sz="2400" dirty="0" smtClean="0">
                <a:latin typeface="Comic Sans MS" pitchFamily="66" charset="0"/>
              </a:rPr>
              <a:t>Junji Tojo 		(Kyushu </a:t>
            </a:r>
            <a:r>
              <a:rPr lang="en-US" altLang="ja-JP" sz="2400" dirty="0" err="1" smtClean="0">
                <a:latin typeface="Comic Sans MS" pitchFamily="66" charset="0"/>
              </a:rPr>
              <a:t>Univ</a:t>
            </a:r>
            <a:r>
              <a:rPr lang="en-US" altLang="ja-JP" sz="2400" dirty="0" smtClean="0">
                <a:latin typeface="Comic Sans MS" pitchFamily="66" charset="0"/>
              </a:rPr>
              <a:t>)</a:t>
            </a:r>
          </a:p>
          <a:p>
            <a:pPr marL="285750" indent="-285750">
              <a:buFont typeface="Arial" pitchFamily="34" charset="0"/>
              <a:buChar char="•"/>
            </a:pPr>
            <a:r>
              <a:rPr lang="en-US" altLang="ja-JP" sz="2400" dirty="0" smtClean="0">
                <a:latin typeface="Comic Sans MS" pitchFamily="66" charset="0"/>
              </a:rPr>
              <a:t>Katsuo Tokushuku 	(KEK)</a:t>
            </a:r>
            <a:endParaRPr lang="en-US" altLang="ja-JP" sz="2400" dirty="0">
              <a:latin typeface="Comic Sans MS" pitchFamily="66" charset="0"/>
            </a:endParaRPr>
          </a:p>
          <a:p>
            <a:pPr marL="285750" indent="-285750">
              <a:buFont typeface="Arial" pitchFamily="34" charset="0"/>
              <a:buChar char="•"/>
            </a:pPr>
            <a:r>
              <a:rPr lang="en-US" altLang="ja-JP" sz="2400" dirty="0" err="1" smtClean="0">
                <a:latin typeface="Comic Sans MS" pitchFamily="66" charset="0"/>
              </a:rPr>
              <a:t>Takami</a:t>
            </a:r>
            <a:r>
              <a:rPr lang="en-US" altLang="ja-JP" sz="2400" dirty="0" smtClean="0">
                <a:latin typeface="Comic Sans MS" pitchFamily="66" charset="0"/>
              </a:rPr>
              <a:t> Yoshioka 		(Kyushu </a:t>
            </a:r>
            <a:r>
              <a:rPr lang="en-US" altLang="ja-JP" sz="2400" dirty="0" err="1" smtClean="0">
                <a:latin typeface="Comic Sans MS" pitchFamily="66" charset="0"/>
              </a:rPr>
              <a:t>Univ</a:t>
            </a:r>
            <a:r>
              <a:rPr lang="en-US" altLang="ja-JP" sz="2400" dirty="0" smtClean="0">
                <a:latin typeface="Comic Sans MS" pitchFamily="66" charset="0"/>
              </a:rPr>
              <a:t>)</a:t>
            </a:r>
            <a:endParaRPr lang="ja-JP" altLang="en-US" sz="2400" dirty="0">
              <a:latin typeface="Comic Sans MS" pitchFamily="66" charset="0"/>
            </a:endParaRPr>
          </a:p>
        </p:txBody>
      </p:sp>
    </p:spTree>
    <p:extLst>
      <p:ext uri="{BB962C8B-B14F-4D97-AF65-F5344CB8AC3E}">
        <p14:creationId xmlns:p14="http://schemas.microsoft.com/office/powerpoint/2010/main" val="18412384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5668188" y="3125013"/>
            <a:ext cx="3175575" cy="3554054"/>
            <a:chOff x="5668188" y="3125013"/>
            <a:chExt cx="3175575" cy="3554054"/>
          </a:xfrm>
        </p:grpSpPr>
        <p:pic>
          <p:nvPicPr>
            <p:cNvPr id="47108" name="Picture 4" descr="Map of Kyushu"/>
            <p:cNvPicPr>
              <a:picLocks noChangeAspect="1" noChangeArrowheads="1"/>
            </p:cNvPicPr>
            <p:nvPr/>
          </p:nvPicPr>
          <p:blipFill>
            <a:blip r:embed="rId2" cstate="print"/>
            <a:srcRect/>
            <a:stretch>
              <a:fillRect/>
            </a:stretch>
          </p:blipFill>
          <p:spPr bwMode="auto">
            <a:xfrm>
              <a:off x="5726149" y="3125013"/>
              <a:ext cx="3117614" cy="3554054"/>
            </a:xfrm>
            <a:prstGeom prst="rect">
              <a:avLst/>
            </a:prstGeom>
            <a:ln>
              <a:noFill/>
            </a:ln>
            <a:effectLst>
              <a:softEdge rad="112500"/>
            </a:effectLst>
          </p:spPr>
        </p:pic>
        <p:sp>
          <p:nvSpPr>
            <p:cNvPr id="7" name="角丸四角形 6"/>
            <p:cNvSpPr/>
            <p:nvPr/>
          </p:nvSpPr>
          <p:spPr>
            <a:xfrm>
              <a:off x="7349185" y="3147754"/>
              <a:ext cx="888522" cy="2587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200" b="1" dirty="0" smtClean="0">
                  <a:solidFill>
                    <a:schemeClr val="bg1"/>
                  </a:solidFill>
                  <a:latin typeface="Calibri" pitchFamily="34" charset="0"/>
                  <a:cs typeface="Calibri" pitchFamily="34" charset="0"/>
                </a:rPr>
                <a:t>FUKUOKA</a:t>
              </a:r>
              <a:endParaRPr kumimoji="1" lang="ja-JP" altLang="en-US" sz="1200" b="1" dirty="0">
                <a:solidFill>
                  <a:schemeClr val="bg1"/>
                </a:solidFill>
                <a:latin typeface="Calibri" pitchFamily="34" charset="0"/>
                <a:cs typeface="Calibri" pitchFamily="34" charset="0"/>
              </a:endParaRPr>
            </a:p>
          </p:txBody>
        </p:sp>
        <p:sp>
          <p:nvSpPr>
            <p:cNvPr id="8" name="角丸四角形 7"/>
            <p:cNvSpPr/>
            <p:nvPr/>
          </p:nvSpPr>
          <p:spPr>
            <a:xfrm>
              <a:off x="5700269" y="3492546"/>
              <a:ext cx="888522" cy="258792"/>
            </a:xfrm>
            <a:prstGeom prst="round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Saga</a:t>
              </a:r>
              <a:endParaRPr kumimoji="1" lang="ja-JP" altLang="en-US" sz="1200" dirty="0">
                <a:latin typeface="Calibri" pitchFamily="34" charset="0"/>
                <a:cs typeface="Calibri" pitchFamily="34" charset="0"/>
              </a:endParaRPr>
            </a:p>
          </p:txBody>
        </p:sp>
        <p:sp>
          <p:nvSpPr>
            <p:cNvPr id="9" name="角丸四角形 8"/>
            <p:cNvSpPr/>
            <p:nvPr/>
          </p:nvSpPr>
          <p:spPr>
            <a:xfrm>
              <a:off x="5668188" y="4497422"/>
              <a:ext cx="888522" cy="258792"/>
            </a:xfrm>
            <a:prstGeom prst="roundRect">
              <a:avLst/>
            </a:prstGeom>
            <a:solidFill>
              <a:srgbClr val="676F1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Nagasaki</a:t>
              </a:r>
              <a:endParaRPr kumimoji="1" lang="ja-JP" altLang="en-US" sz="1200" dirty="0">
                <a:latin typeface="Calibri" pitchFamily="34" charset="0"/>
                <a:cs typeface="Calibri" pitchFamily="34" charset="0"/>
              </a:endParaRPr>
            </a:p>
          </p:txBody>
        </p:sp>
        <p:sp>
          <p:nvSpPr>
            <p:cNvPr id="10" name="角丸四角形 9"/>
            <p:cNvSpPr/>
            <p:nvPr/>
          </p:nvSpPr>
          <p:spPr>
            <a:xfrm>
              <a:off x="6178281" y="4872704"/>
              <a:ext cx="888522" cy="258792"/>
            </a:xfrm>
            <a:prstGeom prst="roundRect">
              <a:avLst/>
            </a:prstGeom>
            <a:solidFill>
              <a:srgbClr val="DDA50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Kumamoto</a:t>
              </a:r>
              <a:endParaRPr kumimoji="1" lang="ja-JP" altLang="en-US" sz="1200" dirty="0">
                <a:latin typeface="Calibri" pitchFamily="34" charset="0"/>
                <a:cs typeface="Calibri" pitchFamily="34" charset="0"/>
              </a:endParaRPr>
            </a:p>
          </p:txBody>
        </p:sp>
        <p:sp>
          <p:nvSpPr>
            <p:cNvPr id="11" name="角丸四角形 10"/>
            <p:cNvSpPr/>
            <p:nvPr/>
          </p:nvSpPr>
          <p:spPr>
            <a:xfrm>
              <a:off x="7922952" y="5176367"/>
              <a:ext cx="888522" cy="258792"/>
            </a:xfrm>
            <a:prstGeom prst="roundRect">
              <a:avLst/>
            </a:prstGeom>
            <a:solidFill>
              <a:srgbClr val="FF840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Miyazaki</a:t>
              </a:r>
              <a:endParaRPr kumimoji="1" lang="ja-JP" altLang="en-US" sz="1200" dirty="0">
                <a:latin typeface="Calibri" pitchFamily="34" charset="0"/>
                <a:cs typeface="Calibri" pitchFamily="34" charset="0"/>
              </a:endParaRPr>
            </a:p>
          </p:txBody>
        </p:sp>
        <p:sp>
          <p:nvSpPr>
            <p:cNvPr id="12" name="角丸四角形 11"/>
            <p:cNvSpPr/>
            <p:nvPr/>
          </p:nvSpPr>
          <p:spPr>
            <a:xfrm>
              <a:off x="5987358" y="5782558"/>
              <a:ext cx="888522" cy="258792"/>
            </a:xfrm>
            <a:prstGeom prst="roundRect">
              <a:avLst/>
            </a:prstGeom>
            <a:solidFill>
              <a:srgbClr val="A74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Kagoshima</a:t>
              </a:r>
              <a:endParaRPr kumimoji="1" lang="ja-JP" altLang="en-US" sz="1200" dirty="0">
                <a:latin typeface="Calibri" pitchFamily="34" charset="0"/>
                <a:cs typeface="Calibri" pitchFamily="34" charset="0"/>
              </a:endParaRPr>
            </a:p>
          </p:txBody>
        </p:sp>
        <p:sp>
          <p:nvSpPr>
            <p:cNvPr id="13" name="角丸四角形 12"/>
            <p:cNvSpPr/>
            <p:nvPr/>
          </p:nvSpPr>
          <p:spPr>
            <a:xfrm>
              <a:off x="7954506" y="3753078"/>
              <a:ext cx="888522" cy="258792"/>
            </a:xfrm>
            <a:prstGeom prst="roundRect">
              <a:avLst/>
            </a:prstGeom>
            <a:solidFill>
              <a:srgbClr val="83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latin typeface="Calibri" pitchFamily="34" charset="0"/>
                  <a:cs typeface="Calibri" pitchFamily="34" charset="0"/>
                </a:rPr>
                <a:t>Oita</a:t>
              </a:r>
              <a:endParaRPr kumimoji="1" lang="ja-JP" altLang="en-US" sz="1200" dirty="0">
                <a:latin typeface="Calibri" pitchFamily="34" charset="0"/>
                <a:cs typeface="Calibri" pitchFamily="34" charset="0"/>
              </a:endParaRPr>
            </a:p>
          </p:txBody>
        </p:sp>
      </p:grpSp>
      <p:sp>
        <p:nvSpPr>
          <p:cNvPr id="21" name="タイトル 1"/>
          <p:cNvSpPr>
            <a:spLocks noGrp="1"/>
          </p:cNvSpPr>
          <p:nvPr>
            <p:ph type="title"/>
          </p:nvPr>
        </p:nvSpPr>
        <p:spPr>
          <a:xfrm>
            <a:off x="457200" y="-54417"/>
            <a:ext cx="8229600" cy="1046093"/>
          </a:xfrm>
        </p:spPr>
        <p:txBody>
          <a:bodyPr>
            <a:normAutofit/>
          </a:bodyPr>
          <a:lstStyle/>
          <a:p>
            <a:pPr algn="ctr"/>
            <a:r>
              <a:rPr lang="en-US" altLang="ja-JP" sz="2800" dirty="0" smtClean="0">
                <a:solidFill>
                  <a:srgbClr val="002060"/>
                </a:solidFill>
                <a:latin typeface="Comic Sans MS" pitchFamily="66" charset="0"/>
                <a:ea typeface="ＭＳ Ｐゴシック" pitchFamily="50" charset="-128"/>
              </a:rPr>
              <a:t>Venue: The LUIGANS Spa &amp; Resort </a:t>
            </a:r>
            <a:r>
              <a:rPr lang="en-US" altLang="ja-JP" sz="2000" dirty="0" smtClean="0">
                <a:solidFill>
                  <a:srgbClr val="002060"/>
                </a:solidFill>
                <a:latin typeface="Comic Sans MS" pitchFamily="66" charset="0"/>
                <a:ea typeface="ＭＳ Ｐゴシック" pitchFamily="50" charset="-128"/>
                <a:cs typeface="Calibri" pitchFamily="34" charset="0"/>
              </a:rPr>
              <a:t>http://www.luigans.com/</a:t>
            </a:r>
            <a:endParaRPr kumimoji="1" lang="ja-JP" altLang="en-US" sz="2000" dirty="0">
              <a:solidFill>
                <a:srgbClr val="002060"/>
              </a:solidFill>
              <a:latin typeface="Comic Sans MS" pitchFamily="66" charset="0"/>
              <a:ea typeface="ＭＳ Ｐゴシック" pitchFamily="50" charset="-128"/>
              <a:cs typeface="Calibri" pitchFamily="34" charset="0"/>
            </a:endParaRPr>
          </a:p>
        </p:txBody>
      </p:sp>
      <p:pic>
        <p:nvPicPr>
          <p:cNvPr id="14" name="Picture 2" descr="http://www.start-point.net/nihontizu/img/nihonchizu_color.gif"/>
          <p:cNvPicPr>
            <a:picLocks noGrp="1" noChangeArrowheads="1"/>
          </p:cNvPicPr>
          <p:nvPr>
            <p:ph sz="half" idx="1"/>
          </p:nvPr>
        </p:nvPicPr>
        <p:blipFill>
          <a:blip r:embed="rId3" cstate="print">
            <a:extLst>
              <a:ext uri="{28A0092B-C50C-407E-A947-70E740481C1C}">
                <a14:useLocalDpi xmlns:a14="http://schemas.microsoft.com/office/drawing/2010/main"/>
              </a:ext>
            </a:extLst>
          </a:blip>
          <a:srcRect t="-37273" b="-37273"/>
          <a:stretch>
            <a:fillRect/>
          </a:stretch>
        </p:blipFill>
        <p:spPr bwMode="auto">
          <a:xfrm rot="692587">
            <a:off x="5465311" y="-289154"/>
            <a:ext cx="3480179" cy="4670594"/>
          </a:xfrm>
          <a:prstGeom prst="rect">
            <a:avLst/>
          </a:prstGeom>
          <a:noFill/>
          <a:ln w="9525">
            <a:noFill/>
            <a:miter lim="800000"/>
            <a:headEnd/>
            <a:tailEnd/>
          </a:ln>
        </p:spPr>
      </p:pic>
      <p:cxnSp>
        <p:nvCxnSpPr>
          <p:cNvPr id="26" name="直線コネクタ 25"/>
          <p:cNvCxnSpPr/>
          <p:nvPr/>
        </p:nvCxnSpPr>
        <p:spPr>
          <a:xfrm>
            <a:off x="5793924" y="1721700"/>
            <a:ext cx="12482" cy="7176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7105" name="Picture 1"/>
          <p:cNvPicPr>
            <a:picLocks noChangeAspect="1" noChangeArrowheads="1"/>
          </p:cNvPicPr>
          <p:nvPr/>
        </p:nvPicPr>
        <p:blipFill>
          <a:blip r:embed="rId4" cstate="print"/>
          <a:srcRect l="12651" t="8893" r="12651" b="8893"/>
          <a:stretch>
            <a:fillRect/>
          </a:stretch>
        </p:blipFill>
        <p:spPr bwMode="auto">
          <a:xfrm>
            <a:off x="5409821" y="1447919"/>
            <a:ext cx="1700459" cy="665641"/>
          </a:xfrm>
          <a:prstGeom prst="rect">
            <a:avLst/>
          </a:prstGeom>
          <a:noFill/>
          <a:ln w="9525">
            <a:solidFill>
              <a:srgbClr val="C00000"/>
            </a:solidFill>
            <a:miter lim="800000"/>
            <a:headEnd/>
            <a:tailEnd/>
          </a:ln>
        </p:spPr>
      </p:pic>
      <p:sp>
        <p:nvSpPr>
          <p:cNvPr id="24" name="円/楕円 23"/>
          <p:cNvSpPr/>
          <p:nvPr/>
        </p:nvSpPr>
        <p:spPr>
          <a:xfrm>
            <a:off x="5717791" y="2423263"/>
            <a:ext cx="170121" cy="1701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6988" y="989013"/>
            <a:ext cx="4548187" cy="4524375"/>
            <a:chOff x="26988" y="989013"/>
            <a:chExt cx="4548187" cy="4524375"/>
          </a:xfrm>
        </p:grpSpPr>
        <p:pic>
          <p:nvPicPr>
            <p:cNvPr id="22" name="Picture 2" descr="http://upload.wikimedia.org/wikipedia/commons/thumb/7/7e/BlankMap-World-162E-flat.svg/2000px-BlankMap-World-162E-flat.svg.png"/>
            <p:cNvPicPr>
              <a:picLocks noChangeAspect="1" noChangeArrowheads="1"/>
            </p:cNvPicPr>
            <p:nvPr/>
          </p:nvPicPr>
          <p:blipFill>
            <a:blip r:embed="rId5" cstate="print"/>
            <a:srcRect l="48000" t="39099" r="28913" b="31279"/>
            <a:stretch>
              <a:fillRect/>
            </a:stretch>
          </p:blipFill>
          <p:spPr bwMode="auto">
            <a:xfrm>
              <a:off x="26988" y="989013"/>
              <a:ext cx="4548187" cy="4524375"/>
            </a:xfrm>
            <a:prstGeom prst="rect">
              <a:avLst/>
            </a:prstGeom>
            <a:ln>
              <a:noFill/>
            </a:ln>
            <a:effectLst>
              <a:softEdge rad="112500"/>
            </a:effectLst>
          </p:spPr>
        </p:pic>
        <p:pic>
          <p:nvPicPr>
            <p:cNvPr id="23" name="Picture 2" descr="http://upload.wikimedia.org/wikipedia/commons/thumb/7/7e/BlankMap-World-162E-flat.svg/2000px-BlankMap-World-162E-flat.svg.png"/>
            <p:cNvPicPr>
              <a:picLocks noChangeAspect="1" noChangeArrowheads="1"/>
            </p:cNvPicPr>
            <p:nvPr/>
          </p:nvPicPr>
          <p:blipFill>
            <a:blip r:embed="rId5" cstate="print"/>
            <a:srcRect l="24378" t="19735" r="59528" b="49152"/>
            <a:stretch>
              <a:fillRect/>
            </a:stretch>
          </p:blipFill>
          <p:spPr bwMode="auto">
            <a:xfrm>
              <a:off x="195550" y="1207501"/>
              <a:ext cx="4193141" cy="4113656"/>
            </a:xfrm>
            <a:prstGeom prst="rect">
              <a:avLst/>
            </a:prstGeom>
            <a:ln>
              <a:noFill/>
            </a:ln>
            <a:effectLst>
              <a:softEdge rad="112500"/>
            </a:effectLst>
          </p:spPr>
        </p:pic>
        <p:sp>
          <p:nvSpPr>
            <p:cNvPr id="25" name="テキスト ボックス 10"/>
            <p:cNvSpPr txBox="1">
              <a:spLocks noChangeArrowheads="1"/>
            </p:cNvSpPr>
            <p:nvPr/>
          </p:nvSpPr>
          <p:spPr bwMode="auto">
            <a:xfrm>
              <a:off x="2800490" y="2325867"/>
              <a:ext cx="721662"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solidFill>
                    <a:srgbClr val="C00000"/>
                  </a:solidFill>
                  <a:sym typeface="Wingdings" pitchFamily="2" charset="2"/>
                </a:rPr>
                <a:t></a:t>
              </a:r>
              <a:r>
                <a:rPr lang="en-US" altLang="ja-JP" sz="1400">
                  <a:sym typeface="Wingdings" pitchFamily="2" charset="2"/>
                </a:rPr>
                <a:t>Seoul</a:t>
              </a:r>
              <a:endParaRPr lang="ja-JP" altLang="en-US" sz="1400"/>
            </a:p>
          </p:txBody>
        </p:sp>
        <p:sp>
          <p:nvSpPr>
            <p:cNvPr id="28" name="テキスト ボックス 13"/>
            <p:cNvSpPr txBox="1">
              <a:spLocks noChangeArrowheads="1"/>
            </p:cNvSpPr>
            <p:nvPr/>
          </p:nvSpPr>
          <p:spPr bwMode="auto">
            <a:xfrm>
              <a:off x="1648647" y="2269161"/>
              <a:ext cx="813032"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sym typeface="Wingdings" pitchFamily="2" charset="2"/>
                </a:rPr>
                <a:t>Beijing</a:t>
              </a:r>
              <a:r>
                <a:rPr lang="ja-JP" altLang="en-US" sz="1400">
                  <a:solidFill>
                    <a:srgbClr val="C00000"/>
                  </a:solidFill>
                  <a:sym typeface="Wingdings" pitchFamily="2" charset="2"/>
                </a:rPr>
                <a:t></a:t>
              </a:r>
              <a:endParaRPr lang="ja-JP" altLang="en-US" sz="1400"/>
            </a:p>
          </p:txBody>
        </p:sp>
        <p:sp>
          <p:nvSpPr>
            <p:cNvPr id="29" name="テキスト ボックス 14"/>
            <p:cNvSpPr txBox="1">
              <a:spLocks noChangeArrowheads="1"/>
            </p:cNvSpPr>
            <p:nvPr/>
          </p:nvSpPr>
          <p:spPr bwMode="auto">
            <a:xfrm>
              <a:off x="1630922" y="2538513"/>
              <a:ext cx="984552"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sym typeface="Wingdings" pitchFamily="2" charset="2"/>
                </a:rPr>
                <a:t>Shanghai</a:t>
              </a:r>
              <a:r>
                <a:rPr lang="ja-JP" altLang="en-US" sz="1400">
                  <a:solidFill>
                    <a:srgbClr val="C00000"/>
                  </a:solidFill>
                  <a:sym typeface="Wingdings" pitchFamily="2" charset="2"/>
                </a:rPr>
                <a:t></a:t>
              </a:r>
              <a:endParaRPr lang="ja-JP" altLang="en-US" sz="1400"/>
            </a:p>
          </p:txBody>
        </p:sp>
        <p:sp>
          <p:nvSpPr>
            <p:cNvPr id="30" name="テキスト ボックス 15"/>
            <p:cNvSpPr txBox="1">
              <a:spLocks noChangeArrowheads="1"/>
            </p:cNvSpPr>
            <p:nvPr/>
          </p:nvSpPr>
          <p:spPr bwMode="auto">
            <a:xfrm>
              <a:off x="603567" y="4074208"/>
              <a:ext cx="93524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sym typeface="Wingdings" pitchFamily="2" charset="2"/>
                </a:rPr>
                <a:t>Bangkok</a:t>
              </a:r>
              <a:r>
                <a:rPr lang="ja-JP" altLang="en-US" sz="1400">
                  <a:solidFill>
                    <a:srgbClr val="C00000"/>
                  </a:solidFill>
                  <a:sym typeface="Wingdings" pitchFamily="2" charset="2"/>
                </a:rPr>
                <a:t></a:t>
              </a:r>
              <a:endParaRPr lang="ja-JP" altLang="en-US" sz="1400"/>
            </a:p>
          </p:txBody>
        </p:sp>
        <p:sp>
          <p:nvSpPr>
            <p:cNvPr id="31" name="テキスト ボックス 16"/>
            <p:cNvSpPr txBox="1">
              <a:spLocks noChangeArrowheads="1"/>
            </p:cNvSpPr>
            <p:nvPr/>
          </p:nvSpPr>
          <p:spPr bwMode="auto">
            <a:xfrm>
              <a:off x="1506556" y="3332387"/>
              <a:ext cx="1055468"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sym typeface="Wingdings" pitchFamily="2" charset="2"/>
                </a:rPr>
                <a:t>Hongkong</a:t>
              </a:r>
              <a:r>
                <a:rPr lang="ja-JP" altLang="en-US" sz="1400">
                  <a:solidFill>
                    <a:srgbClr val="C00000"/>
                  </a:solidFill>
                  <a:sym typeface="Wingdings" pitchFamily="2" charset="2"/>
                </a:rPr>
                <a:t></a:t>
              </a:r>
              <a:endParaRPr lang="ja-JP" altLang="en-US" sz="1400"/>
            </a:p>
          </p:txBody>
        </p:sp>
        <p:sp>
          <p:nvSpPr>
            <p:cNvPr id="32" name="テキスト ボックス 17"/>
            <p:cNvSpPr txBox="1">
              <a:spLocks noChangeArrowheads="1"/>
            </p:cNvSpPr>
            <p:nvPr/>
          </p:nvSpPr>
          <p:spPr bwMode="auto">
            <a:xfrm>
              <a:off x="2492149" y="3304035"/>
              <a:ext cx="747695"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dirty="0">
                  <a:solidFill>
                    <a:srgbClr val="C00000"/>
                  </a:solidFill>
                  <a:sym typeface="Wingdings" pitchFamily="2" charset="2"/>
                </a:rPr>
                <a:t></a:t>
              </a:r>
              <a:r>
                <a:rPr lang="en-US" altLang="ja-JP" sz="1400" dirty="0">
                  <a:sym typeface="Wingdings" pitchFamily="2" charset="2"/>
                </a:rPr>
                <a:t>Taipei</a:t>
              </a:r>
              <a:endParaRPr lang="ja-JP" altLang="en-US" sz="1400" dirty="0"/>
            </a:p>
          </p:txBody>
        </p:sp>
        <p:sp>
          <p:nvSpPr>
            <p:cNvPr id="33" name="テキスト ボックス 18"/>
            <p:cNvSpPr txBox="1">
              <a:spLocks noChangeArrowheads="1"/>
            </p:cNvSpPr>
            <p:nvPr/>
          </p:nvSpPr>
          <p:spPr bwMode="auto">
            <a:xfrm>
              <a:off x="1493145" y="3630756"/>
              <a:ext cx="748913"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solidFill>
                    <a:srgbClr val="C00000"/>
                  </a:solidFill>
                  <a:sym typeface="Wingdings" pitchFamily="2" charset="2"/>
                </a:rPr>
                <a:t></a:t>
              </a:r>
              <a:r>
                <a:rPr lang="en-US" altLang="ja-JP" sz="1400">
                  <a:sym typeface="Wingdings" pitchFamily="2" charset="2"/>
                </a:rPr>
                <a:t>Hanoi</a:t>
              </a:r>
              <a:endParaRPr lang="ja-JP" altLang="en-US" sz="1400"/>
            </a:p>
          </p:txBody>
        </p:sp>
        <p:sp>
          <p:nvSpPr>
            <p:cNvPr id="34" name="テキスト ボックス 19"/>
            <p:cNvSpPr txBox="1">
              <a:spLocks noChangeArrowheads="1"/>
            </p:cNvSpPr>
            <p:nvPr/>
          </p:nvSpPr>
          <p:spPr bwMode="auto">
            <a:xfrm>
              <a:off x="1382835" y="4895332"/>
              <a:ext cx="1044567"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solidFill>
                    <a:srgbClr val="C00000"/>
                  </a:solidFill>
                  <a:sym typeface="Wingdings" pitchFamily="2" charset="2"/>
                </a:rPr>
                <a:t></a:t>
              </a:r>
              <a:r>
                <a:rPr lang="en-US" altLang="ja-JP" sz="1400">
                  <a:sym typeface="Wingdings" pitchFamily="2" charset="2"/>
                </a:rPr>
                <a:t>Singapore</a:t>
              </a:r>
              <a:endParaRPr lang="ja-JP" altLang="en-US" sz="1400"/>
            </a:p>
          </p:txBody>
        </p:sp>
        <p:sp>
          <p:nvSpPr>
            <p:cNvPr id="35" name="テキスト ボックス 20"/>
            <p:cNvSpPr txBox="1">
              <a:spLocks noChangeArrowheads="1"/>
            </p:cNvSpPr>
            <p:nvPr/>
          </p:nvSpPr>
          <p:spPr bwMode="auto">
            <a:xfrm>
              <a:off x="1588394" y="4247167"/>
              <a:ext cx="1223396"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solidFill>
                    <a:srgbClr val="C00000"/>
                  </a:solidFill>
                  <a:sym typeface="Wingdings" pitchFamily="2" charset="2"/>
                </a:rPr>
                <a:t></a:t>
              </a:r>
              <a:r>
                <a:rPr lang="en-US" altLang="ja-JP" sz="1400">
                  <a:sym typeface="Wingdings" pitchFamily="2" charset="2"/>
                </a:rPr>
                <a:t>Ho Chi Minh</a:t>
              </a:r>
              <a:endParaRPr lang="ja-JP" altLang="en-US" sz="1400"/>
            </a:p>
          </p:txBody>
        </p:sp>
        <p:sp>
          <p:nvSpPr>
            <p:cNvPr id="36" name="テキスト ボックス 23"/>
            <p:cNvSpPr txBox="1">
              <a:spLocks noChangeArrowheads="1"/>
            </p:cNvSpPr>
            <p:nvPr/>
          </p:nvSpPr>
          <p:spPr bwMode="auto">
            <a:xfrm>
              <a:off x="2494423" y="3947737"/>
              <a:ext cx="824254"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solidFill>
                    <a:srgbClr val="C00000"/>
                  </a:solidFill>
                  <a:sym typeface="Wingdings" pitchFamily="2" charset="2"/>
                </a:rPr>
                <a:t></a:t>
              </a:r>
              <a:r>
                <a:rPr lang="en-US" altLang="ja-JP" sz="1400">
                  <a:sym typeface="Wingdings" pitchFamily="2" charset="2"/>
                </a:rPr>
                <a:t>Manila</a:t>
              </a:r>
              <a:endParaRPr lang="ja-JP" altLang="en-US" sz="1400"/>
            </a:p>
          </p:txBody>
        </p:sp>
        <p:sp>
          <p:nvSpPr>
            <p:cNvPr id="37" name="テキスト ボックス 17"/>
            <p:cNvSpPr txBox="1">
              <a:spLocks noChangeArrowheads="1"/>
            </p:cNvSpPr>
            <p:nvPr/>
          </p:nvSpPr>
          <p:spPr bwMode="auto">
            <a:xfrm>
              <a:off x="3640996" y="2462917"/>
              <a:ext cx="7867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dirty="0">
                  <a:solidFill>
                    <a:srgbClr val="C00000"/>
                  </a:solidFill>
                  <a:sym typeface="Wingdings" pitchFamily="2" charset="2"/>
                </a:rPr>
                <a:t></a:t>
              </a:r>
              <a:r>
                <a:rPr lang="en-US" altLang="ja-JP" sz="1400" dirty="0" smtClean="0">
                  <a:sym typeface="Wingdings" pitchFamily="2" charset="2"/>
                </a:rPr>
                <a:t>Tokyo</a:t>
              </a:r>
              <a:endParaRPr lang="ja-JP" altLang="en-US" sz="1400" dirty="0"/>
            </a:p>
          </p:txBody>
        </p:sp>
      </p:grpSp>
      <p:grpSp>
        <p:nvGrpSpPr>
          <p:cNvPr id="5" name="グループ化 4"/>
          <p:cNvGrpSpPr/>
          <p:nvPr/>
        </p:nvGrpSpPr>
        <p:grpSpPr>
          <a:xfrm>
            <a:off x="3239844" y="2770694"/>
            <a:ext cx="1092604" cy="884918"/>
            <a:chOff x="4388691" y="5794149"/>
            <a:chExt cx="1092604" cy="884918"/>
          </a:xfrm>
        </p:grpSpPr>
        <p:sp>
          <p:nvSpPr>
            <p:cNvPr id="38" name="テキスト ボックス 17"/>
            <p:cNvSpPr txBox="1">
              <a:spLocks noChangeArrowheads="1"/>
            </p:cNvSpPr>
            <p:nvPr/>
          </p:nvSpPr>
          <p:spPr bwMode="auto">
            <a:xfrm>
              <a:off x="4507952" y="6371290"/>
              <a:ext cx="973343"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t>LUIGANS</a:t>
              </a:r>
              <a:endParaRPr lang="ja-JP" altLang="en-US" sz="1400" dirty="0"/>
            </a:p>
          </p:txBody>
        </p:sp>
        <p:cxnSp>
          <p:nvCxnSpPr>
            <p:cNvPr id="3" name="直線矢印コネクタ 2"/>
            <p:cNvCxnSpPr/>
            <p:nvPr/>
          </p:nvCxnSpPr>
          <p:spPr>
            <a:xfrm flipH="1" flipV="1">
              <a:off x="4388691" y="5794149"/>
              <a:ext cx="207031" cy="6358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9" name="円/楕円 38"/>
          <p:cNvSpPr/>
          <p:nvPr/>
        </p:nvSpPr>
        <p:spPr>
          <a:xfrm>
            <a:off x="6706681" y="3405265"/>
            <a:ext cx="338398" cy="3447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2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47105"/>
                                        </p:tgtEl>
                                        <p:attrNameLst>
                                          <p:attrName>style.visibility</p:attrName>
                                        </p:attrNameLst>
                                      </p:cBhvr>
                                      <p:to>
                                        <p:strVal val="visible"/>
                                      </p:to>
                                    </p:set>
                                    <p:animEffect transition="in" filter="fade">
                                      <p:cBhvr>
                                        <p:cTn id="20" dur="500"/>
                                        <p:tgtEl>
                                          <p:spTgt spid="4710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
          <p:cNvPicPr>
            <a:picLocks noChangeAspect="1" noChangeArrowheads="1"/>
          </p:cNvPicPr>
          <p:nvPr/>
        </p:nvPicPr>
        <p:blipFill>
          <a:blip r:embed="rId2" cstate="print"/>
          <a:srcRect l="11516" t="47244" r="12402" b="47244"/>
          <a:stretch>
            <a:fillRect/>
          </a:stretch>
        </p:blipFill>
        <p:spPr bwMode="auto">
          <a:xfrm>
            <a:off x="63064" y="5961207"/>
            <a:ext cx="9005424" cy="420007"/>
          </a:xfrm>
          <a:prstGeom prst="rect">
            <a:avLst/>
          </a:prstGeom>
          <a:noFill/>
          <a:ln w="9525">
            <a:noFill/>
            <a:miter lim="800000"/>
            <a:headEnd/>
            <a:tailEnd/>
          </a:ln>
        </p:spPr>
      </p:pic>
      <p:sp>
        <p:nvSpPr>
          <p:cNvPr id="21" name="タイトル 1"/>
          <p:cNvSpPr>
            <a:spLocks noGrp="1"/>
          </p:cNvSpPr>
          <p:nvPr>
            <p:ph type="title"/>
          </p:nvPr>
        </p:nvSpPr>
        <p:spPr>
          <a:xfrm>
            <a:off x="457200" y="-54417"/>
            <a:ext cx="8229600" cy="1046093"/>
          </a:xfrm>
        </p:spPr>
        <p:txBody>
          <a:bodyPr>
            <a:normAutofit/>
          </a:bodyPr>
          <a:lstStyle/>
          <a:p>
            <a:pPr algn="ctr"/>
            <a:r>
              <a:rPr lang="en-US" altLang="ja-JP" sz="2800" dirty="0" smtClean="0">
                <a:solidFill>
                  <a:srgbClr val="002060"/>
                </a:solidFill>
                <a:latin typeface="Comic Sans MS" pitchFamily="66" charset="0"/>
                <a:ea typeface="ＭＳ Ｐゴシック" pitchFamily="50" charset="-128"/>
              </a:rPr>
              <a:t>Venue: The LUIGANS Spa &amp; Resort </a:t>
            </a:r>
            <a:r>
              <a:rPr lang="en-US" altLang="ja-JP" sz="2000" dirty="0" smtClean="0">
                <a:solidFill>
                  <a:srgbClr val="002060"/>
                </a:solidFill>
                <a:latin typeface="Comic Sans MS" pitchFamily="66" charset="0"/>
                <a:ea typeface="ＭＳ Ｐゴシック" pitchFamily="50" charset="-128"/>
                <a:cs typeface="Calibri" pitchFamily="34" charset="0"/>
              </a:rPr>
              <a:t>http://www.luigans.com/</a:t>
            </a:r>
            <a:endParaRPr kumimoji="1" lang="ja-JP" altLang="en-US" sz="2000" dirty="0">
              <a:solidFill>
                <a:srgbClr val="002060"/>
              </a:solidFill>
              <a:latin typeface="Comic Sans MS" pitchFamily="66" charset="0"/>
              <a:ea typeface="ＭＳ Ｐゴシック" pitchFamily="50" charset="-128"/>
              <a:cs typeface="Calibri" pitchFamily="34" charset="0"/>
            </a:endParaRPr>
          </a:p>
        </p:txBody>
      </p:sp>
      <p:grpSp>
        <p:nvGrpSpPr>
          <p:cNvPr id="39" name="グループ化 38"/>
          <p:cNvGrpSpPr/>
          <p:nvPr/>
        </p:nvGrpSpPr>
        <p:grpSpPr>
          <a:xfrm>
            <a:off x="206515" y="1028447"/>
            <a:ext cx="3175575" cy="3554054"/>
            <a:chOff x="5668188" y="3125013"/>
            <a:chExt cx="3175575" cy="3554054"/>
          </a:xfrm>
        </p:grpSpPr>
        <p:pic>
          <p:nvPicPr>
            <p:cNvPr id="40" name="Picture 4" descr="Map of Kyushu"/>
            <p:cNvPicPr>
              <a:picLocks noChangeAspect="1" noChangeArrowheads="1"/>
            </p:cNvPicPr>
            <p:nvPr/>
          </p:nvPicPr>
          <p:blipFill>
            <a:blip r:embed="rId3" cstate="print"/>
            <a:srcRect/>
            <a:stretch>
              <a:fillRect/>
            </a:stretch>
          </p:blipFill>
          <p:spPr bwMode="auto">
            <a:xfrm>
              <a:off x="5726149" y="3125013"/>
              <a:ext cx="3117614" cy="3554054"/>
            </a:xfrm>
            <a:prstGeom prst="rect">
              <a:avLst/>
            </a:prstGeom>
            <a:ln>
              <a:noFill/>
            </a:ln>
            <a:effectLst>
              <a:softEdge rad="112500"/>
            </a:effectLst>
          </p:spPr>
        </p:pic>
        <p:sp>
          <p:nvSpPr>
            <p:cNvPr id="41" name="角丸四角形 40"/>
            <p:cNvSpPr/>
            <p:nvPr/>
          </p:nvSpPr>
          <p:spPr>
            <a:xfrm>
              <a:off x="7349185" y="3147754"/>
              <a:ext cx="888522" cy="2587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200" b="1" dirty="0" smtClean="0">
                  <a:solidFill>
                    <a:schemeClr val="bg1"/>
                  </a:solidFill>
                  <a:latin typeface="Calibri" pitchFamily="34" charset="0"/>
                  <a:cs typeface="Calibri" pitchFamily="34" charset="0"/>
                </a:rPr>
                <a:t>FUKUOKA</a:t>
              </a:r>
              <a:endParaRPr kumimoji="1" lang="ja-JP" altLang="en-US" sz="1200" b="1" dirty="0">
                <a:solidFill>
                  <a:schemeClr val="bg1"/>
                </a:solidFill>
                <a:latin typeface="Calibri" pitchFamily="34" charset="0"/>
                <a:cs typeface="Calibri" pitchFamily="34" charset="0"/>
              </a:endParaRPr>
            </a:p>
          </p:txBody>
        </p:sp>
        <p:sp>
          <p:nvSpPr>
            <p:cNvPr id="42" name="角丸四角形 41"/>
            <p:cNvSpPr/>
            <p:nvPr/>
          </p:nvSpPr>
          <p:spPr>
            <a:xfrm>
              <a:off x="5700269" y="3492546"/>
              <a:ext cx="888522" cy="258792"/>
            </a:xfrm>
            <a:prstGeom prst="round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Saga</a:t>
              </a:r>
              <a:endParaRPr kumimoji="1" lang="ja-JP" altLang="en-US" sz="1200" dirty="0">
                <a:latin typeface="Calibri" pitchFamily="34" charset="0"/>
                <a:cs typeface="Calibri" pitchFamily="34" charset="0"/>
              </a:endParaRPr>
            </a:p>
          </p:txBody>
        </p:sp>
        <p:sp>
          <p:nvSpPr>
            <p:cNvPr id="43" name="角丸四角形 42"/>
            <p:cNvSpPr/>
            <p:nvPr/>
          </p:nvSpPr>
          <p:spPr>
            <a:xfrm>
              <a:off x="5668188" y="4497422"/>
              <a:ext cx="888522" cy="258792"/>
            </a:xfrm>
            <a:prstGeom prst="roundRect">
              <a:avLst/>
            </a:prstGeom>
            <a:solidFill>
              <a:srgbClr val="676F1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Nagasaki</a:t>
              </a:r>
              <a:endParaRPr kumimoji="1" lang="ja-JP" altLang="en-US" sz="1200" dirty="0">
                <a:latin typeface="Calibri" pitchFamily="34" charset="0"/>
                <a:cs typeface="Calibri" pitchFamily="34" charset="0"/>
              </a:endParaRPr>
            </a:p>
          </p:txBody>
        </p:sp>
        <p:sp>
          <p:nvSpPr>
            <p:cNvPr id="44" name="角丸四角形 43"/>
            <p:cNvSpPr/>
            <p:nvPr/>
          </p:nvSpPr>
          <p:spPr>
            <a:xfrm>
              <a:off x="6178281" y="4872704"/>
              <a:ext cx="888522" cy="258792"/>
            </a:xfrm>
            <a:prstGeom prst="roundRect">
              <a:avLst/>
            </a:prstGeom>
            <a:solidFill>
              <a:srgbClr val="DDA50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Kumamoto</a:t>
              </a:r>
              <a:endParaRPr kumimoji="1" lang="ja-JP" altLang="en-US" sz="1200" dirty="0">
                <a:latin typeface="Calibri" pitchFamily="34" charset="0"/>
                <a:cs typeface="Calibri" pitchFamily="34" charset="0"/>
              </a:endParaRPr>
            </a:p>
          </p:txBody>
        </p:sp>
        <p:sp>
          <p:nvSpPr>
            <p:cNvPr id="45" name="角丸四角形 44"/>
            <p:cNvSpPr/>
            <p:nvPr/>
          </p:nvSpPr>
          <p:spPr>
            <a:xfrm>
              <a:off x="7922952" y="5176367"/>
              <a:ext cx="888522" cy="258792"/>
            </a:xfrm>
            <a:prstGeom prst="roundRect">
              <a:avLst/>
            </a:prstGeom>
            <a:solidFill>
              <a:srgbClr val="FF840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Miyazaki</a:t>
              </a:r>
              <a:endParaRPr kumimoji="1" lang="ja-JP" altLang="en-US" sz="1200" dirty="0">
                <a:latin typeface="Calibri" pitchFamily="34" charset="0"/>
                <a:cs typeface="Calibri" pitchFamily="34" charset="0"/>
              </a:endParaRPr>
            </a:p>
          </p:txBody>
        </p:sp>
        <p:sp>
          <p:nvSpPr>
            <p:cNvPr id="46" name="角丸四角形 45"/>
            <p:cNvSpPr/>
            <p:nvPr/>
          </p:nvSpPr>
          <p:spPr>
            <a:xfrm>
              <a:off x="5987358" y="5782558"/>
              <a:ext cx="888522" cy="258792"/>
            </a:xfrm>
            <a:prstGeom prst="roundRect">
              <a:avLst/>
            </a:prstGeom>
            <a:solidFill>
              <a:srgbClr val="A74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Kagoshima</a:t>
              </a:r>
              <a:endParaRPr kumimoji="1" lang="ja-JP" altLang="en-US" sz="1200" dirty="0">
                <a:latin typeface="Calibri" pitchFamily="34" charset="0"/>
                <a:cs typeface="Calibri" pitchFamily="34" charset="0"/>
              </a:endParaRPr>
            </a:p>
          </p:txBody>
        </p:sp>
        <p:sp>
          <p:nvSpPr>
            <p:cNvPr id="47" name="角丸四角形 46"/>
            <p:cNvSpPr/>
            <p:nvPr/>
          </p:nvSpPr>
          <p:spPr>
            <a:xfrm>
              <a:off x="7954506" y="3753078"/>
              <a:ext cx="888522" cy="258792"/>
            </a:xfrm>
            <a:prstGeom prst="roundRect">
              <a:avLst/>
            </a:prstGeom>
            <a:solidFill>
              <a:srgbClr val="83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latin typeface="Calibri" pitchFamily="34" charset="0"/>
                  <a:cs typeface="Calibri" pitchFamily="34" charset="0"/>
                </a:rPr>
                <a:t>Oita</a:t>
              </a:r>
              <a:endParaRPr kumimoji="1" lang="ja-JP" altLang="en-US" sz="1200" dirty="0">
                <a:latin typeface="Calibri" pitchFamily="34" charset="0"/>
                <a:cs typeface="Calibri" pitchFamily="34" charset="0"/>
              </a:endParaRPr>
            </a:p>
          </p:txBody>
        </p:sp>
      </p:gr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461" y="822060"/>
            <a:ext cx="4608334" cy="2519142"/>
          </a:xfrm>
          <a:prstGeom prst="rect">
            <a:avLst/>
          </a:prstGeom>
        </p:spPr>
      </p:pic>
      <p:cxnSp>
        <p:nvCxnSpPr>
          <p:cNvPr id="6" name="直線矢印コネクタ 5"/>
          <p:cNvCxnSpPr/>
          <p:nvPr/>
        </p:nvCxnSpPr>
        <p:spPr>
          <a:xfrm>
            <a:off x="1160869" y="1028447"/>
            <a:ext cx="253338" cy="3675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7110" name="Picture 6"/>
          <p:cNvPicPr>
            <a:picLocks noChangeAspect="1" noChangeArrowheads="1"/>
          </p:cNvPicPr>
          <p:nvPr/>
        </p:nvPicPr>
        <p:blipFill>
          <a:blip r:embed="rId5" cstate="print"/>
          <a:srcRect l="15354" t="29291" r="29823" b="25984"/>
          <a:stretch>
            <a:fillRect/>
          </a:stretch>
        </p:blipFill>
        <p:spPr bwMode="auto">
          <a:xfrm>
            <a:off x="264476" y="3944784"/>
            <a:ext cx="5199912" cy="2651179"/>
          </a:xfrm>
          <a:prstGeom prst="rect">
            <a:avLst/>
          </a:prstGeom>
          <a:ln>
            <a:noFill/>
          </a:ln>
          <a:effectLst>
            <a:softEdge rad="112500"/>
          </a:effectLst>
        </p:spPr>
      </p:pic>
      <p:pic>
        <p:nvPicPr>
          <p:cNvPr id="47112" name="Picture 8"/>
          <p:cNvPicPr>
            <a:picLocks noChangeAspect="1" noChangeArrowheads="1"/>
          </p:cNvPicPr>
          <p:nvPr/>
        </p:nvPicPr>
        <p:blipFill>
          <a:blip r:embed="rId6" cstate="print"/>
          <a:srcRect l="17126" t="24094" r="18898" b="23622"/>
          <a:stretch>
            <a:fillRect/>
          </a:stretch>
        </p:blipFill>
        <p:spPr bwMode="auto">
          <a:xfrm>
            <a:off x="3958461" y="3732610"/>
            <a:ext cx="5185539" cy="2648604"/>
          </a:xfrm>
          <a:prstGeom prst="rect">
            <a:avLst/>
          </a:prstGeom>
          <a:ln>
            <a:noFill/>
          </a:ln>
          <a:effectLst>
            <a:softEdge rad="112500"/>
          </a:effectLst>
        </p:spPr>
      </p:pic>
    </p:spTree>
    <p:extLst>
      <p:ext uri="{BB962C8B-B14F-4D97-AF65-F5344CB8AC3E}">
        <p14:creationId xmlns:p14="http://schemas.microsoft.com/office/powerpoint/2010/main" val="15149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fade">
                                      <p:cBhvr>
                                        <p:cTn id="17" dur="500"/>
                                        <p:tgtEl>
                                          <p:spTgt spid="47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fade">
                                      <p:cBhvr>
                                        <p:cTn id="2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
          <p:cNvPicPr>
            <a:picLocks noChangeAspect="1" noChangeArrowheads="1"/>
          </p:cNvPicPr>
          <p:nvPr/>
        </p:nvPicPr>
        <p:blipFill>
          <a:blip r:embed="rId2" cstate="print"/>
          <a:srcRect l="11516" t="47244" r="12402" b="47244"/>
          <a:stretch>
            <a:fillRect/>
          </a:stretch>
        </p:blipFill>
        <p:spPr bwMode="auto">
          <a:xfrm>
            <a:off x="63064" y="5961207"/>
            <a:ext cx="9005424" cy="420007"/>
          </a:xfrm>
          <a:prstGeom prst="rect">
            <a:avLst/>
          </a:prstGeom>
          <a:noFill/>
          <a:ln w="9525">
            <a:noFill/>
            <a:miter lim="800000"/>
            <a:headEnd/>
            <a:tailEnd/>
          </a:ln>
        </p:spPr>
      </p:pic>
      <p:sp>
        <p:nvSpPr>
          <p:cNvPr id="21" name="タイトル 1"/>
          <p:cNvSpPr>
            <a:spLocks noGrp="1"/>
          </p:cNvSpPr>
          <p:nvPr>
            <p:ph type="title"/>
          </p:nvPr>
        </p:nvSpPr>
        <p:spPr>
          <a:xfrm>
            <a:off x="457200" y="-54417"/>
            <a:ext cx="8229600" cy="1046093"/>
          </a:xfrm>
        </p:spPr>
        <p:txBody>
          <a:bodyPr>
            <a:normAutofit/>
          </a:bodyPr>
          <a:lstStyle/>
          <a:p>
            <a:pPr algn="ctr"/>
            <a:r>
              <a:rPr lang="en-US" altLang="ja-JP" sz="2800" dirty="0" smtClean="0">
                <a:solidFill>
                  <a:srgbClr val="002060"/>
                </a:solidFill>
                <a:latin typeface="Comic Sans MS" pitchFamily="66" charset="0"/>
                <a:ea typeface="ＭＳ Ｐゴシック" pitchFamily="50" charset="-128"/>
              </a:rPr>
              <a:t>Venue: The LUIGANS Spa &amp; Resort </a:t>
            </a:r>
            <a:r>
              <a:rPr lang="en-US" altLang="ja-JP" sz="2000" dirty="0" smtClean="0">
                <a:solidFill>
                  <a:srgbClr val="002060"/>
                </a:solidFill>
                <a:latin typeface="Comic Sans MS" pitchFamily="66" charset="0"/>
                <a:ea typeface="ＭＳ Ｐゴシック" pitchFamily="50" charset="-128"/>
                <a:cs typeface="Calibri" pitchFamily="34" charset="0"/>
              </a:rPr>
              <a:t>http://www.luigans.com/</a:t>
            </a:r>
            <a:endParaRPr kumimoji="1" lang="ja-JP" altLang="en-US" sz="2000" dirty="0">
              <a:solidFill>
                <a:srgbClr val="002060"/>
              </a:solidFill>
              <a:latin typeface="Comic Sans MS" pitchFamily="66" charset="0"/>
              <a:ea typeface="ＭＳ Ｐゴシック" pitchFamily="50" charset="-128"/>
              <a:cs typeface="Calibri" pitchFamily="34" charset="0"/>
            </a:endParaRPr>
          </a:p>
        </p:txBody>
      </p:sp>
      <p:grpSp>
        <p:nvGrpSpPr>
          <p:cNvPr id="39" name="グループ化 38"/>
          <p:cNvGrpSpPr/>
          <p:nvPr/>
        </p:nvGrpSpPr>
        <p:grpSpPr>
          <a:xfrm>
            <a:off x="206515" y="1028447"/>
            <a:ext cx="3175575" cy="3554054"/>
            <a:chOff x="5668188" y="3125013"/>
            <a:chExt cx="3175575" cy="3554054"/>
          </a:xfrm>
        </p:grpSpPr>
        <p:pic>
          <p:nvPicPr>
            <p:cNvPr id="40" name="Picture 4" descr="Map of Kyushu"/>
            <p:cNvPicPr>
              <a:picLocks noChangeAspect="1" noChangeArrowheads="1"/>
            </p:cNvPicPr>
            <p:nvPr/>
          </p:nvPicPr>
          <p:blipFill>
            <a:blip r:embed="rId3" cstate="print"/>
            <a:srcRect/>
            <a:stretch>
              <a:fillRect/>
            </a:stretch>
          </p:blipFill>
          <p:spPr bwMode="auto">
            <a:xfrm>
              <a:off x="5726149" y="3125013"/>
              <a:ext cx="3117614" cy="3554054"/>
            </a:xfrm>
            <a:prstGeom prst="rect">
              <a:avLst/>
            </a:prstGeom>
            <a:ln>
              <a:noFill/>
            </a:ln>
            <a:effectLst>
              <a:softEdge rad="112500"/>
            </a:effectLst>
          </p:spPr>
        </p:pic>
        <p:sp>
          <p:nvSpPr>
            <p:cNvPr id="41" name="角丸四角形 40"/>
            <p:cNvSpPr/>
            <p:nvPr/>
          </p:nvSpPr>
          <p:spPr>
            <a:xfrm>
              <a:off x="7349185" y="3147754"/>
              <a:ext cx="888522" cy="2587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200" b="1" dirty="0" smtClean="0">
                  <a:solidFill>
                    <a:schemeClr val="bg1"/>
                  </a:solidFill>
                  <a:latin typeface="Calibri" pitchFamily="34" charset="0"/>
                  <a:cs typeface="Calibri" pitchFamily="34" charset="0"/>
                </a:rPr>
                <a:t>FUKUOKA</a:t>
              </a:r>
              <a:endParaRPr kumimoji="1" lang="ja-JP" altLang="en-US" sz="1200" b="1" dirty="0">
                <a:solidFill>
                  <a:schemeClr val="bg1"/>
                </a:solidFill>
                <a:latin typeface="Calibri" pitchFamily="34" charset="0"/>
                <a:cs typeface="Calibri" pitchFamily="34" charset="0"/>
              </a:endParaRPr>
            </a:p>
          </p:txBody>
        </p:sp>
        <p:sp>
          <p:nvSpPr>
            <p:cNvPr id="42" name="角丸四角形 41"/>
            <p:cNvSpPr/>
            <p:nvPr/>
          </p:nvSpPr>
          <p:spPr>
            <a:xfrm>
              <a:off x="5700269" y="3492546"/>
              <a:ext cx="888522" cy="258792"/>
            </a:xfrm>
            <a:prstGeom prst="round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Saga</a:t>
              </a:r>
              <a:endParaRPr kumimoji="1" lang="ja-JP" altLang="en-US" sz="1200" dirty="0">
                <a:latin typeface="Calibri" pitchFamily="34" charset="0"/>
                <a:cs typeface="Calibri" pitchFamily="34" charset="0"/>
              </a:endParaRPr>
            </a:p>
          </p:txBody>
        </p:sp>
        <p:sp>
          <p:nvSpPr>
            <p:cNvPr id="43" name="角丸四角形 42"/>
            <p:cNvSpPr/>
            <p:nvPr/>
          </p:nvSpPr>
          <p:spPr>
            <a:xfrm>
              <a:off x="5668188" y="4497422"/>
              <a:ext cx="888522" cy="258792"/>
            </a:xfrm>
            <a:prstGeom prst="roundRect">
              <a:avLst/>
            </a:prstGeom>
            <a:solidFill>
              <a:srgbClr val="676F1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Nagasaki</a:t>
              </a:r>
              <a:endParaRPr kumimoji="1" lang="ja-JP" altLang="en-US" sz="1200" dirty="0">
                <a:latin typeface="Calibri" pitchFamily="34" charset="0"/>
                <a:cs typeface="Calibri" pitchFamily="34" charset="0"/>
              </a:endParaRPr>
            </a:p>
          </p:txBody>
        </p:sp>
        <p:sp>
          <p:nvSpPr>
            <p:cNvPr id="44" name="角丸四角形 43"/>
            <p:cNvSpPr/>
            <p:nvPr/>
          </p:nvSpPr>
          <p:spPr>
            <a:xfrm>
              <a:off x="6178281" y="4872704"/>
              <a:ext cx="888522" cy="258792"/>
            </a:xfrm>
            <a:prstGeom prst="roundRect">
              <a:avLst/>
            </a:prstGeom>
            <a:solidFill>
              <a:srgbClr val="DDA50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Kumamoto</a:t>
              </a:r>
              <a:endParaRPr kumimoji="1" lang="ja-JP" altLang="en-US" sz="1200" dirty="0">
                <a:latin typeface="Calibri" pitchFamily="34" charset="0"/>
                <a:cs typeface="Calibri" pitchFamily="34" charset="0"/>
              </a:endParaRPr>
            </a:p>
          </p:txBody>
        </p:sp>
        <p:sp>
          <p:nvSpPr>
            <p:cNvPr id="45" name="角丸四角形 44"/>
            <p:cNvSpPr/>
            <p:nvPr/>
          </p:nvSpPr>
          <p:spPr>
            <a:xfrm>
              <a:off x="7922952" y="5176367"/>
              <a:ext cx="888522" cy="258792"/>
            </a:xfrm>
            <a:prstGeom prst="roundRect">
              <a:avLst/>
            </a:prstGeom>
            <a:solidFill>
              <a:srgbClr val="FF840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Miyazaki</a:t>
              </a:r>
              <a:endParaRPr kumimoji="1" lang="ja-JP" altLang="en-US" sz="1200" dirty="0">
                <a:latin typeface="Calibri" pitchFamily="34" charset="0"/>
                <a:cs typeface="Calibri" pitchFamily="34" charset="0"/>
              </a:endParaRPr>
            </a:p>
          </p:txBody>
        </p:sp>
        <p:sp>
          <p:nvSpPr>
            <p:cNvPr id="46" name="角丸四角形 45"/>
            <p:cNvSpPr/>
            <p:nvPr/>
          </p:nvSpPr>
          <p:spPr>
            <a:xfrm>
              <a:off x="5987358" y="5782558"/>
              <a:ext cx="888522" cy="258792"/>
            </a:xfrm>
            <a:prstGeom prst="roundRect">
              <a:avLst/>
            </a:prstGeom>
            <a:solidFill>
              <a:srgbClr val="A74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200" dirty="0" smtClean="0">
                  <a:latin typeface="Calibri" pitchFamily="34" charset="0"/>
                  <a:cs typeface="Calibri" pitchFamily="34" charset="0"/>
                </a:rPr>
                <a:t>Kagoshima</a:t>
              </a:r>
              <a:endParaRPr kumimoji="1" lang="ja-JP" altLang="en-US" sz="1200" dirty="0">
                <a:latin typeface="Calibri" pitchFamily="34" charset="0"/>
                <a:cs typeface="Calibri" pitchFamily="34" charset="0"/>
              </a:endParaRPr>
            </a:p>
          </p:txBody>
        </p:sp>
        <p:sp>
          <p:nvSpPr>
            <p:cNvPr id="47" name="角丸四角形 46"/>
            <p:cNvSpPr/>
            <p:nvPr/>
          </p:nvSpPr>
          <p:spPr>
            <a:xfrm>
              <a:off x="7954506" y="3753078"/>
              <a:ext cx="888522" cy="258792"/>
            </a:xfrm>
            <a:prstGeom prst="roundRect">
              <a:avLst/>
            </a:prstGeom>
            <a:solidFill>
              <a:srgbClr val="83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latin typeface="Calibri" pitchFamily="34" charset="0"/>
                  <a:cs typeface="Calibri" pitchFamily="34" charset="0"/>
                </a:rPr>
                <a:t>Oita</a:t>
              </a:r>
              <a:endParaRPr kumimoji="1" lang="ja-JP" altLang="en-US" sz="1200" dirty="0">
                <a:latin typeface="Calibri" pitchFamily="34" charset="0"/>
                <a:cs typeface="Calibri" pitchFamily="34" charset="0"/>
              </a:endParaRPr>
            </a:p>
          </p:txBody>
        </p:sp>
      </p:gr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461" y="822060"/>
            <a:ext cx="4608334" cy="2519142"/>
          </a:xfrm>
          <a:prstGeom prst="rect">
            <a:avLst/>
          </a:prstGeom>
        </p:spPr>
      </p:pic>
      <p:cxnSp>
        <p:nvCxnSpPr>
          <p:cNvPr id="6" name="直線矢印コネクタ 5"/>
          <p:cNvCxnSpPr/>
          <p:nvPr/>
        </p:nvCxnSpPr>
        <p:spPr>
          <a:xfrm>
            <a:off x="1160869" y="1028447"/>
            <a:ext cx="253338" cy="3675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http://www.b-net.kcv.jp/~ryhei/kin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340" y="3803646"/>
            <a:ext cx="5715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57301" y="4626888"/>
            <a:ext cx="2848239" cy="2031325"/>
          </a:xfrm>
          <a:prstGeom prst="rect">
            <a:avLst/>
          </a:prstGeom>
          <a:solidFill>
            <a:schemeClr val="accent3">
              <a:lumMod val="20000"/>
              <a:lumOff val="80000"/>
            </a:schemeClr>
          </a:solidFill>
        </p:spPr>
        <p:txBody>
          <a:bodyPr wrap="square" rtlCol="0">
            <a:spAutoFit/>
          </a:bodyPr>
          <a:lstStyle/>
          <a:p>
            <a:r>
              <a:rPr kumimoji="1" lang="en-US" altLang="ja-JP" dirty="0" smtClean="0"/>
              <a:t>A Gold Seal of ‘A Japanese king crowned by the Han’; a gift  from </a:t>
            </a:r>
            <a:r>
              <a:rPr lang="en-US" altLang="ja-JP" dirty="0" smtClean="0"/>
              <a:t>China,  Han dynasty</a:t>
            </a:r>
            <a:r>
              <a:rPr kumimoji="1" lang="en-US" altLang="ja-JP" dirty="0" smtClean="0"/>
              <a:t> (57 A.D.).</a:t>
            </a:r>
          </a:p>
          <a:p>
            <a:r>
              <a:rPr lang="en-US" altLang="ja-JP" dirty="0"/>
              <a:t> </a:t>
            </a:r>
            <a:r>
              <a:rPr lang="en-US" altLang="ja-JP" dirty="0" smtClean="0"/>
              <a:t> Discovered in  the 18</a:t>
            </a:r>
            <a:r>
              <a:rPr lang="en-US" altLang="ja-JP" baseline="30000" dirty="0" smtClean="0"/>
              <a:t>th </a:t>
            </a:r>
            <a:r>
              <a:rPr lang="en-US" altLang="ja-JP" dirty="0" smtClean="0"/>
              <a:t>century in </a:t>
            </a:r>
            <a:r>
              <a:rPr lang="en-US" altLang="ja-JP" dirty="0" err="1" smtClean="0"/>
              <a:t>Shikanoshima</a:t>
            </a:r>
            <a:r>
              <a:rPr lang="en-US" altLang="ja-JP" dirty="0" smtClean="0"/>
              <a:t> island.</a:t>
            </a:r>
            <a:endParaRPr kumimoji="1" lang="ja-JP" altLang="en-US" dirty="0"/>
          </a:p>
        </p:txBody>
      </p:sp>
      <p:cxnSp>
        <p:nvCxnSpPr>
          <p:cNvPr id="3" name="直線矢印コネクタ 2"/>
          <p:cNvCxnSpPr/>
          <p:nvPr/>
        </p:nvCxnSpPr>
        <p:spPr>
          <a:xfrm flipH="1">
            <a:off x="5922150" y="1654772"/>
            <a:ext cx="1935215" cy="21488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8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p:cNvPicPr>
            <a:picLocks noChangeAspect="1" noChangeArrowheads="1"/>
          </p:cNvPicPr>
          <p:nvPr/>
        </p:nvPicPr>
        <p:blipFill>
          <a:blip r:embed="rId2" cstate="print"/>
          <a:srcRect l="11516" t="47244" r="12402" b="47244"/>
          <a:stretch>
            <a:fillRect/>
          </a:stretch>
        </p:blipFill>
        <p:spPr bwMode="auto">
          <a:xfrm>
            <a:off x="63064" y="5961207"/>
            <a:ext cx="9005424" cy="420007"/>
          </a:xfrm>
          <a:prstGeom prst="rect">
            <a:avLst/>
          </a:prstGeom>
          <a:noFill/>
          <a:ln w="9525">
            <a:noFill/>
            <a:miter lim="800000"/>
            <a:headEnd/>
            <a:tailEnd/>
          </a:ln>
        </p:spPr>
      </p:pic>
      <p:sp>
        <p:nvSpPr>
          <p:cNvPr id="3" name="コンテンツ プレースホルダー 2"/>
          <p:cNvSpPr>
            <a:spLocks noGrp="1"/>
          </p:cNvSpPr>
          <p:nvPr>
            <p:ph sz="half" idx="1"/>
          </p:nvPr>
        </p:nvSpPr>
        <p:spPr>
          <a:xfrm>
            <a:off x="309967" y="1634158"/>
            <a:ext cx="4953001" cy="1225688"/>
          </a:xfrm>
        </p:spPr>
        <p:txBody>
          <a:bodyPr>
            <a:noAutofit/>
          </a:bodyPr>
          <a:lstStyle/>
          <a:p>
            <a:r>
              <a:rPr lang="en-US" altLang="ja-JP" sz="1800" dirty="0" smtClean="0">
                <a:latin typeface="Tahoma" pitchFamily="34" charset="0"/>
                <a:ea typeface="Tahoma" pitchFamily="34" charset="0"/>
                <a:cs typeface="Tahoma" pitchFamily="34" charset="0"/>
              </a:rPr>
              <a:t>Three students share a room.</a:t>
            </a:r>
          </a:p>
          <a:p>
            <a:r>
              <a:rPr lang="en-US" altLang="ja-JP" sz="1800" dirty="0" smtClean="0">
                <a:latin typeface="Tahoma" pitchFamily="34" charset="0"/>
                <a:ea typeface="Tahoma" pitchFamily="34" charset="0"/>
                <a:cs typeface="Tahoma" pitchFamily="34" charset="0"/>
              </a:rPr>
              <a:t>Every room has a beautiful ocean view.</a:t>
            </a:r>
          </a:p>
        </p:txBody>
      </p:sp>
      <p:pic>
        <p:nvPicPr>
          <p:cNvPr id="8" name="コンテンツ プレースホルダー 7" descr="ルイガンズ_スタンダードツイン1.jpg"/>
          <p:cNvPicPr>
            <a:picLocks noGrp="1" noChangeAspect="1"/>
          </p:cNvPicPr>
          <p:nvPr>
            <p:ph sz="half" idx="2"/>
          </p:nvPr>
        </p:nvPicPr>
        <p:blipFill>
          <a:blip r:embed="rId3" cstate="print">
            <a:extLst>
              <a:ext uri="{28A0092B-C50C-407E-A947-70E740481C1C}">
                <a14:useLocalDpi xmlns:a14="http://schemas.microsoft.com/office/drawing/2010/main"/>
              </a:ext>
            </a:extLst>
          </a:blip>
          <a:srcRect t="-24729" b="-24729"/>
          <a:stretch>
            <a:fillRect/>
          </a:stretch>
        </p:blipFill>
        <p:spPr>
          <a:xfrm>
            <a:off x="423334" y="2200792"/>
            <a:ext cx="4038600" cy="4525963"/>
          </a:xfrm>
        </p:spPr>
      </p:pic>
      <p:pic>
        <p:nvPicPr>
          <p:cNvPr id="13" name="図 12" descr="ルイガンズ_部屋から３.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2328329"/>
            <a:ext cx="4572000" cy="3429000"/>
          </a:xfrm>
          <a:prstGeom prst="rect">
            <a:avLst/>
          </a:prstGeom>
          <a:scene3d>
            <a:camera prst="orthographicFront">
              <a:rot lat="0" lon="0" rev="16200000"/>
            </a:camera>
            <a:lightRig rig="threePt" dir="t"/>
          </a:scene3d>
        </p:spPr>
      </p:pic>
      <p:sp>
        <p:nvSpPr>
          <p:cNvPr id="7" name="タイトル 1"/>
          <p:cNvSpPr txBox="1">
            <a:spLocks/>
          </p:cNvSpPr>
          <p:nvPr/>
        </p:nvSpPr>
        <p:spPr>
          <a:xfrm>
            <a:off x="0" y="82063"/>
            <a:ext cx="9144000" cy="1046093"/>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dirty="0" smtClean="0">
                <a:solidFill>
                  <a:srgbClr val="002060"/>
                </a:solidFill>
                <a:latin typeface="Comic Sans MS" pitchFamily="66" charset="0"/>
                <a:ea typeface="ＭＳ Ｐゴシック" pitchFamily="50" charset="-128"/>
                <a:cs typeface="+mj-cs"/>
              </a:rPr>
              <a:t>Accommodation</a:t>
            </a:r>
            <a:r>
              <a:rPr kumimoji="1" lang="en-US" altLang="ja-JP" sz="2800" b="0" i="0" u="none" strike="noStrike" kern="1200" cap="none" spc="0" normalizeH="0" baseline="0" noProof="0" dirty="0" smtClean="0">
                <a:ln>
                  <a:noFill/>
                </a:ln>
                <a:solidFill>
                  <a:srgbClr val="002060"/>
                </a:solidFill>
                <a:effectLst/>
                <a:uLnTx/>
                <a:uFillTx/>
                <a:latin typeface="Comic Sans MS" pitchFamily="66" charset="0"/>
                <a:ea typeface="ＭＳ Ｐゴシック" pitchFamily="50" charset="-128"/>
                <a:cs typeface="+mj-cs"/>
              </a:rPr>
              <a:t>: The LUIGANS</a:t>
            </a:r>
            <a:r>
              <a:rPr kumimoji="1" lang="en-US" altLang="ja-JP" sz="2800" b="0" i="0" u="none" strike="noStrike" kern="1200" cap="none" spc="0" normalizeH="0" noProof="0" dirty="0" smtClean="0">
                <a:ln>
                  <a:noFill/>
                </a:ln>
                <a:solidFill>
                  <a:srgbClr val="002060"/>
                </a:solidFill>
                <a:effectLst/>
                <a:uLnTx/>
                <a:uFillTx/>
                <a:latin typeface="Comic Sans MS" pitchFamily="66" charset="0"/>
                <a:ea typeface="ＭＳ Ｐゴシック" pitchFamily="50" charset="-128"/>
                <a:cs typeface="+mj-cs"/>
              </a:rPr>
              <a:t> Spa &amp; Resort</a:t>
            </a:r>
            <a:endParaRPr lang="en-US" altLang="ja-JP" sz="2800" dirty="0" smtClean="0">
              <a:solidFill>
                <a:srgbClr val="002060"/>
              </a:solidFill>
              <a:latin typeface="Comic Sans MS" pitchFamily="66" charset="0"/>
              <a:ea typeface="ＭＳ Ｐゴシック"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smtClean="0">
                <a:ln>
                  <a:noFill/>
                </a:ln>
                <a:solidFill>
                  <a:srgbClr val="002060"/>
                </a:solidFill>
                <a:effectLst/>
                <a:uLnTx/>
                <a:uFillTx/>
                <a:latin typeface="Comic Sans MS" pitchFamily="66" charset="0"/>
                <a:ea typeface="ＭＳ Ｐゴシック" pitchFamily="50" charset="-128"/>
                <a:cs typeface="Calibri" pitchFamily="34" charset="0"/>
              </a:rPr>
              <a:t>http://www.luigans.com/</a:t>
            </a:r>
            <a:endParaRPr kumimoji="1" lang="ja-JP" altLang="en-US" sz="2000" b="0" i="0" u="none" strike="noStrike" kern="1200" cap="none" spc="0" normalizeH="0" baseline="0" noProof="0" dirty="0">
              <a:ln>
                <a:noFill/>
              </a:ln>
              <a:solidFill>
                <a:srgbClr val="002060"/>
              </a:solidFill>
              <a:effectLst/>
              <a:uLnTx/>
              <a:uFillTx/>
              <a:latin typeface="Comic Sans MS" pitchFamily="66" charset="0"/>
              <a:ea typeface="ＭＳ Ｐゴシック" pitchFamily="50" charset="-128"/>
              <a:cs typeface="Calibri" pitchFamily="34" charset="0"/>
            </a:endParaRPr>
          </a:p>
        </p:txBody>
      </p:sp>
    </p:spTree>
    <p:extLst>
      <p:ext uri="{BB962C8B-B14F-4D97-AF65-F5344CB8AC3E}">
        <p14:creationId xmlns:p14="http://schemas.microsoft.com/office/powerpoint/2010/main" val="3068127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3518</TotalTime>
  <Words>1450</Words>
  <Application>Microsoft Office PowerPoint</Application>
  <PresentationFormat>画面に合わせる (4:3)</PresentationFormat>
  <Paragraphs>527</Paragraphs>
  <Slides>15</Slides>
  <Notes>4</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PowerPoint プレゼンテーション</vt:lpstr>
      <vt:lpstr>PowerPoint プレゼンテーション</vt:lpstr>
      <vt:lpstr>The committees</vt:lpstr>
      <vt:lpstr>The committees</vt:lpstr>
      <vt:lpstr>The committees</vt:lpstr>
      <vt:lpstr>Venue: The LUIGANS Spa &amp; Resort http://www.luigans.com/</vt:lpstr>
      <vt:lpstr>Venue: The LUIGANS Spa &amp; Resort http://www.luigans.com/</vt:lpstr>
      <vt:lpstr>Venue: The LUIGANS Spa &amp; Resort http://www.luigans.com/</vt:lpstr>
      <vt:lpstr>PowerPoint プレゼンテーション</vt:lpstr>
      <vt:lpstr>PowerPoint プレゼンテーション</vt:lpstr>
      <vt:lpstr>Lecturers　&amp;　Discussion leaders</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横山　雅美</dc:creator>
  <cp:lastModifiedBy>toku</cp:lastModifiedBy>
  <cp:revision>70</cp:revision>
  <cp:lastPrinted>2012-05-15T01:21:40Z</cp:lastPrinted>
  <dcterms:created xsi:type="dcterms:W3CDTF">2012-05-14T23:48:46Z</dcterms:created>
  <dcterms:modified xsi:type="dcterms:W3CDTF">2012-06-27T00:09:46Z</dcterms:modified>
</cp:coreProperties>
</file>