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8" r:id="rId3"/>
    <p:sldId id="260" r:id="rId4"/>
    <p:sldId id="329" r:id="rId5"/>
    <p:sldId id="330" r:id="rId6"/>
    <p:sldId id="332" r:id="rId7"/>
    <p:sldId id="322" r:id="rId8"/>
    <p:sldId id="320" r:id="rId9"/>
    <p:sldId id="328" r:id="rId10"/>
    <p:sldId id="286" r:id="rId11"/>
    <p:sldId id="305" r:id="rId12"/>
    <p:sldId id="303" r:id="rId13"/>
    <p:sldId id="266" r:id="rId14"/>
    <p:sldId id="268" r:id="rId15"/>
    <p:sldId id="331" r:id="rId16"/>
    <p:sldId id="333" r:id="rId17"/>
    <p:sldId id="281" r:id="rId18"/>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91" d="100"/>
          <a:sy n="91" d="100"/>
        </p:scale>
        <p:origin x="-1218"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6" d="100"/>
          <a:sy n="86" d="100"/>
        </p:scale>
        <p:origin x="-2286"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888DFD-17BA-4E68-9FD0-18D83CB55985}" type="datetimeFigureOut">
              <a:rPr kumimoji="1" lang="ja-JP" altLang="en-US" smtClean="0"/>
              <a:t>2012/5/29</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B35220-FC95-4B43-93A8-B20B69FBA9E3}" type="slidenum">
              <a:rPr kumimoji="1" lang="ja-JP" altLang="en-US" smtClean="0"/>
              <a:t>‹#›</a:t>
            </a:fld>
            <a:endParaRPr kumimoji="1" lang="ja-JP" altLang="en-US"/>
          </a:p>
        </p:txBody>
      </p:sp>
    </p:spTree>
    <p:extLst>
      <p:ext uri="{BB962C8B-B14F-4D97-AF65-F5344CB8AC3E}">
        <p14:creationId xmlns:p14="http://schemas.microsoft.com/office/powerpoint/2010/main" val="203573618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20D867D-405D-4B36-8CCC-B0040EA62D64}" type="slidenum">
              <a:rPr lang="en-US" altLang="ja-JP"/>
              <a:pPr/>
              <a:t>9</a:t>
            </a:fld>
            <a:endParaRPr lang="en-US" altLang="ja-JP"/>
          </a:p>
        </p:txBody>
      </p:sp>
      <p:sp>
        <p:nvSpPr>
          <p:cNvPr id="819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1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408" tIns="42204" rIns="84408" bIns="42204"/>
          <a:lstStyle/>
          <a:p>
            <a:endParaRPr lang="ja-JP" altLang="ja-JP"/>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さて，この</a:t>
            </a:r>
            <a:r>
              <a:rPr kumimoji="1" lang="en-US" altLang="ja-JP" dirty="0" smtClean="0"/>
              <a:t>5nC</a:t>
            </a:r>
            <a:r>
              <a:rPr kumimoji="1" lang="ja-JP" altLang="en-US" dirty="0" smtClean="0"/>
              <a:t>の高電荷で最も問題になるのは，その発散力であります．</a:t>
            </a:r>
            <a:endParaRPr kumimoji="1" lang="en-US" altLang="ja-JP" dirty="0" smtClean="0"/>
          </a:p>
          <a:p>
            <a:r>
              <a:rPr kumimoji="1" lang="ja-JP" altLang="en-US" dirty="0" smtClean="0"/>
              <a:t>通常の</a:t>
            </a:r>
            <a:r>
              <a:rPr kumimoji="1" lang="en-US" altLang="ja-JP" dirty="0" smtClean="0"/>
              <a:t>Gun</a:t>
            </a:r>
            <a:r>
              <a:rPr kumimoji="1" lang="ja-JP" altLang="en-US" dirty="0" smtClean="0"/>
              <a:t>ではビーム発生直後，低エネルギーのうちに発散力を受けてしまい，</a:t>
            </a:r>
            <a:r>
              <a:rPr kumimoji="1" lang="en-US" altLang="ja-JP" dirty="0" smtClean="0"/>
              <a:t>gun</a:t>
            </a:r>
            <a:r>
              <a:rPr kumimoji="1" lang="ja-JP" altLang="en-US" dirty="0" smtClean="0"/>
              <a:t>の中で広がったビームが創りだされてしまいます．</a:t>
            </a:r>
            <a:endParaRPr kumimoji="1" lang="en-US" altLang="ja-JP" dirty="0" smtClean="0"/>
          </a:p>
          <a:p>
            <a:r>
              <a:rPr kumimoji="1" lang="ja-JP" altLang="en-US" dirty="0" smtClean="0"/>
              <a:t>それを抑えるために特に第一空洞で強い集束電場を持たせてあります．更にこの</a:t>
            </a:r>
            <a:r>
              <a:rPr kumimoji="1" lang="en-US" altLang="ja-JP" dirty="0" smtClean="0"/>
              <a:t>RF</a:t>
            </a:r>
            <a:r>
              <a:rPr kumimoji="1" lang="ja-JP" altLang="en-US" dirty="0" smtClean="0"/>
              <a:t>電場でエミッタンスが悪くならないようにカソードに曲率をもたせる事も行いました．</a:t>
            </a:r>
            <a:endParaRPr kumimoji="1" lang="ja-JP" altLang="en-US" dirty="0"/>
          </a:p>
        </p:txBody>
      </p:sp>
      <p:sp>
        <p:nvSpPr>
          <p:cNvPr id="4" name="スライド番号プレースホルダー 3"/>
          <p:cNvSpPr>
            <a:spLocks noGrp="1"/>
          </p:cNvSpPr>
          <p:nvPr>
            <p:ph type="sldNum" sz="quarter" idx="10"/>
          </p:nvPr>
        </p:nvSpPr>
        <p:spPr/>
        <p:txBody>
          <a:bodyPr/>
          <a:lstStyle/>
          <a:p>
            <a:fld id="{CEE11108-B212-4A2A-A97E-DCE3ACB13D2D}" type="slidenum">
              <a:rPr kumimoji="1" lang="ja-JP" altLang="en-US" smtClean="0"/>
              <a:pPr/>
              <a:t>10</a:t>
            </a:fld>
            <a:endParaRPr kumimoji="1" lang="ja-JP" altLang="en-US"/>
          </a:p>
        </p:txBody>
      </p:sp>
    </p:spTree>
    <p:extLst>
      <p:ext uri="{BB962C8B-B14F-4D97-AF65-F5344CB8AC3E}">
        <p14:creationId xmlns:p14="http://schemas.microsoft.com/office/powerpoint/2010/main" val="3855304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EE11108-B212-4A2A-A97E-DCE3ACB13D2D}" type="slidenum">
              <a:rPr kumimoji="1" lang="ja-JP" altLang="en-US" smtClean="0"/>
              <a:pPr/>
              <a:t>11</a:t>
            </a:fld>
            <a:endParaRPr kumimoji="1" lang="ja-JP" altLang="en-US"/>
          </a:p>
        </p:txBody>
      </p:sp>
    </p:spTree>
    <p:extLst>
      <p:ext uri="{BB962C8B-B14F-4D97-AF65-F5344CB8AC3E}">
        <p14:creationId xmlns:p14="http://schemas.microsoft.com/office/powerpoint/2010/main" val="3655130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19AC559-73BF-49BE-B442-E9395589B573}" type="slidenum">
              <a:rPr lang="en-US" altLang="ja-JP"/>
              <a:pPr/>
              <a:t>13</a:t>
            </a:fld>
            <a:endParaRPr lang="en-US" altLang="ja-JP"/>
          </a:p>
        </p:txBody>
      </p:sp>
      <p:sp>
        <p:nvSpPr>
          <p:cNvPr id="1433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3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408" tIns="42204" rIns="84408" bIns="42204"/>
          <a:lstStyle/>
          <a:p>
            <a:endParaRPr lang="ja-JP" altLang="ja-JP"/>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CF773D6-0B9D-4490-BD62-0340438A34B7}" type="slidenum">
              <a:rPr lang="en-US" altLang="ja-JP"/>
              <a:pPr/>
              <a:t>16</a:t>
            </a:fld>
            <a:endParaRPr lang="en-US" altLang="ja-JP"/>
          </a:p>
        </p:txBody>
      </p:sp>
      <p:sp>
        <p:nvSpPr>
          <p:cNvPr id="100354" name="Rectangle 1031"/>
          <p:cNvSpPr txBox="1">
            <a:spLocks noGrp="1" noChangeArrowheads="1"/>
          </p:cNvSpPr>
          <p:nvPr/>
        </p:nvSpPr>
        <p:spPr bwMode="auto">
          <a:xfrm>
            <a:off x="3885996" y="8687297"/>
            <a:ext cx="2972004" cy="45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defTabSz="990600">
              <a:defRPr kumimoji="1" sz="2400">
                <a:solidFill>
                  <a:schemeClr val="tx1"/>
                </a:solidFill>
                <a:latin typeface="Times New Roman" pitchFamily="18" charset="0"/>
                <a:ea typeface="ＭＳ Ｐゴシック" pitchFamily="50" charset="-128"/>
              </a:defRPr>
            </a:lvl1pPr>
            <a:lvl2pPr marL="804863" indent="-309563" defTabSz="990600">
              <a:defRPr kumimoji="1" sz="2400">
                <a:solidFill>
                  <a:schemeClr val="tx1"/>
                </a:solidFill>
                <a:latin typeface="Times New Roman" pitchFamily="18" charset="0"/>
                <a:ea typeface="ＭＳ Ｐゴシック" pitchFamily="50" charset="-128"/>
              </a:defRPr>
            </a:lvl2pPr>
            <a:lvl3pPr marL="1238250" indent="-247650" defTabSz="990600">
              <a:defRPr kumimoji="1" sz="2400">
                <a:solidFill>
                  <a:schemeClr val="tx1"/>
                </a:solidFill>
                <a:latin typeface="Times New Roman" pitchFamily="18" charset="0"/>
                <a:ea typeface="ＭＳ Ｐゴシック" pitchFamily="50" charset="-128"/>
              </a:defRPr>
            </a:lvl3pPr>
            <a:lvl4pPr marL="1733550" indent="-247650" defTabSz="990600">
              <a:defRPr kumimoji="1" sz="2400">
                <a:solidFill>
                  <a:schemeClr val="tx1"/>
                </a:solidFill>
                <a:latin typeface="Times New Roman" pitchFamily="18" charset="0"/>
                <a:ea typeface="ＭＳ Ｐゴシック" pitchFamily="50" charset="-128"/>
              </a:defRPr>
            </a:lvl4pPr>
            <a:lvl5pPr marL="2228850" indent="-247650" defTabSz="990600">
              <a:defRPr kumimoji="1" sz="2400">
                <a:solidFill>
                  <a:schemeClr val="tx1"/>
                </a:solidFill>
                <a:latin typeface="Times New Roman" pitchFamily="18" charset="0"/>
                <a:ea typeface="ＭＳ Ｐゴシック" pitchFamily="50" charset="-128"/>
              </a:defRPr>
            </a:lvl5pPr>
            <a:lvl6pPr marL="2686050" indent="-247650" defTabSz="990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3143250" indent="-247650" defTabSz="990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600450" indent="-247650" defTabSz="990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4057650" indent="-247650" defTabSz="990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r"/>
            <a:fld id="{2E3077D5-FE25-431E-B808-73A1AA08CCBF}" type="slidenum">
              <a:rPr lang="en-US" altLang="ja-JP" sz="1200"/>
              <a:pPr algn="r"/>
              <a:t>16</a:t>
            </a:fld>
            <a:endParaRPr lang="en-US" altLang="ja-JP" sz="1200"/>
          </a:p>
        </p:txBody>
      </p:sp>
      <p:sp>
        <p:nvSpPr>
          <p:cNvPr id="100355"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0356" name="Rectangle 3"/>
          <p:cNvSpPr>
            <a:spLocks noGrp="1" noChangeArrowheads="1"/>
          </p:cNvSpPr>
          <p:nvPr>
            <p:ph type="body" idx="1"/>
          </p:nvPr>
        </p:nvSpPr>
        <p:spPr bwMode="auto">
          <a:xfrm>
            <a:off x="913991" y="4342939"/>
            <a:ext cx="5030018" cy="4114587"/>
          </a:xfrm>
          <a:prstGeom prst="rect">
            <a:avLst/>
          </a:prstGeom>
          <a:solidFill>
            <a:srgbClr val="FFFFFF"/>
          </a:solidFill>
          <a:ln>
            <a:solidFill>
              <a:srgbClr val="000000"/>
            </a:solidFill>
            <a:miter lim="800000"/>
            <a:headEnd/>
            <a:tailEnd/>
          </a:ln>
        </p:spPr>
        <p:txBody>
          <a:bodyPr lIns="84400" tIns="42200" rIns="84400" bIns="42200"/>
          <a:lstStyle/>
          <a:p>
            <a:endParaRPr lang="ja-JP" altLang="ja-JP"/>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A588165-554C-4501-B28F-0F3967EAAB93}" type="slidenum">
              <a:rPr lang="en-US" altLang="ja-JP"/>
              <a:pPr/>
              <a:t>17</a:t>
            </a:fld>
            <a:endParaRPr lang="en-US" altLang="ja-JP"/>
          </a:p>
        </p:txBody>
      </p:sp>
      <p:sp>
        <p:nvSpPr>
          <p:cNvPr id="2048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4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408" tIns="42204" rIns="84408" bIns="42204"/>
          <a:lstStyle/>
          <a:p>
            <a:endParaRPr lang="ja-JP" altLang="ja-JP"/>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5CA3F15E-51D9-4F42-9384-415288053491}" type="datetimeFigureOut">
              <a:rPr kumimoji="1" lang="ja-JP" altLang="en-US" smtClean="0"/>
              <a:t>2012/5/29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117D03B-F48D-4C6E-898B-A6BD1990489F}" type="slidenum">
              <a:rPr kumimoji="1" lang="ja-JP" altLang="en-US" smtClean="0"/>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5CA3F15E-51D9-4F42-9384-415288053491}" type="datetimeFigureOut">
              <a:rPr kumimoji="1" lang="ja-JP" altLang="en-US" smtClean="0"/>
              <a:t>2012/5/29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117D03B-F48D-4C6E-898B-A6BD1990489F}"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5CA3F15E-51D9-4F42-9384-415288053491}" type="datetimeFigureOut">
              <a:rPr kumimoji="1" lang="ja-JP" altLang="en-US" smtClean="0"/>
              <a:t>2012/5/29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117D03B-F48D-4C6E-898B-A6BD1990489F}"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5CA3F15E-51D9-4F42-9384-415288053491}" type="datetimeFigureOut">
              <a:rPr kumimoji="1" lang="ja-JP" altLang="en-US" smtClean="0"/>
              <a:t>2012/5/29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117D03B-F48D-4C6E-898B-A6BD1990489F}"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5CA3F15E-51D9-4F42-9384-415288053491}" type="datetimeFigureOut">
              <a:rPr kumimoji="1" lang="ja-JP" altLang="en-US" smtClean="0"/>
              <a:t>2012/5/29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117D03B-F48D-4C6E-898B-A6BD1990489F}"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5CA3F15E-51D9-4F42-9384-415288053491}" type="datetimeFigureOut">
              <a:rPr kumimoji="1" lang="ja-JP" altLang="en-US" smtClean="0"/>
              <a:t>2012/5/29</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117D03B-F48D-4C6E-898B-A6BD1990489F}"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5CA3F15E-51D9-4F42-9384-415288053491}" type="datetimeFigureOut">
              <a:rPr kumimoji="1" lang="ja-JP" altLang="en-US" smtClean="0"/>
              <a:t>2012/5/29</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D117D03B-F48D-4C6E-898B-A6BD1990489F}"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5CA3F15E-51D9-4F42-9384-415288053491}" type="datetimeFigureOut">
              <a:rPr kumimoji="1" lang="ja-JP" altLang="en-US" smtClean="0"/>
              <a:t>2012/5/29</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D117D03B-F48D-4C6E-898B-A6BD1990489F}"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5CA3F15E-51D9-4F42-9384-415288053491}" type="datetimeFigureOut">
              <a:rPr kumimoji="1" lang="ja-JP" altLang="en-US" smtClean="0"/>
              <a:t>2012/5/29</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117D03B-F48D-4C6E-898B-A6BD1990489F}"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5CA3F15E-51D9-4F42-9384-415288053491}" type="datetimeFigureOut">
              <a:rPr kumimoji="1" lang="ja-JP" altLang="en-US" smtClean="0"/>
              <a:t>2012/5/29</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117D03B-F48D-4C6E-898B-A6BD1990489F}"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5CA3F15E-51D9-4F42-9384-415288053491}" type="datetimeFigureOut">
              <a:rPr kumimoji="1" lang="ja-JP" altLang="en-US" smtClean="0"/>
              <a:t>2012/5/29</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117D03B-F48D-4C6E-898B-A6BD1990489F}"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A3F15E-51D9-4F42-9384-415288053491}" type="datetimeFigureOut">
              <a:rPr kumimoji="1" lang="ja-JP" altLang="en-US" smtClean="0"/>
              <a:t>2012/5/29</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17D03B-F48D-4C6E-898B-A6BD1990489F}"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gif"/></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emf"/><Relationship Id="rId2" Type="http://schemas.openxmlformats.org/officeDocument/2006/relationships/image" Target="../media/image22.jpeg"/><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1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wmf"/><Relationship Id="rId7" Type="http://schemas.openxmlformats.org/officeDocument/2006/relationships/image" Target="../media/image38.w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7.wmf"/><Relationship Id="rId11" Type="http://schemas.openxmlformats.org/officeDocument/2006/relationships/image" Target="../media/image42.emf"/><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wmf"/><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png"/><Relationship Id="rId5" Type="http://schemas.openxmlformats.org/officeDocument/2006/relationships/image" Target="../media/image7.w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64128" y="116632"/>
            <a:ext cx="7958166" cy="864096"/>
          </a:xfrm>
        </p:spPr>
        <p:txBody>
          <a:bodyPr>
            <a:normAutofit/>
          </a:bodyPr>
          <a:lstStyle/>
          <a:p>
            <a:r>
              <a:rPr lang="en-US" altLang="ja-JP" dirty="0" smtClean="0"/>
              <a:t>KEK : Novel Accelerator</a:t>
            </a:r>
            <a:endParaRPr kumimoji="1" lang="ja-JP" altLang="en-US" dirty="0"/>
          </a:p>
        </p:txBody>
      </p:sp>
      <p:sp>
        <p:nvSpPr>
          <p:cNvPr id="3" name="サブタイトル 2"/>
          <p:cNvSpPr>
            <a:spLocks noGrp="1"/>
          </p:cNvSpPr>
          <p:nvPr>
            <p:ph type="subTitle" idx="1"/>
          </p:nvPr>
        </p:nvSpPr>
        <p:spPr>
          <a:xfrm>
            <a:off x="323528" y="5009186"/>
            <a:ext cx="8501122" cy="1300134"/>
          </a:xfrm>
        </p:spPr>
        <p:txBody>
          <a:bodyPr>
            <a:normAutofit lnSpcReduction="10000"/>
          </a:bodyPr>
          <a:lstStyle/>
          <a:p>
            <a:r>
              <a:rPr kumimoji="1" lang="en-US" altLang="ja-JP" sz="2400" dirty="0" smtClean="0"/>
              <a:t>2012.05.29  TYL Workshop</a:t>
            </a:r>
            <a:endParaRPr kumimoji="1" lang="en-US" altLang="ja-JP" sz="2400" dirty="0" smtClean="0"/>
          </a:p>
          <a:p>
            <a:r>
              <a:rPr lang="en-US" altLang="ja-JP" sz="2400" dirty="0"/>
              <a:t>M. </a:t>
            </a:r>
            <a:r>
              <a:rPr lang="en-US" altLang="ja-JP" sz="2400" dirty="0" smtClean="0"/>
              <a:t>Yoshida, M</a:t>
            </a:r>
            <a:r>
              <a:rPr lang="en-US" altLang="ja-JP" sz="2400" dirty="0" smtClean="0"/>
              <a:t>. </a:t>
            </a:r>
            <a:r>
              <a:rPr lang="en-US" altLang="ja-JP" sz="2400" dirty="0" smtClean="0"/>
              <a:t>Nozaki, </a:t>
            </a:r>
            <a:r>
              <a:rPr lang="en-US" altLang="ja-JP" sz="2400" dirty="0" smtClean="0"/>
              <a:t>K. </a:t>
            </a:r>
            <a:r>
              <a:rPr lang="en-US" altLang="ja-JP" sz="2400" dirty="0" smtClean="0"/>
              <a:t>Koyama, </a:t>
            </a:r>
            <a:endParaRPr lang="en-US" altLang="ja-JP" sz="2400" dirty="0"/>
          </a:p>
          <a:p>
            <a:r>
              <a:rPr lang="en-US" altLang="ja-JP" sz="2400" dirty="0" smtClean="0"/>
              <a:t>High </a:t>
            </a:r>
            <a:r>
              <a:rPr lang="en-US" altLang="ja-JP" sz="2400" dirty="0"/>
              <a:t>energy research organization (KEK</a:t>
            </a:r>
            <a:r>
              <a:rPr lang="en-US" altLang="ja-JP" sz="2400" dirty="0" smtClean="0"/>
              <a:t>)</a:t>
            </a:r>
            <a:endParaRPr lang="en-US" altLang="ja-JP" sz="2400" dirty="0"/>
          </a:p>
          <a:p>
            <a:endParaRPr kumimoji="1" lang="ja-JP" altLang="en-US" sz="2400" dirty="0"/>
          </a:p>
        </p:txBody>
      </p:sp>
      <p:sp>
        <p:nvSpPr>
          <p:cNvPr id="4" name="テキスト ボックス 3"/>
          <p:cNvSpPr txBox="1"/>
          <p:nvPr/>
        </p:nvSpPr>
        <p:spPr>
          <a:xfrm>
            <a:off x="265951" y="908720"/>
            <a:ext cx="7997317" cy="4524315"/>
          </a:xfrm>
          <a:prstGeom prst="rect">
            <a:avLst/>
          </a:prstGeom>
          <a:noFill/>
        </p:spPr>
        <p:txBody>
          <a:bodyPr wrap="none" rtlCol="0">
            <a:spAutoFit/>
          </a:bodyPr>
          <a:lstStyle/>
          <a:p>
            <a:pPr marL="457200" indent="-457200">
              <a:buFontTx/>
              <a:buChar char="-"/>
            </a:pPr>
            <a:r>
              <a:rPr lang="en-US" altLang="ja-JP" sz="3200" dirty="0" smtClean="0"/>
              <a:t>Collaboration</a:t>
            </a:r>
          </a:p>
          <a:p>
            <a:pPr marL="914400" lvl="1" indent="-457200">
              <a:buFontTx/>
              <a:buChar char="-"/>
            </a:pPr>
            <a:r>
              <a:rPr lang="en-US" altLang="ja-JP" sz="3200" dirty="0" smtClean="0"/>
              <a:t>IZEST (CEA)  :  Prof. Tajima’s talk</a:t>
            </a:r>
          </a:p>
          <a:p>
            <a:pPr marL="914400" lvl="1" indent="-457200">
              <a:buFontTx/>
              <a:buChar char="-"/>
            </a:pPr>
            <a:r>
              <a:rPr lang="en-US" altLang="ja-JP" sz="3200" dirty="0" err="1" smtClean="0"/>
              <a:t>Labo</a:t>
            </a:r>
            <a:r>
              <a:rPr lang="en-US" altLang="ja-JP" sz="3200" dirty="0" smtClean="0"/>
              <a:t>-scale stable laser plasma </a:t>
            </a:r>
            <a:r>
              <a:rPr lang="en-US" altLang="ja-JP" sz="3200" dirty="0" err="1" smtClean="0"/>
              <a:t>acceerator</a:t>
            </a:r>
            <a:endParaRPr lang="en-US" altLang="ja-JP" sz="3200" dirty="0" smtClean="0"/>
          </a:p>
          <a:p>
            <a:pPr marL="457200" indent="-457200">
              <a:buFontTx/>
              <a:buChar char="-"/>
            </a:pPr>
            <a:r>
              <a:rPr lang="en-US" altLang="ja-JP" sz="3200" dirty="0" smtClean="0"/>
              <a:t>KEK Activity</a:t>
            </a:r>
          </a:p>
          <a:p>
            <a:pPr marL="914400" lvl="1" indent="-457200">
              <a:buFontTx/>
              <a:buChar char="-"/>
            </a:pPr>
            <a:r>
              <a:rPr lang="en-US" altLang="ja-JP" sz="3200" dirty="0" smtClean="0"/>
              <a:t>Ultra high intense </a:t>
            </a:r>
            <a:r>
              <a:rPr lang="en-US" altLang="ja-JP" sz="3200" dirty="0"/>
              <a:t>electron beam </a:t>
            </a:r>
            <a:r>
              <a:rPr lang="en-US" altLang="ja-JP" sz="3200" dirty="0" smtClean="0"/>
              <a:t/>
            </a:r>
            <a:br>
              <a:rPr lang="en-US" altLang="ja-JP" sz="3200" dirty="0" smtClean="0"/>
            </a:br>
            <a:r>
              <a:rPr lang="en-US" altLang="ja-JP" sz="3200" dirty="0" smtClean="0"/>
              <a:t>and intense laser </a:t>
            </a:r>
            <a:r>
              <a:rPr lang="en-US" altLang="ja-JP" sz="3200" dirty="0"/>
              <a:t/>
            </a:r>
            <a:br>
              <a:rPr lang="en-US" altLang="ja-JP" sz="3200" dirty="0"/>
            </a:br>
            <a:r>
              <a:rPr lang="en-US" altLang="ja-JP" sz="3200" dirty="0"/>
              <a:t>for the novel accelerator experiment</a:t>
            </a:r>
            <a:br>
              <a:rPr lang="en-US" altLang="ja-JP" sz="3200" dirty="0"/>
            </a:br>
            <a:r>
              <a:rPr lang="en-US" altLang="ja-JP" sz="3200" dirty="0"/>
              <a:t>in the KEK electron linear accelerator</a:t>
            </a:r>
            <a:br>
              <a:rPr lang="en-US" altLang="ja-JP" sz="3200" dirty="0"/>
            </a:br>
            <a:endParaRPr kumimoji="1" lang="ja-JP" altLang="en-US" sz="3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7756" y="116632"/>
            <a:ext cx="8905110" cy="646331"/>
          </a:xfrm>
          <a:prstGeom prst="rect">
            <a:avLst/>
          </a:prstGeom>
          <a:noFill/>
        </p:spPr>
        <p:txBody>
          <a:bodyPr wrap="square" rtlCol="0">
            <a:spAutoFit/>
          </a:bodyPr>
          <a:lstStyle/>
          <a:p>
            <a:pPr algn="ctr"/>
            <a:r>
              <a:rPr lang="en-US" altLang="ja-JP" sz="3600" dirty="0" smtClean="0">
                <a:latin typeface="Calibri" pitchFamily="34" charset="0"/>
                <a:cs typeface="Calibri" pitchFamily="34" charset="0"/>
              </a:rPr>
              <a:t>DAW (Disk and Washer) type</a:t>
            </a:r>
            <a:r>
              <a:rPr lang="ja-JP" altLang="en-US" sz="3600" dirty="0" smtClean="0">
                <a:latin typeface="Calibri" pitchFamily="34" charset="0"/>
                <a:cs typeface="Calibri" pitchFamily="34" charset="0"/>
              </a:rPr>
              <a:t> </a:t>
            </a:r>
            <a:r>
              <a:rPr lang="en-US" altLang="ja-JP" sz="3600" dirty="0" smtClean="0">
                <a:latin typeface="Calibri" pitchFamily="34" charset="0"/>
                <a:cs typeface="Calibri" pitchFamily="34" charset="0"/>
              </a:rPr>
              <a:t>RF-Gun</a:t>
            </a:r>
            <a:endParaRPr lang="en-US" altLang="ja-JP" sz="3600" dirty="0">
              <a:latin typeface="Calibri" pitchFamily="34" charset="0"/>
              <a:cs typeface="Calibri" pitchFamily="34" charset="0"/>
            </a:endParaRPr>
          </a:p>
        </p:txBody>
      </p:sp>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l="2325" t="61368" r="2325" b="5664"/>
          <a:stretch>
            <a:fillRect/>
          </a:stretch>
        </p:blipFill>
        <p:spPr bwMode="auto">
          <a:xfrm>
            <a:off x="131386" y="1325652"/>
            <a:ext cx="8696901" cy="225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0"/>
          <p:cNvSpPr txBox="1">
            <a:spLocks noChangeArrowheads="1"/>
          </p:cNvSpPr>
          <p:nvPr/>
        </p:nvSpPr>
        <p:spPr bwMode="auto">
          <a:xfrm>
            <a:off x="731134" y="863987"/>
            <a:ext cx="2446533" cy="461665"/>
          </a:xfrm>
          <a:prstGeom prst="rect">
            <a:avLst/>
          </a:prstGeom>
          <a:noFill/>
          <a:ln w="9525">
            <a:solidFill>
              <a:schemeClr val="accent1">
                <a:lumMod val="60000"/>
                <a:lumOff val="40000"/>
              </a:schemeClr>
            </a:solidFill>
            <a:miter lim="800000"/>
            <a:headEnd/>
            <a:tailEnd/>
          </a:ln>
          <a:effectLst/>
        </p:spPr>
        <p:txBody>
          <a:bodyPr wrap="squar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spcBef>
                <a:spcPct val="50000"/>
              </a:spcBef>
              <a:defRPr/>
            </a:pPr>
            <a:r>
              <a:rPr lang="en-US" altLang="ja-JP" dirty="0" smtClean="0">
                <a:solidFill>
                  <a:srgbClr val="0000FF"/>
                </a:solidFill>
                <a:latin typeface="Calibri" pitchFamily="34" charset="0"/>
              </a:rPr>
              <a:t>Electric field focus</a:t>
            </a:r>
          </a:p>
        </p:txBody>
      </p:sp>
      <p:sp>
        <p:nvSpPr>
          <p:cNvPr id="20" name="Text Box 7"/>
          <p:cNvSpPr txBox="1">
            <a:spLocks noChangeArrowheads="1"/>
          </p:cNvSpPr>
          <p:nvPr/>
        </p:nvSpPr>
        <p:spPr bwMode="auto">
          <a:xfrm>
            <a:off x="3724987" y="836712"/>
            <a:ext cx="2181225" cy="461665"/>
          </a:xfrm>
          <a:prstGeom prst="rect">
            <a:avLst/>
          </a:prstGeom>
          <a:noFill/>
          <a:ln w="9525">
            <a:solidFill>
              <a:schemeClr val="accent1">
                <a:lumMod val="60000"/>
                <a:lumOff val="40000"/>
              </a:schemeClr>
            </a:solidFill>
            <a:miter lim="800000"/>
            <a:headEnd/>
            <a:tailEnd/>
          </a:ln>
          <a:effectLst/>
        </p:spPr>
        <p:txBody>
          <a:bodyPr wrap="squar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spcBef>
                <a:spcPct val="50000"/>
              </a:spcBef>
              <a:defRPr/>
            </a:pPr>
            <a:r>
              <a:rPr lang="en-US" altLang="ja-JP" dirty="0" smtClean="0">
                <a:solidFill>
                  <a:srgbClr val="0000FF"/>
                </a:solidFill>
                <a:latin typeface="Calibri" pitchFamily="34" charset="0"/>
              </a:rPr>
              <a:t>Large coupling</a:t>
            </a:r>
          </a:p>
        </p:txBody>
      </p:sp>
      <p:sp>
        <p:nvSpPr>
          <p:cNvPr id="21" name="Text Box 12"/>
          <p:cNvSpPr txBox="1">
            <a:spLocks noChangeArrowheads="1"/>
          </p:cNvSpPr>
          <p:nvPr/>
        </p:nvSpPr>
        <p:spPr bwMode="auto">
          <a:xfrm>
            <a:off x="6433573" y="836713"/>
            <a:ext cx="2532906" cy="461665"/>
          </a:xfrm>
          <a:prstGeom prst="rect">
            <a:avLst/>
          </a:prstGeom>
          <a:solidFill>
            <a:srgbClr val="FFFFFF">
              <a:alpha val="30196"/>
            </a:srgbClr>
          </a:solidFill>
          <a:ln w="9525">
            <a:solidFill>
              <a:schemeClr val="accent1">
                <a:lumMod val="60000"/>
                <a:lumOff val="40000"/>
              </a:schemeClr>
            </a:solidFill>
            <a:miter lim="800000"/>
            <a:headEnd/>
            <a:tailEnd/>
          </a:ln>
          <a:effectLst/>
        </p:spPr>
        <p:txBody>
          <a:bodyPr wrap="squar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spcBef>
                <a:spcPct val="50000"/>
              </a:spcBef>
              <a:defRPr/>
            </a:pPr>
            <a:r>
              <a:rPr lang="en-US" altLang="ja-JP" dirty="0" smtClean="0">
                <a:solidFill>
                  <a:srgbClr val="0000FF"/>
                </a:solidFill>
                <a:latin typeface="Calibri" pitchFamily="34" charset="0"/>
              </a:rPr>
              <a:t>Low electric field</a:t>
            </a:r>
          </a:p>
        </p:txBody>
      </p:sp>
      <p:sp>
        <p:nvSpPr>
          <p:cNvPr id="22" name="Line 9"/>
          <p:cNvSpPr>
            <a:spLocks noChangeShapeType="1"/>
          </p:cNvSpPr>
          <p:nvPr/>
        </p:nvSpPr>
        <p:spPr bwMode="auto">
          <a:xfrm>
            <a:off x="2699792" y="1383193"/>
            <a:ext cx="477874" cy="1502366"/>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23" name="Line 9"/>
          <p:cNvSpPr>
            <a:spLocks noChangeShapeType="1"/>
          </p:cNvSpPr>
          <p:nvPr/>
        </p:nvSpPr>
        <p:spPr bwMode="auto">
          <a:xfrm flipH="1">
            <a:off x="4225023" y="1298378"/>
            <a:ext cx="590576" cy="44907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24" name="Text Box 10"/>
          <p:cNvSpPr txBox="1">
            <a:spLocks noChangeArrowheads="1"/>
          </p:cNvSpPr>
          <p:nvPr/>
        </p:nvSpPr>
        <p:spPr bwMode="auto">
          <a:xfrm>
            <a:off x="2195736" y="3576021"/>
            <a:ext cx="2834356" cy="461665"/>
          </a:xfrm>
          <a:prstGeom prst="rect">
            <a:avLst/>
          </a:prstGeom>
          <a:noFill/>
          <a:ln w="9525">
            <a:solidFill>
              <a:schemeClr val="accent1">
                <a:lumMod val="60000"/>
                <a:lumOff val="40000"/>
              </a:schemeClr>
            </a:solidFill>
            <a:miter lim="800000"/>
            <a:headEnd/>
            <a:tailEnd/>
          </a:ln>
          <a:effectLst/>
        </p:spPr>
        <p:txBody>
          <a:bodyPr wrap="squar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spcBef>
                <a:spcPct val="50000"/>
              </a:spcBef>
              <a:defRPr/>
            </a:pPr>
            <a:r>
              <a:rPr lang="en-US" altLang="ja-JP" smtClean="0">
                <a:solidFill>
                  <a:srgbClr val="0000FF"/>
                </a:solidFill>
                <a:latin typeface="Calibri" pitchFamily="34" charset="0"/>
              </a:rPr>
              <a:t>Strong focussing field</a:t>
            </a:r>
          </a:p>
        </p:txBody>
      </p:sp>
      <p:sp>
        <p:nvSpPr>
          <p:cNvPr id="25" name="円/楕円 24"/>
          <p:cNvSpPr>
            <a:spLocks noChangeArrowheads="1"/>
          </p:cNvSpPr>
          <p:nvPr/>
        </p:nvSpPr>
        <p:spPr bwMode="auto">
          <a:xfrm>
            <a:off x="968326" y="2988479"/>
            <a:ext cx="792163" cy="498923"/>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ja-JP" altLang="en-US" sz="1800">
              <a:solidFill>
                <a:schemeClr val="lt1"/>
              </a:solidFill>
              <a:latin typeface="+mn-lt"/>
              <a:ea typeface="+mn-ea"/>
            </a:endParaRPr>
          </a:p>
        </p:txBody>
      </p:sp>
      <p:sp>
        <p:nvSpPr>
          <p:cNvPr id="26" name="Line 9"/>
          <p:cNvSpPr>
            <a:spLocks noChangeShapeType="1"/>
          </p:cNvSpPr>
          <p:nvPr/>
        </p:nvSpPr>
        <p:spPr bwMode="auto">
          <a:xfrm flipH="1" flipV="1">
            <a:off x="1760488" y="3426104"/>
            <a:ext cx="435247" cy="29092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pic>
        <p:nvPicPr>
          <p:cNvPr id="2053" name="Picture 5" descr="C:\home\slide\120219toYoshida\gif\test\gp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6498" y="4127400"/>
            <a:ext cx="3870139" cy="244316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p:cNvPicPr>
            <a:picLocks noChangeAspect="1" noChangeArrowheads="1"/>
          </p:cNvPicPr>
          <p:nvPr/>
        </p:nvPicPr>
        <p:blipFill rotWithShape="1">
          <a:blip r:embed="rId5" cstate="print"/>
          <a:srcRect l="1805" t="65116" r="53880" b="5182"/>
          <a:stretch/>
        </p:blipFill>
        <p:spPr bwMode="auto">
          <a:xfrm>
            <a:off x="655573" y="4293096"/>
            <a:ext cx="4436633" cy="2276119"/>
          </a:xfrm>
          <a:prstGeom prst="rect">
            <a:avLst/>
          </a:prstGeom>
          <a:noFill/>
          <a:ln w="9525">
            <a:noFill/>
            <a:miter lim="800000"/>
            <a:headEnd/>
            <a:tailEnd/>
          </a:ln>
        </p:spPr>
      </p:pic>
      <p:sp>
        <p:nvSpPr>
          <p:cNvPr id="48" name="テキスト ボックス 47"/>
          <p:cNvSpPr txBox="1"/>
          <p:nvPr/>
        </p:nvSpPr>
        <p:spPr>
          <a:xfrm>
            <a:off x="179512" y="4293097"/>
            <a:ext cx="2807343" cy="707886"/>
          </a:xfrm>
          <a:prstGeom prst="rect">
            <a:avLst/>
          </a:prstGeom>
          <a:solidFill>
            <a:srgbClr val="FFFFFF">
              <a:alpha val="69804"/>
            </a:srgbClr>
          </a:solidFill>
        </p:spPr>
        <p:txBody>
          <a:bodyPr wrap="square" rtlCol="0">
            <a:spAutoFit/>
          </a:bodyPr>
          <a:lstStyle/>
          <a:p>
            <a:r>
              <a:rPr lang="en-US" altLang="ja-JP" sz="2000" dirty="0" smtClean="0"/>
              <a:t>Curved surface cathode </a:t>
            </a:r>
            <a:r>
              <a:rPr kumimoji="1" lang="en-US" altLang="ja-JP" sz="2000" dirty="0" smtClean="0"/>
              <a:t>for low emittance.</a:t>
            </a:r>
            <a:endParaRPr kumimoji="1" lang="ja-JP" altLang="en-US" sz="2000" dirty="0"/>
          </a:p>
        </p:txBody>
      </p:sp>
      <p:sp>
        <p:nvSpPr>
          <p:cNvPr id="49" name="テキスト ボックス 48"/>
          <p:cNvSpPr txBox="1"/>
          <p:nvPr/>
        </p:nvSpPr>
        <p:spPr>
          <a:xfrm>
            <a:off x="673575" y="5690044"/>
            <a:ext cx="1278142" cy="461665"/>
          </a:xfrm>
          <a:prstGeom prst="rect">
            <a:avLst/>
          </a:prstGeom>
          <a:solidFill>
            <a:srgbClr val="FFFFFF">
              <a:alpha val="69804"/>
            </a:srgbClr>
          </a:solidFill>
        </p:spPr>
        <p:txBody>
          <a:bodyPr wrap="square" rtlCol="0">
            <a:spAutoFit/>
          </a:bodyPr>
          <a:lstStyle/>
          <a:p>
            <a:r>
              <a:rPr lang="en-US" altLang="ja-JP" sz="2400" dirty="0" smtClean="0">
                <a:solidFill>
                  <a:srgbClr val="FF0000"/>
                </a:solidFill>
              </a:rPr>
              <a:t>Cathode</a:t>
            </a:r>
            <a:endParaRPr kumimoji="1" lang="ja-JP" altLang="en-US" sz="2400" dirty="0">
              <a:solidFill>
                <a:srgbClr val="FF0000"/>
              </a:solidFill>
            </a:endParaRPr>
          </a:p>
        </p:txBody>
      </p:sp>
      <p:cxnSp>
        <p:nvCxnSpPr>
          <p:cNvPr id="51" name="直線矢印コネクタ 50"/>
          <p:cNvCxnSpPr/>
          <p:nvPr/>
        </p:nvCxnSpPr>
        <p:spPr>
          <a:xfrm>
            <a:off x="1807701" y="6002878"/>
            <a:ext cx="504056" cy="14883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2" name="円弧 51"/>
          <p:cNvSpPr/>
          <p:nvPr/>
        </p:nvSpPr>
        <p:spPr>
          <a:xfrm flipH="1">
            <a:off x="2376470" y="5733256"/>
            <a:ext cx="539346" cy="1170130"/>
          </a:xfrm>
          <a:prstGeom prst="arc">
            <a:avLst>
              <a:gd name="adj1" fmla="val 18497788"/>
              <a:gd name="adj2" fmla="val 0"/>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7676093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home\slide\111221RFgunSummary\DawLineInW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26495"/>
            <a:ext cx="7258524" cy="4299413"/>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1619672" y="149346"/>
            <a:ext cx="5904656" cy="707886"/>
          </a:xfrm>
          <a:prstGeom prst="rect">
            <a:avLst/>
          </a:prstGeom>
          <a:noFill/>
        </p:spPr>
        <p:txBody>
          <a:bodyPr wrap="square" rtlCol="0">
            <a:spAutoFit/>
          </a:bodyPr>
          <a:lstStyle/>
          <a:p>
            <a:pPr algn="ctr"/>
            <a:r>
              <a:rPr kumimoji="1" lang="en-US" altLang="ja-JP" sz="4000" dirty="0" smtClean="0"/>
              <a:t>RF gun installation</a:t>
            </a:r>
            <a:endParaRPr kumimoji="1" lang="ja-JP" altLang="en-US" sz="4000" dirty="0"/>
          </a:p>
        </p:txBody>
      </p:sp>
      <p:cxnSp>
        <p:nvCxnSpPr>
          <p:cNvPr id="4" name="直線矢印コネクタ 3"/>
          <p:cNvCxnSpPr/>
          <p:nvPr/>
        </p:nvCxnSpPr>
        <p:spPr>
          <a:xfrm>
            <a:off x="460910" y="5838864"/>
            <a:ext cx="4392488" cy="0"/>
          </a:xfrm>
          <a:prstGeom prst="straightConnector1">
            <a:avLst/>
          </a:prstGeom>
          <a:ln w="571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800200" y="5982879"/>
            <a:ext cx="2304256" cy="461665"/>
          </a:xfrm>
          <a:prstGeom prst="rect">
            <a:avLst/>
          </a:prstGeom>
          <a:solidFill>
            <a:srgbClr val="FFFFFF">
              <a:alpha val="40000"/>
            </a:srgbClr>
          </a:solidFill>
          <a:ln w="19050">
            <a:solidFill>
              <a:schemeClr val="tx2">
                <a:lumMod val="60000"/>
                <a:lumOff val="40000"/>
              </a:schemeClr>
            </a:solidFill>
          </a:ln>
        </p:spPr>
        <p:txBody>
          <a:bodyPr wrap="square" rtlCol="0">
            <a:spAutoFit/>
          </a:bodyPr>
          <a:lstStyle/>
          <a:p>
            <a:pPr algn="ctr"/>
            <a:r>
              <a:rPr lang="en-US" altLang="ja-JP" sz="2400" dirty="0" smtClean="0"/>
              <a:t>Linac beam line</a:t>
            </a:r>
            <a:endParaRPr kumimoji="1" lang="ja-JP" altLang="en-US" sz="2400" dirty="0"/>
          </a:p>
        </p:txBody>
      </p:sp>
      <p:cxnSp>
        <p:nvCxnSpPr>
          <p:cNvPr id="8" name="直線矢印コネクタ 7"/>
          <p:cNvCxnSpPr/>
          <p:nvPr/>
        </p:nvCxnSpPr>
        <p:spPr>
          <a:xfrm>
            <a:off x="1224136" y="3534607"/>
            <a:ext cx="4032448" cy="2016224"/>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rot="1571878">
            <a:off x="174408" y="4365149"/>
            <a:ext cx="4196224" cy="461665"/>
          </a:xfrm>
          <a:prstGeom prst="rect">
            <a:avLst/>
          </a:prstGeom>
          <a:solidFill>
            <a:srgbClr val="FFFFFF">
              <a:alpha val="58824"/>
            </a:srgbClr>
          </a:solidFill>
          <a:ln w="19050">
            <a:solidFill>
              <a:schemeClr val="accent6">
                <a:lumMod val="75000"/>
              </a:schemeClr>
            </a:solidFill>
          </a:ln>
        </p:spPr>
        <p:txBody>
          <a:bodyPr wrap="square" rtlCol="0">
            <a:spAutoFit/>
          </a:bodyPr>
          <a:lstStyle/>
          <a:p>
            <a:r>
              <a:rPr lang="en-US" altLang="ja-JP" sz="2400" dirty="0"/>
              <a:t>I</a:t>
            </a:r>
            <a:r>
              <a:rPr lang="en-US" altLang="ja-JP" sz="2400" dirty="0" smtClean="0"/>
              <a:t>njection beam line on the angle</a:t>
            </a:r>
            <a:endParaRPr kumimoji="1" lang="ja-JP" altLang="en-US" sz="2400" dirty="0"/>
          </a:p>
        </p:txBody>
      </p:sp>
      <p:sp>
        <p:nvSpPr>
          <p:cNvPr id="10" name="円弧 9"/>
          <p:cNvSpPr/>
          <p:nvPr/>
        </p:nvSpPr>
        <p:spPr>
          <a:xfrm rot="10800000">
            <a:off x="4909617" y="3894648"/>
            <a:ext cx="2376264" cy="1944216"/>
          </a:xfrm>
          <a:prstGeom prst="arc">
            <a:avLst>
              <a:gd name="adj1" fmla="val 15771470"/>
              <a:gd name="adj2" fmla="val 18923665"/>
            </a:avLst>
          </a:prstGeom>
          <a:ln w="57150">
            <a:solidFill>
              <a:schemeClr val="accent6">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13" name="Picture 3" descr="C:\home\photo\110913\2011-09-13 01.12.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50722" y="1664637"/>
            <a:ext cx="5321872" cy="319312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5"/>
          <a:srcRect/>
          <a:stretch>
            <a:fillRect/>
          </a:stretch>
        </p:blipFill>
        <p:spPr bwMode="auto">
          <a:xfrm>
            <a:off x="7143768" y="4929198"/>
            <a:ext cx="1876897" cy="1819273"/>
          </a:xfrm>
          <a:prstGeom prst="rect">
            <a:avLst/>
          </a:prstGeom>
          <a:noFill/>
          <a:ln w="9525">
            <a:noFill/>
            <a:miter lim="800000"/>
            <a:headEnd/>
            <a:tailEnd/>
          </a:ln>
          <a:effectLst/>
        </p:spPr>
      </p:pic>
      <p:sp>
        <p:nvSpPr>
          <p:cNvPr id="15" name="右矢印 14"/>
          <p:cNvSpPr/>
          <p:nvPr/>
        </p:nvSpPr>
        <p:spPr>
          <a:xfrm>
            <a:off x="6786578" y="5643578"/>
            <a:ext cx="571504" cy="3571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Picture 103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3906" y="903132"/>
            <a:ext cx="2697934" cy="167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home\slide\120219toYoshida\GunPhot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31840" y="903132"/>
            <a:ext cx="2592288" cy="1658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6336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四角形吹き出し 197"/>
          <p:cNvSpPr/>
          <p:nvPr/>
        </p:nvSpPr>
        <p:spPr>
          <a:xfrm>
            <a:off x="34913" y="2972371"/>
            <a:ext cx="3384959" cy="1830614"/>
          </a:xfrm>
          <a:prstGeom prst="wedgeRectCallout">
            <a:avLst>
              <a:gd name="adj1" fmla="val 55543"/>
              <a:gd name="adj2" fmla="val 5858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0" name="角丸四角形 189"/>
          <p:cNvSpPr/>
          <p:nvPr/>
        </p:nvSpPr>
        <p:spPr>
          <a:xfrm>
            <a:off x="3495230" y="5393484"/>
            <a:ext cx="5494946" cy="767007"/>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142844" y="269194"/>
            <a:ext cx="8786874" cy="588038"/>
          </a:xfrm>
        </p:spPr>
        <p:txBody>
          <a:bodyPr>
            <a:noAutofit/>
          </a:bodyPr>
          <a:lstStyle/>
          <a:p>
            <a:pPr>
              <a:lnSpc>
                <a:spcPts val="3000"/>
              </a:lnSpc>
            </a:pPr>
            <a:r>
              <a:rPr lang="en-US" altLang="ja-JP" sz="3600" b="1" dirty="0" err="1" smtClean="0"/>
              <a:t>Yb</a:t>
            </a:r>
            <a:r>
              <a:rPr lang="en-US" altLang="ja-JP" sz="3600" b="1" dirty="0" smtClean="0"/>
              <a:t>-fiber &amp; </a:t>
            </a:r>
            <a:r>
              <a:rPr lang="en-US" altLang="ja-JP" sz="3600" b="1" dirty="0" err="1" smtClean="0"/>
              <a:t>Yb</a:t>
            </a:r>
            <a:r>
              <a:rPr lang="en-US" altLang="ja-JP" sz="3600" b="1" dirty="0" smtClean="0"/>
              <a:t> solid state laser development</a:t>
            </a:r>
            <a:endParaRPr kumimoji="1" lang="ja-JP" altLang="en-US" sz="3600" b="1" dirty="0"/>
          </a:p>
        </p:txBody>
      </p:sp>
      <p:grpSp>
        <p:nvGrpSpPr>
          <p:cNvPr id="3" name="グループ化 3"/>
          <p:cNvGrpSpPr/>
          <p:nvPr/>
        </p:nvGrpSpPr>
        <p:grpSpPr>
          <a:xfrm>
            <a:off x="5443156" y="857232"/>
            <a:ext cx="3859206" cy="4348414"/>
            <a:chOff x="14547638" y="21216499"/>
            <a:chExt cx="15387815" cy="17338431"/>
          </a:xfrm>
        </p:grpSpPr>
        <p:cxnSp>
          <p:nvCxnSpPr>
            <p:cNvPr id="5" name="AutoShape 17"/>
            <p:cNvCxnSpPr>
              <a:cxnSpLocks noChangeShapeType="1"/>
            </p:cNvCxnSpPr>
            <p:nvPr/>
          </p:nvCxnSpPr>
          <p:spPr bwMode="auto">
            <a:xfrm flipH="1" flipV="1">
              <a:off x="14912042" y="24702627"/>
              <a:ext cx="4" cy="1814249"/>
            </a:xfrm>
            <a:prstGeom prst="straightConnector1">
              <a:avLst/>
            </a:prstGeom>
            <a:noFill/>
            <a:ln w="28575">
              <a:solidFill>
                <a:srgbClr val="C00000"/>
              </a:solidFill>
              <a:round/>
              <a:headEnd/>
              <a:tailEnd/>
            </a:ln>
          </p:spPr>
        </p:cxnSp>
        <p:sp>
          <p:nvSpPr>
            <p:cNvPr id="6" name="角丸四角形 5"/>
            <p:cNvSpPr/>
            <p:nvPr/>
          </p:nvSpPr>
          <p:spPr>
            <a:xfrm flipH="1">
              <a:off x="15459107" y="21829935"/>
              <a:ext cx="13726450" cy="3756013"/>
            </a:xfrm>
            <a:prstGeom prst="roundRect">
              <a:avLst/>
            </a:prstGeom>
            <a:noFill/>
            <a:ln w="12700">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7" name="角丸四角形 6"/>
            <p:cNvSpPr/>
            <p:nvPr/>
          </p:nvSpPr>
          <p:spPr>
            <a:xfrm flipH="1">
              <a:off x="17184059" y="29650191"/>
              <a:ext cx="10595089" cy="3250588"/>
            </a:xfrm>
            <a:prstGeom prst="roundRect">
              <a:avLst/>
            </a:prstGeom>
            <a:noFill/>
            <a:ln w="12700">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8" name="フローチャート : 組合せ 3"/>
            <p:cNvSpPr/>
            <p:nvPr/>
          </p:nvSpPr>
          <p:spPr bwMode="auto">
            <a:xfrm rot="16200000">
              <a:off x="25371257" y="22910961"/>
              <a:ext cx="147536" cy="1150761"/>
            </a:xfrm>
            <a:prstGeom prst="flowChartMerg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00">
                <a:latin typeface="Times New Roman" pitchFamily="18" charset="0"/>
                <a:cs typeface="Times New Roman" pitchFamily="18" charset="0"/>
              </a:endParaRPr>
            </a:p>
          </p:txBody>
        </p:sp>
        <p:cxnSp>
          <p:nvCxnSpPr>
            <p:cNvPr id="9" name="AutoShape 14"/>
            <p:cNvCxnSpPr>
              <a:cxnSpLocks noChangeShapeType="1"/>
            </p:cNvCxnSpPr>
            <p:nvPr/>
          </p:nvCxnSpPr>
          <p:spPr bwMode="auto">
            <a:xfrm>
              <a:off x="23913620" y="24769884"/>
              <a:ext cx="3241078" cy="0"/>
            </a:xfrm>
            <a:prstGeom prst="straightConnector1">
              <a:avLst/>
            </a:prstGeom>
            <a:noFill/>
            <a:ln w="38100">
              <a:solidFill>
                <a:srgbClr val="C00000"/>
              </a:solidFill>
              <a:round/>
              <a:headEnd/>
              <a:tailEnd/>
            </a:ln>
          </p:spPr>
        </p:cxnSp>
        <p:sp>
          <p:nvSpPr>
            <p:cNvPr id="10" name="Text Box 24"/>
            <p:cNvSpPr txBox="1">
              <a:spLocks noChangeArrowheads="1"/>
            </p:cNvSpPr>
            <p:nvPr/>
          </p:nvSpPr>
          <p:spPr bwMode="auto">
            <a:xfrm>
              <a:off x="25687885" y="22813403"/>
              <a:ext cx="2067514" cy="1165702"/>
            </a:xfrm>
            <a:prstGeom prst="rect">
              <a:avLst/>
            </a:prstGeom>
            <a:solidFill>
              <a:srgbClr val="92D050"/>
            </a:solidFill>
            <a:ln w="9525">
              <a:solidFill>
                <a:srgbClr val="000000"/>
              </a:solidFill>
              <a:miter lim="800000"/>
              <a:headEnd/>
              <a:tailEnd/>
            </a:ln>
          </p:spPr>
          <p:txBody>
            <a:bodyPr lIns="74295" tIns="8890" rIns="74295" bIns="8890"/>
            <a:lstStyle/>
            <a:p>
              <a:pPr algn="ctr"/>
              <a:r>
                <a:rPr lang="en-US" altLang="ja-JP" sz="1050" dirty="0" smtClean="0">
                  <a:latin typeface="Times New Roman" pitchFamily="18" charset="0"/>
                  <a:ea typeface="ＭＳ 明朝" pitchFamily="17" charset="-128"/>
                  <a:cs typeface="Times New Roman" pitchFamily="18" charset="0"/>
                </a:rPr>
                <a:t>LD</a:t>
              </a:r>
            </a:p>
            <a:p>
              <a:pPr algn="ctr"/>
              <a:r>
                <a:rPr lang="en-US" altLang="ja-JP" sz="1050" dirty="0" smtClean="0">
                  <a:latin typeface="Times New Roman" pitchFamily="18" charset="0"/>
                  <a:ea typeface="ＭＳ 明朝" pitchFamily="17" charset="-128"/>
                  <a:cs typeface="Times New Roman" pitchFamily="18" charset="0"/>
                </a:rPr>
                <a:t> Pump</a:t>
              </a:r>
              <a:endParaRPr lang="ja-JP" altLang="ja-JP" sz="1050" dirty="0">
                <a:latin typeface="Times New Roman" pitchFamily="18" charset="0"/>
                <a:ea typeface="ＭＳ 明朝" pitchFamily="17" charset="-128"/>
                <a:cs typeface="Times New Roman" pitchFamily="18" charset="0"/>
              </a:endParaRPr>
            </a:p>
          </p:txBody>
        </p:sp>
        <p:grpSp>
          <p:nvGrpSpPr>
            <p:cNvPr id="4" name="グループ化 107"/>
            <p:cNvGrpSpPr>
              <a:grpSpLocks/>
            </p:cNvGrpSpPr>
            <p:nvPr/>
          </p:nvGrpSpPr>
          <p:grpSpPr bwMode="auto">
            <a:xfrm>
              <a:off x="19417263" y="22443699"/>
              <a:ext cx="4287138" cy="2292422"/>
              <a:chOff x="2704153" y="3982942"/>
              <a:chExt cx="981394" cy="509076"/>
            </a:xfrm>
          </p:grpSpPr>
          <p:sp>
            <p:nvSpPr>
              <p:cNvPr id="85" name="Arc 26"/>
              <p:cNvSpPr>
                <a:spLocks/>
              </p:cNvSpPr>
              <p:nvPr/>
            </p:nvSpPr>
            <p:spPr bwMode="auto">
              <a:xfrm rot="10649621">
                <a:off x="2704153" y="4194754"/>
                <a:ext cx="568370" cy="281759"/>
              </a:xfrm>
              <a:custGeom>
                <a:avLst/>
                <a:gdLst>
                  <a:gd name="T0" fmla="*/ 0 w 15643"/>
                  <a:gd name="T1" fmla="*/ 2147483647 h 21600"/>
                  <a:gd name="T2" fmla="*/ 2147483647 w 15643"/>
                  <a:gd name="T3" fmla="*/ 2147483647 h 21600"/>
                  <a:gd name="T4" fmla="*/ 2147483647 w 15643"/>
                  <a:gd name="T5" fmla="*/ 2147483647 h 21600"/>
                  <a:gd name="T6" fmla="*/ 0 60000 65536"/>
                  <a:gd name="T7" fmla="*/ 0 60000 65536"/>
                  <a:gd name="T8" fmla="*/ 0 60000 65536"/>
                  <a:gd name="T9" fmla="*/ 0 w 15643"/>
                  <a:gd name="T10" fmla="*/ 0 h 21600"/>
                  <a:gd name="T11" fmla="*/ 15643 w 15643"/>
                  <a:gd name="T12" fmla="*/ 21600 h 21600"/>
                </a:gdLst>
                <a:ahLst/>
                <a:cxnLst>
                  <a:cxn ang="T6">
                    <a:pos x="T0" y="T1"/>
                  </a:cxn>
                  <a:cxn ang="T7">
                    <a:pos x="T2" y="T3"/>
                  </a:cxn>
                  <a:cxn ang="T8">
                    <a:pos x="T4" y="T5"/>
                  </a:cxn>
                </a:cxnLst>
                <a:rect l="T9" t="T10" r="T11" b="T12"/>
                <a:pathLst>
                  <a:path w="15643" h="21600" fill="none" extrusionOk="0">
                    <a:moveTo>
                      <a:pt x="0" y="2424"/>
                    </a:moveTo>
                    <a:cubicBezTo>
                      <a:pt x="3072" y="831"/>
                      <a:pt x="6482" y="-1"/>
                      <a:pt x="9943" y="0"/>
                    </a:cubicBezTo>
                    <a:cubicBezTo>
                      <a:pt x="11868" y="0"/>
                      <a:pt x="13785" y="257"/>
                      <a:pt x="15643" y="765"/>
                    </a:cubicBezTo>
                  </a:path>
                  <a:path w="15643" h="21600" stroke="0" extrusionOk="0">
                    <a:moveTo>
                      <a:pt x="0" y="2424"/>
                    </a:moveTo>
                    <a:cubicBezTo>
                      <a:pt x="3072" y="831"/>
                      <a:pt x="6482" y="-1"/>
                      <a:pt x="9943" y="0"/>
                    </a:cubicBezTo>
                    <a:cubicBezTo>
                      <a:pt x="11868" y="0"/>
                      <a:pt x="13785" y="257"/>
                      <a:pt x="15643" y="765"/>
                    </a:cubicBezTo>
                    <a:lnTo>
                      <a:pt x="9943" y="21600"/>
                    </a:lnTo>
                    <a:close/>
                  </a:path>
                </a:pathLst>
              </a:custGeom>
              <a:noFill/>
              <a:ln w="76200">
                <a:solidFill>
                  <a:schemeClr val="accent3">
                    <a:lumMod val="50000"/>
                  </a:schemeClr>
                </a:solidFill>
                <a:round/>
                <a:headEnd/>
                <a:tailEnd/>
              </a:ln>
            </p:spPr>
            <p:txBody>
              <a:bodyPr lIns="74295" tIns="8890" rIns="74295" bIns="8890"/>
              <a:lstStyle/>
              <a:p>
                <a:pPr>
                  <a:defRPr/>
                </a:pPr>
                <a:endParaRPr lang="ja-JP" altLang="en-US" sz="1400">
                  <a:latin typeface="Times New Roman" pitchFamily="18" charset="0"/>
                  <a:ea typeface="HG明朝E" pitchFamily="17" charset="-128"/>
                  <a:cs typeface="Times New Roman" pitchFamily="18" charset="0"/>
                </a:endParaRPr>
              </a:p>
            </p:txBody>
          </p:sp>
          <p:sp>
            <p:nvSpPr>
              <p:cNvPr id="86" name="Oval 21"/>
              <p:cNvSpPr>
                <a:spLocks noChangeArrowheads="1"/>
              </p:cNvSpPr>
              <p:nvPr/>
            </p:nvSpPr>
            <p:spPr bwMode="auto">
              <a:xfrm>
                <a:off x="2927027" y="3982942"/>
                <a:ext cx="513709" cy="464640"/>
              </a:xfrm>
              <a:prstGeom prst="ellipse">
                <a:avLst/>
              </a:prstGeom>
              <a:noFill/>
              <a:ln w="76200">
                <a:solidFill>
                  <a:schemeClr val="accent3">
                    <a:lumMod val="50000"/>
                  </a:schemeClr>
                </a:solidFill>
                <a:round/>
                <a:headEnd/>
                <a:tailEnd/>
              </a:ln>
            </p:spPr>
            <p:txBody>
              <a:bodyPr lIns="74295" tIns="8890" rIns="74295" bIns="8890"/>
              <a:lstStyle/>
              <a:p>
                <a:pPr>
                  <a:defRPr/>
                </a:pPr>
                <a:endParaRPr lang="ja-JP" altLang="en-US" sz="1400">
                  <a:solidFill>
                    <a:srgbClr val="FF0000"/>
                  </a:solidFill>
                  <a:latin typeface="Times New Roman" pitchFamily="18" charset="0"/>
                  <a:ea typeface="HG明朝E" pitchFamily="17" charset="-128"/>
                  <a:cs typeface="Times New Roman" pitchFamily="18" charset="0"/>
                </a:endParaRPr>
              </a:p>
            </p:txBody>
          </p:sp>
          <p:sp>
            <p:nvSpPr>
              <p:cNvPr id="87" name="Arc 26"/>
              <p:cNvSpPr>
                <a:spLocks/>
              </p:cNvSpPr>
              <p:nvPr/>
            </p:nvSpPr>
            <p:spPr bwMode="auto">
              <a:xfrm rot="10950379" flipH="1">
                <a:off x="3139503" y="4196594"/>
                <a:ext cx="546044" cy="295424"/>
              </a:xfrm>
              <a:custGeom>
                <a:avLst/>
                <a:gdLst>
                  <a:gd name="T0" fmla="*/ 0 w 15643"/>
                  <a:gd name="T1" fmla="*/ 2147483647 h 21600"/>
                  <a:gd name="T2" fmla="*/ 2147483647 w 15643"/>
                  <a:gd name="T3" fmla="*/ 2147483647 h 21600"/>
                  <a:gd name="T4" fmla="*/ 2147483647 w 15643"/>
                  <a:gd name="T5" fmla="*/ 2147483647 h 21600"/>
                  <a:gd name="T6" fmla="*/ 0 60000 65536"/>
                  <a:gd name="T7" fmla="*/ 0 60000 65536"/>
                  <a:gd name="T8" fmla="*/ 0 60000 65536"/>
                  <a:gd name="T9" fmla="*/ 0 w 15643"/>
                  <a:gd name="T10" fmla="*/ 0 h 21600"/>
                  <a:gd name="T11" fmla="*/ 15643 w 15643"/>
                  <a:gd name="T12" fmla="*/ 21600 h 21600"/>
                </a:gdLst>
                <a:ahLst/>
                <a:cxnLst>
                  <a:cxn ang="T6">
                    <a:pos x="T0" y="T1"/>
                  </a:cxn>
                  <a:cxn ang="T7">
                    <a:pos x="T2" y="T3"/>
                  </a:cxn>
                  <a:cxn ang="T8">
                    <a:pos x="T4" y="T5"/>
                  </a:cxn>
                </a:cxnLst>
                <a:rect l="T9" t="T10" r="T11" b="T12"/>
                <a:pathLst>
                  <a:path w="15643" h="21600" fill="none" extrusionOk="0">
                    <a:moveTo>
                      <a:pt x="0" y="2424"/>
                    </a:moveTo>
                    <a:cubicBezTo>
                      <a:pt x="3072" y="831"/>
                      <a:pt x="6482" y="-1"/>
                      <a:pt x="9943" y="0"/>
                    </a:cubicBezTo>
                    <a:cubicBezTo>
                      <a:pt x="11868" y="0"/>
                      <a:pt x="13785" y="257"/>
                      <a:pt x="15643" y="765"/>
                    </a:cubicBezTo>
                  </a:path>
                  <a:path w="15643" h="21600" stroke="0" extrusionOk="0">
                    <a:moveTo>
                      <a:pt x="0" y="2424"/>
                    </a:moveTo>
                    <a:cubicBezTo>
                      <a:pt x="3072" y="831"/>
                      <a:pt x="6482" y="-1"/>
                      <a:pt x="9943" y="0"/>
                    </a:cubicBezTo>
                    <a:cubicBezTo>
                      <a:pt x="11868" y="0"/>
                      <a:pt x="13785" y="257"/>
                      <a:pt x="15643" y="765"/>
                    </a:cubicBezTo>
                    <a:lnTo>
                      <a:pt x="9943" y="21600"/>
                    </a:lnTo>
                    <a:close/>
                  </a:path>
                </a:pathLst>
              </a:custGeom>
              <a:noFill/>
              <a:ln w="76200">
                <a:solidFill>
                  <a:schemeClr val="accent3">
                    <a:lumMod val="50000"/>
                  </a:schemeClr>
                </a:solidFill>
                <a:round/>
                <a:headEnd/>
                <a:tailEnd/>
              </a:ln>
            </p:spPr>
            <p:txBody>
              <a:bodyPr lIns="74295" tIns="8890" rIns="74295" bIns="8890"/>
              <a:lstStyle/>
              <a:p>
                <a:pPr>
                  <a:defRPr/>
                </a:pPr>
                <a:endParaRPr lang="ja-JP" altLang="en-US" sz="1400">
                  <a:latin typeface="Times New Roman" pitchFamily="18" charset="0"/>
                  <a:ea typeface="HG明朝E" pitchFamily="17" charset="-128"/>
                  <a:cs typeface="Times New Roman" pitchFamily="18" charset="0"/>
                </a:endParaRPr>
              </a:p>
            </p:txBody>
          </p:sp>
        </p:grpSp>
        <p:sp>
          <p:nvSpPr>
            <p:cNvPr id="12" name="円/楕円 27"/>
            <p:cNvSpPr/>
            <p:nvPr/>
          </p:nvSpPr>
          <p:spPr bwMode="auto">
            <a:xfrm>
              <a:off x="19255985" y="24281719"/>
              <a:ext cx="230151" cy="690460"/>
            </a:xfrm>
            <a:prstGeom prst="ellipse">
              <a:avLst/>
            </a:prstGeom>
            <a:solidFill>
              <a:schemeClr val="accent1">
                <a:lumMod val="60000"/>
                <a:lumOff val="40000"/>
              </a:schemeClr>
            </a:solidFill>
            <a:ln>
              <a:solidFill>
                <a:schemeClr val="accent4">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00">
                <a:ln>
                  <a:solidFill>
                    <a:schemeClr val="accent4">
                      <a:lumMod val="50000"/>
                      <a:lumOff val="50000"/>
                    </a:schemeClr>
                  </a:solidFill>
                </a:ln>
                <a:latin typeface="Times New Roman" pitchFamily="18" charset="0"/>
                <a:cs typeface="Times New Roman" pitchFamily="18" charset="0"/>
              </a:endParaRPr>
            </a:p>
          </p:txBody>
        </p:sp>
        <p:cxnSp>
          <p:nvCxnSpPr>
            <p:cNvPr id="13" name="AutoShape 14"/>
            <p:cNvCxnSpPr>
              <a:cxnSpLocks noChangeShapeType="1"/>
            </p:cNvCxnSpPr>
            <p:nvPr/>
          </p:nvCxnSpPr>
          <p:spPr bwMode="auto">
            <a:xfrm flipH="1" flipV="1">
              <a:off x="23789696" y="23489290"/>
              <a:ext cx="1214845" cy="4143"/>
            </a:xfrm>
            <a:prstGeom prst="straightConnector1">
              <a:avLst/>
            </a:prstGeom>
            <a:noFill/>
            <a:ln w="57150">
              <a:solidFill>
                <a:schemeClr val="accent6">
                  <a:lumMod val="75000"/>
                </a:schemeClr>
              </a:solidFill>
              <a:round/>
              <a:headEnd/>
              <a:tailEnd/>
            </a:ln>
          </p:spPr>
        </p:cxnSp>
        <p:sp>
          <p:nvSpPr>
            <p:cNvPr id="14" name="Rectangle 16"/>
            <p:cNvSpPr>
              <a:spLocks noChangeArrowheads="1"/>
            </p:cNvSpPr>
            <p:nvPr/>
          </p:nvSpPr>
          <p:spPr bwMode="auto">
            <a:xfrm rot="1800000" flipH="1" flipV="1">
              <a:off x="23594950" y="23070295"/>
              <a:ext cx="206548" cy="767174"/>
            </a:xfrm>
            <a:prstGeom prst="rect">
              <a:avLst/>
            </a:prstGeom>
            <a:solidFill>
              <a:srgbClr val="C0C0C0">
                <a:alpha val="50195"/>
              </a:srgbClr>
            </a:solidFill>
            <a:ln w="38100">
              <a:solidFill>
                <a:srgbClr val="000000"/>
              </a:solidFill>
              <a:miter lim="800000"/>
              <a:headEnd/>
              <a:tailEnd/>
            </a:ln>
          </p:spPr>
          <p:txBody>
            <a:bodyPr/>
            <a:lstStyle/>
            <a:p>
              <a:endParaRPr lang="ja-JP" altLang="en-US" sz="1400">
                <a:latin typeface="Times New Roman" pitchFamily="18" charset="0"/>
                <a:ea typeface="HG明朝E" pitchFamily="17" charset="-128"/>
                <a:cs typeface="Times New Roman" pitchFamily="18" charset="0"/>
              </a:endParaRPr>
            </a:p>
          </p:txBody>
        </p:sp>
        <p:cxnSp>
          <p:nvCxnSpPr>
            <p:cNvPr id="15" name="AutoShape 14"/>
            <p:cNvCxnSpPr>
              <a:cxnSpLocks noChangeShapeType="1"/>
              <a:stCxn id="14" idx="1"/>
              <a:endCxn id="19" idx="3"/>
            </p:cNvCxnSpPr>
            <p:nvPr/>
          </p:nvCxnSpPr>
          <p:spPr bwMode="auto">
            <a:xfrm>
              <a:off x="23789696" y="23501092"/>
              <a:ext cx="1103550" cy="1197975"/>
            </a:xfrm>
            <a:prstGeom prst="straightConnector1">
              <a:avLst/>
            </a:prstGeom>
            <a:noFill/>
            <a:ln w="57150">
              <a:solidFill>
                <a:schemeClr val="accent6">
                  <a:lumMod val="75000"/>
                </a:schemeClr>
              </a:solidFill>
              <a:round/>
              <a:headEnd/>
              <a:tailEnd/>
            </a:ln>
          </p:spPr>
        </p:cxnSp>
        <p:cxnSp>
          <p:nvCxnSpPr>
            <p:cNvPr id="16" name="AutoShape 14"/>
            <p:cNvCxnSpPr>
              <a:cxnSpLocks noChangeShapeType="1"/>
            </p:cNvCxnSpPr>
            <p:nvPr/>
          </p:nvCxnSpPr>
          <p:spPr bwMode="auto">
            <a:xfrm flipH="1" flipV="1">
              <a:off x="23854609" y="24740375"/>
              <a:ext cx="1022259" cy="2213"/>
            </a:xfrm>
            <a:prstGeom prst="straightConnector1">
              <a:avLst/>
            </a:prstGeom>
            <a:noFill/>
            <a:ln w="57150">
              <a:solidFill>
                <a:schemeClr val="accent6">
                  <a:lumMod val="75000"/>
                </a:schemeClr>
              </a:solidFill>
              <a:round/>
              <a:headEnd/>
              <a:tailEnd/>
            </a:ln>
          </p:spPr>
        </p:cxnSp>
        <p:sp>
          <p:nvSpPr>
            <p:cNvPr id="17" name="円/楕円 33"/>
            <p:cNvSpPr/>
            <p:nvPr/>
          </p:nvSpPr>
          <p:spPr bwMode="auto">
            <a:xfrm>
              <a:off x="24722108" y="23152915"/>
              <a:ext cx="230154" cy="690460"/>
            </a:xfrm>
            <a:prstGeom prst="ellipse">
              <a:avLst/>
            </a:prstGeom>
            <a:solidFill>
              <a:schemeClr val="accent1">
                <a:lumMod val="60000"/>
                <a:lumOff val="40000"/>
              </a:schemeClr>
            </a:solidFill>
            <a:ln>
              <a:solidFill>
                <a:schemeClr val="accent4">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00">
                <a:ln>
                  <a:solidFill>
                    <a:schemeClr val="accent4">
                      <a:lumMod val="50000"/>
                      <a:lumOff val="50000"/>
                    </a:schemeClr>
                  </a:solidFill>
                </a:ln>
                <a:latin typeface="Times New Roman" pitchFamily="18" charset="0"/>
                <a:cs typeface="Times New Roman" pitchFamily="18" charset="0"/>
              </a:endParaRPr>
            </a:p>
          </p:txBody>
        </p:sp>
        <p:cxnSp>
          <p:nvCxnSpPr>
            <p:cNvPr id="18" name="AutoShape 14"/>
            <p:cNvCxnSpPr>
              <a:cxnSpLocks noChangeShapeType="1"/>
            </p:cNvCxnSpPr>
            <p:nvPr/>
          </p:nvCxnSpPr>
          <p:spPr bwMode="auto">
            <a:xfrm rot="10800000" flipV="1">
              <a:off x="18471104" y="24635800"/>
              <a:ext cx="755372" cy="0"/>
            </a:xfrm>
            <a:prstGeom prst="straightConnector1">
              <a:avLst/>
            </a:prstGeom>
            <a:noFill/>
            <a:ln w="76200">
              <a:solidFill>
                <a:srgbClr val="00B050">
                  <a:alpha val="50195"/>
                </a:srgbClr>
              </a:solidFill>
              <a:round/>
              <a:headEnd/>
              <a:tailEnd/>
            </a:ln>
          </p:spPr>
        </p:cxnSp>
        <p:sp>
          <p:nvSpPr>
            <p:cNvPr id="19" name="Rectangle 16"/>
            <p:cNvSpPr>
              <a:spLocks noChangeArrowheads="1"/>
            </p:cNvSpPr>
            <p:nvPr/>
          </p:nvSpPr>
          <p:spPr bwMode="auto">
            <a:xfrm rot="1800000" flipH="1" flipV="1">
              <a:off x="24869641" y="24374492"/>
              <a:ext cx="236054" cy="767174"/>
            </a:xfrm>
            <a:prstGeom prst="rect">
              <a:avLst/>
            </a:prstGeom>
            <a:solidFill>
              <a:srgbClr val="C0C0C0">
                <a:alpha val="50195"/>
              </a:srgbClr>
            </a:solidFill>
            <a:ln w="38100">
              <a:solidFill>
                <a:srgbClr val="000000"/>
              </a:solidFill>
              <a:miter lim="800000"/>
              <a:headEnd/>
              <a:tailEnd/>
            </a:ln>
          </p:spPr>
          <p:txBody>
            <a:bodyPr/>
            <a:lstStyle/>
            <a:p>
              <a:endParaRPr lang="ja-JP" altLang="en-US" sz="1400">
                <a:latin typeface="Times New Roman" pitchFamily="18" charset="0"/>
                <a:ea typeface="HG明朝E" pitchFamily="17" charset="-128"/>
                <a:cs typeface="Times New Roman" pitchFamily="18" charset="0"/>
              </a:endParaRPr>
            </a:p>
          </p:txBody>
        </p:sp>
        <p:sp>
          <p:nvSpPr>
            <p:cNvPr id="20" name="Rectangle 16"/>
            <p:cNvSpPr>
              <a:spLocks noChangeArrowheads="1"/>
            </p:cNvSpPr>
            <p:nvPr/>
          </p:nvSpPr>
          <p:spPr bwMode="auto">
            <a:xfrm rot="1800000" flipH="1" flipV="1">
              <a:off x="18252752" y="24187297"/>
              <a:ext cx="230154" cy="767174"/>
            </a:xfrm>
            <a:prstGeom prst="rect">
              <a:avLst/>
            </a:prstGeom>
            <a:solidFill>
              <a:srgbClr val="C0C0C0">
                <a:alpha val="50195"/>
              </a:srgbClr>
            </a:solidFill>
            <a:ln w="38100">
              <a:solidFill>
                <a:srgbClr val="000000"/>
              </a:solidFill>
              <a:miter lim="800000"/>
              <a:headEnd/>
              <a:tailEnd/>
            </a:ln>
          </p:spPr>
          <p:txBody>
            <a:bodyPr/>
            <a:lstStyle/>
            <a:p>
              <a:endParaRPr lang="ja-JP" altLang="en-US" sz="1400">
                <a:latin typeface="Times New Roman" pitchFamily="18" charset="0"/>
                <a:ea typeface="HG明朝E" pitchFamily="17" charset="-128"/>
                <a:cs typeface="Times New Roman" pitchFamily="18" charset="0"/>
              </a:endParaRPr>
            </a:p>
          </p:txBody>
        </p:sp>
        <p:cxnSp>
          <p:nvCxnSpPr>
            <p:cNvPr id="21" name="AutoShape 14"/>
            <p:cNvCxnSpPr>
              <a:cxnSpLocks noChangeShapeType="1"/>
              <a:stCxn id="12" idx="2"/>
            </p:cNvCxnSpPr>
            <p:nvPr/>
          </p:nvCxnSpPr>
          <p:spPr bwMode="auto">
            <a:xfrm flipH="1">
              <a:off x="14903110" y="24626952"/>
              <a:ext cx="4352876" cy="30810"/>
            </a:xfrm>
            <a:prstGeom prst="straightConnector1">
              <a:avLst/>
            </a:prstGeom>
            <a:noFill/>
            <a:ln w="28575">
              <a:solidFill>
                <a:srgbClr val="C00000"/>
              </a:solidFill>
              <a:round/>
              <a:headEnd/>
              <a:tailEnd/>
            </a:ln>
          </p:spPr>
        </p:cxnSp>
        <p:sp>
          <p:nvSpPr>
            <p:cNvPr id="22" name="Rectangle 16"/>
            <p:cNvSpPr>
              <a:spLocks noChangeArrowheads="1"/>
            </p:cNvSpPr>
            <p:nvPr/>
          </p:nvSpPr>
          <p:spPr bwMode="auto">
            <a:xfrm rot="18900000" flipH="1">
              <a:off x="27092112" y="24455344"/>
              <a:ext cx="237064" cy="494570"/>
            </a:xfrm>
            <a:prstGeom prst="rect">
              <a:avLst/>
            </a:prstGeom>
            <a:solidFill>
              <a:srgbClr val="C0C0C0">
                <a:alpha val="50195"/>
              </a:srgbClr>
            </a:solidFill>
            <a:ln w="38100">
              <a:solidFill>
                <a:srgbClr val="000000"/>
              </a:solidFill>
              <a:miter lim="800000"/>
              <a:headEnd/>
              <a:tailEnd/>
            </a:ln>
          </p:spPr>
          <p:txBody>
            <a:bodyPr/>
            <a:lstStyle/>
            <a:p>
              <a:endParaRPr lang="ja-JP" altLang="en-US" sz="1400">
                <a:latin typeface="Times New Roman" pitchFamily="18" charset="0"/>
                <a:cs typeface="Times New Roman" pitchFamily="18" charset="0"/>
              </a:endParaRPr>
            </a:p>
          </p:txBody>
        </p:sp>
        <p:cxnSp>
          <p:nvCxnSpPr>
            <p:cNvPr id="23" name="AutoShape 17"/>
            <p:cNvCxnSpPr>
              <a:cxnSpLocks noChangeShapeType="1"/>
            </p:cNvCxnSpPr>
            <p:nvPr/>
          </p:nvCxnSpPr>
          <p:spPr bwMode="auto">
            <a:xfrm flipH="1" flipV="1">
              <a:off x="27101828" y="24787644"/>
              <a:ext cx="0" cy="2028871"/>
            </a:xfrm>
            <a:prstGeom prst="straightConnector1">
              <a:avLst/>
            </a:prstGeom>
            <a:noFill/>
            <a:ln w="38100">
              <a:solidFill>
                <a:srgbClr val="C00000"/>
              </a:solidFill>
              <a:round/>
              <a:headEnd type="none" w="lg" len="lg"/>
              <a:tailEnd/>
            </a:ln>
          </p:spPr>
        </p:cxnSp>
        <p:sp>
          <p:nvSpPr>
            <p:cNvPr id="24" name="正方形/長方形 23"/>
            <p:cNvSpPr/>
            <p:nvPr/>
          </p:nvSpPr>
          <p:spPr>
            <a:xfrm flipH="1">
              <a:off x="15022860" y="21216499"/>
              <a:ext cx="8176202" cy="1227199"/>
            </a:xfrm>
            <a:prstGeom prst="rect">
              <a:avLst/>
            </a:prstGeom>
          </p:spPr>
          <p:txBody>
            <a:bodyPr wrap="none">
              <a:spAutoFit/>
            </a:bodyPr>
            <a:lstStyle/>
            <a:p>
              <a:r>
                <a:rPr lang="en-US" altLang="ja-JP" sz="1400" b="1" i="1" dirty="0" err="1" smtClean="0">
                  <a:solidFill>
                    <a:srgbClr val="006600"/>
                  </a:solidFill>
                  <a:latin typeface="Times New Roman" pitchFamily="18" charset="0"/>
                  <a:cs typeface="Times New Roman" pitchFamily="18" charset="0"/>
                </a:rPr>
                <a:t>Yb</a:t>
              </a:r>
              <a:r>
                <a:rPr lang="en-US" altLang="ja-JP" sz="1400" b="1" i="1" dirty="0" smtClean="0">
                  <a:solidFill>
                    <a:srgbClr val="006600"/>
                  </a:solidFill>
                  <a:latin typeface="Times New Roman" pitchFamily="18" charset="0"/>
                  <a:cs typeface="Times New Roman" pitchFamily="18" charset="0"/>
                </a:rPr>
                <a:t> Fiber Main-Amplifier</a:t>
              </a:r>
              <a:endParaRPr lang="ja-JP" altLang="en-US" sz="1400" i="1" dirty="0">
                <a:solidFill>
                  <a:srgbClr val="006600"/>
                </a:solidFill>
              </a:endParaRPr>
            </a:p>
          </p:txBody>
        </p:sp>
        <p:sp>
          <p:nvSpPr>
            <p:cNvPr id="25" name="正方形/長方形 60"/>
            <p:cNvSpPr/>
            <p:nvPr/>
          </p:nvSpPr>
          <p:spPr bwMode="auto">
            <a:xfrm rot="10800000" flipH="1">
              <a:off x="23025278" y="30258870"/>
              <a:ext cx="173782" cy="549246"/>
            </a:xfrm>
            <a:prstGeom prst="rect">
              <a:avLst/>
            </a:prstGeom>
            <a:solidFill>
              <a:schemeClr val="tx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00">
                <a:latin typeface="Times New Roman" pitchFamily="18" charset="0"/>
                <a:cs typeface="Times New Roman" pitchFamily="18" charset="0"/>
              </a:endParaRPr>
            </a:p>
          </p:txBody>
        </p:sp>
        <p:cxnSp>
          <p:nvCxnSpPr>
            <p:cNvPr id="26" name="直線コネクタ 23"/>
            <p:cNvCxnSpPr/>
            <p:nvPr/>
          </p:nvCxnSpPr>
          <p:spPr bwMode="auto">
            <a:xfrm flipH="1">
              <a:off x="19687747" y="30516320"/>
              <a:ext cx="2399495"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7" name="フローチャート : 組合せ 57"/>
            <p:cNvSpPr/>
            <p:nvPr/>
          </p:nvSpPr>
          <p:spPr bwMode="auto">
            <a:xfrm rot="5400000">
              <a:off x="23459557" y="30080970"/>
              <a:ext cx="99771" cy="874195"/>
            </a:xfrm>
            <a:prstGeom prst="flowChartMerg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00">
                <a:latin typeface="Times New Roman" pitchFamily="18" charset="0"/>
                <a:cs typeface="Times New Roman" pitchFamily="18" charset="0"/>
              </a:endParaRPr>
            </a:p>
          </p:txBody>
        </p:sp>
        <p:sp>
          <p:nvSpPr>
            <p:cNvPr id="28" name="フローチャート : 組合せ 63"/>
            <p:cNvSpPr/>
            <p:nvPr/>
          </p:nvSpPr>
          <p:spPr bwMode="auto">
            <a:xfrm rot="16200000" flipH="1">
              <a:off x="22752732" y="30000314"/>
              <a:ext cx="63213" cy="1032014"/>
            </a:xfrm>
            <a:prstGeom prst="flowChartMerg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00">
                <a:latin typeface="Times New Roman" pitchFamily="18" charset="0"/>
                <a:cs typeface="Times New Roman" pitchFamily="18" charset="0"/>
              </a:endParaRPr>
            </a:p>
          </p:txBody>
        </p:sp>
        <p:sp>
          <p:nvSpPr>
            <p:cNvPr id="29" name="テキスト ボックス 48"/>
            <p:cNvSpPr txBox="1">
              <a:spLocks noChangeArrowheads="1"/>
            </p:cNvSpPr>
            <p:nvPr/>
          </p:nvSpPr>
          <p:spPr bwMode="auto">
            <a:xfrm flipH="1">
              <a:off x="22238173" y="29514649"/>
              <a:ext cx="1955906" cy="1012439"/>
            </a:xfrm>
            <a:prstGeom prst="rect">
              <a:avLst/>
            </a:prstGeom>
            <a:noFill/>
            <a:ln w="9525">
              <a:noFill/>
              <a:miter lim="800000"/>
              <a:headEnd/>
              <a:tailEnd/>
            </a:ln>
          </p:spPr>
          <p:txBody>
            <a:bodyPr wrap="square">
              <a:spAutoFit/>
            </a:bodyPr>
            <a:lstStyle/>
            <a:p>
              <a:pPr algn="ctr">
                <a:defRPr/>
              </a:pPr>
              <a:r>
                <a:rPr lang="en-US" altLang="ja-JP" sz="1050" dirty="0">
                  <a:latin typeface="Times New Roman" pitchFamily="18" charset="0"/>
                  <a:ea typeface="HG明朝E" pitchFamily="17" charset="-128"/>
                  <a:cs typeface="Times New Roman" pitchFamily="18" charset="0"/>
                </a:rPr>
                <a:t>LBO</a:t>
              </a:r>
              <a:endParaRPr lang="ja-JP" altLang="en-US" sz="1050" dirty="0">
                <a:latin typeface="Times New Roman" pitchFamily="18" charset="0"/>
                <a:ea typeface="HG明朝E" pitchFamily="17" charset="-128"/>
                <a:cs typeface="Times New Roman" pitchFamily="18" charset="0"/>
              </a:endParaRPr>
            </a:p>
          </p:txBody>
        </p:sp>
        <p:sp>
          <p:nvSpPr>
            <p:cNvPr id="30" name="円/楕円 58"/>
            <p:cNvSpPr/>
            <p:nvPr/>
          </p:nvSpPr>
          <p:spPr bwMode="auto">
            <a:xfrm rot="10800000" flipH="1">
              <a:off x="22089896" y="30199900"/>
              <a:ext cx="210978" cy="608216"/>
            </a:xfrm>
            <a:prstGeom prst="ellipse">
              <a:avLst/>
            </a:prstGeom>
            <a:solidFill>
              <a:schemeClr val="accent4">
                <a:lumMod val="40000"/>
                <a:lumOff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00">
                <a:latin typeface="Times New Roman" pitchFamily="18" charset="0"/>
                <a:cs typeface="Times New Roman" pitchFamily="18" charset="0"/>
              </a:endParaRPr>
            </a:p>
          </p:txBody>
        </p:sp>
        <p:sp>
          <p:nvSpPr>
            <p:cNvPr id="31" name="テキスト ボックス 20"/>
            <p:cNvSpPr txBox="1">
              <a:spLocks noChangeArrowheads="1"/>
            </p:cNvSpPr>
            <p:nvPr/>
          </p:nvSpPr>
          <p:spPr bwMode="auto">
            <a:xfrm flipH="1">
              <a:off x="19949710" y="29656509"/>
              <a:ext cx="2401171" cy="1012439"/>
            </a:xfrm>
            <a:prstGeom prst="rect">
              <a:avLst/>
            </a:prstGeom>
            <a:noFill/>
            <a:ln w="9525">
              <a:noFill/>
              <a:miter lim="800000"/>
              <a:headEnd/>
              <a:tailEnd/>
            </a:ln>
          </p:spPr>
          <p:txBody>
            <a:bodyPr wrap="square">
              <a:spAutoFit/>
            </a:bodyPr>
            <a:lstStyle/>
            <a:p>
              <a:pPr algn="ctr"/>
              <a:r>
                <a:rPr lang="en-US" altLang="ja-JP" sz="1050" dirty="0">
                  <a:latin typeface="Times New Roman" pitchFamily="18" charset="0"/>
                  <a:cs typeface="Times New Roman" pitchFamily="18" charset="0"/>
                </a:rPr>
                <a:t>517nm</a:t>
              </a:r>
              <a:endParaRPr lang="ja-JP" altLang="en-US" sz="1050" dirty="0">
                <a:latin typeface="Times New Roman" pitchFamily="18" charset="0"/>
                <a:cs typeface="Times New Roman" pitchFamily="18" charset="0"/>
              </a:endParaRPr>
            </a:p>
          </p:txBody>
        </p:sp>
        <p:cxnSp>
          <p:nvCxnSpPr>
            <p:cNvPr id="32" name="AutoShape 14"/>
            <p:cNvCxnSpPr>
              <a:cxnSpLocks noChangeShapeType="1"/>
            </p:cNvCxnSpPr>
            <p:nvPr/>
          </p:nvCxnSpPr>
          <p:spPr bwMode="auto">
            <a:xfrm>
              <a:off x="24131045" y="30510687"/>
              <a:ext cx="2026443" cy="0"/>
            </a:xfrm>
            <a:prstGeom prst="straightConnector1">
              <a:avLst/>
            </a:prstGeom>
            <a:noFill/>
            <a:ln w="57150">
              <a:solidFill>
                <a:srgbClr val="C00000"/>
              </a:solidFill>
              <a:round/>
              <a:headEnd/>
              <a:tailEnd/>
            </a:ln>
          </p:spPr>
        </p:cxnSp>
        <p:sp>
          <p:nvSpPr>
            <p:cNvPr id="33" name="円/楕円 58"/>
            <p:cNvSpPr/>
            <p:nvPr/>
          </p:nvSpPr>
          <p:spPr bwMode="auto">
            <a:xfrm rot="10800000" flipH="1">
              <a:off x="23934291" y="30173957"/>
              <a:ext cx="217315" cy="678074"/>
            </a:xfrm>
            <a:prstGeom prst="ellipse">
              <a:avLst/>
            </a:prstGeom>
            <a:solidFill>
              <a:schemeClr val="accent1">
                <a:lumMod val="60000"/>
                <a:lumOff val="40000"/>
              </a:schemeClr>
            </a:solidFill>
            <a:ln>
              <a:solidFill>
                <a:schemeClr val="accent4">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00">
                <a:ln>
                  <a:solidFill>
                    <a:schemeClr val="accent4">
                      <a:lumMod val="50000"/>
                      <a:lumOff val="50000"/>
                    </a:schemeClr>
                  </a:solidFill>
                </a:ln>
                <a:latin typeface="Times New Roman" pitchFamily="18" charset="0"/>
                <a:cs typeface="Times New Roman" pitchFamily="18" charset="0"/>
              </a:endParaRPr>
            </a:p>
          </p:txBody>
        </p:sp>
        <p:sp>
          <p:nvSpPr>
            <p:cNvPr id="34" name="正方形/長方形 60"/>
            <p:cNvSpPr/>
            <p:nvPr/>
          </p:nvSpPr>
          <p:spPr bwMode="auto">
            <a:xfrm rot="10800000" flipH="1">
              <a:off x="23057838" y="31789156"/>
              <a:ext cx="141222" cy="564192"/>
            </a:xfrm>
            <a:prstGeom prst="rect">
              <a:avLst/>
            </a:prstGeom>
            <a:solidFill>
              <a:schemeClr val="tx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00">
                <a:latin typeface="Times New Roman" pitchFamily="18" charset="0"/>
                <a:cs typeface="Times New Roman" pitchFamily="18" charset="0"/>
              </a:endParaRPr>
            </a:p>
          </p:txBody>
        </p:sp>
        <p:cxnSp>
          <p:nvCxnSpPr>
            <p:cNvPr id="35" name="直線コネクタ 23"/>
            <p:cNvCxnSpPr/>
            <p:nvPr/>
          </p:nvCxnSpPr>
          <p:spPr bwMode="auto">
            <a:xfrm flipH="1">
              <a:off x="19687747" y="32046606"/>
              <a:ext cx="2399495"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36" name="フローチャート : 組合せ 57"/>
            <p:cNvSpPr/>
            <p:nvPr/>
          </p:nvSpPr>
          <p:spPr bwMode="auto">
            <a:xfrm rot="5400000">
              <a:off x="23487765" y="31614899"/>
              <a:ext cx="42506" cy="874195"/>
            </a:xfrm>
            <a:prstGeom prst="flowChartMerg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00">
                <a:latin typeface="Times New Roman" pitchFamily="18" charset="0"/>
                <a:cs typeface="Times New Roman" pitchFamily="18" charset="0"/>
              </a:endParaRPr>
            </a:p>
          </p:txBody>
        </p:sp>
        <p:sp>
          <p:nvSpPr>
            <p:cNvPr id="37" name="フローチャート : 組合せ 63"/>
            <p:cNvSpPr/>
            <p:nvPr/>
          </p:nvSpPr>
          <p:spPr bwMode="auto">
            <a:xfrm rot="16200000" flipH="1">
              <a:off x="22655309" y="31628023"/>
              <a:ext cx="86163" cy="860117"/>
            </a:xfrm>
            <a:prstGeom prst="flowChartMerg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00">
                <a:latin typeface="Times New Roman" pitchFamily="18" charset="0"/>
                <a:cs typeface="Times New Roman" pitchFamily="18" charset="0"/>
              </a:endParaRPr>
            </a:p>
          </p:txBody>
        </p:sp>
        <p:sp>
          <p:nvSpPr>
            <p:cNvPr id="38" name="円/楕円 58"/>
            <p:cNvSpPr/>
            <p:nvPr/>
          </p:nvSpPr>
          <p:spPr bwMode="auto">
            <a:xfrm rot="10800000" flipH="1">
              <a:off x="22089896" y="31730185"/>
              <a:ext cx="210978" cy="608216"/>
            </a:xfrm>
            <a:prstGeom prst="ellipse">
              <a:avLst/>
            </a:prstGeom>
            <a:solidFill>
              <a:schemeClr val="accent4">
                <a:lumMod val="40000"/>
                <a:lumOff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00">
                <a:latin typeface="Times New Roman" pitchFamily="18" charset="0"/>
                <a:cs typeface="Times New Roman" pitchFamily="18" charset="0"/>
              </a:endParaRPr>
            </a:p>
          </p:txBody>
        </p:sp>
        <p:cxnSp>
          <p:nvCxnSpPr>
            <p:cNvPr id="39" name="AutoShape 14"/>
            <p:cNvCxnSpPr>
              <a:cxnSpLocks noChangeShapeType="1"/>
            </p:cNvCxnSpPr>
            <p:nvPr/>
          </p:nvCxnSpPr>
          <p:spPr bwMode="auto">
            <a:xfrm>
              <a:off x="24131045" y="32048843"/>
              <a:ext cx="2026443" cy="0"/>
            </a:xfrm>
            <a:prstGeom prst="straightConnector1">
              <a:avLst/>
            </a:prstGeom>
            <a:noFill/>
            <a:ln w="50800">
              <a:solidFill>
                <a:schemeClr val="accent1">
                  <a:lumMod val="75000"/>
                </a:schemeClr>
              </a:solidFill>
              <a:round/>
              <a:headEnd/>
              <a:tailEnd/>
            </a:ln>
          </p:spPr>
        </p:cxnSp>
        <p:sp>
          <p:nvSpPr>
            <p:cNvPr id="40" name="円/楕円 58"/>
            <p:cNvSpPr/>
            <p:nvPr/>
          </p:nvSpPr>
          <p:spPr bwMode="auto">
            <a:xfrm rot="10800000" flipH="1">
              <a:off x="23934291" y="31704243"/>
              <a:ext cx="217315" cy="678074"/>
            </a:xfrm>
            <a:prstGeom prst="ellipse">
              <a:avLst/>
            </a:prstGeom>
            <a:solidFill>
              <a:schemeClr val="accent3">
                <a:lumMod val="60000"/>
                <a:lumOff val="40000"/>
              </a:schemeClr>
            </a:solidFill>
            <a:ln>
              <a:solidFill>
                <a:schemeClr val="accent4">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00">
                <a:ln>
                  <a:solidFill>
                    <a:schemeClr val="accent4">
                      <a:lumMod val="50000"/>
                      <a:lumOff val="50000"/>
                    </a:schemeClr>
                  </a:solidFill>
                </a:ln>
                <a:latin typeface="Times New Roman" pitchFamily="18" charset="0"/>
                <a:cs typeface="Times New Roman" pitchFamily="18" charset="0"/>
              </a:endParaRPr>
            </a:p>
          </p:txBody>
        </p:sp>
        <p:cxnSp>
          <p:nvCxnSpPr>
            <p:cNvPr id="41" name="直線コネクタ 23"/>
            <p:cNvCxnSpPr/>
            <p:nvPr/>
          </p:nvCxnSpPr>
          <p:spPr bwMode="auto">
            <a:xfrm flipH="1">
              <a:off x="19687747" y="30484714"/>
              <a:ext cx="0" cy="1574204"/>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42" name="正方形/長方形 12"/>
            <p:cNvSpPr/>
            <p:nvPr/>
          </p:nvSpPr>
          <p:spPr bwMode="auto">
            <a:xfrm rot="2700000">
              <a:off x="19521475" y="30176408"/>
              <a:ext cx="184690" cy="528596"/>
            </a:xfrm>
            <a:prstGeom prst="rect">
              <a:avLst/>
            </a:prstGeom>
            <a:solidFill>
              <a:schemeClr val="accent4">
                <a:lumMod val="40000"/>
                <a:lumOff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00">
                <a:latin typeface="Times New Roman" pitchFamily="18" charset="0"/>
                <a:cs typeface="Times New Roman" pitchFamily="18" charset="0"/>
              </a:endParaRPr>
            </a:p>
          </p:txBody>
        </p:sp>
        <p:cxnSp>
          <p:nvCxnSpPr>
            <p:cNvPr id="43" name="直線コネクタ 23"/>
            <p:cNvCxnSpPr/>
            <p:nvPr/>
          </p:nvCxnSpPr>
          <p:spPr bwMode="auto">
            <a:xfrm flipV="1">
              <a:off x="26124249" y="32034239"/>
              <a:ext cx="0" cy="1561934"/>
            </a:xfrm>
            <a:prstGeom prst="line">
              <a:avLst/>
            </a:prstGeom>
            <a:ln w="50800">
              <a:solidFill>
                <a:schemeClr val="accent1">
                  <a:lumMod val="75000"/>
                </a:schemeClr>
              </a:solidFill>
              <a:headEnd type="none" w="lg" len="lg"/>
              <a:tailEnd w="lg" len="lg"/>
            </a:ln>
          </p:spPr>
          <p:style>
            <a:lnRef idx="1">
              <a:schemeClr val="accent1"/>
            </a:lnRef>
            <a:fillRef idx="0">
              <a:schemeClr val="accent1"/>
            </a:fillRef>
            <a:effectRef idx="0">
              <a:schemeClr val="accent1"/>
            </a:effectRef>
            <a:fontRef idx="minor">
              <a:schemeClr val="tx1"/>
            </a:fontRef>
          </p:style>
        </p:cxnSp>
        <p:sp>
          <p:nvSpPr>
            <p:cNvPr id="44" name="正方形/長方形 12"/>
            <p:cNvSpPr/>
            <p:nvPr/>
          </p:nvSpPr>
          <p:spPr bwMode="auto">
            <a:xfrm rot="18900000" flipH="1">
              <a:off x="19524394" y="31836865"/>
              <a:ext cx="184690" cy="528596"/>
            </a:xfrm>
            <a:prstGeom prst="rect">
              <a:avLst/>
            </a:prstGeom>
            <a:solidFill>
              <a:schemeClr val="accent4">
                <a:lumMod val="40000"/>
                <a:lumOff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00">
                <a:latin typeface="Times New Roman" pitchFamily="18" charset="0"/>
                <a:cs typeface="Times New Roman" pitchFamily="18" charset="0"/>
              </a:endParaRPr>
            </a:p>
          </p:txBody>
        </p:sp>
        <p:sp>
          <p:nvSpPr>
            <p:cNvPr id="45" name="Rectangle 16"/>
            <p:cNvSpPr>
              <a:spLocks noChangeArrowheads="1"/>
            </p:cNvSpPr>
            <p:nvPr/>
          </p:nvSpPr>
          <p:spPr bwMode="auto">
            <a:xfrm rot="2700000">
              <a:off x="26126203" y="30367467"/>
              <a:ext cx="237064" cy="494570"/>
            </a:xfrm>
            <a:prstGeom prst="rect">
              <a:avLst/>
            </a:prstGeom>
            <a:solidFill>
              <a:srgbClr val="C0C0C0">
                <a:alpha val="50195"/>
              </a:srgbClr>
            </a:solidFill>
            <a:ln w="38100">
              <a:solidFill>
                <a:srgbClr val="000000"/>
              </a:solidFill>
              <a:miter lim="800000"/>
              <a:headEnd/>
              <a:tailEnd/>
            </a:ln>
          </p:spPr>
          <p:txBody>
            <a:bodyPr/>
            <a:lstStyle/>
            <a:p>
              <a:endParaRPr lang="ja-JP" altLang="en-US" sz="1400">
                <a:latin typeface="Times New Roman" pitchFamily="18" charset="0"/>
                <a:cs typeface="Times New Roman" pitchFamily="18" charset="0"/>
              </a:endParaRPr>
            </a:p>
          </p:txBody>
        </p:sp>
        <p:sp>
          <p:nvSpPr>
            <p:cNvPr id="46" name="正方形/長方形 45"/>
            <p:cNvSpPr/>
            <p:nvPr/>
          </p:nvSpPr>
          <p:spPr>
            <a:xfrm flipH="1">
              <a:off x="15929393" y="29007823"/>
              <a:ext cx="6725299" cy="1227199"/>
            </a:xfrm>
            <a:prstGeom prst="rect">
              <a:avLst/>
            </a:prstGeom>
          </p:spPr>
          <p:txBody>
            <a:bodyPr wrap="none">
              <a:spAutoFit/>
            </a:bodyPr>
            <a:lstStyle/>
            <a:p>
              <a:r>
                <a:rPr lang="en-US" altLang="ja-JP" sz="1400" b="1" i="1" dirty="0" smtClean="0">
                  <a:solidFill>
                    <a:schemeClr val="accent1">
                      <a:lumMod val="50000"/>
                    </a:schemeClr>
                  </a:solidFill>
                  <a:latin typeface="Times New Roman" pitchFamily="18" charset="0"/>
                  <a:cs typeface="Times New Roman" pitchFamily="18" charset="0"/>
                </a:rPr>
                <a:t>Frequency doubling</a:t>
              </a:r>
              <a:endParaRPr lang="ja-JP" altLang="en-US" sz="1400" b="1" i="1" dirty="0">
                <a:solidFill>
                  <a:schemeClr val="accent1">
                    <a:lumMod val="50000"/>
                  </a:schemeClr>
                </a:solidFill>
                <a:latin typeface="Times New Roman" pitchFamily="18" charset="0"/>
                <a:cs typeface="Times New Roman" pitchFamily="18" charset="0"/>
              </a:endParaRPr>
            </a:p>
          </p:txBody>
        </p:sp>
        <p:sp>
          <p:nvSpPr>
            <p:cNvPr id="47" name="Rectangle 16"/>
            <p:cNvSpPr>
              <a:spLocks noChangeArrowheads="1"/>
            </p:cNvSpPr>
            <p:nvPr/>
          </p:nvSpPr>
          <p:spPr bwMode="auto">
            <a:xfrm rot="18900000" flipV="1">
              <a:off x="26091437" y="31695564"/>
              <a:ext cx="237064" cy="494570"/>
            </a:xfrm>
            <a:prstGeom prst="rect">
              <a:avLst/>
            </a:prstGeom>
            <a:solidFill>
              <a:schemeClr val="accent3">
                <a:lumMod val="60000"/>
                <a:lumOff val="40000"/>
                <a:alpha val="50195"/>
              </a:schemeClr>
            </a:solidFill>
            <a:ln w="38100">
              <a:solidFill>
                <a:srgbClr val="000000"/>
              </a:solidFill>
              <a:miter lim="800000"/>
              <a:headEnd/>
              <a:tailEnd/>
            </a:ln>
          </p:spPr>
          <p:txBody>
            <a:bodyPr/>
            <a:lstStyle/>
            <a:p>
              <a:endParaRPr lang="ja-JP" altLang="en-US" sz="1400">
                <a:latin typeface="Times New Roman" pitchFamily="18" charset="0"/>
                <a:cs typeface="Times New Roman" pitchFamily="18" charset="0"/>
              </a:endParaRPr>
            </a:p>
          </p:txBody>
        </p:sp>
        <p:sp>
          <p:nvSpPr>
            <p:cNvPr id="48" name="テキスト ボックス 20"/>
            <p:cNvSpPr txBox="1">
              <a:spLocks noChangeArrowheads="1"/>
            </p:cNvSpPr>
            <p:nvPr/>
          </p:nvSpPr>
          <p:spPr bwMode="auto">
            <a:xfrm flipH="1">
              <a:off x="23943967" y="31214463"/>
              <a:ext cx="2660944" cy="1012439"/>
            </a:xfrm>
            <a:prstGeom prst="rect">
              <a:avLst/>
            </a:prstGeom>
            <a:noFill/>
            <a:ln w="9525">
              <a:noFill/>
              <a:miter lim="800000"/>
              <a:headEnd/>
              <a:tailEnd/>
            </a:ln>
          </p:spPr>
          <p:txBody>
            <a:bodyPr wrap="square">
              <a:spAutoFit/>
            </a:bodyPr>
            <a:lstStyle/>
            <a:p>
              <a:pPr algn="ctr"/>
              <a:r>
                <a:rPr lang="en-US" altLang="ja-JP" sz="1050" dirty="0" smtClean="0">
                  <a:latin typeface="Times New Roman" pitchFamily="18" charset="0"/>
                  <a:cs typeface="Times New Roman" pitchFamily="18" charset="0"/>
                </a:rPr>
                <a:t>259nm</a:t>
              </a:r>
              <a:endParaRPr lang="ja-JP" altLang="en-US" sz="1050" dirty="0">
                <a:latin typeface="Times New Roman" pitchFamily="18" charset="0"/>
                <a:cs typeface="Times New Roman" pitchFamily="18" charset="0"/>
              </a:endParaRPr>
            </a:p>
          </p:txBody>
        </p:sp>
        <p:sp>
          <p:nvSpPr>
            <p:cNvPr id="49" name="テキスト ボックス 52"/>
            <p:cNvSpPr txBox="1">
              <a:spLocks noChangeArrowheads="1"/>
            </p:cNvSpPr>
            <p:nvPr/>
          </p:nvSpPr>
          <p:spPr bwMode="auto">
            <a:xfrm flipH="1">
              <a:off x="23216125" y="22307182"/>
              <a:ext cx="2867757" cy="1012439"/>
            </a:xfrm>
            <a:prstGeom prst="rect">
              <a:avLst/>
            </a:prstGeom>
            <a:noFill/>
            <a:ln w="9525">
              <a:noFill/>
              <a:miter lim="800000"/>
              <a:headEnd/>
              <a:tailEnd/>
            </a:ln>
          </p:spPr>
          <p:txBody>
            <a:bodyPr wrap="square">
              <a:spAutoFit/>
            </a:bodyPr>
            <a:lstStyle/>
            <a:p>
              <a:pPr algn="ctr"/>
              <a:r>
                <a:rPr lang="en-US" altLang="ja-JP" sz="1050" dirty="0" smtClean="0">
                  <a:latin typeface="Times New Roman" pitchFamily="18" charset="0"/>
                  <a:ea typeface="HG明朝E" pitchFamily="17" charset="-128"/>
                </a:rPr>
                <a:t>70W</a:t>
              </a:r>
            </a:p>
          </p:txBody>
        </p:sp>
        <p:sp>
          <p:nvSpPr>
            <p:cNvPr id="50" name="Rectangle 28"/>
            <p:cNvSpPr>
              <a:spLocks noChangeArrowheads="1"/>
            </p:cNvSpPr>
            <p:nvPr/>
          </p:nvSpPr>
          <p:spPr bwMode="auto">
            <a:xfrm rot="10800000" flipH="1">
              <a:off x="16459798" y="23995377"/>
              <a:ext cx="187937" cy="1070082"/>
            </a:xfrm>
            <a:prstGeom prst="rect">
              <a:avLst/>
            </a:prstGeom>
            <a:solidFill>
              <a:srgbClr val="BFBFBF">
                <a:alpha val="50195"/>
              </a:srgbClr>
            </a:solidFill>
            <a:ln w="38100">
              <a:solidFill>
                <a:srgbClr val="000000"/>
              </a:solidFill>
              <a:miter lim="800000"/>
              <a:headEnd/>
              <a:tailEnd/>
            </a:ln>
          </p:spPr>
          <p:txBody>
            <a:bodyPr lIns="74295" tIns="8890" rIns="74295" bIns="8890"/>
            <a:lstStyle/>
            <a:p>
              <a:endParaRPr lang="ja-JP" altLang="en-US" sz="1400">
                <a:latin typeface="Times New Roman" pitchFamily="18" charset="0"/>
                <a:cs typeface="Times New Roman" pitchFamily="18" charset="0"/>
              </a:endParaRPr>
            </a:p>
          </p:txBody>
        </p:sp>
        <p:sp>
          <p:nvSpPr>
            <p:cNvPr id="51" name="Rectangle 29"/>
            <p:cNvSpPr>
              <a:spLocks noChangeArrowheads="1"/>
            </p:cNvSpPr>
            <p:nvPr/>
          </p:nvSpPr>
          <p:spPr bwMode="auto">
            <a:xfrm rot="10800000" flipH="1">
              <a:off x="17049704" y="24013133"/>
              <a:ext cx="187937" cy="1070081"/>
            </a:xfrm>
            <a:prstGeom prst="rect">
              <a:avLst/>
            </a:prstGeom>
            <a:solidFill>
              <a:srgbClr val="DAEEF3">
                <a:alpha val="50195"/>
              </a:srgbClr>
            </a:solidFill>
            <a:ln w="38100">
              <a:solidFill>
                <a:srgbClr val="000000"/>
              </a:solidFill>
              <a:miter lim="800000"/>
              <a:headEnd/>
              <a:tailEnd/>
            </a:ln>
          </p:spPr>
          <p:txBody>
            <a:bodyPr lIns="74295" tIns="8890" rIns="74295" bIns="8890"/>
            <a:lstStyle/>
            <a:p>
              <a:endParaRPr lang="ja-JP" altLang="en-US" sz="1400">
                <a:latin typeface="Times New Roman" pitchFamily="18" charset="0"/>
                <a:cs typeface="Times New Roman" pitchFamily="18" charset="0"/>
              </a:endParaRPr>
            </a:p>
          </p:txBody>
        </p:sp>
        <p:sp>
          <p:nvSpPr>
            <p:cNvPr id="52" name="Text Box 55"/>
            <p:cNvSpPr txBox="1">
              <a:spLocks noChangeArrowheads="1"/>
            </p:cNvSpPr>
            <p:nvPr/>
          </p:nvSpPr>
          <p:spPr bwMode="auto">
            <a:xfrm flipH="1">
              <a:off x="15579356" y="23161881"/>
              <a:ext cx="1760877" cy="583994"/>
            </a:xfrm>
            <a:prstGeom prst="rect">
              <a:avLst/>
            </a:prstGeom>
            <a:noFill/>
            <a:ln w="9525">
              <a:noFill/>
              <a:miter lim="800000"/>
              <a:headEnd/>
              <a:tailEnd/>
            </a:ln>
          </p:spPr>
          <p:txBody>
            <a:bodyPr lIns="74295" tIns="8890" rIns="74295" bIns="8890"/>
            <a:lstStyle/>
            <a:p>
              <a:pPr algn="ctr"/>
              <a:r>
                <a:rPr lang="en-US" altLang="ja-JP" sz="1050" dirty="0">
                  <a:latin typeface="Symbol" pitchFamily="18" charset="2"/>
                  <a:ea typeface="ＭＳ 明朝" pitchFamily="17" charset="-128"/>
                  <a:cs typeface="Times New Roman" pitchFamily="18" charset="0"/>
                </a:rPr>
                <a:t>l/4</a:t>
              </a:r>
              <a:endParaRPr lang="ja-JP" altLang="ja-JP" sz="1050" dirty="0">
                <a:latin typeface="Symbol" pitchFamily="18" charset="2"/>
                <a:ea typeface="ＭＳ 明朝" pitchFamily="17" charset="-128"/>
                <a:cs typeface="Times New Roman" pitchFamily="18" charset="0"/>
              </a:endParaRPr>
            </a:p>
          </p:txBody>
        </p:sp>
        <p:sp>
          <p:nvSpPr>
            <p:cNvPr id="53" name="Text Box 56"/>
            <p:cNvSpPr txBox="1">
              <a:spLocks noChangeArrowheads="1"/>
            </p:cNvSpPr>
            <p:nvPr/>
          </p:nvSpPr>
          <p:spPr bwMode="auto">
            <a:xfrm flipH="1">
              <a:off x="16936584" y="23159953"/>
              <a:ext cx="1445615" cy="400157"/>
            </a:xfrm>
            <a:prstGeom prst="rect">
              <a:avLst/>
            </a:prstGeom>
            <a:noFill/>
            <a:ln w="9525">
              <a:noFill/>
              <a:miter lim="800000"/>
              <a:headEnd/>
              <a:tailEnd/>
            </a:ln>
          </p:spPr>
          <p:txBody>
            <a:bodyPr lIns="74295" tIns="8890" rIns="74295" bIns="8890"/>
            <a:lstStyle/>
            <a:p>
              <a:pPr algn="ctr"/>
              <a:r>
                <a:rPr lang="en-US" altLang="ja-JP" sz="1050" dirty="0">
                  <a:latin typeface="Symbol" pitchFamily="18" charset="2"/>
                  <a:ea typeface="ＭＳ 明朝" pitchFamily="17" charset="-128"/>
                  <a:cs typeface="Times New Roman" pitchFamily="18" charset="0"/>
                </a:rPr>
                <a:t>l/2</a:t>
              </a:r>
              <a:endParaRPr lang="ja-JP" altLang="ja-JP" sz="1050" dirty="0">
                <a:latin typeface="Symbol" pitchFamily="18" charset="2"/>
                <a:ea typeface="ＭＳ 明朝" pitchFamily="17" charset="-128"/>
                <a:cs typeface="Times New Roman" pitchFamily="18" charset="0"/>
              </a:endParaRPr>
            </a:p>
          </p:txBody>
        </p:sp>
        <p:sp>
          <p:nvSpPr>
            <p:cNvPr id="54" name="テキスト ボックス 48"/>
            <p:cNvSpPr txBox="1">
              <a:spLocks noChangeArrowheads="1"/>
            </p:cNvSpPr>
            <p:nvPr/>
          </p:nvSpPr>
          <p:spPr bwMode="auto">
            <a:xfrm flipH="1">
              <a:off x="22334661" y="31080039"/>
              <a:ext cx="1972880" cy="1012439"/>
            </a:xfrm>
            <a:prstGeom prst="rect">
              <a:avLst/>
            </a:prstGeom>
            <a:noFill/>
            <a:ln w="9525">
              <a:noFill/>
              <a:miter lim="800000"/>
              <a:headEnd/>
              <a:tailEnd/>
            </a:ln>
          </p:spPr>
          <p:txBody>
            <a:bodyPr wrap="square">
              <a:spAutoFit/>
            </a:bodyPr>
            <a:lstStyle/>
            <a:p>
              <a:pPr algn="ctr">
                <a:defRPr/>
              </a:pPr>
              <a:r>
                <a:rPr lang="en-US" altLang="ja-JP" sz="1050" dirty="0" smtClean="0">
                  <a:latin typeface="Times New Roman" pitchFamily="18" charset="0"/>
                  <a:ea typeface="HG明朝E" pitchFamily="17" charset="-128"/>
                  <a:cs typeface="Times New Roman" pitchFamily="18" charset="0"/>
                </a:rPr>
                <a:t>BBO</a:t>
              </a:r>
              <a:endParaRPr lang="ja-JP" altLang="en-US" sz="1050" dirty="0">
                <a:latin typeface="Times New Roman" pitchFamily="18" charset="0"/>
                <a:ea typeface="HG明朝E" pitchFamily="17" charset="-128"/>
                <a:cs typeface="Times New Roman" pitchFamily="18" charset="0"/>
              </a:endParaRPr>
            </a:p>
          </p:txBody>
        </p:sp>
        <p:sp>
          <p:nvSpPr>
            <p:cNvPr id="55" name="Rectangle 16"/>
            <p:cNvSpPr>
              <a:spLocks noChangeArrowheads="1"/>
            </p:cNvSpPr>
            <p:nvPr/>
          </p:nvSpPr>
          <p:spPr bwMode="auto">
            <a:xfrm rot="2700000">
              <a:off x="27088575" y="26697545"/>
              <a:ext cx="237064" cy="494570"/>
            </a:xfrm>
            <a:prstGeom prst="rect">
              <a:avLst/>
            </a:prstGeom>
            <a:solidFill>
              <a:srgbClr val="C0C0C0">
                <a:alpha val="50195"/>
              </a:srgbClr>
            </a:solidFill>
            <a:ln w="38100">
              <a:solidFill>
                <a:srgbClr val="000000"/>
              </a:solidFill>
              <a:miter lim="800000"/>
              <a:headEnd/>
              <a:tailEnd/>
            </a:ln>
          </p:spPr>
          <p:txBody>
            <a:bodyPr/>
            <a:lstStyle/>
            <a:p>
              <a:endParaRPr lang="ja-JP" altLang="en-US" sz="1400">
                <a:latin typeface="Times New Roman" pitchFamily="18" charset="0"/>
                <a:cs typeface="Times New Roman" pitchFamily="18" charset="0"/>
              </a:endParaRPr>
            </a:p>
          </p:txBody>
        </p:sp>
        <p:cxnSp>
          <p:nvCxnSpPr>
            <p:cNvPr id="56" name="AutoShape 14"/>
            <p:cNvCxnSpPr>
              <a:cxnSpLocks noChangeShapeType="1"/>
            </p:cNvCxnSpPr>
            <p:nvPr/>
          </p:nvCxnSpPr>
          <p:spPr bwMode="auto">
            <a:xfrm flipV="1">
              <a:off x="18834884" y="26799740"/>
              <a:ext cx="8286150" cy="345257"/>
            </a:xfrm>
            <a:prstGeom prst="straightConnector1">
              <a:avLst/>
            </a:prstGeom>
            <a:noFill/>
            <a:ln w="38100">
              <a:solidFill>
                <a:srgbClr val="C00000"/>
              </a:solidFill>
              <a:round/>
              <a:headEnd/>
              <a:tailEnd/>
            </a:ln>
          </p:spPr>
        </p:cxnSp>
        <p:sp>
          <p:nvSpPr>
            <p:cNvPr id="57" name="Rectangle 16"/>
            <p:cNvSpPr>
              <a:spLocks noChangeArrowheads="1"/>
            </p:cNvSpPr>
            <p:nvPr/>
          </p:nvSpPr>
          <p:spPr bwMode="auto">
            <a:xfrm rot="2700000">
              <a:off x="18713262" y="26637053"/>
              <a:ext cx="116880" cy="243839"/>
            </a:xfrm>
            <a:prstGeom prst="rect">
              <a:avLst/>
            </a:prstGeom>
            <a:solidFill>
              <a:srgbClr val="C0C0C0">
                <a:alpha val="50195"/>
              </a:srgbClr>
            </a:solidFill>
            <a:ln w="38100">
              <a:solidFill>
                <a:srgbClr val="000000"/>
              </a:solidFill>
              <a:miter lim="800000"/>
              <a:headEnd/>
              <a:tailEnd/>
            </a:ln>
          </p:spPr>
          <p:txBody>
            <a:bodyPr/>
            <a:lstStyle/>
            <a:p>
              <a:endParaRPr lang="ja-JP" altLang="en-US" sz="1400">
                <a:latin typeface="Times New Roman" pitchFamily="18" charset="0"/>
                <a:cs typeface="Times New Roman" pitchFamily="18" charset="0"/>
              </a:endParaRPr>
            </a:p>
          </p:txBody>
        </p:sp>
        <p:sp>
          <p:nvSpPr>
            <p:cNvPr id="58" name="Rectangle 16"/>
            <p:cNvSpPr>
              <a:spLocks noChangeArrowheads="1"/>
            </p:cNvSpPr>
            <p:nvPr/>
          </p:nvSpPr>
          <p:spPr bwMode="auto">
            <a:xfrm rot="18900000" flipH="1">
              <a:off x="18735775" y="27083395"/>
              <a:ext cx="124942" cy="260657"/>
            </a:xfrm>
            <a:prstGeom prst="rect">
              <a:avLst/>
            </a:prstGeom>
            <a:solidFill>
              <a:srgbClr val="C0C0C0">
                <a:alpha val="50195"/>
              </a:srgbClr>
            </a:solidFill>
            <a:ln w="38100">
              <a:solidFill>
                <a:srgbClr val="000000"/>
              </a:solidFill>
              <a:miter lim="800000"/>
              <a:headEnd/>
              <a:tailEnd/>
            </a:ln>
          </p:spPr>
          <p:txBody>
            <a:bodyPr/>
            <a:lstStyle/>
            <a:p>
              <a:endParaRPr lang="ja-JP" altLang="en-US" sz="1400">
                <a:latin typeface="Times New Roman" pitchFamily="18" charset="0"/>
                <a:cs typeface="Times New Roman" pitchFamily="18" charset="0"/>
              </a:endParaRPr>
            </a:p>
          </p:txBody>
        </p:sp>
        <p:cxnSp>
          <p:nvCxnSpPr>
            <p:cNvPr id="59" name="AutoShape 14"/>
            <p:cNvCxnSpPr>
              <a:cxnSpLocks noChangeShapeType="1"/>
            </p:cNvCxnSpPr>
            <p:nvPr/>
          </p:nvCxnSpPr>
          <p:spPr bwMode="auto">
            <a:xfrm>
              <a:off x="18827018" y="26802129"/>
              <a:ext cx="7297230" cy="304052"/>
            </a:xfrm>
            <a:prstGeom prst="straightConnector1">
              <a:avLst/>
            </a:prstGeom>
            <a:noFill/>
            <a:ln w="38100">
              <a:solidFill>
                <a:srgbClr val="C00000"/>
              </a:solidFill>
              <a:round/>
              <a:headEnd/>
              <a:tailEnd/>
            </a:ln>
          </p:spPr>
        </p:cxnSp>
        <p:cxnSp>
          <p:nvCxnSpPr>
            <p:cNvPr id="60" name="AutoShape 17"/>
            <p:cNvCxnSpPr>
              <a:cxnSpLocks noChangeShapeType="1"/>
            </p:cNvCxnSpPr>
            <p:nvPr/>
          </p:nvCxnSpPr>
          <p:spPr bwMode="auto">
            <a:xfrm flipH="1" flipV="1">
              <a:off x="26141697" y="27104303"/>
              <a:ext cx="0" cy="3413766"/>
            </a:xfrm>
            <a:prstGeom prst="straightConnector1">
              <a:avLst/>
            </a:prstGeom>
            <a:noFill/>
            <a:ln w="57150">
              <a:solidFill>
                <a:srgbClr val="C00000"/>
              </a:solidFill>
              <a:round/>
              <a:headEnd type="none" w="lg" len="lg"/>
              <a:tailEnd/>
            </a:ln>
          </p:spPr>
        </p:cxnSp>
        <p:sp>
          <p:nvSpPr>
            <p:cNvPr id="61" name="Rectangle 16"/>
            <p:cNvSpPr>
              <a:spLocks noChangeArrowheads="1"/>
            </p:cNvSpPr>
            <p:nvPr/>
          </p:nvSpPr>
          <p:spPr bwMode="auto">
            <a:xfrm rot="18900000" flipH="1">
              <a:off x="26116981" y="26906981"/>
              <a:ext cx="163371" cy="340829"/>
            </a:xfrm>
            <a:prstGeom prst="rect">
              <a:avLst/>
            </a:prstGeom>
            <a:solidFill>
              <a:srgbClr val="C0C0C0">
                <a:alpha val="50195"/>
              </a:srgbClr>
            </a:solidFill>
            <a:ln w="38100">
              <a:solidFill>
                <a:srgbClr val="000000"/>
              </a:solidFill>
              <a:miter lim="800000"/>
              <a:headEnd/>
              <a:tailEnd/>
            </a:ln>
          </p:spPr>
          <p:txBody>
            <a:bodyPr/>
            <a:lstStyle/>
            <a:p>
              <a:endParaRPr lang="ja-JP" altLang="en-US" sz="1400">
                <a:latin typeface="Times New Roman" pitchFamily="18" charset="0"/>
                <a:cs typeface="Times New Roman" pitchFamily="18" charset="0"/>
              </a:endParaRPr>
            </a:p>
          </p:txBody>
        </p:sp>
        <p:sp>
          <p:nvSpPr>
            <p:cNvPr id="62" name="円/楕円 28"/>
            <p:cNvSpPr/>
            <p:nvPr/>
          </p:nvSpPr>
          <p:spPr bwMode="auto">
            <a:xfrm>
              <a:off x="23666724" y="24386298"/>
              <a:ext cx="230154" cy="690456"/>
            </a:xfrm>
            <a:prstGeom prst="ellipse">
              <a:avLst/>
            </a:prstGeom>
            <a:solidFill>
              <a:schemeClr val="accent1">
                <a:lumMod val="60000"/>
                <a:lumOff val="40000"/>
              </a:schemeClr>
            </a:solidFill>
            <a:ln>
              <a:solidFill>
                <a:schemeClr val="accent4">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00">
                <a:ln>
                  <a:solidFill>
                    <a:schemeClr val="accent4">
                      <a:lumMod val="50000"/>
                      <a:lumOff val="50000"/>
                    </a:schemeClr>
                  </a:solidFill>
                </a:ln>
                <a:latin typeface="Times New Roman" pitchFamily="18" charset="0"/>
                <a:cs typeface="Times New Roman" pitchFamily="18" charset="0"/>
              </a:endParaRPr>
            </a:p>
          </p:txBody>
        </p:sp>
        <p:cxnSp>
          <p:nvCxnSpPr>
            <p:cNvPr id="63" name="AutoShape 14"/>
            <p:cNvCxnSpPr>
              <a:cxnSpLocks noChangeShapeType="1"/>
            </p:cNvCxnSpPr>
            <p:nvPr/>
          </p:nvCxnSpPr>
          <p:spPr bwMode="auto">
            <a:xfrm flipH="1" flipV="1">
              <a:off x="16982058" y="28415048"/>
              <a:ext cx="2428308" cy="1"/>
            </a:xfrm>
            <a:prstGeom prst="straightConnector1">
              <a:avLst/>
            </a:prstGeom>
            <a:noFill/>
            <a:ln w="57150">
              <a:solidFill>
                <a:schemeClr val="accent6">
                  <a:lumMod val="75000"/>
                </a:schemeClr>
              </a:solidFill>
              <a:round/>
              <a:headEnd/>
              <a:tailEnd/>
            </a:ln>
          </p:spPr>
        </p:cxnSp>
        <p:sp>
          <p:nvSpPr>
            <p:cNvPr id="64" name="フローチャート : 組合せ 3"/>
            <p:cNvSpPr/>
            <p:nvPr/>
          </p:nvSpPr>
          <p:spPr bwMode="auto">
            <a:xfrm rot="16200000">
              <a:off x="20498431" y="24447374"/>
              <a:ext cx="200377" cy="5059660"/>
            </a:xfrm>
            <a:prstGeom prst="flowChartMerg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00">
                <a:latin typeface="Times New Roman" pitchFamily="18" charset="0"/>
                <a:cs typeface="Times New Roman" pitchFamily="18" charset="0"/>
              </a:endParaRPr>
            </a:p>
          </p:txBody>
        </p:sp>
        <p:cxnSp>
          <p:nvCxnSpPr>
            <p:cNvPr id="65" name="AutoShape 14"/>
            <p:cNvCxnSpPr>
              <a:cxnSpLocks noChangeShapeType="1"/>
            </p:cNvCxnSpPr>
            <p:nvPr/>
          </p:nvCxnSpPr>
          <p:spPr bwMode="auto">
            <a:xfrm flipH="1" flipV="1">
              <a:off x="16905027" y="26954155"/>
              <a:ext cx="0" cy="1506368"/>
            </a:xfrm>
            <a:prstGeom prst="straightConnector1">
              <a:avLst/>
            </a:prstGeom>
            <a:noFill/>
            <a:ln w="57150">
              <a:solidFill>
                <a:schemeClr val="accent6">
                  <a:lumMod val="75000"/>
                </a:schemeClr>
              </a:solidFill>
              <a:round/>
              <a:headEnd/>
              <a:tailEnd/>
            </a:ln>
          </p:spPr>
        </p:cxnSp>
        <p:cxnSp>
          <p:nvCxnSpPr>
            <p:cNvPr id="66" name="AutoShape 14"/>
            <p:cNvCxnSpPr>
              <a:cxnSpLocks noChangeShapeType="1"/>
            </p:cNvCxnSpPr>
            <p:nvPr/>
          </p:nvCxnSpPr>
          <p:spPr bwMode="auto">
            <a:xfrm flipH="1" flipV="1">
              <a:off x="16982058" y="26972369"/>
              <a:ext cx="1200160" cy="1"/>
            </a:xfrm>
            <a:prstGeom prst="straightConnector1">
              <a:avLst/>
            </a:prstGeom>
            <a:noFill/>
            <a:ln w="57150">
              <a:solidFill>
                <a:schemeClr val="accent6">
                  <a:lumMod val="75000"/>
                </a:schemeClr>
              </a:solidFill>
              <a:round/>
              <a:headEnd/>
              <a:tailEnd/>
            </a:ln>
          </p:spPr>
        </p:cxnSp>
        <p:sp>
          <p:nvSpPr>
            <p:cNvPr id="67" name="円/楕円 27"/>
            <p:cNvSpPr/>
            <p:nvPr/>
          </p:nvSpPr>
          <p:spPr bwMode="auto">
            <a:xfrm>
              <a:off x="17846224" y="26608925"/>
              <a:ext cx="230151" cy="690460"/>
            </a:xfrm>
            <a:prstGeom prst="ellipse">
              <a:avLst/>
            </a:prstGeom>
            <a:solidFill>
              <a:schemeClr val="accent1">
                <a:lumMod val="60000"/>
                <a:lumOff val="40000"/>
              </a:schemeClr>
            </a:solidFill>
            <a:ln>
              <a:solidFill>
                <a:schemeClr val="accent4">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00">
                <a:ln>
                  <a:solidFill>
                    <a:schemeClr val="accent4">
                      <a:lumMod val="50000"/>
                      <a:lumOff val="50000"/>
                    </a:schemeClr>
                  </a:solidFill>
                </a:ln>
                <a:latin typeface="Times New Roman" pitchFamily="18" charset="0"/>
                <a:cs typeface="Times New Roman" pitchFamily="18" charset="0"/>
              </a:endParaRPr>
            </a:p>
          </p:txBody>
        </p:sp>
        <p:sp>
          <p:nvSpPr>
            <p:cNvPr id="68" name="Rectangle 16"/>
            <p:cNvSpPr>
              <a:spLocks noChangeArrowheads="1"/>
            </p:cNvSpPr>
            <p:nvPr/>
          </p:nvSpPr>
          <p:spPr bwMode="auto">
            <a:xfrm rot="2700000">
              <a:off x="16714816" y="26651848"/>
              <a:ext cx="237064" cy="494570"/>
            </a:xfrm>
            <a:prstGeom prst="rect">
              <a:avLst/>
            </a:prstGeom>
            <a:solidFill>
              <a:srgbClr val="C0C0C0"/>
            </a:solidFill>
            <a:ln w="38100">
              <a:solidFill>
                <a:srgbClr val="000000"/>
              </a:solidFill>
              <a:miter lim="800000"/>
              <a:headEnd/>
              <a:tailEnd/>
            </a:ln>
          </p:spPr>
          <p:txBody>
            <a:bodyPr/>
            <a:lstStyle/>
            <a:p>
              <a:endParaRPr lang="ja-JP" altLang="en-US" sz="1400">
                <a:latin typeface="Times New Roman" pitchFamily="18" charset="0"/>
                <a:cs typeface="Times New Roman" pitchFamily="18" charset="0"/>
              </a:endParaRPr>
            </a:p>
          </p:txBody>
        </p:sp>
        <p:sp>
          <p:nvSpPr>
            <p:cNvPr id="69" name="Rectangle 16"/>
            <p:cNvSpPr>
              <a:spLocks noChangeArrowheads="1"/>
            </p:cNvSpPr>
            <p:nvPr/>
          </p:nvSpPr>
          <p:spPr bwMode="auto">
            <a:xfrm rot="18900000" flipH="1">
              <a:off x="16693907" y="28235199"/>
              <a:ext cx="237064" cy="494570"/>
            </a:xfrm>
            <a:prstGeom prst="rect">
              <a:avLst/>
            </a:prstGeom>
            <a:solidFill>
              <a:srgbClr val="C0C0C0"/>
            </a:solidFill>
            <a:ln w="38100">
              <a:solidFill>
                <a:srgbClr val="000000"/>
              </a:solidFill>
              <a:miter lim="800000"/>
              <a:headEnd/>
              <a:tailEnd/>
            </a:ln>
          </p:spPr>
          <p:txBody>
            <a:bodyPr/>
            <a:lstStyle/>
            <a:p>
              <a:endParaRPr lang="ja-JP" altLang="en-US" sz="1400">
                <a:latin typeface="Times New Roman" pitchFamily="18" charset="0"/>
                <a:cs typeface="Times New Roman" pitchFamily="18" charset="0"/>
              </a:endParaRPr>
            </a:p>
          </p:txBody>
        </p:sp>
        <p:sp>
          <p:nvSpPr>
            <p:cNvPr id="70" name="角丸四角形 69"/>
            <p:cNvSpPr/>
            <p:nvPr/>
          </p:nvSpPr>
          <p:spPr>
            <a:xfrm flipH="1">
              <a:off x="15405109" y="25988003"/>
              <a:ext cx="13726451" cy="3221802"/>
            </a:xfrm>
            <a:prstGeom prst="roundRect">
              <a:avLst/>
            </a:prstGeom>
            <a:noFill/>
            <a:ln w="12700">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71" name="テキスト ボックス 48"/>
            <p:cNvSpPr txBox="1">
              <a:spLocks noChangeArrowheads="1"/>
            </p:cNvSpPr>
            <p:nvPr/>
          </p:nvSpPr>
          <p:spPr bwMode="auto">
            <a:xfrm flipH="1">
              <a:off x="21820005" y="25877087"/>
              <a:ext cx="2978624" cy="1012439"/>
            </a:xfrm>
            <a:prstGeom prst="rect">
              <a:avLst/>
            </a:prstGeom>
            <a:noFill/>
            <a:ln w="9525">
              <a:noFill/>
              <a:miter lim="800000"/>
              <a:headEnd/>
              <a:tailEnd/>
            </a:ln>
          </p:spPr>
          <p:txBody>
            <a:bodyPr wrap="square">
              <a:spAutoFit/>
            </a:bodyPr>
            <a:lstStyle/>
            <a:p>
              <a:pPr algn="ctr">
                <a:defRPr/>
              </a:pPr>
              <a:r>
                <a:rPr lang="en-US" altLang="ja-JP" sz="1050" dirty="0" err="1" smtClean="0">
                  <a:latin typeface="Times New Roman" pitchFamily="18" charset="0"/>
                  <a:ea typeface="HG明朝E" pitchFamily="17" charset="-128"/>
                  <a:cs typeface="Times New Roman" pitchFamily="18" charset="0"/>
                </a:rPr>
                <a:t>Yb:KGW</a:t>
              </a:r>
              <a:endParaRPr lang="ja-JP" altLang="en-US" sz="1050" baseline="-25000" dirty="0">
                <a:latin typeface="Times New Roman" pitchFamily="18" charset="0"/>
                <a:ea typeface="HG明朝E" pitchFamily="17" charset="-128"/>
                <a:cs typeface="Times New Roman" pitchFamily="18" charset="0"/>
              </a:endParaRPr>
            </a:p>
          </p:txBody>
        </p:sp>
        <p:sp>
          <p:nvSpPr>
            <p:cNvPr id="72" name="Text Box 24"/>
            <p:cNvSpPr txBox="1">
              <a:spLocks noChangeArrowheads="1"/>
            </p:cNvSpPr>
            <p:nvPr/>
          </p:nvSpPr>
          <p:spPr bwMode="auto">
            <a:xfrm>
              <a:off x="19395163" y="28054358"/>
              <a:ext cx="3914153" cy="652500"/>
            </a:xfrm>
            <a:prstGeom prst="rect">
              <a:avLst/>
            </a:prstGeom>
            <a:solidFill>
              <a:srgbClr val="92D050"/>
            </a:solidFill>
            <a:ln w="9525">
              <a:solidFill>
                <a:srgbClr val="000000"/>
              </a:solidFill>
              <a:miter lim="800000"/>
              <a:headEnd/>
              <a:tailEnd/>
            </a:ln>
          </p:spPr>
          <p:txBody>
            <a:bodyPr lIns="74295" tIns="8890" rIns="74295" bIns="8890"/>
            <a:lstStyle/>
            <a:p>
              <a:pPr algn="ctr"/>
              <a:r>
                <a:rPr lang="en-US" altLang="ja-JP" sz="1050" dirty="0" smtClean="0">
                  <a:latin typeface="Times New Roman" pitchFamily="18" charset="0"/>
                  <a:ea typeface="ＭＳ 明朝" pitchFamily="17" charset="-128"/>
                  <a:cs typeface="Times New Roman" pitchFamily="18" charset="0"/>
                </a:rPr>
                <a:t>Pump Laser</a:t>
              </a:r>
              <a:endParaRPr lang="ja-JP" altLang="ja-JP" sz="1050" dirty="0">
                <a:latin typeface="Times New Roman" pitchFamily="18" charset="0"/>
                <a:ea typeface="ＭＳ 明朝" pitchFamily="17" charset="-128"/>
                <a:cs typeface="Times New Roman" pitchFamily="18" charset="0"/>
              </a:endParaRPr>
            </a:p>
          </p:txBody>
        </p:sp>
        <p:cxnSp>
          <p:nvCxnSpPr>
            <p:cNvPr id="73" name="AutoShape 17"/>
            <p:cNvCxnSpPr>
              <a:cxnSpLocks noChangeShapeType="1"/>
            </p:cNvCxnSpPr>
            <p:nvPr/>
          </p:nvCxnSpPr>
          <p:spPr bwMode="auto">
            <a:xfrm flipH="1" flipV="1">
              <a:off x="18834884" y="26754892"/>
              <a:ext cx="0" cy="363380"/>
            </a:xfrm>
            <a:prstGeom prst="straightConnector1">
              <a:avLst/>
            </a:prstGeom>
            <a:noFill/>
            <a:ln w="76200">
              <a:solidFill>
                <a:srgbClr val="C00000"/>
              </a:solidFill>
              <a:round/>
              <a:headEnd type="none" w="lg" len="lg"/>
              <a:tailEnd/>
            </a:ln>
          </p:spPr>
        </p:cxnSp>
        <p:sp>
          <p:nvSpPr>
            <p:cNvPr id="74" name="角丸四角形 73"/>
            <p:cNvSpPr/>
            <p:nvPr/>
          </p:nvSpPr>
          <p:spPr>
            <a:xfrm flipH="1">
              <a:off x="18471098" y="33082560"/>
              <a:ext cx="10660459" cy="5472370"/>
            </a:xfrm>
            <a:prstGeom prst="roundRect">
              <a:avLst/>
            </a:prstGeom>
            <a:noFill/>
            <a:ln w="12700">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75" name="正方形/長方形 74"/>
            <p:cNvSpPr/>
            <p:nvPr/>
          </p:nvSpPr>
          <p:spPr>
            <a:xfrm flipH="1">
              <a:off x="23732349" y="33596172"/>
              <a:ext cx="4356935" cy="1186290"/>
            </a:xfrm>
            <a:prstGeom prst="rect">
              <a:avLst/>
            </a:prstGeom>
            <a:ln>
              <a:solidFill>
                <a:schemeClr val="tx1"/>
              </a:solidFill>
            </a:ln>
          </p:spPr>
          <p:txBody>
            <a:bodyPr wrap="square">
              <a:spAutoFit/>
            </a:bodyPr>
            <a:lstStyle/>
            <a:p>
              <a:pPr algn="ctr">
                <a:lnSpc>
                  <a:spcPts val="800"/>
                </a:lnSpc>
              </a:pPr>
              <a:r>
                <a:rPr lang="en-US" altLang="ja-JP" sz="1050" b="1" dirty="0" smtClean="0">
                  <a:solidFill>
                    <a:schemeClr val="tx2">
                      <a:lumMod val="75000"/>
                    </a:schemeClr>
                  </a:solidFill>
                  <a:latin typeface="Times New Roman" pitchFamily="18" charset="0"/>
                  <a:cs typeface="Times New Roman" pitchFamily="18" charset="0"/>
                </a:rPr>
                <a:t>Spectral Range Adjustment</a:t>
              </a:r>
              <a:endParaRPr lang="ja-JP" altLang="en-US" sz="1050" b="1" i="1" dirty="0">
                <a:solidFill>
                  <a:schemeClr val="tx2">
                    <a:lumMod val="75000"/>
                  </a:schemeClr>
                </a:solidFill>
                <a:latin typeface="Times New Roman" pitchFamily="18" charset="0"/>
                <a:cs typeface="Times New Roman" pitchFamily="18" charset="0"/>
              </a:endParaRPr>
            </a:p>
          </p:txBody>
        </p:sp>
        <p:sp>
          <p:nvSpPr>
            <p:cNvPr id="76" name="Rectangle 16"/>
            <p:cNvSpPr>
              <a:spLocks noChangeArrowheads="1"/>
            </p:cNvSpPr>
            <p:nvPr/>
          </p:nvSpPr>
          <p:spPr bwMode="auto">
            <a:xfrm rot="13500000" flipH="1">
              <a:off x="14676392" y="24370182"/>
              <a:ext cx="237065" cy="494573"/>
            </a:xfrm>
            <a:prstGeom prst="rect">
              <a:avLst/>
            </a:prstGeom>
            <a:solidFill>
              <a:srgbClr val="C0C0C0">
                <a:alpha val="50195"/>
              </a:srgbClr>
            </a:solidFill>
            <a:ln w="38100">
              <a:solidFill>
                <a:srgbClr val="000000"/>
              </a:solidFill>
              <a:miter lim="800000"/>
              <a:headEnd/>
              <a:tailEnd/>
            </a:ln>
          </p:spPr>
          <p:txBody>
            <a:bodyPr/>
            <a:lstStyle/>
            <a:p>
              <a:endParaRPr lang="ja-JP" altLang="en-US" sz="1400">
                <a:latin typeface="Times New Roman" pitchFamily="18" charset="0"/>
                <a:cs typeface="Times New Roman" pitchFamily="18" charset="0"/>
              </a:endParaRPr>
            </a:p>
          </p:txBody>
        </p:sp>
        <p:sp>
          <p:nvSpPr>
            <p:cNvPr id="77" name="テキスト ボックス 20"/>
            <p:cNvSpPr txBox="1">
              <a:spLocks noChangeArrowheads="1"/>
            </p:cNvSpPr>
            <p:nvPr/>
          </p:nvSpPr>
          <p:spPr bwMode="auto">
            <a:xfrm>
              <a:off x="26951969" y="24849747"/>
              <a:ext cx="2621693" cy="1012439"/>
            </a:xfrm>
            <a:prstGeom prst="rect">
              <a:avLst/>
            </a:prstGeom>
            <a:noFill/>
            <a:ln w="9525">
              <a:noFill/>
              <a:miter lim="800000"/>
              <a:headEnd/>
              <a:tailEnd/>
            </a:ln>
          </p:spPr>
          <p:txBody>
            <a:bodyPr wrap="square">
              <a:spAutoFit/>
            </a:bodyPr>
            <a:lstStyle/>
            <a:p>
              <a:pPr algn="ctr"/>
              <a:r>
                <a:rPr lang="en-US" altLang="ja-JP" sz="1050" dirty="0" smtClean="0">
                  <a:solidFill>
                    <a:schemeClr val="accent6">
                      <a:lumMod val="75000"/>
                    </a:schemeClr>
                  </a:solidFill>
                  <a:latin typeface="Times New Roman" pitchFamily="18" charset="0"/>
                  <a:cs typeface="Times New Roman" pitchFamily="18" charset="0"/>
                </a:rPr>
                <a:t>2.5</a:t>
              </a:r>
              <a:r>
                <a:rPr lang="en-US" altLang="ja-JP" sz="1050" dirty="0">
                  <a:solidFill>
                    <a:schemeClr val="accent6">
                      <a:lumMod val="75000"/>
                    </a:schemeClr>
                  </a:solidFill>
                  <a:latin typeface="Symbol" pitchFamily="18" charset="2"/>
                  <a:cs typeface="Times New Roman" pitchFamily="18" charset="0"/>
                </a:rPr>
                <a:t>m</a:t>
              </a:r>
              <a:r>
                <a:rPr lang="en-US" altLang="ja-JP" sz="1050" dirty="0" smtClean="0">
                  <a:solidFill>
                    <a:schemeClr val="accent6">
                      <a:lumMod val="75000"/>
                    </a:schemeClr>
                  </a:solidFill>
                  <a:latin typeface="Times New Roman" pitchFamily="18" charset="0"/>
                  <a:cs typeface="Times New Roman" pitchFamily="18" charset="0"/>
                </a:rPr>
                <a:t>J</a:t>
              </a:r>
            </a:p>
          </p:txBody>
        </p:sp>
        <p:sp>
          <p:nvSpPr>
            <p:cNvPr id="78" name="テキスト ボックス 20"/>
            <p:cNvSpPr txBox="1">
              <a:spLocks noChangeArrowheads="1"/>
            </p:cNvSpPr>
            <p:nvPr/>
          </p:nvSpPr>
          <p:spPr bwMode="auto">
            <a:xfrm>
              <a:off x="24165330" y="28415051"/>
              <a:ext cx="2968751" cy="1012439"/>
            </a:xfrm>
            <a:prstGeom prst="rect">
              <a:avLst/>
            </a:prstGeom>
            <a:noFill/>
            <a:ln w="9525">
              <a:noFill/>
              <a:miter lim="800000"/>
              <a:headEnd/>
              <a:tailEnd/>
            </a:ln>
          </p:spPr>
          <p:txBody>
            <a:bodyPr>
              <a:spAutoFit/>
            </a:bodyPr>
            <a:lstStyle/>
            <a:p>
              <a:pPr algn="ctr"/>
              <a:r>
                <a:rPr lang="en-US" altLang="ja-JP" sz="1050" dirty="0" smtClean="0">
                  <a:solidFill>
                    <a:schemeClr val="accent6">
                      <a:lumMod val="75000"/>
                    </a:schemeClr>
                  </a:solidFill>
                  <a:latin typeface="Times New Roman" pitchFamily="18" charset="0"/>
                  <a:cs typeface="Times New Roman" pitchFamily="18" charset="0"/>
                </a:rPr>
                <a:t>3mJ</a:t>
              </a:r>
            </a:p>
          </p:txBody>
        </p:sp>
        <p:sp>
          <p:nvSpPr>
            <p:cNvPr id="79" name="テキスト ボックス 20"/>
            <p:cNvSpPr txBox="1">
              <a:spLocks noChangeArrowheads="1"/>
            </p:cNvSpPr>
            <p:nvPr/>
          </p:nvSpPr>
          <p:spPr bwMode="auto">
            <a:xfrm>
              <a:off x="25972230" y="31999147"/>
              <a:ext cx="2544646" cy="1656715"/>
            </a:xfrm>
            <a:prstGeom prst="rect">
              <a:avLst/>
            </a:prstGeom>
            <a:noFill/>
            <a:ln w="9525">
              <a:noFill/>
              <a:miter lim="800000"/>
              <a:headEnd/>
              <a:tailEnd/>
            </a:ln>
          </p:spPr>
          <p:txBody>
            <a:bodyPr wrap="square">
              <a:spAutoFit/>
            </a:bodyPr>
            <a:lstStyle/>
            <a:p>
              <a:pPr algn="ctr"/>
              <a:r>
                <a:rPr lang="en-US" altLang="ja-JP" sz="1050" dirty="0" smtClean="0">
                  <a:solidFill>
                    <a:schemeClr val="accent6">
                      <a:lumMod val="75000"/>
                    </a:schemeClr>
                  </a:solidFill>
                  <a:latin typeface="Times New Roman" pitchFamily="18" charset="0"/>
                  <a:cs typeface="Times New Roman" pitchFamily="18" charset="0"/>
                </a:rPr>
                <a:t>~30ps</a:t>
              </a:r>
            </a:p>
            <a:p>
              <a:pPr algn="ctr"/>
              <a:r>
                <a:rPr lang="en-US" altLang="ja-JP" sz="1050" dirty="0" smtClean="0">
                  <a:solidFill>
                    <a:schemeClr val="accent6">
                      <a:lumMod val="75000"/>
                    </a:schemeClr>
                  </a:solidFill>
                  <a:latin typeface="Times New Roman" pitchFamily="18" charset="0"/>
                  <a:cs typeface="Times New Roman" pitchFamily="18" charset="0"/>
                </a:rPr>
                <a:t>0.5mJ</a:t>
              </a:r>
              <a:endParaRPr lang="ja-JP" altLang="en-US" sz="1050" dirty="0">
                <a:solidFill>
                  <a:schemeClr val="accent6">
                    <a:lumMod val="75000"/>
                  </a:schemeClr>
                </a:solidFill>
                <a:latin typeface="Times New Roman" pitchFamily="18" charset="0"/>
                <a:cs typeface="Times New Roman" pitchFamily="18" charset="0"/>
              </a:endParaRPr>
            </a:p>
          </p:txBody>
        </p:sp>
        <p:sp>
          <p:nvSpPr>
            <p:cNvPr id="80" name="平行四辺形 79"/>
            <p:cNvSpPr/>
            <p:nvPr/>
          </p:nvSpPr>
          <p:spPr>
            <a:xfrm flipH="1">
              <a:off x="22549217" y="26854888"/>
              <a:ext cx="711532" cy="249415"/>
            </a:xfrm>
            <a:prstGeom prst="parallelogram">
              <a:avLst>
                <a:gd name="adj" fmla="val 110397"/>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81" name="テキスト ボックス 52"/>
            <p:cNvSpPr txBox="1">
              <a:spLocks noChangeArrowheads="1"/>
            </p:cNvSpPr>
            <p:nvPr/>
          </p:nvSpPr>
          <p:spPr bwMode="auto">
            <a:xfrm flipH="1">
              <a:off x="17092018" y="27658453"/>
              <a:ext cx="2201073" cy="1012439"/>
            </a:xfrm>
            <a:prstGeom prst="rect">
              <a:avLst/>
            </a:prstGeom>
            <a:noFill/>
            <a:ln w="9525">
              <a:noFill/>
              <a:miter lim="800000"/>
              <a:headEnd/>
              <a:tailEnd/>
            </a:ln>
          </p:spPr>
          <p:txBody>
            <a:bodyPr wrap="square">
              <a:spAutoFit/>
            </a:bodyPr>
            <a:lstStyle/>
            <a:p>
              <a:pPr algn="ctr"/>
              <a:r>
                <a:rPr lang="en-US" altLang="ja-JP" sz="1050" dirty="0" smtClean="0">
                  <a:latin typeface="Times New Roman" pitchFamily="18" charset="0"/>
                  <a:ea typeface="HG明朝E" pitchFamily="17" charset="-128"/>
                </a:rPr>
                <a:t>200W</a:t>
              </a:r>
              <a:endParaRPr lang="ja-JP" altLang="en-US" sz="1050" dirty="0">
                <a:latin typeface="Times New Roman" pitchFamily="18" charset="0"/>
                <a:ea typeface="HG明朝E" pitchFamily="17" charset="-128"/>
              </a:endParaRPr>
            </a:p>
          </p:txBody>
        </p:sp>
        <p:sp>
          <p:nvSpPr>
            <p:cNvPr id="82" name="正方形/長方形 81"/>
            <p:cNvSpPr/>
            <p:nvPr/>
          </p:nvSpPr>
          <p:spPr>
            <a:xfrm flipH="1">
              <a:off x="15735455" y="25401673"/>
              <a:ext cx="6813761" cy="1227199"/>
            </a:xfrm>
            <a:prstGeom prst="rect">
              <a:avLst/>
            </a:prstGeom>
          </p:spPr>
          <p:txBody>
            <a:bodyPr wrap="none">
              <a:spAutoFit/>
            </a:bodyPr>
            <a:lstStyle/>
            <a:p>
              <a:r>
                <a:rPr lang="en-US" altLang="ja-JP" sz="1400" b="1" i="1" dirty="0" smtClean="0">
                  <a:solidFill>
                    <a:srgbClr val="006600"/>
                  </a:solidFill>
                  <a:latin typeface="Times New Roman" pitchFamily="18" charset="0"/>
                  <a:cs typeface="Times New Roman" pitchFamily="18" charset="0"/>
                </a:rPr>
                <a:t>Solid-state Amplifier</a:t>
              </a:r>
              <a:endParaRPr lang="ja-JP" altLang="en-US" sz="1400" i="1" dirty="0">
                <a:solidFill>
                  <a:srgbClr val="006600"/>
                </a:solidFill>
              </a:endParaRPr>
            </a:p>
          </p:txBody>
        </p:sp>
        <p:sp>
          <p:nvSpPr>
            <p:cNvPr id="83" name="正方形/長方形 82"/>
            <p:cNvSpPr/>
            <p:nvPr/>
          </p:nvSpPr>
          <p:spPr>
            <a:xfrm>
              <a:off x="26109598" y="25430988"/>
              <a:ext cx="1197262" cy="8163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84" name="テキスト ボックス 20"/>
            <p:cNvSpPr txBox="1">
              <a:spLocks noChangeArrowheads="1"/>
            </p:cNvSpPr>
            <p:nvPr/>
          </p:nvSpPr>
          <p:spPr bwMode="auto">
            <a:xfrm>
              <a:off x="26966701" y="26194049"/>
              <a:ext cx="2968752" cy="1012439"/>
            </a:xfrm>
            <a:prstGeom prst="rect">
              <a:avLst/>
            </a:prstGeom>
            <a:noFill/>
            <a:ln w="9525">
              <a:noFill/>
              <a:miter lim="800000"/>
              <a:headEnd/>
              <a:tailEnd/>
            </a:ln>
          </p:spPr>
          <p:txBody>
            <a:bodyPr>
              <a:spAutoFit/>
            </a:bodyPr>
            <a:lstStyle/>
            <a:p>
              <a:pPr algn="ctr"/>
              <a:r>
                <a:rPr lang="en-US" altLang="ja-JP" sz="1050" dirty="0" smtClean="0">
                  <a:solidFill>
                    <a:schemeClr val="accent6">
                      <a:lumMod val="75000"/>
                    </a:schemeClr>
                  </a:solidFill>
                  <a:latin typeface="Times New Roman" pitchFamily="18" charset="0"/>
                  <a:cs typeface="Times New Roman" pitchFamily="18" charset="0"/>
                </a:rPr>
                <a:t>100Hz</a:t>
              </a:r>
              <a:endParaRPr lang="ja-JP" altLang="en-US" sz="1050" dirty="0">
                <a:solidFill>
                  <a:schemeClr val="accent6">
                    <a:lumMod val="75000"/>
                  </a:schemeClr>
                </a:solidFill>
                <a:latin typeface="Times New Roman" pitchFamily="18" charset="0"/>
                <a:cs typeface="Times New Roman" pitchFamily="18" charset="0"/>
              </a:endParaRPr>
            </a:p>
          </p:txBody>
        </p:sp>
      </p:grpSp>
      <p:pic>
        <p:nvPicPr>
          <p:cNvPr id="88" name="図 8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3997" y="3903747"/>
            <a:ext cx="738967" cy="1220313"/>
          </a:xfrm>
          <a:prstGeom prst="rect">
            <a:avLst/>
          </a:prstGeom>
        </p:spPr>
      </p:pic>
      <p:pic>
        <p:nvPicPr>
          <p:cNvPr id="89" name="図 8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6216" y="4548426"/>
            <a:ext cx="1253872" cy="639369"/>
          </a:xfrm>
          <a:prstGeom prst="rect">
            <a:avLst/>
          </a:prstGeom>
        </p:spPr>
      </p:pic>
      <p:grpSp>
        <p:nvGrpSpPr>
          <p:cNvPr id="11" name="グループ化 89"/>
          <p:cNvGrpSpPr/>
          <p:nvPr/>
        </p:nvGrpSpPr>
        <p:grpSpPr>
          <a:xfrm>
            <a:off x="3704499" y="3976978"/>
            <a:ext cx="2573499" cy="1282188"/>
            <a:chOff x="1000100" y="1214422"/>
            <a:chExt cx="5144266" cy="2563015"/>
          </a:xfrm>
        </p:grpSpPr>
        <p:sp>
          <p:nvSpPr>
            <p:cNvPr id="91" name="Arc 20"/>
            <p:cNvSpPr>
              <a:spLocks/>
            </p:cNvSpPr>
            <p:nvPr/>
          </p:nvSpPr>
          <p:spPr bwMode="auto">
            <a:xfrm rot="3962884">
              <a:off x="5366437" y="2126582"/>
              <a:ext cx="887392" cy="668466"/>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B050"/>
              </a:solidFill>
              <a:round/>
              <a:headEnd/>
              <a:tailEnd/>
            </a:ln>
          </p:spPr>
          <p:txBody>
            <a:bodyPr lIns="74295" tIns="8890" rIns="74295" bIns="8890"/>
            <a:lstStyle/>
            <a:p>
              <a:endParaRPr lang="ja-JP" altLang="en-US" sz="1600">
                <a:latin typeface="Times New Roman" pitchFamily="18" charset="0"/>
                <a:cs typeface="Times New Roman" pitchFamily="18" charset="0"/>
              </a:endParaRPr>
            </a:p>
          </p:txBody>
        </p:sp>
        <p:cxnSp>
          <p:nvCxnSpPr>
            <p:cNvPr id="92" name="AutoShape 17"/>
            <p:cNvCxnSpPr>
              <a:cxnSpLocks noChangeShapeType="1"/>
            </p:cNvCxnSpPr>
            <p:nvPr/>
          </p:nvCxnSpPr>
          <p:spPr bwMode="auto">
            <a:xfrm>
              <a:off x="3192811" y="2569943"/>
              <a:ext cx="0" cy="591236"/>
            </a:xfrm>
            <a:prstGeom prst="straightConnector1">
              <a:avLst/>
            </a:prstGeom>
            <a:noFill/>
            <a:ln w="19050">
              <a:solidFill>
                <a:srgbClr val="C00000"/>
              </a:solidFill>
              <a:round/>
              <a:headEnd/>
              <a:tailEnd/>
            </a:ln>
          </p:spPr>
        </p:cxnSp>
        <p:sp>
          <p:nvSpPr>
            <p:cNvPr id="93" name="角丸四角形 92"/>
            <p:cNvSpPr/>
            <p:nvPr/>
          </p:nvSpPr>
          <p:spPr>
            <a:xfrm>
              <a:off x="1000100" y="1214422"/>
              <a:ext cx="5092254" cy="2563015"/>
            </a:xfrm>
            <a:prstGeom prst="roundRect">
              <a:avLst/>
            </a:prstGeom>
            <a:no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p>
          </p:txBody>
        </p:sp>
        <p:sp>
          <p:nvSpPr>
            <p:cNvPr id="94" name="円弧 93"/>
            <p:cNvSpPr/>
            <p:nvPr/>
          </p:nvSpPr>
          <p:spPr>
            <a:xfrm>
              <a:off x="4650406" y="1643577"/>
              <a:ext cx="1365408" cy="1062843"/>
            </a:xfrm>
            <a:prstGeom prst="arc">
              <a:avLst>
                <a:gd name="adj1" fmla="val 15897452"/>
                <a:gd name="adj2" fmla="val 20417994"/>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0"/>
            </a:p>
          </p:txBody>
        </p:sp>
        <p:sp>
          <p:nvSpPr>
            <p:cNvPr id="95" name="Rectangle 2"/>
            <p:cNvSpPr>
              <a:spLocks noChangeArrowheads="1"/>
            </p:cNvSpPr>
            <p:nvPr/>
          </p:nvSpPr>
          <p:spPr bwMode="auto">
            <a:xfrm rot="5400000">
              <a:off x="2368443" y="2701871"/>
              <a:ext cx="406550" cy="198321"/>
            </a:xfrm>
            <a:prstGeom prst="rect">
              <a:avLst/>
            </a:prstGeom>
            <a:solidFill>
              <a:srgbClr val="FFFFFF"/>
            </a:solidFill>
            <a:ln w="19050">
              <a:solidFill>
                <a:srgbClr val="000000"/>
              </a:solidFill>
              <a:miter lim="800000"/>
              <a:headEnd/>
              <a:tailEnd/>
            </a:ln>
          </p:spPr>
          <p:txBody>
            <a:bodyPr lIns="74295" tIns="8890" rIns="74295" bIns="8890"/>
            <a:lstStyle/>
            <a:p>
              <a:endParaRPr lang="ja-JP" altLang="en-US" sz="1600">
                <a:latin typeface="Times New Roman" pitchFamily="18" charset="0"/>
                <a:cs typeface="Times New Roman" pitchFamily="18" charset="0"/>
              </a:endParaRPr>
            </a:p>
          </p:txBody>
        </p:sp>
        <p:sp>
          <p:nvSpPr>
            <p:cNvPr id="96" name="Rectangle 6"/>
            <p:cNvSpPr>
              <a:spLocks noChangeArrowheads="1"/>
            </p:cNvSpPr>
            <p:nvPr/>
          </p:nvSpPr>
          <p:spPr bwMode="auto">
            <a:xfrm rot="10800000">
              <a:off x="1109856" y="2932649"/>
              <a:ext cx="112619" cy="195266"/>
            </a:xfrm>
            <a:prstGeom prst="rect">
              <a:avLst/>
            </a:prstGeom>
            <a:solidFill>
              <a:srgbClr val="D8D8D8"/>
            </a:solidFill>
            <a:ln w="19050">
              <a:solidFill>
                <a:srgbClr val="000000"/>
              </a:solidFill>
              <a:miter lim="800000"/>
              <a:headEnd/>
              <a:tailEnd/>
            </a:ln>
          </p:spPr>
          <p:txBody>
            <a:bodyPr/>
            <a:lstStyle/>
            <a:p>
              <a:endParaRPr lang="ja-JP" altLang="en-US" sz="1600">
                <a:latin typeface="Times New Roman" pitchFamily="18" charset="0"/>
                <a:cs typeface="Times New Roman" pitchFamily="18" charset="0"/>
              </a:endParaRPr>
            </a:p>
          </p:txBody>
        </p:sp>
        <p:cxnSp>
          <p:nvCxnSpPr>
            <p:cNvPr id="97" name="AutoShape 14"/>
            <p:cNvCxnSpPr>
              <a:cxnSpLocks noChangeShapeType="1"/>
            </p:cNvCxnSpPr>
            <p:nvPr/>
          </p:nvCxnSpPr>
          <p:spPr bwMode="auto">
            <a:xfrm>
              <a:off x="1389285" y="3172136"/>
              <a:ext cx="3202830" cy="0"/>
            </a:xfrm>
            <a:prstGeom prst="straightConnector1">
              <a:avLst/>
            </a:prstGeom>
            <a:noFill/>
            <a:ln w="19050">
              <a:solidFill>
                <a:srgbClr val="C00000"/>
              </a:solidFill>
              <a:round/>
              <a:headEnd/>
              <a:tailEnd/>
            </a:ln>
          </p:spPr>
        </p:cxnSp>
        <p:sp>
          <p:nvSpPr>
            <p:cNvPr id="98" name="Rectangle 16"/>
            <p:cNvSpPr>
              <a:spLocks noChangeArrowheads="1"/>
            </p:cNvSpPr>
            <p:nvPr/>
          </p:nvSpPr>
          <p:spPr bwMode="auto">
            <a:xfrm rot="2700000">
              <a:off x="2560467" y="3094844"/>
              <a:ext cx="88982" cy="185637"/>
            </a:xfrm>
            <a:prstGeom prst="rect">
              <a:avLst/>
            </a:prstGeom>
            <a:solidFill>
              <a:srgbClr val="C0C0C0">
                <a:alpha val="50195"/>
              </a:srgbClr>
            </a:solidFill>
            <a:ln w="19050">
              <a:solidFill>
                <a:srgbClr val="000000"/>
              </a:solidFill>
              <a:miter lim="800000"/>
              <a:headEnd/>
              <a:tailEnd/>
            </a:ln>
          </p:spPr>
          <p:txBody>
            <a:bodyPr/>
            <a:lstStyle/>
            <a:p>
              <a:endParaRPr lang="ja-JP" altLang="en-US" sz="1600">
                <a:latin typeface="Times New Roman" pitchFamily="18" charset="0"/>
                <a:cs typeface="Times New Roman" pitchFamily="18" charset="0"/>
              </a:endParaRPr>
            </a:p>
          </p:txBody>
        </p:sp>
        <p:cxnSp>
          <p:nvCxnSpPr>
            <p:cNvPr id="99" name="AutoShape 17"/>
            <p:cNvCxnSpPr>
              <a:cxnSpLocks noChangeShapeType="1"/>
            </p:cNvCxnSpPr>
            <p:nvPr/>
          </p:nvCxnSpPr>
          <p:spPr bwMode="auto">
            <a:xfrm rot="16200000" flipV="1">
              <a:off x="2166810" y="2767652"/>
              <a:ext cx="777441" cy="9020"/>
            </a:xfrm>
            <a:prstGeom prst="straightConnector1">
              <a:avLst/>
            </a:prstGeom>
            <a:noFill/>
            <a:ln w="19050">
              <a:solidFill>
                <a:srgbClr val="C00000"/>
              </a:solidFill>
              <a:round/>
              <a:headEnd/>
              <a:tailEnd/>
            </a:ln>
          </p:spPr>
        </p:cxnSp>
        <p:sp>
          <p:nvSpPr>
            <p:cNvPr id="100" name="Oval 21"/>
            <p:cNvSpPr>
              <a:spLocks noChangeArrowheads="1"/>
            </p:cNvSpPr>
            <p:nvPr/>
          </p:nvSpPr>
          <p:spPr bwMode="auto">
            <a:xfrm>
              <a:off x="2955373" y="1775762"/>
              <a:ext cx="378699" cy="363344"/>
            </a:xfrm>
            <a:prstGeom prst="ellipse">
              <a:avLst/>
            </a:prstGeom>
            <a:noFill/>
            <a:ln w="19050">
              <a:solidFill>
                <a:schemeClr val="accent6">
                  <a:lumMod val="75000"/>
                </a:schemeClr>
              </a:solidFill>
              <a:round/>
              <a:headEnd/>
              <a:tailEnd/>
            </a:ln>
          </p:spPr>
          <p:txBody>
            <a:bodyPr lIns="74295" tIns="8890" rIns="74295" bIns="8890"/>
            <a:lstStyle/>
            <a:p>
              <a:pPr>
                <a:defRPr/>
              </a:pPr>
              <a:endParaRPr lang="ja-JP" altLang="en-US" sz="1600">
                <a:latin typeface="Times New Roman" pitchFamily="18" charset="0"/>
                <a:ea typeface="ＭＳ Ｐゴシック" pitchFamily="50" charset="-128"/>
                <a:cs typeface="Times New Roman" pitchFamily="18" charset="0"/>
              </a:endParaRPr>
            </a:p>
          </p:txBody>
        </p:sp>
        <p:sp>
          <p:nvSpPr>
            <p:cNvPr id="101" name="Arc 22"/>
            <p:cNvSpPr>
              <a:spLocks/>
            </p:cNvSpPr>
            <p:nvPr/>
          </p:nvSpPr>
          <p:spPr bwMode="auto">
            <a:xfrm flipH="1">
              <a:off x="2569159" y="1760979"/>
              <a:ext cx="657732" cy="453575"/>
            </a:xfrm>
            <a:custGeom>
              <a:avLst/>
              <a:gdLst>
                <a:gd name="T0" fmla="*/ 2147483647 w 21600"/>
                <a:gd name="T1" fmla="*/ 0 h 21554"/>
                <a:gd name="T2" fmla="*/ 2147483647 w 21600"/>
                <a:gd name="T3" fmla="*/ 2147483647 h 21554"/>
                <a:gd name="T4" fmla="*/ 0 w 21600"/>
                <a:gd name="T5" fmla="*/ 2147483647 h 21554"/>
                <a:gd name="T6" fmla="*/ 0 60000 65536"/>
                <a:gd name="T7" fmla="*/ 0 60000 65536"/>
                <a:gd name="T8" fmla="*/ 0 60000 65536"/>
                <a:gd name="T9" fmla="*/ 0 w 21600"/>
                <a:gd name="T10" fmla="*/ 0 h 21554"/>
                <a:gd name="T11" fmla="*/ 21600 w 21600"/>
                <a:gd name="T12" fmla="*/ 21554 h 21554"/>
              </a:gdLst>
              <a:ahLst/>
              <a:cxnLst>
                <a:cxn ang="T6">
                  <a:pos x="T0" y="T1"/>
                </a:cxn>
                <a:cxn ang="T7">
                  <a:pos x="T2" y="T3"/>
                </a:cxn>
                <a:cxn ang="T8">
                  <a:pos x="T4" y="T5"/>
                </a:cxn>
              </a:cxnLst>
              <a:rect l="T9" t="T10" r="T11" b="T12"/>
              <a:pathLst>
                <a:path w="21600" h="21554" fill="none" extrusionOk="0">
                  <a:moveTo>
                    <a:pt x="1403" y="-1"/>
                  </a:moveTo>
                  <a:cubicBezTo>
                    <a:pt x="12745" y="737"/>
                    <a:pt x="21575" y="10140"/>
                    <a:pt x="21599" y="21507"/>
                  </a:cubicBezTo>
                </a:path>
                <a:path w="21600" h="21554" stroke="0" extrusionOk="0">
                  <a:moveTo>
                    <a:pt x="1403" y="-1"/>
                  </a:moveTo>
                  <a:cubicBezTo>
                    <a:pt x="12745" y="737"/>
                    <a:pt x="21575" y="10140"/>
                    <a:pt x="21599" y="21507"/>
                  </a:cubicBezTo>
                  <a:lnTo>
                    <a:pt x="0" y="21554"/>
                  </a:lnTo>
                  <a:close/>
                </a:path>
              </a:pathLst>
            </a:custGeom>
            <a:noFill/>
            <a:ln w="19050">
              <a:solidFill>
                <a:schemeClr val="accent6">
                  <a:lumMod val="75000"/>
                </a:schemeClr>
              </a:solidFill>
              <a:round/>
              <a:headEnd/>
              <a:tailEnd/>
            </a:ln>
          </p:spPr>
          <p:txBody>
            <a:bodyPr lIns="74295" tIns="8890" rIns="74295" bIns="8890"/>
            <a:lstStyle/>
            <a:p>
              <a:pPr>
                <a:defRPr/>
              </a:pPr>
              <a:endParaRPr lang="ja-JP" altLang="en-US" sz="1600">
                <a:latin typeface="Times New Roman" pitchFamily="18" charset="0"/>
                <a:ea typeface="ＭＳ Ｐゴシック" pitchFamily="50" charset="-128"/>
                <a:cs typeface="Times New Roman" pitchFamily="18" charset="0"/>
              </a:endParaRPr>
            </a:p>
          </p:txBody>
        </p:sp>
        <p:sp>
          <p:nvSpPr>
            <p:cNvPr id="102" name="Arc 23"/>
            <p:cNvSpPr>
              <a:spLocks/>
            </p:cNvSpPr>
            <p:nvPr/>
          </p:nvSpPr>
          <p:spPr bwMode="auto">
            <a:xfrm rot="10492289">
              <a:off x="3117415" y="1665937"/>
              <a:ext cx="1438305" cy="44221"/>
            </a:xfrm>
            <a:custGeom>
              <a:avLst/>
              <a:gdLst>
                <a:gd name="T0" fmla="*/ 0 w 25472"/>
                <a:gd name="T1" fmla="*/ 2147483647 h 21600"/>
                <a:gd name="T2" fmla="*/ 2147483647 w 25472"/>
                <a:gd name="T3" fmla="*/ 2147483647 h 21600"/>
                <a:gd name="T4" fmla="*/ 2147483647 w 25472"/>
                <a:gd name="T5" fmla="*/ 2147483647 h 21600"/>
                <a:gd name="T6" fmla="*/ 0 60000 65536"/>
                <a:gd name="T7" fmla="*/ 0 60000 65536"/>
                <a:gd name="T8" fmla="*/ 0 60000 65536"/>
                <a:gd name="T9" fmla="*/ 0 w 25472"/>
                <a:gd name="T10" fmla="*/ 0 h 21600"/>
                <a:gd name="T11" fmla="*/ 25472 w 25472"/>
                <a:gd name="T12" fmla="*/ 21600 h 21600"/>
              </a:gdLst>
              <a:ahLst/>
              <a:cxnLst>
                <a:cxn ang="T6">
                  <a:pos x="T0" y="T1"/>
                </a:cxn>
                <a:cxn ang="T7">
                  <a:pos x="T2" y="T3"/>
                </a:cxn>
                <a:cxn ang="T8">
                  <a:pos x="T4" y="T5"/>
                </a:cxn>
              </a:cxnLst>
              <a:rect l="T9" t="T10" r="T11" b="T12"/>
              <a:pathLst>
                <a:path w="25472" h="21600" fill="none" extrusionOk="0">
                  <a:moveTo>
                    <a:pt x="0" y="5151"/>
                  </a:moveTo>
                  <a:cubicBezTo>
                    <a:pt x="3906" y="1826"/>
                    <a:pt x="8869" y="-1"/>
                    <a:pt x="14000" y="0"/>
                  </a:cubicBezTo>
                  <a:cubicBezTo>
                    <a:pt x="18058" y="0"/>
                    <a:pt x="22033" y="1143"/>
                    <a:pt x="25472" y="3298"/>
                  </a:cubicBezTo>
                </a:path>
                <a:path w="25472" h="21600" stroke="0" extrusionOk="0">
                  <a:moveTo>
                    <a:pt x="0" y="5151"/>
                  </a:moveTo>
                  <a:cubicBezTo>
                    <a:pt x="3906" y="1826"/>
                    <a:pt x="8869" y="-1"/>
                    <a:pt x="14000" y="0"/>
                  </a:cubicBezTo>
                  <a:cubicBezTo>
                    <a:pt x="18058" y="0"/>
                    <a:pt x="22033" y="1143"/>
                    <a:pt x="25472" y="3298"/>
                  </a:cubicBezTo>
                  <a:lnTo>
                    <a:pt x="14000" y="21600"/>
                  </a:lnTo>
                  <a:close/>
                </a:path>
              </a:pathLst>
            </a:custGeom>
            <a:noFill/>
            <a:ln w="19050">
              <a:solidFill>
                <a:schemeClr val="accent6">
                  <a:lumMod val="75000"/>
                </a:schemeClr>
              </a:solidFill>
              <a:round/>
              <a:headEnd/>
              <a:tailEnd/>
            </a:ln>
          </p:spPr>
          <p:txBody>
            <a:bodyPr lIns="74295" tIns="8890" rIns="74295" bIns="8890"/>
            <a:lstStyle/>
            <a:p>
              <a:pPr>
                <a:defRPr/>
              </a:pPr>
              <a:endParaRPr lang="ja-JP" altLang="en-US" sz="1600">
                <a:latin typeface="Times New Roman" pitchFamily="18" charset="0"/>
                <a:ea typeface="ＭＳ Ｐゴシック" pitchFamily="50" charset="-128"/>
                <a:cs typeface="Times New Roman" pitchFamily="18" charset="0"/>
              </a:endParaRPr>
            </a:p>
          </p:txBody>
        </p:sp>
        <p:sp>
          <p:nvSpPr>
            <p:cNvPr id="103" name="Text Box 24"/>
            <p:cNvSpPr txBox="1">
              <a:spLocks noChangeArrowheads="1"/>
            </p:cNvSpPr>
            <p:nvPr/>
          </p:nvSpPr>
          <p:spPr bwMode="auto">
            <a:xfrm>
              <a:off x="2739948" y="1379626"/>
              <a:ext cx="704360" cy="277880"/>
            </a:xfrm>
            <a:prstGeom prst="rect">
              <a:avLst/>
            </a:prstGeom>
            <a:solidFill>
              <a:srgbClr val="92D050"/>
            </a:solidFill>
            <a:ln w="19050">
              <a:solidFill>
                <a:srgbClr val="000000"/>
              </a:solidFill>
              <a:miter lim="800000"/>
              <a:headEnd/>
              <a:tailEnd/>
            </a:ln>
          </p:spPr>
          <p:txBody>
            <a:bodyPr lIns="74295" tIns="8890" rIns="74295" bIns="8890"/>
            <a:lstStyle/>
            <a:p>
              <a:pPr algn="ctr"/>
              <a:r>
                <a:rPr lang="en-US" altLang="ja-JP" sz="1000" dirty="0" smtClean="0">
                  <a:latin typeface="Times New Roman" pitchFamily="18" charset="0"/>
                  <a:ea typeface="ＭＳ 明朝" pitchFamily="17" charset="-128"/>
                  <a:cs typeface="Times New Roman" pitchFamily="18" charset="0"/>
                </a:rPr>
                <a:t>LD</a:t>
              </a:r>
              <a:endParaRPr lang="en-US" altLang="ja-JP" sz="1000" dirty="0">
                <a:latin typeface="Times New Roman" pitchFamily="18" charset="0"/>
                <a:ea typeface="ＭＳ 明朝" pitchFamily="17" charset="-128"/>
                <a:cs typeface="Times New Roman" pitchFamily="18" charset="0"/>
              </a:endParaRPr>
            </a:p>
          </p:txBody>
        </p:sp>
        <p:sp>
          <p:nvSpPr>
            <p:cNvPr id="104" name="Text Box 25"/>
            <p:cNvSpPr txBox="1">
              <a:spLocks noChangeArrowheads="1"/>
            </p:cNvSpPr>
            <p:nvPr/>
          </p:nvSpPr>
          <p:spPr bwMode="auto">
            <a:xfrm>
              <a:off x="4554820" y="1475050"/>
              <a:ext cx="731679" cy="325031"/>
            </a:xfrm>
            <a:prstGeom prst="rect">
              <a:avLst/>
            </a:prstGeom>
            <a:solidFill>
              <a:schemeClr val="accent1">
                <a:lumMod val="40000"/>
                <a:lumOff val="60000"/>
              </a:schemeClr>
            </a:solidFill>
            <a:ln w="19050">
              <a:solidFill>
                <a:srgbClr val="000000"/>
              </a:solidFill>
              <a:miter lim="800000"/>
              <a:headEnd/>
              <a:tailEnd/>
            </a:ln>
          </p:spPr>
          <p:txBody>
            <a:bodyPr lIns="74295" tIns="8890" rIns="74295" bIns="8890"/>
            <a:lstStyle/>
            <a:p>
              <a:pPr algn="ctr">
                <a:defRPr/>
              </a:pPr>
              <a:r>
                <a:rPr lang="en-US" altLang="ja-JP" sz="600" dirty="0" smtClean="0">
                  <a:latin typeface="Times New Roman" pitchFamily="18" charset="0"/>
                  <a:ea typeface="ＭＳ 明朝" pitchFamily="17" charset="-128"/>
                  <a:cs typeface="Times New Roman" pitchFamily="18" charset="0"/>
                </a:rPr>
                <a:t>WDM</a:t>
              </a:r>
            </a:p>
          </p:txBody>
        </p:sp>
        <p:sp>
          <p:nvSpPr>
            <p:cNvPr id="105" name="Arc 26"/>
            <p:cNvSpPr>
              <a:spLocks/>
            </p:cNvSpPr>
            <p:nvPr/>
          </p:nvSpPr>
          <p:spPr bwMode="auto">
            <a:xfrm rot="11105322">
              <a:off x="3454883" y="1370002"/>
              <a:ext cx="1115058" cy="238521"/>
            </a:xfrm>
            <a:custGeom>
              <a:avLst/>
              <a:gdLst>
                <a:gd name="T0" fmla="*/ 0 w 15643"/>
                <a:gd name="T1" fmla="*/ 2147483647 h 21600"/>
                <a:gd name="T2" fmla="*/ 2147483647 w 15643"/>
                <a:gd name="T3" fmla="*/ 2147483647 h 21600"/>
                <a:gd name="T4" fmla="*/ 2147483647 w 15643"/>
                <a:gd name="T5" fmla="*/ 2147483647 h 21600"/>
                <a:gd name="T6" fmla="*/ 0 60000 65536"/>
                <a:gd name="T7" fmla="*/ 0 60000 65536"/>
                <a:gd name="T8" fmla="*/ 0 60000 65536"/>
                <a:gd name="T9" fmla="*/ 0 w 15643"/>
                <a:gd name="T10" fmla="*/ 0 h 21600"/>
                <a:gd name="T11" fmla="*/ 15643 w 15643"/>
                <a:gd name="T12" fmla="*/ 21600 h 21600"/>
              </a:gdLst>
              <a:ahLst/>
              <a:cxnLst>
                <a:cxn ang="T6">
                  <a:pos x="T0" y="T1"/>
                </a:cxn>
                <a:cxn ang="T7">
                  <a:pos x="T2" y="T3"/>
                </a:cxn>
                <a:cxn ang="T8">
                  <a:pos x="T4" y="T5"/>
                </a:cxn>
              </a:cxnLst>
              <a:rect l="T9" t="T10" r="T11" b="T12"/>
              <a:pathLst>
                <a:path w="15643" h="21600" fill="none" extrusionOk="0">
                  <a:moveTo>
                    <a:pt x="0" y="2424"/>
                  </a:moveTo>
                  <a:cubicBezTo>
                    <a:pt x="3072" y="831"/>
                    <a:pt x="6482" y="-1"/>
                    <a:pt x="9943" y="0"/>
                  </a:cubicBezTo>
                  <a:cubicBezTo>
                    <a:pt x="11868" y="0"/>
                    <a:pt x="13785" y="257"/>
                    <a:pt x="15643" y="765"/>
                  </a:cubicBezTo>
                </a:path>
                <a:path w="15643" h="21600" stroke="0" extrusionOk="0">
                  <a:moveTo>
                    <a:pt x="0" y="2424"/>
                  </a:moveTo>
                  <a:cubicBezTo>
                    <a:pt x="3072" y="831"/>
                    <a:pt x="6482" y="-1"/>
                    <a:pt x="9943" y="0"/>
                  </a:cubicBezTo>
                  <a:cubicBezTo>
                    <a:pt x="11868" y="0"/>
                    <a:pt x="13785" y="257"/>
                    <a:pt x="15643" y="765"/>
                  </a:cubicBezTo>
                  <a:lnTo>
                    <a:pt x="9943" y="21600"/>
                  </a:lnTo>
                  <a:close/>
                </a:path>
              </a:pathLst>
            </a:custGeom>
            <a:noFill/>
            <a:ln w="19050">
              <a:solidFill>
                <a:schemeClr val="accent6">
                  <a:lumMod val="75000"/>
                </a:schemeClr>
              </a:solidFill>
              <a:round/>
              <a:headEnd/>
              <a:tailEnd/>
            </a:ln>
          </p:spPr>
          <p:txBody>
            <a:bodyPr lIns="74295" tIns="8890" rIns="74295" bIns="8890"/>
            <a:lstStyle/>
            <a:p>
              <a:pPr>
                <a:defRPr/>
              </a:pPr>
              <a:endParaRPr lang="ja-JP" altLang="en-US" sz="1600">
                <a:latin typeface="Times New Roman" pitchFamily="18" charset="0"/>
                <a:ea typeface="ＭＳ Ｐゴシック" pitchFamily="50" charset="-128"/>
                <a:cs typeface="Times New Roman" pitchFamily="18" charset="0"/>
              </a:endParaRPr>
            </a:p>
          </p:txBody>
        </p:sp>
        <p:sp>
          <p:nvSpPr>
            <p:cNvPr id="106" name="Rectangle 28"/>
            <p:cNvSpPr>
              <a:spLocks noChangeArrowheads="1"/>
            </p:cNvSpPr>
            <p:nvPr/>
          </p:nvSpPr>
          <p:spPr bwMode="auto">
            <a:xfrm>
              <a:off x="4043024" y="2953806"/>
              <a:ext cx="70543" cy="401655"/>
            </a:xfrm>
            <a:prstGeom prst="rect">
              <a:avLst/>
            </a:prstGeom>
            <a:solidFill>
              <a:srgbClr val="BFBFBF">
                <a:alpha val="50195"/>
              </a:srgbClr>
            </a:solidFill>
            <a:ln w="19050">
              <a:solidFill>
                <a:srgbClr val="000000"/>
              </a:solidFill>
              <a:miter lim="800000"/>
              <a:headEnd/>
              <a:tailEnd/>
            </a:ln>
          </p:spPr>
          <p:txBody>
            <a:bodyPr lIns="74295" tIns="8890" rIns="74295" bIns="8890"/>
            <a:lstStyle/>
            <a:p>
              <a:endParaRPr lang="ja-JP" altLang="en-US" sz="1600">
                <a:latin typeface="Times New Roman" pitchFamily="18" charset="0"/>
                <a:cs typeface="Times New Roman" pitchFamily="18" charset="0"/>
              </a:endParaRPr>
            </a:p>
          </p:txBody>
        </p:sp>
        <p:sp>
          <p:nvSpPr>
            <p:cNvPr id="107" name="Rectangle 29"/>
            <p:cNvSpPr>
              <a:spLocks noChangeArrowheads="1"/>
            </p:cNvSpPr>
            <p:nvPr/>
          </p:nvSpPr>
          <p:spPr bwMode="auto">
            <a:xfrm>
              <a:off x="3892883" y="2951744"/>
              <a:ext cx="70543" cy="401655"/>
            </a:xfrm>
            <a:prstGeom prst="rect">
              <a:avLst/>
            </a:prstGeom>
            <a:solidFill>
              <a:srgbClr val="DAEEF3">
                <a:alpha val="50195"/>
              </a:srgbClr>
            </a:solidFill>
            <a:ln w="19050">
              <a:solidFill>
                <a:srgbClr val="000000"/>
              </a:solidFill>
              <a:miter lim="800000"/>
              <a:headEnd/>
              <a:tailEnd/>
            </a:ln>
          </p:spPr>
          <p:txBody>
            <a:bodyPr lIns="74295" tIns="8890" rIns="74295" bIns="8890"/>
            <a:lstStyle/>
            <a:p>
              <a:endParaRPr lang="ja-JP" altLang="en-US" sz="1600">
                <a:latin typeface="Times New Roman" pitchFamily="18" charset="0"/>
                <a:cs typeface="Times New Roman" pitchFamily="18" charset="0"/>
              </a:endParaRPr>
            </a:p>
          </p:txBody>
        </p:sp>
        <p:sp>
          <p:nvSpPr>
            <p:cNvPr id="108" name="Rectangle 30"/>
            <p:cNvSpPr>
              <a:spLocks noChangeArrowheads="1"/>
            </p:cNvSpPr>
            <p:nvPr/>
          </p:nvSpPr>
          <p:spPr bwMode="auto">
            <a:xfrm>
              <a:off x="3744373" y="2959985"/>
              <a:ext cx="70543" cy="401655"/>
            </a:xfrm>
            <a:prstGeom prst="rect">
              <a:avLst/>
            </a:prstGeom>
            <a:solidFill>
              <a:srgbClr val="BFBFBF">
                <a:alpha val="50195"/>
              </a:srgbClr>
            </a:solidFill>
            <a:ln w="19050">
              <a:solidFill>
                <a:srgbClr val="000000"/>
              </a:solidFill>
              <a:miter lim="800000"/>
              <a:headEnd/>
              <a:tailEnd/>
            </a:ln>
          </p:spPr>
          <p:txBody>
            <a:bodyPr lIns="74295" tIns="8890" rIns="74295" bIns="8890"/>
            <a:lstStyle/>
            <a:p>
              <a:endParaRPr lang="ja-JP" altLang="en-US" sz="1600">
                <a:latin typeface="Times New Roman" pitchFamily="18" charset="0"/>
                <a:cs typeface="Times New Roman" pitchFamily="18" charset="0"/>
              </a:endParaRPr>
            </a:p>
          </p:txBody>
        </p:sp>
        <p:grpSp>
          <p:nvGrpSpPr>
            <p:cNvPr id="90" name="Group 32"/>
            <p:cNvGrpSpPr>
              <a:grpSpLocks/>
            </p:cNvGrpSpPr>
            <p:nvPr/>
          </p:nvGrpSpPr>
          <p:grpSpPr bwMode="auto">
            <a:xfrm>
              <a:off x="3077319" y="3068324"/>
              <a:ext cx="211732" cy="196109"/>
              <a:chOff x="8134" y="3312"/>
              <a:chExt cx="454" cy="446"/>
            </a:xfrm>
          </p:grpSpPr>
          <p:sp>
            <p:nvSpPr>
              <p:cNvPr id="126" name="Rectangle 33"/>
              <p:cNvSpPr>
                <a:spLocks noChangeArrowheads="1"/>
              </p:cNvSpPr>
              <p:nvPr/>
            </p:nvSpPr>
            <p:spPr bwMode="auto">
              <a:xfrm>
                <a:off x="8134" y="3312"/>
                <a:ext cx="444" cy="444"/>
              </a:xfrm>
              <a:prstGeom prst="rect">
                <a:avLst/>
              </a:prstGeom>
              <a:solidFill>
                <a:srgbClr val="BFBFBF">
                  <a:alpha val="50195"/>
                </a:srgbClr>
              </a:solidFill>
              <a:ln w="19050">
                <a:solidFill>
                  <a:srgbClr val="000000"/>
                </a:solidFill>
                <a:miter lim="800000"/>
                <a:headEnd/>
                <a:tailEnd/>
              </a:ln>
            </p:spPr>
            <p:txBody>
              <a:bodyPr lIns="74295" tIns="8890" rIns="74295" bIns="8890"/>
              <a:lstStyle/>
              <a:p>
                <a:endParaRPr lang="ja-JP" altLang="en-US" sz="1600">
                  <a:latin typeface="Times New Roman" pitchFamily="18" charset="0"/>
                  <a:cs typeface="Times New Roman" pitchFamily="18" charset="0"/>
                </a:endParaRPr>
              </a:p>
            </p:txBody>
          </p:sp>
          <p:cxnSp>
            <p:nvCxnSpPr>
              <p:cNvPr id="127" name="AutoShape 34"/>
              <p:cNvCxnSpPr>
                <a:cxnSpLocks noChangeShapeType="1"/>
              </p:cNvCxnSpPr>
              <p:nvPr/>
            </p:nvCxnSpPr>
            <p:spPr bwMode="auto">
              <a:xfrm flipV="1">
                <a:off x="8134" y="3312"/>
                <a:ext cx="454" cy="446"/>
              </a:xfrm>
              <a:prstGeom prst="straightConnector1">
                <a:avLst/>
              </a:prstGeom>
              <a:noFill/>
              <a:ln w="19050">
                <a:solidFill>
                  <a:srgbClr val="000000"/>
                </a:solidFill>
                <a:round/>
                <a:headEnd/>
                <a:tailEnd/>
              </a:ln>
            </p:spPr>
          </p:cxnSp>
        </p:grpSp>
        <p:cxnSp>
          <p:nvCxnSpPr>
            <p:cNvPr id="110" name="AutoShape 47"/>
            <p:cNvCxnSpPr>
              <a:cxnSpLocks noChangeShapeType="1"/>
              <a:endCxn id="95" idx="1"/>
            </p:cNvCxnSpPr>
            <p:nvPr/>
          </p:nvCxnSpPr>
          <p:spPr bwMode="auto">
            <a:xfrm rot="5400000" flipH="1" flipV="1">
              <a:off x="2401399" y="2760352"/>
              <a:ext cx="332913" cy="7725"/>
            </a:xfrm>
            <a:prstGeom prst="straightConnector1">
              <a:avLst/>
            </a:prstGeom>
            <a:noFill/>
            <a:ln w="19050">
              <a:solidFill>
                <a:srgbClr val="000000"/>
              </a:solidFill>
              <a:round/>
              <a:headEnd/>
              <a:tailEnd type="triangle" w="med" len="med"/>
            </a:ln>
          </p:spPr>
        </p:cxnSp>
        <p:sp>
          <p:nvSpPr>
            <p:cNvPr id="111" name="Line 7"/>
            <p:cNvSpPr>
              <a:spLocks noChangeShapeType="1"/>
            </p:cNvSpPr>
            <p:nvPr/>
          </p:nvSpPr>
          <p:spPr bwMode="auto">
            <a:xfrm rot="10800000" flipH="1">
              <a:off x="1391649" y="3090569"/>
              <a:ext cx="733884" cy="86510"/>
            </a:xfrm>
            <a:prstGeom prst="line">
              <a:avLst/>
            </a:prstGeom>
            <a:noFill/>
            <a:ln w="19050">
              <a:solidFill>
                <a:srgbClr val="FF0000"/>
              </a:solidFill>
              <a:round/>
              <a:headEnd/>
              <a:tailEnd/>
            </a:ln>
          </p:spPr>
          <p:txBody>
            <a:bodyPr/>
            <a:lstStyle/>
            <a:p>
              <a:endParaRPr lang="ja-JP" altLang="en-US" sz="1600">
                <a:latin typeface="Times New Roman" pitchFamily="18" charset="0"/>
                <a:cs typeface="Times New Roman" pitchFamily="18" charset="0"/>
              </a:endParaRPr>
            </a:p>
          </p:txBody>
        </p:sp>
        <p:sp>
          <p:nvSpPr>
            <p:cNvPr id="112" name="Line 8"/>
            <p:cNvSpPr>
              <a:spLocks noChangeShapeType="1"/>
            </p:cNvSpPr>
            <p:nvPr/>
          </p:nvSpPr>
          <p:spPr bwMode="auto">
            <a:xfrm rot="10800000" flipH="1">
              <a:off x="1397836" y="3004059"/>
              <a:ext cx="681906" cy="161899"/>
            </a:xfrm>
            <a:prstGeom prst="line">
              <a:avLst/>
            </a:prstGeom>
            <a:noFill/>
            <a:ln w="19050">
              <a:solidFill>
                <a:srgbClr val="FF0000"/>
              </a:solidFill>
              <a:round/>
              <a:headEnd/>
              <a:tailEnd/>
            </a:ln>
          </p:spPr>
          <p:txBody>
            <a:bodyPr/>
            <a:lstStyle/>
            <a:p>
              <a:endParaRPr lang="ja-JP" altLang="en-US" sz="1600">
                <a:latin typeface="Times New Roman" pitchFamily="18" charset="0"/>
                <a:cs typeface="Times New Roman" pitchFamily="18" charset="0"/>
              </a:endParaRPr>
            </a:p>
          </p:txBody>
        </p:sp>
        <p:sp>
          <p:nvSpPr>
            <p:cNvPr id="113" name="Line 10"/>
            <p:cNvSpPr>
              <a:spLocks noChangeShapeType="1"/>
            </p:cNvSpPr>
            <p:nvPr/>
          </p:nvSpPr>
          <p:spPr bwMode="auto">
            <a:xfrm rot="10800000">
              <a:off x="1222475" y="3007767"/>
              <a:ext cx="838703" cy="0"/>
            </a:xfrm>
            <a:prstGeom prst="line">
              <a:avLst/>
            </a:prstGeom>
            <a:noFill/>
            <a:ln w="19050">
              <a:solidFill>
                <a:srgbClr val="FF0000"/>
              </a:solidFill>
              <a:round/>
              <a:headEnd/>
              <a:tailEnd/>
            </a:ln>
          </p:spPr>
          <p:txBody>
            <a:bodyPr/>
            <a:lstStyle/>
            <a:p>
              <a:endParaRPr lang="ja-JP" altLang="en-US" sz="1600">
                <a:latin typeface="Times New Roman" pitchFamily="18" charset="0"/>
                <a:cs typeface="Times New Roman" pitchFamily="18" charset="0"/>
              </a:endParaRPr>
            </a:p>
          </p:txBody>
        </p:sp>
        <p:grpSp>
          <p:nvGrpSpPr>
            <p:cNvPr id="109" name="Group 11"/>
            <p:cNvGrpSpPr>
              <a:grpSpLocks/>
            </p:cNvGrpSpPr>
            <p:nvPr/>
          </p:nvGrpSpPr>
          <p:grpSpPr bwMode="auto">
            <a:xfrm rot="19800000" flipH="1" flipV="1">
              <a:off x="2074792" y="2902719"/>
              <a:ext cx="38365" cy="221220"/>
              <a:chOff x="3605" y="12072"/>
              <a:chExt cx="540" cy="1716"/>
            </a:xfrm>
          </p:grpSpPr>
          <p:sp>
            <p:nvSpPr>
              <p:cNvPr id="124" name="Rectangle 12"/>
              <p:cNvSpPr>
                <a:spLocks noChangeArrowheads="1"/>
              </p:cNvSpPr>
              <p:nvPr/>
            </p:nvSpPr>
            <p:spPr bwMode="auto">
              <a:xfrm>
                <a:off x="3605" y="12072"/>
                <a:ext cx="360" cy="1716"/>
              </a:xfrm>
              <a:prstGeom prst="rect">
                <a:avLst/>
              </a:prstGeom>
              <a:solidFill>
                <a:srgbClr val="FFFFFF"/>
              </a:solidFill>
              <a:ln w="19050">
                <a:solidFill>
                  <a:srgbClr val="000000"/>
                </a:solidFill>
                <a:miter lim="800000"/>
                <a:headEnd/>
                <a:tailEnd/>
              </a:ln>
            </p:spPr>
            <p:txBody>
              <a:bodyPr/>
              <a:lstStyle/>
              <a:p>
                <a:endParaRPr lang="ja-JP" altLang="en-US" sz="1600">
                  <a:latin typeface="Times New Roman" pitchFamily="18" charset="0"/>
                  <a:cs typeface="Times New Roman" pitchFamily="18" charset="0"/>
                </a:endParaRPr>
              </a:p>
            </p:txBody>
          </p:sp>
          <p:sp>
            <p:nvSpPr>
              <p:cNvPr id="125" name="Rectangle 13"/>
              <p:cNvSpPr>
                <a:spLocks noChangeArrowheads="1"/>
              </p:cNvSpPr>
              <p:nvPr/>
            </p:nvSpPr>
            <p:spPr bwMode="auto">
              <a:xfrm>
                <a:off x="3965" y="12072"/>
                <a:ext cx="180" cy="1716"/>
              </a:xfrm>
              <a:prstGeom prst="rect">
                <a:avLst/>
              </a:prstGeom>
              <a:solidFill>
                <a:srgbClr val="C0C0C0"/>
              </a:solidFill>
              <a:ln w="19050">
                <a:solidFill>
                  <a:srgbClr val="000000"/>
                </a:solidFill>
                <a:miter lim="800000"/>
                <a:headEnd/>
                <a:tailEnd/>
              </a:ln>
            </p:spPr>
            <p:txBody>
              <a:bodyPr/>
              <a:lstStyle/>
              <a:p>
                <a:endParaRPr lang="ja-JP" altLang="en-US" sz="1600">
                  <a:latin typeface="Times New Roman" pitchFamily="18" charset="0"/>
                  <a:cs typeface="Times New Roman" pitchFamily="18" charset="0"/>
                </a:endParaRPr>
              </a:p>
            </p:txBody>
          </p:sp>
        </p:grpSp>
        <p:grpSp>
          <p:nvGrpSpPr>
            <p:cNvPr id="114" name="Group 3"/>
            <p:cNvGrpSpPr>
              <a:grpSpLocks/>
            </p:cNvGrpSpPr>
            <p:nvPr/>
          </p:nvGrpSpPr>
          <p:grpSpPr bwMode="auto">
            <a:xfrm rot="19800000" flipV="1">
              <a:off x="1397836" y="3141240"/>
              <a:ext cx="37127" cy="221219"/>
              <a:chOff x="3605" y="12072"/>
              <a:chExt cx="540" cy="1716"/>
            </a:xfrm>
          </p:grpSpPr>
          <p:sp>
            <p:nvSpPr>
              <p:cNvPr id="122" name="Rectangle 4"/>
              <p:cNvSpPr>
                <a:spLocks noChangeArrowheads="1"/>
              </p:cNvSpPr>
              <p:nvPr/>
            </p:nvSpPr>
            <p:spPr bwMode="auto">
              <a:xfrm>
                <a:off x="3605" y="12072"/>
                <a:ext cx="360" cy="1716"/>
              </a:xfrm>
              <a:prstGeom prst="rect">
                <a:avLst/>
              </a:prstGeom>
              <a:solidFill>
                <a:srgbClr val="FFFFFF"/>
              </a:solidFill>
              <a:ln w="19050">
                <a:solidFill>
                  <a:srgbClr val="000000"/>
                </a:solidFill>
                <a:miter lim="800000"/>
                <a:headEnd/>
                <a:tailEnd/>
              </a:ln>
            </p:spPr>
            <p:txBody>
              <a:bodyPr/>
              <a:lstStyle/>
              <a:p>
                <a:endParaRPr lang="ja-JP" altLang="en-US" sz="1600">
                  <a:latin typeface="Times New Roman" pitchFamily="18" charset="0"/>
                  <a:cs typeface="Times New Roman" pitchFamily="18" charset="0"/>
                </a:endParaRPr>
              </a:p>
            </p:txBody>
          </p:sp>
          <p:sp>
            <p:nvSpPr>
              <p:cNvPr id="123" name="Rectangle 5"/>
              <p:cNvSpPr>
                <a:spLocks noChangeArrowheads="1"/>
              </p:cNvSpPr>
              <p:nvPr/>
            </p:nvSpPr>
            <p:spPr bwMode="auto">
              <a:xfrm>
                <a:off x="3965" y="12072"/>
                <a:ext cx="180" cy="1716"/>
              </a:xfrm>
              <a:prstGeom prst="rect">
                <a:avLst/>
              </a:prstGeom>
              <a:solidFill>
                <a:srgbClr val="C0C0C0"/>
              </a:solidFill>
              <a:ln w="19050">
                <a:solidFill>
                  <a:srgbClr val="000000"/>
                </a:solidFill>
                <a:miter lim="800000"/>
                <a:headEnd/>
                <a:tailEnd/>
              </a:ln>
            </p:spPr>
            <p:txBody>
              <a:bodyPr/>
              <a:lstStyle/>
              <a:p>
                <a:endParaRPr lang="ja-JP" altLang="en-US" sz="1600">
                  <a:latin typeface="Times New Roman" pitchFamily="18" charset="0"/>
                  <a:cs typeface="Times New Roman" pitchFamily="18" charset="0"/>
                </a:endParaRPr>
              </a:p>
            </p:txBody>
          </p:sp>
        </p:grpSp>
        <p:cxnSp>
          <p:nvCxnSpPr>
            <p:cNvPr id="116" name="直線コネクタ 72"/>
            <p:cNvCxnSpPr>
              <a:cxnSpLocks noChangeShapeType="1"/>
            </p:cNvCxnSpPr>
            <p:nvPr/>
          </p:nvCxnSpPr>
          <p:spPr bwMode="auto">
            <a:xfrm flipH="1">
              <a:off x="1222475" y="3089333"/>
              <a:ext cx="882019" cy="1236"/>
            </a:xfrm>
            <a:prstGeom prst="line">
              <a:avLst/>
            </a:prstGeom>
            <a:noFill/>
            <a:ln w="19050">
              <a:solidFill>
                <a:srgbClr val="FF0000"/>
              </a:solidFill>
              <a:round/>
              <a:headEnd/>
              <a:tailEnd/>
            </a:ln>
          </p:spPr>
        </p:cxnSp>
        <p:sp>
          <p:nvSpPr>
            <p:cNvPr id="117" name="円弧 116"/>
            <p:cNvSpPr/>
            <p:nvPr/>
          </p:nvSpPr>
          <p:spPr>
            <a:xfrm flipV="1">
              <a:off x="3960701" y="2033926"/>
              <a:ext cx="2006956" cy="1139809"/>
            </a:xfrm>
            <a:prstGeom prst="arc">
              <a:avLst>
                <a:gd name="adj1" fmla="val 15770868"/>
                <a:gd name="adj2" fmla="val 19996268"/>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0"/>
            </a:p>
          </p:txBody>
        </p:sp>
        <p:sp>
          <p:nvSpPr>
            <p:cNvPr id="118" name="フローチャート: 手作業 117"/>
            <p:cNvSpPr/>
            <p:nvPr/>
          </p:nvSpPr>
          <p:spPr>
            <a:xfrm rot="10800000">
              <a:off x="2506804" y="2214321"/>
              <a:ext cx="131812" cy="289726"/>
            </a:xfrm>
            <a:prstGeom prst="flowChartManualOperation">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19" name="フローチャート: 手作業 118"/>
            <p:cNvSpPr/>
            <p:nvPr/>
          </p:nvSpPr>
          <p:spPr>
            <a:xfrm rot="16200000" flipH="1">
              <a:off x="4662278" y="3022901"/>
              <a:ext cx="131812" cy="289726"/>
            </a:xfrm>
            <a:prstGeom prst="flowChartManualOperation">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20" name="Rectangle 16"/>
            <p:cNvSpPr>
              <a:spLocks noChangeArrowheads="1"/>
            </p:cNvSpPr>
            <p:nvPr/>
          </p:nvSpPr>
          <p:spPr bwMode="auto">
            <a:xfrm rot="2700000">
              <a:off x="3130842" y="2436266"/>
              <a:ext cx="88982" cy="185637"/>
            </a:xfrm>
            <a:prstGeom prst="rect">
              <a:avLst/>
            </a:prstGeom>
            <a:solidFill>
              <a:srgbClr val="C0C0C0">
                <a:alpha val="50195"/>
              </a:srgbClr>
            </a:solidFill>
            <a:ln w="19050">
              <a:solidFill>
                <a:srgbClr val="000000"/>
              </a:solidFill>
              <a:miter lim="800000"/>
              <a:headEnd/>
              <a:tailEnd/>
            </a:ln>
          </p:spPr>
          <p:txBody>
            <a:bodyPr/>
            <a:lstStyle/>
            <a:p>
              <a:endParaRPr lang="ja-JP" altLang="en-US" sz="1600">
                <a:latin typeface="Times New Roman" pitchFamily="18" charset="0"/>
                <a:cs typeface="Times New Roman" pitchFamily="18" charset="0"/>
              </a:endParaRPr>
            </a:p>
          </p:txBody>
        </p:sp>
        <p:cxnSp>
          <p:nvCxnSpPr>
            <p:cNvPr id="121" name="AutoShape 17"/>
            <p:cNvCxnSpPr>
              <a:cxnSpLocks noChangeShapeType="1"/>
            </p:cNvCxnSpPr>
            <p:nvPr/>
          </p:nvCxnSpPr>
          <p:spPr bwMode="auto">
            <a:xfrm flipV="1">
              <a:off x="3166823" y="2589548"/>
              <a:ext cx="848238" cy="2946"/>
            </a:xfrm>
            <a:prstGeom prst="straightConnector1">
              <a:avLst/>
            </a:prstGeom>
            <a:noFill/>
            <a:ln w="19050">
              <a:solidFill>
                <a:srgbClr val="C00000"/>
              </a:solidFill>
              <a:round/>
              <a:headEnd/>
              <a:tailEnd/>
            </a:ln>
          </p:spPr>
        </p:cxnSp>
      </p:grpSp>
      <p:cxnSp>
        <p:nvCxnSpPr>
          <p:cNvPr id="128" name="AutoShape 14"/>
          <p:cNvCxnSpPr>
            <a:cxnSpLocks noChangeShapeType="1"/>
            <a:endCxn id="152" idx="1"/>
          </p:cNvCxnSpPr>
          <p:nvPr/>
        </p:nvCxnSpPr>
        <p:spPr bwMode="auto">
          <a:xfrm>
            <a:off x="4533443" y="2179853"/>
            <a:ext cx="1023356" cy="5572"/>
          </a:xfrm>
          <a:prstGeom prst="straightConnector1">
            <a:avLst/>
          </a:prstGeom>
          <a:noFill/>
          <a:ln w="38100">
            <a:solidFill>
              <a:srgbClr val="C00000"/>
            </a:solidFill>
            <a:round/>
            <a:headEnd/>
            <a:tailEnd/>
          </a:ln>
        </p:spPr>
      </p:cxnSp>
      <p:sp>
        <p:nvSpPr>
          <p:cNvPr id="129" name="Rectangle 16"/>
          <p:cNvSpPr>
            <a:spLocks noChangeArrowheads="1"/>
          </p:cNvSpPr>
          <p:nvPr/>
        </p:nvSpPr>
        <p:spPr bwMode="auto">
          <a:xfrm rot="18900000" flipV="1">
            <a:off x="5196704" y="3069286"/>
            <a:ext cx="68290" cy="142470"/>
          </a:xfrm>
          <a:prstGeom prst="rect">
            <a:avLst/>
          </a:prstGeom>
          <a:solidFill>
            <a:srgbClr val="C0C0C0">
              <a:alpha val="50195"/>
            </a:srgbClr>
          </a:solidFill>
          <a:ln w="38100">
            <a:solidFill>
              <a:srgbClr val="000000"/>
            </a:solidFill>
            <a:miter lim="800000"/>
            <a:headEnd/>
            <a:tailEnd/>
          </a:ln>
        </p:spPr>
        <p:txBody>
          <a:bodyPr/>
          <a:lstStyle/>
          <a:p>
            <a:endParaRPr lang="ja-JP" altLang="en-US" sz="1600">
              <a:latin typeface="Times New Roman" pitchFamily="18" charset="0"/>
              <a:cs typeface="Times New Roman" pitchFamily="18" charset="0"/>
            </a:endParaRPr>
          </a:p>
        </p:txBody>
      </p:sp>
      <p:cxnSp>
        <p:nvCxnSpPr>
          <p:cNvPr id="130" name="AutoShape 14"/>
          <p:cNvCxnSpPr>
            <a:cxnSpLocks noChangeShapeType="1"/>
            <a:endCxn id="129" idx="1"/>
          </p:cNvCxnSpPr>
          <p:nvPr/>
        </p:nvCxnSpPr>
        <p:spPr bwMode="auto">
          <a:xfrm flipV="1">
            <a:off x="4621294" y="3164665"/>
            <a:ext cx="585411" cy="4944"/>
          </a:xfrm>
          <a:prstGeom prst="straightConnector1">
            <a:avLst/>
          </a:prstGeom>
          <a:noFill/>
          <a:ln w="19050">
            <a:solidFill>
              <a:srgbClr val="C00000"/>
            </a:solidFill>
            <a:round/>
            <a:headEnd/>
            <a:tailEnd/>
          </a:ln>
        </p:spPr>
      </p:cxnSp>
      <p:cxnSp>
        <p:nvCxnSpPr>
          <p:cNvPr id="131" name="AutoShape 17"/>
          <p:cNvCxnSpPr>
            <a:cxnSpLocks noChangeShapeType="1"/>
            <a:endCxn id="153" idx="1"/>
          </p:cNvCxnSpPr>
          <p:nvPr/>
        </p:nvCxnSpPr>
        <p:spPr bwMode="auto">
          <a:xfrm>
            <a:off x="5201256" y="3193393"/>
            <a:ext cx="8571" cy="1490220"/>
          </a:xfrm>
          <a:prstGeom prst="straightConnector1">
            <a:avLst/>
          </a:prstGeom>
          <a:noFill/>
          <a:ln w="19050">
            <a:solidFill>
              <a:srgbClr val="C00000"/>
            </a:solidFill>
            <a:round/>
            <a:headEnd/>
            <a:tailEnd/>
          </a:ln>
        </p:spPr>
      </p:cxnSp>
      <p:sp>
        <p:nvSpPr>
          <p:cNvPr id="132" name="テキスト ボックス 52"/>
          <p:cNvSpPr txBox="1">
            <a:spLocks noChangeArrowheads="1"/>
          </p:cNvSpPr>
          <p:nvPr/>
        </p:nvSpPr>
        <p:spPr bwMode="auto">
          <a:xfrm rot="10800000" flipV="1">
            <a:off x="4824087" y="2609661"/>
            <a:ext cx="566252" cy="253916"/>
          </a:xfrm>
          <a:prstGeom prst="rect">
            <a:avLst/>
          </a:prstGeom>
          <a:noFill/>
          <a:ln w="9525">
            <a:noFill/>
            <a:miter lim="800000"/>
            <a:headEnd/>
            <a:tailEnd/>
          </a:ln>
        </p:spPr>
        <p:txBody>
          <a:bodyPr wrap="square">
            <a:spAutoFit/>
          </a:bodyPr>
          <a:lstStyle/>
          <a:p>
            <a:pPr algn="ctr"/>
            <a:r>
              <a:rPr lang="en-US" altLang="ja-JP" sz="1050" dirty="0" smtClean="0">
                <a:latin typeface="Times New Roman" pitchFamily="18" charset="0"/>
                <a:ea typeface="HG明朝E" pitchFamily="17" charset="-128"/>
              </a:rPr>
              <a:t>10W</a:t>
            </a:r>
          </a:p>
        </p:txBody>
      </p:sp>
      <p:sp>
        <p:nvSpPr>
          <p:cNvPr id="133" name="フローチャート : 組合せ 3"/>
          <p:cNvSpPr/>
          <p:nvPr/>
        </p:nvSpPr>
        <p:spPr bwMode="auto">
          <a:xfrm rot="5400000" flipV="1">
            <a:off x="4814503" y="2323522"/>
            <a:ext cx="30737" cy="239741"/>
          </a:xfrm>
          <a:prstGeom prst="flowChartMerg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00">
              <a:latin typeface="Times New Roman" pitchFamily="18" charset="0"/>
              <a:cs typeface="Times New Roman" pitchFamily="18" charset="0"/>
            </a:endParaRPr>
          </a:p>
        </p:txBody>
      </p:sp>
      <p:sp>
        <p:nvSpPr>
          <p:cNvPr id="134" name="Text Box 24"/>
          <p:cNvSpPr txBox="1">
            <a:spLocks noChangeArrowheads="1"/>
          </p:cNvSpPr>
          <p:nvPr/>
        </p:nvSpPr>
        <p:spPr bwMode="auto">
          <a:xfrm>
            <a:off x="4880467" y="2340734"/>
            <a:ext cx="430729" cy="242854"/>
          </a:xfrm>
          <a:prstGeom prst="rect">
            <a:avLst/>
          </a:prstGeom>
          <a:solidFill>
            <a:srgbClr val="92D050"/>
          </a:solidFill>
          <a:ln w="9525">
            <a:solidFill>
              <a:srgbClr val="000000"/>
            </a:solidFill>
            <a:miter lim="800000"/>
            <a:headEnd/>
            <a:tailEnd/>
          </a:ln>
        </p:spPr>
        <p:txBody>
          <a:bodyPr lIns="74295" tIns="8890" rIns="74295" bIns="8890"/>
          <a:lstStyle/>
          <a:p>
            <a:pPr algn="ctr"/>
            <a:r>
              <a:rPr lang="en-US" altLang="ja-JP" sz="1100" dirty="0" smtClean="0">
                <a:latin typeface="Times New Roman" pitchFamily="18" charset="0"/>
                <a:ea typeface="ＭＳ 明朝" pitchFamily="17" charset="-128"/>
                <a:cs typeface="Times New Roman" pitchFamily="18" charset="0"/>
              </a:rPr>
              <a:t>LD</a:t>
            </a:r>
            <a:endParaRPr lang="ja-JP" altLang="ja-JP" sz="1100" dirty="0">
              <a:latin typeface="Times New Roman" pitchFamily="18" charset="0"/>
              <a:ea typeface="ＭＳ 明朝" pitchFamily="17" charset="-128"/>
              <a:cs typeface="Times New Roman" pitchFamily="18" charset="0"/>
            </a:endParaRPr>
          </a:p>
        </p:txBody>
      </p:sp>
      <p:cxnSp>
        <p:nvCxnSpPr>
          <p:cNvPr id="135" name="AutoShape 14"/>
          <p:cNvCxnSpPr>
            <a:cxnSpLocks noChangeShapeType="1"/>
          </p:cNvCxnSpPr>
          <p:nvPr/>
        </p:nvCxnSpPr>
        <p:spPr bwMode="auto">
          <a:xfrm flipH="1">
            <a:off x="4485013" y="2441916"/>
            <a:ext cx="253091" cy="863"/>
          </a:xfrm>
          <a:prstGeom prst="straightConnector1">
            <a:avLst/>
          </a:prstGeom>
          <a:noFill/>
          <a:ln w="57150">
            <a:solidFill>
              <a:srgbClr val="00B050"/>
            </a:solidFill>
            <a:round/>
            <a:headEnd/>
            <a:tailEnd/>
          </a:ln>
        </p:spPr>
      </p:cxnSp>
      <p:sp>
        <p:nvSpPr>
          <p:cNvPr id="136" name="Rectangle 16"/>
          <p:cNvSpPr>
            <a:spLocks noChangeArrowheads="1"/>
          </p:cNvSpPr>
          <p:nvPr/>
        </p:nvSpPr>
        <p:spPr bwMode="auto">
          <a:xfrm rot="19800000" flipH="1">
            <a:off x="4444441" y="2370241"/>
            <a:ext cx="43031" cy="159827"/>
          </a:xfrm>
          <a:prstGeom prst="rect">
            <a:avLst/>
          </a:prstGeom>
          <a:solidFill>
            <a:srgbClr val="C0C0C0">
              <a:alpha val="50195"/>
            </a:srgbClr>
          </a:solidFill>
          <a:ln w="38100">
            <a:solidFill>
              <a:srgbClr val="000000"/>
            </a:solidFill>
            <a:miter lim="800000"/>
            <a:headEnd/>
            <a:tailEnd/>
          </a:ln>
        </p:spPr>
        <p:txBody>
          <a:bodyPr/>
          <a:lstStyle/>
          <a:p>
            <a:endParaRPr lang="ja-JP" altLang="en-US" sz="1400">
              <a:latin typeface="Times New Roman" pitchFamily="18" charset="0"/>
              <a:ea typeface="HG明朝E" pitchFamily="17" charset="-128"/>
              <a:cs typeface="Times New Roman" pitchFamily="18" charset="0"/>
            </a:endParaRPr>
          </a:p>
        </p:txBody>
      </p:sp>
      <p:cxnSp>
        <p:nvCxnSpPr>
          <p:cNvPr id="137" name="AutoShape 14"/>
          <p:cNvCxnSpPr>
            <a:cxnSpLocks noChangeShapeType="1"/>
            <a:stCxn id="136" idx="1"/>
          </p:cNvCxnSpPr>
          <p:nvPr/>
        </p:nvCxnSpPr>
        <p:spPr bwMode="auto">
          <a:xfrm flipV="1">
            <a:off x="4485013" y="2190743"/>
            <a:ext cx="229905" cy="249577"/>
          </a:xfrm>
          <a:prstGeom prst="straightConnector1">
            <a:avLst/>
          </a:prstGeom>
          <a:noFill/>
          <a:ln w="57150">
            <a:solidFill>
              <a:srgbClr val="00B050"/>
            </a:solidFill>
            <a:round/>
            <a:headEnd/>
            <a:tailEnd/>
          </a:ln>
        </p:spPr>
      </p:cxnSp>
      <p:cxnSp>
        <p:nvCxnSpPr>
          <p:cNvPr id="138" name="AutoShape 14"/>
          <p:cNvCxnSpPr>
            <a:cxnSpLocks noChangeShapeType="1"/>
          </p:cNvCxnSpPr>
          <p:nvPr/>
        </p:nvCxnSpPr>
        <p:spPr bwMode="auto">
          <a:xfrm flipH="1" flipV="1">
            <a:off x="4640930" y="3177710"/>
            <a:ext cx="307434" cy="978"/>
          </a:xfrm>
          <a:prstGeom prst="straightConnector1">
            <a:avLst/>
          </a:prstGeom>
          <a:noFill/>
          <a:ln w="57150">
            <a:solidFill>
              <a:srgbClr val="00B050">
                <a:alpha val="50000"/>
              </a:srgbClr>
            </a:solidFill>
            <a:round/>
            <a:headEnd/>
            <a:tailEnd/>
          </a:ln>
        </p:spPr>
      </p:cxnSp>
      <p:sp>
        <p:nvSpPr>
          <p:cNvPr id="139" name="円/楕円 33"/>
          <p:cNvSpPr/>
          <p:nvPr/>
        </p:nvSpPr>
        <p:spPr bwMode="auto">
          <a:xfrm flipV="1">
            <a:off x="4679264" y="2369012"/>
            <a:ext cx="47948" cy="143845"/>
          </a:xfrm>
          <a:prstGeom prst="ellipse">
            <a:avLst/>
          </a:prstGeom>
          <a:solidFill>
            <a:schemeClr val="accent1">
              <a:lumMod val="60000"/>
              <a:lumOff val="40000"/>
            </a:schemeClr>
          </a:solidFill>
          <a:ln>
            <a:solidFill>
              <a:schemeClr val="accent4">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00">
              <a:ln>
                <a:solidFill>
                  <a:schemeClr val="accent4">
                    <a:lumMod val="50000"/>
                    <a:lumOff val="50000"/>
                  </a:schemeClr>
                </a:solidFill>
              </a:ln>
              <a:latin typeface="Times New Roman" pitchFamily="18" charset="0"/>
              <a:cs typeface="Times New Roman" pitchFamily="18" charset="0"/>
            </a:endParaRPr>
          </a:p>
        </p:txBody>
      </p:sp>
      <p:sp>
        <p:nvSpPr>
          <p:cNvPr id="140" name="Rectangle 29"/>
          <p:cNvSpPr>
            <a:spLocks noChangeArrowheads="1"/>
          </p:cNvSpPr>
          <p:nvPr/>
        </p:nvSpPr>
        <p:spPr bwMode="auto">
          <a:xfrm rot="16200000" flipH="1" flipV="1">
            <a:off x="5202796" y="3265700"/>
            <a:ext cx="39153" cy="222932"/>
          </a:xfrm>
          <a:prstGeom prst="rect">
            <a:avLst/>
          </a:prstGeom>
          <a:solidFill>
            <a:srgbClr val="DAEEF3">
              <a:alpha val="50195"/>
            </a:srgbClr>
          </a:solidFill>
          <a:ln w="38100">
            <a:solidFill>
              <a:srgbClr val="000000"/>
            </a:solidFill>
            <a:miter lim="800000"/>
            <a:headEnd/>
            <a:tailEnd/>
          </a:ln>
        </p:spPr>
        <p:txBody>
          <a:bodyPr lIns="74295" tIns="8890" rIns="74295" bIns="8890"/>
          <a:lstStyle/>
          <a:p>
            <a:endParaRPr lang="ja-JP" altLang="en-US" sz="1400">
              <a:latin typeface="Times New Roman" pitchFamily="18" charset="0"/>
              <a:cs typeface="Times New Roman" pitchFamily="18" charset="0"/>
            </a:endParaRPr>
          </a:p>
        </p:txBody>
      </p:sp>
      <p:sp>
        <p:nvSpPr>
          <p:cNvPr id="141" name="円/楕円 28"/>
          <p:cNvSpPr/>
          <p:nvPr/>
        </p:nvSpPr>
        <p:spPr bwMode="auto">
          <a:xfrm flipV="1">
            <a:off x="4459394" y="2112059"/>
            <a:ext cx="47948" cy="143844"/>
          </a:xfrm>
          <a:prstGeom prst="ellipse">
            <a:avLst/>
          </a:prstGeom>
          <a:solidFill>
            <a:schemeClr val="accent1">
              <a:lumMod val="60000"/>
              <a:lumOff val="40000"/>
            </a:schemeClr>
          </a:solidFill>
          <a:ln>
            <a:solidFill>
              <a:schemeClr val="accent4">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00">
              <a:ln>
                <a:solidFill>
                  <a:schemeClr val="accent4">
                    <a:lumMod val="50000"/>
                    <a:lumOff val="50000"/>
                  </a:schemeClr>
                </a:solidFill>
              </a:ln>
              <a:latin typeface="Times New Roman" pitchFamily="18" charset="0"/>
              <a:cs typeface="Times New Roman" pitchFamily="18" charset="0"/>
            </a:endParaRPr>
          </a:p>
        </p:txBody>
      </p:sp>
      <p:sp>
        <p:nvSpPr>
          <p:cNvPr id="142" name="フローチャート: 手作業 53"/>
          <p:cNvSpPr/>
          <p:nvPr/>
        </p:nvSpPr>
        <p:spPr>
          <a:xfrm rot="16200000" flipV="1">
            <a:off x="4489794" y="3081009"/>
            <a:ext cx="83818" cy="184234"/>
          </a:xfrm>
          <a:prstGeom prst="flowChartManualOperation">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nvGrpSpPr>
          <p:cNvPr id="115" name="组合 48"/>
          <p:cNvGrpSpPr/>
          <p:nvPr/>
        </p:nvGrpSpPr>
        <p:grpSpPr>
          <a:xfrm flipV="1">
            <a:off x="3734353" y="2176295"/>
            <a:ext cx="1292741" cy="996342"/>
            <a:chOff x="4925059" y="3705225"/>
            <a:chExt cx="2032955" cy="1566840"/>
          </a:xfrm>
        </p:grpSpPr>
        <p:sp>
          <p:nvSpPr>
            <p:cNvPr id="144" name="Oval 21"/>
            <p:cNvSpPr>
              <a:spLocks noChangeArrowheads="1"/>
            </p:cNvSpPr>
            <p:nvPr/>
          </p:nvSpPr>
          <p:spPr bwMode="auto">
            <a:xfrm rot="5400000">
              <a:off x="4918054" y="4038653"/>
              <a:ext cx="854984" cy="840974"/>
            </a:xfrm>
            <a:prstGeom prst="ellipse">
              <a:avLst/>
            </a:prstGeom>
            <a:noFill/>
            <a:ln w="38100">
              <a:solidFill>
                <a:schemeClr val="accent3">
                  <a:lumMod val="50000"/>
                </a:schemeClr>
              </a:solidFill>
              <a:round/>
              <a:headEnd/>
              <a:tailEnd/>
            </a:ln>
          </p:spPr>
          <p:txBody>
            <a:bodyPr lIns="74295" tIns="8890" rIns="74295" bIns="8890"/>
            <a:lstStyle/>
            <a:p>
              <a:pPr>
                <a:defRPr/>
              </a:pPr>
              <a:endParaRPr lang="ja-JP" altLang="en-US" sz="1600">
                <a:solidFill>
                  <a:srgbClr val="FF0000"/>
                </a:solidFill>
                <a:latin typeface="Times New Roman" pitchFamily="18" charset="0"/>
                <a:ea typeface="HG明朝E" pitchFamily="17" charset="-128"/>
                <a:cs typeface="Times New Roman" pitchFamily="18" charset="0"/>
              </a:endParaRPr>
            </a:p>
          </p:txBody>
        </p:sp>
        <p:sp>
          <p:nvSpPr>
            <p:cNvPr id="145" name="弧形 43"/>
            <p:cNvSpPr/>
            <p:nvPr/>
          </p:nvSpPr>
          <p:spPr>
            <a:xfrm rot="16200000">
              <a:off x="5295897" y="3348035"/>
              <a:ext cx="1285884" cy="2000264"/>
            </a:xfrm>
            <a:prstGeom prst="arc">
              <a:avLst>
                <a:gd name="adj1" fmla="val 16200000"/>
                <a:gd name="adj2" fmla="val 399675"/>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6" name="弧形 46"/>
            <p:cNvSpPr/>
            <p:nvPr/>
          </p:nvSpPr>
          <p:spPr>
            <a:xfrm rot="5400000" flipV="1">
              <a:off x="5314940" y="3628991"/>
              <a:ext cx="1285884" cy="2000264"/>
            </a:xfrm>
            <a:prstGeom prst="arc">
              <a:avLst>
                <a:gd name="adj1" fmla="val 16200000"/>
                <a:gd name="adj2" fmla="val 539624"/>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43" name="组合 51"/>
          <p:cNvGrpSpPr/>
          <p:nvPr/>
        </p:nvGrpSpPr>
        <p:grpSpPr>
          <a:xfrm rot="5400000" flipV="1">
            <a:off x="5063591" y="3545128"/>
            <a:ext cx="279372" cy="136282"/>
            <a:chOff x="2518219" y="1774957"/>
            <a:chExt cx="584016" cy="284891"/>
          </a:xfrm>
        </p:grpSpPr>
        <p:sp>
          <p:nvSpPr>
            <p:cNvPr id="148" name="Rectangle 2"/>
            <p:cNvSpPr>
              <a:spLocks noChangeArrowheads="1"/>
            </p:cNvSpPr>
            <p:nvPr/>
          </p:nvSpPr>
          <p:spPr bwMode="auto">
            <a:xfrm>
              <a:off x="2518219" y="1774957"/>
              <a:ext cx="584016" cy="284891"/>
            </a:xfrm>
            <a:prstGeom prst="rect">
              <a:avLst/>
            </a:prstGeom>
            <a:solidFill>
              <a:srgbClr val="FFFFFF"/>
            </a:solidFill>
            <a:ln w="38100">
              <a:solidFill>
                <a:srgbClr val="000000"/>
              </a:solidFill>
              <a:miter lim="800000"/>
              <a:headEnd/>
              <a:tailEnd/>
            </a:ln>
          </p:spPr>
          <p:txBody>
            <a:bodyPr lIns="74295" tIns="8890" rIns="74295" bIns="8890"/>
            <a:lstStyle/>
            <a:p>
              <a:endParaRPr lang="ja-JP" altLang="en-US" sz="1600">
                <a:latin typeface="Times New Roman" pitchFamily="18" charset="0"/>
                <a:cs typeface="Times New Roman" pitchFamily="18" charset="0"/>
              </a:endParaRPr>
            </a:p>
          </p:txBody>
        </p:sp>
        <p:cxnSp>
          <p:nvCxnSpPr>
            <p:cNvPr id="149" name="AutoShape 47"/>
            <p:cNvCxnSpPr>
              <a:cxnSpLocks noChangeShapeType="1"/>
            </p:cNvCxnSpPr>
            <p:nvPr/>
          </p:nvCxnSpPr>
          <p:spPr bwMode="auto">
            <a:xfrm flipH="1">
              <a:off x="2621281" y="1918148"/>
              <a:ext cx="404778" cy="0"/>
            </a:xfrm>
            <a:prstGeom prst="straightConnector1">
              <a:avLst/>
            </a:prstGeom>
            <a:noFill/>
            <a:ln w="38100">
              <a:solidFill>
                <a:srgbClr val="000000"/>
              </a:solidFill>
              <a:round/>
              <a:headEnd/>
              <a:tailEnd type="triangle" w="med" len="med"/>
            </a:ln>
          </p:spPr>
        </p:cxnSp>
      </p:grpSp>
      <p:sp>
        <p:nvSpPr>
          <p:cNvPr id="150" name="Rectangle 16"/>
          <p:cNvSpPr>
            <a:spLocks noChangeArrowheads="1"/>
          </p:cNvSpPr>
          <p:nvPr/>
        </p:nvSpPr>
        <p:spPr bwMode="auto">
          <a:xfrm rot="19800000" flipH="1">
            <a:off x="4948372" y="3070657"/>
            <a:ext cx="43031" cy="159827"/>
          </a:xfrm>
          <a:prstGeom prst="rect">
            <a:avLst/>
          </a:prstGeom>
          <a:solidFill>
            <a:srgbClr val="C0C0C0">
              <a:alpha val="50195"/>
            </a:srgbClr>
          </a:solidFill>
          <a:ln w="38100">
            <a:solidFill>
              <a:srgbClr val="000000"/>
            </a:solidFill>
            <a:miter lim="800000"/>
            <a:headEnd/>
            <a:tailEnd/>
          </a:ln>
        </p:spPr>
        <p:txBody>
          <a:bodyPr/>
          <a:lstStyle/>
          <a:p>
            <a:endParaRPr lang="ja-JP" altLang="en-US" sz="1400">
              <a:latin typeface="Times New Roman" pitchFamily="18" charset="0"/>
              <a:ea typeface="HG明朝E" pitchFamily="17" charset="-128"/>
              <a:cs typeface="Times New Roman" pitchFamily="18" charset="0"/>
            </a:endParaRPr>
          </a:p>
        </p:txBody>
      </p:sp>
      <p:cxnSp>
        <p:nvCxnSpPr>
          <p:cNvPr id="151" name="AutoShape 14"/>
          <p:cNvCxnSpPr>
            <a:cxnSpLocks noChangeShapeType="1"/>
          </p:cNvCxnSpPr>
          <p:nvPr/>
        </p:nvCxnSpPr>
        <p:spPr bwMode="auto">
          <a:xfrm flipV="1">
            <a:off x="4732508" y="3157082"/>
            <a:ext cx="229905" cy="249577"/>
          </a:xfrm>
          <a:prstGeom prst="straightConnector1">
            <a:avLst/>
          </a:prstGeom>
          <a:noFill/>
          <a:ln w="57150">
            <a:solidFill>
              <a:srgbClr val="00B050">
                <a:alpha val="50000"/>
              </a:srgbClr>
            </a:solidFill>
            <a:round/>
            <a:headEnd/>
            <a:tailEnd/>
          </a:ln>
        </p:spPr>
      </p:cxnSp>
      <p:sp>
        <p:nvSpPr>
          <p:cNvPr id="152" name="Rectangle 16"/>
          <p:cNvSpPr>
            <a:spLocks noChangeArrowheads="1"/>
          </p:cNvSpPr>
          <p:nvPr/>
        </p:nvSpPr>
        <p:spPr bwMode="auto">
          <a:xfrm rot="13500000" flipH="1">
            <a:off x="5548092" y="2144427"/>
            <a:ext cx="59455" cy="124037"/>
          </a:xfrm>
          <a:prstGeom prst="rect">
            <a:avLst/>
          </a:prstGeom>
          <a:solidFill>
            <a:srgbClr val="C0C0C0">
              <a:alpha val="50195"/>
            </a:srgbClr>
          </a:solidFill>
          <a:ln w="38100">
            <a:solidFill>
              <a:srgbClr val="000000"/>
            </a:solidFill>
            <a:miter lim="800000"/>
            <a:headEnd/>
            <a:tailEnd/>
          </a:ln>
        </p:spPr>
        <p:txBody>
          <a:bodyPr/>
          <a:lstStyle/>
          <a:p>
            <a:endParaRPr lang="ja-JP" altLang="en-US" sz="1400">
              <a:latin typeface="Times New Roman" pitchFamily="18" charset="0"/>
              <a:cs typeface="Times New Roman" pitchFamily="18" charset="0"/>
            </a:endParaRPr>
          </a:p>
        </p:txBody>
      </p:sp>
      <p:sp>
        <p:nvSpPr>
          <p:cNvPr id="153" name="Rectangle 16"/>
          <p:cNvSpPr>
            <a:spLocks noChangeArrowheads="1"/>
          </p:cNvSpPr>
          <p:nvPr/>
        </p:nvSpPr>
        <p:spPr bwMode="auto">
          <a:xfrm rot="13500000" flipH="1">
            <a:off x="5201120" y="4642615"/>
            <a:ext cx="59455" cy="124037"/>
          </a:xfrm>
          <a:prstGeom prst="rect">
            <a:avLst/>
          </a:prstGeom>
          <a:solidFill>
            <a:srgbClr val="C0C0C0">
              <a:alpha val="50195"/>
            </a:srgbClr>
          </a:solidFill>
          <a:ln w="38100">
            <a:solidFill>
              <a:srgbClr val="000000"/>
            </a:solidFill>
            <a:miter lim="800000"/>
            <a:headEnd/>
            <a:tailEnd/>
          </a:ln>
        </p:spPr>
        <p:txBody>
          <a:bodyPr/>
          <a:lstStyle/>
          <a:p>
            <a:endParaRPr lang="ja-JP" altLang="en-US" sz="1400">
              <a:latin typeface="Times New Roman" pitchFamily="18" charset="0"/>
              <a:cs typeface="Times New Roman" pitchFamily="18" charset="0"/>
            </a:endParaRPr>
          </a:p>
        </p:txBody>
      </p:sp>
      <p:sp>
        <p:nvSpPr>
          <p:cNvPr id="154" name="角丸四角形 153"/>
          <p:cNvSpPr/>
          <p:nvPr/>
        </p:nvSpPr>
        <p:spPr>
          <a:xfrm>
            <a:off x="3700676" y="2014593"/>
            <a:ext cx="1957531" cy="1773013"/>
          </a:xfrm>
          <a:prstGeom prst="roundRect">
            <a:avLst/>
          </a:prstGeom>
          <a:no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p>
        </p:txBody>
      </p:sp>
      <p:sp>
        <p:nvSpPr>
          <p:cNvPr id="155" name="正方形/長方形 154"/>
          <p:cNvSpPr/>
          <p:nvPr/>
        </p:nvSpPr>
        <p:spPr>
          <a:xfrm flipH="1">
            <a:off x="3603429" y="1804282"/>
            <a:ext cx="1911101" cy="307777"/>
          </a:xfrm>
          <a:prstGeom prst="rect">
            <a:avLst/>
          </a:prstGeom>
        </p:spPr>
        <p:txBody>
          <a:bodyPr wrap="none">
            <a:spAutoFit/>
          </a:bodyPr>
          <a:lstStyle/>
          <a:p>
            <a:r>
              <a:rPr lang="en-US" altLang="ja-JP" sz="1400" b="1" i="1" dirty="0" err="1" smtClean="0">
                <a:solidFill>
                  <a:srgbClr val="006600"/>
                </a:solidFill>
                <a:latin typeface="Times New Roman" pitchFamily="18" charset="0"/>
                <a:cs typeface="Times New Roman" pitchFamily="18" charset="0"/>
              </a:rPr>
              <a:t>Yb</a:t>
            </a:r>
            <a:r>
              <a:rPr lang="en-US" altLang="ja-JP" sz="1400" b="1" i="1" dirty="0" smtClean="0">
                <a:solidFill>
                  <a:srgbClr val="006600"/>
                </a:solidFill>
                <a:latin typeface="Times New Roman" pitchFamily="18" charset="0"/>
                <a:cs typeface="Times New Roman" pitchFamily="18" charset="0"/>
              </a:rPr>
              <a:t> Fiber Pre-Amplifier</a:t>
            </a:r>
            <a:endParaRPr lang="ja-JP" altLang="en-US" sz="1400" i="1" dirty="0">
              <a:solidFill>
                <a:srgbClr val="006600"/>
              </a:solidFill>
            </a:endParaRPr>
          </a:p>
        </p:txBody>
      </p:sp>
      <p:sp>
        <p:nvSpPr>
          <p:cNvPr id="156" name="正方形/長方形 155"/>
          <p:cNvSpPr/>
          <p:nvPr/>
        </p:nvSpPr>
        <p:spPr>
          <a:xfrm flipH="1">
            <a:off x="3678500" y="3769229"/>
            <a:ext cx="1612942" cy="307777"/>
          </a:xfrm>
          <a:prstGeom prst="rect">
            <a:avLst/>
          </a:prstGeom>
        </p:spPr>
        <p:txBody>
          <a:bodyPr wrap="none">
            <a:spAutoFit/>
          </a:bodyPr>
          <a:lstStyle/>
          <a:p>
            <a:r>
              <a:rPr lang="en-US" altLang="ja-JP" sz="1400" b="1" i="1" dirty="0" err="1" smtClean="0">
                <a:solidFill>
                  <a:srgbClr val="006600"/>
                </a:solidFill>
                <a:latin typeface="Times New Roman" pitchFamily="18" charset="0"/>
                <a:cs typeface="Times New Roman" pitchFamily="18" charset="0"/>
              </a:rPr>
              <a:t>Yb</a:t>
            </a:r>
            <a:r>
              <a:rPr lang="en-US" altLang="ja-JP" sz="1400" b="1" i="1" dirty="0" smtClean="0">
                <a:solidFill>
                  <a:srgbClr val="006600"/>
                </a:solidFill>
                <a:latin typeface="Times New Roman" pitchFamily="18" charset="0"/>
                <a:cs typeface="Times New Roman" pitchFamily="18" charset="0"/>
              </a:rPr>
              <a:t> Fiber Oscillator</a:t>
            </a:r>
            <a:endParaRPr lang="ja-JP" altLang="en-US" sz="1400" b="1" i="1" dirty="0">
              <a:solidFill>
                <a:srgbClr val="006600"/>
              </a:solidFill>
              <a:latin typeface="Times New Roman" pitchFamily="18" charset="0"/>
              <a:cs typeface="Times New Roman" pitchFamily="18" charset="0"/>
            </a:endParaRPr>
          </a:p>
        </p:txBody>
      </p:sp>
      <p:sp>
        <p:nvSpPr>
          <p:cNvPr id="158" name="テキスト ボックス 157"/>
          <p:cNvSpPr txBox="1"/>
          <p:nvPr/>
        </p:nvSpPr>
        <p:spPr>
          <a:xfrm>
            <a:off x="7104534" y="4460925"/>
            <a:ext cx="765597" cy="253916"/>
          </a:xfrm>
          <a:prstGeom prst="rect">
            <a:avLst/>
          </a:prstGeom>
          <a:noFill/>
        </p:spPr>
        <p:txBody>
          <a:bodyPr wrap="square" rtlCol="0">
            <a:spAutoFit/>
          </a:bodyPr>
          <a:lstStyle/>
          <a:p>
            <a:r>
              <a:rPr kumimoji="1" lang="en-US" altLang="ja-JP" sz="1050" dirty="0" smtClean="0">
                <a:latin typeface="Times New Roman" pitchFamily="18" charset="0"/>
                <a:cs typeface="Times New Roman" pitchFamily="18" charset="0"/>
              </a:rPr>
              <a:t>Prism P</a:t>
            </a:r>
            <a:r>
              <a:rPr lang="en-US" altLang="ja-JP" sz="1050" dirty="0" smtClean="0">
                <a:latin typeface="Times New Roman" pitchFamily="18" charset="0"/>
                <a:cs typeface="Times New Roman" pitchFamily="18" charset="0"/>
              </a:rPr>
              <a:t>air</a:t>
            </a:r>
            <a:endParaRPr kumimoji="1" lang="ja-JP" altLang="en-US" sz="1050" dirty="0">
              <a:latin typeface="Times New Roman" pitchFamily="18" charset="0"/>
              <a:cs typeface="Times New Roman" pitchFamily="18" charset="0"/>
            </a:endParaRPr>
          </a:p>
        </p:txBody>
      </p:sp>
      <p:pic>
        <p:nvPicPr>
          <p:cNvPr id="160" name="図 1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04" y="3030166"/>
            <a:ext cx="3254360" cy="1681208"/>
          </a:xfrm>
          <a:prstGeom prst="rect">
            <a:avLst/>
          </a:prstGeom>
        </p:spPr>
      </p:pic>
      <p:pic>
        <p:nvPicPr>
          <p:cNvPr id="161" name="Picture 2" descr="G:\公募2011\PreAmp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1841" y="1066385"/>
            <a:ext cx="3156023" cy="1707458"/>
          </a:xfrm>
          <a:prstGeom prst="rect">
            <a:avLst/>
          </a:prstGeom>
          <a:noFill/>
          <a:extLst>
            <a:ext uri="{909E8E84-426E-40DD-AFC4-6F175D3DCCD1}">
              <a14:hiddenFill xmlns:a14="http://schemas.microsoft.com/office/drawing/2010/main">
                <a:solidFill>
                  <a:srgbClr val="FFFFFF"/>
                </a:solidFill>
              </a14:hiddenFill>
            </a:ext>
          </a:extLst>
        </p:spPr>
      </p:pic>
      <p:grpSp>
        <p:nvGrpSpPr>
          <p:cNvPr id="147" name="グループ化 104"/>
          <p:cNvGrpSpPr/>
          <p:nvPr/>
        </p:nvGrpSpPr>
        <p:grpSpPr>
          <a:xfrm>
            <a:off x="8215050" y="5661487"/>
            <a:ext cx="667820" cy="260121"/>
            <a:chOff x="1985199" y="2938492"/>
            <a:chExt cx="1847864" cy="571505"/>
          </a:xfrm>
          <a:gradFill>
            <a:gsLst>
              <a:gs pos="88000">
                <a:schemeClr val="accent5">
                  <a:lumMod val="60000"/>
                  <a:lumOff val="40000"/>
                </a:schemeClr>
              </a:gs>
              <a:gs pos="42000">
                <a:schemeClr val="accent6">
                  <a:lumMod val="75000"/>
                </a:schemeClr>
              </a:gs>
              <a:gs pos="12000">
                <a:schemeClr val="tx2">
                  <a:lumMod val="75000"/>
                </a:schemeClr>
              </a:gs>
              <a:gs pos="70000">
                <a:schemeClr val="accent4">
                  <a:lumMod val="50000"/>
                </a:schemeClr>
              </a:gs>
              <a:gs pos="97000">
                <a:srgbClr val="FF8200"/>
              </a:gs>
            </a:gsLst>
            <a:lin ang="0" scaled="1"/>
          </a:gradFill>
        </p:grpSpPr>
        <p:cxnSp>
          <p:nvCxnSpPr>
            <p:cNvPr id="182" name="カギ線コネクタ 181"/>
            <p:cNvCxnSpPr/>
            <p:nvPr/>
          </p:nvCxnSpPr>
          <p:spPr>
            <a:xfrm flipV="1">
              <a:off x="1985199" y="2938492"/>
              <a:ext cx="857256" cy="571504"/>
            </a:xfrm>
            <a:prstGeom prst="bentConnector3">
              <a:avLst>
                <a:gd name="adj1" fmla="val 22811"/>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カギ線コネクタ 182"/>
            <p:cNvCxnSpPr/>
            <p:nvPr/>
          </p:nvCxnSpPr>
          <p:spPr>
            <a:xfrm>
              <a:off x="2842455" y="2938492"/>
              <a:ext cx="990608" cy="561980"/>
            </a:xfrm>
            <a:prstGeom prst="bentConnector3">
              <a:avLst>
                <a:gd name="adj1" fmla="val 80769"/>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4" name="正方形/長方形 183"/>
            <p:cNvSpPr/>
            <p:nvPr/>
          </p:nvSpPr>
          <p:spPr>
            <a:xfrm>
              <a:off x="2199513" y="2938493"/>
              <a:ext cx="1428760" cy="571504"/>
            </a:xfrm>
            <a:prstGeom prst="rect">
              <a:avLst/>
            </a:prstGeom>
            <a:gradFill>
              <a:gsLst>
                <a:gs pos="0">
                  <a:schemeClr val="accent3">
                    <a:lumMod val="50000"/>
                  </a:schemeClr>
                </a:gs>
                <a:gs pos="50000">
                  <a:schemeClr val="accent5">
                    <a:lumMod val="50000"/>
                  </a:schemeClr>
                </a:gs>
                <a:gs pos="100000">
                  <a:schemeClr val="tx2">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185" name="フリーフォーム 184"/>
          <p:cNvSpPr/>
          <p:nvPr/>
        </p:nvSpPr>
        <p:spPr>
          <a:xfrm>
            <a:off x="6741022" y="5642252"/>
            <a:ext cx="1148544" cy="294255"/>
          </a:xfrm>
          <a:custGeom>
            <a:avLst/>
            <a:gdLst>
              <a:gd name="connsiteX0" fmla="*/ 0 w 20516850"/>
              <a:gd name="connsiteY0" fmla="*/ 3495691 h 3495691"/>
              <a:gd name="connsiteX1" fmla="*/ 2266950 w 20516850"/>
              <a:gd name="connsiteY1" fmla="*/ 2867041 h 3495691"/>
              <a:gd name="connsiteX2" fmla="*/ 4514850 w 20516850"/>
              <a:gd name="connsiteY2" fmla="*/ 790591 h 3495691"/>
              <a:gd name="connsiteX3" fmla="*/ 6800850 w 20516850"/>
              <a:gd name="connsiteY3" fmla="*/ 85741 h 3495691"/>
              <a:gd name="connsiteX4" fmla="*/ 13696950 w 20516850"/>
              <a:gd name="connsiteY4" fmla="*/ 85741 h 3495691"/>
              <a:gd name="connsiteX5" fmla="*/ 15982950 w 20516850"/>
              <a:gd name="connsiteY5" fmla="*/ 752491 h 3495691"/>
              <a:gd name="connsiteX6" fmla="*/ 18268950 w 20516850"/>
              <a:gd name="connsiteY6" fmla="*/ 2905141 h 3495691"/>
              <a:gd name="connsiteX7" fmla="*/ 20516850 w 20516850"/>
              <a:gd name="connsiteY7" fmla="*/ 3476641 h 349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6850" h="3495691">
                <a:moveTo>
                  <a:pt x="0" y="3495691"/>
                </a:moveTo>
                <a:cubicBezTo>
                  <a:pt x="757237" y="3406791"/>
                  <a:pt x="1514475" y="3317891"/>
                  <a:pt x="2266950" y="2867041"/>
                </a:cubicBezTo>
                <a:cubicBezTo>
                  <a:pt x="3019425" y="2416191"/>
                  <a:pt x="3759200" y="1254141"/>
                  <a:pt x="4514850" y="790591"/>
                </a:cubicBezTo>
                <a:cubicBezTo>
                  <a:pt x="5270500" y="327041"/>
                  <a:pt x="5270500" y="203216"/>
                  <a:pt x="6800850" y="85741"/>
                </a:cubicBezTo>
                <a:cubicBezTo>
                  <a:pt x="8331200" y="-31734"/>
                  <a:pt x="12166600" y="-25384"/>
                  <a:pt x="13696950" y="85741"/>
                </a:cubicBezTo>
                <a:cubicBezTo>
                  <a:pt x="15227300" y="196866"/>
                  <a:pt x="15220950" y="282591"/>
                  <a:pt x="15982950" y="752491"/>
                </a:cubicBezTo>
                <a:cubicBezTo>
                  <a:pt x="16744950" y="1222391"/>
                  <a:pt x="17513300" y="2451116"/>
                  <a:pt x="18268950" y="2905141"/>
                </a:cubicBezTo>
                <a:cubicBezTo>
                  <a:pt x="19024600" y="3359166"/>
                  <a:pt x="19770725" y="3417903"/>
                  <a:pt x="20516850" y="3476641"/>
                </a:cubicBezTo>
              </a:path>
            </a:pathLst>
          </a:custGeom>
          <a:gradFill>
            <a:gsLst>
              <a:gs pos="100000">
                <a:schemeClr val="tx2">
                  <a:lumMod val="50000"/>
                </a:schemeClr>
              </a:gs>
              <a:gs pos="51000">
                <a:schemeClr val="accent5">
                  <a:lumMod val="50000"/>
                </a:schemeClr>
              </a:gs>
              <a:gs pos="0">
                <a:schemeClr val="accent3">
                  <a:lumMod val="50000"/>
                </a:schemeClr>
              </a:gs>
            </a:gsLst>
            <a:lin ang="0" scaled="1"/>
          </a:gra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6" name="フリーフォーム 185"/>
          <p:cNvSpPr/>
          <p:nvPr/>
        </p:nvSpPr>
        <p:spPr>
          <a:xfrm>
            <a:off x="5340862" y="5527501"/>
            <a:ext cx="1151172" cy="409006"/>
          </a:xfrm>
          <a:custGeom>
            <a:avLst/>
            <a:gdLst>
              <a:gd name="connsiteX0" fmla="*/ 0 w 20516850"/>
              <a:gd name="connsiteY0" fmla="*/ 3495691 h 3495691"/>
              <a:gd name="connsiteX1" fmla="*/ 2266950 w 20516850"/>
              <a:gd name="connsiteY1" fmla="*/ 2867041 h 3495691"/>
              <a:gd name="connsiteX2" fmla="*/ 4514850 w 20516850"/>
              <a:gd name="connsiteY2" fmla="*/ 790591 h 3495691"/>
              <a:gd name="connsiteX3" fmla="*/ 6800850 w 20516850"/>
              <a:gd name="connsiteY3" fmla="*/ 85741 h 3495691"/>
              <a:gd name="connsiteX4" fmla="*/ 13696950 w 20516850"/>
              <a:gd name="connsiteY4" fmla="*/ 85741 h 3495691"/>
              <a:gd name="connsiteX5" fmla="*/ 15982950 w 20516850"/>
              <a:gd name="connsiteY5" fmla="*/ 752491 h 3495691"/>
              <a:gd name="connsiteX6" fmla="*/ 18268950 w 20516850"/>
              <a:gd name="connsiteY6" fmla="*/ 2905141 h 3495691"/>
              <a:gd name="connsiteX7" fmla="*/ 20516850 w 20516850"/>
              <a:gd name="connsiteY7" fmla="*/ 3476641 h 349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6850" h="3495691">
                <a:moveTo>
                  <a:pt x="0" y="3495691"/>
                </a:moveTo>
                <a:cubicBezTo>
                  <a:pt x="757237" y="3406791"/>
                  <a:pt x="1514475" y="3317891"/>
                  <a:pt x="2266950" y="2867041"/>
                </a:cubicBezTo>
                <a:cubicBezTo>
                  <a:pt x="3019425" y="2416191"/>
                  <a:pt x="3759200" y="1254141"/>
                  <a:pt x="4514850" y="790591"/>
                </a:cubicBezTo>
                <a:cubicBezTo>
                  <a:pt x="5270500" y="327041"/>
                  <a:pt x="5270500" y="203216"/>
                  <a:pt x="6800850" y="85741"/>
                </a:cubicBezTo>
                <a:cubicBezTo>
                  <a:pt x="8331200" y="-31734"/>
                  <a:pt x="12166600" y="-25384"/>
                  <a:pt x="13696950" y="85741"/>
                </a:cubicBezTo>
                <a:cubicBezTo>
                  <a:pt x="15227300" y="196866"/>
                  <a:pt x="15220950" y="282591"/>
                  <a:pt x="15982950" y="752491"/>
                </a:cubicBezTo>
                <a:cubicBezTo>
                  <a:pt x="16744950" y="1222391"/>
                  <a:pt x="17513300" y="2451116"/>
                  <a:pt x="18268950" y="2905141"/>
                </a:cubicBezTo>
                <a:cubicBezTo>
                  <a:pt x="19024600" y="3359166"/>
                  <a:pt x="19770725" y="3417903"/>
                  <a:pt x="20516850" y="3476641"/>
                </a:cubicBezTo>
              </a:path>
            </a:pathLst>
          </a:custGeom>
          <a:gradFill>
            <a:gsLst>
              <a:gs pos="26000">
                <a:srgbClr val="FFC000"/>
              </a:gs>
              <a:gs pos="91000">
                <a:srgbClr val="FF0000"/>
              </a:gs>
              <a:gs pos="7000">
                <a:schemeClr val="accent3">
                  <a:lumMod val="75000"/>
                </a:schemeClr>
              </a:gs>
              <a:gs pos="46000">
                <a:srgbClr val="FF8200"/>
              </a:gs>
            </a:gsLst>
            <a:lin ang="0" scaled="1"/>
          </a:gradFill>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7" name="Freeform 8"/>
          <p:cNvSpPr>
            <a:spLocks/>
          </p:cNvSpPr>
          <p:nvPr/>
        </p:nvSpPr>
        <p:spPr bwMode="auto">
          <a:xfrm>
            <a:off x="3553339" y="5783534"/>
            <a:ext cx="146592" cy="108620"/>
          </a:xfrm>
          <a:custGeom>
            <a:avLst/>
            <a:gdLst>
              <a:gd name="T0" fmla="*/ 2147483647 w 959"/>
              <a:gd name="T1" fmla="*/ 2147483647 h 543"/>
              <a:gd name="T2" fmla="*/ 2147483647 w 959"/>
              <a:gd name="T3" fmla="*/ 2147483647 h 543"/>
              <a:gd name="T4" fmla="*/ 2147483647 w 959"/>
              <a:gd name="T5" fmla="*/ 2147483647 h 543"/>
              <a:gd name="T6" fmla="*/ 2147483647 w 959"/>
              <a:gd name="T7" fmla="*/ 2147483647 h 543"/>
              <a:gd name="T8" fmla="*/ 2147483647 w 959"/>
              <a:gd name="T9" fmla="*/ 2147483647 h 543"/>
              <a:gd name="T10" fmla="*/ 2147483647 w 959"/>
              <a:gd name="T11" fmla="*/ 2147483647 h 543"/>
              <a:gd name="T12" fmla="*/ 2147483647 w 959"/>
              <a:gd name="T13" fmla="*/ 2147483647 h 543"/>
              <a:gd name="T14" fmla="*/ 2147483647 w 959"/>
              <a:gd name="T15" fmla="*/ 2147483647 h 543"/>
              <a:gd name="T16" fmla="*/ 2147483647 w 959"/>
              <a:gd name="T17" fmla="*/ 2147483647 h 543"/>
              <a:gd name="T18" fmla="*/ 2147483647 w 959"/>
              <a:gd name="T19" fmla="*/ 2147483647 h 543"/>
              <a:gd name="T20" fmla="*/ 2147483647 w 959"/>
              <a:gd name="T21" fmla="*/ 2147483647 h 543"/>
              <a:gd name="T22" fmla="*/ 2147483647 w 959"/>
              <a:gd name="T23" fmla="*/ 2147483647 h 543"/>
              <a:gd name="T24" fmla="*/ 2147483647 w 959"/>
              <a:gd name="T25" fmla="*/ 2147483647 h 543"/>
              <a:gd name="T26" fmla="*/ 2147483647 w 959"/>
              <a:gd name="T27" fmla="*/ 2147483647 h 543"/>
              <a:gd name="T28" fmla="*/ 2147483647 w 959"/>
              <a:gd name="T29" fmla="*/ 2147483647 h 543"/>
              <a:gd name="T30" fmla="*/ 2147483647 w 959"/>
              <a:gd name="T31" fmla="*/ 2147483647 h 543"/>
              <a:gd name="T32" fmla="*/ 2147483647 w 959"/>
              <a:gd name="T33" fmla="*/ 2147483647 h 543"/>
              <a:gd name="T34" fmla="*/ 2147483647 w 959"/>
              <a:gd name="T35" fmla="*/ 2147483647 h 543"/>
              <a:gd name="T36" fmla="*/ 2147483647 w 959"/>
              <a:gd name="T37" fmla="*/ 2147483647 h 543"/>
              <a:gd name="T38" fmla="*/ 2147483647 w 959"/>
              <a:gd name="T39" fmla="*/ 2147483647 h 543"/>
              <a:gd name="T40" fmla="*/ 2147483647 w 959"/>
              <a:gd name="T41" fmla="*/ 2147483647 h 543"/>
              <a:gd name="T42" fmla="*/ 2147483647 w 959"/>
              <a:gd name="T43" fmla="*/ 2147483647 h 543"/>
              <a:gd name="T44" fmla="*/ 2147483647 w 959"/>
              <a:gd name="T45" fmla="*/ 2147483647 h 543"/>
              <a:gd name="T46" fmla="*/ 2147483647 w 959"/>
              <a:gd name="T47" fmla="*/ 2147483647 h 543"/>
              <a:gd name="T48" fmla="*/ 2147483647 w 959"/>
              <a:gd name="T49" fmla="*/ 2147483647 h 543"/>
              <a:gd name="T50" fmla="*/ 2147483647 w 959"/>
              <a:gd name="T51" fmla="*/ 2147483647 h 543"/>
              <a:gd name="T52" fmla="*/ 2147483647 w 959"/>
              <a:gd name="T53" fmla="*/ 2147483647 h 543"/>
              <a:gd name="T54" fmla="*/ 2147483647 w 959"/>
              <a:gd name="T55" fmla="*/ 2147483647 h 543"/>
              <a:gd name="T56" fmla="*/ 2147483647 w 959"/>
              <a:gd name="T57" fmla="*/ 2147483647 h 543"/>
              <a:gd name="T58" fmla="*/ 2147483647 w 959"/>
              <a:gd name="T59" fmla="*/ 2147483647 h 543"/>
              <a:gd name="T60" fmla="*/ 2147483647 w 959"/>
              <a:gd name="T61" fmla="*/ 2147483647 h 543"/>
              <a:gd name="T62" fmla="*/ 2147483647 w 959"/>
              <a:gd name="T63" fmla="*/ 0 h 543"/>
              <a:gd name="T64" fmla="*/ 2147483647 w 959"/>
              <a:gd name="T65" fmla="*/ 2147483647 h 543"/>
              <a:gd name="T66" fmla="*/ 2147483647 w 959"/>
              <a:gd name="T67" fmla="*/ 2147483647 h 543"/>
              <a:gd name="T68" fmla="*/ 2147483647 w 959"/>
              <a:gd name="T69" fmla="*/ 2147483647 h 543"/>
              <a:gd name="T70" fmla="*/ 2147483647 w 959"/>
              <a:gd name="T71" fmla="*/ 2147483647 h 543"/>
              <a:gd name="T72" fmla="*/ 2147483647 w 959"/>
              <a:gd name="T73" fmla="*/ 2147483647 h 543"/>
              <a:gd name="T74" fmla="*/ 2147483647 w 959"/>
              <a:gd name="T75" fmla="*/ 2147483647 h 543"/>
              <a:gd name="T76" fmla="*/ 2147483647 w 959"/>
              <a:gd name="T77" fmla="*/ 2147483647 h 543"/>
              <a:gd name="T78" fmla="*/ 2147483647 w 959"/>
              <a:gd name="T79" fmla="*/ 2147483647 h 543"/>
              <a:gd name="T80" fmla="*/ 2147483647 w 959"/>
              <a:gd name="T81" fmla="*/ 2147483647 h 543"/>
              <a:gd name="T82" fmla="*/ 2147483647 w 959"/>
              <a:gd name="T83" fmla="*/ 2147483647 h 543"/>
              <a:gd name="T84" fmla="*/ 2147483647 w 959"/>
              <a:gd name="T85" fmla="*/ 2147483647 h 543"/>
              <a:gd name="T86" fmla="*/ 2147483647 w 959"/>
              <a:gd name="T87" fmla="*/ 2147483647 h 543"/>
              <a:gd name="T88" fmla="*/ 2147483647 w 959"/>
              <a:gd name="T89" fmla="*/ 2147483647 h 543"/>
              <a:gd name="T90" fmla="*/ 2147483647 w 959"/>
              <a:gd name="T91" fmla="*/ 2147483647 h 543"/>
              <a:gd name="T92" fmla="*/ 2147483647 w 959"/>
              <a:gd name="T93" fmla="*/ 2147483647 h 543"/>
              <a:gd name="T94" fmla="*/ 2147483647 w 959"/>
              <a:gd name="T95" fmla="*/ 2147483647 h 543"/>
              <a:gd name="T96" fmla="*/ 2147483647 w 959"/>
              <a:gd name="T97" fmla="*/ 2147483647 h 543"/>
              <a:gd name="T98" fmla="*/ 2147483647 w 959"/>
              <a:gd name="T99" fmla="*/ 2147483647 h 543"/>
              <a:gd name="T100" fmla="*/ 2147483647 w 959"/>
              <a:gd name="T101" fmla="*/ 2147483647 h 543"/>
              <a:gd name="T102" fmla="*/ 2147483647 w 959"/>
              <a:gd name="T103" fmla="*/ 2147483647 h 543"/>
              <a:gd name="T104" fmla="*/ 2147483647 w 959"/>
              <a:gd name="T105" fmla="*/ 2147483647 h 543"/>
              <a:gd name="T106" fmla="*/ 2147483647 w 959"/>
              <a:gd name="T107" fmla="*/ 2147483647 h 543"/>
              <a:gd name="T108" fmla="*/ 2147483647 w 959"/>
              <a:gd name="T109" fmla="*/ 2147483647 h 543"/>
              <a:gd name="T110" fmla="*/ 2147483647 w 959"/>
              <a:gd name="T111" fmla="*/ 2147483647 h 543"/>
              <a:gd name="T112" fmla="*/ 2147483647 w 959"/>
              <a:gd name="T113" fmla="*/ 2147483647 h 543"/>
              <a:gd name="T114" fmla="*/ 2147483647 w 959"/>
              <a:gd name="T115" fmla="*/ 2147483647 h 543"/>
              <a:gd name="T116" fmla="*/ 2147483647 w 959"/>
              <a:gd name="T117" fmla="*/ 2147483647 h 543"/>
              <a:gd name="T118" fmla="*/ 2147483647 w 959"/>
              <a:gd name="T119" fmla="*/ 2147483647 h 543"/>
              <a:gd name="T120" fmla="*/ 2147483647 w 959"/>
              <a:gd name="T121" fmla="*/ 2147483647 h 543"/>
              <a:gd name="T122" fmla="*/ 2147483647 w 959"/>
              <a:gd name="T123" fmla="*/ 2147483647 h 543"/>
              <a:gd name="T124" fmla="*/ 2147483647 w 959"/>
              <a:gd name="T125" fmla="*/ 2147483647 h 54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59"/>
              <a:gd name="T190" fmla="*/ 0 h 543"/>
              <a:gd name="T191" fmla="*/ 959 w 959"/>
              <a:gd name="T192" fmla="*/ 543 h 54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59" h="543">
                <a:moveTo>
                  <a:pt x="0" y="543"/>
                </a:moveTo>
                <a:lnTo>
                  <a:pt x="9" y="543"/>
                </a:lnTo>
                <a:lnTo>
                  <a:pt x="18" y="543"/>
                </a:lnTo>
                <a:lnTo>
                  <a:pt x="28" y="543"/>
                </a:lnTo>
                <a:lnTo>
                  <a:pt x="37" y="543"/>
                </a:lnTo>
                <a:lnTo>
                  <a:pt x="46" y="543"/>
                </a:lnTo>
                <a:lnTo>
                  <a:pt x="55" y="543"/>
                </a:lnTo>
                <a:lnTo>
                  <a:pt x="65" y="543"/>
                </a:lnTo>
                <a:lnTo>
                  <a:pt x="74" y="543"/>
                </a:lnTo>
                <a:lnTo>
                  <a:pt x="83" y="543"/>
                </a:lnTo>
                <a:lnTo>
                  <a:pt x="92" y="543"/>
                </a:lnTo>
                <a:lnTo>
                  <a:pt x="101" y="543"/>
                </a:lnTo>
                <a:lnTo>
                  <a:pt x="111" y="543"/>
                </a:lnTo>
                <a:lnTo>
                  <a:pt x="120" y="543"/>
                </a:lnTo>
                <a:lnTo>
                  <a:pt x="129" y="543"/>
                </a:lnTo>
                <a:lnTo>
                  <a:pt x="138" y="543"/>
                </a:lnTo>
                <a:lnTo>
                  <a:pt x="138" y="534"/>
                </a:lnTo>
                <a:lnTo>
                  <a:pt x="148" y="534"/>
                </a:lnTo>
                <a:lnTo>
                  <a:pt x="157" y="534"/>
                </a:lnTo>
                <a:lnTo>
                  <a:pt x="166" y="534"/>
                </a:lnTo>
                <a:lnTo>
                  <a:pt x="175" y="534"/>
                </a:lnTo>
                <a:lnTo>
                  <a:pt x="184" y="534"/>
                </a:lnTo>
                <a:lnTo>
                  <a:pt x="184" y="525"/>
                </a:lnTo>
                <a:lnTo>
                  <a:pt x="194" y="525"/>
                </a:lnTo>
                <a:lnTo>
                  <a:pt x="203" y="525"/>
                </a:lnTo>
                <a:lnTo>
                  <a:pt x="203" y="516"/>
                </a:lnTo>
                <a:lnTo>
                  <a:pt x="212" y="516"/>
                </a:lnTo>
                <a:lnTo>
                  <a:pt x="212" y="506"/>
                </a:lnTo>
                <a:lnTo>
                  <a:pt x="221" y="506"/>
                </a:lnTo>
                <a:lnTo>
                  <a:pt x="230" y="497"/>
                </a:lnTo>
                <a:lnTo>
                  <a:pt x="240" y="497"/>
                </a:lnTo>
                <a:lnTo>
                  <a:pt x="240" y="488"/>
                </a:lnTo>
                <a:lnTo>
                  <a:pt x="249" y="479"/>
                </a:lnTo>
                <a:lnTo>
                  <a:pt x="249" y="470"/>
                </a:lnTo>
                <a:lnTo>
                  <a:pt x="258" y="470"/>
                </a:lnTo>
                <a:lnTo>
                  <a:pt x="258" y="460"/>
                </a:lnTo>
                <a:lnTo>
                  <a:pt x="267" y="460"/>
                </a:lnTo>
                <a:lnTo>
                  <a:pt x="267" y="451"/>
                </a:lnTo>
                <a:lnTo>
                  <a:pt x="277" y="451"/>
                </a:lnTo>
                <a:lnTo>
                  <a:pt x="277" y="442"/>
                </a:lnTo>
                <a:lnTo>
                  <a:pt x="277" y="433"/>
                </a:lnTo>
                <a:lnTo>
                  <a:pt x="286" y="433"/>
                </a:lnTo>
                <a:lnTo>
                  <a:pt x="286" y="423"/>
                </a:lnTo>
                <a:lnTo>
                  <a:pt x="286" y="414"/>
                </a:lnTo>
                <a:lnTo>
                  <a:pt x="295" y="414"/>
                </a:lnTo>
                <a:lnTo>
                  <a:pt x="295" y="405"/>
                </a:lnTo>
                <a:lnTo>
                  <a:pt x="295" y="396"/>
                </a:lnTo>
                <a:lnTo>
                  <a:pt x="304" y="396"/>
                </a:lnTo>
                <a:lnTo>
                  <a:pt x="304" y="387"/>
                </a:lnTo>
                <a:lnTo>
                  <a:pt x="304" y="377"/>
                </a:lnTo>
                <a:lnTo>
                  <a:pt x="313" y="377"/>
                </a:lnTo>
                <a:lnTo>
                  <a:pt x="313" y="368"/>
                </a:lnTo>
                <a:lnTo>
                  <a:pt x="313" y="359"/>
                </a:lnTo>
                <a:lnTo>
                  <a:pt x="323" y="359"/>
                </a:lnTo>
                <a:lnTo>
                  <a:pt x="323" y="350"/>
                </a:lnTo>
                <a:lnTo>
                  <a:pt x="323" y="341"/>
                </a:lnTo>
                <a:lnTo>
                  <a:pt x="323" y="331"/>
                </a:lnTo>
                <a:lnTo>
                  <a:pt x="332" y="331"/>
                </a:lnTo>
                <a:lnTo>
                  <a:pt x="332" y="322"/>
                </a:lnTo>
                <a:lnTo>
                  <a:pt x="332" y="313"/>
                </a:lnTo>
                <a:lnTo>
                  <a:pt x="341" y="304"/>
                </a:lnTo>
                <a:lnTo>
                  <a:pt x="341" y="294"/>
                </a:lnTo>
                <a:lnTo>
                  <a:pt x="341" y="285"/>
                </a:lnTo>
                <a:lnTo>
                  <a:pt x="350" y="285"/>
                </a:lnTo>
                <a:lnTo>
                  <a:pt x="350" y="276"/>
                </a:lnTo>
                <a:lnTo>
                  <a:pt x="350" y="267"/>
                </a:lnTo>
                <a:lnTo>
                  <a:pt x="350" y="258"/>
                </a:lnTo>
                <a:lnTo>
                  <a:pt x="360" y="258"/>
                </a:lnTo>
                <a:lnTo>
                  <a:pt x="360" y="248"/>
                </a:lnTo>
                <a:lnTo>
                  <a:pt x="360" y="239"/>
                </a:lnTo>
                <a:lnTo>
                  <a:pt x="360" y="230"/>
                </a:lnTo>
                <a:lnTo>
                  <a:pt x="369" y="230"/>
                </a:lnTo>
                <a:lnTo>
                  <a:pt x="369" y="221"/>
                </a:lnTo>
                <a:lnTo>
                  <a:pt x="369" y="211"/>
                </a:lnTo>
                <a:lnTo>
                  <a:pt x="378" y="202"/>
                </a:lnTo>
                <a:lnTo>
                  <a:pt x="378" y="193"/>
                </a:lnTo>
                <a:lnTo>
                  <a:pt x="378" y="184"/>
                </a:lnTo>
                <a:lnTo>
                  <a:pt x="378" y="175"/>
                </a:lnTo>
                <a:lnTo>
                  <a:pt x="387" y="165"/>
                </a:lnTo>
                <a:lnTo>
                  <a:pt x="387" y="156"/>
                </a:lnTo>
                <a:lnTo>
                  <a:pt x="387" y="147"/>
                </a:lnTo>
                <a:lnTo>
                  <a:pt x="396" y="147"/>
                </a:lnTo>
                <a:lnTo>
                  <a:pt x="396" y="138"/>
                </a:lnTo>
                <a:lnTo>
                  <a:pt x="396" y="129"/>
                </a:lnTo>
                <a:lnTo>
                  <a:pt x="396" y="119"/>
                </a:lnTo>
                <a:lnTo>
                  <a:pt x="406" y="119"/>
                </a:lnTo>
                <a:lnTo>
                  <a:pt x="406" y="110"/>
                </a:lnTo>
                <a:lnTo>
                  <a:pt x="406" y="101"/>
                </a:lnTo>
                <a:lnTo>
                  <a:pt x="415" y="92"/>
                </a:lnTo>
                <a:lnTo>
                  <a:pt x="415" y="82"/>
                </a:lnTo>
                <a:lnTo>
                  <a:pt x="424" y="82"/>
                </a:lnTo>
                <a:lnTo>
                  <a:pt x="424" y="73"/>
                </a:lnTo>
                <a:lnTo>
                  <a:pt x="424" y="64"/>
                </a:lnTo>
                <a:lnTo>
                  <a:pt x="433" y="55"/>
                </a:lnTo>
                <a:lnTo>
                  <a:pt x="433" y="46"/>
                </a:lnTo>
                <a:lnTo>
                  <a:pt x="433" y="36"/>
                </a:lnTo>
                <a:lnTo>
                  <a:pt x="443" y="36"/>
                </a:lnTo>
                <a:lnTo>
                  <a:pt x="443" y="27"/>
                </a:lnTo>
                <a:lnTo>
                  <a:pt x="452" y="27"/>
                </a:lnTo>
                <a:lnTo>
                  <a:pt x="452" y="18"/>
                </a:lnTo>
                <a:lnTo>
                  <a:pt x="461" y="18"/>
                </a:lnTo>
                <a:lnTo>
                  <a:pt x="461" y="9"/>
                </a:lnTo>
                <a:lnTo>
                  <a:pt x="470" y="9"/>
                </a:lnTo>
                <a:lnTo>
                  <a:pt x="470" y="0"/>
                </a:lnTo>
                <a:lnTo>
                  <a:pt x="479" y="0"/>
                </a:lnTo>
                <a:lnTo>
                  <a:pt x="489" y="0"/>
                </a:lnTo>
                <a:lnTo>
                  <a:pt x="489" y="9"/>
                </a:lnTo>
                <a:lnTo>
                  <a:pt x="498" y="9"/>
                </a:lnTo>
                <a:lnTo>
                  <a:pt x="507" y="9"/>
                </a:lnTo>
                <a:lnTo>
                  <a:pt x="507" y="18"/>
                </a:lnTo>
                <a:lnTo>
                  <a:pt x="516" y="18"/>
                </a:lnTo>
                <a:lnTo>
                  <a:pt x="516" y="27"/>
                </a:lnTo>
                <a:lnTo>
                  <a:pt x="525" y="36"/>
                </a:lnTo>
                <a:lnTo>
                  <a:pt x="525" y="46"/>
                </a:lnTo>
                <a:lnTo>
                  <a:pt x="535" y="46"/>
                </a:lnTo>
                <a:lnTo>
                  <a:pt x="535" y="55"/>
                </a:lnTo>
                <a:lnTo>
                  <a:pt x="535" y="64"/>
                </a:lnTo>
                <a:lnTo>
                  <a:pt x="544" y="64"/>
                </a:lnTo>
                <a:lnTo>
                  <a:pt x="544" y="73"/>
                </a:lnTo>
                <a:lnTo>
                  <a:pt x="544" y="82"/>
                </a:lnTo>
                <a:lnTo>
                  <a:pt x="553" y="92"/>
                </a:lnTo>
                <a:lnTo>
                  <a:pt x="553" y="101"/>
                </a:lnTo>
                <a:lnTo>
                  <a:pt x="562" y="110"/>
                </a:lnTo>
                <a:lnTo>
                  <a:pt x="562" y="119"/>
                </a:lnTo>
                <a:lnTo>
                  <a:pt x="562" y="129"/>
                </a:lnTo>
                <a:lnTo>
                  <a:pt x="562" y="138"/>
                </a:lnTo>
                <a:lnTo>
                  <a:pt x="572" y="138"/>
                </a:lnTo>
                <a:lnTo>
                  <a:pt x="572" y="147"/>
                </a:lnTo>
                <a:lnTo>
                  <a:pt x="572" y="156"/>
                </a:lnTo>
                <a:lnTo>
                  <a:pt x="572" y="165"/>
                </a:lnTo>
                <a:lnTo>
                  <a:pt x="581" y="165"/>
                </a:lnTo>
                <a:lnTo>
                  <a:pt x="581" y="175"/>
                </a:lnTo>
                <a:lnTo>
                  <a:pt x="581" y="184"/>
                </a:lnTo>
                <a:lnTo>
                  <a:pt x="581" y="193"/>
                </a:lnTo>
                <a:lnTo>
                  <a:pt x="590" y="193"/>
                </a:lnTo>
                <a:lnTo>
                  <a:pt x="590" y="202"/>
                </a:lnTo>
                <a:lnTo>
                  <a:pt x="590" y="211"/>
                </a:lnTo>
                <a:lnTo>
                  <a:pt x="590" y="221"/>
                </a:lnTo>
                <a:lnTo>
                  <a:pt x="599" y="221"/>
                </a:lnTo>
                <a:lnTo>
                  <a:pt x="599" y="230"/>
                </a:lnTo>
                <a:lnTo>
                  <a:pt x="599" y="239"/>
                </a:lnTo>
                <a:lnTo>
                  <a:pt x="608" y="248"/>
                </a:lnTo>
                <a:lnTo>
                  <a:pt x="608" y="258"/>
                </a:lnTo>
                <a:lnTo>
                  <a:pt x="608" y="267"/>
                </a:lnTo>
                <a:lnTo>
                  <a:pt x="618" y="276"/>
                </a:lnTo>
                <a:lnTo>
                  <a:pt x="618" y="285"/>
                </a:lnTo>
                <a:lnTo>
                  <a:pt x="618" y="294"/>
                </a:lnTo>
                <a:lnTo>
                  <a:pt x="627" y="294"/>
                </a:lnTo>
                <a:lnTo>
                  <a:pt x="627" y="304"/>
                </a:lnTo>
                <a:lnTo>
                  <a:pt x="627" y="313"/>
                </a:lnTo>
                <a:lnTo>
                  <a:pt x="636" y="322"/>
                </a:lnTo>
                <a:lnTo>
                  <a:pt x="636" y="331"/>
                </a:lnTo>
                <a:lnTo>
                  <a:pt x="636" y="341"/>
                </a:lnTo>
                <a:lnTo>
                  <a:pt x="645" y="341"/>
                </a:lnTo>
                <a:lnTo>
                  <a:pt x="645" y="350"/>
                </a:lnTo>
                <a:lnTo>
                  <a:pt x="645" y="359"/>
                </a:lnTo>
                <a:lnTo>
                  <a:pt x="655" y="368"/>
                </a:lnTo>
                <a:lnTo>
                  <a:pt x="655" y="377"/>
                </a:lnTo>
                <a:lnTo>
                  <a:pt x="655" y="387"/>
                </a:lnTo>
                <a:lnTo>
                  <a:pt x="664" y="387"/>
                </a:lnTo>
                <a:lnTo>
                  <a:pt x="664" y="396"/>
                </a:lnTo>
                <a:lnTo>
                  <a:pt x="664" y="405"/>
                </a:lnTo>
                <a:lnTo>
                  <a:pt x="673" y="405"/>
                </a:lnTo>
                <a:lnTo>
                  <a:pt x="673" y="414"/>
                </a:lnTo>
                <a:lnTo>
                  <a:pt x="673" y="423"/>
                </a:lnTo>
                <a:lnTo>
                  <a:pt x="682" y="423"/>
                </a:lnTo>
                <a:lnTo>
                  <a:pt x="682" y="433"/>
                </a:lnTo>
                <a:lnTo>
                  <a:pt x="691" y="442"/>
                </a:lnTo>
                <a:lnTo>
                  <a:pt x="691" y="451"/>
                </a:lnTo>
                <a:lnTo>
                  <a:pt x="701" y="451"/>
                </a:lnTo>
                <a:lnTo>
                  <a:pt x="701" y="460"/>
                </a:lnTo>
                <a:lnTo>
                  <a:pt x="701" y="470"/>
                </a:lnTo>
                <a:lnTo>
                  <a:pt x="710" y="470"/>
                </a:lnTo>
                <a:lnTo>
                  <a:pt x="710" y="479"/>
                </a:lnTo>
                <a:lnTo>
                  <a:pt x="719" y="479"/>
                </a:lnTo>
                <a:lnTo>
                  <a:pt x="719" y="488"/>
                </a:lnTo>
                <a:lnTo>
                  <a:pt x="728" y="488"/>
                </a:lnTo>
                <a:lnTo>
                  <a:pt x="728" y="497"/>
                </a:lnTo>
                <a:lnTo>
                  <a:pt x="738" y="497"/>
                </a:lnTo>
                <a:lnTo>
                  <a:pt x="738" y="506"/>
                </a:lnTo>
                <a:lnTo>
                  <a:pt x="747" y="506"/>
                </a:lnTo>
                <a:lnTo>
                  <a:pt x="747" y="516"/>
                </a:lnTo>
                <a:lnTo>
                  <a:pt x="756" y="516"/>
                </a:lnTo>
                <a:lnTo>
                  <a:pt x="765" y="525"/>
                </a:lnTo>
                <a:lnTo>
                  <a:pt x="774" y="525"/>
                </a:lnTo>
                <a:lnTo>
                  <a:pt x="784" y="525"/>
                </a:lnTo>
                <a:lnTo>
                  <a:pt x="784" y="534"/>
                </a:lnTo>
                <a:lnTo>
                  <a:pt x="793" y="534"/>
                </a:lnTo>
                <a:lnTo>
                  <a:pt x="802" y="534"/>
                </a:lnTo>
                <a:lnTo>
                  <a:pt x="811" y="534"/>
                </a:lnTo>
                <a:lnTo>
                  <a:pt x="820" y="534"/>
                </a:lnTo>
                <a:lnTo>
                  <a:pt x="830" y="534"/>
                </a:lnTo>
                <a:lnTo>
                  <a:pt x="830" y="543"/>
                </a:lnTo>
                <a:lnTo>
                  <a:pt x="839" y="543"/>
                </a:lnTo>
                <a:lnTo>
                  <a:pt x="848" y="543"/>
                </a:lnTo>
                <a:lnTo>
                  <a:pt x="857" y="543"/>
                </a:lnTo>
                <a:lnTo>
                  <a:pt x="867" y="543"/>
                </a:lnTo>
                <a:lnTo>
                  <a:pt x="876" y="543"/>
                </a:lnTo>
                <a:lnTo>
                  <a:pt x="885" y="543"/>
                </a:lnTo>
                <a:lnTo>
                  <a:pt x="894" y="543"/>
                </a:lnTo>
                <a:lnTo>
                  <a:pt x="903" y="543"/>
                </a:lnTo>
                <a:lnTo>
                  <a:pt x="913" y="543"/>
                </a:lnTo>
                <a:lnTo>
                  <a:pt x="922" y="543"/>
                </a:lnTo>
                <a:lnTo>
                  <a:pt x="931" y="543"/>
                </a:lnTo>
                <a:lnTo>
                  <a:pt x="940" y="543"/>
                </a:lnTo>
                <a:lnTo>
                  <a:pt x="950" y="543"/>
                </a:lnTo>
                <a:lnTo>
                  <a:pt x="959" y="543"/>
                </a:lnTo>
              </a:path>
            </a:pathLst>
          </a:custGeom>
          <a:solidFill>
            <a:srgbClr val="FF0000"/>
          </a:solidFill>
          <a:ln w="31750" cmpd="sng">
            <a:solidFill>
              <a:srgbClr val="C00000"/>
            </a:solidFill>
            <a:prstDash val="solid"/>
            <a:round/>
            <a:headEnd/>
            <a:tailEnd/>
          </a:ln>
        </p:spPr>
        <p:txBody>
          <a:bodyPr/>
          <a:lstStyle/>
          <a:p>
            <a:endParaRPr lang="ja-JP" altLang="en-US"/>
          </a:p>
        </p:txBody>
      </p:sp>
      <p:sp>
        <p:nvSpPr>
          <p:cNvPr id="189" name="フリーフォーム 188"/>
          <p:cNvSpPr/>
          <p:nvPr/>
        </p:nvSpPr>
        <p:spPr>
          <a:xfrm>
            <a:off x="4021831" y="5761923"/>
            <a:ext cx="1106108" cy="151842"/>
          </a:xfrm>
          <a:custGeom>
            <a:avLst/>
            <a:gdLst>
              <a:gd name="connsiteX0" fmla="*/ 0 w 20516850"/>
              <a:gd name="connsiteY0" fmla="*/ 3495691 h 3495691"/>
              <a:gd name="connsiteX1" fmla="*/ 2266950 w 20516850"/>
              <a:gd name="connsiteY1" fmla="*/ 2867041 h 3495691"/>
              <a:gd name="connsiteX2" fmla="*/ 4514850 w 20516850"/>
              <a:gd name="connsiteY2" fmla="*/ 790591 h 3495691"/>
              <a:gd name="connsiteX3" fmla="*/ 6800850 w 20516850"/>
              <a:gd name="connsiteY3" fmla="*/ 85741 h 3495691"/>
              <a:gd name="connsiteX4" fmla="*/ 13696950 w 20516850"/>
              <a:gd name="connsiteY4" fmla="*/ 85741 h 3495691"/>
              <a:gd name="connsiteX5" fmla="*/ 15982950 w 20516850"/>
              <a:gd name="connsiteY5" fmla="*/ 752491 h 3495691"/>
              <a:gd name="connsiteX6" fmla="*/ 18268950 w 20516850"/>
              <a:gd name="connsiteY6" fmla="*/ 2905141 h 3495691"/>
              <a:gd name="connsiteX7" fmla="*/ 20516850 w 20516850"/>
              <a:gd name="connsiteY7" fmla="*/ 3476641 h 349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6850" h="3495691">
                <a:moveTo>
                  <a:pt x="0" y="3495691"/>
                </a:moveTo>
                <a:cubicBezTo>
                  <a:pt x="757237" y="3406791"/>
                  <a:pt x="1514475" y="3317891"/>
                  <a:pt x="2266950" y="2867041"/>
                </a:cubicBezTo>
                <a:cubicBezTo>
                  <a:pt x="3019425" y="2416191"/>
                  <a:pt x="3759200" y="1254141"/>
                  <a:pt x="4514850" y="790591"/>
                </a:cubicBezTo>
                <a:cubicBezTo>
                  <a:pt x="5270500" y="327041"/>
                  <a:pt x="5270500" y="203216"/>
                  <a:pt x="6800850" y="85741"/>
                </a:cubicBezTo>
                <a:cubicBezTo>
                  <a:pt x="8331200" y="-31734"/>
                  <a:pt x="12166600" y="-25384"/>
                  <a:pt x="13696950" y="85741"/>
                </a:cubicBezTo>
                <a:cubicBezTo>
                  <a:pt x="15227300" y="196866"/>
                  <a:pt x="15220950" y="282591"/>
                  <a:pt x="15982950" y="752491"/>
                </a:cubicBezTo>
                <a:cubicBezTo>
                  <a:pt x="16744950" y="1222391"/>
                  <a:pt x="17513300" y="2451116"/>
                  <a:pt x="18268950" y="2905141"/>
                </a:cubicBezTo>
                <a:cubicBezTo>
                  <a:pt x="19024600" y="3359166"/>
                  <a:pt x="19770725" y="3417903"/>
                  <a:pt x="20516850" y="3476641"/>
                </a:cubicBezTo>
              </a:path>
            </a:pathLst>
          </a:custGeom>
          <a:gradFill>
            <a:gsLst>
              <a:gs pos="26000">
                <a:srgbClr val="FFC000"/>
              </a:gs>
              <a:gs pos="91000">
                <a:srgbClr val="FF0000"/>
              </a:gs>
              <a:gs pos="7000">
                <a:schemeClr val="accent3">
                  <a:lumMod val="75000"/>
                </a:schemeClr>
              </a:gs>
              <a:gs pos="46000">
                <a:srgbClr val="FF8200"/>
              </a:gs>
            </a:gsLst>
            <a:lin ang="0" scaled="1"/>
          </a:gradFill>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92" name="直線矢印コネクタ 191"/>
          <p:cNvCxnSpPr/>
          <p:nvPr/>
        </p:nvCxnSpPr>
        <p:spPr>
          <a:xfrm>
            <a:off x="3815746" y="5837844"/>
            <a:ext cx="185992"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93" name="直線矢印コネクタ 192"/>
          <p:cNvCxnSpPr/>
          <p:nvPr/>
        </p:nvCxnSpPr>
        <p:spPr>
          <a:xfrm>
            <a:off x="5147311" y="5837844"/>
            <a:ext cx="185992"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94" name="直線矢印コネクタ 193"/>
          <p:cNvCxnSpPr/>
          <p:nvPr/>
        </p:nvCxnSpPr>
        <p:spPr>
          <a:xfrm>
            <a:off x="6564784" y="5837844"/>
            <a:ext cx="185992"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95" name="直線矢印コネクタ 194"/>
          <p:cNvCxnSpPr/>
          <p:nvPr/>
        </p:nvCxnSpPr>
        <p:spPr>
          <a:xfrm>
            <a:off x="7921070" y="5837844"/>
            <a:ext cx="185992"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96" name="テキスト ボックス 20"/>
          <p:cNvSpPr txBox="1">
            <a:spLocks noChangeArrowheads="1"/>
          </p:cNvSpPr>
          <p:nvPr/>
        </p:nvSpPr>
        <p:spPr bwMode="auto">
          <a:xfrm flipH="1">
            <a:off x="5181557" y="3752955"/>
            <a:ext cx="705979" cy="253916"/>
          </a:xfrm>
          <a:prstGeom prst="rect">
            <a:avLst/>
          </a:prstGeom>
          <a:noFill/>
          <a:ln w="9525">
            <a:noFill/>
            <a:miter lim="800000"/>
            <a:headEnd/>
            <a:tailEnd/>
          </a:ln>
        </p:spPr>
        <p:txBody>
          <a:bodyPr wrap="square">
            <a:spAutoFit/>
          </a:bodyPr>
          <a:lstStyle/>
          <a:p>
            <a:pPr algn="ctr"/>
            <a:r>
              <a:rPr lang="en-US" altLang="ja-JP" sz="1050" dirty="0" smtClean="0">
                <a:latin typeface="Times New Roman" pitchFamily="18" charset="0"/>
                <a:cs typeface="Times New Roman" pitchFamily="18" charset="0"/>
              </a:rPr>
              <a:t>1035nm</a:t>
            </a:r>
            <a:endParaRPr lang="ja-JP" altLang="en-US" sz="1050" dirty="0">
              <a:latin typeface="Times New Roman" pitchFamily="18" charset="0"/>
              <a:cs typeface="Times New Roman" pitchFamily="18" charset="0"/>
            </a:endParaRPr>
          </a:p>
        </p:txBody>
      </p:sp>
      <p:pic>
        <p:nvPicPr>
          <p:cNvPr id="197" name="Picture 3" descr="G:\公募2011\Frequenc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083" y="4973525"/>
            <a:ext cx="1683309" cy="1257550"/>
          </a:xfrm>
          <a:prstGeom prst="rect">
            <a:avLst/>
          </a:prstGeom>
          <a:noFill/>
          <a:extLst>
            <a:ext uri="{909E8E84-426E-40DD-AFC4-6F175D3DCCD1}">
              <a14:hiddenFill xmlns:a14="http://schemas.microsoft.com/office/drawing/2010/main">
                <a:solidFill>
                  <a:srgbClr val="FFFFFF"/>
                </a:solidFill>
              </a14:hiddenFill>
            </a:ext>
          </a:extLst>
        </p:spPr>
      </p:pic>
      <p:sp>
        <p:nvSpPr>
          <p:cNvPr id="199" name="四角形吹き出し 198"/>
          <p:cNvSpPr/>
          <p:nvPr/>
        </p:nvSpPr>
        <p:spPr>
          <a:xfrm>
            <a:off x="61270" y="1011079"/>
            <a:ext cx="3358602" cy="1800188"/>
          </a:xfrm>
          <a:prstGeom prst="wedgeRectCallout">
            <a:avLst>
              <a:gd name="adj1" fmla="val 65760"/>
              <a:gd name="adj2" fmla="val 1608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35696" y="5160323"/>
            <a:ext cx="1641763" cy="1013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7" name="テキスト ボックス 176"/>
          <p:cNvSpPr txBox="1"/>
          <p:nvPr/>
        </p:nvSpPr>
        <p:spPr>
          <a:xfrm>
            <a:off x="1428728" y="6357958"/>
            <a:ext cx="4572598" cy="369332"/>
          </a:xfrm>
          <a:prstGeom prst="rect">
            <a:avLst/>
          </a:prstGeom>
          <a:noFill/>
        </p:spPr>
        <p:txBody>
          <a:bodyPr wrap="none" rtlCol="0">
            <a:spAutoFit/>
          </a:bodyPr>
          <a:lstStyle/>
          <a:p>
            <a:r>
              <a:rPr kumimoji="1" lang="en-US" altLang="ja-JP" dirty="0" smtClean="0"/>
              <a:t>Oscillator &amp; pre-amplifier  are</a:t>
            </a:r>
            <a:r>
              <a:rPr lang="en-US" altLang="ja-JP" dirty="0" smtClean="0"/>
              <a:t> already working.</a:t>
            </a:r>
            <a:endParaRPr kumimoji="1" lang="ja-JP" altLang="en-US" dirty="0"/>
          </a:p>
        </p:txBody>
      </p:sp>
    </p:spTree>
    <p:extLst>
      <p:ext uri="{BB962C8B-B14F-4D97-AF65-F5344CB8AC3E}">
        <p14:creationId xmlns:p14="http://schemas.microsoft.com/office/powerpoint/2010/main" val="2169195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81000" y="152400"/>
            <a:ext cx="8305800" cy="762000"/>
          </a:xfrm>
        </p:spPr>
        <p:txBody>
          <a:bodyPr/>
          <a:lstStyle/>
          <a:p>
            <a:r>
              <a:rPr lang="en-US" altLang="ja-JP"/>
              <a:t>8 GeV LINAC Third Switch Yard</a:t>
            </a:r>
          </a:p>
        </p:txBody>
      </p:sp>
      <p:pic>
        <p:nvPicPr>
          <p:cNvPr id="13315" name="Picture 3"/>
          <p:cNvPicPr>
            <a:picLocks noChangeAspect="1" noChangeArrowheads="1"/>
          </p:cNvPicPr>
          <p:nvPr/>
        </p:nvPicPr>
        <p:blipFill>
          <a:blip r:embed="rId3"/>
          <a:srcRect/>
          <a:stretch>
            <a:fillRect/>
          </a:stretch>
        </p:blipFill>
        <p:spPr bwMode="auto">
          <a:xfrm>
            <a:off x="152400" y="990600"/>
            <a:ext cx="8778875" cy="3937000"/>
          </a:xfrm>
          <a:prstGeom prst="rect">
            <a:avLst/>
          </a:prstGeom>
          <a:noFill/>
          <a:ln w="9525">
            <a:noFill/>
            <a:miter lim="800000"/>
            <a:headEnd/>
            <a:tailEnd/>
          </a:ln>
          <a:effectLst/>
        </p:spPr>
      </p:pic>
      <p:pic>
        <p:nvPicPr>
          <p:cNvPr id="13316" name="Picture 4"/>
          <p:cNvPicPr>
            <a:picLocks noChangeAspect="1" noChangeArrowheads="1"/>
          </p:cNvPicPr>
          <p:nvPr/>
        </p:nvPicPr>
        <p:blipFill>
          <a:blip r:embed="rId4"/>
          <a:srcRect/>
          <a:stretch>
            <a:fillRect/>
          </a:stretch>
        </p:blipFill>
        <p:spPr bwMode="auto">
          <a:xfrm>
            <a:off x="2438400" y="3856038"/>
            <a:ext cx="6629400" cy="2468562"/>
          </a:xfrm>
          <a:prstGeom prst="rect">
            <a:avLst/>
          </a:prstGeom>
          <a:noFill/>
          <a:ln w="9525">
            <a:noFill/>
            <a:miter lim="800000"/>
            <a:headEnd/>
            <a:tailEnd/>
          </a:ln>
          <a:effectLst/>
        </p:spPr>
      </p:pic>
      <p:sp>
        <p:nvSpPr>
          <p:cNvPr id="13317" name="Line 5"/>
          <p:cNvSpPr>
            <a:spLocks noChangeShapeType="1"/>
          </p:cNvSpPr>
          <p:nvPr/>
        </p:nvSpPr>
        <p:spPr bwMode="auto">
          <a:xfrm flipH="1">
            <a:off x="3276600" y="2971800"/>
            <a:ext cx="533400" cy="2209800"/>
          </a:xfrm>
          <a:prstGeom prst="line">
            <a:avLst/>
          </a:prstGeom>
          <a:noFill/>
          <a:ln w="28575">
            <a:solidFill>
              <a:schemeClr val="accent1"/>
            </a:solidFill>
            <a:prstDash val="dash"/>
            <a:round/>
            <a:headEnd/>
            <a:tailEnd/>
          </a:ln>
          <a:effectLst/>
        </p:spPr>
        <p:txBody>
          <a:bodyPr/>
          <a:lstStyle/>
          <a:p>
            <a:endParaRPr lang="ja-JP" altLang="en-US"/>
          </a:p>
        </p:txBody>
      </p:sp>
      <p:sp>
        <p:nvSpPr>
          <p:cNvPr id="13318" name="Line 6"/>
          <p:cNvSpPr>
            <a:spLocks noChangeShapeType="1"/>
          </p:cNvSpPr>
          <p:nvPr/>
        </p:nvSpPr>
        <p:spPr bwMode="auto">
          <a:xfrm>
            <a:off x="4267200" y="2895600"/>
            <a:ext cx="1600200" cy="1676400"/>
          </a:xfrm>
          <a:prstGeom prst="line">
            <a:avLst/>
          </a:prstGeom>
          <a:noFill/>
          <a:ln w="28575">
            <a:solidFill>
              <a:schemeClr val="accent1"/>
            </a:solidFill>
            <a:prstDash val="dash"/>
            <a:round/>
            <a:headEnd/>
            <a:tailEnd/>
          </a:ln>
          <a:effectLst/>
        </p:spPr>
        <p:txBody>
          <a:bodyPr/>
          <a:lstStyle/>
          <a:p>
            <a:endParaRPr lang="ja-JP" altLang="en-US"/>
          </a:p>
        </p:txBody>
      </p:sp>
      <p:sp>
        <p:nvSpPr>
          <p:cNvPr id="13319" name="Text Box 7"/>
          <p:cNvSpPr txBox="1">
            <a:spLocks noChangeArrowheads="1"/>
          </p:cNvSpPr>
          <p:nvPr/>
        </p:nvSpPr>
        <p:spPr bwMode="auto">
          <a:xfrm>
            <a:off x="3810000" y="1143000"/>
            <a:ext cx="2197100" cy="822325"/>
          </a:xfrm>
          <a:prstGeom prst="rect">
            <a:avLst/>
          </a:prstGeom>
          <a:noFill/>
          <a:ln w="9525">
            <a:noFill/>
            <a:miter lim="800000"/>
            <a:headEnd/>
            <a:tailEnd/>
          </a:ln>
          <a:effectLst/>
        </p:spPr>
        <p:txBody>
          <a:bodyPr wrap="none">
            <a:spAutoFit/>
          </a:bodyPr>
          <a:lstStyle/>
          <a:p>
            <a:r>
              <a:rPr lang="en-US" altLang="ja-JP"/>
              <a:t>KEKB</a:t>
            </a:r>
          </a:p>
          <a:p>
            <a:r>
              <a:rPr lang="en-US" altLang="ja-JP"/>
              <a:t>(continuous inj.)</a:t>
            </a:r>
          </a:p>
        </p:txBody>
      </p:sp>
      <p:sp>
        <p:nvSpPr>
          <p:cNvPr id="13320" name="Text Box 8"/>
          <p:cNvSpPr txBox="1">
            <a:spLocks noChangeArrowheads="1"/>
          </p:cNvSpPr>
          <p:nvPr/>
        </p:nvSpPr>
        <p:spPr bwMode="auto">
          <a:xfrm>
            <a:off x="2743200" y="3810000"/>
            <a:ext cx="1573213" cy="457200"/>
          </a:xfrm>
          <a:prstGeom prst="rect">
            <a:avLst/>
          </a:prstGeom>
          <a:noFill/>
          <a:ln w="9525">
            <a:noFill/>
            <a:miter lim="800000"/>
            <a:headEnd/>
            <a:tailEnd/>
          </a:ln>
          <a:effectLst/>
        </p:spPr>
        <p:txBody>
          <a:bodyPr wrap="none">
            <a:spAutoFit/>
          </a:bodyPr>
          <a:lstStyle/>
          <a:p>
            <a:r>
              <a:rPr lang="en-US" altLang="ja-JP"/>
              <a:t>PF (top up)</a:t>
            </a:r>
          </a:p>
        </p:txBody>
      </p:sp>
      <p:sp>
        <p:nvSpPr>
          <p:cNvPr id="13321" name="Line 9"/>
          <p:cNvSpPr>
            <a:spLocks noChangeShapeType="1"/>
          </p:cNvSpPr>
          <p:nvPr/>
        </p:nvSpPr>
        <p:spPr bwMode="auto">
          <a:xfrm flipH="1">
            <a:off x="2971800" y="3657600"/>
            <a:ext cx="76200" cy="228600"/>
          </a:xfrm>
          <a:prstGeom prst="line">
            <a:avLst/>
          </a:prstGeom>
          <a:noFill/>
          <a:ln w="9525">
            <a:solidFill>
              <a:schemeClr val="tx1"/>
            </a:solidFill>
            <a:round/>
            <a:headEnd/>
            <a:tailEnd type="triangle" w="med" len="med"/>
          </a:ln>
          <a:effectLst/>
        </p:spPr>
        <p:txBody>
          <a:bodyPr/>
          <a:lstStyle/>
          <a:p>
            <a:endParaRPr lang="ja-JP" altLang="en-US"/>
          </a:p>
        </p:txBody>
      </p:sp>
      <p:sp>
        <p:nvSpPr>
          <p:cNvPr id="13322" name="Text Box 10"/>
          <p:cNvSpPr txBox="1">
            <a:spLocks noChangeArrowheads="1"/>
          </p:cNvSpPr>
          <p:nvPr/>
        </p:nvSpPr>
        <p:spPr bwMode="auto">
          <a:xfrm>
            <a:off x="228600" y="3063875"/>
            <a:ext cx="1536700" cy="822325"/>
          </a:xfrm>
          <a:prstGeom prst="rect">
            <a:avLst/>
          </a:prstGeom>
          <a:noFill/>
          <a:ln w="9525">
            <a:noFill/>
            <a:miter lim="800000"/>
            <a:headEnd/>
            <a:tailEnd/>
          </a:ln>
          <a:effectLst/>
        </p:spPr>
        <p:txBody>
          <a:bodyPr wrap="none">
            <a:spAutoFit/>
          </a:bodyPr>
          <a:lstStyle/>
          <a:p>
            <a:r>
              <a:rPr lang="en-US" altLang="ja-JP"/>
              <a:t>AR</a:t>
            </a:r>
          </a:p>
          <a:p>
            <a:r>
              <a:rPr lang="en-US" altLang="ja-JP"/>
              <a:t>(2 inj./day)</a:t>
            </a:r>
          </a:p>
        </p:txBody>
      </p:sp>
      <p:sp>
        <p:nvSpPr>
          <p:cNvPr id="13323" name="Text Box 11"/>
          <p:cNvSpPr txBox="1">
            <a:spLocks noChangeArrowheads="1"/>
          </p:cNvSpPr>
          <p:nvPr/>
        </p:nvSpPr>
        <p:spPr bwMode="auto">
          <a:xfrm>
            <a:off x="4286248" y="1928802"/>
            <a:ext cx="1997075" cy="457200"/>
          </a:xfrm>
          <a:prstGeom prst="rect">
            <a:avLst/>
          </a:prstGeom>
          <a:noFill/>
          <a:ln w="9525">
            <a:noFill/>
            <a:miter lim="800000"/>
            <a:headEnd/>
            <a:tailEnd/>
          </a:ln>
          <a:effectLst/>
        </p:spPr>
        <p:txBody>
          <a:bodyPr wrap="none">
            <a:spAutoFit/>
          </a:bodyPr>
          <a:lstStyle/>
          <a:p>
            <a:r>
              <a:rPr lang="en-US" altLang="ja-JP" dirty="0"/>
              <a:t>8 </a:t>
            </a:r>
            <a:r>
              <a:rPr lang="en-US" altLang="ja-JP" dirty="0" err="1"/>
              <a:t>GeV</a:t>
            </a:r>
            <a:r>
              <a:rPr lang="en-US" altLang="ja-JP" dirty="0"/>
              <a:t> LINAC</a:t>
            </a:r>
          </a:p>
        </p:txBody>
      </p:sp>
      <p:sp>
        <p:nvSpPr>
          <p:cNvPr id="13324" name="Line 12"/>
          <p:cNvSpPr>
            <a:spLocks noChangeShapeType="1"/>
          </p:cNvSpPr>
          <p:nvPr/>
        </p:nvSpPr>
        <p:spPr bwMode="auto">
          <a:xfrm flipH="1" flipV="1">
            <a:off x="7391400" y="2209800"/>
            <a:ext cx="76200" cy="457200"/>
          </a:xfrm>
          <a:prstGeom prst="line">
            <a:avLst/>
          </a:prstGeom>
          <a:noFill/>
          <a:ln w="9525">
            <a:solidFill>
              <a:schemeClr val="tx1"/>
            </a:solidFill>
            <a:round/>
            <a:headEnd/>
            <a:tailEnd type="triangle" w="med" len="med"/>
          </a:ln>
          <a:effectLst/>
        </p:spPr>
        <p:txBody>
          <a:bodyPr/>
          <a:lstStyle/>
          <a:p>
            <a:endParaRPr lang="ja-JP" altLang="en-US"/>
          </a:p>
        </p:txBody>
      </p:sp>
      <p:sp>
        <p:nvSpPr>
          <p:cNvPr id="13325" name="Text Box 13"/>
          <p:cNvSpPr txBox="1">
            <a:spLocks noChangeArrowheads="1"/>
          </p:cNvSpPr>
          <p:nvPr/>
        </p:nvSpPr>
        <p:spPr bwMode="auto">
          <a:xfrm>
            <a:off x="7072330" y="2500306"/>
            <a:ext cx="1827744" cy="461665"/>
          </a:xfrm>
          <a:prstGeom prst="rect">
            <a:avLst/>
          </a:prstGeom>
          <a:noFill/>
          <a:ln w="9525">
            <a:noFill/>
            <a:miter lim="800000"/>
            <a:headEnd/>
            <a:tailEnd/>
          </a:ln>
          <a:effectLst/>
        </p:spPr>
        <p:txBody>
          <a:bodyPr wrap="none">
            <a:spAutoFit/>
          </a:bodyPr>
          <a:lstStyle/>
          <a:p>
            <a:r>
              <a:rPr lang="en-US" altLang="ja-JP" dirty="0" smtClean="0"/>
              <a:t>New RF Gun</a:t>
            </a:r>
            <a:endParaRPr lang="en-US" altLang="ja-JP" dirty="0"/>
          </a:p>
        </p:txBody>
      </p:sp>
      <p:sp>
        <p:nvSpPr>
          <p:cNvPr id="13326" name="Line 14"/>
          <p:cNvSpPr>
            <a:spLocks noChangeShapeType="1"/>
          </p:cNvSpPr>
          <p:nvPr/>
        </p:nvSpPr>
        <p:spPr bwMode="auto">
          <a:xfrm flipV="1">
            <a:off x="7696200" y="2209800"/>
            <a:ext cx="609600" cy="152400"/>
          </a:xfrm>
          <a:prstGeom prst="line">
            <a:avLst/>
          </a:prstGeom>
          <a:noFill/>
          <a:ln w="28575">
            <a:solidFill>
              <a:schemeClr val="accent1"/>
            </a:solidFill>
            <a:round/>
            <a:headEnd/>
            <a:tailEnd type="triangle" w="med" len="med"/>
          </a:ln>
          <a:effectLst/>
        </p:spPr>
        <p:txBody>
          <a:bodyPr/>
          <a:lstStyle/>
          <a:p>
            <a:endParaRPr lang="ja-JP" altLang="en-US"/>
          </a:p>
        </p:txBody>
      </p:sp>
      <p:sp>
        <p:nvSpPr>
          <p:cNvPr id="13327" name="Line 15"/>
          <p:cNvSpPr>
            <a:spLocks noChangeShapeType="1"/>
          </p:cNvSpPr>
          <p:nvPr/>
        </p:nvSpPr>
        <p:spPr bwMode="auto">
          <a:xfrm flipH="1">
            <a:off x="7543800" y="1600200"/>
            <a:ext cx="609600" cy="152400"/>
          </a:xfrm>
          <a:prstGeom prst="line">
            <a:avLst/>
          </a:prstGeom>
          <a:noFill/>
          <a:ln w="28575">
            <a:solidFill>
              <a:schemeClr val="accent1"/>
            </a:solidFill>
            <a:round/>
            <a:headEnd/>
            <a:tailEnd type="triangle" w="med" len="med"/>
          </a:ln>
          <a:effectLst/>
        </p:spPr>
        <p:txBody>
          <a:bodyPr/>
          <a:lstStyle/>
          <a:p>
            <a:endParaRPr lang="ja-JP" altLang="en-US"/>
          </a:p>
        </p:txBody>
      </p:sp>
      <p:sp>
        <p:nvSpPr>
          <p:cNvPr id="13328" name="Text Box 16"/>
          <p:cNvSpPr txBox="1">
            <a:spLocks noChangeArrowheads="1"/>
          </p:cNvSpPr>
          <p:nvPr/>
        </p:nvSpPr>
        <p:spPr bwMode="auto">
          <a:xfrm>
            <a:off x="3352800" y="4267200"/>
            <a:ext cx="2468563" cy="457200"/>
          </a:xfrm>
          <a:prstGeom prst="rect">
            <a:avLst/>
          </a:prstGeom>
          <a:noFill/>
          <a:ln w="9525">
            <a:noFill/>
            <a:miter lim="800000"/>
            <a:headEnd/>
            <a:tailEnd/>
          </a:ln>
          <a:effectLst/>
        </p:spPr>
        <p:txBody>
          <a:bodyPr wrap="none">
            <a:spAutoFit/>
          </a:bodyPr>
          <a:lstStyle/>
          <a:p>
            <a:r>
              <a:rPr lang="en-US" altLang="ja-JP"/>
              <a:t>Third Switch Yard</a:t>
            </a:r>
          </a:p>
        </p:txBody>
      </p:sp>
      <p:grpSp>
        <p:nvGrpSpPr>
          <p:cNvPr id="2" name="グループ化 22"/>
          <p:cNvGrpSpPr/>
          <p:nvPr/>
        </p:nvGrpSpPr>
        <p:grpSpPr>
          <a:xfrm flipH="1" flipV="1">
            <a:off x="5776905" y="2214554"/>
            <a:ext cx="938235" cy="1782767"/>
            <a:chOff x="6096000" y="762000"/>
            <a:chExt cx="823913" cy="1598613"/>
          </a:xfrm>
        </p:grpSpPr>
        <p:sp>
          <p:nvSpPr>
            <p:cNvPr id="13329" name="AutoShape 17"/>
            <p:cNvSpPr>
              <a:spLocks noChangeArrowheads="1"/>
            </p:cNvSpPr>
            <p:nvPr/>
          </p:nvSpPr>
          <p:spPr bwMode="auto">
            <a:xfrm rot="4377475">
              <a:off x="5791200" y="1066800"/>
              <a:ext cx="1143000" cy="533400"/>
            </a:xfrm>
            <a:prstGeom prst="roundRect">
              <a:avLst>
                <a:gd name="adj" fmla="val 50000"/>
              </a:avLst>
            </a:prstGeom>
            <a:noFill/>
            <a:ln w="28575">
              <a:solidFill>
                <a:schemeClr val="tx1"/>
              </a:solidFill>
              <a:round/>
              <a:headEnd/>
              <a:tailEnd/>
            </a:ln>
            <a:effectLst/>
          </p:spPr>
          <p:txBody>
            <a:bodyPr wrap="none" anchor="ctr"/>
            <a:lstStyle/>
            <a:p>
              <a:endParaRPr lang="ja-JP" altLang="en-US"/>
            </a:p>
          </p:txBody>
        </p:sp>
        <p:sp>
          <p:nvSpPr>
            <p:cNvPr id="13330" name="Arc 18"/>
            <p:cNvSpPr>
              <a:spLocks/>
            </p:cNvSpPr>
            <p:nvPr/>
          </p:nvSpPr>
          <p:spPr bwMode="auto">
            <a:xfrm rot="5412166">
              <a:off x="6064250" y="1722438"/>
              <a:ext cx="687388" cy="588962"/>
            </a:xfrm>
            <a:custGeom>
              <a:avLst/>
              <a:gdLst>
                <a:gd name="G0" fmla="+- 0 0 0"/>
                <a:gd name="G1" fmla="+- 21600 0 0"/>
                <a:gd name="G2" fmla="+- 21600 0 0"/>
                <a:gd name="T0" fmla="*/ 0 w 21600"/>
                <a:gd name="T1" fmla="*/ 0 h 23848"/>
                <a:gd name="T2" fmla="*/ 21483 w 21600"/>
                <a:gd name="T3" fmla="*/ 23848 h 23848"/>
                <a:gd name="T4" fmla="*/ 0 w 21600"/>
                <a:gd name="T5" fmla="*/ 21600 h 23848"/>
              </a:gdLst>
              <a:ahLst/>
              <a:cxnLst>
                <a:cxn ang="0">
                  <a:pos x="T0" y="T1"/>
                </a:cxn>
                <a:cxn ang="0">
                  <a:pos x="T2" y="T3"/>
                </a:cxn>
                <a:cxn ang="0">
                  <a:pos x="T4" y="T5"/>
                </a:cxn>
              </a:cxnLst>
              <a:rect l="0" t="0" r="r" b="b"/>
              <a:pathLst>
                <a:path w="21600" h="23848" fill="none" extrusionOk="0">
                  <a:moveTo>
                    <a:pt x="-1" y="0"/>
                  </a:moveTo>
                  <a:cubicBezTo>
                    <a:pt x="11929" y="0"/>
                    <a:pt x="21600" y="9670"/>
                    <a:pt x="21600" y="21600"/>
                  </a:cubicBezTo>
                  <a:cubicBezTo>
                    <a:pt x="21600" y="22350"/>
                    <a:pt x="21560" y="23101"/>
                    <a:pt x="21482" y="23847"/>
                  </a:cubicBezTo>
                </a:path>
                <a:path w="21600" h="23848" stroke="0" extrusionOk="0">
                  <a:moveTo>
                    <a:pt x="-1" y="0"/>
                  </a:moveTo>
                  <a:cubicBezTo>
                    <a:pt x="11929" y="0"/>
                    <a:pt x="21600" y="9670"/>
                    <a:pt x="21600" y="21600"/>
                  </a:cubicBezTo>
                  <a:cubicBezTo>
                    <a:pt x="21600" y="22350"/>
                    <a:pt x="21560" y="23101"/>
                    <a:pt x="21482" y="23847"/>
                  </a:cubicBezTo>
                  <a:lnTo>
                    <a:pt x="0" y="21600"/>
                  </a:lnTo>
                  <a:close/>
                </a:path>
              </a:pathLst>
            </a:custGeom>
            <a:noFill/>
            <a:ln w="28575">
              <a:solidFill>
                <a:schemeClr val="tx1"/>
              </a:solidFill>
              <a:round/>
              <a:headEnd/>
              <a:tailEnd/>
            </a:ln>
            <a:effectLst/>
          </p:spPr>
          <p:txBody>
            <a:bodyPr wrap="none" anchor="ctr"/>
            <a:lstStyle/>
            <a:p>
              <a:endParaRPr lang="ja-JP" altLang="en-US"/>
            </a:p>
          </p:txBody>
        </p:sp>
        <p:sp>
          <p:nvSpPr>
            <p:cNvPr id="13331" name="Arc 19"/>
            <p:cNvSpPr>
              <a:spLocks/>
            </p:cNvSpPr>
            <p:nvPr/>
          </p:nvSpPr>
          <p:spPr bwMode="auto">
            <a:xfrm rot="15263556" flipH="1">
              <a:off x="6306344" y="1596231"/>
              <a:ext cx="596900" cy="630238"/>
            </a:xfrm>
            <a:custGeom>
              <a:avLst/>
              <a:gdLst>
                <a:gd name="G0" fmla="+- 0 0 0"/>
                <a:gd name="G1" fmla="+- 21481 0 0"/>
                <a:gd name="G2" fmla="+- 21600 0 0"/>
                <a:gd name="T0" fmla="*/ 2265 w 21600"/>
                <a:gd name="T1" fmla="*/ 0 h 23729"/>
                <a:gd name="T2" fmla="*/ 21483 w 21600"/>
                <a:gd name="T3" fmla="*/ 23729 h 23729"/>
                <a:gd name="T4" fmla="*/ 0 w 21600"/>
                <a:gd name="T5" fmla="*/ 21481 h 23729"/>
              </a:gdLst>
              <a:ahLst/>
              <a:cxnLst>
                <a:cxn ang="0">
                  <a:pos x="T0" y="T1"/>
                </a:cxn>
                <a:cxn ang="0">
                  <a:pos x="T2" y="T3"/>
                </a:cxn>
                <a:cxn ang="0">
                  <a:pos x="T4" y="T5"/>
                </a:cxn>
              </a:cxnLst>
              <a:rect l="0" t="0" r="r" b="b"/>
              <a:pathLst>
                <a:path w="21600" h="23729" fill="none" extrusionOk="0">
                  <a:moveTo>
                    <a:pt x="2264" y="0"/>
                  </a:moveTo>
                  <a:cubicBezTo>
                    <a:pt x="13256" y="1159"/>
                    <a:pt x="21600" y="10428"/>
                    <a:pt x="21600" y="21481"/>
                  </a:cubicBezTo>
                  <a:cubicBezTo>
                    <a:pt x="21600" y="22231"/>
                    <a:pt x="21560" y="22982"/>
                    <a:pt x="21482" y="23728"/>
                  </a:cubicBezTo>
                </a:path>
                <a:path w="21600" h="23729" stroke="0" extrusionOk="0">
                  <a:moveTo>
                    <a:pt x="2264" y="0"/>
                  </a:moveTo>
                  <a:cubicBezTo>
                    <a:pt x="13256" y="1159"/>
                    <a:pt x="21600" y="10428"/>
                    <a:pt x="21600" y="21481"/>
                  </a:cubicBezTo>
                  <a:cubicBezTo>
                    <a:pt x="21600" y="22231"/>
                    <a:pt x="21560" y="22982"/>
                    <a:pt x="21482" y="23728"/>
                  </a:cubicBezTo>
                  <a:lnTo>
                    <a:pt x="0" y="21481"/>
                  </a:lnTo>
                  <a:close/>
                </a:path>
              </a:pathLst>
            </a:custGeom>
            <a:noFill/>
            <a:ln w="28575">
              <a:solidFill>
                <a:schemeClr val="tx1"/>
              </a:solidFill>
              <a:round/>
              <a:headEnd/>
              <a:tailEnd/>
            </a:ln>
            <a:effectLst/>
          </p:spPr>
          <p:txBody>
            <a:bodyPr wrap="none" anchor="ctr"/>
            <a:lstStyle/>
            <a:p>
              <a:endParaRPr lang="ja-JP" altLang="en-US"/>
            </a:p>
          </p:txBody>
        </p:sp>
      </p:grpSp>
      <p:sp>
        <p:nvSpPr>
          <p:cNvPr id="13332" name="Text Box 20"/>
          <p:cNvSpPr txBox="1">
            <a:spLocks noChangeArrowheads="1"/>
          </p:cNvSpPr>
          <p:nvPr/>
        </p:nvSpPr>
        <p:spPr bwMode="auto">
          <a:xfrm>
            <a:off x="6683405" y="3143248"/>
            <a:ext cx="2246313" cy="701675"/>
          </a:xfrm>
          <a:prstGeom prst="rect">
            <a:avLst/>
          </a:prstGeom>
          <a:noFill/>
          <a:ln w="9525">
            <a:noFill/>
            <a:miter lim="800000"/>
            <a:headEnd/>
            <a:tailEnd/>
          </a:ln>
          <a:effectLst/>
        </p:spPr>
        <p:txBody>
          <a:bodyPr wrap="none">
            <a:spAutoFit/>
          </a:bodyPr>
          <a:lstStyle/>
          <a:p>
            <a:r>
              <a:rPr lang="en-US" altLang="ja-JP" sz="2000" dirty="0"/>
              <a:t>Damping ring</a:t>
            </a:r>
          </a:p>
          <a:p>
            <a:r>
              <a:rPr lang="en-US" altLang="ja-JP" sz="2000" dirty="0"/>
              <a:t>(under construction)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28600" y="285728"/>
            <a:ext cx="8486804" cy="476272"/>
          </a:xfrm>
        </p:spPr>
        <p:txBody>
          <a:bodyPr>
            <a:normAutofit fontScale="90000"/>
          </a:bodyPr>
          <a:lstStyle/>
          <a:p>
            <a:r>
              <a:rPr lang="en-US" altLang="ja-JP" sz="3200" dirty="0" smtClean="0"/>
              <a:t>Ti-Sapphire 20 </a:t>
            </a:r>
            <a:r>
              <a:rPr lang="en-US" altLang="ja-JP" sz="3200" dirty="0"/>
              <a:t>TW </a:t>
            </a:r>
            <a:r>
              <a:rPr lang="en-US" altLang="ja-JP" sz="3200" dirty="0" smtClean="0"/>
              <a:t>Laser</a:t>
            </a:r>
            <a:endParaRPr lang="en-US" altLang="ja-JP" sz="3200" dirty="0"/>
          </a:p>
        </p:txBody>
      </p:sp>
      <p:pic>
        <p:nvPicPr>
          <p:cNvPr id="57348" name="Picture 4"/>
          <p:cNvPicPr>
            <a:picLocks noChangeAspect="1" noChangeArrowheads="1"/>
          </p:cNvPicPr>
          <p:nvPr/>
        </p:nvPicPr>
        <p:blipFill>
          <a:blip r:embed="rId2"/>
          <a:srcRect/>
          <a:stretch>
            <a:fillRect/>
          </a:stretch>
        </p:blipFill>
        <p:spPr bwMode="auto">
          <a:xfrm>
            <a:off x="814414" y="928670"/>
            <a:ext cx="7543800" cy="5186362"/>
          </a:xfrm>
          <a:prstGeom prst="rect">
            <a:avLst/>
          </a:prstGeom>
          <a:noFill/>
          <a:ln w="9525">
            <a:noFill/>
            <a:miter lim="800000"/>
            <a:headEnd/>
            <a:tailEnd/>
          </a:ln>
          <a:effectLst/>
        </p:spPr>
      </p:pic>
      <p:sp>
        <p:nvSpPr>
          <p:cNvPr id="57349" name="Line 5"/>
          <p:cNvSpPr>
            <a:spLocks noChangeShapeType="1"/>
          </p:cNvSpPr>
          <p:nvPr/>
        </p:nvSpPr>
        <p:spPr bwMode="auto">
          <a:xfrm>
            <a:off x="890614" y="5353032"/>
            <a:ext cx="7239000" cy="0"/>
          </a:xfrm>
          <a:prstGeom prst="line">
            <a:avLst/>
          </a:prstGeom>
          <a:noFill/>
          <a:ln w="28575">
            <a:solidFill>
              <a:srgbClr val="FF0000"/>
            </a:solidFill>
            <a:round/>
            <a:headEnd/>
            <a:tailEnd type="triangle" w="med" len="med"/>
          </a:ln>
          <a:effectLst/>
        </p:spPr>
        <p:txBody>
          <a:bodyPr/>
          <a:lstStyle/>
          <a:p>
            <a:endParaRPr lang="ja-JP" altLang="en-US"/>
          </a:p>
        </p:txBody>
      </p:sp>
      <p:sp>
        <p:nvSpPr>
          <p:cNvPr id="57350" name="Line 6"/>
          <p:cNvSpPr>
            <a:spLocks noChangeShapeType="1"/>
          </p:cNvSpPr>
          <p:nvPr/>
        </p:nvSpPr>
        <p:spPr bwMode="auto">
          <a:xfrm>
            <a:off x="4472014" y="4667232"/>
            <a:ext cx="0" cy="685800"/>
          </a:xfrm>
          <a:prstGeom prst="line">
            <a:avLst/>
          </a:prstGeom>
          <a:noFill/>
          <a:ln w="76200">
            <a:solidFill>
              <a:srgbClr val="FF0000"/>
            </a:solidFill>
            <a:round/>
            <a:headEnd/>
            <a:tailEnd type="triangle" w="med" len="med"/>
          </a:ln>
          <a:effectLst/>
        </p:spPr>
        <p:txBody>
          <a:bodyPr/>
          <a:lstStyle/>
          <a:p>
            <a:endParaRPr lang="ja-JP" altLang="en-US"/>
          </a:p>
        </p:txBody>
      </p:sp>
      <p:sp>
        <p:nvSpPr>
          <p:cNvPr id="57351" name="Text Box 7"/>
          <p:cNvSpPr txBox="1">
            <a:spLocks noChangeArrowheads="1"/>
          </p:cNvSpPr>
          <p:nvPr/>
        </p:nvSpPr>
        <p:spPr bwMode="auto">
          <a:xfrm>
            <a:off x="966814" y="5276832"/>
            <a:ext cx="2787558" cy="461665"/>
          </a:xfrm>
          <a:prstGeom prst="rect">
            <a:avLst/>
          </a:prstGeom>
          <a:noFill/>
          <a:ln w="9525">
            <a:noFill/>
            <a:miter lim="800000"/>
            <a:headEnd/>
            <a:tailEnd/>
          </a:ln>
          <a:effectLst/>
        </p:spPr>
        <p:txBody>
          <a:bodyPr wrap="none">
            <a:spAutoFit/>
          </a:bodyPr>
          <a:lstStyle/>
          <a:p>
            <a:r>
              <a:rPr lang="en-US" altLang="ja-JP" dirty="0" smtClean="0"/>
              <a:t>7 </a:t>
            </a:r>
            <a:r>
              <a:rPr lang="en-US" altLang="ja-JP" dirty="0" err="1"/>
              <a:t>GeV</a:t>
            </a:r>
            <a:r>
              <a:rPr lang="en-US" altLang="ja-JP" dirty="0"/>
              <a:t>, </a:t>
            </a:r>
            <a:r>
              <a:rPr lang="en-US" altLang="ja-JP" dirty="0" smtClean="0"/>
              <a:t>350TW </a:t>
            </a:r>
            <a:r>
              <a:rPr lang="en-US" altLang="ja-JP" dirty="0"/>
              <a:t>beam</a:t>
            </a:r>
          </a:p>
        </p:txBody>
      </p:sp>
      <p:sp>
        <p:nvSpPr>
          <p:cNvPr id="57352" name="Text Box 8"/>
          <p:cNvSpPr txBox="1">
            <a:spLocks noChangeArrowheads="1"/>
          </p:cNvSpPr>
          <p:nvPr/>
        </p:nvSpPr>
        <p:spPr bwMode="auto">
          <a:xfrm>
            <a:off x="4548214" y="4895832"/>
            <a:ext cx="1689100" cy="457200"/>
          </a:xfrm>
          <a:prstGeom prst="rect">
            <a:avLst/>
          </a:prstGeom>
          <a:noFill/>
          <a:ln w="9525">
            <a:noFill/>
            <a:miter lim="800000"/>
            <a:headEnd/>
            <a:tailEnd/>
          </a:ln>
          <a:effectLst/>
        </p:spPr>
        <p:txBody>
          <a:bodyPr wrap="none">
            <a:spAutoFit/>
          </a:bodyPr>
          <a:lstStyle/>
          <a:p>
            <a:r>
              <a:rPr lang="en-US" altLang="ja-JP"/>
              <a:t>40 TW laser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88640"/>
            <a:ext cx="8229600" cy="562074"/>
          </a:xfrm>
        </p:spPr>
        <p:txBody>
          <a:bodyPr>
            <a:normAutofit fontScale="90000"/>
          </a:bodyPr>
          <a:lstStyle/>
          <a:p>
            <a:r>
              <a:rPr lang="en-US" altLang="ja-JP" dirty="0" smtClean="0"/>
              <a:t>Laser system</a:t>
            </a:r>
            <a:endParaRPr kumimoji="1" lang="ja-JP" altLang="en-US" dirty="0"/>
          </a:p>
        </p:txBody>
      </p:sp>
      <p:sp>
        <p:nvSpPr>
          <p:cNvPr id="3" name="コンテンツ プレースホルダー 2"/>
          <p:cNvSpPr>
            <a:spLocks noGrp="1"/>
          </p:cNvSpPr>
          <p:nvPr>
            <p:ph idx="1"/>
          </p:nvPr>
        </p:nvSpPr>
        <p:spPr>
          <a:xfrm>
            <a:off x="178931" y="620688"/>
            <a:ext cx="8759452" cy="2965216"/>
          </a:xfrm>
        </p:spPr>
        <p:txBody>
          <a:bodyPr/>
          <a:lstStyle/>
          <a:p>
            <a:r>
              <a:rPr kumimoji="1" lang="en-US" altLang="ja-JP" dirty="0" smtClean="0"/>
              <a:t>Precise synchronization :</a:t>
            </a:r>
            <a:endParaRPr lang="en-US" altLang="ja-JP" dirty="0"/>
          </a:p>
          <a:p>
            <a:pPr lvl="1"/>
            <a:r>
              <a:rPr kumimoji="1" lang="en-US" altLang="ja-JP" dirty="0" err="1" smtClean="0"/>
              <a:t>Yb</a:t>
            </a:r>
            <a:r>
              <a:rPr kumimoji="1" lang="en-US" altLang="ja-JP" dirty="0" smtClean="0"/>
              <a:t>-doped passive synchronization fiber laser</a:t>
            </a:r>
          </a:p>
          <a:p>
            <a:pPr lvl="1"/>
            <a:r>
              <a:rPr lang="en-US" altLang="ja-JP" dirty="0" err="1" smtClean="0"/>
              <a:t>Supercontinuum</a:t>
            </a:r>
            <a:r>
              <a:rPr lang="en-US" altLang="ja-JP" dirty="0" smtClean="0"/>
              <a:t> frequency </a:t>
            </a:r>
            <a:r>
              <a:rPr lang="en-US" altLang="ja-JP" dirty="0" err="1" smtClean="0"/>
              <a:t>broadning</a:t>
            </a:r>
            <a:endParaRPr lang="en-US" altLang="ja-JP" dirty="0" smtClean="0"/>
          </a:p>
          <a:p>
            <a:r>
              <a:rPr lang="en-US" altLang="ja-JP" dirty="0" smtClean="0"/>
              <a:t>OPA</a:t>
            </a:r>
            <a:r>
              <a:rPr kumimoji="1" lang="en-US" altLang="ja-JP" dirty="0" smtClean="0"/>
              <a:t> </a:t>
            </a:r>
            <a:r>
              <a:rPr lang="en-US" altLang="ja-JP" dirty="0"/>
              <a:t>+</a:t>
            </a:r>
            <a:r>
              <a:rPr kumimoji="1" lang="en-US" altLang="ja-JP" dirty="0" smtClean="0"/>
              <a:t> Ti-Sapphire amplification</a:t>
            </a:r>
            <a:endParaRPr kumimoji="1" lang="ja-JP" altLang="en-US" dirty="0"/>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738238"/>
            <a:ext cx="4917732" cy="2202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グループ化 8"/>
          <p:cNvGrpSpPr/>
          <p:nvPr/>
        </p:nvGrpSpPr>
        <p:grpSpPr>
          <a:xfrm>
            <a:off x="2638378" y="4743362"/>
            <a:ext cx="3018298" cy="1919386"/>
            <a:chOff x="323528" y="4432126"/>
            <a:chExt cx="3924300" cy="238125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432126"/>
              <a:ext cx="392430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直線コネクタ 4"/>
            <p:cNvCxnSpPr/>
            <p:nvPr/>
          </p:nvCxnSpPr>
          <p:spPr>
            <a:xfrm>
              <a:off x="1763688" y="4797152"/>
              <a:ext cx="0" cy="1368152"/>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2555776" y="4797152"/>
              <a:ext cx="0" cy="1368152"/>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p:nvPr/>
          </p:nvCxnSpPr>
          <p:spPr>
            <a:xfrm>
              <a:off x="1763688" y="5229200"/>
              <a:ext cx="792088"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122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6173" y="2738238"/>
            <a:ext cx="3908344" cy="2005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テキスト ボックス 9"/>
          <p:cNvSpPr txBox="1"/>
          <p:nvPr/>
        </p:nvSpPr>
        <p:spPr>
          <a:xfrm>
            <a:off x="5796136" y="6293416"/>
            <a:ext cx="3007939" cy="369332"/>
          </a:xfrm>
          <a:prstGeom prst="rect">
            <a:avLst/>
          </a:prstGeom>
          <a:noFill/>
        </p:spPr>
        <p:txBody>
          <a:bodyPr wrap="none" rtlCol="0">
            <a:spAutoFit/>
          </a:bodyPr>
          <a:lstStyle/>
          <a:p>
            <a:r>
              <a:rPr lang="en-US" altLang="ja-JP" dirty="0" smtClean="0"/>
              <a:t>Collaboration with </a:t>
            </a:r>
            <a:r>
              <a:rPr lang="en-US" altLang="ja-JP" dirty="0" err="1" smtClean="0"/>
              <a:t>Univ</a:t>
            </a:r>
            <a:r>
              <a:rPr lang="en-US" altLang="ja-JP" dirty="0" smtClean="0"/>
              <a:t>-Tokyo</a:t>
            </a:r>
            <a:endParaRPr kumimoji="1" lang="ja-JP" altLang="en-US" dirty="0"/>
          </a:p>
        </p:txBody>
      </p:sp>
    </p:spTree>
    <p:extLst>
      <p:ext uri="{BB962C8B-B14F-4D97-AF65-F5344CB8AC3E}">
        <p14:creationId xmlns:p14="http://schemas.microsoft.com/office/powerpoint/2010/main" val="278680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idx="4294967295"/>
          </p:nvPr>
        </p:nvSpPr>
        <p:spPr>
          <a:xfrm>
            <a:off x="152400" y="76200"/>
            <a:ext cx="8686800" cy="1143000"/>
          </a:xfrm>
        </p:spPr>
        <p:txBody>
          <a:bodyPr>
            <a:normAutofit fontScale="90000"/>
          </a:bodyPr>
          <a:lstStyle/>
          <a:p>
            <a:r>
              <a:rPr lang="en-US" altLang="ja-JP" sz="3600"/>
              <a:t>DWA test at 40 MeV LINAC &amp;</a:t>
            </a:r>
            <a:br>
              <a:rPr lang="en-US" altLang="ja-JP" sz="3600"/>
            </a:br>
            <a:r>
              <a:rPr lang="en-US" altLang="ja-JP" sz="3600"/>
              <a:t>Achromatic ARC bunch compressor at AIST</a:t>
            </a:r>
          </a:p>
        </p:txBody>
      </p:sp>
      <p:sp>
        <p:nvSpPr>
          <p:cNvPr id="99331" name="Rectangle 3"/>
          <p:cNvSpPr>
            <a:spLocks noGrp="1" noChangeArrowheads="1"/>
          </p:cNvSpPr>
          <p:nvPr>
            <p:ph type="body" idx="4294967295"/>
          </p:nvPr>
        </p:nvSpPr>
        <p:spPr>
          <a:xfrm>
            <a:off x="152400" y="3124200"/>
            <a:ext cx="5867400" cy="533400"/>
          </a:xfrm>
        </p:spPr>
        <p:txBody>
          <a:bodyPr/>
          <a:lstStyle/>
          <a:p>
            <a:r>
              <a:rPr lang="en-US" altLang="ja-JP" sz="2000"/>
              <a:t>150 fs, 50um bunch size =&gt; 3 GV/m is expected.</a:t>
            </a:r>
          </a:p>
        </p:txBody>
      </p:sp>
      <p:grpSp>
        <p:nvGrpSpPr>
          <p:cNvPr id="99344" name="Group 16"/>
          <p:cNvGrpSpPr>
            <a:grpSpLocks/>
          </p:cNvGrpSpPr>
          <p:nvPr/>
        </p:nvGrpSpPr>
        <p:grpSpPr bwMode="auto">
          <a:xfrm>
            <a:off x="5638800" y="1143000"/>
            <a:ext cx="2000250" cy="2667000"/>
            <a:chOff x="3242" y="720"/>
            <a:chExt cx="2518" cy="3360"/>
          </a:xfrm>
        </p:grpSpPr>
        <p:pic>
          <p:nvPicPr>
            <p:cNvPr id="9933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6" y="2399"/>
              <a:ext cx="2304" cy="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1" y="720"/>
              <a:ext cx="929"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2" y="864"/>
              <a:ext cx="838" cy="1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5" name="Line 7"/>
            <p:cNvSpPr>
              <a:spLocks noChangeShapeType="1"/>
            </p:cNvSpPr>
            <p:nvPr/>
          </p:nvSpPr>
          <p:spPr bwMode="auto">
            <a:xfrm>
              <a:off x="3840" y="1872"/>
              <a:ext cx="720" cy="110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grpSp>
      <p:pic>
        <p:nvPicPr>
          <p:cNvPr id="9933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5486400"/>
            <a:ext cx="40005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7" name="Text Box 9"/>
          <p:cNvSpPr txBox="1">
            <a:spLocks noChangeArrowheads="1"/>
          </p:cNvSpPr>
          <p:nvPr/>
        </p:nvSpPr>
        <p:spPr bwMode="auto">
          <a:xfrm>
            <a:off x="381000" y="3581400"/>
            <a:ext cx="320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en-US" altLang="ja-JP" sz="2000"/>
              <a:t>0.2mm diameter ceramic pipe</a:t>
            </a:r>
          </a:p>
        </p:txBody>
      </p:sp>
      <p:pic>
        <p:nvPicPr>
          <p:cNvPr id="9933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357313"/>
            <a:ext cx="49530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41" name="Text Box 13"/>
          <p:cNvSpPr txBox="1">
            <a:spLocks noChangeArrowheads="1"/>
          </p:cNvSpPr>
          <p:nvPr/>
        </p:nvSpPr>
        <p:spPr bwMode="auto">
          <a:xfrm>
            <a:off x="1752600" y="1447800"/>
            <a:ext cx="2324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en-US" altLang="ja-JP">
                <a:solidFill>
                  <a:schemeClr val="bg1"/>
                </a:solidFill>
              </a:rPr>
              <a:t>Achromatic ARC</a:t>
            </a:r>
          </a:p>
        </p:txBody>
      </p:sp>
      <p:sp>
        <p:nvSpPr>
          <p:cNvPr id="99342" name="Line 14"/>
          <p:cNvSpPr>
            <a:spLocks noChangeShapeType="1"/>
          </p:cNvSpPr>
          <p:nvPr/>
        </p:nvSpPr>
        <p:spPr bwMode="auto">
          <a:xfrm>
            <a:off x="3276600" y="1828800"/>
            <a:ext cx="914400" cy="3048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pic>
        <p:nvPicPr>
          <p:cNvPr id="99343"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7188" y="4038600"/>
            <a:ext cx="2786062"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45" name="Picture 1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91200" y="3810000"/>
            <a:ext cx="3124200" cy="233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46" name="Picture 1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86200" y="3836988"/>
            <a:ext cx="1676400" cy="116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47" name="Picture 1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62400" y="5056188"/>
            <a:ext cx="1600200" cy="107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348" name="Text Box 20"/>
          <p:cNvSpPr txBox="1">
            <a:spLocks noChangeArrowheads="1"/>
          </p:cNvSpPr>
          <p:nvPr/>
        </p:nvSpPr>
        <p:spPr bwMode="auto">
          <a:xfrm>
            <a:off x="5102702" y="6178988"/>
            <a:ext cx="358290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dirty="0" smtClean="0"/>
              <a:t>=&gt;  Planed to test in 7 </a:t>
            </a:r>
            <a:r>
              <a:rPr lang="en-US" altLang="ja-JP" sz="2000" dirty="0" err="1" smtClean="0"/>
              <a:t>GeV</a:t>
            </a:r>
            <a:r>
              <a:rPr lang="en-US" altLang="ja-JP" sz="2000" dirty="0" smtClean="0"/>
              <a:t> beam</a:t>
            </a:r>
            <a:endParaRPr lang="ja-JP" altLang="en-US" sz="2000" dirty="0"/>
          </a:p>
        </p:txBody>
      </p:sp>
    </p:spTree>
    <p:extLst>
      <p:ext uri="{BB962C8B-B14F-4D97-AF65-F5344CB8AC3E}">
        <p14:creationId xmlns:p14="http://schemas.microsoft.com/office/powerpoint/2010/main" val="757522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152400"/>
            <a:ext cx="7772400" cy="762000"/>
          </a:xfrm>
        </p:spPr>
        <p:txBody>
          <a:bodyPr/>
          <a:lstStyle/>
          <a:p>
            <a:r>
              <a:rPr lang="en-US" altLang="ja-JP" dirty="0"/>
              <a:t> Summary</a:t>
            </a:r>
          </a:p>
        </p:txBody>
      </p:sp>
      <p:sp>
        <p:nvSpPr>
          <p:cNvPr id="19459" name="Rectangle 3"/>
          <p:cNvSpPr>
            <a:spLocks noGrp="1" noChangeArrowheads="1"/>
          </p:cNvSpPr>
          <p:nvPr>
            <p:ph type="body" idx="1"/>
          </p:nvPr>
        </p:nvSpPr>
        <p:spPr>
          <a:xfrm>
            <a:off x="357158" y="857232"/>
            <a:ext cx="8229600" cy="5105400"/>
          </a:xfrm>
        </p:spPr>
        <p:txBody>
          <a:bodyPr>
            <a:normAutofit fontScale="85000" lnSpcReduction="20000"/>
          </a:bodyPr>
          <a:lstStyle/>
          <a:p>
            <a:r>
              <a:rPr lang="en-US" altLang="ja-JP" dirty="0" smtClean="0"/>
              <a:t>Collaboration in future FJPPL</a:t>
            </a:r>
          </a:p>
          <a:p>
            <a:pPr lvl="1"/>
            <a:r>
              <a:rPr lang="en-US" altLang="ja-JP" dirty="0" smtClean="0"/>
              <a:t>IZEST</a:t>
            </a:r>
            <a:endParaRPr lang="en-US" altLang="ja-JP" dirty="0" smtClean="0"/>
          </a:p>
          <a:p>
            <a:pPr lvl="1"/>
            <a:r>
              <a:rPr lang="en-US" altLang="ja-JP" dirty="0" err="1" smtClean="0"/>
              <a:t>Labo</a:t>
            </a:r>
            <a:r>
              <a:rPr lang="en-US" altLang="ja-JP" dirty="0" smtClean="0"/>
              <a:t>-scale laser plasma accelerator</a:t>
            </a:r>
            <a:endParaRPr lang="en-US" altLang="ja-JP" dirty="0"/>
          </a:p>
          <a:p>
            <a:r>
              <a:rPr lang="en-US" altLang="ja-JP" dirty="0" smtClean="0"/>
              <a:t>KEK Activity :</a:t>
            </a:r>
          </a:p>
          <a:p>
            <a:pPr lvl="1"/>
            <a:r>
              <a:rPr lang="en-US" altLang="ja-JP" dirty="0" smtClean="0"/>
              <a:t>High intense </a:t>
            </a:r>
            <a:r>
              <a:rPr lang="en-US" altLang="ja-JP" dirty="0" smtClean="0"/>
              <a:t>electron beam:</a:t>
            </a:r>
          </a:p>
          <a:p>
            <a:pPr lvl="2"/>
            <a:r>
              <a:rPr lang="en-US" altLang="ja-JP" dirty="0" smtClean="0"/>
              <a:t>Strong electric focus RF-Gun </a:t>
            </a:r>
          </a:p>
          <a:p>
            <a:pPr lvl="2"/>
            <a:r>
              <a:rPr lang="en-US" altLang="ja-JP" dirty="0" smtClean="0"/>
              <a:t>Energy spread compensation &amp; bunch compression</a:t>
            </a:r>
          </a:p>
          <a:p>
            <a:pPr lvl="1">
              <a:buNone/>
            </a:pPr>
            <a:endParaRPr lang="en-US" altLang="ja-JP" dirty="0" smtClean="0"/>
          </a:p>
          <a:p>
            <a:pPr lvl="1"/>
            <a:r>
              <a:rPr lang="en-US" altLang="ja-JP" dirty="0" smtClean="0"/>
              <a:t>Ultra </a:t>
            </a:r>
            <a:r>
              <a:rPr lang="en-US" altLang="ja-JP" dirty="0" smtClean="0"/>
              <a:t>high field experiment</a:t>
            </a:r>
          </a:p>
          <a:p>
            <a:pPr lvl="2"/>
            <a:r>
              <a:rPr lang="en-US" altLang="ja-JP" dirty="0" smtClean="0"/>
              <a:t>We </a:t>
            </a:r>
            <a:r>
              <a:rPr lang="en-US" altLang="ja-JP" dirty="0"/>
              <a:t>would like to focus the </a:t>
            </a:r>
            <a:r>
              <a:rPr lang="en-US" altLang="ja-JP" dirty="0" err="1"/>
              <a:t>reserch</a:t>
            </a:r>
            <a:r>
              <a:rPr lang="en-US" altLang="ja-JP" dirty="0"/>
              <a:t> of Transformer Ratio and so-called After Burner.</a:t>
            </a:r>
          </a:p>
          <a:p>
            <a:pPr lvl="2"/>
            <a:r>
              <a:rPr lang="en-US" altLang="ja-JP" dirty="0"/>
              <a:t>Beam-Laser complex accelerator facility in KEK is under design.</a:t>
            </a:r>
          </a:p>
          <a:p>
            <a:pPr lvl="2"/>
            <a:r>
              <a:rPr lang="en-US" altLang="ja-JP" dirty="0"/>
              <a:t>KEK 8 </a:t>
            </a:r>
            <a:r>
              <a:rPr lang="en-US" altLang="ja-JP" dirty="0" err="1"/>
              <a:t>GeV</a:t>
            </a:r>
            <a:r>
              <a:rPr lang="en-US" altLang="ja-JP" dirty="0"/>
              <a:t> LINAC has unique ability for novel accelerator test facility except for SLAC in the world.</a:t>
            </a:r>
          </a:p>
          <a:p>
            <a:pPr>
              <a:buFontTx/>
              <a:buNone/>
            </a:pPr>
            <a:endParaRPr lang="en-US" altLang="ja-JP" dirty="0"/>
          </a:p>
        </p:txBody>
      </p:sp>
      <p:sp>
        <p:nvSpPr>
          <p:cNvPr id="2" name="右矢印 1"/>
          <p:cNvSpPr/>
          <p:nvPr/>
        </p:nvSpPr>
        <p:spPr>
          <a:xfrm>
            <a:off x="2725946" y="5755920"/>
            <a:ext cx="288032"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3085986" y="5715270"/>
            <a:ext cx="4410566" cy="369332"/>
          </a:xfrm>
          <a:prstGeom prst="rect">
            <a:avLst/>
          </a:prstGeom>
          <a:noFill/>
        </p:spPr>
        <p:txBody>
          <a:bodyPr wrap="none" rtlCol="0">
            <a:spAutoFit/>
          </a:bodyPr>
          <a:lstStyle/>
          <a:p>
            <a:r>
              <a:rPr lang="en-US" altLang="ja-JP" dirty="0" smtClean="0"/>
              <a:t>Future collaboration for beam-laser complex</a:t>
            </a:r>
            <a:endParaRPr kumimoji="1" lang="ja-JP" altLang="en-US" dirty="0"/>
          </a:p>
        </p:txBody>
      </p:sp>
      <p:sp>
        <p:nvSpPr>
          <p:cNvPr id="5" name="下矢印 4"/>
          <p:cNvSpPr/>
          <p:nvPr/>
        </p:nvSpPr>
        <p:spPr>
          <a:xfrm>
            <a:off x="3085986" y="3410607"/>
            <a:ext cx="40589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685800" y="214290"/>
            <a:ext cx="7772400" cy="495280"/>
          </a:xfrm>
        </p:spPr>
        <p:txBody>
          <a:bodyPr>
            <a:normAutofit fontScale="90000"/>
          </a:bodyPr>
          <a:lstStyle/>
          <a:p>
            <a:r>
              <a:rPr lang="en-US" altLang="ja-JP" sz="3200" dirty="0" smtClean="0"/>
              <a:t>Considerable novel accelerator</a:t>
            </a:r>
            <a:endParaRPr lang="ja-JP" altLang="en-US" sz="3200" dirty="0"/>
          </a:p>
        </p:txBody>
      </p:sp>
      <p:grpSp>
        <p:nvGrpSpPr>
          <p:cNvPr id="2" name="Group 4"/>
          <p:cNvGrpSpPr>
            <a:grpSpLocks/>
          </p:cNvGrpSpPr>
          <p:nvPr/>
        </p:nvGrpSpPr>
        <p:grpSpPr bwMode="auto">
          <a:xfrm>
            <a:off x="428596" y="4286256"/>
            <a:ext cx="8534400" cy="2362200"/>
            <a:chOff x="240" y="2448"/>
            <a:chExt cx="5376" cy="1488"/>
          </a:xfrm>
        </p:grpSpPr>
        <p:grpSp>
          <p:nvGrpSpPr>
            <p:cNvPr id="3" name="グループ化 317"/>
            <p:cNvGrpSpPr>
              <a:grpSpLocks/>
            </p:cNvGrpSpPr>
            <p:nvPr/>
          </p:nvGrpSpPr>
          <p:grpSpPr bwMode="auto">
            <a:xfrm>
              <a:off x="240" y="2448"/>
              <a:ext cx="2064" cy="1488"/>
              <a:chOff x="5105400" y="4038600"/>
              <a:chExt cx="3276600" cy="2362200"/>
            </a:xfrm>
          </p:grpSpPr>
          <p:pic>
            <p:nvPicPr>
              <p:cNvPr id="63494" name="Picture 4"/>
              <p:cNvPicPr>
                <a:picLocks noChangeAspect="1" noChangeArrowheads="1"/>
              </p:cNvPicPr>
              <p:nvPr/>
            </p:nvPicPr>
            <p:blipFill>
              <a:blip r:embed="rId2"/>
              <a:srcRect/>
              <a:stretch>
                <a:fillRect/>
              </a:stretch>
            </p:blipFill>
            <p:spPr bwMode="auto">
              <a:xfrm>
                <a:off x="5105400" y="4160838"/>
                <a:ext cx="3276600" cy="2239962"/>
              </a:xfrm>
              <a:prstGeom prst="rect">
                <a:avLst/>
              </a:prstGeom>
              <a:noFill/>
              <a:ln w="9525">
                <a:noFill/>
                <a:miter lim="800000"/>
                <a:headEnd/>
                <a:tailEnd/>
              </a:ln>
            </p:spPr>
          </p:pic>
          <p:sp>
            <p:nvSpPr>
              <p:cNvPr id="63495" name="Oval 328"/>
              <p:cNvSpPr>
                <a:spLocks noChangeArrowheads="1"/>
              </p:cNvSpPr>
              <p:nvPr/>
            </p:nvSpPr>
            <p:spPr bwMode="auto">
              <a:xfrm rot="-599646">
                <a:off x="7086600" y="5113338"/>
                <a:ext cx="457200" cy="152400"/>
              </a:xfrm>
              <a:prstGeom prst="ellipse">
                <a:avLst/>
              </a:prstGeom>
              <a:solidFill>
                <a:srgbClr val="FF0000"/>
              </a:solidFill>
              <a:ln w="9525">
                <a:solidFill>
                  <a:schemeClr val="tx1"/>
                </a:solidFill>
                <a:round/>
                <a:headEnd/>
                <a:tailEnd/>
              </a:ln>
            </p:spPr>
            <p:txBody>
              <a:bodyPr wrap="none" anchor="ctr"/>
              <a:lstStyle/>
              <a:p>
                <a:pPr algn="ctr"/>
                <a:endParaRPr lang="ja-JP" altLang="ja-JP"/>
              </a:p>
            </p:txBody>
          </p:sp>
          <p:sp>
            <p:nvSpPr>
              <p:cNvPr id="63496" name="Text Box 329"/>
              <p:cNvSpPr txBox="1">
                <a:spLocks noChangeArrowheads="1"/>
              </p:cNvSpPr>
              <p:nvPr/>
            </p:nvSpPr>
            <p:spPr bwMode="auto">
              <a:xfrm>
                <a:off x="6781800" y="4038600"/>
                <a:ext cx="1149674" cy="338554"/>
              </a:xfrm>
              <a:prstGeom prst="rect">
                <a:avLst/>
              </a:prstGeom>
              <a:noFill/>
              <a:ln w="9525">
                <a:noFill/>
                <a:miter lim="800000"/>
                <a:headEnd/>
                <a:tailEnd/>
              </a:ln>
            </p:spPr>
            <p:txBody>
              <a:bodyPr wrap="none">
                <a:spAutoFit/>
              </a:bodyPr>
              <a:lstStyle/>
              <a:p>
                <a:r>
                  <a:rPr lang="en-US" altLang="ja-JP" sz="1600" dirty="0" smtClean="0"/>
                  <a:t>Drive beam</a:t>
                </a:r>
                <a:endParaRPr lang="ja-JP" altLang="en-US" sz="1600" dirty="0"/>
              </a:p>
            </p:txBody>
          </p:sp>
          <p:sp>
            <p:nvSpPr>
              <p:cNvPr id="63497" name="Oval 330"/>
              <p:cNvSpPr>
                <a:spLocks noChangeArrowheads="1"/>
              </p:cNvSpPr>
              <p:nvPr/>
            </p:nvSpPr>
            <p:spPr bwMode="auto">
              <a:xfrm rot="-599646">
                <a:off x="6019800" y="5289550"/>
                <a:ext cx="304800" cy="152400"/>
              </a:xfrm>
              <a:prstGeom prst="ellipse">
                <a:avLst/>
              </a:prstGeom>
              <a:solidFill>
                <a:srgbClr val="FF0000"/>
              </a:solidFill>
              <a:ln w="9525">
                <a:solidFill>
                  <a:schemeClr val="tx1"/>
                </a:solidFill>
                <a:round/>
                <a:headEnd/>
                <a:tailEnd/>
              </a:ln>
            </p:spPr>
            <p:txBody>
              <a:bodyPr wrap="none" anchor="ctr"/>
              <a:lstStyle/>
              <a:p>
                <a:pPr algn="ctr"/>
                <a:endParaRPr lang="ja-JP" altLang="ja-JP"/>
              </a:p>
            </p:txBody>
          </p:sp>
          <p:sp>
            <p:nvSpPr>
              <p:cNvPr id="63498" name="Text Box 332"/>
              <p:cNvSpPr txBox="1">
                <a:spLocks noChangeArrowheads="1"/>
              </p:cNvSpPr>
              <p:nvPr/>
            </p:nvSpPr>
            <p:spPr bwMode="auto">
              <a:xfrm>
                <a:off x="5181600" y="4357688"/>
                <a:ext cx="184731" cy="338554"/>
              </a:xfrm>
              <a:prstGeom prst="rect">
                <a:avLst/>
              </a:prstGeom>
              <a:noFill/>
              <a:ln w="9525">
                <a:noFill/>
                <a:miter lim="800000"/>
                <a:headEnd/>
                <a:tailEnd/>
              </a:ln>
            </p:spPr>
            <p:txBody>
              <a:bodyPr wrap="none">
                <a:spAutoFit/>
              </a:bodyPr>
              <a:lstStyle/>
              <a:p>
                <a:endParaRPr lang="ja-JP" altLang="en-US" sz="1600" dirty="0"/>
              </a:p>
            </p:txBody>
          </p:sp>
          <p:sp>
            <p:nvSpPr>
              <p:cNvPr id="63499" name="Line 333"/>
              <p:cNvSpPr>
                <a:spLocks noChangeShapeType="1"/>
              </p:cNvSpPr>
              <p:nvPr/>
            </p:nvSpPr>
            <p:spPr bwMode="auto">
              <a:xfrm>
                <a:off x="5715000" y="4648200"/>
                <a:ext cx="381000" cy="609600"/>
              </a:xfrm>
              <a:prstGeom prst="line">
                <a:avLst/>
              </a:prstGeom>
              <a:noFill/>
              <a:ln w="38100">
                <a:solidFill>
                  <a:schemeClr val="tx1"/>
                </a:solidFill>
                <a:round/>
                <a:headEnd/>
                <a:tailEnd type="triangle" w="med" len="med"/>
              </a:ln>
            </p:spPr>
            <p:txBody>
              <a:bodyPr/>
              <a:lstStyle/>
              <a:p>
                <a:endParaRPr lang="ja-JP" altLang="en-US"/>
              </a:p>
            </p:txBody>
          </p:sp>
          <p:sp>
            <p:nvSpPr>
              <p:cNvPr id="63500" name="Line 334"/>
              <p:cNvSpPr>
                <a:spLocks noChangeShapeType="1"/>
              </p:cNvSpPr>
              <p:nvPr/>
            </p:nvSpPr>
            <p:spPr bwMode="auto">
              <a:xfrm flipH="1">
                <a:off x="7391400" y="4343400"/>
                <a:ext cx="76200" cy="762000"/>
              </a:xfrm>
              <a:prstGeom prst="line">
                <a:avLst/>
              </a:prstGeom>
              <a:noFill/>
              <a:ln w="38100">
                <a:solidFill>
                  <a:schemeClr val="tx1"/>
                </a:solidFill>
                <a:round/>
                <a:headEnd/>
                <a:tailEnd type="triangle" w="med" len="med"/>
              </a:ln>
            </p:spPr>
            <p:txBody>
              <a:bodyPr/>
              <a:lstStyle/>
              <a:p>
                <a:endParaRPr lang="ja-JP" altLang="en-US"/>
              </a:p>
            </p:txBody>
          </p:sp>
        </p:grpSp>
        <p:pic>
          <p:nvPicPr>
            <p:cNvPr id="63501" name="Picture 13"/>
            <p:cNvPicPr>
              <a:picLocks noChangeAspect="1" noChangeArrowheads="1"/>
            </p:cNvPicPr>
            <p:nvPr/>
          </p:nvPicPr>
          <p:blipFill>
            <a:blip r:embed="rId3"/>
            <a:srcRect/>
            <a:stretch>
              <a:fillRect/>
            </a:stretch>
          </p:blipFill>
          <p:spPr bwMode="auto">
            <a:xfrm>
              <a:off x="2352" y="2640"/>
              <a:ext cx="3264" cy="1080"/>
            </a:xfrm>
            <a:prstGeom prst="rect">
              <a:avLst/>
            </a:prstGeom>
            <a:noFill/>
            <a:ln w="9525">
              <a:noFill/>
              <a:miter lim="800000"/>
              <a:headEnd/>
              <a:tailEnd/>
            </a:ln>
            <a:effectLst/>
          </p:spPr>
        </p:pic>
      </p:grpSp>
      <p:sp>
        <p:nvSpPr>
          <p:cNvPr id="63502" name="Text Box 14"/>
          <p:cNvSpPr txBox="1">
            <a:spLocks noChangeArrowheads="1"/>
          </p:cNvSpPr>
          <p:nvPr/>
        </p:nvSpPr>
        <p:spPr bwMode="auto">
          <a:xfrm>
            <a:off x="214282" y="3981456"/>
            <a:ext cx="3725251" cy="461665"/>
          </a:xfrm>
          <a:prstGeom prst="rect">
            <a:avLst/>
          </a:prstGeom>
          <a:noFill/>
          <a:ln w="9525">
            <a:noFill/>
            <a:miter lim="800000"/>
            <a:headEnd/>
            <a:tailEnd/>
          </a:ln>
          <a:effectLst/>
        </p:spPr>
        <p:txBody>
          <a:bodyPr wrap="none">
            <a:spAutoFit/>
          </a:bodyPr>
          <a:lstStyle/>
          <a:p>
            <a:r>
              <a:rPr lang="en-US" altLang="ja-JP" dirty="0" smtClean="0"/>
              <a:t>Dielectric accelerator(DWA</a:t>
            </a:r>
            <a:r>
              <a:rPr lang="en-US" altLang="ja-JP" dirty="0"/>
              <a:t>)</a:t>
            </a:r>
          </a:p>
        </p:txBody>
      </p:sp>
      <p:sp>
        <p:nvSpPr>
          <p:cNvPr id="63503" name="Text Box 15"/>
          <p:cNvSpPr txBox="1">
            <a:spLocks noChangeArrowheads="1"/>
          </p:cNvSpPr>
          <p:nvPr/>
        </p:nvSpPr>
        <p:spPr bwMode="auto">
          <a:xfrm>
            <a:off x="4586259" y="4016381"/>
            <a:ext cx="3476849" cy="461665"/>
          </a:xfrm>
          <a:prstGeom prst="rect">
            <a:avLst/>
          </a:prstGeom>
          <a:noFill/>
          <a:ln w="9525">
            <a:noFill/>
            <a:miter lim="800000"/>
            <a:headEnd/>
            <a:tailEnd/>
          </a:ln>
          <a:effectLst/>
        </p:spPr>
        <p:txBody>
          <a:bodyPr wrap="none">
            <a:spAutoFit/>
          </a:bodyPr>
          <a:lstStyle/>
          <a:p>
            <a:r>
              <a:rPr lang="en-US" altLang="ja-JP" dirty="0" smtClean="0"/>
              <a:t>Plasma </a:t>
            </a:r>
            <a:r>
              <a:rPr lang="en-US" altLang="ja-JP" dirty="0" err="1" smtClean="0"/>
              <a:t>wakefield</a:t>
            </a:r>
            <a:r>
              <a:rPr lang="en-US" altLang="ja-JP" dirty="0" smtClean="0"/>
              <a:t> (PWFA</a:t>
            </a:r>
            <a:r>
              <a:rPr lang="en-US" altLang="ja-JP" dirty="0"/>
              <a:t>)</a:t>
            </a:r>
          </a:p>
        </p:txBody>
      </p:sp>
      <p:sp>
        <p:nvSpPr>
          <p:cNvPr id="17" name="Text Box 329"/>
          <p:cNvSpPr txBox="1">
            <a:spLocks noChangeArrowheads="1"/>
          </p:cNvSpPr>
          <p:nvPr/>
        </p:nvSpPr>
        <p:spPr bwMode="auto">
          <a:xfrm>
            <a:off x="142844" y="4590644"/>
            <a:ext cx="1733167" cy="338554"/>
          </a:xfrm>
          <a:prstGeom prst="rect">
            <a:avLst/>
          </a:prstGeom>
          <a:noFill/>
          <a:ln w="9525">
            <a:noFill/>
            <a:miter lim="800000"/>
            <a:headEnd/>
            <a:tailEnd/>
          </a:ln>
        </p:spPr>
        <p:txBody>
          <a:bodyPr wrap="none">
            <a:spAutoFit/>
          </a:bodyPr>
          <a:lstStyle/>
          <a:p>
            <a:r>
              <a:rPr lang="en-US" altLang="ja-JP" sz="1600" dirty="0" smtClean="0"/>
              <a:t>Acceleration beam</a:t>
            </a:r>
            <a:endParaRPr lang="ja-JP" altLang="en-US" sz="1600" dirty="0"/>
          </a:p>
        </p:txBody>
      </p:sp>
      <p:sp>
        <p:nvSpPr>
          <p:cNvPr id="18" name="テキスト ボックス 17"/>
          <p:cNvSpPr txBox="1"/>
          <p:nvPr/>
        </p:nvSpPr>
        <p:spPr>
          <a:xfrm>
            <a:off x="7929586" y="5572140"/>
            <a:ext cx="1082348" cy="276999"/>
          </a:xfrm>
          <a:prstGeom prst="rect">
            <a:avLst/>
          </a:prstGeom>
          <a:solidFill>
            <a:schemeClr val="bg1"/>
          </a:solidFill>
        </p:spPr>
        <p:txBody>
          <a:bodyPr wrap="none" rtlCol="0">
            <a:spAutoFit/>
          </a:bodyPr>
          <a:lstStyle/>
          <a:p>
            <a:r>
              <a:rPr kumimoji="1" lang="en-US" altLang="ja-JP" sz="1200" dirty="0" smtClean="0"/>
              <a:t>Electron beam</a:t>
            </a:r>
            <a:endParaRPr kumimoji="1" lang="ja-JP" altLang="en-US" sz="1200" dirty="0"/>
          </a:p>
        </p:txBody>
      </p:sp>
      <p:sp>
        <p:nvSpPr>
          <p:cNvPr id="19" name="テキスト ボックス 18"/>
          <p:cNvSpPr txBox="1"/>
          <p:nvPr/>
        </p:nvSpPr>
        <p:spPr>
          <a:xfrm>
            <a:off x="6500826" y="4572008"/>
            <a:ext cx="1112805" cy="276999"/>
          </a:xfrm>
          <a:prstGeom prst="rect">
            <a:avLst/>
          </a:prstGeom>
          <a:solidFill>
            <a:schemeClr val="bg1"/>
          </a:solidFill>
        </p:spPr>
        <p:txBody>
          <a:bodyPr wrap="none" rtlCol="0">
            <a:spAutoFit/>
          </a:bodyPr>
          <a:lstStyle/>
          <a:p>
            <a:r>
              <a:rPr kumimoji="1" lang="en-US" altLang="ja-JP" sz="1200" dirty="0" err="1" smtClean="0"/>
              <a:t>Deacceleration</a:t>
            </a:r>
            <a:endParaRPr kumimoji="1" lang="ja-JP" altLang="en-US" sz="1200" dirty="0"/>
          </a:p>
        </p:txBody>
      </p:sp>
      <p:sp>
        <p:nvSpPr>
          <p:cNvPr id="20" name="テキスト ボックス 19"/>
          <p:cNvSpPr txBox="1"/>
          <p:nvPr/>
        </p:nvSpPr>
        <p:spPr>
          <a:xfrm>
            <a:off x="5490711" y="4608239"/>
            <a:ext cx="974947" cy="276999"/>
          </a:xfrm>
          <a:prstGeom prst="rect">
            <a:avLst/>
          </a:prstGeom>
          <a:solidFill>
            <a:schemeClr val="bg1"/>
          </a:solidFill>
        </p:spPr>
        <p:txBody>
          <a:bodyPr wrap="none" rtlCol="0">
            <a:spAutoFit/>
          </a:bodyPr>
          <a:lstStyle/>
          <a:p>
            <a:r>
              <a:rPr kumimoji="1" lang="en-US" altLang="ja-JP" sz="1200" dirty="0" smtClean="0"/>
              <a:t>Acceleration</a:t>
            </a:r>
            <a:endParaRPr kumimoji="1" lang="ja-JP" altLang="en-US" sz="1200" dirty="0"/>
          </a:p>
        </p:txBody>
      </p:sp>
      <p:sp>
        <p:nvSpPr>
          <p:cNvPr id="21" name="テキスト ボックス 20"/>
          <p:cNvSpPr txBox="1"/>
          <p:nvPr/>
        </p:nvSpPr>
        <p:spPr>
          <a:xfrm>
            <a:off x="142844" y="3571876"/>
            <a:ext cx="3411511" cy="461665"/>
          </a:xfrm>
          <a:prstGeom prst="rect">
            <a:avLst/>
          </a:prstGeom>
          <a:noFill/>
        </p:spPr>
        <p:txBody>
          <a:bodyPr wrap="none" rtlCol="0">
            <a:spAutoFit/>
          </a:bodyPr>
          <a:lstStyle/>
          <a:p>
            <a:r>
              <a:rPr kumimoji="1" lang="en-US" altLang="ja-JP" b="1" u="sng" dirty="0" smtClean="0"/>
              <a:t>Beam driven accelerator</a:t>
            </a:r>
            <a:endParaRPr kumimoji="1" lang="ja-JP" altLang="en-US" b="1" u="sng" dirty="0"/>
          </a:p>
        </p:txBody>
      </p:sp>
      <p:sp>
        <p:nvSpPr>
          <p:cNvPr id="22" name="テキスト ボックス 21"/>
          <p:cNvSpPr txBox="1"/>
          <p:nvPr/>
        </p:nvSpPr>
        <p:spPr>
          <a:xfrm>
            <a:off x="165936" y="538443"/>
            <a:ext cx="3405932" cy="461665"/>
          </a:xfrm>
          <a:prstGeom prst="rect">
            <a:avLst/>
          </a:prstGeom>
          <a:noFill/>
        </p:spPr>
        <p:txBody>
          <a:bodyPr wrap="none" rtlCol="0">
            <a:spAutoFit/>
          </a:bodyPr>
          <a:lstStyle/>
          <a:p>
            <a:r>
              <a:rPr kumimoji="1" lang="en-US" altLang="ja-JP" b="1" u="sng" dirty="0" smtClean="0"/>
              <a:t>Laser driven accelerator</a:t>
            </a:r>
            <a:endParaRPr kumimoji="1" lang="ja-JP" altLang="en-US" b="1" u="sng" dirty="0"/>
          </a:p>
        </p:txBody>
      </p:sp>
      <p:pic>
        <p:nvPicPr>
          <p:cNvPr id="64514" name="Picture 2"/>
          <p:cNvPicPr>
            <a:picLocks noChangeAspect="1" noChangeArrowheads="1"/>
          </p:cNvPicPr>
          <p:nvPr/>
        </p:nvPicPr>
        <p:blipFill>
          <a:blip r:embed="rId4"/>
          <a:srcRect/>
          <a:stretch>
            <a:fillRect/>
          </a:stretch>
        </p:blipFill>
        <p:spPr bwMode="auto">
          <a:xfrm>
            <a:off x="642910" y="1357298"/>
            <a:ext cx="3214710" cy="2177081"/>
          </a:xfrm>
          <a:prstGeom prst="rect">
            <a:avLst/>
          </a:prstGeom>
          <a:noFill/>
          <a:ln w="9525">
            <a:noFill/>
            <a:miter lim="800000"/>
            <a:headEnd/>
            <a:tailEnd/>
          </a:ln>
          <a:effectLst/>
        </p:spPr>
      </p:pic>
      <p:sp>
        <p:nvSpPr>
          <p:cNvPr id="24" name="Text Box 14"/>
          <p:cNvSpPr txBox="1">
            <a:spLocks noChangeArrowheads="1"/>
          </p:cNvSpPr>
          <p:nvPr/>
        </p:nvSpPr>
        <p:spPr bwMode="auto">
          <a:xfrm>
            <a:off x="214282" y="928670"/>
            <a:ext cx="4135299" cy="461665"/>
          </a:xfrm>
          <a:prstGeom prst="rect">
            <a:avLst/>
          </a:prstGeom>
          <a:noFill/>
          <a:ln w="9525">
            <a:noFill/>
            <a:miter lim="800000"/>
            <a:headEnd/>
            <a:tailEnd/>
          </a:ln>
          <a:effectLst/>
        </p:spPr>
        <p:txBody>
          <a:bodyPr wrap="none">
            <a:spAutoFit/>
          </a:bodyPr>
          <a:lstStyle/>
          <a:p>
            <a:r>
              <a:rPr lang="en-US" altLang="ja-JP" dirty="0" smtClean="0"/>
              <a:t>Laser plasma </a:t>
            </a:r>
            <a:r>
              <a:rPr lang="en-US" altLang="ja-JP" dirty="0" err="1" smtClean="0"/>
              <a:t>wakefield</a:t>
            </a:r>
            <a:r>
              <a:rPr lang="en-US" altLang="ja-JP" dirty="0" smtClean="0"/>
              <a:t>(LWFA)</a:t>
            </a:r>
            <a:endParaRPr lang="en-US" altLang="ja-JP" dirty="0"/>
          </a:p>
        </p:txBody>
      </p:sp>
      <p:pic>
        <p:nvPicPr>
          <p:cNvPr id="64515" name="Picture 3"/>
          <p:cNvPicPr>
            <a:picLocks noChangeAspect="1" noChangeArrowheads="1"/>
          </p:cNvPicPr>
          <p:nvPr/>
        </p:nvPicPr>
        <p:blipFill>
          <a:blip r:embed="rId5"/>
          <a:srcRect/>
          <a:stretch>
            <a:fillRect/>
          </a:stretch>
        </p:blipFill>
        <p:spPr bwMode="auto">
          <a:xfrm>
            <a:off x="5214942" y="1071546"/>
            <a:ext cx="2649529" cy="2895740"/>
          </a:xfrm>
          <a:prstGeom prst="rect">
            <a:avLst/>
          </a:prstGeom>
          <a:noFill/>
          <a:ln w="9525">
            <a:noFill/>
            <a:miter lim="800000"/>
            <a:headEnd/>
            <a:tailEnd/>
          </a:ln>
          <a:effectLst/>
        </p:spPr>
      </p:pic>
      <p:sp>
        <p:nvSpPr>
          <p:cNvPr id="26" name="Text Box 15"/>
          <p:cNvSpPr txBox="1">
            <a:spLocks noChangeArrowheads="1"/>
          </p:cNvSpPr>
          <p:nvPr/>
        </p:nvSpPr>
        <p:spPr bwMode="auto">
          <a:xfrm>
            <a:off x="4714876" y="714356"/>
            <a:ext cx="3842719" cy="461665"/>
          </a:xfrm>
          <a:prstGeom prst="rect">
            <a:avLst/>
          </a:prstGeom>
          <a:noFill/>
          <a:ln w="9525">
            <a:noFill/>
            <a:miter lim="800000"/>
            <a:headEnd/>
            <a:tailEnd/>
          </a:ln>
          <a:effectLst/>
        </p:spPr>
        <p:txBody>
          <a:bodyPr wrap="none">
            <a:spAutoFit/>
          </a:bodyPr>
          <a:lstStyle/>
          <a:p>
            <a:r>
              <a:rPr lang="en-US" altLang="ja-JP" dirty="0" smtClean="0"/>
              <a:t>Laser direct field acceleration</a:t>
            </a:r>
            <a:endParaRPr lang="en-US" altLang="ja-JP"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09600" y="152400"/>
            <a:ext cx="7772400" cy="685800"/>
          </a:xfrm>
        </p:spPr>
        <p:txBody>
          <a:bodyPr/>
          <a:lstStyle/>
          <a:p>
            <a:r>
              <a:rPr lang="en-US" altLang="ja-JP" sz="3200" dirty="0" smtClean="0"/>
              <a:t>Novel </a:t>
            </a:r>
            <a:r>
              <a:rPr lang="en-US" altLang="ja-JP" sz="3200" dirty="0"/>
              <a:t>Accelerator </a:t>
            </a:r>
            <a:r>
              <a:rPr lang="en-US" altLang="ja-JP" sz="3200" dirty="0" smtClean="0"/>
              <a:t>Facility in the world</a:t>
            </a:r>
            <a:endParaRPr lang="en-US" altLang="ja-JP" sz="3200" dirty="0"/>
          </a:p>
        </p:txBody>
      </p:sp>
      <p:pic>
        <p:nvPicPr>
          <p:cNvPr id="58372" name="Picture 4"/>
          <p:cNvPicPr>
            <a:picLocks noChangeAspect="1" noChangeArrowheads="1"/>
          </p:cNvPicPr>
          <p:nvPr/>
        </p:nvPicPr>
        <p:blipFill>
          <a:blip r:embed="rId2"/>
          <a:srcRect/>
          <a:stretch>
            <a:fillRect/>
          </a:stretch>
        </p:blipFill>
        <p:spPr bwMode="auto">
          <a:xfrm>
            <a:off x="142844" y="857232"/>
            <a:ext cx="6472254" cy="4563484"/>
          </a:xfrm>
          <a:prstGeom prst="rect">
            <a:avLst/>
          </a:prstGeom>
          <a:noFill/>
          <a:ln w="9525">
            <a:noFill/>
            <a:miter lim="800000"/>
            <a:headEnd/>
            <a:tailEnd/>
          </a:ln>
          <a:effectLst/>
        </p:spPr>
      </p:pic>
      <p:pic>
        <p:nvPicPr>
          <p:cNvPr id="8194" name="Picture 2"/>
          <p:cNvPicPr>
            <a:picLocks noChangeAspect="1" noChangeArrowheads="1"/>
          </p:cNvPicPr>
          <p:nvPr/>
        </p:nvPicPr>
        <p:blipFill>
          <a:blip r:embed="rId3"/>
          <a:srcRect/>
          <a:stretch>
            <a:fillRect/>
          </a:stretch>
        </p:blipFill>
        <p:spPr bwMode="auto">
          <a:xfrm>
            <a:off x="6000760" y="2928935"/>
            <a:ext cx="3099419" cy="2500330"/>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6632"/>
            <a:ext cx="8229600" cy="634082"/>
          </a:xfrm>
        </p:spPr>
        <p:txBody>
          <a:bodyPr>
            <a:normAutofit fontScale="90000"/>
          </a:bodyPr>
          <a:lstStyle/>
          <a:p>
            <a:r>
              <a:rPr kumimoji="1" lang="en-US" altLang="ja-JP" dirty="0" smtClean="0"/>
              <a:t>IZEST</a:t>
            </a:r>
            <a:endParaRPr kumimoji="1" lang="ja-JP" alt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818721"/>
            <a:ext cx="4968108"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テキスト ボックス 7"/>
          <p:cNvSpPr txBox="1"/>
          <p:nvPr/>
        </p:nvSpPr>
        <p:spPr>
          <a:xfrm>
            <a:off x="5363644" y="3845366"/>
            <a:ext cx="3259354" cy="1815882"/>
          </a:xfrm>
          <a:prstGeom prst="rect">
            <a:avLst/>
          </a:prstGeom>
          <a:noFill/>
        </p:spPr>
        <p:txBody>
          <a:bodyPr wrap="none" rtlCol="0">
            <a:spAutoFit/>
          </a:bodyPr>
          <a:lstStyle/>
          <a:p>
            <a:r>
              <a:rPr lang="en-US" altLang="ja-JP" sz="2800" dirty="0" smtClean="0"/>
              <a:t>2 kJ / 500fs = 4 </a:t>
            </a:r>
            <a:r>
              <a:rPr lang="en-US" altLang="ja-JP" sz="2800" dirty="0"/>
              <a:t>P</a:t>
            </a:r>
            <a:r>
              <a:rPr lang="en-US" altLang="ja-JP" sz="2800" dirty="0" smtClean="0"/>
              <a:t>W </a:t>
            </a:r>
          </a:p>
          <a:p>
            <a:r>
              <a:rPr kumimoji="1" lang="ja-JP" altLang="en-US" sz="2800" dirty="0" smtClean="0"/>
              <a:t>→</a:t>
            </a:r>
            <a:r>
              <a:rPr kumimoji="1" lang="en-US" altLang="ja-JP" sz="2800" dirty="0" smtClean="0"/>
              <a:t/>
            </a:r>
            <a:br>
              <a:rPr kumimoji="1" lang="en-US" altLang="ja-JP" sz="2800" dirty="0" smtClean="0"/>
            </a:br>
            <a:r>
              <a:rPr kumimoji="1" lang="en-US" altLang="ja-JP" sz="2800" dirty="0" smtClean="0"/>
              <a:t> Low plasma density</a:t>
            </a:r>
            <a:br>
              <a:rPr kumimoji="1" lang="en-US" altLang="ja-JP" sz="2800" dirty="0" smtClean="0"/>
            </a:br>
            <a:r>
              <a:rPr kumimoji="1" lang="en-US" altLang="ja-JP" sz="2800" dirty="0" smtClean="0"/>
              <a:t>  = Large phase space</a:t>
            </a:r>
            <a:endParaRPr kumimoji="1" lang="ja-JP" altLang="en-US" sz="2800" dirty="0"/>
          </a:p>
        </p:txBody>
      </p:sp>
      <p:graphicFrame>
        <p:nvGraphicFramePr>
          <p:cNvPr id="9" name="オブジェクト 8"/>
          <p:cNvGraphicFramePr>
            <a:graphicFrameLocks noChangeAspect="1"/>
          </p:cNvGraphicFramePr>
          <p:nvPr>
            <p:extLst>
              <p:ext uri="{D42A27DB-BD31-4B8C-83A1-F6EECF244321}">
                <p14:modId xmlns:p14="http://schemas.microsoft.com/office/powerpoint/2010/main" val="811050242"/>
              </p:ext>
            </p:extLst>
          </p:nvPr>
        </p:nvGraphicFramePr>
        <p:xfrm>
          <a:off x="5787717" y="4322419"/>
          <a:ext cx="2169089" cy="444877"/>
        </p:xfrm>
        <a:graphic>
          <a:graphicData uri="http://schemas.openxmlformats.org/presentationml/2006/ole">
            <mc:AlternateContent xmlns:mc="http://schemas.openxmlformats.org/markup-compatibility/2006">
              <mc:Choice xmlns:v="urn:schemas-microsoft-com:vml" Requires="v">
                <p:oleObj spid="_x0000_s11296" name="Equation" r:id="rId4" imgW="914400" imgH="203200" progId="Equation.DSMT4">
                  <p:embed/>
                </p:oleObj>
              </mc:Choice>
              <mc:Fallback>
                <p:oleObj name="Equation" r:id="rId4" imgW="914400" imgH="203200" progId="Equation.DSMT4">
                  <p:embed/>
                  <p:pic>
                    <p:nvPicPr>
                      <p:cNvPr id="0" name="Object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7717" y="4322419"/>
                        <a:ext cx="2169089" cy="444877"/>
                      </a:xfrm>
                      <a:prstGeom prst="rect">
                        <a:avLst/>
                      </a:prstGeom>
                      <a:noFill/>
                      <a:ln>
                        <a:noFill/>
                      </a:ln>
                    </p:spPr>
                  </p:pic>
                </p:oleObj>
              </mc:Fallback>
            </mc:AlternateContent>
          </a:graphicData>
        </a:graphic>
      </p:graphicFrame>
      <p:pic>
        <p:nvPicPr>
          <p:cNvPr id="11278"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3688" y="620688"/>
            <a:ext cx="5472164" cy="306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テキスト ボックス 11"/>
          <p:cNvSpPr txBox="1"/>
          <p:nvPr/>
        </p:nvSpPr>
        <p:spPr>
          <a:xfrm>
            <a:off x="827584" y="3356992"/>
            <a:ext cx="5280100" cy="369332"/>
          </a:xfrm>
          <a:prstGeom prst="rect">
            <a:avLst/>
          </a:prstGeom>
          <a:noFill/>
        </p:spPr>
        <p:txBody>
          <a:bodyPr wrap="none" rtlCol="0">
            <a:spAutoFit/>
          </a:bodyPr>
          <a:lstStyle/>
          <a:p>
            <a:r>
              <a:rPr kumimoji="1" lang="en-US" altLang="ja-JP" dirty="0" smtClean="0"/>
              <a:t>PETAL : one hand of the LMU with pulse compression  </a:t>
            </a:r>
            <a:endParaRPr kumimoji="1" lang="ja-JP" altLang="en-US" dirty="0"/>
          </a:p>
        </p:txBody>
      </p:sp>
      <p:sp>
        <p:nvSpPr>
          <p:cNvPr id="13" name="テキスト ボックス 12"/>
          <p:cNvSpPr txBox="1"/>
          <p:nvPr/>
        </p:nvSpPr>
        <p:spPr>
          <a:xfrm>
            <a:off x="5375962" y="6154335"/>
            <a:ext cx="2796920" cy="369332"/>
          </a:xfrm>
          <a:prstGeom prst="rect">
            <a:avLst/>
          </a:prstGeom>
          <a:noFill/>
        </p:spPr>
        <p:txBody>
          <a:bodyPr wrap="none" rtlCol="0">
            <a:spAutoFit/>
          </a:bodyPr>
          <a:lstStyle/>
          <a:p>
            <a:r>
              <a:rPr kumimoji="1" lang="en-US" altLang="ja-JP" dirty="0" smtClean="0"/>
              <a:t>KEK-IZEST </a:t>
            </a:r>
            <a:r>
              <a:rPr kumimoji="1" lang="en-US" altLang="ja-JP" dirty="0" err="1" smtClean="0"/>
              <a:t>MoU</a:t>
            </a:r>
            <a:r>
              <a:rPr kumimoji="1" lang="en-US" altLang="ja-JP" dirty="0" smtClean="0"/>
              <a:t> </a:t>
            </a:r>
            <a:r>
              <a:rPr lang="en-US" altLang="ja-JP" dirty="0"/>
              <a:t> </a:t>
            </a:r>
            <a:r>
              <a:rPr lang="en-US" altLang="ja-JP" dirty="0" smtClean="0"/>
              <a:t>@  2012.03</a:t>
            </a:r>
            <a:endParaRPr kumimoji="1" lang="ja-JP" altLang="en-US" dirty="0"/>
          </a:p>
        </p:txBody>
      </p:sp>
    </p:spTree>
    <p:extLst>
      <p:ext uri="{BB962C8B-B14F-4D97-AF65-F5344CB8AC3E}">
        <p14:creationId xmlns:p14="http://schemas.microsoft.com/office/powerpoint/2010/main" val="425258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634082"/>
          </a:xfrm>
        </p:spPr>
        <p:txBody>
          <a:bodyPr>
            <a:normAutofit/>
          </a:bodyPr>
          <a:lstStyle/>
          <a:p>
            <a:r>
              <a:rPr lang="en-US" altLang="ja-JP" sz="3200" dirty="0"/>
              <a:t>Considerable contribution from </a:t>
            </a:r>
            <a:r>
              <a:rPr lang="en-US" altLang="ja-JP" sz="3200" dirty="0" smtClean="0"/>
              <a:t>Japan</a:t>
            </a:r>
            <a:r>
              <a:rPr lang="ja-JP" altLang="en-US" sz="3200" dirty="0" smtClean="0"/>
              <a:t> </a:t>
            </a:r>
            <a:r>
              <a:rPr lang="en-US" altLang="ja-JP" sz="3200" dirty="0" smtClean="0"/>
              <a:t>for IZEST</a:t>
            </a:r>
            <a:endParaRPr kumimoji="1" lang="ja-JP" altLang="en-US" sz="3200" dirty="0"/>
          </a:p>
        </p:txBody>
      </p:sp>
      <p:sp>
        <p:nvSpPr>
          <p:cNvPr id="4" name="コンテンツ プレースホルダー 2"/>
          <p:cNvSpPr txBox="1">
            <a:spLocks/>
          </p:cNvSpPr>
          <p:nvPr/>
        </p:nvSpPr>
        <p:spPr>
          <a:xfrm>
            <a:off x="379341" y="1016173"/>
            <a:ext cx="8229600" cy="346566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en-US" altLang="ja-JP" dirty="0" smtClean="0"/>
              <a:t>Design work</a:t>
            </a:r>
          </a:p>
          <a:p>
            <a:r>
              <a:rPr lang="en-US" altLang="ja-JP" dirty="0" smtClean="0"/>
              <a:t>Stable Injector for the one-shot experiment</a:t>
            </a:r>
          </a:p>
          <a:p>
            <a:pPr lvl="1"/>
            <a:r>
              <a:rPr lang="en-US" altLang="ja-JP" dirty="0" err="1" smtClean="0"/>
              <a:t>Labo</a:t>
            </a:r>
            <a:r>
              <a:rPr lang="en-US" altLang="ja-JP" dirty="0" smtClean="0"/>
              <a:t>-scale stable injector (Osaka-</a:t>
            </a:r>
            <a:r>
              <a:rPr lang="en-US" altLang="ja-JP" dirty="0" err="1" smtClean="0"/>
              <a:t>univ</a:t>
            </a:r>
            <a:r>
              <a:rPr lang="en-US" altLang="ja-JP" dirty="0" smtClean="0"/>
              <a:t>)</a:t>
            </a:r>
          </a:p>
          <a:p>
            <a:pPr lvl="1"/>
            <a:r>
              <a:rPr lang="en-US" altLang="ja-JP" dirty="0" smtClean="0"/>
              <a:t>Ionization-induced injection</a:t>
            </a:r>
          </a:p>
          <a:p>
            <a:r>
              <a:rPr lang="en-US" altLang="ja-JP" dirty="0" smtClean="0"/>
              <a:t>Long plasma channel:</a:t>
            </a:r>
          </a:p>
          <a:p>
            <a:pPr lvl="1"/>
            <a:r>
              <a:rPr lang="en-US" altLang="ja-JP" dirty="0" err="1" smtClean="0"/>
              <a:t>Quadrupole</a:t>
            </a:r>
            <a:r>
              <a:rPr lang="en-US" altLang="ja-JP" dirty="0" smtClean="0"/>
              <a:t> microwave plasma (Nagoya-</a:t>
            </a:r>
            <a:r>
              <a:rPr lang="en-US" altLang="ja-JP" dirty="0" err="1" smtClean="0"/>
              <a:t>univ</a:t>
            </a:r>
            <a:r>
              <a:rPr lang="en-US" altLang="ja-JP" dirty="0" smtClean="0"/>
              <a:t>)</a:t>
            </a:r>
          </a:p>
          <a:p>
            <a:pPr lvl="1"/>
            <a:endParaRPr lang="ja-JP" altLang="en-US"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4423161"/>
            <a:ext cx="2474538" cy="146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6562" y="4423161"/>
            <a:ext cx="2317686" cy="144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テキスト ボックス 8"/>
          <p:cNvSpPr txBox="1"/>
          <p:nvPr/>
        </p:nvSpPr>
        <p:spPr>
          <a:xfrm>
            <a:off x="4139952" y="6043354"/>
            <a:ext cx="3207225" cy="369332"/>
          </a:xfrm>
          <a:prstGeom prst="rect">
            <a:avLst/>
          </a:prstGeom>
          <a:noFill/>
        </p:spPr>
        <p:txBody>
          <a:bodyPr wrap="none" rtlCol="0">
            <a:spAutoFit/>
          </a:bodyPr>
          <a:lstStyle/>
          <a:p>
            <a:r>
              <a:rPr kumimoji="1" lang="ja-JP" altLang="en-US" dirty="0" smtClean="0"/>
              <a:t>→  </a:t>
            </a:r>
            <a:r>
              <a:rPr kumimoji="1" lang="en-US" altLang="ja-JP" dirty="0" smtClean="0"/>
              <a:t>1 m prototype will be tested.</a:t>
            </a:r>
            <a:endParaRPr kumimoji="1" lang="ja-JP" altLang="en-US" dirty="0"/>
          </a:p>
        </p:txBody>
      </p:sp>
    </p:spTree>
    <p:extLst>
      <p:ext uri="{BB962C8B-B14F-4D97-AF65-F5344CB8AC3E}">
        <p14:creationId xmlns:p14="http://schemas.microsoft.com/office/powerpoint/2010/main" val="2399835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634082"/>
          </a:xfrm>
        </p:spPr>
        <p:txBody>
          <a:bodyPr>
            <a:normAutofit fontScale="90000"/>
          </a:bodyPr>
          <a:lstStyle/>
          <a:p>
            <a:r>
              <a:rPr kumimoji="1" lang="en-US" altLang="ja-JP" dirty="0" err="1" smtClean="0"/>
              <a:t>Labo</a:t>
            </a:r>
            <a:r>
              <a:rPr kumimoji="1" lang="en-US" altLang="ja-JP" dirty="0" smtClean="0"/>
              <a:t>-scale laser plasma accelerator</a:t>
            </a:r>
            <a:endParaRPr kumimoji="1" lang="ja-JP" altLang="en-US" dirty="0"/>
          </a:p>
        </p:txBody>
      </p:sp>
      <p:sp>
        <p:nvSpPr>
          <p:cNvPr id="3" name="コンテンツ プレースホルダー 2"/>
          <p:cNvSpPr>
            <a:spLocks noGrp="1"/>
          </p:cNvSpPr>
          <p:nvPr>
            <p:ph idx="1"/>
          </p:nvPr>
        </p:nvSpPr>
        <p:spPr>
          <a:xfrm>
            <a:off x="323528" y="1124744"/>
            <a:ext cx="8229600" cy="4525963"/>
          </a:xfrm>
        </p:spPr>
        <p:txBody>
          <a:bodyPr/>
          <a:lstStyle/>
          <a:p>
            <a:r>
              <a:rPr lang="en-US" altLang="ja-JP" dirty="0" smtClean="0"/>
              <a:t>Target : </a:t>
            </a:r>
          </a:p>
          <a:p>
            <a:pPr lvl="1"/>
            <a:r>
              <a:rPr lang="en-US" altLang="ja-JP" dirty="0" smtClean="0"/>
              <a:t>Electron microscopy</a:t>
            </a:r>
          </a:p>
          <a:p>
            <a:pPr lvl="1"/>
            <a:r>
              <a:rPr lang="en-US" altLang="ja-JP" dirty="0" smtClean="0"/>
              <a:t>Photon source (FEL / )</a:t>
            </a:r>
          </a:p>
          <a:p>
            <a:r>
              <a:rPr lang="en-US" altLang="ja-JP" dirty="0" smtClean="0"/>
              <a:t>Recent progress in the word</a:t>
            </a:r>
          </a:p>
          <a:p>
            <a:pPr lvl="1"/>
            <a:r>
              <a:rPr lang="en-US" altLang="ja-JP" dirty="0" smtClean="0"/>
              <a:t>Stable &amp; mono energetic beam can be </a:t>
            </a:r>
            <a:r>
              <a:rPr lang="en-US" altLang="ja-JP" dirty="0" err="1" smtClean="0"/>
              <a:t>genarated</a:t>
            </a:r>
            <a:endParaRPr lang="en-US" altLang="ja-JP" dirty="0" smtClean="0"/>
          </a:p>
          <a:p>
            <a:pPr lvl="1"/>
            <a:r>
              <a:rPr lang="en-US" altLang="ja-JP" dirty="0" smtClean="0"/>
              <a:t>100 MeV – 2 </a:t>
            </a:r>
            <a:r>
              <a:rPr lang="en-US" altLang="ja-JP" dirty="0" err="1" smtClean="0"/>
              <a:t>GeV</a:t>
            </a:r>
            <a:endParaRPr lang="en-US" altLang="ja-JP" dirty="0" smtClean="0"/>
          </a:p>
          <a:p>
            <a:r>
              <a:rPr kumimoji="1" lang="en-US" altLang="ja-JP" dirty="0" err="1" smtClean="0"/>
              <a:t>Commertial</a:t>
            </a:r>
            <a:r>
              <a:rPr kumimoji="1" lang="en-US" altLang="ja-JP" dirty="0" smtClean="0"/>
              <a:t> laser system  ~ a few 100 TW</a:t>
            </a:r>
            <a:endParaRPr lang="en-US" altLang="ja-JP" dirty="0"/>
          </a:p>
          <a:p>
            <a:pPr lvl="1"/>
            <a:r>
              <a:rPr kumimoji="1" lang="en-US" altLang="ja-JP" dirty="0" smtClean="0"/>
              <a:t>Amplitude / Thales</a:t>
            </a:r>
          </a:p>
        </p:txBody>
      </p:sp>
    </p:spTree>
    <p:extLst>
      <p:ext uri="{BB962C8B-B14F-4D97-AF65-F5344CB8AC3E}">
        <p14:creationId xmlns:p14="http://schemas.microsoft.com/office/powerpoint/2010/main" val="221471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23528" y="1052736"/>
            <a:ext cx="8424936" cy="3672408"/>
          </a:xfrm>
        </p:spPr>
        <p:txBody>
          <a:bodyPr>
            <a:normAutofit fontScale="90000"/>
          </a:bodyPr>
          <a:lstStyle/>
          <a:p>
            <a:r>
              <a:rPr kumimoji="1" lang="en-US" altLang="ja-JP" dirty="0" smtClean="0"/>
              <a:t>KEK Activity:</a:t>
            </a:r>
            <a:r>
              <a:rPr kumimoji="1" lang="en-US" altLang="ja-JP" dirty="0" smtClean="0"/>
              <a:t/>
            </a:r>
            <a:br>
              <a:rPr kumimoji="1" lang="en-US" altLang="ja-JP" dirty="0" smtClean="0"/>
            </a:br>
            <a:r>
              <a:rPr lang="en-US" altLang="ja-JP" dirty="0" smtClean="0"/>
              <a:t>Ultra high </a:t>
            </a:r>
            <a:r>
              <a:rPr lang="en-US" altLang="ja-JP" dirty="0" smtClean="0"/>
              <a:t>intense electron beam</a:t>
            </a:r>
            <a:br>
              <a:rPr lang="en-US" altLang="ja-JP" dirty="0" smtClean="0"/>
            </a:br>
            <a:r>
              <a:rPr lang="en-US" altLang="ja-JP" dirty="0"/>
              <a:t>and intense laser </a:t>
            </a:r>
            <a:br>
              <a:rPr lang="en-US" altLang="ja-JP" dirty="0"/>
            </a:br>
            <a:r>
              <a:rPr lang="en-US" altLang="ja-JP" dirty="0"/>
              <a:t>for the novel accelerator experiment</a:t>
            </a:r>
            <a:br>
              <a:rPr lang="en-US" altLang="ja-JP" dirty="0"/>
            </a:br>
            <a:r>
              <a:rPr lang="en-US" altLang="ja-JP" dirty="0"/>
              <a:t>in the KEK electron linear accelerator</a:t>
            </a:r>
            <a:endParaRPr kumimoji="1" lang="ja-JP"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42852"/>
            <a:ext cx="8229600" cy="511156"/>
          </a:xfrm>
        </p:spPr>
        <p:txBody>
          <a:bodyPr>
            <a:noAutofit/>
          </a:bodyPr>
          <a:lstStyle/>
          <a:p>
            <a:r>
              <a:rPr lang="en-US" altLang="ja-JP" sz="3600" dirty="0" smtClean="0"/>
              <a:t>High </a:t>
            </a:r>
            <a:r>
              <a:rPr lang="en-US" altLang="ja-JP" sz="3600" dirty="0" smtClean="0"/>
              <a:t>intense electron </a:t>
            </a:r>
            <a:r>
              <a:rPr lang="en-US" altLang="ja-JP" sz="3600" dirty="0" smtClean="0"/>
              <a:t>beam</a:t>
            </a:r>
            <a:endParaRPr kumimoji="1" lang="ja-JP" altLang="en-US" sz="3600" dirty="0"/>
          </a:p>
        </p:txBody>
      </p:sp>
      <p:sp>
        <p:nvSpPr>
          <p:cNvPr id="3" name="コンテンツ プレースホルダ 2"/>
          <p:cNvSpPr>
            <a:spLocks noGrp="1"/>
          </p:cNvSpPr>
          <p:nvPr>
            <p:ph idx="1"/>
          </p:nvPr>
        </p:nvSpPr>
        <p:spPr>
          <a:xfrm>
            <a:off x="357158" y="714356"/>
            <a:ext cx="8391306" cy="2714644"/>
          </a:xfrm>
        </p:spPr>
        <p:txBody>
          <a:bodyPr>
            <a:normAutofit lnSpcReduction="10000"/>
          </a:bodyPr>
          <a:lstStyle/>
          <a:p>
            <a:r>
              <a:rPr kumimoji="1" lang="en-US" altLang="ja-JP" dirty="0" smtClean="0"/>
              <a:t>Injection for the </a:t>
            </a:r>
            <a:r>
              <a:rPr kumimoji="1" lang="en-US" altLang="ja-JP" dirty="0" err="1" smtClean="0"/>
              <a:t>SuperKEKB</a:t>
            </a:r>
            <a:r>
              <a:rPr kumimoji="1" lang="en-US" altLang="ja-JP" dirty="0" smtClean="0"/>
              <a:t> (5nC)</a:t>
            </a:r>
            <a:endParaRPr kumimoji="1" lang="en-US" altLang="ja-JP" dirty="0" smtClean="0"/>
          </a:p>
          <a:p>
            <a:r>
              <a:rPr lang="en-US" altLang="ja-JP" dirty="0" smtClean="0"/>
              <a:t>Ultra high field </a:t>
            </a:r>
            <a:r>
              <a:rPr lang="en-US" altLang="ja-JP" dirty="0" smtClean="0"/>
              <a:t>experiment</a:t>
            </a:r>
            <a:endParaRPr lang="en-US" altLang="ja-JP" dirty="0" smtClean="0"/>
          </a:p>
          <a:p>
            <a:pPr lvl="1"/>
            <a:r>
              <a:rPr lang="en-US" altLang="ja-JP" dirty="0" smtClean="0"/>
              <a:t>Beam driven accelerator (DWA, PWFA)</a:t>
            </a:r>
          </a:p>
          <a:p>
            <a:pPr lvl="1"/>
            <a:r>
              <a:rPr lang="en-US" altLang="ja-JP" dirty="0" smtClean="0"/>
              <a:t>Injector for laser plasma accelerator </a:t>
            </a:r>
            <a:r>
              <a:rPr lang="en-US" altLang="ja-JP" dirty="0" smtClean="0"/>
              <a:t>(After burner)</a:t>
            </a:r>
            <a:endParaRPr lang="en-US" altLang="ja-JP" dirty="0" smtClean="0"/>
          </a:p>
          <a:p>
            <a:r>
              <a:rPr kumimoji="1" lang="en-US" altLang="ja-JP" dirty="0" smtClean="0"/>
              <a:t>Photon generation</a:t>
            </a:r>
            <a:endParaRPr kumimoji="1" lang="ja-JP" altLang="en-US" dirty="0"/>
          </a:p>
        </p:txBody>
      </p:sp>
      <p:sp>
        <p:nvSpPr>
          <p:cNvPr id="4" name="下矢印 3"/>
          <p:cNvSpPr/>
          <p:nvPr/>
        </p:nvSpPr>
        <p:spPr>
          <a:xfrm>
            <a:off x="3571868" y="3357561"/>
            <a:ext cx="785818"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コンテンツ プレースホルダ 2"/>
          <p:cNvSpPr txBox="1">
            <a:spLocks/>
          </p:cNvSpPr>
          <p:nvPr/>
        </p:nvSpPr>
        <p:spPr>
          <a:xfrm>
            <a:off x="357158" y="3786188"/>
            <a:ext cx="8635072" cy="2714646"/>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altLang="ja-JP" sz="3200" dirty="0" smtClean="0"/>
              <a:t>Low </a:t>
            </a:r>
            <a:r>
              <a:rPr lang="en-US" altLang="ja-JP" sz="3200" dirty="0" err="1" smtClean="0"/>
              <a:t>emittance</a:t>
            </a:r>
            <a:r>
              <a:rPr lang="en-US" altLang="ja-JP" sz="3200" dirty="0" smtClean="0"/>
              <a:t> ( &lt; 10 mm </a:t>
            </a:r>
            <a:r>
              <a:rPr lang="en-US" altLang="ja-JP" sz="3200" dirty="0" err="1" smtClean="0"/>
              <a:t>mrad</a:t>
            </a:r>
            <a:r>
              <a:rPr lang="en-US" altLang="ja-JP" sz="3200" dirty="0" smtClean="0"/>
              <a:t> )</a:t>
            </a:r>
            <a:endParaRPr lang="en-US" altLang="ja-JP" sz="3200"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1" lang="en-US" altLang="ja-JP" sz="3200" b="0" i="0" u="none" strike="noStrike" kern="1200" cap="none" spc="0" normalizeH="0" baseline="0" noProof="0" dirty="0" smtClean="0">
                <a:ln>
                  <a:noFill/>
                </a:ln>
                <a:solidFill>
                  <a:schemeClr val="tx1"/>
                </a:solidFill>
                <a:effectLst/>
                <a:uLnTx/>
                <a:uFillTx/>
                <a:latin typeface="+mn-lt"/>
                <a:ea typeface="+mn-ea"/>
                <a:cs typeface="+mn-cs"/>
              </a:rPr>
              <a:t>High</a:t>
            </a:r>
            <a:r>
              <a:rPr kumimoji="1" lang="en-US" altLang="ja-JP" sz="3200" b="0" i="0" u="none" strike="noStrike" kern="1200" cap="none" spc="0" normalizeH="0" noProof="0" dirty="0" smtClean="0">
                <a:ln>
                  <a:noFill/>
                </a:ln>
                <a:solidFill>
                  <a:schemeClr val="tx1"/>
                </a:solidFill>
                <a:effectLst/>
                <a:uLnTx/>
                <a:uFillTx/>
                <a:latin typeface="+mn-lt"/>
                <a:ea typeface="+mn-ea"/>
                <a:cs typeface="+mn-cs"/>
              </a:rPr>
              <a:t> charge (&gt; 10 </a:t>
            </a:r>
            <a:r>
              <a:rPr kumimoji="1" lang="en-US" altLang="ja-JP" sz="3200" b="0" i="0" u="none" strike="noStrike" kern="1200" cap="none" spc="0" normalizeH="0" noProof="0" dirty="0" err="1" smtClean="0">
                <a:ln>
                  <a:noFill/>
                </a:ln>
                <a:solidFill>
                  <a:schemeClr val="tx1"/>
                </a:solidFill>
                <a:effectLst/>
                <a:uLnTx/>
                <a:uFillTx/>
                <a:latin typeface="+mn-lt"/>
                <a:ea typeface="+mn-ea"/>
                <a:cs typeface="+mn-cs"/>
              </a:rPr>
              <a:t>nC</a:t>
            </a:r>
            <a:r>
              <a:rPr kumimoji="1" lang="en-US" altLang="ja-JP" sz="3200" b="0" i="0" u="none" strike="noStrike" kern="1200" cap="none" spc="0" normalizeH="0" noProof="0" dirty="0" smtClean="0">
                <a:ln>
                  <a:noFill/>
                </a:ln>
                <a:solidFill>
                  <a:schemeClr val="tx1"/>
                </a:solidFill>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altLang="ja-JP" sz="3200" dirty="0"/>
              <a:t>S</a:t>
            </a:r>
            <a:r>
              <a:rPr lang="en-US" altLang="ja-JP" sz="3200" dirty="0" smtClean="0"/>
              <a:t>hort </a:t>
            </a:r>
            <a:r>
              <a:rPr lang="en-US" altLang="ja-JP" sz="3200" dirty="0" smtClean="0"/>
              <a:t>bunch length (</a:t>
            </a:r>
            <a:r>
              <a:rPr lang="en-US" altLang="ja-JP" sz="3200" dirty="0" err="1" smtClean="0"/>
              <a:t>fs</a:t>
            </a:r>
            <a:r>
              <a:rPr lang="en-US" altLang="ja-JP" sz="3200" dirty="0" smtClean="0"/>
              <a:t>)</a:t>
            </a:r>
            <a:r>
              <a:rPr lang="en-US" altLang="ja-JP" sz="3200" dirty="0"/>
              <a:t>	</a:t>
            </a:r>
            <a:r>
              <a:rPr lang="en-US" altLang="ja-JP" sz="3200" dirty="0" smtClean="0"/>
              <a:t>B</a:t>
            </a:r>
            <a:r>
              <a:rPr lang="en-US" altLang="ja-JP" sz="3200" dirty="0" smtClean="0"/>
              <a:t>unch compression</a:t>
            </a:r>
            <a:br>
              <a:rPr lang="en-US" altLang="ja-JP" sz="3200" dirty="0" smtClean="0"/>
            </a:br>
            <a:r>
              <a:rPr lang="en-US" altLang="ja-JP" sz="3200" dirty="0" smtClean="0"/>
              <a:t>   </a:t>
            </a:r>
            <a:r>
              <a:rPr lang="ja-JP" altLang="en-US" sz="3200" dirty="0" smtClean="0"/>
              <a:t>→ </a:t>
            </a:r>
            <a:r>
              <a:rPr lang="en-US" altLang="ja-JP" sz="3200" dirty="0" smtClean="0"/>
              <a:t>Bunch shape control / precise </a:t>
            </a:r>
            <a:r>
              <a:rPr lang="en-US" altLang="ja-JP" sz="3200" dirty="0" err="1" smtClean="0"/>
              <a:t>syncronization</a:t>
            </a:r>
            <a:endParaRPr lang="en-US" altLang="ja-JP" sz="3200" dirty="0" smtClean="0"/>
          </a:p>
        </p:txBody>
      </p:sp>
      <p:sp>
        <p:nvSpPr>
          <p:cNvPr id="6" name="右中かっこ 5"/>
          <p:cNvSpPr/>
          <p:nvPr/>
        </p:nvSpPr>
        <p:spPr>
          <a:xfrm>
            <a:off x="6215074" y="3857628"/>
            <a:ext cx="357190" cy="107157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 name="テキスト ボックス 6"/>
          <p:cNvSpPr txBox="1"/>
          <p:nvPr/>
        </p:nvSpPr>
        <p:spPr>
          <a:xfrm>
            <a:off x="6643702" y="3786190"/>
            <a:ext cx="2348528" cy="1077218"/>
          </a:xfrm>
          <a:prstGeom prst="rect">
            <a:avLst/>
          </a:prstGeom>
          <a:noFill/>
        </p:spPr>
        <p:txBody>
          <a:bodyPr wrap="none" rtlCol="0">
            <a:spAutoFit/>
          </a:bodyPr>
          <a:lstStyle/>
          <a:p>
            <a:r>
              <a:rPr lang="en-US" altLang="ja-JP" sz="3200" dirty="0" smtClean="0"/>
              <a:t>Electron Gun</a:t>
            </a:r>
          </a:p>
          <a:p>
            <a:r>
              <a:rPr kumimoji="1" lang="en-US" altLang="ja-JP" sz="3200" dirty="0" smtClean="0"/>
              <a:t>(RF-Gun)</a:t>
            </a:r>
            <a:endParaRPr kumimoji="1" lang="ja-JP" alt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142844" y="76200"/>
            <a:ext cx="8858312" cy="685800"/>
          </a:xfrm>
        </p:spPr>
        <p:txBody>
          <a:bodyPr/>
          <a:lstStyle/>
          <a:p>
            <a:r>
              <a:rPr lang="en-US" altLang="ja-JP" sz="2400" dirty="0" smtClean="0"/>
              <a:t>Facility concept of High Intense Beam-Laser Complex at </a:t>
            </a:r>
            <a:r>
              <a:rPr lang="en-US" altLang="ja-JP" sz="2400" dirty="0"/>
              <a:t>KEK</a:t>
            </a:r>
          </a:p>
        </p:txBody>
      </p:sp>
      <p:pic>
        <p:nvPicPr>
          <p:cNvPr id="7171" name="Picture 111" descr="電子・陽電子線形加速器（LINAC）"/>
          <p:cNvPicPr>
            <a:picLocks noChangeAspect="1" noChangeArrowheads="1"/>
          </p:cNvPicPr>
          <p:nvPr/>
        </p:nvPicPr>
        <p:blipFill>
          <a:blip r:embed="rId3"/>
          <a:srcRect/>
          <a:stretch>
            <a:fillRect/>
          </a:stretch>
        </p:blipFill>
        <p:spPr bwMode="auto">
          <a:xfrm>
            <a:off x="5143504" y="642918"/>
            <a:ext cx="1754188" cy="2474913"/>
          </a:xfrm>
          <a:prstGeom prst="rect">
            <a:avLst/>
          </a:prstGeom>
          <a:noFill/>
          <a:ln w="9525">
            <a:noFill/>
            <a:miter lim="800000"/>
            <a:headEnd/>
            <a:tailEnd/>
          </a:ln>
        </p:spPr>
      </p:pic>
      <p:sp>
        <p:nvSpPr>
          <p:cNvPr id="7172" name="AutoShape 3"/>
          <p:cNvSpPr>
            <a:spLocks/>
          </p:cNvSpPr>
          <p:nvPr/>
        </p:nvSpPr>
        <p:spPr bwMode="auto">
          <a:xfrm>
            <a:off x="134938" y="2641600"/>
            <a:ext cx="415925" cy="708025"/>
          </a:xfrm>
          <a:prstGeom prst="leftBracket">
            <a:avLst>
              <a:gd name="adj" fmla="val 85115"/>
            </a:avLst>
          </a:prstGeom>
          <a:noFill/>
          <a:ln w="38100">
            <a:solidFill>
              <a:srgbClr val="FF0000"/>
            </a:solidFill>
            <a:round/>
            <a:headEnd type="none" w="sm" len="sm"/>
            <a:tailEnd type="none" w="sm" len="sm"/>
          </a:ln>
        </p:spPr>
        <p:txBody>
          <a:bodyPr wrap="none" anchor="ctr"/>
          <a:lstStyle/>
          <a:p>
            <a:endParaRPr lang="ja-JP" altLang="ja-JP"/>
          </a:p>
        </p:txBody>
      </p:sp>
      <p:sp>
        <p:nvSpPr>
          <p:cNvPr id="7173" name="Line 4"/>
          <p:cNvSpPr>
            <a:spLocks noChangeShapeType="1"/>
          </p:cNvSpPr>
          <p:nvPr/>
        </p:nvSpPr>
        <p:spPr bwMode="auto">
          <a:xfrm>
            <a:off x="550863" y="2641600"/>
            <a:ext cx="1085850" cy="0"/>
          </a:xfrm>
          <a:prstGeom prst="line">
            <a:avLst/>
          </a:prstGeom>
          <a:noFill/>
          <a:ln w="28575">
            <a:solidFill>
              <a:schemeClr val="tx1"/>
            </a:solidFill>
            <a:round/>
            <a:headEnd type="none" w="sm" len="sm"/>
            <a:tailEnd type="none" w="sm" len="sm"/>
          </a:ln>
        </p:spPr>
        <p:txBody>
          <a:bodyPr wrap="none" anchor="ctr"/>
          <a:lstStyle/>
          <a:p>
            <a:endParaRPr lang="ja-JP" altLang="en-US"/>
          </a:p>
        </p:txBody>
      </p:sp>
      <p:sp>
        <p:nvSpPr>
          <p:cNvPr id="7174" name="Line 5"/>
          <p:cNvSpPr>
            <a:spLocks noChangeShapeType="1"/>
          </p:cNvSpPr>
          <p:nvPr/>
        </p:nvSpPr>
        <p:spPr bwMode="auto">
          <a:xfrm>
            <a:off x="550863" y="2566988"/>
            <a:ext cx="0" cy="150812"/>
          </a:xfrm>
          <a:prstGeom prst="line">
            <a:avLst/>
          </a:prstGeom>
          <a:noFill/>
          <a:ln w="28575">
            <a:solidFill>
              <a:schemeClr val="tx1"/>
            </a:solidFill>
            <a:round/>
            <a:headEnd type="none" w="sm" len="sm"/>
            <a:tailEnd type="none" w="sm" len="sm"/>
          </a:ln>
        </p:spPr>
        <p:txBody>
          <a:bodyPr wrap="none" anchor="ctr"/>
          <a:lstStyle/>
          <a:p>
            <a:endParaRPr lang="ja-JP" altLang="en-US"/>
          </a:p>
        </p:txBody>
      </p:sp>
      <p:sp>
        <p:nvSpPr>
          <p:cNvPr id="7175" name="Line 6"/>
          <p:cNvSpPr>
            <a:spLocks noChangeShapeType="1"/>
          </p:cNvSpPr>
          <p:nvPr/>
        </p:nvSpPr>
        <p:spPr bwMode="auto">
          <a:xfrm>
            <a:off x="1641475" y="2570163"/>
            <a:ext cx="0" cy="152400"/>
          </a:xfrm>
          <a:prstGeom prst="line">
            <a:avLst/>
          </a:prstGeom>
          <a:noFill/>
          <a:ln w="28575">
            <a:solidFill>
              <a:schemeClr val="tx1"/>
            </a:solidFill>
            <a:round/>
            <a:headEnd type="none" w="sm" len="sm"/>
            <a:tailEnd type="none" w="sm" len="sm"/>
          </a:ln>
        </p:spPr>
        <p:txBody>
          <a:bodyPr wrap="none" anchor="ctr"/>
          <a:lstStyle/>
          <a:p>
            <a:endParaRPr lang="ja-JP" altLang="en-US"/>
          </a:p>
        </p:txBody>
      </p:sp>
      <p:sp>
        <p:nvSpPr>
          <p:cNvPr id="7176" name="Line 7"/>
          <p:cNvSpPr>
            <a:spLocks noChangeShapeType="1"/>
          </p:cNvSpPr>
          <p:nvPr/>
        </p:nvSpPr>
        <p:spPr bwMode="auto">
          <a:xfrm>
            <a:off x="1636713" y="2641600"/>
            <a:ext cx="569912" cy="0"/>
          </a:xfrm>
          <a:prstGeom prst="line">
            <a:avLst/>
          </a:prstGeom>
          <a:noFill/>
          <a:ln w="28575">
            <a:solidFill>
              <a:schemeClr val="tx1"/>
            </a:solidFill>
            <a:round/>
            <a:headEnd type="none" w="sm" len="sm"/>
            <a:tailEnd type="none" w="sm" len="sm"/>
          </a:ln>
        </p:spPr>
        <p:txBody>
          <a:bodyPr wrap="none" anchor="ctr"/>
          <a:lstStyle/>
          <a:p>
            <a:endParaRPr lang="ja-JP" altLang="en-US"/>
          </a:p>
        </p:txBody>
      </p:sp>
      <p:sp>
        <p:nvSpPr>
          <p:cNvPr id="7177" name="Line 8"/>
          <p:cNvSpPr>
            <a:spLocks noChangeShapeType="1"/>
          </p:cNvSpPr>
          <p:nvPr/>
        </p:nvSpPr>
        <p:spPr bwMode="auto">
          <a:xfrm>
            <a:off x="2211388" y="2570163"/>
            <a:ext cx="0" cy="152400"/>
          </a:xfrm>
          <a:prstGeom prst="line">
            <a:avLst/>
          </a:prstGeom>
          <a:noFill/>
          <a:ln w="28575">
            <a:solidFill>
              <a:schemeClr val="tx1"/>
            </a:solidFill>
            <a:round/>
            <a:headEnd type="none" w="sm" len="sm"/>
            <a:tailEnd type="none" w="sm" len="sm"/>
          </a:ln>
        </p:spPr>
        <p:txBody>
          <a:bodyPr wrap="none" anchor="ctr"/>
          <a:lstStyle/>
          <a:p>
            <a:endParaRPr lang="ja-JP" altLang="en-US"/>
          </a:p>
        </p:txBody>
      </p:sp>
      <p:sp>
        <p:nvSpPr>
          <p:cNvPr id="7178" name="Line 11"/>
          <p:cNvSpPr>
            <a:spLocks noChangeShapeType="1"/>
          </p:cNvSpPr>
          <p:nvPr/>
        </p:nvSpPr>
        <p:spPr bwMode="auto">
          <a:xfrm>
            <a:off x="555625" y="3349625"/>
            <a:ext cx="1085850" cy="0"/>
          </a:xfrm>
          <a:prstGeom prst="line">
            <a:avLst/>
          </a:prstGeom>
          <a:noFill/>
          <a:ln w="28575">
            <a:solidFill>
              <a:schemeClr val="tx1"/>
            </a:solidFill>
            <a:round/>
            <a:headEnd type="none" w="sm" len="sm"/>
            <a:tailEnd type="none" w="sm" len="sm"/>
          </a:ln>
        </p:spPr>
        <p:txBody>
          <a:bodyPr wrap="none" anchor="ctr"/>
          <a:lstStyle/>
          <a:p>
            <a:endParaRPr lang="ja-JP" altLang="en-US"/>
          </a:p>
        </p:txBody>
      </p:sp>
      <p:sp>
        <p:nvSpPr>
          <p:cNvPr id="7179" name="Line 12"/>
          <p:cNvSpPr>
            <a:spLocks noChangeShapeType="1"/>
          </p:cNvSpPr>
          <p:nvPr/>
        </p:nvSpPr>
        <p:spPr bwMode="auto">
          <a:xfrm>
            <a:off x="555625" y="3273425"/>
            <a:ext cx="0" cy="152400"/>
          </a:xfrm>
          <a:prstGeom prst="line">
            <a:avLst/>
          </a:prstGeom>
          <a:noFill/>
          <a:ln w="28575">
            <a:solidFill>
              <a:schemeClr val="tx1"/>
            </a:solidFill>
            <a:round/>
            <a:headEnd type="none" w="sm" len="sm"/>
            <a:tailEnd type="none" w="sm" len="sm"/>
          </a:ln>
        </p:spPr>
        <p:txBody>
          <a:bodyPr wrap="none" anchor="ctr"/>
          <a:lstStyle/>
          <a:p>
            <a:endParaRPr lang="ja-JP" altLang="en-US"/>
          </a:p>
        </p:txBody>
      </p:sp>
      <p:sp>
        <p:nvSpPr>
          <p:cNvPr id="7180" name="Line 13"/>
          <p:cNvSpPr>
            <a:spLocks noChangeShapeType="1"/>
          </p:cNvSpPr>
          <p:nvPr/>
        </p:nvSpPr>
        <p:spPr bwMode="auto">
          <a:xfrm>
            <a:off x="1647825" y="3278188"/>
            <a:ext cx="0" cy="152400"/>
          </a:xfrm>
          <a:prstGeom prst="line">
            <a:avLst/>
          </a:prstGeom>
          <a:noFill/>
          <a:ln w="28575">
            <a:solidFill>
              <a:schemeClr val="tx1"/>
            </a:solidFill>
            <a:round/>
            <a:headEnd type="none" w="sm" len="sm"/>
            <a:tailEnd type="none" w="sm" len="sm"/>
          </a:ln>
        </p:spPr>
        <p:txBody>
          <a:bodyPr wrap="none" anchor="ctr"/>
          <a:lstStyle/>
          <a:p>
            <a:endParaRPr lang="ja-JP" altLang="en-US"/>
          </a:p>
        </p:txBody>
      </p:sp>
      <p:sp>
        <p:nvSpPr>
          <p:cNvPr id="7181" name="Line 16"/>
          <p:cNvSpPr>
            <a:spLocks noChangeShapeType="1"/>
          </p:cNvSpPr>
          <p:nvPr/>
        </p:nvSpPr>
        <p:spPr bwMode="auto">
          <a:xfrm>
            <a:off x="1647825" y="3346450"/>
            <a:ext cx="1085850" cy="0"/>
          </a:xfrm>
          <a:prstGeom prst="line">
            <a:avLst/>
          </a:prstGeom>
          <a:noFill/>
          <a:ln w="28575">
            <a:solidFill>
              <a:schemeClr val="tx1"/>
            </a:solidFill>
            <a:round/>
            <a:headEnd type="none" w="sm" len="sm"/>
            <a:tailEnd type="none" w="sm" len="sm"/>
          </a:ln>
        </p:spPr>
        <p:txBody>
          <a:bodyPr wrap="none" anchor="ctr"/>
          <a:lstStyle/>
          <a:p>
            <a:endParaRPr lang="ja-JP" altLang="en-US"/>
          </a:p>
        </p:txBody>
      </p:sp>
      <p:sp>
        <p:nvSpPr>
          <p:cNvPr id="7182" name="Line 17"/>
          <p:cNvSpPr>
            <a:spLocks noChangeShapeType="1"/>
          </p:cNvSpPr>
          <p:nvPr/>
        </p:nvSpPr>
        <p:spPr bwMode="auto">
          <a:xfrm>
            <a:off x="2738438" y="3273425"/>
            <a:ext cx="0" cy="152400"/>
          </a:xfrm>
          <a:prstGeom prst="line">
            <a:avLst/>
          </a:prstGeom>
          <a:noFill/>
          <a:ln w="28575">
            <a:solidFill>
              <a:schemeClr val="tx1"/>
            </a:solidFill>
            <a:round/>
            <a:headEnd type="none" w="sm" len="sm"/>
            <a:tailEnd type="none" w="sm" len="sm"/>
          </a:ln>
        </p:spPr>
        <p:txBody>
          <a:bodyPr wrap="none" anchor="ctr"/>
          <a:lstStyle/>
          <a:p>
            <a:endParaRPr lang="ja-JP" altLang="en-US"/>
          </a:p>
        </p:txBody>
      </p:sp>
      <p:sp>
        <p:nvSpPr>
          <p:cNvPr id="7183" name="Line 18"/>
          <p:cNvSpPr>
            <a:spLocks noChangeShapeType="1"/>
          </p:cNvSpPr>
          <p:nvPr/>
        </p:nvSpPr>
        <p:spPr bwMode="auto">
          <a:xfrm>
            <a:off x="2738438" y="3278188"/>
            <a:ext cx="0" cy="152400"/>
          </a:xfrm>
          <a:prstGeom prst="line">
            <a:avLst/>
          </a:prstGeom>
          <a:noFill/>
          <a:ln w="28575">
            <a:solidFill>
              <a:schemeClr val="tx1"/>
            </a:solidFill>
            <a:round/>
            <a:headEnd type="none" w="sm" len="sm"/>
            <a:tailEnd type="none" w="sm" len="sm"/>
          </a:ln>
        </p:spPr>
        <p:txBody>
          <a:bodyPr wrap="none" anchor="ctr"/>
          <a:lstStyle/>
          <a:p>
            <a:endParaRPr lang="ja-JP" altLang="en-US"/>
          </a:p>
        </p:txBody>
      </p:sp>
      <p:sp>
        <p:nvSpPr>
          <p:cNvPr id="7184" name="Line 20"/>
          <p:cNvSpPr>
            <a:spLocks noChangeShapeType="1"/>
          </p:cNvSpPr>
          <p:nvPr/>
        </p:nvSpPr>
        <p:spPr bwMode="auto">
          <a:xfrm>
            <a:off x="2738438" y="3346450"/>
            <a:ext cx="1087437" cy="0"/>
          </a:xfrm>
          <a:prstGeom prst="line">
            <a:avLst/>
          </a:prstGeom>
          <a:noFill/>
          <a:ln w="28575">
            <a:solidFill>
              <a:schemeClr val="tx1"/>
            </a:solidFill>
            <a:round/>
            <a:headEnd type="none" w="sm" len="sm"/>
            <a:tailEnd type="none" w="sm" len="sm"/>
          </a:ln>
        </p:spPr>
        <p:txBody>
          <a:bodyPr wrap="none" anchor="ctr"/>
          <a:lstStyle/>
          <a:p>
            <a:endParaRPr lang="ja-JP" altLang="en-US"/>
          </a:p>
        </p:txBody>
      </p:sp>
      <p:sp>
        <p:nvSpPr>
          <p:cNvPr id="7185" name="Line 21"/>
          <p:cNvSpPr>
            <a:spLocks noChangeShapeType="1"/>
          </p:cNvSpPr>
          <p:nvPr/>
        </p:nvSpPr>
        <p:spPr bwMode="auto">
          <a:xfrm>
            <a:off x="3830638" y="3273425"/>
            <a:ext cx="0" cy="152400"/>
          </a:xfrm>
          <a:prstGeom prst="line">
            <a:avLst/>
          </a:prstGeom>
          <a:noFill/>
          <a:ln w="28575">
            <a:solidFill>
              <a:schemeClr val="tx1"/>
            </a:solidFill>
            <a:round/>
            <a:headEnd type="none" w="sm" len="sm"/>
            <a:tailEnd type="none" w="sm" len="sm"/>
          </a:ln>
        </p:spPr>
        <p:txBody>
          <a:bodyPr wrap="none" anchor="ctr"/>
          <a:lstStyle/>
          <a:p>
            <a:endParaRPr lang="ja-JP" altLang="en-US"/>
          </a:p>
        </p:txBody>
      </p:sp>
      <p:sp>
        <p:nvSpPr>
          <p:cNvPr id="7186" name="Line 22"/>
          <p:cNvSpPr>
            <a:spLocks noChangeShapeType="1"/>
          </p:cNvSpPr>
          <p:nvPr/>
        </p:nvSpPr>
        <p:spPr bwMode="auto">
          <a:xfrm>
            <a:off x="3830638" y="3273425"/>
            <a:ext cx="0" cy="152400"/>
          </a:xfrm>
          <a:prstGeom prst="line">
            <a:avLst/>
          </a:prstGeom>
          <a:noFill/>
          <a:ln w="28575">
            <a:solidFill>
              <a:schemeClr val="tx1"/>
            </a:solidFill>
            <a:round/>
            <a:headEnd type="none" w="sm" len="sm"/>
            <a:tailEnd type="none" w="sm" len="sm"/>
          </a:ln>
        </p:spPr>
        <p:txBody>
          <a:bodyPr wrap="none" anchor="ctr"/>
          <a:lstStyle/>
          <a:p>
            <a:endParaRPr lang="ja-JP" altLang="en-US"/>
          </a:p>
        </p:txBody>
      </p:sp>
      <p:sp>
        <p:nvSpPr>
          <p:cNvPr id="7187" name="Line 23"/>
          <p:cNvSpPr>
            <a:spLocks noChangeShapeType="1"/>
          </p:cNvSpPr>
          <p:nvPr/>
        </p:nvSpPr>
        <p:spPr bwMode="auto">
          <a:xfrm>
            <a:off x="3830638" y="3278188"/>
            <a:ext cx="0" cy="152400"/>
          </a:xfrm>
          <a:prstGeom prst="line">
            <a:avLst/>
          </a:prstGeom>
          <a:noFill/>
          <a:ln w="28575">
            <a:solidFill>
              <a:schemeClr val="tx1"/>
            </a:solidFill>
            <a:round/>
            <a:headEnd type="none" w="sm" len="sm"/>
            <a:tailEnd type="none" w="sm" len="sm"/>
          </a:ln>
        </p:spPr>
        <p:txBody>
          <a:bodyPr wrap="none" anchor="ctr"/>
          <a:lstStyle/>
          <a:p>
            <a:endParaRPr lang="ja-JP" altLang="en-US"/>
          </a:p>
        </p:txBody>
      </p:sp>
      <p:sp>
        <p:nvSpPr>
          <p:cNvPr id="7188" name="Line 24"/>
          <p:cNvSpPr>
            <a:spLocks noChangeShapeType="1"/>
          </p:cNvSpPr>
          <p:nvPr/>
        </p:nvSpPr>
        <p:spPr bwMode="auto">
          <a:xfrm>
            <a:off x="3830638" y="3346450"/>
            <a:ext cx="1087437" cy="0"/>
          </a:xfrm>
          <a:prstGeom prst="line">
            <a:avLst/>
          </a:prstGeom>
          <a:noFill/>
          <a:ln w="28575">
            <a:solidFill>
              <a:schemeClr val="tx1"/>
            </a:solidFill>
            <a:round/>
            <a:headEnd type="none" w="sm" len="sm"/>
            <a:tailEnd type="none" w="sm" len="sm"/>
          </a:ln>
        </p:spPr>
        <p:txBody>
          <a:bodyPr wrap="none" anchor="ctr"/>
          <a:lstStyle/>
          <a:p>
            <a:endParaRPr lang="ja-JP" altLang="en-US"/>
          </a:p>
        </p:txBody>
      </p:sp>
      <p:sp>
        <p:nvSpPr>
          <p:cNvPr id="7189" name="Line 25"/>
          <p:cNvSpPr>
            <a:spLocks noChangeShapeType="1"/>
          </p:cNvSpPr>
          <p:nvPr/>
        </p:nvSpPr>
        <p:spPr bwMode="auto">
          <a:xfrm>
            <a:off x="4922838" y="3273425"/>
            <a:ext cx="0" cy="152400"/>
          </a:xfrm>
          <a:prstGeom prst="line">
            <a:avLst/>
          </a:prstGeom>
          <a:noFill/>
          <a:ln w="28575">
            <a:solidFill>
              <a:schemeClr val="tx1"/>
            </a:solidFill>
            <a:round/>
            <a:headEnd type="none" w="sm" len="sm"/>
            <a:tailEnd type="none" w="sm" len="sm"/>
          </a:ln>
        </p:spPr>
        <p:txBody>
          <a:bodyPr wrap="none" anchor="ctr"/>
          <a:lstStyle/>
          <a:p>
            <a:endParaRPr lang="ja-JP" altLang="en-US"/>
          </a:p>
        </p:txBody>
      </p:sp>
      <p:sp>
        <p:nvSpPr>
          <p:cNvPr id="7190" name="Line 26"/>
          <p:cNvSpPr>
            <a:spLocks noChangeShapeType="1"/>
          </p:cNvSpPr>
          <p:nvPr/>
        </p:nvSpPr>
        <p:spPr bwMode="auto">
          <a:xfrm>
            <a:off x="4922838" y="3273425"/>
            <a:ext cx="0" cy="152400"/>
          </a:xfrm>
          <a:prstGeom prst="line">
            <a:avLst/>
          </a:prstGeom>
          <a:noFill/>
          <a:ln w="28575">
            <a:solidFill>
              <a:schemeClr val="tx1"/>
            </a:solidFill>
            <a:round/>
            <a:headEnd type="none" w="sm" len="sm"/>
            <a:tailEnd type="none" w="sm" len="sm"/>
          </a:ln>
        </p:spPr>
        <p:txBody>
          <a:bodyPr wrap="none" anchor="ctr"/>
          <a:lstStyle/>
          <a:p>
            <a:endParaRPr lang="ja-JP" altLang="en-US"/>
          </a:p>
        </p:txBody>
      </p:sp>
      <p:sp>
        <p:nvSpPr>
          <p:cNvPr id="7191" name="Line 27"/>
          <p:cNvSpPr>
            <a:spLocks noChangeShapeType="1"/>
          </p:cNvSpPr>
          <p:nvPr/>
        </p:nvSpPr>
        <p:spPr bwMode="auto">
          <a:xfrm>
            <a:off x="4922838" y="3278188"/>
            <a:ext cx="0" cy="152400"/>
          </a:xfrm>
          <a:prstGeom prst="line">
            <a:avLst/>
          </a:prstGeom>
          <a:noFill/>
          <a:ln w="28575">
            <a:solidFill>
              <a:schemeClr val="tx1"/>
            </a:solidFill>
            <a:round/>
            <a:headEnd type="none" w="sm" len="sm"/>
            <a:tailEnd type="none" w="sm" len="sm"/>
          </a:ln>
        </p:spPr>
        <p:txBody>
          <a:bodyPr wrap="none" anchor="ctr"/>
          <a:lstStyle/>
          <a:p>
            <a:endParaRPr lang="ja-JP" altLang="en-US"/>
          </a:p>
        </p:txBody>
      </p:sp>
      <p:sp>
        <p:nvSpPr>
          <p:cNvPr id="7192" name="Line 28"/>
          <p:cNvSpPr>
            <a:spLocks noChangeShapeType="1"/>
          </p:cNvSpPr>
          <p:nvPr/>
        </p:nvSpPr>
        <p:spPr bwMode="auto">
          <a:xfrm>
            <a:off x="4922838" y="3346450"/>
            <a:ext cx="1087437" cy="0"/>
          </a:xfrm>
          <a:prstGeom prst="line">
            <a:avLst/>
          </a:prstGeom>
          <a:noFill/>
          <a:ln w="28575">
            <a:solidFill>
              <a:schemeClr val="tx1"/>
            </a:solidFill>
            <a:round/>
            <a:headEnd type="none" w="sm" len="sm"/>
            <a:tailEnd type="none" w="sm" len="sm"/>
          </a:ln>
        </p:spPr>
        <p:txBody>
          <a:bodyPr wrap="none" anchor="ctr"/>
          <a:lstStyle/>
          <a:p>
            <a:endParaRPr lang="ja-JP" altLang="en-US"/>
          </a:p>
        </p:txBody>
      </p:sp>
      <p:sp>
        <p:nvSpPr>
          <p:cNvPr id="7193" name="Line 29"/>
          <p:cNvSpPr>
            <a:spLocks noChangeShapeType="1"/>
          </p:cNvSpPr>
          <p:nvPr/>
        </p:nvSpPr>
        <p:spPr bwMode="auto">
          <a:xfrm>
            <a:off x="6015038" y="3273425"/>
            <a:ext cx="0" cy="152400"/>
          </a:xfrm>
          <a:prstGeom prst="line">
            <a:avLst/>
          </a:prstGeom>
          <a:noFill/>
          <a:ln w="28575">
            <a:solidFill>
              <a:schemeClr val="tx1"/>
            </a:solidFill>
            <a:round/>
            <a:headEnd type="none" w="sm" len="sm"/>
            <a:tailEnd type="none" w="sm" len="sm"/>
          </a:ln>
        </p:spPr>
        <p:txBody>
          <a:bodyPr wrap="none" anchor="ctr"/>
          <a:lstStyle/>
          <a:p>
            <a:endParaRPr lang="ja-JP" altLang="en-US"/>
          </a:p>
        </p:txBody>
      </p:sp>
      <p:sp>
        <p:nvSpPr>
          <p:cNvPr id="7194" name="Line 30"/>
          <p:cNvSpPr>
            <a:spLocks noChangeShapeType="1"/>
          </p:cNvSpPr>
          <p:nvPr/>
        </p:nvSpPr>
        <p:spPr bwMode="auto">
          <a:xfrm>
            <a:off x="6015038" y="3273425"/>
            <a:ext cx="0" cy="152400"/>
          </a:xfrm>
          <a:prstGeom prst="line">
            <a:avLst/>
          </a:prstGeom>
          <a:noFill/>
          <a:ln w="28575">
            <a:solidFill>
              <a:schemeClr val="tx1"/>
            </a:solidFill>
            <a:round/>
            <a:headEnd type="none" w="sm" len="sm"/>
            <a:tailEnd type="none" w="sm" len="sm"/>
          </a:ln>
        </p:spPr>
        <p:txBody>
          <a:bodyPr wrap="none" anchor="ctr"/>
          <a:lstStyle/>
          <a:p>
            <a:endParaRPr lang="ja-JP" altLang="en-US"/>
          </a:p>
        </p:txBody>
      </p:sp>
      <p:sp>
        <p:nvSpPr>
          <p:cNvPr id="7195" name="Line 31"/>
          <p:cNvSpPr>
            <a:spLocks noChangeShapeType="1"/>
          </p:cNvSpPr>
          <p:nvPr/>
        </p:nvSpPr>
        <p:spPr bwMode="auto">
          <a:xfrm>
            <a:off x="6015038" y="3278188"/>
            <a:ext cx="0" cy="152400"/>
          </a:xfrm>
          <a:prstGeom prst="line">
            <a:avLst/>
          </a:prstGeom>
          <a:noFill/>
          <a:ln w="28575">
            <a:solidFill>
              <a:schemeClr val="tx1"/>
            </a:solidFill>
            <a:round/>
            <a:headEnd type="none" w="sm" len="sm"/>
            <a:tailEnd type="none" w="sm" len="sm"/>
          </a:ln>
        </p:spPr>
        <p:txBody>
          <a:bodyPr wrap="none" anchor="ctr"/>
          <a:lstStyle/>
          <a:p>
            <a:endParaRPr lang="ja-JP" altLang="en-US"/>
          </a:p>
        </p:txBody>
      </p:sp>
      <p:sp>
        <p:nvSpPr>
          <p:cNvPr id="7196" name="Line 32"/>
          <p:cNvSpPr>
            <a:spLocks noChangeShapeType="1"/>
          </p:cNvSpPr>
          <p:nvPr/>
        </p:nvSpPr>
        <p:spPr bwMode="auto">
          <a:xfrm>
            <a:off x="6015038" y="3346450"/>
            <a:ext cx="1087437" cy="0"/>
          </a:xfrm>
          <a:prstGeom prst="line">
            <a:avLst/>
          </a:prstGeom>
          <a:noFill/>
          <a:ln w="28575">
            <a:solidFill>
              <a:schemeClr val="tx1"/>
            </a:solidFill>
            <a:round/>
            <a:headEnd type="none" w="sm" len="sm"/>
            <a:tailEnd type="none" w="sm" len="sm"/>
          </a:ln>
        </p:spPr>
        <p:txBody>
          <a:bodyPr wrap="none" anchor="ctr"/>
          <a:lstStyle/>
          <a:p>
            <a:endParaRPr lang="ja-JP" altLang="en-US"/>
          </a:p>
        </p:txBody>
      </p:sp>
      <p:sp>
        <p:nvSpPr>
          <p:cNvPr id="7197" name="Line 33"/>
          <p:cNvSpPr>
            <a:spLocks noChangeShapeType="1"/>
          </p:cNvSpPr>
          <p:nvPr/>
        </p:nvSpPr>
        <p:spPr bwMode="auto">
          <a:xfrm>
            <a:off x="7107238" y="3273425"/>
            <a:ext cx="0" cy="152400"/>
          </a:xfrm>
          <a:prstGeom prst="line">
            <a:avLst/>
          </a:prstGeom>
          <a:noFill/>
          <a:ln w="28575">
            <a:solidFill>
              <a:schemeClr val="tx1"/>
            </a:solidFill>
            <a:round/>
            <a:headEnd type="none" w="sm" len="sm"/>
            <a:tailEnd type="none" w="sm" len="sm"/>
          </a:ln>
        </p:spPr>
        <p:txBody>
          <a:bodyPr wrap="none" anchor="ctr"/>
          <a:lstStyle/>
          <a:p>
            <a:endParaRPr lang="ja-JP" altLang="en-US"/>
          </a:p>
        </p:txBody>
      </p:sp>
      <p:sp>
        <p:nvSpPr>
          <p:cNvPr id="7198" name="Line 37"/>
          <p:cNvSpPr>
            <a:spLocks noChangeShapeType="1"/>
          </p:cNvSpPr>
          <p:nvPr/>
        </p:nvSpPr>
        <p:spPr bwMode="auto">
          <a:xfrm>
            <a:off x="2733675" y="3989388"/>
            <a:ext cx="4373563" cy="0"/>
          </a:xfrm>
          <a:prstGeom prst="line">
            <a:avLst/>
          </a:prstGeom>
          <a:noFill/>
          <a:ln w="28575">
            <a:solidFill>
              <a:schemeClr val="bg1"/>
            </a:solidFill>
            <a:round/>
            <a:headEnd type="triangle" w="med" len="med"/>
            <a:tailEnd type="triangle" w="med" len="med"/>
          </a:ln>
        </p:spPr>
        <p:txBody>
          <a:bodyPr wrap="none" anchor="ctr"/>
          <a:lstStyle/>
          <a:p>
            <a:endParaRPr lang="ja-JP" altLang="en-US"/>
          </a:p>
        </p:txBody>
      </p:sp>
      <p:sp>
        <p:nvSpPr>
          <p:cNvPr id="7199" name="Rectangle 38"/>
          <p:cNvSpPr>
            <a:spLocks noChangeArrowheads="1"/>
          </p:cNvSpPr>
          <p:nvPr/>
        </p:nvSpPr>
        <p:spPr bwMode="auto">
          <a:xfrm>
            <a:off x="2382838" y="2473325"/>
            <a:ext cx="457200" cy="304800"/>
          </a:xfrm>
          <a:prstGeom prst="rect">
            <a:avLst/>
          </a:prstGeom>
          <a:solidFill>
            <a:srgbClr val="FF0000"/>
          </a:solidFill>
          <a:ln w="9525">
            <a:solidFill>
              <a:schemeClr val="tx1"/>
            </a:solidFill>
            <a:miter lim="800000"/>
            <a:headEnd/>
            <a:tailEnd/>
          </a:ln>
        </p:spPr>
        <p:txBody>
          <a:bodyPr wrap="none" anchor="ctr"/>
          <a:lstStyle/>
          <a:p>
            <a:endParaRPr lang="ja-JP" altLang="ja-JP"/>
          </a:p>
        </p:txBody>
      </p:sp>
      <p:sp>
        <p:nvSpPr>
          <p:cNvPr id="7200" name="Line 40"/>
          <p:cNvSpPr>
            <a:spLocks noChangeShapeType="1"/>
          </p:cNvSpPr>
          <p:nvPr/>
        </p:nvSpPr>
        <p:spPr bwMode="auto">
          <a:xfrm>
            <a:off x="2154238" y="2644775"/>
            <a:ext cx="228600" cy="0"/>
          </a:xfrm>
          <a:prstGeom prst="line">
            <a:avLst/>
          </a:prstGeom>
          <a:noFill/>
          <a:ln w="28575">
            <a:solidFill>
              <a:schemeClr val="tx1"/>
            </a:solidFill>
            <a:round/>
            <a:headEnd type="none" w="sm" len="sm"/>
            <a:tailEnd type="none" w="sm" len="sm"/>
          </a:ln>
        </p:spPr>
        <p:txBody>
          <a:bodyPr wrap="none" anchor="ctr"/>
          <a:lstStyle/>
          <a:p>
            <a:endParaRPr lang="ja-JP" altLang="en-US"/>
          </a:p>
        </p:txBody>
      </p:sp>
      <p:sp>
        <p:nvSpPr>
          <p:cNvPr id="7202" name="Line 44"/>
          <p:cNvSpPr>
            <a:spLocks noChangeShapeType="1"/>
          </p:cNvSpPr>
          <p:nvPr/>
        </p:nvSpPr>
        <p:spPr bwMode="auto">
          <a:xfrm>
            <a:off x="2133600" y="1524000"/>
            <a:ext cx="533400" cy="949325"/>
          </a:xfrm>
          <a:prstGeom prst="line">
            <a:avLst/>
          </a:prstGeom>
          <a:noFill/>
          <a:ln w="9525">
            <a:solidFill>
              <a:schemeClr val="tx1"/>
            </a:solidFill>
            <a:round/>
            <a:headEnd/>
            <a:tailEnd type="triangle" w="med" len="med"/>
          </a:ln>
        </p:spPr>
        <p:txBody>
          <a:bodyPr/>
          <a:lstStyle/>
          <a:p>
            <a:endParaRPr lang="ja-JP" altLang="en-US"/>
          </a:p>
        </p:txBody>
      </p:sp>
      <p:sp>
        <p:nvSpPr>
          <p:cNvPr id="7203" name="Text Box 45"/>
          <p:cNvSpPr txBox="1">
            <a:spLocks noChangeArrowheads="1"/>
          </p:cNvSpPr>
          <p:nvPr/>
        </p:nvSpPr>
        <p:spPr bwMode="auto">
          <a:xfrm>
            <a:off x="152400" y="990600"/>
            <a:ext cx="3754438" cy="457200"/>
          </a:xfrm>
          <a:prstGeom prst="rect">
            <a:avLst/>
          </a:prstGeom>
          <a:noFill/>
          <a:ln w="9525">
            <a:noFill/>
            <a:miter lim="800000"/>
            <a:headEnd/>
            <a:tailEnd/>
          </a:ln>
        </p:spPr>
        <p:txBody>
          <a:bodyPr wrap="none">
            <a:spAutoFit/>
          </a:bodyPr>
          <a:lstStyle/>
          <a:p>
            <a:r>
              <a:rPr lang="en-US" altLang="ja-JP" u="sng" dirty="0"/>
              <a:t>Install </a:t>
            </a:r>
            <a:r>
              <a:rPr lang="en-US" altLang="ja-JP" u="sng" dirty="0" smtClean="0"/>
              <a:t>photocathode </a:t>
            </a:r>
            <a:r>
              <a:rPr lang="en-US" altLang="ja-JP" u="sng" dirty="0"/>
              <a:t>RF-Gun</a:t>
            </a:r>
            <a:endParaRPr lang="en-US" altLang="ja-JP" dirty="0"/>
          </a:p>
        </p:txBody>
      </p:sp>
      <p:sp>
        <p:nvSpPr>
          <p:cNvPr id="7204" name="Text Box 54"/>
          <p:cNvSpPr txBox="1">
            <a:spLocks noChangeArrowheads="1"/>
          </p:cNvSpPr>
          <p:nvPr/>
        </p:nvSpPr>
        <p:spPr bwMode="auto">
          <a:xfrm>
            <a:off x="973138" y="2667000"/>
            <a:ext cx="5137150" cy="457200"/>
          </a:xfrm>
          <a:prstGeom prst="rect">
            <a:avLst/>
          </a:prstGeom>
          <a:noFill/>
          <a:ln w="9525">
            <a:noFill/>
            <a:miter lim="800000"/>
            <a:headEnd/>
            <a:tailEnd/>
          </a:ln>
        </p:spPr>
        <p:txBody>
          <a:bodyPr wrap="none">
            <a:spAutoFit/>
          </a:bodyPr>
          <a:lstStyle/>
          <a:p>
            <a:r>
              <a:rPr lang="en-US" altLang="ja-JP">
                <a:latin typeface="Symbol" pitchFamily="18" charset="2"/>
              </a:rPr>
              <a:t>s</a:t>
            </a:r>
            <a:r>
              <a:rPr lang="en-US" altLang="ja-JP" baseline="-25000"/>
              <a:t>z</a:t>
            </a:r>
            <a:r>
              <a:rPr lang="en-US" altLang="ja-JP"/>
              <a:t>=1 ps,  q &gt; 5nC, εx,y &lt; 20 mm</a:t>
            </a:r>
            <a:r>
              <a:rPr lang="ja-JP" altLang="en-US"/>
              <a:t>・</a:t>
            </a:r>
            <a:r>
              <a:rPr lang="en-US" altLang="ja-JP"/>
              <a:t>mrad</a:t>
            </a:r>
          </a:p>
        </p:txBody>
      </p:sp>
      <p:sp>
        <p:nvSpPr>
          <p:cNvPr id="7205" name="Line 55"/>
          <p:cNvSpPr>
            <a:spLocks noChangeShapeType="1"/>
          </p:cNvSpPr>
          <p:nvPr/>
        </p:nvSpPr>
        <p:spPr bwMode="auto">
          <a:xfrm>
            <a:off x="134938" y="3962400"/>
            <a:ext cx="7086600" cy="0"/>
          </a:xfrm>
          <a:prstGeom prst="line">
            <a:avLst/>
          </a:prstGeom>
          <a:noFill/>
          <a:ln w="28575">
            <a:solidFill>
              <a:schemeClr val="tx1"/>
            </a:solidFill>
            <a:prstDash val="dash"/>
            <a:round/>
            <a:headEnd type="triangle" w="med" len="med"/>
            <a:tailEnd type="triangle" w="med" len="med"/>
          </a:ln>
        </p:spPr>
        <p:txBody>
          <a:bodyPr/>
          <a:lstStyle/>
          <a:p>
            <a:endParaRPr lang="ja-JP" altLang="en-US"/>
          </a:p>
        </p:txBody>
      </p:sp>
      <p:sp>
        <p:nvSpPr>
          <p:cNvPr id="7206" name="Text Box 56"/>
          <p:cNvSpPr txBox="1">
            <a:spLocks noChangeArrowheads="1"/>
          </p:cNvSpPr>
          <p:nvPr/>
        </p:nvSpPr>
        <p:spPr bwMode="auto">
          <a:xfrm>
            <a:off x="3206599" y="3903344"/>
            <a:ext cx="4202113" cy="457200"/>
          </a:xfrm>
          <a:prstGeom prst="rect">
            <a:avLst/>
          </a:prstGeom>
          <a:noFill/>
          <a:ln w="9525">
            <a:noFill/>
            <a:miter lim="800000"/>
            <a:headEnd/>
            <a:tailEnd/>
          </a:ln>
        </p:spPr>
        <p:txBody>
          <a:bodyPr wrap="none">
            <a:spAutoFit/>
          </a:bodyPr>
          <a:lstStyle/>
          <a:p>
            <a:r>
              <a:rPr lang="en-US" altLang="ja-JP" dirty="0"/>
              <a:t>Total length  ~400m   =&gt;  </a:t>
            </a:r>
            <a:r>
              <a:rPr lang="en-US" altLang="ja-JP" dirty="0" smtClean="0"/>
              <a:t>7 </a:t>
            </a:r>
            <a:r>
              <a:rPr lang="en-US" altLang="ja-JP" dirty="0" err="1"/>
              <a:t>GeV</a:t>
            </a:r>
            <a:endParaRPr lang="en-US" altLang="ja-JP" dirty="0"/>
          </a:p>
        </p:txBody>
      </p:sp>
      <p:sp>
        <p:nvSpPr>
          <p:cNvPr id="7207" name="Rectangle 57"/>
          <p:cNvSpPr>
            <a:spLocks noChangeArrowheads="1"/>
          </p:cNvSpPr>
          <p:nvPr/>
        </p:nvSpPr>
        <p:spPr bwMode="auto">
          <a:xfrm flipV="1">
            <a:off x="592138" y="3276600"/>
            <a:ext cx="990600" cy="152400"/>
          </a:xfrm>
          <a:prstGeom prst="rect">
            <a:avLst/>
          </a:prstGeom>
          <a:solidFill>
            <a:schemeClr val="accent1"/>
          </a:solidFill>
          <a:ln w="9525">
            <a:solidFill>
              <a:schemeClr val="tx1"/>
            </a:solidFill>
            <a:miter lim="800000"/>
            <a:headEnd/>
            <a:tailEnd/>
          </a:ln>
        </p:spPr>
        <p:txBody>
          <a:bodyPr rot="10800000" wrap="none" anchor="ctr"/>
          <a:lstStyle/>
          <a:p>
            <a:endParaRPr lang="ja-JP" altLang="ja-JP"/>
          </a:p>
        </p:txBody>
      </p:sp>
      <p:sp>
        <p:nvSpPr>
          <p:cNvPr id="7208" name="Rectangle 59"/>
          <p:cNvSpPr>
            <a:spLocks noChangeArrowheads="1"/>
          </p:cNvSpPr>
          <p:nvPr/>
        </p:nvSpPr>
        <p:spPr bwMode="auto">
          <a:xfrm flipV="1">
            <a:off x="1695450" y="3276600"/>
            <a:ext cx="990600" cy="152400"/>
          </a:xfrm>
          <a:prstGeom prst="rect">
            <a:avLst/>
          </a:prstGeom>
          <a:solidFill>
            <a:schemeClr val="accent1"/>
          </a:solidFill>
          <a:ln w="9525">
            <a:solidFill>
              <a:schemeClr val="tx1"/>
            </a:solidFill>
            <a:miter lim="800000"/>
            <a:headEnd/>
            <a:tailEnd/>
          </a:ln>
        </p:spPr>
        <p:txBody>
          <a:bodyPr rot="10800000" wrap="none" anchor="ctr"/>
          <a:lstStyle/>
          <a:p>
            <a:endParaRPr lang="ja-JP" altLang="ja-JP"/>
          </a:p>
        </p:txBody>
      </p:sp>
      <p:sp>
        <p:nvSpPr>
          <p:cNvPr id="7209" name="Rectangle 60"/>
          <p:cNvSpPr>
            <a:spLocks noChangeArrowheads="1"/>
          </p:cNvSpPr>
          <p:nvPr/>
        </p:nvSpPr>
        <p:spPr bwMode="auto">
          <a:xfrm flipV="1">
            <a:off x="2801938" y="3276600"/>
            <a:ext cx="990600" cy="152400"/>
          </a:xfrm>
          <a:prstGeom prst="rect">
            <a:avLst/>
          </a:prstGeom>
          <a:solidFill>
            <a:schemeClr val="accent1"/>
          </a:solidFill>
          <a:ln w="9525">
            <a:solidFill>
              <a:schemeClr val="tx1"/>
            </a:solidFill>
            <a:miter lim="800000"/>
            <a:headEnd/>
            <a:tailEnd/>
          </a:ln>
        </p:spPr>
        <p:txBody>
          <a:bodyPr rot="10800000" wrap="none" anchor="ctr"/>
          <a:lstStyle/>
          <a:p>
            <a:endParaRPr lang="ja-JP" altLang="ja-JP"/>
          </a:p>
        </p:txBody>
      </p:sp>
      <p:sp>
        <p:nvSpPr>
          <p:cNvPr id="7210" name="Rectangle 61"/>
          <p:cNvSpPr>
            <a:spLocks noChangeArrowheads="1"/>
          </p:cNvSpPr>
          <p:nvPr/>
        </p:nvSpPr>
        <p:spPr bwMode="auto">
          <a:xfrm flipV="1">
            <a:off x="3868738" y="3276600"/>
            <a:ext cx="990600" cy="152400"/>
          </a:xfrm>
          <a:prstGeom prst="rect">
            <a:avLst/>
          </a:prstGeom>
          <a:solidFill>
            <a:schemeClr val="accent1"/>
          </a:solidFill>
          <a:ln w="9525">
            <a:solidFill>
              <a:schemeClr val="tx1"/>
            </a:solidFill>
            <a:miter lim="800000"/>
            <a:headEnd/>
            <a:tailEnd/>
          </a:ln>
        </p:spPr>
        <p:txBody>
          <a:bodyPr rot="10800000" wrap="none" anchor="ctr"/>
          <a:lstStyle/>
          <a:p>
            <a:endParaRPr lang="ja-JP" altLang="ja-JP"/>
          </a:p>
        </p:txBody>
      </p:sp>
      <p:sp>
        <p:nvSpPr>
          <p:cNvPr id="7211" name="Rectangle 62"/>
          <p:cNvSpPr>
            <a:spLocks noChangeArrowheads="1"/>
          </p:cNvSpPr>
          <p:nvPr/>
        </p:nvSpPr>
        <p:spPr bwMode="auto">
          <a:xfrm flipV="1">
            <a:off x="4967288" y="3276600"/>
            <a:ext cx="990600" cy="152400"/>
          </a:xfrm>
          <a:prstGeom prst="rect">
            <a:avLst/>
          </a:prstGeom>
          <a:solidFill>
            <a:schemeClr val="accent1"/>
          </a:solidFill>
          <a:ln w="9525">
            <a:solidFill>
              <a:schemeClr val="tx1"/>
            </a:solidFill>
            <a:miter lim="800000"/>
            <a:headEnd/>
            <a:tailEnd/>
          </a:ln>
        </p:spPr>
        <p:txBody>
          <a:bodyPr rot="10800000" wrap="none" anchor="ctr"/>
          <a:lstStyle/>
          <a:p>
            <a:endParaRPr lang="ja-JP" altLang="ja-JP"/>
          </a:p>
        </p:txBody>
      </p:sp>
      <p:sp>
        <p:nvSpPr>
          <p:cNvPr id="7212" name="Rectangle 63"/>
          <p:cNvSpPr>
            <a:spLocks noChangeArrowheads="1"/>
          </p:cNvSpPr>
          <p:nvPr/>
        </p:nvSpPr>
        <p:spPr bwMode="auto">
          <a:xfrm flipV="1">
            <a:off x="6070600" y="3276600"/>
            <a:ext cx="990600" cy="152400"/>
          </a:xfrm>
          <a:prstGeom prst="rect">
            <a:avLst/>
          </a:prstGeom>
          <a:solidFill>
            <a:schemeClr val="accent1"/>
          </a:solidFill>
          <a:ln w="9525">
            <a:solidFill>
              <a:schemeClr val="tx1"/>
            </a:solidFill>
            <a:miter lim="800000"/>
            <a:headEnd/>
            <a:tailEnd/>
          </a:ln>
        </p:spPr>
        <p:txBody>
          <a:bodyPr rot="10800000" wrap="none" anchor="ctr"/>
          <a:lstStyle/>
          <a:p>
            <a:endParaRPr lang="ja-JP" altLang="ja-JP"/>
          </a:p>
        </p:txBody>
      </p:sp>
      <p:sp>
        <p:nvSpPr>
          <p:cNvPr id="7213" name="Rectangle 64"/>
          <p:cNvSpPr>
            <a:spLocks noChangeArrowheads="1"/>
          </p:cNvSpPr>
          <p:nvPr/>
        </p:nvSpPr>
        <p:spPr bwMode="auto">
          <a:xfrm flipV="1">
            <a:off x="592138" y="2566988"/>
            <a:ext cx="990600" cy="152400"/>
          </a:xfrm>
          <a:prstGeom prst="rect">
            <a:avLst/>
          </a:prstGeom>
          <a:solidFill>
            <a:schemeClr val="accent1"/>
          </a:solidFill>
          <a:ln w="9525">
            <a:solidFill>
              <a:schemeClr val="tx1"/>
            </a:solidFill>
            <a:miter lim="800000"/>
            <a:headEnd/>
            <a:tailEnd/>
          </a:ln>
        </p:spPr>
        <p:txBody>
          <a:bodyPr rot="10800000" wrap="none" anchor="ctr"/>
          <a:lstStyle/>
          <a:p>
            <a:endParaRPr lang="ja-JP" altLang="ja-JP"/>
          </a:p>
        </p:txBody>
      </p:sp>
      <p:sp>
        <p:nvSpPr>
          <p:cNvPr id="7219" name="Line 51"/>
          <p:cNvSpPr>
            <a:spLocks noChangeShapeType="1"/>
          </p:cNvSpPr>
          <p:nvPr/>
        </p:nvSpPr>
        <p:spPr bwMode="auto">
          <a:xfrm>
            <a:off x="7123113" y="3344863"/>
            <a:ext cx="1524000" cy="0"/>
          </a:xfrm>
          <a:prstGeom prst="line">
            <a:avLst/>
          </a:prstGeom>
          <a:noFill/>
          <a:ln w="28575">
            <a:solidFill>
              <a:schemeClr val="tx1"/>
            </a:solidFill>
            <a:round/>
            <a:headEnd/>
            <a:tailEnd/>
          </a:ln>
          <a:effectLst/>
        </p:spPr>
        <p:txBody>
          <a:bodyPr/>
          <a:lstStyle/>
          <a:p>
            <a:endParaRPr lang="ja-JP" altLang="en-US"/>
          </a:p>
        </p:txBody>
      </p:sp>
      <p:sp>
        <p:nvSpPr>
          <p:cNvPr id="7220" name="Text Box 52"/>
          <p:cNvSpPr txBox="1">
            <a:spLocks noChangeArrowheads="1"/>
          </p:cNvSpPr>
          <p:nvPr/>
        </p:nvSpPr>
        <p:spPr bwMode="auto">
          <a:xfrm>
            <a:off x="5929322" y="4500570"/>
            <a:ext cx="2964273" cy="1200329"/>
          </a:xfrm>
          <a:prstGeom prst="rect">
            <a:avLst/>
          </a:prstGeom>
          <a:noFill/>
          <a:ln w="9525">
            <a:noFill/>
            <a:miter lim="800000"/>
            <a:headEnd/>
            <a:tailEnd/>
          </a:ln>
          <a:effectLst/>
        </p:spPr>
        <p:txBody>
          <a:bodyPr wrap="none">
            <a:spAutoFit/>
          </a:bodyPr>
          <a:lstStyle/>
          <a:p>
            <a:r>
              <a:rPr lang="en-US" altLang="ja-JP" dirty="0"/>
              <a:t>e- </a:t>
            </a:r>
            <a:r>
              <a:rPr lang="en-US" altLang="ja-JP" dirty="0" smtClean="0"/>
              <a:t>7 </a:t>
            </a:r>
            <a:r>
              <a:rPr lang="en-US" altLang="ja-JP" dirty="0" err="1"/>
              <a:t>GeV</a:t>
            </a:r>
            <a:r>
              <a:rPr lang="en-US" altLang="ja-JP" dirty="0"/>
              <a:t>, 5nC</a:t>
            </a:r>
          </a:p>
          <a:p>
            <a:r>
              <a:rPr lang="en-US" altLang="ja-JP" dirty="0" err="1"/>
              <a:t>σx,y</a:t>
            </a:r>
            <a:r>
              <a:rPr lang="en-US" altLang="ja-JP" dirty="0"/>
              <a:t> = 35μ</a:t>
            </a:r>
            <a:r>
              <a:rPr lang="ja-JP" altLang="en-US" dirty="0" err="1"/>
              <a:t>ｍ</a:t>
            </a:r>
            <a:r>
              <a:rPr lang="ja-JP" altLang="en-US" dirty="0"/>
              <a:t> </a:t>
            </a:r>
            <a:r>
              <a:rPr lang="en-US" altLang="ja-JP" dirty="0"/>
              <a:t>(β</a:t>
            </a:r>
            <a:r>
              <a:rPr lang="ja-JP" altLang="en-US" dirty="0"/>
              <a:t>～</a:t>
            </a:r>
            <a:r>
              <a:rPr lang="en-US" altLang="ja-JP" dirty="0"/>
              <a:t>1m)</a:t>
            </a:r>
          </a:p>
          <a:p>
            <a:r>
              <a:rPr lang="en-US" altLang="ja-JP" dirty="0"/>
              <a:t>/ 100fs = </a:t>
            </a:r>
            <a:r>
              <a:rPr lang="en-US" altLang="ja-JP" b="1" u="sng" dirty="0" smtClean="0">
                <a:solidFill>
                  <a:srgbClr val="FF0000"/>
                </a:solidFill>
              </a:rPr>
              <a:t>350 TW</a:t>
            </a:r>
            <a:endParaRPr lang="en-US" altLang="ja-JP" b="1" u="sng" dirty="0">
              <a:solidFill>
                <a:srgbClr val="FF0000"/>
              </a:solidFill>
            </a:endParaRPr>
          </a:p>
        </p:txBody>
      </p:sp>
      <p:sp>
        <p:nvSpPr>
          <p:cNvPr id="7222" name="Line 50"/>
          <p:cNvSpPr>
            <a:spLocks noChangeShapeType="1"/>
          </p:cNvSpPr>
          <p:nvPr/>
        </p:nvSpPr>
        <p:spPr bwMode="auto">
          <a:xfrm flipH="1" flipV="1">
            <a:off x="7015178" y="3357562"/>
            <a:ext cx="271466" cy="142876"/>
          </a:xfrm>
          <a:prstGeom prst="line">
            <a:avLst/>
          </a:prstGeom>
          <a:noFill/>
          <a:ln w="28575">
            <a:solidFill>
              <a:srgbClr val="FF0000"/>
            </a:solidFill>
            <a:round/>
            <a:headEnd type="none" w="sm" len="sm"/>
            <a:tailEnd type="none" w="sm" len="sm"/>
          </a:ln>
        </p:spPr>
        <p:txBody>
          <a:bodyPr wrap="none" anchor="ctr"/>
          <a:lstStyle/>
          <a:p>
            <a:endParaRPr lang="ja-JP" altLang="en-US"/>
          </a:p>
        </p:txBody>
      </p:sp>
      <p:sp>
        <p:nvSpPr>
          <p:cNvPr id="7223" name="Line 51"/>
          <p:cNvSpPr>
            <a:spLocks noChangeShapeType="1"/>
          </p:cNvSpPr>
          <p:nvPr/>
        </p:nvSpPr>
        <p:spPr bwMode="auto">
          <a:xfrm flipV="1">
            <a:off x="7715272" y="3357562"/>
            <a:ext cx="214314" cy="142876"/>
          </a:xfrm>
          <a:prstGeom prst="line">
            <a:avLst/>
          </a:prstGeom>
          <a:noFill/>
          <a:ln w="28575">
            <a:solidFill>
              <a:srgbClr val="FF0000"/>
            </a:solidFill>
            <a:round/>
            <a:headEnd type="none" w="sm" len="sm"/>
            <a:tailEnd type="none" w="sm" len="sm"/>
          </a:ln>
        </p:spPr>
        <p:txBody>
          <a:bodyPr wrap="none" anchor="ctr"/>
          <a:lstStyle/>
          <a:p>
            <a:endParaRPr lang="ja-JP" altLang="en-US"/>
          </a:p>
        </p:txBody>
      </p:sp>
      <p:sp>
        <p:nvSpPr>
          <p:cNvPr id="7224" name="Line 56"/>
          <p:cNvSpPr>
            <a:spLocks noChangeShapeType="1"/>
          </p:cNvSpPr>
          <p:nvPr/>
        </p:nvSpPr>
        <p:spPr bwMode="auto">
          <a:xfrm flipV="1">
            <a:off x="7239000" y="2971800"/>
            <a:ext cx="685800" cy="381000"/>
          </a:xfrm>
          <a:prstGeom prst="line">
            <a:avLst/>
          </a:prstGeom>
          <a:noFill/>
          <a:ln w="28575">
            <a:solidFill>
              <a:schemeClr val="tx1"/>
            </a:solidFill>
            <a:round/>
            <a:headEnd/>
            <a:tailEnd/>
          </a:ln>
          <a:effectLst/>
        </p:spPr>
        <p:txBody>
          <a:bodyPr/>
          <a:lstStyle/>
          <a:p>
            <a:endParaRPr lang="ja-JP" altLang="en-US"/>
          </a:p>
        </p:txBody>
      </p:sp>
      <p:sp>
        <p:nvSpPr>
          <p:cNvPr id="7225" name="Line 57"/>
          <p:cNvSpPr>
            <a:spLocks noChangeShapeType="1"/>
          </p:cNvSpPr>
          <p:nvPr/>
        </p:nvSpPr>
        <p:spPr bwMode="auto">
          <a:xfrm>
            <a:off x="7696200" y="3352800"/>
            <a:ext cx="914400" cy="228600"/>
          </a:xfrm>
          <a:prstGeom prst="line">
            <a:avLst/>
          </a:prstGeom>
          <a:noFill/>
          <a:ln w="28575">
            <a:solidFill>
              <a:schemeClr val="tx1"/>
            </a:solidFill>
            <a:round/>
            <a:headEnd/>
            <a:tailEnd/>
          </a:ln>
          <a:effectLst/>
        </p:spPr>
        <p:txBody>
          <a:bodyPr/>
          <a:lstStyle/>
          <a:p>
            <a:endParaRPr lang="ja-JP" altLang="en-US"/>
          </a:p>
        </p:txBody>
      </p:sp>
      <p:sp>
        <p:nvSpPr>
          <p:cNvPr id="7226" name="Rectangle 58"/>
          <p:cNvSpPr>
            <a:spLocks noChangeArrowheads="1"/>
          </p:cNvSpPr>
          <p:nvPr/>
        </p:nvSpPr>
        <p:spPr bwMode="auto">
          <a:xfrm>
            <a:off x="8559800" y="3149600"/>
            <a:ext cx="381000" cy="304800"/>
          </a:xfrm>
          <a:prstGeom prst="rect">
            <a:avLst/>
          </a:prstGeom>
          <a:solidFill>
            <a:srgbClr val="FF0000"/>
          </a:solidFill>
          <a:ln w="9525">
            <a:solidFill>
              <a:schemeClr val="tx1"/>
            </a:solidFill>
            <a:miter lim="800000"/>
            <a:headEnd/>
            <a:tailEnd/>
          </a:ln>
          <a:effectLst/>
        </p:spPr>
        <p:txBody>
          <a:bodyPr wrap="none" anchor="ctr"/>
          <a:lstStyle/>
          <a:p>
            <a:endParaRPr lang="ja-JP" altLang="en-US"/>
          </a:p>
        </p:txBody>
      </p:sp>
      <p:sp>
        <p:nvSpPr>
          <p:cNvPr id="7227" name="Line 59"/>
          <p:cNvSpPr>
            <a:spLocks noChangeShapeType="1"/>
          </p:cNvSpPr>
          <p:nvPr/>
        </p:nvSpPr>
        <p:spPr bwMode="auto">
          <a:xfrm>
            <a:off x="8382000" y="2362200"/>
            <a:ext cx="304800" cy="838200"/>
          </a:xfrm>
          <a:prstGeom prst="line">
            <a:avLst/>
          </a:prstGeom>
          <a:noFill/>
          <a:ln w="9525">
            <a:solidFill>
              <a:schemeClr val="tx1"/>
            </a:solidFill>
            <a:round/>
            <a:headEnd/>
            <a:tailEnd type="triangle" w="med" len="med"/>
          </a:ln>
          <a:effectLst/>
        </p:spPr>
        <p:txBody>
          <a:bodyPr/>
          <a:lstStyle/>
          <a:p>
            <a:endParaRPr lang="ja-JP" altLang="en-US"/>
          </a:p>
        </p:txBody>
      </p:sp>
      <p:sp>
        <p:nvSpPr>
          <p:cNvPr id="7228" name="Text Box 60"/>
          <p:cNvSpPr txBox="1">
            <a:spLocks noChangeArrowheads="1"/>
          </p:cNvSpPr>
          <p:nvPr/>
        </p:nvSpPr>
        <p:spPr bwMode="auto">
          <a:xfrm>
            <a:off x="7321550" y="1600200"/>
            <a:ext cx="1822450" cy="822325"/>
          </a:xfrm>
          <a:prstGeom prst="rect">
            <a:avLst/>
          </a:prstGeom>
          <a:noFill/>
          <a:ln w="9525">
            <a:noFill/>
            <a:miter lim="800000"/>
            <a:headEnd/>
            <a:tailEnd/>
          </a:ln>
          <a:effectLst/>
        </p:spPr>
        <p:txBody>
          <a:bodyPr wrap="none">
            <a:spAutoFit/>
          </a:bodyPr>
          <a:lstStyle/>
          <a:p>
            <a:r>
              <a:rPr lang="en-US" altLang="ja-JP"/>
              <a:t>Experimental</a:t>
            </a:r>
          </a:p>
          <a:p>
            <a:r>
              <a:rPr lang="en-US" altLang="ja-JP"/>
              <a:t>Area</a:t>
            </a:r>
          </a:p>
        </p:txBody>
      </p:sp>
      <p:sp>
        <p:nvSpPr>
          <p:cNvPr id="7229" name="Rectangle 61"/>
          <p:cNvSpPr>
            <a:spLocks noChangeArrowheads="1"/>
          </p:cNvSpPr>
          <p:nvPr/>
        </p:nvSpPr>
        <p:spPr bwMode="auto">
          <a:xfrm>
            <a:off x="7924800" y="3238500"/>
            <a:ext cx="609600" cy="152400"/>
          </a:xfrm>
          <a:prstGeom prst="rect">
            <a:avLst/>
          </a:prstGeom>
          <a:solidFill>
            <a:srgbClr val="FF0000"/>
          </a:solidFill>
          <a:ln w="9525">
            <a:solidFill>
              <a:schemeClr val="tx1"/>
            </a:solidFill>
            <a:miter lim="800000"/>
            <a:headEnd/>
            <a:tailEnd/>
          </a:ln>
          <a:effectLst/>
        </p:spPr>
        <p:txBody>
          <a:bodyPr wrap="none" anchor="ctr"/>
          <a:lstStyle/>
          <a:p>
            <a:endParaRPr lang="ja-JP" altLang="en-US"/>
          </a:p>
        </p:txBody>
      </p:sp>
      <p:sp>
        <p:nvSpPr>
          <p:cNvPr id="7230" name="Rectangle 38"/>
          <p:cNvSpPr>
            <a:spLocks noChangeArrowheads="1"/>
          </p:cNvSpPr>
          <p:nvPr/>
        </p:nvSpPr>
        <p:spPr bwMode="auto">
          <a:xfrm>
            <a:off x="3048000" y="1524000"/>
            <a:ext cx="1905000" cy="914400"/>
          </a:xfrm>
          <a:prstGeom prst="rect">
            <a:avLst/>
          </a:prstGeom>
          <a:solidFill>
            <a:srgbClr val="FF0000"/>
          </a:solidFill>
          <a:ln w="9525">
            <a:solidFill>
              <a:schemeClr val="tx1"/>
            </a:solidFill>
            <a:miter lim="800000"/>
            <a:headEnd/>
            <a:tailEnd/>
          </a:ln>
        </p:spPr>
        <p:txBody>
          <a:bodyPr wrap="none" anchor="ctr"/>
          <a:lstStyle/>
          <a:p>
            <a:r>
              <a:rPr lang="en-US" altLang="ja-JP"/>
              <a:t>ps modulated</a:t>
            </a:r>
          </a:p>
          <a:p>
            <a:r>
              <a:rPr lang="en-US" altLang="ja-JP"/>
              <a:t>laser</a:t>
            </a:r>
          </a:p>
        </p:txBody>
      </p:sp>
      <p:sp>
        <p:nvSpPr>
          <p:cNvPr id="7231" name="Text Box 63"/>
          <p:cNvSpPr txBox="1">
            <a:spLocks noChangeArrowheads="1"/>
          </p:cNvSpPr>
          <p:nvPr/>
        </p:nvSpPr>
        <p:spPr bwMode="auto">
          <a:xfrm>
            <a:off x="4708525" y="858838"/>
            <a:ext cx="184150" cy="457200"/>
          </a:xfrm>
          <a:prstGeom prst="rect">
            <a:avLst/>
          </a:prstGeom>
          <a:noFill/>
          <a:ln w="9525">
            <a:noFill/>
            <a:miter lim="800000"/>
            <a:headEnd/>
            <a:tailEnd/>
          </a:ln>
          <a:effectLst/>
        </p:spPr>
        <p:txBody>
          <a:bodyPr wrap="none">
            <a:spAutoFit/>
          </a:bodyPr>
          <a:lstStyle/>
          <a:p>
            <a:endParaRPr lang="ja-JP" altLang="ja-JP"/>
          </a:p>
        </p:txBody>
      </p:sp>
      <p:sp>
        <p:nvSpPr>
          <p:cNvPr id="7232" name="Line 64"/>
          <p:cNvSpPr>
            <a:spLocks noChangeShapeType="1"/>
          </p:cNvSpPr>
          <p:nvPr/>
        </p:nvSpPr>
        <p:spPr bwMode="auto">
          <a:xfrm flipH="1">
            <a:off x="2819400" y="1905000"/>
            <a:ext cx="228600" cy="609600"/>
          </a:xfrm>
          <a:prstGeom prst="line">
            <a:avLst/>
          </a:prstGeom>
          <a:noFill/>
          <a:ln w="9525">
            <a:solidFill>
              <a:schemeClr val="tx1"/>
            </a:solidFill>
            <a:round/>
            <a:headEnd/>
            <a:tailEnd type="triangle" w="med" len="med"/>
          </a:ln>
          <a:effectLst/>
        </p:spPr>
        <p:txBody>
          <a:bodyPr/>
          <a:lstStyle/>
          <a:p>
            <a:endParaRPr lang="ja-JP" altLang="en-US"/>
          </a:p>
        </p:txBody>
      </p:sp>
      <p:sp>
        <p:nvSpPr>
          <p:cNvPr id="7234" name="Line 66"/>
          <p:cNvSpPr>
            <a:spLocks noChangeShapeType="1"/>
          </p:cNvSpPr>
          <p:nvPr/>
        </p:nvSpPr>
        <p:spPr bwMode="auto">
          <a:xfrm>
            <a:off x="7315200" y="2438400"/>
            <a:ext cx="1143000" cy="762000"/>
          </a:xfrm>
          <a:prstGeom prst="line">
            <a:avLst/>
          </a:prstGeom>
          <a:noFill/>
          <a:ln w="9525">
            <a:solidFill>
              <a:schemeClr val="tx1"/>
            </a:solidFill>
            <a:round/>
            <a:headEnd/>
            <a:tailEnd type="triangle" w="med" len="med"/>
          </a:ln>
          <a:effectLst/>
        </p:spPr>
        <p:txBody>
          <a:bodyPr/>
          <a:lstStyle/>
          <a:p>
            <a:endParaRPr lang="ja-JP" altLang="en-US"/>
          </a:p>
        </p:txBody>
      </p:sp>
      <p:cxnSp>
        <p:nvCxnSpPr>
          <p:cNvPr id="70" name="直線矢印コネクタ 69"/>
          <p:cNvCxnSpPr/>
          <p:nvPr/>
        </p:nvCxnSpPr>
        <p:spPr>
          <a:xfrm rot="16200000" flipH="1">
            <a:off x="107125" y="2393149"/>
            <a:ext cx="428628"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1" name="テキスト ボックス 70"/>
          <p:cNvSpPr txBox="1"/>
          <p:nvPr/>
        </p:nvSpPr>
        <p:spPr>
          <a:xfrm>
            <a:off x="37403" y="1928802"/>
            <a:ext cx="1909497" cy="369332"/>
          </a:xfrm>
          <a:prstGeom prst="rect">
            <a:avLst/>
          </a:prstGeom>
          <a:noFill/>
        </p:spPr>
        <p:txBody>
          <a:bodyPr wrap="none" rtlCol="0">
            <a:spAutoFit/>
          </a:bodyPr>
          <a:lstStyle/>
          <a:p>
            <a:r>
              <a:rPr kumimoji="1" lang="en-US" altLang="ja-JP" sz="1800" dirty="0" smtClean="0"/>
              <a:t>Pulse compression</a:t>
            </a:r>
            <a:endParaRPr kumimoji="1" lang="ja-JP" altLang="en-US" sz="1800" dirty="0"/>
          </a:p>
        </p:txBody>
      </p:sp>
      <p:cxnSp>
        <p:nvCxnSpPr>
          <p:cNvPr id="74" name="直線コネクタ 73"/>
          <p:cNvCxnSpPr>
            <a:stCxn id="7222" idx="0"/>
          </p:cNvCxnSpPr>
          <p:nvPr/>
        </p:nvCxnSpPr>
        <p:spPr>
          <a:xfrm rot="5400000" flipH="1" flipV="1">
            <a:off x="7500958" y="3286124"/>
            <a:ext cx="1588" cy="42862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4" name="テキスト ボックス 63"/>
          <p:cNvSpPr txBox="1"/>
          <p:nvPr/>
        </p:nvSpPr>
        <p:spPr>
          <a:xfrm>
            <a:off x="6215074" y="3500438"/>
            <a:ext cx="1909497" cy="369332"/>
          </a:xfrm>
          <a:prstGeom prst="rect">
            <a:avLst/>
          </a:prstGeom>
          <a:noFill/>
        </p:spPr>
        <p:txBody>
          <a:bodyPr wrap="none" rtlCol="0">
            <a:spAutoFit/>
          </a:bodyPr>
          <a:lstStyle/>
          <a:p>
            <a:r>
              <a:rPr kumimoji="1" lang="en-US" altLang="ja-JP" sz="1800" dirty="0" smtClean="0"/>
              <a:t>Pulse compression</a:t>
            </a:r>
            <a:endParaRPr kumimoji="1" lang="ja-JP" altLang="en-US" sz="1800" dirty="0"/>
          </a:p>
        </p:txBody>
      </p:sp>
      <p:sp>
        <p:nvSpPr>
          <p:cNvPr id="65" name="Text Box 42"/>
          <p:cNvSpPr txBox="1">
            <a:spLocks noChangeArrowheads="1"/>
          </p:cNvSpPr>
          <p:nvPr/>
        </p:nvSpPr>
        <p:spPr bwMode="auto">
          <a:xfrm>
            <a:off x="155558" y="4256107"/>
            <a:ext cx="1987550" cy="457200"/>
          </a:xfrm>
          <a:prstGeom prst="rect">
            <a:avLst/>
          </a:prstGeom>
          <a:noFill/>
          <a:ln w="9525">
            <a:noFill/>
            <a:miter lim="800000"/>
            <a:headEnd/>
            <a:tailEnd/>
          </a:ln>
        </p:spPr>
        <p:txBody>
          <a:bodyPr wrap="none">
            <a:spAutoFit/>
          </a:bodyPr>
          <a:lstStyle/>
          <a:p>
            <a:r>
              <a:rPr lang="ja-JP" altLang="en-US"/>
              <a:t>～</a:t>
            </a:r>
            <a:r>
              <a:rPr lang="en-US" altLang="ja-JP"/>
              <a:t>a few 100 fs</a:t>
            </a:r>
          </a:p>
        </p:txBody>
      </p:sp>
      <p:pic>
        <p:nvPicPr>
          <p:cNvPr id="66" name="Picture 65"/>
          <p:cNvPicPr>
            <a:picLocks noChangeAspect="1" noChangeArrowheads="1"/>
          </p:cNvPicPr>
          <p:nvPr/>
        </p:nvPicPr>
        <p:blipFill>
          <a:blip r:embed="rId4"/>
          <a:srcRect/>
          <a:stretch>
            <a:fillRect/>
          </a:stretch>
        </p:blipFill>
        <p:spPr bwMode="auto">
          <a:xfrm>
            <a:off x="161908" y="4789507"/>
            <a:ext cx="1905000" cy="1497013"/>
          </a:xfrm>
          <a:prstGeom prst="rect">
            <a:avLst/>
          </a:prstGeom>
          <a:noFill/>
          <a:ln w="9525">
            <a:noFill/>
            <a:miter lim="800000"/>
            <a:headEnd/>
            <a:tailEnd/>
          </a:ln>
          <a:effectLst/>
        </p:spPr>
      </p:pic>
      <p:cxnSp>
        <p:nvCxnSpPr>
          <p:cNvPr id="68" name="直線矢印コネクタ 67"/>
          <p:cNvCxnSpPr/>
          <p:nvPr/>
        </p:nvCxnSpPr>
        <p:spPr>
          <a:xfrm rot="16200000" flipV="1">
            <a:off x="214282" y="3929066"/>
            <a:ext cx="785818"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6929454" y="2786058"/>
            <a:ext cx="851515" cy="369332"/>
          </a:xfrm>
          <a:prstGeom prst="rect">
            <a:avLst/>
          </a:prstGeom>
          <a:noFill/>
        </p:spPr>
        <p:txBody>
          <a:bodyPr wrap="none" rtlCol="0">
            <a:spAutoFit/>
          </a:bodyPr>
          <a:lstStyle/>
          <a:p>
            <a:r>
              <a:rPr kumimoji="1" lang="en-US" altLang="ja-JP" dirty="0" smtClean="0"/>
              <a:t>X-band</a:t>
            </a:r>
            <a:endParaRPr kumimoji="1" lang="ja-JP" altLang="en-US" dirty="0"/>
          </a:p>
        </p:txBody>
      </p:sp>
      <p:sp>
        <p:nvSpPr>
          <p:cNvPr id="72" name="角丸四角形 71"/>
          <p:cNvSpPr/>
          <p:nvPr/>
        </p:nvSpPr>
        <p:spPr>
          <a:xfrm>
            <a:off x="6866894" y="3250612"/>
            <a:ext cx="357190" cy="214314"/>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5" name="直線矢印コネクタ 74"/>
          <p:cNvCxnSpPr>
            <a:endCxn id="72" idx="0"/>
          </p:cNvCxnSpPr>
          <p:nvPr/>
        </p:nvCxnSpPr>
        <p:spPr>
          <a:xfrm rot="5400000">
            <a:off x="7005228" y="3112072"/>
            <a:ext cx="178802" cy="9827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 name="直線矢印コネクタ 2"/>
          <p:cNvCxnSpPr/>
          <p:nvPr/>
        </p:nvCxnSpPr>
        <p:spPr>
          <a:xfrm>
            <a:off x="8388424" y="3717032"/>
            <a:ext cx="584200" cy="2450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テキスト ボックス 3"/>
          <p:cNvSpPr txBox="1"/>
          <p:nvPr/>
        </p:nvSpPr>
        <p:spPr>
          <a:xfrm>
            <a:off x="7410603" y="3978556"/>
            <a:ext cx="1697901" cy="646331"/>
          </a:xfrm>
          <a:prstGeom prst="rect">
            <a:avLst/>
          </a:prstGeom>
          <a:noFill/>
        </p:spPr>
        <p:txBody>
          <a:bodyPr wrap="none" rtlCol="0">
            <a:spAutoFit/>
          </a:bodyPr>
          <a:lstStyle/>
          <a:p>
            <a:r>
              <a:rPr kumimoji="1" lang="en-US" altLang="ja-JP" dirty="0" smtClean="0"/>
              <a:t>High luminosity </a:t>
            </a:r>
          </a:p>
          <a:p>
            <a:r>
              <a:rPr lang="en-US" altLang="ja-JP" dirty="0" smtClean="0"/>
              <a:t>Collider ring</a:t>
            </a:r>
            <a:endParaRPr kumimoji="1" lang="ja-JP" altLang="en-US" dirty="0"/>
          </a:p>
        </p:txBody>
      </p:sp>
    </p:spTree>
    <p:extLst>
      <p:ext uri="{BB962C8B-B14F-4D97-AF65-F5344CB8AC3E}">
        <p14:creationId xmlns:p14="http://schemas.microsoft.com/office/powerpoint/2010/main" val="386906273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1759</TotalTime>
  <Words>696</Words>
  <Application>Microsoft Office PowerPoint</Application>
  <PresentationFormat>画面に合わせる (4:3)</PresentationFormat>
  <Paragraphs>163</Paragraphs>
  <Slides>17</Slides>
  <Notes>6</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17</vt:i4>
      </vt:variant>
    </vt:vector>
  </HeadingPairs>
  <TitlesOfParts>
    <vt:vector size="19" baseType="lpstr">
      <vt:lpstr>Office テーマ</vt:lpstr>
      <vt:lpstr>Equation</vt:lpstr>
      <vt:lpstr>KEK : Novel Accelerator</vt:lpstr>
      <vt:lpstr>Considerable novel accelerator</vt:lpstr>
      <vt:lpstr>Novel Accelerator Facility in the world</vt:lpstr>
      <vt:lpstr>IZEST</vt:lpstr>
      <vt:lpstr>Considerable contribution from Japan for IZEST</vt:lpstr>
      <vt:lpstr>Labo-scale laser plasma accelerator</vt:lpstr>
      <vt:lpstr>KEK Activity: Ultra high intense electron beam and intense laser  for the novel accelerator experiment in the KEK electron linear accelerator</vt:lpstr>
      <vt:lpstr>High intense electron beam</vt:lpstr>
      <vt:lpstr>Facility concept of High Intense Beam-Laser Complex at KEK</vt:lpstr>
      <vt:lpstr>PowerPoint プレゼンテーション</vt:lpstr>
      <vt:lpstr>PowerPoint プレゼンテーション</vt:lpstr>
      <vt:lpstr>Yb-fiber &amp; Yb solid state laser development</vt:lpstr>
      <vt:lpstr>8 GeV LINAC Third Switch Yard</vt:lpstr>
      <vt:lpstr>Ti-Sapphire 20 TW Laser</vt:lpstr>
      <vt:lpstr>Laser system</vt:lpstr>
      <vt:lpstr>DWA test at 40 MeV LINAC &amp; Achromatic ARC bunch compressor at AIST</vt:lpstr>
      <vt:lpstr> Summary</vt:lpstr>
    </vt:vector>
  </TitlesOfParts>
  <Company>KEK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c-band</dc:creator>
  <cp:lastModifiedBy>sensha</cp:lastModifiedBy>
  <cp:revision>62</cp:revision>
  <dcterms:created xsi:type="dcterms:W3CDTF">2012-04-25T07:57:26Z</dcterms:created>
  <dcterms:modified xsi:type="dcterms:W3CDTF">2012-05-29T14:21:55Z</dcterms:modified>
</cp:coreProperties>
</file>