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tiff" ContentType="image/tiff"/>
  <Default Extension="doc" ContentType="application/msword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96" r:id="rId3"/>
    <p:sldMasterId id="2147483708" r:id="rId4"/>
    <p:sldMasterId id="2147483756" r:id="rId5"/>
    <p:sldMasterId id="2147483804" r:id="rId6"/>
    <p:sldMasterId id="2147483900" r:id="rId7"/>
    <p:sldMasterId id="2147483912" r:id="rId8"/>
    <p:sldMasterId id="2147483924" r:id="rId9"/>
    <p:sldMasterId id="2147483936" r:id="rId10"/>
  </p:sldMasterIdLst>
  <p:notesMasterIdLst>
    <p:notesMasterId r:id="rId44"/>
  </p:notesMasterIdLst>
  <p:handoutMasterIdLst>
    <p:handoutMasterId r:id="rId45"/>
  </p:handoutMasterIdLst>
  <p:sldIdLst>
    <p:sldId id="334" r:id="rId11"/>
    <p:sldId id="335" r:id="rId12"/>
    <p:sldId id="410" r:id="rId13"/>
    <p:sldId id="289" r:id="rId14"/>
    <p:sldId id="407" r:id="rId15"/>
    <p:sldId id="366" r:id="rId16"/>
    <p:sldId id="358" r:id="rId17"/>
    <p:sldId id="397" r:id="rId18"/>
    <p:sldId id="258" r:id="rId19"/>
    <p:sldId id="368" r:id="rId20"/>
    <p:sldId id="344" r:id="rId21"/>
    <p:sldId id="383" r:id="rId22"/>
    <p:sldId id="345" r:id="rId23"/>
    <p:sldId id="281" r:id="rId24"/>
    <p:sldId id="299" r:id="rId25"/>
    <p:sldId id="369" r:id="rId26"/>
    <p:sldId id="373" r:id="rId27"/>
    <p:sldId id="395" r:id="rId28"/>
    <p:sldId id="396" r:id="rId29"/>
    <p:sldId id="398" r:id="rId30"/>
    <p:sldId id="399" r:id="rId31"/>
    <p:sldId id="400" r:id="rId32"/>
    <p:sldId id="409" r:id="rId33"/>
    <p:sldId id="404" r:id="rId34"/>
    <p:sldId id="403" r:id="rId35"/>
    <p:sldId id="405" r:id="rId36"/>
    <p:sldId id="406" r:id="rId37"/>
    <p:sldId id="387" r:id="rId38"/>
    <p:sldId id="388" r:id="rId39"/>
    <p:sldId id="389" r:id="rId40"/>
    <p:sldId id="401" r:id="rId41"/>
    <p:sldId id="402" r:id="rId42"/>
    <p:sldId id="275" r:id="rId43"/>
  </p:sldIdLst>
  <p:sldSz cx="9144000" cy="6858000" type="screen4x3"/>
  <p:notesSz cx="6807200" cy="9939338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00CC"/>
    <a:srgbClr val="000066"/>
    <a:srgbClr val="0000FF"/>
    <a:srgbClr val="FFFF99"/>
    <a:srgbClr val="66FFFF"/>
    <a:srgbClr val="9900FF"/>
    <a:srgbClr val="660066"/>
    <a:srgbClr val="E6E0EC"/>
    <a:srgbClr val="4A7EBB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80" d="100"/>
          <a:sy n="80" d="100"/>
        </p:scale>
        <p:origin x="-1522" y="-7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slide" Target="slides/slide2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slide" Target="slides/slide32.xml"/><Relationship Id="rId47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41" Type="http://schemas.openxmlformats.org/officeDocument/2006/relationships/slide" Target="slides/slide3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slide" Target="slides/slide30.xml"/><Relationship Id="rId45" Type="http://schemas.openxmlformats.org/officeDocument/2006/relationships/handoutMaster" Target="handoutMasters/handout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49" Type="http://schemas.openxmlformats.org/officeDocument/2006/relationships/tableStyles" Target="tableStyle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slide" Target="slides/slide33.xml"/><Relationship Id="rId48" Type="http://schemas.openxmlformats.org/officeDocument/2006/relationships/theme" Target="theme/theme1.xml"/><Relationship Id="rId8" Type="http://schemas.openxmlformats.org/officeDocument/2006/relationships/slideMaster" Target="slideMasters/slideMaster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9990" cy="496427"/>
          </a:xfrm>
          <a:prstGeom prst="rect">
            <a:avLst/>
          </a:prstGeom>
        </p:spPr>
        <p:txBody>
          <a:bodyPr vert="horz" lIns="88340" tIns="44170" rIns="88340" bIns="4417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3855689" y="1"/>
            <a:ext cx="2949990" cy="496427"/>
          </a:xfrm>
          <a:prstGeom prst="rect">
            <a:avLst/>
          </a:prstGeom>
        </p:spPr>
        <p:txBody>
          <a:bodyPr vert="horz" lIns="88340" tIns="44170" rIns="88340" bIns="44170" rtlCol="0"/>
          <a:lstStyle>
            <a:lvl1pPr algn="r">
              <a:defRPr sz="1200"/>
            </a:lvl1pPr>
          </a:lstStyle>
          <a:p>
            <a:fld id="{36FBEFD2-408D-4385-A2C2-DCAE59603BAC}" type="datetimeFigureOut">
              <a:rPr kumimoji="1" lang="ja-JP" altLang="en-US" smtClean="0"/>
              <a:t>2012/5/29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9441369"/>
            <a:ext cx="2949990" cy="496427"/>
          </a:xfrm>
          <a:prstGeom prst="rect">
            <a:avLst/>
          </a:prstGeom>
        </p:spPr>
        <p:txBody>
          <a:bodyPr vert="horz" lIns="88340" tIns="44170" rIns="88340" bIns="4417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3855689" y="9441369"/>
            <a:ext cx="2949990" cy="496427"/>
          </a:xfrm>
          <a:prstGeom prst="rect">
            <a:avLst/>
          </a:prstGeom>
        </p:spPr>
        <p:txBody>
          <a:bodyPr vert="horz" lIns="88340" tIns="44170" rIns="88340" bIns="44170" rtlCol="0" anchor="b"/>
          <a:lstStyle>
            <a:lvl1pPr algn="r">
              <a:defRPr sz="1200"/>
            </a:lvl1pPr>
          </a:lstStyle>
          <a:p>
            <a:fld id="{13DE17DD-05D0-4016-A78F-4F3C9A415EB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4534489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49786" cy="496967"/>
          </a:xfrm>
          <a:prstGeom prst="rect">
            <a:avLst/>
          </a:prstGeom>
        </p:spPr>
        <p:txBody>
          <a:bodyPr vert="horz" lIns="95690" tIns="47845" rIns="95690" bIns="47845" rtlCol="0"/>
          <a:lstStyle>
            <a:lvl1pPr algn="l">
              <a:defRPr sz="13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5839" y="1"/>
            <a:ext cx="2949786" cy="496967"/>
          </a:xfrm>
          <a:prstGeom prst="rect">
            <a:avLst/>
          </a:prstGeom>
        </p:spPr>
        <p:txBody>
          <a:bodyPr vert="horz" lIns="95690" tIns="47845" rIns="95690" bIns="47845" rtlCol="0"/>
          <a:lstStyle>
            <a:lvl1pPr algn="r">
              <a:defRPr sz="1300"/>
            </a:lvl1pPr>
          </a:lstStyle>
          <a:p>
            <a:fld id="{A1D0994B-7FFE-417E-B70A-493C114D2F4D}" type="datetimeFigureOut">
              <a:rPr kumimoji="1" lang="ja-JP" altLang="en-US" smtClean="0"/>
              <a:t>2012/5/29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46125"/>
            <a:ext cx="4965700" cy="37258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690" tIns="47845" rIns="95690" bIns="47845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0720" y="4721186"/>
            <a:ext cx="5445760" cy="4472702"/>
          </a:xfrm>
          <a:prstGeom prst="rect">
            <a:avLst/>
          </a:prstGeom>
        </p:spPr>
        <p:txBody>
          <a:bodyPr vert="horz" lIns="95690" tIns="47845" rIns="95690" bIns="47845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1" y="9440647"/>
            <a:ext cx="2949786" cy="496967"/>
          </a:xfrm>
          <a:prstGeom prst="rect">
            <a:avLst/>
          </a:prstGeom>
        </p:spPr>
        <p:txBody>
          <a:bodyPr vert="horz" lIns="95690" tIns="47845" rIns="95690" bIns="47845" rtlCol="0" anchor="b"/>
          <a:lstStyle>
            <a:lvl1pPr algn="l">
              <a:defRPr sz="13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5839" y="9440647"/>
            <a:ext cx="2949786" cy="496967"/>
          </a:xfrm>
          <a:prstGeom prst="rect">
            <a:avLst/>
          </a:prstGeom>
        </p:spPr>
        <p:txBody>
          <a:bodyPr vert="horz" lIns="95690" tIns="47845" rIns="95690" bIns="47845" rtlCol="0" anchor="b"/>
          <a:lstStyle>
            <a:lvl1pPr algn="r">
              <a:defRPr sz="1300"/>
            </a:lvl1pPr>
          </a:lstStyle>
          <a:p>
            <a:fld id="{E02765C2-221E-4E0E-AF5D-DDCB67364D2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888907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90613" y="871538"/>
            <a:ext cx="4629150" cy="3471862"/>
          </a:xfrm>
          <a:ln/>
        </p:spPr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81961" y="4731856"/>
            <a:ext cx="5326869" cy="4778528"/>
          </a:xfrm>
          <a:noFill/>
          <a:ln w="9525"/>
        </p:spPr>
        <p:txBody>
          <a:bodyPr/>
          <a:lstStyle/>
          <a:p>
            <a:endParaRPr lang="ja-JP" altLang="ja-JP" smtClean="0">
              <a:latin typeface="細明朝体" charset="-128"/>
              <a:ea typeface="細明朝体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5843" name="ノート プレースホルダ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ja-JP" altLang="en-US" smtClean="0"/>
          </a:p>
        </p:txBody>
      </p:sp>
      <p:sp>
        <p:nvSpPr>
          <p:cNvPr id="35844" name="スライド番号プレースホルダ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hangingPunct="1"/>
            <a:fld id="{61F14075-568B-43FD-B328-93D1E1CC1787}" type="slidenum">
              <a:rPr lang="en-US" altLang="ja-JP" sz="1200">
                <a:solidFill>
                  <a:prstClr val="black"/>
                </a:solidFill>
              </a:rPr>
              <a:pPr eaLnBrk="1" hangingPunct="1"/>
              <a:t>10</a:t>
            </a:fld>
            <a:endParaRPr lang="en-US" altLang="ja-JP" sz="120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48EA725-FCFF-4BBD-B3E3-F97FB5080EBB}" type="slidenum">
              <a:rPr lang="en-US" altLang="ja-JP" smtClean="0">
                <a:solidFill>
                  <a:prstClr val="black"/>
                </a:solidFill>
                <a:latin typeface="Arial" pitchFamily="34" charset="0"/>
              </a:rPr>
              <a:pPr/>
              <a:t>20</a:t>
            </a:fld>
            <a:endParaRPr lang="en-US" altLang="ja-JP" smtClean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9163" y="742950"/>
            <a:ext cx="4972050" cy="3729038"/>
          </a:xfrm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ja-JP" altLang="ja-JP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2765C2-221E-4E0E-AF5D-DDCB67364D27}" type="slidenum">
              <a:rPr kumimoji="1" lang="ja-JP" altLang="en-US" smtClean="0"/>
              <a:t>25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483552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468D5-BE24-48B4-83D4-5401122324A2}" type="datetimeFigureOut">
              <a:rPr kumimoji="1" lang="ja-JP" altLang="en-US" smtClean="0"/>
              <a:t>2012/5/29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3A34E-34A1-4856-9D7E-2D04B2BA442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666526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468D5-BE24-48B4-83D4-5401122324A2}" type="datetimeFigureOut">
              <a:rPr kumimoji="1" lang="ja-JP" altLang="en-US" smtClean="0"/>
              <a:t>2012/5/29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3A34E-34A1-4856-9D7E-2D04B2BA442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86879487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 smtClean="0"/>
              <a:t>マスタ サブタイトルの書式設定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518EE9-00F1-49E0-A47D-A272AB6D40F9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2012/5/29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DA9305-DE7F-42DC-B3F2-B81D158A228D}" type="slidenum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6071276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4C7BC2-CDF1-4F76-BC92-7F48BB2DC2FC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2012/5/29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3CBBBF-FECF-43CD-A842-3D077A3D5865}" type="slidenum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5483876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77F2DB-21CC-4A98-925B-3BA30DC8DA74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2012/5/29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8A6D57-B6E5-47B4-AAA0-5E26DFFC5535}" type="slidenum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9299593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D3B23E-67C5-4BB3-8442-E5DF68537DC5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2012/5/29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D82D5C-65B9-4711-B7FA-67F4F98056D4}" type="slidenum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5242499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263373-A675-4299-9B39-B5D5FB409A4F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2012/5/29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514724-2D62-4D81-990A-3FBDC4B4AE71}" type="slidenum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9719124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069D31-3751-4CA3-B194-9A9A2A8A2AD6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2012/5/29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E4DC02-E0FC-4BB1-8370-9B32B84CBA49}" type="slidenum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6076980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49E34B-745A-46F7-BEE2-714A848385FE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2012/5/29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5EF901-0389-4848-B149-3E6613E8A5DE}" type="slidenum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9055053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08A24C-02C9-4AD3-8E27-26569EE912A8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2012/5/29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3FC8B1-D1C5-4CAC-964F-B24B2F01A2DB}" type="slidenum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983218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 dirty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93A863-6CB5-48DD-8244-35EB06DE5A78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2012/5/29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CE711C-5288-4427-B296-233DF3D269D0}" type="slidenum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7807818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EABCA2-42DD-4976-85DD-5E69B0893A2C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2012/5/29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3F51D8-CD0C-4505-84DD-D77843989FC2}" type="slidenum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14148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468D5-BE24-48B4-83D4-5401122324A2}" type="datetimeFigureOut">
              <a:rPr kumimoji="1" lang="ja-JP" altLang="en-US" smtClean="0"/>
              <a:t>2012/5/29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3A34E-34A1-4856-9D7E-2D04B2BA442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9770174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75FEEF-933B-4202-8E0D-B9ACADE12642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2012/5/29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A793DF-A5DF-43E5-BCAE-2F4989646A22}" type="slidenum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60435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 サブタイトルの書式設定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B802E-097E-4A17-94E9-32D49AA455C7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2012/5/29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1AC77-3FB6-4DE6-BE8E-A9C9F12454E6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09560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B802E-097E-4A17-94E9-32D49AA455C7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2012/5/29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1AC77-3FB6-4DE6-BE8E-A9C9F12454E6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32948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B802E-097E-4A17-94E9-32D49AA455C7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2012/5/29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1AC77-3FB6-4DE6-BE8E-A9C9F12454E6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18358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B802E-097E-4A17-94E9-32D49AA455C7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2012/5/29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1AC77-3FB6-4DE6-BE8E-A9C9F12454E6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03823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B802E-097E-4A17-94E9-32D49AA455C7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2012/5/29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1AC77-3FB6-4DE6-BE8E-A9C9F12454E6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29403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B802E-097E-4A17-94E9-32D49AA455C7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2012/5/29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1AC77-3FB6-4DE6-BE8E-A9C9F12454E6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27900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B802E-097E-4A17-94E9-32D49AA455C7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2012/5/29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1AC77-3FB6-4DE6-BE8E-A9C9F12454E6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22756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B802E-097E-4A17-94E9-32D49AA455C7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2012/5/29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1AC77-3FB6-4DE6-BE8E-A9C9F12454E6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55842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468D5-BE24-48B4-83D4-5401122324A2}" type="datetimeFigureOut">
              <a:rPr kumimoji="1" lang="ja-JP" altLang="en-US" smtClean="0"/>
              <a:t>2012/5/29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3A34E-34A1-4856-9D7E-2D04B2BA442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7518940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B802E-097E-4A17-94E9-32D49AA455C7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2012/5/29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1AC77-3FB6-4DE6-BE8E-A9C9F12454E6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52326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B802E-097E-4A17-94E9-32D49AA455C7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2012/5/29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1AC77-3FB6-4DE6-BE8E-A9C9F12454E6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85570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B802E-097E-4A17-94E9-32D49AA455C7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2012/5/29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1AC77-3FB6-4DE6-BE8E-A9C9F12454E6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432218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D79AE-F900-4431-B032-A0401D4478D5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2012/5/29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C78A2-CB9D-433F-8552-F5B89D4D1348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130066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D79AE-F900-4431-B032-A0401D4478D5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2012/5/29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C78A2-CB9D-433F-8552-F5B89D4D1348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033297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D79AE-F900-4431-B032-A0401D4478D5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2012/5/29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C78A2-CB9D-433F-8552-F5B89D4D1348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926296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D79AE-F900-4431-B032-A0401D4478D5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2012/5/29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C78A2-CB9D-433F-8552-F5B89D4D1348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281513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D79AE-F900-4431-B032-A0401D4478D5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2012/5/29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C78A2-CB9D-433F-8552-F5B89D4D1348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919666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D79AE-F900-4431-B032-A0401D4478D5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2012/5/29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C78A2-CB9D-433F-8552-F5B89D4D1348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941257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D79AE-F900-4431-B032-A0401D4478D5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2012/5/29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C78A2-CB9D-433F-8552-F5B89D4D1348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47805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468D5-BE24-48B4-83D4-5401122324A2}" type="datetimeFigureOut">
              <a:rPr kumimoji="1" lang="ja-JP" altLang="en-US" smtClean="0"/>
              <a:t>2012/5/29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3A34E-34A1-4856-9D7E-2D04B2BA442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0838149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D79AE-F900-4431-B032-A0401D4478D5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2012/5/29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C78A2-CB9D-433F-8552-F5B89D4D1348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28523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D79AE-F900-4431-B032-A0401D4478D5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2012/5/29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C78A2-CB9D-433F-8552-F5B89D4D1348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898413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D79AE-F900-4431-B032-A0401D4478D5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2012/5/29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C78A2-CB9D-433F-8552-F5B89D4D1348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158920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D79AE-F900-4431-B032-A0401D4478D5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2012/5/29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C78A2-CB9D-433F-8552-F5B89D4D1348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226998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C44E1-0E66-4BFA-8F44-1063442C9B39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2012/5/29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E116D-C1C0-4DEA-83A0-C26F13406AA3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230102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9B7D31-9283-4F6B-B03E-A504E65BA6DF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2012/5/29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E116D-C1C0-4DEA-83A0-C26F13406AA3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63578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039F6-62C6-403C-81A8-2E2B8C878224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2012/5/29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E116D-C1C0-4DEA-83A0-C26F13406AA3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999091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CD700-729B-4299-8BC6-758A20D47C3B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2012/5/29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E116D-C1C0-4DEA-83A0-C26F13406AA3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126129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5E731-852B-40BB-84EC-3952884D5CED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2012/5/29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E116D-C1C0-4DEA-83A0-C26F13406AA3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934008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E7695F-B628-4DBE-8CCC-67916DDD038D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2012/5/29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E116D-C1C0-4DEA-83A0-C26F13406AA3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06162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468D5-BE24-48B4-83D4-5401122324A2}" type="datetimeFigureOut">
              <a:rPr kumimoji="1" lang="ja-JP" altLang="en-US" smtClean="0"/>
              <a:t>2012/5/29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3A34E-34A1-4856-9D7E-2D04B2BA442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9254550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3E627F-D57D-410A-8274-D30BFB852008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2012/5/29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E116D-C1C0-4DEA-83A0-C26F13406AA3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789393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6DB8C-8B54-4878-B00F-F3E52B5E3436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2012/5/29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E116D-C1C0-4DEA-83A0-C26F13406AA3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258541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9F72A-A849-4BE7-93C1-D1924C825959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2012/5/29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E116D-C1C0-4DEA-83A0-C26F13406AA3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125283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C9BE0-6A07-4AAC-98F7-E28F2027B4B3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2012/5/29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E116D-C1C0-4DEA-83A0-C26F13406AA3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172790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D942F-2BDA-44E0-A22D-514093E30B35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2012/5/29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E116D-C1C0-4DEA-83A0-C26F13406AA3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520369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 smtClean="0"/>
              <a:t>マスタ サブタイトルの書式設定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237736-CD3E-44EB-876D-AE857A332A60}" type="datetime1">
              <a:rPr lang="ja-JP" altLang="en-US"/>
              <a:pPr>
                <a:defRPr/>
              </a:pPr>
              <a:t>2012/5/29</a:t>
            </a:fld>
            <a:endParaRPr lang="en-US" altLang="ja-JP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3AC5E2-6BE0-41C1-BEAB-8F8E70F3882F}" type="slidenum">
              <a:rPr lang="ja-JP" altLang="en-US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86138579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CEB15E-F356-41ED-92EE-AF9DAFF535C8}" type="datetime1">
              <a:rPr lang="ja-JP" altLang="en-US"/>
              <a:pPr>
                <a:defRPr/>
              </a:pPr>
              <a:t>2012/5/29</a:t>
            </a:fld>
            <a:endParaRPr lang="en-US" altLang="ja-JP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2F9386-8F62-4CD5-A568-FF4A0C5E26B6}" type="slidenum">
              <a:rPr lang="ja-JP" altLang="en-US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70376078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 ヘッダ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3A20E2-26D2-4B55-9241-ABBE3117A751}" type="datetime1">
              <a:rPr lang="ja-JP" altLang="en-US"/>
              <a:pPr>
                <a:defRPr/>
              </a:pPr>
              <a:t>2012/5/29</a:t>
            </a:fld>
            <a:endParaRPr lang="en-US" altLang="ja-JP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F96A31-1FBC-4CBD-AD83-81CE011D6ECE}" type="slidenum">
              <a:rPr lang="ja-JP" altLang="en-US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07469329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DFCC5E-FAFD-4E3C-8176-53167ED3E06E}" type="datetime1">
              <a:rPr lang="ja-JP" altLang="en-US"/>
              <a:pPr>
                <a:defRPr/>
              </a:pPr>
              <a:t>2012/5/29</a:t>
            </a:fld>
            <a:endParaRPr lang="en-US" altLang="ja-JP"/>
          </a:p>
        </p:txBody>
      </p:sp>
      <p:sp>
        <p:nvSpPr>
          <p:cNvPr id="6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21B9A8-D6AF-47EE-8F3A-5DB0462483AB}" type="slidenum">
              <a:rPr lang="ja-JP" altLang="en-US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67340967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08B590-8A2D-4BA8-B8BF-75F5979EBF49}" type="datetime1">
              <a:rPr lang="ja-JP" altLang="en-US"/>
              <a:pPr>
                <a:defRPr/>
              </a:pPr>
              <a:t>2012/5/29</a:t>
            </a:fld>
            <a:endParaRPr lang="en-US" altLang="ja-JP"/>
          </a:p>
        </p:txBody>
      </p:sp>
      <p:sp>
        <p:nvSpPr>
          <p:cNvPr id="8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F3DA8D-E1F4-407D-8468-343BDCD6FF23}" type="slidenum">
              <a:rPr lang="ja-JP" altLang="en-US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7414752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468D5-BE24-48B4-83D4-5401122324A2}" type="datetimeFigureOut">
              <a:rPr kumimoji="1" lang="ja-JP" altLang="en-US" smtClean="0"/>
              <a:t>2012/5/29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3A34E-34A1-4856-9D7E-2D04B2BA442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1516557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5B0D70-52C5-4EE0-B916-E9EDEC639BD3}" type="datetime1">
              <a:rPr lang="ja-JP" altLang="en-US"/>
              <a:pPr>
                <a:defRPr/>
              </a:pPr>
              <a:t>2012/5/29</a:t>
            </a:fld>
            <a:endParaRPr lang="en-US" altLang="ja-JP"/>
          </a:p>
        </p:txBody>
      </p:sp>
      <p:sp>
        <p:nvSpPr>
          <p:cNvPr id="4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75A136-2E48-49DD-9225-F75375A04642}" type="slidenum">
              <a:rPr lang="ja-JP" altLang="en-US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40665936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2408B7-6FEF-476F-BA92-28B8372FA840}" type="datetime1">
              <a:rPr lang="ja-JP" altLang="en-US"/>
              <a:pPr>
                <a:defRPr/>
              </a:pPr>
              <a:t>2012/5/29</a:t>
            </a:fld>
            <a:endParaRPr lang="en-US" altLang="ja-JP"/>
          </a:p>
        </p:txBody>
      </p:sp>
      <p:sp>
        <p:nvSpPr>
          <p:cNvPr id="3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085C71-A0DF-43BC-AF9B-8DD7C0E64C63}" type="slidenum">
              <a:rPr lang="ja-JP" altLang="en-US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6433140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7F20B3-FD4E-46C3-BA94-31907916197A}" type="datetime1">
              <a:rPr lang="ja-JP" altLang="en-US"/>
              <a:pPr>
                <a:defRPr/>
              </a:pPr>
              <a:t>2012/5/29</a:t>
            </a:fld>
            <a:endParaRPr lang="en-US" altLang="ja-JP"/>
          </a:p>
        </p:txBody>
      </p:sp>
      <p:sp>
        <p:nvSpPr>
          <p:cNvPr id="6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79497D-2CB6-4FBD-A1FB-7DA163F71EF5}" type="slidenum">
              <a:rPr lang="ja-JP" altLang="en-US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61320963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と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 smtClean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57AD41-A74E-45E7-BFC8-526CE928D516}" type="datetime1">
              <a:rPr lang="ja-JP" altLang="en-US"/>
              <a:pPr>
                <a:defRPr/>
              </a:pPr>
              <a:t>2012/5/29</a:t>
            </a:fld>
            <a:endParaRPr lang="en-US" altLang="ja-JP"/>
          </a:p>
        </p:txBody>
      </p:sp>
      <p:sp>
        <p:nvSpPr>
          <p:cNvPr id="6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0BBA25-7EB2-4A7F-AC57-356EB05DDABF}" type="slidenum">
              <a:rPr lang="ja-JP" altLang="en-US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17741767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059AC3-2DD5-407D-AF10-539E5200390D}" type="datetime1">
              <a:rPr lang="ja-JP" altLang="en-US"/>
              <a:pPr>
                <a:defRPr/>
              </a:pPr>
              <a:t>2012/5/29</a:t>
            </a:fld>
            <a:endParaRPr lang="en-US" altLang="ja-JP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C4C3D9-E860-4A49-97B6-7BCB62749B72}" type="slidenum">
              <a:rPr lang="ja-JP" altLang="en-US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63547376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/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2695C5-4237-4249-B950-64B27F3DD480}" type="datetime1">
              <a:rPr lang="ja-JP" altLang="en-US"/>
              <a:pPr>
                <a:defRPr/>
              </a:pPr>
              <a:t>2012/5/29</a:t>
            </a:fld>
            <a:endParaRPr lang="en-US" altLang="ja-JP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6A19F4-8FC8-4E85-A930-89713FBCE02A}" type="slidenum">
              <a:rPr lang="ja-JP" altLang="en-US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12327588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 サブタイトルの書式設定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5D715-252E-4C1F-B4BD-3483B7572CFB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655783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5D715-252E-4C1F-B4BD-3483B7572CFB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979657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5D715-252E-4C1F-B4BD-3483B7572CFB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20776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5D715-252E-4C1F-B4BD-3483B7572CFB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56629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468D5-BE24-48B4-83D4-5401122324A2}" type="datetimeFigureOut">
              <a:rPr kumimoji="1" lang="ja-JP" altLang="en-US" smtClean="0"/>
              <a:t>2012/5/29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3A34E-34A1-4856-9D7E-2D04B2BA442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7231695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5D715-252E-4C1F-B4BD-3483B7572CFB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210823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5D715-252E-4C1F-B4BD-3483B7572CFB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375577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5D715-252E-4C1F-B4BD-3483B7572CFB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816017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5D715-252E-4C1F-B4BD-3483B7572CFB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520492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5D715-252E-4C1F-B4BD-3483B7572CFB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726826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5D715-252E-4C1F-B4BD-3483B7572CFB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317095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5D715-252E-4C1F-B4BD-3483B7572CFB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993548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 サブタイトルの書式設定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9C291-715C-40FB-BDBE-85C5E370D1CC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2012/5/29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BB9AB-BA7D-4171-866D-AE34DE0DC70F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559410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9C291-715C-40FB-BDBE-85C5E370D1CC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2012/5/29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BB9AB-BA7D-4171-866D-AE34DE0DC70F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455100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9C291-715C-40FB-BDBE-85C5E370D1CC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2012/5/29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BB9AB-BA7D-4171-866D-AE34DE0DC70F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18634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468D5-BE24-48B4-83D4-5401122324A2}" type="datetimeFigureOut">
              <a:rPr kumimoji="1" lang="ja-JP" altLang="en-US" smtClean="0"/>
              <a:t>2012/5/29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3A34E-34A1-4856-9D7E-2D04B2BA442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3104830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9C291-715C-40FB-BDBE-85C5E370D1CC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2012/5/29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BB9AB-BA7D-4171-866D-AE34DE0DC70F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293793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9C291-715C-40FB-BDBE-85C5E370D1CC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2012/5/29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BB9AB-BA7D-4171-866D-AE34DE0DC70F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626171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9C291-715C-40FB-BDBE-85C5E370D1CC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2012/5/29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BB9AB-BA7D-4171-866D-AE34DE0DC70F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111578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9C291-715C-40FB-BDBE-85C5E370D1CC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2012/5/29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BB9AB-BA7D-4171-866D-AE34DE0DC70F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638229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9C291-715C-40FB-BDBE-85C5E370D1CC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2012/5/29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BB9AB-BA7D-4171-866D-AE34DE0DC70F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98818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9C291-715C-40FB-BDBE-85C5E370D1CC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2012/5/29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BB9AB-BA7D-4171-866D-AE34DE0DC70F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583183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9C291-715C-40FB-BDBE-85C5E370D1CC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2012/5/29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BB9AB-BA7D-4171-866D-AE34DE0DC70F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334583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9C291-715C-40FB-BDBE-85C5E370D1CC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2012/5/29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BB9AB-BA7D-4171-866D-AE34DE0DC70F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375681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 smtClean="0"/>
              <a:t>マスタ サブタイトルの書式設定</a:t>
            </a: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1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22DD6E-4A5D-41BE-9F52-0BB6B8F95D5E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401174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1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245643-F4DA-4112-9133-EE76B99055BC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26512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468D5-BE24-48B4-83D4-5401122324A2}" type="datetimeFigureOut">
              <a:rPr kumimoji="1" lang="ja-JP" altLang="en-US" smtClean="0"/>
              <a:t>2012/5/29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3A34E-34A1-4856-9D7E-2D04B2BA442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8618764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 タイトルの書式設定</a:t>
            </a:r>
            <a:endParaRPr 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1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5539F2-4BB7-4058-AEE2-F010A7358D1C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085874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304800" y="1524000"/>
            <a:ext cx="41148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0" y="1524000"/>
            <a:ext cx="41148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Rectangle 1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1CF6FF-AE81-4059-9E9A-37A50CDCBDAB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815505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 タイトルの書式設定</a:t>
            </a:r>
            <a:endParaRPr 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8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9" name="Rectangle 1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FB3ED8-338B-459D-A6BC-89A3FE94F684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263960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en-US"/>
          </a:p>
        </p:txBody>
      </p:sp>
      <p:sp>
        <p:nvSpPr>
          <p:cNvPr id="3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1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9BA933-B88E-4961-AC5B-75AACA92DF2C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689561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3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4" name="Rectangle 1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7A4F9A-22FB-49ED-8A2A-2DBCB477DD26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13550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Rectangle 1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75C26E-1CD2-4AA8-B5A8-6A1E1B0E8669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050849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Rectangle 1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769898-519D-4DF4-8D50-47F212BBD7F7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014200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1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FBB7EC-770F-439F-9533-741C247ABC32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330147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591300" y="152400"/>
            <a:ext cx="2095500" cy="5943600"/>
          </a:xfrm>
        </p:spPr>
        <p:txBody>
          <a:bodyPr vert="eaVert"/>
          <a:lstStyle/>
          <a:p>
            <a:r>
              <a:rPr lang="ja-JP" altLang="en-US" smtClean="0"/>
              <a:t>マスタ タイトルの書式設定</a:t>
            </a:r>
            <a:endParaRPr 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304800" y="152400"/>
            <a:ext cx="6134100" cy="5943600"/>
          </a:xfrm>
        </p:spPr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1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2C53B9-0AC5-4E5D-A80E-669FF29169E0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159828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 サブタイトルの書式設定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F8DA4-30DC-40C6-A583-796DCF9AB80B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2012/5/29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1AC77-3FB6-4DE6-BE8E-A9C9F12454E6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72860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468D5-BE24-48B4-83D4-5401122324A2}" type="datetimeFigureOut">
              <a:rPr kumimoji="1" lang="ja-JP" altLang="en-US" smtClean="0"/>
              <a:t>2012/5/29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3A34E-34A1-4856-9D7E-2D04B2BA442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2849767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4A602-5F2F-49C3-91F6-C34CDF0D37B1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2012/5/29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1AC77-3FB6-4DE6-BE8E-A9C9F12454E6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704059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1C1C52-3652-4944-AA4D-3A03163B06AA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2012/5/29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1AC77-3FB6-4DE6-BE8E-A9C9F12454E6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861886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39A6F-CEFC-4AE1-97D6-1C694B074D2F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2012/5/29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1AC77-3FB6-4DE6-BE8E-A9C9F12454E6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547224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A25A1-FB19-4096-BA94-726CC2D7F50F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2012/5/29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1AC77-3FB6-4DE6-BE8E-A9C9F12454E6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558054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52BD8-8E22-4669-AF6D-39B00DD4A512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2012/5/29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1AC77-3FB6-4DE6-BE8E-A9C9F12454E6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702852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4B057-01DA-488E-B5C2-8A0554F0A49D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2012/5/29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1AC77-3FB6-4DE6-BE8E-A9C9F12454E6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0534178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9A2770-AF1F-4539-9242-4BFFF841F9DB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2012/5/29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1AC77-3FB6-4DE6-BE8E-A9C9F12454E6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0315528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4D527-1BA6-4CDA-9854-370F287B4A6C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2012/5/29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1AC77-3FB6-4DE6-BE8E-A9C9F12454E6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682996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9932C-49DF-4AA8-9890-FD18A58AA4C7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2012/5/29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1AC77-3FB6-4DE6-BE8E-A9C9F12454E6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2049045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FD00C-73E3-44C7-B220-4D594C2D8750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2012/5/29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1AC77-3FB6-4DE6-BE8E-A9C9F12454E6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96849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E468D5-BE24-48B4-83D4-5401122324A2}" type="datetimeFigureOut">
              <a:rPr kumimoji="1" lang="ja-JP" altLang="en-US" smtClean="0"/>
              <a:t>2012/5/29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23A34E-34A1-4856-9D7E-2D04B2BA442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41535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タイトル プレースホル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  <p:sp>
        <p:nvSpPr>
          <p:cNvPr id="19459" name="テキスト プレースホル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A86B259E-1A54-4DE7-A1DF-478C5403D5C9}" type="datetime1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2012/5/29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D4FFDC2A-9A84-40F1-AD1D-D00E54E30767}" type="slidenum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90516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7" r:id="rId1"/>
    <p:sldLayoutId id="2147483938" r:id="rId2"/>
    <p:sldLayoutId id="2147483939" r:id="rId3"/>
    <p:sldLayoutId id="2147483940" r:id="rId4"/>
    <p:sldLayoutId id="2147483941" r:id="rId5"/>
    <p:sldLayoutId id="2147483942" r:id="rId6"/>
    <p:sldLayoutId id="2147483943" r:id="rId7"/>
    <p:sldLayoutId id="2147483944" r:id="rId8"/>
    <p:sldLayoutId id="2147483945" r:id="rId9"/>
    <p:sldLayoutId id="2147483946" r:id="rId10"/>
    <p:sldLayoutId id="2147483947" r:id="rId11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2pPr>
      <a:lvl3pPr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3pPr>
      <a:lvl4pPr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4pPr>
      <a:lvl5pPr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6B802E-097E-4A17-94E9-32D49AA455C7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2012/5/29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51AC77-3FB6-4DE6-BE8E-A9C9F12454E6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89517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CD79AE-F900-4431-B032-A0401D4478D5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2012/5/29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DC78A2-CB9D-433F-8552-F5B89D4D1348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0014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984993-6A9E-42DD-81A8-64EEF1008DF9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2012/5/29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FE116D-C1C0-4DEA-83A0-C26F13406AA3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492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タイトル プレースホル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  <p:sp>
        <p:nvSpPr>
          <p:cNvPr id="1027" name="テキスト プレースホル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B5395072-684A-4817-96A9-4175AE2DD8DE}" type="datetime1">
              <a:rPr lang="ja-JP" altLang="en-US"/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2012/5/29</a:t>
            </a:fld>
            <a:endParaRPr lang="en-US" altLang="ja-JP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defTabSz="457200"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 smtClean="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7FAA3C2F-C3F4-41B9-95F5-A48043935290}" type="slidenum">
              <a:rPr lang="ja-JP" altLang="en-US"/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1540962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55D715-252E-4C1F-B4BD-3483B7572CFB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91716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09C291-715C-40FB-BDBE-85C5E370D1CC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2012/5/29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DBB9AB-BA7D-4171-866D-AE34DE0DC70F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88383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  <p:sldLayoutId id="2147483910" r:id="rId10"/>
    <p:sldLayoutId id="214748391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152400"/>
            <a:ext cx="7772400" cy="8826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マスタータイトルの書式設定</a:t>
            </a:r>
          </a:p>
        </p:txBody>
      </p:sp>
      <p:sp>
        <p:nvSpPr>
          <p:cNvPr id="3075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524000"/>
            <a:ext cx="8382000" cy="4572000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マスターテキストの書式設定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1033" name="Rectangle 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477000"/>
            <a:ext cx="2286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1400" b="1"/>
            </a:lvl1pPr>
          </a:lstStyle>
          <a:p>
            <a:pPr fontAlgn="base">
              <a:spcAft>
                <a:spcPct val="0"/>
              </a:spcAft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1034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477000"/>
            <a:ext cx="56388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50000"/>
              </a:spcBef>
              <a:defRPr sz="1400"/>
            </a:lvl1pPr>
          </a:lstStyle>
          <a:p>
            <a:pPr fontAlgn="base">
              <a:spcAft>
                <a:spcPct val="0"/>
              </a:spcAft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grpSp>
        <p:nvGrpSpPr>
          <p:cNvPr id="3078" name="Group 11"/>
          <p:cNvGrpSpPr>
            <a:grpSpLocks/>
          </p:cNvGrpSpPr>
          <p:nvPr userDrawn="1"/>
        </p:nvGrpSpPr>
        <p:grpSpPr bwMode="auto">
          <a:xfrm>
            <a:off x="304800" y="914400"/>
            <a:ext cx="8458200" cy="57150"/>
            <a:chOff x="192" y="576"/>
            <a:chExt cx="5328" cy="36"/>
          </a:xfrm>
        </p:grpSpPr>
        <p:sp>
          <p:nvSpPr>
            <p:cNvPr id="1036" name="Line 12"/>
            <p:cNvSpPr>
              <a:spLocks noChangeShapeType="1"/>
            </p:cNvSpPr>
            <p:nvPr/>
          </p:nvSpPr>
          <p:spPr bwMode="auto">
            <a:xfrm>
              <a:off x="192" y="576"/>
              <a:ext cx="5328" cy="0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37" name="Line 13"/>
            <p:cNvSpPr>
              <a:spLocks noChangeShapeType="1"/>
            </p:cNvSpPr>
            <p:nvPr/>
          </p:nvSpPr>
          <p:spPr bwMode="auto">
            <a:xfrm>
              <a:off x="192" y="612"/>
              <a:ext cx="5328" cy="0"/>
            </a:xfrm>
            <a:prstGeom prst="line">
              <a:avLst/>
            </a:prstGeom>
            <a:noFill/>
            <a:ln w="79375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000000"/>
                </a:solidFill>
              </a:endParaRPr>
            </a:p>
          </p:txBody>
        </p:sp>
      </p:grpSp>
      <p:grpSp>
        <p:nvGrpSpPr>
          <p:cNvPr id="3079" name="Group 15"/>
          <p:cNvGrpSpPr>
            <a:grpSpLocks/>
          </p:cNvGrpSpPr>
          <p:nvPr userDrawn="1"/>
        </p:nvGrpSpPr>
        <p:grpSpPr bwMode="auto">
          <a:xfrm>
            <a:off x="304800" y="6419850"/>
            <a:ext cx="8458200" cy="57150"/>
            <a:chOff x="192" y="576"/>
            <a:chExt cx="5328" cy="36"/>
          </a:xfrm>
        </p:grpSpPr>
        <p:sp>
          <p:nvSpPr>
            <p:cNvPr id="1040" name="Line 16"/>
            <p:cNvSpPr>
              <a:spLocks noChangeShapeType="1"/>
            </p:cNvSpPr>
            <p:nvPr/>
          </p:nvSpPr>
          <p:spPr bwMode="auto">
            <a:xfrm>
              <a:off x="192" y="576"/>
              <a:ext cx="5328" cy="0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41" name="Line 17"/>
            <p:cNvSpPr>
              <a:spLocks noChangeShapeType="1"/>
            </p:cNvSpPr>
            <p:nvPr/>
          </p:nvSpPr>
          <p:spPr bwMode="auto">
            <a:xfrm>
              <a:off x="192" y="612"/>
              <a:ext cx="5328" cy="0"/>
            </a:xfrm>
            <a:prstGeom prst="line">
              <a:avLst/>
            </a:prstGeom>
            <a:noFill/>
            <a:ln w="79375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000000"/>
                </a:solidFill>
              </a:endParaRPr>
            </a:p>
          </p:txBody>
        </p:sp>
      </p:grpSp>
      <p:sp>
        <p:nvSpPr>
          <p:cNvPr id="1042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05600" y="630555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kumimoji="0" sz="140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A9A673A-98CB-4904-8556-8ED584887A4C}" type="slidenum">
              <a:rPr lang="en-US" altLang="ja-JP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  <p:pic>
        <p:nvPicPr>
          <p:cNvPr id="3081" name="Picture 14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00" y="207963"/>
            <a:ext cx="946150" cy="773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26009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17" r:id="rId5"/>
    <p:sldLayoutId id="2147483918" r:id="rId6"/>
    <p:sldLayoutId id="2147483919" r:id="rId7"/>
    <p:sldLayoutId id="2147483920" r:id="rId8"/>
    <p:sldLayoutId id="2147483921" r:id="rId9"/>
    <p:sldLayoutId id="2147483922" r:id="rId10"/>
    <p:sldLayoutId id="2147483923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793B71-D989-4201-AFFD-A5797C22C584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2012/5/29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51AC77-3FB6-4DE6-BE8E-A9C9F12454E6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520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5" r:id="rId1"/>
    <p:sldLayoutId id="2147483926" r:id="rId2"/>
    <p:sldLayoutId id="2147483927" r:id="rId3"/>
    <p:sldLayoutId id="2147483928" r:id="rId4"/>
    <p:sldLayoutId id="2147483929" r:id="rId5"/>
    <p:sldLayoutId id="2147483930" r:id="rId6"/>
    <p:sldLayoutId id="2147483931" r:id="rId7"/>
    <p:sldLayoutId id="2147483932" r:id="rId8"/>
    <p:sldLayoutId id="2147483933" r:id="rId9"/>
    <p:sldLayoutId id="2147483934" r:id="rId10"/>
    <p:sldLayoutId id="2147483935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2.xml"/><Relationship Id="rId5" Type="http://schemas.openxmlformats.org/officeDocument/2006/relationships/image" Target="../media/image4.jpeg"/><Relationship Id="rId4" Type="http://schemas.openxmlformats.org/officeDocument/2006/relationships/hyperlink" Target="http://www-acc.kek.jp/KEKB/pictures/KEKB_photo/KEKair2005/KEKair2004-04H.jpg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9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microsoft.com/office/2007/relationships/hdphoto" Target="../media/hdphoto5.wdp"/><Relationship Id="rId4" Type="http://schemas.openxmlformats.org/officeDocument/2006/relationships/image" Target="../media/image34.jpe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7" Type="http://schemas.microsoft.com/office/2007/relationships/hdphoto" Target="../media/hdphoto8.wdp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microsoft.com/office/2007/relationships/hdphoto" Target="../media/hdphoto7.wdp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13" Type="http://schemas.microsoft.com/office/2007/relationships/hdphoto" Target="../media/hdphoto13.wdp"/><Relationship Id="rId3" Type="http://schemas.openxmlformats.org/officeDocument/2006/relationships/image" Target="../media/image40.jpeg"/><Relationship Id="rId7" Type="http://schemas.openxmlformats.org/officeDocument/2006/relationships/image" Target="../media/image43.jpeg"/><Relationship Id="rId12" Type="http://schemas.openxmlformats.org/officeDocument/2006/relationships/image" Target="../media/image46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2.png"/><Relationship Id="rId11" Type="http://schemas.microsoft.com/office/2007/relationships/hdphoto" Target="../media/hdphoto12.wdp"/><Relationship Id="rId5" Type="http://schemas.microsoft.com/office/2007/relationships/hdphoto" Target="../media/hdphoto10.wdp"/><Relationship Id="rId15" Type="http://schemas.microsoft.com/office/2007/relationships/hdphoto" Target="../media/hdphoto14.wdp"/><Relationship Id="rId10" Type="http://schemas.openxmlformats.org/officeDocument/2006/relationships/image" Target="../media/image45.jpeg"/><Relationship Id="rId4" Type="http://schemas.openxmlformats.org/officeDocument/2006/relationships/image" Target="../media/image41.jpeg"/><Relationship Id="rId9" Type="http://schemas.openxmlformats.org/officeDocument/2006/relationships/image" Target="../media/image44.jpeg"/><Relationship Id="rId14" Type="http://schemas.openxmlformats.org/officeDocument/2006/relationships/image" Target="../media/image4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6.xml"/><Relationship Id="rId6" Type="http://schemas.microsoft.com/office/2007/relationships/hdphoto" Target="../media/hdphoto15.wdp"/><Relationship Id="rId5" Type="http://schemas.openxmlformats.org/officeDocument/2006/relationships/image" Target="../media/image51.jpeg"/><Relationship Id="rId4" Type="http://schemas.openxmlformats.org/officeDocument/2006/relationships/image" Target="../media/image5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image" Target="../media/image57.jpeg"/><Relationship Id="rId7" Type="http://schemas.openxmlformats.org/officeDocument/2006/relationships/image" Target="../media/image60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95.xml"/><Relationship Id="rId6" Type="http://schemas.microsoft.com/office/2007/relationships/hdphoto" Target="../media/hdphoto16.wdp"/><Relationship Id="rId5" Type="http://schemas.openxmlformats.org/officeDocument/2006/relationships/image" Target="../media/image59.jpeg"/><Relationship Id="rId10" Type="http://schemas.openxmlformats.org/officeDocument/2006/relationships/image" Target="../media/image62.jpeg"/><Relationship Id="rId4" Type="http://schemas.openxmlformats.org/officeDocument/2006/relationships/image" Target="../media/image58.png"/><Relationship Id="rId9" Type="http://schemas.microsoft.com/office/2007/relationships/hdphoto" Target="../media/hdphoto17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7" Type="http://schemas.openxmlformats.org/officeDocument/2006/relationships/image" Target="../media/image68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90.xml"/><Relationship Id="rId6" Type="http://schemas.openxmlformats.org/officeDocument/2006/relationships/image" Target="../media/image67.jpeg"/><Relationship Id="rId5" Type="http://schemas.openxmlformats.org/officeDocument/2006/relationships/image" Target="../media/image66.png"/><Relationship Id="rId4" Type="http://schemas.openxmlformats.org/officeDocument/2006/relationships/image" Target="../media/image6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95.xml"/><Relationship Id="rId6" Type="http://schemas.openxmlformats.org/officeDocument/2006/relationships/image" Target="../media/image73.tiff"/><Relationship Id="rId5" Type="http://schemas.openxmlformats.org/officeDocument/2006/relationships/image" Target="../media/image72.tiff"/><Relationship Id="rId4" Type="http://schemas.openxmlformats.org/officeDocument/2006/relationships/image" Target="../media/image71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7" Type="http://schemas.openxmlformats.org/officeDocument/2006/relationships/image" Target="../media/image7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5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hyperlink" Target="http://www-acc.kek.jp/KEKB/pictures/KEKB_photo/KEKair2005/KEKair2004-04H.jpg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95.xml"/><Relationship Id="rId4" Type="http://schemas.openxmlformats.org/officeDocument/2006/relationships/image" Target="../media/image8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95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hyperlink" Target="http://www-acc.kek.jp/KEKB/pictures/KEKB_photo/KEKair2005/KEKair2004-04H.jpg" TargetMode="External"/><Relationship Id="rId1" Type="http://schemas.openxmlformats.org/officeDocument/2006/relationships/slideLayout" Target="../slideLayouts/slideLayout95.xml"/><Relationship Id="rId6" Type="http://schemas.openxmlformats.org/officeDocument/2006/relationships/image" Target="../media/image89.jpeg"/><Relationship Id="rId5" Type="http://schemas.openxmlformats.org/officeDocument/2006/relationships/image" Target="../media/image88.jpg"/><Relationship Id="rId4" Type="http://schemas.openxmlformats.org/officeDocument/2006/relationships/image" Target="../media/image87.jp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95.xml"/><Relationship Id="rId6" Type="http://schemas.openxmlformats.org/officeDocument/2006/relationships/image" Target="../media/image92.png"/><Relationship Id="rId5" Type="http://schemas.microsoft.com/office/2007/relationships/hdphoto" Target="../media/hdphoto19.wdp"/><Relationship Id="rId4" Type="http://schemas.openxmlformats.org/officeDocument/2006/relationships/image" Target="../media/image9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7" Type="http://schemas.microsoft.com/office/2007/relationships/hdphoto" Target="../media/hdphoto21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5.xml"/><Relationship Id="rId6" Type="http://schemas.openxmlformats.org/officeDocument/2006/relationships/image" Target="../media/image95.jpeg"/><Relationship Id="rId5" Type="http://schemas.openxmlformats.org/officeDocument/2006/relationships/image" Target="../media/image94.jpeg"/><Relationship Id="rId4" Type="http://schemas.microsoft.com/office/2007/relationships/hdphoto" Target="../media/hdphoto20.wdp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jpeg"/><Relationship Id="rId3" Type="http://schemas.openxmlformats.org/officeDocument/2006/relationships/image" Target="../media/image97.jpeg"/><Relationship Id="rId7" Type="http://schemas.openxmlformats.org/officeDocument/2006/relationships/image" Target="../media/image101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95.xml"/><Relationship Id="rId6" Type="http://schemas.openxmlformats.org/officeDocument/2006/relationships/image" Target="../media/image100.jpeg"/><Relationship Id="rId5" Type="http://schemas.openxmlformats.org/officeDocument/2006/relationships/image" Target="../media/image99.jpeg"/><Relationship Id="rId10" Type="http://schemas.microsoft.com/office/2007/relationships/hdphoto" Target="../media/hdphoto22.wdp"/><Relationship Id="rId4" Type="http://schemas.openxmlformats.org/officeDocument/2006/relationships/image" Target="../media/image98.jpeg"/><Relationship Id="rId9" Type="http://schemas.openxmlformats.org/officeDocument/2006/relationships/image" Target="../media/image103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jpeg"/><Relationship Id="rId3" Type="http://schemas.openxmlformats.org/officeDocument/2006/relationships/image" Target="../media/image105.jpeg"/><Relationship Id="rId7" Type="http://schemas.openxmlformats.org/officeDocument/2006/relationships/image" Target="../media/image109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95.xml"/><Relationship Id="rId6" Type="http://schemas.openxmlformats.org/officeDocument/2006/relationships/image" Target="../media/image108.jpeg"/><Relationship Id="rId5" Type="http://schemas.openxmlformats.org/officeDocument/2006/relationships/image" Target="../media/image107.jpeg"/><Relationship Id="rId4" Type="http://schemas.openxmlformats.org/officeDocument/2006/relationships/image" Target="../media/image106.jpeg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23.wdp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106.xml"/><Relationship Id="rId5" Type="http://schemas.openxmlformats.org/officeDocument/2006/relationships/image" Target="../media/image113.jpeg"/><Relationship Id="rId4" Type="http://schemas.openxmlformats.org/officeDocument/2006/relationships/image" Target="../media/image11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106.xml"/><Relationship Id="rId5" Type="http://schemas.openxmlformats.org/officeDocument/2006/relationships/image" Target="../media/image117.jpeg"/><Relationship Id="rId4" Type="http://schemas.openxmlformats.org/officeDocument/2006/relationships/image" Target="../media/image116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106.xml"/><Relationship Id="rId4" Type="http://schemas.openxmlformats.org/officeDocument/2006/relationships/image" Target="../media/image12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24.wdp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25.wdp"/><Relationship Id="rId7" Type="http://schemas.microsoft.com/office/2007/relationships/hdphoto" Target="../media/hdphoto27.wdp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5.jpeg"/><Relationship Id="rId5" Type="http://schemas.microsoft.com/office/2007/relationships/hdphoto" Target="../media/hdphoto26.wdp"/><Relationship Id="rId4" Type="http://schemas.openxmlformats.org/officeDocument/2006/relationships/image" Target="../media/image124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9.jpeg"/><Relationship Id="rId5" Type="http://schemas.openxmlformats.org/officeDocument/2006/relationships/image" Target="../media/image128.jpeg"/><Relationship Id="rId4" Type="http://schemas.microsoft.com/office/2007/relationships/hdphoto" Target="../media/hdphoto28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200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8.xml"/><Relationship Id="rId6" Type="http://schemas.microsoft.com/office/2007/relationships/hdphoto" Target="../media/hdphoto3.wdp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wmf"/><Relationship Id="rId3" Type="http://schemas.openxmlformats.org/officeDocument/2006/relationships/image" Target="../media/image25.jpeg"/><Relationship Id="rId7" Type="http://schemas.openxmlformats.org/officeDocument/2006/relationships/oleObject" Target="../embeddings/Microsoft_Word_97-2003___1.doc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27.jpeg"/><Relationship Id="rId4" Type="http://schemas.openxmlformats.org/officeDocument/2006/relationships/image" Target="../media/image26.jpeg"/><Relationship Id="rId9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002" y="1"/>
            <a:ext cx="920188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図 28" descr="J-PARC5_6.jpg"/>
          <p:cNvPicPr>
            <a:picLocks noChangeAspect="1"/>
          </p:cNvPicPr>
          <p:nvPr/>
        </p:nvPicPr>
        <p:blipFill>
          <a:blip r:embed="rId3" cstate="print">
            <a:lum bright="10000"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960529" y="832297"/>
            <a:ext cx="3500462" cy="241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 Box 19"/>
          <p:cNvSpPr txBox="1">
            <a:spLocks noChangeArrowheads="1"/>
          </p:cNvSpPr>
          <p:nvPr/>
        </p:nvSpPr>
        <p:spPr bwMode="auto">
          <a:xfrm>
            <a:off x="2843808" y="4077072"/>
            <a:ext cx="123123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ja-JP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Tsukuba</a:t>
            </a:r>
          </a:p>
        </p:txBody>
      </p:sp>
      <p:sp>
        <p:nvSpPr>
          <p:cNvPr id="16" name="Text Box 20"/>
          <p:cNvSpPr txBox="1">
            <a:spLocks noChangeArrowheads="1"/>
          </p:cNvSpPr>
          <p:nvPr/>
        </p:nvSpPr>
        <p:spPr bwMode="auto">
          <a:xfrm>
            <a:off x="3851920" y="3789040"/>
            <a:ext cx="84677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400" b="1" dirty="0">
                <a:solidFill>
                  <a:prstClr val="white"/>
                </a:solidFill>
              </a:rPr>
              <a:t>Tokai</a:t>
            </a:r>
          </a:p>
        </p:txBody>
      </p:sp>
      <p:sp>
        <p:nvSpPr>
          <p:cNvPr id="17" name="Oval 21"/>
          <p:cNvSpPr>
            <a:spLocks noChangeArrowheads="1"/>
          </p:cNvSpPr>
          <p:nvPr/>
        </p:nvSpPr>
        <p:spPr bwMode="auto">
          <a:xfrm>
            <a:off x="4143312" y="4429132"/>
            <a:ext cx="215900" cy="215900"/>
          </a:xfrm>
          <a:prstGeom prst="ellipse">
            <a:avLst/>
          </a:prstGeom>
          <a:solidFill>
            <a:srgbClr val="FF505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18" name="Oval 22"/>
          <p:cNvSpPr>
            <a:spLocks noChangeArrowheads="1"/>
          </p:cNvSpPr>
          <p:nvPr/>
        </p:nvSpPr>
        <p:spPr bwMode="auto">
          <a:xfrm>
            <a:off x="4357626" y="4214818"/>
            <a:ext cx="215900" cy="215900"/>
          </a:xfrm>
          <a:prstGeom prst="ellipse">
            <a:avLst/>
          </a:prstGeom>
          <a:solidFill>
            <a:srgbClr val="FF505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20" name="Line 18"/>
          <p:cNvSpPr>
            <a:spLocks noChangeShapeType="1"/>
          </p:cNvSpPr>
          <p:nvPr/>
        </p:nvSpPr>
        <p:spPr bwMode="auto">
          <a:xfrm flipV="1">
            <a:off x="4571939" y="2240102"/>
            <a:ext cx="1932307" cy="1981059"/>
          </a:xfrm>
          <a:prstGeom prst="line">
            <a:avLst/>
          </a:prstGeom>
          <a:noFill/>
          <a:ln w="38100">
            <a:solidFill>
              <a:srgbClr val="FF0000"/>
            </a:solidFill>
            <a:prstDash val="solid"/>
            <a:round/>
            <a:headEnd/>
            <a:tailEnd type="stealth" w="lg" len="lg"/>
          </a:ln>
        </p:spPr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21" name="正方形/長方形 20"/>
          <p:cNvSpPr/>
          <p:nvPr/>
        </p:nvSpPr>
        <p:spPr bwMode="auto">
          <a:xfrm>
            <a:off x="789196" y="653814"/>
            <a:ext cx="2807977" cy="1384995"/>
          </a:xfrm>
          <a:prstGeom prst="rect">
            <a:avLst/>
          </a:prstGeom>
          <a:solidFill>
            <a:srgbClr val="000066">
              <a:alpha val="56078"/>
            </a:srgbClr>
          </a:solidFill>
          <a:ln>
            <a:solidFill>
              <a:srgbClr val="92D050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ja-JP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KEK  Activities </a:t>
            </a:r>
          </a:p>
          <a:p>
            <a:pPr algn="ctr">
              <a:defRPr/>
            </a:pPr>
            <a:r>
              <a:rPr lang="en-US" altLang="ja-JP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:</a:t>
            </a:r>
          </a:p>
          <a:p>
            <a:pPr algn="ctr">
              <a:defRPr/>
            </a:pPr>
            <a:r>
              <a:rPr lang="en-US" altLang="ja-JP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 2011 ~ </a:t>
            </a: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0" y="2772312"/>
            <a:ext cx="456304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b="1" i="1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Joint workshop of the France-Japan and </a:t>
            </a:r>
          </a:p>
          <a:p>
            <a:pPr algn="ctr"/>
            <a:r>
              <a:rPr lang="en-US" altLang="ja-JP" sz="2000" b="1" i="1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France-Korea Particle Physics Laboratory</a:t>
            </a:r>
          </a:p>
          <a:p>
            <a:pPr algn="ctr"/>
            <a:r>
              <a:rPr lang="en-US" altLang="ja-JP" sz="2000" b="1" i="1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Clermont-Ferrand, France, </a:t>
            </a:r>
          </a:p>
          <a:p>
            <a:pPr algn="ctr"/>
            <a:r>
              <a:rPr lang="en-US" altLang="ja-JP" sz="2000" b="1" i="1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May 28-31, 2012</a:t>
            </a:r>
          </a:p>
        </p:txBody>
      </p:sp>
      <p:sp>
        <p:nvSpPr>
          <p:cNvPr id="29" name="Text Box 6"/>
          <p:cNvSpPr txBox="1">
            <a:spLocks noChangeArrowheads="1"/>
          </p:cNvSpPr>
          <p:nvPr/>
        </p:nvSpPr>
        <p:spPr bwMode="auto">
          <a:xfrm>
            <a:off x="753024" y="2224218"/>
            <a:ext cx="288032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ja-JP" sz="2400" b="1" i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stellar" pitchFamily="18" charset="0"/>
              </a:rPr>
              <a:t>Atsuto  Suzuki </a:t>
            </a:r>
          </a:p>
        </p:txBody>
      </p:sp>
      <p:pic>
        <p:nvPicPr>
          <p:cNvPr id="32" name="Picture 2" descr="KEKair2004-04M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940716"/>
            <a:ext cx="3600400" cy="26996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Line 17"/>
          <p:cNvSpPr>
            <a:spLocks noChangeShapeType="1"/>
          </p:cNvSpPr>
          <p:nvPr/>
        </p:nvSpPr>
        <p:spPr bwMode="auto">
          <a:xfrm>
            <a:off x="4357626" y="4643446"/>
            <a:ext cx="785817" cy="642943"/>
          </a:xfrm>
          <a:prstGeom prst="line">
            <a:avLst/>
          </a:prstGeom>
          <a:noFill/>
          <a:ln w="38100">
            <a:solidFill>
              <a:srgbClr val="FF0000"/>
            </a:solidFill>
            <a:prstDash val="solid"/>
            <a:round/>
            <a:headEnd/>
            <a:tailEnd type="stealth" w="lg" len="lg"/>
          </a:ln>
        </p:spPr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1799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://belle.kek.jp/~isamun/gbcphoto/img090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16088"/>
            <a:ext cx="9144000" cy="5141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4" descr="http://belle.kek.jp/~isamun/gbcphoto/img053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191000" cy="278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6" descr="http://belle.kek.jp/~isamun/gbcphoto/img121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0"/>
            <a:ext cx="4267200" cy="283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46461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/>
          </p:cNvSpPr>
          <p:nvPr/>
        </p:nvSpPr>
        <p:spPr bwMode="auto">
          <a:xfrm>
            <a:off x="3125391" y="6424910"/>
            <a:ext cx="2911078" cy="223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26788" tIns="26788" rIns="26788" bIns="26788" anchor="ctr"/>
          <a:lstStyle/>
          <a:p>
            <a:r>
              <a:rPr lang="en-US" altLang="ja-JP" sz="1100">
                <a:solidFill>
                  <a:srgbClr val="878787"/>
                </a:solidFill>
                <a:cs typeface="Calibri" pitchFamily="34" charset="0"/>
                <a:sym typeface="Calibri" pitchFamily="34" charset="0"/>
              </a:rPr>
              <a:t>Linac Upgrade for SuperKEKB (Higo)</a:t>
            </a:r>
          </a:p>
        </p:txBody>
      </p:sp>
      <p:grpSp>
        <p:nvGrpSpPr>
          <p:cNvPr id="3" name="グループ化 2"/>
          <p:cNvGrpSpPr/>
          <p:nvPr/>
        </p:nvGrpSpPr>
        <p:grpSpPr>
          <a:xfrm>
            <a:off x="107504" y="619015"/>
            <a:ext cx="6539274" cy="5827746"/>
            <a:chOff x="724619" y="-1"/>
            <a:chExt cx="7459847" cy="6648153"/>
          </a:xfrm>
        </p:grpSpPr>
        <p:pic>
          <p:nvPicPr>
            <p:cNvPr id="76803" name="Picture 3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724619" y="-1"/>
              <a:ext cx="7459847" cy="6648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6804" name="Rectangle 4"/>
            <p:cNvSpPr>
              <a:spLocks/>
            </p:cNvSpPr>
            <p:nvPr/>
          </p:nvSpPr>
          <p:spPr bwMode="auto">
            <a:xfrm>
              <a:off x="6803607" y="5913791"/>
              <a:ext cx="920573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1700" dirty="0">
                  <a:solidFill>
                    <a:prstClr val="black"/>
                  </a:solidFill>
                  <a:cs typeface="Calibri" pitchFamily="34" charset="0"/>
                  <a:sym typeface="Calibri" pitchFamily="34" charset="0"/>
                </a:rPr>
                <a:t>M. Kikuchi</a:t>
              </a:r>
            </a:p>
          </p:txBody>
        </p:sp>
        <p:sp>
          <p:nvSpPr>
            <p:cNvPr id="76805" name="Rectangle 5"/>
            <p:cNvSpPr>
              <a:spLocks noGrp="1" noChangeArrowheads="1"/>
            </p:cNvSpPr>
            <p:nvPr>
              <p:ph type="title"/>
            </p:nvPr>
          </p:nvSpPr>
          <p:spPr>
            <a:xfrm>
              <a:off x="776883" y="95994"/>
              <a:ext cx="7393781" cy="562570"/>
            </a:xfrm>
            <a:solidFill>
              <a:srgbClr val="B3B3B3"/>
            </a:solidFill>
            <a:ln/>
          </p:spPr>
          <p:txBody>
            <a:bodyPr>
              <a:normAutofit fontScale="90000"/>
            </a:bodyPr>
            <a:lstStyle/>
            <a:p>
              <a:r>
                <a:rPr lang="en-US" altLang="ja-JP" sz="3400">
                  <a:ea typeface="ＭＳ Ｐゴシック" pitchFamily="50" charset="-128"/>
                </a:rPr>
                <a:t>Positron Damping Ring</a:t>
              </a:r>
            </a:p>
          </p:txBody>
        </p:sp>
      </p:grpSp>
      <p:sp>
        <p:nvSpPr>
          <p:cNvPr id="76806" name="Rectangle 6"/>
          <p:cNvSpPr>
            <a:spLocks/>
          </p:cNvSpPr>
          <p:nvPr/>
        </p:nvSpPr>
        <p:spPr bwMode="auto">
          <a:xfrm>
            <a:off x="5161360" y="3839765"/>
            <a:ext cx="740587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ja-JP" sz="1200">
                <a:solidFill>
                  <a:prstClr val="black"/>
                </a:solidFill>
                <a:cs typeface="Calibri" pitchFamily="34" charset="0"/>
                <a:sym typeface="Calibri" pitchFamily="34" charset="0"/>
              </a:rPr>
              <a:t>C = 135.5 m</a:t>
            </a: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89365" y="114843"/>
            <a:ext cx="3628105" cy="3003054"/>
          </a:xfrm>
          <a:prstGeom prst="rect">
            <a:avLst/>
          </a:prstGeom>
        </p:spPr>
      </p:pic>
      <p:sp>
        <p:nvSpPr>
          <p:cNvPr id="2" name="テキスト ボックス 1"/>
          <p:cNvSpPr txBox="1"/>
          <p:nvPr/>
        </p:nvSpPr>
        <p:spPr>
          <a:xfrm>
            <a:off x="251520" y="95795"/>
            <a:ext cx="2966838" cy="52322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800" b="1" dirty="0" smtClean="0">
                <a:solidFill>
                  <a:srgbClr val="000066"/>
                </a:solidFill>
              </a:rPr>
              <a:t>In December, 2011</a:t>
            </a:r>
            <a:endParaRPr kumimoji="1" lang="ja-JP" altLang="en-US" sz="2800" b="1" dirty="0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2942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303" y="3015461"/>
            <a:ext cx="4765095" cy="3813773"/>
          </a:xfrm>
          <a:prstGeom prst="rect">
            <a:avLst/>
          </a:prstGeom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43608" y="0"/>
            <a:ext cx="7075425" cy="30154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正方形/長方形 13"/>
          <p:cNvSpPr/>
          <p:nvPr/>
        </p:nvSpPr>
        <p:spPr>
          <a:xfrm>
            <a:off x="1096815" y="100625"/>
            <a:ext cx="6950684" cy="89255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ja-JP" sz="2800" b="1" dirty="0" smtClean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SuperKEKB : International Collaboration</a:t>
            </a:r>
          </a:p>
          <a:p>
            <a:pPr algn="ctr"/>
            <a:r>
              <a:rPr lang="en-US" altLang="ja-JP" sz="2000" i="1" dirty="0" smtClean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66FFFF"/>
                </a:solidFill>
              </a:rPr>
              <a:t>                                                 ~ 400 collaborators from 15 countri</a:t>
            </a:r>
            <a:r>
              <a:rPr lang="en-US" altLang="ja-JP" sz="2400" i="1" dirty="0" smtClean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66FFFF"/>
                </a:solidFill>
              </a:rPr>
              <a:t>es</a:t>
            </a:r>
            <a:endParaRPr lang="ja-JP" altLang="en-US" sz="2400" i="1" dirty="0">
              <a:ln w="19050">
                <a:solidFill>
                  <a:srgbClr val="1F497D">
                    <a:tint val="1000"/>
                  </a:srgbClr>
                </a:solidFill>
                <a:prstDash val="solid"/>
              </a:ln>
              <a:solidFill>
                <a:srgbClr val="66FFFF"/>
              </a:solidFill>
            </a:endParaRPr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123" y="3015459"/>
            <a:ext cx="4323602" cy="3779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065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正方形/長方形 21"/>
          <p:cNvSpPr/>
          <p:nvPr/>
        </p:nvSpPr>
        <p:spPr>
          <a:xfrm>
            <a:off x="16531" y="17266"/>
            <a:ext cx="9019965" cy="584775"/>
          </a:xfrm>
          <a:prstGeom prst="rect">
            <a:avLst/>
          </a:prstGeom>
          <a:solidFill>
            <a:schemeClr val="bg1"/>
          </a:solidFill>
          <a:ln w="28575">
            <a:solidFill>
              <a:srgbClr val="6600CC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ja-JP" sz="3200" b="1" dirty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000066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4</a:t>
            </a:r>
            <a:r>
              <a:rPr lang="en-US" altLang="ja-JP" sz="3200" b="1" dirty="0" smtClean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000066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. Future PF Light Source : Energy Recovery Linac </a:t>
            </a:r>
          </a:p>
        </p:txBody>
      </p:sp>
      <p:pic>
        <p:nvPicPr>
          <p:cNvPr id="24" name="図 2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4045" y="908720"/>
            <a:ext cx="8424936" cy="56649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77480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10" name="Group 16"/>
          <p:cNvGrpSpPr>
            <a:grpSpLocks/>
          </p:cNvGrpSpPr>
          <p:nvPr/>
        </p:nvGrpSpPr>
        <p:grpSpPr bwMode="auto">
          <a:xfrm>
            <a:off x="-1638300" y="1046163"/>
            <a:ext cx="8497766" cy="4392612"/>
            <a:chOff x="-82" y="1937"/>
            <a:chExt cx="4912" cy="2383"/>
          </a:xfrm>
        </p:grpSpPr>
        <p:pic>
          <p:nvPicPr>
            <p:cNvPr id="17433" name="Picture 8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6" y="2399"/>
              <a:ext cx="3044" cy="19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434" name="Text Box 9"/>
            <p:cNvSpPr txBox="1">
              <a:spLocks noChangeArrowheads="1"/>
            </p:cNvSpPr>
            <p:nvPr/>
          </p:nvSpPr>
          <p:spPr bwMode="auto">
            <a:xfrm>
              <a:off x="775" y="3615"/>
              <a:ext cx="107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5720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1pPr>
              <a:lvl2pPr marL="742950" indent="-285750" defTabSz="45720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2pPr>
              <a:lvl3pPr marL="1143000" indent="-228600" defTabSz="45720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3pPr>
              <a:lvl4pPr marL="1600200" indent="-228600" defTabSz="45720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4pPr>
              <a:lvl5pPr marL="2057400" indent="-228600" defTabSz="45720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9pPr>
            </a:lstStyle>
            <a:p>
              <a:pPr eaLnBrk="1" hangingPunct="1"/>
              <a:endParaRPr lang="ja-JP" altLang="ja-JP">
                <a:solidFill>
                  <a:prstClr val="black"/>
                </a:solidFill>
              </a:endParaRPr>
            </a:p>
          </p:txBody>
        </p:sp>
        <p:sp>
          <p:nvSpPr>
            <p:cNvPr id="17435" name="Text Box 10"/>
            <p:cNvSpPr txBox="1">
              <a:spLocks noChangeArrowheads="1"/>
            </p:cNvSpPr>
            <p:nvPr/>
          </p:nvSpPr>
          <p:spPr bwMode="auto">
            <a:xfrm>
              <a:off x="697" y="3657"/>
              <a:ext cx="107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5720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1pPr>
              <a:lvl2pPr marL="742950" indent="-285750" defTabSz="45720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2pPr>
              <a:lvl3pPr marL="1143000" indent="-228600" defTabSz="45720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3pPr>
              <a:lvl4pPr marL="1600200" indent="-228600" defTabSz="45720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4pPr>
              <a:lvl5pPr marL="2057400" indent="-228600" defTabSz="45720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9pPr>
            </a:lstStyle>
            <a:p>
              <a:pPr eaLnBrk="1" hangingPunct="1"/>
              <a:endParaRPr lang="ja-JP" altLang="ja-JP" b="1">
                <a:solidFill>
                  <a:prstClr val="black"/>
                </a:solidFill>
              </a:endParaRPr>
            </a:p>
          </p:txBody>
        </p:sp>
        <p:sp>
          <p:nvSpPr>
            <p:cNvPr id="17436" name="Text Box 11"/>
            <p:cNvSpPr txBox="1">
              <a:spLocks noChangeArrowheads="1"/>
            </p:cNvSpPr>
            <p:nvPr/>
          </p:nvSpPr>
          <p:spPr bwMode="auto">
            <a:xfrm>
              <a:off x="-82" y="1937"/>
              <a:ext cx="107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5720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1pPr>
              <a:lvl2pPr marL="742950" indent="-285750" defTabSz="45720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2pPr>
              <a:lvl3pPr marL="1143000" indent="-228600" defTabSz="45720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3pPr>
              <a:lvl4pPr marL="1600200" indent="-228600" defTabSz="45720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4pPr>
              <a:lvl5pPr marL="2057400" indent="-228600" defTabSz="45720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9pPr>
            </a:lstStyle>
            <a:p>
              <a:pPr eaLnBrk="1" hangingPunct="1"/>
              <a:endParaRPr lang="ja-JP" altLang="ja-JP">
                <a:solidFill>
                  <a:prstClr val="black"/>
                </a:solidFill>
              </a:endParaRPr>
            </a:p>
          </p:txBody>
        </p:sp>
        <p:sp>
          <p:nvSpPr>
            <p:cNvPr id="17437" name="Text Box 12"/>
            <p:cNvSpPr txBox="1">
              <a:spLocks noChangeArrowheads="1"/>
            </p:cNvSpPr>
            <p:nvPr/>
          </p:nvSpPr>
          <p:spPr bwMode="auto">
            <a:xfrm>
              <a:off x="1060" y="3158"/>
              <a:ext cx="1788" cy="1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45720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1pPr>
              <a:lvl2pPr marL="742950" indent="-285750" defTabSz="45720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2pPr>
              <a:lvl3pPr marL="1143000" indent="-228600" defTabSz="45720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3pPr>
              <a:lvl4pPr marL="1600200" indent="-228600" defTabSz="45720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4pPr>
              <a:lvl5pPr marL="2057400" indent="-228600" defTabSz="45720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9pPr>
            </a:lstStyle>
            <a:p>
              <a:pPr eaLnBrk="1" hangingPunct="1"/>
              <a:endParaRPr lang="ja-JP" altLang="ja-JP" b="1">
                <a:solidFill>
                  <a:prstClr val="black"/>
                </a:solidFill>
              </a:endParaRPr>
            </a:p>
          </p:txBody>
        </p:sp>
        <p:sp>
          <p:nvSpPr>
            <p:cNvPr id="17438" name="Text Box 13"/>
            <p:cNvSpPr txBox="1">
              <a:spLocks noChangeArrowheads="1"/>
            </p:cNvSpPr>
            <p:nvPr/>
          </p:nvSpPr>
          <p:spPr bwMode="auto">
            <a:xfrm>
              <a:off x="2058" y="2614"/>
              <a:ext cx="107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5720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1pPr>
              <a:lvl2pPr marL="742950" indent="-285750" defTabSz="45720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2pPr>
              <a:lvl3pPr marL="1143000" indent="-228600" defTabSz="45720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3pPr>
              <a:lvl4pPr marL="1600200" indent="-228600" defTabSz="45720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4pPr>
              <a:lvl5pPr marL="2057400" indent="-228600" defTabSz="45720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9pPr>
            </a:lstStyle>
            <a:p>
              <a:pPr eaLnBrk="1" hangingPunct="1"/>
              <a:endParaRPr lang="ja-JP" altLang="ja-JP">
                <a:solidFill>
                  <a:prstClr val="black"/>
                </a:solidFill>
              </a:endParaRPr>
            </a:p>
          </p:txBody>
        </p:sp>
        <p:sp>
          <p:nvSpPr>
            <p:cNvPr id="17439" name="Text Box 14"/>
            <p:cNvSpPr txBox="1">
              <a:spLocks noChangeArrowheads="1"/>
            </p:cNvSpPr>
            <p:nvPr/>
          </p:nvSpPr>
          <p:spPr bwMode="auto">
            <a:xfrm>
              <a:off x="4091" y="3397"/>
              <a:ext cx="107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5720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1pPr>
              <a:lvl2pPr marL="742950" indent="-285750" defTabSz="45720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2pPr>
              <a:lvl3pPr marL="1143000" indent="-228600" defTabSz="45720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3pPr>
              <a:lvl4pPr marL="1600200" indent="-228600" defTabSz="45720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4pPr>
              <a:lvl5pPr marL="2057400" indent="-228600" defTabSz="45720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9pPr>
            </a:lstStyle>
            <a:p>
              <a:pPr eaLnBrk="1" hangingPunct="1"/>
              <a:endParaRPr lang="ja-JP" altLang="ja-JP">
                <a:solidFill>
                  <a:prstClr val="black"/>
                </a:solidFill>
              </a:endParaRPr>
            </a:p>
          </p:txBody>
        </p:sp>
        <p:sp>
          <p:nvSpPr>
            <p:cNvPr id="17440" name="Text Box 15"/>
            <p:cNvSpPr txBox="1">
              <a:spLocks noChangeArrowheads="1"/>
            </p:cNvSpPr>
            <p:nvPr/>
          </p:nvSpPr>
          <p:spPr bwMode="auto">
            <a:xfrm>
              <a:off x="3819" y="2218"/>
              <a:ext cx="107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5720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1pPr>
              <a:lvl2pPr marL="742950" indent="-285750" defTabSz="45720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2pPr>
              <a:lvl3pPr marL="1143000" indent="-228600" defTabSz="45720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3pPr>
              <a:lvl4pPr marL="1600200" indent="-228600" defTabSz="45720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4pPr>
              <a:lvl5pPr marL="2057400" indent="-228600" defTabSz="45720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9pPr>
            </a:lstStyle>
            <a:p>
              <a:pPr eaLnBrk="1" hangingPunct="1"/>
              <a:endParaRPr lang="ja-JP" altLang="ja-JP" b="1">
                <a:solidFill>
                  <a:prstClr val="black"/>
                </a:solidFill>
              </a:endParaRPr>
            </a:p>
          </p:txBody>
        </p:sp>
      </p:grpSp>
      <p:sp>
        <p:nvSpPr>
          <p:cNvPr id="17411" name="Text Box 4"/>
          <p:cNvSpPr txBox="1">
            <a:spLocks noChangeArrowheads="1"/>
          </p:cNvSpPr>
          <p:nvPr/>
        </p:nvSpPr>
        <p:spPr bwMode="auto">
          <a:xfrm>
            <a:off x="-20230" y="0"/>
            <a:ext cx="7130139" cy="892552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defTabSz="4572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defTabSz="4572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defTabSz="4572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defTabSz="4572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defTabSz="4572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algn="ctr" eaLnBrk="1" hangingPunct="1"/>
            <a:r>
              <a:rPr lang="en-US" altLang="ja-JP" sz="3200" dirty="0">
                <a:solidFill>
                  <a:prstClr val="black"/>
                </a:solidFill>
              </a:rPr>
              <a:t>Technical Developments</a:t>
            </a:r>
            <a:r>
              <a:rPr lang="ja-JP" altLang="en-US" sz="3200" dirty="0">
                <a:solidFill>
                  <a:prstClr val="black"/>
                </a:solidFill>
              </a:rPr>
              <a:t>　</a:t>
            </a:r>
            <a:r>
              <a:rPr lang="en-US" altLang="ja-JP" sz="3200" dirty="0">
                <a:solidFill>
                  <a:prstClr val="black"/>
                </a:solidFill>
              </a:rPr>
              <a:t>=&gt; </a:t>
            </a:r>
            <a:r>
              <a:rPr lang="en-US" altLang="ja-JP" sz="3200" dirty="0">
                <a:solidFill>
                  <a:prstClr val="black"/>
                </a:solidFill>
                <a:latin typeface="ＭＳ Ｐゴシック" pitchFamily="50" charset="-128"/>
              </a:rPr>
              <a:t>c-ERL</a:t>
            </a:r>
            <a:r>
              <a:rPr lang="ja-JP" altLang="en-US" sz="2000" b="1" dirty="0">
                <a:solidFill>
                  <a:prstClr val="black"/>
                </a:solidFill>
                <a:latin typeface="ＭＳ Ｐゴシック" pitchFamily="50" charset="-128"/>
              </a:rPr>
              <a:t>（</a:t>
            </a:r>
            <a:r>
              <a:rPr lang="en-US" altLang="ja-JP" sz="2000" b="1" dirty="0">
                <a:solidFill>
                  <a:prstClr val="black"/>
                </a:solidFill>
                <a:latin typeface="ＭＳ Ｐゴシック" pitchFamily="50" charset="-128"/>
              </a:rPr>
              <a:t>35MeV→250MeV)</a:t>
            </a:r>
          </a:p>
        </p:txBody>
      </p:sp>
      <p:sp>
        <p:nvSpPr>
          <p:cNvPr id="22" name="正方形/長方形 21"/>
          <p:cNvSpPr/>
          <p:nvPr/>
        </p:nvSpPr>
        <p:spPr>
          <a:xfrm>
            <a:off x="915866" y="2251075"/>
            <a:ext cx="1729154" cy="215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ja-JP" altLang="en-US">
              <a:solidFill>
                <a:prstClr val="white"/>
              </a:solidFill>
            </a:endParaRPr>
          </a:p>
        </p:txBody>
      </p:sp>
      <p:pic>
        <p:nvPicPr>
          <p:cNvPr id="17414" name="Picture 16" descr="入射器空洞写真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3427" y="5551632"/>
            <a:ext cx="1630974" cy="119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6" name="Picture 6" descr="STF_20090204Di-0120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8683" y="949702"/>
            <a:ext cx="1850781" cy="123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7" name="Line 7"/>
          <p:cNvSpPr>
            <a:spLocks noChangeShapeType="1"/>
          </p:cNvSpPr>
          <p:nvPr/>
        </p:nvSpPr>
        <p:spPr bwMode="auto">
          <a:xfrm flipH="1" flipV="1">
            <a:off x="4406070" y="1897773"/>
            <a:ext cx="290488" cy="1210455"/>
          </a:xfrm>
          <a:prstGeom prst="line">
            <a:avLst/>
          </a:prstGeom>
          <a:noFill/>
          <a:ln w="19050">
            <a:solidFill>
              <a:srgbClr val="FF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>
              <a:solidFill>
                <a:prstClr val="black"/>
              </a:solidFill>
            </a:endParaRPr>
          </a:p>
        </p:txBody>
      </p:sp>
      <p:sp>
        <p:nvSpPr>
          <p:cNvPr id="17418" name="右矢印 42"/>
          <p:cNvSpPr>
            <a:spLocks noChangeArrowheads="1"/>
          </p:cNvSpPr>
          <p:nvPr/>
        </p:nvSpPr>
        <p:spPr bwMode="auto">
          <a:xfrm rot="10800000" flipH="1">
            <a:off x="4596912" y="1361687"/>
            <a:ext cx="199292" cy="325437"/>
          </a:xfrm>
          <a:prstGeom prst="rightArrow">
            <a:avLst>
              <a:gd name="adj1" fmla="val 50000"/>
              <a:gd name="adj2" fmla="val 36111"/>
            </a:avLst>
          </a:prstGeom>
          <a:solidFill>
            <a:schemeClr val="accent1"/>
          </a:solidFill>
          <a:ln w="25400" algn="ctr">
            <a:solidFill>
              <a:srgbClr val="385D8A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algn="ctr" defTabSz="457200"/>
            <a:endParaRPr lang="ja-JP" altLang="en-US">
              <a:solidFill>
                <a:srgbClr val="FFFFFF"/>
              </a:solidFill>
            </a:endParaRPr>
          </a:p>
        </p:txBody>
      </p:sp>
      <p:sp>
        <p:nvSpPr>
          <p:cNvPr id="17419" name="テキスト ボックス 26"/>
          <p:cNvSpPr txBox="1">
            <a:spLocks noChangeArrowheads="1"/>
          </p:cNvSpPr>
          <p:nvPr/>
        </p:nvSpPr>
        <p:spPr bwMode="auto">
          <a:xfrm>
            <a:off x="6156176" y="3638461"/>
            <a:ext cx="2867492" cy="1200329"/>
          </a:xfrm>
          <a:prstGeom prst="rect">
            <a:avLst/>
          </a:prstGeom>
          <a:solidFill>
            <a:srgbClr val="CCFFFF"/>
          </a:solidFill>
          <a:ln w="19050">
            <a:solidFill>
              <a:srgbClr val="000099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defTabSz="4572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defTabSz="4572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defTabSz="4572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defTabSz="4572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defTabSz="4572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algn="ctr" eaLnBrk="1" hangingPunct="1"/>
            <a:r>
              <a:rPr lang="en-US" altLang="ja-JP" sz="2400" dirty="0">
                <a:solidFill>
                  <a:prstClr val="black"/>
                </a:solidFill>
              </a:rPr>
              <a:t>Technical issues have been almost cleared.</a:t>
            </a:r>
          </a:p>
        </p:txBody>
      </p:sp>
      <p:sp>
        <p:nvSpPr>
          <p:cNvPr id="28" name="右矢印 27"/>
          <p:cNvSpPr/>
          <p:nvPr/>
        </p:nvSpPr>
        <p:spPr>
          <a:xfrm>
            <a:off x="5471011" y="4030309"/>
            <a:ext cx="463062" cy="74136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ja-JP" altLang="en-US">
              <a:solidFill>
                <a:prstClr val="white"/>
              </a:solidFill>
            </a:endParaRPr>
          </a:p>
        </p:txBody>
      </p:sp>
      <p:pic>
        <p:nvPicPr>
          <p:cNvPr id="17421" name="Picture 24" descr="500kVgun_picture_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375" y="1104595"/>
            <a:ext cx="2105757" cy="1722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22" name="Text Box 11"/>
          <p:cNvSpPr txBox="1">
            <a:spLocks noChangeArrowheads="1"/>
          </p:cNvSpPr>
          <p:nvPr/>
        </p:nvSpPr>
        <p:spPr bwMode="auto">
          <a:xfrm>
            <a:off x="49471" y="1089260"/>
            <a:ext cx="117523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55600" indent="-1778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50000"/>
              </a:spcBef>
              <a:buSzPct val="70000"/>
              <a:buFont typeface="Wingdings" pitchFamily="2" charset="2"/>
              <a:buNone/>
            </a:pPr>
            <a:r>
              <a:rPr lang="en-US" altLang="ja-JP" b="1" dirty="0">
                <a:solidFill>
                  <a:prstClr val="black"/>
                </a:solidFill>
              </a:rPr>
              <a:t>DC gun</a:t>
            </a:r>
            <a:endParaRPr lang="en-US" altLang="ja-JP" sz="1200" dirty="0">
              <a:solidFill>
                <a:prstClr val="black"/>
              </a:solidFill>
            </a:endParaRPr>
          </a:p>
        </p:txBody>
      </p:sp>
      <p:sp>
        <p:nvSpPr>
          <p:cNvPr id="17423" name="Text Box 18"/>
          <p:cNvSpPr txBox="1">
            <a:spLocks noChangeArrowheads="1"/>
          </p:cNvSpPr>
          <p:nvPr/>
        </p:nvSpPr>
        <p:spPr bwMode="auto">
          <a:xfrm>
            <a:off x="146204" y="5314617"/>
            <a:ext cx="2540100" cy="284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55600" indent="-1778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lnSpc>
                <a:spcPts val="1500"/>
              </a:lnSpc>
              <a:spcBef>
                <a:spcPct val="50000"/>
              </a:spcBef>
              <a:buSzPct val="70000"/>
              <a:buFont typeface="Wingdings" pitchFamily="2" charset="2"/>
              <a:buNone/>
            </a:pPr>
            <a:r>
              <a:rPr lang="en-US" altLang="ja-JP" b="1" dirty="0">
                <a:solidFill>
                  <a:prstClr val="black"/>
                </a:solidFill>
              </a:rPr>
              <a:t>Injector </a:t>
            </a:r>
            <a:r>
              <a:rPr lang="en-US" altLang="ja-JP" b="1" dirty="0" smtClean="0">
                <a:solidFill>
                  <a:prstClr val="black"/>
                </a:solidFill>
              </a:rPr>
              <a:t>SC </a:t>
            </a:r>
            <a:r>
              <a:rPr lang="en-US" altLang="ja-JP" b="1" dirty="0">
                <a:solidFill>
                  <a:prstClr val="black"/>
                </a:solidFill>
              </a:rPr>
              <a:t>cavity</a:t>
            </a:r>
          </a:p>
        </p:txBody>
      </p:sp>
      <p:sp>
        <p:nvSpPr>
          <p:cNvPr id="17424" name="Text Box 17"/>
          <p:cNvSpPr txBox="1">
            <a:spLocks noChangeArrowheads="1"/>
          </p:cNvSpPr>
          <p:nvPr/>
        </p:nvSpPr>
        <p:spPr bwMode="auto">
          <a:xfrm>
            <a:off x="261011" y="4312603"/>
            <a:ext cx="171889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55600" indent="-1778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50000"/>
              </a:spcBef>
              <a:buSzPct val="70000"/>
              <a:buFont typeface="Wingdings" pitchFamily="2" charset="2"/>
              <a:buNone/>
            </a:pPr>
            <a:r>
              <a:rPr lang="en-US" altLang="ja-JP" b="1" dirty="0">
                <a:solidFill>
                  <a:prstClr val="black"/>
                </a:solidFill>
              </a:rPr>
              <a:t>Drive laser</a:t>
            </a:r>
          </a:p>
        </p:txBody>
      </p:sp>
      <p:pic>
        <p:nvPicPr>
          <p:cNvPr id="17425" name="Picture 25" descr="300kW_klystron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0208" y="273761"/>
            <a:ext cx="1230923" cy="1624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26" name="Text Box 26"/>
          <p:cNvSpPr txBox="1">
            <a:spLocks noChangeArrowheads="1"/>
          </p:cNvSpPr>
          <p:nvPr/>
        </p:nvSpPr>
        <p:spPr bwMode="auto">
          <a:xfrm>
            <a:off x="6977428" y="1946568"/>
            <a:ext cx="1736481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55600" indent="-1778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50000"/>
              </a:spcBef>
              <a:buSzPct val="70000"/>
              <a:buFont typeface="Wingdings" pitchFamily="2" charset="2"/>
              <a:buNone/>
            </a:pPr>
            <a:r>
              <a:rPr lang="en-US" altLang="ja-JP" b="1" dirty="0">
                <a:solidFill>
                  <a:prstClr val="black"/>
                </a:solidFill>
              </a:rPr>
              <a:t>RF source</a:t>
            </a:r>
          </a:p>
        </p:txBody>
      </p:sp>
      <p:pic>
        <p:nvPicPr>
          <p:cNvPr id="17427" name="Picture 9" descr="ERL_20080527Di-006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1253" y="1025931"/>
            <a:ext cx="1494692" cy="99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28" name="Text Box 19"/>
          <p:cNvSpPr txBox="1">
            <a:spLocks noChangeArrowheads="1"/>
          </p:cNvSpPr>
          <p:nvPr/>
        </p:nvSpPr>
        <p:spPr bwMode="auto">
          <a:xfrm>
            <a:off x="2424850" y="2101354"/>
            <a:ext cx="2549769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55600" indent="-1778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50000"/>
              </a:spcBef>
              <a:buSzPct val="70000"/>
              <a:buFont typeface="Wingdings" pitchFamily="2" charset="2"/>
              <a:buNone/>
            </a:pPr>
            <a:r>
              <a:rPr lang="en-US" altLang="ja-JP" b="1" dirty="0">
                <a:solidFill>
                  <a:prstClr val="black"/>
                </a:solidFill>
              </a:rPr>
              <a:t>Main SC cavity</a:t>
            </a:r>
          </a:p>
        </p:txBody>
      </p:sp>
      <p:pic>
        <p:nvPicPr>
          <p:cNvPr id="17429" name="Picture 46" descr="fig2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405" y="2925763"/>
            <a:ext cx="2048608" cy="136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30" name="テキスト ボックス 35"/>
          <p:cNvSpPr txBox="1">
            <a:spLocks noChangeArrowheads="1"/>
          </p:cNvSpPr>
          <p:nvPr/>
        </p:nvSpPr>
        <p:spPr bwMode="auto">
          <a:xfrm>
            <a:off x="6553200" y="2811697"/>
            <a:ext cx="2531655" cy="707886"/>
          </a:xfrm>
          <a:prstGeom prst="rect">
            <a:avLst/>
          </a:prstGeom>
          <a:solidFill>
            <a:srgbClr val="CCFF99"/>
          </a:solidFill>
          <a:ln w="9525">
            <a:solidFill>
              <a:srgbClr val="00B05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defTabSz="4572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defTabSz="4572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defTabSz="4572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defTabSz="4572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defTabSz="4572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en-US" altLang="ja-JP" sz="2000" dirty="0">
                <a:solidFill>
                  <a:prstClr val="black"/>
                </a:solidFill>
              </a:rPr>
              <a:t>the first beam is </a:t>
            </a:r>
            <a:endParaRPr lang="en-US" altLang="ja-JP" sz="2000" dirty="0" smtClean="0">
              <a:solidFill>
                <a:prstClr val="black"/>
              </a:solidFill>
            </a:endParaRPr>
          </a:p>
          <a:p>
            <a:pPr eaLnBrk="1" hangingPunct="1"/>
            <a:r>
              <a:rPr lang="en-US" altLang="ja-JP" sz="2000" dirty="0" smtClean="0">
                <a:solidFill>
                  <a:prstClr val="black"/>
                </a:solidFill>
              </a:rPr>
              <a:t>expected </a:t>
            </a:r>
            <a:r>
              <a:rPr lang="en-US" altLang="ja-JP" sz="2000" dirty="0">
                <a:solidFill>
                  <a:prstClr val="black"/>
                </a:solidFill>
              </a:rPr>
              <a:t>in </a:t>
            </a:r>
            <a:r>
              <a:rPr lang="en-US" altLang="ja-JP" sz="2000" dirty="0" smtClean="0">
                <a:solidFill>
                  <a:prstClr val="black"/>
                </a:solidFill>
              </a:rPr>
              <a:t>FY2012</a:t>
            </a:r>
            <a:endParaRPr lang="ja-JP" altLang="en-US" sz="2000" dirty="0">
              <a:solidFill>
                <a:prstClr val="black"/>
              </a:solidFill>
            </a:endParaRPr>
          </a:p>
        </p:txBody>
      </p:sp>
      <p:sp>
        <p:nvSpPr>
          <p:cNvPr id="17431" name="Line 14"/>
          <p:cNvSpPr>
            <a:spLocks noChangeShapeType="1"/>
          </p:cNvSpPr>
          <p:nvPr/>
        </p:nvSpPr>
        <p:spPr bwMode="auto">
          <a:xfrm flipH="1">
            <a:off x="2911377" y="4178299"/>
            <a:ext cx="309537" cy="1421011"/>
          </a:xfrm>
          <a:prstGeom prst="line">
            <a:avLst/>
          </a:prstGeom>
          <a:noFill/>
          <a:ln w="19050">
            <a:solidFill>
              <a:srgbClr val="FF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>
              <a:solidFill>
                <a:prstClr val="black"/>
              </a:solidFill>
            </a:endParaRPr>
          </a:p>
        </p:txBody>
      </p:sp>
      <p:sp>
        <p:nvSpPr>
          <p:cNvPr id="44055" name="スライド番号プレースホルダ 31"/>
          <p:cNvSpPr txBox="1">
            <a:spLocks noGrp="1"/>
          </p:cNvSpPr>
          <p:nvPr/>
        </p:nvSpPr>
        <p:spPr bwMode="auto">
          <a:xfrm>
            <a:off x="6553200" y="6356351"/>
            <a:ext cx="2133600" cy="3651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ctr"/>
          <a:lstStyle/>
          <a:p>
            <a:pPr algn="r" defTabSz="457200">
              <a:defRPr/>
            </a:pPr>
            <a:fld id="{436584F3-DD74-48B4-9237-C37B43E97D45}" type="slidenum">
              <a:rPr lang="ja-JP" altLang="en-US" sz="1200">
                <a:solidFill>
                  <a:srgbClr val="898989"/>
                </a:solidFill>
              </a:rPr>
              <a:pPr algn="r" defTabSz="457200">
                <a:defRPr/>
              </a:pPr>
              <a:t>14</a:t>
            </a:fld>
            <a:endParaRPr lang="en-US" altLang="ja-JP" sz="1200">
              <a:solidFill>
                <a:srgbClr val="898989"/>
              </a:solidFill>
            </a:endParaRPr>
          </a:p>
        </p:txBody>
      </p:sp>
      <p:sp>
        <p:nvSpPr>
          <p:cNvPr id="17413" name="Line 12"/>
          <p:cNvSpPr>
            <a:spLocks noChangeShapeType="1"/>
          </p:cNvSpPr>
          <p:nvPr/>
        </p:nvSpPr>
        <p:spPr bwMode="auto">
          <a:xfrm flipH="1" flipV="1">
            <a:off x="1828067" y="2811697"/>
            <a:ext cx="564906" cy="1693628"/>
          </a:xfrm>
          <a:prstGeom prst="line">
            <a:avLst/>
          </a:prstGeom>
          <a:noFill/>
          <a:ln w="19050">
            <a:solidFill>
              <a:srgbClr val="FF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>
              <a:solidFill>
                <a:prstClr val="black"/>
              </a:solidFill>
            </a:endParaRPr>
          </a:p>
        </p:txBody>
      </p:sp>
      <p:sp>
        <p:nvSpPr>
          <p:cNvPr id="17415" name="Line 26"/>
          <p:cNvSpPr>
            <a:spLocks noChangeShapeType="1"/>
          </p:cNvSpPr>
          <p:nvPr/>
        </p:nvSpPr>
        <p:spPr bwMode="auto">
          <a:xfrm flipH="1" flipV="1">
            <a:off x="1828067" y="4216659"/>
            <a:ext cx="233729" cy="507741"/>
          </a:xfrm>
          <a:prstGeom prst="line">
            <a:avLst/>
          </a:prstGeom>
          <a:noFill/>
          <a:ln w="19050">
            <a:solidFill>
              <a:srgbClr val="FF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>
              <a:solidFill>
                <a:prstClr val="black"/>
              </a:solidFill>
            </a:endParaRPr>
          </a:p>
        </p:txBody>
      </p:sp>
      <p:pic>
        <p:nvPicPr>
          <p:cNvPr id="33" name="図 32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56301" y="4886257"/>
            <a:ext cx="2577772" cy="1938909"/>
          </a:xfrm>
          <a:prstGeom prst="rect">
            <a:avLst/>
          </a:prstGeom>
        </p:spPr>
      </p:pic>
      <p:pic>
        <p:nvPicPr>
          <p:cNvPr id="34" name="図 33"/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1025" y="4895453"/>
            <a:ext cx="2873840" cy="1962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04229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7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74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4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4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9" grpId="0" animBg="1"/>
      <p:bldP spid="28" grpId="0" animBg="1"/>
      <p:bldP spid="1743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7838" y="3263747"/>
            <a:ext cx="6486525" cy="107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テキスト ボックス 1"/>
          <p:cNvSpPr txBox="1"/>
          <p:nvPr/>
        </p:nvSpPr>
        <p:spPr>
          <a:xfrm>
            <a:off x="0" y="76405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3200" dirty="0" smtClean="0">
                <a:solidFill>
                  <a:prstClr val="black"/>
                </a:solidFill>
                <a:latin typeface="Arial" charset="0"/>
              </a:rPr>
              <a:t>Compact ERL at the end of FY2012 </a:t>
            </a:r>
            <a:r>
              <a:rPr lang="en-US" altLang="ja-JP" sz="2400" dirty="0" smtClean="0">
                <a:solidFill>
                  <a:prstClr val="black"/>
                </a:solidFill>
                <a:latin typeface="Arial" charset="0"/>
              </a:rPr>
              <a:t>(March of 2013) </a:t>
            </a:r>
            <a:r>
              <a:rPr lang="en-US" altLang="ja-JP" sz="3200" dirty="0" smtClean="0">
                <a:solidFill>
                  <a:prstClr val="black"/>
                </a:solidFill>
                <a:latin typeface="Arial" charset="0"/>
              </a:rPr>
              <a:t>  </a:t>
            </a:r>
            <a:r>
              <a:rPr lang="en-US" altLang="ja-JP" sz="3200" dirty="0" smtClean="0">
                <a:solidFill>
                  <a:srgbClr val="FF0000"/>
                </a:solidFill>
                <a:latin typeface="Arial" charset="0"/>
              </a:rPr>
              <a:t>ERL Test Facility</a:t>
            </a:r>
            <a:endParaRPr lang="ja-JP" altLang="en-US" sz="3200" dirty="0">
              <a:solidFill>
                <a:srgbClr val="FF0000"/>
              </a:solidFill>
              <a:latin typeface="Arial" charset="0"/>
            </a:endParaRPr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6774" y="4931201"/>
            <a:ext cx="2798762" cy="19434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4938832"/>
            <a:ext cx="2605236" cy="1952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図 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5576" y="1052736"/>
            <a:ext cx="7632848" cy="3913075"/>
          </a:xfrm>
          <a:prstGeom prst="rect">
            <a:avLst/>
          </a:prstGeom>
        </p:spPr>
      </p:pic>
      <p:sp>
        <p:nvSpPr>
          <p:cNvPr id="3" name="テキスト ボックス 2"/>
          <p:cNvSpPr txBox="1"/>
          <p:nvPr/>
        </p:nvSpPr>
        <p:spPr>
          <a:xfrm>
            <a:off x="3491880" y="3009273"/>
            <a:ext cx="925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 smtClean="0">
                <a:solidFill>
                  <a:srgbClr val="0000FF"/>
                </a:solidFill>
              </a:rPr>
              <a:t>25 MeV</a:t>
            </a:r>
            <a:endParaRPr kumimoji="1" lang="ja-JP" altLang="en-US" b="1" dirty="0">
              <a:solidFill>
                <a:srgbClr val="0000FF"/>
              </a:solidFill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6738779" y="3101072"/>
            <a:ext cx="10422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 smtClean="0">
                <a:solidFill>
                  <a:srgbClr val="0000FF"/>
                </a:solidFill>
              </a:rPr>
              <a:t>250 MeV</a:t>
            </a:r>
            <a:endParaRPr kumimoji="1" lang="ja-JP" altLang="en-US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0481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E116D-C1C0-4DEA-83A0-C26F13406AA3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16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93480"/>
            <a:ext cx="9144000" cy="6264520"/>
          </a:xfrm>
          <a:prstGeom prst="rect">
            <a:avLst/>
          </a:prstGeom>
        </p:spPr>
      </p:pic>
      <p:pic>
        <p:nvPicPr>
          <p:cNvPr id="4" name="Picture 24" descr="ilcM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097"/>
            <a:ext cx="2362976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正方形/長方形 4"/>
          <p:cNvSpPr/>
          <p:nvPr/>
        </p:nvSpPr>
        <p:spPr>
          <a:xfrm>
            <a:off x="2483768" y="-22092"/>
            <a:ext cx="2805653" cy="584775"/>
          </a:xfrm>
          <a:prstGeom prst="rect">
            <a:avLst/>
          </a:prstGeom>
          <a:solidFill>
            <a:schemeClr val="bg1"/>
          </a:solidFill>
          <a:ln w="28575">
            <a:solidFill>
              <a:srgbClr val="6600CC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ja-JP" sz="3200" b="1" dirty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000066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5</a:t>
            </a:r>
            <a:r>
              <a:rPr lang="en-US" altLang="ja-JP" sz="3200" b="1" dirty="0" smtClean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000066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. ILC R&amp;D</a:t>
            </a:r>
          </a:p>
        </p:txBody>
      </p:sp>
      <p:grpSp>
        <p:nvGrpSpPr>
          <p:cNvPr id="8" name="グループ化 7"/>
          <p:cNvGrpSpPr/>
          <p:nvPr/>
        </p:nvGrpSpPr>
        <p:grpSpPr>
          <a:xfrm>
            <a:off x="2465112" y="2780929"/>
            <a:ext cx="1661127" cy="2154099"/>
            <a:chOff x="2483768" y="2492896"/>
            <a:chExt cx="1755803" cy="2276872"/>
          </a:xfrm>
        </p:grpSpPr>
        <p:pic>
          <p:nvPicPr>
            <p:cNvPr id="6" name="Picture 28" descr="atf01H"/>
            <p:cNvPicPr>
              <a:picLocks noChangeAspect="1" noChangeArrowheads="1"/>
            </p:cNvPicPr>
            <p:nvPr/>
          </p:nvPicPr>
          <p:blipFill>
            <a:blip r:embed="rId4" cstate="print">
              <a:lum contrast="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83768" y="2492896"/>
              <a:ext cx="1755803" cy="22768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正方形/長方形 6"/>
            <p:cNvSpPr/>
            <p:nvPr/>
          </p:nvSpPr>
          <p:spPr>
            <a:xfrm>
              <a:off x="2483768" y="2492896"/>
              <a:ext cx="1755803" cy="2276872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11" name="グループ化 10"/>
          <p:cNvGrpSpPr/>
          <p:nvPr/>
        </p:nvGrpSpPr>
        <p:grpSpPr>
          <a:xfrm>
            <a:off x="7153260" y="-19024"/>
            <a:ext cx="1732207" cy="2492896"/>
            <a:chOff x="7153260" y="0"/>
            <a:chExt cx="1979712" cy="2780929"/>
          </a:xfrm>
        </p:grpSpPr>
        <p:pic>
          <p:nvPicPr>
            <p:cNvPr id="9" name="Picture 9" descr="20071011DiM-0014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53260" y="0"/>
              <a:ext cx="1979712" cy="27809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正方形/長方形 9"/>
            <p:cNvSpPr/>
            <p:nvPr/>
          </p:nvSpPr>
          <p:spPr>
            <a:xfrm>
              <a:off x="7153260" y="25097"/>
              <a:ext cx="1979712" cy="2755832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2" name="テキスト ボックス 11"/>
          <p:cNvSpPr txBox="1"/>
          <p:nvPr/>
        </p:nvSpPr>
        <p:spPr>
          <a:xfrm>
            <a:off x="7400765" y="4646995"/>
            <a:ext cx="1484702" cy="1015663"/>
          </a:xfrm>
          <a:prstGeom prst="rect">
            <a:avLst/>
          </a:prstGeom>
          <a:solidFill>
            <a:srgbClr val="000066">
              <a:alpha val="54902"/>
            </a:srgbClr>
          </a:solidFill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Cryomodule</a:t>
            </a:r>
            <a:endParaRPr kumimoji="1" lang="en-US" altLang="ja-JP" sz="20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altLang="ja-JP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Fabrication</a:t>
            </a:r>
          </a:p>
          <a:p>
            <a:pPr algn="ctr"/>
            <a:r>
              <a:rPr lang="en-US" altLang="ja-JP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Facility</a:t>
            </a:r>
            <a:endParaRPr kumimoji="1" lang="ja-JP" alt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90870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1AC77-3FB6-4DE6-BE8E-A9C9F12454E6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17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39021" y="-15766"/>
            <a:ext cx="3350575" cy="2355872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8691" y="625043"/>
            <a:ext cx="1321264" cy="19818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5043"/>
            <a:ext cx="3203848" cy="24105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正方形/長方形 8"/>
          <p:cNvSpPr/>
          <p:nvPr/>
        </p:nvSpPr>
        <p:spPr>
          <a:xfrm>
            <a:off x="0" y="0"/>
            <a:ext cx="5634042" cy="584775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ja-JP" sz="3200" b="1" dirty="0" err="1" smtClean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Cryomodule</a:t>
            </a:r>
            <a:r>
              <a:rPr lang="en-US" altLang="ja-JP" sz="3200" b="1" dirty="0" smtClean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 Fabrication Facility</a:t>
            </a:r>
            <a:endParaRPr lang="ja-JP" altLang="en-US" sz="3200" b="1" dirty="0">
              <a:ln w="19050">
                <a:solidFill>
                  <a:srgbClr val="1F497D">
                    <a:tint val="1000"/>
                  </a:srgbClr>
                </a:solidFill>
                <a:prstDash val="solid"/>
              </a:ln>
              <a:solidFill>
                <a:srgbClr val="00206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1279463" y="3643235"/>
            <a:ext cx="2427067" cy="3816424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632" y="2650126"/>
            <a:ext cx="2243323" cy="14955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3" name="グループ化 2"/>
          <p:cNvGrpSpPr/>
          <p:nvPr/>
        </p:nvGrpSpPr>
        <p:grpSpPr>
          <a:xfrm>
            <a:off x="5028830" y="2340106"/>
            <a:ext cx="3960765" cy="4575791"/>
            <a:chOff x="5028830" y="2340106"/>
            <a:chExt cx="3960765" cy="4575791"/>
          </a:xfrm>
        </p:grpSpPr>
        <p:pic>
          <p:nvPicPr>
            <p:cNvPr id="11" name="図 10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5400000">
              <a:off x="5775615" y="1832849"/>
              <a:ext cx="2269386" cy="3762954"/>
            </a:xfrm>
            <a:prstGeom prst="rect">
              <a:avLst/>
            </a:prstGeom>
          </p:spPr>
        </p:pic>
        <p:pic>
          <p:nvPicPr>
            <p:cNvPr id="12" name="図 11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5400000">
              <a:off x="5945800" y="3872101"/>
              <a:ext cx="2126826" cy="3960765"/>
            </a:xfrm>
            <a:prstGeom prst="rect">
              <a:avLst/>
            </a:prstGeom>
          </p:spPr>
        </p:pic>
        <p:sp>
          <p:nvSpPr>
            <p:cNvPr id="13" name="テキスト ボックス 12"/>
            <p:cNvSpPr txBox="1"/>
            <p:nvPr/>
          </p:nvSpPr>
          <p:spPr>
            <a:xfrm>
              <a:off x="5814302" y="2340106"/>
              <a:ext cx="238982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600" b="1" dirty="0" smtClean="0">
                  <a:solidFill>
                    <a:srgbClr val="002060"/>
                  </a:solidFill>
                </a:rPr>
                <a:t>SC Cavity Production Line </a:t>
              </a:r>
              <a:endParaRPr lang="ja-JP" altLang="en-US" sz="1600" b="1" dirty="0">
                <a:solidFill>
                  <a:srgbClr val="002060"/>
                </a:solidFill>
              </a:endParaRPr>
            </a:p>
          </p:txBody>
        </p:sp>
        <p:sp>
          <p:nvSpPr>
            <p:cNvPr id="14" name="テキスト ボックス 13"/>
            <p:cNvSpPr txBox="1"/>
            <p:nvPr/>
          </p:nvSpPr>
          <p:spPr>
            <a:xfrm>
              <a:off x="5564475" y="4664353"/>
              <a:ext cx="2664063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altLang="ja-JP" sz="1600" b="1" dirty="0" err="1" smtClean="0">
                  <a:solidFill>
                    <a:srgbClr val="002060"/>
                  </a:solidFill>
                </a:rPr>
                <a:t>Cryomodule</a:t>
              </a:r>
              <a:r>
                <a:rPr lang="en-US" altLang="ja-JP" sz="1600" b="1" dirty="0" smtClean="0">
                  <a:solidFill>
                    <a:srgbClr val="002060"/>
                  </a:solidFill>
                </a:rPr>
                <a:t> Fabrication Line </a:t>
              </a:r>
              <a:endParaRPr lang="ja-JP" altLang="en-US" sz="1600" b="1" dirty="0">
                <a:solidFill>
                  <a:srgbClr val="00206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6204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17353-32A0-344F-8FC4-93F64516CAF6}" type="slidenum">
              <a:rPr lang="en-US" altLang="ja-JP" smtClean="0"/>
              <a:pPr/>
              <a:t>18</a:t>
            </a:fld>
            <a:endParaRPr lang="en-US" altLang="ja-JP"/>
          </a:p>
        </p:txBody>
      </p:sp>
      <p:pic>
        <p:nvPicPr>
          <p:cNvPr id="5" name="図 4" descr="STFQB_fullC2_111026_reduced_low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521" y="813814"/>
            <a:ext cx="7550831" cy="3911330"/>
          </a:xfrm>
          <a:prstGeom prst="rect">
            <a:avLst/>
          </a:prstGeom>
        </p:spPr>
      </p:pic>
      <p:sp>
        <p:nvSpPr>
          <p:cNvPr id="16" name="TextBox 2"/>
          <p:cNvSpPr txBox="1"/>
          <p:nvPr/>
        </p:nvSpPr>
        <p:spPr>
          <a:xfrm>
            <a:off x="251520" y="836712"/>
            <a:ext cx="3960440" cy="86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latin typeface="Helvetica"/>
                <a:cs typeface="Helvetica"/>
              </a:rPr>
              <a:t>KEK-STF</a:t>
            </a:r>
          </a:p>
          <a:p>
            <a:r>
              <a:rPr lang="en-US" altLang="ja-JP" dirty="0" smtClean="0">
                <a:latin typeface="Helvetica"/>
                <a:cs typeface="Helvetica"/>
              </a:rPr>
              <a:t>Quantum-Beam Accelerator</a:t>
            </a:r>
            <a:endParaRPr kumimoji="1" lang="ja-JP" altLang="en-US" dirty="0">
              <a:latin typeface="Helvetica"/>
              <a:cs typeface="Helvetica"/>
            </a:endParaRPr>
          </a:p>
        </p:txBody>
      </p:sp>
      <p:sp>
        <p:nvSpPr>
          <p:cNvPr id="20" name="Rectangle 20"/>
          <p:cNvSpPr>
            <a:spLocks noChangeArrowheads="1"/>
          </p:cNvSpPr>
          <p:nvPr/>
        </p:nvSpPr>
        <p:spPr bwMode="auto">
          <a:xfrm>
            <a:off x="152400" y="762000"/>
            <a:ext cx="8839200" cy="5943600"/>
          </a:xfrm>
          <a:prstGeom prst="rect">
            <a:avLst/>
          </a:prstGeom>
          <a:noFill/>
          <a:ln w="28575">
            <a:solidFill>
              <a:schemeClr val="bg2">
                <a:lumMod val="50000"/>
              </a:schemeClr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ja-JP" altLang="en-US"/>
          </a:p>
        </p:txBody>
      </p:sp>
      <p:sp>
        <p:nvSpPr>
          <p:cNvPr id="21" name="TextBox 3"/>
          <p:cNvSpPr txBox="1"/>
          <p:nvPr/>
        </p:nvSpPr>
        <p:spPr>
          <a:xfrm>
            <a:off x="1547664" y="188640"/>
            <a:ext cx="58382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i="1" dirty="0" smtClean="0">
                <a:latin typeface="Helvetica"/>
                <a:ea typeface="Osaka"/>
                <a:cs typeface="Helvetica"/>
              </a:rPr>
              <a:t>STF Quantum-Beam experiment</a:t>
            </a:r>
            <a:endParaRPr kumimoji="1" lang="ja-JP" altLang="en-US" sz="2800" b="1" i="1" dirty="0">
              <a:latin typeface="Helvetica"/>
              <a:ea typeface="Osaka"/>
              <a:cs typeface="Helvetica"/>
            </a:endParaRPr>
          </a:p>
        </p:txBody>
      </p:sp>
      <p:pic>
        <p:nvPicPr>
          <p:cNvPr id="22" name="図 21" descr="STF-QB-accelerator-01312012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2996952"/>
            <a:ext cx="4824536" cy="3618402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323528" y="5445224"/>
            <a:ext cx="372479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>
                <a:latin typeface="Helvetica"/>
                <a:cs typeface="Helvetica"/>
              </a:rPr>
              <a:t>2012</a:t>
            </a:r>
            <a:r>
              <a:rPr lang="en-US" altLang="ja-JP" sz="2000" dirty="0">
                <a:latin typeface="Helvetica"/>
                <a:cs typeface="Helvetica"/>
              </a:rPr>
              <a:t>. Feb : </a:t>
            </a:r>
            <a:r>
              <a:rPr lang="en-US" altLang="ja-JP" sz="2000" dirty="0" smtClean="0">
                <a:latin typeface="Helvetica"/>
                <a:cs typeface="Helvetica"/>
              </a:rPr>
              <a:t>cool-down started,</a:t>
            </a:r>
            <a:endParaRPr kumimoji="1" lang="en-US" altLang="ja-JP" sz="2000" dirty="0" smtClean="0">
              <a:latin typeface="Helvetica"/>
              <a:cs typeface="Helvetica"/>
            </a:endParaRPr>
          </a:p>
          <a:p>
            <a:r>
              <a:rPr lang="ja-JP" altLang="en-US" sz="2000" dirty="0" smtClean="0">
                <a:latin typeface="Helvetica"/>
                <a:cs typeface="Helvetica"/>
              </a:rPr>
              <a:t>　　　</a:t>
            </a:r>
            <a:r>
              <a:rPr lang="en-US" altLang="ja-JP" sz="2000" dirty="0" smtClean="0">
                <a:latin typeface="Helvetica"/>
                <a:cs typeface="Helvetica"/>
              </a:rPr>
              <a:t>   April : beam acceleration</a:t>
            </a:r>
            <a:endParaRPr kumimoji="1" lang="ja-JP" altLang="en-US" sz="2000" dirty="0">
              <a:latin typeface="Helvetica"/>
              <a:cs typeface="Helvetica"/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55566" y="1504516"/>
            <a:ext cx="459933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b="1" dirty="0" smtClean="0">
                <a:solidFill>
                  <a:srgbClr val="0000FF"/>
                </a:solidFill>
                <a:latin typeface="Helvetica"/>
                <a:ea typeface="Osaka"/>
                <a:cs typeface="Helvetica"/>
              </a:rPr>
              <a:t>High-flux X-ray by Inverse-Comton scattering</a:t>
            </a:r>
          </a:p>
          <a:p>
            <a:r>
              <a:rPr lang="en-US" altLang="ja-JP" sz="1600" b="1" dirty="0" smtClean="0">
                <a:solidFill>
                  <a:srgbClr val="0000FF"/>
                </a:solidFill>
                <a:latin typeface="Helvetica"/>
                <a:ea typeface="Osaka"/>
                <a:cs typeface="Helvetica"/>
              </a:rPr>
              <a:t>10mA</a:t>
            </a:r>
            <a:r>
              <a:rPr lang="en-US" altLang="ja-JP" sz="1600" b="1" dirty="0">
                <a:solidFill>
                  <a:srgbClr val="0000FF"/>
                </a:solidFill>
                <a:latin typeface="Helvetica"/>
                <a:ea typeface="Osaka"/>
                <a:cs typeface="Helvetica"/>
              </a:rPr>
              <a:t> electron beam </a:t>
            </a:r>
            <a:r>
              <a:rPr lang="ja-JP" altLang="en-US" sz="1600" b="1" dirty="0" smtClean="0">
                <a:solidFill>
                  <a:srgbClr val="0000FF"/>
                </a:solidFill>
                <a:latin typeface="Helvetica"/>
                <a:ea typeface="Osaka"/>
                <a:cs typeface="Helvetica"/>
              </a:rPr>
              <a:t>（</a:t>
            </a:r>
            <a:r>
              <a:rPr lang="en-US" altLang="ja-JP" sz="1600" b="1" dirty="0" smtClean="0">
                <a:solidFill>
                  <a:srgbClr val="0000FF"/>
                </a:solidFill>
                <a:latin typeface="Helvetica"/>
                <a:ea typeface="Osaka"/>
                <a:cs typeface="Helvetica"/>
              </a:rPr>
              <a:t>40MeV, </a:t>
            </a:r>
            <a:r>
              <a:rPr lang="ja-JP" altLang="en-US" sz="1600" b="1" dirty="0" smtClean="0">
                <a:solidFill>
                  <a:srgbClr val="0000FF"/>
                </a:solidFill>
                <a:latin typeface="Helvetica"/>
                <a:ea typeface="Osaka"/>
                <a:cs typeface="Helvetica"/>
              </a:rPr>
              <a:t>１ｍｓ</a:t>
            </a:r>
            <a:r>
              <a:rPr lang="en-US" altLang="ja-JP" sz="1600" b="1" dirty="0" smtClean="0">
                <a:solidFill>
                  <a:srgbClr val="0000FF"/>
                </a:solidFill>
                <a:latin typeface="Helvetica"/>
                <a:ea typeface="Osaka"/>
                <a:cs typeface="Helvetica"/>
              </a:rPr>
              <a:t>, </a:t>
            </a:r>
            <a:r>
              <a:rPr lang="ja-JP" altLang="en-US" sz="1600" b="1" dirty="0" smtClean="0">
                <a:solidFill>
                  <a:srgbClr val="0000FF"/>
                </a:solidFill>
                <a:latin typeface="Helvetica"/>
                <a:ea typeface="Osaka"/>
                <a:cs typeface="Helvetica"/>
              </a:rPr>
              <a:t>５Ｈｚ）</a:t>
            </a:r>
            <a:endParaRPr lang="en-US" altLang="ja-JP" sz="1600" b="1" dirty="0" smtClean="0">
              <a:solidFill>
                <a:srgbClr val="0000FF"/>
              </a:solidFill>
              <a:latin typeface="Helvetica"/>
              <a:ea typeface="Osaka"/>
              <a:cs typeface="Helvetica"/>
            </a:endParaRPr>
          </a:p>
          <a:p>
            <a:r>
              <a:rPr kumimoji="1" lang="en-US" altLang="ja-JP" sz="1600" b="1" dirty="0" smtClean="0">
                <a:solidFill>
                  <a:srgbClr val="0000FF"/>
                </a:solidFill>
                <a:latin typeface="Helvetica"/>
                <a:ea typeface="Osaka"/>
                <a:cs typeface="Helvetica"/>
              </a:rPr>
              <a:t>4-mirror laser resonator cavity</a:t>
            </a:r>
          </a:p>
          <a:p>
            <a:r>
              <a:rPr lang="en-US" altLang="ja-JP" sz="1600" b="1" dirty="0" smtClean="0">
                <a:solidFill>
                  <a:srgbClr val="0000FF"/>
                </a:solidFill>
                <a:latin typeface="Helvetica"/>
                <a:ea typeface="Osaka"/>
                <a:cs typeface="Helvetica"/>
              </a:rPr>
              <a:t>head-on collision with beam</a:t>
            </a:r>
            <a:endParaRPr kumimoji="1" lang="ja-JP" altLang="en-US" sz="1600" b="1" dirty="0">
              <a:solidFill>
                <a:srgbClr val="0000FF"/>
              </a:solidFill>
              <a:latin typeface="Helvetica"/>
              <a:ea typeface="Osaka"/>
              <a:cs typeface="Helvetica"/>
            </a:endParaRPr>
          </a:p>
        </p:txBody>
      </p:sp>
      <p:sp>
        <p:nvSpPr>
          <p:cNvPr id="10" name="TextBox 2"/>
          <p:cNvSpPr txBox="1"/>
          <p:nvPr/>
        </p:nvSpPr>
        <p:spPr>
          <a:xfrm>
            <a:off x="251520" y="4869160"/>
            <a:ext cx="37012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>
                <a:latin typeface="Helvetica"/>
                <a:cs typeface="Helvetica"/>
              </a:rPr>
              <a:t>Target: 1.3 x 10</a:t>
            </a:r>
            <a:r>
              <a:rPr kumimoji="1" lang="en-US" altLang="ja-JP" sz="1400" baseline="30000" dirty="0" smtClean="0">
                <a:latin typeface="Helvetica"/>
                <a:cs typeface="Helvetica"/>
              </a:rPr>
              <a:t>10</a:t>
            </a:r>
            <a:r>
              <a:rPr kumimoji="1" lang="en-US" altLang="ja-JP" sz="1400" dirty="0" smtClean="0">
                <a:latin typeface="Helvetica"/>
                <a:cs typeface="Helvetica"/>
              </a:rPr>
              <a:t> photons/sec 1%bandwidth</a:t>
            </a: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5868144" y="2276872"/>
            <a:ext cx="28614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b="1" dirty="0" smtClean="0"/>
              <a:t>Capture cryomodule ( 2 SC cavities )</a:t>
            </a:r>
            <a:endParaRPr kumimoji="1" lang="ja-JP" altLang="en-US" sz="1200" b="1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2195736" y="4149080"/>
            <a:ext cx="18182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b="1" dirty="0" smtClean="0"/>
              <a:t>collision point</a:t>
            </a:r>
          </a:p>
          <a:p>
            <a:r>
              <a:rPr lang="en-US" altLang="ja-JP" sz="1200" b="1" dirty="0"/>
              <a:t>(Laser, electron beam)</a:t>
            </a:r>
            <a:endParaRPr kumimoji="1" lang="ja-JP" altLang="en-US" sz="1200" b="1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7164288" y="1844824"/>
            <a:ext cx="155465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b="1" dirty="0" smtClean="0"/>
              <a:t>photocathode RF gun</a:t>
            </a:r>
            <a:endParaRPr kumimoji="1" lang="ja-JP" altLang="en-US" sz="1200" b="1" dirty="0"/>
          </a:p>
        </p:txBody>
      </p:sp>
      <p:grpSp>
        <p:nvGrpSpPr>
          <p:cNvPr id="28" name="グループ化 27"/>
          <p:cNvGrpSpPr/>
          <p:nvPr/>
        </p:nvGrpSpPr>
        <p:grpSpPr>
          <a:xfrm>
            <a:off x="7164288" y="136935"/>
            <a:ext cx="1989448" cy="1563873"/>
            <a:chOff x="7164288" y="136935"/>
            <a:chExt cx="1989448" cy="1563873"/>
          </a:xfrm>
        </p:grpSpPr>
        <p:pic>
          <p:nvPicPr>
            <p:cNvPr id="17" name="図 16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855003" y="136935"/>
              <a:ext cx="1298733" cy="1563873"/>
            </a:xfrm>
            <a:prstGeom prst="rect">
              <a:avLst/>
            </a:prstGeom>
          </p:spPr>
        </p:pic>
        <p:cxnSp>
          <p:nvCxnSpPr>
            <p:cNvPr id="18" name="直線矢印コネクタ 17"/>
            <p:cNvCxnSpPr/>
            <p:nvPr/>
          </p:nvCxnSpPr>
          <p:spPr>
            <a:xfrm flipV="1">
              <a:off x="7164288" y="836712"/>
              <a:ext cx="777328" cy="288032"/>
            </a:xfrm>
            <a:prstGeom prst="straightConnector1">
              <a:avLst/>
            </a:prstGeom>
            <a:ln w="19050">
              <a:solidFill>
                <a:srgbClr val="9900F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グループ化 30"/>
          <p:cNvGrpSpPr/>
          <p:nvPr/>
        </p:nvGrpSpPr>
        <p:grpSpPr>
          <a:xfrm>
            <a:off x="53247" y="3501008"/>
            <a:ext cx="4182282" cy="3271203"/>
            <a:chOff x="53247" y="3501008"/>
            <a:chExt cx="4182282" cy="3271203"/>
          </a:xfrm>
        </p:grpSpPr>
        <p:pic>
          <p:nvPicPr>
            <p:cNvPr id="23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80459" y="4869160"/>
              <a:ext cx="2155070" cy="15286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4" name="図 23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3247" y="5176937"/>
              <a:ext cx="2079341" cy="1595274"/>
            </a:xfrm>
            <a:prstGeom prst="rect">
              <a:avLst/>
            </a:prstGeom>
          </p:spPr>
        </p:pic>
        <p:cxnSp>
          <p:nvCxnSpPr>
            <p:cNvPr id="25" name="直線矢印コネクタ 24"/>
            <p:cNvCxnSpPr/>
            <p:nvPr/>
          </p:nvCxnSpPr>
          <p:spPr>
            <a:xfrm flipH="1">
              <a:off x="2355234" y="3501008"/>
              <a:ext cx="344558" cy="1522040"/>
            </a:xfrm>
            <a:prstGeom prst="straightConnector1">
              <a:avLst/>
            </a:prstGeom>
            <a:ln w="19050">
              <a:solidFill>
                <a:srgbClr val="9900F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グループ化 29"/>
          <p:cNvGrpSpPr/>
          <p:nvPr/>
        </p:nvGrpSpPr>
        <p:grpSpPr>
          <a:xfrm>
            <a:off x="5862862" y="1667277"/>
            <a:ext cx="3185999" cy="1802471"/>
            <a:chOff x="5862862" y="1667277"/>
            <a:chExt cx="3185999" cy="1802471"/>
          </a:xfrm>
        </p:grpSpPr>
        <p:pic>
          <p:nvPicPr>
            <p:cNvPr id="26" name="Picture 2" descr="9cell-cavity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68145" y="2525666"/>
              <a:ext cx="3180716" cy="9440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27" name="直線矢印コネクタ 26"/>
            <p:cNvCxnSpPr/>
            <p:nvPr/>
          </p:nvCxnSpPr>
          <p:spPr>
            <a:xfrm>
              <a:off x="5862862" y="1667277"/>
              <a:ext cx="1301426" cy="1102202"/>
            </a:xfrm>
            <a:prstGeom prst="straightConnector1">
              <a:avLst/>
            </a:prstGeom>
            <a:ln w="19050">
              <a:solidFill>
                <a:srgbClr val="9900F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79174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beam-tuning-0413201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1124744"/>
            <a:ext cx="3563888" cy="2106490"/>
          </a:xfrm>
          <a:prstGeom prst="rect">
            <a:avLst/>
          </a:prstGeom>
        </p:spPr>
      </p:pic>
      <p:pic>
        <p:nvPicPr>
          <p:cNvPr id="5" name="図 4" descr="Flat_1ms_beam_with_RF_feedbac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124744"/>
            <a:ext cx="2880320" cy="2160240"/>
          </a:xfrm>
          <a:prstGeom prst="rect">
            <a:avLst/>
          </a:prstGeom>
        </p:spPr>
      </p:pic>
      <p:sp>
        <p:nvSpPr>
          <p:cNvPr id="6" name="Rectangle 20"/>
          <p:cNvSpPr>
            <a:spLocks noChangeArrowheads="1"/>
          </p:cNvSpPr>
          <p:nvPr/>
        </p:nvSpPr>
        <p:spPr bwMode="auto">
          <a:xfrm>
            <a:off x="152400" y="762000"/>
            <a:ext cx="8839200" cy="5943600"/>
          </a:xfrm>
          <a:prstGeom prst="rect">
            <a:avLst/>
          </a:prstGeom>
          <a:noFill/>
          <a:ln w="28575">
            <a:solidFill>
              <a:schemeClr val="bg2">
                <a:lumMod val="50000"/>
              </a:schemeClr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ja-JP" altLang="en-US"/>
          </a:p>
        </p:txBody>
      </p:sp>
      <p:sp>
        <p:nvSpPr>
          <p:cNvPr id="7" name="TextBox 3"/>
          <p:cNvSpPr txBox="1"/>
          <p:nvPr/>
        </p:nvSpPr>
        <p:spPr>
          <a:xfrm>
            <a:off x="467544" y="188640"/>
            <a:ext cx="83929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i="1" dirty="0" smtClean="0">
                <a:latin typeface="Helvetica"/>
                <a:ea typeface="Osaka"/>
                <a:cs typeface="Helvetica"/>
              </a:rPr>
              <a:t>STF QB accelerator commissioning (April 2012)</a:t>
            </a:r>
            <a:endParaRPr kumimoji="1" lang="ja-JP" altLang="en-US" sz="2800" b="1" i="1" dirty="0">
              <a:latin typeface="Helvetica"/>
              <a:ea typeface="Osaka"/>
              <a:cs typeface="Helvetica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467544" y="3356992"/>
            <a:ext cx="37080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b="1" dirty="0" smtClean="0"/>
              <a:t>1ms Beam extraction from RF-gun (Mar.22,2012) </a:t>
            </a:r>
            <a:endParaRPr kumimoji="1" lang="ja-JP" altLang="en-US" sz="1200" b="1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1043608" y="6309320"/>
            <a:ext cx="6924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b="1" dirty="0" smtClean="0"/>
              <a:t>172ns Beam acceleration by superconducting cavities (April 13, 2012)</a:t>
            </a:r>
            <a:endParaRPr kumimoji="1" lang="ja-JP" altLang="en-US" sz="1600" b="1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5580112" y="3356992"/>
            <a:ext cx="26518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b="1" dirty="0" smtClean="0"/>
              <a:t>Accelerator tuning (April 13,2012) </a:t>
            </a:r>
            <a:endParaRPr kumimoji="1" lang="ja-JP" altLang="en-US" sz="1200" b="1" dirty="0"/>
          </a:p>
        </p:txBody>
      </p:sp>
      <p:pic>
        <p:nvPicPr>
          <p:cNvPr id="3" name="図 2" descr="scope_04132012.tif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1" y="3933056"/>
            <a:ext cx="3240360" cy="2380618"/>
          </a:xfrm>
          <a:prstGeom prst="rect">
            <a:avLst/>
          </a:prstGeom>
        </p:spPr>
      </p:pic>
      <p:pic>
        <p:nvPicPr>
          <p:cNvPr id="11" name="図 10" descr="beam-profile-at-collision_04132012.tiff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3933056"/>
            <a:ext cx="3098461" cy="2376264"/>
          </a:xfrm>
          <a:prstGeom prst="rect">
            <a:avLst/>
          </a:prstGeom>
        </p:spPr>
      </p:pic>
      <p:pic>
        <p:nvPicPr>
          <p:cNvPr id="12" name="図 11" descr="BPM_04132012.tiff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3933056"/>
            <a:ext cx="1996578" cy="2376264"/>
          </a:xfrm>
          <a:prstGeom prst="rect">
            <a:avLst/>
          </a:prstGeom>
        </p:spPr>
      </p:pic>
      <p:sp>
        <p:nvSpPr>
          <p:cNvPr id="13" name="テキスト ボックス 12"/>
          <p:cNvSpPr txBox="1"/>
          <p:nvPr/>
        </p:nvSpPr>
        <p:spPr>
          <a:xfrm>
            <a:off x="251520" y="5877272"/>
            <a:ext cx="21906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>
                <a:solidFill>
                  <a:srgbClr val="FFFF00"/>
                </a:solidFill>
                <a:latin typeface="Helvetica"/>
                <a:cs typeface="Helvetica"/>
              </a:rPr>
              <a:t>Accelerated Beam bunch</a:t>
            </a:r>
            <a:endParaRPr kumimoji="1" lang="ja-JP" altLang="en-US" sz="1400" dirty="0">
              <a:solidFill>
                <a:srgbClr val="FFFF00"/>
              </a:solidFill>
              <a:latin typeface="Helvetica"/>
              <a:cs typeface="Helvetica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3851920" y="4797152"/>
            <a:ext cx="21905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>
                <a:solidFill>
                  <a:srgbClr val="FFFF00"/>
                </a:solidFill>
                <a:latin typeface="Helvetica"/>
                <a:cs typeface="Helvetica"/>
              </a:rPr>
              <a:t>Accelerated Beam profile</a:t>
            </a:r>
            <a:endParaRPr kumimoji="1" lang="ja-JP" altLang="en-US" sz="1400" dirty="0">
              <a:solidFill>
                <a:srgbClr val="FFFF00"/>
              </a:solidFill>
              <a:latin typeface="Helvetica"/>
              <a:cs typeface="Helvetica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7380312" y="5733256"/>
            <a:ext cx="1052805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>
                <a:solidFill>
                  <a:srgbClr val="000090"/>
                </a:solidFill>
                <a:latin typeface="Helvetica"/>
                <a:cs typeface="Helvetica"/>
              </a:rPr>
              <a:t>Beam orbit</a:t>
            </a:r>
            <a:endParaRPr kumimoji="1" lang="ja-JP" altLang="en-US" sz="1400" dirty="0">
              <a:solidFill>
                <a:srgbClr val="000090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428978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5D715-252E-4C1F-B4BD-3483B7572CFB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正方形/長方形 4"/>
          <p:cNvSpPr/>
          <p:nvPr/>
        </p:nvSpPr>
        <p:spPr>
          <a:xfrm>
            <a:off x="25994" y="23300"/>
            <a:ext cx="3960440" cy="1200329"/>
          </a:xfrm>
          <a:prstGeom prst="rect">
            <a:avLst/>
          </a:prstGeom>
          <a:noFill/>
          <a:ln w="28575">
            <a:solidFill>
              <a:srgbClr val="6600CC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ja-JP" sz="3600" b="1" dirty="0" smtClean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000066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1.  Earthquake : </a:t>
            </a:r>
          </a:p>
          <a:p>
            <a:pPr algn="ctr"/>
            <a:r>
              <a:rPr lang="en-US" altLang="ja-JP" sz="3600" b="1" dirty="0" smtClean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000066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March 11, 2011</a:t>
            </a: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7551" y="1308000"/>
            <a:ext cx="3197326" cy="2052939"/>
          </a:xfrm>
          <a:prstGeom prst="rect">
            <a:avLst/>
          </a:prstGeom>
        </p:spPr>
      </p:pic>
      <p:pic>
        <p:nvPicPr>
          <p:cNvPr id="8" name="Picture 2" descr="東北地方太平洋沖地震①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88640"/>
            <a:ext cx="4329154" cy="2911356"/>
          </a:xfrm>
          <a:prstGeom prst="rect">
            <a:avLst/>
          </a:prstGeom>
          <a:noFill/>
        </p:spPr>
      </p:pic>
      <p:pic>
        <p:nvPicPr>
          <p:cNvPr id="9" name="図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44008" y="3495065"/>
            <a:ext cx="4499992" cy="3362935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994" y="3505675"/>
            <a:ext cx="4355976" cy="3352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108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ChangeArrowheads="1"/>
          </p:cNvSpPr>
          <p:nvPr/>
        </p:nvSpPr>
        <p:spPr bwMode="auto">
          <a:xfrm>
            <a:off x="18458" y="-22101"/>
            <a:ext cx="9144000" cy="6858000"/>
          </a:xfrm>
          <a:prstGeom prst="rect">
            <a:avLst/>
          </a:prstGeom>
          <a:solidFill>
            <a:srgbClr val="0000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>
              <a:solidFill>
                <a:prstClr val="black"/>
              </a:solidFill>
            </a:endParaRPr>
          </a:p>
        </p:txBody>
      </p:sp>
      <p:pic>
        <p:nvPicPr>
          <p:cNvPr id="16387" name="Picture 3" descr="0503019H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5374" y="3052"/>
            <a:ext cx="4014227" cy="35699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2" descr="KEKair2004-04M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58" y="0"/>
            <a:ext cx="3996860" cy="2996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正方形/長方形 18"/>
          <p:cNvSpPr/>
          <p:nvPr/>
        </p:nvSpPr>
        <p:spPr>
          <a:xfrm>
            <a:off x="3169173" y="270295"/>
            <a:ext cx="2805653" cy="1077218"/>
          </a:xfrm>
          <a:prstGeom prst="rect">
            <a:avLst/>
          </a:prstGeom>
          <a:solidFill>
            <a:schemeClr val="bg1"/>
          </a:solidFill>
          <a:ln w="28575">
            <a:solidFill>
              <a:srgbClr val="6600CC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ja-JP" sz="3200" b="1" dirty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000066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6</a:t>
            </a:r>
            <a:r>
              <a:rPr lang="en-US" altLang="ja-JP" sz="3200" b="1" dirty="0" smtClean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000066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. LHC Power Upgrade </a:t>
            </a:r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11701" y="3717032"/>
            <a:ext cx="3320599" cy="2157585"/>
          </a:xfrm>
          <a:prstGeom prst="rect">
            <a:avLst/>
          </a:prstGeom>
        </p:spPr>
      </p:pic>
      <p:pic>
        <p:nvPicPr>
          <p:cNvPr id="2" name="図 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95524" y="5733256"/>
            <a:ext cx="4552950" cy="733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34688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グループ化 11"/>
          <p:cNvGrpSpPr/>
          <p:nvPr/>
        </p:nvGrpSpPr>
        <p:grpSpPr>
          <a:xfrm>
            <a:off x="0" y="1857364"/>
            <a:ext cx="9144000" cy="5000636"/>
            <a:chOff x="0" y="1857364"/>
            <a:chExt cx="9144000" cy="5000636"/>
          </a:xfrm>
        </p:grpSpPr>
        <p:sp>
          <p:nvSpPr>
            <p:cNvPr id="5" name="正方形/長方形 4"/>
            <p:cNvSpPr/>
            <p:nvPr/>
          </p:nvSpPr>
          <p:spPr>
            <a:xfrm>
              <a:off x="0" y="1857364"/>
              <a:ext cx="9144000" cy="5000636"/>
            </a:xfrm>
            <a:prstGeom prst="rect">
              <a:avLst/>
            </a:prstGeom>
            <a:solidFill>
              <a:srgbClr val="000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>
                <a:solidFill>
                  <a:prstClr val="white"/>
                </a:solidFill>
              </a:endParaRPr>
            </a:p>
          </p:txBody>
        </p:sp>
        <p:pic>
          <p:nvPicPr>
            <p:cNvPr id="9" name="図 8" descr="CrabCERN2.jpg"/>
            <p:cNvPicPr>
              <a:picLocks noChangeAspect="1"/>
            </p:cNvPicPr>
            <p:nvPr/>
          </p:nvPicPr>
          <p:blipFill>
            <a:blip r:embed="rId2" cstate="print">
              <a:lum contrast="3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932" r="55773" b="47209"/>
            <a:stretch>
              <a:fillRect/>
            </a:stretch>
          </p:blipFill>
          <p:spPr>
            <a:xfrm>
              <a:off x="539552" y="3006283"/>
              <a:ext cx="4824537" cy="3663075"/>
            </a:xfrm>
            <a:prstGeom prst="rect">
              <a:avLst/>
            </a:prstGeom>
          </p:spPr>
        </p:pic>
        <p:sp>
          <p:nvSpPr>
            <p:cNvPr id="11" name="テキスト ボックス 10"/>
            <p:cNvSpPr txBox="1"/>
            <p:nvPr/>
          </p:nvSpPr>
          <p:spPr>
            <a:xfrm>
              <a:off x="5796136" y="5085184"/>
              <a:ext cx="296908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000" b="1" u="sng" dirty="0" smtClean="0">
                  <a:solidFill>
                    <a:srgbClr val="FFFF00"/>
                  </a:solidFill>
                  <a:latin typeface="Times" pitchFamily="18" charset="0"/>
                  <a:cs typeface="Times" pitchFamily="18" charset="0"/>
                </a:rPr>
                <a:t>Luminosity Increase of </a:t>
              </a:r>
            </a:p>
            <a:p>
              <a:r>
                <a:rPr lang="en-US" altLang="ja-JP" sz="2000" b="1" u="sng" dirty="0" smtClean="0">
                  <a:solidFill>
                    <a:srgbClr val="FFFF00"/>
                  </a:solidFill>
                  <a:latin typeface="Times" pitchFamily="18" charset="0"/>
                  <a:cs typeface="Times" pitchFamily="18" charset="0"/>
                </a:rPr>
                <a:t>LHC using Crab Cavities</a:t>
              </a:r>
              <a:endParaRPr lang="ja-JP" altLang="en-US" sz="2000" b="1" u="sng" dirty="0">
                <a:solidFill>
                  <a:srgbClr val="FFFF00"/>
                </a:solidFill>
                <a:latin typeface="Times" pitchFamily="18" charset="0"/>
                <a:cs typeface="Times" pitchFamily="18" charset="0"/>
              </a:endParaRPr>
            </a:p>
          </p:txBody>
        </p:sp>
      </p:grpSp>
      <p:sp>
        <p:nvSpPr>
          <p:cNvPr id="2" name="スライド番号プレースホル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5EF901-0389-4848-B149-3E6613E8A5DE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0" y="0"/>
            <a:ext cx="4716016" cy="523220"/>
          </a:xfrm>
          <a:prstGeom prst="rect">
            <a:avLst/>
          </a:prstGeom>
          <a:solidFill>
            <a:srgbClr val="000066"/>
          </a:solidFill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003300"/>
            </a:outerShdw>
          </a:effectLst>
        </p:spPr>
        <p:txBody>
          <a:bodyPr wrap="square">
            <a:spAutoFit/>
          </a:bodyPr>
          <a:lstStyle/>
          <a:p>
            <a:pPr marL="342900" indent="-342900" algn="ctr"/>
            <a:r>
              <a:rPr lang="en-US" altLang="ja-JP" sz="2800" b="1" u="sng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LHC Luminosity Upgrade</a:t>
            </a:r>
            <a:endParaRPr lang="en-US" altLang="ja-JP" sz="2800" b="1" u="sng" dirty="0">
              <a:solidFill>
                <a:prstClr val="white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51301" y="620688"/>
            <a:ext cx="2736304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2000" b="1" u="sng" dirty="0" smtClean="0">
                <a:solidFill>
                  <a:srgbClr val="0000FF"/>
                </a:solidFill>
                <a:latin typeface="Times" pitchFamily="1" charset="0"/>
              </a:rPr>
              <a:t>IRQ Development</a:t>
            </a:r>
            <a:br>
              <a:rPr lang="en-US" altLang="ja-JP" sz="2000" b="1" u="sng" dirty="0" smtClean="0">
                <a:solidFill>
                  <a:srgbClr val="0000FF"/>
                </a:solidFill>
                <a:latin typeface="Times" pitchFamily="1" charset="0"/>
              </a:rPr>
            </a:br>
            <a:r>
              <a:rPr lang="en-US" altLang="ja-JP" sz="2000" b="1" u="sng" dirty="0" smtClean="0">
                <a:solidFill>
                  <a:srgbClr val="0000FF"/>
                </a:solidFill>
                <a:latin typeface="Times" pitchFamily="1" charset="0"/>
              </a:rPr>
              <a:t> Required for Luminosity Upgrade </a:t>
            </a:r>
            <a:endParaRPr lang="en-US" altLang="ja-JP" sz="2000" u="sng" dirty="0">
              <a:solidFill>
                <a:prstClr val="black"/>
              </a:solidFill>
              <a:latin typeface="Times" pitchFamily="1" charset="0"/>
            </a:endParaRPr>
          </a:p>
        </p:txBody>
      </p:sp>
      <p:pic>
        <p:nvPicPr>
          <p:cNvPr id="7" name="Picture 12"/>
          <p:cNvPicPr>
            <a:picLocks noChangeAspect="1" noChangeArrowheads="1"/>
          </p:cNvPicPr>
          <p:nvPr/>
        </p:nvPicPr>
        <p:blipFill>
          <a:blip r:embed="rId3" cstate="print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5930" y="0"/>
            <a:ext cx="3488070" cy="4238687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</p:pic>
      <p:pic>
        <p:nvPicPr>
          <p:cNvPr id="13" name="Picture 6" descr="F3CrossSe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6285" y="555434"/>
            <a:ext cx="3024188" cy="149225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テキスト ボックス 13"/>
          <p:cNvSpPr txBox="1"/>
          <p:nvPr/>
        </p:nvSpPr>
        <p:spPr>
          <a:xfrm>
            <a:off x="2119918" y="2047684"/>
            <a:ext cx="3676218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1600" dirty="0">
                <a:solidFill>
                  <a:prstClr val="black"/>
                </a:solidFill>
                <a:latin typeface="Arial" charset="0"/>
              </a:rPr>
              <a:t>Nb</a:t>
            </a:r>
            <a:r>
              <a:rPr lang="en-US" altLang="ja-JP" sz="1600" baseline="-25000" dirty="0">
                <a:solidFill>
                  <a:prstClr val="black"/>
                </a:solidFill>
                <a:latin typeface="Arial" charset="0"/>
              </a:rPr>
              <a:t>3</a:t>
            </a:r>
            <a:r>
              <a:rPr lang="en-US" altLang="ja-JP" sz="1600" dirty="0">
                <a:solidFill>
                  <a:prstClr val="black"/>
                </a:solidFill>
                <a:latin typeface="Arial" charset="0"/>
              </a:rPr>
              <a:t>Al has better performance </a:t>
            </a:r>
            <a:r>
              <a:rPr lang="en-US" altLang="ja-JP" sz="1600" dirty="0" smtClean="0">
                <a:solidFill>
                  <a:prstClr val="black"/>
                </a:solidFill>
                <a:latin typeface="Arial" charset="0"/>
              </a:rPr>
              <a:t>than </a:t>
            </a:r>
            <a:r>
              <a:rPr lang="en-US" altLang="ja-JP" sz="1600" dirty="0">
                <a:solidFill>
                  <a:prstClr val="black"/>
                </a:solidFill>
                <a:latin typeface="Arial" charset="0"/>
              </a:rPr>
              <a:t>Nb</a:t>
            </a:r>
            <a:r>
              <a:rPr lang="en-US" altLang="ja-JP" sz="1600" baseline="-25000" dirty="0">
                <a:solidFill>
                  <a:prstClr val="black"/>
                </a:solidFill>
                <a:latin typeface="Arial" charset="0"/>
              </a:rPr>
              <a:t>3</a:t>
            </a:r>
            <a:r>
              <a:rPr lang="en-US" altLang="ja-JP" sz="1600" dirty="0">
                <a:solidFill>
                  <a:prstClr val="black"/>
                </a:solidFill>
                <a:latin typeface="Arial" charset="0"/>
              </a:rPr>
              <a:t>Sn </a:t>
            </a:r>
            <a:r>
              <a:rPr lang="en-US" altLang="ja-JP" sz="1600" dirty="0" smtClean="0">
                <a:solidFill>
                  <a:prstClr val="black"/>
                </a:solidFill>
                <a:latin typeface="Arial" charset="0"/>
              </a:rPr>
              <a:t>at </a:t>
            </a:r>
            <a:r>
              <a:rPr lang="en-US" altLang="ja-JP" sz="1600" dirty="0">
                <a:solidFill>
                  <a:prstClr val="black"/>
                </a:solidFill>
                <a:latin typeface="Arial" charset="0"/>
              </a:rPr>
              <a:t>the high stress condition </a:t>
            </a:r>
            <a:endParaRPr lang="ja-JP" altLang="en-US" sz="1600" dirty="0">
              <a:solidFill>
                <a:prstClr val="black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0893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5EF901-0389-4848-B149-3E6613E8A5DE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6657"/>
            <a:ext cx="4193312" cy="2914352"/>
          </a:xfrm>
          <a:prstGeom prst="rect">
            <a:avLst/>
          </a:prstGeom>
        </p:spPr>
      </p:pic>
      <p:sp>
        <p:nvSpPr>
          <p:cNvPr id="4" name="正方形/長方形 3"/>
          <p:cNvSpPr/>
          <p:nvPr/>
        </p:nvSpPr>
        <p:spPr>
          <a:xfrm>
            <a:off x="0" y="0"/>
            <a:ext cx="3877729" cy="584775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ja-JP" sz="3200" b="1" dirty="0" smtClean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LHC Injector Upgrade </a:t>
            </a:r>
            <a:endParaRPr lang="ja-JP" altLang="en-US" sz="3200" b="1" dirty="0">
              <a:ln w="19050">
                <a:solidFill>
                  <a:srgbClr val="1F497D">
                    <a:tint val="1000"/>
                  </a:srgbClr>
                </a:solidFill>
                <a:prstDash val="solid"/>
              </a:ln>
              <a:solidFill>
                <a:srgbClr val="00206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grpSp>
        <p:nvGrpSpPr>
          <p:cNvPr id="9" name="グループ化 8"/>
          <p:cNvGrpSpPr/>
          <p:nvPr/>
        </p:nvGrpSpPr>
        <p:grpSpPr>
          <a:xfrm>
            <a:off x="4274599" y="-3412"/>
            <a:ext cx="4869401" cy="2711836"/>
            <a:chOff x="4274599" y="-3412"/>
            <a:chExt cx="4869401" cy="2711836"/>
          </a:xfrm>
        </p:grpSpPr>
        <p:pic>
          <p:nvPicPr>
            <p:cNvPr id="5" name="図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16016" y="-3412"/>
              <a:ext cx="2101911" cy="1583631"/>
            </a:xfrm>
            <a:prstGeom prst="rect">
              <a:avLst/>
            </a:prstGeom>
          </p:spPr>
        </p:pic>
        <p:pic>
          <p:nvPicPr>
            <p:cNvPr id="6" name="図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40980" y="0"/>
              <a:ext cx="2403020" cy="1802265"/>
            </a:xfrm>
            <a:prstGeom prst="rect">
              <a:avLst/>
            </a:prstGeom>
          </p:spPr>
        </p:pic>
        <p:sp>
          <p:nvSpPr>
            <p:cNvPr id="7" name="テキスト ボックス 6"/>
            <p:cNvSpPr txBox="1"/>
            <p:nvPr/>
          </p:nvSpPr>
          <p:spPr>
            <a:xfrm>
              <a:off x="4383091" y="1617599"/>
              <a:ext cx="243303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b="1" dirty="0" smtClean="0"/>
                <a:t>J-PARC 27 cm FT3L </a:t>
              </a:r>
              <a:r>
                <a:rPr lang="en-US" altLang="ja-JP" b="1" dirty="0"/>
                <a:t>C</a:t>
              </a:r>
              <a:r>
                <a:rPr kumimoji="1" lang="en-US" altLang="ja-JP" b="1" dirty="0" smtClean="0"/>
                <a:t>ore</a:t>
              </a:r>
              <a:endParaRPr kumimoji="1" lang="ja-JP" altLang="en-US" b="1" dirty="0"/>
            </a:p>
          </p:txBody>
        </p:sp>
        <p:sp>
          <p:nvSpPr>
            <p:cNvPr id="8" name="テキスト ボックス 7"/>
            <p:cNvSpPr txBox="1"/>
            <p:nvPr/>
          </p:nvSpPr>
          <p:spPr>
            <a:xfrm>
              <a:off x="6768045" y="1854207"/>
              <a:ext cx="215379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b="1" dirty="0" smtClean="0"/>
                <a:t>KEK 83 cm FT3L </a:t>
              </a:r>
              <a:r>
                <a:rPr lang="en-US" altLang="ja-JP" b="1" dirty="0"/>
                <a:t>C</a:t>
              </a:r>
              <a:r>
                <a:rPr kumimoji="1" lang="en-US" altLang="ja-JP" b="1" dirty="0" smtClean="0"/>
                <a:t>ore</a:t>
              </a:r>
            </a:p>
            <a:p>
              <a:pPr algn="ctr"/>
              <a:r>
                <a:rPr lang="en-US" altLang="ja-JP" b="1" dirty="0" smtClean="0"/>
                <a:t>August, 2011</a:t>
              </a:r>
              <a:endParaRPr kumimoji="1" lang="ja-JP" altLang="en-US" b="1" dirty="0"/>
            </a:p>
          </p:txBody>
        </p:sp>
        <p:sp>
          <p:nvSpPr>
            <p:cNvPr id="10" name="テキスト ボックス 9"/>
            <p:cNvSpPr txBox="1"/>
            <p:nvPr/>
          </p:nvSpPr>
          <p:spPr>
            <a:xfrm>
              <a:off x="4274599" y="2000538"/>
              <a:ext cx="2496517" cy="707886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2000" b="1" dirty="0" smtClean="0">
                  <a:solidFill>
                    <a:srgbClr val="00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PSB : 33 cm FT3L Core</a:t>
              </a:r>
            </a:p>
            <a:p>
              <a:pPr algn="ctr"/>
              <a:r>
                <a:rPr lang="en-US" altLang="ja-JP" sz="2000" b="1" dirty="0" smtClean="0">
                  <a:solidFill>
                    <a:srgbClr val="00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Cavity</a:t>
              </a:r>
              <a:endParaRPr kumimoji="1" lang="ja-JP" altLang="en-US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14" name="グループ化 13"/>
          <p:cNvGrpSpPr/>
          <p:nvPr/>
        </p:nvGrpSpPr>
        <p:grpSpPr>
          <a:xfrm>
            <a:off x="4520951" y="2940135"/>
            <a:ext cx="4588271" cy="3902709"/>
            <a:chOff x="4520951" y="2940135"/>
            <a:chExt cx="4588271" cy="3902709"/>
          </a:xfrm>
        </p:grpSpPr>
        <p:pic>
          <p:nvPicPr>
            <p:cNvPr id="12" name="図 1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04048" y="3772588"/>
              <a:ext cx="4105174" cy="3070256"/>
            </a:xfrm>
            <a:prstGeom prst="rect">
              <a:avLst/>
            </a:prstGeom>
          </p:spPr>
        </p:pic>
        <p:sp>
          <p:nvSpPr>
            <p:cNvPr id="11" name="テキスト ボックス 10"/>
            <p:cNvSpPr txBox="1"/>
            <p:nvPr/>
          </p:nvSpPr>
          <p:spPr>
            <a:xfrm>
              <a:off x="4520951" y="2940135"/>
              <a:ext cx="4440062" cy="707886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2000" b="1" dirty="0" smtClean="0">
                  <a:solidFill>
                    <a:srgbClr val="00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PS : Damper Cavity</a:t>
              </a:r>
            </a:p>
            <a:p>
              <a:pPr algn="ctr"/>
              <a:r>
                <a:rPr lang="en-US" altLang="ja-JP" sz="2000" b="1" dirty="0">
                  <a:solidFill>
                    <a:srgbClr val="00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(</a:t>
              </a:r>
              <a:r>
                <a:rPr kumimoji="1" lang="en-US" altLang="ja-JP" sz="2000" b="1" dirty="0" smtClean="0">
                  <a:solidFill>
                    <a:srgbClr val="00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Longitudinal Coupled Bunch Instability)</a:t>
              </a:r>
            </a:p>
          </p:txBody>
        </p:sp>
      </p:grpSp>
      <p:grpSp>
        <p:nvGrpSpPr>
          <p:cNvPr id="17" name="グループ化 16"/>
          <p:cNvGrpSpPr/>
          <p:nvPr/>
        </p:nvGrpSpPr>
        <p:grpSpPr>
          <a:xfrm>
            <a:off x="215892" y="3501009"/>
            <a:ext cx="3780045" cy="3341834"/>
            <a:chOff x="215892" y="3501009"/>
            <a:chExt cx="3780045" cy="3341834"/>
          </a:xfrm>
        </p:grpSpPr>
        <p:grpSp>
          <p:nvGrpSpPr>
            <p:cNvPr id="15" name="グループ化 14"/>
            <p:cNvGrpSpPr/>
            <p:nvPr/>
          </p:nvGrpSpPr>
          <p:grpSpPr>
            <a:xfrm>
              <a:off x="215892" y="3501009"/>
              <a:ext cx="3780045" cy="3341834"/>
              <a:chOff x="215892" y="3501009"/>
              <a:chExt cx="3780045" cy="3341834"/>
            </a:xfrm>
          </p:grpSpPr>
          <p:sp>
            <p:nvSpPr>
              <p:cNvPr id="13" name="テキスト ボックス 12"/>
              <p:cNvSpPr txBox="1"/>
              <p:nvPr/>
            </p:nvSpPr>
            <p:spPr>
              <a:xfrm>
                <a:off x="215892" y="3501009"/>
                <a:ext cx="3445944" cy="707886"/>
              </a:xfrm>
              <a:prstGeom prst="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kumimoji="1" lang="en-US" altLang="ja-JP" sz="2000" b="1" dirty="0" smtClean="0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PSB+PS : Low Level RF</a:t>
                </a:r>
              </a:p>
              <a:p>
                <a:pPr algn="ctr"/>
                <a:r>
                  <a:rPr lang="en-US" altLang="ja-JP" sz="2000" b="1" dirty="0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(</a:t>
                </a:r>
                <a:r>
                  <a:rPr lang="en-US" altLang="ja-JP" sz="2000" b="1" dirty="0" smtClean="0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Reducing Induced Wake-Field)</a:t>
                </a:r>
                <a:endParaRPr kumimoji="1" lang="en-US" altLang="ja-JP" sz="2000" b="1" dirty="0" smtClean="0">
                  <a:solidFill>
                    <a:srgbClr val="00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5329" y="4272172"/>
                <a:ext cx="3730608" cy="25706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16" name="テキスト ボックス 15"/>
            <p:cNvSpPr txBox="1"/>
            <p:nvPr/>
          </p:nvSpPr>
          <p:spPr>
            <a:xfrm>
              <a:off x="2851806" y="5949280"/>
              <a:ext cx="75758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600" b="1" dirty="0" smtClean="0"/>
                <a:t>J-PARC</a:t>
              </a:r>
              <a:endParaRPr kumimoji="1" lang="ja-JP" altLang="en-US" sz="16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739893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5EF901-0389-4848-B149-3E6613E8A5DE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" name="Picture 2" descr="KEKair2004-04M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13" y="-1886"/>
            <a:ext cx="4287475" cy="32148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3028" y="3026"/>
            <a:ext cx="4390972" cy="2849910"/>
          </a:xfrm>
          <a:prstGeom prst="rect">
            <a:avLst/>
          </a:prstGeom>
        </p:spPr>
      </p:pic>
      <p:sp>
        <p:nvSpPr>
          <p:cNvPr id="6" name="正方形/長方形 5"/>
          <p:cNvSpPr/>
          <p:nvPr/>
        </p:nvSpPr>
        <p:spPr>
          <a:xfrm>
            <a:off x="2555776" y="270294"/>
            <a:ext cx="3456384" cy="584775"/>
          </a:xfrm>
          <a:prstGeom prst="rect">
            <a:avLst/>
          </a:prstGeom>
          <a:solidFill>
            <a:schemeClr val="bg1"/>
          </a:solidFill>
          <a:ln w="28575">
            <a:solidFill>
              <a:srgbClr val="6600CC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ja-JP" sz="3200" b="1" dirty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000066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7</a:t>
            </a:r>
            <a:r>
              <a:rPr lang="en-US" altLang="ja-JP" sz="3200" b="1" dirty="0" smtClean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000066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. TRIUMF – KEK </a:t>
            </a: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52" t="43449" r="262" b="3008"/>
          <a:stretch/>
        </p:blipFill>
        <p:spPr>
          <a:xfrm>
            <a:off x="7773210" y="1988840"/>
            <a:ext cx="1370790" cy="864096"/>
          </a:xfrm>
          <a:prstGeom prst="rect">
            <a:avLst/>
          </a:prstGeom>
        </p:spPr>
      </p:pic>
      <p:grpSp>
        <p:nvGrpSpPr>
          <p:cNvPr id="16" name="グループ化 15"/>
          <p:cNvGrpSpPr/>
          <p:nvPr/>
        </p:nvGrpSpPr>
        <p:grpSpPr>
          <a:xfrm>
            <a:off x="54825" y="3509459"/>
            <a:ext cx="8913661" cy="3137462"/>
            <a:chOff x="54825" y="3509459"/>
            <a:chExt cx="8913661" cy="3137462"/>
          </a:xfrm>
        </p:grpSpPr>
        <p:sp>
          <p:nvSpPr>
            <p:cNvPr id="9" name="Rectangle 15"/>
            <p:cNvSpPr txBox="1">
              <a:spLocks noChangeArrowheads="1"/>
            </p:cNvSpPr>
            <p:nvPr/>
          </p:nvSpPr>
          <p:spPr>
            <a:xfrm>
              <a:off x="5368086" y="4725144"/>
              <a:ext cx="3600400" cy="192177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/>
            <a:p>
              <a:pPr marL="534988" lvl="1" indent="-174625" algn="ctr">
                <a:lnSpc>
                  <a:spcPct val="80000"/>
                </a:lnSpc>
                <a:spcBef>
                  <a:spcPct val="20000"/>
                </a:spcBef>
                <a:defRPr/>
              </a:pPr>
              <a:r>
                <a:rPr lang="en-US" altLang="ja-JP" b="1" dirty="0" smtClean="0">
                  <a:solidFill>
                    <a:srgbClr val="66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Japan(91</a:t>
              </a:r>
              <a:r>
                <a:rPr lang="en-US" altLang="ja-JP" b="1" dirty="0">
                  <a:solidFill>
                    <a:srgbClr val="66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), Canada(66), US(58), France(38), UK(37), Switzerland(31), </a:t>
              </a:r>
            </a:p>
            <a:p>
              <a:pPr marL="534988" lvl="1" indent="-174625" algn="ctr">
                <a:lnSpc>
                  <a:spcPct val="80000"/>
                </a:lnSpc>
                <a:spcBef>
                  <a:spcPct val="20000"/>
                </a:spcBef>
                <a:defRPr/>
              </a:pPr>
              <a:r>
                <a:rPr lang="en-US" altLang="ja-JP" b="1" dirty="0">
                  <a:solidFill>
                    <a:srgbClr val="66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Poland(22</a:t>
              </a:r>
              <a:r>
                <a:rPr lang="en-US" altLang="ja-JP" b="1" dirty="0"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),</a:t>
              </a:r>
              <a:r>
                <a:rPr lang="en-US" altLang="ja-JP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US" altLang="ja-JP" b="1" dirty="0">
                  <a:solidFill>
                    <a:srgbClr val="66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Korea(13)</a:t>
              </a:r>
              <a:r>
                <a:rPr lang="en-US" altLang="ja-JP" b="1" dirty="0"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, </a:t>
              </a:r>
              <a:r>
                <a:rPr lang="en-US" altLang="ja-JP" b="1" dirty="0">
                  <a:solidFill>
                    <a:srgbClr val="66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Russia(12), </a:t>
              </a:r>
            </a:p>
            <a:p>
              <a:pPr marL="534988" lvl="1" indent="-174625" algn="ctr">
                <a:lnSpc>
                  <a:spcPct val="80000"/>
                </a:lnSpc>
                <a:spcBef>
                  <a:spcPct val="20000"/>
                </a:spcBef>
                <a:defRPr/>
              </a:pPr>
              <a:r>
                <a:rPr lang="en-US" altLang="ja-JP" b="1" dirty="0">
                  <a:solidFill>
                    <a:srgbClr val="66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Spain(11), Italy(9), Germany(2),</a:t>
              </a:r>
            </a:p>
            <a:p>
              <a:pPr marL="534988" lvl="1" indent="-174625" algn="ctr">
                <a:lnSpc>
                  <a:spcPct val="80000"/>
                </a:lnSpc>
                <a:spcBef>
                  <a:spcPct val="20000"/>
                </a:spcBef>
                <a:defRPr/>
              </a:pPr>
              <a:r>
                <a:rPr lang="en-US" altLang="ja-JP" b="1" dirty="0">
                  <a:solidFill>
                    <a:srgbClr val="66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…………..</a:t>
              </a:r>
            </a:p>
          </p:txBody>
        </p:sp>
        <p:pic>
          <p:nvPicPr>
            <p:cNvPr id="13" name="Picture 2" descr="IMG_0568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825" y="4149080"/>
              <a:ext cx="5313261" cy="24978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" name="Text Box 16"/>
            <p:cNvSpPr txBox="1">
              <a:spLocks noChangeArrowheads="1"/>
            </p:cNvSpPr>
            <p:nvPr/>
          </p:nvSpPr>
          <p:spPr bwMode="auto">
            <a:xfrm>
              <a:off x="6240497" y="3509459"/>
              <a:ext cx="1895298" cy="1012599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square" lIns="91430" tIns="45715" rIns="91430" bIns="45715">
              <a:spAutoFit/>
            </a:bodyPr>
            <a:lstStyle/>
            <a:p>
              <a:pPr algn="ctr" defTabSz="914305"/>
              <a:r>
                <a:rPr lang="en-US" altLang="ja-JP" dirty="0" smtClean="0">
                  <a:solidFill>
                    <a:srgbClr val="000000"/>
                  </a:solidFill>
                </a:rPr>
                <a:t>~500</a:t>
              </a:r>
              <a:r>
                <a:rPr lang="en-GB" altLang="ja-JP" dirty="0" smtClean="0">
                  <a:solidFill>
                    <a:srgbClr val="000000"/>
                  </a:solidFill>
                </a:rPr>
                <a:t> </a:t>
              </a:r>
              <a:r>
                <a:rPr lang="en-GB" altLang="ja-JP" dirty="0">
                  <a:solidFill>
                    <a:srgbClr val="000000"/>
                  </a:solidFill>
                </a:rPr>
                <a:t>members, 62 Institutes, </a:t>
              </a:r>
              <a:endParaRPr lang="en-GB" altLang="ja-JP" dirty="0" smtClean="0">
                <a:solidFill>
                  <a:srgbClr val="000000"/>
                </a:solidFill>
              </a:endParaRPr>
            </a:p>
            <a:p>
              <a:pPr algn="ctr" defTabSz="914305"/>
              <a:r>
                <a:rPr lang="en-GB" altLang="ja-JP" dirty="0" smtClean="0">
                  <a:solidFill>
                    <a:srgbClr val="000000"/>
                  </a:solidFill>
                </a:rPr>
                <a:t>12 </a:t>
              </a:r>
              <a:r>
                <a:rPr lang="en-GB" altLang="ja-JP" dirty="0">
                  <a:solidFill>
                    <a:srgbClr val="000000"/>
                  </a:solidFill>
                </a:rPr>
                <a:t>countries</a:t>
              </a:r>
            </a:p>
          </p:txBody>
        </p:sp>
        <p:sp>
          <p:nvSpPr>
            <p:cNvPr id="15" name="テキスト ボックス 14"/>
            <p:cNvSpPr txBox="1"/>
            <p:nvPr/>
          </p:nvSpPr>
          <p:spPr>
            <a:xfrm>
              <a:off x="1483394" y="3554094"/>
              <a:ext cx="2456122" cy="461665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kumimoji="1" lang="en-US" altLang="ja-JP" sz="2400" b="1" dirty="0" smtClean="0">
                  <a:solidFill>
                    <a:srgbClr val="000066"/>
                  </a:solidFill>
                </a:rPr>
                <a:t>T2K Collaboration</a:t>
              </a:r>
              <a:endParaRPr kumimoji="1" lang="ja-JP" altLang="en-US" sz="2400" b="1" dirty="0">
                <a:solidFill>
                  <a:srgbClr val="000066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62357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5EF901-0389-4848-B149-3E6613E8A5DE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61" y="0"/>
            <a:ext cx="4942081" cy="3596431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63113" y="1196752"/>
            <a:ext cx="4028598" cy="2118879"/>
          </a:xfrm>
          <a:prstGeom prst="rect">
            <a:avLst/>
          </a:prstGeom>
        </p:spPr>
      </p:pic>
      <p:pic>
        <p:nvPicPr>
          <p:cNvPr id="5" name="図 87" descr="UCNexprimentalSetup のコピー.pdf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659220"/>
            <a:ext cx="7780412" cy="3209420"/>
          </a:xfrm>
          <a:prstGeom prst="rect">
            <a:avLst/>
          </a:prstGeom>
          <a:solidFill>
            <a:schemeClr val="accent3">
              <a:lumMod val="50000"/>
            </a:schemeClr>
          </a:solidFill>
          <a:ln w="9525">
            <a:noFill/>
            <a:miter lim="800000"/>
            <a:headEnd/>
            <a:tailEnd/>
          </a:ln>
        </p:spPr>
      </p:pic>
      <p:sp>
        <p:nvSpPr>
          <p:cNvPr id="6" name="テキスト ボックス 5"/>
          <p:cNvSpPr txBox="1"/>
          <p:nvPr/>
        </p:nvSpPr>
        <p:spPr>
          <a:xfrm>
            <a:off x="5652120" y="332656"/>
            <a:ext cx="2853666" cy="46166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ja-JP" sz="2400" b="1" dirty="0" err="1" smtClean="0">
                <a:solidFill>
                  <a:srgbClr val="0000FF"/>
                </a:solidFill>
              </a:rPr>
              <a:t>nEDM</a:t>
            </a:r>
            <a:r>
              <a:rPr lang="en-US" altLang="ja-JP" sz="2400" b="1" dirty="0" smtClean="0">
                <a:solidFill>
                  <a:srgbClr val="0000FF"/>
                </a:solidFill>
              </a:rPr>
              <a:t> -Collaboration</a:t>
            </a:r>
            <a:endParaRPr kumimoji="1" lang="ja-JP" altLang="en-US" sz="24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6151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5EF901-0389-4848-B149-3E6613E8A5DE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332656"/>
            <a:ext cx="4460364" cy="2973576"/>
          </a:xfrm>
          <a:prstGeom prst="rect">
            <a:avLst/>
          </a:prstGeom>
        </p:spPr>
      </p:pic>
      <p:grpSp>
        <p:nvGrpSpPr>
          <p:cNvPr id="8" name="グループ化 7"/>
          <p:cNvGrpSpPr/>
          <p:nvPr/>
        </p:nvGrpSpPr>
        <p:grpSpPr>
          <a:xfrm>
            <a:off x="101210" y="3517055"/>
            <a:ext cx="8975890" cy="3347789"/>
            <a:chOff x="101210" y="3517055"/>
            <a:chExt cx="8975890" cy="3347789"/>
          </a:xfrm>
        </p:grpSpPr>
        <p:pic>
          <p:nvPicPr>
            <p:cNvPr id="4" name="図 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92079" y="4165072"/>
              <a:ext cx="3785021" cy="2518604"/>
            </a:xfrm>
            <a:prstGeom prst="rect">
              <a:avLst/>
            </a:prstGeom>
          </p:spPr>
        </p:pic>
        <p:pic>
          <p:nvPicPr>
            <p:cNvPr id="5" name="図 4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512" y="4008184"/>
              <a:ext cx="4860032" cy="2856660"/>
            </a:xfrm>
            <a:prstGeom prst="rect">
              <a:avLst/>
            </a:prstGeom>
          </p:spPr>
        </p:pic>
        <p:sp>
          <p:nvSpPr>
            <p:cNvPr id="6" name="テキスト ボックス 5"/>
            <p:cNvSpPr txBox="1"/>
            <p:nvPr/>
          </p:nvSpPr>
          <p:spPr>
            <a:xfrm>
              <a:off x="101210" y="3517055"/>
              <a:ext cx="4926092" cy="461665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altLang="ja-JP" sz="2400" b="1" dirty="0" smtClean="0">
                  <a:solidFill>
                    <a:srgbClr val="0000FF"/>
                  </a:solidFill>
                </a:rPr>
                <a:t>Muon Material Science Collaboration</a:t>
              </a:r>
              <a:endParaRPr kumimoji="1" lang="ja-JP" altLang="en-US" sz="2400" b="1" dirty="0">
                <a:solidFill>
                  <a:srgbClr val="0000FF"/>
                </a:solidFill>
              </a:endParaRPr>
            </a:p>
          </p:txBody>
        </p:sp>
      </p:grpSp>
      <p:sp>
        <p:nvSpPr>
          <p:cNvPr id="7" name="テキスト ボックス 6"/>
          <p:cNvSpPr txBox="1"/>
          <p:nvPr/>
        </p:nvSpPr>
        <p:spPr>
          <a:xfrm>
            <a:off x="1403648" y="1357779"/>
            <a:ext cx="2597186" cy="46166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ja-JP" sz="2400" b="1" dirty="0" smtClean="0">
                <a:solidFill>
                  <a:srgbClr val="0000FF"/>
                </a:solidFill>
              </a:rPr>
              <a:t>ERL -Collaboration</a:t>
            </a:r>
            <a:endParaRPr kumimoji="1" lang="ja-JP" altLang="en-US" sz="2400" b="1" dirty="0">
              <a:solidFill>
                <a:srgbClr val="0000FF"/>
              </a:solidFill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4499992" y="2852936"/>
            <a:ext cx="13276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i="1" dirty="0" smtClean="0">
                <a:solidFill>
                  <a:srgbClr val="66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March 2012</a:t>
            </a:r>
            <a:endParaRPr kumimoji="1" lang="ja-JP" altLang="en-US" b="1" i="1" dirty="0">
              <a:solidFill>
                <a:srgbClr val="66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5330558" y="4181443"/>
            <a:ext cx="13276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i="1" dirty="0" smtClean="0">
                <a:solidFill>
                  <a:srgbClr val="66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March 2012</a:t>
            </a:r>
            <a:endParaRPr kumimoji="1" lang="ja-JP" altLang="en-US" b="1" i="1" dirty="0">
              <a:solidFill>
                <a:srgbClr val="66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214164" y="4039577"/>
            <a:ext cx="15612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i="1" dirty="0" smtClean="0">
                <a:solidFill>
                  <a:srgbClr val="66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February</a:t>
            </a:r>
            <a:r>
              <a:rPr kumimoji="1" lang="en-US" altLang="ja-JP" b="1" i="1" dirty="0" smtClean="0">
                <a:solidFill>
                  <a:srgbClr val="66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2012</a:t>
            </a:r>
            <a:endParaRPr kumimoji="1" lang="ja-JP" altLang="en-US" b="1" i="1" dirty="0">
              <a:solidFill>
                <a:srgbClr val="66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09347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saito 3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99029" y="2117719"/>
            <a:ext cx="763284" cy="401728"/>
          </a:xfrm>
          <a:prstGeom prst="rect">
            <a:avLst/>
          </a:prstGeom>
        </p:spPr>
      </p:pic>
      <p:pic>
        <p:nvPicPr>
          <p:cNvPr id="5" name="図 4" descr="saito 3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6052" y="1797841"/>
            <a:ext cx="1002977" cy="1041483"/>
          </a:xfrm>
          <a:prstGeom prst="rect">
            <a:avLst/>
          </a:prstGeom>
        </p:spPr>
      </p:pic>
      <p:pic>
        <p:nvPicPr>
          <p:cNvPr id="9" name="図 8" descr="FJPPL2010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4625752"/>
            <a:ext cx="2367536" cy="2232248"/>
          </a:xfrm>
          <a:prstGeom prst="rect">
            <a:avLst/>
          </a:prstGeom>
        </p:spPr>
      </p:pic>
      <p:pic>
        <p:nvPicPr>
          <p:cNvPr id="10" name="図 9" descr="FJPPL2010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7504" y="4221088"/>
            <a:ext cx="1983051" cy="328741"/>
          </a:xfrm>
          <a:prstGeom prst="rect">
            <a:avLst/>
          </a:prstGeom>
        </p:spPr>
      </p:pic>
      <p:grpSp>
        <p:nvGrpSpPr>
          <p:cNvPr id="24" name="グループ化 23"/>
          <p:cNvGrpSpPr/>
          <p:nvPr/>
        </p:nvGrpSpPr>
        <p:grpSpPr>
          <a:xfrm>
            <a:off x="2549324" y="404664"/>
            <a:ext cx="6383965" cy="4320480"/>
            <a:chOff x="2123728" y="116632"/>
            <a:chExt cx="6809562" cy="4608512"/>
          </a:xfrm>
        </p:grpSpPr>
        <p:pic>
          <p:nvPicPr>
            <p:cNvPr id="4" name="図 3" descr="saito 19.jpg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2123728" y="116632"/>
              <a:ext cx="6809562" cy="460851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cxnSp>
          <p:nvCxnSpPr>
            <p:cNvPr id="13" name="直線矢印コネクタ 12"/>
            <p:cNvCxnSpPr/>
            <p:nvPr/>
          </p:nvCxnSpPr>
          <p:spPr>
            <a:xfrm>
              <a:off x="4572000" y="1628800"/>
              <a:ext cx="1944216" cy="1656184"/>
            </a:xfrm>
            <a:prstGeom prst="straightConnector1">
              <a:avLst/>
            </a:prstGeom>
            <a:ln w="19050">
              <a:solidFill>
                <a:srgbClr val="FF0000"/>
              </a:solidFill>
              <a:prstDash val="sysDash"/>
              <a:tailEnd type="arrow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テキスト ボックス 15"/>
          <p:cNvSpPr txBox="1"/>
          <p:nvPr/>
        </p:nvSpPr>
        <p:spPr>
          <a:xfrm>
            <a:off x="-22634" y="2852936"/>
            <a:ext cx="2097498" cy="707886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Improve Precision</a:t>
            </a:r>
          </a:p>
          <a:p>
            <a:pPr algn="ctr"/>
            <a:r>
              <a:rPr lang="en-US" altLang="ja-JP" sz="2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by 5 (0.1 </a:t>
            </a:r>
            <a:r>
              <a:rPr lang="en-US" altLang="ja-JP" sz="20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ppm</a:t>
            </a:r>
            <a:r>
              <a:rPr lang="en-US" altLang="ja-JP" sz="2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ja-JP" altLang="en-US" sz="20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右矢印 16"/>
          <p:cNvSpPr/>
          <p:nvPr/>
        </p:nvSpPr>
        <p:spPr>
          <a:xfrm rot="16200000">
            <a:off x="755576" y="3717032"/>
            <a:ext cx="576064" cy="288032"/>
          </a:xfrm>
          <a:prstGeom prst="rightArrow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0000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cxnSp>
        <p:nvCxnSpPr>
          <p:cNvPr id="22" name="直線コネクタ 21"/>
          <p:cNvCxnSpPr>
            <a:endCxn id="5" idx="1"/>
          </p:cNvCxnSpPr>
          <p:nvPr/>
        </p:nvCxnSpPr>
        <p:spPr>
          <a:xfrm>
            <a:off x="96050" y="1687197"/>
            <a:ext cx="2" cy="63138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グループ化 5"/>
          <p:cNvGrpSpPr/>
          <p:nvPr/>
        </p:nvGrpSpPr>
        <p:grpSpPr>
          <a:xfrm>
            <a:off x="2267744" y="5290721"/>
            <a:ext cx="6698266" cy="1357538"/>
            <a:chOff x="2267744" y="5290721"/>
            <a:chExt cx="6698266" cy="1357538"/>
          </a:xfrm>
        </p:grpSpPr>
        <p:sp>
          <p:nvSpPr>
            <p:cNvPr id="11" name="右矢印 10"/>
            <p:cNvSpPr/>
            <p:nvPr/>
          </p:nvSpPr>
          <p:spPr>
            <a:xfrm>
              <a:off x="2267744" y="5949280"/>
              <a:ext cx="648072" cy="288032"/>
            </a:xfrm>
            <a:prstGeom prst="rightArrow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rgbClr val="0000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>
                <a:solidFill>
                  <a:prstClr val="white"/>
                </a:solidFill>
              </a:endParaRPr>
            </a:p>
          </p:txBody>
        </p:sp>
        <p:pic>
          <p:nvPicPr>
            <p:cNvPr id="18" name="図 17" descr="saito 3.jpg"/>
            <p:cNvPicPr>
              <a:picLocks noChangeAspect="1"/>
            </p:cNvPicPr>
            <p:nvPr/>
          </p:nvPicPr>
          <p:blipFill>
            <a:blip r:embed="rId7" cstate="print">
              <a:lum contras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5076052" y="5928706"/>
              <a:ext cx="720080" cy="308606"/>
            </a:xfrm>
            <a:prstGeom prst="rect">
              <a:avLst/>
            </a:prstGeom>
          </p:spPr>
        </p:pic>
        <p:grpSp>
          <p:nvGrpSpPr>
            <p:cNvPr id="3" name="グループ化 19"/>
            <p:cNvGrpSpPr/>
            <p:nvPr/>
          </p:nvGrpSpPr>
          <p:grpSpPr>
            <a:xfrm>
              <a:off x="5796136" y="5290721"/>
              <a:ext cx="3169874" cy="1357538"/>
              <a:chOff x="5148064" y="5013176"/>
              <a:chExt cx="3817946" cy="1635083"/>
            </a:xfrm>
          </p:grpSpPr>
          <p:pic>
            <p:nvPicPr>
              <p:cNvPr id="14" name="図 13" descr="saito 3.jpg"/>
              <p:cNvPicPr>
                <a:picLocks noChangeAspect="1"/>
              </p:cNvPicPr>
              <p:nvPr/>
            </p:nvPicPr>
            <p:blipFill>
              <a:blip r:embed="rId8" cstate="print">
                <a:lum contrast="2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5220072" y="5013176"/>
                <a:ext cx="3745938" cy="1635083"/>
              </a:xfrm>
              <a:prstGeom prst="rect">
                <a:avLst/>
              </a:prstGeom>
            </p:spPr>
          </p:pic>
          <p:sp>
            <p:nvSpPr>
              <p:cNvPr id="19" name="正方形/長方形 18"/>
              <p:cNvSpPr/>
              <p:nvPr/>
            </p:nvSpPr>
            <p:spPr>
              <a:xfrm>
                <a:off x="5148064" y="5085184"/>
                <a:ext cx="288032" cy="57606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23" name="テキスト ボックス 22"/>
            <p:cNvSpPr txBox="1"/>
            <p:nvPr/>
          </p:nvSpPr>
          <p:spPr>
            <a:xfrm>
              <a:off x="2987824" y="5733256"/>
              <a:ext cx="2097498" cy="707886"/>
            </a:xfrm>
            <a:prstGeom prst="rect">
              <a:avLst/>
            </a:prstGeom>
            <a:solidFill>
              <a:srgbClr val="FFC000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000" b="1" i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Improve Precision</a:t>
              </a:r>
            </a:p>
            <a:p>
              <a:pPr algn="ctr"/>
              <a:r>
                <a:rPr lang="en-US" altLang="ja-JP" sz="2000" b="1" i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by 100</a:t>
              </a:r>
              <a:endParaRPr lang="ja-JP" altLang="en-US" sz="2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25" name="スライド番号プレースホルダ 2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1AC77-3FB6-4DE6-BE8E-A9C9F12454E6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26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6" name="図 25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2634" y="12776"/>
            <a:ext cx="2290630" cy="17978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64373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saito 37.jpg"/>
          <p:cNvPicPr>
            <a:picLocks noChangeAspect="1"/>
          </p:cNvPicPr>
          <p:nvPr/>
        </p:nvPicPr>
        <p:blipFill>
          <a:blip r:embed="rId2" cstate="print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9989" y="0"/>
            <a:ext cx="9163989" cy="6858000"/>
          </a:xfrm>
          <a:prstGeom prst="rect">
            <a:avLst/>
          </a:prstGeom>
        </p:spPr>
      </p:pic>
      <p:sp>
        <p:nvSpPr>
          <p:cNvPr id="3" name="テキスト ボックス 2"/>
          <p:cNvSpPr txBox="1"/>
          <p:nvPr/>
        </p:nvSpPr>
        <p:spPr>
          <a:xfrm rot="2118826">
            <a:off x="311378" y="2688422"/>
            <a:ext cx="12923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Surface </a:t>
            </a:r>
            <a:r>
              <a:rPr lang="en-US" altLang="ja-JP" b="1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  <a:cs typeface="Arial" pitchFamily="34" charset="0"/>
              </a:rPr>
              <a:t>m</a:t>
            </a:r>
            <a:r>
              <a:rPr lang="en-US" altLang="ja-JP" b="1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2483768" y="2420888"/>
            <a:ext cx="29722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Muonium production</a:t>
            </a:r>
          </a:p>
          <a:p>
            <a:r>
              <a:rPr lang="en-US" altLang="ja-JP" sz="160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(300 K ~ 25 </a:t>
            </a:r>
            <a:r>
              <a:rPr lang="en-US" altLang="ja-JP" sz="1600" dirty="0" err="1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meV</a:t>
            </a:r>
            <a:r>
              <a:rPr lang="en-US" altLang="ja-JP" sz="160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ja-JP" sz="160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 2.3 </a:t>
            </a:r>
            <a:r>
              <a:rPr lang="en-US" altLang="ja-JP" sz="1600" dirty="0" err="1" smtClean="0">
                <a:solidFill>
                  <a:prstClr val="white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keV</a:t>
            </a:r>
            <a:r>
              <a:rPr lang="en-US" altLang="ja-JP" sz="160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/c)</a:t>
            </a:r>
            <a:endParaRPr lang="ja-JP" altLang="en-US" sz="1600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図 4" descr="saito 44.jpg"/>
          <p:cNvPicPr>
            <a:picLocks noChangeAspect="1"/>
          </p:cNvPicPr>
          <p:nvPr/>
        </p:nvPicPr>
        <p:blipFill>
          <a:blip r:embed="rId3" cstate="print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512" y="4221088"/>
            <a:ext cx="3168352" cy="2376264"/>
          </a:xfrm>
          <a:prstGeom prst="rect">
            <a:avLst/>
          </a:prstGeom>
        </p:spPr>
      </p:pic>
      <p:sp>
        <p:nvSpPr>
          <p:cNvPr id="6" name="下矢印 5"/>
          <p:cNvSpPr/>
          <p:nvPr/>
        </p:nvSpPr>
        <p:spPr>
          <a:xfrm rot="1928120">
            <a:off x="2529993" y="3186952"/>
            <a:ext cx="288032" cy="1339756"/>
          </a:xfrm>
          <a:prstGeom prst="downArrow">
            <a:avLst/>
          </a:prstGeom>
          <a:solidFill>
            <a:srgbClr val="9999FF">
              <a:alpha val="58824"/>
            </a:srgb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8" name="下矢印 7"/>
          <p:cNvSpPr/>
          <p:nvPr/>
        </p:nvSpPr>
        <p:spPr>
          <a:xfrm rot="11584307">
            <a:off x="4168986" y="3679634"/>
            <a:ext cx="237482" cy="283957"/>
          </a:xfrm>
          <a:prstGeom prst="downArrow">
            <a:avLst/>
          </a:prstGeom>
          <a:solidFill>
            <a:schemeClr val="accent3">
              <a:lumMod val="40000"/>
              <a:lumOff val="60000"/>
              <a:alpha val="58824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grpSp>
        <p:nvGrpSpPr>
          <p:cNvPr id="12" name="グループ化 11"/>
          <p:cNvGrpSpPr/>
          <p:nvPr/>
        </p:nvGrpSpPr>
        <p:grpSpPr>
          <a:xfrm>
            <a:off x="5076056" y="0"/>
            <a:ext cx="3951903" cy="3501008"/>
            <a:chOff x="5076056" y="0"/>
            <a:chExt cx="3951903" cy="3501008"/>
          </a:xfrm>
        </p:grpSpPr>
        <p:pic>
          <p:nvPicPr>
            <p:cNvPr id="9" name="図 8" descr="saito 44.jpg"/>
            <p:cNvPicPr>
              <a:picLocks noChangeAspect="1"/>
            </p:cNvPicPr>
            <p:nvPr/>
          </p:nvPicPr>
          <p:blipFill>
            <a:blip r:embed="rId4" cstate="print">
              <a:lum contras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5436096" y="0"/>
              <a:ext cx="3591863" cy="3501008"/>
            </a:xfrm>
            <a:prstGeom prst="rect">
              <a:avLst/>
            </a:prstGeom>
          </p:spPr>
        </p:pic>
        <p:pic>
          <p:nvPicPr>
            <p:cNvPr id="11" name="図 10" descr="saito 44.jpg"/>
            <p:cNvPicPr>
              <a:picLocks noChangeAspect="1"/>
            </p:cNvPicPr>
            <p:nvPr/>
          </p:nvPicPr>
          <p:blipFill>
            <a:blip r:embed="rId5" cstate="print">
              <a:lum contras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5076056" y="1412776"/>
              <a:ext cx="1512168" cy="432048"/>
            </a:xfrm>
            <a:prstGeom prst="rect">
              <a:avLst/>
            </a:prstGeom>
          </p:spPr>
        </p:pic>
      </p:grpSp>
      <p:sp>
        <p:nvSpPr>
          <p:cNvPr id="18" name="テキスト ボックス 17"/>
          <p:cNvSpPr txBox="1"/>
          <p:nvPr/>
        </p:nvSpPr>
        <p:spPr>
          <a:xfrm rot="1022450">
            <a:off x="1782398" y="3513215"/>
            <a:ext cx="16129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Ultra Cold  </a:t>
            </a:r>
            <a:r>
              <a:rPr lang="en-US" altLang="ja-JP" b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  <a:cs typeface="Arial" pitchFamily="34" charset="0"/>
              </a:rPr>
              <a:t>m</a:t>
            </a:r>
            <a:r>
              <a:rPr lang="en-US" altLang="ja-JP" b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20" name="テキスト ボックス 19"/>
          <p:cNvSpPr txBox="1"/>
          <p:nvPr/>
        </p:nvSpPr>
        <p:spPr>
          <a:xfrm rot="940260">
            <a:off x="3348293" y="4141525"/>
            <a:ext cx="26607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dirty="0" smtClean="0">
                <a:solidFill>
                  <a:srgbClr val="FF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  <a:cs typeface="Arial" pitchFamily="34" charset="0"/>
              </a:rPr>
              <a:t>m  </a:t>
            </a:r>
            <a:r>
              <a:rPr lang="en-US" altLang="ja-JP" b="1" dirty="0" smtClean="0">
                <a:solidFill>
                  <a:srgbClr val="FF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Linac  (300 MeV/c) </a:t>
            </a:r>
          </a:p>
        </p:txBody>
      </p:sp>
      <p:sp>
        <p:nvSpPr>
          <p:cNvPr id="22" name="下矢印 21"/>
          <p:cNvSpPr/>
          <p:nvPr/>
        </p:nvSpPr>
        <p:spPr>
          <a:xfrm rot="10041497">
            <a:off x="7895217" y="2943535"/>
            <a:ext cx="330719" cy="1451852"/>
          </a:xfrm>
          <a:prstGeom prst="downArrow">
            <a:avLst/>
          </a:prstGeom>
          <a:solidFill>
            <a:schemeClr val="accent6">
              <a:lumMod val="40000"/>
              <a:lumOff val="60000"/>
              <a:alpha val="58824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pic>
        <p:nvPicPr>
          <p:cNvPr id="14" name="図 13" descr="saito 20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528" y="0"/>
            <a:ext cx="4968552" cy="784508"/>
          </a:xfrm>
          <a:prstGeom prst="rect">
            <a:avLst/>
          </a:prstGeom>
        </p:spPr>
      </p:pic>
      <p:sp>
        <p:nvSpPr>
          <p:cNvPr id="15" name="正方形/長方形 14"/>
          <p:cNvSpPr/>
          <p:nvPr/>
        </p:nvSpPr>
        <p:spPr>
          <a:xfrm>
            <a:off x="1763688" y="0"/>
            <a:ext cx="1872208" cy="836712"/>
          </a:xfrm>
          <a:prstGeom prst="rect">
            <a:avLst/>
          </a:prstGeom>
          <a:solidFill>
            <a:srgbClr val="66FFFF">
              <a:alpha val="6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16" name="正方形/長方形 15"/>
          <p:cNvSpPr/>
          <p:nvPr/>
        </p:nvSpPr>
        <p:spPr>
          <a:xfrm>
            <a:off x="4716016" y="0"/>
            <a:ext cx="576064" cy="836712"/>
          </a:xfrm>
          <a:prstGeom prst="rect">
            <a:avLst/>
          </a:prstGeom>
          <a:solidFill>
            <a:srgbClr val="66FFFF">
              <a:alpha val="6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pic>
        <p:nvPicPr>
          <p:cNvPr id="17" name="図 16" descr="saito 3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59632" y="764704"/>
            <a:ext cx="414442" cy="218128"/>
          </a:xfrm>
          <a:prstGeom prst="rect">
            <a:avLst/>
          </a:prstGeom>
        </p:spPr>
      </p:pic>
      <p:pic>
        <p:nvPicPr>
          <p:cNvPr id="19" name="図 18" descr="saito 3.jpg"/>
          <p:cNvPicPr>
            <a:picLocks noChangeAspect="1"/>
          </p:cNvPicPr>
          <p:nvPr/>
        </p:nvPicPr>
        <p:blipFill>
          <a:blip r:embed="rId8" cstate="print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07904" y="764704"/>
            <a:ext cx="390984" cy="167566"/>
          </a:xfrm>
          <a:prstGeom prst="rect">
            <a:avLst/>
          </a:prstGeom>
        </p:spPr>
      </p:pic>
      <p:sp>
        <p:nvSpPr>
          <p:cNvPr id="21" name="スライド番号プレースホルダ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1AC77-3FB6-4DE6-BE8E-A9C9F12454E6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27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36" name="グループ化 35"/>
          <p:cNvGrpSpPr/>
          <p:nvPr/>
        </p:nvGrpSpPr>
        <p:grpSpPr>
          <a:xfrm>
            <a:off x="2051720" y="116632"/>
            <a:ext cx="1296143" cy="648072"/>
            <a:chOff x="2051720" y="116632"/>
            <a:chExt cx="1296143" cy="648072"/>
          </a:xfrm>
        </p:grpSpPr>
        <p:cxnSp>
          <p:nvCxnSpPr>
            <p:cNvPr id="25" name="直線コネクタ 24"/>
            <p:cNvCxnSpPr/>
            <p:nvPr/>
          </p:nvCxnSpPr>
          <p:spPr>
            <a:xfrm>
              <a:off x="2051720" y="116632"/>
              <a:ext cx="1296143" cy="648072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線コネクタ 26"/>
            <p:cNvCxnSpPr/>
            <p:nvPr/>
          </p:nvCxnSpPr>
          <p:spPr>
            <a:xfrm flipH="1">
              <a:off x="2051720" y="116632"/>
              <a:ext cx="1296143" cy="648072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グループ化 34"/>
          <p:cNvGrpSpPr/>
          <p:nvPr/>
        </p:nvGrpSpPr>
        <p:grpSpPr>
          <a:xfrm>
            <a:off x="4740401" y="169204"/>
            <a:ext cx="576063" cy="595500"/>
            <a:chOff x="4792217" y="192832"/>
            <a:chExt cx="576063" cy="595500"/>
          </a:xfrm>
        </p:grpSpPr>
        <p:cxnSp>
          <p:nvCxnSpPr>
            <p:cNvPr id="32" name="直線コネクタ 31"/>
            <p:cNvCxnSpPr/>
            <p:nvPr/>
          </p:nvCxnSpPr>
          <p:spPr>
            <a:xfrm flipH="1">
              <a:off x="4792217" y="192832"/>
              <a:ext cx="576063" cy="59550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直線コネクタ 33"/>
            <p:cNvCxnSpPr/>
            <p:nvPr/>
          </p:nvCxnSpPr>
          <p:spPr>
            <a:xfrm>
              <a:off x="4792217" y="192832"/>
              <a:ext cx="576063" cy="59550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709629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8" grpId="0"/>
      <p:bldP spid="20" grpId="0"/>
      <p:bldP spid="22" grpId="0" animBg="1"/>
      <p:bldP spid="15" grpId="0" animBg="1"/>
      <p:bldP spid="1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6043"/>
            <a:ext cx="9116039" cy="2929646"/>
          </a:xfrm>
          <a:prstGeom prst="rect">
            <a:avLst/>
          </a:prstGeom>
        </p:spPr>
      </p:pic>
      <p:grpSp>
        <p:nvGrpSpPr>
          <p:cNvPr id="7" name="グループ化 6"/>
          <p:cNvGrpSpPr/>
          <p:nvPr/>
        </p:nvGrpSpPr>
        <p:grpSpPr>
          <a:xfrm>
            <a:off x="0" y="3068960"/>
            <a:ext cx="9144000" cy="3789040"/>
            <a:chOff x="0" y="3068960"/>
            <a:chExt cx="9144000" cy="3789040"/>
          </a:xfrm>
        </p:grpSpPr>
        <p:pic>
          <p:nvPicPr>
            <p:cNvPr id="2" name="図 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901038"/>
              <a:ext cx="3942616" cy="2956962"/>
            </a:xfrm>
            <a:prstGeom prst="rect">
              <a:avLst/>
            </a:prstGeom>
          </p:spPr>
        </p:pic>
        <p:pic>
          <p:nvPicPr>
            <p:cNvPr id="3" name="図 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23928" y="3901038"/>
              <a:ext cx="5220072" cy="2936291"/>
            </a:xfrm>
            <a:prstGeom prst="rect">
              <a:avLst/>
            </a:prstGeom>
          </p:spPr>
        </p:pic>
        <p:sp>
          <p:nvSpPr>
            <p:cNvPr id="5" name="正方形/長方形 4"/>
            <p:cNvSpPr/>
            <p:nvPr/>
          </p:nvSpPr>
          <p:spPr>
            <a:xfrm>
              <a:off x="288095" y="3068960"/>
              <a:ext cx="8572988" cy="584775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altLang="ja-JP" sz="3200" b="1" dirty="0" smtClean="0">
                  <a:ln w="19050">
                    <a:solidFill>
                      <a:schemeClr val="tx2">
                        <a:tint val="1000"/>
                      </a:schemeClr>
                    </a:solidFill>
                    <a:prstDash val="solid"/>
                  </a:ln>
                  <a:solidFill>
                    <a:srgbClr val="6600CC"/>
                  </a:solidFill>
                  <a:effectLst>
                    <a:outerShdw blurRad="50000" dist="50800" dir="7500000" algn="tl">
                      <a:srgbClr val="000000">
                        <a:shade val="5000"/>
                        <a:alpha val="35000"/>
                      </a:srgbClr>
                    </a:outerShdw>
                  </a:effectLst>
                </a:rPr>
                <a:t>Inauguration Ceremony (LCGT)</a:t>
              </a:r>
              <a:r>
                <a:rPr lang="en-US" altLang="ja-JP" sz="3200" b="1" dirty="0" smtClean="0">
                  <a:ln w="19050">
                    <a:solidFill>
                      <a:schemeClr val="tx2">
                        <a:tint val="1000"/>
                      </a:schemeClr>
                    </a:solidFill>
                    <a:prstDash val="solid"/>
                  </a:ln>
                  <a:solidFill>
                    <a:schemeClr val="accent3"/>
                  </a:solidFill>
                  <a:effectLst>
                    <a:outerShdw blurRad="50000" dist="50800" dir="7500000" algn="tl">
                      <a:srgbClr val="000000">
                        <a:shade val="5000"/>
                        <a:alpha val="35000"/>
                      </a:srgbClr>
                    </a:outerShdw>
                  </a:effectLst>
                </a:rPr>
                <a:t> : </a:t>
              </a:r>
              <a:r>
                <a:rPr lang="en-US" altLang="ja-JP" sz="3200" b="1" i="1" dirty="0" smtClean="0">
                  <a:ln w="19050">
                    <a:solidFill>
                      <a:schemeClr val="tx2">
                        <a:tint val="1000"/>
                      </a:schemeClr>
                    </a:solidFill>
                    <a:prstDash val="solid"/>
                  </a:ln>
                  <a:solidFill>
                    <a:srgbClr val="000066"/>
                  </a:solidFill>
                  <a:effectLst>
                    <a:outerShdw blurRad="50000" dist="50800" dir="7500000" algn="tl">
                      <a:srgbClr val="000000">
                        <a:shade val="5000"/>
                        <a:alpha val="35000"/>
                      </a:srgbClr>
                    </a:outerShdw>
                  </a:effectLst>
                </a:rPr>
                <a:t>January 20, 2012</a:t>
              </a:r>
              <a:endParaRPr lang="ja-JP" altLang="en-US" sz="3200" b="1" i="1" cap="none" spc="0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000066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endParaRPr>
            </a:p>
          </p:txBody>
        </p:sp>
      </p:grpSp>
      <p:sp>
        <p:nvSpPr>
          <p:cNvPr id="6" name="正方形/長方形 5"/>
          <p:cNvSpPr/>
          <p:nvPr/>
        </p:nvSpPr>
        <p:spPr>
          <a:xfrm>
            <a:off x="35091" y="12638"/>
            <a:ext cx="648072" cy="584775"/>
          </a:xfrm>
          <a:prstGeom prst="rect">
            <a:avLst/>
          </a:prstGeom>
          <a:solidFill>
            <a:schemeClr val="bg1"/>
          </a:solidFill>
          <a:ln w="28575">
            <a:solidFill>
              <a:srgbClr val="6600CC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ja-JP" sz="3200" b="1" dirty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000066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8</a:t>
            </a:r>
            <a:r>
              <a:rPr lang="en-US" altLang="ja-JP" sz="3200" b="1" dirty="0" smtClean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000066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4682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Granada2011.jpg"/>
          <p:cNvPicPr>
            <a:picLocks noChangeAspect="1"/>
          </p:cNvPicPr>
          <p:nvPr/>
        </p:nvPicPr>
        <p:blipFill>
          <a:blip r:embed="rId2" cstate="print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6389441" cy="4437112"/>
          </a:xfrm>
          <a:prstGeom prst="rect">
            <a:avLst/>
          </a:prstGeom>
        </p:spPr>
      </p:pic>
      <p:pic>
        <p:nvPicPr>
          <p:cNvPr id="7" name="図 6" descr="Granada2011.jpg"/>
          <p:cNvPicPr>
            <a:picLocks noChangeAspect="1"/>
          </p:cNvPicPr>
          <p:nvPr/>
        </p:nvPicPr>
        <p:blipFill>
          <a:blip r:embed="rId3" cstate="print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4797152"/>
            <a:ext cx="5679342" cy="18150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図 8" descr="2lcgt 21.jpg"/>
          <p:cNvPicPr>
            <a:picLocks noChangeAspect="1"/>
          </p:cNvPicPr>
          <p:nvPr/>
        </p:nvPicPr>
        <p:blipFill>
          <a:blip r:embed="rId4" cstate="print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48321" y="620688"/>
            <a:ext cx="2995679" cy="3362496"/>
          </a:xfrm>
          <a:prstGeom prst="rect">
            <a:avLst/>
          </a:prstGeom>
        </p:spPr>
      </p:pic>
      <p:pic>
        <p:nvPicPr>
          <p:cNvPr id="6" name="図 5" descr="Granada2011.jpg"/>
          <p:cNvPicPr>
            <a:picLocks noChangeAspect="1"/>
          </p:cNvPicPr>
          <p:nvPr/>
        </p:nvPicPr>
        <p:blipFill>
          <a:blip r:embed="rId5" cstate="print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898371" y="4149080"/>
            <a:ext cx="3245629" cy="2376264"/>
          </a:xfrm>
          <a:prstGeom prst="rect">
            <a:avLst/>
          </a:prstGeom>
        </p:spPr>
      </p:pic>
      <p:sp>
        <p:nvSpPr>
          <p:cNvPr id="8" name="スライド番号プレースホルダ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1AC77-3FB6-4DE6-BE8E-A9C9F12454E6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808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20110527スケジュール.JPG"/>
          <p:cNvPicPr>
            <a:picLocks noChangeAspect="1"/>
          </p:cNvPicPr>
          <p:nvPr/>
        </p:nvPicPr>
        <p:blipFill>
          <a:blip r:embed="rId2" cstate="print">
            <a:lum contrast="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テキスト ボックス 2"/>
          <p:cNvSpPr txBox="1"/>
          <p:nvPr/>
        </p:nvSpPr>
        <p:spPr>
          <a:xfrm rot="19700534">
            <a:off x="3075459" y="4321623"/>
            <a:ext cx="32931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 smtClean="0">
                <a:solidFill>
                  <a:schemeClr val="bg1"/>
                </a:solidFill>
              </a:rPr>
              <a:t>Counting one’s </a:t>
            </a:r>
            <a:r>
              <a:rPr kumimoji="1" lang="en-US" altLang="ja-JP" sz="2400" b="1" dirty="0" smtClean="0">
                <a:solidFill>
                  <a:schemeClr val="bg1"/>
                </a:solidFill>
              </a:rPr>
              <a:t>chickens </a:t>
            </a:r>
            <a:endParaRPr kumimoji="1" lang="en-US" altLang="ja-JP" sz="2400" b="1" dirty="0" smtClean="0">
              <a:solidFill>
                <a:schemeClr val="bg1"/>
              </a:solidFill>
            </a:endParaRPr>
          </a:p>
          <a:p>
            <a:r>
              <a:rPr kumimoji="1" lang="en-US" altLang="ja-JP" sz="2400" b="1" dirty="0" smtClean="0">
                <a:solidFill>
                  <a:schemeClr val="bg1"/>
                </a:solidFill>
              </a:rPr>
              <a:t>before they are </a:t>
            </a:r>
            <a:r>
              <a:rPr kumimoji="1" lang="en-US" altLang="ja-JP" sz="2400" b="1" dirty="0" smtClean="0">
                <a:solidFill>
                  <a:schemeClr val="bg1"/>
                </a:solidFill>
              </a:rPr>
              <a:t>hatched</a:t>
            </a:r>
            <a:endParaRPr kumimoji="1" lang="ja-JP" alt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2624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 descr="tama_LCGT.jpg"/>
          <p:cNvPicPr>
            <a:picLocks noChangeAspect="1"/>
          </p:cNvPicPr>
          <p:nvPr/>
        </p:nvPicPr>
        <p:blipFill>
          <a:blip r:embed="rId2" cstate="print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91680" y="260648"/>
            <a:ext cx="5521189" cy="34563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1AC77-3FB6-4DE6-BE8E-A9C9F12454E6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30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 rot="16200000">
            <a:off x="645428" y="1738948"/>
            <a:ext cx="18549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b="1" dirty="0" smtClean="0">
                <a:solidFill>
                  <a:prstClr val="black"/>
                </a:solidFill>
              </a:rPr>
              <a:t>Sensitivity [1/</a:t>
            </a:r>
            <a:r>
              <a:rPr lang="en-US" altLang="ja-JP" sz="1600" b="1" dirty="0" smtClean="0">
                <a:solidFill>
                  <a:prstClr val="black"/>
                </a:solidFill>
                <a:latin typeface="ＭＳ Ｐゴシック"/>
              </a:rPr>
              <a:t>√</a:t>
            </a:r>
            <a:r>
              <a:rPr lang="en-US" altLang="ja-JP" sz="1600" b="1" dirty="0" smtClean="0">
                <a:solidFill>
                  <a:prstClr val="black"/>
                </a:solidFill>
              </a:rPr>
              <a:t>Hz]</a:t>
            </a:r>
            <a:endParaRPr lang="ja-JP" altLang="en-US" sz="1600" b="1" dirty="0">
              <a:solidFill>
                <a:prstClr val="black"/>
              </a:solidFill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7596336" y="2348880"/>
            <a:ext cx="11156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Adv. LIGO</a:t>
            </a:r>
            <a:endParaRPr lang="ja-JP" altLang="en-US" b="1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7596336" y="1916832"/>
            <a:ext cx="11292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Adv. LCGT</a:t>
            </a:r>
            <a:endParaRPr lang="ja-JP" alt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7596336" y="1484784"/>
            <a:ext cx="6862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Virgo</a:t>
            </a:r>
            <a:endParaRPr lang="ja-JP" altLang="en-US" b="1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7596336" y="1052736"/>
            <a:ext cx="7913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I-LCGT</a:t>
            </a:r>
            <a:endParaRPr lang="ja-JP" altLang="en-US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7596336" y="620688"/>
            <a:ext cx="7612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TAMA</a:t>
            </a:r>
            <a:endParaRPr lang="ja-JP" altLang="en-US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7" name="直線矢印コネクタ 16"/>
          <p:cNvCxnSpPr/>
          <p:nvPr/>
        </p:nvCxnSpPr>
        <p:spPr>
          <a:xfrm flipH="1" flipV="1">
            <a:off x="6876256" y="2492896"/>
            <a:ext cx="720080" cy="40650"/>
          </a:xfrm>
          <a:prstGeom prst="straightConnector1">
            <a:avLst/>
          </a:prstGeom>
          <a:ln w="19050">
            <a:solidFill>
              <a:srgbClr val="0066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矢印コネクタ 17"/>
          <p:cNvCxnSpPr/>
          <p:nvPr/>
        </p:nvCxnSpPr>
        <p:spPr>
          <a:xfrm flipH="1">
            <a:off x="6804248" y="2101498"/>
            <a:ext cx="792088" cy="31358"/>
          </a:xfrm>
          <a:prstGeom prst="straightConnector1">
            <a:avLst/>
          </a:prstGeom>
          <a:ln w="19050">
            <a:solidFill>
              <a:srgbClr val="CC33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矢印コネクタ 20"/>
          <p:cNvCxnSpPr/>
          <p:nvPr/>
        </p:nvCxnSpPr>
        <p:spPr>
          <a:xfrm flipH="1">
            <a:off x="7020272" y="1669450"/>
            <a:ext cx="576064" cy="247382"/>
          </a:xfrm>
          <a:prstGeom prst="straightConnector1">
            <a:avLst/>
          </a:prstGeom>
          <a:ln w="19050">
            <a:solidFill>
              <a:srgbClr val="000066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矢印コネクタ 23"/>
          <p:cNvCxnSpPr/>
          <p:nvPr/>
        </p:nvCxnSpPr>
        <p:spPr>
          <a:xfrm flipH="1">
            <a:off x="7092280" y="1237402"/>
            <a:ext cx="504056" cy="175374"/>
          </a:xfrm>
          <a:prstGeom prst="straightConnector1">
            <a:avLst/>
          </a:prstGeom>
          <a:ln w="19050">
            <a:solidFill>
              <a:srgbClr val="0000FF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線矢印コネクタ 26"/>
          <p:cNvCxnSpPr/>
          <p:nvPr/>
        </p:nvCxnSpPr>
        <p:spPr>
          <a:xfrm flipH="1">
            <a:off x="7092280" y="805354"/>
            <a:ext cx="504056" cy="463406"/>
          </a:xfrm>
          <a:prstGeom prst="straightConnector1">
            <a:avLst/>
          </a:prstGeom>
          <a:ln w="19050"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グループ化 3"/>
          <p:cNvGrpSpPr/>
          <p:nvPr/>
        </p:nvGrpSpPr>
        <p:grpSpPr>
          <a:xfrm>
            <a:off x="0" y="4077072"/>
            <a:ext cx="8927976" cy="2780928"/>
            <a:chOff x="0" y="4077072"/>
            <a:chExt cx="8927976" cy="2780928"/>
          </a:xfrm>
        </p:grpSpPr>
        <p:pic>
          <p:nvPicPr>
            <p:cNvPr id="3" name="図 2" descr="Granada2011.jpg"/>
            <p:cNvPicPr>
              <a:picLocks noChangeAspect="1"/>
            </p:cNvPicPr>
            <p:nvPr/>
          </p:nvPicPr>
          <p:blipFill>
            <a:blip r:embed="rId3" cstate="print">
              <a:lum contras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3419872" y="4077719"/>
              <a:ext cx="5508104" cy="278028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5" name="図 4" descr="Kanda_20101116 29.jpg"/>
            <p:cNvPicPr>
              <a:picLocks noChangeAspect="1"/>
            </p:cNvPicPr>
            <p:nvPr/>
          </p:nvPicPr>
          <p:blipFill>
            <a:blip r:embed="rId4" cstate="print">
              <a:lum contras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0" y="4077072"/>
              <a:ext cx="3312481" cy="263691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" name="正方形/長方形 1"/>
            <p:cNvSpPr/>
            <p:nvPr/>
          </p:nvSpPr>
          <p:spPr>
            <a:xfrm>
              <a:off x="8160978" y="4653136"/>
              <a:ext cx="766998" cy="216024"/>
            </a:xfrm>
            <a:prstGeom prst="rect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76109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4716016" y="1079158"/>
            <a:ext cx="28489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</a:t>
            </a:r>
            <a:r>
              <a:rPr lang="en-US" altLang="ja-JP" sz="2800" b="1" dirty="0" smtClean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ig damaged area</a:t>
            </a:r>
            <a:endParaRPr kumimoji="1" lang="ja-JP" altLang="en-US" sz="2800" b="1" dirty="0">
              <a:solidFill>
                <a:srgbClr val="66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2418" y="3284984"/>
            <a:ext cx="2632724" cy="3528392"/>
          </a:xfrm>
          <a:prstGeom prst="rect">
            <a:avLst/>
          </a:prstGeom>
        </p:spPr>
      </p:pic>
      <p:grpSp>
        <p:nvGrpSpPr>
          <p:cNvPr id="11" name="グループ化 10"/>
          <p:cNvGrpSpPr/>
          <p:nvPr/>
        </p:nvGrpSpPr>
        <p:grpSpPr>
          <a:xfrm>
            <a:off x="4572000" y="3140968"/>
            <a:ext cx="1689836" cy="1296144"/>
            <a:chOff x="4572000" y="3140968"/>
            <a:chExt cx="1689836" cy="1296144"/>
          </a:xfrm>
        </p:grpSpPr>
        <p:sp>
          <p:nvSpPr>
            <p:cNvPr id="3" name="テキスト ボックス 2"/>
            <p:cNvSpPr txBox="1"/>
            <p:nvPr/>
          </p:nvSpPr>
          <p:spPr>
            <a:xfrm>
              <a:off x="5508104" y="3284984"/>
              <a:ext cx="75373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800" b="1" dirty="0" smtClean="0">
                  <a:solidFill>
                    <a:srgbClr val="66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KEK</a:t>
              </a:r>
              <a:endParaRPr kumimoji="1" lang="ja-JP" altLang="en-US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grpSp>
          <p:nvGrpSpPr>
            <p:cNvPr id="7" name="グループ化 6"/>
            <p:cNvGrpSpPr/>
            <p:nvPr/>
          </p:nvGrpSpPr>
          <p:grpSpPr>
            <a:xfrm>
              <a:off x="4572000" y="3140968"/>
              <a:ext cx="792088" cy="1296144"/>
              <a:chOff x="4572000" y="3140968"/>
              <a:chExt cx="792088" cy="1296144"/>
            </a:xfrm>
          </p:grpSpPr>
          <p:sp>
            <p:nvSpPr>
              <p:cNvPr id="6" name="円/楕円 5"/>
              <p:cNvSpPr/>
              <p:nvPr/>
            </p:nvSpPr>
            <p:spPr>
              <a:xfrm>
                <a:off x="4572000" y="3140968"/>
                <a:ext cx="792088" cy="792088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8" name="直線コネクタ 7"/>
              <p:cNvCxnSpPr/>
              <p:nvPr/>
            </p:nvCxnSpPr>
            <p:spPr>
              <a:xfrm>
                <a:off x="4788024" y="3933056"/>
                <a:ext cx="288032" cy="504056"/>
              </a:xfrm>
              <a:prstGeom prst="line">
                <a:avLst/>
              </a:prstGeom>
              <a:ln w="28575">
                <a:solidFill>
                  <a:schemeClr val="bg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9" name="テキスト ボックス 8"/>
          <p:cNvSpPr txBox="1"/>
          <p:nvPr/>
        </p:nvSpPr>
        <p:spPr>
          <a:xfrm>
            <a:off x="2843808" y="728479"/>
            <a:ext cx="2331792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800" dirty="0" smtClean="0"/>
              <a:t>Tsukuba </a:t>
            </a:r>
            <a:r>
              <a:rPr kumimoji="1" lang="en-US" altLang="ja-JP" sz="2800" dirty="0" err="1" smtClean="0"/>
              <a:t>Hojou</a:t>
            </a:r>
            <a:endParaRPr kumimoji="1" lang="ja-JP" altLang="en-US" sz="2800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323528" y="1340768"/>
            <a:ext cx="19271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>
                <a:solidFill>
                  <a:schemeClr val="bg1"/>
                </a:solidFill>
                <a:latin typeface="Hobo Std" pitchFamily="34" charset="0"/>
              </a:rPr>
              <a:t>May 5, 2012</a:t>
            </a:r>
            <a:endParaRPr kumimoji="1" lang="ja-JP" altLang="en-US" sz="2400" dirty="0">
              <a:solidFill>
                <a:schemeClr val="bg1"/>
              </a:solidFill>
              <a:latin typeface="Hobo Std" pitchFamily="34" charset="0"/>
            </a:endParaRPr>
          </a:p>
        </p:txBody>
      </p:sp>
      <p:sp>
        <p:nvSpPr>
          <p:cNvPr id="13" name="正方形/長方形 12"/>
          <p:cNvSpPr/>
          <p:nvPr/>
        </p:nvSpPr>
        <p:spPr>
          <a:xfrm>
            <a:off x="173628" y="143704"/>
            <a:ext cx="2952328" cy="584775"/>
          </a:xfrm>
          <a:prstGeom prst="rect">
            <a:avLst/>
          </a:prstGeom>
          <a:solidFill>
            <a:schemeClr val="bg1"/>
          </a:solidFill>
          <a:ln w="28575">
            <a:solidFill>
              <a:srgbClr val="6600CC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ja-JP" sz="3200" b="1" dirty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000066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9</a:t>
            </a:r>
            <a:r>
              <a:rPr lang="en-US" altLang="ja-JP" sz="3200" b="1" dirty="0" smtClean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000066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. Big Tornado</a:t>
            </a:r>
          </a:p>
        </p:txBody>
      </p:sp>
    </p:spTree>
    <p:extLst>
      <p:ext uri="{BB962C8B-B14F-4D97-AF65-F5344CB8AC3E}">
        <p14:creationId xmlns:p14="http://schemas.microsoft.com/office/powerpoint/2010/main" val="2126641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＜竜巻＞車は横転、電柱折れ…　つくば・北条地区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552" y="188640"/>
            <a:ext cx="4744541" cy="3036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552" y="3501008"/>
            <a:ext cx="4752529" cy="3168352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836712"/>
            <a:ext cx="3605962" cy="5589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565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グループ化 2"/>
          <p:cNvGrpSpPr/>
          <p:nvPr/>
        </p:nvGrpSpPr>
        <p:grpSpPr>
          <a:xfrm>
            <a:off x="1675805" y="1399779"/>
            <a:ext cx="7363649" cy="2116340"/>
            <a:chOff x="1214736" y="1397586"/>
            <a:chExt cx="7363649" cy="2116340"/>
          </a:xfrm>
        </p:grpSpPr>
        <p:grpSp>
          <p:nvGrpSpPr>
            <p:cNvPr id="4" name="グループ化 3"/>
            <p:cNvGrpSpPr/>
            <p:nvPr/>
          </p:nvGrpSpPr>
          <p:grpSpPr>
            <a:xfrm>
              <a:off x="1822872" y="1532726"/>
              <a:ext cx="5307586" cy="1981200"/>
              <a:chOff x="1712686" y="2685143"/>
              <a:chExt cx="5834743" cy="2307771"/>
            </a:xfrm>
          </p:grpSpPr>
          <p:pic>
            <p:nvPicPr>
              <p:cNvPr id="8" name="図 7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1767413" y="2742616"/>
                <a:ext cx="5715000" cy="2131161"/>
              </a:xfrm>
              <a:prstGeom prst="rect">
                <a:avLst/>
              </a:prstGeom>
            </p:spPr>
          </p:pic>
          <p:sp>
            <p:nvSpPr>
              <p:cNvPr id="9" name="フリーフォーム 8"/>
              <p:cNvSpPr/>
              <p:nvPr/>
            </p:nvSpPr>
            <p:spPr>
              <a:xfrm>
                <a:off x="1741714" y="2685143"/>
                <a:ext cx="5740699" cy="653143"/>
              </a:xfrm>
              <a:custGeom>
                <a:avLst/>
                <a:gdLst>
                  <a:gd name="connsiteX0" fmla="*/ 58057 w 5733143"/>
                  <a:gd name="connsiteY0" fmla="*/ 43543 h 653143"/>
                  <a:gd name="connsiteX1" fmla="*/ 406400 w 5733143"/>
                  <a:gd name="connsiteY1" fmla="*/ 87086 h 653143"/>
                  <a:gd name="connsiteX2" fmla="*/ 827315 w 5733143"/>
                  <a:gd name="connsiteY2" fmla="*/ 116114 h 653143"/>
                  <a:gd name="connsiteX3" fmla="*/ 1161143 w 5733143"/>
                  <a:gd name="connsiteY3" fmla="*/ 174171 h 653143"/>
                  <a:gd name="connsiteX4" fmla="*/ 1436915 w 5733143"/>
                  <a:gd name="connsiteY4" fmla="*/ 159657 h 653143"/>
                  <a:gd name="connsiteX5" fmla="*/ 1538515 w 5733143"/>
                  <a:gd name="connsiteY5" fmla="*/ 246743 h 653143"/>
                  <a:gd name="connsiteX6" fmla="*/ 1828800 w 5733143"/>
                  <a:gd name="connsiteY6" fmla="*/ 290286 h 653143"/>
                  <a:gd name="connsiteX7" fmla="*/ 2090057 w 5733143"/>
                  <a:gd name="connsiteY7" fmla="*/ 333828 h 653143"/>
                  <a:gd name="connsiteX8" fmla="*/ 2380343 w 5733143"/>
                  <a:gd name="connsiteY8" fmla="*/ 362857 h 653143"/>
                  <a:gd name="connsiteX9" fmla="*/ 2496457 w 5733143"/>
                  <a:gd name="connsiteY9" fmla="*/ 391886 h 653143"/>
                  <a:gd name="connsiteX10" fmla="*/ 2612572 w 5733143"/>
                  <a:gd name="connsiteY10" fmla="*/ 449943 h 653143"/>
                  <a:gd name="connsiteX11" fmla="*/ 2743200 w 5733143"/>
                  <a:gd name="connsiteY11" fmla="*/ 449943 h 653143"/>
                  <a:gd name="connsiteX12" fmla="*/ 2873829 w 5733143"/>
                  <a:gd name="connsiteY12" fmla="*/ 464457 h 653143"/>
                  <a:gd name="connsiteX13" fmla="*/ 3018972 w 5733143"/>
                  <a:gd name="connsiteY13" fmla="*/ 435428 h 653143"/>
                  <a:gd name="connsiteX14" fmla="*/ 3236686 w 5733143"/>
                  <a:gd name="connsiteY14" fmla="*/ 420914 h 653143"/>
                  <a:gd name="connsiteX15" fmla="*/ 3439886 w 5733143"/>
                  <a:gd name="connsiteY15" fmla="*/ 420914 h 653143"/>
                  <a:gd name="connsiteX16" fmla="*/ 3672115 w 5733143"/>
                  <a:gd name="connsiteY16" fmla="*/ 493486 h 653143"/>
                  <a:gd name="connsiteX17" fmla="*/ 3933372 w 5733143"/>
                  <a:gd name="connsiteY17" fmla="*/ 508000 h 653143"/>
                  <a:gd name="connsiteX18" fmla="*/ 4064000 w 5733143"/>
                  <a:gd name="connsiteY18" fmla="*/ 537028 h 653143"/>
                  <a:gd name="connsiteX19" fmla="*/ 4281715 w 5733143"/>
                  <a:gd name="connsiteY19" fmla="*/ 595086 h 653143"/>
                  <a:gd name="connsiteX20" fmla="*/ 4528457 w 5733143"/>
                  <a:gd name="connsiteY20" fmla="*/ 609600 h 653143"/>
                  <a:gd name="connsiteX21" fmla="*/ 5196115 w 5733143"/>
                  <a:gd name="connsiteY21" fmla="*/ 653143 h 653143"/>
                  <a:gd name="connsiteX22" fmla="*/ 5471886 w 5733143"/>
                  <a:gd name="connsiteY22" fmla="*/ 653143 h 653143"/>
                  <a:gd name="connsiteX23" fmla="*/ 5733143 w 5733143"/>
                  <a:gd name="connsiteY23" fmla="*/ 638628 h 653143"/>
                  <a:gd name="connsiteX24" fmla="*/ 5733143 w 5733143"/>
                  <a:gd name="connsiteY24" fmla="*/ 14514 h 653143"/>
                  <a:gd name="connsiteX25" fmla="*/ 0 w 5733143"/>
                  <a:gd name="connsiteY25" fmla="*/ 0 h 653143"/>
                  <a:gd name="connsiteX26" fmla="*/ 43543 w 5733143"/>
                  <a:gd name="connsiteY26" fmla="*/ 101600 h 6531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5733143" h="653143">
                    <a:moveTo>
                      <a:pt x="58057" y="43543"/>
                    </a:moveTo>
                    <a:lnTo>
                      <a:pt x="406400" y="87086"/>
                    </a:lnTo>
                    <a:lnTo>
                      <a:pt x="827315" y="116114"/>
                    </a:lnTo>
                    <a:lnTo>
                      <a:pt x="1161143" y="174171"/>
                    </a:lnTo>
                    <a:lnTo>
                      <a:pt x="1436915" y="159657"/>
                    </a:lnTo>
                    <a:lnTo>
                      <a:pt x="1538515" y="246743"/>
                    </a:lnTo>
                    <a:lnTo>
                      <a:pt x="1828800" y="290286"/>
                    </a:lnTo>
                    <a:lnTo>
                      <a:pt x="2090057" y="333828"/>
                    </a:lnTo>
                    <a:lnTo>
                      <a:pt x="2380343" y="362857"/>
                    </a:lnTo>
                    <a:lnTo>
                      <a:pt x="2496457" y="391886"/>
                    </a:lnTo>
                    <a:lnTo>
                      <a:pt x="2612572" y="449943"/>
                    </a:lnTo>
                    <a:lnTo>
                      <a:pt x="2743200" y="449943"/>
                    </a:lnTo>
                    <a:lnTo>
                      <a:pt x="2873829" y="464457"/>
                    </a:lnTo>
                    <a:lnTo>
                      <a:pt x="3018972" y="435428"/>
                    </a:lnTo>
                    <a:lnTo>
                      <a:pt x="3236686" y="420914"/>
                    </a:lnTo>
                    <a:lnTo>
                      <a:pt x="3439886" y="420914"/>
                    </a:lnTo>
                    <a:lnTo>
                      <a:pt x="3672115" y="493486"/>
                    </a:lnTo>
                    <a:lnTo>
                      <a:pt x="3933372" y="508000"/>
                    </a:lnTo>
                    <a:lnTo>
                      <a:pt x="4064000" y="537028"/>
                    </a:lnTo>
                    <a:lnTo>
                      <a:pt x="4281715" y="595086"/>
                    </a:lnTo>
                    <a:lnTo>
                      <a:pt x="4528457" y="609600"/>
                    </a:lnTo>
                    <a:lnTo>
                      <a:pt x="5196115" y="653143"/>
                    </a:lnTo>
                    <a:lnTo>
                      <a:pt x="5471886" y="653143"/>
                    </a:lnTo>
                    <a:lnTo>
                      <a:pt x="5733143" y="638628"/>
                    </a:lnTo>
                    <a:lnTo>
                      <a:pt x="5733143" y="14514"/>
                    </a:lnTo>
                    <a:lnTo>
                      <a:pt x="0" y="0"/>
                    </a:lnTo>
                    <a:lnTo>
                      <a:pt x="43543" y="101600"/>
                    </a:lnTo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ja-JP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" name="フリーフォーム 9"/>
              <p:cNvSpPr/>
              <p:nvPr/>
            </p:nvSpPr>
            <p:spPr>
              <a:xfrm>
                <a:off x="1712686" y="4223657"/>
                <a:ext cx="5834743" cy="769257"/>
              </a:xfrm>
              <a:custGeom>
                <a:avLst/>
                <a:gdLst>
                  <a:gd name="connsiteX0" fmla="*/ 14514 w 5834743"/>
                  <a:gd name="connsiteY0" fmla="*/ 0 h 769257"/>
                  <a:gd name="connsiteX1" fmla="*/ 0 w 5834743"/>
                  <a:gd name="connsiteY1" fmla="*/ 769257 h 769257"/>
                  <a:gd name="connsiteX2" fmla="*/ 5834743 w 5834743"/>
                  <a:gd name="connsiteY2" fmla="*/ 667657 h 769257"/>
                  <a:gd name="connsiteX3" fmla="*/ 5762171 w 5834743"/>
                  <a:gd name="connsiteY3" fmla="*/ 595086 h 769257"/>
                  <a:gd name="connsiteX4" fmla="*/ 5007428 w 5834743"/>
                  <a:gd name="connsiteY4" fmla="*/ 566057 h 769257"/>
                  <a:gd name="connsiteX5" fmla="*/ 4760685 w 5834743"/>
                  <a:gd name="connsiteY5" fmla="*/ 537029 h 769257"/>
                  <a:gd name="connsiteX6" fmla="*/ 4238171 w 5834743"/>
                  <a:gd name="connsiteY6" fmla="*/ 435429 h 769257"/>
                  <a:gd name="connsiteX7" fmla="*/ 3715657 w 5834743"/>
                  <a:gd name="connsiteY7" fmla="*/ 362857 h 769257"/>
                  <a:gd name="connsiteX8" fmla="*/ 3149600 w 5834743"/>
                  <a:gd name="connsiteY8" fmla="*/ 348343 h 769257"/>
                  <a:gd name="connsiteX9" fmla="*/ 2627085 w 5834743"/>
                  <a:gd name="connsiteY9" fmla="*/ 261257 h 769257"/>
                  <a:gd name="connsiteX10" fmla="*/ 2090057 w 5834743"/>
                  <a:gd name="connsiteY10" fmla="*/ 232229 h 769257"/>
                  <a:gd name="connsiteX11" fmla="*/ 1524000 w 5834743"/>
                  <a:gd name="connsiteY11" fmla="*/ 188686 h 769257"/>
                  <a:gd name="connsiteX12" fmla="*/ 1103085 w 5834743"/>
                  <a:gd name="connsiteY12" fmla="*/ 116114 h 769257"/>
                  <a:gd name="connsiteX13" fmla="*/ 740228 w 5834743"/>
                  <a:gd name="connsiteY13" fmla="*/ 58057 h 769257"/>
                  <a:gd name="connsiteX14" fmla="*/ 333828 w 5834743"/>
                  <a:gd name="connsiteY14" fmla="*/ 0 h 769257"/>
                  <a:gd name="connsiteX15" fmla="*/ 14514 w 5834743"/>
                  <a:gd name="connsiteY15" fmla="*/ 0 h 769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834743" h="769257">
                    <a:moveTo>
                      <a:pt x="14514" y="0"/>
                    </a:moveTo>
                    <a:lnTo>
                      <a:pt x="0" y="769257"/>
                    </a:lnTo>
                    <a:lnTo>
                      <a:pt x="5834743" y="667657"/>
                    </a:lnTo>
                    <a:lnTo>
                      <a:pt x="5762171" y="595086"/>
                    </a:lnTo>
                    <a:lnTo>
                      <a:pt x="5007428" y="566057"/>
                    </a:lnTo>
                    <a:lnTo>
                      <a:pt x="4760685" y="537029"/>
                    </a:lnTo>
                    <a:lnTo>
                      <a:pt x="4238171" y="435429"/>
                    </a:lnTo>
                    <a:lnTo>
                      <a:pt x="3715657" y="362857"/>
                    </a:lnTo>
                    <a:lnTo>
                      <a:pt x="3149600" y="348343"/>
                    </a:lnTo>
                    <a:lnTo>
                      <a:pt x="2627085" y="261257"/>
                    </a:lnTo>
                    <a:lnTo>
                      <a:pt x="2090057" y="232229"/>
                    </a:lnTo>
                    <a:lnTo>
                      <a:pt x="1524000" y="188686"/>
                    </a:lnTo>
                    <a:lnTo>
                      <a:pt x="1103085" y="116114"/>
                    </a:lnTo>
                    <a:lnTo>
                      <a:pt x="740228" y="58057"/>
                    </a:lnTo>
                    <a:lnTo>
                      <a:pt x="333828" y="0"/>
                    </a:lnTo>
                    <a:lnTo>
                      <a:pt x="14514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5" name="テキスト ボックス 4"/>
            <p:cNvSpPr txBox="1"/>
            <p:nvPr/>
          </p:nvSpPr>
          <p:spPr>
            <a:xfrm rot="21177652">
              <a:off x="1214736" y="1397586"/>
              <a:ext cx="742511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4800" b="1" dirty="0" smtClean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GP行書体" pitchFamily="66" charset="-128"/>
                  <a:ea typeface="HGP行書体" pitchFamily="66" charset="-128"/>
                </a:rPr>
                <a:t>To</a:t>
              </a:r>
              <a:endParaRPr lang="ja-JP" altLang="en-US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行書体" pitchFamily="66" charset="-128"/>
                <a:ea typeface="HGP行書体" pitchFamily="66" charset="-128"/>
              </a:endParaRPr>
            </a:p>
          </p:txBody>
        </p:sp>
        <p:sp>
          <p:nvSpPr>
            <p:cNvPr id="6" name="テキスト ボックス 5"/>
            <p:cNvSpPr txBox="1"/>
            <p:nvPr/>
          </p:nvSpPr>
          <p:spPr>
            <a:xfrm rot="500308">
              <a:off x="6971855" y="2081360"/>
              <a:ext cx="160653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4800" b="1" dirty="0" smtClean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GP行書体" pitchFamily="66" charset="-128"/>
                  <a:ea typeface="HGP行書体" pitchFamily="66" charset="-128"/>
                </a:rPr>
                <a:t>World</a:t>
              </a:r>
              <a:endParaRPr lang="ja-JP" altLang="en-US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行書体" pitchFamily="66" charset="-128"/>
                <a:ea typeface="HGP行書体" pitchFamily="66" charset="-128"/>
              </a:endParaRPr>
            </a:p>
          </p:txBody>
        </p:sp>
        <p:sp>
          <p:nvSpPr>
            <p:cNvPr id="7" name="テキスト ボックス 6"/>
            <p:cNvSpPr txBox="1"/>
            <p:nvPr/>
          </p:nvSpPr>
          <p:spPr>
            <a:xfrm rot="333128">
              <a:off x="6866184" y="2629355"/>
              <a:ext cx="1164101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4800" b="1" dirty="0" smtClean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GP行書体" pitchFamily="66" charset="-128"/>
                  <a:ea typeface="HGP行書体" pitchFamily="66" charset="-128"/>
                </a:rPr>
                <a:t>port</a:t>
              </a:r>
              <a:endParaRPr lang="ja-JP" altLang="en-US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行書体" pitchFamily="66" charset="-128"/>
                <a:ea typeface="HGP行書体" pitchFamily="66" charset="-128"/>
              </a:endParaRPr>
            </a:p>
          </p:txBody>
        </p:sp>
      </p:grpSp>
      <p:pic>
        <p:nvPicPr>
          <p:cNvPr id="11" name="図 10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6085" y="3628574"/>
            <a:ext cx="4427598" cy="3121458"/>
          </a:xfrm>
          <a:prstGeom prst="rect">
            <a:avLst/>
          </a:prstGeom>
        </p:spPr>
      </p:pic>
      <p:pic>
        <p:nvPicPr>
          <p:cNvPr id="12" name="図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7773" y="4562711"/>
            <a:ext cx="1982979" cy="1253184"/>
          </a:xfrm>
          <a:prstGeom prst="rect">
            <a:avLst/>
          </a:prstGeom>
        </p:spPr>
      </p:pic>
      <p:pic>
        <p:nvPicPr>
          <p:cNvPr id="13" name="図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1569" y="467549"/>
            <a:ext cx="5170817" cy="3068019"/>
          </a:xfrm>
          <a:prstGeom prst="rect">
            <a:avLst/>
          </a:prstGeom>
        </p:spPr>
      </p:pic>
      <p:sp>
        <p:nvSpPr>
          <p:cNvPr id="17" name="テキスト ボックス 16"/>
          <p:cNvSpPr txBox="1"/>
          <p:nvPr/>
        </p:nvSpPr>
        <p:spPr>
          <a:xfrm>
            <a:off x="3548013" y="4866138"/>
            <a:ext cx="5100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6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&amp;</a:t>
            </a:r>
            <a:endParaRPr lang="ja-JP" altLang="en-US" sz="36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正方形/長方形 13"/>
          <p:cNvSpPr/>
          <p:nvPr/>
        </p:nvSpPr>
        <p:spPr>
          <a:xfrm>
            <a:off x="0" y="3594"/>
            <a:ext cx="2808312" cy="584775"/>
          </a:xfrm>
          <a:prstGeom prst="rect">
            <a:avLst/>
          </a:prstGeom>
          <a:solidFill>
            <a:schemeClr val="bg1"/>
          </a:solidFill>
          <a:ln w="28575">
            <a:solidFill>
              <a:srgbClr val="6600CC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ja-JP" sz="3200" b="1" dirty="0" smtClean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000066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10. Summary</a:t>
            </a:r>
          </a:p>
        </p:txBody>
      </p:sp>
    </p:spTree>
    <p:extLst>
      <p:ext uri="{BB962C8B-B14F-4D97-AF65-F5344CB8AC3E}">
        <p14:creationId xmlns:p14="http://schemas.microsoft.com/office/powerpoint/2010/main" val="1412166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 descr="FermiUser.jpg"/>
          <p:cNvPicPr>
            <a:picLocks noChangeAspect="1"/>
          </p:cNvPicPr>
          <p:nvPr/>
        </p:nvPicPr>
        <p:blipFill>
          <a:blip r:embed="rId2" cstate="print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4756" y="214699"/>
            <a:ext cx="8352928" cy="62845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1" name="グループ化 10"/>
          <p:cNvGrpSpPr/>
          <p:nvPr/>
        </p:nvGrpSpPr>
        <p:grpSpPr>
          <a:xfrm>
            <a:off x="2483768" y="1988840"/>
            <a:ext cx="585417" cy="554578"/>
            <a:chOff x="2483768" y="1988840"/>
            <a:chExt cx="585417" cy="554578"/>
          </a:xfrm>
        </p:grpSpPr>
        <p:cxnSp>
          <p:nvCxnSpPr>
            <p:cNvPr id="5" name="直線コネクタ 4"/>
            <p:cNvCxnSpPr/>
            <p:nvPr/>
          </p:nvCxnSpPr>
          <p:spPr>
            <a:xfrm>
              <a:off x="2538539" y="1988840"/>
              <a:ext cx="432048" cy="0"/>
            </a:xfrm>
            <a:prstGeom prst="line">
              <a:avLst/>
            </a:prstGeom>
            <a:ln w="38100">
              <a:solidFill>
                <a:srgbClr val="FF0000"/>
              </a:solidFill>
              <a:headEnd type="none" w="med" len="med"/>
              <a:tailEnd type="arrow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" name="テキスト ボックス 1"/>
            <p:cNvSpPr txBox="1"/>
            <p:nvPr/>
          </p:nvSpPr>
          <p:spPr>
            <a:xfrm>
              <a:off x="2483768" y="2204864"/>
              <a:ext cx="585417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altLang="ja-JP" sz="1600" b="1" dirty="0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5/16</a:t>
              </a:r>
              <a:endParaRPr lang="ja-JP" altLang="en-US" sz="1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12" name="グループ化 11"/>
          <p:cNvGrpSpPr/>
          <p:nvPr/>
        </p:nvGrpSpPr>
        <p:grpSpPr>
          <a:xfrm>
            <a:off x="2651221" y="2636912"/>
            <a:ext cx="585417" cy="377555"/>
            <a:chOff x="2651221" y="2636912"/>
            <a:chExt cx="585417" cy="377555"/>
          </a:xfrm>
        </p:grpSpPr>
        <p:cxnSp>
          <p:nvCxnSpPr>
            <p:cNvPr id="7" name="直線コネクタ 6"/>
            <p:cNvCxnSpPr/>
            <p:nvPr/>
          </p:nvCxnSpPr>
          <p:spPr>
            <a:xfrm>
              <a:off x="2651221" y="2636912"/>
              <a:ext cx="432048" cy="0"/>
            </a:xfrm>
            <a:prstGeom prst="line">
              <a:avLst/>
            </a:prstGeom>
            <a:ln w="38100">
              <a:solidFill>
                <a:srgbClr val="FF0000"/>
              </a:solidFill>
              <a:headEnd type="none" w="med" len="med"/>
              <a:tailEnd type="arrow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テキスト ボックス 5"/>
            <p:cNvSpPr txBox="1"/>
            <p:nvPr/>
          </p:nvSpPr>
          <p:spPr>
            <a:xfrm>
              <a:off x="2651221" y="2675913"/>
              <a:ext cx="585417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altLang="ja-JP" sz="1600" b="1" dirty="0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5/23</a:t>
              </a:r>
              <a:endParaRPr lang="ja-JP" altLang="en-US" sz="1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13" name="グループ化 12"/>
          <p:cNvGrpSpPr/>
          <p:nvPr/>
        </p:nvGrpSpPr>
        <p:grpSpPr>
          <a:xfrm>
            <a:off x="2927605" y="2814412"/>
            <a:ext cx="913270" cy="338554"/>
            <a:chOff x="2927605" y="2814412"/>
            <a:chExt cx="913270" cy="338554"/>
          </a:xfrm>
        </p:grpSpPr>
        <p:cxnSp>
          <p:nvCxnSpPr>
            <p:cNvPr id="9" name="直線コネクタ 8"/>
            <p:cNvCxnSpPr/>
            <p:nvPr/>
          </p:nvCxnSpPr>
          <p:spPr>
            <a:xfrm>
              <a:off x="2927605" y="2952912"/>
              <a:ext cx="432048" cy="0"/>
            </a:xfrm>
            <a:prstGeom prst="line">
              <a:avLst/>
            </a:prstGeom>
            <a:ln w="38100">
              <a:solidFill>
                <a:srgbClr val="FF0000"/>
              </a:solidFill>
              <a:headEnd type="none" w="med" len="med"/>
              <a:tailEnd type="arrow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テキスト ボックス 9"/>
            <p:cNvSpPr txBox="1"/>
            <p:nvPr/>
          </p:nvSpPr>
          <p:spPr>
            <a:xfrm>
              <a:off x="3359653" y="2814412"/>
              <a:ext cx="481222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altLang="ja-JP" sz="1600" b="1" dirty="0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6/6</a:t>
              </a:r>
              <a:endParaRPr lang="ja-JP" altLang="en-US" sz="1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3" name="テキスト ボックス 2"/>
          <p:cNvSpPr txBox="1"/>
          <p:nvPr/>
        </p:nvSpPr>
        <p:spPr>
          <a:xfrm>
            <a:off x="1878361" y="3187714"/>
            <a:ext cx="11192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b="1" dirty="0" err="1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SuperKEKB</a:t>
            </a:r>
            <a:endParaRPr lang="ja-JP" altLang="en-US" sz="1600" b="1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6" name="グループ化 15"/>
          <p:cNvGrpSpPr/>
          <p:nvPr/>
        </p:nvGrpSpPr>
        <p:grpSpPr>
          <a:xfrm>
            <a:off x="6462374" y="3988061"/>
            <a:ext cx="635110" cy="449051"/>
            <a:chOff x="6462374" y="3988061"/>
            <a:chExt cx="635110" cy="449051"/>
          </a:xfrm>
        </p:grpSpPr>
        <p:sp>
          <p:nvSpPr>
            <p:cNvPr id="4" name="テキスト ボックス 3"/>
            <p:cNvSpPr txBox="1"/>
            <p:nvPr/>
          </p:nvSpPr>
          <p:spPr>
            <a:xfrm>
              <a:off x="6462374" y="3988061"/>
              <a:ext cx="6351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b="1" dirty="0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12/9</a:t>
              </a:r>
              <a:endParaRPr lang="ja-JP" altLang="en-US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15" name="直線コネクタ 14"/>
            <p:cNvCxnSpPr/>
            <p:nvPr/>
          </p:nvCxnSpPr>
          <p:spPr>
            <a:xfrm>
              <a:off x="6628698" y="4437112"/>
              <a:ext cx="432048" cy="0"/>
            </a:xfrm>
            <a:prstGeom prst="line">
              <a:avLst/>
            </a:prstGeom>
            <a:ln w="38100">
              <a:solidFill>
                <a:srgbClr val="FF0000"/>
              </a:solidFill>
              <a:headEnd type="none" w="med" len="med"/>
              <a:tailEnd type="arrow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円/楕円 16"/>
          <p:cNvSpPr/>
          <p:nvPr/>
        </p:nvSpPr>
        <p:spPr>
          <a:xfrm>
            <a:off x="6228184" y="2543418"/>
            <a:ext cx="1728192" cy="471049"/>
          </a:xfrm>
          <a:prstGeom prst="ellipse">
            <a:avLst/>
          </a:prstGeom>
          <a:solidFill>
            <a:srgbClr val="FDEADA">
              <a:alpha val="47843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grpSp>
        <p:nvGrpSpPr>
          <p:cNvPr id="18" name="グループ化 17"/>
          <p:cNvGrpSpPr/>
          <p:nvPr/>
        </p:nvGrpSpPr>
        <p:grpSpPr>
          <a:xfrm>
            <a:off x="6669849" y="4829300"/>
            <a:ext cx="752129" cy="449051"/>
            <a:chOff x="6462374" y="3988061"/>
            <a:chExt cx="752129" cy="449051"/>
          </a:xfrm>
        </p:grpSpPr>
        <p:sp>
          <p:nvSpPr>
            <p:cNvPr id="19" name="テキスト ボックス 18"/>
            <p:cNvSpPr txBox="1"/>
            <p:nvPr/>
          </p:nvSpPr>
          <p:spPr>
            <a:xfrm>
              <a:off x="6462374" y="3988061"/>
              <a:ext cx="7521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b="1" dirty="0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12/21</a:t>
              </a:r>
              <a:endParaRPr lang="ja-JP" altLang="en-US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20" name="直線コネクタ 19"/>
            <p:cNvCxnSpPr/>
            <p:nvPr/>
          </p:nvCxnSpPr>
          <p:spPr>
            <a:xfrm>
              <a:off x="6628698" y="4437112"/>
              <a:ext cx="432048" cy="0"/>
            </a:xfrm>
            <a:prstGeom prst="line">
              <a:avLst/>
            </a:prstGeom>
            <a:ln w="38100">
              <a:solidFill>
                <a:srgbClr val="FF0000"/>
              </a:solidFill>
              <a:headEnd type="none" w="med" len="med"/>
              <a:tailEnd type="arrow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グループ化 20"/>
          <p:cNvGrpSpPr/>
          <p:nvPr/>
        </p:nvGrpSpPr>
        <p:grpSpPr>
          <a:xfrm>
            <a:off x="6787901" y="5549380"/>
            <a:ext cx="752129" cy="449051"/>
            <a:chOff x="6462374" y="3988061"/>
            <a:chExt cx="752129" cy="449051"/>
          </a:xfrm>
        </p:grpSpPr>
        <p:sp>
          <p:nvSpPr>
            <p:cNvPr id="22" name="テキスト ボックス 21"/>
            <p:cNvSpPr txBox="1"/>
            <p:nvPr/>
          </p:nvSpPr>
          <p:spPr>
            <a:xfrm>
              <a:off x="6462374" y="3988061"/>
              <a:ext cx="7521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b="1" dirty="0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12/24</a:t>
              </a:r>
              <a:endParaRPr lang="ja-JP" altLang="en-US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23" name="直線コネクタ 22"/>
            <p:cNvCxnSpPr/>
            <p:nvPr/>
          </p:nvCxnSpPr>
          <p:spPr>
            <a:xfrm>
              <a:off x="6628698" y="4437112"/>
              <a:ext cx="432048" cy="0"/>
            </a:xfrm>
            <a:prstGeom prst="line">
              <a:avLst/>
            </a:prstGeom>
            <a:ln w="38100">
              <a:solidFill>
                <a:srgbClr val="FF0000"/>
              </a:solidFill>
              <a:headEnd type="none" w="med" len="med"/>
              <a:tailEnd type="arrow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グループ化 13"/>
          <p:cNvGrpSpPr/>
          <p:nvPr/>
        </p:nvGrpSpPr>
        <p:grpSpPr>
          <a:xfrm>
            <a:off x="4250375" y="4703963"/>
            <a:ext cx="1775881" cy="1841352"/>
            <a:chOff x="4250375" y="4703963"/>
            <a:chExt cx="1775881" cy="1841352"/>
          </a:xfrm>
        </p:grpSpPr>
        <p:pic>
          <p:nvPicPr>
            <p:cNvPr id="24" name="図 2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5400000">
              <a:off x="4217640" y="4736698"/>
              <a:ext cx="1841352" cy="1775881"/>
            </a:xfrm>
            <a:prstGeom prst="rect">
              <a:avLst/>
            </a:prstGeom>
          </p:spPr>
        </p:pic>
        <p:sp>
          <p:nvSpPr>
            <p:cNvPr id="25" name="テキスト ボックス 24"/>
            <p:cNvSpPr txBox="1"/>
            <p:nvPr/>
          </p:nvSpPr>
          <p:spPr>
            <a:xfrm>
              <a:off x="4427984" y="4829300"/>
              <a:ext cx="1069524" cy="307777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altLang="ja-JP" sz="1400" b="1" dirty="0" smtClean="0">
                  <a:solidFill>
                    <a:srgbClr val="0000FF"/>
                  </a:solidFill>
                </a:rPr>
                <a:t>2011/12/24</a:t>
              </a:r>
              <a:endParaRPr lang="ja-JP" altLang="en-US" sz="1400" b="1" dirty="0">
                <a:solidFill>
                  <a:srgbClr val="0000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23309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グループ化 44"/>
          <p:cNvGrpSpPr/>
          <p:nvPr/>
        </p:nvGrpSpPr>
        <p:grpSpPr>
          <a:xfrm>
            <a:off x="3059832" y="3690938"/>
            <a:ext cx="4104704" cy="3167062"/>
            <a:chOff x="35496" y="3690938"/>
            <a:chExt cx="4104704" cy="3167062"/>
          </a:xfrm>
        </p:grpSpPr>
        <p:pic>
          <p:nvPicPr>
            <p:cNvPr id="2050" name="Picture 7" descr="アジア東部の白地図"/>
            <p:cNvPicPr>
              <a:picLocks noChangeAspect="1" noChangeArrowheads="1"/>
            </p:cNvPicPr>
            <p:nvPr/>
          </p:nvPicPr>
          <p:blipFill>
            <a:blip r:embed="rId2" cstate="print">
              <a:lum bright="10000" contrast="10000"/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8313" y="3690938"/>
              <a:ext cx="3671887" cy="316706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069" name="AutoShape 41"/>
            <p:cNvSpPr>
              <a:spLocks noChangeArrowheads="1"/>
            </p:cNvSpPr>
            <p:nvPr/>
          </p:nvSpPr>
          <p:spPr bwMode="auto">
            <a:xfrm>
              <a:off x="35496" y="5779170"/>
              <a:ext cx="1439366" cy="287337"/>
            </a:xfrm>
            <a:prstGeom prst="roundRect">
              <a:avLst>
                <a:gd name="adj" fmla="val 16667"/>
              </a:avLst>
            </a:prstGeom>
            <a:solidFill>
              <a:srgbClr val="FF9900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ja-JP" b="1" dirty="0" smtClean="0">
                  <a:solidFill>
                    <a:prstClr val="black"/>
                  </a:solidFill>
                  <a:latin typeface="Arial" charset="0"/>
                </a:rPr>
                <a:t>Sri Lanka</a:t>
              </a:r>
              <a:r>
                <a:rPr lang="ja-JP" altLang="en-US" b="1" dirty="0" smtClean="0">
                  <a:solidFill>
                    <a:prstClr val="black"/>
                  </a:solidFill>
                  <a:latin typeface="Arial" charset="0"/>
                </a:rPr>
                <a:t>：１</a:t>
              </a:r>
              <a:endParaRPr lang="en-US" altLang="ja-JP" b="1" dirty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2070" name="AutoShape 42"/>
            <p:cNvSpPr>
              <a:spLocks noChangeArrowheads="1"/>
            </p:cNvSpPr>
            <p:nvPr/>
          </p:nvSpPr>
          <p:spPr bwMode="auto">
            <a:xfrm>
              <a:off x="1547664" y="4771058"/>
              <a:ext cx="1080220" cy="287337"/>
            </a:xfrm>
            <a:prstGeom prst="roundRect">
              <a:avLst>
                <a:gd name="adj" fmla="val 16667"/>
              </a:avLst>
            </a:prstGeom>
            <a:solidFill>
              <a:srgbClr val="FF9900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ja-JP" b="1" dirty="0" smtClean="0">
                  <a:solidFill>
                    <a:prstClr val="black"/>
                  </a:solidFill>
                  <a:latin typeface="Arial" charset="0"/>
                </a:rPr>
                <a:t>China</a:t>
              </a:r>
              <a:r>
                <a:rPr lang="ja-JP" altLang="en-US" b="1" dirty="0" smtClean="0">
                  <a:solidFill>
                    <a:prstClr val="black"/>
                  </a:solidFill>
                  <a:latin typeface="Arial" charset="0"/>
                </a:rPr>
                <a:t>：</a:t>
              </a:r>
              <a:r>
                <a:rPr lang="en-US" altLang="ja-JP" b="1" dirty="0" smtClean="0">
                  <a:solidFill>
                    <a:prstClr val="black"/>
                  </a:solidFill>
                  <a:latin typeface="Arial" charset="0"/>
                </a:rPr>
                <a:t>12</a:t>
              </a:r>
              <a:endParaRPr lang="en-US" altLang="ja-JP" b="1" dirty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38" name="正方形/長方形 37"/>
            <p:cNvSpPr/>
            <p:nvPr/>
          </p:nvSpPr>
          <p:spPr>
            <a:xfrm>
              <a:off x="1043608" y="4221088"/>
              <a:ext cx="944489" cy="52322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ja-JP" sz="2800" b="1" dirty="0">
                  <a:ln w="18000">
                    <a:solidFill>
                      <a:srgbClr val="C0504D">
                        <a:satMod val="140000"/>
                      </a:srgbClr>
                    </a:solidFill>
                    <a:prstDash val="solid"/>
                    <a:miter lim="800000"/>
                  </a:ln>
                  <a:solidFill>
                    <a:srgbClr val="FFCC00"/>
                  </a:solidFill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  <a:latin typeface="Arial" charset="0"/>
                </a:rPr>
                <a:t>Asia</a:t>
              </a:r>
              <a:endParaRPr lang="ja-JP" altLang="en-US" sz="2800" b="1" dirty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CC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2083" name="AutoShape 45"/>
            <p:cNvSpPr>
              <a:spLocks noChangeArrowheads="1"/>
            </p:cNvSpPr>
            <p:nvPr/>
          </p:nvSpPr>
          <p:spPr bwMode="auto">
            <a:xfrm>
              <a:off x="2699791" y="4423370"/>
              <a:ext cx="1080120" cy="314126"/>
            </a:xfrm>
            <a:prstGeom prst="roundRect">
              <a:avLst>
                <a:gd name="adj" fmla="val 16667"/>
              </a:avLst>
            </a:prstGeom>
            <a:solidFill>
              <a:srgbClr val="FF9900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ja-JP" b="1" dirty="0" smtClean="0">
                  <a:solidFill>
                    <a:prstClr val="black"/>
                  </a:solidFill>
                  <a:latin typeface="Arial" charset="0"/>
                </a:rPr>
                <a:t>Korea</a:t>
              </a:r>
              <a:r>
                <a:rPr lang="ja-JP" altLang="en-US" b="1" dirty="0" smtClean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rPr>
                <a:t>：</a:t>
              </a:r>
              <a:r>
                <a:rPr lang="en-US" altLang="ja-JP" b="1" dirty="0" smtClean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rPr>
                <a:t>11</a:t>
              </a:r>
              <a:endParaRPr lang="en-US" altLang="ja-JP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</p:grpSp>
      <p:grpSp>
        <p:nvGrpSpPr>
          <p:cNvPr id="3" name="グループ化 42"/>
          <p:cNvGrpSpPr/>
          <p:nvPr/>
        </p:nvGrpSpPr>
        <p:grpSpPr>
          <a:xfrm>
            <a:off x="0" y="1444897"/>
            <a:ext cx="3529012" cy="3568899"/>
            <a:chOff x="179388" y="76001"/>
            <a:chExt cx="3529012" cy="3568899"/>
          </a:xfrm>
        </p:grpSpPr>
        <p:pic>
          <p:nvPicPr>
            <p:cNvPr id="2051" name="Picture 9" descr="ヨーロッパの白地図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388" y="115888"/>
              <a:ext cx="3529012" cy="352901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062" name="AutoShape 30"/>
            <p:cNvSpPr>
              <a:spLocks noChangeArrowheads="1"/>
            </p:cNvSpPr>
            <p:nvPr/>
          </p:nvSpPr>
          <p:spPr bwMode="auto">
            <a:xfrm>
              <a:off x="358900" y="1412032"/>
              <a:ext cx="971600" cy="287337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40000"/>
                <a:lumOff val="60000"/>
                <a:alpha val="50195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ja-JP" b="1" dirty="0" smtClean="0">
                  <a:solidFill>
                    <a:prstClr val="black"/>
                  </a:solidFill>
                  <a:latin typeface="Arial" charset="0"/>
                </a:rPr>
                <a:t>UK</a:t>
              </a:r>
              <a:r>
                <a:rPr lang="ja-JP" altLang="en-US" b="1" dirty="0" smtClean="0">
                  <a:solidFill>
                    <a:prstClr val="black"/>
                  </a:solidFill>
                  <a:latin typeface="Arial" charset="0"/>
                </a:rPr>
                <a:t>：</a:t>
              </a:r>
              <a:r>
                <a:rPr lang="en-US" altLang="ja-JP" b="1" dirty="0" smtClean="0">
                  <a:solidFill>
                    <a:prstClr val="black"/>
                  </a:solidFill>
                  <a:latin typeface="Arial" charset="0"/>
                </a:rPr>
                <a:t>11</a:t>
              </a:r>
              <a:endParaRPr lang="en-US" altLang="ja-JP" b="1" dirty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40" name="正方形/長方形 39"/>
            <p:cNvSpPr/>
            <p:nvPr/>
          </p:nvSpPr>
          <p:spPr>
            <a:xfrm>
              <a:off x="462904" y="76001"/>
              <a:ext cx="1241494" cy="52322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ja-JP" sz="2800" b="1" dirty="0">
                  <a:ln w="18000">
                    <a:solidFill>
                      <a:srgbClr val="C0504D">
                        <a:satMod val="140000"/>
                      </a:srgbClr>
                    </a:solidFill>
                    <a:prstDash val="solid"/>
                    <a:miter lim="800000"/>
                  </a:ln>
                  <a:solidFill>
                    <a:srgbClr val="C0504D">
                      <a:lumMod val="60000"/>
                      <a:lumOff val="40000"/>
                    </a:srgbClr>
                  </a:solidFill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  <a:latin typeface="Arial" charset="0"/>
                </a:rPr>
                <a:t>Europe</a:t>
              </a:r>
              <a:endParaRPr lang="ja-JP" altLang="en-US" sz="2800" b="1" dirty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C0504D">
                    <a:lumMod val="60000"/>
                    <a:lumOff val="40000"/>
                  </a:srgb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charset="0"/>
              </a:endParaRPr>
            </a:p>
          </p:txBody>
        </p:sp>
      </p:grpSp>
      <p:grpSp>
        <p:nvGrpSpPr>
          <p:cNvPr id="4" name="グループ化 43"/>
          <p:cNvGrpSpPr/>
          <p:nvPr/>
        </p:nvGrpSpPr>
        <p:grpSpPr>
          <a:xfrm>
            <a:off x="6227093" y="1268761"/>
            <a:ext cx="3024336" cy="3024336"/>
            <a:chOff x="6046118" y="115889"/>
            <a:chExt cx="3024336" cy="3024336"/>
          </a:xfrm>
        </p:grpSpPr>
        <p:pic>
          <p:nvPicPr>
            <p:cNvPr id="2052" name="Picture 11" descr="北アメリカ"/>
            <p:cNvPicPr>
              <a:picLocks noChangeAspect="1" noChangeArrowheads="1"/>
            </p:cNvPicPr>
            <p:nvPr/>
          </p:nvPicPr>
          <p:blipFill>
            <a:blip r:embed="rId4" cstate="print">
              <a:lum bright="10000" contras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46118" y="115889"/>
              <a:ext cx="3024336" cy="302433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068" name="AutoShape 38"/>
            <p:cNvSpPr>
              <a:spLocks noChangeArrowheads="1"/>
            </p:cNvSpPr>
            <p:nvPr/>
          </p:nvSpPr>
          <p:spPr bwMode="auto">
            <a:xfrm>
              <a:off x="7254536" y="783233"/>
              <a:ext cx="1306353" cy="287337"/>
            </a:xfrm>
            <a:prstGeom prst="roundRect">
              <a:avLst>
                <a:gd name="adj" fmla="val 16667"/>
              </a:avLst>
            </a:prstGeom>
            <a:solidFill>
              <a:schemeClr val="accent1">
                <a:alpha val="50195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ja-JP" b="1" dirty="0" smtClean="0">
                  <a:solidFill>
                    <a:prstClr val="black"/>
                  </a:solidFill>
                  <a:latin typeface="Arial" charset="0"/>
                </a:rPr>
                <a:t>Canada</a:t>
              </a:r>
              <a:r>
                <a:rPr lang="ja-JP" altLang="en-US" b="1" dirty="0" smtClean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rPr>
                <a:t>：</a:t>
              </a:r>
              <a:r>
                <a:rPr lang="en-US" altLang="ja-JP" dirty="0" smtClean="0">
                  <a:solidFill>
                    <a:prstClr val="black"/>
                  </a:solidFill>
                  <a:latin typeface="Arial" charset="0"/>
                </a:rPr>
                <a:t>12</a:t>
              </a:r>
              <a:endParaRPr lang="en-US" altLang="ja-JP" dirty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41" name="正方形/長方形 40"/>
            <p:cNvSpPr/>
            <p:nvPr/>
          </p:nvSpPr>
          <p:spPr>
            <a:xfrm>
              <a:off x="6839297" y="1164933"/>
              <a:ext cx="1803699" cy="52322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ja-JP" sz="2800" b="1" dirty="0">
                  <a:ln w="18000">
                    <a:solidFill>
                      <a:srgbClr val="C0504D">
                        <a:satMod val="140000"/>
                      </a:srgbClr>
                    </a:solidFill>
                    <a:prstDash val="solid"/>
                    <a:miter lim="800000"/>
                  </a:ln>
                  <a:solidFill>
                    <a:srgbClr val="4BACC6">
                      <a:lumMod val="90000"/>
                    </a:srgbClr>
                  </a:solidFill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  <a:latin typeface="Arial" charset="0"/>
                </a:rPr>
                <a:t>Americas</a:t>
              </a:r>
              <a:endParaRPr lang="ja-JP" altLang="en-US" sz="2800" b="1" dirty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4BACC6">
                    <a:lumMod val="90000"/>
                  </a:srgb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charset="0"/>
              </a:endParaRPr>
            </a:p>
          </p:txBody>
        </p:sp>
      </p:grpSp>
      <p:grpSp>
        <p:nvGrpSpPr>
          <p:cNvPr id="5" name="グループ化 41"/>
          <p:cNvGrpSpPr/>
          <p:nvPr/>
        </p:nvGrpSpPr>
        <p:grpSpPr>
          <a:xfrm>
            <a:off x="3416440" y="911192"/>
            <a:ext cx="3027767" cy="3292856"/>
            <a:chOff x="3563888" y="3284984"/>
            <a:chExt cx="2441575" cy="2441575"/>
          </a:xfrm>
        </p:grpSpPr>
        <p:pic>
          <p:nvPicPr>
            <p:cNvPr id="2053" name="Picture 14" descr="日本地図の白地図"/>
            <p:cNvPicPr>
              <a:picLocks noChangeAspect="1" noChangeArrowheads="1"/>
            </p:cNvPicPr>
            <p:nvPr/>
          </p:nvPicPr>
          <p:blipFill>
            <a:blip r:embed="rId5" cstate="print">
              <a:lum bright="6000" contrast="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63888" y="3284984"/>
              <a:ext cx="2441575" cy="244157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054" name="AutoShape 16"/>
            <p:cNvSpPr>
              <a:spLocks noChangeArrowheads="1"/>
            </p:cNvSpPr>
            <p:nvPr/>
          </p:nvSpPr>
          <p:spPr bwMode="auto">
            <a:xfrm>
              <a:off x="4002119" y="3817937"/>
              <a:ext cx="1189484" cy="431800"/>
            </a:xfrm>
            <a:prstGeom prst="roundRect">
              <a:avLst>
                <a:gd name="adj" fmla="val 16667"/>
              </a:avLst>
            </a:prstGeom>
            <a:solidFill>
              <a:srgbClr val="3366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ja-JP" b="1" i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rPr>
                <a:t>Universities</a:t>
              </a:r>
            </a:p>
          </p:txBody>
        </p:sp>
        <p:sp>
          <p:nvSpPr>
            <p:cNvPr id="2056" name="AutoShape 18"/>
            <p:cNvSpPr>
              <a:spLocks noChangeArrowheads="1"/>
            </p:cNvSpPr>
            <p:nvPr/>
          </p:nvSpPr>
          <p:spPr bwMode="auto">
            <a:xfrm>
              <a:off x="4753373" y="4537074"/>
              <a:ext cx="1000256" cy="504825"/>
            </a:xfrm>
            <a:prstGeom prst="roundRect">
              <a:avLst>
                <a:gd name="adj" fmla="val 16667"/>
              </a:avLst>
            </a:prstGeom>
            <a:solidFill>
              <a:srgbClr val="3366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ja-JP" dirty="0">
                  <a:solidFill>
                    <a:prstClr val="black"/>
                  </a:solidFill>
                  <a:latin typeface="Arial" charset="0"/>
                </a:rPr>
                <a:t>J-PARC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ja-JP" sz="1200" dirty="0">
                  <a:solidFill>
                    <a:prstClr val="black"/>
                  </a:solidFill>
                  <a:latin typeface="Arial" charset="0"/>
                </a:rPr>
                <a:t>with JAEA</a:t>
              </a:r>
            </a:p>
          </p:txBody>
        </p:sp>
        <p:sp>
          <p:nvSpPr>
            <p:cNvPr id="2078" name="Oval 12"/>
            <p:cNvSpPr>
              <a:spLocks noChangeArrowheads="1"/>
            </p:cNvSpPr>
            <p:nvPr/>
          </p:nvSpPr>
          <p:spPr bwMode="auto">
            <a:xfrm>
              <a:off x="3951816" y="4105274"/>
              <a:ext cx="1368425" cy="647700"/>
            </a:xfrm>
            <a:prstGeom prst="ellipse">
              <a:avLst/>
            </a:prstGeom>
            <a:solidFill>
              <a:srgbClr val="3366FF">
                <a:alpha val="52156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ja-JP" dirty="0">
                  <a:solidFill>
                    <a:prstClr val="black"/>
                  </a:solidFill>
                  <a:latin typeface="Arial" charset="0"/>
                </a:rPr>
                <a:t>KEK</a:t>
              </a:r>
            </a:p>
          </p:txBody>
        </p:sp>
      </p:grpSp>
      <p:sp>
        <p:nvSpPr>
          <p:cNvPr id="42" name="AutoShape 38"/>
          <p:cNvSpPr>
            <a:spLocks noChangeArrowheads="1"/>
          </p:cNvSpPr>
          <p:nvPr/>
        </p:nvSpPr>
        <p:spPr bwMode="auto">
          <a:xfrm>
            <a:off x="7142170" y="2963379"/>
            <a:ext cx="1115591" cy="287337"/>
          </a:xfrm>
          <a:prstGeom prst="roundRect">
            <a:avLst>
              <a:gd name="adj" fmla="val 16667"/>
            </a:avLst>
          </a:prstGeom>
          <a:solidFill>
            <a:schemeClr val="accent1">
              <a:alpha val="50195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b="1" dirty="0" smtClean="0">
                <a:solidFill>
                  <a:prstClr val="black"/>
                </a:solidFill>
                <a:latin typeface="Arial" charset="0"/>
              </a:rPr>
              <a:t>USA</a:t>
            </a:r>
            <a:r>
              <a:rPr lang="ja-JP" altLang="en-US" b="1" dirty="0" smtClean="0">
                <a:solidFill>
                  <a:prstClr val="black"/>
                </a:solidFill>
                <a:latin typeface="Arial" charset="0"/>
              </a:rPr>
              <a:t>：</a:t>
            </a:r>
            <a:r>
              <a:rPr lang="en-US" altLang="ja-JP" dirty="0" smtClean="0">
                <a:solidFill>
                  <a:prstClr val="black"/>
                </a:solidFill>
                <a:latin typeface="Arial" charset="0"/>
              </a:rPr>
              <a:t>31</a:t>
            </a:r>
            <a:endParaRPr lang="en-US" altLang="ja-JP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3" name="AutoShape 42"/>
          <p:cNvSpPr>
            <a:spLocks noChangeArrowheads="1"/>
          </p:cNvSpPr>
          <p:nvPr/>
        </p:nvSpPr>
        <p:spPr bwMode="auto">
          <a:xfrm>
            <a:off x="5292080" y="6427242"/>
            <a:ext cx="1728192" cy="287337"/>
          </a:xfrm>
          <a:prstGeom prst="roundRect">
            <a:avLst>
              <a:gd name="adj" fmla="val 16667"/>
            </a:avLst>
          </a:prstGeom>
          <a:solidFill>
            <a:srgbClr val="FF9900">
              <a:alpha val="50195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b="1" dirty="0" smtClean="0">
                <a:solidFill>
                  <a:prstClr val="black"/>
                </a:solidFill>
                <a:latin typeface="Arial" charset="0"/>
              </a:rPr>
              <a:t>Australia</a:t>
            </a:r>
            <a:r>
              <a:rPr lang="ja-JP" altLang="en-US" b="1" dirty="0" smtClean="0">
                <a:solidFill>
                  <a:prstClr val="black"/>
                </a:solidFill>
                <a:latin typeface="Arial" charset="0"/>
              </a:rPr>
              <a:t>：１</a:t>
            </a:r>
            <a:endParaRPr lang="en-US" altLang="ja-JP" b="1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7" name="AutoShape 42"/>
          <p:cNvSpPr>
            <a:spLocks noChangeArrowheads="1"/>
          </p:cNvSpPr>
          <p:nvPr/>
        </p:nvSpPr>
        <p:spPr bwMode="auto">
          <a:xfrm>
            <a:off x="3419872" y="5059090"/>
            <a:ext cx="1080220" cy="287337"/>
          </a:xfrm>
          <a:prstGeom prst="roundRect">
            <a:avLst>
              <a:gd name="adj" fmla="val 16667"/>
            </a:avLst>
          </a:prstGeom>
          <a:solidFill>
            <a:srgbClr val="FF9900">
              <a:alpha val="50195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b="1" dirty="0" smtClean="0">
                <a:solidFill>
                  <a:prstClr val="black"/>
                </a:solidFill>
                <a:latin typeface="Arial" charset="0"/>
              </a:rPr>
              <a:t>India</a:t>
            </a:r>
            <a:r>
              <a:rPr lang="ja-JP" altLang="en-US" b="1" dirty="0" smtClean="0">
                <a:solidFill>
                  <a:prstClr val="black"/>
                </a:solidFill>
                <a:latin typeface="Arial" charset="0"/>
              </a:rPr>
              <a:t>：２</a:t>
            </a:r>
            <a:endParaRPr lang="en-US" altLang="ja-JP" b="1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8" name="AutoShape 42"/>
          <p:cNvSpPr>
            <a:spLocks noChangeArrowheads="1"/>
          </p:cNvSpPr>
          <p:nvPr/>
        </p:nvSpPr>
        <p:spPr bwMode="auto">
          <a:xfrm>
            <a:off x="4572000" y="5563146"/>
            <a:ext cx="1440160" cy="287337"/>
          </a:xfrm>
          <a:prstGeom prst="roundRect">
            <a:avLst>
              <a:gd name="adj" fmla="val 16667"/>
            </a:avLst>
          </a:prstGeom>
          <a:solidFill>
            <a:srgbClr val="FF9900">
              <a:alpha val="50195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b="1" dirty="0" smtClean="0">
                <a:solidFill>
                  <a:prstClr val="black"/>
                </a:solidFill>
                <a:latin typeface="Arial" charset="0"/>
              </a:rPr>
              <a:t>Malaysia</a:t>
            </a:r>
            <a:r>
              <a:rPr lang="ja-JP" altLang="en-US" b="1" dirty="0" smtClean="0">
                <a:solidFill>
                  <a:prstClr val="black"/>
                </a:solidFill>
                <a:latin typeface="Arial" charset="0"/>
              </a:rPr>
              <a:t>：１</a:t>
            </a:r>
            <a:endParaRPr lang="en-US" altLang="ja-JP" b="1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56" name="AutoShape 42"/>
          <p:cNvSpPr>
            <a:spLocks noChangeArrowheads="1"/>
          </p:cNvSpPr>
          <p:nvPr/>
        </p:nvSpPr>
        <p:spPr bwMode="auto">
          <a:xfrm>
            <a:off x="5508104" y="5131098"/>
            <a:ext cx="1080220" cy="287337"/>
          </a:xfrm>
          <a:prstGeom prst="roundRect">
            <a:avLst>
              <a:gd name="adj" fmla="val 16667"/>
            </a:avLst>
          </a:prstGeom>
          <a:solidFill>
            <a:srgbClr val="FF9900">
              <a:alpha val="50195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b="1" dirty="0" smtClean="0">
                <a:solidFill>
                  <a:prstClr val="black"/>
                </a:solidFill>
                <a:latin typeface="Arial" charset="0"/>
              </a:rPr>
              <a:t>Taiwan</a:t>
            </a:r>
            <a:r>
              <a:rPr lang="ja-JP" altLang="en-US" b="1" dirty="0" smtClean="0">
                <a:solidFill>
                  <a:prstClr val="black"/>
                </a:solidFill>
                <a:latin typeface="Arial" charset="0"/>
              </a:rPr>
              <a:t>：２</a:t>
            </a:r>
            <a:endParaRPr lang="en-US" altLang="ja-JP" b="1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57" name="AutoShape 30"/>
          <p:cNvSpPr>
            <a:spLocks noChangeArrowheads="1"/>
          </p:cNvSpPr>
          <p:nvPr/>
        </p:nvSpPr>
        <p:spPr bwMode="auto">
          <a:xfrm>
            <a:off x="107504" y="2060848"/>
            <a:ext cx="1440160" cy="287337"/>
          </a:xfrm>
          <a:prstGeom prst="roundRect">
            <a:avLst>
              <a:gd name="adj" fmla="val 16667"/>
            </a:avLst>
          </a:prstGeom>
          <a:solidFill>
            <a:schemeClr val="accent2">
              <a:lumMod val="40000"/>
              <a:lumOff val="60000"/>
              <a:alpha val="50195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b="1" dirty="0" smtClean="0">
                <a:solidFill>
                  <a:prstClr val="black"/>
                </a:solidFill>
                <a:latin typeface="Arial" charset="0"/>
              </a:rPr>
              <a:t>Ireland</a:t>
            </a:r>
            <a:r>
              <a:rPr lang="ja-JP" altLang="en-US" b="1" dirty="0" smtClean="0">
                <a:solidFill>
                  <a:prstClr val="black"/>
                </a:solidFill>
                <a:latin typeface="Arial" charset="0"/>
              </a:rPr>
              <a:t>：</a:t>
            </a:r>
            <a:r>
              <a:rPr lang="en-US" altLang="ja-JP" b="1" dirty="0" smtClean="0">
                <a:solidFill>
                  <a:prstClr val="black"/>
                </a:solidFill>
                <a:latin typeface="Arial" charset="0"/>
              </a:rPr>
              <a:t>1</a:t>
            </a:r>
            <a:endParaRPr lang="en-US" altLang="ja-JP" b="1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58" name="AutoShape 30"/>
          <p:cNvSpPr>
            <a:spLocks noChangeArrowheads="1"/>
          </p:cNvSpPr>
          <p:nvPr/>
        </p:nvSpPr>
        <p:spPr bwMode="auto">
          <a:xfrm>
            <a:off x="0" y="3861048"/>
            <a:ext cx="1440160" cy="287337"/>
          </a:xfrm>
          <a:prstGeom prst="roundRect">
            <a:avLst>
              <a:gd name="adj" fmla="val 16667"/>
            </a:avLst>
          </a:prstGeom>
          <a:solidFill>
            <a:schemeClr val="accent2">
              <a:lumMod val="40000"/>
              <a:lumOff val="60000"/>
              <a:alpha val="50195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b="1" dirty="0" smtClean="0">
                <a:solidFill>
                  <a:prstClr val="black"/>
                </a:solidFill>
                <a:latin typeface="Arial" charset="0"/>
              </a:rPr>
              <a:t>France</a:t>
            </a:r>
            <a:r>
              <a:rPr lang="ja-JP" altLang="en-US" b="1" dirty="0" smtClean="0">
                <a:solidFill>
                  <a:prstClr val="black"/>
                </a:solidFill>
                <a:latin typeface="Arial" charset="0"/>
              </a:rPr>
              <a:t>：</a:t>
            </a:r>
            <a:r>
              <a:rPr lang="en-US" altLang="ja-JP" b="1" dirty="0" smtClean="0">
                <a:solidFill>
                  <a:prstClr val="black"/>
                </a:solidFill>
                <a:latin typeface="Arial" charset="0"/>
              </a:rPr>
              <a:t>11</a:t>
            </a:r>
            <a:endParaRPr lang="en-US" altLang="ja-JP" b="1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59" name="AutoShape 30"/>
          <p:cNvSpPr>
            <a:spLocks noChangeArrowheads="1"/>
          </p:cNvSpPr>
          <p:nvPr/>
        </p:nvSpPr>
        <p:spPr bwMode="auto">
          <a:xfrm>
            <a:off x="251520" y="3212282"/>
            <a:ext cx="1368152" cy="288032"/>
          </a:xfrm>
          <a:prstGeom prst="roundRect">
            <a:avLst>
              <a:gd name="adj" fmla="val 16667"/>
            </a:avLst>
          </a:prstGeom>
          <a:solidFill>
            <a:schemeClr val="accent2">
              <a:lumMod val="40000"/>
              <a:lumOff val="60000"/>
              <a:alpha val="50195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b="1" dirty="0" smtClean="0">
                <a:solidFill>
                  <a:prstClr val="black"/>
                </a:solidFill>
                <a:latin typeface="Arial" charset="0"/>
              </a:rPr>
              <a:t>Germany</a:t>
            </a:r>
            <a:r>
              <a:rPr lang="ja-JP" altLang="en-US" b="1" dirty="0" smtClean="0">
                <a:solidFill>
                  <a:prstClr val="black"/>
                </a:solidFill>
                <a:latin typeface="Arial" charset="0"/>
              </a:rPr>
              <a:t>：</a:t>
            </a:r>
            <a:r>
              <a:rPr lang="en-US" altLang="ja-JP" b="1" dirty="0" smtClean="0">
                <a:solidFill>
                  <a:prstClr val="black"/>
                </a:solidFill>
                <a:latin typeface="Arial" charset="0"/>
              </a:rPr>
              <a:t>2</a:t>
            </a:r>
            <a:endParaRPr lang="en-US" altLang="ja-JP" b="1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4" name="AutoShape 30"/>
          <p:cNvSpPr>
            <a:spLocks noChangeArrowheads="1"/>
          </p:cNvSpPr>
          <p:nvPr/>
        </p:nvSpPr>
        <p:spPr bwMode="auto">
          <a:xfrm>
            <a:off x="1043608" y="4293096"/>
            <a:ext cx="1296144" cy="287337"/>
          </a:xfrm>
          <a:prstGeom prst="roundRect">
            <a:avLst>
              <a:gd name="adj" fmla="val 16667"/>
            </a:avLst>
          </a:prstGeom>
          <a:solidFill>
            <a:schemeClr val="accent2">
              <a:lumMod val="40000"/>
              <a:lumOff val="60000"/>
              <a:alpha val="50195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b="1" dirty="0" smtClean="0">
                <a:solidFill>
                  <a:prstClr val="black"/>
                </a:solidFill>
                <a:latin typeface="Arial" charset="0"/>
              </a:rPr>
              <a:t>Italy</a:t>
            </a:r>
            <a:r>
              <a:rPr lang="ja-JP" altLang="en-US" b="1" dirty="0" smtClean="0">
                <a:solidFill>
                  <a:prstClr val="black"/>
                </a:solidFill>
                <a:latin typeface="Arial" charset="0"/>
              </a:rPr>
              <a:t>：</a:t>
            </a:r>
            <a:r>
              <a:rPr lang="en-US" altLang="ja-JP" b="1" dirty="0" smtClean="0">
                <a:solidFill>
                  <a:prstClr val="black"/>
                </a:solidFill>
                <a:latin typeface="Arial" charset="0"/>
              </a:rPr>
              <a:t>4</a:t>
            </a:r>
            <a:endParaRPr lang="en-US" altLang="ja-JP" b="1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5" name="AutoShape 30"/>
          <p:cNvSpPr>
            <a:spLocks noChangeArrowheads="1"/>
          </p:cNvSpPr>
          <p:nvPr/>
        </p:nvSpPr>
        <p:spPr bwMode="auto">
          <a:xfrm>
            <a:off x="1475656" y="4653136"/>
            <a:ext cx="1296144" cy="287337"/>
          </a:xfrm>
          <a:prstGeom prst="roundRect">
            <a:avLst>
              <a:gd name="adj" fmla="val 16667"/>
            </a:avLst>
          </a:prstGeom>
          <a:solidFill>
            <a:schemeClr val="accent2">
              <a:lumMod val="40000"/>
              <a:lumOff val="60000"/>
              <a:alpha val="50195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b="1" dirty="0" smtClean="0">
                <a:solidFill>
                  <a:prstClr val="black"/>
                </a:solidFill>
                <a:latin typeface="Arial" charset="0"/>
              </a:rPr>
              <a:t>Greek</a:t>
            </a:r>
            <a:r>
              <a:rPr lang="ja-JP" altLang="en-US" b="1" dirty="0" smtClean="0">
                <a:solidFill>
                  <a:prstClr val="black"/>
                </a:solidFill>
                <a:latin typeface="Arial" charset="0"/>
              </a:rPr>
              <a:t>：</a:t>
            </a:r>
            <a:r>
              <a:rPr lang="en-US" altLang="ja-JP" b="1" dirty="0" smtClean="0">
                <a:solidFill>
                  <a:prstClr val="black"/>
                </a:solidFill>
                <a:latin typeface="Arial" charset="0"/>
              </a:rPr>
              <a:t>1</a:t>
            </a:r>
            <a:endParaRPr lang="en-US" altLang="ja-JP" b="1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6" name="AutoShape 30"/>
          <p:cNvSpPr>
            <a:spLocks noChangeArrowheads="1"/>
          </p:cNvSpPr>
          <p:nvPr/>
        </p:nvSpPr>
        <p:spPr bwMode="auto">
          <a:xfrm>
            <a:off x="1331640" y="3933056"/>
            <a:ext cx="1080120" cy="287337"/>
          </a:xfrm>
          <a:prstGeom prst="roundRect">
            <a:avLst>
              <a:gd name="adj" fmla="val 16667"/>
            </a:avLst>
          </a:prstGeom>
          <a:solidFill>
            <a:schemeClr val="accent2">
              <a:lumMod val="40000"/>
              <a:lumOff val="60000"/>
              <a:alpha val="50195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b="1" dirty="0" smtClean="0">
                <a:solidFill>
                  <a:prstClr val="black"/>
                </a:solidFill>
                <a:latin typeface="Arial" charset="0"/>
              </a:rPr>
              <a:t>Swiss</a:t>
            </a:r>
            <a:r>
              <a:rPr lang="ja-JP" altLang="en-US" b="1" dirty="0" smtClean="0">
                <a:solidFill>
                  <a:prstClr val="black"/>
                </a:solidFill>
                <a:latin typeface="Arial" charset="0"/>
              </a:rPr>
              <a:t>：</a:t>
            </a:r>
            <a:r>
              <a:rPr lang="en-US" altLang="ja-JP" b="1" dirty="0" smtClean="0">
                <a:solidFill>
                  <a:prstClr val="black"/>
                </a:solidFill>
                <a:latin typeface="Arial" charset="0"/>
              </a:rPr>
              <a:t>2</a:t>
            </a:r>
            <a:endParaRPr lang="en-US" altLang="ja-JP" b="1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7" name="AutoShape 30"/>
          <p:cNvSpPr>
            <a:spLocks noChangeArrowheads="1"/>
          </p:cNvSpPr>
          <p:nvPr/>
        </p:nvSpPr>
        <p:spPr bwMode="auto">
          <a:xfrm>
            <a:off x="1907704" y="2420888"/>
            <a:ext cx="1440160" cy="287337"/>
          </a:xfrm>
          <a:prstGeom prst="roundRect">
            <a:avLst>
              <a:gd name="adj" fmla="val 16667"/>
            </a:avLst>
          </a:prstGeom>
          <a:solidFill>
            <a:schemeClr val="accent2">
              <a:lumMod val="40000"/>
              <a:lumOff val="60000"/>
              <a:alpha val="50195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b="1" dirty="0" smtClean="0">
                <a:solidFill>
                  <a:prstClr val="black"/>
                </a:solidFill>
                <a:latin typeface="Arial" charset="0"/>
              </a:rPr>
              <a:t>Poland</a:t>
            </a:r>
            <a:r>
              <a:rPr lang="ja-JP" altLang="en-US" b="1" dirty="0" smtClean="0">
                <a:solidFill>
                  <a:prstClr val="black"/>
                </a:solidFill>
                <a:latin typeface="Arial" charset="0"/>
              </a:rPr>
              <a:t>：</a:t>
            </a:r>
            <a:r>
              <a:rPr lang="en-US" altLang="ja-JP" b="1" dirty="0" smtClean="0">
                <a:solidFill>
                  <a:prstClr val="black"/>
                </a:solidFill>
                <a:latin typeface="Arial" charset="0"/>
              </a:rPr>
              <a:t>4</a:t>
            </a:r>
            <a:endParaRPr lang="en-US" altLang="ja-JP" b="1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8" name="AutoShape 30"/>
          <p:cNvSpPr>
            <a:spLocks noChangeArrowheads="1"/>
          </p:cNvSpPr>
          <p:nvPr/>
        </p:nvSpPr>
        <p:spPr bwMode="auto">
          <a:xfrm>
            <a:off x="1763688" y="1628800"/>
            <a:ext cx="1728192" cy="648072"/>
          </a:xfrm>
          <a:prstGeom prst="roundRect">
            <a:avLst>
              <a:gd name="adj" fmla="val 16667"/>
            </a:avLst>
          </a:prstGeom>
          <a:solidFill>
            <a:schemeClr val="accent2">
              <a:lumMod val="40000"/>
              <a:lumOff val="60000"/>
              <a:alpha val="50195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b="1" dirty="0" smtClean="0">
                <a:solidFill>
                  <a:prstClr val="black"/>
                </a:solidFill>
                <a:latin typeface="Arial" charset="0"/>
              </a:rPr>
              <a:t>Russia</a:t>
            </a:r>
            <a:r>
              <a:rPr lang="ja-JP" altLang="en-US" b="1" dirty="0" smtClean="0">
                <a:solidFill>
                  <a:prstClr val="black"/>
                </a:solidFill>
                <a:latin typeface="Arial" charset="0"/>
              </a:rPr>
              <a:t>：</a:t>
            </a:r>
            <a:r>
              <a:rPr lang="en-US" altLang="ja-JP" b="1" dirty="0" smtClean="0">
                <a:solidFill>
                  <a:prstClr val="black"/>
                </a:solidFill>
                <a:latin typeface="Arial" charset="0"/>
              </a:rPr>
              <a:t>8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b="1" dirty="0" smtClean="0">
                <a:solidFill>
                  <a:prstClr val="black"/>
                </a:solidFill>
                <a:latin typeface="Arial" charset="0"/>
              </a:rPr>
              <a:t>Beraruce:1</a:t>
            </a:r>
            <a:endParaRPr lang="en-US" altLang="ja-JP" b="1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9" name="AutoShape 30"/>
          <p:cNvSpPr>
            <a:spLocks noChangeArrowheads="1"/>
          </p:cNvSpPr>
          <p:nvPr/>
        </p:nvSpPr>
        <p:spPr bwMode="auto">
          <a:xfrm>
            <a:off x="107504" y="4653136"/>
            <a:ext cx="1296144" cy="287337"/>
          </a:xfrm>
          <a:prstGeom prst="roundRect">
            <a:avLst>
              <a:gd name="adj" fmla="val 16667"/>
            </a:avLst>
          </a:prstGeom>
          <a:solidFill>
            <a:schemeClr val="accent2">
              <a:lumMod val="40000"/>
              <a:lumOff val="60000"/>
              <a:alpha val="50195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b="1" dirty="0" smtClean="0">
                <a:solidFill>
                  <a:prstClr val="black"/>
                </a:solidFill>
                <a:latin typeface="Arial" charset="0"/>
              </a:rPr>
              <a:t>Spain</a:t>
            </a:r>
            <a:r>
              <a:rPr lang="ja-JP" altLang="en-US" b="1" dirty="0" smtClean="0">
                <a:solidFill>
                  <a:prstClr val="black"/>
                </a:solidFill>
                <a:latin typeface="Arial" charset="0"/>
              </a:rPr>
              <a:t>：</a:t>
            </a:r>
            <a:r>
              <a:rPr lang="en-US" altLang="ja-JP" b="1" dirty="0" smtClean="0">
                <a:solidFill>
                  <a:prstClr val="black"/>
                </a:solidFill>
                <a:latin typeface="Arial" charset="0"/>
              </a:rPr>
              <a:t>3</a:t>
            </a:r>
            <a:endParaRPr lang="en-US" altLang="ja-JP" b="1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70" name="AutoShape 30"/>
          <p:cNvSpPr>
            <a:spLocks noChangeArrowheads="1"/>
          </p:cNvSpPr>
          <p:nvPr/>
        </p:nvSpPr>
        <p:spPr bwMode="auto">
          <a:xfrm>
            <a:off x="2483768" y="3933056"/>
            <a:ext cx="1440160" cy="720080"/>
          </a:xfrm>
          <a:prstGeom prst="roundRect">
            <a:avLst>
              <a:gd name="adj" fmla="val 16667"/>
            </a:avLst>
          </a:prstGeom>
          <a:solidFill>
            <a:schemeClr val="accent2">
              <a:lumMod val="40000"/>
              <a:lumOff val="60000"/>
              <a:alpha val="50195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b="1" dirty="0" smtClean="0">
                <a:solidFill>
                  <a:prstClr val="black"/>
                </a:solidFill>
                <a:latin typeface="Arial" charset="0"/>
              </a:rPr>
              <a:t>Georgia: 1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b="1" dirty="0" smtClean="0">
                <a:solidFill>
                  <a:prstClr val="black"/>
                </a:solidFill>
                <a:latin typeface="Arial" charset="0"/>
              </a:rPr>
              <a:t>Slovenia</a:t>
            </a:r>
            <a:r>
              <a:rPr lang="ja-JP" altLang="en-US" b="1" dirty="0" smtClean="0">
                <a:solidFill>
                  <a:prstClr val="black"/>
                </a:solidFill>
                <a:latin typeface="Arial" charset="0"/>
              </a:rPr>
              <a:t>：</a:t>
            </a:r>
            <a:r>
              <a:rPr lang="en-US" altLang="ja-JP" b="1" dirty="0" smtClean="0">
                <a:solidFill>
                  <a:prstClr val="black"/>
                </a:solidFill>
                <a:latin typeface="Arial" charset="0"/>
              </a:rPr>
              <a:t>2</a:t>
            </a:r>
          </a:p>
        </p:txBody>
      </p:sp>
      <p:sp>
        <p:nvSpPr>
          <p:cNvPr id="71" name="AutoShape 30"/>
          <p:cNvSpPr>
            <a:spLocks noChangeArrowheads="1"/>
          </p:cNvSpPr>
          <p:nvPr/>
        </p:nvSpPr>
        <p:spPr bwMode="auto">
          <a:xfrm>
            <a:off x="2267744" y="3573016"/>
            <a:ext cx="1440160" cy="287337"/>
          </a:xfrm>
          <a:prstGeom prst="roundRect">
            <a:avLst>
              <a:gd name="adj" fmla="val 16667"/>
            </a:avLst>
          </a:prstGeom>
          <a:solidFill>
            <a:schemeClr val="accent2">
              <a:lumMod val="40000"/>
              <a:lumOff val="60000"/>
              <a:alpha val="50195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b="1" dirty="0" smtClean="0">
                <a:solidFill>
                  <a:prstClr val="black"/>
                </a:solidFill>
                <a:latin typeface="Arial" charset="0"/>
              </a:rPr>
              <a:t>Bulgaria</a:t>
            </a:r>
            <a:r>
              <a:rPr lang="ja-JP" altLang="en-US" b="1" dirty="0" smtClean="0">
                <a:solidFill>
                  <a:prstClr val="black"/>
                </a:solidFill>
                <a:latin typeface="Arial" charset="0"/>
              </a:rPr>
              <a:t>：</a:t>
            </a:r>
            <a:r>
              <a:rPr lang="en-US" altLang="ja-JP" b="1" dirty="0" smtClean="0">
                <a:solidFill>
                  <a:prstClr val="black"/>
                </a:solidFill>
                <a:latin typeface="Arial" charset="0"/>
              </a:rPr>
              <a:t>1</a:t>
            </a:r>
          </a:p>
        </p:txBody>
      </p:sp>
      <p:sp>
        <p:nvSpPr>
          <p:cNvPr id="72" name="AutoShape 30"/>
          <p:cNvSpPr>
            <a:spLocks noChangeArrowheads="1"/>
          </p:cNvSpPr>
          <p:nvPr/>
        </p:nvSpPr>
        <p:spPr bwMode="auto">
          <a:xfrm>
            <a:off x="1835696" y="3284984"/>
            <a:ext cx="1440160" cy="287337"/>
          </a:xfrm>
          <a:prstGeom prst="roundRect">
            <a:avLst>
              <a:gd name="adj" fmla="val 16667"/>
            </a:avLst>
          </a:prstGeom>
          <a:solidFill>
            <a:schemeClr val="accent2">
              <a:lumMod val="40000"/>
              <a:lumOff val="60000"/>
              <a:alpha val="50195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b="1" dirty="0" smtClean="0">
                <a:solidFill>
                  <a:prstClr val="black"/>
                </a:solidFill>
                <a:latin typeface="Arial" charset="0"/>
              </a:rPr>
              <a:t>Hungary</a:t>
            </a:r>
            <a:r>
              <a:rPr lang="ja-JP" altLang="en-US" b="1" dirty="0" smtClean="0">
                <a:solidFill>
                  <a:prstClr val="black"/>
                </a:solidFill>
                <a:latin typeface="Arial" charset="0"/>
              </a:rPr>
              <a:t>：</a:t>
            </a:r>
            <a:r>
              <a:rPr lang="en-US" altLang="ja-JP" b="1" dirty="0" smtClean="0">
                <a:solidFill>
                  <a:prstClr val="black"/>
                </a:solidFill>
                <a:latin typeface="Arial" charset="0"/>
              </a:rPr>
              <a:t>1</a:t>
            </a:r>
          </a:p>
        </p:txBody>
      </p:sp>
      <p:sp>
        <p:nvSpPr>
          <p:cNvPr id="73" name="AutoShape 30"/>
          <p:cNvSpPr>
            <a:spLocks noChangeArrowheads="1"/>
          </p:cNvSpPr>
          <p:nvPr/>
        </p:nvSpPr>
        <p:spPr bwMode="auto">
          <a:xfrm>
            <a:off x="179512" y="2420888"/>
            <a:ext cx="1584176" cy="287337"/>
          </a:xfrm>
          <a:prstGeom prst="roundRect">
            <a:avLst>
              <a:gd name="adj" fmla="val 16667"/>
            </a:avLst>
          </a:prstGeom>
          <a:solidFill>
            <a:schemeClr val="accent2">
              <a:lumMod val="40000"/>
              <a:lumOff val="60000"/>
              <a:alpha val="50195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b="1" dirty="0" smtClean="0">
                <a:solidFill>
                  <a:prstClr val="black"/>
                </a:solidFill>
                <a:latin typeface="Arial" charset="0"/>
              </a:rPr>
              <a:t>Sweden</a:t>
            </a:r>
            <a:r>
              <a:rPr lang="ja-JP" altLang="en-US" b="1" dirty="0" smtClean="0">
                <a:solidFill>
                  <a:prstClr val="black"/>
                </a:solidFill>
                <a:latin typeface="Arial" charset="0"/>
              </a:rPr>
              <a:t>：</a:t>
            </a:r>
            <a:r>
              <a:rPr lang="en-US" altLang="ja-JP" b="1" dirty="0" smtClean="0">
                <a:solidFill>
                  <a:prstClr val="black"/>
                </a:solidFill>
                <a:latin typeface="Arial" charset="0"/>
              </a:rPr>
              <a:t>1</a:t>
            </a:r>
            <a:endParaRPr lang="en-US" altLang="ja-JP" b="1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74" name="AutoShape 30"/>
          <p:cNvSpPr>
            <a:spLocks noChangeArrowheads="1"/>
          </p:cNvSpPr>
          <p:nvPr/>
        </p:nvSpPr>
        <p:spPr bwMode="auto">
          <a:xfrm>
            <a:off x="1907704" y="2924944"/>
            <a:ext cx="1512168" cy="287337"/>
          </a:xfrm>
          <a:prstGeom prst="roundRect">
            <a:avLst>
              <a:gd name="adj" fmla="val 16667"/>
            </a:avLst>
          </a:prstGeom>
          <a:solidFill>
            <a:schemeClr val="accent2">
              <a:lumMod val="40000"/>
              <a:lumOff val="60000"/>
              <a:alpha val="50195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b="1" dirty="0" smtClean="0">
                <a:solidFill>
                  <a:prstClr val="black"/>
                </a:solidFill>
                <a:latin typeface="Arial" charset="0"/>
              </a:rPr>
              <a:t>Kazak </a:t>
            </a:r>
            <a:r>
              <a:rPr lang="en-US" altLang="ja-JP" b="1" dirty="0" err="1" smtClean="0">
                <a:solidFill>
                  <a:prstClr val="black"/>
                </a:solidFill>
                <a:latin typeface="Arial" charset="0"/>
              </a:rPr>
              <a:t>stan</a:t>
            </a:r>
            <a:r>
              <a:rPr lang="ja-JP" altLang="en-US" b="1" dirty="0" smtClean="0">
                <a:solidFill>
                  <a:prstClr val="black"/>
                </a:solidFill>
                <a:latin typeface="Arial" charset="0"/>
              </a:rPr>
              <a:t>：</a:t>
            </a:r>
            <a:r>
              <a:rPr lang="en-US" altLang="ja-JP" b="1" dirty="0" smtClean="0">
                <a:solidFill>
                  <a:prstClr val="black"/>
                </a:solidFill>
                <a:latin typeface="Arial" charset="0"/>
              </a:rPr>
              <a:t>1</a:t>
            </a:r>
          </a:p>
        </p:txBody>
      </p:sp>
      <p:sp>
        <p:nvSpPr>
          <p:cNvPr id="75" name="AutoShape 30"/>
          <p:cNvSpPr>
            <a:spLocks noChangeArrowheads="1"/>
          </p:cNvSpPr>
          <p:nvPr/>
        </p:nvSpPr>
        <p:spPr bwMode="auto">
          <a:xfrm>
            <a:off x="251520" y="3501008"/>
            <a:ext cx="1259632" cy="287337"/>
          </a:xfrm>
          <a:prstGeom prst="roundRect">
            <a:avLst>
              <a:gd name="adj" fmla="val 16667"/>
            </a:avLst>
          </a:prstGeom>
          <a:solidFill>
            <a:schemeClr val="accent2">
              <a:lumMod val="40000"/>
              <a:lumOff val="60000"/>
              <a:alpha val="50195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b="1" dirty="0" smtClean="0">
                <a:solidFill>
                  <a:prstClr val="black"/>
                </a:solidFill>
                <a:latin typeface="Arial" charset="0"/>
              </a:rPr>
              <a:t>Belgium</a:t>
            </a:r>
            <a:r>
              <a:rPr lang="ja-JP" altLang="en-US" b="1" dirty="0" smtClean="0">
                <a:solidFill>
                  <a:prstClr val="black"/>
                </a:solidFill>
                <a:latin typeface="Arial" charset="0"/>
              </a:rPr>
              <a:t>：</a:t>
            </a:r>
            <a:r>
              <a:rPr lang="en-US" altLang="ja-JP" b="1" dirty="0" smtClean="0">
                <a:solidFill>
                  <a:prstClr val="black"/>
                </a:solidFill>
                <a:latin typeface="Arial" charset="0"/>
              </a:rPr>
              <a:t>1</a:t>
            </a:r>
            <a:endParaRPr lang="en-US" altLang="ja-JP" b="1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39" name="正方形/長方形 38"/>
          <p:cNvSpPr/>
          <p:nvPr/>
        </p:nvSpPr>
        <p:spPr>
          <a:xfrm>
            <a:off x="1539345" y="146616"/>
            <a:ext cx="5896166" cy="954107"/>
          </a:xfrm>
          <a:prstGeom prst="rect">
            <a:avLst/>
          </a:prstGeom>
          <a:solidFill>
            <a:schemeClr val="accent3">
              <a:lumMod val="60000"/>
              <a:lumOff val="40000"/>
              <a:alpha val="56078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2800" b="1" dirty="0" smtClean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000066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Arial" charset="0"/>
              </a:rPr>
              <a:t>Oversea Researchers</a:t>
            </a:r>
            <a:r>
              <a:rPr lang="ja-JP" altLang="en-US" sz="2800" b="1" dirty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000066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Arial" charset="0"/>
              </a:rPr>
              <a:t> </a:t>
            </a:r>
            <a:r>
              <a:rPr lang="ja-JP" altLang="en-US" sz="2800" b="1" dirty="0" smtClean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000066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Arial" charset="0"/>
              </a:rPr>
              <a:t>（</a:t>
            </a:r>
            <a:r>
              <a:rPr lang="en-US" altLang="ja-JP" sz="2800" b="1" dirty="0" smtClean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000066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Arial" charset="0"/>
              </a:rPr>
              <a:t>4/1~6/15):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2800" b="1" dirty="0" smtClean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000066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Arial" charset="0"/>
              </a:rPr>
              <a:t>133</a:t>
            </a:r>
            <a:r>
              <a:rPr lang="ja-JP" altLang="en-US" sz="2800" b="1" dirty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000066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Arial" charset="0"/>
              </a:rPr>
              <a:t> </a:t>
            </a:r>
            <a:r>
              <a:rPr lang="en-US" altLang="ja-JP" sz="2800" b="1" dirty="0" smtClean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000066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Arial" charset="0"/>
              </a:rPr>
              <a:t>(person), 1214</a:t>
            </a:r>
            <a:r>
              <a:rPr lang="ja-JP" altLang="en-US" sz="2800" b="1" dirty="0" smtClean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000066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Arial" charset="0"/>
              </a:rPr>
              <a:t> </a:t>
            </a:r>
            <a:r>
              <a:rPr lang="en-US" altLang="ja-JP" sz="2800" b="1" dirty="0" smtClean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000066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Arial" charset="0"/>
              </a:rPr>
              <a:t>(person</a:t>
            </a:r>
            <a:r>
              <a:rPr lang="ja-JP" altLang="en-US" sz="2800" b="1" dirty="0" smtClean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000066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Arial" charset="0"/>
              </a:rPr>
              <a:t>・</a:t>
            </a:r>
            <a:r>
              <a:rPr lang="en-US" altLang="ja-JP" sz="2800" b="1" dirty="0" smtClean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000066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Arial" charset="0"/>
              </a:rPr>
              <a:t>day)</a:t>
            </a:r>
            <a:endParaRPr lang="en-US" altLang="ja-JP" sz="2800" b="1" dirty="0" smtClean="0">
              <a:ln w="19050">
                <a:solidFill>
                  <a:srgbClr val="1F497D">
                    <a:tint val="1000"/>
                  </a:srgbClr>
                </a:solidFill>
                <a:prstDash val="solid"/>
              </a:ln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8260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/>
            <a:endParaRPr lang="ja-JP" altLang="en-US" smtClean="0"/>
          </a:p>
        </p:txBody>
      </p:sp>
      <p:pic>
        <p:nvPicPr>
          <p:cNvPr id="6147" name="Picture 3" descr="200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00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図 25" descr="J-PARCCover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461"/>
          <a:stretch>
            <a:fillRect/>
          </a:stretch>
        </p:blipFill>
        <p:spPr>
          <a:xfrm>
            <a:off x="4054493" y="1486"/>
            <a:ext cx="5000628" cy="571503"/>
          </a:xfrm>
          <a:prstGeom prst="rect">
            <a:avLst/>
          </a:prstGeom>
        </p:spPr>
      </p:pic>
      <p:sp>
        <p:nvSpPr>
          <p:cNvPr id="32" name="正方形/長方形 31"/>
          <p:cNvSpPr/>
          <p:nvPr/>
        </p:nvSpPr>
        <p:spPr>
          <a:xfrm>
            <a:off x="0" y="68025"/>
            <a:ext cx="2267744" cy="646331"/>
          </a:xfrm>
          <a:prstGeom prst="rect">
            <a:avLst/>
          </a:prstGeom>
          <a:solidFill>
            <a:schemeClr val="bg1"/>
          </a:solidFill>
          <a:ln w="28575">
            <a:solidFill>
              <a:srgbClr val="6600CC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ja-JP" sz="3600" b="1" dirty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000066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2</a:t>
            </a:r>
            <a:r>
              <a:rPr lang="en-US" altLang="ja-JP" sz="3600" b="1" dirty="0" smtClean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000066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.  J-PARC</a:t>
            </a:r>
          </a:p>
        </p:txBody>
      </p:sp>
      <p:pic>
        <p:nvPicPr>
          <p:cNvPr id="20" name="図 19" descr="neutel_andre 59.jpg"/>
          <p:cNvPicPr>
            <a:picLocks noChangeAspect="1"/>
          </p:cNvPicPr>
          <p:nvPr/>
        </p:nvPicPr>
        <p:blipFill>
          <a:blip r:embed="rId5" cstate="print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3564960"/>
            <a:ext cx="4453360" cy="32930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21" name="グループ化 20"/>
          <p:cNvGrpSpPr/>
          <p:nvPr/>
        </p:nvGrpSpPr>
        <p:grpSpPr>
          <a:xfrm>
            <a:off x="4489121" y="3564960"/>
            <a:ext cx="4561972" cy="3259203"/>
            <a:chOff x="4572000" y="3598797"/>
            <a:chExt cx="4561972" cy="3259203"/>
          </a:xfrm>
        </p:grpSpPr>
        <p:pic>
          <p:nvPicPr>
            <p:cNvPr id="22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0" y="3598797"/>
              <a:ext cx="4561972" cy="3259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テキスト ボックス 22"/>
            <p:cNvSpPr txBox="1"/>
            <p:nvPr/>
          </p:nvSpPr>
          <p:spPr>
            <a:xfrm>
              <a:off x="7145416" y="5949280"/>
              <a:ext cx="6687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2.5 </a:t>
              </a:r>
              <a:r>
                <a:rPr lang="en-US" altLang="ja-JP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ymbol" pitchFamily="18" charset="2"/>
                </a:rPr>
                <a:t>s</a:t>
              </a:r>
              <a:endParaRPr lang="ja-JP" alt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</a:endParaRPr>
            </a:p>
          </p:txBody>
        </p:sp>
      </p:grpSp>
      <p:grpSp>
        <p:nvGrpSpPr>
          <p:cNvPr id="2" name="グループ化 1"/>
          <p:cNvGrpSpPr/>
          <p:nvPr/>
        </p:nvGrpSpPr>
        <p:grpSpPr>
          <a:xfrm>
            <a:off x="2146454" y="638291"/>
            <a:ext cx="5912874" cy="2812140"/>
            <a:chOff x="2146454" y="638291"/>
            <a:chExt cx="5912874" cy="2812140"/>
          </a:xfrm>
        </p:grpSpPr>
        <p:pic>
          <p:nvPicPr>
            <p:cNvPr id="19" name="Picture 24" descr="01_T2K_0808-japan-korea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46454" y="1228469"/>
              <a:ext cx="5912874" cy="22219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Rectangle 8"/>
            <p:cNvSpPr txBox="1">
              <a:spLocks noChangeArrowheads="1"/>
            </p:cNvSpPr>
            <p:nvPr/>
          </p:nvSpPr>
          <p:spPr>
            <a:xfrm>
              <a:off x="2226680" y="638291"/>
              <a:ext cx="5832648" cy="648072"/>
            </a:xfrm>
            <a:prstGeom prst="rect">
              <a:avLst/>
            </a:prstGeom>
            <a:solidFill>
              <a:schemeClr val="accent3">
                <a:lumMod val="20000"/>
                <a:lumOff val="80000"/>
                <a:alpha val="60000"/>
              </a:schemeClr>
            </a:solidFill>
          </p:spPr>
          <p:txBody>
            <a:bodyPr>
              <a:noAutofit/>
            </a:bodyPr>
            <a:lstStyle/>
            <a:p>
              <a:pPr algn="ctr">
                <a:spcBef>
                  <a:spcPct val="0"/>
                </a:spcBef>
                <a:defRPr/>
              </a:pPr>
              <a:r>
                <a:rPr lang="en-US" altLang="ja-JP" sz="2800" b="1" u="sng" dirty="0" smtClean="0">
                  <a:solidFill>
                    <a:srgbClr val="00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HGPｺﾞｼｯｸE" pitchFamily="50" charset="-128"/>
                </a:rPr>
                <a:t>T2K (Tokai to Kamioka) </a:t>
              </a:r>
              <a:r>
                <a:rPr lang="en-US" altLang="ja-JP" sz="2800" b="1" u="sng" dirty="0" smtClean="0">
                  <a:solidFill>
                    <a:srgbClr val="00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ymbol" pitchFamily="18" charset="2"/>
                  <a:ea typeface="HGPｺﾞｼｯｸE" pitchFamily="50" charset="-128"/>
                </a:rPr>
                <a:t>n</a:t>
              </a:r>
              <a:r>
                <a:rPr lang="en-US" altLang="ja-JP" sz="2800" b="1" u="sng" dirty="0" smtClean="0">
                  <a:solidFill>
                    <a:srgbClr val="00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HGPｺﾞｼｯｸE" pitchFamily="50" charset="-128"/>
                </a:rPr>
                <a:t> Experiment</a:t>
              </a:r>
            </a:p>
          </p:txBody>
        </p:sp>
      </p:grpSp>
      <p:sp>
        <p:nvSpPr>
          <p:cNvPr id="3" name="テキスト ボックス 2"/>
          <p:cNvSpPr txBox="1"/>
          <p:nvPr/>
        </p:nvSpPr>
        <p:spPr>
          <a:xfrm>
            <a:off x="7812360" y="3930610"/>
            <a:ext cx="1241045" cy="400110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>
                <a:solidFill>
                  <a:srgbClr val="000066"/>
                </a:solidFill>
              </a:rPr>
              <a:t>June 2011</a:t>
            </a:r>
            <a:endParaRPr kumimoji="1" lang="ja-JP" altLang="en-US" sz="2000" dirty="0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942993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3443" y="394318"/>
            <a:ext cx="7344816" cy="33312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正方形/長方形 3"/>
          <p:cNvSpPr/>
          <p:nvPr/>
        </p:nvSpPr>
        <p:spPr>
          <a:xfrm>
            <a:off x="3779912" y="1151131"/>
            <a:ext cx="996390" cy="4320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/>
          <p:cNvSpPr/>
          <p:nvPr/>
        </p:nvSpPr>
        <p:spPr>
          <a:xfrm>
            <a:off x="4516246" y="394318"/>
            <a:ext cx="2808312" cy="17719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図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64088" y="381188"/>
            <a:ext cx="3600400" cy="56769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14" name="直線矢印コネクタ 13"/>
          <p:cNvCxnSpPr/>
          <p:nvPr/>
        </p:nvCxnSpPr>
        <p:spPr>
          <a:xfrm flipV="1">
            <a:off x="4549825" y="3102161"/>
            <a:ext cx="1733642" cy="1656184"/>
          </a:xfrm>
          <a:prstGeom prst="straightConnector1">
            <a:avLst/>
          </a:prstGeom>
          <a:ln w="12700">
            <a:solidFill>
              <a:srgbClr val="66FFFF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グループ化 5"/>
          <p:cNvGrpSpPr/>
          <p:nvPr/>
        </p:nvGrpSpPr>
        <p:grpSpPr>
          <a:xfrm>
            <a:off x="216740" y="3759822"/>
            <a:ext cx="4932483" cy="1724424"/>
            <a:chOff x="216740" y="3759822"/>
            <a:chExt cx="4932483" cy="1724424"/>
          </a:xfrm>
        </p:grpSpPr>
        <p:pic>
          <p:nvPicPr>
            <p:cNvPr id="3" name="図 2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16740" y="4159932"/>
              <a:ext cx="4932483" cy="132431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3" name="テキスト ボックス 12"/>
            <p:cNvSpPr txBox="1"/>
            <p:nvPr/>
          </p:nvSpPr>
          <p:spPr>
            <a:xfrm>
              <a:off x="216741" y="3759822"/>
              <a:ext cx="150522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>
                <a:buFont typeface="Wingdings" pitchFamily="2" charset="2"/>
                <a:buChar char="u"/>
              </a:pPr>
              <a:r>
                <a:rPr kumimoji="1" lang="en-US" altLang="ja-JP" sz="2000" b="1" dirty="0" smtClean="0"/>
                <a:t> </a:t>
              </a:r>
              <a:r>
                <a:rPr kumimoji="1" lang="en-US" altLang="ja-JP" sz="2000" b="1" dirty="0" err="1" smtClean="0"/>
                <a:t>Daya</a:t>
              </a:r>
              <a:r>
                <a:rPr kumimoji="1" lang="en-US" altLang="ja-JP" sz="2000" b="1" dirty="0" smtClean="0"/>
                <a:t> Bay</a:t>
              </a:r>
              <a:endParaRPr kumimoji="1" lang="ja-JP" altLang="en-US" sz="2000" b="1" dirty="0"/>
            </a:p>
          </p:txBody>
        </p:sp>
      </p:grpSp>
      <p:grpSp>
        <p:nvGrpSpPr>
          <p:cNvPr id="10" name="グループ化 9"/>
          <p:cNvGrpSpPr/>
          <p:nvPr/>
        </p:nvGrpSpPr>
        <p:grpSpPr>
          <a:xfrm>
            <a:off x="216741" y="5658057"/>
            <a:ext cx="5560180" cy="1121126"/>
            <a:chOff x="216741" y="5658057"/>
            <a:chExt cx="5560180" cy="1121126"/>
          </a:xfrm>
        </p:grpSpPr>
        <p:sp>
          <p:nvSpPr>
            <p:cNvPr id="7" name="テキスト ボックス 6"/>
            <p:cNvSpPr txBox="1"/>
            <p:nvPr/>
          </p:nvSpPr>
          <p:spPr>
            <a:xfrm>
              <a:off x="216741" y="5658057"/>
              <a:ext cx="114165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>
                <a:buFont typeface="Wingdings" pitchFamily="2" charset="2"/>
                <a:buChar char="u"/>
              </a:pPr>
              <a:r>
                <a:rPr kumimoji="1" lang="en-US" altLang="ja-JP" sz="2000" b="1" dirty="0" smtClean="0"/>
                <a:t> RENO</a:t>
              </a:r>
              <a:endParaRPr kumimoji="1" lang="ja-JP" altLang="en-US" sz="2000" b="1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テキスト ボックス 7"/>
                <p:cNvSpPr txBox="1"/>
                <p:nvPr/>
              </p:nvSpPr>
              <p:spPr>
                <a:xfrm>
                  <a:off x="302602" y="6071297"/>
                  <a:ext cx="5474319" cy="70788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kumimoji="1" lang="en-US" altLang="ja-JP" sz="2000" b="1" dirty="0" smtClean="0">
                      <a:solidFill>
                        <a:srgbClr val="6600CC"/>
                      </a:solidFill>
                    </a:rPr>
                    <a:t>Sin</a:t>
                  </a:r>
                  <a:r>
                    <a:rPr kumimoji="1" lang="en-US" altLang="ja-JP" sz="2000" b="1" baseline="30000" dirty="0" smtClean="0">
                      <a:solidFill>
                        <a:srgbClr val="6600CC"/>
                      </a:solidFill>
                    </a:rPr>
                    <a:t>2</a:t>
                  </a:r>
                  <a:r>
                    <a:rPr kumimoji="1" lang="en-US" altLang="ja-JP" sz="2000" b="1" dirty="0" smtClean="0">
                      <a:solidFill>
                        <a:srgbClr val="6600CC"/>
                      </a:solidFill>
                    </a:rPr>
                    <a:t>2</a:t>
                  </a:r>
                  <a:r>
                    <a:rPr kumimoji="1" lang="en-US" altLang="ja-JP" sz="2000" b="1" dirty="0" smtClean="0">
                      <a:solidFill>
                        <a:srgbClr val="6600CC"/>
                      </a:solidFill>
                      <a:latin typeface="Symbol" pitchFamily="18" charset="2"/>
                    </a:rPr>
                    <a:t>q</a:t>
                  </a:r>
                  <a:r>
                    <a:rPr kumimoji="1" lang="en-US" altLang="ja-JP" sz="2000" b="1" baseline="-25000" dirty="0" smtClean="0">
                      <a:solidFill>
                        <a:srgbClr val="6600CC"/>
                      </a:solidFill>
                    </a:rPr>
                    <a:t>13</a:t>
                  </a:r>
                  <a:r>
                    <a:rPr kumimoji="1" lang="en-US" altLang="ja-JP" sz="2000" b="1" dirty="0" smtClean="0">
                      <a:solidFill>
                        <a:srgbClr val="6600CC"/>
                      </a:solidFill>
                    </a:rPr>
                    <a:t> = 0.103</a:t>
                  </a:r>
                  <a14:m>
                    <m:oMath xmlns:m="http://schemas.openxmlformats.org/officeDocument/2006/math">
                      <m:r>
                        <a:rPr kumimoji="1" lang="en-US" altLang="ja-JP" sz="2000" b="1" i="1" smtClean="0">
                          <a:solidFill>
                            <a:srgbClr val="6600CC"/>
                          </a:solidFill>
                          <a:latin typeface="Cambria Math"/>
                          <a:ea typeface="Cambria Math"/>
                        </a:rPr>
                        <m:t>±</m:t>
                      </m:r>
                      <m:r>
                        <a:rPr kumimoji="1" lang="en-US" altLang="ja-JP" sz="2000" b="1" i="1" smtClean="0">
                          <a:solidFill>
                            <a:srgbClr val="6600CC"/>
                          </a:solidFill>
                          <a:latin typeface="Cambria Math"/>
                          <a:ea typeface="Cambria Math"/>
                        </a:rPr>
                        <m:t>𝟎</m:t>
                      </m:r>
                      <m:r>
                        <a:rPr kumimoji="1" lang="en-US" altLang="ja-JP" sz="2000" b="1" i="1" smtClean="0">
                          <a:solidFill>
                            <a:srgbClr val="6600CC"/>
                          </a:solidFill>
                          <a:latin typeface="Cambria Math"/>
                          <a:ea typeface="Cambria Math"/>
                        </a:rPr>
                        <m:t>.</m:t>
                      </m:r>
                      <m:r>
                        <a:rPr kumimoji="1" lang="en-US" altLang="ja-JP" sz="2000" b="1" i="1" smtClean="0">
                          <a:solidFill>
                            <a:srgbClr val="6600CC"/>
                          </a:solidFill>
                          <a:latin typeface="Cambria Math"/>
                          <a:ea typeface="Cambria Math"/>
                        </a:rPr>
                        <m:t>𝟎𝟏𝟑</m:t>
                      </m:r>
                      <m:r>
                        <a:rPr kumimoji="1" lang="en-US" altLang="ja-JP" sz="2000" b="1" i="1" smtClean="0">
                          <a:solidFill>
                            <a:srgbClr val="6600CC"/>
                          </a:solidFill>
                          <a:latin typeface="Cambria Math"/>
                          <a:ea typeface="Cambria Math"/>
                        </a:rPr>
                        <m:t>(</m:t>
                      </m:r>
                      <m:r>
                        <a:rPr kumimoji="1" lang="en-US" altLang="ja-JP" sz="2000" b="1" i="1" smtClean="0">
                          <a:solidFill>
                            <a:srgbClr val="6600CC"/>
                          </a:solidFill>
                          <a:latin typeface="Cambria Math"/>
                          <a:ea typeface="Cambria Math"/>
                        </a:rPr>
                        <m:t>𝒔𝒕𝒂𝒕</m:t>
                      </m:r>
                      <m:r>
                        <a:rPr kumimoji="1" lang="en-US" altLang="ja-JP" sz="2000" b="1" i="1" smtClean="0">
                          <a:solidFill>
                            <a:srgbClr val="6600CC"/>
                          </a:solidFill>
                          <a:latin typeface="Cambria Math"/>
                          <a:ea typeface="Cambria Math"/>
                        </a:rPr>
                        <m:t>.)±</m:t>
                      </m:r>
                      <m:r>
                        <a:rPr kumimoji="1" lang="en-US" altLang="ja-JP" sz="2000" b="1" i="1" smtClean="0">
                          <a:solidFill>
                            <a:srgbClr val="6600CC"/>
                          </a:solidFill>
                          <a:latin typeface="Cambria Math"/>
                          <a:ea typeface="Cambria Math"/>
                        </a:rPr>
                        <m:t>𝟎</m:t>
                      </m:r>
                      <m:r>
                        <a:rPr kumimoji="1" lang="en-US" altLang="ja-JP" sz="2000" b="1" i="1" smtClean="0">
                          <a:solidFill>
                            <a:srgbClr val="6600CC"/>
                          </a:solidFill>
                          <a:latin typeface="Cambria Math"/>
                          <a:ea typeface="Cambria Math"/>
                        </a:rPr>
                        <m:t>.</m:t>
                      </m:r>
                      <m:r>
                        <a:rPr kumimoji="1" lang="en-US" altLang="ja-JP" sz="2000" b="1" i="1" smtClean="0">
                          <a:solidFill>
                            <a:srgbClr val="6600CC"/>
                          </a:solidFill>
                          <a:latin typeface="Cambria Math"/>
                          <a:ea typeface="Cambria Math"/>
                        </a:rPr>
                        <m:t>𝟎𝟏𝟏</m:t>
                      </m:r>
                      <m:r>
                        <a:rPr kumimoji="1" lang="en-US" altLang="ja-JP" sz="2000" b="1" i="1" smtClean="0">
                          <a:solidFill>
                            <a:srgbClr val="6600CC"/>
                          </a:solidFill>
                          <a:latin typeface="Cambria Math"/>
                          <a:ea typeface="Cambria Math"/>
                        </a:rPr>
                        <m:t>(</m:t>
                      </m:r>
                      <m:r>
                        <a:rPr kumimoji="1" lang="en-US" altLang="ja-JP" sz="2000" b="1" i="1" smtClean="0">
                          <a:solidFill>
                            <a:srgbClr val="6600CC"/>
                          </a:solidFill>
                          <a:latin typeface="Cambria Math"/>
                          <a:ea typeface="Cambria Math"/>
                        </a:rPr>
                        <m:t>𝒔𝒚𝒔𝒕</m:t>
                      </m:r>
                      <m:r>
                        <a:rPr kumimoji="1" lang="en-US" altLang="ja-JP" sz="2000" b="1" i="1" smtClean="0">
                          <a:solidFill>
                            <a:srgbClr val="6600CC"/>
                          </a:solidFill>
                          <a:latin typeface="Cambria Math"/>
                          <a:ea typeface="Cambria Math"/>
                        </a:rPr>
                        <m:t>.)</m:t>
                      </m:r>
                    </m:oMath>
                  </a14:m>
                  <a:r>
                    <a:rPr kumimoji="1" lang="en-US" altLang="ja-JP" sz="2000" b="1" dirty="0" smtClean="0">
                      <a:solidFill>
                        <a:srgbClr val="6600CC"/>
                      </a:solidFill>
                    </a:rPr>
                    <a:t> </a:t>
                  </a:r>
                </a:p>
                <a:p>
                  <a:r>
                    <a:rPr lang="en-US" altLang="ja-JP" sz="2000" b="1" dirty="0" smtClean="0">
                      <a:solidFill>
                        <a:srgbClr val="6600CC"/>
                      </a:solidFill>
                    </a:rPr>
                    <a:t>6.3 </a:t>
                  </a:r>
                  <a:r>
                    <a:rPr lang="en-US" altLang="ja-JP" sz="2000" b="1" dirty="0" smtClean="0">
                      <a:solidFill>
                        <a:srgbClr val="6600CC"/>
                      </a:solidFill>
                      <a:latin typeface="Symbol" pitchFamily="18" charset="2"/>
                    </a:rPr>
                    <a:t>s</a:t>
                  </a:r>
                  <a:r>
                    <a:rPr lang="en-US" altLang="ja-JP" sz="2000" b="1" dirty="0" smtClean="0">
                      <a:solidFill>
                        <a:srgbClr val="6600CC"/>
                      </a:solidFill>
                    </a:rPr>
                    <a:t> significance </a:t>
                  </a:r>
                  <a:endParaRPr kumimoji="1" lang="ja-JP" altLang="en-US" sz="2000" b="1" dirty="0">
                    <a:solidFill>
                      <a:srgbClr val="6600CC"/>
                    </a:solidFill>
                  </a:endParaRPr>
                </a:p>
              </p:txBody>
            </p:sp>
          </mc:Choice>
          <mc:Fallback xmlns="">
            <p:sp>
              <p:nvSpPr>
                <p:cNvPr id="8" name="テキスト ボックス 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2602" y="6071297"/>
                  <a:ext cx="5474319" cy="707886"/>
                </a:xfrm>
                <a:prstGeom prst="rect">
                  <a:avLst/>
                </a:prstGeom>
                <a:blipFill rotWithShape="1">
                  <a:blip r:embed="rId7"/>
                  <a:stretch>
                    <a:fillRect l="-1225" t="-6034" b="-14655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9" name="正方形/長方形 8"/>
          <p:cNvSpPr/>
          <p:nvPr/>
        </p:nvSpPr>
        <p:spPr>
          <a:xfrm>
            <a:off x="6355475" y="1151130"/>
            <a:ext cx="144016" cy="4333115"/>
          </a:xfrm>
          <a:prstGeom prst="rect">
            <a:avLst/>
          </a:prstGeom>
          <a:solidFill>
            <a:srgbClr val="E6E0EC">
              <a:alpha val="52157"/>
            </a:srgbClr>
          </a:solidFill>
          <a:ln>
            <a:solidFill>
              <a:srgbClr val="99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正方形/長方形 14"/>
          <p:cNvSpPr/>
          <p:nvPr/>
        </p:nvSpPr>
        <p:spPr>
          <a:xfrm>
            <a:off x="6283467" y="1151129"/>
            <a:ext cx="144016" cy="4333115"/>
          </a:xfrm>
          <a:prstGeom prst="rect">
            <a:avLst/>
          </a:prstGeom>
          <a:solidFill>
            <a:srgbClr val="66FFFF">
              <a:alpha val="52157"/>
            </a:srgbClr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6" name="直線矢印コネクタ 15"/>
          <p:cNvCxnSpPr/>
          <p:nvPr/>
        </p:nvCxnSpPr>
        <p:spPr>
          <a:xfrm flipV="1">
            <a:off x="4516246" y="4293096"/>
            <a:ext cx="1911237" cy="1872208"/>
          </a:xfrm>
          <a:prstGeom prst="straightConnector1">
            <a:avLst/>
          </a:prstGeom>
          <a:ln w="12700">
            <a:solidFill>
              <a:srgbClr val="9900FF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テキスト ボックス 16"/>
          <p:cNvSpPr txBox="1"/>
          <p:nvPr/>
        </p:nvSpPr>
        <p:spPr>
          <a:xfrm>
            <a:off x="3368705" y="101930"/>
            <a:ext cx="28151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b="1" u="sng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World  </a:t>
            </a:r>
            <a:r>
              <a:rPr lang="en-US" altLang="ja-JP" sz="3200" b="1" u="sng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</a:rPr>
              <a:t>q</a:t>
            </a:r>
            <a:r>
              <a:rPr lang="en-US" altLang="ja-JP" sz="3200" b="1" u="sng" baseline="-25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</a:rPr>
              <a:t>13</a:t>
            </a:r>
            <a:r>
              <a:rPr lang="en-US" altLang="ja-JP" sz="3200" b="1" u="sng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</a:rPr>
              <a:t> </a:t>
            </a:r>
            <a:r>
              <a:rPr lang="en-US" altLang="ja-JP" sz="3200" b="1" u="sng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Race</a:t>
            </a:r>
            <a:endParaRPr lang="ja-JP" altLang="en-US" sz="3200" b="1" u="sng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10689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/>
          <p:cNvSpPr/>
          <p:nvPr/>
        </p:nvSpPr>
        <p:spPr>
          <a:xfrm>
            <a:off x="1410314" y="327958"/>
            <a:ext cx="6570162" cy="584775"/>
          </a:xfrm>
          <a:prstGeom prst="rect">
            <a:avLst/>
          </a:prstGeom>
          <a:solidFill>
            <a:srgbClr val="000066"/>
          </a:solidFill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3200" b="1" dirty="0" smtClean="0">
                <a:solidFill>
                  <a:srgbClr val="FFFF99"/>
                </a:solidFill>
                <a:latin typeface="Comic Sans MS" pitchFamily="66" charset="0"/>
                <a:ea typeface="HG創英角ﾎﾟｯﾌﾟ体" pitchFamily="49" charset="-128"/>
              </a:rPr>
              <a:t>What </a:t>
            </a:r>
            <a:r>
              <a:rPr lang="en-US" altLang="ja-JP" sz="3200" b="1" dirty="0">
                <a:solidFill>
                  <a:srgbClr val="FFFF99"/>
                </a:solidFill>
                <a:latin typeface="Comic Sans MS" pitchFamily="66" charset="0"/>
                <a:ea typeface="HG創英角ﾎﾟｯﾌﾟ体" pitchFamily="49" charset="-128"/>
              </a:rPr>
              <a:t>is the </a:t>
            </a:r>
            <a:r>
              <a:rPr lang="en-US" altLang="ja-JP" sz="3200" b="1" dirty="0" smtClean="0">
                <a:solidFill>
                  <a:srgbClr val="00FF00"/>
                </a:solidFill>
                <a:latin typeface="Comic Sans MS" pitchFamily="66" charset="0"/>
                <a:ea typeface="HG創英角ﾎﾟｯﾌﾟ体" pitchFamily="49" charset="-128"/>
              </a:rPr>
              <a:t>mass hierarchy</a:t>
            </a:r>
            <a:r>
              <a:rPr lang="en-US" altLang="ja-JP" sz="3200" b="1" dirty="0" smtClean="0">
                <a:solidFill>
                  <a:srgbClr val="FFFF99"/>
                </a:solidFill>
                <a:latin typeface="Comic Sans MS" pitchFamily="66" charset="0"/>
                <a:ea typeface="HG創英角ﾎﾟｯﾌﾟ体" pitchFamily="49" charset="-128"/>
              </a:rPr>
              <a:t> </a:t>
            </a:r>
            <a:r>
              <a:rPr lang="en-US" altLang="ja-JP" sz="3200" b="1" dirty="0">
                <a:solidFill>
                  <a:srgbClr val="FFFF99"/>
                </a:solidFill>
                <a:latin typeface="Comic Sans MS" pitchFamily="66" charset="0"/>
                <a:ea typeface="HG創英角ﾎﾟｯﾌﾟ体" pitchFamily="49" charset="-128"/>
              </a:rPr>
              <a:t>?</a:t>
            </a:r>
            <a:r>
              <a:rPr lang="en-US" altLang="ja-JP" sz="3200" b="1" dirty="0" smtClean="0">
                <a:solidFill>
                  <a:srgbClr val="00FF00"/>
                </a:solidFill>
                <a:latin typeface="Comic Sans MS" pitchFamily="66" charset="0"/>
                <a:ea typeface="HG創英角ﾎﾟｯﾌﾟ体" pitchFamily="49" charset="-128"/>
              </a:rPr>
              <a:t> </a:t>
            </a:r>
            <a:endParaRPr lang="ja-JP" altLang="en-US" sz="3200" dirty="0"/>
          </a:p>
        </p:txBody>
      </p:sp>
      <p:sp>
        <p:nvSpPr>
          <p:cNvPr id="4" name="Text Box 17"/>
          <p:cNvSpPr txBox="1">
            <a:spLocks noChangeArrowheads="1"/>
          </p:cNvSpPr>
          <p:nvPr/>
        </p:nvSpPr>
        <p:spPr bwMode="auto">
          <a:xfrm>
            <a:off x="468310" y="1490811"/>
            <a:ext cx="3960815" cy="708025"/>
          </a:xfrm>
          <a:prstGeom prst="rect">
            <a:avLst/>
          </a:prstGeom>
          <a:solidFill>
            <a:srgbClr val="000066"/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ja-JP" sz="2000" dirty="0" smtClean="0">
                <a:solidFill>
                  <a:srgbClr val="FFFF99"/>
                </a:solidFill>
                <a:ea typeface="HG丸ｺﾞｼｯｸM-PRO" pitchFamily="50" charset="-128"/>
              </a:rPr>
              <a:t>  </a:t>
            </a:r>
            <a:r>
              <a:rPr lang="en-US" altLang="ja-JP" sz="2000" b="1" i="1" dirty="0" smtClean="0">
                <a:solidFill>
                  <a:srgbClr val="FFFFFF"/>
                </a:solidFill>
                <a:latin typeface="Symbol" pitchFamily="18" charset="2"/>
                <a:ea typeface="HG丸ｺﾞｼｯｸM-PRO" pitchFamily="50" charset="-128"/>
              </a:rPr>
              <a:t>D</a:t>
            </a:r>
            <a:r>
              <a:rPr lang="en-US" altLang="ja-JP" sz="2000" b="1" i="1" dirty="0" smtClean="0">
                <a:solidFill>
                  <a:srgbClr val="FFFFFF"/>
                </a:solidFill>
                <a:latin typeface="Times"/>
                <a:ea typeface="HG丸ｺﾞｼｯｸM-PRO" pitchFamily="50" charset="-128"/>
              </a:rPr>
              <a:t>m</a:t>
            </a:r>
            <a:r>
              <a:rPr lang="en-US" altLang="ja-JP" sz="2000" b="1" i="1" baseline="30000" dirty="0" smtClean="0">
                <a:solidFill>
                  <a:srgbClr val="FFFFFF"/>
                </a:solidFill>
                <a:latin typeface="Times"/>
                <a:ea typeface="HG丸ｺﾞｼｯｸM-PRO" pitchFamily="50" charset="-128"/>
              </a:rPr>
              <a:t>2</a:t>
            </a:r>
            <a:r>
              <a:rPr lang="en-US" altLang="ja-JP" sz="2000" b="1" i="1" baseline="-25000" dirty="0" smtClean="0">
                <a:solidFill>
                  <a:srgbClr val="FFFFFF"/>
                </a:solidFill>
                <a:latin typeface="Times"/>
                <a:ea typeface="HG丸ｺﾞｼｯｸM-PRO" pitchFamily="50" charset="-128"/>
              </a:rPr>
              <a:t>21</a:t>
            </a:r>
            <a:r>
              <a:rPr lang="en-US" altLang="ja-JP" sz="2000" b="1" dirty="0" smtClean="0">
                <a:solidFill>
                  <a:srgbClr val="FFFFFF"/>
                </a:solidFill>
                <a:latin typeface="Times"/>
                <a:ea typeface="HG丸ｺﾞｼｯｸM-PRO" pitchFamily="50" charset="-128"/>
              </a:rPr>
              <a:t> :  </a:t>
            </a:r>
            <a:r>
              <a:rPr lang="en-US" altLang="ja-JP" sz="2000" b="1" i="1" dirty="0" smtClean="0">
                <a:solidFill>
                  <a:srgbClr val="FFFFFF"/>
                </a:solidFill>
                <a:latin typeface="Times"/>
                <a:ea typeface="HG丸ｺﾞｼｯｸM-PRO" pitchFamily="50" charset="-128"/>
              </a:rPr>
              <a:t>8.2 </a:t>
            </a:r>
            <a:r>
              <a:rPr lang="en-US" altLang="ja-JP" sz="2000" b="1" i="1" dirty="0" smtClean="0">
                <a:solidFill>
                  <a:srgbClr val="FFFFFF"/>
                </a:solidFill>
                <a:latin typeface="Times"/>
                <a:ea typeface="HG丸ｺﾞｼｯｸM-PRO" pitchFamily="50" charset="-128"/>
                <a:cs typeface="Arial" charset="0"/>
              </a:rPr>
              <a:t>± 0.6</a:t>
            </a:r>
            <a:r>
              <a:rPr lang="en-US" altLang="ja-JP" sz="2000" dirty="0" smtClean="0">
                <a:solidFill>
                  <a:srgbClr val="FFFF99"/>
                </a:solidFill>
                <a:latin typeface="Times"/>
                <a:ea typeface="HG丸ｺﾞｼｯｸM-PRO" pitchFamily="50" charset="-128"/>
                <a:cs typeface="Arial" charset="0"/>
              </a:rPr>
              <a:t> </a:t>
            </a:r>
            <a:r>
              <a:rPr lang="en-US" altLang="ja-JP" sz="2000" b="1" i="1" dirty="0" smtClean="0">
                <a:solidFill>
                  <a:srgbClr val="FFFFFF"/>
                </a:solidFill>
                <a:latin typeface="Times"/>
                <a:ea typeface="HG丸ｺﾞｼｯｸM-PRO" pitchFamily="50" charset="-128"/>
                <a:cs typeface="Arial" charset="0"/>
              </a:rPr>
              <a:t>(10</a:t>
            </a:r>
            <a:r>
              <a:rPr lang="en-US" altLang="ja-JP" sz="2000" b="1" i="1" baseline="30000" dirty="0" smtClean="0">
                <a:solidFill>
                  <a:srgbClr val="FFFFFF"/>
                </a:solidFill>
                <a:latin typeface="Times"/>
                <a:ea typeface="HG丸ｺﾞｼｯｸM-PRO" pitchFamily="50" charset="-128"/>
                <a:cs typeface="Arial" charset="0"/>
              </a:rPr>
              <a:t>-5</a:t>
            </a:r>
            <a:r>
              <a:rPr lang="en-US" altLang="ja-JP" sz="2000" b="1" i="1" dirty="0" smtClean="0">
                <a:solidFill>
                  <a:srgbClr val="FFFFFF"/>
                </a:solidFill>
                <a:latin typeface="Times"/>
                <a:ea typeface="HG丸ｺﾞｼｯｸM-PRO" pitchFamily="50" charset="-128"/>
                <a:cs typeface="Arial" charset="0"/>
              </a:rPr>
              <a:t> eV</a:t>
            </a:r>
            <a:r>
              <a:rPr lang="en-US" altLang="ja-JP" sz="2000" b="1" i="1" baseline="30000" dirty="0" smtClean="0">
                <a:solidFill>
                  <a:srgbClr val="FFFFFF"/>
                </a:solidFill>
                <a:latin typeface="Times"/>
                <a:ea typeface="HG丸ｺﾞｼｯｸM-PRO" pitchFamily="50" charset="-128"/>
                <a:cs typeface="Arial" charset="0"/>
              </a:rPr>
              <a:t>2</a:t>
            </a:r>
            <a:r>
              <a:rPr lang="en-US" altLang="ja-JP" sz="2000" b="1" i="1" dirty="0" smtClean="0">
                <a:solidFill>
                  <a:srgbClr val="FFFFFF"/>
                </a:solidFill>
                <a:latin typeface="Times"/>
                <a:ea typeface="HG丸ｺﾞｼｯｸM-PRO" pitchFamily="50" charset="-128"/>
                <a:cs typeface="Arial" charset="0"/>
              </a:rPr>
              <a:t>)</a:t>
            </a:r>
            <a:r>
              <a:rPr lang="en-US" altLang="ja-JP" sz="2000" dirty="0" smtClean="0">
                <a:solidFill>
                  <a:srgbClr val="FFFF99"/>
                </a:solidFill>
                <a:latin typeface="Times"/>
                <a:ea typeface="HG丸ｺﾞｼｯｸM-PRO" pitchFamily="50" charset="-128"/>
                <a:cs typeface="Arial" charset="0"/>
              </a:rPr>
              <a:t>    </a:t>
            </a:r>
            <a:endParaRPr lang="en-US" altLang="ja-JP" sz="2000" b="1" dirty="0" smtClean="0">
              <a:solidFill>
                <a:srgbClr val="FFFF99"/>
              </a:solidFill>
              <a:ea typeface="HG丸ｺﾞｼｯｸM-PRO" pitchFamily="50" charset="-128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2000" dirty="0" smtClean="0">
                <a:solidFill>
                  <a:srgbClr val="FFFF99"/>
                </a:solidFill>
                <a:ea typeface="HG丸ｺﾞｼｯｸM-PRO" pitchFamily="50" charset="-128"/>
                <a:cs typeface="Arial" charset="0"/>
              </a:rPr>
              <a:t>                 </a:t>
            </a:r>
            <a:r>
              <a:rPr lang="en-US" altLang="ja-JP" sz="2000" b="1" i="1" dirty="0" smtClean="0">
                <a:solidFill>
                  <a:srgbClr val="FFFFFF"/>
                </a:solidFill>
                <a:latin typeface="Times"/>
                <a:ea typeface="HG丸ｺﾞｼｯｸM-PRO" pitchFamily="50" charset="-128"/>
                <a:cs typeface="Arial" charset="0"/>
              </a:rPr>
              <a:t>m</a:t>
            </a:r>
            <a:r>
              <a:rPr lang="en-US" altLang="ja-JP" sz="2000" b="1" i="1" baseline="-25000" dirty="0" smtClean="0">
                <a:solidFill>
                  <a:srgbClr val="FFFFFF"/>
                </a:solidFill>
                <a:latin typeface="Times"/>
                <a:ea typeface="HG丸ｺﾞｼｯｸM-PRO" pitchFamily="50" charset="-128"/>
                <a:cs typeface="Arial" charset="0"/>
              </a:rPr>
              <a:t>2</a:t>
            </a:r>
            <a:r>
              <a:rPr lang="en-US" altLang="ja-JP" sz="2000" b="1" i="1" dirty="0" smtClean="0">
                <a:solidFill>
                  <a:srgbClr val="FFFFFF"/>
                </a:solidFill>
                <a:latin typeface="Times"/>
                <a:ea typeface="HG丸ｺﾞｼｯｸM-PRO" pitchFamily="50" charset="-128"/>
                <a:cs typeface="Arial" charset="0"/>
              </a:rPr>
              <a:t> &gt; m</a:t>
            </a:r>
            <a:r>
              <a:rPr lang="en-US" altLang="ja-JP" sz="2000" b="1" i="1" baseline="-25000" dirty="0" smtClean="0">
                <a:solidFill>
                  <a:srgbClr val="FFFFFF"/>
                </a:solidFill>
                <a:latin typeface="Times"/>
                <a:ea typeface="HG丸ｺﾞｼｯｸM-PRO" pitchFamily="50" charset="-128"/>
                <a:cs typeface="Arial" charset="0"/>
              </a:rPr>
              <a:t>1</a:t>
            </a:r>
            <a:r>
              <a:rPr lang="en-US" altLang="ja-JP" sz="2000" dirty="0" smtClean="0">
                <a:solidFill>
                  <a:srgbClr val="FFFF99"/>
                </a:solidFill>
                <a:latin typeface="Times"/>
                <a:ea typeface="HG丸ｺﾞｼｯｸM-PRO" pitchFamily="50" charset="-128"/>
                <a:cs typeface="Arial" charset="0"/>
              </a:rPr>
              <a:t>                          </a:t>
            </a:r>
            <a:endParaRPr lang="en-US" altLang="ja-JP" sz="2000" dirty="0" smtClean="0">
              <a:solidFill>
                <a:srgbClr val="FFFF99"/>
              </a:solidFill>
              <a:ea typeface="HG丸ｺﾞｼｯｸM-PRO" pitchFamily="50" charset="-128"/>
              <a:cs typeface="Arial" charset="0"/>
            </a:endParaRPr>
          </a:p>
        </p:txBody>
      </p:sp>
      <p:grpSp>
        <p:nvGrpSpPr>
          <p:cNvPr id="5" name="Group 42"/>
          <p:cNvGrpSpPr>
            <a:grpSpLocks/>
          </p:cNvGrpSpPr>
          <p:nvPr/>
        </p:nvGrpSpPr>
        <p:grpSpPr bwMode="auto">
          <a:xfrm>
            <a:off x="251520" y="2815441"/>
            <a:ext cx="3815085" cy="3298825"/>
            <a:chOff x="2925" y="1784"/>
            <a:chExt cx="2540" cy="2647"/>
          </a:xfrm>
        </p:grpSpPr>
        <p:grpSp>
          <p:nvGrpSpPr>
            <p:cNvPr id="6" name="Group 32"/>
            <p:cNvGrpSpPr>
              <a:grpSpLocks/>
            </p:cNvGrpSpPr>
            <p:nvPr/>
          </p:nvGrpSpPr>
          <p:grpSpPr bwMode="auto">
            <a:xfrm>
              <a:off x="2925" y="2011"/>
              <a:ext cx="2540" cy="2042"/>
              <a:chOff x="3016" y="1792"/>
              <a:chExt cx="2540" cy="2042"/>
            </a:xfrm>
          </p:grpSpPr>
          <p:grpSp>
            <p:nvGrpSpPr>
              <p:cNvPr id="9" name="Group 30"/>
              <p:cNvGrpSpPr>
                <a:grpSpLocks/>
              </p:cNvGrpSpPr>
              <p:nvPr/>
            </p:nvGrpSpPr>
            <p:grpSpPr bwMode="auto">
              <a:xfrm>
                <a:off x="3016" y="1792"/>
                <a:ext cx="2540" cy="2042"/>
                <a:chOff x="3016" y="1792"/>
                <a:chExt cx="2540" cy="2042"/>
              </a:xfrm>
            </p:grpSpPr>
            <p:grpSp>
              <p:nvGrpSpPr>
                <p:cNvPr id="11" name="Group 28"/>
                <p:cNvGrpSpPr>
                  <a:grpSpLocks/>
                </p:cNvGrpSpPr>
                <p:nvPr/>
              </p:nvGrpSpPr>
              <p:grpSpPr bwMode="auto">
                <a:xfrm>
                  <a:off x="3016" y="1792"/>
                  <a:ext cx="2540" cy="2042"/>
                  <a:chOff x="3016" y="1792"/>
                  <a:chExt cx="2540" cy="2042"/>
                </a:xfrm>
              </p:grpSpPr>
              <p:grpSp>
                <p:nvGrpSpPr>
                  <p:cNvPr id="13" name="Group 26"/>
                  <p:cNvGrpSpPr>
                    <a:grpSpLocks/>
                  </p:cNvGrpSpPr>
                  <p:nvPr/>
                </p:nvGrpSpPr>
                <p:grpSpPr bwMode="auto">
                  <a:xfrm>
                    <a:off x="3016" y="1792"/>
                    <a:ext cx="2540" cy="2042"/>
                    <a:chOff x="3016" y="1792"/>
                    <a:chExt cx="2540" cy="2042"/>
                  </a:xfrm>
                </p:grpSpPr>
                <p:pic>
                  <p:nvPicPr>
                    <p:cNvPr id="15" name="Picture 22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3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3016" y="1792"/>
                      <a:ext cx="2540" cy="2042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sp>
                  <p:nvSpPr>
                    <p:cNvPr id="16" name="Rectangle 2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470" y="2931"/>
                      <a:ext cx="226" cy="136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9525">
                      <a:solidFill>
                        <a:schemeClr val="bg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ja-JP" altLang="en-US" sz="3600" b="1" smtClean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ea typeface="HG丸ｺﾞｼｯｸM-PRO" pitchFamily="50" charset="-128"/>
                      </a:endParaRPr>
                    </a:p>
                  </p:txBody>
                </p:sp>
              </p:grpSp>
              <p:sp>
                <p:nvSpPr>
                  <p:cNvPr id="14" name="Rectangle 27"/>
                  <p:cNvSpPr>
                    <a:spLocks noChangeArrowheads="1"/>
                  </p:cNvSpPr>
                  <p:nvPr/>
                </p:nvSpPr>
                <p:spPr bwMode="auto">
                  <a:xfrm>
                    <a:off x="3470" y="2251"/>
                    <a:ext cx="635" cy="181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ja-JP" altLang="en-US" sz="3600" b="1" smtClean="0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ea typeface="HG丸ｺﾞｼｯｸM-PRO" pitchFamily="50" charset="-128"/>
                    </a:endParaRPr>
                  </a:p>
                </p:txBody>
              </p:sp>
            </p:grpSp>
            <p:sp>
              <p:nvSpPr>
                <p:cNvPr id="12" name="Rectangle 29"/>
                <p:cNvSpPr>
                  <a:spLocks noChangeArrowheads="1"/>
                </p:cNvSpPr>
                <p:nvPr/>
              </p:nvSpPr>
              <p:spPr bwMode="auto">
                <a:xfrm>
                  <a:off x="4513" y="2568"/>
                  <a:ext cx="635" cy="136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 sz="3600" b="1" smtClean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ea typeface="HG丸ｺﾞｼｯｸM-PRO" pitchFamily="50" charset="-128"/>
                  </a:endParaRPr>
                </a:p>
              </p:txBody>
            </p:sp>
          </p:grpSp>
          <p:sp>
            <p:nvSpPr>
              <p:cNvPr id="10" name="Rectangle 31"/>
              <p:cNvSpPr>
                <a:spLocks noChangeArrowheads="1"/>
              </p:cNvSpPr>
              <p:nvPr/>
            </p:nvSpPr>
            <p:spPr bwMode="auto">
              <a:xfrm>
                <a:off x="4513" y="2115"/>
                <a:ext cx="272" cy="90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3600" b="1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HG丸ｺﾞｼｯｸM-PRO" pitchFamily="50" charset="-128"/>
                </a:endParaRPr>
              </a:p>
            </p:txBody>
          </p:sp>
        </p:grpSp>
        <p:sp>
          <p:nvSpPr>
            <p:cNvPr id="7" name="Text Box 23"/>
            <p:cNvSpPr txBox="1">
              <a:spLocks noChangeArrowheads="1"/>
            </p:cNvSpPr>
            <p:nvPr/>
          </p:nvSpPr>
          <p:spPr bwMode="auto">
            <a:xfrm>
              <a:off x="3424" y="3916"/>
              <a:ext cx="1580" cy="5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0000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0" lang="en-US" b="1" smtClean="0">
                  <a:solidFill>
                    <a:srgbClr val="000000"/>
                  </a:solidFill>
                  <a:latin typeface="Times New Roman" pitchFamily="18" charset="0"/>
                </a:rPr>
                <a:t>normal              inverted</a:t>
              </a:r>
              <a:br>
                <a:rPr kumimoji="0" lang="en-US" b="1" smtClean="0">
                  <a:solidFill>
                    <a:srgbClr val="000000"/>
                  </a:solidFill>
                  <a:latin typeface="Times New Roman" pitchFamily="18" charset="0"/>
                </a:rPr>
              </a:br>
              <a:r>
                <a:rPr kumimoji="0" lang="en-US" b="1" smtClean="0">
                  <a:solidFill>
                    <a:srgbClr val="000000"/>
                  </a:solidFill>
                  <a:latin typeface="Times New Roman" pitchFamily="18" charset="0"/>
                </a:rPr>
                <a:t>hierarch</a:t>
              </a:r>
              <a:r>
                <a:rPr kumimoji="0" lang="en-US" altLang="ja-JP" b="1" smtClean="0">
                  <a:solidFill>
                    <a:srgbClr val="000000"/>
                  </a:solidFill>
                  <a:latin typeface="Times New Roman" pitchFamily="18" charset="0"/>
                </a:rPr>
                <a:t>y</a:t>
              </a:r>
              <a:endParaRPr kumimoji="0" lang="en-US" b="1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8" name="Text Box 24"/>
            <p:cNvSpPr txBox="1">
              <a:spLocks noChangeArrowheads="1"/>
            </p:cNvSpPr>
            <p:nvPr/>
          </p:nvSpPr>
          <p:spPr bwMode="auto">
            <a:xfrm>
              <a:off x="3787" y="1784"/>
              <a:ext cx="1031" cy="4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0000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0" lang="en-US" sz="2000" b="1" smtClean="0">
                  <a:solidFill>
                    <a:srgbClr val="E31D1D"/>
                  </a:solidFill>
                  <a:latin typeface="Times New Roman" pitchFamily="18" charset="0"/>
                </a:rPr>
                <a:t> </a:t>
              </a:r>
              <a:r>
                <a:rPr kumimoji="0" lang="en-US" sz="2800" b="1" smtClean="0">
                  <a:solidFill>
                    <a:srgbClr val="FF0000"/>
                  </a:solidFill>
                  <a:latin typeface="Symbol" pitchFamily="18" charset="2"/>
                </a:rPr>
                <a:t>n</a:t>
              </a:r>
              <a:r>
                <a:rPr kumimoji="0" lang="en-US" sz="2800" b="1" baseline="-25000" smtClean="0">
                  <a:solidFill>
                    <a:srgbClr val="FF0000"/>
                  </a:solidFill>
                  <a:latin typeface="Times New Roman" pitchFamily="18" charset="0"/>
                </a:rPr>
                <a:t>e  </a:t>
              </a:r>
              <a:r>
                <a:rPr kumimoji="0" lang="en-US" sz="2800" b="1" smtClean="0">
                  <a:solidFill>
                    <a:srgbClr val="E31D1D"/>
                  </a:solidFill>
                  <a:latin typeface="Times New Roman" pitchFamily="18" charset="0"/>
                </a:rPr>
                <a:t> </a:t>
              </a:r>
              <a:r>
                <a:rPr kumimoji="0" lang="en-US" sz="2800" b="1" smtClean="0">
                  <a:solidFill>
                    <a:srgbClr val="00CC00"/>
                  </a:solidFill>
                  <a:latin typeface="Symbol" pitchFamily="18" charset="2"/>
                </a:rPr>
                <a:t>n</a:t>
              </a:r>
              <a:r>
                <a:rPr kumimoji="0" lang="en-US" sz="2800" b="1" baseline="-25000" smtClean="0">
                  <a:solidFill>
                    <a:srgbClr val="00CC00"/>
                  </a:solidFill>
                  <a:latin typeface="Symbol" pitchFamily="18" charset="2"/>
                </a:rPr>
                <a:t>m   </a:t>
              </a:r>
              <a:r>
                <a:rPr kumimoji="0" lang="en-US" sz="2800" b="1" smtClean="0">
                  <a:solidFill>
                    <a:srgbClr val="E31D1D"/>
                  </a:solidFill>
                  <a:latin typeface="Times New Roman" pitchFamily="18" charset="0"/>
                </a:rPr>
                <a:t> </a:t>
              </a:r>
              <a:r>
                <a:rPr kumimoji="0" lang="en-US" sz="2800" b="1" smtClean="0">
                  <a:solidFill>
                    <a:srgbClr val="0000FF"/>
                  </a:solidFill>
                  <a:latin typeface="Symbol" pitchFamily="18" charset="2"/>
                </a:rPr>
                <a:t>n</a:t>
              </a:r>
              <a:r>
                <a:rPr kumimoji="0" lang="en-US" sz="2800" b="1" baseline="-25000" smtClean="0">
                  <a:solidFill>
                    <a:srgbClr val="0000FF"/>
                  </a:solidFill>
                  <a:latin typeface="Symbol" pitchFamily="18" charset="2"/>
                </a:rPr>
                <a:t>t</a:t>
              </a:r>
            </a:p>
          </p:txBody>
        </p:sp>
      </p:grpSp>
      <p:grpSp>
        <p:nvGrpSpPr>
          <p:cNvPr id="32" name="グループ化 31"/>
          <p:cNvGrpSpPr/>
          <p:nvPr/>
        </p:nvGrpSpPr>
        <p:grpSpPr>
          <a:xfrm>
            <a:off x="4501355" y="888835"/>
            <a:ext cx="4610616" cy="5939453"/>
            <a:chOff x="4501355" y="888835"/>
            <a:chExt cx="4610616" cy="5939453"/>
          </a:xfrm>
        </p:grpSpPr>
        <p:pic>
          <p:nvPicPr>
            <p:cNvPr id="23" name="Picture 19" descr="nova_logo"/>
            <p:cNvPicPr>
              <a:picLocks noChangeAspect="1" noChangeArrowheads="1"/>
            </p:cNvPicPr>
            <p:nvPr/>
          </p:nvPicPr>
          <p:blipFill>
            <a:blip r:embed="rId4">
              <a:lum contrast="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84742" y="1042609"/>
              <a:ext cx="1302510" cy="1225216"/>
            </a:xfrm>
            <a:prstGeom prst="rect">
              <a:avLst/>
            </a:prstGeom>
            <a:noFill/>
          </p:spPr>
        </p:pic>
        <p:grpSp>
          <p:nvGrpSpPr>
            <p:cNvPr id="2" name="グループ化 1"/>
            <p:cNvGrpSpPr/>
            <p:nvPr/>
          </p:nvGrpSpPr>
          <p:grpSpPr>
            <a:xfrm>
              <a:off x="4501355" y="888835"/>
              <a:ext cx="4610616" cy="5939453"/>
              <a:chOff x="4501355" y="888835"/>
              <a:chExt cx="4610616" cy="5939453"/>
            </a:xfrm>
          </p:grpSpPr>
          <p:grpSp>
            <p:nvGrpSpPr>
              <p:cNvPr id="17" name="Group 16"/>
              <p:cNvGrpSpPr>
                <a:grpSpLocks/>
              </p:cNvGrpSpPr>
              <p:nvPr/>
            </p:nvGrpSpPr>
            <p:grpSpPr bwMode="auto">
              <a:xfrm>
                <a:off x="4501355" y="2254700"/>
                <a:ext cx="4500563" cy="4573588"/>
                <a:chOff x="2789" y="787"/>
                <a:chExt cx="2835" cy="2881"/>
              </a:xfrm>
            </p:grpSpPr>
            <p:sp>
              <p:nvSpPr>
                <p:cNvPr id="18" name="Rectangle 9"/>
                <p:cNvSpPr>
                  <a:spLocks noChangeArrowheads="1"/>
                </p:cNvSpPr>
                <p:nvPr/>
              </p:nvSpPr>
              <p:spPr bwMode="auto">
                <a:xfrm>
                  <a:off x="3674" y="787"/>
                  <a:ext cx="1220" cy="33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r>
                    <a:rPr lang="en-US" altLang="ja-JP" sz="2800" u="sng" dirty="0">
                      <a:solidFill>
                        <a:srgbClr val="CC99FF"/>
                      </a:solidFill>
                      <a:effectLst>
                        <a:outerShdw blurRad="38100" dist="38100" dir="2700000" algn="tl">
                          <a:srgbClr val="C0C0C0"/>
                        </a:outerShdw>
                      </a:effectLst>
                    </a:rPr>
                    <a:t>T2K + </a:t>
                  </a:r>
                  <a:r>
                    <a:rPr lang="en-US" altLang="ja-JP" sz="2800" u="sng" dirty="0" err="1">
                      <a:solidFill>
                        <a:srgbClr val="CC99FF"/>
                      </a:solidFill>
                      <a:effectLst>
                        <a:outerShdw blurRad="38100" dist="38100" dir="2700000" algn="tl">
                          <a:srgbClr val="C0C0C0"/>
                        </a:outerShdw>
                      </a:effectLst>
                    </a:rPr>
                    <a:t>NO</a:t>
                  </a:r>
                  <a:r>
                    <a:rPr lang="en-US" altLang="ja-JP" sz="2800" u="sng" dirty="0" err="1">
                      <a:solidFill>
                        <a:srgbClr val="CC99FF"/>
                      </a:solidFill>
                      <a:effectLst>
                        <a:outerShdw blurRad="38100" dist="38100" dir="2700000" algn="tl">
                          <a:srgbClr val="C0C0C0"/>
                        </a:outerShdw>
                      </a:effectLst>
                      <a:latin typeface="Symbol" pitchFamily="18" charset="2"/>
                    </a:rPr>
                    <a:t>n</a:t>
                  </a:r>
                  <a:r>
                    <a:rPr lang="en-US" altLang="ja-JP" sz="2800" u="sng" dirty="0" err="1">
                      <a:solidFill>
                        <a:srgbClr val="CC99FF"/>
                      </a:solidFill>
                      <a:effectLst>
                        <a:outerShdw blurRad="38100" dist="38100" dir="2700000" algn="tl">
                          <a:srgbClr val="C0C0C0"/>
                        </a:outerShdw>
                      </a:effectLst>
                    </a:rPr>
                    <a:t>A</a:t>
                  </a:r>
                  <a:endParaRPr lang="en-US" altLang="ja-JP" sz="2800" u="sng" dirty="0">
                    <a:solidFill>
                      <a:srgbClr val="CC99FF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</a:endParaRPr>
                </a:p>
              </p:txBody>
            </p:sp>
            <p:grpSp>
              <p:nvGrpSpPr>
                <p:cNvPr id="20" name="Group 15"/>
                <p:cNvGrpSpPr>
                  <a:grpSpLocks/>
                </p:cNvGrpSpPr>
                <p:nvPr/>
              </p:nvGrpSpPr>
              <p:grpSpPr bwMode="auto">
                <a:xfrm>
                  <a:off x="2789" y="1207"/>
                  <a:ext cx="2835" cy="2359"/>
                  <a:chOff x="2925" y="1253"/>
                  <a:chExt cx="2835" cy="2359"/>
                </a:xfrm>
              </p:grpSpPr>
              <p:pic>
                <p:nvPicPr>
                  <p:cNvPr id="21" name="Picture 7" descr="T2KNOVA"/>
                  <p:cNvPicPr>
                    <a:picLocks noChangeAspect="1" noChangeArrowheads="1"/>
                  </p:cNvPicPr>
                  <p:nvPr/>
                </p:nvPicPr>
                <p:blipFill>
                  <a:blip r:embed="rId5" cstate="print">
                    <a:lum contrast="30000"/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4364" t="5835" r="10495"/>
                  <a:stretch>
                    <a:fillRect/>
                  </a:stretch>
                </p:blipFill>
                <p:spPr bwMode="auto">
                  <a:xfrm>
                    <a:off x="2925" y="1253"/>
                    <a:ext cx="2835" cy="2346"/>
                  </a:xfrm>
                  <a:prstGeom prst="rect">
                    <a:avLst/>
                  </a:prstGeom>
                  <a:noFill/>
                </p:spPr>
              </p:pic>
              <p:sp>
                <p:nvSpPr>
                  <p:cNvPr id="22" name="Rectangle 14"/>
                  <p:cNvSpPr>
                    <a:spLocks noChangeArrowheads="1"/>
                  </p:cNvSpPr>
                  <p:nvPr/>
                </p:nvSpPr>
                <p:spPr bwMode="auto">
                  <a:xfrm>
                    <a:off x="2925" y="1253"/>
                    <a:ext cx="2835" cy="2359"/>
                  </a:xfrm>
                  <a:prstGeom prst="rect">
                    <a:avLst/>
                  </a:prstGeom>
                  <a:noFill/>
                  <a:ln w="38100">
                    <a:solidFill>
                      <a:srgbClr val="FFFF66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ja-JP" altLang="en-US"/>
                  </a:p>
                </p:txBody>
              </p:sp>
            </p:grpSp>
            <p:sp>
              <p:nvSpPr>
                <p:cNvPr id="19" name="Text Box 10"/>
                <p:cNvSpPr txBox="1">
                  <a:spLocks noChangeArrowheads="1"/>
                </p:cNvSpPr>
                <p:nvPr/>
              </p:nvSpPr>
              <p:spPr bwMode="auto">
                <a:xfrm>
                  <a:off x="3172" y="3437"/>
                  <a:ext cx="2268" cy="231"/>
                </a:xfrm>
                <a:prstGeom prst="rect">
                  <a:avLst/>
                </a:prstGeom>
                <a:solidFill>
                  <a:srgbClr val="000066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square">
                  <a:spAutoFit/>
                </a:bodyPr>
                <a:lstStyle/>
                <a:p>
                  <a:r>
                    <a:rPr lang="en-US" altLang="ja-JP" sz="1800" i="1" dirty="0">
                      <a:solidFill>
                        <a:schemeClr val="bg1"/>
                      </a:solidFill>
                      <a:effectLst/>
                      <a:latin typeface="Times"/>
                    </a:rPr>
                    <a:t>O. Mena et al., </a:t>
                  </a:r>
                  <a:r>
                    <a:rPr lang="en-US" altLang="ja-JP" sz="1800" i="1" dirty="0" err="1">
                      <a:solidFill>
                        <a:schemeClr val="bg1"/>
                      </a:solidFill>
                      <a:effectLst/>
                      <a:latin typeface="Times"/>
                    </a:rPr>
                    <a:t>hep</a:t>
                  </a:r>
                  <a:r>
                    <a:rPr lang="en-US" altLang="ja-JP" sz="1800" i="1" dirty="0">
                      <a:solidFill>
                        <a:schemeClr val="bg1"/>
                      </a:solidFill>
                      <a:effectLst/>
                      <a:latin typeface="Times"/>
                    </a:rPr>
                    <a:t>-ph/0609011v1</a:t>
                  </a:r>
                </a:p>
              </p:txBody>
            </p:sp>
          </p:grpSp>
          <p:grpSp>
            <p:nvGrpSpPr>
              <p:cNvPr id="24" name="Group 42"/>
              <p:cNvGrpSpPr>
                <a:grpSpLocks/>
              </p:cNvGrpSpPr>
              <p:nvPr/>
            </p:nvGrpSpPr>
            <p:grpSpPr bwMode="auto">
              <a:xfrm>
                <a:off x="6909593" y="888835"/>
                <a:ext cx="2202378" cy="1413859"/>
                <a:chOff x="204" y="693"/>
                <a:chExt cx="4483" cy="2866"/>
              </a:xfrm>
            </p:grpSpPr>
            <p:grpSp>
              <p:nvGrpSpPr>
                <p:cNvPr id="25" name="Group 40"/>
                <p:cNvGrpSpPr>
                  <a:grpSpLocks/>
                </p:cNvGrpSpPr>
                <p:nvPr/>
              </p:nvGrpSpPr>
              <p:grpSpPr bwMode="auto">
                <a:xfrm>
                  <a:off x="204" y="693"/>
                  <a:ext cx="4483" cy="2866"/>
                  <a:chOff x="295" y="693"/>
                  <a:chExt cx="4483" cy="2866"/>
                </a:xfrm>
              </p:grpSpPr>
              <p:grpSp>
                <p:nvGrpSpPr>
                  <p:cNvPr id="27" name="Group 34"/>
                  <p:cNvGrpSpPr>
                    <a:grpSpLocks/>
                  </p:cNvGrpSpPr>
                  <p:nvPr/>
                </p:nvGrpSpPr>
                <p:grpSpPr bwMode="auto">
                  <a:xfrm>
                    <a:off x="295" y="693"/>
                    <a:ext cx="4483" cy="2866"/>
                    <a:chOff x="1056" y="1243"/>
                    <a:chExt cx="4483" cy="2866"/>
                  </a:xfrm>
                </p:grpSpPr>
                <p:graphicFrame>
                  <p:nvGraphicFramePr>
                    <p:cNvPr id="29" name="Object 35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1056" y="1933"/>
                    <a:ext cx="2256" cy="2176"/>
                  </p:xfrm>
                  <a:graphic>
                    <a:graphicData uri="http://schemas.openxmlformats.org/presentationml/2006/ole">
                      <mc:AlternateContent xmlns:mc="http://schemas.openxmlformats.org/markup-compatibility/2006">
                        <mc:Choice xmlns:v="urn:schemas-microsoft-com:vml" Requires="v">
                          <p:oleObj spid="_x0000_s1041" name="Document" r:id="rId7" imgW="4715256" imgH="4550664" progId="Word.Document.8">
                            <p:embed/>
                          </p:oleObj>
                        </mc:Choice>
                        <mc:Fallback>
                          <p:oleObj name="Document" r:id="rId7" imgW="4715256" imgH="4550664" progId="Word.Document.8">
                            <p:embed/>
                            <p:pic>
                              <p:nvPicPr>
                                <p:cNvPr id="0" name="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8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1056" y="1933"/>
                                  <a:ext cx="2256" cy="2176"/>
                                </a:xfrm>
                                <a:prstGeom prst="rect">
                                  <a:avLst/>
                                </a:prstGeom>
                                <a:noFill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  <p:pic>
                  <p:nvPicPr>
                    <p:cNvPr id="30" name="Picture 36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9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3595" y="1243"/>
                      <a:ext cx="1944" cy="1632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</p:pic>
                <p:sp>
                  <p:nvSpPr>
                    <p:cNvPr id="31" name="Line 37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278" y="1584"/>
                      <a:ext cx="1186" cy="396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FF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ja-JP" altLang="en-US"/>
                    </a:p>
                  </p:txBody>
                </p:sp>
              </p:grpSp>
              <p:sp>
                <p:nvSpPr>
                  <p:cNvPr id="28" name="Line 39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517" y="1071"/>
                    <a:ext cx="1179" cy="2361"/>
                  </a:xfrm>
                  <a:prstGeom prst="line">
                    <a:avLst/>
                  </a:prstGeom>
                  <a:noFill/>
                  <a:ln w="9525">
                    <a:solidFill>
                      <a:srgbClr val="00FF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</p:grpSp>
            <p:sp>
              <p:nvSpPr>
                <p:cNvPr id="26" name="Text Box 41"/>
                <p:cNvSpPr txBox="1">
                  <a:spLocks noChangeArrowheads="1"/>
                </p:cNvSpPr>
                <p:nvPr/>
              </p:nvSpPr>
              <p:spPr bwMode="auto">
                <a:xfrm>
                  <a:off x="476" y="2205"/>
                  <a:ext cx="1629" cy="68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r>
                    <a:rPr lang="en-US" altLang="ja-JP" sz="1600" dirty="0">
                      <a:solidFill>
                        <a:srgbClr val="0000FF"/>
                      </a:solidFill>
                      <a:effectLst>
                        <a:outerShdw blurRad="38100" dist="38100" dir="2700000" algn="tl">
                          <a:srgbClr val="C0C0C0"/>
                        </a:outerShdw>
                      </a:effectLst>
                    </a:rPr>
                    <a:t>810 km</a:t>
                  </a: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403844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8432"/>
            <a:ext cx="9144000" cy="6466245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6516216" y="692696"/>
            <a:ext cx="24677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3200" b="1" i="1" dirty="0" smtClean="0">
                <a:solidFill>
                  <a:srgbClr val="FFFF00"/>
                </a:solidFill>
              </a:rPr>
              <a:t>18/Nov/2011</a:t>
            </a:r>
            <a:endParaRPr kumimoji="1" lang="en-US" altLang="ja-JP" sz="3200" b="1" i="1" dirty="0" smtClean="0">
              <a:solidFill>
                <a:srgbClr val="FFFF00"/>
              </a:solidFill>
            </a:endParaRPr>
          </a:p>
        </p:txBody>
      </p:sp>
      <p:sp>
        <p:nvSpPr>
          <p:cNvPr id="5" name="正方形/長方形 4"/>
          <p:cNvSpPr/>
          <p:nvPr/>
        </p:nvSpPr>
        <p:spPr>
          <a:xfrm>
            <a:off x="27974" y="779"/>
            <a:ext cx="7354543" cy="584775"/>
          </a:xfrm>
          <a:prstGeom prst="rect">
            <a:avLst/>
          </a:prstGeom>
          <a:solidFill>
            <a:schemeClr val="bg1"/>
          </a:solidFill>
          <a:ln w="28575">
            <a:solidFill>
              <a:srgbClr val="6600CC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ja-JP" sz="3200" b="1" dirty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000066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3</a:t>
            </a:r>
            <a:r>
              <a:rPr lang="en-US" altLang="ja-JP" sz="3200" b="1" dirty="0" smtClean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000066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. SuperKEKB Groundbreaking Ceremony  </a:t>
            </a: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179512" y="764704"/>
            <a:ext cx="4012637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8800" dirty="0" smtClean="0">
                <a:solidFill>
                  <a:schemeClr val="bg1"/>
                </a:solidFill>
              </a:rPr>
              <a:t>50 (</a:t>
            </a:r>
            <a:r>
              <a:rPr kumimoji="1" lang="en-US" altLang="ja-JP" sz="8800" dirty="0" err="1" smtClean="0">
                <a:solidFill>
                  <a:schemeClr val="bg1"/>
                </a:solidFill>
              </a:rPr>
              <a:t>ab</a:t>
            </a:r>
            <a:r>
              <a:rPr kumimoji="1" lang="en-US" altLang="ja-JP" sz="8800" dirty="0" smtClean="0">
                <a:solidFill>
                  <a:schemeClr val="bg1"/>
                </a:solidFill>
              </a:rPr>
              <a:t>)</a:t>
            </a:r>
            <a:r>
              <a:rPr kumimoji="1" lang="en-US" altLang="ja-JP" sz="8800" baseline="30000" dirty="0" smtClean="0">
                <a:solidFill>
                  <a:schemeClr val="bg1"/>
                </a:solidFill>
              </a:rPr>
              <a:t>-1</a:t>
            </a:r>
            <a:endParaRPr kumimoji="1" lang="ja-JP" altLang="en-US" sz="8800" baseline="30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8932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6_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5_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9_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標準デザイン">
  <a:themeElements>
    <a:clrScheme name="標準デザイン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標準デザイン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ea typeface="ＭＳ Ｐゴシック" pitchFamily="5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ea typeface="ＭＳ Ｐゴシック" pitchFamily="50" charset="-128"/>
          </a:defRPr>
        </a:defPPr>
      </a:lstStyle>
    </a:lnDef>
  </a:objectDefaults>
  <a:extraClrSchemeLst>
    <a:extraClrScheme>
      <a:clrScheme name="標準デザイン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2_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1482</TotalTime>
  <Words>685</Words>
  <Application>Microsoft Office PowerPoint</Application>
  <PresentationFormat>画面に合わせる (4:3)</PresentationFormat>
  <Paragraphs>201</Paragraphs>
  <Slides>33</Slides>
  <Notes>4</Notes>
  <HiddenSlides>0</HiddenSlides>
  <MMClips>0</MMClips>
  <ScaleCrop>false</ScaleCrop>
  <HeadingPairs>
    <vt:vector size="6" baseType="variant">
      <vt:variant>
        <vt:lpstr>テーマ</vt:lpstr>
      </vt:variant>
      <vt:variant>
        <vt:i4>10</vt:i4>
      </vt:variant>
      <vt:variant>
        <vt:lpstr>埋め込まれた OLE サーバー</vt:lpstr>
      </vt:variant>
      <vt:variant>
        <vt:i4>1</vt:i4>
      </vt:variant>
      <vt:variant>
        <vt:lpstr>スライド タイトル</vt:lpstr>
      </vt:variant>
      <vt:variant>
        <vt:i4>33</vt:i4>
      </vt:variant>
    </vt:vector>
  </HeadingPairs>
  <TitlesOfParts>
    <vt:vector size="44" baseType="lpstr">
      <vt:lpstr>Office ​​テーマ</vt:lpstr>
      <vt:lpstr>Office テーマ</vt:lpstr>
      <vt:lpstr>2_Office ​​テーマ</vt:lpstr>
      <vt:lpstr>3_Office ​​テーマ</vt:lpstr>
      <vt:lpstr>3_Office テーマ</vt:lpstr>
      <vt:lpstr>5_Office テーマ</vt:lpstr>
      <vt:lpstr>9_Office テーマ</vt:lpstr>
      <vt:lpstr>標準デザイン</vt:lpstr>
      <vt:lpstr>2_Office テーマ</vt:lpstr>
      <vt:lpstr>6_Office テーマ</vt:lpstr>
      <vt:lpstr>Document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Positron Damping Ring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suzuki</dc:creator>
  <cp:lastModifiedBy>suzuki</cp:lastModifiedBy>
  <cp:revision>79</cp:revision>
  <cp:lastPrinted>2012-05-27T01:34:31Z</cp:lastPrinted>
  <dcterms:created xsi:type="dcterms:W3CDTF">2012-01-18T06:01:57Z</dcterms:created>
  <dcterms:modified xsi:type="dcterms:W3CDTF">2012-05-29T08:57:59Z</dcterms:modified>
</cp:coreProperties>
</file>