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handoutMasterIdLst>
    <p:handoutMasterId r:id="rId44"/>
  </p:handoutMasterIdLst>
  <p:sldIdLst>
    <p:sldId id="256" r:id="rId2"/>
    <p:sldId id="315" r:id="rId3"/>
    <p:sldId id="299" r:id="rId4"/>
    <p:sldId id="269" r:id="rId5"/>
    <p:sldId id="270" r:id="rId6"/>
    <p:sldId id="271" r:id="rId7"/>
    <p:sldId id="272" r:id="rId8"/>
    <p:sldId id="301" r:id="rId9"/>
    <p:sldId id="306" r:id="rId10"/>
    <p:sldId id="304" r:id="rId11"/>
    <p:sldId id="305" r:id="rId12"/>
    <p:sldId id="311" r:id="rId13"/>
    <p:sldId id="314" r:id="rId14"/>
    <p:sldId id="319" r:id="rId15"/>
    <p:sldId id="318" r:id="rId16"/>
    <p:sldId id="316" r:id="rId17"/>
    <p:sldId id="317" r:id="rId18"/>
    <p:sldId id="324" r:id="rId19"/>
    <p:sldId id="312" r:id="rId20"/>
    <p:sldId id="326" r:id="rId21"/>
    <p:sldId id="325" r:id="rId22"/>
    <p:sldId id="302" r:id="rId23"/>
    <p:sldId id="310" r:id="rId24"/>
    <p:sldId id="265" r:id="rId25"/>
    <p:sldId id="309" r:id="rId26"/>
    <p:sldId id="303" r:id="rId27"/>
    <p:sldId id="307" r:id="rId28"/>
    <p:sldId id="267" r:id="rId29"/>
    <p:sldId id="282" r:id="rId30"/>
    <p:sldId id="308" r:id="rId31"/>
    <p:sldId id="283" r:id="rId32"/>
    <p:sldId id="286" r:id="rId33"/>
    <p:sldId id="287" r:id="rId34"/>
    <p:sldId id="288" r:id="rId35"/>
    <p:sldId id="289" r:id="rId36"/>
    <p:sldId id="291" r:id="rId37"/>
    <p:sldId id="320" r:id="rId38"/>
    <p:sldId id="321" r:id="rId39"/>
    <p:sldId id="322" r:id="rId40"/>
    <p:sldId id="323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8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Relationship Id="rId3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0C018-7770-DB40-92BC-D3B27B95A686}" type="datetimeFigureOut">
              <a:rPr kumimoji="1" lang="ja-JP" altLang="en-US" smtClean="0"/>
              <a:t>12/05/29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B50AC-65C2-5E4F-92B4-1F5ED74A55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522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3C788-4A69-194C-BB66-FFD0B06F3FD2}" type="datetimeFigureOut">
              <a:rPr kumimoji="1" lang="ja-JP" altLang="en-US" smtClean="0"/>
              <a:t>12/05/29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13DF3-45D4-D64F-9A00-5BBE18C1A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89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55C7-E373-384A-9BDE-B4B72FCE6D9B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F501-EB9C-DB41-B919-443A0B65B8F8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4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D615-1C62-F043-80F8-09D79F97204F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0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9A1A9-BF9A-1C43-858D-0BA65A180721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9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418E-2836-8C4C-92D6-91DA6E4A4607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8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E53E3-FDA7-0B47-9210-8F91EE5482BC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DA1C3-D12E-0B4E-B641-2DDDBB9AFD9D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2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64550-6924-C04B-89A9-7D9535A188C4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8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175C-8BBB-C447-B4BF-1BBBBF8F9D37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6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8053E-B93D-AF4C-A513-6AE493BF8105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AA6A9-4A95-5A45-A4E9-645AD04C9D2D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1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CA54F-8C74-AA41-ABF4-D18974F95AC7}" type="datetime1">
              <a:rPr lang="ja-JP" altLang="en-US" smtClean="0"/>
              <a:t>12/05/29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5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gif"/><Relationship Id="rId6" Type="http://schemas.openxmlformats.org/officeDocument/2006/relationships/image" Target="../media/image47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wmf"/><Relationship Id="rId7" Type="http://schemas.openxmlformats.org/officeDocument/2006/relationships/image" Target="../media/image9.jpeg"/><Relationship Id="rId8" Type="http://schemas.openxmlformats.org/officeDocument/2006/relationships/oleObject" Target="../embeddings/oleObject3.bin"/><Relationship Id="rId9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26.jpe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AG117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4"/>
          <a:stretch/>
        </p:blipFill>
        <p:spPr>
          <a:xfrm>
            <a:off x="0" y="3634578"/>
            <a:ext cx="9144000" cy="322342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013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ja-JP" sz="4000" dirty="0"/>
              <a:t>R&amp;D for </a:t>
            </a:r>
            <a:r>
              <a:rPr lang="en-US" altLang="ja-JP" sz="4000" dirty="0" err="1"/>
              <a:t>muon</a:t>
            </a:r>
            <a:r>
              <a:rPr lang="en-US" altLang="ja-JP" sz="4000" dirty="0"/>
              <a:t> g-2 and EDM measurements at J-</a:t>
            </a:r>
            <a:r>
              <a:rPr lang="en-US" altLang="ja-JP" sz="4000" dirty="0" smtClean="0"/>
              <a:t>PARC</a:t>
            </a:r>
            <a:br>
              <a:rPr lang="en-US" altLang="ja-JP" sz="4000" dirty="0" smtClean="0"/>
            </a:br>
            <a:r>
              <a:rPr lang="en-US" altLang="ja-JP" sz="4000" dirty="0" smtClean="0"/>
              <a:t>(new proposal)</a:t>
            </a:r>
            <a:endParaRPr kumimoji="1" lang="ja-JP" altLang="en-US" sz="4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92918" y="1884257"/>
            <a:ext cx="7343031" cy="175032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1700" dirty="0" smtClean="0"/>
              <a:t>TYL-FKPPL WS at </a:t>
            </a:r>
            <a:r>
              <a:rPr lang="en-US" altLang="ja-JP" sz="1700" dirty="0" err="1" smtClean="0"/>
              <a:t>Université</a:t>
            </a:r>
            <a:r>
              <a:rPr lang="en-US" altLang="ja-JP" sz="1700" dirty="0" smtClean="0"/>
              <a:t> </a:t>
            </a:r>
            <a:r>
              <a:rPr lang="en-US" altLang="ja-JP" sz="1700" dirty="0" err="1" smtClean="0"/>
              <a:t>Blaise</a:t>
            </a:r>
            <a:r>
              <a:rPr lang="en-US" altLang="ja-JP" sz="1700" dirty="0" smtClean="0"/>
              <a:t> Pascal </a:t>
            </a:r>
          </a:p>
          <a:p>
            <a:r>
              <a:rPr lang="en-US" altLang="ja-JP" sz="1700" dirty="0" smtClean="0"/>
              <a:t>May 29, 2012</a:t>
            </a:r>
          </a:p>
          <a:p>
            <a:endParaRPr lang="en-US" altLang="ja-JP" sz="2400" dirty="0" smtClean="0"/>
          </a:p>
          <a:p>
            <a:r>
              <a:rPr lang="en-US" altLang="ja-JP" sz="2400" dirty="0" err="1" smtClean="0"/>
              <a:t>Frédéric</a:t>
            </a:r>
            <a:r>
              <a:rPr lang="en-US" altLang="ja-JP" sz="2400" dirty="0"/>
              <a:t> </a:t>
            </a:r>
            <a:r>
              <a:rPr lang="en-US" altLang="ja-JP" sz="2400" dirty="0" err="1"/>
              <a:t>Kapusta</a:t>
            </a:r>
            <a:r>
              <a:rPr lang="en-US" altLang="ja-JP" sz="2400" dirty="0"/>
              <a:t> (</a:t>
            </a:r>
            <a:r>
              <a:rPr lang="en-US" altLang="ja-JP" sz="2400" dirty="0" smtClean="0"/>
              <a:t>LPNHE),</a:t>
            </a:r>
            <a:r>
              <a:rPr lang="en-US" altLang="ja-JP" sz="2400" dirty="0"/>
              <a:t> </a:t>
            </a:r>
            <a:r>
              <a:rPr lang="en-US" altLang="ja-JP" sz="2400" dirty="0" err="1" smtClean="0"/>
              <a:t>Wilfrid</a:t>
            </a:r>
            <a:r>
              <a:rPr lang="en-US" altLang="ja-JP" sz="2400" dirty="0" smtClean="0"/>
              <a:t> da Silva (LPNHE)</a:t>
            </a:r>
          </a:p>
          <a:p>
            <a:r>
              <a:rPr lang="en-US" altLang="ja-JP" sz="2400" dirty="0" err="1"/>
              <a:t>Naohito</a:t>
            </a:r>
            <a:r>
              <a:rPr lang="en-US" altLang="ja-JP" sz="2400" dirty="0"/>
              <a:t> Saito (KEK), </a:t>
            </a:r>
            <a:r>
              <a:rPr lang="en-US" altLang="ja-JP" sz="2400" dirty="0" err="1" smtClean="0"/>
              <a:t>Kazuki</a:t>
            </a:r>
            <a:r>
              <a:rPr lang="en-US" altLang="ja-JP" sz="2400" dirty="0" smtClean="0"/>
              <a:t> Ueno (RIKEN), Tsutomu </a:t>
            </a:r>
            <a:r>
              <a:rPr lang="en-US" altLang="ja-JP" sz="2400" dirty="0" err="1"/>
              <a:t>Mibe</a:t>
            </a:r>
            <a:r>
              <a:rPr lang="en-US" altLang="ja-JP" sz="2400" dirty="0"/>
              <a:t> (KEK</a:t>
            </a:r>
            <a:r>
              <a:rPr lang="en-US" altLang="ja-JP" sz="2400" dirty="0" smtClean="0"/>
              <a:t>)</a:t>
            </a:r>
            <a:endParaRPr lang="en-US" altLang="ja-JP" sz="2400" dirty="0"/>
          </a:p>
          <a:p>
            <a:endParaRPr lang="en-US" altLang="ja-JP" sz="2400" dirty="0" smtClean="0"/>
          </a:p>
          <a:p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6505613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photo taken from PMCU tower in Paris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00264" y="5720747"/>
            <a:ext cx="4705328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b="1" i="1" dirty="0" smtClean="0"/>
              <a:t>Paris trivia </a:t>
            </a:r>
            <a:r>
              <a:rPr kumimoji="1" lang="en-US" altLang="ja-JP" sz="2000" i="1" dirty="0" smtClean="0"/>
              <a:t>(from </a:t>
            </a:r>
            <a:r>
              <a:rPr kumimoji="1" lang="en-US" altLang="ja-JP" sz="2000" i="1" dirty="0" err="1" smtClean="0"/>
              <a:t>wikipedia</a:t>
            </a:r>
            <a:r>
              <a:rPr kumimoji="1" lang="en-US" altLang="ja-JP" sz="2000" i="1" dirty="0" smtClean="0"/>
              <a:t>)</a:t>
            </a:r>
          </a:p>
          <a:p>
            <a:r>
              <a:rPr kumimoji="1" lang="en-US" altLang="ja-JP" sz="2000" i="1" dirty="0"/>
              <a:t> </a:t>
            </a:r>
            <a:r>
              <a:rPr kumimoji="1" lang="en-US" altLang="ja-JP" sz="2000" i="1" dirty="0" smtClean="0"/>
              <a:t> </a:t>
            </a:r>
          </a:p>
          <a:p>
            <a:endParaRPr kumimoji="1" lang="ja-JP" altLang="en-US" sz="2000" i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614952" y="6075144"/>
            <a:ext cx="135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kumimoji="1" lang="en-US" altLang="ja-JP" i="1" dirty="0" smtClean="0">
                <a:sym typeface="Wingdings"/>
              </a:rPr>
              <a:t>0.5ppm</a:t>
            </a:r>
          </a:p>
          <a:p>
            <a:pPr marL="285750" indent="-285750">
              <a:buFont typeface="Wingdings" charset="0"/>
              <a:buChar char="à"/>
            </a:pPr>
            <a:r>
              <a:rPr kumimoji="1" lang="en-US" altLang="ja-JP" i="1" dirty="0" smtClean="0">
                <a:sym typeface="Wingdings"/>
              </a:rPr>
              <a:t>0.1ppm</a:t>
            </a:r>
            <a:endParaRPr kumimoji="1" lang="en-US" altLang="ja-JP" i="1" dirty="0">
              <a:sym typeface="Wingding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54150" y="6075144"/>
            <a:ext cx="3328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 Population in Paris    </a:t>
            </a:r>
            <a:r>
              <a:rPr kumimoji="1" lang="en-US" altLang="ja-JP" i="1" dirty="0" smtClean="0"/>
              <a:t>   </a:t>
            </a:r>
            <a:r>
              <a:rPr kumimoji="1" lang="en-US" altLang="ja-JP" i="1" dirty="0"/>
              <a:t>2,211,297         </a:t>
            </a:r>
            <a:endParaRPr kumimoji="1" lang="en-US" altLang="ja-JP" i="1" dirty="0">
              <a:sym typeface="Wingdings"/>
            </a:endParaRPr>
          </a:p>
          <a:p>
            <a:r>
              <a:rPr kumimoji="1" lang="en-US" altLang="ja-JP" i="1" dirty="0">
                <a:sym typeface="Wingdings"/>
              </a:rPr>
              <a:t>  Regional population 10,354,675 </a:t>
            </a:r>
            <a:endParaRPr kumimoji="1"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256942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8261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Expected time spectrum of </a:t>
            </a:r>
            <a:r>
              <a:rPr lang="en-US" altLang="ja-JP" sz="3200" dirty="0" err="1" smtClean="0">
                <a:latin typeface="Symbol" pitchFamily="18" charset="2"/>
              </a:rPr>
              <a:t>m</a:t>
            </a:r>
            <a:r>
              <a:rPr lang="en-US" altLang="ja-JP" sz="3200" dirty="0" err="1" smtClean="0">
                <a:sym typeface="Wingdings" pitchFamily="2" charset="2"/>
              </a:rPr>
              <a:t></a:t>
            </a:r>
            <a:r>
              <a:rPr lang="en-US" altLang="ja-JP" sz="3200" dirty="0" err="1" smtClean="0"/>
              <a:t>e</a:t>
            </a:r>
            <a:r>
              <a:rPr lang="en-US" altLang="ja-JP" sz="3200" baseline="30000" dirty="0" err="1" smtClean="0"/>
              <a:t>+</a:t>
            </a:r>
            <a:r>
              <a:rPr lang="en-US" altLang="ja-JP" sz="3200" dirty="0" err="1" smtClean="0">
                <a:latin typeface="Symbol" pitchFamily="18" charset="2"/>
              </a:rPr>
              <a:t>nn</a:t>
            </a:r>
            <a:r>
              <a:rPr lang="en-US" altLang="ja-JP" sz="3200" dirty="0" smtClean="0"/>
              <a:t> decay </a:t>
            </a:r>
            <a:endParaRPr kumimoji="1" lang="ja-JP" altLang="en-US" sz="32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167" y="2366366"/>
            <a:ext cx="6398789" cy="450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05497" y="2283050"/>
            <a:ext cx="41457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7021615" y="328534"/>
            <a:ext cx="173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599133" y="826357"/>
            <a:ext cx="8148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spin </a:t>
            </a:r>
            <a:r>
              <a:rPr lang="en-US" altLang="ja-JP" dirty="0" err="1" smtClean="0"/>
              <a:t>precesses</a:t>
            </a:r>
            <a:r>
              <a:rPr lang="en-US" altLang="ja-JP" dirty="0" smtClean="0"/>
              <a:t> with time.</a:t>
            </a:r>
          </a:p>
          <a:p>
            <a:r>
              <a:rPr lang="en-US" altLang="ja-JP" dirty="0" smtClean="0">
                <a:sym typeface="Wingdings"/>
              </a:rPr>
              <a:t>                </a:t>
            </a:r>
            <a:r>
              <a:rPr lang="en-US" altLang="ja-JP" dirty="0" smtClean="0"/>
              <a:t>number </a:t>
            </a:r>
            <a:r>
              <a:rPr lang="en-US" altLang="ja-JP" dirty="0"/>
              <a:t>of high energy e</a:t>
            </a:r>
            <a:r>
              <a:rPr lang="en-US" altLang="ja-JP" baseline="30000" dirty="0" smtClean="0"/>
              <a:t>+</a:t>
            </a:r>
            <a:r>
              <a:rPr lang="en-US" altLang="ja-JP" dirty="0"/>
              <a:t> </a:t>
            </a:r>
            <a:r>
              <a:rPr lang="en-US" altLang="ja-JP" dirty="0" smtClean="0"/>
              <a:t>changes with time by the frequency :</a:t>
            </a:r>
            <a:endParaRPr lang="en-US" altLang="ja-JP" dirty="0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3276209" y="3919816"/>
            <a:ext cx="346841" cy="4729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249399" y="3459478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endParaRPr kumimoji="1" lang="ja-JP" altLang="en-US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8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654130"/>
              </p:ext>
            </p:extLst>
          </p:nvPr>
        </p:nvGraphicFramePr>
        <p:xfrm>
          <a:off x="2784738" y="1548293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9" name="数式" r:id="rId4" imgW="1612800" imgH="431640" progId="Equation.3">
                  <p:embed/>
                </p:oleObj>
              </mc:Choice>
              <mc:Fallback>
                <p:oleObj name="数式" r:id="rId4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738" y="1548293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2584169" y="6504604"/>
            <a:ext cx="442843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 smtClean="0"/>
              <a:t>e</a:t>
            </a:r>
            <a:r>
              <a:rPr lang="en-US" altLang="ja-JP" sz="1600" baseline="30000" dirty="0" smtClean="0"/>
              <a:t>+</a:t>
            </a:r>
            <a:r>
              <a:rPr lang="en-US" altLang="ja-JP" sz="1600" dirty="0" smtClean="0"/>
              <a:t> decay time (sec)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09304" y="2705651"/>
            <a:ext cx="152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p&gt;200 MeV/c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68188" y="3114013"/>
            <a:ext cx="1665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0.1ppm uncertainty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37741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10"/>
          <p:cNvGrpSpPr>
            <a:grpSpLocks/>
          </p:cNvGrpSpPr>
          <p:nvPr/>
        </p:nvGrpSpPr>
        <p:grpSpPr bwMode="auto">
          <a:xfrm>
            <a:off x="1009229" y="2041241"/>
            <a:ext cx="6656366" cy="4524748"/>
            <a:chOff x="0" y="3694113"/>
            <a:chExt cx="4559300" cy="3163887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694113"/>
              <a:ext cx="4559300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正方形/長方形 6"/>
            <p:cNvSpPr/>
            <p:nvPr/>
          </p:nvSpPr>
          <p:spPr>
            <a:xfrm>
              <a:off x="762558" y="3969663"/>
              <a:ext cx="2286000" cy="457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>
              <a:defPPr>
                <a:defRPr lang="ja-JP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ja-JP" b="1" i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>
                <a:defRPr/>
              </a:pPr>
              <a:r>
                <a:rPr lang="en-US" altLang="ja-JP" b="1" i="1" dirty="0" err="1" smtClean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</a:t>
              </a:r>
              <a:r>
                <a:rPr lang="en-US" altLang="ja-JP" baseline="-25000" dirty="0" err="1" smtClean="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en-US" altLang="ja-JP" dirty="0">
                  <a:solidFill>
                    <a:srgbClr val="000000"/>
                  </a:solidFill>
                  <a:cs typeface="ＭＳ Ｐゴシック" charset="-128"/>
                </a:rPr>
                <a:t>=2E-20 </a:t>
              </a:r>
              <a:r>
                <a:rPr lang="en-US" altLang="ja-JP" i="1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r>
                <a:rPr lang="ja-JP" altLang="en-US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・</a:t>
              </a:r>
              <a:r>
                <a:rPr lang="en-US" altLang="ja-JP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cm</a:t>
              </a:r>
              <a:endParaRPr lang="ja-JP" alt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7257367" y="1474231"/>
            <a:ext cx="1167983" cy="7030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16496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Expected time spectrum of </a:t>
            </a:r>
            <a:r>
              <a:rPr lang="en-US" altLang="ja-JP" sz="3200" dirty="0" err="1" smtClean="0">
                <a:latin typeface="Symbol" pitchFamily="18" charset="2"/>
              </a:rPr>
              <a:t>m</a:t>
            </a:r>
            <a:r>
              <a:rPr lang="en-US" altLang="ja-JP" sz="3200" dirty="0" err="1" smtClean="0">
                <a:sym typeface="Wingdings" pitchFamily="2" charset="2"/>
              </a:rPr>
              <a:t></a:t>
            </a:r>
            <a:r>
              <a:rPr lang="en-US" altLang="ja-JP" sz="3200" dirty="0" err="1" smtClean="0"/>
              <a:t>e</a:t>
            </a:r>
            <a:r>
              <a:rPr lang="en-US" altLang="ja-JP" sz="3200" baseline="30000" dirty="0" err="1" smtClean="0"/>
              <a:t>+</a:t>
            </a:r>
            <a:r>
              <a:rPr lang="en-US" altLang="ja-JP" sz="3200" dirty="0" err="1" smtClean="0">
                <a:latin typeface="Symbol" pitchFamily="18" charset="2"/>
              </a:rPr>
              <a:t>nn</a:t>
            </a:r>
            <a:r>
              <a:rPr lang="en-US" altLang="ja-JP" sz="3200" dirty="0" smtClean="0"/>
              <a:t> decay </a:t>
            </a:r>
            <a:endParaRPr kumimoji="1"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293601" y="3179281"/>
            <a:ext cx="206498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Up-down asymmetry</a:t>
            </a:r>
            <a:endParaRPr kumimoji="1" lang="ja-JP" altLang="en-US" sz="1600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7021912" y="328588"/>
            <a:ext cx="1734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720209" y="6240486"/>
            <a:ext cx="222214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e+ decay time (sec)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49070" y="799888"/>
            <a:ext cx="6417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EDM tilts the precession axis.</a:t>
            </a:r>
          </a:p>
          <a:p>
            <a:pPr marL="285750" indent="-285750">
              <a:buFont typeface="Wingdings" charset="0"/>
              <a:buChar char="à"/>
            </a:pPr>
            <a:r>
              <a:rPr lang="en-US" altLang="ja-JP" dirty="0" smtClean="0">
                <a:sym typeface="Wingdings"/>
              </a:rPr>
              <a:t>This yields an up-down decay asymmetry in number of e+ </a:t>
            </a:r>
          </a:p>
          <a:p>
            <a:r>
              <a:rPr lang="en-US" altLang="ja-JP" dirty="0" smtClean="0">
                <a:sym typeface="Wingdings"/>
              </a:rPr>
              <a:t>    (oscillates with the same frequency </a:t>
            </a:r>
            <a:r>
              <a:rPr lang="en-US" altLang="ja-JP" dirty="0" err="1" smtClean="0">
                <a:sym typeface="Wingdings"/>
              </a:rPr>
              <a:t>ω</a:t>
            </a:r>
            <a:r>
              <a:rPr lang="en-US" altLang="ja-JP" dirty="0" smtClean="0">
                <a:sym typeface="Wingdings"/>
              </a:rPr>
              <a:t>) </a:t>
            </a:r>
          </a:p>
        </p:txBody>
      </p:sp>
      <p:cxnSp>
        <p:nvCxnSpPr>
          <p:cNvPr id="28" name="直線矢印コネクタ 27"/>
          <p:cNvCxnSpPr/>
          <p:nvPr/>
        </p:nvCxnSpPr>
        <p:spPr>
          <a:xfrm flipH="1">
            <a:off x="7155311" y="3787635"/>
            <a:ext cx="11338" cy="873197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 rot="16200000">
            <a:off x="7058473" y="3910695"/>
            <a:ext cx="869149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∝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EDM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2460701" y="3662876"/>
            <a:ext cx="379151" cy="1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443521" y="3064519"/>
            <a:ext cx="4026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Symbol" pitchFamily="18" charset="2"/>
              </a:rPr>
              <a:t>w</a:t>
            </a:r>
            <a:endParaRPr kumimoji="1" lang="ja-JP" altLang="en-US" sz="2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27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799304"/>
              </p:ext>
            </p:extLst>
          </p:nvPr>
        </p:nvGraphicFramePr>
        <p:xfrm>
          <a:off x="5336156" y="1355514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2" name="数式" r:id="rId4" imgW="1612800" imgH="431640" progId="Equation.3">
                  <p:embed/>
                </p:oleObj>
              </mc:Choice>
              <mc:Fallback>
                <p:oleObj name="数式" r:id="rId4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6156" y="1355514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1954695" y="2352259"/>
            <a:ext cx="152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p&gt;200 MeV/c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3622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6640"/>
            <a:ext cx="8229600" cy="10630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French-Japan collaboration on the positron tracker development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325352"/>
            <a:ext cx="4038600" cy="5396123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KEK</a:t>
            </a:r>
          </a:p>
          <a:p>
            <a:pPr lvl="1"/>
            <a:r>
              <a:rPr lang="en-US" altLang="ja-JP" dirty="0" smtClean="0"/>
              <a:t>Osamu Sasaki</a:t>
            </a:r>
          </a:p>
          <a:p>
            <a:pPr lvl="1"/>
            <a:r>
              <a:rPr lang="en-US" altLang="ja-JP" dirty="0" err="1" smtClean="0"/>
              <a:t>Manobu</a:t>
            </a:r>
            <a:r>
              <a:rPr lang="en-US" altLang="ja-JP" dirty="0" smtClean="0"/>
              <a:t> Tanaka</a:t>
            </a:r>
          </a:p>
          <a:p>
            <a:pPr lvl="1"/>
            <a:r>
              <a:rPr lang="en-US" altLang="ja-JP" dirty="0" smtClean="0"/>
              <a:t>Masahiro </a:t>
            </a:r>
            <a:r>
              <a:rPr lang="en-US" altLang="ja-JP" dirty="0" err="1" smtClean="0"/>
              <a:t>Ikeno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Tomohisa</a:t>
            </a:r>
            <a:r>
              <a:rPr lang="en-US" altLang="ja-JP" dirty="0" smtClean="0"/>
              <a:t> Uchida</a:t>
            </a:r>
          </a:p>
          <a:p>
            <a:pPr lvl="1"/>
            <a:r>
              <a:rPr lang="en-US" altLang="ja-JP" dirty="0" smtClean="0"/>
              <a:t>Takashi </a:t>
            </a:r>
            <a:r>
              <a:rPr lang="en-US" altLang="ja-JP" dirty="0" err="1" smtClean="0"/>
              <a:t>Kohriki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Naohito</a:t>
            </a:r>
            <a:r>
              <a:rPr lang="en-US" altLang="ja-JP" dirty="0" smtClean="0"/>
              <a:t> Saito</a:t>
            </a:r>
          </a:p>
          <a:p>
            <a:pPr lvl="1"/>
            <a:r>
              <a:rPr lang="en-US" altLang="ja-JP" dirty="0" smtClean="0"/>
              <a:t>Tsutomu </a:t>
            </a:r>
            <a:r>
              <a:rPr lang="en-US" altLang="ja-JP" dirty="0" err="1" smtClean="0"/>
              <a:t>Mibe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RIKEN</a:t>
            </a:r>
          </a:p>
          <a:p>
            <a:pPr lvl="1"/>
            <a:r>
              <a:rPr lang="en-US" altLang="ja-JP" dirty="0" err="1" smtClean="0"/>
              <a:t>Kazuki</a:t>
            </a:r>
            <a:r>
              <a:rPr lang="en-US" altLang="ja-JP" dirty="0" smtClean="0"/>
              <a:t> Ueno</a:t>
            </a:r>
          </a:p>
          <a:p>
            <a:pPr lvl="1"/>
            <a:endParaRPr lang="en-US" altLang="ja-JP" dirty="0" smtClean="0"/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Univ. of Tokyo</a:t>
            </a:r>
          </a:p>
          <a:p>
            <a:pPr lvl="1"/>
            <a:r>
              <a:rPr lang="en-US" altLang="ja-JP" dirty="0" smtClean="0"/>
              <a:t>Takuya </a:t>
            </a:r>
            <a:r>
              <a:rPr lang="en-US" altLang="ja-JP" dirty="0" err="1" smtClean="0"/>
              <a:t>Kakurai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kumimoji="1" lang="en-US" altLang="ja-JP" dirty="0" err="1" smtClean="0">
                <a:solidFill>
                  <a:srgbClr val="0000FF"/>
                </a:solidFill>
              </a:rPr>
              <a:t>Rikkyo</a:t>
            </a:r>
            <a:r>
              <a:rPr kumimoji="1" lang="en-US" altLang="ja-JP" dirty="0" smtClean="0">
                <a:solidFill>
                  <a:srgbClr val="0000FF"/>
                </a:solidFill>
              </a:rPr>
              <a:t> Univ.</a:t>
            </a:r>
          </a:p>
          <a:p>
            <a:pPr lvl="1"/>
            <a:r>
              <a:rPr lang="en-US" altLang="ja-JP" dirty="0" err="1" smtClean="0"/>
              <a:t>Jiro</a:t>
            </a:r>
            <a:r>
              <a:rPr lang="en-US" altLang="ja-JP" dirty="0" smtClean="0"/>
              <a:t> Murata</a:t>
            </a:r>
          </a:p>
          <a:p>
            <a:pPr lvl="1"/>
            <a:r>
              <a:rPr kumimoji="1" lang="en-US" altLang="ja-JP" dirty="0" err="1" smtClean="0"/>
              <a:t>Haruna</a:t>
            </a:r>
            <a:r>
              <a:rPr kumimoji="1" lang="en-US" altLang="ja-JP" dirty="0" smtClean="0"/>
              <a:t> Murakami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>
          <a:xfrm>
            <a:off x="4648200" y="1380574"/>
            <a:ext cx="4038600" cy="4745589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LPHNE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Paris</a:t>
            </a:r>
          </a:p>
          <a:p>
            <a:pPr lvl="1"/>
            <a:r>
              <a:rPr lang="en-US" altLang="ja-JP" dirty="0" err="1"/>
              <a:t>Frédéric</a:t>
            </a:r>
            <a:r>
              <a:rPr lang="en-US" altLang="ja-JP" dirty="0"/>
              <a:t> </a:t>
            </a:r>
            <a:r>
              <a:rPr lang="en-US" altLang="ja-JP" dirty="0" err="1" smtClean="0"/>
              <a:t>Kapusta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Wilfrid</a:t>
            </a:r>
            <a:r>
              <a:rPr lang="en-US" altLang="ja-JP" dirty="0" smtClean="0"/>
              <a:t> da Silva</a:t>
            </a:r>
          </a:p>
          <a:p>
            <a:pPr lvl="1"/>
            <a:r>
              <a:rPr lang="en-US" altLang="ja-JP" dirty="0"/>
              <a:t>Jean-François </a:t>
            </a:r>
            <a:r>
              <a:rPr lang="en-US" altLang="ja-JP" dirty="0" err="1" smtClean="0"/>
              <a:t>Genat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Jaques</a:t>
            </a:r>
            <a:r>
              <a:rPr lang="en-US" altLang="ja-JP" dirty="0" smtClean="0"/>
              <a:t> David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>
                <a:solidFill>
                  <a:srgbClr val="0000FF"/>
                </a:solidFill>
              </a:rPr>
              <a:t>CC-IN2P3 Lyon</a:t>
            </a:r>
          </a:p>
          <a:p>
            <a:pPr lvl="1"/>
            <a:r>
              <a:rPr lang="en-US" altLang="ja-JP" dirty="0" err="1" smtClean="0"/>
              <a:t>Yonny</a:t>
            </a:r>
            <a:r>
              <a:rPr lang="en-US" altLang="ja-JP" dirty="0" smtClean="0"/>
              <a:t> Cardenas</a:t>
            </a:r>
          </a:p>
          <a:p>
            <a:pPr lvl="1"/>
            <a:endParaRPr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6" name="図 5" descr="IMAG08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98" y="4533705"/>
            <a:ext cx="2967614" cy="1774750"/>
          </a:xfrm>
          <a:prstGeom prst="rect">
            <a:avLst/>
          </a:prstGeom>
        </p:spPr>
      </p:pic>
      <p:pic>
        <p:nvPicPr>
          <p:cNvPr id="8" name="図 7" descr="IMAG05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993" y="4506271"/>
            <a:ext cx="3013486" cy="180218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457807" y="3867455"/>
            <a:ext cx="5410055" cy="584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tx1"/>
                </a:solidFill>
              </a:rPr>
              <a:t>French-Japan collaboration on detector development</a:t>
            </a: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 was initiated with SAKURA program (MAEE-JSPS) (2011-2012).</a:t>
            </a:r>
          </a:p>
        </p:txBody>
      </p:sp>
    </p:spTree>
    <p:extLst>
      <p:ext uri="{BB962C8B-B14F-4D97-AF65-F5344CB8AC3E}">
        <p14:creationId xmlns:p14="http://schemas.microsoft.com/office/powerpoint/2010/main" val="2315446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MAG116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1" r="15625" b="20233"/>
          <a:stretch/>
        </p:blipFill>
        <p:spPr>
          <a:xfrm>
            <a:off x="2958296" y="738226"/>
            <a:ext cx="6123752" cy="3003432"/>
          </a:xfrm>
          <a:prstGeom prst="rect">
            <a:avLst/>
          </a:prstGeom>
        </p:spPr>
      </p:pic>
      <p:pic>
        <p:nvPicPr>
          <p:cNvPr id="5" name="図 4" descr="IMAG117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1" b="11843"/>
          <a:stretch/>
        </p:blipFill>
        <p:spPr>
          <a:xfrm>
            <a:off x="-1" y="4733470"/>
            <a:ext cx="4621867" cy="2138428"/>
          </a:xfrm>
          <a:prstGeom prst="rect">
            <a:avLst/>
          </a:prstGeom>
        </p:spPr>
      </p:pic>
      <p:pic>
        <p:nvPicPr>
          <p:cNvPr id="3" name="図 2" descr="スクリーンショット 2012-05-19 11.03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8" y="738226"/>
            <a:ext cx="4693004" cy="3995245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457200" y="11315"/>
            <a:ext cx="8229600" cy="695931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dirty="0" smtClean="0"/>
              <a:t>2</a:t>
            </a:r>
            <a:r>
              <a:rPr kumimoji="1" lang="en-US" altLang="ja-JP" sz="3600" baseline="30000" dirty="0" smtClean="0"/>
              <a:t>nd</a:t>
            </a:r>
            <a:r>
              <a:rPr kumimoji="1" lang="en-US" altLang="ja-JP" sz="3600" dirty="0" smtClean="0"/>
              <a:t> Workshop on </a:t>
            </a:r>
            <a:r>
              <a:rPr kumimoji="1" lang="en-US" altLang="ja-JP" sz="3600" dirty="0" err="1" smtClean="0"/>
              <a:t>muon</a:t>
            </a:r>
            <a:r>
              <a:rPr kumimoji="1" lang="en-US" altLang="ja-JP" sz="3600" dirty="0" smtClean="0"/>
              <a:t> g-2 and EDM in LHC era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47888" y="3930090"/>
            <a:ext cx="4125739" cy="286232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000" dirty="0" smtClean="0"/>
              <a:t>Hosted by LPNHE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2000" dirty="0" smtClean="0"/>
              <a:t>Held in May 25 (last Friday) in LPNHE, Paris</a:t>
            </a:r>
          </a:p>
          <a:p>
            <a:pPr marL="285750" indent="-285750">
              <a:buFont typeface="Arial"/>
              <a:buChar char="•"/>
            </a:pPr>
            <a:endParaRPr kumimoji="1" lang="en-US" altLang="ja-JP" sz="2000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ja-JP" sz="2000" dirty="0" smtClean="0"/>
              <a:t>30+ participants from France, Germany, Spain and Japan</a:t>
            </a:r>
          </a:p>
          <a:p>
            <a:pPr marL="285750" indent="-285750">
              <a:buFont typeface="Arial"/>
              <a:buChar char="•"/>
            </a:pPr>
            <a:endParaRPr kumimoji="1" lang="en-US" altLang="ja-JP" sz="2000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ja-JP" sz="2000" dirty="0" smtClean="0"/>
              <a:t>Round-table discussion on theoretical &amp; experimental issues</a:t>
            </a:r>
            <a:endParaRPr kumimoji="1" lang="ja-JP" altLang="en-US" sz="2000" dirty="0"/>
          </a:p>
        </p:txBody>
      </p:sp>
      <p:sp>
        <p:nvSpPr>
          <p:cNvPr id="9" name="正方形/長方形 8"/>
          <p:cNvSpPr/>
          <p:nvPr/>
        </p:nvSpPr>
        <p:spPr>
          <a:xfrm>
            <a:off x="7418328" y="1137756"/>
            <a:ext cx="1756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chemeClr val="bg1"/>
                </a:solidFill>
              </a:rPr>
              <a:t>Frédéric</a:t>
            </a:r>
            <a:r>
              <a:rPr lang="en-US" altLang="ja-JP" dirty="0">
                <a:solidFill>
                  <a:schemeClr val="bg1"/>
                </a:solidFill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</a:rPr>
              <a:t>Kapusta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(LPNHE) 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8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805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Proposed research program in FJPPL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56129" y="861429"/>
            <a:ext cx="5543625" cy="5541388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The </a:t>
            </a:r>
            <a:r>
              <a:rPr lang="en-US" altLang="ja-JP" sz="2400" dirty="0" smtClean="0"/>
              <a:t>base of </a:t>
            </a:r>
            <a:r>
              <a:rPr lang="en-US" altLang="ja-JP" sz="2400" dirty="0" smtClean="0"/>
              <a:t>research program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has been developed under SAKURA </a:t>
            </a:r>
            <a:r>
              <a:rPr lang="en-US" altLang="ja-JP" sz="2400" dirty="0"/>
              <a:t>program (MAEE-JSPS</a:t>
            </a:r>
            <a:r>
              <a:rPr lang="en-US" altLang="ja-JP" sz="2400" dirty="0" smtClean="0"/>
              <a:t>).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 smtClean="0"/>
              <a:t>We propose to strengthen the collaboration in following areas :</a:t>
            </a:r>
          </a:p>
          <a:p>
            <a:pPr lvl="1"/>
            <a:r>
              <a:rPr lang="en-US" altLang="ja-JP" sz="2000" b="1" dirty="0" smtClean="0">
                <a:solidFill>
                  <a:srgbClr val="0000FF"/>
                </a:solidFill>
              </a:rPr>
              <a:t>Software framework</a:t>
            </a:r>
          </a:p>
          <a:p>
            <a:pPr lvl="1"/>
            <a:r>
              <a:rPr lang="en-US" altLang="ja-JP" sz="2000" b="1" dirty="0" smtClean="0">
                <a:solidFill>
                  <a:srgbClr val="0000FF"/>
                </a:solidFill>
              </a:rPr>
              <a:t>Reconstruction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software</a:t>
            </a:r>
          </a:p>
          <a:p>
            <a:pPr lvl="1"/>
            <a:r>
              <a:rPr lang="en-US" altLang="ja-JP" sz="2000" b="1" dirty="0" smtClean="0">
                <a:solidFill>
                  <a:srgbClr val="0000FF"/>
                </a:solidFill>
              </a:rPr>
              <a:t>Simulation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software and Computing resource  </a:t>
            </a:r>
            <a:r>
              <a:rPr lang="en-US" altLang="ja-JP" sz="2000" b="1" dirty="0" smtClean="0"/>
              <a:t>with CC-IN2P3</a:t>
            </a:r>
            <a:endParaRPr kumimoji="1" lang="en-US" altLang="ja-JP" sz="2000" b="1" dirty="0" smtClean="0"/>
          </a:p>
          <a:p>
            <a:pPr lvl="1"/>
            <a:r>
              <a:rPr lang="en-US" altLang="ja-JP" sz="2000" b="1" dirty="0" smtClean="0">
                <a:solidFill>
                  <a:srgbClr val="0000FF"/>
                </a:solidFill>
              </a:rPr>
              <a:t>Detector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characterization </a:t>
            </a:r>
            <a:r>
              <a:rPr lang="en-US" altLang="ja-JP" sz="2000" b="1" dirty="0" smtClean="0"/>
              <a:t>including beam tests of silicon-strip vanes at </a:t>
            </a:r>
            <a:r>
              <a:rPr kumimoji="1" lang="en-US" altLang="ja-JP" sz="2000" b="1" dirty="0" smtClean="0"/>
              <a:t>DESY/J-PARC</a:t>
            </a:r>
          </a:p>
        </p:txBody>
      </p:sp>
      <p:pic>
        <p:nvPicPr>
          <p:cNvPr id="5" name="コンテンツ プレースホルダ 4" descr="DSC018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3661" y="4404780"/>
            <a:ext cx="3088927" cy="2316696"/>
          </a:xfrm>
          <a:prstGeom prst="rect">
            <a:avLst/>
          </a:prstGeom>
        </p:spPr>
      </p:pic>
      <p:pic>
        <p:nvPicPr>
          <p:cNvPr id="7" name="コンテンツ プレースホルダー 4" descr="paris-2-30-vertex-view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3029" r="15008" b="3732"/>
          <a:stretch/>
        </p:blipFill>
        <p:spPr>
          <a:xfrm>
            <a:off x="5823660" y="918059"/>
            <a:ext cx="3088927" cy="2964752"/>
          </a:xfrm>
          <a:prstGeom prst="rect">
            <a:avLst/>
          </a:prstGeom>
        </p:spPr>
      </p:pic>
      <p:pic>
        <p:nvPicPr>
          <p:cNvPr id="8" name="図 7" descr="スクリーンショット 2012-05-28 2.13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112" y="5405855"/>
            <a:ext cx="3112222" cy="1315621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837173" y="927626"/>
            <a:ext cx="1976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Simulated positron track</a:t>
            </a:r>
          </a:p>
          <a:p>
            <a:r>
              <a:rPr kumimoji="1" lang="en-US" altLang="ja-JP" sz="1400" dirty="0" smtClean="0">
                <a:solidFill>
                  <a:schemeClr val="bg1"/>
                </a:solidFill>
              </a:rPr>
              <a:t>and reconstruction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9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0610"/>
          </a:xfrm>
        </p:spPr>
        <p:txBody>
          <a:bodyPr/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oftware framework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47815" y="1230868"/>
            <a:ext cx="4586246" cy="5490607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Development of software framework become critical as sub-R&amp;D tasks are in advanced stage.</a:t>
            </a:r>
          </a:p>
          <a:p>
            <a:endParaRPr lang="en-US" altLang="ja-JP" dirty="0" smtClean="0"/>
          </a:p>
          <a:p>
            <a:r>
              <a:rPr lang="en-US" altLang="ja-JP" dirty="0" err="1" smtClean="0"/>
              <a:t>Mokka</a:t>
            </a:r>
            <a:r>
              <a:rPr lang="en-US" altLang="ja-JP" dirty="0" smtClean="0"/>
              <a:t> is a tools developed by French laboratory  (</a:t>
            </a:r>
            <a:r>
              <a:rPr lang="en-US" altLang="ja-JP" dirty="0" err="1" smtClean="0"/>
              <a:t>Labortoire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Leprince-Ringuet</a:t>
            </a:r>
            <a:r>
              <a:rPr lang="en-US" altLang="ja-JP" dirty="0" smtClean="0"/>
              <a:t> (LLR)). </a:t>
            </a:r>
          </a:p>
          <a:p>
            <a:endParaRPr lang="en-US" altLang="ja-JP" dirty="0" smtClean="0"/>
          </a:p>
          <a:p>
            <a:r>
              <a:rPr lang="en-US" altLang="ja-JP" dirty="0" err="1" smtClean="0">
                <a:solidFill>
                  <a:srgbClr val="0000FF"/>
                </a:solidFill>
              </a:rPr>
              <a:t>Mokka</a:t>
            </a:r>
            <a:r>
              <a:rPr lang="en-US" altLang="ja-JP" dirty="0" smtClean="0"/>
              <a:t> as </a:t>
            </a:r>
            <a:r>
              <a:rPr lang="en-US" altLang="ja-JP" dirty="0"/>
              <a:t>example for building the g-2/EDM </a:t>
            </a:r>
            <a:r>
              <a:rPr lang="en-US" altLang="ja-JP" dirty="0" smtClean="0"/>
              <a:t>detector.</a:t>
            </a:r>
          </a:p>
          <a:p>
            <a:endParaRPr lang="en-US" altLang="ja-JP" dirty="0" smtClean="0"/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Development in FJPPL</a:t>
            </a:r>
          </a:p>
          <a:p>
            <a:pPr lvl="1"/>
            <a:r>
              <a:rPr lang="en-US" altLang="ja-JP" b="1" dirty="0" smtClean="0">
                <a:solidFill>
                  <a:srgbClr val="008000"/>
                </a:solidFill>
              </a:rPr>
              <a:t>Architecture</a:t>
            </a:r>
          </a:p>
          <a:p>
            <a:pPr lvl="1"/>
            <a:r>
              <a:rPr lang="en-US" altLang="ja-JP" b="1" dirty="0" smtClean="0">
                <a:solidFill>
                  <a:srgbClr val="008000"/>
                </a:solidFill>
              </a:rPr>
              <a:t>Technology selection and implementation</a:t>
            </a:r>
            <a:endParaRPr lang="en-US" altLang="ja-JP" b="1" dirty="0">
              <a:solidFill>
                <a:srgbClr val="008000"/>
              </a:solidFill>
            </a:endParaRPr>
          </a:p>
          <a:p>
            <a:pPr lvl="1"/>
            <a:r>
              <a:rPr lang="en-US" altLang="ja-JP" b="1" dirty="0" smtClean="0">
                <a:solidFill>
                  <a:srgbClr val="008000"/>
                </a:solidFill>
              </a:rPr>
              <a:t>Establish link between simulation and hardware design</a:t>
            </a:r>
          </a:p>
        </p:txBody>
      </p:sp>
      <p:pic>
        <p:nvPicPr>
          <p:cNvPr id="5" name="コンテンツ プレースホルダー 4" descr="mokka-detector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r="5474"/>
          <a:stretch>
            <a:fillRect/>
          </a:stretch>
        </p:blipFill>
        <p:spPr>
          <a:xfrm>
            <a:off x="4834061" y="1600200"/>
            <a:ext cx="4038600" cy="4525963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079633" y="1230868"/>
            <a:ext cx="260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Plot from </a:t>
            </a:r>
            <a:r>
              <a:rPr kumimoji="1" lang="en-US" altLang="ja-JP" dirty="0" err="1" smtClean="0"/>
              <a:t>Wilfrid</a:t>
            </a:r>
            <a:r>
              <a:rPr kumimoji="1" lang="en-US" altLang="ja-JP" dirty="0" smtClean="0"/>
              <a:t> da Silva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3557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5232"/>
            <a:ext cx="8229600" cy="871590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T</a:t>
            </a:r>
            <a:r>
              <a:rPr kumimoji="1" lang="en-US" altLang="ja-JP" sz="3600" dirty="0" smtClean="0"/>
              <a:t>rack reconstruction software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006822"/>
            <a:ext cx="4514596" cy="5714654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Track of e+ will be reconstructed from tracker hits.</a:t>
            </a:r>
          </a:p>
          <a:p>
            <a:endParaRPr lang="en-US" altLang="ja-JP" dirty="0" smtClean="0"/>
          </a:p>
          <a:p>
            <a:r>
              <a:rPr lang="en-US" altLang="ja-JP" dirty="0" smtClean="0">
                <a:solidFill>
                  <a:srgbClr val="0000FF"/>
                </a:solidFill>
              </a:rPr>
              <a:t>Visualization</a:t>
            </a:r>
          </a:p>
          <a:p>
            <a:pPr lvl="1"/>
            <a:r>
              <a:rPr lang="en-US" altLang="ja-JP" dirty="0" smtClean="0"/>
              <a:t>Event displays (RIKEN/LPNHE)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>
                <a:solidFill>
                  <a:srgbClr val="0000FF"/>
                </a:solidFill>
              </a:rPr>
              <a:t>Track finding </a:t>
            </a:r>
            <a:r>
              <a:rPr lang="en-US" altLang="ja-JP" dirty="0" smtClean="0"/>
              <a:t>(RIKEN/KEK)</a:t>
            </a:r>
          </a:p>
          <a:p>
            <a:pPr lvl="1"/>
            <a:r>
              <a:rPr lang="en-US" altLang="ja-JP" dirty="0" smtClean="0"/>
              <a:t>Hough transformations</a:t>
            </a:r>
          </a:p>
          <a:p>
            <a:pPr lvl="1"/>
            <a:r>
              <a:rPr lang="en-US" altLang="ja-JP" dirty="0" smtClean="0"/>
              <a:t>Steering</a:t>
            </a:r>
          </a:p>
          <a:p>
            <a:pPr lvl="1"/>
            <a:endParaRPr lang="en-US" altLang="ja-JP" dirty="0"/>
          </a:p>
          <a:p>
            <a:r>
              <a:rPr lang="en-US" altLang="ja-JP" dirty="0" smtClean="0">
                <a:solidFill>
                  <a:srgbClr val="0000FF"/>
                </a:solidFill>
              </a:rPr>
              <a:t>Track fitting </a:t>
            </a:r>
            <a:r>
              <a:rPr lang="en-US" altLang="ja-JP" dirty="0" smtClean="0"/>
              <a:t>(LPNHE)</a:t>
            </a:r>
          </a:p>
          <a:p>
            <a:pPr lvl="1"/>
            <a:r>
              <a:rPr lang="en-US" altLang="ja-JP" dirty="0" smtClean="0"/>
              <a:t>Tools built on GENFIT (made in French)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Performance of track reconstruction has demonstrated for a single track.</a:t>
            </a:r>
          </a:p>
          <a:p>
            <a:pPr lvl="1"/>
            <a:endParaRPr lang="en-US" altLang="ja-JP" dirty="0"/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Future development in FJPPL</a:t>
            </a:r>
          </a:p>
          <a:p>
            <a:pPr lvl="1"/>
            <a:r>
              <a:rPr lang="en-US" altLang="ja-JP" b="1" dirty="0" smtClean="0">
                <a:solidFill>
                  <a:srgbClr val="008000"/>
                </a:solidFill>
              </a:rPr>
              <a:t>Multi-tracks reconstruction </a:t>
            </a:r>
          </a:p>
          <a:p>
            <a:pPr lvl="1"/>
            <a:r>
              <a:rPr lang="en-US" altLang="ja-JP" b="1" dirty="0" smtClean="0">
                <a:solidFill>
                  <a:srgbClr val="008000"/>
                </a:solidFill>
              </a:rPr>
              <a:t>Vertex </a:t>
            </a:r>
            <a:r>
              <a:rPr lang="en-US" altLang="ja-JP" b="1" dirty="0">
                <a:solidFill>
                  <a:srgbClr val="008000"/>
                </a:solidFill>
              </a:rPr>
              <a:t>reconstruction </a:t>
            </a:r>
            <a:endParaRPr lang="en-US" altLang="ja-JP" b="1" dirty="0" smtClean="0">
              <a:solidFill>
                <a:srgbClr val="008000"/>
              </a:solidFill>
            </a:endParaRPr>
          </a:p>
        </p:txBody>
      </p:sp>
      <p:pic>
        <p:nvPicPr>
          <p:cNvPr id="6" name="図 5" descr="paris-3-30-vertex-vie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08" y="1263565"/>
            <a:ext cx="3962819" cy="2917509"/>
          </a:xfrm>
          <a:prstGeom prst="rect">
            <a:avLst/>
          </a:prstGeom>
        </p:spPr>
      </p:pic>
      <p:pic>
        <p:nvPicPr>
          <p:cNvPr id="7" name="図 6" descr="paris-Canvas_1_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96" y="4181074"/>
            <a:ext cx="3947331" cy="2676926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11953" y="907686"/>
            <a:ext cx="260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Plots from </a:t>
            </a:r>
            <a:r>
              <a:rPr kumimoji="1" lang="en-US" altLang="ja-JP" dirty="0" err="1" smtClean="0"/>
              <a:t>Wilfrid</a:t>
            </a:r>
            <a:r>
              <a:rPr kumimoji="1" lang="en-US" altLang="ja-JP" dirty="0" smtClean="0"/>
              <a:t> da Silva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667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9631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Simulation and computing resource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94281" y="1192696"/>
            <a:ext cx="4522630" cy="5528779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The experiment measures of 10E+13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decays.</a:t>
            </a:r>
          </a:p>
          <a:p>
            <a:r>
              <a:rPr lang="en-US" altLang="ja-JP" dirty="0" smtClean="0"/>
              <a:t>Thus,</a:t>
            </a:r>
            <a:r>
              <a:rPr lang="en-US" altLang="ja-JP" dirty="0" smtClean="0">
                <a:solidFill>
                  <a:srgbClr val="0000FF"/>
                </a:solidFill>
              </a:rPr>
              <a:t> 10E+14 decays in MC simulation</a:t>
            </a:r>
            <a:r>
              <a:rPr lang="en-US" altLang="ja-JP" dirty="0" smtClean="0"/>
              <a:t>.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Significant computing resource required</a:t>
            </a:r>
          </a:p>
          <a:p>
            <a:pPr lvl="1"/>
            <a:r>
              <a:rPr lang="en-US" altLang="ja-JP" dirty="0" smtClean="0"/>
              <a:t>10E+14 decay/ 1year / 100 </a:t>
            </a:r>
            <a:r>
              <a:rPr lang="en-US" altLang="ja-JP" dirty="0" err="1" smtClean="0"/>
              <a:t>cpu</a:t>
            </a:r>
            <a:r>
              <a:rPr lang="en-US" altLang="ja-JP" dirty="0" smtClean="0"/>
              <a:t> = 10E+5/sec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>
                <a:solidFill>
                  <a:srgbClr val="0000FF"/>
                </a:solidFill>
              </a:rPr>
              <a:t>G4 code development (RIKEN/KEK)</a:t>
            </a:r>
          </a:p>
          <a:p>
            <a:endParaRPr lang="en-US" altLang="ja-JP" dirty="0" smtClean="0"/>
          </a:p>
          <a:p>
            <a:r>
              <a:rPr lang="en-US" altLang="ja-JP" dirty="0" smtClean="0">
                <a:solidFill>
                  <a:srgbClr val="0000FF"/>
                </a:solidFill>
              </a:rPr>
              <a:t>Preliminary simulation performed at CC-IN2P3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Wilfrid</a:t>
            </a:r>
            <a:r>
              <a:rPr lang="en-US" altLang="ja-JP" dirty="0" smtClean="0"/>
              <a:t> da Silva, </a:t>
            </a:r>
            <a:r>
              <a:rPr lang="en-US" altLang="ja-JP" dirty="0" err="1" smtClean="0"/>
              <a:t>Yonny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Canderas</a:t>
            </a:r>
            <a:r>
              <a:rPr lang="en-US" altLang="ja-JP" dirty="0" smtClean="0"/>
              <a:t>)</a:t>
            </a:r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b="1" dirty="0" smtClean="0">
                <a:solidFill>
                  <a:srgbClr val="008000"/>
                </a:solidFill>
              </a:rPr>
              <a:t>Development in FJPPL </a:t>
            </a:r>
          </a:p>
          <a:p>
            <a:pPr lvl="1"/>
            <a:r>
              <a:rPr lang="en-US" altLang="ja-JP" b="1" dirty="0" smtClean="0">
                <a:solidFill>
                  <a:srgbClr val="008000"/>
                </a:solidFill>
              </a:rPr>
              <a:t>Benchmark tests</a:t>
            </a:r>
          </a:p>
          <a:p>
            <a:pPr lvl="1"/>
            <a:r>
              <a:rPr lang="en-US" altLang="ja-JP" b="1" dirty="0" smtClean="0">
                <a:solidFill>
                  <a:srgbClr val="008000"/>
                </a:solidFill>
              </a:rPr>
              <a:t>Code optimizations</a:t>
            </a:r>
            <a:r>
              <a:rPr lang="en-US" altLang="ja-JP" b="1" dirty="0">
                <a:solidFill>
                  <a:srgbClr val="008000"/>
                </a:solidFill>
              </a:rPr>
              <a:t> 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pic>
        <p:nvPicPr>
          <p:cNvPr id="5" name="コンテンツ プレースホルダー 4" descr="スクリーンショット 2012-05-28 1.40.41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" r="-803" b="52510"/>
          <a:stretch/>
        </p:blipFill>
        <p:spPr>
          <a:xfrm>
            <a:off x="5227355" y="3983816"/>
            <a:ext cx="3670765" cy="2372534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図 8" descr="スクリーンショット 2012-05-28 15.24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11" y="1388623"/>
            <a:ext cx="3826834" cy="208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4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5168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Detector </a:t>
            </a:r>
            <a:r>
              <a:rPr kumimoji="1" lang="en-US" altLang="ja-JP" dirty="0" smtClean="0"/>
              <a:t>characterization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57200" y="1094308"/>
            <a:ext cx="4190803" cy="5512069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sz="2400" dirty="0" smtClean="0"/>
              <a:t>Test detector module </a:t>
            </a:r>
            <a:r>
              <a:rPr lang="en-US" altLang="ja-JP" sz="2400" dirty="0" smtClean="0"/>
              <a:t>(KEK)</a:t>
            </a:r>
          </a:p>
          <a:p>
            <a:pPr lvl="1"/>
            <a:r>
              <a:rPr lang="en-US" altLang="ja-JP" sz="2000" dirty="0" smtClean="0"/>
              <a:t>Studies on rate effects</a:t>
            </a:r>
          </a:p>
          <a:p>
            <a:pPr lvl="1"/>
            <a:r>
              <a:rPr lang="en-US" altLang="ja-JP" sz="2000" dirty="0" smtClean="0"/>
              <a:t>Impact to precision B-field</a:t>
            </a:r>
          </a:p>
          <a:p>
            <a:endParaRPr lang="en-US" altLang="ja-JP" sz="2400" dirty="0" smtClean="0"/>
          </a:p>
          <a:p>
            <a:r>
              <a:rPr kumimoji="1" lang="en-US" altLang="ja-JP" sz="2400" dirty="0" smtClean="0"/>
              <a:t>Frontend ASICs under development (KEK)</a:t>
            </a:r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Infrastructure for sensor characterization (LPNHE)</a:t>
            </a:r>
          </a:p>
          <a:p>
            <a:endParaRPr kumimoji="1" lang="en-US" altLang="ja-JP" sz="2400" dirty="0"/>
          </a:p>
          <a:p>
            <a:r>
              <a:rPr lang="en-US" altLang="ja-JP" sz="2400" dirty="0" smtClean="0"/>
              <a:t>Expertise on silicon detector developments (LPNHE)</a:t>
            </a:r>
            <a:endParaRPr kumimoji="1" lang="en-US" altLang="ja-JP" sz="2400" dirty="0" smtClean="0"/>
          </a:p>
          <a:p>
            <a:endParaRPr kumimoji="1" lang="en-US" altLang="ja-JP" sz="2400" b="1" dirty="0" smtClean="0">
              <a:solidFill>
                <a:srgbClr val="008000"/>
              </a:solidFill>
            </a:endParaRPr>
          </a:p>
          <a:p>
            <a:r>
              <a:rPr kumimoji="1" lang="en-US" altLang="ja-JP" sz="2400" b="1" dirty="0" smtClean="0">
                <a:solidFill>
                  <a:srgbClr val="008000"/>
                </a:solidFill>
              </a:rPr>
              <a:t>Development </a:t>
            </a:r>
            <a:r>
              <a:rPr lang="en-US" altLang="ja-JP" sz="2400" b="1" dirty="0" smtClean="0">
                <a:solidFill>
                  <a:srgbClr val="008000"/>
                </a:solidFill>
              </a:rPr>
              <a:t>in FJPPL</a:t>
            </a:r>
          </a:p>
          <a:p>
            <a:pPr lvl="1"/>
            <a:r>
              <a:rPr kumimoji="1" lang="en-US" altLang="ja-JP" sz="2000" b="1" dirty="0" smtClean="0">
                <a:solidFill>
                  <a:srgbClr val="008000"/>
                </a:solidFill>
              </a:rPr>
              <a:t>Characterization of Silicon sensor and frontend electronics</a:t>
            </a:r>
          </a:p>
          <a:p>
            <a:pPr lvl="1"/>
            <a:r>
              <a:rPr kumimoji="1" lang="en-US" altLang="ja-JP" sz="2000" b="1" dirty="0" smtClean="0">
                <a:solidFill>
                  <a:srgbClr val="008000"/>
                </a:solidFill>
              </a:rPr>
              <a:t>Beam </a:t>
            </a:r>
            <a:r>
              <a:rPr kumimoji="1" lang="en-US" altLang="ja-JP" sz="2000" b="1" dirty="0" smtClean="0">
                <a:solidFill>
                  <a:srgbClr val="008000"/>
                </a:solidFill>
              </a:rPr>
              <a:t>tests at DESY &amp; J-PARC</a:t>
            </a:r>
          </a:p>
          <a:p>
            <a:endParaRPr kumimoji="1" lang="ja-JP" altLang="en-US" sz="2400" dirty="0"/>
          </a:p>
        </p:txBody>
      </p:sp>
      <p:sp>
        <p:nvSpPr>
          <p:cNvPr id="7" name="スライド番号プレースホルダ 5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DD239B-FBAD-4084-899B-E264DFFDAFD0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068960"/>
            <a:ext cx="3886572" cy="338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8014" y="4841645"/>
            <a:ext cx="1771079" cy="133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mibe\Pictures\Cyber-shot-g-2\20110215\DSC01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2064229" cy="1548172"/>
          </a:xfrm>
          <a:prstGeom prst="rect">
            <a:avLst/>
          </a:prstGeom>
          <a:noFill/>
        </p:spPr>
      </p:pic>
      <p:pic>
        <p:nvPicPr>
          <p:cNvPr id="11" name="コンテンツ プレースホルダ 4" descr="DSC018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196752"/>
            <a:ext cx="201622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4070" y="108986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1520" y="1347304"/>
            <a:ext cx="8686800" cy="5053496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In </a:t>
            </a:r>
            <a:r>
              <a:rPr lang="en-US" altLang="ja-JP" sz="2400" dirty="0" smtClean="0"/>
              <a:t>FJPPL, we </a:t>
            </a:r>
            <a:r>
              <a:rPr lang="en-US" altLang="ja-JP" sz="2400" dirty="0"/>
              <a:t>propose to </a:t>
            </a:r>
            <a:r>
              <a:rPr lang="en-US" altLang="ja-JP" sz="2400" dirty="0" smtClean="0"/>
              <a:t>collaborate </a:t>
            </a:r>
            <a:r>
              <a:rPr lang="en-US" altLang="ja-JP" sz="2400" dirty="0"/>
              <a:t>in following areas </a:t>
            </a:r>
            <a:r>
              <a:rPr lang="en-US" altLang="ja-JP" sz="2400" dirty="0" smtClean="0"/>
              <a:t>of detector R&amp;</a:t>
            </a:r>
            <a:r>
              <a:rPr lang="en-US" altLang="ja-JP" sz="2400" dirty="0" smtClean="0"/>
              <a:t>D for </a:t>
            </a:r>
            <a:r>
              <a:rPr lang="en-US" altLang="ja-JP" sz="2400" dirty="0" err="1" smtClean="0"/>
              <a:t>muon</a:t>
            </a:r>
            <a:r>
              <a:rPr lang="en-US" altLang="ja-JP" sz="2400" dirty="0" smtClean="0"/>
              <a:t> g-2/EDM:</a:t>
            </a:r>
            <a:endParaRPr lang="en-US" altLang="ja-JP" sz="2400" dirty="0"/>
          </a:p>
          <a:p>
            <a:pPr lvl="1"/>
            <a:r>
              <a:rPr lang="en-US" altLang="ja-JP" sz="2000" b="1" dirty="0" smtClean="0">
                <a:solidFill>
                  <a:srgbClr val="0000FF"/>
                </a:solidFill>
              </a:rPr>
              <a:t>Software framework</a:t>
            </a:r>
          </a:p>
          <a:p>
            <a:pPr lvl="1"/>
            <a:r>
              <a:rPr lang="en-US" altLang="ja-JP" sz="2000" b="1" dirty="0" smtClean="0">
                <a:solidFill>
                  <a:srgbClr val="0000FF"/>
                </a:solidFill>
              </a:rPr>
              <a:t>Reconstruction </a:t>
            </a:r>
            <a:r>
              <a:rPr lang="en-US" altLang="ja-JP" sz="2000" b="1" dirty="0">
                <a:solidFill>
                  <a:srgbClr val="0000FF"/>
                </a:solidFill>
              </a:rPr>
              <a:t>software</a:t>
            </a:r>
          </a:p>
          <a:p>
            <a:pPr lvl="1"/>
            <a:r>
              <a:rPr lang="en-US" altLang="ja-JP" sz="2000" b="1" dirty="0" smtClean="0">
                <a:solidFill>
                  <a:srgbClr val="0000FF"/>
                </a:solidFill>
              </a:rPr>
              <a:t>Simulation </a:t>
            </a:r>
            <a:r>
              <a:rPr lang="en-US" altLang="ja-JP" sz="2000" b="1" dirty="0">
                <a:solidFill>
                  <a:srgbClr val="0000FF"/>
                </a:solidFill>
              </a:rPr>
              <a:t>software and Computing resource  </a:t>
            </a:r>
            <a:r>
              <a:rPr lang="en-US" altLang="ja-JP" sz="2000" b="1" dirty="0"/>
              <a:t>with CC-IN2P3</a:t>
            </a:r>
          </a:p>
          <a:p>
            <a:pPr lvl="1"/>
            <a:r>
              <a:rPr lang="en-US" altLang="ja-JP" sz="2000" b="1" dirty="0" smtClean="0">
                <a:solidFill>
                  <a:srgbClr val="0000FF"/>
                </a:solidFill>
              </a:rPr>
              <a:t>Detector </a:t>
            </a:r>
            <a:r>
              <a:rPr lang="en-US" altLang="ja-JP" sz="2000" b="1" dirty="0">
                <a:solidFill>
                  <a:srgbClr val="0000FF"/>
                </a:solidFill>
              </a:rPr>
              <a:t>characterization </a:t>
            </a:r>
            <a:r>
              <a:rPr lang="en-US" altLang="ja-JP" sz="2000" b="1" dirty="0"/>
              <a:t>including beam tests of silicon-strip vanes at DESY/J-</a:t>
            </a:r>
            <a:r>
              <a:rPr lang="en-US" altLang="ja-JP" sz="2000" b="1" dirty="0" smtClean="0"/>
              <a:t>PARC</a:t>
            </a:r>
          </a:p>
          <a:p>
            <a:pPr lvl="1"/>
            <a:endParaRPr lang="en-US" altLang="ja-JP" sz="2000" b="1" dirty="0"/>
          </a:p>
          <a:p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Other areas, such as detector hardware </a:t>
            </a:r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altLang="ja-JP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muon</a:t>
            </a:r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beam studies, are also being considered for future collaboration</a:t>
            </a:r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en-US" altLang="ja-JP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Exploring possible </a:t>
            </a:r>
            <a:r>
              <a:rPr lang="en-US" altLang="ja-JP" sz="2400" dirty="0" smtClean="0">
                <a:solidFill>
                  <a:srgbClr val="0000FF"/>
                </a:solidFill>
              </a:rPr>
              <a:t>collaboration with Korean scientists </a:t>
            </a:r>
            <a:r>
              <a:rPr lang="en-US" altLang="ja-JP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top list in agenda too.</a:t>
            </a:r>
            <a:endParaRPr lang="en-US" altLang="ja-JP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744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コンテンツ プレースホルダー 4" descr="スクリーンショット 2012-05-24 16.04.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-3854" b="4117"/>
          <a:stretch/>
        </p:blipFill>
        <p:spPr>
          <a:xfrm>
            <a:off x="6553200" y="4679807"/>
            <a:ext cx="2567537" cy="19939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7415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Searching for beyond SM with </a:t>
            </a:r>
            <a:r>
              <a:rPr kumimoji="1" lang="en-US" altLang="ja-JP" dirty="0" err="1" smtClean="0"/>
              <a:t>muons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6377" y="944866"/>
            <a:ext cx="8229600" cy="1192694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LFV/g</a:t>
            </a:r>
            <a:r>
              <a:rPr lang="en-US" altLang="ja-JP" b="1" dirty="0" smtClean="0">
                <a:solidFill>
                  <a:srgbClr val="FF0000"/>
                </a:solidFill>
              </a:rPr>
              <a:t>-</a:t>
            </a:r>
            <a:r>
              <a:rPr lang="en-US" altLang="ja-JP" b="1" dirty="0" smtClean="0">
                <a:solidFill>
                  <a:srgbClr val="FF0000"/>
                </a:solidFill>
              </a:rPr>
              <a:t>2/EDM</a:t>
            </a:r>
            <a:r>
              <a:rPr lang="en-US" altLang="ja-JP" dirty="0" smtClean="0"/>
              <a:t>  </a:t>
            </a:r>
            <a:r>
              <a:rPr lang="en-US" altLang="ja-JP" i="1" dirty="0" smtClean="0"/>
              <a:t>aka</a:t>
            </a:r>
            <a:r>
              <a:rPr lang="en-US" altLang="ja-JP" dirty="0" smtClean="0"/>
              <a:t> “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trio”</a:t>
            </a:r>
          </a:p>
          <a:p>
            <a:pPr lvl="1"/>
            <a:r>
              <a:rPr lang="en-US" altLang="ja-JP" dirty="0"/>
              <a:t>S</a:t>
            </a:r>
            <a:r>
              <a:rPr lang="en-US" altLang="ja-JP" dirty="0" smtClean="0"/>
              <a:t>ensitive </a:t>
            </a:r>
            <a:r>
              <a:rPr lang="en-US" altLang="ja-JP" dirty="0"/>
              <a:t>probes for </a:t>
            </a:r>
            <a:r>
              <a:rPr lang="en-US" altLang="ja-JP" dirty="0" smtClean="0"/>
              <a:t>BSM (e.g. SUSY, Ext-D, …)</a:t>
            </a:r>
          </a:p>
          <a:p>
            <a:pPr lvl="1"/>
            <a:r>
              <a:rPr lang="en-US" altLang="ja-JP" dirty="0" smtClean="0"/>
              <a:t>Clues to </a:t>
            </a:r>
            <a:r>
              <a:rPr lang="en-US" altLang="ja-JP" dirty="0" smtClean="0"/>
              <a:t>fundamental questions : Dark Matter, Baryon Asymmetry…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620627" y="6518844"/>
            <a:ext cx="2133600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3" descr="g2magnet2"/>
          <p:cNvPicPr>
            <a:picLocks noChangeAspect="1" noChangeArrowheads="1"/>
          </p:cNvPicPr>
          <p:nvPr/>
        </p:nvPicPr>
        <p:blipFill>
          <a:blip r:embed="rId3" cstate="print"/>
          <a:srcRect t="13074" r="644"/>
          <a:stretch>
            <a:fillRect/>
          </a:stretch>
        </p:blipFill>
        <p:spPr bwMode="auto">
          <a:xfrm>
            <a:off x="889746" y="4741769"/>
            <a:ext cx="1832431" cy="122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5291274" y="5559300"/>
            <a:ext cx="1673594" cy="26161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kumimoji="0" lang="en-US" sz="11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ＭＳ Ｐゴシック" charset="-128"/>
              </a:rPr>
              <a:t>Hagiwara / </a:t>
            </a:r>
            <a:r>
              <a:rPr kumimoji="0" lang="en-US" sz="1100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ＭＳ Ｐゴシック" charset="-128"/>
              </a:rPr>
              <a:t>Davier</a:t>
            </a:r>
            <a:r>
              <a:rPr kumimoji="0" lang="en-US" sz="11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  <a:ea typeface="ＭＳ Ｐゴシック" charset="-128"/>
              </a:rPr>
              <a:t> et al.</a:t>
            </a:r>
            <a:endParaRPr kumimoji="0" lang="en-US" sz="1100" kern="0" dirty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2" name="図 11" descr="スクリーンショット 2012-05-28 13.19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76" y="2741141"/>
            <a:ext cx="2653012" cy="1345833"/>
          </a:xfrm>
          <a:prstGeom prst="rect">
            <a:avLst/>
          </a:prstGeom>
        </p:spPr>
      </p:pic>
      <p:pic>
        <p:nvPicPr>
          <p:cNvPr id="13" name="図 12" descr="スクリーンショット 2012-05-28 13.20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3" y="2596897"/>
            <a:ext cx="1820419" cy="138217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138723" y="2119136"/>
            <a:ext cx="1536799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Past - Present</a:t>
            </a:r>
            <a:endParaRPr kumimoji="1" lang="ja-JP" altLang="en-US" i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25317" y="2104259"/>
            <a:ext cx="862110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Future</a:t>
            </a:r>
            <a:endParaRPr kumimoji="1" lang="ja-JP" altLang="en-US" i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0991" y="2850071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LFV</a:t>
            </a:r>
            <a:endParaRPr kumimoji="1" lang="ja-JP" altLang="en-US" sz="24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5503" y="4892214"/>
            <a:ext cx="787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g-2</a:t>
            </a:r>
          </a:p>
          <a:p>
            <a:r>
              <a:rPr kumimoji="1" lang="en-US" altLang="ja-JP" sz="2400" dirty="0" smtClean="0"/>
              <a:t>EDM</a:t>
            </a:r>
            <a:endParaRPr kumimoji="1" lang="ja-JP" altLang="en-US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54643" y="2598846"/>
            <a:ext cx="101251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MEG (PSI)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89746" y="4741768"/>
            <a:ext cx="109797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E821 (BNL)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099013" y="2557210"/>
            <a:ext cx="2681644" cy="338554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COMET(J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-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PARC), 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mu2e (FNAL)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19502" y="4400193"/>
            <a:ext cx="2156660" cy="338554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g-2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/EDM (J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-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PARC,FNAL</a:t>
            </a:r>
            <a:r>
              <a:rPr kumimoji="1" lang="en-US" altLang="ja-JP" sz="1600" dirty="0" smtClean="0">
                <a:solidFill>
                  <a:schemeClr val="bg1"/>
                </a:solidFill>
              </a:rPr>
              <a:t>)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898966" y="2505906"/>
            <a:ext cx="2528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μ</a:t>
            </a:r>
            <a:r>
              <a:rPr kumimoji="1" lang="en-US" altLang="ja-JP" sz="2000" dirty="0" err="1" smtClean="0">
                <a:sym typeface="Wingdings"/>
              </a:rPr>
              <a:t>eγ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Renewing </a:t>
            </a:r>
            <a:r>
              <a:rPr kumimoji="1" lang="en-US" altLang="ja-JP" sz="2000" dirty="0" err="1" smtClean="0"/>
              <a:t>upperlimit</a:t>
            </a:r>
            <a:endParaRPr kumimoji="1" lang="en-US" altLang="ja-JP" sz="2000" dirty="0" smtClean="0"/>
          </a:p>
          <a:p>
            <a:r>
              <a:rPr kumimoji="1" lang="ja-JP" altLang="ja-JP" sz="2000" dirty="0"/>
              <a:t>　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Br &lt; 2.4 10E-12</a:t>
            </a:r>
          </a:p>
          <a:p>
            <a:r>
              <a:rPr kumimoji="1" lang="ja-JP" altLang="en-US" sz="2000" dirty="0" smtClean="0"/>
              <a:t>　</a:t>
            </a:r>
            <a:r>
              <a:rPr kumimoji="1" lang="en-US" altLang="ja-JP" sz="2000" b="1" dirty="0" smtClean="0"/>
              <a:t>Discovery in horizon</a:t>
            </a:r>
            <a:endParaRPr kumimoji="1" lang="ja-JP" altLang="en-US" sz="2000" b="1" dirty="0"/>
          </a:p>
        </p:txBody>
      </p:sp>
      <p:sp>
        <p:nvSpPr>
          <p:cNvPr id="25" name="右矢印 24"/>
          <p:cNvSpPr/>
          <p:nvPr/>
        </p:nvSpPr>
        <p:spPr>
          <a:xfrm>
            <a:off x="4429703" y="3676470"/>
            <a:ext cx="1704410" cy="93941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rgbClr val="0000FF"/>
                </a:solidFill>
                <a:latin typeface="Comic Sans MS Bold"/>
                <a:ea typeface="ヒラギノ角ゴ StdN W8"/>
                <a:cs typeface="Comic Sans MS Bold"/>
              </a:rPr>
              <a:t>Next stage</a:t>
            </a:r>
            <a:endParaRPr kumimoji="1" lang="ja-JP" altLang="en-US" dirty="0">
              <a:solidFill>
                <a:srgbClr val="0000FF"/>
              </a:solidFill>
              <a:latin typeface="Comic Sans MS Bold"/>
              <a:ea typeface="ヒラギノ角ゴ StdN W8"/>
              <a:cs typeface="Comic Sans MS Bold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61107" y="5977257"/>
            <a:ext cx="3074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EDM</a:t>
            </a:r>
          </a:p>
          <a:p>
            <a:r>
              <a:rPr kumimoji="1" lang="en-US" altLang="ja-JP" dirty="0">
                <a:solidFill>
                  <a:srgbClr val="000000"/>
                </a:solidFill>
              </a:rPr>
              <a:t> </a:t>
            </a:r>
            <a:r>
              <a:rPr kumimoji="1" lang="en-US" altLang="ja-JP" dirty="0" smtClean="0">
                <a:solidFill>
                  <a:srgbClr val="000000"/>
                </a:solidFill>
              </a:rPr>
              <a:t>  </a:t>
            </a:r>
            <a:r>
              <a:rPr kumimoji="1" lang="en-US" altLang="ja-JP" b="1" dirty="0" err="1" smtClean="0">
                <a:solidFill>
                  <a:srgbClr val="000000"/>
                </a:solidFill>
              </a:rPr>
              <a:t>d</a:t>
            </a:r>
            <a:r>
              <a:rPr kumimoji="1" lang="en-US" altLang="ja-JP" b="1" baseline="-25000" dirty="0" err="1" smtClean="0">
                <a:solidFill>
                  <a:srgbClr val="000000"/>
                </a:solidFill>
              </a:rPr>
              <a:t>μ</a:t>
            </a:r>
            <a:r>
              <a:rPr kumimoji="1" lang="en-US" altLang="ja-JP" b="1" dirty="0" smtClean="0">
                <a:solidFill>
                  <a:srgbClr val="000000"/>
                </a:solidFill>
              </a:rPr>
              <a:t> &lt; 2.7 10E-19 e cm (90%CL)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843146" y="4553929"/>
            <a:ext cx="513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00"/>
                </a:solidFill>
              </a:rPr>
              <a:t>g-2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91143" y="4968666"/>
            <a:ext cx="41033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/>
              <a:t>a</a:t>
            </a:r>
            <a:r>
              <a:rPr kumimoji="1" lang="en-US" altLang="ja-JP" b="1" baseline="-25000" dirty="0" err="1" smtClean="0"/>
              <a:t>μ</a:t>
            </a:r>
            <a:r>
              <a:rPr kumimoji="1" lang="en-US" altLang="ja-JP" b="1" baseline="30000" dirty="0" err="1" smtClean="0"/>
              <a:t>exp</a:t>
            </a:r>
            <a:r>
              <a:rPr kumimoji="1" lang="en-US" altLang="ja-JP" b="1" dirty="0" smtClean="0"/>
              <a:t> = 11 659 208.9 (6.3) x 10</a:t>
            </a:r>
            <a:r>
              <a:rPr kumimoji="1" lang="en-US" altLang="ja-JP" b="1" baseline="30000" dirty="0" smtClean="0"/>
              <a:t>-10 </a:t>
            </a:r>
            <a:r>
              <a:rPr kumimoji="1" lang="en-US" altLang="ja-JP" b="1" dirty="0" smtClean="0"/>
              <a:t>(0.5ppm)</a:t>
            </a:r>
          </a:p>
          <a:p>
            <a:r>
              <a:rPr kumimoji="1" lang="en-US" altLang="ja-JP" b="1" dirty="0" err="1" smtClean="0"/>
              <a:t>a</a:t>
            </a:r>
            <a:r>
              <a:rPr kumimoji="1" lang="en-US" altLang="ja-JP" b="1" baseline="-25000" dirty="0" err="1" smtClean="0"/>
              <a:t>μ</a:t>
            </a:r>
            <a:r>
              <a:rPr kumimoji="1" lang="en-US" altLang="ja-JP" b="1" baseline="30000" dirty="0" err="1" smtClean="0"/>
              <a:t>SM</a:t>
            </a:r>
            <a:r>
              <a:rPr kumimoji="1" lang="en-US" altLang="ja-JP" b="1" dirty="0" smtClean="0"/>
              <a:t> </a:t>
            </a:r>
            <a:r>
              <a:rPr kumimoji="1" lang="en-US" altLang="ja-JP" b="1" dirty="0"/>
              <a:t>= 11 659 </a:t>
            </a:r>
            <a:r>
              <a:rPr kumimoji="1" lang="en-US" altLang="ja-JP" b="1" dirty="0" smtClean="0"/>
              <a:t>182.8 (4.9) </a:t>
            </a:r>
            <a:r>
              <a:rPr kumimoji="1" lang="en-US" altLang="ja-JP" b="1" dirty="0"/>
              <a:t>x 10</a:t>
            </a:r>
            <a:r>
              <a:rPr kumimoji="1" lang="en-US" altLang="ja-JP" b="1" baseline="30000" dirty="0"/>
              <a:t>-</a:t>
            </a:r>
            <a:r>
              <a:rPr kumimoji="1" lang="en-US" altLang="ja-JP" b="1" baseline="30000" dirty="0" smtClean="0"/>
              <a:t>10</a:t>
            </a:r>
          </a:p>
          <a:p>
            <a:r>
              <a:rPr kumimoji="1" lang="en-US" altLang="ja-JP" b="1" dirty="0" err="1" smtClean="0"/>
              <a:t>a</a:t>
            </a:r>
            <a:r>
              <a:rPr kumimoji="1" lang="en-US" altLang="ja-JP" b="1" baseline="-25000" dirty="0" err="1" smtClean="0"/>
              <a:t>μ</a:t>
            </a:r>
            <a:r>
              <a:rPr kumimoji="1" lang="en-US" altLang="ja-JP" b="1" baseline="30000" dirty="0" err="1" smtClean="0"/>
              <a:t>exp</a:t>
            </a:r>
            <a:r>
              <a:rPr kumimoji="1" lang="en-US" altLang="ja-JP" b="1" baseline="30000" dirty="0" smtClean="0"/>
              <a:t> </a:t>
            </a:r>
            <a:r>
              <a:rPr kumimoji="1" lang="en-US" altLang="ja-JP" b="1" dirty="0" smtClean="0"/>
              <a:t>-</a:t>
            </a:r>
            <a:r>
              <a:rPr kumimoji="1" lang="en-US" altLang="ja-JP" b="1" dirty="0" err="1"/>
              <a:t>a</a:t>
            </a:r>
            <a:r>
              <a:rPr kumimoji="1" lang="en-US" altLang="ja-JP" b="1" baseline="-25000" dirty="0" err="1"/>
              <a:t>μ</a:t>
            </a:r>
            <a:r>
              <a:rPr kumimoji="1" lang="en-US" altLang="ja-JP" b="1" baseline="30000" dirty="0" err="1"/>
              <a:t>SM</a:t>
            </a:r>
            <a:r>
              <a:rPr kumimoji="1" lang="en-US" altLang="ja-JP" b="1" dirty="0" smtClean="0"/>
              <a:t> </a:t>
            </a:r>
            <a:r>
              <a:rPr kumimoji="1" lang="en-US" altLang="ja-JP" b="1" dirty="0"/>
              <a:t>= </a:t>
            </a:r>
            <a:r>
              <a:rPr kumimoji="1" lang="en-US" altLang="ja-JP" b="1" dirty="0" smtClean="0"/>
              <a:t>+3.3 </a:t>
            </a:r>
            <a:r>
              <a:rPr kumimoji="1" lang="en-US" altLang="ja-JP" b="1" dirty="0" err="1" smtClean="0"/>
              <a:t>σ</a:t>
            </a:r>
            <a:endParaRPr kumimoji="1" lang="ja-JP" alt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344051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5" grpId="0" animBg="1"/>
      <p:bldP spid="26" grpId="0"/>
      <p:bldP spid="2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5113" y="0"/>
            <a:ext cx="8229600" cy="1143000"/>
          </a:xfrm>
        </p:spPr>
        <p:txBody>
          <a:bodyPr/>
          <a:lstStyle/>
          <a:p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g-2 in standard model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pic>
        <p:nvPicPr>
          <p:cNvPr id="8" name="図 7" descr="スクリーンショット 2012-02-22 16.37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7" y="2694602"/>
            <a:ext cx="7074671" cy="3749995"/>
          </a:xfrm>
          <a:prstGeom prst="rect">
            <a:avLst/>
          </a:prstGeom>
        </p:spPr>
      </p:pic>
      <p:pic>
        <p:nvPicPr>
          <p:cNvPr id="9" name="図 8" descr="スクリーンショット 2012-02-22 16.28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66" y="1096863"/>
            <a:ext cx="5687392" cy="151133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808870" y="6405218"/>
            <a:ext cx="235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D. </a:t>
            </a:r>
            <a:r>
              <a:rPr lang="en-US" altLang="ja-JP" dirty="0" smtClean="0"/>
              <a:t>Nomura (PhiPsi11)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10750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スクリーンショット 2012-05-29 13.56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47" b="-25647"/>
          <a:stretch>
            <a:fillRect/>
          </a:stretch>
        </p:blipFill>
        <p:spPr>
          <a:xfrm>
            <a:off x="1338560" y="0"/>
            <a:ext cx="6376028" cy="350657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図 5" descr="スクリーンショット 2012-05-29 13.57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0652" y="-2590652"/>
            <a:ext cx="493457" cy="5674761"/>
          </a:xfrm>
          <a:prstGeom prst="rect">
            <a:avLst/>
          </a:prstGeom>
        </p:spPr>
      </p:pic>
      <p:pic>
        <p:nvPicPr>
          <p:cNvPr id="8" name="図 7" descr="スクリーンショット 2012-05-29 13.58.4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11" y="3380957"/>
            <a:ext cx="3977168" cy="3380593"/>
          </a:xfrm>
          <a:prstGeom prst="rect">
            <a:avLst/>
          </a:prstGeom>
        </p:spPr>
      </p:pic>
      <p:pic>
        <p:nvPicPr>
          <p:cNvPr id="9" name="図 8" descr="スクリーンショット 2012-05-29 14.01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82" y="2037714"/>
            <a:ext cx="4967304" cy="13851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 rot="19435382">
            <a:off x="-163268" y="905715"/>
            <a:ext cx="27412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Breaking news!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446156" y="-1"/>
            <a:ext cx="8229600" cy="100495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3600" dirty="0" smtClean="0"/>
              <a:t>Injection, storage, and positron detection</a:t>
            </a:r>
            <a:endParaRPr lang="ja-JP" altLang="en-US" sz="36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944C0-027C-4D66-AA93-1C500A9A143B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  <p:pic>
        <p:nvPicPr>
          <p:cNvPr id="4100" name="図 15" descr="g2structure-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2470" y="965415"/>
            <a:ext cx="8624441" cy="5847961"/>
          </a:xfrm>
          <a:noFill/>
        </p:spPr>
      </p:pic>
      <p:sp>
        <p:nvSpPr>
          <p:cNvPr id="4102" name="テキスト ボックス 5"/>
          <p:cNvSpPr txBox="1">
            <a:spLocks noChangeArrowheads="1"/>
          </p:cNvSpPr>
          <p:nvPr/>
        </p:nvSpPr>
        <p:spPr bwMode="auto">
          <a:xfrm>
            <a:off x="5791597" y="1052736"/>
            <a:ext cx="3062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Muon</a:t>
            </a:r>
            <a:r>
              <a:rPr lang="en-US" altLang="ja-JP" dirty="0" smtClean="0"/>
              <a:t> beam is injected here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11214" y="1986455"/>
            <a:ext cx="1491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Magnet coil (3T)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62099" y="3421119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detector</a:t>
            </a:r>
            <a:endParaRPr kumimoji="1" lang="ja-JP" altLang="en-US" sz="1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26223" y="3226678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kicker</a:t>
            </a:r>
            <a:endParaRPr kumimoji="1" lang="ja-JP" altLang="en-US" sz="1400" dirty="0"/>
          </a:p>
        </p:txBody>
      </p:sp>
      <p:sp>
        <p:nvSpPr>
          <p:cNvPr id="2" name="円/楕円 1"/>
          <p:cNvSpPr/>
          <p:nvPr/>
        </p:nvSpPr>
        <p:spPr>
          <a:xfrm>
            <a:off x="5040751" y="2316945"/>
            <a:ext cx="91526" cy="9153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070350" y="3856562"/>
            <a:ext cx="71963" cy="7408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 flipH="1" flipV="1">
            <a:off x="4044951" y="3854451"/>
            <a:ext cx="52914" cy="46562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 flipH="1" flipV="1">
            <a:off x="4054476" y="3911601"/>
            <a:ext cx="47624" cy="45719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5583676" y="1199345"/>
            <a:ext cx="91526" cy="9153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0294" y="1590373"/>
            <a:ext cx="233596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549" y="1702934"/>
            <a:ext cx="1275973" cy="114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C:\Users\ingo\OPERA\Nov2010\2d_plots\kick_wal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435" y="1871870"/>
            <a:ext cx="1366818" cy="926922"/>
          </a:xfrm>
          <a:prstGeom prst="rect">
            <a:avLst/>
          </a:prstGeom>
          <a:noFill/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149080"/>
            <a:ext cx="256479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グループ化 8"/>
          <p:cNvGrpSpPr>
            <a:grpSpLocks/>
          </p:cNvGrpSpPr>
          <p:nvPr/>
        </p:nvGrpSpPr>
        <p:grpSpPr bwMode="auto">
          <a:xfrm>
            <a:off x="3300867" y="4428436"/>
            <a:ext cx="2969661" cy="2429565"/>
            <a:chOff x="5031342" y="4296470"/>
            <a:chExt cx="2969677" cy="2429101"/>
          </a:xfrm>
        </p:grpSpPr>
        <p:pic>
          <p:nvPicPr>
            <p:cNvPr id="40" name="Picture 2" descr="C:\Users\ingo\ZX90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31342" y="4296470"/>
              <a:ext cx="2531097" cy="2429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テキスト ボックス 12"/>
            <p:cNvSpPr txBox="1">
              <a:spLocks noChangeArrowheads="1"/>
            </p:cNvSpPr>
            <p:nvPr/>
          </p:nvSpPr>
          <p:spPr bwMode="auto">
            <a:xfrm>
              <a:off x="7286644" y="6429396"/>
              <a:ext cx="7143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>
                  <a:latin typeface="Calibri" pitchFamily="34" charset="0"/>
                </a:rPr>
                <a:t>mm</a:t>
              </a:r>
              <a:endParaRPr lang="ja-JP" altLang="en-US" sz="1200">
                <a:latin typeface="Calibri" pitchFamily="34" charset="0"/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6283745" y="1524004"/>
            <a:ext cx="176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Spiral injection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05574" y="1358353"/>
            <a:ext cx="2676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Anti</a:t>
            </a:r>
            <a:r>
              <a:rPr kumimoji="1" lang="en-US" altLang="ja-JP" sz="1600" dirty="0" smtClean="0"/>
              <a:t>-Helmholtz-type kicker</a:t>
            </a:r>
          </a:p>
          <a:p>
            <a:r>
              <a:rPr kumimoji="1" lang="en-US" altLang="ja-JP" sz="1600" dirty="0" smtClean="0"/>
              <a:t>(Pulse kick to stop spiral) 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61651" y="4152350"/>
            <a:ext cx="201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Positron tracker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grpSp>
        <p:nvGrpSpPr>
          <p:cNvPr id="49" name="図形グループ 48"/>
          <p:cNvGrpSpPr/>
          <p:nvPr/>
        </p:nvGrpSpPr>
        <p:grpSpPr>
          <a:xfrm>
            <a:off x="386521" y="2540000"/>
            <a:ext cx="419352" cy="2222428"/>
            <a:chOff x="386521" y="2540000"/>
            <a:chExt cx="419352" cy="2222428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386521" y="25400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ν</a:t>
              </a:r>
              <a:endParaRPr kumimoji="1" lang="ja-JP" altLang="en-US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505791" y="439309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ν</a:t>
              </a:r>
              <a:endParaRPr kumimoji="1" lang="ja-JP" altLang="en-US" dirty="0"/>
            </a:p>
          </p:txBody>
        </p:sp>
        <p:cxnSp>
          <p:nvCxnSpPr>
            <p:cNvPr id="18" name="直線コネクタ 17"/>
            <p:cNvCxnSpPr>
              <a:stCxn id="43" idx="0"/>
              <a:endCxn id="43" idx="0"/>
            </p:cNvCxnSpPr>
            <p:nvPr/>
          </p:nvCxnSpPr>
          <p:spPr>
            <a:xfrm>
              <a:off x="655832" y="4393096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563218" y="4461565"/>
              <a:ext cx="165652" cy="0"/>
            </a:xfrm>
            <a:prstGeom prst="line">
              <a:avLst/>
            </a:prstGeom>
            <a:ln w="190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テキスト ボックス 49"/>
          <p:cNvSpPr txBox="1"/>
          <p:nvPr/>
        </p:nvSpPr>
        <p:spPr>
          <a:xfrm>
            <a:off x="4660344" y="3832092"/>
            <a:ext cx="460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</a:t>
            </a:r>
            <a:r>
              <a:rPr kumimoji="1" lang="en-US" altLang="ja-JP" sz="2400" baseline="30000" dirty="0" smtClean="0"/>
              <a:t>+</a:t>
            </a:r>
            <a:endParaRPr kumimoji="1" lang="ja-JP" altLang="en-US" sz="2400" baseline="30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960784" y="938700"/>
            <a:ext cx="2744188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i="1" dirty="0" err="1" smtClean="0"/>
              <a:t>Muon</a:t>
            </a:r>
            <a:r>
              <a:rPr kumimoji="1" lang="en-US" altLang="ja-JP" sz="2000" i="1" dirty="0" smtClean="0"/>
              <a:t> storage magnet</a:t>
            </a:r>
            <a:endParaRPr kumimoji="1" lang="ja-JP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0365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46 L -0.05938 0.16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6 C -0.05573 0.01829 -0.11145 0.03658 -0.11302 0.04677 C -0.11458 0.05695 -0.00989 0.05556 -0.0092 0.06158 C -0.0085 0.0676 -0.10885 0.07778 -0.1092 0.08265 C -0.10955 0.08751 -0.01145 0.08728 -0.01111 0.09121 C -0.01076 0.09515 -0.10729 0.10163 -0.10746 0.10603 C -0.10764 0.11042 -0.01198 0.11343 -0.01198 0.11714 C -0.01198 0.12084 -0.10746 0.12501 -0.10746 0.12825 C -0.10746 0.13149 -0.01198 0.13311 -0.01198 0.13704 C -0.01198 0.14098 -0.10764 0.14746 -0.10746 0.15186 C -0.10729 0.15626 -0.01111 0.16089 -0.01111 0.16413 C -0.01111 0.16737 -0.10746 0.16899 -0.10746 0.17153 C -0.10746 0.17408 -0.01128 0.17755 -0.01111 0.1801 C -0.01093 0.18265 -0.10659 0.18519 -0.10642 0.18751 C -0.10625 0.18982 -0.01007 0.19098 -0.01024 0.19376 C -0.01041 0.19653 -0.10729 0.20116 -0.10746 0.20371 C -0.10764 0.20626 -0.01145 0.20649 -0.01111 0.20857 C -0.01076 0.21066 -0.1059 0.2139 -0.10555 0.21598 C -0.1052 0.21806 -0.0092 0.222 -0.0092 0.22084 C -0.0092 0.21968 -0.10573 0.22316 -0.10555 0.22339 C -0.10538 0.22362 -0.00764 0.22246 -0.00833 0.22223 C -0.00902 0.222 -0.11024 0.22246 -0.11024 0.22223 C -0.11024 0.222 -0.00868 0.22316 -0.00833 0.22339 C -0.00798 0.22362 -0.10816 0.22339 -0.10833 0.22339 C -0.1085 0.22339 -0.0092 0.22339 -0.0092 0.22339 C -0.0092 0.22339 -0.10833 0.22339 -0.10833 0.22339 C -0.10833 0.22339 -0.0092 0.22339 -0.0092 0.22339 C -0.0092 0.22339 -0.10833 0.22339 -0.10833 0.22339 C -0.10833 0.22339 -0.00902 0.22339 -0.0092 0.22339 C -0.00937 0.22339 -0.10955 0.22339 -0.1092 0.22339 C -0.10885 0.22339 -0.00746 0.22339 -0.00746 0.22339 C -0.00746 0.22339 -0.10885 0.22339 -0.1092 0.22339 C -0.10955 0.22339 -0.00937 0.22362 -0.0092 0.22339 C -0.00902 0.22316 -0.10816 0.22246 -0.10833 0.22223 C -0.1085 0.222 -0.01024 0.22223 -0.01024 0.22223 C -0.01024 0.22223 -0.05937 0.22223 -0.10833 0.22223 " pathEditMode="relative" ptsTypes="aaaaaaaaaaaaaaaaaaaaaaaaaaaaaaaaaaaA">
                                      <p:cBhvr>
                                        <p:cTn id="35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2135 0.01551 C 0.02569 0.01875 0.03229 0.02014 0.03941 0.02014 C 0.04774 0.02014 0.05416 0.01875 0.0585 0.01551 L 0.08055 3.33333E-6 " pathEditMode="relative" rAng="0" ptsTypes="FffFF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99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00139 L -0.37483 -0.14144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-715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35799 0.0997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9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6" grpId="0" animBg="1"/>
      <p:bldP spid="6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8" grpId="2" animBg="1"/>
      <p:bldP spid="7" grpId="0"/>
      <p:bldP spid="11" grpId="0"/>
      <p:bldP spid="12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右矢印 24"/>
          <p:cNvSpPr/>
          <p:nvPr/>
        </p:nvSpPr>
        <p:spPr>
          <a:xfrm rot="3559795">
            <a:off x="4366502" y="4580041"/>
            <a:ext cx="2062246" cy="54883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右矢印 39"/>
          <p:cNvSpPr/>
          <p:nvPr/>
        </p:nvSpPr>
        <p:spPr>
          <a:xfrm rot="16200000">
            <a:off x="5760132" y="3032956"/>
            <a:ext cx="2016224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 smtClean="0"/>
              <a:t>Requirements and core R&amp;D tasks</a:t>
            </a:r>
            <a:endParaRPr lang="ja-JP" altLang="en-US" dirty="0" smtClean="0"/>
          </a:p>
        </p:txBody>
      </p:sp>
      <p:sp>
        <p:nvSpPr>
          <p:cNvPr id="54276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92D21-2142-418B-BA1B-18926ED76A32}" type="slidenum">
              <a:rPr lang="en-US" altLang="ja-JP"/>
              <a:pPr>
                <a:defRPr/>
              </a:pPr>
              <a:t>23</a:t>
            </a:fld>
            <a:endParaRPr lang="en-US" altLang="ja-JP"/>
          </a:p>
        </p:txBody>
      </p:sp>
      <p:sp>
        <p:nvSpPr>
          <p:cNvPr id="19" name="右矢印 18"/>
          <p:cNvSpPr/>
          <p:nvPr/>
        </p:nvSpPr>
        <p:spPr>
          <a:xfrm>
            <a:off x="4716016" y="1340768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52120" y="1281534"/>
            <a:ext cx="338437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GEANT4 simulation, toy MC</a:t>
            </a:r>
          </a:p>
          <a:p>
            <a:r>
              <a:rPr kumimoji="1" lang="en-US" altLang="ja-JP" dirty="0" smtClean="0"/>
              <a:t>Track finding studies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52120" y="3214717"/>
            <a:ext cx="256444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ym typeface="Wingdings" pitchFamily="2" charset="2"/>
              </a:rPr>
              <a:t>DSSD sensor evaluation</a:t>
            </a:r>
          </a:p>
          <a:p>
            <a:r>
              <a:rPr lang="en-US" altLang="ja-JP" dirty="0">
                <a:sym typeface="Wingdings" pitchFamily="2" charset="2"/>
              </a:rPr>
              <a:t> </a:t>
            </a:r>
            <a:endParaRPr kumimoji="1" lang="ja-JP" altLang="en-US" dirty="0"/>
          </a:p>
        </p:txBody>
      </p:sp>
      <p:sp>
        <p:nvSpPr>
          <p:cNvPr id="23" name="右矢印 22"/>
          <p:cNvSpPr/>
          <p:nvPr/>
        </p:nvSpPr>
        <p:spPr>
          <a:xfrm rot="18159174">
            <a:off x="4537279" y="2252282"/>
            <a:ext cx="10724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>
            <a:off x="4716016" y="3284984"/>
            <a:ext cx="864096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>
            <a:off x="5004048" y="4472048"/>
            <a:ext cx="576064" cy="57606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中かっこ 26"/>
          <p:cNvSpPr/>
          <p:nvPr/>
        </p:nvSpPr>
        <p:spPr>
          <a:xfrm>
            <a:off x="4572000" y="4328032"/>
            <a:ext cx="360040" cy="1512168"/>
          </a:xfrm>
          <a:prstGeom prst="rightBrace">
            <a:avLst>
              <a:gd name="adj1" fmla="val 8333"/>
              <a:gd name="adj2" fmla="val 26964"/>
            </a:avLst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652120" y="4472048"/>
            <a:ext cx="331236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E-field calculation model</a:t>
            </a:r>
            <a:endParaRPr lang="en-US" altLang="ja-JP" dirty="0"/>
          </a:p>
          <a:p>
            <a:r>
              <a:rPr lang="en-US" altLang="ja-JP" dirty="0" smtClean="0"/>
              <a:t>B</a:t>
            </a:r>
            <a:r>
              <a:rPr kumimoji="1" lang="en-US" altLang="ja-JP" dirty="0" smtClean="0"/>
              <a:t>-field measurements by NMR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652120" y="5877272"/>
            <a:ext cx="241093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sym typeface="Wingdings" pitchFamily="2" charset="2"/>
              </a:rPr>
              <a:t>Front-end electronics</a:t>
            </a:r>
            <a:r>
              <a:rPr kumimoji="1" lang="en-US" altLang="ja-JP" dirty="0" smtClean="0">
                <a:sym typeface="Wingdings" pitchFamily="2" charset="2"/>
              </a:rPr>
              <a:t> </a:t>
            </a:r>
          </a:p>
          <a:p>
            <a:endParaRPr kumimoji="1" lang="en-US" altLang="ja-JP" dirty="0" smtClean="0">
              <a:sym typeface="Wingdings" pitchFamily="2" charset="2"/>
            </a:endParaRPr>
          </a:p>
        </p:txBody>
      </p:sp>
      <p:sp>
        <p:nvSpPr>
          <p:cNvPr id="35" name="コンテンツ プレースホルダ 2"/>
          <p:cNvSpPr>
            <a:spLocks noGrp="1"/>
          </p:cNvSpPr>
          <p:nvPr>
            <p:ph idx="1"/>
          </p:nvPr>
        </p:nvSpPr>
        <p:spPr>
          <a:xfrm>
            <a:off x="40664" y="1084745"/>
            <a:ext cx="4700016" cy="5649768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Detector should be efficient for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altLang="ja-JP" sz="2000" dirty="0" smtClean="0"/>
              <a:t>Positron track with </a:t>
            </a:r>
            <a:r>
              <a:rPr lang="en-US" altLang="ja-JP" sz="2000" dirty="0" smtClean="0">
                <a:solidFill>
                  <a:srgbClr val="FF0000"/>
                </a:solidFill>
              </a:rPr>
              <a:t>p = 200 - 300 </a:t>
            </a:r>
            <a:r>
              <a:rPr lang="en-US" altLang="ja-JP" sz="2000" dirty="0" err="1" smtClean="0">
                <a:solidFill>
                  <a:srgbClr val="FF0000"/>
                </a:solidFill>
              </a:rPr>
              <a:t>MeV</a:t>
            </a:r>
            <a:r>
              <a:rPr lang="en-US" altLang="ja-JP" sz="2000" dirty="0" smtClean="0">
                <a:solidFill>
                  <a:srgbClr val="FF0000"/>
                </a:solidFill>
              </a:rPr>
              <a:t>/c</a:t>
            </a:r>
            <a:r>
              <a:rPr lang="en-US" altLang="ja-JP" sz="2000" dirty="0" smtClean="0"/>
              <a:t>  in </a:t>
            </a:r>
            <a:r>
              <a:rPr lang="en-US" altLang="ja-JP" sz="2000" dirty="0" smtClean="0">
                <a:solidFill>
                  <a:srgbClr val="FF0000"/>
                </a:solidFill>
              </a:rPr>
              <a:t>3T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solenoidal</a:t>
            </a:r>
            <a:r>
              <a:rPr lang="en-US" altLang="ja-JP" sz="2000" dirty="0" smtClean="0"/>
              <a:t>  B-field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altLang="ja-JP" sz="2000" dirty="0" smtClean="0"/>
              <a:t>with a radial vertex resolution of </a:t>
            </a:r>
            <a:r>
              <a:rPr lang="en-US" altLang="ja-JP" sz="2000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altLang="ja-JP" sz="2000" dirty="0" smtClean="0">
                <a:solidFill>
                  <a:srgbClr val="FF0000"/>
                </a:solidFill>
              </a:rPr>
              <a:t>=1 mm</a:t>
            </a:r>
            <a:r>
              <a:rPr lang="en-US" altLang="ja-JP" sz="2000" dirty="0" smtClean="0"/>
              <a:t> (if very-weak focusing is applied).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endParaRPr lang="en-US" altLang="ja-JP" sz="2000" dirty="0" smtClean="0"/>
          </a:p>
          <a:p>
            <a:pPr>
              <a:buFont typeface="Wingdings" pitchFamily="2" charset="2"/>
              <a:buChar char="n"/>
            </a:pPr>
            <a:r>
              <a:rPr lang="en-US" altLang="ja-JP" sz="2400" b="1" dirty="0" smtClean="0"/>
              <a:t>Immune to early-to-late effect</a:t>
            </a:r>
          </a:p>
          <a:p>
            <a:pPr lvl="1">
              <a:buFont typeface="Wingdings" pitchFamily="2" charset="2"/>
              <a:buChar char="n"/>
            </a:pPr>
            <a:r>
              <a:rPr lang="en-US" altLang="ja-JP" sz="2000" dirty="0" smtClean="0"/>
              <a:t>The decay positron rate changes by two orders of magnitude.</a:t>
            </a:r>
          </a:p>
          <a:p>
            <a:pPr lvl="1">
              <a:buFont typeface="Wingdings" pitchFamily="2" charset="2"/>
              <a:buChar char="n"/>
            </a:pPr>
            <a:r>
              <a:rPr lang="en-US" altLang="ja-JP" sz="2000" dirty="0" smtClean="0">
                <a:solidFill>
                  <a:srgbClr val="FF0000"/>
                </a:solidFill>
              </a:rPr>
              <a:t>1.6 MHz/strip </a:t>
            </a:r>
            <a:r>
              <a:rPr lang="en-US" altLang="ja-JP" sz="2000" dirty="0" smtClean="0">
                <a:solidFill>
                  <a:srgbClr val="FF0000"/>
                </a:solidFill>
                <a:sym typeface="Wingdings" pitchFamily="2" charset="2"/>
              </a:rPr>
              <a:t> 10kHz</a:t>
            </a:r>
            <a:r>
              <a:rPr lang="en-US" altLang="ja-JP" sz="2000" dirty="0" smtClean="0">
                <a:solidFill>
                  <a:srgbClr val="FF0000"/>
                </a:solidFill>
              </a:rPr>
              <a:t>/strip </a:t>
            </a:r>
            <a:r>
              <a:rPr lang="en-US" altLang="ja-JP" sz="2000" dirty="0" smtClean="0"/>
              <a:t>for 200 um </a:t>
            </a:r>
            <a:r>
              <a:rPr lang="en-US" altLang="ja-JP" sz="2000" dirty="0" err="1" smtClean="0"/>
              <a:t>pich</a:t>
            </a:r>
            <a:r>
              <a:rPr lang="en-US" altLang="ja-JP" sz="2000" dirty="0" smtClean="0"/>
              <a:t> Silicon strip.</a:t>
            </a:r>
          </a:p>
          <a:p>
            <a:pPr lvl="1">
              <a:buFont typeface="Wingdings" pitchFamily="2" charset="2"/>
              <a:buChar char="n"/>
            </a:pPr>
            <a:r>
              <a:rPr lang="en-US" altLang="ja-JP" sz="2000" dirty="0" smtClean="0"/>
              <a:t>The positron detector must be stable over the measurements.</a:t>
            </a:r>
            <a:endParaRPr lang="en-US" altLang="ja-JP" sz="2400" dirty="0" smtClean="0"/>
          </a:p>
          <a:p>
            <a:pPr eaLnBrk="1" hangingPunct="1">
              <a:buFont typeface="Wingdings" pitchFamily="2" charset="2"/>
              <a:buChar char="n"/>
              <a:defRPr/>
            </a:pPr>
            <a:endParaRPr lang="en-US" altLang="ja-JP" sz="2400" b="1" dirty="0" smtClean="0"/>
          </a:p>
          <a:p>
            <a:pPr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Zero E-field (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&lt;&lt;10</a:t>
            </a:r>
            <a:r>
              <a:rPr lang="en-US" altLang="ja-JP" sz="2400" b="1" baseline="30000" dirty="0" smtClean="0">
                <a:solidFill>
                  <a:srgbClr val="FF0000"/>
                </a:solidFill>
              </a:rPr>
              <a:t>-2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V/cm</a:t>
            </a:r>
            <a:r>
              <a:rPr lang="en-US" altLang="ja-JP" sz="2400" b="1" dirty="0" smtClean="0"/>
              <a:t>) at </a:t>
            </a:r>
            <a:r>
              <a:rPr lang="en-US" altLang="ja-JP" sz="2400" b="1" dirty="0" err="1" smtClean="0"/>
              <a:t>muon</a:t>
            </a:r>
            <a:r>
              <a:rPr lang="en-US" altLang="ja-JP" sz="2400" b="1" dirty="0" smtClean="0"/>
              <a:t> storage area</a:t>
            </a:r>
          </a:p>
          <a:p>
            <a:pPr>
              <a:buFont typeface="Wingdings" pitchFamily="2" charset="2"/>
              <a:buChar char="n"/>
              <a:defRPr/>
            </a:pPr>
            <a:endParaRPr lang="en-US" altLang="ja-JP" sz="2400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Not spoil the precision B-field (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&lt;10ppm</a:t>
            </a:r>
            <a:r>
              <a:rPr lang="en-US" altLang="ja-JP" sz="2400" b="1" dirty="0" smtClean="0"/>
              <a:t>) at </a:t>
            </a:r>
            <a:r>
              <a:rPr lang="en-US" altLang="ja-JP" sz="2400" b="1" dirty="0" err="1" smtClean="0"/>
              <a:t>muon</a:t>
            </a:r>
            <a:r>
              <a:rPr lang="en-US" altLang="ja-JP" sz="2400" b="1" dirty="0" smtClean="0"/>
              <a:t> storage area</a:t>
            </a:r>
          </a:p>
          <a:p>
            <a:pPr>
              <a:buFont typeface="Wingdings" pitchFamily="2" charset="2"/>
              <a:buChar char="n"/>
              <a:defRPr/>
            </a:pPr>
            <a:endParaRPr lang="en-US" altLang="ja-JP" sz="2400" b="1" dirty="0"/>
          </a:p>
          <a:p>
            <a:pPr>
              <a:buFont typeface="Wingdings" pitchFamily="2" charset="2"/>
              <a:buChar char="n"/>
              <a:defRPr/>
            </a:pPr>
            <a:r>
              <a:rPr lang="en-US" altLang="ja-JP" sz="2400" b="1" dirty="0" smtClean="0"/>
              <a:t>Efficient readout in compatible with the J-PARC beam pulse structure</a:t>
            </a:r>
          </a:p>
          <a:p>
            <a:pPr>
              <a:buFont typeface="Wingdings" pitchFamily="2" charset="2"/>
              <a:buChar char="n"/>
              <a:defRPr/>
            </a:pPr>
            <a:endParaRPr lang="en-US" altLang="ja-JP" sz="2400" b="1" dirty="0"/>
          </a:p>
          <a:p>
            <a:pPr>
              <a:buFont typeface="Wingdings" pitchFamily="2" charset="2"/>
              <a:buChar char="n"/>
              <a:defRPr/>
            </a:pPr>
            <a:endParaRPr lang="en-US" altLang="ja-JP" sz="2400" b="1" dirty="0" smtClean="0"/>
          </a:p>
        </p:txBody>
      </p:sp>
      <p:sp>
        <p:nvSpPr>
          <p:cNvPr id="36" name="右矢印 35"/>
          <p:cNvSpPr/>
          <p:nvPr/>
        </p:nvSpPr>
        <p:spPr>
          <a:xfrm>
            <a:off x="4635624" y="5867147"/>
            <a:ext cx="864096" cy="50405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 rot="16200000">
            <a:off x="6912260" y="2456892"/>
            <a:ext cx="864096" cy="50405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596336" y="2564904"/>
            <a:ext cx="103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feedback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 rot="5400000">
            <a:off x="5632109" y="3556899"/>
            <a:ext cx="5815075" cy="6461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Software design framework</a:t>
            </a:r>
          </a:p>
          <a:p>
            <a:pPr algn="ctr"/>
            <a:r>
              <a:rPr lang="en-US" altLang="ja-JP" dirty="0" smtClean="0"/>
              <a:t>(Simulation, offline reconstruction, DAQ)</a:t>
            </a:r>
            <a:endParaRPr kumimoji="1" lang="ja-JP" altLang="en-US" dirty="0"/>
          </a:p>
        </p:txBody>
      </p:sp>
      <p:sp>
        <p:nvSpPr>
          <p:cNvPr id="28" name="角丸四角形 27"/>
          <p:cNvSpPr/>
          <p:nvPr/>
        </p:nvSpPr>
        <p:spPr>
          <a:xfrm rot="5400000">
            <a:off x="4872840" y="3568033"/>
            <a:ext cx="5815075" cy="62389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Mechanical design</a:t>
            </a:r>
          </a:p>
          <a:p>
            <a:pPr algn="ctr"/>
            <a:r>
              <a:rPr lang="en-US" altLang="ja-JP" dirty="0" smtClean="0"/>
              <a:t>(thermal, vacuum, EM shield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29" name="角丸四角形 28"/>
          <p:cNvSpPr/>
          <p:nvPr/>
        </p:nvSpPr>
        <p:spPr>
          <a:xfrm rot="5400000">
            <a:off x="4136815" y="3558599"/>
            <a:ext cx="5815075" cy="64276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Computing environment</a:t>
            </a:r>
          </a:p>
          <a:p>
            <a:pPr algn="ctr"/>
            <a:r>
              <a:rPr lang="en-US" altLang="ja-JP" dirty="0" smtClean="0"/>
              <a:t>(simulation, GRID, finite element analysis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6405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0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32" grpId="0" animBg="1"/>
      <p:bldP spid="33" grpId="0" animBg="1"/>
      <p:bldP spid="36" grpId="0" animBg="1"/>
      <p:bldP spid="38" grpId="0" animBg="1"/>
      <p:bldP spid="39" grpId="0"/>
      <p:bldP spid="3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158" y="908720"/>
            <a:ext cx="6663114" cy="594928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kumimoji="1" lang="en-US" altLang="ja-JP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 storage ring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r>
              <a:rPr lang="en-US" altLang="ja-JP" dirty="0" smtClean="0"/>
              <a:t>Suited for precision control of B-field</a:t>
            </a:r>
          </a:p>
          <a:p>
            <a:pPr lvl="2"/>
            <a:r>
              <a:rPr lang="en-US" altLang="ja-JP" dirty="0" smtClean="0"/>
              <a:t>Example : MRI magnet , 1ppm local uniformity </a:t>
            </a:r>
          </a:p>
          <a:p>
            <a:pPr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u="sng" dirty="0" smtClean="0"/>
              <a:t>Completely different systematics than the BNL E821 or FNAL</a:t>
            </a:r>
          </a:p>
        </p:txBody>
      </p:sp>
      <p:pic>
        <p:nvPicPr>
          <p:cNvPr id="13" name="図 12" descr="ピクチャ 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708920"/>
            <a:ext cx="191255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712968" cy="936104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Our approach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3618" y="4664169"/>
            <a:ext cx="1872208" cy="155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88900" dir="234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左右矢印 9"/>
          <p:cNvSpPr/>
          <p:nvPr/>
        </p:nvSpPr>
        <p:spPr>
          <a:xfrm>
            <a:off x="6876256" y="2280298"/>
            <a:ext cx="1139014" cy="428622"/>
          </a:xfrm>
          <a:prstGeom prst="left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bg1"/>
                </a:solidFill>
              </a:rPr>
              <a:t>70 </a:t>
            </a:r>
            <a:r>
              <a:rPr lang="en-US" altLang="ja-JP" dirty="0">
                <a:solidFill>
                  <a:schemeClr val="bg1"/>
                </a:solidFill>
              </a:rPr>
              <a:t>cm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021729" y="5960313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Hitachi co.</a:t>
            </a:r>
            <a:endParaRPr kumimoji="1" lang="ja-JP" altLang="en-US" sz="1200" dirty="0"/>
          </a:p>
        </p:txBody>
      </p:sp>
      <p:pic>
        <p:nvPicPr>
          <p:cNvPr id="14" name="Picture 3" descr="g2magnet2"/>
          <p:cNvPicPr>
            <a:picLocks noChangeAspect="1" noChangeArrowheads="1"/>
          </p:cNvPicPr>
          <p:nvPr/>
        </p:nvPicPr>
        <p:blipFill>
          <a:blip r:embed="rId4" cstate="print"/>
          <a:srcRect t="13074" r="644"/>
          <a:stretch>
            <a:fillRect/>
          </a:stretch>
        </p:blipFill>
        <p:spPr bwMode="auto">
          <a:xfrm>
            <a:off x="1331640" y="1722735"/>
            <a:ext cx="3727351" cy="249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左右矢印 14"/>
          <p:cNvSpPr/>
          <p:nvPr/>
        </p:nvSpPr>
        <p:spPr>
          <a:xfrm>
            <a:off x="1687729" y="3022305"/>
            <a:ext cx="2867206" cy="428622"/>
          </a:xfrm>
          <a:prstGeom prst="leftRigh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bg1"/>
                </a:solidFill>
              </a:rPr>
              <a:t>14m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00858" y="1340768"/>
            <a:ext cx="2378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BNL E821 / FNAL g-2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82813" y="1340768"/>
            <a:ext cx="128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J-PARC g-2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34655" y="4171007"/>
            <a:ext cx="267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P= 3.1 GeV/c , B=1.45 T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65272" y="4139788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P= 0.3 GeV/c , B=3.0 T</a:t>
            </a:r>
            <a:endParaRPr kumimoji="1" lang="ja-JP" altLang="en-US" dirty="0"/>
          </a:p>
        </p:txBody>
      </p:sp>
      <p:sp>
        <p:nvSpPr>
          <p:cNvPr id="20" name="ストライプ矢印 19"/>
          <p:cNvSpPr/>
          <p:nvPr/>
        </p:nvSpPr>
        <p:spPr>
          <a:xfrm>
            <a:off x="5203007" y="3068960"/>
            <a:ext cx="864096" cy="576064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7911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813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Design parameters</a:t>
            </a:r>
            <a:endParaRPr kumimoji="1" lang="ja-JP" altLang="en-US" sz="3600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39B-FBAD-4084-899B-E264DFFDAFD0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018372"/>
              </p:ext>
            </p:extLst>
          </p:nvPr>
        </p:nvGraphicFramePr>
        <p:xfrm>
          <a:off x="298175" y="1236869"/>
          <a:ext cx="8702258" cy="5023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884"/>
                <a:gridCol w="5391374"/>
              </a:tblGrid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Item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Specifications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err="1" smtClean="0"/>
                        <a:t>Fiducial</a:t>
                      </a:r>
                      <a:r>
                        <a:rPr kumimoji="1" lang="en-US" altLang="ja-JP" sz="1800" baseline="0" dirty="0" smtClean="0"/>
                        <a:t> volume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240mm (radial) x 400 mm (axial)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Number of</a:t>
                      </a:r>
                      <a:r>
                        <a:rPr kumimoji="1" lang="en-US" altLang="ja-JP" sz="1800" baseline="0" dirty="0" smtClean="0"/>
                        <a:t> vane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aseline="0" dirty="0" smtClean="0"/>
                        <a:t>48 </a:t>
                      </a:r>
                      <a:r>
                        <a:rPr kumimoji="1" lang="en-US" altLang="ja-JP" sz="1800" baseline="-25000" dirty="0" smtClean="0"/>
                        <a:t>(still subject for optimization)</a:t>
                      </a:r>
                    </a:p>
                  </a:txBody>
                  <a:tcPr/>
                </a:tc>
              </a:tr>
              <a:tr h="75098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Sensor technology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Double-</a:t>
                      </a:r>
                      <a:r>
                        <a:rPr kumimoji="1" lang="en-US" altLang="ja-JP" sz="1800" baseline="0" dirty="0" smtClean="0"/>
                        <a:t> </a:t>
                      </a:r>
                      <a:r>
                        <a:rPr kumimoji="1" lang="en-US" altLang="ja-JP" sz="1800" dirty="0" smtClean="0"/>
                        <a:t>or single-sided</a:t>
                      </a:r>
                      <a:r>
                        <a:rPr kumimoji="1" lang="en-US" altLang="ja-JP" sz="1800" baseline="0" dirty="0" smtClean="0"/>
                        <a:t> Silicon strip sensor</a:t>
                      </a:r>
                    </a:p>
                  </a:txBody>
                  <a:tcPr/>
                </a:tc>
              </a:tr>
              <a:tr h="75098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Strip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0" dirty="0" smtClean="0"/>
                        <a:t>axial-strip : 188</a:t>
                      </a:r>
                      <a:r>
                        <a:rPr kumimoji="1" lang="en-US" altLang="ja-JP" sz="18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800" baseline="0" dirty="0" smtClean="0"/>
                        <a:t>m pitch, 72mm long , 384 </a:t>
                      </a:r>
                      <a:r>
                        <a:rPr kumimoji="1" lang="en-US" altLang="ja-JP" sz="1800" baseline="0" dirty="0" err="1" smtClean="0"/>
                        <a:t>ch</a:t>
                      </a:r>
                      <a:endParaRPr kumimoji="1" lang="en-US" altLang="ja-JP" sz="1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0" dirty="0" smtClean="0"/>
                        <a:t>radial-strip: 255</a:t>
                      </a:r>
                      <a:r>
                        <a:rPr kumimoji="1" lang="en-US" altLang="ja-JP" sz="18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800" baseline="0" dirty="0" smtClean="0"/>
                        <a:t>m pitch, 98mm long, 384 </a:t>
                      </a:r>
                      <a:r>
                        <a:rPr kumimoji="1" lang="en-US" altLang="ja-JP" sz="1800" baseline="0" dirty="0" err="1" smtClean="0"/>
                        <a:t>ch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Sensor dimension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74 mm x 98 mm x 0.32mm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Number of sensor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576</a:t>
                      </a:r>
                      <a:r>
                        <a:rPr kumimoji="1" lang="en-US" altLang="ja-JP" sz="1800" baseline="0" dirty="0" smtClean="0"/>
                        <a:t> ( 12 sensors per vane)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Number</a:t>
                      </a:r>
                      <a:r>
                        <a:rPr kumimoji="1" lang="en-US" altLang="ja-JP" sz="1800" baseline="0" dirty="0" smtClean="0"/>
                        <a:t> of channel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442,368 </a:t>
                      </a:r>
                      <a:r>
                        <a:rPr kumimoji="1" lang="en-US" altLang="ja-JP" sz="1800" dirty="0" err="1" smtClean="0"/>
                        <a:t>ch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503012">
                <a:tc>
                  <a:txBody>
                    <a:bodyPr/>
                    <a:lstStyle/>
                    <a:p>
                      <a:r>
                        <a:rPr kumimoji="1" lang="en-US" altLang="ja-JP" sz="1800" baseline="0" dirty="0" smtClean="0"/>
                        <a:t>Time measurement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Period</a:t>
                      </a:r>
                      <a:r>
                        <a:rPr kumimoji="1" lang="en-US" altLang="ja-JP" sz="1800" baseline="0" dirty="0" smtClean="0"/>
                        <a:t> : 33</a:t>
                      </a:r>
                      <a:r>
                        <a:rPr kumimoji="1" lang="en-US" altLang="ja-JP" sz="18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800" baseline="0" dirty="0" smtClean="0"/>
                        <a:t>s, Sampling time : 5ns</a:t>
                      </a:r>
                      <a:endParaRPr kumimoji="1" lang="ja-JP" alt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3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スクリーンショット 2012-02-21 21.54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02" y="1751204"/>
            <a:ext cx="3724953" cy="28649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8862"/>
            <a:ext cx="8229600" cy="792949"/>
          </a:xfrm>
        </p:spPr>
        <p:txBody>
          <a:bodyPr>
            <a:normAutofit/>
          </a:bodyPr>
          <a:lstStyle/>
          <a:p>
            <a:r>
              <a:rPr lang="en-US" altLang="ja-JP" dirty="0" err="1">
                <a:latin typeface="Symbol" pitchFamily="18" charset="2"/>
              </a:rPr>
              <a:t>m</a:t>
            </a:r>
            <a:r>
              <a:rPr lang="en-US" altLang="ja-JP" dirty="0" err="1">
                <a:sym typeface="Wingdings" pitchFamily="2" charset="2"/>
              </a:rPr>
              <a:t></a:t>
            </a:r>
            <a:r>
              <a:rPr lang="en-US" altLang="ja-JP" dirty="0" err="1"/>
              <a:t>e</a:t>
            </a:r>
            <a:r>
              <a:rPr lang="en-US" altLang="ja-JP" baseline="30000" dirty="0" err="1"/>
              <a:t>+</a:t>
            </a:r>
            <a:r>
              <a:rPr lang="en-US" altLang="ja-JP" dirty="0" err="1">
                <a:latin typeface="Symbol" pitchFamily="18" charset="2"/>
              </a:rPr>
              <a:t>nn</a:t>
            </a:r>
            <a:r>
              <a:rPr lang="en-US" altLang="ja-JP" dirty="0"/>
              <a:t> decay </a:t>
            </a:r>
            <a:r>
              <a:rPr lang="en-US" altLang="ja-JP" dirty="0" smtClean="0"/>
              <a:t>kinematics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130" y="5212513"/>
            <a:ext cx="8635999" cy="1490869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The e</a:t>
            </a:r>
            <a:r>
              <a:rPr lang="en-US" altLang="ja-JP" sz="1800" dirty="0"/>
              <a:t>+ angular distribution is subject to the V-A structure of weak interaction.</a:t>
            </a:r>
          </a:p>
          <a:p>
            <a:r>
              <a:rPr lang="en-US" altLang="ja-JP" sz="1800" dirty="0" smtClean="0"/>
              <a:t>High </a:t>
            </a:r>
            <a:r>
              <a:rPr lang="en-US" altLang="ja-JP" sz="1800" dirty="0"/>
              <a:t>energy positron tends to be emitted into the direction of </a:t>
            </a:r>
            <a:r>
              <a:rPr lang="en-US" altLang="ja-JP" sz="1800" dirty="0" err="1"/>
              <a:t>muon</a:t>
            </a:r>
            <a:r>
              <a:rPr lang="en-US" altLang="ja-JP" sz="1800" dirty="0"/>
              <a:t> spin.</a:t>
            </a:r>
            <a:endParaRPr lang="ja-JP" altLang="en-US" sz="1800" dirty="0"/>
          </a:p>
          <a:p>
            <a:r>
              <a:rPr kumimoji="1" lang="en-US" altLang="ja-JP" sz="1800" dirty="0" smtClean="0"/>
              <a:t>The optimum </a:t>
            </a:r>
            <a:r>
              <a:rPr lang="en-US" altLang="ja-JP" sz="1800" dirty="0" smtClean="0"/>
              <a:t>e</a:t>
            </a:r>
            <a:r>
              <a:rPr lang="en-US" altLang="ja-JP" sz="1800" baseline="30000" dirty="0" smtClean="0"/>
              <a:t>+</a:t>
            </a:r>
            <a:r>
              <a:rPr lang="en-US" altLang="ja-JP" sz="1800" dirty="0" smtClean="0"/>
              <a:t> </a:t>
            </a:r>
            <a:r>
              <a:rPr kumimoji="1" lang="en-US" altLang="ja-JP" sz="1800" dirty="0" smtClean="0"/>
              <a:t>momentum threshold is around 200 M</a:t>
            </a:r>
            <a:r>
              <a:rPr kumimoji="1" lang="en-US" altLang="ja-JP" sz="1600" dirty="0" smtClean="0"/>
              <a:t>eV/c.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3064082" y="287682"/>
            <a:ext cx="173421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7560575" y="2772120"/>
            <a:ext cx="0" cy="589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993590" y="2363872"/>
            <a:ext cx="127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</a:rPr>
              <a:t>200 MeV/c</a:t>
            </a:r>
            <a:endParaRPr kumimoji="1" lang="ja-JP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1479819" y="2860255"/>
            <a:ext cx="441739" cy="46382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1656514" y="2981734"/>
            <a:ext cx="662609" cy="22086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523992" y="2473733"/>
            <a:ext cx="39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/>
              <a:t>μ</a:t>
            </a:r>
            <a:r>
              <a:rPr kumimoji="1" lang="en-US" altLang="ja-JP" baseline="30000" dirty="0" smtClean="0"/>
              <a:t>+</a:t>
            </a:r>
            <a:endParaRPr kumimoji="1" lang="ja-JP" altLang="en-US" baseline="300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19124" y="2871298"/>
            <a:ext cx="59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</a:t>
            </a:r>
            <a:r>
              <a:rPr kumimoji="1" lang="en-US" altLang="ja-JP" dirty="0" smtClean="0"/>
              <a:t>pin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03219" y="3600167"/>
            <a:ext cx="1714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V-A favored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V-A suppressed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>
            <a:off x="1678610" y="3776864"/>
            <a:ext cx="62947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2283785" y="3666428"/>
            <a:ext cx="212044" cy="20761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241828" y="3313039"/>
            <a:ext cx="414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</a:t>
            </a:r>
            <a:r>
              <a:rPr kumimoji="1" lang="en-US" altLang="ja-JP" sz="2000" baseline="30000" dirty="0" smtClean="0"/>
              <a:t>+</a:t>
            </a:r>
            <a:endParaRPr kumimoji="1" lang="ja-JP" altLang="en-US" sz="2000" baseline="30000" dirty="0"/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1035881" y="4536635"/>
            <a:ext cx="62947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円/楕円 26"/>
          <p:cNvSpPr/>
          <p:nvPr/>
        </p:nvSpPr>
        <p:spPr>
          <a:xfrm>
            <a:off x="834882" y="4437242"/>
            <a:ext cx="212044" cy="20761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84092" y="4083850"/>
            <a:ext cx="414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</a:t>
            </a:r>
            <a:r>
              <a:rPr kumimoji="1" lang="en-US" altLang="ja-JP" sz="2000" baseline="30000" dirty="0" smtClean="0"/>
              <a:t>+</a:t>
            </a:r>
            <a:endParaRPr kumimoji="1" lang="ja-JP" altLang="en-US" sz="2000" baseline="30000" dirty="0"/>
          </a:p>
        </p:txBody>
      </p:sp>
      <p:sp>
        <p:nvSpPr>
          <p:cNvPr id="30" name="右矢印 29"/>
          <p:cNvSpPr/>
          <p:nvPr/>
        </p:nvSpPr>
        <p:spPr>
          <a:xfrm>
            <a:off x="2383174" y="3699558"/>
            <a:ext cx="388739" cy="15460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右矢印 30"/>
          <p:cNvSpPr/>
          <p:nvPr/>
        </p:nvSpPr>
        <p:spPr>
          <a:xfrm>
            <a:off x="602967" y="4470384"/>
            <a:ext cx="388739" cy="15460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40523" y="2153472"/>
            <a:ext cx="402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Positron emission in </a:t>
            </a:r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rest frame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766963" y="3787909"/>
            <a:ext cx="1093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         spin</a:t>
            </a:r>
            <a:endParaRPr kumimoji="1" lang="ja-JP" altLang="en-US" sz="1400" dirty="0"/>
          </a:p>
        </p:txBody>
      </p:sp>
      <p:sp>
        <p:nvSpPr>
          <p:cNvPr id="34" name="円/楕円 33"/>
          <p:cNvSpPr/>
          <p:nvPr/>
        </p:nvSpPr>
        <p:spPr>
          <a:xfrm>
            <a:off x="837090" y="3666425"/>
            <a:ext cx="178912" cy="16344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912186" y="3741521"/>
            <a:ext cx="178912" cy="16344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 flipH="1">
            <a:off x="1046921" y="3774655"/>
            <a:ext cx="62947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629478" y="3368255"/>
            <a:ext cx="51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νν</a:t>
            </a:r>
            <a:endParaRPr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28871" y="3202601"/>
            <a:ext cx="346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−</a:t>
            </a:r>
            <a:endParaRPr kumimoji="1" lang="ja-JP" altLang="en-US" sz="2400" dirty="0"/>
          </a:p>
        </p:txBody>
      </p:sp>
      <p:sp>
        <p:nvSpPr>
          <p:cNvPr id="39" name="円/楕円 38"/>
          <p:cNvSpPr/>
          <p:nvPr/>
        </p:nvSpPr>
        <p:spPr>
          <a:xfrm flipH="1">
            <a:off x="2259490" y="4415171"/>
            <a:ext cx="178912" cy="16344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 flipH="1">
            <a:off x="2334586" y="4490267"/>
            <a:ext cx="178912" cy="16344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1674190" y="4534446"/>
            <a:ext cx="62947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 flipH="1">
            <a:off x="2372137" y="4227440"/>
            <a:ext cx="51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νν</a:t>
            </a:r>
            <a:endParaRPr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471530" y="4072827"/>
            <a:ext cx="346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−</a:t>
            </a:r>
            <a:endParaRPr kumimoji="1" lang="ja-JP" altLang="en-US" sz="24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124174" y="1369391"/>
            <a:ext cx="3890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N(p&gt;p</a:t>
            </a:r>
            <a:r>
              <a:rPr kumimoji="1" lang="en-US" altLang="ja-JP" sz="1600" baseline="-25000" dirty="0" smtClean="0"/>
              <a:t>(threshold)</a:t>
            </a:r>
            <a:r>
              <a:rPr kumimoji="1" lang="en-US" altLang="ja-JP" sz="1600" dirty="0" smtClean="0"/>
              <a:t>) = N (1 + A  s</a:t>
            </a:r>
            <a:r>
              <a:rPr kumimoji="1" lang="ja-JP" altLang="en-US" sz="1600" dirty="0" smtClean="0"/>
              <a:t>・</a:t>
            </a:r>
            <a:r>
              <a:rPr kumimoji="1" lang="en-US" altLang="ja-JP" sz="1600" dirty="0" smtClean="0"/>
              <a:t>p /(|s||p|)</a:t>
            </a:r>
            <a:endParaRPr kumimoji="1" lang="ja-JP" altLang="en-US" sz="16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388090" y="126999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→</a:t>
            </a:r>
            <a:r>
              <a:rPr lang="ja-JP" altLang="en-US" sz="1400" dirty="0" smtClean="0"/>
              <a:t>　</a:t>
            </a:r>
            <a:r>
              <a:rPr lang="en-US" altLang="ja-JP" sz="1400" dirty="0" smtClean="0"/>
              <a:t>→</a:t>
            </a:r>
            <a:endParaRPr kumimoji="1" lang="ja-JP" altLang="en-US" sz="14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969575" y="1071217"/>
            <a:ext cx="198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Laboratory frame</a:t>
            </a:r>
            <a:endParaRPr kumimoji="1" lang="ja-JP" altLang="en-US" dirty="0"/>
          </a:p>
        </p:txBody>
      </p:sp>
      <p:grpSp>
        <p:nvGrpSpPr>
          <p:cNvPr id="63" name="図形グループ 62"/>
          <p:cNvGrpSpPr/>
          <p:nvPr/>
        </p:nvGrpSpPr>
        <p:grpSpPr>
          <a:xfrm>
            <a:off x="1203740" y="949740"/>
            <a:ext cx="2413442" cy="1033768"/>
            <a:chOff x="541131" y="3953565"/>
            <a:chExt cx="2413442" cy="1033768"/>
          </a:xfrm>
        </p:grpSpPr>
        <p:cxnSp>
          <p:nvCxnSpPr>
            <p:cNvPr id="50" name="直線コネクタ 49"/>
            <p:cNvCxnSpPr/>
            <p:nvPr/>
          </p:nvCxnSpPr>
          <p:spPr>
            <a:xfrm>
              <a:off x="806174" y="4218609"/>
              <a:ext cx="1645478" cy="331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1510748" y="4227446"/>
              <a:ext cx="421861" cy="454989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V="1">
              <a:off x="1939237" y="4494700"/>
              <a:ext cx="457200" cy="1722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>
              <a:off x="1925985" y="4669187"/>
              <a:ext cx="457200" cy="1722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テキスト ボックス 57"/>
            <p:cNvSpPr txBox="1"/>
            <p:nvPr/>
          </p:nvSpPr>
          <p:spPr>
            <a:xfrm>
              <a:off x="541131" y="3997740"/>
              <a:ext cx="391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l-GR" altLang="ja-JP" dirty="0" smtClean="0"/>
                <a:t>μ</a:t>
              </a:r>
              <a:r>
                <a:rPr kumimoji="1" lang="en-US" altLang="ja-JP" baseline="30000" dirty="0" smtClean="0"/>
                <a:t>+</a:t>
              </a:r>
              <a:endParaRPr kumimoji="1" lang="ja-JP" altLang="en-US" baseline="300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1300922" y="4371009"/>
              <a:ext cx="539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W</a:t>
              </a:r>
              <a:r>
                <a:rPr kumimoji="1" lang="en-US" altLang="ja-JP" baseline="30000" dirty="0" smtClean="0"/>
                <a:t>+</a:t>
              </a:r>
              <a:r>
                <a:rPr kumimoji="1" lang="en-US" altLang="ja-JP" baseline="-25000" dirty="0" smtClean="0"/>
                <a:t>L</a:t>
              </a:r>
              <a:endParaRPr kumimoji="1" lang="ja-JP" altLang="en-US" baseline="-25000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2473740" y="4064003"/>
              <a:ext cx="48083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ja-JP" dirty="0" smtClean="0"/>
                <a:t>ν</a:t>
              </a:r>
              <a:r>
                <a:rPr lang="en-US" altLang="ja-JP" baseline="-25000" dirty="0" smtClean="0"/>
                <a:t>R</a:t>
              </a:r>
            </a:p>
            <a:p>
              <a:r>
                <a:rPr kumimoji="1" lang="en-US" altLang="ja-JP" dirty="0" err="1" smtClean="0"/>
                <a:t>e</a:t>
              </a:r>
              <a:r>
                <a:rPr kumimoji="1" lang="en-US" altLang="ja-JP" baseline="30000" dirty="0" err="1" smtClean="0"/>
                <a:t>+</a:t>
              </a:r>
              <a:r>
                <a:rPr kumimoji="1" lang="en-US" altLang="ja-JP" baseline="-25000" dirty="0" err="1" smtClean="0"/>
                <a:t>R</a:t>
              </a:r>
              <a:endParaRPr kumimoji="1" lang="en-US" altLang="ja-JP" baseline="-25000" dirty="0" smtClean="0"/>
            </a:p>
            <a:p>
              <a:r>
                <a:rPr lang="en-US" altLang="ja-JP" dirty="0" err="1" smtClean="0"/>
                <a:t>ν</a:t>
              </a:r>
              <a:r>
                <a:rPr lang="en-US" altLang="ja-JP" baseline="-25000" dirty="0" err="1" smtClean="0"/>
                <a:t>L</a:t>
              </a:r>
              <a:endParaRPr kumimoji="1" lang="ja-JP" altLang="en-US" baseline="-25000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2473739" y="3953565"/>
              <a:ext cx="305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−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367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886" y="839299"/>
            <a:ext cx="8232635" cy="528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8133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The Silicon vane</a:t>
            </a:r>
            <a:endParaRPr kumimoji="1" lang="ja-JP" altLang="en-US" sz="3600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39B-FBAD-4084-899B-E264DFFDAFD0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20208" y="5719471"/>
            <a:ext cx="7734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T. </a:t>
            </a:r>
            <a:r>
              <a:rPr kumimoji="1" lang="en-US" altLang="ja-JP" sz="1100" dirty="0" err="1" smtClean="0"/>
              <a:t>Kohriki</a:t>
            </a:r>
            <a:endParaRPr kumimoji="1" lang="en-US" altLang="ja-JP" sz="11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866349" y="6427305"/>
            <a:ext cx="6325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Detector modules will be placed in vacuum environment (P&lt;0.1Pa)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951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en-US" altLang="ja-JP" smtClean="0"/>
              <a:t>BNL, FNAL, and J-PARC</a:t>
            </a:r>
            <a:endParaRPr lang="ja-JP" altLang="en-US" smtClean="0"/>
          </a:p>
        </p:txBody>
      </p:sp>
      <p:sp>
        <p:nvSpPr>
          <p:cNvPr id="43012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2D802F-A968-4116-BC9C-244A30BBE2E4}" type="slidenum">
              <a:rPr lang="en-US" altLang="ja-JP"/>
              <a:pPr/>
              <a:t>28</a:t>
            </a:fld>
            <a:endParaRPr lang="en-US" altLang="ja-JP"/>
          </a:p>
        </p:txBody>
      </p:sp>
      <p:pic>
        <p:nvPicPr>
          <p:cNvPr id="4" name="図 3" descr="スクリーンショット 2012-02-21 17.3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518"/>
            <a:ext cx="9144000" cy="3521838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064594" y="1825776"/>
            <a:ext cx="2079406" cy="339072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37208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Raw occupancy and hit distributions</a:t>
            </a:r>
            <a:endParaRPr kumimoji="1"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9333" y="846667"/>
            <a:ext cx="4216400" cy="3056465"/>
          </a:xfrm>
        </p:spPr>
        <p:txBody>
          <a:bodyPr>
            <a:noAutofit/>
          </a:bodyPr>
          <a:lstStyle/>
          <a:p>
            <a:r>
              <a:rPr lang="en-US" altLang="ja-JP" sz="1600" dirty="0" smtClean="0"/>
              <a:t>A GEANT4 simulation has been carried out to evaluate positrons hits as well as background hits.</a:t>
            </a:r>
          </a:p>
          <a:p>
            <a:pPr lvl="1"/>
            <a:r>
              <a:rPr lang="en-US" altLang="ja-JP" sz="1200" dirty="0" smtClean="0"/>
              <a:t>BG consists of EM processes: such as </a:t>
            </a:r>
            <a:r>
              <a:rPr lang="en-US" altLang="ja-JP" sz="1200" dirty="0" err="1" smtClean="0"/>
              <a:t>bremsstrahlung</a:t>
            </a:r>
            <a:r>
              <a:rPr lang="en-US" altLang="ja-JP" sz="1200" dirty="0" smtClean="0"/>
              <a:t>, annihilation, pair creation etc...</a:t>
            </a:r>
          </a:p>
          <a:p>
            <a:r>
              <a:rPr kumimoji="1" lang="en-US" altLang="ja-JP" sz="1600" dirty="0" smtClean="0"/>
              <a:t>Occupancy i</a:t>
            </a:r>
            <a:r>
              <a:rPr lang="en-US" altLang="ja-JP" sz="1600" dirty="0" smtClean="0"/>
              <a:t>s less than 0.5% per 5ns time stamp (5 hits/strip/spill).</a:t>
            </a:r>
          </a:p>
          <a:p>
            <a:r>
              <a:rPr lang="en-US" altLang="ja-JP" sz="1600" dirty="0" smtClean="0"/>
              <a:t>Positron tracks at the beginning:</a:t>
            </a:r>
          </a:p>
          <a:p>
            <a:pPr lvl="1"/>
            <a:r>
              <a:rPr lang="en-US" altLang="ja-JP" sz="1200" dirty="0" smtClean="0"/>
              <a:t>15 signal e+ tracks with p&gt;200 </a:t>
            </a:r>
            <a:r>
              <a:rPr lang="en-US" altLang="ja-JP" sz="1200" dirty="0" err="1" smtClean="0"/>
              <a:t>MeV</a:t>
            </a:r>
            <a:r>
              <a:rPr lang="en-US" altLang="ja-JP" sz="1200" dirty="0" smtClean="0"/>
              <a:t> at first 5ns</a:t>
            </a:r>
          </a:p>
          <a:p>
            <a:pPr lvl="1"/>
            <a:r>
              <a:rPr lang="en-US" altLang="ja-JP" sz="1200" dirty="0" smtClean="0"/>
              <a:t>30 BG e+ tracks with p&lt;200 </a:t>
            </a:r>
            <a:r>
              <a:rPr lang="en-US" altLang="ja-JP" sz="1200" dirty="0" err="1" smtClean="0"/>
              <a:t>MeV</a:t>
            </a:r>
            <a:r>
              <a:rPr lang="en-US" altLang="ja-JP" sz="1200" dirty="0" smtClean="0"/>
              <a:t> at first 5ns</a:t>
            </a:r>
          </a:p>
          <a:p>
            <a:pPr lvl="1"/>
            <a:r>
              <a:rPr lang="en-US" altLang="ja-JP" sz="1200" dirty="0" smtClean="0"/>
              <a:t>Strong hit correlations in </a:t>
            </a:r>
            <a:r>
              <a:rPr lang="en-US" altLang="ja-JP" sz="1200" dirty="0" err="1" smtClean="0">
                <a:latin typeface="Symbol" pitchFamily="18" charset="2"/>
              </a:rPr>
              <a:t>f</a:t>
            </a:r>
            <a:r>
              <a:rPr lang="en-US" altLang="ja-JP" sz="1200" dirty="0" err="1" smtClean="0"/>
              <a:t>Z</a:t>
            </a:r>
            <a:r>
              <a:rPr lang="en-US" altLang="ja-JP" sz="1200" dirty="0" smtClean="0"/>
              <a:t> plane and XY plane.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717" y="925734"/>
            <a:ext cx="4165683" cy="272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253" y="3904469"/>
            <a:ext cx="2667941" cy="26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7799" y="4038848"/>
            <a:ext cx="220055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005064"/>
            <a:ext cx="3168352" cy="229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矢印コネクタ 8"/>
          <p:cNvCxnSpPr/>
          <p:nvPr/>
        </p:nvCxnSpPr>
        <p:spPr>
          <a:xfrm flipV="1">
            <a:off x="2026396" y="4783667"/>
            <a:ext cx="115671" cy="48763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2034863" y="5254370"/>
            <a:ext cx="437404" cy="2997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1617133" y="5254370"/>
            <a:ext cx="409262" cy="29129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2142062" y="4580456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z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404533" y="524934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y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413926" y="526626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x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28" name="円弧 27"/>
          <p:cNvSpPr/>
          <p:nvPr/>
        </p:nvSpPr>
        <p:spPr>
          <a:xfrm rot="9227808">
            <a:off x="1811864" y="5147723"/>
            <a:ext cx="372533" cy="364067"/>
          </a:xfrm>
          <a:prstGeom prst="arc">
            <a:avLst/>
          </a:prstGeom>
          <a:ln w="1905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820310" y="5427162"/>
            <a:ext cx="304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  <a:latin typeface="Symbol" pitchFamily="18" charset="2"/>
              </a:rPr>
              <a:t>f</a:t>
            </a:r>
            <a:endParaRPr kumimoji="1" lang="ja-JP" altLang="en-US" dirty="0">
              <a:solidFill>
                <a:srgbClr val="FFC000"/>
              </a:solidFill>
              <a:latin typeface="Symbol" pitchFamily="18" charset="2"/>
            </a:endParaRPr>
          </a:p>
        </p:txBody>
      </p:sp>
      <p:sp>
        <p:nvSpPr>
          <p:cNvPr id="30" name="スライド番号プレースホル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38348" y="1075267"/>
            <a:ext cx="2210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G4 simulation</a:t>
            </a:r>
          </a:p>
          <a:p>
            <a:r>
              <a:rPr lang="en-US" altLang="ja-JP" sz="1400" dirty="0" smtClean="0"/>
              <a:t>1 spill (40000 </a:t>
            </a:r>
            <a:r>
              <a:rPr lang="en-US" altLang="ja-JP" sz="1400" dirty="0" err="1" smtClean="0"/>
              <a:t>muon</a:t>
            </a:r>
            <a:r>
              <a:rPr lang="en-US" altLang="ja-JP" sz="1400" dirty="0" smtClean="0"/>
              <a:t> decays)</a:t>
            </a:r>
            <a:endParaRPr kumimoji="1" lang="ja-JP" altLang="en-US" sz="14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67214" y="3708398"/>
            <a:ext cx="1632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G4 simulation</a:t>
            </a:r>
          </a:p>
          <a:p>
            <a:r>
              <a:rPr lang="en-US" altLang="ja-JP" sz="1400" dirty="0" smtClean="0"/>
              <a:t>first 5ns time stamp</a:t>
            </a:r>
            <a:endParaRPr kumimoji="1" lang="en-US" altLang="ja-JP" sz="1400" dirty="0" smtClean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080933" y="6203204"/>
            <a:ext cx="2118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0000"/>
                </a:solidFill>
              </a:rPr>
              <a:t>・　</a:t>
            </a:r>
            <a:r>
              <a:rPr lang="en-US" altLang="ja-JP" sz="1400" dirty="0" smtClean="0">
                <a:solidFill>
                  <a:srgbClr val="FF0000"/>
                </a:solidFill>
              </a:rPr>
              <a:t>signal e+ (p&gt;200MeV/c)</a:t>
            </a:r>
          </a:p>
          <a:p>
            <a:r>
              <a:rPr lang="ja-JP" altLang="en-US" sz="1400" dirty="0" smtClean="0">
                <a:solidFill>
                  <a:srgbClr val="0033CC"/>
                </a:solidFill>
              </a:rPr>
              <a:t>・　</a:t>
            </a:r>
            <a:r>
              <a:rPr lang="en-US" altLang="ja-JP" sz="1400" dirty="0" smtClean="0">
                <a:solidFill>
                  <a:srgbClr val="0033CC"/>
                </a:solidFill>
              </a:rPr>
              <a:t>BG e+ (p&lt;200MeV/c)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222992" y="0"/>
            <a:ext cx="92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Ueno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87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1221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 err="1" smtClean="0"/>
              <a:t>muon</a:t>
            </a:r>
            <a:r>
              <a:rPr kumimoji="1" lang="en-US" altLang="ja-JP" sz="4000" dirty="0" smtClean="0"/>
              <a:t> g-2/EDM measurements</a:t>
            </a:r>
            <a:endParaRPr kumimoji="1" lang="ja-JP" altLang="en-US" sz="4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2850734B-037B-40E1-BB01-0159C3D315B1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  <p:graphicFrame>
        <p:nvGraphicFramePr>
          <p:cNvPr id="205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552194"/>
              </p:ext>
            </p:extLst>
          </p:nvPr>
        </p:nvGraphicFramePr>
        <p:xfrm>
          <a:off x="1143314" y="3422309"/>
          <a:ext cx="6429420" cy="1004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7" name="数式" r:id="rId3" imgW="3251160" imgH="507960" progId="Equation.3">
                  <p:embed/>
                </p:oleObj>
              </mc:Choice>
              <mc:Fallback>
                <p:oleObj name="数式" r:id="rId3" imgW="32511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314" y="3422309"/>
                        <a:ext cx="6429420" cy="1004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135172"/>
              </p:ext>
            </p:extLst>
          </p:nvPr>
        </p:nvGraphicFramePr>
        <p:xfrm>
          <a:off x="4952154" y="5243871"/>
          <a:ext cx="322421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8" name="数式" r:id="rId5" imgW="1612800" imgH="431640" progId="Equation.3">
                  <p:embed/>
                </p:oleObj>
              </mc:Choice>
              <mc:Fallback>
                <p:oleObj name="数式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154" y="5243871"/>
                        <a:ext cx="3224212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4" descr="spin_prec_ls_ppt"/>
          <p:cNvPicPr>
            <a:picLocks noChangeAspect="1" noChangeArrowheads="1"/>
          </p:cNvPicPr>
          <p:nvPr/>
        </p:nvPicPr>
        <p:blipFill>
          <a:blip r:embed="rId7" cstate="print"/>
          <a:srcRect t="1578" r="48622" b="1578"/>
          <a:stretch>
            <a:fillRect/>
          </a:stretch>
        </p:blipFill>
        <p:spPr bwMode="auto">
          <a:xfrm>
            <a:off x="391695" y="954164"/>
            <a:ext cx="1934724" cy="20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575690" y="1008965"/>
            <a:ext cx="6425083" cy="1754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 uniform magnetic field, </a:t>
            </a:r>
            <a:r>
              <a:rPr lang="en-US" altLang="ja-JP" dirty="0" err="1"/>
              <a:t>m</a:t>
            </a:r>
            <a:r>
              <a:rPr lang="en-US" altLang="ja-JP" dirty="0" err="1" smtClean="0"/>
              <a:t>uon</a:t>
            </a:r>
            <a:r>
              <a:rPr lang="en-US" altLang="ja-JP" dirty="0" smtClean="0"/>
              <a:t> spin rotates ahead of momentum due to </a:t>
            </a:r>
            <a:r>
              <a:rPr lang="en-US" altLang="ja-JP" dirty="0" smtClean="0">
                <a:solidFill>
                  <a:srgbClr val="FF0000"/>
                </a:solidFill>
              </a:rPr>
              <a:t>g-2 = 0</a:t>
            </a:r>
          </a:p>
          <a:p>
            <a:endParaRPr lang="en-US" altLang="ja-JP" dirty="0" smtClean="0"/>
          </a:p>
          <a:p>
            <a:r>
              <a:rPr lang="en-US" altLang="ja-JP" dirty="0" err="1" smtClean="0">
                <a:solidFill>
                  <a:srgbClr val="000000"/>
                </a:solidFill>
              </a:rPr>
              <a:t>a</a:t>
            </a:r>
            <a:r>
              <a:rPr lang="en-US" altLang="ja-JP" baseline="-25000" dirty="0" err="1" smtClean="0">
                <a:solidFill>
                  <a:srgbClr val="000000"/>
                </a:solidFill>
              </a:rPr>
              <a:t>μ</a:t>
            </a:r>
            <a:r>
              <a:rPr lang="en-US" altLang="ja-JP" dirty="0" smtClean="0">
                <a:solidFill>
                  <a:srgbClr val="000000"/>
                </a:solidFill>
              </a:rPr>
              <a:t> (= (g-2)/2 ) is </a:t>
            </a:r>
            <a:r>
              <a:rPr lang="en-US" altLang="ja-JP" dirty="0" smtClean="0"/>
              <a:t>deduced from this </a:t>
            </a:r>
            <a:r>
              <a:rPr lang="en-US" altLang="ja-JP" dirty="0" smtClean="0">
                <a:solidFill>
                  <a:srgbClr val="FF6600"/>
                </a:solidFill>
              </a:rPr>
              <a:t>residual rotation (precession)</a:t>
            </a:r>
            <a:r>
              <a:rPr lang="en-US" altLang="ja-JP" dirty="0" smtClean="0"/>
              <a:t>.</a:t>
            </a:r>
          </a:p>
          <a:p>
            <a:endParaRPr lang="ja-JP" altLang="en-US" dirty="0"/>
          </a:p>
          <a:p>
            <a:r>
              <a:rPr lang="en-US" altLang="ja-JP" dirty="0" smtClean="0"/>
              <a:t>In general, spin </a:t>
            </a:r>
            <a:r>
              <a:rPr lang="en-US" altLang="ja-JP" dirty="0" smtClean="0"/>
              <a:t>also rotates </a:t>
            </a:r>
            <a:r>
              <a:rPr lang="en-US" altLang="ja-JP" dirty="0" smtClean="0"/>
              <a:t>due to </a:t>
            </a:r>
            <a:r>
              <a:rPr lang="en-US" altLang="ja-JP" dirty="0" err="1" smtClean="0"/>
              <a:t>B</a:t>
            </a:r>
            <a:r>
              <a:rPr lang="en-US" altLang="ja-JP" baseline="-25000" dirty="0" err="1" smtClean="0"/>
              <a:t>eff</a:t>
            </a:r>
            <a:r>
              <a:rPr lang="en-US" altLang="ja-JP" dirty="0" smtClean="0"/>
              <a:t> = β×E</a:t>
            </a:r>
            <a:r>
              <a:rPr lang="en-US" altLang="ja-JP" dirty="0"/>
              <a:t> </a:t>
            </a:r>
            <a:r>
              <a:rPr lang="en-US" altLang="ja-JP" dirty="0" smtClean="0"/>
              <a:t>and </a:t>
            </a:r>
            <a:r>
              <a:rPr lang="en-US" altLang="ja-JP" dirty="0" smtClean="0">
                <a:solidFill>
                  <a:srgbClr val="0000FF"/>
                </a:solidFill>
              </a:rPr>
              <a:t>EDM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  <p:graphicFrame>
        <p:nvGraphicFramePr>
          <p:cNvPr id="14" name="コンテンツ プレースホルダ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296569"/>
              </p:ext>
            </p:extLst>
          </p:nvPr>
        </p:nvGraphicFramePr>
        <p:xfrm>
          <a:off x="765432" y="5190046"/>
          <a:ext cx="36417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9" name="数式" r:id="rId8" imgW="1841500" imgH="495300" progId="Equation.3">
                  <p:embed/>
                </p:oleObj>
              </mc:Choice>
              <mc:Fallback>
                <p:oleObj name="数式" r:id="rId8" imgW="18415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432" y="5190046"/>
                        <a:ext cx="36417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下矢印 14"/>
          <p:cNvSpPr/>
          <p:nvPr/>
        </p:nvSpPr>
        <p:spPr>
          <a:xfrm>
            <a:off x="783388" y="4510672"/>
            <a:ext cx="3655820" cy="747820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52578" y="4489219"/>
            <a:ext cx="19321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BNL </a:t>
            </a:r>
            <a:r>
              <a:rPr lang="en-US" altLang="ja-JP" sz="1600" dirty="0" smtClean="0"/>
              <a:t>E821 </a:t>
            </a:r>
            <a:r>
              <a:rPr lang="en-US" altLang="ja-JP" sz="1600" dirty="0"/>
              <a:t>approach</a:t>
            </a:r>
            <a:endParaRPr lang="ja-JP" altLang="en-US" sz="1600" dirty="0"/>
          </a:p>
          <a:p>
            <a:pPr algn="ctr"/>
            <a:r>
              <a:rPr lang="en-US" altLang="ja-JP" sz="1600" i="1" dirty="0" err="1" smtClean="0"/>
              <a:t>γ</a:t>
            </a:r>
            <a:r>
              <a:rPr kumimoji="1" lang="en-US" altLang="ja-JP" sz="1600" i="1" dirty="0" smtClean="0"/>
              <a:t>=</a:t>
            </a:r>
            <a:r>
              <a:rPr lang="en-US" altLang="ja-JP" sz="1600" i="1" dirty="0" smtClean="0"/>
              <a:t>30</a:t>
            </a:r>
            <a:r>
              <a:rPr lang="en-US" altLang="ja-JP" sz="1600" i="1" dirty="0"/>
              <a:t> </a:t>
            </a:r>
            <a:r>
              <a:rPr lang="en-US" altLang="ja-JP" sz="1600" i="1" dirty="0" smtClean="0"/>
              <a:t>(P=3 </a:t>
            </a:r>
            <a:r>
              <a:rPr lang="en-US" altLang="ja-JP" sz="1600" i="1" dirty="0" err="1" smtClean="0"/>
              <a:t>GeV</a:t>
            </a:r>
            <a:r>
              <a:rPr lang="en-US" altLang="ja-JP" sz="1600" i="1" dirty="0" smtClean="0"/>
              <a:t>/c)</a:t>
            </a:r>
          </a:p>
        </p:txBody>
      </p:sp>
      <p:sp>
        <p:nvSpPr>
          <p:cNvPr id="18" name="下矢印 17"/>
          <p:cNvSpPr/>
          <p:nvPr/>
        </p:nvSpPr>
        <p:spPr>
          <a:xfrm>
            <a:off x="4686578" y="4508759"/>
            <a:ext cx="3655820" cy="761604"/>
          </a:xfrm>
          <a:prstGeom prst="downArrow">
            <a:avLst>
              <a:gd name="adj1" fmla="val 51948"/>
              <a:gd name="adj2" fmla="val 415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660765" y="4487306"/>
            <a:ext cx="17221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J-PARC </a:t>
            </a:r>
            <a:r>
              <a:rPr lang="en-US" altLang="ja-JP" sz="1600" dirty="0"/>
              <a:t>approach</a:t>
            </a:r>
            <a:endParaRPr lang="ja-JP" altLang="en-US" sz="1600" dirty="0"/>
          </a:p>
          <a:p>
            <a:pPr algn="ctr"/>
            <a:r>
              <a:rPr lang="en-US" altLang="ja-JP" sz="1600" i="1" dirty="0"/>
              <a:t> </a:t>
            </a:r>
            <a:r>
              <a:rPr lang="en-US" altLang="ja-JP" sz="1600" i="1" dirty="0" smtClean="0"/>
              <a:t>E </a:t>
            </a:r>
            <a:r>
              <a:rPr kumimoji="1" lang="en-US" altLang="ja-JP" sz="1600" i="1" dirty="0" smtClean="0"/>
              <a:t>= </a:t>
            </a:r>
            <a:r>
              <a:rPr lang="en-US" altLang="ja-JP" sz="1600" i="1" dirty="0" smtClean="0"/>
              <a:t>0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80191" y="6196536"/>
            <a:ext cx="3484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Proposed at J-PARC with 0.1ppm precision</a:t>
            </a:r>
            <a:endParaRPr lang="en-US" altLang="ja-JP" dirty="0" smtClean="0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3692971" y="1408185"/>
            <a:ext cx="55219" cy="1656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99684" y="3139163"/>
            <a:ext cx="424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general form of spin precession vector: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02435" y="6139489"/>
            <a:ext cx="323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Continuation planned at FNAL with 0.1ppm precision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4872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19" grpId="0"/>
      <p:bldP spid="8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Raw occupancy and hit rate</a:t>
            </a:r>
            <a:endParaRPr kumimoji="1"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9333" y="846667"/>
            <a:ext cx="8664278" cy="2107000"/>
          </a:xfrm>
        </p:spPr>
        <p:txBody>
          <a:bodyPr>
            <a:noAutofit/>
          </a:bodyPr>
          <a:lstStyle/>
          <a:p>
            <a:r>
              <a:rPr kumimoji="1" lang="en-US" altLang="ja-JP" sz="2400" dirty="0" smtClean="0"/>
              <a:t>Occupancy i</a:t>
            </a:r>
            <a:r>
              <a:rPr lang="en-US" altLang="ja-JP" sz="2400" dirty="0" smtClean="0"/>
              <a:t>s less than </a:t>
            </a:r>
            <a:r>
              <a:rPr lang="en-US" altLang="ja-JP" sz="2400" dirty="0" smtClean="0">
                <a:solidFill>
                  <a:srgbClr val="FF0000"/>
                </a:solidFill>
              </a:rPr>
              <a:t>0.5% per 5ns time stamp </a:t>
            </a:r>
            <a:r>
              <a:rPr lang="en-US" altLang="ja-JP" sz="2400" dirty="0" smtClean="0"/>
              <a:t>(5 hits/strip/spill).</a:t>
            </a:r>
          </a:p>
          <a:p>
            <a:r>
              <a:rPr lang="en-US" altLang="ja-JP" sz="2400" dirty="0" smtClean="0"/>
              <a:t>Positron tracks at the beginning:</a:t>
            </a:r>
          </a:p>
          <a:p>
            <a:pPr lvl="1"/>
            <a:r>
              <a:rPr lang="en-US" altLang="ja-JP" sz="1800" dirty="0" smtClean="0">
                <a:solidFill>
                  <a:srgbClr val="FF0000"/>
                </a:solidFill>
              </a:rPr>
              <a:t>15 signal e+ tracks </a:t>
            </a:r>
            <a:r>
              <a:rPr lang="en-US" altLang="ja-JP" sz="1800" dirty="0" smtClean="0"/>
              <a:t>with p&gt;200 MeV in first 5ns</a:t>
            </a:r>
          </a:p>
          <a:p>
            <a:pPr lvl="1"/>
            <a:r>
              <a:rPr lang="en-US" altLang="ja-JP" sz="1800" dirty="0" smtClean="0">
                <a:solidFill>
                  <a:srgbClr val="0000FF"/>
                </a:solidFill>
              </a:rPr>
              <a:t>30 BG e+ tracks </a:t>
            </a:r>
            <a:r>
              <a:rPr lang="en-US" altLang="ja-JP" sz="1800" dirty="0" smtClean="0"/>
              <a:t>with p&lt;200 MeV in first 5ns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059" y="2868053"/>
            <a:ext cx="5778492" cy="377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スライド番号プレースホル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911061" y="3144261"/>
            <a:ext cx="2210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G4 simulation</a:t>
            </a:r>
          </a:p>
          <a:p>
            <a:r>
              <a:rPr lang="en-US" altLang="ja-JP" sz="1400" dirty="0" smtClean="0"/>
              <a:t>1 spill (40000 </a:t>
            </a:r>
            <a:r>
              <a:rPr lang="en-US" altLang="ja-JP" sz="1400" dirty="0" err="1" smtClean="0"/>
              <a:t>muon</a:t>
            </a:r>
            <a:r>
              <a:rPr lang="en-US" altLang="ja-JP" sz="1400" dirty="0" smtClean="0"/>
              <a:t> decays)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147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Time evolution of track hits</a:t>
            </a:r>
            <a:endParaRPr kumimoji="1" lang="ja-JP" altLang="en-US" dirty="0"/>
          </a:p>
        </p:txBody>
      </p:sp>
      <p:pic>
        <p:nvPicPr>
          <p:cNvPr id="4" name="図 3" descr="tmp4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8504" y="980728"/>
            <a:ext cx="7620000" cy="588645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155110" y="1018331"/>
            <a:ext cx="176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By </a:t>
            </a:r>
            <a:r>
              <a:rPr lang="en-US" altLang="ja-JP" dirty="0" err="1" smtClean="0"/>
              <a:t>Kazuki</a:t>
            </a:r>
            <a:r>
              <a:rPr lang="en-US" altLang="ja-JP" dirty="0" smtClean="0"/>
              <a:t> Ueno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8733" y="0"/>
            <a:ext cx="8229600" cy="829733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Readout electronics and DAQ</a:t>
            </a:r>
            <a:endParaRPr kumimoji="1" lang="ja-JP" altLang="en-US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0865" y="3132667"/>
            <a:ext cx="4747697" cy="315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コンテンツ プレースホルダ 5"/>
          <p:cNvSpPr>
            <a:spLocks noGrp="1"/>
          </p:cNvSpPr>
          <p:nvPr>
            <p:ph sz="half" idx="2"/>
          </p:nvPr>
        </p:nvSpPr>
        <p:spPr>
          <a:xfrm>
            <a:off x="5064907" y="1399576"/>
            <a:ext cx="3928534" cy="2542945"/>
          </a:xfrm>
        </p:spPr>
        <p:txBody>
          <a:bodyPr>
            <a:noAutofit/>
          </a:bodyPr>
          <a:lstStyle/>
          <a:p>
            <a:r>
              <a:rPr lang="en-US" altLang="ja-JP" sz="1800" dirty="0" smtClean="0"/>
              <a:t>Readout electronics and DAQ are designed to match the time structure of the J-PARC beam.</a:t>
            </a:r>
          </a:p>
          <a:p>
            <a:endParaRPr lang="en-US" altLang="ja-JP" sz="1800" dirty="0" smtClean="0"/>
          </a:p>
          <a:p>
            <a:r>
              <a:rPr kumimoji="1" lang="en-US" altLang="ja-JP" sz="1800" dirty="0" smtClean="0"/>
              <a:t>Signals in Silicon sensors are </a:t>
            </a:r>
            <a:r>
              <a:rPr lang="en-US" altLang="ja-JP" sz="1800" dirty="0" smtClean="0"/>
              <a:t>amplified and </a:t>
            </a:r>
            <a:r>
              <a:rPr kumimoji="1" lang="en-US" altLang="ja-JP" sz="1800" dirty="0" smtClean="0"/>
              <a:t>digitized at Front end, then transmitted to the backend readout boards.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95" y="985005"/>
            <a:ext cx="4774749" cy="170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5467" y="4030134"/>
            <a:ext cx="3759200" cy="220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8043349" y="24904"/>
            <a:ext cx="1117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O. Sasaki</a:t>
            </a:r>
          </a:p>
          <a:p>
            <a:r>
              <a:rPr lang="en-US" altLang="ja-JP" sz="1600" dirty="0" smtClean="0"/>
              <a:t>M. Tanaka</a:t>
            </a:r>
          </a:p>
          <a:p>
            <a:r>
              <a:rPr kumimoji="1" lang="en-US" altLang="ja-JP" sz="1600" dirty="0" smtClean="0"/>
              <a:t>T. Uchida</a:t>
            </a:r>
          </a:p>
          <a:p>
            <a:r>
              <a:rPr lang="en-US" altLang="ja-JP" sz="1600" dirty="0" smtClean="0"/>
              <a:t>J.F. </a:t>
            </a:r>
            <a:r>
              <a:rPr lang="en-US" altLang="ja-JP" sz="1600" dirty="0" err="1" smtClean="0"/>
              <a:t>Genat</a:t>
            </a:r>
            <a:endParaRPr kumimoji="1"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15199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5666" y="0"/>
            <a:ext cx="8229600" cy="973667"/>
          </a:xfrm>
        </p:spPr>
        <p:txBody>
          <a:bodyPr/>
          <a:lstStyle/>
          <a:p>
            <a:r>
              <a:rPr kumimoji="1" lang="en-US" altLang="ja-JP" dirty="0" smtClean="0"/>
              <a:t>Front-end ASIC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1273" y="3637037"/>
            <a:ext cx="3225510" cy="309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コンテンツ プレースホルダー 5" descr="スクリーンショット 2011-11-25 15.42.09.pn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26" r="-9926"/>
          <a:stretch>
            <a:fillRect/>
          </a:stretch>
        </p:blipFill>
        <p:spPr>
          <a:xfrm>
            <a:off x="-296334" y="3818551"/>
            <a:ext cx="5099330" cy="2804434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2774273" y="4127707"/>
            <a:ext cx="1623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Preamplifier output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91207" y="4974704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Shaper output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20882" y="5851376"/>
            <a:ext cx="1599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Comparator output</a:t>
            </a:r>
            <a:endParaRPr kumimoji="1" lang="ja-JP" altLang="en-US" sz="1400" dirty="0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844" y="997961"/>
            <a:ext cx="3465117" cy="186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385" y="990600"/>
            <a:ext cx="4217258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コンテンツ プレースホルダ 5"/>
          <p:cNvSpPr txBox="1">
            <a:spLocks/>
          </p:cNvSpPr>
          <p:nvPr/>
        </p:nvSpPr>
        <p:spPr>
          <a:xfrm>
            <a:off x="4555067" y="2890447"/>
            <a:ext cx="4588933" cy="908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altLang="ja-JP" sz="1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ja-JP" sz="1400" dirty="0" smtClean="0"/>
              <a:t>Analog and digital part of the ASIC has been designed in JFY2011.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4152" y="3324980"/>
            <a:ext cx="2193704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Simulated pulse shape in ASD</a:t>
            </a:r>
            <a:endParaRPr kumimoji="1" lang="ja-JP" altLang="en-US" sz="1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918476" y="3"/>
            <a:ext cx="222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M. </a:t>
            </a:r>
            <a:r>
              <a:rPr kumimoji="1" lang="en-US" altLang="ja-JP" dirty="0" err="1" smtClean="0"/>
              <a:t>Tanaka,</a:t>
            </a:r>
            <a:r>
              <a:rPr lang="en-US" altLang="ja-JP" dirty="0" err="1" smtClean="0"/>
              <a:t>T</a:t>
            </a:r>
            <a:r>
              <a:rPr lang="en-US" altLang="ja-JP" dirty="0" smtClean="0"/>
              <a:t>. Uchida</a:t>
            </a:r>
          </a:p>
          <a:p>
            <a:r>
              <a:rPr lang="en-US" altLang="ja-JP" dirty="0" smtClean="0"/>
              <a:t>M. </a:t>
            </a:r>
            <a:r>
              <a:rPr lang="en-US" altLang="ja-JP" dirty="0" err="1" smtClean="0"/>
              <a:t>Ikeno,</a:t>
            </a:r>
            <a:r>
              <a:rPr kumimoji="1" lang="en-US" altLang="ja-JP" dirty="0" err="1" smtClean="0"/>
              <a:t>O</a:t>
            </a:r>
            <a:r>
              <a:rPr kumimoji="1" lang="en-US" altLang="ja-JP" dirty="0" smtClean="0"/>
              <a:t>. Sasaki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162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8733" y="0"/>
            <a:ext cx="8229600" cy="829733"/>
          </a:xfrm>
        </p:spPr>
        <p:txBody>
          <a:bodyPr>
            <a:normAutofit/>
          </a:bodyPr>
          <a:lstStyle/>
          <a:p>
            <a:r>
              <a:rPr kumimoji="1" lang="en-US" altLang="ja-JP" sz="4000" dirty="0" smtClean="0"/>
              <a:t>High precision clock</a:t>
            </a:r>
            <a:endParaRPr kumimoji="1" lang="ja-JP" altLang="en-US" sz="4000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half" idx="2"/>
          </p:nvPr>
        </p:nvSpPr>
        <p:spPr>
          <a:xfrm>
            <a:off x="320261" y="880533"/>
            <a:ext cx="8629006" cy="1096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1800" dirty="0" smtClean="0"/>
              <a:t>The system clock utilizes the high precision </a:t>
            </a:r>
            <a:r>
              <a:rPr lang="en-US" altLang="ja-JP" sz="1800" dirty="0" err="1" smtClean="0"/>
              <a:t>Rb</a:t>
            </a:r>
            <a:r>
              <a:rPr lang="en-US" altLang="ja-JP" sz="1800" dirty="0" smtClean="0"/>
              <a:t> frequency standard with remote calibration from the national frequency standard NMIJ as well as GPS to realize frequency stability of </a:t>
            </a:r>
            <a:r>
              <a:rPr lang="en-US" altLang="ja-JP" sz="1800" dirty="0" err="1" smtClean="0">
                <a:latin typeface="Symbol" pitchFamily="18" charset="2"/>
              </a:rPr>
              <a:t>D</a:t>
            </a:r>
            <a:r>
              <a:rPr lang="en-US" altLang="ja-JP" sz="1800" dirty="0" err="1" smtClean="0"/>
              <a:t>f</a:t>
            </a:r>
            <a:r>
              <a:rPr lang="en-US" altLang="ja-JP" sz="1800" dirty="0" smtClean="0"/>
              <a:t>/f &lt;5 x 10</a:t>
            </a:r>
            <a:r>
              <a:rPr lang="en-US" altLang="ja-JP" sz="1800" baseline="30000" dirty="0" smtClean="0"/>
              <a:t>-9</a:t>
            </a:r>
            <a:r>
              <a:rPr lang="en-US" altLang="ja-JP" sz="1800" dirty="0" smtClean="0"/>
              <a:t>/s.</a:t>
            </a:r>
            <a:endParaRPr kumimoji="1" lang="ja-JP" altLang="en-US" sz="1800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pic>
        <p:nvPicPr>
          <p:cNvPr id="7" name="図 6" descr="スクリーンショット 2012-02-22 17.52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3" y="1910520"/>
            <a:ext cx="8004551" cy="4075045"/>
          </a:xfrm>
          <a:prstGeom prst="rect">
            <a:avLst/>
          </a:prstGeom>
        </p:spPr>
      </p:pic>
      <p:pic>
        <p:nvPicPr>
          <p:cNvPr id="12" name="コンテンツ プレースホルダー 4" descr="スクリーンショット 2012-01-19 18.30.13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29" b="-6729"/>
          <a:stretch>
            <a:fillRect/>
          </a:stretch>
        </p:blipFill>
        <p:spPr>
          <a:xfrm>
            <a:off x="6056245" y="3114261"/>
            <a:ext cx="795550" cy="891554"/>
          </a:xfrm>
        </p:spPr>
      </p:pic>
      <p:pic>
        <p:nvPicPr>
          <p:cNvPr id="13" name="コンテンツ プレースホルダー 6" descr="IMAG078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0" b="16490"/>
          <a:stretch>
            <a:fillRect/>
          </a:stretch>
        </p:blipFill>
        <p:spPr>
          <a:xfrm>
            <a:off x="975745" y="4318586"/>
            <a:ext cx="2083298" cy="2334703"/>
          </a:xfrm>
          <a:prstGeom prst="rect">
            <a:avLst/>
          </a:prstGeom>
        </p:spPr>
      </p:pic>
      <p:pic>
        <p:nvPicPr>
          <p:cNvPr id="14" name="コンテンツ プレースホルダー 9" descr="IMAG078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8" t="3780" r="2268" b="330"/>
          <a:stretch/>
        </p:blipFill>
        <p:spPr>
          <a:xfrm>
            <a:off x="1896461" y="5941392"/>
            <a:ext cx="1404794" cy="80558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126424" y="4340087"/>
            <a:ext cx="1775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GPS antenna at KEK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328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7" y="0"/>
            <a:ext cx="8229600" cy="908720"/>
          </a:xfrm>
        </p:spPr>
        <p:txBody>
          <a:bodyPr>
            <a:normAutofit/>
          </a:bodyPr>
          <a:lstStyle/>
          <a:p>
            <a:r>
              <a:rPr lang="en-US" altLang="ja-JP" sz="4000" dirty="0" smtClean="0"/>
              <a:t>R&amp;Ds for early-to-late effects</a:t>
            </a:r>
            <a:endParaRPr kumimoji="1" lang="ja-JP" altLang="en-US" sz="40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1052736"/>
            <a:ext cx="4752528" cy="1872208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000" dirty="0" smtClean="0"/>
              <a:t>A silicon-sensor test system with IR laser was built.</a:t>
            </a:r>
          </a:p>
          <a:p>
            <a:r>
              <a:rPr lang="en-US" altLang="ja-JP" sz="2000" dirty="0" smtClean="0"/>
              <a:t>The IR laser could be pulsed at repetition rate as high as 80MHz with an asynchronous external trigger.</a:t>
            </a:r>
          </a:p>
          <a:p>
            <a:r>
              <a:rPr lang="en-US" altLang="ja-JP" sz="2000" dirty="0" smtClean="0"/>
              <a:t>Systematic studies on early-to-late effects are in progress.</a:t>
            </a:r>
          </a:p>
          <a:p>
            <a:pPr lvl="1"/>
            <a:endParaRPr lang="en-US" altLang="ja-JP" sz="1600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D239B-FBAD-4084-899B-E264DFFDAFD0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068960"/>
            <a:ext cx="3886572" cy="338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97113"/>
            <a:ext cx="4307335" cy="335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1482660" y="3025105"/>
            <a:ext cx="929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f</a:t>
            </a:r>
            <a:r>
              <a:rPr lang="en-US" altLang="ja-JP" sz="1200" baseline="-25000" dirty="0" smtClean="0">
                <a:solidFill>
                  <a:srgbClr val="FF0000"/>
                </a:solidFill>
              </a:rPr>
              <a:t>max</a:t>
            </a:r>
            <a:r>
              <a:rPr lang="en-US" altLang="ja-JP" sz="1200" dirty="0" smtClean="0">
                <a:solidFill>
                  <a:srgbClr val="FF0000"/>
                </a:solidFill>
              </a:rPr>
              <a:t>=80MHz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8014" y="4841645"/>
            <a:ext cx="1771079" cy="133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mibe\Pictures\Cyber-shot-g-2\20110215\DSC017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96752"/>
            <a:ext cx="2064229" cy="1548172"/>
          </a:xfrm>
          <a:prstGeom prst="rect">
            <a:avLst/>
          </a:prstGeom>
          <a:noFill/>
        </p:spPr>
      </p:pic>
      <p:pic>
        <p:nvPicPr>
          <p:cNvPr id="10" name="コンテンツ プレースホルダ 4" descr="DSC018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196752"/>
            <a:ext cx="2016224" cy="151216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2915" y="4824879"/>
            <a:ext cx="1997885" cy="203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7362793" y="0"/>
            <a:ext cx="1781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T. </a:t>
            </a:r>
            <a:r>
              <a:rPr kumimoji="1" lang="en-US" altLang="ja-JP" sz="1400" dirty="0" err="1" smtClean="0"/>
              <a:t>Kakurai</a:t>
            </a:r>
            <a:r>
              <a:rPr kumimoji="1" lang="en-US" altLang="ja-JP" sz="1400" dirty="0" smtClean="0"/>
              <a:t>, T. </a:t>
            </a:r>
            <a:r>
              <a:rPr kumimoji="1" lang="en-US" altLang="ja-JP" sz="1400" dirty="0" err="1" smtClean="0"/>
              <a:t>Mibe</a:t>
            </a:r>
            <a:r>
              <a:rPr kumimoji="1" lang="en-US" altLang="ja-JP" sz="1400" dirty="0" smtClean="0"/>
              <a:t>,</a:t>
            </a:r>
          </a:p>
          <a:p>
            <a:r>
              <a:rPr kumimoji="1" lang="en-US" altLang="ja-JP" sz="1400" dirty="0" smtClean="0"/>
              <a:t>O. Sasaki</a:t>
            </a:r>
            <a:r>
              <a:rPr lang="en-US" altLang="ja-JP" sz="1400" dirty="0" smtClean="0"/>
              <a:t>, T. </a:t>
            </a:r>
            <a:r>
              <a:rPr lang="en-US" altLang="ja-JP" sz="1400" dirty="0" err="1" smtClean="0"/>
              <a:t>Kohriki</a:t>
            </a:r>
            <a:endParaRPr kumimoji="1"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30017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209302" y="3536603"/>
            <a:ext cx="2515786" cy="14953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2827" y="3879534"/>
            <a:ext cx="2386536" cy="965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テキスト ボックス 8"/>
          <p:cNvSpPr txBox="1"/>
          <p:nvPr/>
        </p:nvSpPr>
        <p:spPr>
          <a:xfrm>
            <a:off x="1695678" y="3536603"/>
            <a:ext cx="162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</a:rPr>
              <a:t>NMR controller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pic>
        <p:nvPicPr>
          <p:cNvPr id="18" name="コンテンツ プレースホルダ 7" descr="DSC023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281709" y="1910979"/>
            <a:ext cx="5137746" cy="385330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145942" y="1192560"/>
            <a:ext cx="3474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FF00"/>
                </a:solidFill>
              </a:rPr>
              <a:t>1.6T super-conducting</a:t>
            </a:r>
          </a:p>
          <a:p>
            <a:r>
              <a:rPr kumimoji="1" lang="en-US" altLang="ja-JP" sz="2800" dirty="0" smtClean="0">
                <a:solidFill>
                  <a:srgbClr val="FFFF00"/>
                </a:solidFill>
              </a:rPr>
              <a:t>solenoid</a:t>
            </a:r>
            <a:endParaRPr kumimoji="1" lang="ja-JP" altLang="en-US" sz="2800" dirty="0">
              <a:solidFill>
                <a:srgbClr val="FFFF00"/>
              </a:solidFill>
            </a:endParaRPr>
          </a:p>
        </p:txBody>
      </p:sp>
      <p:sp>
        <p:nvSpPr>
          <p:cNvPr id="13" name="四角形吹き出し 12"/>
          <p:cNvSpPr/>
          <p:nvPr/>
        </p:nvSpPr>
        <p:spPr>
          <a:xfrm>
            <a:off x="1209302" y="1268760"/>
            <a:ext cx="2515786" cy="2134464"/>
          </a:xfrm>
          <a:prstGeom prst="wedgeRectCallout">
            <a:avLst>
              <a:gd name="adj1" fmla="val 119905"/>
              <a:gd name="adj2" fmla="val 6558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127" y="1372188"/>
            <a:ext cx="2213112" cy="19093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テキスト ボックス 9"/>
          <p:cNvSpPr txBox="1"/>
          <p:nvPr/>
        </p:nvSpPr>
        <p:spPr>
          <a:xfrm>
            <a:off x="2422934" y="1862851"/>
            <a:ext cx="1024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50"/>
                </a:solidFill>
              </a:rPr>
              <a:t>NMR probe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2341320" y="2113478"/>
            <a:ext cx="171450" cy="333409"/>
          </a:xfrm>
          <a:prstGeom prst="straightConnector1">
            <a:avLst/>
          </a:pr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2169870" y="1742037"/>
            <a:ext cx="361950" cy="66675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451509" y="1516974"/>
            <a:ext cx="1124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Test material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6" name="タイトル 15"/>
          <p:cNvSpPr>
            <a:spLocks noGrp="1"/>
          </p:cNvSpPr>
          <p:nvPr>
            <p:ph type="title"/>
          </p:nvPr>
        </p:nvSpPr>
        <p:spPr>
          <a:xfrm>
            <a:off x="467544" y="116632"/>
            <a:ext cx="6953493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/>
              <a:t>Effect of detector components in the precision B-field</a:t>
            </a:r>
            <a:endParaRPr kumimoji="1" lang="ja-JP" altLang="en-US" sz="3600" dirty="0"/>
          </a:p>
        </p:txBody>
      </p:sp>
      <p:sp>
        <p:nvSpPr>
          <p:cNvPr id="20" name="コンテンツ プレースホルダー 12"/>
          <p:cNvSpPr txBox="1">
            <a:spLocks/>
          </p:cNvSpPr>
          <p:nvPr/>
        </p:nvSpPr>
        <p:spPr>
          <a:xfrm>
            <a:off x="467544" y="5085184"/>
            <a:ext cx="3312368" cy="144563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B-field in the vicinity of material and detector components were measured by NMR probe.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0F9AC-B775-4FC9-A1BF-7938D7A5D7F5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20114" y="0"/>
            <a:ext cx="2023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Sasaki, T. </a:t>
            </a:r>
            <a:r>
              <a:rPr kumimoji="1" lang="en-US" altLang="ja-JP" dirty="0" err="1" smtClean="0"/>
              <a:t>Kakurai</a:t>
            </a:r>
            <a:endParaRPr kumimoji="1" lang="en-US" altLang="ja-JP" dirty="0" smtClean="0"/>
          </a:p>
          <a:p>
            <a:r>
              <a:rPr lang="en-US" altLang="ja-JP" dirty="0" smtClean="0"/>
              <a:t>T. </a:t>
            </a:r>
            <a:r>
              <a:rPr lang="en-US" altLang="ja-JP" dirty="0" err="1" smtClean="0"/>
              <a:t>Mibe</a:t>
            </a:r>
            <a:r>
              <a:rPr lang="en-US" altLang="ja-JP" dirty="0" smtClean="0"/>
              <a:t>, O. Sasaki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59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21"/>
          <p:cNvSpPr>
            <a:spLocks noGrp="1"/>
          </p:cNvSpPr>
          <p:nvPr>
            <p:ph type="title"/>
          </p:nvPr>
        </p:nvSpPr>
        <p:spPr>
          <a:xfrm>
            <a:off x="76091" y="0"/>
            <a:ext cx="8993939" cy="754844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Effect of magnetic field due to currents in electronics</a:t>
            </a:r>
            <a:endParaRPr kumimoji="1" lang="ja-JP" altLang="en-US" sz="3200" dirty="0"/>
          </a:p>
        </p:txBody>
      </p:sp>
      <p:sp>
        <p:nvSpPr>
          <p:cNvPr id="23" name="コンテンツ プレースホルダー 22"/>
          <p:cNvSpPr>
            <a:spLocks noGrp="1"/>
          </p:cNvSpPr>
          <p:nvPr>
            <p:ph idx="1"/>
          </p:nvPr>
        </p:nvSpPr>
        <p:spPr>
          <a:xfrm>
            <a:off x="231830" y="647010"/>
            <a:ext cx="8609661" cy="2512896"/>
          </a:xfrm>
        </p:spPr>
        <p:txBody>
          <a:bodyPr>
            <a:normAutofit/>
          </a:bodyPr>
          <a:lstStyle/>
          <a:p>
            <a:r>
              <a:rPr lang="en-US" altLang="ja-JP" sz="1800" dirty="0" smtClean="0"/>
              <a:t>A data transfer board with a FPGA and an optical transceiver (prepared for Belle-II exp.) was operated under 1.6 T solenoid.</a:t>
            </a:r>
          </a:p>
          <a:p>
            <a:pPr lvl="1"/>
            <a:r>
              <a:rPr kumimoji="1" lang="en-US" altLang="ja-JP" sz="1600" dirty="0" smtClean="0"/>
              <a:t>Voltage : 3.3 V</a:t>
            </a:r>
          </a:p>
          <a:p>
            <a:pPr lvl="1"/>
            <a:r>
              <a:rPr lang="en-US" altLang="ja-JP" sz="1600" dirty="0" smtClean="0"/>
              <a:t>Current : 1 A</a:t>
            </a:r>
          </a:p>
          <a:p>
            <a:pPr lvl="1"/>
            <a:r>
              <a:rPr kumimoji="1" lang="en-US" altLang="ja-JP" sz="1600" dirty="0" smtClean="0"/>
              <a:t>Dummy data transmission</a:t>
            </a:r>
          </a:p>
          <a:p>
            <a:r>
              <a:rPr kumimoji="1" lang="en-US" altLang="ja-JP" sz="1800" dirty="0" smtClean="0"/>
              <a:t>B-field </a:t>
            </a:r>
            <a:r>
              <a:rPr lang="en-US" altLang="ja-JP" sz="1800" dirty="0" smtClean="0"/>
              <a:t>change of 12-25 ppm (2 ppm) was observed at 7.5 mm (150 mm) away from the parts. These changes are due to magnetic susceptibility of materials since </a:t>
            </a:r>
            <a:r>
              <a:rPr lang="en-US" altLang="ja-JP" sz="1800" dirty="0"/>
              <a:t>n</a:t>
            </a:r>
            <a:r>
              <a:rPr kumimoji="1" lang="en-US" altLang="ja-JP" sz="1800" dirty="0" smtClean="0"/>
              <a:t>o change of B-field beyond the sensitivity </a:t>
            </a:r>
            <a:r>
              <a:rPr lang="en-US" altLang="ja-JP" sz="1800" dirty="0" smtClean="0"/>
              <a:t>was observed when the power is on.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073" y="4192057"/>
            <a:ext cx="4772512" cy="2473346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2720471" y="4144129"/>
            <a:ext cx="131779" cy="11295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567732" y="4361457"/>
            <a:ext cx="119803" cy="11642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線吹き出し 2 (枠付き) 7"/>
          <p:cNvSpPr/>
          <p:nvPr/>
        </p:nvSpPr>
        <p:spPr>
          <a:xfrm>
            <a:off x="5402027" y="3315671"/>
            <a:ext cx="3282615" cy="1151972"/>
          </a:xfrm>
          <a:prstGeom prst="borderCallout2">
            <a:avLst>
              <a:gd name="adj1" fmla="val 18750"/>
              <a:gd name="adj2" fmla="val -1151"/>
              <a:gd name="adj3" fmla="val 18750"/>
              <a:gd name="adj4" fmla="val -16667"/>
              <a:gd name="adj5" fmla="val 73058"/>
              <a:gd name="adj6" fmla="val -76933"/>
            </a:avLst>
          </a:prstGeom>
          <a:ln w="19050" cmpd="sng">
            <a:headEnd type="none"/>
            <a:tailEnd type="triangle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dirty="0" smtClean="0"/>
              <a:t>B(blank)           = 1600.446 </a:t>
            </a:r>
            <a:r>
              <a:rPr kumimoji="1" lang="en-US" altLang="ja-JP" dirty="0" err="1" smtClean="0"/>
              <a:t>mT</a:t>
            </a:r>
            <a:endParaRPr kumimoji="1" lang="en-US" altLang="ja-JP" dirty="0" smtClean="0"/>
          </a:p>
          <a:p>
            <a:r>
              <a:rPr lang="en-US" altLang="ja-JP" dirty="0" smtClean="0"/>
              <a:t>B(off)                = 1600.407 </a:t>
            </a:r>
            <a:r>
              <a:rPr lang="en-US" altLang="ja-JP" dirty="0" err="1" smtClean="0"/>
              <a:t>mT</a:t>
            </a:r>
            <a:endParaRPr lang="en-US" altLang="ja-JP" dirty="0" smtClean="0"/>
          </a:p>
          <a:p>
            <a:r>
              <a:rPr kumimoji="1" lang="en-US" altLang="ja-JP" dirty="0" smtClean="0"/>
              <a:t>B(on, idle)        = 1600.407 </a:t>
            </a:r>
            <a:r>
              <a:rPr kumimoji="1" lang="en-US" altLang="ja-JP" dirty="0" err="1" smtClean="0"/>
              <a:t>mT</a:t>
            </a:r>
            <a:endParaRPr kumimoji="1" lang="en-US" altLang="ja-JP" dirty="0" smtClean="0"/>
          </a:p>
          <a:p>
            <a:r>
              <a:rPr lang="en-US" altLang="ja-JP" dirty="0" smtClean="0"/>
              <a:t>B(on, data TX) = 1600.407 </a:t>
            </a:r>
            <a:r>
              <a:rPr lang="en-US" altLang="ja-JP" dirty="0" err="1" smtClean="0"/>
              <a:t>mT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576704" y="4216022"/>
            <a:ext cx="191686" cy="232777"/>
          </a:xfrm>
          <a:prstGeom prst="straightConnector1">
            <a:avLst/>
          </a:prstGeom>
          <a:ln w="12700" cmpd="sng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 rot="704939">
            <a:off x="2699625" y="4275932"/>
            <a:ext cx="772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7.5mm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3411989" y="4433349"/>
            <a:ext cx="191686" cy="232777"/>
          </a:xfrm>
          <a:prstGeom prst="straightConnector1">
            <a:avLst/>
          </a:prstGeom>
          <a:ln w="19050" cmpd="sng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20609686">
            <a:off x="3196221" y="3591286"/>
            <a:ext cx="117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NMR</a:t>
            </a:r>
          </a:p>
          <a:p>
            <a:r>
              <a:rPr kumimoji="1" lang="en-US" altLang="ja-JP" sz="1400" dirty="0" smtClean="0"/>
              <a:t>Probing point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00170" y="4852778"/>
            <a:ext cx="68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FPGA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4229" y="4377025"/>
            <a:ext cx="10310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Optical</a:t>
            </a:r>
          </a:p>
          <a:p>
            <a:r>
              <a:rPr lang="en-US" altLang="ja-JP" sz="1400" dirty="0" smtClean="0">
                <a:solidFill>
                  <a:srgbClr val="FF0000"/>
                </a:solidFill>
              </a:rPr>
              <a:t>Transceiver</a:t>
            </a:r>
          </a:p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(3.1Gbps)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45078" y="6266718"/>
            <a:ext cx="271018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Belle-II data transfer board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線吹き出し 2 (枠付き) 17"/>
          <p:cNvSpPr/>
          <p:nvPr/>
        </p:nvSpPr>
        <p:spPr>
          <a:xfrm>
            <a:off x="5416035" y="4565151"/>
            <a:ext cx="3282615" cy="1151972"/>
          </a:xfrm>
          <a:prstGeom prst="borderCallout2">
            <a:avLst>
              <a:gd name="adj1" fmla="val 18750"/>
              <a:gd name="adj2" fmla="val -1151"/>
              <a:gd name="adj3" fmla="val 18750"/>
              <a:gd name="adj4" fmla="val -16667"/>
              <a:gd name="adj5" fmla="val -10151"/>
              <a:gd name="adj6" fmla="val -52116"/>
            </a:avLst>
          </a:prstGeom>
          <a:ln w="19050" cmpd="sng">
            <a:headEnd type="none"/>
            <a:tailEnd type="triangle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dirty="0" smtClean="0"/>
              <a:t>B(blank)           = 1600.446 </a:t>
            </a:r>
            <a:r>
              <a:rPr kumimoji="1" lang="en-US" altLang="ja-JP" dirty="0" err="1" smtClean="0"/>
              <a:t>mT</a:t>
            </a:r>
            <a:endParaRPr kumimoji="1" lang="en-US" altLang="ja-JP" dirty="0" smtClean="0"/>
          </a:p>
          <a:p>
            <a:r>
              <a:rPr lang="en-US" altLang="ja-JP" dirty="0" smtClean="0"/>
              <a:t>B(off)                = 1600.468 </a:t>
            </a:r>
            <a:r>
              <a:rPr lang="en-US" altLang="ja-JP" dirty="0" err="1" smtClean="0"/>
              <a:t>mT</a:t>
            </a:r>
            <a:endParaRPr lang="en-US" altLang="ja-JP" dirty="0" smtClean="0"/>
          </a:p>
          <a:p>
            <a:r>
              <a:rPr kumimoji="1" lang="en-US" altLang="ja-JP" dirty="0" smtClean="0"/>
              <a:t>B(on, idle)        = 1600.468 </a:t>
            </a:r>
            <a:r>
              <a:rPr kumimoji="1" lang="en-US" altLang="ja-JP" dirty="0" err="1" smtClean="0"/>
              <a:t>mT</a:t>
            </a:r>
            <a:endParaRPr kumimoji="1" lang="en-US" altLang="ja-JP" dirty="0" smtClean="0"/>
          </a:p>
          <a:p>
            <a:r>
              <a:rPr lang="en-US" altLang="ja-JP" dirty="0" smtClean="0"/>
              <a:t>B(on, data TX) = 1600.468 </a:t>
            </a:r>
            <a:r>
              <a:rPr lang="en-US" altLang="ja-JP" dirty="0" err="1" smtClean="0"/>
              <a:t>mT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1233996" y="4549776"/>
            <a:ext cx="718821" cy="11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296719" y="5921800"/>
            <a:ext cx="2441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Thanks to</a:t>
            </a:r>
          </a:p>
          <a:p>
            <a:r>
              <a:rPr lang="en-US" altLang="ja-JP" sz="1600" dirty="0" err="1" smtClean="0"/>
              <a:t>Bellle</a:t>
            </a:r>
            <a:r>
              <a:rPr lang="en-US" altLang="ja-JP" sz="1600" dirty="0" smtClean="0"/>
              <a:t>-II group</a:t>
            </a:r>
          </a:p>
          <a:p>
            <a:r>
              <a:rPr kumimoji="1" lang="en-US" altLang="ja-JP" sz="1600" dirty="0" err="1" smtClean="0"/>
              <a:t>Nakao</a:t>
            </a:r>
            <a:r>
              <a:rPr kumimoji="1" lang="en-US" altLang="ja-JP" sz="1600" dirty="0" smtClean="0"/>
              <a:t>-san and Higuchi-san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969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Capacitor</a:t>
            </a:r>
            <a:endParaRPr kumimoji="1" lang="ja-JP" altLang="en-US" dirty="0"/>
          </a:p>
        </p:txBody>
      </p:sp>
      <p:pic>
        <p:nvPicPr>
          <p:cNvPr id="4" name="コンテンツ プレースホルダー 3" descr="deltaB_C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5" r="453"/>
          <a:stretch/>
        </p:blipFill>
        <p:spPr>
          <a:xfrm>
            <a:off x="3950373" y="1600204"/>
            <a:ext cx="4700863" cy="4525963"/>
          </a:xfrm>
        </p:spPr>
      </p:pic>
      <p:pic>
        <p:nvPicPr>
          <p:cNvPr id="5" name="図 4" descr="deltaB_C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13" y="2380961"/>
            <a:ext cx="1740143" cy="1680138"/>
          </a:xfrm>
          <a:prstGeom prst="rect">
            <a:avLst/>
          </a:prstGeom>
        </p:spPr>
      </p:pic>
      <p:pic>
        <p:nvPicPr>
          <p:cNvPr id="6" name="図 5" descr="スクリーンショット 2012-05-22 10.08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7" y="1600200"/>
            <a:ext cx="2507126" cy="1676952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8722-2DA7-C841-840C-454E122C7F81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3517" y="3644970"/>
            <a:ext cx="2984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Surface mount capacitors were evaluated (1-100pcs).</a:t>
            </a:r>
          </a:p>
          <a:p>
            <a:endParaRPr kumimoji="1" lang="en-US" altLang="ja-JP" sz="1600" dirty="0" smtClean="0"/>
          </a:p>
          <a:p>
            <a:r>
              <a:rPr lang="en-US" altLang="ja-JP" sz="1600" dirty="0" smtClean="0"/>
              <a:t>No strong dependence on capacitance.</a:t>
            </a:r>
          </a:p>
          <a:p>
            <a:endParaRPr lang="en-US" altLang="ja-JP" sz="1600" dirty="0"/>
          </a:p>
          <a:p>
            <a:r>
              <a:rPr lang="en-US" altLang="ja-JP" sz="1600" dirty="0" smtClean="0"/>
              <a:t>More effect in larger-dimension capacitors.</a:t>
            </a:r>
            <a:endParaRPr kumimoji="1" lang="ja-JP" altLang="en-US" sz="1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612371" y="6126167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Lines are from OPERA-3D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6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Resistor</a:t>
            </a:r>
            <a:endParaRPr kumimoji="1" lang="ja-JP" altLang="en-US" dirty="0"/>
          </a:p>
        </p:txBody>
      </p:sp>
      <p:pic>
        <p:nvPicPr>
          <p:cNvPr id="7" name="図 6" descr="スクリーンショット 2012-05-22 9.4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1" y="1600204"/>
            <a:ext cx="2409825" cy="2409825"/>
          </a:xfrm>
          <a:prstGeom prst="rect">
            <a:avLst/>
          </a:prstGeom>
        </p:spPr>
      </p:pic>
      <p:pic>
        <p:nvPicPr>
          <p:cNvPr id="9" name="コンテンツ プレースホルダー 8" descr="deltaB_R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r="2212"/>
          <a:stretch/>
        </p:blipFill>
        <p:spPr>
          <a:xfrm>
            <a:off x="3958622" y="1600204"/>
            <a:ext cx="4552413" cy="4525963"/>
          </a:xfrm>
        </p:spPr>
      </p:pic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8722-2DA7-C841-840C-454E122C7F81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0551" y="4320044"/>
            <a:ext cx="2984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Surface mount capacitors were evaluated (100pcs).</a:t>
            </a:r>
          </a:p>
          <a:p>
            <a:endParaRPr lang="en-US" altLang="ja-JP" sz="1600" dirty="0"/>
          </a:p>
          <a:p>
            <a:r>
              <a:rPr lang="en-US" altLang="ja-JP" sz="1600" dirty="0" smtClean="0"/>
              <a:t>No strong dependence </a:t>
            </a:r>
            <a:r>
              <a:rPr lang="en-US" altLang="ja-JP" sz="1600" smtClean="0"/>
              <a:t>on resistance, </a:t>
            </a:r>
            <a:r>
              <a:rPr lang="en-US" altLang="ja-JP" sz="1600" dirty="0" smtClean="0"/>
              <a:t>grade.</a:t>
            </a:r>
          </a:p>
          <a:p>
            <a:endParaRPr lang="en-US" altLang="ja-JP" sz="1600" dirty="0" smtClean="0"/>
          </a:p>
          <a:p>
            <a:r>
              <a:rPr lang="en-US" altLang="ja-JP" sz="1600" dirty="0" smtClean="0"/>
              <a:t>More effect in larger-dimension registers.</a:t>
            </a:r>
            <a:endParaRPr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98032" y="1553172"/>
            <a:ext cx="99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(</a:t>
            </a:r>
            <a:r>
              <a:rPr kumimoji="1" lang="en-US" altLang="ja-JP" dirty="0" smtClean="0"/>
              <a:t>1 piece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04160" y="3270013"/>
            <a:ext cx="1480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/>
              <a:t>実線は磁化率をパラメータにして</a:t>
            </a:r>
            <a:r>
              <a:rPr kumimoji="1" lang="en-US" altLang="ja-JP" sz="1050" dirty="0" smtClean="0"/>
              <a:t>OPERA</a:t>
            </a:r>
            <a:r>
              <a:rPr kumimoji="1" lang="ja-JP" altLang="en-US" sz="1050" dirty="0" smtClean="0"/>
              <a:t>計算結果をデータにフィットしたもの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1507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3photo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Freeform 4"/>
          <p:cNvSpPr>
            <a:spLocks/>
          </p:cNvSpPr>
          <p:nvPr/>
        </p:nvSpPr>
        <p:spPr bwMode="auto">
          <a:xfrm>
            <a:off x="1638300" y="2692400"/>
            <a:ext cx="5245100" cy="387350"/>
          </a:xfrm>
          <a:custGeom>
            <a:avLst/>
            <a:gdLst>
              <a:gd name="T0" fmla="*/ 2147483647 w 3894"/>
              <a:gd name="T1" fmla="*/ 2147483647 h 408"/>
              <a:gd name="T2" fmla="*/ 2147483647 w 3894"/>
              <a:gd name="T3" fmla="*/ 2147483647 h 408"/>
              <a:gd name="T4" fmla="*/ 2147483647 w 3894"/>
              <a:gd name="T5" fmla="*/ 2147483647 h 408"/>
              <a:gd name="T6" fmla="*/ 2147483647 w 3894"/>
              <a:gd name="T7" fmla="*/ 2147483647 h 408"/>
              <a:gd name="T8" fmla="*/ 2147483647 w 3894"/>
              <a:gd name="T9" fmla="*/ 2147483647 h 408"/>
              <a:gd name="T10" fmla="*/ 2147483647 w 3894"/>
              <a:gd name="T11" fmla="*/ 2147483647 h 408"/>
              <a:gd name="T12" fmla="*/ 0 w 3894"/>
              <a:gd name="T13" fmla="*/ 2147483647 h 4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94"/>
              <a:gd name="T22" fmla="*/ 0 h 408"/>
              <a:gd name="T23" fmla="*/ 3894 w 3894"/>
              <a:gd name="T24" fmla="*/ 408 h 4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94" h="408">
                <a:moveTo>
                  <a:pt x="3894" y="408"/>
                </a:moveTo>
                <a:cubicBezTo>
                  <a:pt x="3865" y="368"/>
                  <a:pt x="3789" y="232"/>
                  <a:pt x="3723" y="170"/>
                </a:cubicBezTo>
                <a:cubicBezTo>
                  <a:pt x="3657" y="108"/>
                  <a:pt x="3609" y="62"/>
                  <a:pt x="3496" y="34"/>
                </a:cubicBezTo>
                <a:cubicBezTo>
                  <a:pt x="3383" y="6"/>
                  <a:pt x="3238" y="6"/>
                  <a:pt x="3042" y="3"/>
                </a:cubicBezTo>
                <a:cubicBezTo>
                  <a:pt x="2846" y="0"/>
                  <a:pt x="2574" y="4"/>
                  <a:pt x="2319" y="13"/>
                </a:cubicBezTo>
                <a:cubicBezTo>
                  <a:pt x="2064" y="22"/>
                  <a:pt x="1895" y="43"/>
                  <a:pt x="1509" y="60"/>
                </a:cubicBezTo>
                <a:cubicBezTo>
                  <a:pt x="1123" y="77"/>
                  <a:pt x="314" y="105"/>
                  <a:pt x="0" y="117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latin typeface="Franklin Gothic Book" pitchFamily="-109" charset="0"/>
              <a:ea typeface="HGｺﾞｼｯｸE" pitchFamily="49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36688" y="1865313"/>
            <a:ext cx="5799137" cy="3900487"/>
            <a:chOff x="905" y="1175"/>
            <a:chExt cx="3653" cy="2457"/>
          </a:xfrm>
        </p:grpSpPr>
        <p:sp>
          <p:nvSpPr>
            <p:cNvPr id="22546" name="Freeform 7"/>
            <p:cNvSpPr>
              <a:spLocks/>
            </p:cNvSpPr>
            <p:nvPr/>
          </p:nvSpPr>
          <p:spPr bwMode="auto">
            <a:xfrm>
              <a:off x="2436" y="1272"/>
              <a:ext cx="1008" cy="344"/>
            </a:xfrm>
            <a:custGeom>
              <a:avLst/>
              <a:gdLst>
                <a:gd name="T0" fmla="*/ 15 w 1257"/>
                <a:gd name="T1" fmla="*/ 0 h 342"/>
                <a:gd name="T2" fmla="*/ 0 w 1257"/>
                <a:gd name="T3" fmla="*/ 382 h 342"/>
                <a:gd name="T4" fmla="*/ 0 60000 65536"/>
                <a:gd name="T5" fmla="*/ 0 60000 65536"/>
                <a:gd name="T6" fmla="*/ 0 w 1257"/>
                <a:gd name="T7" fmla="*/ 0 h 342"/>
                <a:gd name="T8" fmla="*/ 1257 w 1257"/>
                <a:gd name="T9" fmla="*/ 342 h 34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57" h="342">
                  <a:moveTo>
                    <a:pt x="1257" y="0"/>
                  </a:moveTo>
                  <a:lnTo>
                    <a:pt x="0" y="342"/>
                  </a:ln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7" name="Line 8"/>
            <p:cNvSpPr>
              <a:spLocks noChangeShapeType="1"/>
            </p:cNvSpPr>
            <p:nvPr/>
          </p:nvSpPr>
          <p:spPr bwMode="auto">
            <a:xfrm>
              <a:off x="1928" y="3040"/>
              <a:ext cx="1936" cy="592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8" name="Freeform 9"/>
            <p:cNvSpPr>
              <a:spLocks/>
            </p:cNvSpPr>
            <p:nvPr/>
          </p:nvSpPr>
          <p:spPr bwMode="auto">
            <a:xfrm rot="600000">
              <a:off x="3059" y="1175"/>
              <a:ext cx="400" cy="958"/>
            </a:xfrm>
            <a:custGeom>
              <a:avLst/>
              <a:gdLst>
                <a:gd name="T0" fmla="*/ 1 w 578"/>
                <a:gd name="T1" fmla="*/ 0 h 1033"/>
                <a:gd name="T2" fmla="*/ 1 w 578"/>
                <a:gd name="T3" fmla="*/ 22 h 1033"/>
                <a:gd name="T4" fmla="*/ 1 w 578"/>
                <a:gd name="T5" fmla="*/ 114 h 1033"/>
                <a:gd name="T6" fmla="*/ 1 w 578"/>
                <a:gd name="T7" fmla="*/ 155 h 1033"/>
                <a:gd name="T8" fmla="*/ 1 w 578"/>
                <a:gd name="T9" fmla="*/ 211 h 1033"/>
                <a:gd name="T10" fmla="*/ 1 w 578"/>
                <a:gd name="T11" fmla="*/ 230 h 10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8"/>
                <a:gd name="T19" fmla="*/ 0 h 1033"/>
                <a:gd name="T20" fmla="*/ 578 w 578"/>
                <a:gd name="T21" fmla="*/ 1033 h 10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8" h="1033">
                  <a:moveTo>
                    <a:pt x="578" y="0"/>
                  </a:moveTo>
                  <a:cubicBezTo>
                    <a:pt x="551" y="16"/>
                    <a:pt x="503" y="13"/>
                    <a:pt x="416" y="99"/>
                  </a:cubicBezTo>
                  <a:cubicBezTo>
                    <a:pt x="329" y="185"/>
                    <a:pt x="118" y="414"/>
                    <a:pt x="59" y="514"/>
                  </a:cubicBezTo>
                  <a:cubicBezTo>
                    <a:pt x="0" y="614"/>
                    <a:pt x="51" y="626"/>
                    <a:pt x="64" y="699"/>
                  </a:cubicBezTo>
                  <a:cubicBezTo>
                    <a:pt x="77" y="772"/>
                    <a:pt x="120" y="896"/>
                    <a:pt x="136" y="952"/>
                  </a:cubicBezTo>
                  <a:cubicBezTo>
                    <a:pt x="152" y="1008"/>
                    <a:pt x="154" y="1016"/>
                    <a:pt x="159" y="103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  <p:sp>
          <p:nvSpPr>
            <p:cNvPr id="22549" name="Freeform 13"/>
            <p:cNvSpPr>
              <a:spLocks/>
            </p:cNvSpPr>
            <p:nvPr/>
          </p:nvSpPr>
          <p:spPr bwMode="auto">
            <a:xfrm rot="180000">
              <a:off x="905" y="1473"/>
              <a:ext cx="3653" cy="1786"/>
            </a:xfrm>
            <a:custGeom>
              <a:avLst/>
              <a:gdLst>
                <a:gd name="T0" fmla="*/ 6 w 4569"/>
                <a:gd name="T1" fmla="*/ 218 h 1972"/>
                <a:gd name="T2" fmla="*/ 7 w 4569"/>
                <a:gd name="T3" fmla="*/ 225 h 1972"/>
                <a:gd name="T4" fmla="*/ 22 w 4569"/>
                <a:gd name="T5" fmla="*/ 262 h 1972"/>
                <a:gd name="T6" fmla="*/ 34 w 4569"/>
                <a:gd name="T7" fmla="*/ 272 h 1972"/>
                <a:gd name="T8" fmla="*/ 42 w 4569"/>
                <a:gd name="T9" fmla="*/ 259 h 1972"/>
                <a:gd name="T10" fmla="*/ 49 w 4569"/>
                <a:gd name="T11" fmla="*/ 225 h 1972"/>
                <a:gd name="T12" fmla="*/ 53 w 4569"/>
                <a:gd name="T13" fmla="*/ 170 h 1972"/>
                <a:gd name="T14" fmla="*/ 50 w 4569"/>
                <a:gd name="T15" fmla="*/ 76 h 1972"/>
                <a:gd name="T16" fmla="*/ 46 w 4569"/>
                <a:gd name="T17" fmla="*/ 31 h 1972"/>
                <a:gd name="T18" fmla="*/ 40 w 4569"/>
                <a:gd name="T19" fmla="*/ 6 h 1972"/>
                <a:gd name="T20" fmla="*/ 34 w 4569"/>
                <a:gd name="T21" fmla="*/ 5 h 1972"/>
                <a:gd name="T22" fmla="*/ 26 w 4569"/>
                <a:gd name="T23" fmla="*/ 12 h 1972"/>
                <a:gd name="T24" fmla="*/ 11 w 4569"/>
                <a:gd name="T25" fmla="*/ 61 h 1972"/>
                <a:gd name="T26" fmla="*/ 6 w 4569"/>
                <a:gd name="T27" fmla="*/ 82 h 1972"/>
                <a:gd name="T28" fmla="*/ 6 w 4569"/>
                <a:gd name="T29" fmla="*/ 82 h 1972"/>
                <a:gd name="T30" fmla="*/ 2 w 4569"/>
                <a:gd name="T31" fmla="*/ 109 h 1972"/>
                <a:gd name="T32" fmla="*/ 2 w 4569"/>
                <a:gd name="T33" fmla="*/ 133 h 1972"/>
                <a:gd name="T34" fmla="*/ 2 w 4569"/>
                <a:gd name="T35" fmla="*/ 172 h 1972"/>
                <a:gd name="T36" fmla="*/ 3 w 4569"/>
                <a:gd name="T37" fmla="*/ 198 h 1972"/>
                <a:gd name="T38" fmla="*/ 6 w 4569"/>
                <a:gd name="T39" fmla="*/ 218 h 19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69"/>
                <a:gd name="T61" fmla="*/ 0 h 1972"/>
                <a:gd name="T62" fmla="*/ 4569 w 4569"/>
                <a:gd name="T63" fmla="*/ 1972 h 19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69" h="1972">
                  <a:moveTo>
                    <a:pt x="520" y="1580"/>
                  </a:moveTo>
                  <a:cubicBezTo>
                    <a:pt x="452" y="1568"/>
                    <a:pt x="375" y="1573"/>
                    <a:pt x="611" y="1627"/>
                  </a:cubicBezTo>
                  <a:cubicBezTo>
                    <a:pt x="847" y="1681"/>
                    <a:pt x="1539" y="1849"/>
                    <a:pt x="1934" y="1906"/>
                  </a:cubicBezTo>
                  <a:cubicBezTo>
                    <a:pt x="2329" y="1963"/>
                    <a:pt x="2685" y="1972"/>
                    <a:pt x="2981" y="1968"/>
                  </a:cubicBezTo>
                  <a:cubicBezTo>
                    <a:pt x="3277" y="1964"/>
                    <a:pt x="3492" y="1937"/>
                    <a:pt x="3709" y="1882"/>
                  </a:cubicBezTo>
                  <a:cubicBezTo>
                    <a:pt x="3926" y="1827"/>
                    <a:pt x="4139" y="1742"/>
                    <a:pt x="4281" y="1635"/>
                  </a:cubicBezTo>
                  <a:cubicBezTo>
                    <a:pt x="4423" y="1528"/>
                    <a:pt x="4553" y="1420"/>
                    <a:pt x="4561" y="1240"/>
                  </a:cubicBezTo>
                  <a:cubicBezTo>
                    <a:pt x="4569" y="1060"/>
                    <a:pt x="4422" y="724"/>
                    <a:pt x="4331" y="556"/>
                  </a:cubicBezTo>
                  <a:cubicBezTo>
                    <a:pt x="4240" y="388"/>
                    <a:pt x="4157" y="316"/>
                    <a:pt x="4013" y="230"/>
                  </a:cubicBezTo>
                  <a:cubicBezTo>
                    <a:pt x="3869" y="145"/>
                    <a:pt x="3651" y="82"/>
                    <a:pt x="3469" y="45"/>
                  </a:cubicBezTo>
                  <a:cubicBezTo>
                    <a:pt x="3287" y="8"/>
                    <a:pt x="3119" y="0"/>
                    <a:pt x="2919" y="7"/>
                  </a:cubicBezTo>
                  <a:cubicBezTo>
                    <a:pt x="2719" y="14"/>
                    <a:pt x="2597" y="15"/>
                    <a:pt x="2267" y="88"/>
                  </a:cubicBezTo>
                  <a:cubicBezTo>
                    <a:pt x="1937" y="161"/>
                    <a:pt x="1232" y="359"/>
                    <a:pt x="939" y="445"/>
                  </a:cubicBezTo>
                  <a:cubicBezTo>
                    <a:pt x="646" y="531"/>
                    <a:pt x="581" y="576"/>
                    <a:pt x="506" y="602"/>
                  </a:cubicBezTo>
                  <a:cubicBezTo>
                    <a:pt x="431" y="628"/>
                    <a:pt x="544" y="572"/>
                    <a:pt x="491" y="602"/>
                  </a:cubicBezTo>
                  <a:cubicBezTo>
                    <a:pt x="438" y="632"/>
                    <a:pt x="261" y="721"/>
                    <a:pt x="187" y="783"/>
                  </a:cubicBezTo>
                  <a:cubicBezTo>
                    <a:pt x="113" y="845"/>
                    <a:pt x="69" y="895"/>
                    <a:pt x="44" y="973"/>
                  </a:cubicBezTo>
                  <a:cubicBezTo>
                    <a:pt x="19" y="1051"/>
                    <a:pt x="0" y="1171"/>
                    <a:pt x="34" y="1249"/>
                  </a:cubicBezTo>
                  <a:cubicBezTo>
                    <a:pt x="68" y="1327"/>
                    <a:pt x="175" y="1385"/>
                    <a:pt x="248" y="1440"/>
                  </a:cubicBezTo>
                  <a:cubicBezTo>
                    <a:pt x="321" y="1495"/>
                    <a:pt x="403" y="1537"/>
                    <a:pt x="475" y="1580"/>
                  </a:cubicBezTo>
                </a:path>
              </a:pathLst>
            </a:custGeom>
            <a:noFill/>
            <a:ln w="57150">
              <a:solidFill>
                <a:srgbClr val="FFFF66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228600" y="6324600"/>
            <a:ext cx="3240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0" tIns="45701" rIns="91400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>
                <a:solidFill>
                  <a:schemeClr val="bg1"/>
                </a:solidFill>
              </a:rPr>
              <a:t>Bird’s eye photo in Feb. 2008</a:t>
            </a:r>
            <a:endParaRPr lang="en-US" altLang="ja-JP">
              <a:solidFill>
                <a:schemeClr val="bg1"/>
              </a:solidFill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13163" y="292100"/>
            <a:ext cx="2027237" cy="1722438"/>
            <a:chOff x="2339" y="184"/>
            <a:chExt cx="1277" cy="1085"/>
          </a:xfrm>
        </p:grpSpPr>
        <p:sp>
          <p:nvSpPr>
            <p:cNvPr id="22543" name="Line 17"/>
            <p:cNvSpPr>
              <a:spLocks noChangeShapeType="1"/>
            </p:cNvSpPr>
            <p:nvPr/>
          </p:nvSpPr>
          <p:spPr bwMode="auto">
            <a:xfrm flipV="1">
              <a:off x="2339" y="969"/>
              <a:ext cx="778" cy="53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4" name="Line 18"/>
            <p:cNvSpPr>
              <a:spLocks noChangeShapeType="1"/>
            </p:cNvSpPr>
            <p:nvPr/>
          </p:nvSpPr>
          <p:spPr bwMode="auto">
            <a:xfrm flipH="1">
              <a:off x="2339" y="184"/>
              <a:ext cx="37" cy="838"/>
            </a:xfrm>
            <a:prstGeom prst="lin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45" name="Oval 21"/>
            <p:cNvSpPr>
              <a:spLocks noChangeArrowheads="1"/>
            </p:cNvSpPr>
            <p:nvPr/>
          </p:nvSpPr>
          <p:spPr bwMode="auto">
            <a:xfrm>
              <a:off x="2944" y="952"/>
              <a:ext cx="672" cy="317"/>
            </a:xfrm>
            <a:prstGeom prst="ellipse">
              <a:avLst/>
            </a:prstGeom>
            <a:noFill/>
            <a:ln w="57150">
              <a:solidFill>
                <a:srgbClr val="FFF9A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Franklin Gothic Book" pitchFamily="-109" charset="0"/>
                <a:ea typeface="HGｺﾞｼｯｸE" pitchFamily="49" charset="-128"/>
              </a:endParaRPr>
            </a:p>
          </p:txBody>
        </p:sp>
      </p:grpSp>
      <p:sp>
        <p:nvSpPr>
          <p:cNvPr id="27" name="正方形/長方形 26"/>
          <p:cNvSpPr/>
          <p:nvPr/>
        </p:nvSpPr>
        <p:spPr>
          <a:xfrm>
            <a:off x="152400" y="152400"/>
            <a:ext cx="3200399" cy="830997"/>
          </a:xfrm>
          <a:prstGeom prst="rect">
            <a:avLst/>
          </a:prstGeom>
          <a:solidFill>
            <a:schemeClr val="accent2">
              <a:alpha val="53000"/>
            </a:schemeClr>
          </a:solidFill>
          <a:effectLst>
            <a:outerShdw blurRad="50800" dist="38100" dir="18900000" algn="tr" rotWithShape="0">
              <a:srgbClr val="000000">
                <a:alpha val="43000"/>
              </a:srgbClr>
            </a:outerShdw>
          </a:effectLst>
          <a:scene3d>
            <a:camera prst="perspectiveFront" fov="27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 Facility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(KEK/JAEA)</a:t>
            </a:r>
            <a:endParaRPr lang="ja-JP" altLang="en-US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52600" y="37233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Material</a:t>
            </a:r>
            <a:r>
              <a:rPr lang="en-US" altLang="ja-JP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ea typeface="+mn-ea"/>
              </a:rPr>
              <a:t>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and 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4620000" sx="112000" sy="112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Life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 Science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Facility</a:t>
            </a:r>
            <a:endParaRPr lang="ja-JP" altLang="en-U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-1219200" y="1742182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Neutrino Beam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To </a:t>
            </a: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Kamioka</a:t>
            </a:r>
            <a:endParaRPr lang="en-US" altLang="ja-JP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-609600" y="4648200"/>
            <a:ext cx="5719408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58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Main Ring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(30 </a:t>
            </a:r>
            <a:r>
              <a:rPr lang="en-US" altLang="ja-JP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GeV</a:t>
            </a:r>
            <a:r>
              <a:rPr lang="en-US" altLang="ja-JP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sym typeface="Wingdings"/>
              </a:rPr>
              <a:t>)</a:t>
            </a:r>
            <a:endParaRPr lang="en-US" altLang="ja-JP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477000" y="5628382"/>
            <a:ext cx="23622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399999" lon="0" rev="20699999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Hadron</a:t>
            </a: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 Hall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3352800" y="381000"/>
            <a:ext cx="2438400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LINAC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5334000" y="1284982"/>
            <a:ext cx="3200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Front" fov="7200000">
              <a:rot lat="20400000" lon="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3 GeV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Synchrotron</a:t>
            </a:r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5" name="角丸四角形 4"/>
          <p:cNvSpPr/>
          <p:nvPr/>
        </p:nvSpPr>
        <p:spPr>
          <a:xfrm>
            <a:off x="4166396" y="2819400"/>
            <a:ext cx="1451988" cy="1068478"/>
          </a:xfrm>
          <a:prstGeom prst="roundRect">
            <a:avLst/>
          </a:prstGeom>
          <a:noFill/>
          <a:ln w="57150" cmpd="sng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667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3044"/>
            <a:ext cx="8229600" cy="815100"/>
          </a:xfrm>
        </p:spPr>
        <p:txBody>
          <a:bodyPr/>
          <a:lstStyle/>
          <a:p>
            <a:r>
              <a:rPr kumimoji="1" lang="en-US" altLang="ja-JP" dirty="0" smtClean="0"/>
              <a:t>FPGA/PROM/Optical module</a:t>
            </a:r>
            <a:endParaRPr kumimoji="1" lang="ja-JP" altLang="en-US" dirty="0"/>
          </a:p>
        </p:txBody>
      </p:sp>
      <p:pic>
        <p:nvPicPr>
          <p:cNvPr id="5" name="コンテンツ プレースホルダー 4" descr="deltaB_devic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96" b="-7496"/>
          <a:stretch>
            <a:fillRect/>
          </a:stretch>
        </p:blipFill>
        <p:spPr>
          <a:xfrm>
            <a:off x="63502" y="1893888"/>
            <a:ext cx="9026290" cy="4964112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88722-2DA7-C841-840C-454E122C7F81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4662" y="198210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磁場変動の２次元マップ</a:t>
            </a:r>
            <a:endParaRPr kumimoji="1" lang="ja-JP" altLang="en-US" dirty="0"/>
          </a:p>
        </p:txBody>
      </p:sp>
      <p:pic>
        <p:nvPicPr>
          <p:cNvPr id="10" name="図 9" descr="スクリーンショット 2012-05-22 15.34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28" y="938238"/>
            <a:ext cx="1321062" cy="767474"/>
          </a:xfrm>
          <a:prstGeom prst="rect">
            <a:avLst/>
          </a:prstGeom>
        </p:spPr>
      </p:pic>
      <p:pic>
        <p:nvPicPr>
          <p:cNvPr id="11" name="図 10" descr="スクリーンショット 2012-01-31 18.41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59" y="735636"/>
            <a:ext cx="954649" cy="889983"/>
          </a:xfrm>
          <a:prstGeom prst="rect">
            <a:avLst/>
          </a:prstGeom>
        </p:spPr>
      </p:pic>
      <p:pic>
        <p:nvPicPr>
          <p:cNvPr id="12" name="図 11" descr="スクリーンショット 2012-05-22 15.35.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34" y="858144"/>
            <a:ext cx="1245948" cy="75234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892377" y="4140379"/>
            <a:ext cx="82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 [mm]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 rot="16200000">
            <a:off x="-508536" y="2929132"/>
            <a:ext cx="127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/>
              <a:t>ΔB/B [ppm]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897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Projected schedule</a:t>
            </a:r>
            <a:endParaRPr kumimoji="1" lang="ja-JP" altLang="en-US" dirty="0"/>
          </a:p>
        </p:txBody>
      </p:sp>
      <p:pic>
        <p:nvPicPr>
          <p:cNvPr id="5" name="コンテンツ プレースホルダー 4" descr="スクリーンショット 2012-02-22 18.20.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61" b="-14061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22782" y="1590261"/>
            <a:ext cx="62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Now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1998868" y="1932609"/>
            <a:ext cx="11043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744869" y="5864086"/>
            <a:ext cx="1585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CDR submitted</a:t>
            </a:r>
          </a:p>
          <a:p>
            <a:r>
              <a:rPr kumimoji="1" lang="en-US" altLang="ja-JP" sz="1400" dirty="0" smtClean="0"/>
              <a:t>Stage-1 </a:t>
            </a:r>
            <a:r>
              <a:rPr lang="en-US" altLang="ja-JP" sz="1400" dirty="0" smtClean="0"/>
              <a:t>approved</a:t>
            </a:r>
            <a:endParaRPr kumimoji="1" lang="ja-JP" altLang="en-US" sz="1400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2009916" y="5565913"/>
            <a:ext cx="0" cy="298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3863011" y="5596834"/>
            <a:ext cx="0" cy="298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597965" y="5883964"/>
            <a:ext cx="151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T</a:t>
            </a:r>
            <a:r>
              <a:rPr kumimoji="1" lang="en-US" altLang="ja-JP" sz="1400" dirty="0" smtClean="0"/>
              <a:t>DR </a:t>
            </a:r>
            <a:r>
              <a:rPr kumimoji="1" lang="en-US" altLang="ja-JP" sz="1400" dirty="0" err="1" smtClean="0"/>
              <a:t>submmision</a:t>
            </a:r>
            <a:endParaRPr kumimoji="1" lang="en-US" altLang="ja-JP" sz="1400" dirty="0" smtClean="0"/>
          </a:p>
          <a:p>
            <a:r>
              <a:rPr kumimoji="1" lang="en-US" altLang="ja-JP" sz="1400" dirty="0" smtClean="0"/>
              <a:t>Stage-2 request?</a:t>
            </a:r>
          </a:p>
        </p:txBody>
      </p:sp>
    </p:spTree>
    <p:extLst>
      <p:ext uri="{BB962C8B-B14F-4D97-AF65-F5344CB8AC3E}">
        <p14:creationId xmlns:p14="http://schemas.microsoft.com/office/powerpoint/2010/main" val="243467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5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6" name="テキスト ボックス 25"/>
          <p:cNvSpPr txBox="1"/>
          <p:nvPr/>
        </p:nvSpPr>
        <p:spPr>
          <a:xfrm>
            <a:off x="3886200" y="5646003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LINAC (300 MeV/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9798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6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185311"/>
            <a:ext cx="3517900" cy="255605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1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52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3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592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(28 MeV/c, 4x10</a:t>
            </a:r>
            <a:r>
              <a:rPr lang="en-US" altLang="ja-JP" sz="1200" baseline="30000">
                <a:solidFill>
                  <a:srgbClr val="FFFFFF"/>
                </a:solidFill>
              </a:rPr>
              <a:t>8</a:t>
            </a:r>
            <a:r>
              <a:rPr lang="en-US" altLang="ja-JP" sz="1200">
                <a:solidFill>
                  <a:srgbClr val="FFFFFF"/>
                </a:solidFill>
              </a:rPr>
              <a:t>/s)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886200" y="5646003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LINAC (300 MeV/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rot="10800000" flipV="1">
            <a:off x="0" y="3140968"/>
            <a:ext cx="3059832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16200000" flipH="1">
            <a:off x="3023828" y="3609020"/>
            <a:ext cx="93610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140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/>
              <a:pPr/>
              <a:t>7</a:t>
            </a:fld>
            <a:endParaRPr lang="en-US" altLang="ja-JP"/>
          </a:p>
        </p:txBody>
      </p:sp>
      <p:pic>
        <p:nvPicPr>
          <p:cNvPr id="21508" name="図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1100"/>
            <a:ext cx="91440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76200" y="1828800"/>
            <a:ext cx="838200" cy="304800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4185311"/>
            <a:ext cx="3517900" cy="255605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127571" y="4372819"/>
            <a:ext cx="342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Resonant Laser Ionization of Muonium (~10</a:t>
            </a:r>
            <a:r>
              <a:rPr lang="en-US" altLang="ja-JP" sz="1400" baseline="30000" dirty="0">
                <a:solidFill>
                  <a:srgbClr val="FFFFFF"/>
                </a:solidFill>
              </a:rPr>
              <a:t>6</a:t>
            </a:r>
            <a:r>
              <a:rPr lang="en-US" altLang="ja-JP" sz="1400" dirty="0">
                <a:solidFill>
                  <a:srgbClr val="FFFFFF"/>
                </a:solidFill>
              </a:rPr>
              <a:t> </a:t>
            </a:r>
            <a:r>
              <a:rPr lang="en-US" altLang="ja-JP" sz="1400" dirty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altLang="ja-JP" sz="1400" baseline="30000" dirty="0">
                <a:solidFill>
                  <a:srgbClr val="FFFFFF"/>
                </a:solidFill>
              </a:rPr>
              <a:t>+</a:t>
            </a:r>
            <a:r>
              <a:rPr lang="en-US" altLang="ja-JP" sz="1400" dirty="0">
                <a:solidFill>
                  <a:srgbClr val="FFFFFF"/>
                </a:solidFill>
              </a:rPr>
              <a:t>/s)</a:t>
            </a: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43000" y="1295400"/>
            <a:ext cx="1252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Graphite target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 (20 mm)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773113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3 GeV proton beam</a:t>
            </a:r>
          </a:p>
          <a:p>
            <a:r>
              <a:rPr lang="en-US" altLang="ja-JP" sz="1200" dirty="0">
                <a:solidFill>
                  <a:schemeClr val="bg1"/>
                </a:solidFill>
              </a:rPr>
              <a:t> ( 333 </a:t>
            </a:r>
            <a:r>
              <a:rPr lang="en-US" altLang="ja-JP" sz="1200" dirty="0" err="1">
                <a:solidFill>
                  <a:schemeClr val="bg1"/>
                </a:solidFill>
              </a:rPr>
              <a:t>uA</a:t>
            </a:r>
            <a:r>
              <a:rPr lang="en-US" altLang="ja-JP" sz="1200" dirty="0">
                <a:solidFill>
                  <a:schemeClr val="bg1"/>
                </a:solidFill>
              </a:rPr>
              <a:t>)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676400" y="1828800"/>
            <a:ext cx="1592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srgbClr val="FFFFFF"/>
                </a:solidFill>
              </a:rPr>
              <a:t>Surface muon beam </a:t>
            </a:r>
          </a:p>
          <a:p>
            <a:r>
              <a:rPr lang="en-US" altLang="ja-JP" sz="1200">
                <a:solidFill>
                  <a:srgbClr val="FFFFFF"/>
                </a:solidFill>
              </a:rPr>
              <a:t>(28 MeV/c, 4x10</a:t>
            </a:r>
            <a:r>
              <a:rPr lang="en-US" altLang="ja-JP" sz="1200" baseline="30000">
                <a:solidFill>
                  <a:srgbClr val="FFFFFF"/>
                </a:solidFill>
              </a:rPr>
              <a:t>8</a:t>
            </a:r>
            <a:r>
              <a:rPr lang="en-US" altLang="ja-JP" sz="1200">
                <a:solidFill>
                  <a:srgbClr val="FFFFFF"/>
                </a:solidFill>
              </a:rPr>
              <a:t>/s)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514600" y="243840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(300 K ~ 25 meV⇒2.3 </a:t>
            </a:r>
            <a:r>
              <a:rPr lang="en-US" altLang="ja-JP" sz="1200" dirty="0" err="1">
                <a:solidFill>
                  <a:srgbClr val="FFFFFF"/>
                </a:solidFill>
              </a:rPr>
              <a:t>keV</a:t>
            </a:r>
            <a:r>
              <a:rPr lang="en-US" altLang="ja-JP" sz="1200" dirty="0">
                <a:solidFill>
                  <a:srgbClr val="FFFFFF"/>
                </a:solidFill>
              </a:rPr>
              <a:t>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4190" y="48690"/>
            <a:ext cx="3579809" cy="3075510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</a:effectLst>
        </p:spPr>
      </p:pic>
      <p:sp>
        <p:nvSpPr>
          <p:cNvPr id="26" name="テキスト ボックス 25"/>
          <p:cNvSpPr txBox="1"/>
          <p:nvPr/>
        </p:nvSpPr>
        <p:spPr>
          <a:xfrm>
            <a:off x="3886200" y="5646003"/>
            <a:ext cx="5194577" cy="830997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perspectiveFront" fov="4800000">
                <a:rot lat="1200000" lon="0" rev="0"/>
              </a:camera>
              <a:lightRig rig="threePt" dir="t"/>
            </a:scene3d>
          </a:bodyPr>
          <a:lstStyle/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New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g-2/EDM Experiment at</a:t>
            </a:r>
          </a:p>
          <a:p>
            <a:pPr>
              <a:defRPr/>
            </a:pP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J-PARC with Ultra-Cold </a:t>
            </a:r>
            <a:r>
              <a:rPr lang="en-US" altLang="ja-JP" sz="2400" dirty="0" err="1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400" dirty="0">
                <a:solidFill>
                  <a:srgbClr val="FFFFFF"/>
                </a:solidFill>
                <a:effectLst>
                  <a:glow rad="63500">
                    <a:schemeClr val="accent1">
                      <a:lumMod val="75000"/>
                      <a:alpha val="75000"/>
                    </a:schemeClr>
                  </a:glow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Beam </a:t>
            </a:r>
            <a:endParaRPr lang="ja-JP" altLang="en-US" sz="2400" dirty="0">
              <a:solidFill>
                <a:srgbClr val="FFFFFF"/>
              </a:solidFill>
              <a:effectLst>
                <a:glow rad="63500">
                  <a:schemeClr val="accent1">
                    <a:lumMod val="75000"/>
                    <a:alpha val="75000"/>
                  </a:schemeClr>
                </a:glow>
                <a:outerShdw blurRad="60007" dist="200025" dir="15000000" sy="30000" kx="-1800000" algn="bl">
                  <a:srgbClr val="000000">
                    <a:alpha val="32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4336961" y="1514340"/>
            <a:ext cx="11860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Silicon Tracker</a:t>
            </a:r>
          </a:p>
        </p:txBody>
      </p:sp>
      <p:sp>
        <p:nvSpPr>
          <p:cNvPr id="28" name="右矢印 27"/>
          <p:cNvSpPr>
            <a:spLocks noChangeArrowheads="1"/>
          </p:cNvSpPr>
          <p:nvPr/>
        </p:nvSpPr>
        <p:spPr bwMode="auto">
          <a:xfrm>
            <a:off x="5827713" y="1458913"/>
            <a:ext cx="1106487" cy="369887"/>
          </a:xfrm>
          <a:prstGeom prst="rightArrow">
            <a:avLst>
              <a:gd name="adj1" fmla="val 50000"/>
              <a:gd name="adj2" fmla="val 49954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6553200" y="2068513"/>
            <a:ext cx="1774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FFFF"/>
                </a:solidFill>
              </a:rPr>
              <a:t>66 cm diameter</a:t>
            </a: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85013" y="1665288"/>
            <a:ext cx="688975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1" name="正方形/長方形 30"/>
          <p:cNvSpPr/>
          <p:nvPr/>
        </p:nvSpPr>
        <p:spPr>
          <a:xfrm>
            <a:off x="76200" y="2724090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Surface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ea typeface="ＭＳ Ｐゴシック" pitchFamily="-109" charset="-128"/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95860" y="3733800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Ultra Cold 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ea typeface="ＭＳ Ｐゴシック" pitchFamily="-109" charset="-128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261900" y="455289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LINAC (300 MeV/</a:t>
            </a:r>
            <a:r>
              <a:rPr lang="en-US" altLang="ja-JP" sz="2000" b="1" dirty="0" err="1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c</a:t>
            </a: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)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770001" y="401824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ja-JP" sz="20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Muon </a:t>
            </a:r>
            <a:endParaRPr lang="en-US" altLang="ja-JP" sz="2000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pPr algn="ctr">
              <a:defRPr/>
            </a:pPr>
            <a:r>
              <a:rPr lang="en-US" altLang="ja-JP" sz="20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 rot="10800000">
            <a:off x="5508104" y="3140968"/>
            <a:ext cx="1944216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5400000" flipH="1" flipV="1">
            <a:off x="8154144" y="3807296"/>
            <a:ext cx="1800200" cy="179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5564188" y="2943225"/>
            <a:ext cx="2628861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FF"/>
                </a:solidFill>
              </a:rPr>
              <a:t>Super Precision Magnetic Field</a:t>
            </a:r>
          </a:p>
          <a:p>
            <a:r>
              <a:rPr lang="en-US" altLang="ja-JP" sz="1400" dirty="0">
                <a:solidFill>
                  <a:srgbClr val="FFFFFF"/>
                </a:solidFill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86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12372"/>
          </a:xfrm>
        </p:spPr>
        <p:txBody>
          <a:bodyPr>
            <a:noAutofit/>
          </a:bodyPr>
          <a:lstStyle/>
          <a:p>
            <a:r>
              <a:rPr lang="en-US" altLang="ja-JP" sz="4000" dirty="0" smtClean="0"/>
              <a:t>The </a:t>
            </a:r>
            <a:r>
              <a:rPr lang="en-US" altLang="ja-JP" sz="4000" dirty="0" err="1" smtClean="0"/>
              <a:t>muon</a:t>
            </a:r>
            <a:r>
              <a:rPr lang="en-US" altLang="ja-JP" sz="4000" dirty="0" smtClean="0"/>
              <a:t> storage </a:t>
            </a:r>
            <a:r>
              <a:rPr kumimoji="1" lang="en-US" altLang="ja-JP" sz="4000" dirty="0" smtClean="0"/>
              <a:t>magnet</a:t>
            </a:r>
            <a:endParaRPr kumimoji="1" lang="ja-JP" altLang="en-US" sz="4000" dirty="0"/>
          </a:p>
        </p:txBody>
      </p:sp>
      <p:pic>
        <p:nvPicPr>
          <p:cNvPr id="5" name="コンテンツ プレースホルダー 4" descr="スクリーンショット 2012-02-21 18.46.1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" t="244" r="-780" b="-244"/>
          <a:stretch/>
        </p:blipFill>
        <p:spPr>
          <a:xfrm>
            <a:off x="541131" y="613730"/>
            <a:ext cx="6990520" cy="6255313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AD82-A2A7-48CC-ADE6-956731C16DA4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1131" y="2887916"/>
            <a:ext cx="2100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Super-conducting coils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7595" y="1999591"/>
            <a:ext cx="1087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Cryogenics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1131" y="3720982"/>
            <a:ext cx="1685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00FF"/>
                </a:solidFill>
              </a:rPr>
              <a:t>e+ tracker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22785" y="1483975"/>
            <a:ext cx="2025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Magnet iron yoke</a:t>
            </a:r>
            <a:endParaRPr kumimoji="1" lang="ja-JP" altLang="en-US" sz="20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7461480" y="1440210"/>
            <a:ext cx="0" cy="44113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5400000">
            <a:off x="7152600" y="3387484"/>
            <a:ext cx="876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2900 mm</a:t>
            </a:r>
            <a:endParaRPr kumimoji="1" lang="ja-JP" altLang="en-US" sz="1400" dirty="0"/>
          </a:p>
        </p:txBody>
      </p:sp>
      <p:sp>
        <p:nvSpPr>
          <p:cNvPr id="18" name="円弧 17"/>
          <p:cNvSpPr/>
          <p:nvPr/>
        </p:nvSpPr>
        <p:spPr>
          <a:xfrm rot="5400000">
            <a:off x="4303947" y="3111614"/>
            <a:ext cx="483831" cy="1099682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弧 18"/>
          <p:cNvSpPr/>
          <p:nvPr/>
        </p:nvSpPr>
        <p:spPr>
          <a:xfrm rot="16200000">
            <a:off x="4289987" y="3126737"/>
            <a:ext cx="506781" cy="1099682"/>
          </a:xfrm>
          <a:prstGeom prst="arc">
            <a:avLst>
              <a:gd name="adj1" fmla="val 16200000"/>
              <a:gd name="adj2" fmla="val 5255986"/>
            </a:avLst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9179" y="3243827"/>
            <a:ext cx="2421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μ storage orbit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2564197" y="3072683"/>
            <a:ext cx="703870" cy="3659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endCxn id="18" idx="2"/>
          </p:cNvCxnSpPr>
          <p:nvPr/>
        </p:nvCxnSpPr>
        <p:spPr>
          <a:xfrm>
            <a:off x="2620047" y="3501002"/>
            <a:ext cx="1378453" cy="183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9" idx="3"/>
          </p:cNvCxnSpPr>
          <p:nvPr/>
        </p:nvCxnSpPr>
        <p:spPr>
          <a:xfrm flipV="1">
            <a:off x="2226959" y="3914480"/>
            <a:ext cx="1892973" cy="681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図 35" descr="スクリーンショット 2012-05-28 2.37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014" y="4025880"/>
            <a:ext cx="811444" cy="28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0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93110" y="791188"/>
            <a:ext cx="6250089" cy="4616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Positron tracker </a:t>
            </a:r>
            <a:r>
              <a:rPr kumimoji="1" lang="en-US" altLang="ja-JP" sz="2400" dirty="0"/>
              <a:t>consists of silicon-strip vanes</a:t>
            </a:r>
            <a:r>
              <a:rPr kumimoji="1" lang="en-US" altLang="ja-JP" sz="2400" dirty="0" smtClean="0"/>
              <a:t>.</a:t>
            </a:r>
            <a:endParaRPr kumimoji="1"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813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Positron tracker</a:t>
            </a:r>
            <a:endParaRPr kumimoji="1" lang="ja-JP" altLang="en-US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>
          <a:xfrm>
            <a:off x="6826943" y="6445938"/>
            <a:ext cx="2133600" cy="365125"/>
          </a:xfrm>
        </p:spPr>
        <p:txBody>
          <a:bodyPr/>
          <a:lstStyle/>
          <a:p>
            <a:fld id="{9BDD239B-FBAD-4084-899B-E264DFFDAFD0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grpSp>
        <p:nvGrpSpPr>
          <p:cNvPr id="8" name="グループ化 8"/>
          <p:cNvGrpSpPr>
            <a:grpSpLocks/>
          </p:cNvGrpSpPr>
          <p:nvPr/>
        </p:nvGrpSpPr>
        <p:grpSpPr bwMode="auto">
          <a:xfrm>
            <a:off x="4582557" y="3693707"/>
            <a:ext cx="4111291" cy="3164293"/>
            <a:chOff x="5031342" y="4296470"/>
            <a:chExt cx="2969677" cy="2429101"/>
          </a:xfrm>
        </p:grpSpPr>
        <p:pic>
          <p:nvPicPr>
            <p:cNvPr id="9" name="Picture 2" descr="C:\Users\ingo\ZX90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31342" y="4296470"/>
              <a:ext cx="2531097" cy="2429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テキスト ボックス 12"/>
            <p:cNvSpPr txBox="1">
              <a:spLocks noChangeArrowheads="1"/>
            </p:cNvSpPr>
            <p:nvPr/>
          </p:nvSpPr>
          <p:spPr bwMode="auto">
            <a:xfrm>
              <a:off x="7286644" y="6429396"/>
              <a:ext cx="7143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>
                  <a:latin typeface="Calibri" pitchFamily="34" charset="0"/>
                </a:rPr>
                <a:t>mm</a:t>
              </a:r>
              <a:endParaRPr lang="ja-JP" altLang="en-US" sz="1200">
                <a:latin typeface="Calibri" pitchFamily="34" charset="0"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6985242" y="3906786"/>
            <a:ext cx="212660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0000"/>
                </a:solidFill>
              </a:rPr>
              <a:t>・　</a:t>
            </a:r>
            <a:r>
              <a:rPr lang="en-US" altLang="ja-JP" sz="1400" dirty="0" smtClean="0">
                <a:solidFill>
                  <a:srgbClr val="FF0000"/>
                </a:solidFill>
              </a:rPr>
              <a:t>signal e+ (p&gt;200MeV/c)</a:t>
            </a:r>
          </a:p>
          <a:p>
            <a:r>
              <a:rPr lang="ja-JP" altLang="en-US" sz="1400" dirty="0" smtClean="0">
                <a:solidFill>
                  <a:srgbClr val="0033CC"/>
                </a:solidFill>
              </a:rPr>
              <a:t>・　</a:t>
            </a:r>
            <a:r>
              <a:rPr lang="en-US" altLang="ja-JP" sz="1400" dirty="0" smtClean="0">
                <a:solidFill>
                  <a:srgbClr val="0033CC"/>
                </a:solidFill>
              </a:rPr>
              <a:t>BG e+ (p&lt;200MeV/c)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2662"/>
          <a:stretch/>
        </p:blipFill>
        <p:spPr bwMode="auto">
          <a:xfrm>
            <a:off x="16077" y="1703866"/>
            <a:ext cx="4284424" cy="240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558367" y="1479209"/>
            <a:ext cx="17864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Silicon-strip vane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26650" y="6107384"/>
            <a:ext cx="86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GEANT4</a:t>
            </a:r>
            <a:endParaRPr kumimoji="1" lang="ja-JP" altLang="en-US" sz="1600" dirty="0"/>
          </a:p>
        </p:txBody>
      </p:sp>
      <p:pic>
        <p:nvPicPr>
          <p:cNvPr id="7" name="図 6" descr="スクリーンショット 2012-02-22 16.58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65" y="1279129"/>
            <a:ext cx="3806318" cy="252009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48413" y="4170712"/>
            <a:ext cx="4605624" cy="249299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In the first 5 ns after </a:t>
            </a:r>
            <a:r>
              <a:rPr kumimoji="1" lang="en-US" altLang="ja-JP" sz="2000" dirty="0" err="1" smtClean="0"/>
              <a:t>muon</a:t>
            </a:r>
            <a:r>
              <a:rPr kumimoji="1" lang="en-US" altLang="ja-JP" sz="2000" dirty="0" smtClean="0"/>
              <a:t> injection,</a:t>
            </a:r>
          </a:p>
          <a:p>
            <a:pPr lvl="1"/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sz="2000" dirty="0" smtClean="0">
                <a:solidFill>
                  <a:srgbClr val="FF0000"/>
                </a:solidFill>
              </a:rPr>
              <a:t>15 </a:t>
            </a:r>
            <a:r>
              <a:rPr lang="en-US" altLang="ja-JP" sz="2000" dirty="0">
                <a:solidFill>
                  <a:srgbClr val="FF0000"/>
                </a:solidFill>
              </a:rPr>
              <a:t>signal e+ tracks </a:t>
            </a:r>
            <a:r>
              <a:rPr lang="en-US" altLang="ja-JP" sz="2000" dirty="0"/>
              <a:t>with p&gt;200 </a:t>
            </a:r>
            <a:r>
              <a:rPr lang="en-US" altLang="ja-JP" sz="2000" dirty="0" smtClean="0"/>
              <a:t>MeV</a:t>
            </a:r>
            <a:endParaRPr lang="en-US" altLang="ja-JP" sz="2000" dirty="0"/>
          </a:p>
          <a:p>
            <a:pPr lvl="1"/>
            <a:r>
              <a:rPr lang="en-US" altLang="ja-JP" sz="2000" dirty="0">
                <a:solidFill>
                  <a:srgbClr val="0000FF"/>
                </a:solidFill>
              </a:rPr>
              <a:t>30 BG e+ tracks </a:t>
            </a:r>
            <a:r>
              <a:rPr lang="en-US" altLang="ja-JP" sz="2000" dirty="0"/>
              <a:t>with p&lt;200 </a:t>
            </a:r>
            <a:r>
              <a:rPr lang="en-US" altLang="ja-JP" sz="2000" dirty="0" smtClean="0"/>
              <a:t>MeV</a:t>
            </a:r>
          </a:p>
          <a:p>
            <a:pPr lvl="1"/>
            <a:endParaRPr lang="en-US" altLang="ja-JP" dirty="0" smtClean="0"/>
          </a:p>
          <a:p>
            <a:pPr marL="800100" lvl="1" indent="-342900">
              <a:buFont typeface="Wingdings" charset="0"/>
              <a:buChar char="à"/>
            </a:pPr>
            <a:r>
              <a:rPr kumimoji="1" lang="en-US" altLang="ja-JP" sz="2000" dirty="0" smtClean="0">
                <a:sym typeface="Wingdings"/>
              </a:rPr>
              <a:t>Hit rate 1-2 MHz/200μm</a:t>
            </a:r>
          </a:p>
          <a:p>
            <a:pPr marL="800100" lvl="1" indent="-342900">
              <a:buFont typeface="Wingdings" charset="0"/>
              <a:buChar char="à"/>
            </a:pPr>
            <a:r>
              <a:rPr kumimoji="1" lang="en-US" altLang="ja-JP" sz="2000" dirty="0" smtClean="0"/>
              <a:t>Rate reduced by 1/</a:t>
            </a:r>
            <a:r>
              <a:rPr kumimoji="1" lang="en-US" altLang="ja-JP" sz="2000" dirty="0" smtClean="0"/>
              <a:t>160 </a:t>
            </a:r>
            <a:r>
              <a:rPr kumimoji="1" lang="en-US" altLang="ja-JP" sz="2000" dirty="0" smtClean="0"/>
              <a:t>after 30 </a:t>
            </a:r>
            <a:r>
              <a:rPr kumimoji="1" lang="en-US" altLang="ja-JP" sz="2000" dirty="0" err="1" smtClean="0"/>
              <a:t>μs</a:t>
            </a:r>
            <a:r>
              <a:rPr kumimoji="1" lang="en-US" altLang="ja-JP" sz="2000" dirty="0" smtClean="0"/>
              <a:t> (5 x lifetime)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12669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14" grpId="0" animBg="1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1620</TotalTime>
  <Words>2725</Words>
  <Application>Microsoft Macintosh PowerPoint</Application>
  <PresentationFormat>画面に合わせる (4:3)</PresentationFormat>
  <Paragraphs>540</Paragraphs>
  <Slides>41</Slides>
  <Notes>1</Notes>
  <HiddenSlides>22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3" baseType="lpstr">
      <vt:lpstr>ホワイト</vt:lpstr>
      <vt:lpstr>数式</vt:lpstr>
      <vt:lpstr>R&amp;D for muon g-2 and EDM measurements at J-PARC (new proposal)</vt:lpstr>
      <vt:lpstr>Searching for beyond SM with muons</vt:lpstr>
      <vt:lpstr>muon g-2/EDM measurements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The muon storage magnet</vt:lpstr>
      <vt:lpstr>Positron tracker</vt:lpstr>
      <vt:lpstr>Expected time spectrum of me+nn decay </vt:lpstr>
      <vt:lpstr>Expected time spectrum of me+nn decay </vt:lpstr>
      <vt:lpstr>French-Japan collaboration on the positron tracker development</vt:lpstr>
      <vt:lpstr>2nd Workshop on muon g-2 and EDM in LHC era</vt:lpstr>
      <vt:lpstr>Proposed research program in FJPPL</vt:lpstr>
      <vt:lpstr>Software framework</vt:lpstr>
      <vt:lpstr>Track reconstruction software</vt:lpstr>
      <vt:lpstr>Simulation and computing resource</vt:lpstr>
      <vt:lpstr>Detector characterization</vt:lpstr>
      <vt:lpstr>Summary</vt:lpstr>
      <vt:lpstr>Muon g-2 in standard model</vt:lpstr>
      <vt:lpstr>PowerPoint プレゼンテーション</vt:lpstr>
      <vt:lpstr>Injection, storage, and positron detection</vt:lpstr>
      <vt:lpstr>Requirements and core R&amp;D tasks</vt:lpstr>
      <vt:lpstr>Our approach</vt:lpstr>
      <vt:lpstr>Design parameters</vt:lpstr>
      <vt:lpstr>me+nn decay kinematics</vt:lpstr>
      <vt:lpstr>The Silicon vane</vt:lpstr>
      <vt:lpstr>BNL, FNAL, and J-PARC</vt:lpstr>
      <vt:lpstr>Raw occupancy and hit distributions</vt:lpstr>
      <vt:lpstr>Raw occupancy and hit rate</vt:lpstr>
      <vt:lpstr>Time evolution of track hits</vt:lpstr>
      <vt:lpstr>Readout electronics and DAQ</vt:lpstr>
      <vt:lpstr>Front-end ASIC</vt:lpstr>
      <vt:lpstr>High precision clock</vt:lpstr>
      <vt:lpstr>R&amp;Ds for early-to-late effects</vt:lpstr>
      <vt:lpstr>Effect of detector components in the precision B-field</vt:lpstr>
      <vt:lpstr>Effect of magnetic field due to currents in electronics</vt:lpstr>
      <vt:lpstr>Capacitor</vt:lpstr>
      <vt:lpstr>Resistor</vt:lpstr>
      <vt:lpstr>FPGA/PROM/Optical module</vt:lpstr>
      <vt:lpstr>Projected schedule</vt:lpstr>
    </vt:vector>
  </TitlesOfParts>
  <Company>高エネルギー加速器研究機構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R&amp;D for muon g-2 and EDM measurements at J-PARC</dc:title>
  <dc:creator>三部 勉</dc:creator>
  <cp:lastModifiedBy>三部 勉</cp:lastModifiedBy>
  <cp:revision>106</cp:revision>
  <dcterms:created xsi:type="dcterms:W3CDTF">2012-05-27T14:20:36Z</dcterms:created>
  <dcterms:modified xsi:type="dcterms:W3CDTF">2012-05-29T06:15:09Z</dcterms:modified>
</cp:coreProperties>
</file>