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577" r:id="rId2"/>
    <p:sldId id="943" r:id="rId3"/>
    <p:sldId id="944" r:id="rId4"/>
    <p:sldId id="945" r:id="rId5"/>
    <p:sldId id="946" r:id="rId6"/>
    <p:sldId id="947" r:id="rId7"/>
    <p:sldId id="948" r:id="rId8"/>
    <p:sldId id="863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467" autoAdjust="0"/>
    <p:restoredTop sz="94660"/>
  </p:normalViewPr>
  <p:slideViewPr>
    <p:cSldViewPr>
      <p:cViewPr>
        <p:scale>
          <a:sx n="100" d="100"/>
          <a:sy n="100" d="100"/>
        </p:scale>
        <p:origin x="-552" y="-304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ACGRID-III (Hanoi)</a:t>
            </a:r>
          </a:p>
          <a:p>
            <a:r>
              <a:rPr lang="en-US" dirty="0" smtClean="0"/>
              <a:t>1 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and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Common Proxy Service</a:t>
            </a:r>
          </a:p>
          <a:p>
            <a:pPr lvl="1"/>
            <a:r>
              <a:rPr lang="en-US" dirty="0" smtClean="0"/>
              <a:t>All authentication is done through common service</a:t>
            </a:r>
          </a:p>
          <a:p>
            <a:pPr lvl="1"/>
            <a:r>
              <a:rPr lang="en-US" dirty="0" smtClean="0"/>
              <a:t>Relies on JAAS implementation in Jetty web service container</a:t>
            </a:r>
          </a:p>
          <a:p>
            <a:pPr lvl="1"/>
            <a:r>
              <a:rPr lang="en-US" dirty="0" smtClean="0"/>
              <a:t>Flexible mechanism that takes advantage of existing software</a:t>
            </a:r>
          </a:p>
          <a:p>
            <a:r>
              <a:rPr lang="en-US" dirty="0" smtClean="0"/>
              <a:t>Authentication Mechanisms</a:t>
            </a:r>
          </a:p>
          <a:p>
            <a:pPr lvl="1"/>
            <a:r>
              <a:rPr lang="en-US" dirty="0" smtClean="0">
                <a:sym typeface="Wingdings"/>
              </a:rPr>
              <a:t>Username/password (password file or LDAP)</a:t>
            </a:r>
          </a:p>
          <a:p>
            <a:pPr lvl="1"/>
            <a:r>
              <a:rPr lang="en-US" dirty="0" smtClean="0">
                <a:sym typeface="Wingdings"/>
              </a:rPr>
              <a:t>Grid certificates and VOMS proxies (DN file or LDAP)</a:t>
            </a:r>
          </a:p>
          <a:p>
            <a:pPr lvl="1"/>
            <a:r>
              <a:rPr lang="en-US" dirty="0" smtClean="0">
                <a:sym typeface="Wingdings"/>
              </a:rPr>
              <a:t>Shibboleth, SLCS, etc. are currently being worked on</a:t>
            </a:r>
          </a:p>
          <a:p>
            <a:r>
              <a:rPr lang="en-US" dirty="0" smtClean="0">
                <a:sym typeface="Wingdings"/>
              </a:rPr>
              <a:t>Authorization</a:t>
            </a:r>
          </a:p>
          <a:p>
            <a:pPr lvl="1"/>
            <a:r>
              <a:rPr lang="en-US" dirty="0" smtClean="0">
                <a:sym typeface="Wingdings"/>
              </a:rPr>
              <a:t>Done by individual cloud services and rights may differ between them</a:t>
            </a:r>
          </a:p>
          <a:p>
            <a:pPr lvl="1"/>
            <a:r>
              <a:rPr lang="en-US" dirty="0" smtClean="0">
                <a:sym typeface="Wingdings"/>
              </a:rPr>
              <a:t>Policies based on groups and roles will be available soon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</a:t>
            </a:r>
            <a:endParaRPr lang="en-US" dirty="0"/>
          </a:p>
        </p:txBody>
      </p:sp>
      <p:pic>
        <p:nvPicPr>
          <p:cNvPr id="15" name="Picture 14" descr="registration-ho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444" y="838200"/>
            <a:ext cx="6113356" cy="6400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7200" y="5481935"/>
            <a:ext cx="495300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https://cloud-lal.stratuslab.eu:8444/ </a:t>
            </a:r>
            <a:endParaRPr lang="en-US" b="0" i="1" dirty="0"/>
          </a:p>
        </p:txBody>
      </p:sp>
      <p:sp>
        <p:nvSpPr>
          <p:cNvPr id="17" name="Left Brace 16"/>
          <p:cNvSpPr/>
          <p:nvPr/>
        </p:nvSpPr>
        <p:spPr bwMode="auto">
          <a:xfrm>
            <a:off x="2743200" y="2895600"/>
            <a:ext cx="457200" cy="914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8" name="Left Brace 17"/>
          <p:cNvSpPr/>
          <p:nvPr/>
        </p:nvSpPr>
        <p:spPr bwMode="auto">
          <a:xfrm>
            <a:off x="2743200" y="3962400"/>
            <a:ext cx="457200" cy="914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8956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Registering &amp;</a:t>
            </a:r>
            <a:br>
              <a:rPr lang="en-US" dirty="0" smtClean="0"/>
            </a:br>
            <a:r>
              <a:rPr lang="en-US" dirty="0" smtClean="0"/>
              <a:t>Account Mgt.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Understanding</a:t>
            </a:r>
            <a:br>
              <a:rPr lang="en-US" dirty="0" smtClean="0"/>
            </a:br>
            <a:r>
              <a:rPr lang="en-US" dirty="0" smtClean="0"/>
              <a:t>StratusLab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pic>
        <p:nvPicPr>
          <p:cNvPr id="7" name="Picture 6" descr="registration-polici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859696"/>
            <a:ext cx="6092826" cy="6379303"/>
          </a:xfrm>
          <a:prstGeom prst="rect">
            <a:avLst/>
          </a:prstGeom>
        </p:spPr>
      </p:pic>
      <p:sp>
        <p:nvSpPr>
          <p:cNvPr id="8" name="Left Brace 7"/>
          <p:cNvSpPr/>
          <p:nvPr/>
        </p:nvSpPr>
        <p:spPr bwMode="auto">
          <a:xfrm>
            <a:off x="2743200" y="4495800"/>
            <a:ext cx="457200" cy="2057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1126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Reuse Grid Policies, but… 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 bwMode="auto">
          <a:xfrm>
            <a:off x="2743200" y="3048000"/>
            <a:ext cx="457200" cy="1371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429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Disclaimer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pic>
        <p:nvPicPr>
          <p:cNvPr id="7" name="Picture 6" descr="registration-regis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859697"/>
            <a:ext cx="6092825" cy="6379303"/>
          </a:xfrm>
          <a:prstGeom prst="rect">
            <a:avLst/>
          </a:prstGeom>
        </p:spPr>
      </p:pic>
      <p:sp>
        <p:nvSpPr>
          <p:cNvPr id="8" name="Left Brace 7"/>
          <p:cNvSpPr/>
          <p:nvPr/>
        </p:nvSpPr>
        <p:spPr bwMode="auto">
          <a:xfrm>
            <a:off x="2743200" y="3657600"/>
            <a:ext cx="457200" cy="2514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5030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Provide information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2400" y="3711714"/>
            <a:ext cx="1219200" cy="707886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/>
              <a:t>DN not required</a:t>
            </a:r>
            <a:endParaRPr lang="en-US" sz="2000" b="0" i="1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 bwMode="auto">
          <a:xfrm rot="10800000" flipV="1">
            <a:off x="6781800" y="4065656"/>
            <a:ext cx="990600" cy="506343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</a:t>
            </a:r>
            <a:endParaRPr lang="en-US" dirty="0"/>
          </a:p>
        </p:txBody>
      </p:sp>
      <p:pic>
        <p:nvPicPr>
          <p:cNvPr id="7" name="Picture 6" descr="registration-profi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443" y="838200"/>
            <a:ext cx="6113357" cy="640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0200" y="4953000"/>
            <a:ext cx="4191000" cy="83099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Use password to access and change account information.</a:t>
            </a:r>
            <a:endParaRPr lang="en-US" b="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1981200"/>
            <a:ext cx="3124200" cy="1631216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/>
              <a:t>You can use both a username/password and grid DN to access cloud, but they are considered different users!!</a:t>
            </a:r>
            <a:endParaRPr lang="en-US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3061</TotalTime>
  <Words>166</Words>
  <Application>Microsoft Macintosh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stratuslab-presentation-template-v3</vt:lpstr>
      <vt:lpstr>Registration</vt:lpstr>
      <vt:lpstr>Authentication and Authorization</vt:lpstr>
      <vt:lpstr>Home</vt:lpstr>
      <vt:lpstr>Policies</vt:lpstr>
      <vt:lpstr>Register</vt:lpstr>
      <vt:lpstr>Profile</vt:lpstr>
      <vt:lpstr>Slide 7</vt:lpstr>
      <vt:lpstr>Slide 8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373</cp:revision>
  <cp:lastPrinted>2010-03-23T08:08:48Z</cp:lastPrinted>
  <dcterms:created xsi:type="dcterms:W3CDTF">2011-10-31T08:31:40Z</dcterms:created>
  <dcterms:modified xsi:type="dcterms:W3CDTF">2011-10-31T08:32:13Z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