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577" r:id="rId2"/>
    <p:sldId id="956" r:id="rId3"/>
    <p:sldId id="966" r:id="rId4"/>
    <p:sldId id="969" r:id="rId5"/>
    <p:sldId id="968" r:id="rId6"/>
    <p:sldId id="957" r:id="rId7"/>
    <p:sldId id="958" r:id="rId8"/>
    <p:sldId id="974" r:id="rId9"/>
    <p:sldId id="959" r:id="rId10"/>
    <p:sldId id="960" r:id="rId11"/>
    <p:sldId id="961" r:id="rId12"/>
    <p:sldId id="962" r:id="rId13"/>
    <p:sldId id="970" r:id="rId14"/>
    <p:sldId id="963" r:id="rId15"/>
    <p:sldId id="972" r:id="rId16"/>
    <p:sldId id="965" r:id="rId17"/>
    <p:sldId id="973" r:id="rId18"/>
    <p:sldId id="971" r:id="rId19"/>
    <p:sldId id="863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552" y="-24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src.nist.gov/publications/PubsDrafts.html%23SP-800-14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csrc.nist.gov/publications/PubsDrafts.html%23SP-800-1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Cloud Technology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ACGRID-III (Hanoi)</a:t>
            </a:r>
          </a:p>
          <a:p>
            <a:r>
              <a:rPr lang="en-US" smtClean="0"/>
              <a:t>1 November 2011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Access to remote virtual machines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Simple and rapid access</a:t>
            </a:r>
          </a:p>
          <a:p>
            <a:pPr lvl="1"/>
            <a:r>
              <a:rPr lang="en-US" dirty="0" smtClean="0"/>
              <a:t>Access as “root”</a:t>
            </a:r>
          </a:p>
          <a:p>
            <a:pPr lvl="1"/>
            <a:r>
              <a:rPr lang="en-US" dirty="0" smtClean="0"/>
              <a:t>Pay-as-you-go model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Non-standardized interfaces (vendor lock-in)</a:t>
            </a:r>
          </a:p>
          <a:p>
            <a:pPr lvl="1"/>
            <a:r>
              <a:rPr lang="en-US" dirty="0" smtClean="0"/>
              <a:t>Virtual machine creation is difficult and time-consuming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 as a Service (IaaS)</a:t>
            </a:r>
          </a:p>
        </p:txBody>
      </p:sp>
      <p:pic>
        <p:nvPicPr>
          <p:cNvPr id="6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1676400" cy="6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12303"/>
          <a:stretch>
            <a:fillRect/>
          </a:stretch>
        </p:blipFill>
        <p:spPr bwMode="auto">
          <a:xfrm>
            <a:off x="6781800" y="4839837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4598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4" name="Picture 13" descr="Flexian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5410200"/>
            <a:ext cx="1994647" cy="1143000"/>
          </a:xfrm>
          <a:prstGeom prst="rect">
            <a:avLst/>
          </a:prstGeom>
        </p:spPr>
      </p:pic>
      <p:pic>
        <p:nvPicPr>
          <p:cNvPr id="15" name="Picture 14" descr="ElasticHosts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0" y="5562600"/>
            <a:ext cx="2540000" cy="54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Platform and infrastructure for creating web applications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Load balancing, automatic failover, etc. </a:t>
            </a:r>
          </a:p>
          <a:p>
            <a:pPr lvl="1"/>
            <a:r>
              <a:rPr lang="en-US" dirty="0" smtClean="0"/>
              <a:t>Programmers can forget about the low-level “plumbing”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Restricted number of languages</a:t>
            </a:r>
          </a:p>
          <a:p>
            <a:pPr lvl="1"/>
            <a:r>
              <a:rPr lang="en-US" dirty="0" smtClean="0"/>
              <a:t>Applications are not portable between different providers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as a Service (PaaS)</a:t>
            </a:r>
          </a:p>
        </p:txBody>
      </p:sp>
      <p:pic>
        <p:nvPicPr>
          <p:cNvPr id="4" name="Picture 3" descr="windowsaz_h_we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5791200"/>
            <a:ext cx="2590800" cy="488474"/>
          </a:xfrm>
          <a:prstGeom prst="rect">
            <a:avLst/>
          </a:prstGeom>
        </p:spPr>
      </p:pic>
      <p:pic>
        <p:nvPicPr>
          <p:cNvPr id="5" name="Picture 4" descr="google-app-engine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267200"/>
            <a:ext cx="1384300" cy="127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27906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gridga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450" y="4724400"/>
            <a:ext cx="1809750" cy="511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Essentially web-hosting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Very simple use: web interface with no software installation</a:t>
            </a:r>
          </a:p>
          <a:p>
            <a:pPr lvl="1"/>
            <a:r>
              <a:rPr lang="en-US" dirty="0" smtClean="0"/>
              <a:t>Very accessible: laptop, </a:t>
            </a:r>
            <a:r>
              <a:rPr lang="en-US" dirty="0" err="1" smtClean="0"/>
              <a:t>smartphone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Questions about data: access, ownership, reliability, etc.</a:t>
            </a:r>
          </a:p>
          <a:p>
            <a:pPr lvl="1"/>
            <a:r>
              <a:rPr lang="en-US" dirty="0" smtClean="0"/>
              <a:t>Integration of different services is often difficult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as a Service (SaaS)</a:t>
            </a:r>
          </a:p>
        </p:txBody>
      </p:sp>
      <p:pic>
        <p:nvPicPr>
          <p:cNvPr id="4" name="Picture 3" descr="salesforce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5791200"/>
            <a:ext cx="2466814" cy="606425"/>
          </a:xfrm>
          <a:prstGeom prst="rect">
            <a:avLst/>
          </a:prstGeom>
        </p:spPr>
      </p:pic>
      <p:pic>
        <p:nvPicPr>
          <p:cNvPr id="5" name="Picture 4" descr="google-ap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191000"/>
            <a:ext cx="1524000" cy="15027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4114800" y="1143000"/>
            <a:ext cx="533400" cy="5410200"/>
          </a:xfrm>
          <a:prstGeom prst="rightBrace">
            <a:avLst>
              <a:gd name="adj1" fmla="val 8333"/>
              <a:gd name="adj2" fmla="val 9596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pic>
        <p:nvPicPr>
          <p:cNvPr id="11" name="Picture 10" descr="dood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800600"/>
            <a:ext cx="2267417" cy="48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Best definitions come from NIST (USA): </a:t>
            </a:r>
          </a:p>
          <a:p>
            <a:r>
              <a:rPr lang="en-US" sz="1800" dirty="0" smtClean="0">
                <a:hlinkClick r:id="rId2"/>
              </a:rPr>
              <a:t>http://csrc.nist.gov/publications/PubsDrafts.html#SP-800-145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2" name="Group 13"/>
          <p:cNvGrpSpPr/>
          <p:nvPr/>
        </p:nvGrpSpPr>
        <p:grpSpPr>
          <a:xfrm>
            <a:off x="1371600" y="1258669"/>
            <a:ext cx="6172200" cy="4608731"/>
            <a:chOff x="1143000" y="1334869"/>
            <a:chExt cx="6172200" cy="460873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43000" y="4495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Infrastructure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 as a Service (IaaS)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43000" y="3352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Platform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P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143000" y="2209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Software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S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5638800" y="17526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Vendor Lock-In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Up Arrow 8"/>
            <p:cNvSpPr/>
            <p:nvPr/>
          </p:nvSpPr>
          <p:spPr bwMode="auto">
            <a:xfrm rot="10800000">
              <a:off x="6477000" y="22098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Flexibility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334869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smtClean="0"/>
                <a:t>Cloud Taxonomy</a:t>
              </a:r>
              <a:endParaRPr lang="en-US" sz="3600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Deployment Models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</a:t>
            </a:r>
          </a:p>
          <a:p>
            <a:pPr lvl="1"/>
            <a:r>
              <a:rPr lang="en-US" dirty="0" smtClean="0"/>
              <a:t>Single administrative domain</a:t>
            </a:r>
          </a:p>
          <a:p>
            <a:r>
              <a:rPr lang="en-US" dirty="0" smtClean="0"/>
              <a:t>Community</a:t>
            </a:r>
          </a:p>
          <a:p>
            <a:pPr lvl="1"/>
            <a:r>
              <a:rPr lang="en-US" dirty="0" smtClean="0"/>
              <a:t>Different administrative domains but with common interests/procedures</a:t>
            </a:r>
          </a:p>
          <a:p>
            <a:r>
              <a:rPr lang="en-US" dirty="0" smtClean="0"/>
              <a:t>Public </a:t>
            </a:r>
          </a:p>
          <a:p>
            <a:pPr lvl="1"/>
            <a:r>
              <a:rPr lang="en-US" dirty="0" smtClean="0"/>
              <a:t>People outside of institute’s administrative domain, general 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</a:t>
            </a:r>
            <a:r>
              <a:rPr lang="en-US" dirty="0" err="1" smtClean="0"/>
              <a:t>IaaS</a:t>
            </a:r>
            <a:r>
              <a:rPr lang="en-US" dirty="0" smtClean="0"/>
              <a:t> Cloud</a:t>
            </a:r>
          </a:p>
        </p:txBody>
      </p:sp>
      <p:pic>
        <p:nvPicPr>
          <p:cNvPr id="5" name="Picture 4" descr="iaas-workfl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09700"/>
            <a:ext cx="80264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use an IaaS cloud?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Customized Environment</a:t>
            </a:r>
          </a:p>
          <a:p>
            <a:pPr lvl="1"/>
            <a:r>
              <a:rPr lang="en-US" dirty="0" smtClean="0"/>
              <a:t>Deployment of software with a large number or difficult dependencies</a:t>
            </a:r>
          </a:p>
          <a:p>
            <a:pPr lvl="1"/>
            <a:r>
              <a:rPr lang="en-US" dirty="0" smtClean="0"/>
              <a:t>Use an environment that has already been validated</a:t>
            </a:r>
          </a:p>
          <a:p>
            <a:r>
              <a:rPr lang="en-US" dirty="0" smtClean="0"/>
              <a:t>Development and Testing of Software</a:t>
            </a:r>
          </a:p>
          <a:p>
            <a:pPr lvl="1"/>
            <a:r>
              <a:rPr lang="en-US" dirty="0" smtClean="0"/>
              <a:t>Easy access to many different operating systems</a:t>
            </a:r>
          </a:p>
          <a:p>
            <a:pPr lvl="1"/>
            <a:r>
              <a:rPr lang="en-US" dirty="0" smtClean="0"/>
              <a:t>Change computing environment without impacting other developers</a:t>
            </a:r>
          </a:p>
          <a:p>
            <a:pPr lvl="1"/>
            <a:r>
              <a:rPr lang="en-US" dirty="0" smtClean="0"/>
              <a:t>Test software systems that consist of several machines</a:t>
            </a:r>
          </a:p>
          <a:p>
            <a:r>
              <a:rPr lang="en-US" dirty="0" smtClean="0"/>
              <a:t>Service Deployment</a:t>
            </a:r>
          </a:p>
          <a:p>
            <a:pPr lvl="1"/>
            <a:r>
              <a:rPr lang="en-US" dirty="0" smtClean="0"/>
              <a:t>Deploy services without the intervention of the local site administrator</a:t>
            </a:r>
          </a:p>
          <a:p>
            <a:pPr lvl="1"/>
            <a:r>
              <a:rPr lang="en-US" dirty="0" smtClean="0"/>
              <a:t>Create platforms (</a:t>
            </a:r>
            <a:r>
              <a:rPr lang="en-US" dirty="0" err="1" smtClean="0"/>
              <a:t>PaaS</a:t>
            </a:r>
            <a:r>
              <a:rPr lang="en-US" dirty="0" smtClean="0"/>
              <a:t>) pour scientific communities</a:t>
            </a:r>
          </a:p>
          <a:p>
            <a:r>
              <a:rPr lang="en-US" dirty="0" smtClean="0"/>
              <a:t>Dynamic access to very significant computing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Clouds and “Sky” Computing</a:t>
            </a:r>
          </a:p>
        </p:txBody>
      </p:sp>
      <p:pic>
        <p:nvPicPr>
          <p:cNvPr id="4" name="Picture 3" descr="cloud-fed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8028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Biography: Charles Loomis (Cal)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dirty="0" smtClean="0"/>
              <a:t>Ph.D. in High-Energy Physics (&lt;2001)</a:t>
            </a:r>
          </a:p>
          <a:p>
            <a:pPr lvl="1"/>
            <a:r>
              <a:rPr lang="en-US" dirty="0" smtClean="0"/>
              <a:t>E735 (Duke), Fermilab Tevatron</a:t>
            </a:r>
          </a:p>
          <a:p>
            <a:pPr lvl="1"/>
            <a:r>
              <a:rPr lang="en-US" dirty="0" smtClean="0"/>
              <a:t>CDF (Rutgers), Fermilab Tevatron</a:t>
            </a:r>
          </a:p>
          <a:p>
            <a:pPr lvl="1"/>
            <a:r>
              <a:rPr lang="en-US" dirty="0" smtClean="0"/>
              <a:t>ALEPH (CERN), CERN LEP</a:t>
            </a:r>
          </a:p>
          <a:p>
            <a:pPr lvl="1"/>
            <a:r>
              <a:rPr lang="en-US" dirty="0" smtClean="0"/>
              <a:t>ATLAS (UCSC), CERN LHC</a:t>
            </a:r>
          </a:p>
          <a:p>
            <a:pPr marL="0" indent="0"/>
            <a:r>
              <a:rPr lang="en-US" dirty="0" smtClean="0"/>
              <a:t>Grid and Cloud Technologies (2001—)</a:t>
            </a:r>
          </a:p>
          <a:p>
            <a:pPr lvl="1"/>
            <a:r>
              <a:rPr lang="en-US" dirty="0" smtClean="0"/>
              <a:t>European DataGrid: Deployment and integration of grid middleware</a:t>
            </a:r>
          </a:p>
          <a:p>
            <a:pPr lvl="1"/>
            <a:r>
              <a:rPr lang="en-US" dirty="0" smtClean="0"/>
              <a:t>EGEE, EGEE-II, EGEE-III: Coordinator of user support and liaisons</a:t>
            </a:r>
          </a:p>
          <a:p>
            <a:pPr lvl="1"/>
            <a:r>
              <a:rPr lang="en-US" dirty="0" smtClean="0"/>
              <a:t>Quattor: Developer of the pan configuration language compiler</a:t>
            </a:r>
          </a:p>
          <a:p>
            <a:pPr lvl="1"/>
            <a:r>
              <a:rPr lang="en-US" dirty="0" smtClean="0"/>
              <a:t>StratusLab: Project coordinator</a:t>
            </a:r>
          </a:p>
          <a:p>
            <a:r>
              <a:rPr lang="en-US" dirty="0" smtClean="0"/>
              <a:t>SixSq Sàrl (2007—) </a:t>
            </a:r>
          </a:p>
          <a:p>
            <a:pPr lvl="1"/>
            <a:r>
              <a:rPr lang="en-US" dirty="0" smtClean="0"/>
              <a:t>An SME with 3 partners based in Geneva</a:t>
            </a:r>
          </a:p>
          <a:p>
            <a:pPr lvl="1"/>
            <a:r>
              <a:rPr lang="en-US" dirty="0" smtClean="0"/>
              <a:t>Consulting and tools for automated testing of software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Biography: Marc-Elian </a:t>
            </a:r>
            <a:r>
              <a:rPr lang="en-US" dirty="0" err="1" smtClean="0"/>
              <a:t>Bégin</a:t>
            </a:r>
            <a:r>
              <a:rPr lang="en-US" dirty="0" smtClean="0"/>
              <a:t> (</a:t>
            </a:r>
            <a:r>
              <a:rPr lang="en-US" dirty="0" err="1" smtClean="0"/>
              <a:t>Meb</a:t>
            </a:r>
            <a:r>
              <a:rPr lang="en-US" dirty="0" smtClean="0"/>
              <a:t>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Degree in Mechanical Aerospace Engineering (&lt;2004)</a:t>
            </a:r>
          </a:p>
          <a:p>
            <a:pPr lvl="1"/>
            <a:r>
              <a:rPr lang="en-US" dirty="0" smtClean="0"/>
              <a:t>Real-time simulation and test bed development with Canadian and European Space Agencies</a:t>
            </a:r>
          </a:p>
          <a:p>
            <a:pPr marL="0" indent="0"/>
            <a:r>
              <a:rPr lang="en-US" dirty="0" smtClean="0"/>
              <a:t>Grid and Cloud Technologies (2004—)</a:t>
            </a:r>
          </a:p>
          <a:p>
            <a:pPr lvl="1"/>
            <a:r>
              <a:rPr lang="en-US" dirty="0" smtClean="0"/>
              <a:t>EGEE: Technical coordination, CERN</a:t>
            </a:r>
          </a:p>
          <a:p>
            <a:pPr lvl="1"/>
            <a:r>
              <a:rPr lang="en-US" dirty="0" smtClean="0"/>
              <a:t>ETICS (Build and Test System for Grid middleware): Deputy-Project Coordinator</a:t>
            </a:r>
          </a:p>
          <a:p>
            <a:pPr lvl="1"/>
            <a:r>
              <a:rPr lang="en-US" dirty="0" smtClean="0"/>
              <a:t>StratusLab: Leader of Integration and Test activity</a:t>
            </a:r>
          </a:p>
          <a:p>
            <a:r>
              <a:rPr lang="en-US" dirty="0" smtClean="0"/>
              <a:t>SixSq </a:t>
            </a:r>
            <a:r>
              <a:rPr lang="en-US" dirty="0" err="1" smtClean="0"/>
              <a:t>Sàrl</a:t>
            </a:r>
            <a:r>
              <a:rPr lang="en-US" dirty="0" smtClean="0"/>
              <a:t> (2007—) </a:t>
            </a:r>
          </a:p>
          <a:p>
            <a:pPr lvl="1"/>
            <a:r>
              <a:rPr lang="en-US" dirty="0" smtClean="0"/>
              <a:t>An SME with 3 partners based in Geneva</a:t>
            </a:r>
          </a:p>
          <a:p>
            <a:pPr lvl="1"/>
            <a:r>
              <a:rPr lang="en-US" dirty="0" smtClean="0"/>
              <a:t>Consulting and tools for automated testing of software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Biography: Mohammed Airaj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mtClean="0"/>
              <a:t>Ph.D. in Applied Mathematics (&lt;2005)</a:t>
            </a:r>
          </a:p>
          <a:p>
            <a:pPr lvl="1"/>
            <a:r>
              <a:rPr lang="en-US" smtClean="0"/>
              <a:t>MatraDataVision (EADS)</a:t>
            </a:r>
          </a:p>
          <a:p>
            <a:pPr lvl="1"/>
            <a:r>
              <a:rPr lang="en-US" smtClean="0"/>
              <a:t>OpenCascade S.A.</a:t>
            </a:r>
          </a:p>
          <a:p>
            <a:pPr lvl="1"/>
            <a:r>
              <a:rPr lang="en-US" smtClean="0"/>
              <a:t>PULDV (Paris), UPPA (PAU)</a:t>
            </a:r>
          </a:p>
          <a:p>
            <a:pPr lvl="1"/>
            <a:endParaRPr lang="en-US" smtClean="0"/>
          </a:p>
          <a:p>
            <a:r>
              <a:rPr lang="en-US" smtClean="0"/>
              <a:t>Grid and Cloud Technologies (2006—)</a:t>
            </a:r>
          </a:p>
          <a:p>
            <a:pPr lvl="1"/>
            <a:r>
              <a:rPr lang="en-US" smtClean="0"/>
              <a:t>Integrated Tokamak modelling (ITM):</a:t>
            </a:r>
          </a:p>
          <a:p>
            <a:pPr lvl="2"/>
            <a:r>
              <a:rPr lang="en-US" smtClean="0"/>
              <a:t> Infrastructure and Integration Software Project (CEA Cadarache)</a:t>
            </a:r>
          </a:p>
          <a:p>
            <a:pPr lvl="2"/>
            <a:r>
              <a:rPr lang="en-US" smtClean="0"/>
              <a:t> Euforia Project (CEA Cadarache)</a:t>
            </a:r>
          </a:p>
          <a:p>
            <a:pPr lvl="1"/>
            <a:r>
              <a:rPr lang="en-US" smtClean="0"/>
              <a:t>EGEE-III: Grid Applications Porting Support (CEA Saclay)</a:t>
            </a:r>
          </a:p>
          <a:p>
            <a:pPr lvl="1"/>
            <a:r>
              <a:rPr lang="en-US" smtClean="0"/>
              <a:t>StratusLab: User and administrator support and application 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Backgrounds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Researchers and Engineers (End-users)</a:t>
            </a:r>
          </a:p>
          <a:p>
            <a:pPr lvl="1"/>
            <a:r>
              <a:rPr lang="en-US" dirty="0" smtClean="0"/>
              <a:t>Use existing academic and/or commercial software on cloud</a:t>
            </a:r>
          </a:p>
          <a:p>
            <a:pPr lvl="1"/>
            <a:r>
              <a:rPr lang="en-US" dirty="0" smtClean="0"/>
              <a:t>What scientific domains?</a:t>
            </a:r>
          </a:p>
          <a:p>
            <a:r>
              <a:rPr lang="en-US" dirty="0" smtClean="0"/>
              <a:t>Developers</a:t>
            </a:r>
          </a:p>
          <a:p>
            <a:pPr lvl="1"/>
            <a:r>
              <a:rPr lang="en-US" dirty="0" smtClean="0"/>
              <a:t>Modify existing software to use cloud resources</a:t>
            </a:r>
          </a:p>
          <a:p>
            <a:pPr lvl="1"/>
            <a:r>
              <a:rPr lang="en-US" dirty="0" smtClean="0"/>
              <a:t>Create new software for the cloud</a:t>
            </a:r>
          </a:p>
          <a:p>
            <a:pPr lvl="1"/>
            <a:r>
              <a:rPr lang="en-US" dirty="0" smtClean="0"/>
              <a:t>What types of software?</a:t>
            </a:r>
          </a:p>
          <a:p>
            <a:r>
              <a:rPr lang="en-US" dirty="0" smtClean="0"/>
              <a:t>Administrators</a:t>
            </a:r>
          </a:p>
          <a:p>
            <a:pPr lvl="1"/>
            <a:r>
              <a:rPr lang="en-US" dirty="0" smtClean="0"/>
              <a:t>Provide cloud resources to researchers, engineers, and/or developers</a:t>
            </a:r>
          </a:p>
          <a:p>
            <a:pPr lvl="1"/>
            <a:r>
              <a:rPr lang="en-US" dirty="0" smtClean="0"/>
              <a:t>What types of users?  Local, multi-institute, …?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Marketing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“Cloud” is currently very trendy, used everywhere</a:t>
            </a:r>
          </a:p>
          <a:p>
            <a:pPr lvl="1"/>
            <a:r>
              <a:rPr lang="en-US" dirty="0" smtClean="0"/>
              <a:t>Many definitions that are often incompatible</a:t>
            </a:r>
          </a:p>
          <a:p>
            <a:pPr lvl="1"/>
            <a:r>
              <a:rPr lang="en-US" dirty="0" smtClean="0"/>
              <a:t>Very often used to market pre-existing (non-cloud) software</a:t>
            </a:r>
          </a:p>
          <a:p>
            <a:pPr lvl="1"/>
            <a:r>
              <a:rPr lang="en-US" dirty="0" smtClean="0"/>
              <a:t>But, interesting and </a:t>
            </a:r>
            <a:br>
              <a:rPr lang="en-US" dirty="0" smtClean="0"/>
            </a:br>
            <a:r>
              <a:rPr lang="en-US" dirty="0" smtClean="0"/>
              <a:t>useful concepts and </a:t>
            </a:r>
            <a:br>
              <a:rPr lang="en-US" dirty="0" smtClean="0"/>
            </a:br>
            <a:r>
              <a:rPr lang="en-US" dirty="0" smtClean="0"/>
              <a:t>tools coming from </a:t>
            </a:r>
            <a:br>
              <a:rPr lang="en-US" dirty="0" smtClean="0"/>
            </a:br>
            <a:r>
              <a:rPr lang="en-US" dirty="0" smtClean="0"/>
              <a:t>“cloud”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9001" y="3304964"/>
            <a:ext cx="5410199" cy="3095836"/>
            <a:chOff x="3733800" y="3533564"/>
            <a:chExt cx="5410199" cy="3095836"/>
          </a:xfrm>
        </p:grpSpPr>
        <p:pic>
          <p:nvPicPr>
            <p:cNvPr id="5" name="Picture 4" descr="cloud-computing-tren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3533564"/>
              <a:ext cx="5410199" cy="309583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 rot="20383979">
              <a:off x="4169375" y="4037081"/>
              <a:ext cx="1948252" cy="1103269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Cloud</a:t>
              </a:r>
              <a:b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</a:b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Computing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“The” Cloud  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previous cloud-like initiatives:  </a:t>
            </a:r>
          </a:p>
          <a:p>
            <a:pPr lvl="1"/>
            <a:r>
              <a:rPr lang="en-US" dirty="0" smtClean="0"/>
              <a:t>Commodity Computing (Sun, 2005)</a:t>
            </a:r>
          </a:p>
          <a:p>
            <a:pPr lvl="1"/>
            <a:r>
              <a:rPr lang="en-US" dirty="0" smtClean="0"/>
              <a:t>Utility Computing (IBM, HP, Microsoft, …)</a:t>
            </a:r>
          </a:p>
          <a:p>
            <a:pPr lvl="1"/>
            <a:r>
              <a:rPr lang="en-US" dirty="0" smtClean="0"/>
              <a:t>Amazon EC2 (2006), EBS (2008)</a:t>
            </a:r>
          </a:p>
          <a:p>
            <a:endParaRPr lang="en-US" dirty="0" smtClean="0"/>
          </a:p>
          <a:p>
            <a:r>
              <a:rPr lang="en-US" dirty="0" smtClean="0"/>
              <a:t>Cloud is the convergence of several concepts:</a:t>
            </a:r>
            <a:endParaRPr lang="en-US" dirty="0" smtClean="0"/>
          </a:p>
          <a:p>
            <a:pPr lvl="1"/>
            <a:r>
              <a:rPr lang="en-US" dirty="0" smtClean="0"/>
              <a:t>Mature virtualization </a:t>
            </a:r>
            <a:r>
              <a:rPr lang="en-US" dirty="0" smtClean="0"/>
              <a:t>technology</a:t>
            </a:r>
            <a:r>
              <a:rPr lang="en-US" dirty="0" smtClean="0"/>
              <a:t> with </a:t>
            </a:r>
            <a:r>
              <a:rPr lang="en-US" dirty="0" smtClean="0"/>
              <a:t>little performance degradation</a:t>
            </a:r>
          </a:p>
          <a:p>
            <a:pPr lvl="1"/>
            <a:r>
              <a:rPr lang="en-US" dirty="0" smtClean="0"/>
              <a:t>Appearance of simplified APIs (REST, XMLRPC, …) </a:t>
            </a:r>
          </a:p>
          <a:p>
            <a:pPr lvl="1"/>
            <a:r>
              <a:rPr lang="en-US" dirty="0" smtClean="0"/>
              <a:t>Significant excess of commercial computing</a:t>
            </a:r>
            <a:r>
              <a:rPr lang="en-US" dirty="0" smtClean="0"/>
              <a:t> capacity (Amazon, Google, …)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</a:t>
            </a:r>
          </a:p>
        </p:txBody>
      </p:sp>
      <p:pic>
        <p:nvPicPr>
          <p:cNvPr id="5" name="Picture 4" descr="virtualiz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59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5943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Best definitions come from NIST (USA): </a:t>
            </a:r>
          </a:p>
          <a:p>
            <a:r>
              <a:rPr lang="en-US" sz="1800" dirty="0" smtClean="0">
                <a:hlinkClick r:id="rId2"/>
              </a:rPr>
              <a:t>http://csrc.nist.gov/publications/PubsDrafts.html#SP-800-145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grpSp>
        <p:nvGrpSpPr>
          <p:cNvPr id="2" name="Group 13"/>
          <p:cNvGrpSpPr/>
          <p:nvPr/>
        </p:nvGrpSpPr>
        <p:grpSpPr>
          <a:xfrm>
            <a:off x="1371600" y="1258669"/>
            <a:ext cx="6172200" cy="4608731"/>
            <a:chOff x="1143000" y="1334869"/>
            <a:chExt cx="6172200" cy="460873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1143000" y="4495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Infrastructure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 as a Service (IaaS)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1143000" y="3352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Platform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P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1143000" y="2209800"/>
              <a:ext cx="4343400" cy="838200"/>
            </a:xfrm>
            <a:prstGeom prst="roundRect">
              <a:avLst>
                <a:gd name="adj" fmla="val 3333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Software 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as a Service (</a:t>
              </a:r>
              <a:r>
                <a:rPr lang="en-US" sz="1800" smtClean="0">
                  <a:latin typeface="Arial" pitchFamily="-112" charset="0"/>
                  <a:ea typeface="Arial" pitchFamily="-112" charset="0"/>
                  <a:cs typeface="Arial" pitchFamily="-112" charset="0"/>
                </a:rPr>
                <a:t>S</a:t>
              </a:r>
              <a:r>
                <a:rPr kumimoji="0" lang="en-US" sz="1800" b="1" i="0" u="none" strike="noStrike" cap="none" normalizeH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aaS)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8" name="Up Arrow 7"/>
            <p:cNvSpPr/>
            <p:nvPr/>
          </p:nvSpPr>
          <p:spPr bwMode="auto">
            <a:xfrm>
              <a:off x="5638800" y="17526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Vendor Lock-In</a:t>
              </a: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9" name="Up Arrow 8"/>
            <p:cNvSpPr/>
            <p:nvPr/>
          </p:nvSpPr>
          <p:spPr bwMode="auto">
            <a:xfrm rot="10800000">
              <a:off x="6477000" y="2209800"/>
              <a:ext cx="838200" cy="373380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Arial" pitchFamily="-112" charset="0"/>
                  <a:cs typeface="Arial" pitchFamily="-112" charset="0"/>
                </a:rPr>
                <a:t>Flexibility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19200" y="1334869"/>
              <a:ext cx="4114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u="sng" smtClean="0"/>
                <a:t>Cloud Taxonomy</a:t>
              </a:r>
              <a:endParaRPr lang="en-US" sz="3600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3178</TotalTime>
  <Words>952</Words>
  <Application>Microsoft Macintosh PowerPoint</Application>
  <PresentationFormat>On-screen Show (4:3)</PresentationFormat>
  <Paragraphs>146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stratuslab-presentation-template-v3</vt:lpstr>
      <vt:lpstr>Introduction to Cloud Technology</vt:lpstr>
      <vt:lpstr>Biography: Charles Loomis (Cal)</vt:lpstr>
      <vt:lpstr>Biography: Marc-Elian Bégin (Meb)</vt:lpstr>
      <vt:lpstr>Biography: Mohammed Airaj</vt:lpstr>
      <vt:lpstr>Your Backgrounds</vt:lpstr>
      <vt:lpstr>Cloud Marketing</vt:lpstr>
      <vt:lpstr>“The” Cloud  </vt:lpstr>
      <vt:lpstr>Virtualization</vt:lpstr>
      <vt:lpstr>What is a Cloud? </vt:lpstr>
      <vt:lpstr>Infrastructure as a Service (IaaS)</vt:lpstr>
      <vt:lpstr>Platform as a Service (PaaS)</vt:lpstr>
      <vt:lpstr>Software as a Service (SaaS)</vt:lpstr>
      <vt:lpstr>What is a Cloud? </vt:lpstr>
      <vt:lpstr>Deployment Models</vt:lpstr>
      <vt:lpstr>Using an IaaS Cloud</vt:lpstr>
      <vt:lpstr>Why use an IaaS cloud?</vt:lpstr>
      <vt:lpstr>Hybrid Clouds and “Sky” Computing</vt:lpstr>
      <vt:lpstr>Slide 18</vt:lpstr>
      <vt:lpstr>Slide 19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416</cp:revision>
  <cp:lastPrinted>2010-03-23T08:08:48Z</cp:lastPrinted>
  <dcterms:created xsi:type="dcterms:W3CDTF">2011-10-31T22:30:16Z</dcterms:created>
  <dcterms:modified xsi:type="dcterms:W3CDTF">2011-10-31T22:37:53Z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