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notesSlides/notesSlide15.xml" ContentType="application/vnd.openxmlformats-officedocument.presentationml.notesSlide+xml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Default Extension="tiff" ContentType="image/tiff"/>
  <Override PartName="/ppt/embeddings/Microsoft_Equation1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401" r:id="rId3"/>
    <p:sldId id="416" r:id="rId4"/>
    <p:sldId id="274" r:id="rId5"/>
    <p:sldId id="393" r:id="rId6"/>
    <p:sldId id="400" r:id="rId7"/>
    <p:sldId id="405" r:id="rId8"/>
    <p:sldId id="395" r:id="rId9"/>
    <p:sldId id="377" r:id="rId10"/>
    <p:sldId id="387" r:id="rId11"/>
    <p:sldId id="406" r:id="rId12"/>
    <p:sldId id="373" r:id="rId13"/>
    <p:sldId id="417" r:id="rId14"/>
    <p:sldId id="375" r:id="rId15"/>
    <p:sldId id="348" r:id="rId16"/>
    <p:sldId id="409" r:id="rId17"/>
    <p:sldId id="359" r:id="rId18"/>
    <p:sldId id="349" r:id="rId19"/>
    <p:sldId id="351" r:id="rId20"/>
    <p:sldId id="346" r:id="rId21"/>
    <p:sldId id="372" r:id="rId22"/>
    <p:sldId id="345" r:id="rId23"/>
    <p:sldId id="337" r:id="rId24"/>
    <p:sldId id="358" r:id="rId25"/>
    <p:sldId id="378" r:id="rId26"/>
    <p:sldId id="315" r:id="rId27"/>
    <p:sldId id="410" r:id="rId28"/>
    <p:sldId id="412" r:id="rId29"/>
    <p:sldId id="398" r:id="rId30"/>
    <p:sldId id="402" r:id="rId31"/>
    <p:sldId id="407" r:id="rId32"/>
    <p:sldId id="408" r:id="rId33"/>
    <p:sldId id="411" r:id="rId34"/>
    <p:sldId id="413" r:id="rId35"/>
    <p:sldId id="414" r:id="rId36"/>
    <p:sldId id="415" r:id="rId37"/>
  </p:sldIdLst>
  <p:sldSz cx="9144000" cy="6858000" type="screen4x3"/>
  <p:notesSz cx="9144000" cy="6858000"/>
  <p:defaultTextStyle>
    <a:defPPr>
      <a:defRPr lang="en-US"/>
    </a:defPPr>
    <a:lvl1pPr marL="0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5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5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3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3" algn="l" defTabSz="4571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ichal Šumbera" initials="MŠ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 frameSlides="1"/>
  <p:clrMru>
    <a:srgbClr val="FB28C9"/>
    <a:srgbClr val="C6EEE8"/>
    <a:srgbClr val="110099"/>
    <a:srgbClr val="1A9200"/>
    <a:srgbClr val="E4C418"/>
    <a:srgbClr val="1F497D"/>
    <a:srgbClr val="0C429A"/>
    <a:srgbClr val="0031A3"/>
    <a:srgbClr val="0244A3"/>
    <a:srgbClr val="033E9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9625" autoAdjust="0"/>
  </p:normalViewPr>
  <p:slideViewPr>
    <p:cSldViewPr snapToGrid="0" snapToObjects="1">
      <p:cViewPr>
        <p:scale>
          <a:sx n="100" d="100"/>
          <a:sy n="100" d="100"/>
        </p:scale>
        <p:origin x="-584" y="-168"/>
      </p:cViewPr>
      <p:guideLst>
        <p:guide orient="horz" pos="216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-3512" y="-112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presProps" Target="pres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heme" Target="theme/theme1.xml"/><Relationship Id="rId4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ict"/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ict"/><Relationship Id="rId1" Type="http://schemas.openxmlformats.org/officeDocument/2006/relationships/image" Target="../media/image4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ict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892E7-2EB6-494F-A4F5-3A916F278FC2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843B-1EF8-4742-B0BC-2109A498B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2C555-8E96-B34A-811B-D42C7BC720B2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0020E-7452-F54A-AF2D-032BBA970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119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356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475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5596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715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833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953" algn="l" defTabSz="45711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1A501-56C3-854B-81A9-0CA83584F35F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A0CE6-D283-DA4E-9B86-7FFF1658D6A1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5178655" y="6514711"/>
            <a:ext cx="3963189" cy="3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71" tIns="44685" rIns="89371" bIns="44685" anchor="b">
            <a:prstTxWarp prst="textNoShape">
              <a:avLst/>
            </a:prstTxWarp>
          </a:bodyPr>
          <a:lstStyle/>
          <a:p>
            <a:pPr algn="r" defTabSz="871538"/>
            <a:fld id="{C9C7F47D-D9E1-5D47-B272-B89C952E3BF0}" type="slidenum">
              <a:rPr lang="en-US" altLang="zh-CN" sz="1100"/>
              <a:pPr algn="r" defTabSz="871538"/>
              <a:t>31</a:t>
            </a:fld>
            <a:endParaRPr lang="en-US" altLang="zh-CN" sz="11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43BB96-2A2C-4245-B33C-77DED8AADB4A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0E5DABA-FC08-E745-94BF-1DA329193A92}" type="slidenum">
              <a:rPr lang="en-US" altLang="ja-JP" sz="1200"/>
              <a:pPr algn="r"/>
              <a:t>32</a:t>
            </a:fld>
            <a:endParaRPr lang="en-US" altLang="ja-JP" sz="1200"/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9615E-A76C-AE4E-926B-D5265E37C131}" type="slidenum">
              <a:rPr lang="en-US"/>
              <a:pPr/>
              <a:t>33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3ACB3-C0D2-244F-8864-D5FF0D8CE330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9218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5BE04A0-5EBD-A04C-A455-E75C9894F313}" type="slidenum">
              <a:rPr lang="en-US" altLang="ja-JP" sz="1200"/>
              <a:pPr algn="r"/>
              <a:t>35</a:t>
            </a:fld>
            <a:endParaRPr lang="en-US" altLang="ja-JP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89C7D-DCC6-794E-B8B0-818C8AA48C9A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EBE1C-4440-674C-89A3-81BAC7BDC902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924A50-799A-3A4B-A6BD-90A7EADA4498}" type="slidenum">
              <a:rPr lang="en-US" altLang="ja-JP" sz="1200"/>
              <a:pPr algn="r"/>
              <a:t>8</a:t>
            </a:fld>
            <a:endParaRPr lang="en-US" altLang="ja-JP" sz="1200"/>
          </a:p>
        </p:txBody>
      </p:sp>
      <p:sp>
        <p:nvSpPr>
          <p:cNvPr id="983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997270-3DCA-2544-8F60-FA40F81773EB}" type="slidenum">
              <a:rPr lang="en-US"/>
              <a:pPr/>
              <a:t>17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22487-8999-6144-BDDC-322210EFF8F8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1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51C9-C650-E044-958A-51C0BA5CCDCE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D00F-8DA1-794B-BA97-B0F051B73B06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2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2"/>
            <a:ext cx="6019799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DB7-B37D-4B43-ADD9-C360031F4492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09600" y="76199"/>
            <a:ext cx="7772400" cy="7620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10"/>
          <p:cNvSpPr txBox="1">
            <a:spLocks/>
          </p:cNvSpPr>
          <p:nvPr userDrawn="1"/>
        </p:nvSpPr>
        <p:spPr>
          <a:xfrm>
            <a:off x="6553200" y="6362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Slide </a:t>
            </a:r>
            <a:fld id="{B6F15528-21DE-4FAA-801E-634DDDAF4B2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28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9"/>
          <p:cNvSpPr txBox="1">
            <a:spLocks/>
          </p:cNvSpPr>
          <p:nvPr userDrawn="1"/>
        </p:nvSpPr>
        <p:spPr>
          <a:xfrm>
            <a:off x="457200" y="63627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Daniel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Cebra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September 26, 2011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11"/>
          <p:cNvSpPr txBox="1">
            <a:spLocks/>
          </p:cNvSpPr>
          <p:nvPr userDrawn="1"/>
        </p:nvSpPr>
        <p:spPr>
          <a:xfrm>
            <a:off x="3124200" y="63627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3124200" y="63404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11"/>
          <p:cNvSpPr txBox="1">
            <a:spLocks/>
          </p:cNvSpPr>
          <p:nvPr userDrawn="1"/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ISMD2011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Hiroshima, Japan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A940-D430-7243-9A55-0F5460A60E99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5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8"/>
            <a:ext cx="7772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35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284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85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427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998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569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E13DD-60F8-9C4A-AE08-5AC896ABA171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B2A51-9C06-1A41-87D3-1CEBA24A45CA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6" indent="0">
              <a:buNone/>
              <a:defRPr sz="1700" b="1"/>
            </a:lvl4pPr>
            <a:lvl5pPr marL="1828475" indent="0">
              <a:buNone/>
              <a:defRPr sz="1700" b="1"/>
            </a:lvl5pPr>
            <a:lvl6pPr marL="2285596" indent="0">
              <a:buNone/>
              <a:defRPr sz="1700" b="1"/>
            </a:lvl6pPr>
            <a:lvl7pPr marL="2742715" indent="0">
              <a:buNone/>
              <a:defRPr sz="1700" b="1"/>
            </a:lvl7pPr>
            <a:lvl8pPr marL="3199833" indent="0">
              <a:buNone/>
              <a:defRPr sz="1700" b="1"/>
            </a:lvl8pPr>
            <a:lvl9pPr marL="365695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9" indent="0">
              <a:buNone/>
              <a:defRPr sz="2000" b="1"/>
            </a:lvl2pPr>
            <a:lvl3pPr marL="914239" indent="0">
              <a:buNone/>
              <a:defRPr sz="1800" b="1"/>
            </a:lvl3pPr>
            <a:lvl4pPr marL="1371356" indent="0">
              <a:buNone/>
              <a:defRPr sz="1700" b="1"/>
            </a:lvl4pPr>
            <a:lvl5pPr marL="1828475" indent="0">
              <a:buNone/>
              <a:defRPr sz="1700" b="1"/>
            </a:lvl5pPr>
            <a:lvl6pPr marL="2285596" indent="0">
              <a:buNone/>
              <a:defRPr sz="1700" b="1"/>
            </a:lvl6pPr>
            <a:lvl7pPr marL="2742715" indent="0">
              <a:buNone/>
              <a:defRPr sz="1700" b="1"/>
            </a:lvl7pPr>
            <a:lvl8pPr marL="3199833" indent="0">
              <a:buNone/>
              <a:defRPr sz="1700" b="1"/>
            </a:lvl8pPr>
            <a:lvl9pPr marL="3656953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9F75E-3A7F-D44B-AF1B-E5525E2B513B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B65E-1644-9343-A948-350450DBA22C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2B9D2-E807-D04D-8F11-EA3ECC56E988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1" cy="5853114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2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7119" indent="0">
              <a:buNone/>
              <a:defRPr sz="1100"/>
            </a:lvl2pPr>
            <a:lvl3pPr marL="914239" indent="0">
              <a:buNone/>
              <a:defRPr sz="1000"/>
            </a:lvl3pPr>
            <a:lvl4pPr marL="1371356" indent="0">
              <a:buNone/>
              <a:defRPr sz="800"/>
            </a:lvl4pPr>
            <a:lvl5pPr marL="1828475" indent="0">
              <a:buNone/>
              <a:defRPr sz="800"/>
            </a:lvl5pPr>
            <a:lvl6pPr marL="2285596" indent="0">
              <a:buNone/>
              <a:defRPr sz="800"/>
            </a:lvl6pPr>
            <a:lvl7pPr marL="2742715" indent="0">
              <a:buNone/>
              <a:defRPr sz="800"/>
            </a:lvl7pPr>
            <a:lvl8pPr marL="3199833" indent="0">
              <a:buNone/>
              <a:defRPr sz="800"/>
            </a:lvl8pPr>
            <a:lvl9pPr marL="36569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CDFDA-0F8B-DF4F-BABA-BC53A426745C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7119" indent="0">
              <a:buNone/>
              <a:defRPr sz="2800"/>
            </a:lvl2pPr>
            <a:lvl3pPr marL="914239" indent="0">
              <a:buNone/>
              <a:defRPr sz="2400"/>
            </a:lvl3pPr>
            <a:lvl4pPr marL="1371356" indent="0">
              <a:buNone/>
              <a:defRPr sz="2000"/>
            </a:lvl4pPr>
            <a:lvl5pPr marL="1828475" indent="0">
              <a:buNone/>
              <a:defRPr sz="2000"/>
            </a:lvl5pPr>
            <a:lvl6pPr marL="2285596" indent="0">
              <a:buNone/>
              <a:defRPr sz="2000"/>
            </a:lvl6pPr>
            <a:lvl7pPr marL="2742715" indent="0">
              <a:buNone/>
              <a:defRPr sz="2000"/>
            </a:lvl7pPr>
            <a:lvl8pPr marL="3199833" indent="0">
              <a:buNone/>
              <a:defRPr sz="2000"/>
            </a:lvl8pPr>
            <a:lvl9pPr marL="365695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43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7119" indent="0">
              <a:buNone/>
              <a:defRPr sz="1100"/>
            </a:lvl2pPr>
            <a:lvl3pPr marL="914239" indent="0">
              <a:buNone/>
              <a:defRPr sz="1000"/>
            </a:lvl3pPr>
            <a:lvl4pPr marL="1371356" indent="0">
              <a:buNone/>
              <a:defRPr sz="800"/>
            </a:lvl4pPr>
            <a:lvl5pPr marL="1828475" indent="0">
              <a:buNone/>
              <a:defRPr sz="800"/>
            </a:lvl5pPr>
            <a:lvl6pPr marL="2285596" indent="0">
              <a:buNone/>
              <a:defRPr sz="800"/>
            </a:lvl6pPr>
            <a:lvl7pPr marL="2742715" indent="0">
              <a:buNone/>
              <a:defRPr sz="800"/>
            </a:lvl7pPr>
            <a:lvl8pPr marL="3199833" indent="0">
              <a:buNone/>
              <a:defRPr sz="800"/>
            </a:lvl8pPr>
            <a:lvl9pPr marL="3656953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AC1D0-874C-674B-8C41-EE7BA0B60921}" type="datetime1">
              <a:rPr lang="en-US" smtClean="0"/>
              <a:pPr/>
              <a:t>11/17/11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5" y="274640"/>
            <a:ext cx="8229597" cy="1143000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600205"/>
            <a:ext cx="8229597" cy="4525963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2AA9-7788-4149-A5D2-04324EEE5CE4}" type="datetime1">
              <a:rPr lang="en-US" smtClean="0"/>
              <a:pPr/>
              <a:t>11/17/11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6356352"/>
            <a:ext cx="3252873" cy="36512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300" b="1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04688-5E2F-B540-A766-51DEB44535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502096" y="6499569"/>
            <a:ext cx="184650" cy="36932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hf hdr="0" ftr="0" dt="0"/>
  <p:txStyles>
    <p:titleStyle>
      <a:lvl1pPr algn="ctr" defTabSz="457119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45711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18" indent="-285699" algn="l" defTabSz="45711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98" indent="-228561" algn="l" defTabSz="45711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17" indent="-228561" algn="l" defTabSz="45711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37" indent="-228561" algn="l" defTabSz="45711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5" indent="-228561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4" indent="-228561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1" indent="-228561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1" indent="-228561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5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5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3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3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df"/><Relationship Id="rId6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6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3.bin"/><Relationship Id="rId4" Type="http://schemas.openxmlformats.org/officeDocument/2006/relationships/image" Target="../media/image4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5" Type="http://schemas.openxmlformats.org/officeDocument/2006/relationships/oleObject" Target="../embeddings/Microsoft_Equation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7" Type="http://schemas.openxmlformats.org/officeDocument/2006/relationships/image" Target="../media/image6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7.png"/><Relationship Id="rId6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4.bin"/><Relationship Id="rId4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3.bin"/><Relationship Id="rId5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74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5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9" Type="http://schemas.openxmlformats.org/officeDocument/2006/relationships/image" Target="../media/image15.png"/><Relationship Id="rId3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7.png"/><Relationship Id="rId4" Type="http://schemas.openxmlformats.org/officeDocument/2006/relationships/image" Target="../media/image19.jpeg"/><Relationship Id="rId7" Type="http://schemas.openxmlformats.org/officeDocument/2006/relationships/image" Target="../media/image22.jpe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0" Type="http://schemas.openxmlformats.org/officeDocument/2006/relationships/image" Target="../media/image25.jpeg"/><Relationship Id="rId5" Type="http://schemas.openxmlformats.org/officeDocument/2006/relationships/image" Target="../media/image20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9" Type="http://schemas.openxmlformats.org/officeDocument/2006/relationships/image" Target="../media/image24.pn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09637" y="355600"/>
            <a:ext cx="7019045" cy="1268562"/>
          </a:xfrm>
          <a:noFill/>
          <a:ln>
            <a:noFill/>
          </a:ln>
        </p:spPr>
        <p:txBody>
          <a:bodyPr>
            <a:noAutofit/>
          </a:bodyPr>
          <a:lstStyle/>
          <a:p>
            <a:pPr eaLnBrk="0" hangingPunct="0"/>
            <a:r>
              <a:rPr 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  <a:t>Soft Physics at RHIC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chemeClr val="bg2">
                    <a:alpha val="43000"/>
                  </a:schemeClr>
                </a:outerShdw>
              </a:effectLst>
            </a:endParaRPr>
          </a:p>
        </p:txBody>
      </p:sp>
      <p:pic>
        <p:nvPicPr>
          <p:cNvPr id="13" name="Picture 12" descr="Logo_ujf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 l="21438" t="15150" r="22630" b="1515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4"/>
              <a:srcRect l="21438" t="15150" r="22630" b="15150"/>
              <a:stretch>
                <a:fillRect/>
              </a:stretch>
            </p:blipFill>
          </mc:Fallback>
        </mc:AlternateContent>
        <p:spPr>
          <a:xfrm>
            <a:off x="19986" y="6069325"/>
            <a:ext cx="380384" cy="670798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343053" y="2267034"/>
            <a:ext cx="4781092" cy="4473095"/>
            <a:chOff x="2218714" y="1991713"/>
            <a:chExt cx="5196840" cy="4862060"/>
          </a:xfrm>
        </p:grpSpPr>
        <p:pic>
          <p:nvPicPr>
            <p:cNvPr id="8" name="Picture 3" descr="C:\Documents and Settings\miller\Desktop\MagPic\AuAu_pict_black.gif"/>
            <p:cNvPicPr>
              <a:picLocks noChangeAspect="1" noChangeArrowheads="1"/>
            </p:cNvPicPr>
            <p:nvPr/>
          </p:nvPicPr>
          <p:blipFill>
            <a:blip r:embed="rId5"/>
            <a:srcRect t="2147" b="4295"/>
            <a:stretch>
              <a:fillRect/>
            </a:stretch>
          </p:blipFill>
          <p:spPr bwMode="auto">
            <a:xfrm>
              <a:off x="2218714" y="1991713"/>
              <a:ext cx="5196840" cy="4862060"/>
            </a:xfrm>
            <a:prstGeom prst="rect">
              <a:avLst/>
            </a:prstGeom>
            <a:noFill/>
          </p:spPr>
        </p:pic>
        <p:pic>
          <p:nvPicPr>
            <p:cNvPr id="7" name="Picture 5" descr="phasendiagramm_qgp"/>
            <p:cNvPicPr>
              <a:picLocks noChangeAspect="1" noChangeArrowheads="1"/>
            </p:cNvPicPr>
            <p:nvPr/>
          </p:nvPicPr>
          <p:blipFill>
            <a:blip r:embed="rId6"/>
            <a:srcRect r="-948" b="4230"/>
            <a:stretch>
              <a:fillRect/>
            </a:stretch>
          </p:blipFill>
          <p:spPr bwMode="auto">
            <a:xfrm>
              <a:off x="2917530" y="3243284"/>
              <a:ext cx="3818088" cy="244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lumMod val="65000"/>
                  <a:alpha val="75000"/>
                </a:schemeClr>
              </a:glow>
            </a:effectLst>
          </p:spPr>
        </p:pic>
      </p:grp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412335" y="1351434"/>
            <a:ext cx="4397692" cy="13665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algn="ctr" defTabSz="761865" eaLnBrk="0" hangingPunct="0">
              <a:spcBef>
                <a:spcPct val="20000"/>
              </a:spcBef>
            </a:pPr>
            <a:r>
              <a:rPr lang="en-GB" b="1" i="1" dirty="0">
                <a:solidFill>
                  <a:srgbClr val="FFFF99"/>
                </a:solidFill>
              </a:rPr>
              <a:t>Michal </a:t>
            </a:r>
            <a:r>
              <a:rPr lang="en-GB" b="1" i="1" dirty="0" err="1">
                <a:solidFill>
                  <a:srgbClr val="FFFF99"/>
                </a:solidFill>
              </a:rPr>
              <a:t>Šumbera</a:t>
            </a:r>
            <a:endParaRPr lang="en-US" b="1" i="1" dirty="0">
              <a:solidFill>
                <a:srgbClr val="FFFF99"/>
              </a:solidFill>
            </a:endParaRPr>
          </a:p>
          <a:p>
            <a:pPr algn="ctr" defTabSz="761865" eaLnBrk="0" hangingPunct="0">
              <a:spcBef>
                <a:spcPct val="20000"/>
              </a:spcBef>
            </a:pPr>
            <a:r>
              <a:rPr lang="en-US" b="1" i="1" dirty="0">
                <a:solidFill>
                  <a:srgbClr val="FFFF99"/>
                </a:solidFill>
              </a:rPr>
              <a:t>Nuclear Physics Institute AS CR, </a:t>
            </a:r>
            <a:r>
              <a:rPr lang="cs-CZ" b="1" i="1" dirty="0">
                <a:solidFill>
                  <a:srgbClr val="FFFF99"/>
                </a:solidFill>
              </a:rPr>
              <a:t>Řež</a:t>
            </a:r>
            <a:r>
              <a:rPr lang="en-US" b="1" i="1" dirty="0">
                <a:solidFill>
                  <a:srgbClr val="FFFF99"/>
                </a:solidFill>
              </a:rPr>
              <a:t>/</a:t>
            </a:r>
            <a:r>
              <a:rPr lang="en-US" b="1" i="1" dirty="0" smtClean="0">
                <a:solidFill>
                  <a:srgbClr val="FFFF99"/>
                </a:solidFill>
              </a:rPr>
              <a:t>Prague</a:t>
            </a:r>
          </a:p>
          <a:p>
            <a:pPr algn="ctr" defTabSz="761865" eaLnBrk="0" hangingPunct="0">
              <a:spcBef>
                <a:spcPct val="20000"/>
              </a:spcBef>
            </a:pPr>
            <a:r>
              <a:rPr lang="en-US" b="1" i="1" dirty="0" smtClean="0">
                <a:solidFill>
                  <a:srgbClr val="FFFF99"/>
                </a:solidFill>
              </a:rPr>
              <a:t>(for the STAR and PHENIX Collaborations)</a:t>
            </a:r>
          </a:p>
          <a:p>
            <a:pPr algn="ctr" defTabSz="761865" eaLnBrk="0" hangingPunct="0">
              <a:spcBef>
                <a:spcPct val="20000"/>
              </a:spcBef>
            </a:pPr>
            <a:r>
              <a:rPr lang="cs-CZ" b="1" dirty="0" smtClean="0">
                <a:solidFill>
                  <a:srgbClr val="114FFB"/>
                </a:solidFill>
              </a:rPr>
              <a:t> </a:t>
            </a:r>
            <a:endParaRPr lang="cs-CZ" dirty="0"/>
          </a:p>
        </p:txBody>
      </p:sp>
      <p:pic>
        <p:nvPicPr>
          <p:cNvPr id="10" name="Picture 6" descr="phenix_50_72dpi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39530" y="-13299"/>
            <a:ext cx="1383241" cy="76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985" y="1963"/>
            <a:ext cx="1250015" cy="7974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9226" y="112067"/>
            <a:ext cx="6290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 Physics Symposium 2011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47869"/>
            <a:ext cx="8229597" cy="902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We on the Phase Diagram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 descr="Phase_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45" y="1157399"/>
            <a:ext cx="6707484" cy="50324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phasendiagramm_qgp"/>
          <p:cNvPicPr>
            <a:picLocks noChangeAspect="1" noChangeArrowheads="1"/>
          </p:cNvPicPr>
          <p:nvPr/>
        </p:nvPicPr>
        <p:blipFill>
          <a:blip r:embed="rId3"/>
          <a:srcRect r="-948" b="4230"/>
          <a:stretch>
            <a:fillRect/>
          </a:stretch>
        </p:blipFill>
        <p:spPr bwMode="auto">
          <a:xfrm>
            <a:off x="856119" y="1234010"/>
            <a:ext cx="7664884" cy="490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75000"/>
              </a:schemeClr>
            </a:glo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5" y="263769"/>
            <a:ext cx="8229597" cy="902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are We on the Phase Diagram: BES Result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1058" y="5812411"/>
            <a:ext cx="8229597" cy="830981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sz="2400" dirty="0" smtClean="0"/>
              <a:t>Using the particle ratios from the </a:t>
            </a:r>
            <a:r>
              <a:rPr lang="en-US" sz="2400" dirty="0" err="1" smtClean="0">
                <a:latin typeface="Symbol" pitchFamily="18" charset="2"/>
              </a:rPr>
              <a:t>p</a:t>
            </a:r>
            <a:r>
              <a:rPr lang="en-US" sz="2400" dirty="0" smtClean="0">
                <a:latin typeface="Symbol" pitchFamily="18" charset="2"/>
              </a:rPr>
              <a:t>,</a:t>
            </a:r>
            <a:r>
              <a:rPr lang="en-US" sz="2400" dirty="0" smtClean="0"/>
              <a:t> K, and </a:t>
            </a:r>
            <a:r>
              <a:rPr lang="en-US" sz="2400" dirty="0" err="1" smtClean="0"/>
              <a:t>p</a:t>
            </a:r>
            <a:r>
              <a:rPr lang="en-US" sz="2400" dirty="0" smtClean="0"/>
              <a:t> and a thermal model, we can determine our location on the phase diagram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" name="Gruppierung 9"/>
          <p:cNvGrpSpPr>
            <a:grpSpLocks noChangeAspect="1"/>
          </p:cNvGrpSpPr>
          <p:nvPr/>
        </p:nvGrpSpPr>
        <p:grpSpPr bwMode="auto">
          <a:xfrm>
            <a:off x="230188" y="1074738"/>
            <a:ext cx="2206625" cy="4451350"/>
            <a:chOff x="6053138" y="1257300"/>
            <a:chExt cx="2579687" cy="5207000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2"/>
            <a:srcRect l="66852" r="1416" b="7777"/>
            <a:stretch>
              <a:fillRect/>
            </a:stretch>
          </p:blipFill>
          <p:spPr bwMode="auto">
            <a:xfrm>
              <a:off x="6069013" y="4556125"/>
              <a:ext cx="2549525" cy="190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Bild 5"/>
            <p:cNvPicPr>
              <a:picLocks noChangeAspect="1"/>
            </p:cNvPicPr>
            <p:nvPr/>
          </p:nvPicPr>
          <p:blipFill>
            <a:blip r:embed="rId2"/>
            <a:srcRect l="32957" t="22038" r="35509" b="1794"/>
            <a:stretch>
              <a:fillRect/>
            </a:stretch>
          </p:blipFill>
          <p:spPr bwMode="auto">
            <a:xfrm>
              <a:off x="6091238" y="3338513"/>
              <a:ext cx="2541587" cy="158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Bild 4"/>
            <p:cNvPicPr>
              <a:picLocks noChangeAspect="1"/>
            </p:cNvPicPr>
            <p:nvPr/>
          </p:nvPicPr>
          <p:blipFill>
            <a:blip r:embed="rId2"/>
            <a:srcRect r="68909" b="5762"/>
            <a:stretch>
              <a:fillRect/>
            </a:stretch>
          </p:blipFill>
          <p:spPr bwMode="auto">
            <a:xfrm>
              <a:off x="6053138" y="1257300"/>
              <a:ext cx="2570162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uppierung 15"/>
          <p:cNvGrpSpPr>
            <a:grpSpLocks noChangeAspect="1"/>
          </p:cNvGrpSpPr>
          <p:nvPr/>
        </p:nvGrpSpPr>
        <p:grpSpPr bwMode="auto">
          <a:xfrm>
            <a:off x="2684461" y="1495424"/>
            <a:ext cx="2798681" cy="4292045"/>
            <a:chOff x="3949758" y="1969829"/>
            <a:chExt cx="2433600" cy="3733559"/>
          </a:xfrm>
        </p:grpSpPr>
        <p:pic>
          <p:nvPicPr>
            <p:cNvPr id="12" name="Bild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12791" y="1969829"/>
              <a:ext cx="2358000" cy="19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Bild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9758" y="3625346"/>
              <a:ext cx="2433600" cy="2078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Bild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10208" y="2011358"/>
            <a:ext cx="3622476" cy="302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feil nach rechts 13"/>
          <p:cNvSpPr>
            <a:spLocks/>
          </p:cNvSpPr>
          <p:nvPr/>
        </p:nvSpPr>
        <p:spPr bwMode="auto">
          <a:xfrm>
            <a:off x="2492375" y="3033713"/>
            <a:ext cx="614363" cy="835025"/>
          </a:xfrm>
          <a:prstGeom prst="rightArrow">
            <a:avLst/>
          </a:prstGeom>
          <a:solidFill>
            <a:srgbClr val="3366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198000" tIns="190800" rIns="198000" bIns="19080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latin typeface="Helvetica" pitchFamily="-10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473" y="190523"/>
            <a:ext cx="5426675" cy="45867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Directed  Flow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617869"/>
              </p:ext>
            </p:extLst>
          </p:nvPr>
        </p:nvGraphicFramePr>
        <p:xfrm>
          <a:off x="3879163" y="1061540"/>
          <a:ext cx="5049143" cy="929513"/>
        </p:xfrm>
        <a:graphic>
          <a:graphicData uri="http://schemas.openxmlformats.org/presentationml/2006/ole">
            <p:oleObj spid="_x0000_s324610" name="Equation" r:id="rId4" imgW="2070000" imgH="45720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66" y="1123243"/>
            <a:ext cx="3026608" cy="1868580"/>
          </a:xfrm>
          <a:prstGeom prst="rect">
            <a:avLst/>
          </a:prstGeom>
        </p:spPr>
      </p:pic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88974" y="3772759"/>
            <a:ext cx="4053823" cy="26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pPr marL="342839" indent="-342839">
              <a:buFont typeface="Wingdings" charset="2"/>
              <a:buChar char="Ø"/>
            </a:pPr>
            <a:r>
              <a:rPr lang="en-US" sz="2400" dirty="0" smtClean="0"/>
              <a:t>Generated already during  the </a:t>
            </a:r>
            <a:r>
              <a:rPr lang="en-US" sz="2400" dirty="0"/>
              <a:t>nuclear passage </a:t>
            </a:r>
            <a:r>
              <a:rPr lang="en-US" sz="2400" dirty="0" smtClean="0"/>
              <a:t>time  	    (</a:t>
            </a:r>
            <a:r>
              <a:rPr lang="en-US" sz="2400" dirty="0"/>
              <a:t>2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dirty="0" smtClean="0">
                <a:latin typeface="Symbol" charset="0"/>
              </a:rPr>
              <a:t>g </a:t>
            </a:r>
            <a:r>
              <a:rPr lang="en-US" sz="2400" dirty="0" smtClean="0"/>
              <a:t>≈ 3 – 0.1 </a:t>
            </a:r>
            <a:r>
              <a:rPr lang="en-US" sz="2400" dirty="0"/>
              <a:t>fm/</a:t>
            </a:r>
            <a:r>
              <a:rPr lang="en-US" sz="2400" dirty="0" err="1" smtClean="0"/>
              <a:t>c</a:t>
            </a:r>
            <a:r>
              <a:rPr lang="en-US" sz="2400" dirty="0" smtClean="0"/>
              <a:t> </a:t>
            </a:r>
            <a:r>
              <a:rPr lang="en-US" sz="2400" dirty="0" smtClean="0"/>
              <a:t>            		  @</a:t>
            </a:r>
            <a:r>
              <a:rPr lang="en-US" sz="2400" dirty="0" smtClean="0"/>
              <a:t>7.7</a:t>
            </a:r>
            <a:r>
              <a:rPr lang="en-US" sz="2400" dirty="0" smtClean="0"/>
              <a:t> – </a:t>
            </a:r>
            <a:r>
              <a:rPr lang="en-US" sz="2400" dirty="0" smtClean="0"/>
              <a:t>200 </a:t>
            </a:r>
            <a:r>
              <a:rPr lang="en-US" sz="2400" dirty="0" err="1" smtClean="0"/>
              <a:t>GeV</a:t>
            </a:r>
            <a:r>
              <a:rPr lang="en-US" sz="2400" dirty="0" smtClean="0"/>
              <a:t>) </a:t>
            </a:r>
          </a:p>
          <a:p>
            <a:pPr>
              <a:buFont typeface="Lucida Grande"/>
              <a:buChar char="⇒"/>
            </a:pPr>
            <a:r>
              <a:rPr lang="en-US" sz="2400" dirty="0" smtClean="0"/>
              <a:t>  It probes the onset of bulk    	collective dynamics during 	</a:t>
            </a:r>
            <a:r>
              <a:rPr lang="en-US" sz="2400" dirty="0" err="1" smtClean="0"/>
              <a:t>thermalization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44903" y="2014718"/>
            <a:ext cx="5245571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Directed flow</a:t>
            </a:r>
            <a:r>
              <a:rPr lang="en-US" sz="2400" dirty="0"/>
              <a:t> is quantified by the first </a:t>
            </a:r>
            <a:r>
              <a:rPr lang="en-US" sz="2400" dirty="0" smtClean="0"/>
              <a:t>harmonic:</a:t>
            </a:r>
            <a:endParaRPr lang="en-US" sz="2400" dirty="0"/>
          </a:p>
        </p:txBody>
      </p:sp>
      <p:pic>
        <p:nvPicPr>
          <p:cNvPr id="12" name="Picture 19" descr="pastedGraphi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037" y="3946596"/>
            <a:ext cx="2264670" cy="18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06482" y="4026876"/>
            <a:ext cx="2419768" cy="1613629"/>
            <a:chOff x="2647" y="2011"/>
            <a:chExt cx="2253" cy="178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2736" y="3120"/>
              <a:ext cx="2112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3744" y="2160"/>
              <a:ext cx="0" cy="1632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744" y="2592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 flipH="1" flipV="1">
              <a:off x="2976" y="3120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988" y="3244"/>
              <a:ext cx="91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rapidity</a:t>
              </a: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2647" y="2011"/>
              <a:ext cx="210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&lt;</a:t>
              </a:r>
              <a:r>
                <a:rPr lang="en-US" altLang="zh-CN" b="1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p</a:t>
              </a:r>
              <a:r>
                <a:rPr lang="en-US" altLang="zh-CN" b="1" baseline="-25000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x</a:t>
              </a:r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&gt; or directed flow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41766" y="2947201"/>
            <a:ext cx="9002236" cy="830981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42839" indent="-342839">
              <a:buFont typeface="Wingdings" charset="2"/>
              <a:buChar char="Ø"/>
            </a:pPr>
            <a:r>
              <a:rPr lang="en-US" sz="2400" dirty="0"/>
              <a:t>Directed </a:t>
            </a:r>
            <a:r>
              <a:rPr lang="en-US" sz="2400" dirty="0" smtClean="0"/>
              <a:t>flow is due to the </a:t>
            </a:r>
            <a:r>
              <a:rPr lang="en-US" sz="2400" dirty="0"/>
              <a:t>sideward motion of the </a:t>
            </a:r>
            <a:r>
              <a:rPr lang="en-US" sz="2400" dirty="0" smtClean="0"/>
              <a:t>particles within the reaction plane.</a:t>
            </a:r>
            <a:endParaRPr lang="en-US" sz="2400" dirty="0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21401"/>
              </p:ext>
            </p:extLst>
          </p:nvPr>
        </p:nvGraphicFramePr>
        <p:xfrm>
          <a:off x="6121405" y="2490793"/>
          <a:ext cx="2251075" cy="911225"/>
        </p:xfrm>
        <a:graphic>
          <a:graphicData uri="http://schemas.openxmlformats.org/presentationml/2006/ole">
            <p:oleObj spid="_x0000_s324611" name="Equation" r:id="rId7" imgW="1066800" imgH="4318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20953" y="6297707"/>
            <a:ext cx="2225022" cy="4616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cs-CZ" sz="2400" dirty="0" smtClean="0"/>
              <a:t>(preequilibrium)</a:t>
            </a:r>
            <a:endParaRPr lang="cs-CZ" sz="2400" dirty="0"/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243816" y="5973332"/>
            <a:ext cx="4873545" cy="707870"/>
          </a:xfrm>
          <a:prstGeom prst="rect">
            <a:avLst/>
          </a:prstGeom>
          <a:noFill/>
          <a:ln w="28575" cmpd="sng">
            <a:solidFill>
              <a:srgbClr val="FB28C9"/>
            </a:solidFill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v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(y) is sensitive to baryon transport, space -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momentum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correlations and QGP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formation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428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2705"/>
          <a:stretch>
            <a:fillRect/>
          </a:stretch>
        </p:blipFill>
        <p:spPr>
          <a:xfrm>
            <a:off x="3" y="903399"/>
            <a:ext cx="9144000" cy="48790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09" y="70571"/>
            <a:ext cx="9033811" cy="646315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defTabSz="4247397">
              <a:defRPr/>
            </a:pPr>
            <a:r>
              <a:rPr lang="en-US" altLang="zh-CN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宋体" charset="-122"/>
              </a:rPr>
              <a:t>Charged Hadrons v</a:t>
            </a:r>
            <a:r>
              <a:rPr lang="en-US" altLang="zh-CN" sz="36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宋体" charset="-122"/>
              </a:rPr>
              <a:t>1</a:t>
            </a:r>
            <a:r>
              <a:rPr lang="en-US" altLang="zh-CN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宋体" charset="-122"/>
              </a:rPr>
              <a:t>: Beam </a:t>
            </a:r>
            <a:r>
              <a:rPr lang="en-US" altLang="zh-CN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宋体" charset="-122"/>
              </a:rPr>
              <a:t>Energy Dependence </a:t>
            </a:r>
            <a:endParaRPr lang="en-US" altLang="zh-CN" sz="3600" dirty="0">
              <a:latin typeface="+mj-lt"/>
              <a:ea typeface="宋体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770" y="5731619"/>
            <a:ext cx="8871479" cy="52413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behavior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</a:t>
            </a:r>
            <a:r>
              <a:rPr lang="en-US" sz="2800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800" baseline="-25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and      v</a:t>
            </a:r>
            <a:r>
              <a:rPr lang="en-US" sz="28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l-GR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’=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η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-</a:t>
            </a:r>
            <a:r>
              <a:rPr lang="en-US" sz="2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y</a:t>
            </a:r>
            <a:r>
              <a:rPr lang="en-US" sz="2800" baseline="-250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beam</a:t>
            </a:r>
            <a:endParaRPr lang="en-US" sz="2800" baseline="-25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6785" y="921161"/>
            <a:ext cx="5503827" cy="369324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dirty="0" smtClean="0"/>
              <a:t>Data at 62.4&amp;200GeV from STAR</a:t>
            </a:r>
            <a:r>
              <a:rPr lang="en-US" dirty="0"/>
              <a:t>, PRL 101 252301 (2008)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7666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55" t="18017" r="7127" b="6006"/>
          <a:stretch>
            <a:fillRect/>
          </a:stretch>
        </p:blipFill>
        <p:spPr bwMode="auto">
          <a:xfrm>
            <a:off x="1854217" y="918319"/>
            <a:ext cx="7304059" cy="419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015" y="247228"/>
            <a:ext cx="8641835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Directed Flow of Protons: BES Results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281" y="3820222"/>
            <a:ext cx="1685044" cy="35392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700" dirty="0" smtClean="0"/>
              <a:t>STAR Preliminary</a:t>
            </a:r>
            <a:endParaRPr lang="en-US" sz="1700" dirty="0"/>
          </a:p>
        </p:txBody>
      </p:sp>
      <p:sp>
        <p:nvSpPr>
          <p:cNvPr id="13" name="Rectangle 12"/>
          <p:cNvSpPr/>
          <p:nvPr/>
        </p:nvSpPr>
        <p:spPr>
          <a:xfrm>
            <a:off x="1202617" y="4940865"/>
            <a:ext cx="7804229" cy="178508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Proton v</a:t>
            </a:r>
            <a:r>
              <a:rPr lang="en-US" sz="2000" baseline="-25000" dirty="0"/>
              <a:t>1 </a:t>
            </a:r>
            <a:r>
              <a:rPr lang="en-US" sz="2000" dirty="0"/>
              <a:t>slope </a:t>
            </a:r>
            <a:r>
              <a:rPr lang="en-US" sz="2000" dirty="0" smtClean="0"/>
              <a:t>is positive  in mid-central </a:t>
            </a:r>
            <a:r>
              <a:rPr lang="en-US" sz="2000" dirty="0"/>
              <a:t>collision at </a:t>
            </a:r>
            <a:r>
              <a:rPr lang="en-US" sz="2000" dirty="0" smtClean="0"/>
              <a:t>7.7 GeV. At 11.5 GeV, it is almost flat and at </a:t>
            </a:r>
            <a:r>
              <a:rPr lang="en-US" sz="2000" dirty="0"/>
              <a:t>39 GeV and</a:t>
            </a:r>
            <a:r>
              <a:rPr lang="en-US" sz="2000" dirty="0" smtClean="0"/>
              <a:t> at higher </a:t>
            </a:r>
            <a:r>
              <a:rPr lang="en-US" sz="2000" dirty="0"/>
              <a:t>RHIC </a:t>
            </a:r>
            <a:r>
              <a:rPr lang="en-US" sz="2000" dirty="0" smtClean="0"/>
              <a:t>energies, the proton slope is negative (but small) for mid-central collisions.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</a:rPr>
              <a:t>The change in proton slope may be due to the  contribution from the transported  </a:t>
            </a:r>
            <a:r>
              <a:rPr lang="en-US" sz="2000" dirty="0">
                <a:solidFill>
                  <a:srgbClr val="FF0000"/>
                </a:solidFill>
              </a:rPr>
              <a:t>protons coming to midrapidity at the lower beam energies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19" descr="pastedGraphi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2" y="1098865"/>
            <a:ext cx="1826286" cy="123479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>
          <a:xfrm>
            <a:off x="83744" y="2598610"/>
            <a:ext cx="1897736" cy="2011227"/>
            <a:chOff x="-246461" y="2560520"/>
            <a:chExt cx="2497019" cy="1613629"/>
          </a:xfrm>
        </p:grpSpPr>
        <p:sp>
          <p:nvSpPr>
            <p:cNvPr id="11" name="Line 32"/>
            <p:cNvSpPr>
              <a:spLocks noChangeShapeType="1"/>
            </p:cNvSpPr>
            <p:nvPr/>
          </p:nvSpPr>
          <p:spPr bwMode="auto">
            <a:xfrm>
              <a:off x="-150873" y="3565301"/>
              <a:ext cx="2268331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flipV="1">
              <a:off x="931739" y="2695518"/>
              <a:ext cx="0" cy="1478631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4"/>
            <p:cNvSpPr>
              <a:spLocks/>
            </p:cNvSpPr>
            <p:nvPr/>
          </p:nvSpPr>
          <p:spPr bwMode="auto">
            <a:xfrm>
              <a:off x="93539" y="3086920"/>
              <a:ext cx="824848" cy="478381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5"/>
            <p:cNvSpPr>
              <a:spLocks/>
            </p:cNvSpPr>
            <p:nvPr/>
          </p:nvSpPr>
          <p:spPr bwMode="auto">
            <a:xfrm flipH="1" flipV="1">
              <a:off x="919692" y="3565301"/>
              <a:ext cx="824848" cy="478381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1193800" y="3677648"/>
              <a:ext cx="1056758" cy="40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rapidity</a:t>
              </a: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-246461" y="2560520"/>
              <a:ext cx="2356918" cy="40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sz="1400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&lt;</a:t>
              </a:r>
              <a:r>
                <a:rPr lang="en-US" altLang="zh-CN" sz="1400" b="1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p</a:t>
              </a:r>
              <a:r>
                <a:rPr lang="en-US" altLang="zh-CN" sz="1400" b="1" baseline="-25000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x</a:t>
              </a:r>
              <a:r>
                <a:rPr lang="en-US" altLang="zh-CN" sz="1400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&gt; or directed 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820" y="-116129"/>
            <a:ext cx="7772401" cy="911227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Elliptic Flow and Collectivity</a:t>
            </a:r>
            <a:endParaRPr lang="en-US" sz="4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300792" y="1254067"/>
            <a:ext cx="2424080" cy="1839007"/>
            <a:chOff x="3969" y="1575"/>
            <a:chExt cx="1678" cy="1273"/>
          </a:xfrm>
        </p:grpSpPr>
        <p:sp>
          <p:nvSpPr>
            <p:cNvPr id="109649" name="Oval 6"/>
            <p:cNvSpPr>
              <a:spLocks noChangeArrowheads="1"/>
            </p:cNvSpPr>
            <p:nvPr/>
          </p:nvSpPr>
          <p:spPr bwMode="auto">
            <a:xfrm>
              <a:off x="3969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0" name="Oval 7"/>
            <p:cNvSpPr>
              <a:spLocks noChangeArrowheads="1"/>
            </p:cNvSpPr>
            <p:nvPr/>
          </p:nvSpPr>
          <p:spPr bwMode="auto">
            <a:xfrm>
              <a:off x="4513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1" name="Oval 8"/>
            <p:cNvSpPr>
              <a:spLocks noChangeArrowheads="1"/>
            </p:cNvSpPr>
            <p:nvPr/>
          </p:nvSpPr>
          <p:spPr bwMode="auto">
            <a:xfrm>
              <a:off x="4513" y="1801"/>
              <a:ext cx="589" cy="862"/>
            </a:xfrm>
            <a:prstGeom prst="ellipse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2" name="AutoShape 9" descr="Pink tissue paper"/>
            <p:cNvSpPr>
              <a:spLocks noChangeArrowheads="1"/>
            </p:cNvSpPr>
            <p:nvPr/>
          </p:nvSpPr>
          <p:spPr bwMode="auto">
            <a:xfrm>
              <a:off x="4967" y="1949"/>
              <a:ext cx="453" cy="533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3" name="AutoShape 10" descr="Pink tissue paper"/>
            <p:cNvSpPr>
              <a:spLocks noChangeArrowheads="1"/>
            </p:cNvSpPr>
            <p:nvPr/>
          </p:nvSpPr>
          <p:spPr bwMode="auto">
            <a:xfrm rot="10800000">
              <a:off x="4196" y="1947"/>
              <a:ext cx="453" cy="533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4" name="AutoShape 11" descr="Pink tissue paper"/>
            <p:cNvSpPr>
              <a:spLocks noChangeArrowheads="1"/>
            </p:cNvSpPr>
            <p:nvPr/>
          </p:nvSpPr>
          <p:spPr bwMode="auto">
            <a:xfrm>
              <a:off x="4695" y="1575"/>
              <a:ext cx="227" cy="31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55" name="AutoShape 12" descr="Pink tissue paper"/>
            <p:cNvSpPr>
              <a:spLocks noChangeArrowheads="1"/>
            </p:cNvSpPr>
            <p:nvPr/>
          </p:nvSpPr>
          <p:spPr bwMode="auto">
            <a:xfrm rot="10800000">
              <a:off x="4695" y="2531"/>
              <a:ext cx="227" cy="31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74" name="Text Box 13"/>
          <p:cNvSpPr txBox="1">
            <a:spLocks noChangeArrowheads="1"/>
          </p:cNvSpPr>
          <p:nvPr/>
        </p:nvSpPr>
        <p:spPr bwMode="auto">
          <a:xfrm>
            <a:off x="6382756" y="792146"/>
            <a:ext cx="2677053" cy="40009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b="1" dirty="0"/>
              <a:t>Pressure </a:t>
            </a:r>
            <a:r>
              <a:rPr lang="en-US" altLang="ja-JP" sz="2000" b="1" dirty="0" smtClean="0"/>
              <a:t>gradient (EOS)</a:t>
            </a:r>
            <a:endParaRPr lang="en-US" altLang="ja-JP" sz="2000" b="1" dirty="0"/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4275008" y="3217867"/>
            <a:ext cx="2660651" cy="3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ja-JP" sz="1900" b="1" dirty="0"/>
              <a:t>Spatial Anisotropy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73071" name="Text Box 15"/>
          <p:cNvSpPr txBox="1">
            <a:spLocks noChangeArrowheads="1"/>
          </p:cNvSpPr>
          <p:nvPr/>
        </p:nvSpPr>
        <p:spPr bwMode="auto">
          <a:xfrm>
            <a:off x="4202700" y="5270341"/>
            <a:ext cx="2732566" cy="40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ja-JP" sz="2000" b="1" dirty="0"/>
              <a:t>Momentum Anisotropy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09577" name="AutoShape 16"/>
          <p:cNvSpPr>
            <a:spLocks noChangeArrowheads="1"/>
          </p:cNvSpPr>
          <p:nvPr/>
        </p:nvSpPr>
        <p:spPr bwMode="auto">
          <a:xfrm>
            <a:off x="5499794" y="3561298"/>
            <a:ext cx="485776" cy="1295400"/>
          </a:xfrm>
          <a:prstGeom prst="down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073" name="AutoShape 17"/>
          <p:cNvSpPr>
            <a:spLocks noChangeArrowheads="1"/>
          </p:cNvSpPr>
          <p:nvPr/>
        </p:nvSpPr>
        <p:spPr bwMode="auto">
          <a:xfrm>
            <a:off x="5240143" y="2831732"/>
            <a:ext cx="914403" cy="4318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</a:t>
            </a:r>
          </a:p>
        </p:txBody>
      </p:sp>
      <p:sp>
        <p:nvSpPr>
          <p:cNvPr id="173074" name="AutoShape 18"/>
          <p:cNvSpPr>
            <a:spLocks noChangeArrowheads="1"/>
          </p:cNvSpPr>
          <p:nvPr/>
        </p:nvSpPr>
        <p:spPr bwMode="auto">
          <a:xfrm>
            <a:off x="4974658" y="4882054"/>
            <a:ext cx="1296988" cy="4714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</a:p>
        </p:txBody>
      </p:sp>
      <p:sp>
        <p:nvSpPr>
          <p:cNvPr id="173075" name="AutoShape 19"/>
          <p:cNvSpPr>
            <a:spLocks noChangeArrowheads="1"/>
          </p:cNvSpPr>
          <p:nvPr/>
        </p:nvSpPr>
        <p:spPr bwMode="auto">
          <a:xfrm>
            <a:off x="3203577" y="3681011"/>
            <a:ext cx="2447926" cy="572351"/>
          </a:xfrm>
          <a:prstGeom prst="rightArrowCallout">
            <a:avLst>
              <a:gd name="adj1" fmla="val 24917"/>
              <a:gd name="adj2" fmla="val 25000"/>
              <a:gd name="adj3" fmla="val 59611"/>
              <a:gd name="adj4" fmla="val 8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among</a:t>
            </a:r>
          </a:p>
          <a:p>
            <a:pPr algn="ctr" eaLnBrk="1" hangingPunct="1">
              <a:defRPr/>
            </a:pPr>
            <a:r>
              <a:rPr lang="en-US" altLang="ja-JP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particles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07954" y="1379292"/>
            <a:ext cx="2663825" cy="2152649"/>
            <a:chOff x="68" y="1620"/>
            <a:chExt cx="1678" cy="1356"/>
          </a:xfrm>
        </p:grpSpPr>
        <p:sp>
          <p:nvSpPr>
            <p:cNvPr id="109619" name="Oval 21"/>
            <p:cNvSpPr>
              <a:spLocks noChangeArrowheads="1"/>
            </p:cNvSpPr>
            <p:nvPr/>
          </p:nvSpPr>
          <p:spPr bwMode="auto">
            <a:xfrm>
              <a:off x="68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0" name="Oval 22"/>
            <p:cNvSpPr>
              <a:spLocks noChangeArrowheads="1"/>
            </p:cNvSpPr>
            <p:nvPr/>
          </p:nvSpPr>
          <p:spPr bwMode="auto">
            <a:xfrm>
              <a:off x="612" y="1665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1" name="Oval 23"/>
            <p:cNvSpPr>
              <a:spLocks noChangeArrowheads="1"/>
            </p:cNvSpPr>
            <p:nvPr/>
          </p:nvSpPr>
          <p:spPr bwMode="auto">
            <a:xfrm>
              <a:off x="794" y="2164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2" name="Oval 24"/>
            <p:cNvSpPr>
              <a:spLocks noChangeArrowheads="1"/>
            </p:cNvSpPr>
            <p:nvPr/>
          </p:nvSpPr>
          <p:spPr bwMode="auto">
            <a:xfrm>
              <a:off x="930" y="2300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3" name="Oval 25"/>
            <p:cNvSpPr>
              <a:spLocks noChangeArrowheads="1"/>
            </p:cNvSpPr>
            <p:nvPr/>
          </p:nvSpPr>
          <p:spPr bwMode="auto">
            <a:xfrm>
              <a:off x="839" y="2028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4" name="Oval 26"/>
            <p:cNvSpPr>
              <a:spLocks noChangeArrowheads="1"/>
            </p:cNvSpPr>
            <p:nvPr/>
          </p:nvSpPr>
          <p:spPr bwMode="auto">
            <a:xfrm>
              <a:off x="1065" y="2164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5" name="Oval 27"/>
            <p:cNvSpPr>
              <a:spLocks noChangeArrowheads="1"/>
            </p:cNvSpPr>
            <p:nvPr/>
          </p:nvSpPr>
          <p:spPr bwMode="auto">
            <a:xfrm>
              <a:off x="839" y="2436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6" name="Oval 28"/>
            <p:cNvSpPr>
              <a:spLocks noChangeArrowheads="1"/>
            </p:cNvSpPr>
            <p:nvPr/>
          </p:nvSpPr>
          <p:spPr bwMode="auto">
            <a:xfrm>
              <a:off x="885" y="1892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7" name="Oval 29"/>
            <p:cNvSpPr>
              <a:spLocks noChangeArrowheads="1"/>
            </p:cNvSpPr>
            <p:nvPr/>
          </p:nvSpPr>
          <p:spPr bwMode="auto">
            <a:xfrm>
              <a:off x="931" y="2481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8" name="Oval 30"/>
            <p:cNvSpPr>
              <a:spLocks noChangeArrowheads="1"/>
            </p:cNvSpPr>
            <p:nvPr/>
          </p:nvSpPr>
          <p:spPr bwMode="auto">
            <a:xfrm>
              <a:off x="749" y="2300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9" name="Oval 31"/>
            <p:cNvSpPr>
              <a:spLocks noChangeArrowheads="1"/>
            </p:cNvSpPr>
            <p:nvPr/>
          </p:nvSpPr>
          <p:spPr bwMode="auto">
            <a:xfrm>
              <a:off x="748" y="2073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0" name="Oval 32"/>
            <p:cNvSpPr>
              <a:spLocks noChangeArrowheads="1"/>
            </p:cNvSpPr>
            <p:nvPr/>
          </p:nvSpPr>
          <p:spPr bwMode="auto">
            <a:xfrm>
              <a:off x="929" y="2119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1" name="Oval 33"/>
            <p:cNvSpPr>
              <a:spLocks noChangeArrowheads="1"/>
            </p:cNvSpPr>
            <p:nvPr/>
          </p:nvSpPr>
          <p:spPr bwMode="auto">
            <a:xfrm>
              <a:off x="1020" y="2390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2" name="Oval 34"/>
            <p:cNvSpPr>
              <a:spLocks noChangeArrowheads="1"/>
            </p:cNvSpPr>
            <p:nvPr/>
          </p:nvSpPr>
          <p:spPr bwMode="auto">
            <a:xfrm>
              <a:off x="749" y="2436"/>
              <a:ext cx="46" cy="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3" name="Oval 35"/>
            <p:cNvSpPr>
              <a:spLocks noChangeArrowheads="1"/>
            </p:cNvSpPr>
            <p:nvPr/>
          </p:nvSpPr>
          <p:spPr bwMode="auto">
            <a:xfrm>
              <a:off x="1021" y="2028"/>
              <a:ext cx="46" cy="4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4" name="Oval 36"/>
            <p:cNvSpPr>
              <a:spLocks noChangeArrowheads="1"/>
            </p:cNvSpPr>
            <p:nvPr/>
          </p:nvSpPr>
          <p:spPr bwMode="auto">
            <a:xfrm>
              <a:off x="1065" y="2300"/>
              <a:ext cx="46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5" name="Line 37"/>
            <p:cNvSpPr>
              <a:spLocks noChangeShapeType="1"/>
            </p:cNvSpPr>
            <p:nvPr/>
          </p:nvSpPr>
          <p:spPr bwMode="auto">
            <a:xfrm flipV="1">
              <a:off x="1046" y="1685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6" name="Line 38"/>
            <p:cNvSpPr>
              <a:spLocks noChangeShapeType="1"/>
            </p:cNvSpPr>
            <p:nvPr/>
          </p:nvSpPr>
          <p:spPr bwMode="auto">
            <a:xfrm flipH="1" flipV="1">
              <a:off x="668" y="1691"/>
              <a:ext cx="408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7" name="Line 39"/>
            <p:cNvSpPr>
              <a:spLocks noChangeShapeType="1"/>
            </p:cNvSpPr>
            <p:nvPr/>
          </p:nvSpPr>
          <p:spPr bwMode="auto">
            <a:xfrm>
              <a:off x="768" y="2320"/>
              <a:ext cx="253" cy="5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8" name="Line 40"/>
            <p:cNvSpPr>
              <a:spLocks noChangeShapeType="1"/>
            </p:cNvSpPr>
            <p:nvPr/>
          </p:nvSpPr>
          <p:spPr bwMode="auto">
            <a:xfrm>
              <a:off x="1085" y="2310"/>
              <a:ext cx="571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9" name="Line 41"/>
            <p:cNvSpPr>
              <a:spLocks noChangeShapeType="1"/>
            </p:cNvSpPr>
            <p:nvPr/>
          </p:nvSpPr>
          <p:spPr bwMode="auto">
            <a:xfrm flipV="1">
              <a:off x="819" y="1620"/>
              <a:ext cx="66" cy="5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0" name="Line 42"/>
            <p:cNvSpPr>
              <a:spLocks noChangeShapeType="1"/>
            </p:cNvSpPr>
            <p:nvPr/>
          </p:nvSpPr>
          <p:spPr bwMode="auto">
            <a:xfrm flipH="1">
              <a:off x="577" y="2496"/>
              <a:ext cx="382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1" name="Line 43"/>
            <p:cNvSpPr>
              <a:spLocks noChangeShapeType="1"/>
            </p:cNvSpPr>
            <p:nvPr/>
          </p:nvSpPr>
          <p:spPr bwMode="auto">
            <a:xfrm flipH="1" flipV="1">
              <a:off x="522" y="2028"/>
              <a:ext cx="41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2" name="Line 44"/>
            <p:cNvSpPr>
              <a:spLocks noChangeShapeType="1"/>
            </p:cNvSpPr>
            <p:nvPr/>
          </p:nvSpPr>
          <p:spPr bwMode="auto">
            <a:xfrm>
              <a:off x="895" y="1907"/>
              <a:ext cx="534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3" name="Line 45"/>
            <p:cNvSpPr>
              <a:spLocks noChangeShapeType="1"/>
            </p:cNvSpPr>
            <p:nvPr/>
          </p:nvSpPr>
          <p:spPr bwMode="auto">
            <a:xfrm flipH="1" flipV="1">
              <a:off x="431" y="2391"/>
              <a:ext cx="610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4" name="Line 46"/>
            <p:cNvSpPr>
              <a:spLocks noChangeShapeType="1"/>
            </p:cNvSpPr>
            <p:nvPr/>
          </p:nvSpPr>
          <p:spPr bwMode="auto">
            <a:xfrm flipH="1">
              <a:off x="386" y="2093"/>
              <a:ext cx="382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5" name="Line 47"/>
            <p:cNvSpPr>
              <a:spLocks noChangeShapeType="1"/>
            </p:cNvSpPr>
            <p:nvPr/>
          </p:nvSpPr>
          <p:spPr bwMode="auto">
            <a:xfrm>
              <a:off x="955" y="2133"/>
              <a:ext cx="292" cy="5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6" name="Line 48"/>
            <p:cNvSpPr>
              <a:spLocks noChangeShapeType="1"/>
            </p:cNvSpPr>
            <p:nvPr/>
          </p:nvSpPr>
          <p:spPr bwMode="auto">
            <a:xfrm>
              <a:off x="855" y="2446"/>
              <a:ext cx="292" cy="5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7" name="Line 49"/>
            <p:cNvSpPr>
              <a:spLocks noChangeShapeType="1"/>
            </p:cNvSpPr>
            <p:nvPr/>
          </p:nvSpPr>
          <p:spPr bwMode="auto">
            <a:xfrm flipV="1">
              <a:off x="774" y="2300"/>
              <a:ext cx="70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48" name="Line 50"/>
            <p:cNvSpPr>
              <a:spLocks noChangeShapeType="1"/>
            </p:cNvSpPr>
            <p:nvPr/>
          </p:nvSpPr>
          <p:spPr bwMode="auto">
            <a:xfrm flipH="1">
              <a:off x="431" y="2048"/>
              <a:ext cx="434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51"/>
          <p:cNvGrpSpPr>
            <a:grpSpLocks noChangeAspect="1"/>
          </p:cNvGrpSpPr>
          <p:nvPr/>
        </p:nvGrpSpPr>
        <p:grpSpPr bwMode="auto">
          <a:xfrm>
            <a:off x="289117" y="3434199"/>
            <a:ext cx="2455861" cy="2008029"/>
            <a:chOff x="120" y="2882"/>
            <a:chExt cx="1700" cy="1390"/>
          </a:xfrm>
        </p:grpSpPr>
        <p:sp>
          <p:nvSpPr>
            <p:cNvPr id="109612" name="Line 52"/>
            <p:cNvSpPr>
              <a:spLocks noChangeShapeType="1"/>
            </p:cNvSpPr>
            <p:nvPr/>
          </p:nvSpPr>
          <p:spPr bwMode="auto">
            <a:xfrm flipV="1">
              <a:off x="434" y="2882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3" name="Line 53"/>
            <p:cNvSpPr>
              <a:spLocks noChangeShapeType="1"/>
            </p:cNvSpPr>
            <p:nvPr/>
          </p:nvSpPr>
          <p:spPr bwMode="auto">
            <a:xfrm>
              <a:off x="434" y="4016"/>
              <a:ext cx="13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4" name="Text Box 54"/>
            <p:cNvSpPr txBox="1">
              <a:spLocks noChangeArrowheads="1"/>
            </p:cNvSpPr>
            <p:nvPr/>
          </p:nvSpPr>
          <p:spPr bwMode="auto">
            <a:xfrm rot="16200000">
              <a:off x="-35" y="3271"/>
              <a:ext cx="56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 err="1">
                  <a:latin typeface="New York" pitchFamily="18" charset="0"/>
                </a:rPr>
                <a:t>dN</a:t>
              </a:r>
              <a:r>
                <a:rPr lang="en-US" altLang="ja-JP" dirty="0" err="1"/>
                <a:t>/</a:t>
              </a:r>
              <a:r>
                <a:rPr lang="en-US" altLang="ja-JP" dirty="0" err="1">
                  <a:latin typeface="New York" pitchFamily="18" charset="0"/>
                </a:rPr>
                <a:t>d</a:t>
              </a:r>
              <a:r>
                <a:rPr lang="en-US" altLang="ja-JP" dirty="0" err="1">
                  <a:latin typeface="Symbol" charset="2"/>
                </a:rPr>
                <a:t>f</a:t>
              </a:r>
              <a:endParaRPr lang="en-US" dirty="0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15" name="Text Box 55"/>
            <p:cNvSpPr txBox="1">
              <a:spLocks noChangeArrowheads="1"/>
            </p:cNvSpPr>
            <p:nvPr/>
          </p:nvSpPr>
          <p:spPr bwMode="auto">
            <a:xfrm>
              <a:off x="969" y="4016"/>
              <a:ext cx="251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 dirty="0" err="1">
                  <a:latin typeface="Symbol" charset="2"/>
                  <a:sym typeface="Symbol" charset="2"/>
                </a:rPr>
                <a:t></a:t>
              </a:r>
              <a:endParaRPr lang="en-US" i="1" dirty="0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16" name="Line 56"/>
            <p:cNvSpPr>
              <a:spLocks noChangeShapeType="1"/>
            </p:cNvSpPr>
            <p:nvPr/>
          </p:nvSpPr>
          <p:spPr bwMode="auto">
            <a:xfrm>
              <a:off x="434" y="3335"/>
              <a:ext cx="1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7" name="Text Box 57"/>
            <p:cNvSpPr txBox="1">
              <a:spLocks noChangeArrowheads="1"/>
            </p:cNvSpPr>
            <p:nvPr/>
          </p:nvSpPr>
          <p:spPr bwMode="auto">
            <a:xfrm>
              <a:off x="329" y="4016"/>
              <a:ext cx="20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/>
                <a:t>0</a:t>
              </a:r>
              <a:endParaRPr lang="en-US" dirty="0">
                <a:solidFill>
                  <a:srgbClr val="FFFF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09618" name="Text Box 58"/>
            <p:cNvSpPr txBox="1">
              <a:spLocks noChangeArrowheads="1"/>
            </p:cNvSpPr>
            <p:nvPr/>
          </p:nvSpPr>
          <p:spPr bwMode="auto">
            <a:xfrm>
              <a:off x="1523" y="4016"/>
              <a:ext cx="29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/>
                <a:t>2</a:t>
              </a:r>
              <a:r>
                <a:rPr lang="en-US" altLang="ja-JP" dirty="0">
                  <a:latin typeface="Symbol" charset="2"/>
                </a:rPr>
                <a:t>p</a:t>
              </a:r>
              <a:endParaRPr lang="en-US" dirty="0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oup 59"/>
          <p:cNvGrpSpPr>
            <a:grpSpLocks noChangeAspect="1"/>
          </p:cNvGrpSpPr>
          <p:nvPr/>
        </p:nvGrpSpPr>
        <p:grpSpPr bwMode="auto">
          <a:xfrm>
            <a:off x="6478974" y="3229989"/>
            <a:ext cx="2528095" cy="2283953"/>
            <a:chOff x="3734" y="2795"/>
            <a:chExt cx="1750" cy="1581"/>
          </a:xfrm>
        </p:grpSpPr>
        <p:sp>
          <p:nvSpPr>
            <p:cNvPr id="109598" name="Line 60"/>
            <p:cNvSpPr>
              <a:spLocks noChangeShapeType="1"/>
            </p:cNvSpPr>
            <p:nvPr/>
          </p:nvSpPr>
          <p:spPr bwMode="auto">
            <a:xfrm flipV="1">
              <a:off x="4063" y="2795"/>
              <a:ext cx="0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9" name="Line 61"/>
            <p:cNvSpPr>
              <a:spLocks noChangeShapeType="1"/>
            </p:cNvSpPr>
            <p:nvPr/>
          </p:nvSpPr>
          <p:spPr bwMode="auto">
            <a:xfrm>
              <a:off x="4063" y="4097"/>
              <a:ext cx="13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0" name="Text Box 62"/>
            <p:cNvSpPr txBox="1">
              <a:spLocks noChangeArrowheads="1"/>
            </p:cNvSpPr>
            <p:nvPr/>
          </p:nvSpPr>
          <p:spPr bwMode="auto">
            <a:xfrm rot="16200000">
              <a:off x="3579" y="3310"/>
              <a:ext cx="566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 err="1">
                  <a:latin typeface="New York" pitchFamily="18" charset="0"/>
                </a:rPr>
                <a:t>dN</a:t>
              </a:r>
              <a:r>
                <a:rPr lang="en-US" altLang="ja-JP" dirty="0" err="1"/>
                <a:t>/</a:t>
              </a:r>
              <a:r>
                <a:rPr lang="en-US" altLang="ja-JP" dirty="0" err="1">
                  <a:latin typeface="New York" pitchFamily="18" charset="0"/>
                </a:rPr>
                <a:t>d</a:t>
              </a:r>
              <a:r>
                <a:rPr lang="en-US" altLang="ja-JP" dirty="0" err="1">
                  <a:latin typeface="Symbol" charset="2"/>
                </a:rPr>
                <a:t>f</a:t>
              </a:r>
              <a:endParaRPr lang="en-US" dirty="0"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01" name="Text Box 63"/>
            <p:cNvSpPr txBox="1">
              <a:spLocks noChangeArrowheads="1"/>
            </p:cNvSpPr>
            <p:nvPr/>
          </p:nvSpPr>
          <p:spPr bwMode="auto">
            <a:xfrm>
              <a:off x="4598" y="4110"/>
              <a:ext cx="251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 dirty="0" err="1">
                  <a:latin typeface="Symbol" charset="2"/>
                  <a:sym typeface="Symbol" charset="2"/>
                </a:rPr>
                <a:t>f</a:t>
              </a:r>
              <a:endParaRPr lang="en-US" i="1" dirty="0">
                <a:latin typeface="Symbol" charset="2"/>
                <a:ea typeface="Arial" charset="0"/>
                <a:cs typeface="Arial" charset="0"/>
                <a:sym typeface="Symbol" charset="2"/>
              </a:endParaRPr>
            </a:p>
          </p:txBody>
        </p:sp>
        <p:sp>
          <p:nvSpPr>
            <p:cNvPr id="109602" name="Line 64"/>
            <p:cNvSpPr>
              <a:spLocks noChangeShapeType="1"/>
            </p:cNvSpPr>
            <p:nvPr/>
          </p:nvSpPr>
          <p:spPr bwMode="auto">
            <a:xfrm>
              <a:off x="4063" y="3552"/>
              <a:ext cx="1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3" name="Freeform 65"/>
            <p:cNvSpPr>
              <a:spLocks/>
            </p:cNvSpPr>
            <p:nvPr/>
          </p:nvSpPr>
          <p:spPr bwMode="auto">
            <a:xfrm>
              <a:off x="4054" y="3022"/>
              <a:ext cx="1220" cy="924"/>
            </a:xfrm>
            <a:custGeom>
              <a:avLst/>
              <a:gdLst>
                <a:gd name="T0" fmla="*/ 0 w 1220"/>
                <a:gd name="T1" fmla="*/ 81 h 924"/>
                <a:gd name="T2" fmla="*/ 58 w 1220"/>
                <a:gd name="T3" fmla="*/ 139 h 924"/>
                <a:gd name="T4" fmla="*/ 298 w 1220"/>
                <a:gd name="T5" fmla="*/ 916 h 924"/>
                <a:gd name="T6" fmla="*/ 605 w 1220"/>
                <a:gd name="T7" fmla="*/ 91 h 924"/>
                <a:gd name="T8" fmla="*/ 903 w 1220"/>
                <a:gd name="T9" fmla="*/ 897 h 924"/>
                <a:gd name="T10" fmla="*/ 1149 w 1220"/>
                <a:gd name="T11" fmla="*/ 167 h 924"/>
                <a:gd name="T12" fmla="*/ 1220 w 1220"/>
                <a:gd name="T13" fmla="*/ 91 h 9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0"/>
                <a:gd name="T22" fmla="*/ 0 h 924"/>
                <a:gd name="T23" fmla="*/ 1220 w 1220"/>
                <a:gd name="T24" fmla="*/ 924 h 9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0" h="924">
                  <a:moveTo>
                    <a:pt x="0" y="81"/>
                  </a:moveTo>
                  <a:cubicBezTo>
                    <a:pt x="10" y="89"/>
                    <a:pt x="8" y="0"/>
                    <a:pt x="58" y="139"/>
                  </a:cubicBezTo>
                  <a:cubicBezTo>
                    <a:pt x="108" y="278"/>
                    <a:pt x="207" y="924"/>
                    <a:pt x="298" y="916"/>
                  </a:cubicBezTo>
                  <a:cubicBezTo>
                    <a:pt x="389" y="908"/>
                    <a:pt x="504" y="94"/>
                    <a:pt x="605" y="91"/>
                  </a:cubicBezTo>
                  <a:cubicBezTo>
                    <a:pt x="706" y="88"/>
                    <a:pt x="812" y="884"/>
                    <a:pt x="903" y="897"/>
                  </a:cubicBezTo>
                  <a:cubicBezTo>
                    <a:pt x="994" y="910"/>
                    <a:pt x="1096" y="301"/>
                    <a:pt x="1149" y="167"/>
                  </a:cubicBezTo>
                  <a:cubicBezTo>
                    <a:pt x="1202" y="33"/>
                    <a:pt x="1205" y="107"/>
                    <a:pt x="1220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4" name="Text Box 66"/>
            <p:cNvSpPr txBox="1">
              <a:spLocks noChangeArrowheads="1"/>
            </p:cNvSpPr>
            <p:nvPr/>
          </p:nvSpPr>
          <p:spPr bwMode="auto">
            <a:xfrm>
              <a:off x="3955" y="4110"/>
              <a:ext cx="209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/>
                <a:t>0</a:t>
              </a:r>
              <a:endParaRPr lang="en-US" dirty="0">
                <a:ea typeface="Arial" charset="0"/>
                <a:cs typeface="Arial" charset="0"/>
              </a:endParaRPr>
            </a:p>
          </p:txBody>
        </p:sp>
        <p:sp>
          <p:nvSpPr>
            <p:cNvPr id="109605" name="Text Box 67"/>
            <p:cNvSpPr txBox="1">
              <a:spLocks noChangeArrowheads="1"/>
            </p:cNvSpPr>
            <p:nvPr/>
          </p:nvSpPr>
          <p:spPr bwMode="auto">
            <a:xfrm>
              <a:off x="5181" y="4120"/>
              <a:ext cx="29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dirty="0"/>
                <a:t>2</a:t>
              </a:r>
              <a:r>
                <a:rPr lang="en-US" altLang="ja-JP" dirty="0">
                  <a:latin typeface="Symbol" charset="2"/>
                </a:rPr>
                <a:t>p</a:t>
              </a:r>
              <a:endParaRPr lang="en-US" dirty="0"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606" name="Line 68"/>
            <p:cNvSpPr>
              <a:spLocks noChangeShapeType="1"/>
            </p:cNvSpPr>
            <p:nvPr/>
          </p:nvSpPr>
          <p:spPr bwMode="auto">
            <a:xfrm flipV="1">
              <a:off x="4650" y="3098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7" name="Freeform 69"/>
            <p:cNvSpPr>
              <a:spLocks/>
            </p:cNvSpPr>
            <p:nvPr/>
          </p:nvSpPr>
          <p:spPr bwMode="auto">
            <a:xfrm>
              <a:off x="4650" y="2962"/>
              <a:ext cx="499" cy="408"/>
            </a:xfrm>
            <a:custGeom>
              <a:avLst/>
              <a:gdLst>
                <a:gd name="T0" fmla="*/ 0 w 499"/>
                <a:gd name="T1" fmla="*/ 408 h 408"/>
                <a:gd name="T2" fmla="*/ 226 w 499"/>
                <a:gd name="T3" fmla="*/ 91 h 408"/>
                <a:gd name="T4" fmla="*/ 499 w 499"/>
                <a:gd name="T5" fmla="*/ 0 h 408"/>
                <a:gd name="T6" fmla="*/ 0 60000 65536"/>
                <a:gd name="T7" fmla="*/ 0 60000 65536"/>
                <a:gd name="T8" fmla="*/ 0 60000 65536"/>
                <a:gd name="T9" fmla="*/ 0 w 499"/>
                <a:gd name="T10" fmla="*/ 0 h 408"/>
                <a:gd name="T11" fmla="*/ 499 w 499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9" h="408">
                  <a:moveTo>
                    <a:pt x="0" y="408"/>
                  </a:moveTo>
                  <a:cubicBezTo>
                    <a:pt x="71" y="283"/>
                    <a:pt x="143" y="159"/>
                    <a:pt x="226" y="91"/>
                  </a:cubicBezTo>
                  <a:cubicBezTo>
                    <a:pt x="309" y="23"/>
                    <a:pt x="404" y="11"/>
                    <a:pt x="49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08" name="Text Box 70"/>
            <p:cNvSpPr txBox="1">
              <a:spLocks noChangeArrowheads="1"/>
            </p:cNvSpPr>
            <p:nvPr/>
          </p:nvSpPr>
          <p:spPr bwMode="auto">
            <a:xfrm>
              <a:off x="5136" y="2795"/>
              <a:ext cx="34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/>
                <a:t>2</a:t>
              </a:r>
              <a:r>
                <a:rPr lang="en-US" altLang="ja-JP" i="1">
                  <a:latin typeface="New York" pitchFamily="18" charset="0"/>
                </a:rPr>
                <a:t>v</a:t>
              </a:r>
              <a:r>
                <a:rPr lang="en-US" altLang="ja-JP" baseline="-25000">
                  <a:latin typeface="New York" pitchFamily="18" charset="0"/>
                </a:rPr>
                <a:t>2</a:t>
              </a:r>
              <a:endParaRPr lang="en-US" baseline="-25000">
                <a:latin typeface="New York" pitchFamily="18" charset="0"/>
                <a:ea typeface="Arial" charset="0"/>
                <a:cs typeface="Arial" charset="0"/>
              </a:endParaRPr>
            </a:p>
          </p:txBody>
        </p:sp>
        <p:sp>
          <p:nvSpPr>
            <p:cNvPr id="109609" name="Freeform 71"/>
            <p:cNvSpPr>
              <a:spLocks/>
            </p:cNvSpPr>
            <p:nvPr/>
          </p:nvSpPr>
          <p:spPr bwMode="auto">
            <a:xfrm>
              <a:off x="4014" y="3929"/>
              <a:ext cx="136" cy="45"/>
            </a:xfrm>
            <a:custGeom>
              <a:avLst/>
              <a:gdLst>
                <a:gd name="T0" fmla="*/ 0 w 318"/>
                <a:gd name="T1" fmla="*/ 53 h 106"/>
                <a:gd name="T2" fmla="*/ 91 w 318"/>
                <a:gd name="T3" fmla="*/ 7 h 106"/>
                <a:gd name="T4" fmla="*/ 227 w 318"/>
                <a:gd name="T5" fmla="*/ 98 h 106"/>
                <a:gd name="T6" fmla="*/ 318 w 318"/>
                <a:gd name="T7" fmla="*/ 53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106"/>
                <a:gd name="T14" fmla="*/ 318 w 3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106">
                  <a:moveTo>
                    <a:pt x="0" y="53"/>
                  </a:moveTo>
                  <a:cubicBezTo>
                    <a:pt x="26" y="26"/>
                    <a:pt x="53" y="0"/>
                    <a:pt x="91" y="7"/>
                  </a:cubicBezTo>
                  <a:cubicBezTo>
                    <a:pt x="129" y="14"/>
                    <a:pt x="189" y="90"/>
                    <a:pt x="227" y="98"/>
                  </a:cubicBezTo>
                  <a:cubicBezTo>
                    <a:pt x="265" y="106"/>
                    <a:pt x="291" y="79"/>
                    <a:pt x="318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0" name="Freeform 72"/>
            <p:cNvSpPr>
              <a:spLocks/>
            </p:cNvSpPr>
            <p:nvPr/>
          </p:nvSpPr>
          <p:spPr bwMode="auto">
            <a:xfrm>
              <a:off x="4014" y="3975"/>
              <a:ext cx="136" cy="45"/>
            </a:xfrm>
            <a:custGeom>
              <a:avLst/>
              <a:gdLst>
                <a:gd name="T0" fmla="*/ 0 w 318"/>
                <a:gd name="T1" fmla="*/ 53 h 106"/>
                <a:gd name="T2" fmla="*/ 91 w 318"/>
                <a:gd name="T3" fmla="*/ 7 h 106"/>
                <a:gd name="T4" fmla="*/ 227 w 318"/>
                <a:gd name="T5" fmla="*/ 98 h 106"/>
                <a:gd name="T6" fmla="*/ 318 w 318"/>
                <a:gd name="T7" fmla="*/ 53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106"/>
                <a:gd name="T14" fmla="*/ 318 w 318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106">
                  <a:moveTo>
                    <a:pt x="0" y="53"/>
                  </a:moveTo>
                  <a:cubicBezTo>
                    <a:pt x="26" y="26"/>
                    <a:pt x="53" y="0"/>
                    <a:pt x="91" y="7"/>
                  </a:cubicBezTo>
                  <a:cubicBezTo>
                    <a:pt x="129" y="14"/>
                    <a:pt x="189" y="90"/>
                    <a:pt x="227" y="98"/>
                  </a:cubicBezTo>
                  <a:cubicBezTo>
                    <a:pt x="265" y="106"/>
                    <a:pt x="291" y="79"/>
                    <a:pt x="318" y="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11" name="Line 73"/>
            <p:cNvSpPr>
              <a:spLocks noChangeShapeType="1"/>
            </p:cNvSpPr>
            <p:nvPr/>
          </p:nvSpPr>
          <p:spPr bwMode="auto">
            <a:xfrm flipV="1">
              <a:off x="4070" y="3984"/>
              <a:ext cx="1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84" name="Text Box 74"/>
          <p:cNvSpPr txBox="1">
            <a:spLocks noChangeArrowheads="1"/>
          </p:cNvSpPr>
          <p:nvPr/>
        </p:nvSpPr>
        <p:spPr bwMode="auto">
          <a:xfrm>
            <a:off x="4908552" y="2362202"/>
            <a:ext cx="343705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i="1"/>
              <a:t>x</a:t>
            </a:r>
            <a:endParaRPr lang="en-US" i="1">
              <a:solidFill>
                <a:srgbClr val="FFFF00"/>
              </a:solidFill>
              <a:latin typeface="New York" pitchFamily="18" charset="0"/>
              <a:ea typeface="Arial" charset="0"/>
              <a:cs typeface="Arial" charset="0"/>
            </a:endParaRP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3473452" y="1065259"/>
            <a:ext cx="1771649" cy="1419226"/>
            <a:chOff x="2188" y="1155"/>
            <a:chExt cx="1116" cy="894"/>
          </a:xfrm>
        </p:grpSpPr>
        <p:sp>
          <p:nvSpPr>
            <p:cNvPr id="109592" name="Line 76"/>
            <p:cNvSpPr>
              <a:spLocks noChangeShapeType="1"/>
            </p:cNvSpPr>
            <p:nvPr/>
          </p:nvSpPr>
          <p:spPr bwMode="auto">
            <a:xfrm>
              <a:off x="2457" y="2049"/>
              <a:ext cx="8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3" name="Line 77"/>
            <p:cNvSpPr>
              <a:spLocks noChangeShapeType="1"/>
            </p:cNvSpPr>
            <p:nvPr/>
          </p:nvSpPr>
          <p:spPr bwMode="auto">
            <a:xfrm flipV="1">
              <a:off x="2457" y="1286"/>
              <a:ext cx="0" cy="7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4" name="Text Box 78"/>
            <p:cNvSpPr txBox="1">
              <a:spLocks noChangeArrowheads="1"/>
            </p:cNvSpPr>
            <p:nvPr/>
          </p:nvSpPr>
          <p:spPr bwMode="auto">
            <a:xfrm>
              <a:off x="2188" y="1155"/>
              <a:ext cx="21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/>
                <a:t>y</a:t>
              </a:r>
              <a:endParaRPr lang="en-US" i="1">
                <a:ea typeface="Arial" charset="0"/>
                <a:cs typeface="Arial" charset="0"/>
              </a:endParaRPr>
            </a:p>
          </p:txBody>
        </p:sp>
        <p:sp>
          <p:nvSpPr>
            <p:cNvPr id="109595" name="Line 79"/>
            <p:cNvSpPr>
              <a:spLocks noChangeShapeType="1"/>
            </p:cNvSpPr>
            <p:nvPr/>
          </p:nvSpPr>
          <p:spPr bwMode="auto">
            <a:xfrm flipV="1">
              <a:off x="2457" y="1520"/>
              <a:ext cx="303" cy="5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6" name="Freeform 80"/>
            <p:cNvSpPr>
              <a:spLocks/>
            </p:cNvSpPr>
            <p:nvPr/>
          </p:nvSpPr>
          <p:spPr bwMode="auto">
            <a:xfrm>
              <a:off x="2638" y="1756"/>
              <a:ext cx="182" cy="293"/>
            </a:xfrm>
            <a:custGeom>
              <a:avLst/>
              <a:gdLst>
                <a:gd name="T0" fmla="*/ 0 w 136"/>
                <a:gd name="T1" fmla="*/ 0 h 226"/>
                <a:gd name="T2" fmla="*/ 91 w 136"/>
                <a:gd name="T3" fmla="*/ 90 h 226"/>
                <a:gd name="T4" fmla="*/ 136 w 136"/>
                <a:gd name="T5" fmla="*/ 226 h 226"/>
                <a:gd name="T6" fmla="*/ 0 60000 65536"/>
                <a:gd name="T7" fmla="*/ 0 60000 65536"/>
                <a:gd name="T8" fmla="*/ 0 60000 65536"/>
                <a:gd name="T9" fmla="*/ 0 w 136"/>
                <a:gd name="T10" fmla="*/ 0 h 226"/>
                <a:gd name="T11" fmla="*/ 136 w 136"/>
                <a:gd name="T12" fmla="*/ 226 h 2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226">
                  <a:moveTo>
                    <a:pt x="0" y="0"/>
                  </a:moveTo>
                  <a:cubicBezTo>
                    <a:pt x="34" y="26"/>
                    <a:pt x="68" y="53"/>
                    <a:pt x="91" y="90"/>
                  </a:cubicBezTo>
                  <a:cubicBezTo>
                    <a:pt x="114" y="127"/>
                    <a:pt x="125" y="176"/>
                    <a:pt x="136" y="22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97" name="Text Box 81"/>
            <p:cNvSpPr txBox="1">
              <a:spLocks noChangeArrowheads="1"/>
            </p:cNvSpPr>
            <p:nvPr/>
          </p:nvSpPr>
          <p:spPr bwMode="auto">
            <a:xfrm>
              <a:off x="2804" y="1604"/>
              <a:ext cx="2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altLang="ja-JP" i="1">
                  <a:latin typeface="Symbol" charset="2"/>
                  <a:sym typeface="Symbol" charset="2"/>
                </a:rPr>
                <a:t></a:t>
              </a:r>
              <a:endParaRPr lang="en-US" i="1">
                <a:solidFill>
                  <a:srgbClr val="FFFF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717550" y="5559432"/>
            <a:ext cx="8148652" cy="1103313"/>
            <a:chOff x="602" y="2734"/>
            <a:chExt cx="5133" cy="695"/>
          </a:xfrm>
        </p:grpSpPr>
        <p:graphicFrame>
          <p:nvGraphicFramePr>
            <p:cNvPr id="109570" name="Object 2"/>
            <p:cNvGraphicFramePr>
              <a:graphicFrameLocks noChangeAspect="1"/>
            </p:cNvGraphicFramePr>
            <p:nvPr/>
          </p:nvGraphicFramePr>
          <p:xfrm>
            <a:off x="3066" y="2862"/>
            <a:ext cx="1680" cy="564"/>
          </p:xfrm>
          <a:graphic>
            <a:graphicData uri="http://schemas.openxmlformats.org/presentationml/2006/ole">
              <p:oleObj spid="_x0000_s246786" name="Equation" r:id="rId5" imgW="1574800" imgH="482600" progId="Equation.3">
                <p:embed/>
              </p:oleObj>
            </a:graphicData>
          </a:graphic>
        </p:graphicFrame>
        <p:graphicFrame>
          <p:nvGraphicFramePr>
            <p:cNvPr id="109571" name="Object 3"/>
            <p:cNvGraphicFramePr>
              <a:graphicFrameLocks noChangeAspect="1"/>
            </p:cNvGraphicFramePr>
            <p:nvPr/>
          </p:nvGraphicFramePr>
          <p:xfrm>
            <a:off x="602" y="2897"/>
            <a:ext cx="1118" cy="515"/>
          </p:xfrm>
          <a:graphic>
            <a:graphicData uri="http://schemas.openxmlformats.org/presentationml/2006/ole">
              <p:oleObj spid="_x0000_s246787" name="Equation" r:id="rId6" imgW="901700" imgH="495300" progId="Equation.3">
                <p:embed/>
              </p:oleObj>
            </a:graphicData>
          </a:graphic>
        </p:graphicFrame>
        <p:sp>
          <p:nvSpPr>
            <p:cNvPr id="109588" name="AutoShape 117"/>
            <p:cNvSpPr>
              <a:spLocks noChangeArrowheads="1"/>
            </p:cNvSpPr>
            <p:nvPr/>
          </p:nvSpPr>
          <p:spPr bwMode="auto">
            <a:xfrm>
              <a:off x="1790" y="3020"/>
              <a:ext cx="1152" cy="240"/>
            </a:xfrm>
            <a:prstGeom prst="leftRightArrow">
              <a:avLst>
                <a:gd name="adj1" fmla="val 50000"/>
                <a:gd name="adj2" fmla="val 96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 charset="0"/>
              </a:endParaRPr>
            </a:p>
          </p:txBody>
        </p:sp>
        <p:sp>
          <p:nvSpPr>
            <p:cNvPr id="109589" name="Text Box 118"/>
            <p:cNvSpPr txBox="1">
              <a:spLocks noChangeArrowheads="1"/>
            </p:cNvSpPr>
            <p:nvPr/>
          </p:nvSpPr>
          <p:spPr bwMode="auto">
            <a:xfrm>
              <a:off x="4941" y="2789"/>
              <a:ext cx="794" cy="6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ea typeface="Arial" charset="0"/>
                  <a:cs typeface="Arial" charset="0"/>
                </a:rPr>
                <a:t>Free</a:t>
              </a:r>
              <a:r>
                <a:rPr lang="en-US" sz="2000" b="1" dirty="0" smtClean="0">
                  <a:ea typeface="Arial" charset="0"/>
                  <a:cs typeface="Arial" charset="0"/>
                </a:rPr>
                <a:t> </a:t>
              </a:r>
            </a:p>
            <a:p>
              <a:r>
                <a:rPr lang="en-US" sz="2000" b="1" dirty="0" smtClean="0">
                  <a:ea typeface="Arial" charset="0"/>
                  <a:cs typeface="Arial" charset="0"/>
                </a:rPr>
                <a:t>streaming</a:t>
              </a:r>
            </a:p>
            <a:p>
              <a:r>
                <a:rPr lang="en-US" sz="2000" b="1" dirty="0" smtClean="0">
                  <a:ea typeface="Arial" charset="0"/>
                  <a:cs typeface="Arial" charset="0"/>
                </a:rPr>
                <a:t>v</a:t>
              </a:r>
              <a:r>
                <a:rPr lang="en-US" sz="2000" b="1" baseline="-25000" dirty="0" smtClean="0">
                  <a:ea typeface="Arial" charset="0"/>
                  <a:cs typeface="Arial" charset="0"/>
                </a:rPr>
                <a:t>2</a:t>
              </a:r>
              <a:r>
                <a:rPr lang="en-US" sz="2000" b="1" dirty="0" smtClean="0">
                  <a:ea typeface="Arial" charset="0"/>
                  <a:cs typeface="Arial" charset="0"/>
                </a:rPr>
                <a:t>=0</a:t>
              </a:r>
              <a:endParaRPr lang="en-US" sz="2000" b="1" dirty="0">
                <a:latin typeface="Symbol" charset="2"/>
                <a:ea typeface="Arial" charset="0"/>
                <a:cs typeface="Arial" charset="0"/>
              </a:endParaRPr>
            </a:p>
          </p:txBody>
        </p:sp>
        <p:sp>
          <p:nvSpPr>
            <p:cNvPr id="109591" name="Text Box 120"/>
            <p:cNvSpPr txBox="1">
              <a:spLocks noChangeArrowheads="1"/>
            </p:cNvSpPr>
            <p:nvPr/>
          </p:nvSpPr>
          <p:spPr bwMode="auto">
            <a:xfrm>
              <a:off x="2037" y="2734"/>
              <a:ext cx="733" cy="2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200" dirty="0">
                  <a:latin typeface="Symbol" charset="2"/>
                  <a:ea typeface="Arial" charset="0"/>
                  <a:cs typeface="Arial" charset="0"/>
                  <a:sym typeface="Symbol" charset="2"/>
                </a:rPr>
                <a:t></a:t>
              </a:r>
              <a:r>
                <a:rPr lang="it-IT" sz="2200" baseline="30000" dirty="0">
                  <a:latin typeface="Symbol" charset="2"/>
                  <a:ea typeface="Arial" charset="0"/>
                  <a:cs typeface="Arial" charset="0"/>
                  <a:sym typeface="Symbol" charset="2"/>
                </a:rPr>
                <a:t></a:t>
              </a:r>
              <a:endParaRPr lang="it-IT" sz="2200" b="1" baseline="30000" dirty="0">
                <a:solidFill>
                  <a:srgbClr val="FF6600"/>
                </a:solidFill>
                <a:latin typeface="Symbol" charset="2"/>
                <a:ea typeface="Arial" charset="0"/>
                <a:cs typeface="Arial" charset="0"/>
              </a:endParaRPr>
            </a:p>
          </p:txBody>
        </p:sp>
      </p:grpSp>
      <p:sp>
        <p:nvSpPr>
          <p:cNvPr id="109587" name="Text Box 89"/>
          <p:cNvSpPr txBox="1">
            <a:spLocks noChangeArrowheads="1"/>
          </p:cNvSpPr>
          <p:nvPr/>
        </p:nvSpPr>
        <p:spPr bwMode="auto">
          <a:xfrm>
            <a:off x="152402" y="812157"/>
            <a:ext cx="2808088" cy="40636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ja-JP" sz="2000" b="1" dirty="0"/>
              <a:t>Initial spatial anisotropy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92381" y="6481864"/>
            <a:ext cx="1954349" cy="292372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300" dirty="0" smtClean="0"/>
              <a:t>Adapted from B. </a:t>
            </a:r>
            <a:r>
              <a:rPr lang="en-US" sz="1300" dirty="0" err="1" smtClean="0"/>
              <a:t>Mohanty</a:t>
            </a:r>
            <a:endParaRPr lang="en-US" sz="1300" dirty="0"/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33340"/>
            <a:ext cx="8229597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Dependence of Elliptic Flow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 descr="v2edep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18742" y="1543050"/>
            <a:ext cx="7936992" cy="4864100"/>
          </a:xfrm>
          <a:prstGeom prst="rect">
            <a:avLst/>
          </a:prstGeom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054859" y="1279613"/>
            <a:ext cx="2200141" cy="29237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ALICE: </a:t>
            </a:r>
            <a:r>
              <a:rPr lang="en-US" altLang="ja-JP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PRL105 (2010) 252302 </a:t>
            </a:r>
            <a:endParaRPr lang="en-US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" y="-7601"/>
            <a:ext cx="9144000" cy="636716"/>
          </a:xfrm>
        </p:spPr>
        <p:txBody>
          <a:bodyPr>
            <a:noAutofit/>
          </a:bodyPr>
          <a:lstStyle/>
          <a:p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cs-CZ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Au+Au at 39/62.4/200 GeV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90" y="5987023"/>
            <a:ext cx="4996166" cy="406367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hydro-properties from 39 to 200 </a:t>
            </a:r>
            <a:r>
              <a:rPr lang="en-US" altLang="ja-JP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815517" y="699676"/>
            <a:ext cx="4137026" cy="2518042"/>
            <a:chOff x="4815516" y="699674"/>
            <a:chExt cx="4137025" cy="2518042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/>
            <a:srcRect b="5472"/>
            <a:stretch>
              <a:fillRect/>
            </a:stretch>
          </p:blipFill>
          <p:spPr bwMode="auto">
            <a:xfrm>
              <a:off x="4815516" y="699674"/>
              <a:ext cx="4137025" cy="25180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663096" y="2214298"/>
              <a:ext cx="15006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300" dirty="0" smtClean="0">
                  <a:latin typeface="Arial"/>
                  <a:cs typeface="Arial"/>
                </a:rPr>
                <a:t>Charged Hadrons</a:t>
              </a:r>
            </a:p>
            <a:p>
              <a:pPr algn="ctr"/>
              <a:r>
                <a:rPr lang="cs-CZ" sz="1300" dirty="0" smtClean="0">
                  <a:latin typeface="Arial"/>
                  <a:cs typeface="Arial"/>
                </a:rPr>
                <a:t>20-30%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6876" y="758892"/>
            <a:ext cx="4078287" cy="2484464"/>
            <a:chOff x="396875" y="758890"/>
            <a:chExt cx="4078288" cy="2484464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/>
            <a:srcRect b="4104"/>
            <a:stretch>
              <a:fillRect/>
            </a:stretch>
          </p:blipFill>
          <p:spPr bwMode="auto">
            <a:xfrm>
              <a:off x="396875" y="758890"/>
              <a:ext cx="4078288" cy="24844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209153" y="2214297"/>
              <a:ext cx="15006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300" dirty="0" smtClean="0">
                  <a:latin typeface="Arial"/>
                  <a:cs typeface="Arial"/>
                </a:rPr>
                <a:t>Charged Hadrons</a:t>
              </a:r>
            </a:p>
            <a:p>
              <a:pPr algn="ctr"/>
              <a:r>
                <a:rPr lang="cs-CZ" sz="1300" dirty="0" smtClean="0">
                  <a:latin typeface="Arial"/>
                  <a:cs typeface="Arial"/>
                </a:rPr>
                <a:t>10-20%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1" y="3337627"/>
            <a:ext cx="3962400" cy="2680847"/>
            <a:chOff x="381000" y="3337623"/>
            <a:chExt cx="3962400" cy="2680846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/>
            <a:srcRect b="4104"/>
            <a:stretch>
              <a:fillRect/>
            </a:stretch>
          </p:blipFill>
          <p:spPr bwMode="auto">
            <a:xfrm>
              <a:off x="381000" y="3337623"/>
              <a:ext cx="3962400" cy="2680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209153" y="4697157"/>
              <a:ext cx="150061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300" dirty="0" smtClean="0">
                  <a:latin typeface="Arial"/>
                  <a:cs typeface="Arial"/>
                </a:rPr>
                <a:t>Charged Hadrons</a:t>
              </a:r>
            </a:p>
            <a:p>
              <a:pPr algn="ctr"/>
              <a:r>
                <a:rPr lang="cs-CZ" sz="1300" dirty="0" smtClean="0">
                  <a:latin typeface="Arial"/>
                  <a:cs typeface="Arial"/>
                </a:rPr>
                <a:t>30-40%</a:t>
              </a:r>
            </a:p>
          </p:txBody>
        </p: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717784" y="3316059"/>
            <a:ext cx="3975098" cy="2819400"/>
            <a:chOff x="4717784" y="3316059"/>
            <a:chExt cx="3975098" cy="2819400"/>
          </a:xfrm>
        </p:grpSpPr>
        <p:grpSp>
          <p:nvGrpSpPr>
            <p:cNvPr id="15" name="Group 14"/>
            <p:cNvGrpSpPr/>
            <p:nvPr/>
          </p:nvGrpSpPr>
          <p:grpSpPr>
            <a:xfrm>
              <a:off x="4717784" y="3316059"/>
              <a:ext cx="3975098" cy="2819400"/>
              <a:chOff x="4717780" y="3303730"/>
              <a:chExt cx="3975100" cy="2819400"/>
            </a:xfrm>
          </p:grpSpPr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6"/>
              <a:srcRect t="8698" r="6946" b="4565"/>
              <a:stretch>
                <a:fillRect/>
              </a:stretch>
            </p:blipFill>
            <p:spPr bwMode="auto">
              <a:xfrm>
                <a:off x="4717780" y="3303730"/>
                <a:ext cx="3975100" cy="28194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359719" y="4697156"/>
                <a:ext cx="150062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300" dirty="0" smtClean="0">
                    <a:latin typeface="Arial"/>
                    <a:cs typeface="Arial"/>
                  </a:rPr>
                  <a:t>Charged Hadrons</a:t>
                </a:r>
              </a:p>
            </p:txBody>
          </p:sp>
        </p:grpSp>
        <p:sp useBgFill="1">
          <p:nvSpPr>
            <p:cNvPr id="27" name="TextBox 26"/>
            <p:cNvSpPr txBox="1"/>
            <p:nvPr/>
          </p:nvSpPr>
          <p:spPr>
            <a:xfrm>
              <a:off x="5998137" y="5151505"/>
              <a:ext cx="2040004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 arXiv1101.430</a:t>
              </a:r>
              <a:endParaRPr lang="en-US" dirty="0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50196" y="5720172"/>
            <a:ext cx="2457141" cy="101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agreement</a:t>
            </a:r>
            <a:r>
              <a:rPr lang="en-US" sz="2000" dirty="0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experiments </a:t>
            </a:r>
          </a:p>
          <a:p>
            <a:pPr algn="ctr"/>
            <a:r>
              <a:rPr lang="en-US" sz="2000" dirty="0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000" dirty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r>
              <a:rPr lang="en-US" sz="2000" dirty="0" err="1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baseline="-25000" dirty="0" err="1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en-US" sz="2000" dirty="0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=39-200 </a:t>
            </a:r>
            <a:r>
              <a:rPr lang="en-US" sz="2000" dirty="0" err="1" smtClean="0">
                <a:solidFill>
                  <a:srgbClr val="11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2000" dirty="0">
              <a:solidFill>
                <a:srgbClr val="11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1" descr="v24_star_alice_new.gif"/>
          <p:cNvPicPr>
            <a:picLocks noChangeAspect="1"/>
          </p:cNvPicPr>
          <p:nvPr/>
        </p:nvPicPr>
        <p:blipFill>
          <a:blip r:embed="rId2"/>
          <a:srcRect l="4804" t="10315" r="13289"/>
          <a:stretch>
            <a:fillRect/>
          </a:stretch>
        </p:blipFill>
        <p:spPr bwMode="auto">
          <a:xfrm>
            <a:off x="5159923" y="1644248"/>
            <a:ext cx="3905814" cy="50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1" y="227181"/>
            <a:ext cx="7772401" cy="457201"/>
          </a:xfrm>
        </p:spPr>
        <p:txBody>
          <a:bodyPr>
            <a:noAutofit/>
          </a:bodyPr>
          <a:lstStyle/>
          <a:p>
            <a:r>
              <a:rPr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4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en-US" altLang="ja-JP" sz="4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at RHIC and LHC</a:t>
            </a:r>
            <a:endParaRPr lang="en-US" baseline="-25000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203200" y="5681697"/>
            <a:ext cx="4673042" cy="40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2000" dirty="0"/>
              <a:t> v</a:t>
            </a:r>
            <a:r>
              <a:rPr lang="en-US" sz="2000" baseline="-25000" dirty="0"/>
              <a:t>2</a:t>
            </a:r>
            <a:r>
              <a:rPr lang="en-US" sz="2000" dirty="0"/>
              <a:t> (7.7 </a:t>
            </a:r>
            <a:r>
              <a:rPr lang="en-US" sz="2000" dirty="0" err="1"/>
              <a:t>GeV</a:t>
            </a:r>
            <a:r>
              <a:rPr lang="en-US" sz="2000" dirty="0"/>
              <a:t>) &lt; v</a:t>
            </a:r>
            <a:r>
              <a:rPr lang="en-US" sz="2000" baseline="-25000" dirty="0"/>
              <a:t>2</a:t>
            </a:r>
            <a:r>
              <a:rPr lang="en-US" sz="2000" dirty="0"/>
              <a:t> (11.5 </a:t>
            </a:r>
            <a:r>
              <a:rPr lang="en-US" sz="2000" dirty="0" err="1"/>
              <a:t>GeV</a:t>
            </a:r>
            <a:r>
              <a:rPr lang="en-US" sz="2000" dirty="0"/>
              <a:t>) &lt; v</a:t>
            </a:r>
            <a:r>
              <a:rPr lang="en-US" sz="2000" baseline="-25000" dirty="0"/>
              <a:t>2</a:t>
            </a:r>
            <a:r>
              <a:rPr lang="en-US" sz="2000" dirty="0"/>
              <a:t> (39 </a:t>
            </a:r>
            <a:r>
              <a:rPr lang="en-US" sz="2000" dirty="0" err="1"/>
              <a:t>GeV</a:t>
            </a:r>
            <a:r>
              <a:rPr lang="en-US" sz="2000" dirty="0"/>
              <a:t>)  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152402" y="6131348"/>
            <a:ext cx="6314517" cy="40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sz="2000" dirty="0"/>
              <a:t> v</a:t>
            </a:r>
            <a:r>
              <a:rPr lang="en-US" sz="2000" baseline="-25000" dirty="0"/>
              <a:t>2</a:t>
            </a:r>
            <a:r>
              <a:rPr lang="en-US" sz="2000" dirty="0"/>
              <a:t> (39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(62.4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(200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  <a:r>
              <a:rPr lang="en-US" sz="2000" dirty="0" smtClean="0"/>
              <a:t> ≈ </a:t>
            </a:r>
            <a:r>
              <a:rPr lang="en-US" sz="2000" dirty="0"/>
              <a:t>v</a:t>
            </a:r>
            <a:r>
              <a:rPr lang="en-US" sz="2000" baseline="-25000" dirty="0"/>
              <a:t>2</a:t>
            </a:r>
            <a:r>
              <a:rPr lang="en-US" sz="2000" dirty="0"/>
              <a:t> (2.76 </a:t>
            </a:r>
            <a:r>
              <a:rPr lang="en-US" sz="2000" dirty="0" err="1"/>
              <a:t>TeV</a:t>
            </a:r>
            <a:r>
              <a:rPr lang="en-US" sz="2000" dirty="0"/>
              <a:t>) 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835159" y="1133427"/>
            <a:ext cx="7814840" cy="29237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r>
              <a:rPr lang="en-US" sz="1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PRC 77 (2008) 054901; PRC 75 (2007) </a:t>
            </a:r>
            <a:r>
              <a:rPr lang="en-US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054906                                                          ALICE: </a:t>
            </a:r>
            <a:r>
              <a:rPr lang="en-US" altLang="ja-JP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PRL105 (2010) 252302 </a:t>
            </a:r>
            <a:endParaRPr lang="en-US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30" name="Picture 10" descr="v2_ep_star_new.gif"/>
          <p:cNvPicPr>
            <a:picLocks noChangeAspect="1"/>
          </p:cNvPicPr>
          <p:nvPr/>
        </p:nvPicPr>
        <p:blipFill>
          <a:blip r:embed="rId3"/>
          <a:srcRect l="1089" t="7898" r="13071" b="3949"/>
          <a:stretch>
            <a:fillRect/>
          </a:stretch>
        </p:blipFill>
        <p:spPr bwMode="auto">
          <a:xfrm>
            <a:off x="76202" y="1605082"/>
            <a:ext cx="4724401" cy="401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639445" y="1454832"/>
            <a:ext cx="2755569" cy="2923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tx1"/>
            </a:solidFill>
          </a:ln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STAR: </a:t>
            </a:r>
            <a:r>
              <a:rPr lang="en-US" sz="1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Nucl.Phys</a:t>
            </a:r>
            <a:r>
              <a:rPr lang="en-U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A862-863 (2011) 125</a:t>
            </a:r>
            <a:endParaRPr lang="cs-CZ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alice-v2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1" y="1938340"/>
            <a:ext cx="3657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1676402"/>
            <a:ext cx="3657600" cy="3581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-64474" y="334965"/>
            <a:ext cx="9238446" cy="7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Comparable 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</a:t>
            </a:r>
            <a:r>
              <a:rPr lang="en-US" altLang="ja-JP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from </a:t>
            </a: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39GeV to 2.76TeV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4711701" y="1676401"/>
            <a:ext cx="2984570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ALICE Experiment, PRL105,252302 (2010)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925515" y="2035177"/>
            <a:ext cx="7620000" cy="2516187"/>
            <a:chOff x="583" y="1282"/>
            <a:chExt cx="4800" cy="1585"/>
          </a:xfrm>
        </p:grpSpPr>
        <p:sp>
          <p:nvSpPr>
            <p:cNvPr id="124934" name="Line 6"/>
            <p:cNvSpPr>
              <a:spLocks noChangeShapeType="1"/>
            </p:cNvSpPr>
            <p:nvPr/>
          </p:nvSpPr>
          <p:spPr bwMode="auto">
            <a:xfrm flipH="1">
              <a:off x="583" y="1283"/>
              <a:ext cx="4800" cy="0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35" name="Line 7"/>
            <p:cNvSpPr>
              <a:spLocks noChangeShapeType="1"/>
            </p:cNvSpPr>
            <p:nvPr/>
          </p:nvSpPr>
          <p:spPr bwMode="auto">
            <a:xfrm flipH="1">
              <a:off x="583" y="2853"/>
              <a:ext cx="4800" cy="0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36" name="Line 8"/>
            <p:cNvSpPr>
              <a:spLocks noChangeShapeType="1"/>
            </p:cNvSpPr>
            <p:nvPr/>
          </p:nvSpPr>
          <p:spPr bwMode="auto">
            <a:xfrm flipH="1" flipV="1">
              <a:off x="1934" y="1310"/>
              <a:ext cx="0" cy="1536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37" name="Line 9"/>
            <p:cNvSpPr>
              <a:spLocks noChangeShapeType="1"/>
            </p:cNvSpPr>
            <p:nvPr/>
          </p:nvSpPr>
          <p:spPr bwMode="auto">
            <a:xfrm flipH="1" flipV="1">
              <a:off x="3916" y="1283"/>
              <a:ext cx="0" cy="1584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38" name="Line 10"/>
            <p:cNvSpPr>
              <a:spLocks noChangeShapeType="1"/>
            </p:cNvSpPr>
            <p:nvPr/>
          </p:nvSpPr>
          <p:spPr bwMode="auto">
            <a:xfrm flipH="1">
              <a:off x="871" y="2016"/>
              <a:ext cx="4176" cy="0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39" name="Line 11"/>
            <p:cNvSpPr>
              <a:spLocks noChangeShapeType="1"/>
            </p:cNvSpPr>
            <p:nvPr/>
          </p:nvSpPr>
          <p:spPr bwMode="auto">
            <a:xfrm flipH="1" flipV="1">
              <a:off x="1317" y="1282"/>
              <a:ext cx="0" cy="1584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0" name="Line 12"/>
            <p:cNvSpPr>
              <a:spLocks noChangeShapeType="1"/>
            </p:cNvSpPr>
            <p:nvPr/>
          </p:nvSpPr>
          <p:spPr bwMode="auto">
            <a:xfrm flipH="1" flipV="1">
              <a:off x="3546" y="1282"/>
              <a:ext cx="0" cy="1584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1" name="Line 13"/>
            <p:cNvSpPr>
              <a:spLocks noChangeShapeType="1"/>
            </p:cNvSpPr>
            <p:nvPr/>
          </p:nvSpPr>
          <p:spPr bwMode="auto">
            <a:xfrm flipH="1">
              <a:off x="871" y="2352"/>
              <a:ext cx="4176" cy="0"/>
            </a:xfrm>
            <a:prstGeom prst="lin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3" name="Oval 15"/>
            <p:cNvSpPr>
              <a:spLocks noChangeArrowheads="1"/>
            </p:cNvSpPr>
            <p:nvPr/>
          </p:nvSpPr>
          <p:spPr bwMode="auto">
            <a:xfrm>
              <a:off x="1269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4" name="Oval 16"/>
            <p:cNvSpPr>
              <a:spLocks noChangeArrowheads="1"/>
            </p:cNvSpPr>
            <p:nvPr/>
          </p:nvSpPr>
          <p:spPr bwMode="auto">
            <a:xfrm>
              <a:off x="1886" y="1968"/>
              <a:ext cx="96" cy="96"/>
            </a:xfrm>
            <a:prstGeom prst="ellips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5" name="Oval 17"/>
            <p:cNvSpPr>
              <a:spLocks noChangeArrowheads="1"/>
            </p:cNvSpPr>
            <p:nvPr/>
          </p:nvSpPr>
          <p:spPr bwMode="auto">
            <a:xfrm>
              <a:off x="3861" y="1968"/>
              <a:ext cx="96" cy="96"/>
            </a:xfrm>
            <a:prstGeom prst="ellips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4947" name="Oval 19"/>
            <p:cNvSpPr>
              <a:spLocks noChangeArrowheads="1"/>
            </p:cNvSpPr>
            <p:nvPr/>
          </p:nvSpPr>
          <p:spPr bwMode="auto">
            <a:xfrm>
              <a:off x="3497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124950" name="Rectangle 22"/>
          <p:cNvSpPr>
            <a:spLocks noChangeArrowheads="1"/>
          </p:cNvSpPr>
          <p:nvPr/>
        </p:nvSpPr>
        <p:spPr bwMode="auto">
          <a:xfrm>
            <a:off x="49288" y="5556027"/>
            <a:ext cx="9145512" cy="95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>
              <a:buFont typeface="Lucida Grande"/>
              <a:buChar char="⇒"/>
            </a:pP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 of v</a:t>
            </a:r>
            <a:r>
              <a:rPr lang="en-US" altLang="ja-JP" sz="2800" baseline="-250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driven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the 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in &lt;</a:t>
            </a:r>
            <a:r>
              <a:rPr lang="en-US" altLang="ja-JP" sz="28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aseline="-250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endParaRPr lang="en-US" altLang="ja-JP" sz="2800" dirty="0" smtClean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1A9200"/>
              </a:buClr>
              <a:buFont typeface="Wingdings" charset="2"/>
              <a:buChar char="ü"/>
            </a:pP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same flow properties from √</a:t>
            </a:r>
            <a:r>
              <a:rPr lang="en-US" altLang="ja-JP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ja-JP" sz="28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=39 </a:t>
            </a:r>
            <a:r>
              <a:rPr lang="en-US" altLang="ja-JP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2.76 </a:t>
            </a:r>
            <a:r>
              <a:rPr lang="en-US" altLang="ja-JP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endParaRPr lang="en-US" altLang="ja-JP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364174"/>
            <a:ext cx="8446849" cy="4856557"/>
          </a:xfrm>
          <a:prstGeom prst="rect">
            <a:avLst/>
          </a:prstGeom>
        </p:spPr>
        <p:txBody>
          <a:bodyPr vert="horz" lIns="91424" tIns="45712" rIns="91424" bIns="45712" rtlCol="0">
            <a:normAutofit lnSpcReduction="10000"/>
          </a:bodyPr>
          <a:lstStyle/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 liquid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BRAHMS, PHENIX, PHOBOS, STAR, Nuclear Physics A757 (2005)1-283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constituent quark scaling 			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91(2003)072301; STAR, PR C70(2005) 014904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quenching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88(2002)022301; STAR, PRL 90(2003) 082302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Heavy-quark suppression</a:t>
            </a:r>
            <a:r>
              <a:rPr lang="en-US" sz="13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98(2007)172301, 										STAR, PRL 98(2007)192301</a:t>
            </a:r>
            <a:r>
              <a:rPr lang="en-US" sz="13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of exotic systems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on anti-strange nucleus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Science 328 (2010) 58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anti-</a:t>
            </a:r>
            <a:r>
              <a:rPr lang="en-US" sz="2900" baseline="30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9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nucleus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Nature 473 (2011) 353</a:t>
            </a:r>
            <a:endParaRPr lang="en-US" sz="1300" dirty="0" smtClean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ndications</a:t>
            </a:r>
            <a:r>
              <a:rPr lang="en-US" sz="3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gluon saturation at small </a:t>
            </a:r>
            <a:r>
              <a:rPr lang="en-US" sz="3400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4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STAR, PRL 90(2003) 082302; BRAHMS, PRL 91(2003) 072305; PHENIX ibid 072303</a:t>
            </a:r>
            <a:endParaRPr lang="en-US" sz="13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5" y="76200"/>
            <a:ext cx="8229597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Remarkable discoveries at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RHIC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76204"/>
            <a:ext cx="7772401" cy="457201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Flow: What are the Relevant </a:t>
            </a:r>
            <a:r>
              <a:rPr lang="en-US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d.o.f</a:t>
            </a:r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" y="763632"/>
            <a:ext cx="8951911" cy="4205288"/>
            <a:chOff x="0" y="589"/>
            <a:chExt cx="5639" cy="2649"/>
          </a:xfrm>
        </p:grpSpPr>
        <p:pic>
          <p:nvPicPr>
            <p:cNvPr id="113681" name="Picture 5" descr="three_panel_plot"/>
            <p:cNvPicPr>
              <a:picLocks noChangeAspect="1" noChangeArrowheads="1"/>
            </p:cNvPicPr>
            <p:nvPr/>
          </p:nvPicPr>
          <p:blipFill>
            <a:blip r:embed="rId3"/>
            <a:srcRect t="6137" r="2100"/>
            <a:stretch>
              <a:fillRect/>
            </a:stretch>
          </p:blipFill>
          <p:spPr bwMode="auto">
            <a:xfrm>
              <a:off x="0" y="589"/>
              <a:ext cx="5639" cy="264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13682" name="Rectangle 6"/>
            <p:cNvSpPr>
              <a:spLocks noChangeArrowheads="1"/>
            </p:cNvSpPr>
            <p:nvPr/>
          </p:nvSpPr>
          <p:spPr bwMode="auto">
            <a:xfrm>
              <a:off x="4176" y="1680"/>
              <a:ext cx="601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Helvetica" charset="0"/>
                </a:rPr>
                <a:t>quarks</a:t>
              </a:r>
            </a:p>
          </p:txBody>
        </p:sp>
        <p:sp>
          <p:nvSpPr>
            <p:cNvPr id="113683" name="Rectangle 7"/>
            <p:cNvSpPr>
              <a:spLocks noChangeArrowheads="1"/>
            </p:cNvSpPr>
            <p:nvPr/>
          </p:nvSpPr>
          <p:spPr bwMode="auto">
            <a:xfrm>
              <a:off x="2544" y="1920"/>
              <a:ext cx="68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Helvetica" charset="0"/>
                </a:rPr>
                <a:t>mesons</a:t>
              </a:r>
            </a:p>
          </p:txBody>
        </p:sp>
        <p:sp>
          <p:nvSpPr>
            <p:cNvPr id="113684" name="Rectangle 8"/>
            <p:cNvSpPr>
              <a:spLocks noChangeArrowheads="1"/>
            </p:cNvSpPr>
            <p:nvPr/>
          </p:nvSpPr>
          <p:spPr bwMode="auto">
            <a:xfrm>
              <a:off x="1968" y="1296"/>
              <a:ext cx="691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Helvetica" charset="0"/>
                </a:rPr>
                <a:t>baryons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971801" y="4730763"/>
            <a:ext cx="2514601" cy="962028"/>
            <a:chOff x="2016" y="3176"/>
            <a:chExt cx="1584" cy="606"/>
          </a:xfrm>
        </p:grpSpPr>
        <p:sp>
          <p:nvSpPr>
            <p:cNvPr id="113679" name="Rectangle 10"/>
            <p:cNvSpPr>
              <a:spLocks noChangeArrowheads="1"/>
            </p:cNvSpPr>
            <p:nvPr/>
          </p:nvSpPr>
          <p:spPr bwMode="auto">
            <a:xfrm>
              <a:off x="2016" y="3336"/>
              <a:ext cx="1584" cy="44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plotted vs.</a:t>
              </a:r>
            </a:p>
            <a:p>
              <a:r>
                <a:rPr lang="en-US" sz="2000" dirty="0" smtClean="0"/>
                <a:t>trans. </a:t>
              </a:r>
              <a:r>
                <a:rPr lang="en-US" sz="2000" dirty="0"/>
                <a:t>kinetic energy</a:t>
              </a:r>
            </a:p>
          </p:txBody>
        </p:sp>
        <p:sp>
          <p:nvSpPr>
            <p:cNvPr id="113680" name="Line 11"/>
            <p:cNvSpPr>
              <a:spLocks noChangeShapeType="1"/>
            </p:cNvSpPr>
            <p:nvPr/>
          </p:nvSpPr>
          <p:spPr bwMode="auto">
            <a:xfrm flipV="1">
              <a:off x="2400" y="3176"/>
              <a:ext cx="192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3669" name="Text Box 12"/>
          <p:cNvSpPr txBox="1">
            <a:spLocks noChangeArrowheads="1"/>
          </p:cNvSpPr>
          <p:nvPr/>
        </p:nvSpPr>
        <p:spPr bwMode="auto">
          <a:xfrm>
            <a:off x="4623625" y="6484606"/>
            <a:ext cx="3146262" cy="35392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 smtClean="0">
                <a:solidFill>
                  <a:srgbClr val="FFFF00"/>
                </a:solidFill>
              </a:rPr>
              <a:t>PHENIX: </a:t>
            </a:r>
            <a:r>
              <a:rPr lang="en-US" sz="1700" dirty="0">
                <a:solidFill>
                  <a:srgbClr val="FFFF00"/>
                </a:solidFill>
              </a:rPr>
              <a:t>PRL </a:t>
            </a:r>
            <a:r>
              <a:rPr lang="en-US" sz="1700" b="1" dirty="0">
                <a:solidFill>
                  <a:srgbClr val="FFFF00"/>
                </a:solidFill>
              </a:rPr>
              <a:t>98</a:t>
            </a:r>
            <a:r>
              <a:rPr lang="en-US" sz="1700" dirty="0">
                <a:solidFill>
                  <a:srgbClr val="FFFF00"/>
                </a:solidFill>
              </a:rPr>
              <a:t>, 162301 (2007)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715004" y="2840036"/>
            <a:ext cx="3086098" cy="3605213"/>
            <a:chOff x="3643" y="1937"/>
            <a:chExt cx="1944" cy="2271"/>
          </a:xfrm>
        </p:grpSpPr>
        <p:sp>
          <p:nvSpPr>
            <p:cNvPr id="113675" name="Rectangle 14"/>
            <p:cNvSpPr>
              <a:spLocks noChangeArrowheads="1"/>
            </p:cNvSpPr>
            <p:nvPr/>
          </p:nvSpPr>
          <p:spPr bwMode="auto">
            <a:xfrm>
              <a:off x="3643" y="3313"/>
              <a:ext cx="1944" cy="44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both axes scaled by number</a:t>
              </a:r>
            </a:p>
            <a:p>
              <a:r>
                <a:rPr lang="en-US" sz="2000" dirty="0"/>
                <a:t>of constituent quarks</a:t>
              </a:r>
            </a:p>
          </p:txBody>
        </p:sp>
        <p:sp>
          <p:nvSpPr>
            <p:cNvPr id="113676" name="Line 15"/>
            <p:cNvSpPr>
              <a:spLocks noChangeShapeType="1"/>
            </p:cNvSpPr>
            <p:nvPr/>
          </p:nvSpPr>
          <p:spPr bwMode="auto">
            <a:xfrm flipH="1" flipV="1">
              <a:off x="4464" y="3196"/>
              <a:ext cx="240" cy="19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7" name="Line 16"/>
            <p:cNvSpPr>
              <a:spLocks noChangeShapeType="1"/>
            </p:cNvSpPr>
            <p:nvPr/>
          </p:nvSpPr>
          <p:spPr bwMode="auto">
            <a:xfrm flipH="1" flipV="1">
              <a:off x="5519" y="1937"/>
              <a:ext cx="0" cy="14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8" name="Rectangle 17"/>
            <p:cNvSpPr>
              <a:spLocks noChangeArrowheads="1"/>
            </p:cNvSpPr>
            <p:nvPr/>
          </p:nvSpPr>
          <p:spPr bwMode="auto">
            <a:xfrm>
              <a:off x="3840" y="3762"/>
              <a:ext cx="1278" cy="4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/>
                <a:t>n</a:t>
              </a:r>
              <a:r>
                <a:rPr lang="en-US" sz="2000" baseline="-25000" dirty="0" err="1"/>
                <a:t>q</a:t>
              </a:r>
              <a:r>
                <a:rPr lang="en-US" sz="2000" dirty="0"/>
                <a:t> = 2 for mesons</a:t>
              </a:r>
            </a:p>
            <a:p>
              <a:r>
                <a:rPr lang="en-US" sz="2000" dirty="0" err="1"/>
                <a:t>n</a:t>
              </a:r>
              <a:r>
                <a:rPr lang="en-US" sz="2000" baseline="-25000" dirty="0" err="1"/>
                <a:t>q</a:t>
              </a:r>
              <a:r>
                <a:rPr lang="en-US" sz="2000" dirty="0"/>
                <a:t> = 3 for baryons</a:t>
              </a:r>
            </a:p>
          </p:txBody>
        </p:sp>
      </p:grpSp>
      <p:sp>
        <p:nvSpPr>
          <p:cNvPr id="113671" name="Rectangle 18"/>
          <p:cNvSpPr>
            <a:spLocks noChangeArrowheads="1"/>
          </p:cNvSpPr>
          <p:nvPr/>
        </p:nvSpPr>
        <p:spPr bwMode="auto">
          <a:xfrm>
            <a:off x="334330" y="5753170"/>
            <a:ext cx="4209924" cy="70787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 of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constituent quarks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quarks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acquire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000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before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hadronization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672" name="Text Box 19"/>
          <p:cNvSpPr txBox="1">
            <a:spLocks noChangeArrowheads="1"/>
          </p:cNvSpPr>
          <p:nvPr/>
        </p:nvSpPr>
        <p:spPr bwMode="auto">
          <a:xfrm>
            <a:off x="1401673" y="6484606"/>
            <a:ext cx="2921902" cy="353927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 smtClean="0">
                <a:solidFill>
                  <a:srgbClr val="FFFF00"/>
                </a:solidFill>
              </a:rPr>
              <a:t>STAR: </a:t>
            </a:r>
            <a:r>
              <a:rPr lang="en-US" sz="1700" dirty="0">
                <a:solidFill>
                  <a:srgbClr val="FFFF00"/>
                </a:solidFill>
              </a:rPr>
              <a:t>PRL </a:t>
            </a:r>
            <a:r>
              <a:rPr lang="en-US" sz="1700" b="1" dirty="0">
                <a:solidFill>
                  <a:srgbClr val="FFFF00"/>
                </a:solidFill>
              </a:rPr>
              <a:t>95</a:t>
            </a:r>
            <a:r>
              <a:rPr lang="en-US" sz="1700" dirty="0">
                <a:solidFill>
                  <a:srgbClr val="FFFF00"/>
                </a:solidFill>
              </a:rPr>
              <a:t>, 122301 (2005)</a:t>
            </a:r>
          </a:p>
        </p:txBody>
      </p:sp>
      <p:sp>
        <p:nvSpPr>
          <p:cNvPr id="113673" name="Rectangle 20"/>
          <p:cNvSpPr>
            <a:spLocks noChangeArrowheads="1"/>
          </p:cNvSpPr>
          <p:nvPr/>
        </p:nvSpPr>
        <p:spPr bwMode="auto">
          <a:xfrm>
            <a:off x="533403" y="4897628"/>
            <a:ext cx="1555827" cy="70787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particle mass</a:t>
            </a:r>
          </a:p>
          <a:p>
            <a:r>
              <a:rPr lang="en-US" sz="2000" dirty="0"/>
              <a:t>dependence</a:t>
            </a:r>
          </a:p>
        </p:txBody>
      </p:sp>
      <p:sp>
        <p:nvSpPr>
          <p:cNvPr id="113674" name="Line 21"/>
          <p:cNvSpPr>
            <a:spLocks noChangeShapeType="1"/>
          </p:cNvSpPr>
          <p:nvPr/>
        </p:nvSpPr>
        <p:spPr bwMode="auto">
          <a:xfrm flipV="1">
            <a:off x="1066801" y="4364230"/>
            <a:ext cx="0" cy="533399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2971801" y="1467151"/>
            <a:ext cx="2514601" cy="4175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86402" y="1492180"/>
            <a:ext cx="3467167" cy="4977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5" rIns="91432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76204"/>
            <a:ext cx="7772401" cy="457201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Fluid of Constituent Quarks</a:t>
            </a:r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l="3160" t="5123" r="5530" b="5123"/>
          <a:stretch>
            <a:fillRect/>
          </a:stretch>
        </p:blipFill>
        <p:spPr bwMode="auto">
          <a:xfrm>
            <a:off x="24261" y="936641"/>
            <a:ext cx="8737633" cy="397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01952" y="5497054"/>
            <a:ext cx="8633620" cy="984869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Clr>
                <a:srgbClr val="1A9200"/>
              </a:buClr>
              <a:buFont typeface="Arial Unicode MS"/>
              <a:buChar char="✔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39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200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same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d.o.f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are relevant for the flow</a:t>
            </a:r>
          </a:p>
          <a:p>
            <a:pPr>
              <a:buClr>
                <a:srgbClr val="1A9200"/>
              </a:buClr>
            </a:pPr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1A9200"/>
              </a:buClr>
              <a:buFont typeface="Arial Unicode MS"/>
              <a:buChar char="✔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 goal: find the energy where the effect starts to turn off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61092" y="984762"/>
            <a:ext cx="3748917" cy="3868454"/>
            <a:chOff x="2361090" y="984758"/>
            <a:chExt cx="3748916" cy="3868455"/>
          </a:xfrm>
        </p:grpSpPr>
        <p:pic>
          <p:nvPicPr>
            <p:cNvPr id="26" name="Picture 10" descr="pid39m"/>
            <p:cNvPicPr>
              <a:picLocks noChangeAspect="1" noChangeArrowheads="1"/>
            </p:cNvPicPr>
            <p:nvPr/>
          </p:nvPicPr>
          <p:blipFill>
            <a:blip r:embed="rId4"/>
            <a:srcRect l="1066" r="3197" b="2840"/>
            <a:stretch>
              <a:fillRect/>
            </a:stretch>
          </p:blipFill>
          <p:spPr bwMode="auto">
            <a:xfrm>
              <a:off x="2361090" y="984758"/>
              <a:ext cx="3748916" cy="3868455"/>
            </a:xfrm>
            <a:prstGeom prst="rect">
              <a:avLst/>
            </a:prstGeom>
            <a:noFill/>
          </p:spPr>
        </p:pic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4059074" y="3499243"/>
              <a:ext cx="1556836" cy="292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b="1" dirty="0">
                  <a:solidFill>
                    <a:srgbClr val="FF0000"/>
                  </a:solidFill>
                </a:rPr>
                <a:t>PHENIX Preliminary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299311" y="4559065"/>
            <a:ext cx="1298784" cy="292372"/>
          </a:xfrm>
          <a:prstGeom prst="rect">
            <a:avLst/>
          </a:prstGeom>
          <a:solidFill>
            <a:schemeClr val="bg1"/>
          </a:solidFill>
        </p:spPr>
        <p:txBody>
          <a:bodyPr wrap="square" lIns="91424" tIns="45712" rIns="91424" bIns="45712" rtlCol="0">
            <a:spAutoFit/>
          </a:bodyPr>
          <a:lstStyle/>
          <a:p>
            <a:r>
              <a:rPr lang="cs-CZ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Symbol"/>
              </a:rPr>
              <a:t> </a:t>
            </a:r>
            <a:r>
              <a:rPr lang="cs-CZ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(m</a:t>
            </a:r>
            <a:r>
              <a:rPr lang="cs-CZ" sz="13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</a:t>
            </a:r>
            <a:r>
              <a:rPr lang="cs-CZ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-m) /n</a:t>
            </a:r>
            <a:r>
              <a:rPr lang="cs-CZ" sz="13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q</a:t>
            </a:r>
            <a:endParaRPr lang="cs-CZ" sz="1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v2_mt_nq"/>
          <p:cNvPicPr>
            <a:picLocks noChangeAspect="1" noChangeArrowheads="1"/>
          </p:cNvPicPr>
          <p:nvPr/>
        </p:nvPicPr>
        <p:blipFill>
          <a:blip r:embed="rId2" cstate="print"/>
          <a:srcRect l="1523" t="12077" r="10153" b="3418"/>
          <a:stretch>
            <a:fillRect/>
          </a:stretch>
        </p:blipFill>
        <p:spPr bwMode="auto">
          <a:xfrm>
            <a:off x="33189" y="730065"/>
            <a:ext cx="9082303" cy="3871725"/>
          </a:xfrm>
          <a:prstGeom prst="rect">
            <a:avLst/>
          </a:prstGeom>
          <a:noFill/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59514" y="4666142"/>
            <a:ext cx="8585863" cy="18301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24" tIns="45712" rIns="35710" bIns="45712"/>
          <a:lstStyle/>
          <a:p>
            <a:pPr marL="342839" indent="-342839">
              <a:buFont typeface="Wingdings" charset="2"/>
              <a:buChar char="ü"/>
            </a:pPr>
            <a:r>
              <a:rPr lang="en-US" altLang="zh-CN" sz="2000" dirty="0"/>
              <a:t>Universal trend for most of </a:t>
            </a:r>
            <a:r>
              <a:rPr lang="en-US" altLang="zh-CN" sz="2000" dirty="0" smtClean="0"/>
              <a:t>particles – </a:t>
            </a:r>
            <a:r>
              <a:rPr lang="en-US" altLang="zh-CN" sz="2000" dirty="0" err="1" smtClean="0"/>
              <a:t>n</a:t>
            </a:r>
            <a:r>
              <a:rPr lang="en-US" altLang="zh-CN" sz="2000" baseline="-25000" dirty="0" err="1" smtClean="0"/>
              <a:t>cq</a:t>
            </a:r>
            <a:r>
              <a:rPr lang="en-US" altLang="zh-CN" sz="2000" dirty="0" smtClean="0"/>
              <a:t> scaling not broken at low energies</a:t>
            </a:r>
          </a:p>
          <a:p>
            <a:pPr marL="342839" indent="-342839">
              <a:buSzPct val="100000"/>
              <a:buFont typeface="Wingdings" charset="2"/>
              <a:buChar char="Ø"/>
            </a:pPr>
            <a:r>
              <a:rPr lang="el-GR" altLang="zh-CN" sz="2000" dirty="0" smtClean="0">
                <a:latin typeface="Lucida Grande"/>
                <a:ea typeface="Lucida Grande"/>
                <a:cs typeface="Lucida Grande"/>
              </a:rPr>
              <a:t>ϕ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meson v</a:t>
            </a:r>
            <a:r>
              <a:rPr lang="en-US" altLang="zh-CN" sz="2000" baseline="-25000" dirty="0"/>
              <a:t>2 </a:t>
            </a:r>
            <a:r>
              <a:rPr lang="en-US" altLang="zh-CN" sz="2000" dirty="0"/>
              <a:t>deviates from other particles in Au+Au@11.5 </a:t>
            </a:r>
            <a:r>
              <a:rPr lang="en-US" altLang="zh-CN" sz="2000" dirty="0" err="1"/>
              <a:t>GeV</a:t>
            </a:r>
            <a:r>
              <a:rPr lang="en-US" altLang="zh-CN" sz="2000" dirty="0"/>
              <a:t>: </a:t>
            </a:r>
          </a:p>
          <a:p>
            <a:pPr marL="342839" indent="-342839"/>
            <a:r>
              <a:rPr lang="en-US" altLang="zh-CN" sz="2000" dirty="0"/>
              <a:t>    </a:t>
            </a:r>
            <a:r>
              <a:rPr lang="en-US" altLang="zh-CN" sz="2000" dirty="0" smtClean="0"/>
              <a:t>  Mean </a:t>
            </a:r>
            <a:r>
              <a:rPr lang="en-US" altLang="zh-CN" sz="2000" dirty="0"/>
              <a:t>deviation from </a:t>
            </a:r>
            <a:r>
              <a:rPr lang="en-US" altLang="zh-CN" sz="2000" dirty="0" err="1"/>
              <a:t>pion</a:t>
            </a:r>
            <a:r>
              <a:rPr lang="en-US" altLang="zh-CN" sz="2000" dirty="0"/>
              <a:t> distribution: 0.02±0.008 (→ 2.6 </a:t>
            </a:r>
            <a:r>
              <a:rPr lang="en-US" altLang="zh-CN" sz="2000" dirty="0" err="1"/>
              <a:t>σ</a:t>
            </a:r>
            <a:r>
              <a:rPr lang="en-US" altLang="zh-CN" sz="2000" dirty="0" smtClean="0"/>
              <a:t>)</a:t>
            </a:r>
          </a:p>
          <a:p>
            <a:r>
              <a:rPr lang="en-US" sz="2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    Low </a:t>
            </a:r>
            <a:r>
              <a:rPr lang="en-US" sz="2000" dirty="0" err="1" smtClean="0">
                <a:latin typeface="Arial" pitchFamily="-109" charset="0"/>
                <a:ea typeface="Arial" pitchFamily="-109" charset="0"/>
                <a:cs typeface="Arial" pitchFamily="-109" charset="0"/>
              </a:rPr>
              <a:t>hadronic</a:t>
            </a:r>
            <a:r>
              <a:rPr lang="en-US" sz="2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cross section of </a:t>
            </a:r>
            <a:r>
              <a:rPr lang="en-US" sz="2000" dirty="0" err="1" smtClean="0">
                <a:latin typeface="Arial" pitchFamily="-109" charset="0"/>
                <a:ea typeface="Arial" pitchFamily="-109" charset="0"/>
                <a:cs typeface="Arial" pitchFamily="-109" charset="0"/>
              </a:rPr>
              <a:t>ϕ</a:t>
            </a:r>
            <a:r>
              <a:rPr lang="en-US" sz="2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→ less </a:t>
            </a:r>
            <a:r>
              <a:rPr lang="en-US" sz="2000" dirty="0" err="1" smtClean="0">
                <a:latin typeface="Arial" pitchFamily="-109" charset="0"/>
                <a:ea typeface="Arial" pitchFamily="-109" charset="0"/>
                <a:cs typeface="Arial" pitchFamily="-109" charset="0"/>
              </a:rPr>
              <a:t>partonic</a:t>
            </a:r>
            <a:r>
              <a:rPr lang="en-US" sz="20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 flow seen ?</a:t>
            </a:r>
          </a:p>
          <a:p>
            <a:pPr marL="342839" indent="-342839"/>
            <a:r>
              <a:rPr lang="en-US" altLang="zh-CN" sz="2000" i="1" dirty="0" smtClean="0">
                <a:solidFill>
                  <a:srgbClr val="FF0000"/>
                </a:solidFill>
              </a:rPr>
              <a:t>	Reduction of v</a:t>
            </a:r>
            <a:r>
              <a:rPr lang="en-US" altLang="zh-CN" sz="2000" i="1" baseline="-25000" dirty="0" smtClean="0">
                <a:solidFill>
                  <a:srgbClr val="FF0000"/>
                </a:solidFill>
              </a:rPr>
              <a:t>2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for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l-GR" altLang="zh-CN" sz="2000" i="1" dirty="0" smtClean="0">
                <a:solidFill>
                  <a:srgbClr val="FF0000"/>
                </a:solidFill>
                <a:ea typeface="Lucida Grande"/>
                <a:cs typeface="Lucida Grande"/>
              </a:rPr>
              <a:t>ϕ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</a:rPr>
              <a:t>meson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and absence of </a:t>
            </a:r>
            <a:r>
              <a:rPr lang="en-US" sz="2000" i="1" dirty="0" err="1" smtClean="0">
                <a:solidFill>
                  <a:srgbClr val="FF0000"/>
                </a:solidFill>
              </a:rPr>
              <a:t>n</a:t>
            </a:r>
            <a:r>
              <a:rPr lang="en-US" sz="2000" i="1" baseline="-25000" dirty="0" err="1" smtClean="0">
                <a:solidFill>
                  <a:srgbClr val="FF0000"/>
                </a:solidFill>
              </a:rPr>
              <a:t>cq</a:t>
            </a:r>
            <a:r>
              <a:rPr lang="en-US" sz="2000" i="1" dirty="0" smtClean="0">
                <a:solidFill>
                  <a:srgbClr val="FF0000"/>
                </a:solidFill>
              </a:rPr>
              <a:t> scaling </a:t>
            </a:r>
            <a:r>
              <a:rPr lang="en-US" altLang="zh-CN" sz="20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during the evolution the system remains in the </a:t>
            </a:r>
            <a:r>
              <a:rPr lang="en-US" sz="2000" i="1" dirty="0" err="1" smtClean="0">
                <a:solidFill>
                  <a:srgbClr val="FF0000"/>
                </a:solidFill>
              </a:rPr>
              <a:t>hadronic</a:t>
            </a:r>
            <a:r>
              <a:rPr lang="en-US" sz="2000" i="1" dirty="0" smtClean="0">
                <a:solidFill>
                  <a:srgbClr val="FF0000"/>
                </a:solidFill>
              </a:rPr>
              <a:t> phase </a:t>
            </a:r>
          </a:p>
          <a:p>
            <a:pPr marL="342839" indent="-342839"/>
            <a:r>
              <a:rPr lang="en-US" sz="2000" i="1" dirty="0" smtClean="0">
                <a:solidFill>
                  <a:srgbClr val="FF0000"/>
                </a:solidFill>
              </a:rPr>
              <a:t>							      </a:t>
            </a:r>
            <a:r>
              <a:rPr lang="en-US" sz="2000" dirty="0" smtClean="0"/>
              <a:t>[</a:t>
            </a:r>
            <a:r>
              <a:rPr lang="en-US" altLang="zh-CN" sz="2000" dirty="0" smtClean="0"/>
              <a:t>B</a:t>
            </a:r>
            <a:r>
              <a:rPr lang="en-US" altLang="zh-CN" sz="2000" dirty="0"/>
              <a:t>. </a:t>
            </a:r>
            <a:r>
              <a:rPr lang="en-US" altLang="zh-CN" sz="2000" dirty="0" err="1"/>
              <a:t>Mohanty</a:t>
            </a:r>
            <a:r>
              <a:rPr lang="en-US" altLang="zh-CN" sz="2000" dirty="0"/>
              <a:t> and N. </a:t>
            </a:r>
            <a:r>
              <a:rPr lang="en-US" altLang="zh-CN" sz="2000" dirty="0" err="1"/>
              <a:t>Xu</a:t>
            </a:r>
            <a:r>
              <a:rPr lang="en-US" altLang="zh-CN" sz="2000" dirty="0"/>
              <a:t>: J. Phys. G 36, 064022(2009</a:t>
            </a:r>
            <a:r>
              <a:rPr lang="en-US" altLang="zh-CN" sz="2000" dirty="0" smtClean="0"/>
              <a:t>)]</a:t>
            </a:r>
            <a:endParaRPr lang="en-US" altLang="zh-CN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5" y="-128560"/>
            <a:ext cx="8229597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 Result: n</a:t>
            </a:r>
            <a:r>
              <a:rPr lang="cs-CZ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cq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-scaling of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Grande"/>
                <a:ea typeface="Lucida Grande"/>
                <a:cs typeface="Lucida Grande"/>
              </a:rPr>
              <a:t>ϕ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meson?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2746" y="3457351"/>
            <a:ext cx="1685044" cy="35392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1700" dirty="0" smtClean="0"/>
              <a:t>STAR Preliminary</a:t>
            </a:r>
            <a:endParaRPr lang="en-US" sz="17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" y="17764"/>
            <a:ext cx="9144000" cy="125216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the v</a:t>
            </a:r>
            <a:r>
              <a:rPr lang="en-US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Higher Order Harmonics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817" y="1597701"/>
            <a:ext cx="3622674" cy="24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34056" t="57265" r="27492" b="9937"/>
          <a:stretch>
            <a:fillRect/>
          </a:stretch>
        </p:blipFill>
        <p:spPr bwMode="auto">
          <a:xfrm>
            <a:off x="89895" y="1796602"/>
            <a:ext cx="3124201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133220" y="4169993"/>
            <a:ext cx="8870401" cy="2443164"/>
            <a:chOff x="0" y="3124200"/>
            <a:chExt cx="8870401" cy="2442462"/>
          </a:xfrm>
        </p:grpSpPr>
        <p:grpSp>
          <p:nvGrpSpPr>
            <p:cNvPr id="11" name="Group 1"/>
            <p:cNvGrpSpPr>
              <a:grpSpLocks/>
            </p:cNvGrpSpPr>
            <p:nvPr/>
          </p:nvGrpSpPr>
          <p:grpSpPr bwMode="auto">
            <a:xfrm>
              <a:off x="6023242" y="3200379"/>
              <a:ext cx="2847159" cy="2018576"/>
              <a:chOff x="366713" y="3373415"/>
              <a:chExt cx="3124130" cy="2170067"/>
            </a:xfrm>
          </p:grpSpPr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66713" y="3541643"/>
                <a:ext cx="2819400" cy="20018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51"/>
              <p:cNvGrpSpPr>
                <a:grpSpLocks/>
              </p:cNvGrpSpPr>
              <p:nvPr/>
            </p:nvGrpSpPr>
            <p:grpSpPr bwMode="auto">
              <a:xfrm>
                <a:off x="886875" y="3373415"/>
                <a:ext cx="2603968" cy="2117780"/>
                <a:chOff x="346959" y="685766"/>
                <a:chExt cx="4172380" cy="3035250"/>
              </a:xfrm>
            </p:grpSpPr>
            <p:sp>
              <p:nvSpPr>
                <p:cNvPr id="16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2920994" y="685766"/>
                  <a:ext cx="707977" cy="521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 baseline="-25000" dirty="0">
                      <a:latin typeface="Calibri" charset="0"/>
                      <a:ea typeface="Arial" charset="0"/>
                      <a:cs typeface="Arial" charset="0"/>
                    </a:rPr>
                    <a:t>v</a:t>
                  </a:r>
                  <a:r>
                    <a:rPr lang="en-US" sz="2400" b="1" baseline="-25000" dirty="0">
                      <a:ea typeface="Arial" charset="0"/>
                      <a:cs typeface="Arial" charset="0"/>
                    </a:rPr>
                    <a:t>2</a:t>
                  </a:r>
                </a:p>
              </p:txBody>
            </p: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346959" y="838200"/>
                  <a:ext cx="4172380" cy="2882816"/>
                  <a:chOff x="346959" y="838200"/>
                  <a:chExt cx="4172380" cy="2882816"/>
                </a:xfrm>
              </p:grpSpPr>
              <p:sp>
                <p:nvSpPr>
                  <p:cNvPr id="18" name="Freeform 54"/>
                  <p:cNvSpPr>
                    <a:spLocks/>
                  </p:cNvSpPr>
                  <p:nvPr/>
                </p:nvSpPr>
                <p:spPr bwMode="auto">
                  <a:xfrm rot="-4547805">
                    <a:off x="798381" y="994660"/>
                    <a:ext cx="1908437" cy="2811281"/>
                  </a:xfrm>
                  <a:custGeom>
                    <a:avLst/>
                    <a:gdLst>
                      <a:gd name="T0" fmla="*/ 178897543 w 1492584"/>
                      <a:gd name="T1" fmla="*/ 2147483647 h 1437373"/>
                      <a:gd name="T2" fmla="*/ 1135536664 w 1492584"/>
                      <a:gd name="T3" fmla="*/ 2147483647 h 1437373"/>
                      <a:gd name="T4" fmla="*/ 2058007312 w 1492584"/>
                      <a:gd name="T5" fmla="*/ 2147483647 h 1437373"/>
                      <a:gd name="T6" fmla="*/ 2147483647 w 1492584"/>
                      <a:gd name="T7" fmla="*/ 2147483647 h 1437373"/>
                      <a:gd name="T8" fmla="*/ 2147483647 w 1492584"/>
                      <a:gd name="T9" fmla="*/ 2147483647 h 1437373"/>
                      <a:gd name="T10" fmla="*/ 2147483647 w 1492584"/>
                      <a:gd name="T11" fmla="*/ 2147483647 h 1437373"/>
                      <a:gd name="T12" fmla="*/ 2147483647 w 1492584"/>
                      <a:gd name="T13" fmla="*/ 2147483647 h 1437373"/>
                      <a:gd name="T14" fmla="*/ 2147483647 w 1492584"/>
                      <a:gd name="T15" fmla="*/ 2147483647 h 1437373"/>
                      <a:gd name="T16" fmla="*/ 2147483647 w 1492584"/>
                      <a:gd name="T17" fmla="*/ 2147483647 h 1437373"/>
                      <a:gd name="T18" fmla="*/ 1238027589 w 1492584"/>
                      <a:gd name="T19" fmla="*/ 2147483647 h 1437373"/>
                      <a:gd name="T20" fmla="*/ 418055505 w 1492584"/>
                      <a:gd name="T21" fmla="*/ 2147483647 h 1437373"/>
                      <a:gd name="T22" fmla="*/ 22779576 w 1492584"/>
                      <a:gd name="T23" fmla="*/ 2147483647 h 1437373"/>
                      <a:gd name="T24" fmla="*/ 178897543 w 1492584"/>
                      <a:gd name="T25" fmla="*/ 2147483647 h 143737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492584"/>
                      <a:gd name="T40" fmla="*/ 0 h 1437373"/>
                      <a:gd name="T41" fmla="*/ 1492584 w 1492584"/>
                      <a:gd name="T42" fmla="*/ 1437373 h 143737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492584" h="1437373">
                        <a:moveTo>
                          <a:pt x="50399" y="752374"/>
                        </a:moveTo>
                        <a:cubicBezTo>
                          <a:pt x="94381" y="650640"/>
                          <a:pt x="231675" y="437949"/>
                          <a:pt x="319907" y="328863"/>
                        </a:cubicBezTo>
                        <a:cubicBezTo>
                          <a:pt x="408139" y="219777"/>
                          <a:pt x="473911" y="152400"/>
                          <a:pt x="579789" y="97857"/>
                        </a:cubicBezTo>
                        <a:cubicBezTo>
                          <a:pt x="685667" y="43314"/>
                          <a:pt x="838067" y="0"/>
                          <a:pt x="955174" y="1604"/>
                        </a:cubicBezTo>
                        <a:cubicBezTo>
                          <a:pt x="1072281" y="3208"/>
                          <a:pt x="1195806" y="40105"/>
                          <a:pt x="1282433" y="107482"/>
                        </a:cubicBezTo>
                        <a:cubicBezTo>
                          <a:pt x="1369060" y="174859"/>
                          <a:pt x="1457292" y="280737"/>
                          <a:pt x="1474938" y="405865"/>
                        </a:cubicBezTo>
                        <a:cubicBezTo>
                          <a:pt x="1492584" y="530993"/>
                          <a:pt x="1458896" y="715477"/>
                          <a:pt x="1388311" y="858252"/>
                        </a:cubicBezTo>
                        <a:cubicBezTo>
                          <a:pt x="1317726" y="1001027"/>
                          <a:pt x="1166930" y="1169469"/>
                          <a:pt x="1051427" y="1262513"/>
                        </a:cubicBezTo>
                        <a:cubicBezTo>
                          <a:pt x="935924" y="1355557"/>
                          <a:pt x="812400" y="1395663"/>
                          <a:pt x="695292" y="1416518"/>
                        </a:cubicBezTo>
                        <a:cubicBezTo>
                          <a:pt x="578185" y="1437373"/>
                          <a:pt x="445035" y="1427747"/>
                          <a:pt x="348782" y="1387642"/>
                        </a:cubicBezTo>
                        <a:cubicBezTo>
                          <a:pt x="252529" y="1347537"/>
                          <a:pt x="174837" y="1254760"/>
                          <a:pt x="117776" y="1175886"/>
                        </a:cubicBezTo>
                        <a:cubicBezTo>
                          <a:pt x="60715" y="1097012"/>
                          <a:pt x="12834" y="991402"/>
                          <a:pt x="6417" y="914400"/>
                        </a:cubicBezTo>
                        <a:cubicBezTo>
                          <a:pt x="0" y="837398"/>
                          <a:pt x="37699" y="882984"/>
                          <a:pt x="50399" y="752374"/>
                        </a:cubicBez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19" name="Freeform 55"/>
                  <p:cNvSpPr>
                    <a:spLocks/>
                  </p:cNvSpPr>
                  <p:nvPr/>
                </p:nvSpPr>
                <p:spPr bwMode="auto">
                  <a:xfrm rot="-4393937">
                    <a:off x="749279" y="699392"/>
                    <a:ext cx="2367788" cy="3043499"/>
                  </a:xfrm>
                  <a:custGeom>
                    <a:avLst/>
                    <a:gdLst>
                      <a:gd name="T0" fmla="*/ 2147483647 w 1645920"/>
                      <a:gd name="T1" fmla="*/ 2147483647 h 1719714"/>
                      <a:gd name="T2" fmla="*/ 2147483647 w 1645920"/>
                      <a:gd name="T3" fmla="*/ 2147483647 h 1719714"/>
                      <a:gd name="T4" fmla="*/ 2147483647 w 1645920"/>
                      <a:gd name="T5" fmla="*/ 2147483647 h 1719714"/>
                      <a:gd name="T6" fmla="*/ 2147483647 w 1645920"/>
                      <a:gd name="T7" fmla="*/ 2147483647 h 1719714"/>
                      <a:gd name="T8" fmla="*/ 2147483647 w 1645920"/>
                      <a:gd name="T9" fmla="*/ 2147483647 h 1719714"/>
                      <a:gd name="T10" fmla="*/ 2147483647 w 1645920"/>
                      <a:gd name="T11" fmla="*/ 2147483647 h 1719714"/>
                      <a:gd name="T12" fmla="*/ 2147483647 w 1645920"/>
                      <a:gd name="T13" fmla="*/ 2147483647 h 1719714"/>
                      <a:gd name="T14" fmla="*/ 2147483647 w 1645920"/>
                      <a:gd name="T15" fmla="*/ 2147483647 h 1719714"/>
                      <a:gd name="T16" fmla="*/ 2147483647 w 1645920"/>
                      <a:gd name="T17" fmla="*/ 2147483647 h 1719714"/>
                      <a:gd name="T18" fmla="*/ 2147483647 w 1645920"/>
                      <a:gd name="T19" fmla="*/ 2147483647 h 1719714"/>
                      <a:gd name="T20" fmla="*/ 2147483647 w 1645920"/>
                      <a:gd name="T21" fmla="*/ 2147483647 h 1719714"/>
                      <a:gd name="T22" fmla="*/ 2147483647 w 1645920"/>
                      <a:gd name="T23" fmla="*/ 2147483647 h 1719714"/>
                      <a:gd name="T24" fmla="*/ 2147483647 w 1645920"/>
                      <a:gd name="T25" fmla="*/ 2147483647 h 1719714"/>
                      <a:gd name="T26" fmla="*/ 2147483647 w 1645920"/>
                      <a:gd name="T27" fmla="*/ 2147483647 h 1719714"/>
                      <a:gd name="T28" fmla="*/ 2147483647 w 1645920"/>
                      <a:gd name="T29" fmla="*/ 2147483647 h 1719714"/>
                      <a:gd name="T30" fmla="*/ 2147483647 w 1645920"/>
                      <a:gd name="T31" fmla="*/ 2147483647 h 1719714"/>
                      <a:gd name="T32" fmla="*/ 2147483647 w 1645920"/>
                      <a:gd name="T33" fmla="*/ 2147483647 h 1719714"/>
                      <a:gd name="T34" fmla="*/ 2147483647 w 1645920"/>
                      <a:gd name="T35" fmla="*/ 2147483647 h 1719714"/>
                      <a:gd name="T36" fmla="*/ 2147483647 w 1645920"/>
                      <a:gd name="T37" fmla="*/ 2147483647 h 1719714"/>
                      <a:gd name="T38" fmla="*/ 2147483647 w 1645920"/>
                      <a:gd name="T39" fmla="*/ 2147483647 h 1719714"/>
                      <a:gd name="T40" fmla="*/ 2147483647 w 1645920"/>
                      <a:gd name="T41" fmla="*/ 2147483647 h 1719714"/>
                      <a:gd name="T42" fmla="*/ 2147483647 w 1645920"/>
                      <a:gd name="T43" fmla="*/ 2147483647 h 1719714"/>
                      <a:gd name="T44" fmla="*/ 2147483647 w 1645920"/>
                      <a:gd name="T45" fmla="*/ 2147483647 h 1719714"/>
                      <a:gd name="T46" fmla="*/ 2147483647 w 1645920"/>
                      <a:gd name="T47" fmla="*/ 2147483647 h 1719714"/>
                      <a:gd name="T48" fmla="*/ 2147483647 w 1645920"/>
                      <a:gd name="T49" fmla="*/ 2147483647 h 1719714"/>
                      <a:gd name="T50" fmla="*/ 2147483647 w 1645920"/>
                      <a:gd name="T51" fmla="*/ 2147483647 h 1719714"/>
                      <a:gd name="T52" fmla="*/ 2147483647 w 1645920"/>
                      <a:gd name="T53" fmla="*/ 2147483647 h 1719714"/>
                      <a:gd name="T54" fmla="*/ 2147483647 w 1645920"/>
                      <a:gd name="T55" fmla="*/ 2147483647 h 1719714"/>
                      <a:gd name="T56" fmla="*/ 2147483647 w 1645920"/>
                      <a:gd name="T57" fmla="*/ 2147483647 h 1719714"/>
                      <a:gd name="T58" fmla="*/ 2147483647 w 1645920"/>
                      <a:gd name="T59" fmla="*/ 2147483647 h 1719714"/>
                      <a:gd name="T60" fmla="*/ 2147483647 w 1645920"/>
                      <a:gd name="T61" fmla="*/ 2147483647 h 1719714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645920"/>
                      <a:gd name="T94" fmla="*/ 0 h 1719714"/>
                      <a:gd name="T95" fmla="*/ 1645920 w 1645920"/>
                      <a:gd name="T96" fmla="*/ 1719714 h 1719714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645920" h="1719714">
                        <a:moveTo>
                          <a:pt x="49731" y="1161448"/>
                        </a:moveTo>
                        <a:cubicBezTo>
                          <a:pt x="64169" y="1081238"/>
                          <a:pt x="91441" y="1084446"/>
                          <a:pt x="117108" y="1045945"/>
                        </a:cubicBezTo>
                        <a:cubicBezTo>
                          <a:pt x="142775" y="1007444"/>
                          <a:pt x="184485" y="960922"/>
                          <a:pt x="203735" y="930442"/>
                        </a:cubicBezTo>
                        <a:cubicBezTo>
                          <a:pt x="222985" y="899962"/>
                          <a:pt x="226194" y="882315"/>
                          <a:pt x="232611" y="863065"/>
                        </a:cubicBezTo>
                        <a:cubicBezTo>
                          <a:pt x="239028" y="843815"/>
                          <a:pt x="247049" y="837398"/>
                          <a:pt x="242236" y="814939"/>
                        </a:cubicBezTo>
                        <a:cubicBezTo>
                          <a:pt x="237423" y="792480"/>
                          <a:pt x="224590" y="766812"/>
                          <a:pt x="203735" y="728311"/>
                        </a:cubicBezTo>
                        <a:cubicBezTo>
                          <a:pt x="182880" y="689810"/>
                          <a:pt x="141171" y="641684"/>
                          <a:pt x="117108" y="583933"/>
                        </a:cubicBezTo>
                        <a:cubicBezTo>
                          <a:pt x="93045" y="526182"/>
                          <a:pt x="67377" y="439554"/>
                          <a:pt x="59356" y="381802"/>
                        </a:cubicBezTo>
                        <a:cubicBezTo>
                          <a:pt x="51335" y="324050"/>
                          <a:pt x="56147" y="283945"/>
                          <a:pt x="68981" y="237423"/>
                        </a:cubicBezTo>
                        <a:cubicBezTo>
                          <a:pt x="81815" y="190901"/>
                          <a:pt x="109086" y="139566"/>
                          <a:pt x="136358" y="102669"/>
                        </a:cubicBezTo>
                        <a:cubicBezTo>
                          <a:pt x="163630" y="65772"/>
                          <a:pt x="194110" y="32084"/>
                          <a:pt x="232611" y="16042"/>
                        </a:cubicBezTo>
                        <a:cubicBezTo>
                          <a:pt x="271112" y="0"/>
                          <a:pt x="319239" y="1604"/>
                          <a:pt x="367365" y="6417"/>
                        </a:cubicBezTo>
                        <a:cubicBezTo>
                          <a:pt x="415491" y="11230"/>
                          <a:pt x="471639" y="19251"/>
                          <a:pt x="521369" y="44918"/>
                        </a:cubicBezTo>
                        <a:cubicBezTo>
                          <a:pt x="571099" y="70585"/>
                          <a:pt x="620830" y="113899"/>
                          <a:pt x="665748" y="160421"/>
                        </a:cubicBezTo>
                        <a:cubicBezTo>
                          <a:pt x="710666" y="206943"/>
                          <a:pt x="757188" y="267903"/>
                          <a:pt x="790876" y="324050"/>
                        </a:cubicBezTo>
                        <a:cubicBezTo>
                          <a:pt x="824564" y="380197"/>
                          <a:pt x="837398" y="462012"/>
                          <a:pt x="867878" y="497305"/>
                        </a:cubicBezTo>
                        <a:cubicBezTo>
                          <a:pt x="898358" y="532598"/>
                          <a:pt x="911192" y="527785"/>
                          <a:pt x="973756" y="535806"/>
                        </a:cubicBezTo>
                        <a:cubicBezTo>
                          <a:pt x="1036320" y="543827"/>
                          <a:pt x="1158241" y="527785"/>
                          <a:pt x="1243264" y="545431"/>
                        </a:cubicBezTo>
                        <a:cubicBezTo>
                          <a:pt x="1328287" y="563077"/>
                          <a:pt x="1419727" y="591953"/>
                          <a:pt x="1483895" y="641684"/>
                        </a:cubicBezTo>
                        <a:cubicBezTo>
                          <a:pt x="1548063" y="691415"/>
                          <a:pt x="1610628" y="774834"/>
                          <a:pt x="1628274" y="843815"/>
                        </a:cubicBezTo>
                        <a:cubicBezTo>
                          <a:pt x="1645920" y="912796"/>
                          <a:pt x="1628274" y="996214"/>
                          <a:pt x="1589773" y="1055570"/>
                        </a:cubicBezTo>
                        <a:cubicBezTo>
                          <a:pt x="1551272" y="1114926"/>
                          <a:pt x="1487104" y="1169469"/>
                          <a:pt x="1397268" y="1199949"/>
                        </a:cubicBezTo>
                        <a:cubicBezTo>
                          <a:pt x="1307432" y="1230429"/>
                          <a:pt x="1132573" y="1233637"/>
                          <a:pt x="1050758" y="1238450"/>
                        </a:cubicBezTo>
                        <a:lnTo>
                          <a:pt x="906379" y="1228825"/>
                        </a:lnTo>
                        <a:cubicBezTo>
                          <a:pt x="874295" y="1227221"/>
                          <a:pt x="880712" y="1209575"/>
                          <a:pt x="858253" y="1228825"/>
                        </a:cubicBezTo>
                        <a:cubicBezTo>
                          <a:pt x="835794" y="1248075"/>
                          <a:pt x="811731" y="1286576"/>
                          <a:pt x="771626" y="1344328"/>
                        </a:cubicBezTo>
                        <a:cubicBezTo>
                          <a:pt x="731521" y="1402080"/>
                          <a:pt x="683394" y="1515979"/>
                          <a:pt x="617621" y="1575335"/>
                        </a:cubicBezTo>
                        <a:cubicBezTo>
                          <a:pt x="551848" y="1634691"/>
                          <a:pt x="442762" y="1681213"/>
                          <a:pt x="376990" y="1700463"/>
                        </a:cubicBezTo>
                        <a:cubicBezTo>
                          <a:pt x="311218" y="1719713"/>
                          <a:pt x="280738" y="1719714"/>
                          <a:pt x="222986" y="1690838"/>
                        </a:cubicBezTo>
                        <a:cubicBezTo>
                          <a:pt x="165234" y="1661962"/>
                          <a:pt x="60960" y="1615440"/>
                          <a:pt x="30480" y="1527208"/>
                        </a:cubicBezTo>
                        <a:cubicBezTo>
                          <a:pt x="0" y="1438976"/>
                          <a:pt x="35293" y="1241659"/>
                          <a:pt x="49731" y="1161448"/>
                        </a:cubicBezTo>
                        <a:close/>
                      </a:path>
                    </a:pathLst>
                  </a:custGeom>
                  <a:noFill/>
                  <a:ln w="285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20" name="Freeform 56"/>
                  <p:cNvSpPr>
                    <a:spLocks/>
                  </p:cNvSpPr>
                  <p:nvPr/>
                </p:nvSpPr>
                <p:spPr bwMode="auto">
                  <a:xfrm rot="-2314612">
                    <a:off x="457200" y="1066801"/>
                    <a:ext cx="2608446" cy="2554704"/>
                  </a:xfrm>
                  <a:custGeom>
                    <a:avLst/>
                    <a:gdLst>
                      <a:gd name="T0" fmla="*/ 2147483647 w 1621857"/>
                      <a:gd name="T1" fmla="*/ 2147483647 h 1613835"/>
                      <a:gd name="T2" fmla="*/ 372208925 w 1621857"/>
                      <a:gd name="T3" fmla="*/ 2147483647 h 1613835"/>
                      <a:gd name="T4" fmla="*/ 2147483647 w 1621857"/>
                      <a:gd name="T5" fmla="*/ 2147483647 h 1613835"/>
                      <a:gd name="T6" fmla="*/ 2147483647 w 1621857"/>
                      <a:gd name="T7" fmla="*/ 2147483647 h 1613835"/>
                      <a:gd name="T8" fmla="*/ 2147483647 w 1621857"/>
                      <a:gd name="T9" fmla="*/ 2147483647 h 1613835"/>
                      <a:gd name="T10" fmla="*/ 2147483647 w 1621857"/>
                      <a:gd name="T11" fmla="*/ 2147483647 h 1613835"/>
                      <a:gd name="T12" fmla="*/ 2147483647 w 1621857"/>
                      <a:gd name="T13" fmla="*/ 2147483647 h 1613835"/>
                      <a:gd name="T14" fmla="*/ 2147483647 w 1621857"/>
                      <a:gd name="T15" fmla="*/ 2147483647 h 1613835"/>
                      <a:gd name="T16" fmla="*/ 2147483647 w 1621857"/>
                      <a:gd name="T17" fmla="*/ 2147483647 h 1613835"/>
                      <a:gd name="T18" fmla="*/ 2147483647 w 1621857"/>
                      <a:gd name="T19" fmla="*/ 2147483647 h 1613835"/>
                      <a:gd name="T20" fmla="*/ 2147483647 w 1621857"/>
                      <a:gd name="T21" fmla="*/ 2147483647 h 1613835"/>
                      <a:gd name="T22" fmla="*/ 2147483647 w 1621857"/>
                      <a:gd name="T23" fmla="*/ 2147483647 h 1613835"/>
                      <a:gd name="T24" fmla="*/ 2147483647 w 1621857"/>
                      <a:gd name="T25" fmla="*/ 2147483647 h 1613835"/>
                      <a:gd name="T26" fmla="*/ 2147483647 w 1621857"/>
                      <a:gd name="T27" fmla="*/ 2147483647 h 1613835"/>
                      <a:gd name="T28" fmla="*/ 2147483647 w 1621857"/>
                      <a:gd name="T29" fmla="*/ 2147483647 h 1613835"/>
                      <a:gd name="T30" fmla="*/ 2147483647 w 1621857"/>
                      <a:gd name="T31" fmla="*/ 2147483647 h 1613835"/>
                      <a:gd name="T32" fmla="*/ 2147483647 w 1621857"/>
                      <a:gd name="T33" fmla="*/ 2147483647 h 1613835"/>
                      <a:gd name="T34" fmla="*/ 2147483647 w 1621857"/>
                      <a:gd name="T35" fmla="*/ 2147483647 h 1613835"/>
                      <a:gd name="T36" fmla="*/ 2147483647 w 1621857"/>
                      <a:gd name="T37" fmla="*/ 2147483647 h 1613835"/>
                      <a:gd name="T38" fmla="*/ 2147483647 w 1621857"/>
                      <a:gd name="T39" fmla="*/ 2147483647 h 1613835"/>
                      <a:gd name="T40" fmla="*/ 2147483647 w 1621857"/>
                      <a:gd name="T41" fmla="*/ 2147483647 h 1613835"/>
                      <a:gd name="T42" fmla="*/ 2147483647 w 1621857"/>
                      <a:gd name="T43" fmla="*/ 2147483647 h 1613835"/>
                      <a:gd name="T44" fmla="*/ 2147483647 w 1621857"/>
                      <a:gd name="T45" fmla="*/ 2147483647 h 1613835"/>
                      <a:gd name="T46" fmla="*/ 2147483647 w 1621857"/>
                      <a:gd name="T47" fmla="*/ 2147483647 h 1613835"/>
                      <a:gd name="T48" fmla="*/ 2147483647 w 1621857"/>
                      <a:gd name="T49" fmla="*/ 2147483647 h 1613835"/>
                      <a:gd name="T50" fmla="*/ 2147483647 w 1621857"/>
                      <a:gd name="T51" fmla="*/ 2147483647 h 1613835"/>
                      <a:gd name="T52" fmla="*/ 2147483647 w 1621857"/>
                      <a:gd name="T53" fmla="*/ 2147483647 h 1613835"/>
                      <a:gd name="T54" fmla="*/ 2147483647 w 1621857"/>
                      <a:gd name="T55" fmla="*/ 2147483647 h 1613835"/>
                      <a:gd name="T56" fmla="*/ 2147483647 w 1621857"/>
                      <a:gd name="T57" fmla="*/ 2147483647 h 1613835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1621857"/>
                      <a:gd name="T88" fmla="*/ 0 h 1613835"/>
                      <a:gd name="T89" fmla="*/ 1621857 w 1621857"/>
                      <a:gd name="T90" fmla="*/ 1613835 h 1613835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1621857" h="1613835">
                        <a:moveTo>
                          <a:pt x="49730" y="689810"/>
                        </a:moveTo>
                        <a:cubicBezTo>
                          <a:pt x="16042" y="640080"/>
                          <a:pt x="0" y="599974"/>
                          <a:pt x="1604" y="545431"/>
                        </a:cubicBezTo>
                        <a:cubicBezTo>
                          <a:pt x="3208" y="490888"/>
                          <a:pt x="17646" y="402656"/>
                          <a:pt x="59355" y="362551"/>
                        </a:cubicBezTo>
                        <a:cubicBezTo>
                          <a:pt x="101064" y="322446"/>
                          <a:pt x="181276" y="311216"/>
                          <a:pt x="251861" y="304799"/>
                        </a:cubicBezTo>
                        <a:lnTo>
                          <a:pt x="482867" y="324050"/>
                        </a:lnTo>
                        <a:cubicBezTo>
                          <a:pt x="551848" y="330467"/>
                          <a:pt x="604787" y="372177"/>
                          <a:pt x="665747" y="343301"/>
                        </a:cubicBezTo>
                        <a:cubicBezTo>
                          <a:pt x="726707" y="314425"/>
                          <a:pt x="778042" y="205338"/>
                          <a:pt x="848627" y="150795"/>
                        </a:cubicBezTo>
                        <a:cubicBezTo>
                          <a:pt x="919212" y="96252"/>
                          <a:pt x="1025091" y="32084"/>
                          <a:pt x="1089259" y="16042"/>
                        </a:cubicBezTo>
                        <a:cubicBezTo>
                          <a:pt x="1153427" y="0"/>
                          <a:pt x="1195137" y="28876"/>
                          <a:pt x="1233638" y="54543"/>
                        </a:cubicBezTo>
                        <a:cubicBezTo>
                          <a:pt x="1272139" y="80210"/>
                          <a:pt x="1301015" y="121920"/>
                          <a:pt x="1320265" y="170046"/>
                        </a:cubicBezTo>
                        <a:cubicBezTo>
                          <a:pt x="1339515" y="218172"/>
                          <a:pt x="1353954" y="277528"/>
                          <a:pt x="1349141" y="343301"/>
                        </a:cubicBezTo>
                        <a:cubicBezTo>
                          <a:pt x="1344328" y="409074"/>
                          <a:pt x="1301014" y="510139"/>
                          <a:pt x="1291389" y="564682"/>
                        </a:cubicBezTo>
                        <a:cubicBezTo>
                          <a:pt x="1281764" y="619225"/>
                          <a:pt x="1260909" y="625641"/>
                          <a:pt x="1291389" y="670559"/>
                        </a:cubicBezTo>
                        <a:cubicBezTo>
                          <a:pt x="1321869" y="715477"/>
                          <a:pt x="1421330" y="768416"/>
                          <a:pt x="1474269" y="834189"/>
                        </a:cubicBezTo>
                        <a:cubicBezTo>
                          <a:pt x="1527208" y="899962"/>
                          <a:pt x="1596189" y="991401"/>
                          <a:pt x="1609023" y="1065195"/>
                        </a:cubicBezTo>
                        <a:cubicBezTo>
                          <a:pt x="1621857" y="1138989"/>
                          <a:pt x="1604210" y="1233637"/>
                          <a:pt x="1551271" y="1276951"/>
                        </a:cubicBezTo>
                        <a:cubicBezTo>
                          <a:pt x="1498332" y="1320265"/>
                          <a:pt x="1371599" y="1321869"/>
                          <a:pt x="1291389" y="1325077"/>
                        </a:cubicBezTo>
                        <a:cubicBezTo>
                          <a:pt x="1211179" y="1328285"/>
                          <a:pt x="1116530" y="1305827"/>
                          <a:pt x="1070008" y="1296202"/>
                        </a:cubicBezTo>
                        <a:cubicBezTo>
                          <a:pt x="1023486" y="1286577"/>
                          <a:pt x="1037924" y="1267326"/>
                          <a:pt x="1012257" y="1267326"/>
                        </a:cubicBezTo>
                        <a:cubicBezTo>
                          <a:pt x="986590" y="1267326"/>
                          <a:pt x="944880" y="1273743"/>
                          <a:pt x="916004" y="1296202"/>
                        </a:cubicBezTo>
                        <a:cubicBezTo>
                          <a:pt x="887128" y="1318661"/>
                          <a:pt x="879107" y="1357161"/>
                          <a:pt x="839002" y="1402079"/>
                        </a:cubicBezTo>
                        <a:cubicBezTo>
                          <a:pt x="798897" y="1446997"/>
                          <a:pt x="741144" y="1533625"/>
                          <a:pt x="675372" y="1565709"/>
                        </a:cubicBezTo>
                        <a:cubicBezTo>
                          <a:pt x="609600" y="1597793"/>
                          <a:pt x="510138" y="1613835"/>
                          <a:pt x="444366" y="1594585"/>
                        </a:cubicBezTo>
                        <a:cubicBezTo>
                          <a:pt x="378594" y="1575335"/>
                          <a:pt x="304800" y="1527208"/>
                          <a:pt x="280737" y="1450206"/>
                        </a:cubicBezTo>
                        <a:cubicBezTo>
                          <a:pt x="256674" y="1373204"/>
                          <a:pt x="295175" y="1199949"/>
                          <a:pt x="299987" y="1132572"/>
                        </a:cubicBezTo>
                        <a:cubicBezTo>
                          <a:pt x="304799" y="1065195"/>
                          <a:pt x="306404" y="1071612"/>
                          <a:pt x="309612" y="1045945"/>
                        </a:cubicBezTo>
                        <a:cubicBezTo>
                          <a:pt x="312820" y="1020278"/>
                          <a:pt x="336884" y="1012256"/>
                          <a:pt x="319238" y="978568"/>
                        </a:cubicBezTo>
                        <a:cubicBezTo>
                          <a:pt x="301592" y="944880"/>
                          <a:pt x="250256" y="895149"/>
                          <a:pt x="203734" y="843814"/>
                        </a:cubicBezTo>
                        <a:cubicBezTo>
                          <a:pt x="157212" y="792479"/>
                          <a:pt x="83418" y="739540"/>
                          <a:pt x="49730" y="689810"/>
                        </a:cubicBezTo>
                        <a:close/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21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676400" y="2286000"/>
                    <a:ext cx="152400" cy="152400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cs-CZ" sz="2400" dirty="0">
                      <a:latin typeface="Tahoma" charset="0"/>
                      <a:ea typeface="SimSun" pitchFamily="2" charset="-122"/>
                      <a:cs typeface="SimSun" pitchFamily="2" charset="-122"/>
                    </a:endParaRPr>
                  </a:p>
                </p:txBody>
              </p:sp>
              <p:cxnSp>
                <p:nvCxnSpPr>
                  <p:cNvPr id="22" name="Straight Arrow Connector 5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1676400" y="990600"/>
                    <a:ext cx="1447800" cy="1143000"/>
                  </a:xfrm>
                  <a:prstGeom prst="straightConnector1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23" name="Straight Arrow Connector 59"/>
                  <p:cNvCxnSpPr>
                    <a:cxnSpLocks noChangeShapeType="1"/>
                    <a:endCxn id="25" idx="0"/>
                  </p:cNvCxnSpPr>
                  <p:nvPr/>
                </p:nvCxnSpPr>
                <p:spPr bwMode="auto">
                  <a:xfrm flipV="1">
                    <a:off x="1828796" y="2358345"/>
                    <a:ext cx="2336554" cy="3863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arrow" w="med" len="med"/>
                  </a:ln>
                </p:spPr>
              </p:cxnSp>
              <p:cxnSp>
                <p:nvCxnSpPr>
                  <p:cNvPr id="24" name="Straight Arrow Connector 60"/>
                  <p:cNvCxnSpPr>
                    <a:cxnSpLocks noChangeShapeType="1"/>
                    <a:stCxn id="21" idx="3"/>
                  </p:cNvCxnSpPr>
                  <p:nvPr/>
                </p:nvCxnSpPr>
                <p:spPr bwMode="auto">
                  <a:xfrm>
                    <a:off x="1828800" y="2362200"/>
                    <a:ext cx="1752600" cy="106680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 type="arrow" w="med" len="med"/>
                  </a:ln>
                </p:spPr>
              </p:cxnSp>
              <p:sp>
                <p:nvSpPr>
                  <p:cNvPr id="25" name="Text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11362" y="2358345"/>
                    <a:ext cx="707977" cy="5214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400" b="1" baseline="-25000" dirty="0">
                        <a:solidFill>
                          <a:srgbClr val="0000FF"/>
                        </a:solidFill>
                        <a:latin typeface="Calibri" charset="0"/>
                        <a:ea typeface="Arial" charset="0"/>
                        <a:cs typeface="Arial" charset="0"/>
                      </a:rPr>
                      <a:t>v</a:t>
                    </a:r>
                    <a:r>
                      <a:rPr lang="en-US" sz="2400" b="1" baseline="-25000" dirty="0">
                        <a:solidFill>
                          <a:srgbClr val="0000FF"/>
                        </a:solidFill>
                        <a:ea typeface="Arial" charset="0"/>
                        <a:cs typeface="Arial" charset="0"/>
                      </a:rPr>
                      <a:t>3</a:t>
                    </a:r>
                  </a:p>
                </p:txBody>
              </p:sp>
              <p:sp>
                <p:nvSpPr>
                  <p:cNvPr id="26" name="Text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2486" y="3199527"/>
                    <a:ext cx="707977" cy="52148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400" b="1" baseline="-25000" dirty="0">
                        <a:solidFill>
                          <a:srgbClr val="FF0000"/>
                        </a:solidFill>
                        <a:latin typeface="Calibri" charset="0"/>
                        <a:ea typeface="Arial" charset="0"/>
                        <a:cs typeface="Arial" charset="0"/>
                      </a:rPr>
                      <a:t>v</a:t>
                    </a:r>
                    <a:r>
                      <a:rPr lang="en-US" sz="2400" b="1" baseline="-25000" dirty="0">
                        <a:solidFill>
                          <a:srgbClr val="FF0000"/>
                        </a:solidFill>
                        <a:ea typeface="Arial" charset="0"/>
                        <a:cs typeface="Arial" charset="0"/>
                      </a:rPr>
                      <a:t>4</a:t>
                    </a:r>
                  </a:p>
                </p:txBody>
              </p:sp>
            </p:grpSp>
          </p:grpSp>
        </p:grp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/>
            <a:srcRect l="32721" t="56136" r="28281" b="7027"/>
            <a:stretch>
              <a:fillRect/>
            </a:stretch>
          </p:blipFill>
          <p:spPr bwMode="auto">
            <a:xfrm>
              <a:off x="0" y="3124200"/>
              <a:ext cx="3168649" cy="224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7"/>
            <a:srcRect l="32729" t="56261" r="29367" b="3612"/>
            <a:stretch>
              <a:fillRect/>
            </a:stretch>
          </p:blipFill>
          <p:spPr bwMode="auto">
            <a:xfrm>
              <a:off x="2940049" y="3124200"/>
              <a:ext cx="3079751" cy="244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5486404" y="6003015"/>
            <a:ext cx="533399" cy="201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32792" y="1709503"/>
            <a:ext cx="3505199" cy="1938976"/>
          </a:xfrm>
          <a:prstGeom prst="rect">
            <a:avLst/>
          </a:prstGeom>
          <a:noFill/>
        </p:spPr>
        <p:txBody>
          <a:bodyPr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initial collision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geometry is “lumpy”</a:t>
            </a:r>
            <a:endParaRPr lang="en-US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endParaRPr lang="en-US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No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particular symmetry</a:t>
            </a:r>
            <a:endParaRPr lang="en-US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</a:t>
            </a:r>
            <a:r>
              <a:rPr lang="en-US" sz="2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</a:t>
            </a:r>
            <a:r>
              <a:rPr lang="en-US" sz="2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+1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≠ 0 (event-by-event)</a:t>
            </a:r>
          </a:p>
          <a:p>
            <a:endParaRPr lang="en-US" sz="1000" b="1" u="sng" dirty="0">
              <a:solidFill>
                <a:srgbClr val="227A8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6558" y="1269925"/>
            <a:ext cx="2337094" cy="646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smooth profile odd </a:t>
            </a:r>
          </a:p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harmonics cancel out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02950" y="1242703"/>
            <a:ext cx="2254816" cy="6463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“lumpy” profile </a:t>
            </a:r>
          </a:p>
          <a:p>
            <a:r>
              <a: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 harmonics persist</a:t>
            </a:r>
            <a:endParaRPr lang="cs-CZ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344066" name="Object 2"/>
          <p:cNvGraphicFramePr>
            <a:graphicFrameLocks noChangeAspect="1"/>
          </p:cNvGraphicFramePr>
          <p:nvPr/>
        </p:nvGraphicFramePr>
        <p:xfrm>
          <a:off x="3879851" y="1049342"/>
          <a:ext cx="5048250" cy="928686"/>
        </p:xfrm>
        <a:graphic>
          <a:graphicData uri="http://schemas.openxmlformats.org/presentationml/2006/ole">
            <p:oleObj spid="_x0000_s344066" name="Equation" r:id="rId8" imgW="2070000" imgH="4572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027"/>
          <p:cNvSpPr>
            <a:spLocks noChangeArrowheads="1"/>
          </p:cNvSpPr>
          <p:nvPr/>
        </p:nvSpPr>
        <p:spPr bwMode="auto">
          <a:xfrm>
            <a:off x="129128" y="182569"/>
            <a:ext cx="8735472" cy="7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</a:t>
            </a:r>
            <a:r>
              <a:rPr lang="en-US" altLang="ja-JP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ependence of v</a:t>
            </a:r>
            <a:r>
              <a:rPr lang="en-US" altLang="ja-JP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2’ 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v</a:t>
            </a:r>
            <a:r>
              <a:rPr lang="en-US" altLang="ja-JP" sz="4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ja-JP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3193" y="1541850"/>
            <a:ext cx="7391399" cy="4570413"/>
            <a:chOff x="1596814" y="1159962"/>
            <a:chExt cx="7391400" cy="4570413"/>
          </a:xfrm>
        </p:grpSpPr>
        <p:pic>
          <p:nvPicPr>
            <p:cNvPr id="16386" name="Picture 1026" descr="lc-cor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96814" y="1159962"/>
              <a:ext cx="7391400" cy="4570413"/>
            </a:xfrm>
            <a:prstGeom prst="rect">
              <a:avLst/>
            </a:prstGeom>
            <a:noFill/>
          </p:spPr>
        </p:pic>
        <p:sp>
          <p:nvSpPr>
            <p:cNvPr id="16390" name="Rectangle 1030"/>
            <p:cNvSpPr>
              <a:spLocks noChangeArrowheads="1"/>
            </p:cNvSpPr>
            <p:nvPr/>
          </p:nvSpPr>
          <p:spPr bwMode="auto">
            <a:xfrm>
              <a:off x="4783137" y="2108594"/>
              <a:ext cx="1454977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b="1" dirty="0"/>
                <a:t>charged particle v</a:t>
              </a:r>
              <a:r>
                <a:rPr lang="en-US" altLang="ja-JP" sz="1300" b="1" baseline="-25000" dirty="0"/>
                <a:t>3</a:t>
              </a:r>
              <a:endParaRPr lang="en-US" altLang="ja-JP" sz="1300" b="1" dirty="0"/>
            </a:p>
          </p:txBody>
        </p:sp>
        <p:sp>
          <p:nvSpPr>
            <p:cNvPr id="16391" name="Rectangle 1031"/>
            <p:cNvSpPr>
              <a:spLocks noChangeArrowheads="1"/>
            </p:cNvSpPr>
            <p:nvPr/>
          </p:nvSpPr>
          <p:spPr bwMode="auto">
            <a:xfrm>
              <a:off x="2723921" y="4173856"/>
              <a:ext cx="1454977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b="1" dirty="0"/>
                <a:t>charged particle v</a:t>
              </a:r>
              <a:r>
                <a:rPr lang="en-US" altLang="ja-JP" sz="1300" b="1" baseline="-25000" dirty="0"/>
                <a:t>2</a:t>
              </a:r>
              <a:endParaRPr lang="en-US" altLang="ja-JP" sz="1300" b="1" dirty="0"/>
            </a:p>
          </p:txBody>
        </p:sp>
        <p:sp>
          <p:nvSpPr>
            <p:cNvPr id="16392" name="Rectangle 1032"/>
            <p:cNvSpPr>
              <a:spLocks noChangeArrowheads="1"/>
            </p:cNvSpPr>
            <p:nvPr/>
          </p:nvSpPr>
          <p:spPr bwMode="auto">
            <a:xfrm>
              <a:off x="6987541" y="2108594"/>
              <a:ext cx="1467068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b="1" dirty="0"/>
                <a:t>charged particle v</a:t>
              </a:r>
              <a:r>
                <a:rPr lang="en-US" altLang="ja-JP" sz="1300" b="1" baseline="-25000" dirty="0"/>
                <a:t>4</a:t>
              </a:r>
              <a:endParaRPr lang="en-US" altLang="ja-JP" sz="1300" b="1" dirty="0"/>
            </a:p>
          </p:txBody>
        </p:sp>
      </p:grpSp>
      <p:sp>
        <p:nvSpPr>
          <p:cNvPr id="13" name="Content Placeholder 4"/>
          <p:cNvSpPr txBox="1">
            <a:spLocks/>
          </p:cNvSpPr>
          <p:nvPr/>
        </p:nvSpPr>
        <p:spPr>
          <a:xfrm>
            <a:off x="292734" y="6200272"/>
            <a:ext cx="8464574" cy="467923"/>
          </a:xfrm>
          <a:prstGeom prst="rect">
            <a:avLst/>
          </a:prstGeom>
          <a:noFill/>
        </p:spPr>
        <p:txBody>
          <a:bodyPr lIns="91424" tIns="45712" rIns="91424" bIns="45712">
            <a:normAutofit fontScale="92500" lnSpcReduction="20000"/>
          </a:bodyPr>
          <a:lstStyle/>
          <a:p>
            <a:pPr marL="411407" indent="-342839" algn="ctr" defTabSz="914239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en-US" sz="3100" i="1" dirty="0" smtClean="0"/>
              <a:t>v</a:t>
            </a:r>
            <a:r>
              <a:rPr lang="en-US" sz="3100" i="1" baseline="-25000" dirty="0" smtClean="0"/>
              <a:t>2</a:t>
            </a:r>
            <a:r>
              <a:rPr lang="en-US" sz="3100" i="1" dirty="0" smtClean="0"/>
              <a:t>, v</a:t>
            </a:r>
            <a:r>
              <a:rPr lang="en-US" sz="3100" i="1" baseline="-25000" dirty="0" smtClean="0"/>
              <a:t>3</a:t>
            </a:r>
            <a:r>
              <a:rPr lang="en-US" sz="3100" i="1" dirty="0" smtClean="0"/>
              <a:t>, v</a:t>
            </a:r>
            <a:r>
              <a:rPr lang="en-US" sz="3100" i="1" baseline="-25000" dirty="0" smtClean="0"/>
              <a:t>4</a:t>
            </a:r>
            <a:r>
              <a:rPr lang="en-US" sz="3100" i="1" dirty="0" smtClean="0"/>
              <a:t> </a:t>
            </a:r>
            <a:r>
              <a:rPr lang="en-US" sz="3100" dirty="0" smtClean="0"/>
              <a:t>are independent of </a:t>
            </a:r>
            <a:r>
              <a:rPr lang="en-US" sz="3100" dirty="0" err="1" smtClean="0">
                <a:sym typeface="Symbol"/>
              </a:rPr>
              <a:t></a:t>
            </a:r>
            <a:r>
              <a:rPr lang="en-US" sz="3100" dirty="0" err="1" smtClean="0"/>
              <a:t>s</a:t>
            </a:r>
            <a:r>
              <a:rPr lang="en-US" sz="3100" baseline="-25000" dirty="0" err="1" smtClean="0"/>
              <a:t>NN</a:t>
            </a:r>
            <a:r>
              <a:rPr lang="en-US" sz="3100" baseline="-25000" dirty="0" smtClean="0"/>
              <a:t> </a:t>
            </a:r>
            <a:r>
              <a:rPr lang="en-US" sz="3100" dirty="0" smtClean="0"/>
              <a:t>for 39, 62.4, 200 </a:t>
            </a:r>
            <a:r>
              <a:rPr lang="en-US" sz="3100" dirty="0" err="1" smtClean="0"/>
              <a:t>GeV</a:t>
            </a:r>
            <a:endParaRPr lang="en-US" sz="3100" dirty="0" smtClean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714034" y="1172517"/>
            <a:ext cx="6144674" cy="369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/>
            <a:r>
              <a:rPr lang="en-US" altLang="ja-JP" dirty="0"/>
              <a:t>charged particle </a:t>
            </a:r>
            <a:r>
              <a:rPr lang="en-US" altLang="ja-JP" dirty="0" err="1"/>
              <a:t>v</a:t>
            </a:r>
            <a:r>
              <a:rPr lang="en-US" altLang="ja-JP" baseline="-25000" dirty="0" err="1"/>
              <a:t>n</a:t>
            </a:r>
            <a:r>
              <a:rPr lang="en-US" altLang="ja-JP" dirty="0"/>
              <a:t> : |</a:t>
            </a:r>
            <a:r>
              <a:rPr lang="en-US" altLang="ja-JP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dirty="0"/>
              <a:t>|&lt;</a:t>
            </a:r>
            <a:r>
              <a:rPr lang="en-US" altLang="ja-JP" dirty="0" smtClean="0"/>
              <a:t>0.35 ; reaction </a:t>
            </a:r>
            <a:r>
              <a:rPr lang="en-US" altLang="ja-JP" dirty="0"/>
              <a:t>plane </a:t>
            </a:r>
            <a:r>
              <a:rPr lang="en-US" altLang="ja-JP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baseline="-25000" dirty="0"/>
              <a:t>n</a:t>
            </a:r>
            <a:r>
              <a:rPr lang="en-US" altLang="ja-JP" dirty="0"/>
              <a:t> : |</a:t>
            </a:r>
            <a:r>
              <a:rPr lang="en-US" altLang="ja-JP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dirty="0"/>
              <a:t>|=1.0~2.8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main_rxn3snc"/>
          <p:cNvPicPr>
            <a:picLocks noChangeArrowheads="1"/>
          </p:cNvPicPr>
          <p:nvPr/>
        </p:nvPicPr>
        <p:blipFill>
          <a:blip r:embed="rId3" cstate="print"/>
          <a:srcRect b="2612"/>
          <a:stretch>
            <a:fillRect/>
          </a:stretch>
        </p:blipFill>
        <p:spPr bwMode="auto">
          <a:xfrm>
            <a:off x="574076" y="1069108"/>
            <a:ext cx="7920990" cy="4631179"/>
          </a:xfrm>
          <a:prstGeom prst="rect">
            <a:avLst/>
          </a:prstGeom>
          <a:noFill/>
        </p:spPr>
      </p:pic>
      <p:pic>
        <p:nvPicPr>
          <p:cNvPr id="8" name="Picture 5" descr="main_rxn3snc_39_stamped"/>
          <p:cNvPicPr>
            <a:picLocks noChangeArrowheads="1"/>
          </p:cNvPicPr>
          <p:nvPr/>
        </p:nvPicPr>
        <p:blipFill>
          <a:blip r:embed="rId4"/>
          <a:srcRect l="-890" t="-1239" r="-890"/>
          <a:stretch>
            <a:fillRect/>
          </a:stretch>
        </p:blipFill>
        <p:spPr bwMode="auto">
          <a:xfrm>
            <a:off x="513337" y="995231"/>
            <a:ext cx="8101301" cy="4810872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95937" y="227019"/>
            <a:ext cx="6921078" cy="64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Centrality and </a:t>
            </a:r>
            <a:r>
              <a:rPr lang="en-US" altLang="ja-JP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-dependences </a:t>
            </a:r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altLang="ja-JP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3600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altLang="ja-JP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07291" y="5808264"/>
            <a:ext cx="5997793" cy="83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Weak </a:t>
            </a:r>
            <a:r>
              <a:rPr lang="en-US" altLang="ja-JP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centrality dependence </a:t>
            </a: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v</a:t>
            </a:r>
            <a:r>
              <a:rPr lang="en-US" altLang="ja-JP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altLang="ja-JP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Consistent with initial fluctuation</a:t>
            </a:r>
          </a:p>
        </p:txBody>
      </p:sp>
      <p:sp useBgFill="1">
        <p:nvSpPr>
          <p:cNvPr id="4100" name="Rectangle 4"/>
          <p:cNvSpPr>
            <a:spLocks noChangeArrowheads="1"/>
          </p:cNvSpPr>
          <p:nvPr/>
        </p:nvSpPr>
        <p:spPr bwMode="auto">
          <a:xfrm>
            <a:off x="6430967" y="5846359"/>
            <a:ext cx="2545051" cy="52320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/>
              <a:t>charged particle </a:t>
            </a:r>
            <a:r>
              <a:rPr lang="en-US" altLang="ja-JP" sz="1400" b="1" dirty="0" err="1"/>
              <a:t>v</a:t>
            </a:r>
            <a:r>
              <a:rPr lang="en-US" altLang="ja-JP" sz="1400" b="1" baseline="-25000" dirty="0" err="1"/>
              <a:t>n</a:t>
            </a:r>
            <a:r>
              <a:rPr lang="en-US" altLang="ja-JP" sz="1400" b="1" dirty="0"/>
              <a:t> : |</a:t>
            </a:r>
            <a:r>
              <a:rPr lang="en-US" altLang="ja-JP" sz="1400" b="1" dirty="0" err="1">
                <a:latin typeface="ＭＳ Ｐゴシック" charset="-128"/>
                <a:sym typeface="Symbol" charset="2"/>
              </a:rPr>
              <a:t></a:t>
            </a:r>
            <a:r>
              <a:rPr lang="en-US" altLang="ja-JP" sz="1400" b="1" dirty="0"/>
              <a:t>|&lt;0.35</a:t>
            </a:r>
          </a:p>
          <a:p>
            <a:r>
              <a:rPr lang="en-US" altLang="ja-JP" sz="1400" b="1" dirty="0"/>
              <a:t>reaction plane </a:t>
            </a:r>
            <a:r>
              <a:rPr lang="en-US" altLang="ja-JP" sz="1400" b="1" dirty="0" err="1">
                <a:latin typeface="ＭＳ Ｐゴシック" charset="-128"/>
                <a:sym typeface="Symbol" charset="2"/>
              </a:rPr>
              <a:t></a:t>
            </a:r>
            <a:r>
              <a:rPr lang="en-US" altLang="ja-JP" sz="1400" b="1" baseline="-25000" dirty="0" err="1"/>
              <a:t>n</a:t>
            </a:r>
            <a:r>
              <a:rPr lang="en-US" altLang="ja-JP" sz="1400" b="1" dirty="0"/>
              <a:t> : |</a:t>
            </a:r>
            <a:r>
              <a:rPr lang="en-US" altLang="ja-JP" sz="1400" b="1" dirty="0" err="1">
                <a:latin typeface="ＭＳ Ｐゴシック" charset="-128"/>
                <a:sym typeface="Symbol" charset="2"/>
              </a:rPr>
              <a:t></a:t>
            </a:r>
            <a:r>
              <a:rPr lang="en-US" altLang="ja-JP" sz="1400" b="1" dirty="0"/>
              <a:t>|=1.0~2.8</a:t>
            </a:r>
          </a:p>
        </p:txBody>
      </p:sp>
      <p:sp useBgFill="1">
        <p:nvSpPr>
          <p:cNvPr id="11" name="TextBox 10"/>
          <p:cNvSpPr txBox="1"/>
          <p:nvPr/>
        </p:nvSpPr>
        <p:spPr>
          <a:xfrm>
            <a:off x="1763778" y="1671371"/>
            <a:ext cx="791427" cy="353935"/>
          </a:xfrm>
          <a:prstGeom prst="rect">
            <a:avLst/>
          </a:prstGeom>
        </p:spPr>
        <p:txBody>
          <a:bodyPr wrap="square" lIns="91424" tIns="45712" rIns="91424" bIns="45712" rtlCol="0">
            <a:spAutoFit/>
          </a:bodyPr>
          <a:lstStyle/>
          <a:p>
            <a:pPr algn="r"/>
            <a:r>
              <a:rPr lang="cs-CZ" sz="1700" b="1" dirty="0" smtClean="0"/>
              <a:t>Au+Au</a:t>
            </a:r>
            <a:endParaRPr lang="cs-CZ" sz="17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-175406"/>
            <a:ext cx="8229597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Summary</a:t>
            </a:r>
            <a:endParaRPr lang="en-US" sz="48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5" y="1200798"/>
            <a:ext cx="8229597" cy="5388756"/>
          </a:xfrm>
        </p:spPr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sz="3200" dirty="0" smtClean="0">
                <a:solidFill>
                  <a:srgbClr val="000090"/>
                </a:solidFill>
              </a:rPr>
              <a:t>Results from Beam Energy Scan program provide important constraint on QCD phase diagram. Search for the critical point is ongoing.</a:t>
            </a:r>
          </a:p>
          <a:p>
            <a:pPr>
              <a:buClr>
                <a:srgbClr val="FF0000"/>
              </a:buClr>
              <a:buFont typeface="Wingdings" charset="2"/>
              <a:buChar char=""/>
            </a:pPr>
            <a:endParaRPr lang="en-US" altLang="ja-JP" sz="3200" dirty="0" smtClean="0">
              <a:solidFill>
                <a:srgbClr val="110099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altLang="ja-JP" sz="3200" dirty="0" smtClean="0">
                <a:solidFill>
                  <a:srgbClr val="110099"/>
                </a:solidFill>
              </a:rPr>
              <a:t>Same flow properties of strongly interacting (de-confined) matter are observed over a wide range of incident energies </a:t>
            </a:r>
            <a:r>
              <a:rPr lang="en-US" altLang="ja-JP" sz="3200" dirty="0" smtClean="0">
                <a:solidFill>
                  <a:srgbClr val="110099"/>
                </a:solidFill>
              </a:rPr>
              <a:t>(√</a:t>
            </a:r>
            <a:r>
              <a:rPr lang="en-US" altLang="ja-JP" sz="3200" dirty="0" err="1" smtClean="0">
                <a:solidFill>
                  <a:srgbClr val="110099"/>
                </a:solidFill>
              </a:rPr>
              <a:t>s</a:t>
            </a:r>
            <a:r>
              <a:rPr lang="en-US" altLang="ja-JP" sz="3200" baseline="-25000" dirty="0" err="1" smtClean="0">
                <a:solidFill>
                  <a:srgbClr val="110099"/>
                </a:solidFill>
              </a:rPr>
              <a:t>NN</a:t>
            </a:r>
            <a:r>
              <a:rPr lang="en-US" altLang="ja-JP" sz="3200" dirty="0" smtClean="0">
                <a:solidFill>
                  <a:srgbClr val="110099"/>
                </a:solidFill>
              </a:rPr>
              <a:t>=39 </a:t>
            </a:r>
            <a:r>
              <a:rPr lang="en-US" altLang="ja-JP" sz="3200" dirty="0" err="1" smtClean="0">
                <a:solidFill>
                  <a:srgbClr val="110099"/>
                </a:solidFill>
              </a:rPr>
              <a:t>GeV</a:t>
            </a:r>
            <a:r>
              <a:rPr lang="en-US" altLang="ja-JP" sz="3200" dirty="0" smtClean="0">
                <a:solidFill>
                  <a:srgbClr val="110099"/>
                </a:solidFill>
              </a:rPr>
              <a:t> - 2.76 </a:t>
            </a:r>
            <a:r>
              <a:rPr lang="en-US" altLang="ja-JP" sz="3200" dirty="0" err="1" smtClean="0">
                <a:solidFill>
                  <a:srgbClr val="110099"/>
                </a:solidFill>
              </a:rPr>
              <a:t>TeV</a:t>
            </a:r>
            <a:r>
              <a:rPr lang="en-US" altLang="ja-JP" sz="3200" dirty="0" smtClean="0">
                <a:solidFill>
                  <a:srgbClr val="110099"/>
                </a:solidFill>
              </a:rPr>
              <a:t>).</a:t>
            </a:r>
            <a:endParaRPr lang="en-US" dirty="0" smtClean="0">
              <a:solidFill>
                <a:srgbClr val="110099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endParaRPr lang="en-US" sz="1100" dirty="0" smtClean="0">
              <a:solidFill>
                <a:srgbClr val="000090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endParaRPr lang="en-US" sz="1100" dirty="0" smtClean="0">
              <a:solidFill>
                <a:srgbClr val="000090"/>
              </a:solidFill>
            </a:endParaRPr>
          </a:p>
          <a:p>
            <a:pPr>
              <a:buClr>
                <a:srgbClr val="FF0000"/>
              </a:buClr>
              <a:buFont typeface="Wingdings" charset="2"/>
              <a:buChar char=""/>
            </a:pPr>
            <a:r>
              <a:rPr lang="en-US" dirty="0" smtClean="0">
                <a:solidFill>
                  <a:srgbClr val="110099"/>
                </a:solidFill>
              </a:rPr>
              <a:t>Higher order harmonics reveal connection between the anisotropic flow and the fluctuations of the energy density in the initial state.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Required Statistics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14400" y="812800"/>
          <a:ext cx="7772400" cy="5497696"/>
        </p:xfrm>
        <a:graphic>
          <a:graphicData uri="http://schemas.openxmlformats.org/drawingml/2006/table">
            <a:tbl>
              <a:tblPr/>
              <a:tblGrid>
                <a:gridCol w="2879978"/>
                <a:gridCol w="701938"/>
                <a:gridCol w="701938"/>
                <a:gridCol w="787381"/>
                <a:gridCol w="733174"/>
                <a:gridCol w="655997"/>
                <a:gridCol w="655997"/>
                <a:gridCol w="655997"/>
              </a:tblGrid>
              <a:tr h="3911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Collision Energies (</a:t>
                      </a:r>
                      <a:r>
                        <a:rPr lang="en-US" sz="1600" b="1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7.7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11.5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latin typeface="Verdana"/>
                          <a:ea typeface="Times New Roman"/>
                          <a:cs typeface="Times New Roman"/>
                        </a:rPr>
                        <a:t>19.6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27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39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62.4</a:t>
                      </a:r>
                      <a:endParaRPr lang="en-US" sz="16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Observables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Millions of Events Needed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US" sz="1600" i="1" baseline="-25000" dirty="0"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6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(up to ~1.5 </a:t>
                      </a:r>
                      <a:r>
                        <a:rPr lang="en-US" sz="1600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/c)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0.3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0.2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  0.1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 0.1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0.1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0.1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US" sz="1600" i="1" baseline="-25000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Azimuthally sensitive HBT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3.5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3.5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PID fluctuations (K/</a:t>
                      </a:r>
                      <a:r>
                        <a:rPr lang="en-US" sz="1600" dirty="0">
                          <a:latin typeface="Symbo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   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net-proton kurtosis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en-US" sz="1600" b="1" dirty="0" smtClean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latin typeface="Verdana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i="1" baseline="-25000" dirty="0" err="1">
                          <a:latin typeface="Verdana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 scaling </a:t>
                      </a:r>
                      <a:r>
                        <a:rPr lang="en-US" sz="1600" dirty="0">
                          <a:latin typeface="Symbol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/K/p/</a:t>
                      </a:r>
                      <a:r>
                        <a:rPr lang="en-US" sz="1600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(m</a:t>
                      </a:r>
                      <a:r>
                        <a:rPr lang="en-US" sz="1600" i="1" baseline="-25000" dirty="0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-m</a:t>
                      </a:r>
                      <a:r>
                        <a:rPr lang="en-US" sz="1600" i="1" baseline="-25000" dirty="0"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)/n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&lt;2GeV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8.5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4.5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4.5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Symbol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>
                          <a:latin typeface="Symbol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6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600" i="1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i="1" dirty="0" err="1">
                          <a:latin typeface="Verdana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600" i="1" baseline="-25000" dirty="0" err="1">
                          <a:latin typeface="Verdana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=2 </a:t>
                      </a:r>
                      <a:r>
                        <a:rPr lang="en-US" sz="1600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/c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15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latin typeface="Verdana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600" baseline="-25000" dirty="0">
                          <a:latin typeface="Verdana"/>
                          <a:ea typeface="Times New Roman"/>
                          <a:cs typeface="Times New Roman"/>
                        </a:rPr>
                        <a:t>CP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6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600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6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~4.5 </a:t>
                      </a:r>
                      <a:r>
                        <a:rPr lang="en-US" sz="1600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/c (at 17.3)  5.5 (at 27) &amp; 6 </a:t>
                      </a:r>
                      <a:r>
                        <a:rPr lang="en-US" sz="1600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/c (at 39)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Verdana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15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33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Verdana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2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Verdana"/>
                          <a:ea typeface="Times New Roman"/>
                          <a:cs typeface="Times New Roman"/>
                        </a:rPr>
                        <a:t>Total</a:t>
                      </a:r>
                      <a:r>
                        <a:rPr lang="en-US" sz="16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Number of Events Taken</a:t>
                      </a:r>
                      <a:endParaRPr lang="en-US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Verdana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130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170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170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296778" y="3235412"/>
            <a:ext cx="3626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Deconfinement</a:t>
            </a:r>
            <a:r>
              <a:rPr lang="en-US" sz="1600" dirty="0" smtClean="0"/>
              <a:t>                   Critical Point</a:t>
            </a:r>
          </a:p>
          <a:p>
            <a:r>
              <a:rPr lang="en-US" sz="1600" dirty="0" smtClean="0"/>
              <a:t>    Signatures                          Signatures</a:t>
            </a:r>
            <a:endParaRPr lang="en-US" sz="1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153176"/>
            <a:ext cx="8305800" cy="488949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Maximum Net Baryon Density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50" y="6058688"/>
            <a:ext cx="9058395" cy="4652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6">
                <a:lumMod val="60000"/>
                <a:lumOff val="40000"/>
                <a:alpha val="75000"/>
              </a:schemeClr>
            </a:glow>
          </a:effectLst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maximum baryon density at freeze-out expected for 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√s</a:t>
            </a:r>
            <a:r>
              <a:rPr lang="en-US" sz="2400" b="1" baseline="-25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en-US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≈6-8 GeV</a:t>
            </a:r>
            <a:endParaRPr lang="en-US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973"/>
          <a:stretch>
            <a:fillRect/>
          </a:stretch>
        </p:blipFill>
        <p:spPr>
          <a:xfrm>
            <a:off x="680996" y="769803"/>
            <a:ext cx="7441690" cy="52186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26559" y="2237883"/>
            <a:ext cx="1120803" cy="36932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b="1" dirty="0" err="1" smtClean="0">
                <a:solidFill>
                  <a:srgbClr val="1A9200"/>
                </a:solidFill>
                <a:latin typeface="Symbol" charset="2"/>
                <a:cs typeface="Symbol" charset="2"/>
              </a:rPr>
              <a:t>ρ</a:t>
            </a:r>
            <a:r>
              <a:rPr lang="en-US" b="1" baseline="-25000" dirty="0" err="1" smtClean="0">
                <a:solidFill>
                  <a:srgbClr val="1A9200"/>
                </a:solidFill>
                <a:cs typeface="Symbol" charset="2"/>
              </a:rPr>
              <a:t>max</a:t>
            </a:r>
            <a:r>
              <a:rPr lang="en-US" b="1" dirty="0" smtClean="0">
                <a:solidFill>
                  <a:srgbClr val="1A9200"/>
                </a:solidFill>
                <a:cs typeface="Symbol" charset="2"/>
              </a:rPr>
              <a:t>≈ ¾</a:t>
            </a:r>
            <a:r>
              <a:rPr lang="en-US" b="1" dirty="0" smtClean="0">
                <a:solidFill>
                  <a:srgbClr val="1A9200"/>
                </a:solidFill>
                <a:latin typeface="Symbol" charset="2"/>
                <a:cs typeface="Symbol" charset="2"/>
              </a:rPr>
              <a:t>r</a:t>
            </a:r>
            <a:r>
              <a:rPr lang="en-US" b="1" baseline="-25000" dirty="0" smtClean="0">
                <a:solidFill>
                  <a:srgbClr val="1A9200"/>
                </a:solidFill>
                <a:cs typeface="Symbol" charset="2"/>
              </a:rPr>
              <a:t>0</a:t>
            </a:r>
            <a:r>
              <a:rPr lang="en-US" b="1" dirty="0" smtClean="0">
                <a:solidFill>
                  <a:srgbClr val="1A9200"/>
                </a:solidFill>
                <a:cs typeface="Symbol" charset="2"/>
              </a:rPr>
              <a:t> </a:t>
            </a:r>
            <a:r>
              <a:rPr lang="en-US" b="1" dirty="0" smtClean="0">
                <a:solidFill>
                  <a:srgbClr val="1A9200"/>
                </a:solidFill>
                <a:latin typeface="Symbol" charset="2"/>
                <a:cs typeface="Symbol" charset="2"/>
              </a:rPr>
              <a:t> </a:t>
            </a:r>
            <a:endParaRPr lang="en-US" b="1" dirty="0">
              <a:solidFill>
                <a:srgbClr val="1A9200"/>
              </a:solidFill>
              <a:latin typeface="Symbol" charset="2"/>
              <a:cs typeface="Symbol" charset="2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62674" y="2189269"/>
            <a:ext cx="914403" cy="533399"/>
          </a:xfrm>
          <a:prstGeom prst="ellipse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364174"/>
            <a:ext cx="8446849" cy="4856557"/>
          </a:xfrm>
          <a:prstGeom prst="rect">
            <a:avLst/>
          </a:prstGeom>
        </p:spPr>
        <p:txBody>
          <a:bodyPr vert="horz" lIns="91424" tIns="45712" rIns="91424" bIns="45712" rtlCol="0">
            <a:normAutofit lnSpcReduction="10000"/>
          </a:bodyPr>
          <a:lstStyle/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 liquid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BRAHMS, PHENIX, PHOBOS, STAR, Nuclear Physics A757 (2005)1-283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constituent quark scaling </a:t>
            </a: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91(2003)072301; STAR, PR C70(2005) 014904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quenching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88(2002)022301; STAR, PRL 90(2003) 082302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Heavy-quark suppression</a:t>
            </a:r>
            <a:r>
              <a:rPr lang="en-US" sz="13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98(2007)172301, 										STAR, PRL 98(2007)192301</a:t>
            </a:r>
            <a:r>
              <a:rPr lang="en-US" sz="13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of exotic systems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on anti-strange nucleus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Science 328 (2010) 58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anti-</a:t>
            </a:r>
            <a:r>
              <a:rPr lang="en-US" sz="2900" baseline="300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9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nucleus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Nature 473 (2011) 353</a:t>
            </a:r>
            <a:endParaRPr lang="en-US" sz="1300" dirty="0" smtClean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4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400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ndications</a:t>
            </a:r>
            <a:r>
              <a:rPr lang="en-US" sz="3400" dirty="0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gluon saturation at small </a:t>
            </a:r>
            <a:r>
              <a:rPr lang="en-US" sz="3400" i="1" dirty="0" err="1" smtClean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4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STAR, PRL 90(2003) 082302; BRAHMS, PRL 91(2003) 072305; PHENIX ibid 072303</a:t>
            </a:r>
            <a:endParaRPr lang="en-US" sz="13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5" y="76200"/>
            <a:ext cx="8229597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Remarkable discoveries at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RHIC</a:t>
            </a:r>
            <a:endParaRPr lang="en-US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3473" y="190523"/>
            <a:ext cx="5426675" cy="45867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Directed  Flow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6617869"/>
              </p:ext>
            </p:extLst>
          </p:nvPr>
        </p:nvGraphicFramePr>
        <p:xfrm>
          <a:off x="3879163" y="1048839"/>
          <a:ext cx="5049143" cy="929513"/>
        </p:xfrm>
        <a:graphic>
          <a:graphicData uri="http://schemas.openxmlformats.org/presentationml/2006/ole">
            <p:oleObj spid="_x0000_s360450" name="Equation" r:id="rId3" imgW="2070000" imgH="45720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66" y="1123243"/>
            <a:ext cx="3026608" cy="1868580"/>
          </a:xfrm>
          <a:prstGeom prst="rect">
            <a:avLst/>
          </a:prstGeom>
        </p:spPr>
      </p:pic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88974" y="4376881"/>
            <a:ext cx="4053823" cy="230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pPr marL="342839" indent="-342839">
              <a:buFont typeface="Wingdings" charset="2"/>
              <a:buChar char="v"/>
            </a:pPr>
            <a:r>
              <a:rPr lang="en-US" sz="2400" dirty="0" smtClean="0"/>
              <a:t>Generated already during </a:t>
            </a:r>
            <a:r>
              <a:rPr lang="en-US" sz="2400" dirty="0"/>
              <a:t>the nuclear passage </a:t>
            </a:r>
            <a:r>
              <a:rPr lang="en-US" sz="2400" dirty="0" smtClean="0"/>
              <a:t>time  	    (</a:t>
            </a:r>
            <a:r>
              <a:rPr lang="en-US" sz="2400" dirty="0"/>
              <a:t>2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dirty="0" smtClean="0">
                <a:latin typeface="Symbol" charset="0"/>
              </a:rPr>
              <a:t>g</a:t>
            </a:r>
            <a:r>
              <a:rPr lang="en-US" sz="2400" dirty="0" smtClean="0"/>
              <a:t>≈.1 </a:t>
            </a:r>
            <a:r>
              <a:rPr lang="en-US" sz="2400" dirty="0"/>
              <a:t>fm/</a:t>
            </a:r>
            <a:r>
              <a:rPr lang="en-US" sz="2400" dirty="0" smtClean="0"/>
              <a:t>c@200GeV) </a:t>
            </a:r>
          </a:p>
          <a:p>
            <a:pPr>
              <a:buFont typeface="Lucida Grande"/>
              <a:buChar char="⇒"/>
            </a:pPr>
            <a:r>
              <a:rPr lang="en-US" sz="2400" dirty="0" smtClean="0"/>
              <a:t> It probes the onset of bulk collective dynamics during </a:t>
            </a:r>
            <a:r>
              <a:rPr lang="en-US" sz="2400" dirty="0" err="1" smtClean="0"/>
              <a:t>thermalization</a:t>
            </a: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44903" y="2014718"/>
            <a:ext cx="5245571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Directed flow</a:t>
            </a:r>
            <a:r>
              <a:rPr lang="en-US" sz="2400" dirty="0"/>
              <a:t> is quantified by the first </a:t>
            </a:r>
            <a:r>
              <a:rPr lang="en-US" sz="2400" dirty="0" smtClean="0"/>
              <a:t>harmonic:</a:t>
            </a:r>
            <a:endParaRPr lang="en-US" sz="2400" dirty="0"/>
          </a:p>
        </p:txBody>
      </p:sp>
      <p:pic>
        <p:nvPicPr>
          <p:cNvPr id="12" name="Picture 19" descr="pastedGraphic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037" y="4266037"/>
            <a:ext cx="2264670" cy="18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06482" y="4310442"/>
            <a:ext cx="2419768" cy="1613629"/>
            <a:chOff x="2647" y="2011"/>
            <a:chExt cx="2253" cy="178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2736" y="3120"/>
              <a:ext cx="2112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3744" y="2160"/>
              <a:ext cx="0" cy="1632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744" y="2592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 flipH="1" flipV="1">
              <a:off x="2976" y="3120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988" y="3244"/>
              <a:ext cx="912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rapidity</a:t>
              </a: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2647" y="2011"/>
              <a:ext cx="210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&lt;</a:t>
              </a:r>
              <a:r>
                <a:rPr lang="en-US" altLang="zh-CN" b="1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p</a:t>
              </a:r>
              <a:r>
                <a:rPr lang="en-US" altLang="zh-CN" b="1" baseline="-25000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x</a:t>
              </a:r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&gt; or directed flow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41766" y="3563651"/>
            <a:ext cx="9002236" cy="830981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marL="342839" indent="-342839">
              <a:buFont typeface="Wingdings" charset="2"/>
              <a:buChar char="v"/>
            </a:pPr>
            <a:r>
              <a:rPr lang="en-US" sz="2400" dirty="0"/>
              <a:t>Directed </a:t>
            </a:r>
            <a:r>
              <a:rPr lang="en-US" sz="2400" dirty="0" smtClean="0"/>
              <a:t>flow is due to the </a:t>
            </a:r>
            <a:r>
              <a:rPr lang="en-US" sz="2400" dirty="0"/>
              <a:t>sideward motion of the </a:t>
            </a:r>
            <a:r>
              <a:rPr lang="en-US" sz="2400" dirty="0" smtClean="0"/>
              <a:t>particles within the reaction plane.</a:t>
            </a:r>
            <a:endParaRPr lang="en-US" sz="2400" dirty="0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21401"/>
              </p:ext>
            </p:extLst>
          </p:nvPr>
        </p:nvGraphicFramePr>
        <p:xfrm>
          <a:off x="6108702" y="2397125"/>
          <a:ext cx="2278062" cy="1098550"/>
        </p:xfrm>
        <a:graphic>
          <a:graphicData uri="http://schemas.openxmlformats.org/presentationml/2006/ole">
            <p:oleObj spid="_x0000_s360451" name="Equation" r:id="rId6" imgW="1079500" imgH="520700" progId="Equation.3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65357" y="6201369"/>
            <a:ext cx="2225022" cy="461657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cs-CZ" sz="2400" dirty="0" smtClean="0"/>
              <a:t>(preequilibrium)</a:t>
            </a:r>
            <a:endParaRPr lang="cs-CZ" sz="2400" dirty="0"/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243816" y="6084291"/>
            <a:ext cx="4873545" cy="707870"/>
          </a:xfrm>
          <a:prstGeom prst="rect">
            <a:avLst/>
          </a:prstGeom>
          <a:noFill/>
          <a:ln w="28575" cmpd="sng">
            <a:solidFill>
              <a:srgbClr val="FB28C9"/>
            </a:solidFill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v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(y) is sensitive to baryon transport, space -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momentum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correlations and QGP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formation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428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8"/>
          <p:cNvSpPr>
            <a:spLocks noChangeArrowheads="1"/>
          </p:cNvSpPr>
          <p:nvPr/>
        </p:nvSpPr>
        <p:spPr bwMode="auto">
          <a:xfrm>
            <a:off x="741936" y="172310"/>
            <a:ext cx="7765971" cy="534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57" tIns="45580" rIns="91157" bIns="45580" anchor="ctr">
            <a:prstTxWarp prst="textNoShape">
              <a:avLst/>
            </a:prstTxWarp>
          </a:bodyPr>
          <a:lstStyle/>
          <a:p>
            <a:pPr algn="ctr"/>
            <a:r>
              <a:rPr lang="en-US" altLang="zh-CN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 v</a:t>
            </a:r>
            <a:r>
              <a:rPr lang="en-US" altLang="zh-CN" sz="43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en-US" altLang="zh-CN" sz="4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Particles </a:t>
            </a:r>
            <a:r>
              <a:rPr lang="en-US" altLang="zh-CN" sz="4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vs. Anti-particles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l-GR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3555" name="Picture 4" descr="v2_diff"/>
          <p:cNvPicPr>
            <a:picLocks noChangeAspect="1" noChangeArrowheads="1"/>
          </p:cNvPicPr>
          <p:nvPr/>
        </p:nvPicPr>
        <p:blipFill>
          <a:blip r:embed="rId3"/>
          <a:srcRect t="8008" r="8573"/>
          <a:stretch>
            <a:fillRect/>
          </a:stretch>
        </p:blipFill>
        <p:spPr bwMode="auto">
          <a:xfrm>
            <a:off x="133217" y="1201305"/>
            <a:ext cx="4737393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 txBox="1">
            <a:spLocks noChangeArrowheads="1"/>
          </p:cNvSpPr>
          <p:nvPr/>
        </p:nvSpPr>
        <p:spPr bwMode="auto">
          <a:xfrm>
            <a:off x="5086218" y="1153907"/>
            <a:ext cx="3963426" cy="4648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1424" tIns="45712" rIns="35710" bIns="45712">
            <a:prstTxWarp prst="textNoShape">
              <a:avLst/>
            </a:prstTxWarp>
          </a:bodyPr>
          <a:lstStyle/>
          <a:p>
            <a:pPr marL="342839" indent="-342839"/>
            <a:r>
              <a:rPr lang="en-US" altLang="zh-CN" b="1" u="sng" dirty="0" smtClean="0"/>
              <a:t>For Beam energy ≥ 39 </a:t>
            </a:r>
            <a:r>
              <a:rPr lang="en-US" altLang="zh-CN" b="1" u="sng" dirty="0" err="1" smtClean="0"/>
              <a:t>GeV</a:t>
            </a:r>
            <a:r>
              <a:rPr lang="en-US" altLang="zh-CN" b="1" u="sng" dirty="0" smtClean="0"/>
              <a:t>:</a:t>
            </a:r>
          </a:p>
          <a:p>
            <a:pPr marL="342839" indent="-342839">
              <a:buFontTx/>
              <a:buChar char="•"/>
            </a:pPr>
            <a:r>
              <a:rPr lang="en-US" altLang="zh-CN" dirty="0"/>
              <a:t>Baryon and anti-baryon v</a:t>
            </a:r>
            <a:r>
              <a:rPr lang="en-US" altLang="zh-CN" baseline="-25000" dirty="0"/>
              <a:t>2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pPr marL="342839" indent="-342839"/>
            <a:r>
              <a:rPr lang="en-US" altLang="zh-CN" dirty="0" smtClean="0"/>
              <a:t> 	are consistent </a:t>
            </a:r>
            <a:r>
              <a:rPr lang="en-US" altLang="zh-CN" dirty="0"/>
              <a:t>within 10%</a:t>
            </a:r>
          </a:p>
          <a:p>
            <a:pPr marL="342839" indent="-342839">
              <a:buFontTx/>
              <a:buChar char="•"/>
            </a:pPr>
            <a:r>
              <a:rPr lang="en-US" altLang="zh-CN" dirty="0"/>
              <a:t>Almost no difference for </a:t>
            </a:r>
            <a:r>
              <a:rPr lang="en-US" altLang="zh-CN" dirty="0" smtClean="0"/>
              <a:t>meson v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 </a:t>
            </a:r>
          </a:p>
          <a:p>
            <a:pPr marL="342839" indent="-342839"/>
            <a:endParaRPr lang="en-US" altLang="zh-CN" dirty="0" smtClean="0"/>
          </a:p>
          <a:p>
            <a:pPr marL="342839" indent="-342839"/>
            <a:r>
              <a:rPr lang="en-US" altLang="zh-CN" b="1" dirty="0"/>
              <a:t> </a:t>
            </a:r>
            <a:r>
              <a:rPr lang="en-US" altLang="zh-CN" b="1" u="sng" dirty="0"/>
              <a:t>Beam energy = 7.7, 11.5 </a:t>
            </a:r>
            <a:r>
              <a:rPr lang="en-US" altLang="zh-CN" b="1" u="sng" dirty="0" err="1" smtClean="0"/>
              <a:t>GeV</a:t>
            </a:r>
            <a:r>
              <a:rPr lang="en-US" altLang="zh-CN" b="1" u="sng" dirty="0" smtClean="0"/>
              <a:t>:</a:t>
            </a:r>
            <a:endParaRPr lang="en-US" altLang="zh-CN" u="sng" dirty="0" smtClean="0"/>
          </a:p>
          <a:p>
            <a:pPr marL="342839" indent="-342839">
              <a:buFontTx/>
              <a:buChar char="•"/>
            </a:pPr>
            <a:r>
              <a:rPr lang="en-US" altLang="zh-CN" dirty="0"/>
              <a:t>Significant difference of baryon </a:t>
            </a:r>
            <a:endParaRPr lang="en-US" altLang="zh-CN" dirty="0" smtClean="0"/>
          </a:p>
          <a:p>
            <a:pPr marL="342839" indent="-342839"/>
            <a:r>
              <a:rPr lang="en-US" altLang="zh-CN" dirty="0" smtClean="0"/>
              <a:t>	and </a:t>
            </a:r>
            <a:r>
              <a:rPr lang="en-US" altLang="zh-CN" dirty="0"/>
              <a:t>anti-baryon v</a:t>
            </a:r>
            <a:r>
              <a:rPr lang="en-US" altLang="zh-CN" baseline="-25000" dirty="0"/>
              <a:t>2</a:t>
            </a:r>
            <a:endParaRPr lang="en-US" altLang="zh-CN" dirty="0"/>
          </a:p>
          <a:p>
            <a:pPr marL="342839" indent="-342839"/>
            <a:r>
              <a:rPr lang="en-US" altLang="zh-CN" dirty="0"/>
              <a:t>  → </a:t>
            </a:r>
            <a:r>
              <a:rPr lang="en-US" altLang="zh-CN" i="1" dirty="0">
                <a:solidFill>
                  <a:srgbClr val="0033CC"/>
                </a:solidFill>
              </a:rPr>
              <a:t>Increasing with decrease of beam energy</a:t>
            </a:r>
            <a:r>
              <a:rPr lang="en-US" altLang="zh-CN" dirty="0"/>
              <a:t> </a:t>
            </a:r>
          </a:p>
          <a:p>
            <a:pPr marL="342839" indent="-342839">
              <a:buFontTx/>
              <a:buChar char="•"/>
            </a:pPr>
            <a:r>
              <a:rPr lang="en-US" altLang="zh-CN" dirty="0"/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(K</a:t>
            </a:r>
            <a:r>
              <a:rPr lang="en-US" altLang="zh-CN" baseline="30000" dirty="0"/>
              <a:t>+</a:t>
            </a:r>
            <a:r>
              <a:rPr lang="en-US" altLang="zh-CN" dirty="0"/>
              <a:t>)&gt;v</a:t>
            </a:r>
            <a:r>
              <a:rPr lang="en-US" altLang="zh-CN" baseline="-25000" dirty="0"/>
              <a:t>2</a:t>
            </a:r>
            <a:r>
              <a:rPr lang="en-US" altLang="zh-CN" dirty="0"/>
              <a:t>(K</a:t>
            </a:r>
            <a:r>
              <a:rPr lang="en-US" altLang="zh-CN" baseline="30000" dirty="0"/>
              <a:t>-</a:t>
            </a:r>
            <a:r>
              <a:rPr lang="en-US" altLang="zh-CN" dirty="0"/>
              <a:t>) at 7.7 </a:t>
            </a:r>
            <a:r>
              <a:rPr lang="en-US" altLang="zh-CN" dirty="0" err="1"/>
              <a:t>GeV</a:t>
            </a:r>
            <a:endParaRPr lang="en-US" altLang="zh-CN" dirty="0"/>
          </a:p>
          <a:p>
            <a:pPr marL="342839" indent="-342839">
              <a:buFontTx/>
              <a:buChar char="•"/>
            </a:pPr>
            <a:r>
              <a:rPr lang="en-US" altLang="zh-CN" dirty="0"/>
              <a:t>v</a:t>
            </a:r>
            <a:r>
              <a:rPr lang="en-US" altLang="zh-CN" baseline="-25000" dirty="0"/>
              <a:t>2</a:t>
            </a:r>
            <a:r>
              <a:rPr lang="en-US" altLang="zh-CN" dirty="0"/>
              <a:t>(π</a:t>
            </a:r>
            <a:r>
              <a:rPr lang="en-US" altLang="zh-CN" baseline="30000" dirty="0"/>
              <a:t>-</a:t>
            </a:r>
            <a:r>
              <a:rPr lang="en-US" altLang="zh-CN" dirty="0"/>
              <a:t>) &gt;v</a:t>
            </a:r>
            <a:r>
              <a:rPr lang="en-US" altLang="zh-CN" baseline="-25000" dirty="0"/>
              <a:t>2</a:t>
            </a:r>
            <a:r>
              <a:rPr lang="en-US" altLang="zh-CN" dirty="0"/>
              <a:t>(π</a:t>
            </a:r>
            <a:r>
              <a:rPr lang="en-US" altLang="zh-CN" baseline="30000" dirty="0"/>
              <a:t>+</a:t>
            </a:r>
            <a:r>
              <a:rPr lang="en-US" altLang="zh-CN" dirty="0"/>
              <a:t>) at 7.7, 11.5 </a:t>
            </a:r>
            <a:r>
              <a:rPr lang="en-US" altLang="zh-CN" dirty="0" err="1" smtClean="0"/>
              <a:t>GeV</a:t>
            </a:r>
            <a:endParaRPr lang="en-US" altLang="zh-CN" dirty="0" smtClean="0"/>
          </a:p>
          <a:p>
            <a:pPr marL="342839" indent="-342839"/>
            <a:endParaRPr lang="en-US" altLang="zh-CN" dirty="0" smtClean="0"/>
          </a:p>
          <a:p>
            <a:pPr marL="342839" indent="-342839"/>
            <a:r>
              <a:rPr lang="en-US" altLang="zh-CN" b="1" u="sng" dirty="0" smtClean="0"/>
              <a:t>Possible explanation:</a:t>
            </a:r>
            <a:endParaRPr lang="en-US" altLang="zh-CN" u="sng" dirty="0" smtClean="0"/>
          </a:p>
          <a:p>
            <a:pPr marL="342839" indent="-342839">
              <a:buFontTx/>
              <a:buChar char="•"/>
            </a:pPr>
            <a:r>
              <a:rPr lang="en-US" altLang="zh-CN" dirty="0"/>
              <a:t>Baryon transport to mid-</a:t>
            </a:r>
            <a:r>
              <a:rPr lang="en-US" altLang="zh-CN" dirty="0" smtClean="0"/>
              <a:t>rapidity</a:t>
            </a:r>
          </a:p>
          <a:p>
            <a:pPr marL="342839" indent="-342839">
              <a:buFontTx/>
              <a:buChar char="•"/>
            </a:pPr>
            <a:r>
              <a:rPr lang="en-US" altLang="zh-CN" dirty="0"/>
              <a:t>Absorption in </a:t>
            </a:r>
            <a:r>
              <a:rPr lang="en-US" altLang="zh-CN" dirty="0" err="1"/>
              <a:t>hadronic</a:t>
            </a:r>
            <a:r>
              <a:rPr lang="en-US" altLang="zh-CN" dirty="0"/>
              <a:t> </a:t>
            </a:r>
            <a:r>
              <a:rPr lang="en-US" altLang="zh-CN" dirty="0" smtClean="0"/>
              <a:t>environment  </a:t>
            </a:r>
            <a:endParaRPr lang="en-US" altLang="zh-CN" dirty="0"/>
          </a:p>
          <a:p>
            <a:pPr marL="342839" indent="-342839"/>
            <a:endParaRPr lang="en-US" altLang="zh-CN" sz="1000" dirty="0"/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531815" y="989182"/>
            <a:ext cx="2897779" cy="2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zh-CN" sz="1100" dirty="0"/>
              <a:t>STAR AuAu@62.4: Phys.Rev.C75, 054906 (2007)</a:t>
            </a:r>
            <a:endParaRPr lang="zh-CN" altLang="en-US" sz="1100" dirty="0"/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266972" y="6039872"/>
            <a:ext cx="8383026" cy="46165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CC0000"/>
                </a:solidFill>
              </a:rPr>
              <a:t>The difference between particles and anti-particles is observed</a:t>
            </a:r>
            <a:endParaRPr lang="zh-CN" altLang="en-US" sz="2400" b="1" i="1" dirty="0">
              <a:solidFill>
                <a:srgbClr val="CC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ShinIchi Esumi, Univ. of Tsukuba</a:t>
            </a: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9403-D92F-1949-B0DE-4CAD61BF2D63}" type="slidenum">
              <a:rPr lang="en-US" altLang="ja-JP"/>
              <a:pPr/>
              <a:t>32</a:t>
            </a:fld>
            <a:endParaRPr lang="en-US" altLang="ja-JP"/>
          </a:p>
        </p:txBody>
      </p:sp>
      <p:pic>
        <p:nvPicPr>
          <p:cNvPr id="99330" name="Picture 2" descr="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4263" y="304800"/>
            <a:ext cx="5249862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360863" y="5105400"/>
            <a:ext cx="13700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centrality (%)</a:t>
            </a:r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4360863" y="10890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3" name="Oval 5"/>
          <p:cNvSpPr>
            <a:spLocks noChangeArrowheads="1"/>
          </p:cNvSpPr>
          <p:nvPr/>
        </p:nvSpPr>
        <p:spPr bwMode="auto">
          <a:xfrm>
            <a:off x="4513263" y="10445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4360863" y="12858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4513263" y="124142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4360863" y="15144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4513263" y="14700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8" name="Line 10"/>
          <p:cNvSpPr>
            <a:spLocks noChangeShapeType="1"/>
          </p:cNvSpPr>
          <p:nvPr/>
        </p:nvSpPr>
        <p:spPr bwMode="auto">
          <a:xfrm>
            <a:off x="4360863" y="16986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4513263" y="16541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Line 12"/>
          <p:cNvSpPr>
            <a:spLocks noChangeShapeType="1"/>
          </p:cNvSpPr>
          <p:nvPr/>
        </p:nvSpPr>
        <p:spPr bwMode="auto">
          <a:xfrm>
            <a:off x="4360863" y="18954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AutoShape 13"/>
          <p:cNvSpPr>
            <a:spLocks noChangeArrowheads="1"/>
          </p:cNvSpPr>
          <p:nvPr/>
        </p:nvSpPr>
        <p:spPr bwMode="auto">
          <a:xfrm>
            <a:off x="4513263" y="185102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4724400" y="936625"/>
            <a:ext cx="91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n=2 RXN</a:t>
            </a:r>
          </a:p>
        </p:txBody>
      </p:sp>
      <p:sp>
        <p:nvSpPr>
          <p:cNvPr id="99343" name="Text Box 15"/>
          <p:cNvSpPr txBox="1">
            <a:spLocks noChangeArrowheads="1"/>
          </p:cNvSpPr>
          <p:nvPr/>
        </p:nvSpPr>
        <p:spPr bwMode="auto">
          <a:xfrm>
            <a:off x="4724400" y="1149350"/>
            <a:ext cx="91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n=3 RXN</a:t>
            </a:r>
          </a:p>
        </p:txBody>
      </p:sp>
      <p:sp>
        <p:nvSpPr>
          <p:cNvPr id="99344" name="Text Box 16"/>
          <p:cNvSpPr txBox="1">
            <a:spLocks noChangeArrowheads="1"/>
          </p:cNvSpPr>
          <p:nvPr/>
        </p:nvSpPr>
        <p:spPr bwMode="auto">
          <a:xfrm>
            <a:off x="4724400" y="1360488"/>
            <a:ext cx="91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n=4 RXN</a:t>
            </a:r>
          </a:p>
        </p:txBody>
      </p:sp>
      <p:sp>
        <p:nvSpPr>
          <p:cNvPr id="99345" name="Text Box 17"/>
          <p:cNvSpPr txBox="1">
            <a:spLocks noChangeArrowheads="1"/>
          </p:cNvSpPr>
          <p:nvPr/>
        </p:nvSpPr>
        <p:spPr bwMode="auto">
          <a:xfrm>
            <a:off x="4724400" y="1552575"/>
            <a:ext cx="930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n=2 MPC</a:t>
            </a:r>
          </a:p>
        </p:txBody>
      </p:sp>
      <p:sp>
        <p:nvSpPr>
          <p:cNvPr id="99346" name="Text Box 18"/>
          <p:cNvSpPr txBox="1">
            <a:spLocks noChangeArrowheads="1"/>
          </p:cNvSpPr>
          <p:nvPr/>
        </p:nvSpPr>
        <p:spPr bwMode="auto">
          <a:xfrm>
            <a:off x="4724400" y="1752600"/>
            <a:ext cx="930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n=3 MPC</a:t>
            </a:r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 rot="-5400000">
            <a:off x="-538162" y="2365375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latin typeface="Symbol" charset="2"/>
                <a:sym typeface="Symbol" charset="2"/>
              </a:rPr>
              <a:t></a:t>
            </a:r>
            <a:r>
              <a:rPr lang="en-US" altLang="ja-JP" sz="1600" baseline="-25000"/>
              <a:t>n</a:t>
            </a:r>
            <a:r>
              <a:rPr lang="en-US" altLang="ja-JP" sz="1600"/>
              <a:t> = &lt;cos</a:t>
            </a:r>
            <a:r>
              <a:rPr lang="en-US" altLang="ja-JP" sz="1600" baseline="-25000"/>
              <a:t> </a:t>
            </a:r>
            <a:r>
              <a:rPr lang="en-US" altLang="ja-JP" sz="1600"/>
              <a:t>n(</a:t>
            </a:r>
            <a:r>
              <a:rPr lang="en-US" altLang="ja-JP" sz="1600">
                <a:latin typeface="Symbol" charset="2"/>
                <a:sym typeface="Symbol" charset="2"/>
              </a:rPr>
              <a:t></a:t>
            </a:r>
            <a:r>
              <a:rPr lang="en-US" altLang="ja-JP" sz="1600" baseline="-25000"/>
              <a:t>n(meas.) </a:t>
            </a:r>
            <a:r>
              <a:rPr lang="en-US" altLang="ja-JP" sz="1600"/>
              <a:t>- </a:t>
            </a:r>
            <a:r>
              <a:rPr lang="en-US" altLang="ja-JP" sz="1600">
                <a:latin typeface="Symbol" charset="2"/>
                <a:sym typeface="Symbol" charset="2"/>
              </a:rPr>
              <a:t></a:t>
            </a:r>
            <a:r>
              <a:rPr lang="en-US" altLang="ja-JP" sz="1600" baseline="-25000"/>
              <a:t>n(true)</a:t>
            </a:r>
            <a:r>
              <a:rPr lang="en-US" altLang="ja-JP" sz="1600"/>
              <a:t>)&gt;</a:t>
            </a:r>
          </a:p>
        </p:txBody>
      </p:sp>
      <p:sp>
        <p:nvSpPr>
          <p:cNvPr id="99348" name="Text Box 21"/>
          <p:cNvSpPr txBox="1">
            <a:spLocks noChangeArrowheads="1"/>
          </p:cNvSpPr>
          <p:nvPr/>
        </p:nvSpPr>
        <p:spPr bwMode="auto">
          <a:xfrm>
            <a:off x="5943600" y="2590800"/>
            <a:ext cx="2895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positive correlation in </a:t>
            </a:r>
            <a:r>
              <a:rPr lang="en-US" altLang="ja-JP">
                <a:latin typeface="Symbol" charset="2"/>
                <a:sym typeface="Symbol" charset="2"/>
              </a:rPr>
              <a:t></a:t>
            </a:r>
            <a:r>
              <a:rPr lang="en-US" altLang="ja-JP" baseline="-25000"/>
              <a:t>3</a:t>
            </a:r>
            <a:r>
              <a:rPr lang="en-US" altLang="ja-JP"/>
              <a:t> between opposite </a:t>
            </a:r>
            <a:r>
              <a:rPr lang="en-US" altLang="ja-JP">
                <a:latin typeface="Symbol" charset="2"/>
                <a:sym typeface="Symbol" charset="2"/>
              </a:rPr>
              <a:t></a:t>
            </a:r>
            <a:r>
              <a:rPr lang="en-US" altLang="ja-JP"/>
              <a:t> up to </a:t>
            </a:r>
            <a:br>
              <a:rPr lang="en-US" altLang="ja-JP"/>
            </a:br>
            <a:r>
              <a:rPr lang="en-US" altLang="ja-JP">
                <a:latin typeface="Symbol" charset="2"/>
                <a:sym typeface="Symbol" charset="2"/>
              </a:rPr>
              <a:t></a:t>
            </a:r>
            <a:r>
              <a:rPr lang="en-US" altLang="ja-JP"/>
              <a:t> 3 ~ 4</a:t>
            </a:r>
          </a:p>
        </p:txBody>
      </p:sp>
      <p:sp>
        <p:nvSpPr>
          <p:cNvPr id="99349" name="Text Box 22"/>
          <p:cNvSpPr txBox="1">
            <a:spLocks noChangeArrowheads="1"/>
          </p:cNvSpPr>
          <p:nvPr/>
        </p:nvSpPr>
        <p:spPr bwMode="auto">
          <a:xfrm>
            <a:off x="533400" y="76200"/>
            <a:ext cx="7951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3200"/>
              <a:t>Reaction plane resolution of n</a:t>
            </a:r>
            <a:r>
              <a:rPr lang="en-US" altLang="ja-JP" sz="3200" baseline="30000"/>
              <a:t>th</a:t>
            </a:r>
            <a:r>
              <a:rPr lang="en-US" altLang="ja-JP" sz="3200"/>
              <a:t> order plane</a:t>
            </a:r>
          </a:p>
        </p:txBody>
      </p:sp>
      <p:sp>
        <p:nvSpPr>
          <p:cNvPr id="99350" name="Text Box 23"/>
          <p:cNvSpPr txBox="1">
            <a:spLocks noChangeArrowheads="1"/>
          </p:cNvSpPr>
          <p:nvPr/>
        </p:nvSpPr>
        <p:spPr bwMode="auto">
          <a:xfrm>
            <a:off x="5867400" y="1600200"/>
            <a:ext cx="266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/>
              <a:t>RXN  |</a:t>
            </a:r>
            <a:r>
              <a:rPr lang="en-US" altLang="ja-JP" sz="2000">
                <a:latin typeface="Symbol" charset="2"/>
                <a:sym typeface="Symbol" charset="2"/>
              </a:rPr>
              <a:t></a:t>
            </a:r>
            <a:r>
              <a:rPr lang="en-US" altLang="ja-JP" sz="2000"/>
              <a:t>| = 1.0 ~ 2.8</a:t>
            </a:r>
            <a:br>
              <a:rPr lang="en-US" altLang="ja-JP" sz="2000"/>
            </a:br>
            <a:r>
              <a:rPr lang="en-US" altLang="ja-JP" sz="2000"/>
              <a:t>MPC  |</a:t>
            </a:r>
            <a:r>
              <a:rPr lang="en-US" altLang="ja-JP" sz="2000">
                <a:latin typeface="Symbol" charset="2"/>
                <a:sym typeface="Symbol" charset="2"/>
              </a:rPr>
              <a:t></a:t>
            </a:r>
            <a:r>
              <a:rPr lang="en-US" altLang="ja-JP" sz="2000"/>
              <a:t>| = 3.1~ 3.7 </a:t>
            </a:r>
          </a:p>
        </p:txBody>
      </p:sp>
      <p:sp>
        <p:nvSpPr>
          <p:cNvPr id="99351" name="Rectangle 24"/>
          <p:cNvSpPr>
            <a:spLocks noChangeArrowheads="1"/>
          </p:cNvSpPr>
          <p:nvPr/>
        </p:nvSpPr>
        <p:spPr bwMode="auto">
          <a:xfrm>
            <a:off x="1770063" y="914400"/>
            <a:ext cx="1863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200GeV Au+Au</a:t>
            </a:r>
          </a:p>
          <a:p>
            <a:r>
              <a:rPr lang="en-US" altLang="ja-JP" sz="1400" b="1">
                <a:solidFill>
                  <a:srgbClr val="FF0000"/>
                </a:solidFill>
              </a:rPr>
              <a:t>PHENIX Preliminary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 rot="5400000" flipV="1">
            <a:off x="-569912" y="2792412"/>
            <a:ext cx="1824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better resolution</a:t>
            </a:r>
          </a:p>
        </p:txBody>
      </p:sp>
      <p:sp>
        <p:nvSpPr>
          <p:cNvPr id="99357" name="Line 29"/>
          <p:cNvSpPr>
            <a:spLocks noChangeShapeType="1"/>
          </p:cNvSpPr>
          <p:nvPr/>
        </p:nvSpPr>
        <p:spPr bwMode="auto">
          <a:xfrm flipV="1">
            <a:off x="550863" y="1212850"/>
            <a:ext cx="0" cy="342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1600200" y="5486400"/>
            <a:ext cx="54117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800"/>
              <a:t>No sign flipping in </a:t>
            </a:r>
            <a:r>
              <a:rPr lang="en-US" altLang="ja-JP" sz="2800">
                <a:latin typeface="Symbol" charset="2"/>
                <a:sym typeface="Symbol" charset="2"/>
              </a:rPr>
              <a:t></a:t>
            </a:r>
            <a:r>
              <a:rPr lang="en-US" altLang="ja-JP" sz="2800" baseline="-25000"/>
              <a:t>3</a:t>
            </a:r>
            <a:r>
              <a:rPr lang="en-US" altLang="ja-JP" sz="2800"/>
              <a:t> observed</a:t>
            </a:r>
          </a:p>
          <a:p>
            <a:r>
              <a:rPr lang="en-US" altLang="ja-JP" sz="2800"/>
              <a:t>--&gt;   Initial geometrical fluctuation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5" y="-117716"/>
            <a:ext cx="8229597" cy="1143000"/>
          </a:xfrm>
        </p:spPr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-scaling of v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775404" y="5628783"/>
            <a:ext cx="7509381" cy="101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pPr marL="230147" indent="-230147">
              <a:spcBef>
                <a:spcPct val="50000"/>
              </a:spcBef>
              <a:buFontTx/>
              <a:buChar char="•"/>
            </a:pPr>
            <a:r>
              <a:rPr lang="en-US" sz="2400" dirty="0"/>
              <a:t>Like v</a:t>
            </a:r>
            <a:r>
              <a:rPr lang="en-US" sz="2400" baseline="-25000" dirty="0"/>
              <a:t>2</a:t>
            </a:r>
            <a:r>
              <a:rPr lang="en-US" sz="2400" dirty="0"/>
              <a:t>, constituent quark scaling is seen with v</a:t>
            </a:r>
            <a:r>
              <a:rPr lang="en-US" sz="2400" baseline="-25000" dirty="0"/>
              <a:t>3</a:t>
            </a:r>
            <a:r>
              <a:rPr lang="en-US" sz="2400" dirty="0"/>
              <a:t>.</a:t>
            </a:r>
          </a:p>
          <a:p>
            <a:pPr marL="230147" indent="-230147">
              <a:spcBef>
                <a:spcPct val="50000"/>
              </a:spcBef>
              <a:buFontTx/>
              <a:buChar char="•"/>
            </a:pPr>
            <a:r>
              <a:rPr lang="en-US" sz="2400" dirty="0"/>
              <a:t>Evidence of </a:t>
            </a:r>
            <a:r>
              <a:rPr lang="en-US" sz="2400" dirty="0" err="1"/>
              <a:t>partonic</a:t>
            </a:r>
            <a:r>
              <a:rPr lang="en-US" sz="2400" dirty="0"/>
              <a:t> flow.</a:t>
            </a:r>
          </a:p>
        </p:txBody>
      </p:sp>
      <p:sp>
        <p:nvSpPr>
          <p:cNvPr id="40969" name="Rectangle 12"/>
          <p:cNvSpPr>
            <a:spLocks noChangeArrowheads="1"/>
          </p:cNvSpPr>
          <p:nvPr/>
        </p:nvSpPr>
        <p:spPr bwMode="auto">
          <a:xfrm>
            <a:off x="3124202" y="2807253"/>
            <a:ext cx="781051" cy="5693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prstTxWarp prst="textNoShape">
              <a:avLst/>
            </a:prstTxWarp>
            <a:spAutoFit/>
          </a:bodyPr>
          <a:lstStyle/>
          <a:p>
            <a:pPr algn="r"/>
            <a:r>
              <a:rPr lang="en-US" sz="3100" dirty="0"/>
              <a:t>v</a:t>
            </a:r>
            <a:r>
              <a:rPr lang="en-US" sz="3100" baseline="-25000" dirty="0"/>
              <a:t>3</a:t>
            </a:r>
            <a:endParaRPr lang="en-US" sz="3100" dirty="0"/>
          </a:p>
        </p:txBody>
      </p:sp>
      <p:pic>
        <p:nvPicPr>
          <p:cNvPr id="40968" name="Picture 3" descr="higher_order_PID_quark_scali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4861" y="1025288"/>
            <a:ext cx="6600446" cy="454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4" name="TextBox 13"/>
          <p:cNvSpPr txBox="1"/>
          <p:nvPr/>
        </p:nvSpPr>
        <p:spPr>
          <a:xfrm>
            <a:off x="4456216" y="2130749"/>
            <a:ext cx="2018485" cy="369324"/>
          </a:xfrm>
          <a:prstGeom prst="rect">
            <a:avLst/>
          </a:prstGeom>
        </p:spPr>
        <p:txBody>
          <a:bodyPr wrap="none" lIns="91424" tIns="45712" rIns="91424" bIns="45712" rtlCol="0">
            <a:spAutoFit/>
          </a:bodyPr>
          <a:lstStyle/>
          <a:p>
            <a:r>
              <a:rPr lang="cs-CZ" dirty="0" smtClean="0"/>
              <a:t>PHENIX preliminary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6800" y="1435100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20 -50%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17090"/>
            <a:ext cx="8229597" cy="93224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Horn and Other Yields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r="1758"/>
          <a:stretch>
            <a:fillRect/>
          </a:stretch>
        </p:blipFill>
        <p:spPr bwMode="auto">
          <a:xfrm>
            <a:off x="98642" y="1194446"/>
            <a:ext cx="3582023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111" y="4699644"/>
            <a:ext cx="292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726" y="5110912"/>
            <a:ext cx="27813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701" y="5760880"/>
            <a:ext cx="309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1394041" y="1651644"/>
            <a:ext cx="990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1"/>
          <p:cNvGrpSpPr/>
          <p:nvPr/>
        </p:nvGrpSpPr>
        <p:grpSpPr>
          <a:xfrm>
            <a:off x="3680041" y="1297292"/>
            <a:ext cx="5334001" cy="4658267"/>
            <a:chOff x="3680041" y="1297292"/>
            <a:chExt cx="5334001" cy="465826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5093" y="1297292"/>
              <a:ext cx="5228949" cy="4080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680041" y="5080646"/>
              <a:ext cx="533399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42040" y="2489844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109042" y="2794644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09042" y="4699644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442040" y="4547245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>
              <a:spLocks noChangeAspect="1"/>
            </p:cNvSpPr>
            <p:nvPr/>
          </p:nvSpPr>
          <p:spPr>
            <a:xfrm>
              <a:off x="6118439" y="5309244"/>
              <a:ext cx="2201419" cy="646315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  <p:txBody>
            <a:bodyPr wrap="square" lIns="91424" tIns="45712" rIns="91424" bIns="45712">
              <a:spAutoFit/>
            </a:bodyPr>
            <a:lstStyle/>
            <a:p>
              <a:r>
                <a:rPr lang="en-US" sz="1200" b="1" dirty="0" smtClean="0"/>
                <a:t>NA49, PRC78,034918.</a:t>
              </a:r>
            </a:p>
            <a:p>
              <a:r>
                <a:rPr lang="en-US" sz="1200" b="1" dirty="0" smtClean="0"/>
                <a:t>NA57, PLB595,68; JPG32, 427</a:t>
              </a:r>
            </a:p>
            <a:p>
              <a:r>
                <a:rPr lang="en-US" sz="1200" b="1" dirty="0" smtClean="0"/>
                <a:t>STAR, PRL86,89,92,98;PRC83</a:t>
              </a:r>
              <a:endParaRPr lang="en-US" sz="1200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5329" y="5401614"/>
            <a:ext cx="2590801" cy="103446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24" tIns="45712" rIns="91424" bIns="45712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The STAR BES data are consistent with the NA49 results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/>
              <a:t>WPCF2011, 20-24/Sep/2011, Tokyo</a:t>
            </a:r>
            <a:endParaRPr lang="en-US" altLang="ja-JP"/>
          </a:p>
        </p:txBody>
      </p:sp>
      <p:sp>
        <p:nvSpPr>
          <p:cNvPr id="6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ShinIchi Esumi, Univ. of Tsukuba</a:t>
            </a:r>
          </a:p>
        </p:txBody>
      </p:sp>
      <p:sp>
        <p:nvSpPr>
          <p:cNvPr id="7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0771-E753-C54F-AAC3-FA5546EE5321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7170" name="Rectangle 67"/>
          <p:cNvSpPr>
            <a:spLocks noChangeArrowheads="1"/>
          </p:cNvSpPr>
          <p:nvPr/>
        </p:nvSpPr>
        <p:spPr bwMode="auto">
          <a:xfrm>
            <a:off x="6858000" y="184150"/>
            <a:ext cx="18288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5" descr="QG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58213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8"/>
          <p:cNvSpPr>
            <a:spLocks noChangeArrowheads="1"/>
          </p:cNvSpPr>
          <p:nvPr/>
        </p:nvSpPr>
        <p:spPr bwMode="auto">
          <a:xfrm>
            <a:off x="228600" y="3733800"/>
            <a:ext cx="587375" cy="450850"/>
          </a:xfrm>
          <a:prstGeom prst="leftArrow">
            <a:avLst>
              <a:gd name="adj1" fmla="val 45074"/>
              <a:gd name="adj2" fmla="val 6690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 b="1">
              <a:latin typeface="ＭＳ Ｐゴシック" charset="-128"/>
            </a:endParaRPr>
          </a:p>
        </p:txBody>
      </p:sp>
      <p:sp>
        <p:nvSpPr>
          <p:cNvPr id="7173" name="AutoShape 10"/>
          <p:cNvSpPr>
            <a:spLocks noChangeArrowheads="1"/>
          </p:cNvSpPr>
          <p:nvPr/>
        </p:nvSpPr>
        <p:spPr bwMode="auto">
          <a:xfrm flipH="1">
            <a:off x="5410200" y="1371600"/>
            <a:ext cx="587375" cy="450850"/>
          </a:xfrm>
          <a:prstGeom prst="leftArrow">
            <a:avLst>
              <a:gd name="adj1" fmla="val 45074"/>
              <a:gd name="adj2" fmla="val 6690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400" b="1">
              <a:latin typeface="ＭＳ Ｐゴシック" charset="-128"/>
            </a:endParaRPr>
          </a:p>
        </p:txBody>
      </p:sp>
      <p:sp>
        <p:nvSpPr>
          <p:cNvPr id="7174" name="Line 17"/>
          <p:cNvSpPr>
            <a:spLocks noChangeShapeType="1"/>
          </p:cNvSpPr>
          <p:nvPr/>
        </p:nvSpPr>
        <p:spPr bwMode="auto">
          <a:xfrm>
            <a:off x="1828800" y="20574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Line 18"/>
          <p:cNvSpPr>
            <a:spLocks noChangeShapeType="1"/>
          </p:cNvSpPr>
          <p:nvPr/>
        </p:nvSpPr>
        <p:spPr bwMode="auto">
          <a:xfrm>
            <a:off x="2819400" y="20574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6" name="Line 22"/>
          <p:cNvSpPr>
            <a:spLocks noChangeShapeType="1"/>
          </p:cNvSpPr>
          <p:nvPr/>
        </p:nvSpPr>
        <p:spPr bwMode="auto">
          <a:xfrm>
            <a:off x="3429000" y="38862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7" name="Line 23"/>
          <p:cNvSpPr>
            <a:spLocks noChangeShapeType="1"/>
          </p:cNvSpPr>
          <p:nvPr/>
        </p:nvSpPr>
        <p:spPr bwMode="auto">
          <a:xfrm>
            <a:off x="2438400" y="38862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8" name="Line 24"/>
          <p:cNvSpPr>
            <a:spLocks noChangeShapeType="1"/>
          </p:cNvSpPr>
          <p:nvPr/>
        </p:nvSpPr>
        <p:spPr bwMode="auto">
          <a:xfrm>
            <a:off x="2819400" y="27432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9" name="Line 25"/>
          <p:cNvSpPr>
            <a:spLocks noChangeShapeType="1"/>
          </p:cNvSpPr>
          <p:nvPr/>
        </p:nvSpPr>
        <p:spPr bwMode="auto">
          <a:xfrm>
            <a:off x="2819400" y="34290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0" name="Line 26"/>
          <p:cNvSpPr>
            <a:spLocks noChangeShapeType="1"/>
          </p:cNvSpPr>
          <p:nvPr/>
        </p:nvSpPr>
        <p:spPr bwMode="auto">
          <a:xfrm>
            <a:off x="1828800" y="34290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1" name="Line 27"/>
          <p:cNvSpPr>
            <a:spLocks noChangeShapeType="1"/>
          </p:cNvSpPr>
          <p:nvPr/>
        </p:nvSpPr>
        <p:spPr bwMode="auto">
          <a:xfrm>
            <a:off x="2819400" y="34290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2" name="Line 28"/>
          <p:cNvSpPr>
            <a:spLocks noChangeShapeType="1"/>
          </p:cNvSpPr>
          <p:nvPr/>
        </p:nvSpPr>
        <p:spPr bwMode="auto">
          <a:xfrm>
            <a:off x="3810000" y="20574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3" name="Line 29"/>
          <p:cNvSpPr>
            <a:spLocks noChangeShapeType="1"/>
          </p:cNvSpPr>
          <p:nvPr/>
        </p:nvSpPr>
        <p:spPr bwMode="auto">
          <a:xfrm>
            <a:off x="4419600" y="25146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4" name="Line 30"/>
          <p:cNvSpPr>
            <a:spLocks noChangeShapeType="1"/>
          </p:cNvSpPr>
          <p:nvPr/>
        </p:nvSpPr>
        <p:spPr bwMode="auto">
          <a:xfrm>
            <a:off x="2819400" y="20574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5" name="Line 31"/>
          <p:cNvSpPr>
            <a:spLocks noChangeShapeType="1"/>
          </p:cNvSpPr>
          <p:nvPr/>
        </p:nvSpPr>
        <p:spPr bwMode="auto">
          <a:xfrm>
            <a:off x="2819400" y="20574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6" name="Line 33"/>
          <p:cNvSpPr>
            <a:spLocks noChangeShapeType="1"/>
          </p:cNvSpPr>
          <p:nvPr/>
        </p:nvSpPr>
        <p:spPr bwMode="auto">
          <a:xfrm>
            <a:off x="3810000" y="34290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7" name="Line 35"/>
          <p:cNvSpPr>
            <a:spLocks noChangeShapeType="1"/>
          </p:cNvSpPr>
          <p:nvPr/>
        </p:nvSpPr>
        <p:spPr bwMode="auto">
          <a:xfrm>
            <a:off x="3124200" y="22860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8" name="Line 36"/>
          <p:cNvSpPr>
            <a:spLocks noChangeShapeType="1"/>
          </p:cNvSpPr>
          <p:nvPr/>
        </p:nvSpPr>
        <p:spPr bwMode="auto">
          <a:xfrm>
            <a:off x="4114800" y="22860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9" name="Line 37"/>
          <p:cNvSpPr>
            <a:spLocks noChangeShapeType="1"/>
          </p:cNvSpPr>
          <p:nvPr/>
        </p:nvSpPr>
        <p:spPr bwMode="auto">
          <a:xfrm>
            <a:off x="2133600" y="22860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0" name="Line 38"/>
          <p:cNvSpPr>
            <a:spLocks noChangeShapeType="1"/>
          </p:cNvSpPr>
          <p:nvPr/>
        </p:nvSpPr>
        <p:spPr bwMode="auto">
          <a:xfrm>
            <a:off x="1828800" y="27432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1" name="Line 39"/>
          <p:cNvSpPr>
            <a:spLocks noChangeShapeType="1"/>
          </p:cNvSpPr>
          <p:nvPr/>
        </p:nvSpPr>
        <p:spPr bwMode="auto">
          <a:xfrm>
            <a:off x="3810000" y="27432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2" name="Freeform 41"/>
          <p:cNvSpPr>
            <a:spLocks/>
          </p:cNvSpPr>
          <p:nvPr/>
        </p:nvSpPr>
        <p:spPr bwMode="auto">
          <a:xfrm>
            <a:off x="2819400" y="2744788"/>
            <a:ext cx="609600" cy="647700"/>
          </a:xfrm>
          <a:custGeom>
            <a:avLst/>
            <a:gdLst>
              <a:gd name="T0" fmla="*/ 0 w 384"/>
              <a:gd name="T1" fmla="*/ 0 h 408"/>
              <a:gd name="T2" fmla="*/ 2147483647 w 384"/>
              <a:gd name="T3" fmla="*/ 2147483647 h 408"/>
              <a:gd name="T4" fmla="*/ 2147483647 w 384"/>
              <a:gd name="T5" fmla="*/ 2147483647 h 408"/>
              <a:gd name="T6" fmla="*/ 2147483647 w 384"/>
              <a:gd name="T7" fmla="*/ 2147483647 h 408"/>
              <a:gd name="T8" fmla="*/ 2147483647 w 384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408"/>
              <a:gd name="T17" fmla="*/ 384 w 384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408">
                <a:moveTo>
                  <a:pt x="0" y="0"/>
                </a:moveTo>
                <a:cubicBezTo>
                  <a:pt x="9" y="39"/>
                  <a:pt x="24" y="170"/>
                  <a:pt x="56" y="234"/>
                </a:cubicBezTo>
                <a:cubicBezTo>
                  <a:pt x="88" y="298"/>
                  <a:pt x="151" y="360"/>
                  <a:pt x="192" y="384"/>
                </a:cubicBezTo>
                <a:cubicBezTo>
                  <a:pt x="233" y="408"/>
                  <a:pt x="269" y="396"/>
                  <a:pt x="301" y="380"/>
                </a:cubicBezTo>
                <a:cubicBezTo>
                  <a:pt x="333" y="364"/>
                  <a:pt x="367" y="307"/>
                  <a:pt x="384" y="288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3" name="Line 42"/>
          <p:cNvSpPr>
            <a:spLocks noChangeShapeType="1"/>
          </p:cNvSpPr>
          <p:nvPr/>
        </p:nvSpPr>
        <p:spPr bwMode="auto">
          <a:xfrm>
            <a:off x="1447800" y="2971800"/>
            <a:ext cx="3505200" cy="0"/>
          </a:xfrm>
          <a:prstGeom prst="line">
            <a:avLst/>
          </a:prstGeom>
          <a:noFill/>
          <a:ln w="25400">
            <a:solidFill>
              <a:srgbClr val="FF8000"/>
            </a:solidFill>
            <a:prstDash val="dash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4" name="Line 43"/>
          <p:cNvSpPr>
            <a:spLocks noChangeShapeType="1"/>
          </p:cNvSpPr>
          <p:nvPr/>
        </p:nvSpPr>
        <p:spPr bwMode="auto">
          <a:xfrm>
            <a:off x="3124200" y="1676400"/>
            <a:ext cx="0" cy="1295400"/>
          </a:xfrm>
          <a:prstGeom prst="line">
            <a:avLst/>
          </a:prstGeom>
          <a:noFill/>
          <a:ln w="25400">
            <a:solidFill>
              <a:srgbClr val="FF8000"/>
            </a:solidFill>
            <a:prstDash val="dash"/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5" name="Line 44"/>
          <p:cNvSpPr>
            <a:spLocks noChangeShapeType="1"/>
          </p:cNvSpPr>
          <p:nvPr/>
        </p:nvSpPr>
        <p:spPr bwMode="auto">
          <a:xfrm>
            <a:off x="3124200" y="2971800"/>
            <a:ext cx="1524000" cy="1143000"/>
          </a:xfrm>
          <a:prstGeom prst="line">
            <a:avLst/>
          </a:prstGeom>
          <a:noFill/>
          <a:ln w="63500">
            <a:solidFill>
              <a:srgbClr val="FF8000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6" name="Text Box 49"/>
          <p:cNvSpPr txBox="1">
            <a:spLocks noChangeArrowheads="1"/>
          </p:cNvSpPr>
          <p:nvPr/>
        </p:nvSpPr>
        <p:spPr bwMode="auto">
          <a:xfrm>
            <a:off x="5029200" y="2743200"/>
            <a:ext cx="298450" cy="366713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z</a:t>
            </a:r>
          </a:p>
        </p:txBody>
      </p:sp>
      <p:sp>
        <p:nvSpPr>
          <p:cNvPr id="7197" name="Text Box 50"/>
          <p:cNvSpPr txBox="1">
            <a:spLocks noChangeArrowheads="1"/>
          </p:cNvSpPr>
          <p:nvPr/>
        </p:nvSpPr>
        <p:spPr bwMode="auto">
          <a:xfrm>
            <a:off x="4730750" y="3962400"/>
            <a:ext cx="298450" cy="366713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y</a:t>
            </a:r>
          </a:p>
        </p:txBody>
      </p:sp>
      <p:sp>
        <p:nvSpPr>
          <p:cNvPr id="7198" name="Text Box 51"/>
          <p:cNvSpPr txBox="1">
            <a:spLocks noChangeArrowheads="1"/>
          </p:cNvSpPr>
          <p:nvPr/>
        </p:nvSpPr>
        <p:spPr bwMode="auto">
          <a:xfrm>
            <a:off x="2978150" y="1219200"/>
            <a:ext cx="298450" cy="366713"/>
          </a:xfrm>
          <a:prstGeom prst="rect">
            <a:avLst/>
          </a:prstGeom>
          <a:solidFill>
            <a:srgbClr val="FF8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x</a:t>
            </a:r>
          </a:p>
        </p:txBody>
      </p:sp>
      <p:sp>
        <p:nvSpPr>
          <p:cNvPr id="7199" name="Text Box 52"/>
          <p:cNvSpPr txBox="1">
            <a:spLocks noChangeArrowheads="1"/>
          </p:cNvSpPr>
          <p:nvPr/>
        </p:nvSpPr>
        <p:spPr bwMode="auto">
          <a:xfrm>
            <a:off x="304800" y="1219200"/>
            <a:ext cx="1804988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8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Reaction Plane (x-z)</a:t>
            </a:r>
          </a:p>
        </p:txBody>
      </p:sp>
      <p:sp>
        <p:nvSpPr>
          <p:cNvPr id="7200" name="Line 20"/>
          <p:cNvSpPr>
            <a:spLocks noChangeShapeType="1"/>
          </p:cNvSpPr>
          <p:nvPr/>
        </p:nvSpPr>
        <p:spPr bwMode="auto">
          <a:xfrm>
            <a:off x="2438400" y="25146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1" name="Line 55"/>
          <p:cNvSpPr>
            <a:spLocks noChangeShapeType="1"/>
          </p:cNvSpPr>
          <p:nvPr/>
        </p:nvSpPr>
        <p:spPr bwMode="auto">
          <a:xfrm>
            <a:off x="1600200" y="2971800"/>
            <a:ext cx="0" cy="685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2" name="Freeform 62"/>
          <p:cNvSpPr>
            <a:spLocks/>
          </p:cNvSpPr>
          <p:nvPr/>
        </p:nvSpPr>
        <p:spPr bwMode="auto">
          <a:xfrm flipH="1" flipV="1">
            <a:off x="2819400" y="2552700"/>
            <a:ext cx="609600" cy="647700"/>
          </a:xfrm>
          <a:custGeom>
            <a:avLst/>
            <a:gdLst>
              <a:gd name="T0" fmla="*/ 0 w 384"/>
              <a:gd name="T1" fmla="*/ 0 h 408"/>
              <a:gd name="T2" fmla="*/ 2147483647 w 384"/>
              <a:gd name="T3" fmla="*/ 2147483647 h 408"/>
              <a:gd name="T4" fmla="*/ 2147483647 w 384"/>
              <a:gd name="T5" fmla="*/ 2147483647 h 408"/>
              <a:gd name="T6" fmla="*/ 2147483647 w 384"/>
              <a:gd name="T7" fmla="*/ 2147483647 h 408"/>
              <a:gd name="T8" fmla="*/ 2147483647 w 384"/>
              <a:gd name="T9" fmla="*/ 2147483647 h 4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408"/>
              <a:gd name="T17" fmla="*/ 384 w 384"/>
              <a:gd name="T18" fmla="*/ 408 h 4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408">
                <a:moveTo>
                  <a:pt x="0" y="0"/>
                </a:moveTo>
                <a:cubicBezTo>
                  <a:pt x="9" y="39"/>
                  <a:pt x="24" y="170"/>
                  <a:pt x="56" y="234"/>
                </a:cubicBezTo>
                <a:cubicBezTo>
                  <a:pt x="88" y="298"/>
                  <a:pt x="151" y="360"/>
                  <a:pt x="192" y="384"/>
                </a:cubicBezTo>
                <a:cubicBezTo>
                  <a:pt x="233" y="408"/>
                  <a:pt x="269" y="396"/>
                  <a:pt x="301" y="380"/>
                </a:cubicBezTo>
                <a:cubicBezTo>
                  <a:pt x="333" y="364"/>
                  <a:pt x="367" y="307"/>
                  <a:pt x="384" y="288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3" name="Rectangle 63"/>
          <p:cNvSpPr>
            <a:spLocks noChangeArrowheads="1"/>
          </p:cNvSpPr>
          <p:nvPr/>
        </p:nvSpPr>
        <p:spPr bwMode="auto">
          <a:xfrm>
            <a:off x="7162800" y="488950"/>
            <a:ext cx="1219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Line 64"/>
          <p:cNvSpPr>
            <a:spLocks noChangeShapeType="1"/>
          </p:cNvSpPr>
          <p:nvPr/>
        </p:nvSpPr>
        <p:spPr bwMode="auto">
          <a:xfrm>
            <a:off x="7772400" y="4889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5" name="Line 65"/>
          <p:cNvSpPr>
            <a:spLocks noChangeShapeType="1"/>
          </p:cNvSpPr>
          <p:nvPr/>
        </p:nvSpPr>
        <p:spPr bwMode="auto">
          <a:xfrm rot="5400000">
            <a:off x="7772400" y="4889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6" name="Oval 66"/>
          <p:cNvSpPr>
            <a:spLocks noChangeArrowheads="1"/>
          </p:cNvSpPr>
          <p:nvPr/>
        </p:nvSpPr>
        <p:spPr bwMode="auto">
          <a:xfrm>
            <a:off x="7391400" y="488950"/>
            <a:ext cx="762000" cy="12192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7" name="Freeform 68"/>
          <p:cNvSpPr>
            <a:spLocks/>
          </p:cNvSpPr>
          <p:nvPr/>
        </p:nvSpPr>
        <p:spPr bwMode="auto">
          <a:xfrm>
            <a:off x="7620000" y="574675"/>
            <a:ext cx="609600" cy="1044575"/>
          </a:xfrm>
          <a:custGeom>
            <a:avLst/>
            <a:gdLst>
              <a:gd name="T0" fmla="*/ 2147483647 w 434"/>
              <a:gd name="T1" fmla="*/ 2147483647 h 658"/>
              <a:gd name="T2" fmla="*/ 2147483647 w 434"/>
              <a:gd name="T3" fmla="*/ 2147483647 h 658"/>
              <a:gd name="T4" fmla="*/ 2147483647 w 434"/>
              <a:gd name="T5" fmla="*/ 2147483647 h 658"/>
              <a:gd name="T6" fmla="*/ 2147483647 w 434"/>
              <a:gd name="T7" fmla="*/ 2147483647 h 658"/>
              <a:gd name="T8" fmla="*/ 2147483647 w 434"/>
              <a:gd name="T9" fmla="*/ 2147483647 h 658"/>
              <a:gd name="T10" fmla="*/ 2147483647 w 434"/>
              <a:gd name="T11" fmla="*/ 2147483647 h 658"/>
              <a:gd name="T12" fmla="*/ 2147483647 w 434"/>
              <a:gd name="T13" fmla="*/ 2147483647 h 658"/>
              <a:gd name="T14" fmla="*/ 2147483647 w 434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4"/>
              <a:gd name="T25" fmla="*/ 0 h 658"/>
              <a:gd name="T26" fmla="*/ 434 w 434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4" h="658">
                <a:moveTo>
                  <a:pt x="97" y="12"/>
                </a:moveTo>
                <a:cubicBezTo>
                  <a:pt x="49" y="25"/>
                  <a:pt x="26" y="167"/>
                  <a:pt x="13" y="236"/>
                </a:cubicBezTo>
                <a:cubicBezTo>
                  <a:pt x="0" y="305"/>
                  <a:pt x="5" y="358"/>
                  <a:pt x="20" y="426"/>
                </a:cubicBezTo>
                <a:cubicBezTo>
                  <a:pt x="35" y="494"/>
                  <a:pt x="60" y="628"/>
                  <a:pt x="104" y="643"/>
                </a:cubicBezTo>
                <a:cubicBezTo>
                  <a:pt x="148" y="658"/>
                  <a:pt x="232" y="569"/>
                  <a:pt x="287" y="517"/>
                </a:cubicBezTo>
                <a:cubicBezTo>
                  <a:pt x="342" y="465"/>
                  <a:pt x="430" y="390"/>
                  <a:pt x="432" y="330"/>
                </a:cubicBezTo>
                <a:cubicBezTo>
                  <a:pt x="434" y="270"/>
                  <a:pt x="357" y="212"/>
                  <a:pt x="301" y="159"/>
                </a:cubicBezTo>
                <a:cubicBezTo>
                  <a:pt x="245" y="106"/>
                  <a:pt x="142" y="0"/>
                  <a:pt x="97" y="1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8" name="Freeform 69"/>
          <p:cNvSpPr>
            <a:spLocks/>
          </p:cNvSpPr>
          <p:nvPr/>
        </p:nvSpPr>
        <p:spPr bwMode="auto">
          <a:xfrm flipH="1" flipV="1">
            <a:off x="7315200" y="565150"/>
            <a:ext cx="609600" cy="1044575"/>
          </a:xfrm>
          <a:custGeom>
            <a:avLst/>
            <a:gdLst>
              <a:gd name="T0" fmla="*/ 2147483647 w 434"/>
              <a:gd name="T1" fmla="*/ 2147483647 h 658"/>
              <a:gd name="T2" fmla="*/ 2147483647 w 434"/>
              <a:gd name="T3" fmla="*/ 2147483647 h 658"/>
              <a:gd name="T4" fmla="*/ 2147483647 w 434"/>
              <a:gd name="T5" fmla="*/ 2147483647 h 658"/>
              <a:gd name="T6" fmla="*/ 2147483647 w 434"/>
              <a:gd name="T7" fmla="*/ 2147483647 h 658"/>
              <a:gd name="T8" fmla="*/ 2147483647 w 434"/>
              <a:gd name="T9" fmla="*/ 2147483647 h 658"/>
              <a:gd name="T10" fmla="*/ 2147483647 w 434"/>
              <a:gd name="T11" fmla="*/ 2147483647 h 658"/>
              <a:gd name="T12" fmla="*/ 2147483647 w 434"/>
              <a:gd name="T13" fmla="*/ 2147483647 h 658"/>
              <a:gd name="T14" fmla="*/ 2147483647 w 434"/>
              <a:gd name="T15" fmla="*/ 2147483647 h 6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34"/>
              <a:gd name="T25" fmla="*/ 0 h 658"/>
              <a:gd name="T26" fmla="*/ 434 w 434"/>
              <a:gd name="T27" fmla="*/ 658 h 6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34" h="658">
                <a:moveTo>
                  <a:pt x="97" y="12"/>
                </a:moveTo>
                <a:cubicBezTo>
                  <a:pt x="49" y="25"/>
                  <a:pt x="26" y="167"/>
                  <a:pt x="13" y="236"/>
                </a:cubicBezTo>
                <a:cubicBezTo>
                  <a:pt x="0" y="305"/>
                  <a:pt x="5" y="358"/>
                  <a:pt x="20" y="426"/>
                </a:cubicBezTo>
                <a:cubicBezTo>
                  <a:pt x="35" y="494"/>
                  <a:pt x="60" y="628"/>
                  <a:pt x="104" y="643"/>
                </a:cubicBezTo>
                <a:cubicBezTo>
                  <a:pt x="148" y="658"/>
                  <a:pt x="232" y="569"/>
                  <a:pt x="287" y="517"/>
                </a:cubicBezTo>
                <a:cubicBezTo>
                  <a:pt x="342" y="465"/>
                  <a:pt x="430" y="390"/>
                  <a:pt x="432" y="330"/>
                </a:cubicBezTo>
                <a:cubicBezTo>
                  <a:pt x="434" y="270"/>
                  <a:pt x="357" y="212"/>
                  <a:pt x="301" y="159"/>
                </a:cubicBezTo>
                <a:cubicBezTo>
                  <a:pt x="245" y="106"/>
                  <a:pt x="142" y="0"/>
                  <a:pt x="97" y="1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9" name="Line 70"/>
          <p:cNvSpPr>
            <a:spLocks noChangeShapeType="1"/>
          </p:cNvSpPr>
          <p:nvPr/>
        </p:nvSpPr>
        <p:spPr bwMode="auto">
          <a:xfrm>
            <a:off x="8382000" y="1098550"/>
            <a:ext cx="228600" cy="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0" name="Line 71"/>
          <p:cNvSpPr>
            <a:spLocks noChangeShapeType="1"/>
          </p:cNvSpPr>
          <p:nvPr/>
        </p:nvSpPr>
        <p:spPr bwMode="auto">
          <a:xfrm rot="-5400000">
            <a:off x="7658100" y="374650"/>
            <a:ext cx="228600" cy="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1" name="Text Box 72"/>
          <p:cNvSpPr txBox="1">
            <a:spLocks noChangeArrowheads="1"/>
          </p:cNvSpPr>
          <p:nvPr/>
        </p:nvSpPr>
        <p:spPr bwMode="auto">
          <a:xfrm>
            <a:off x="7486650" y="1524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FF8000"/>
                </a:solidFill>
              </a:rPr>
              <a:t>y</a:t>
            </a:r>
          </a:p>
        </p:txBody>
      </p:sp>
      <p:sp>
        <p:nvSpPr>
          <p:cNvPr id="7212" name="Text Box 73"/>
          <p:cNvSpPr txBox="1">
            <a:spLocks noChangeArrowheads="1"/>
          </p:cNvSpPr>
          <p:nvPr/>
        </p:nvSpPr>
        <p:spPr bwMode="auto">
          <a:xfrm>
            <a:off x="8401050" y="10985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FF8000"/>
                </a:solidFill>
              </a:rPr>
              <a:t>x</a:t>
            </a:r>
          </a:p>
        </p:txBody>
      </p:sp>
      <p:sp>
        <p:nvSpPr>
          <p:cNvPr id="7213" name="Freeform 59"/>
          <p:cNvSpPr>
            <a:spLocks/>
          </p:cNvSpPr>
          <p:nvPr/>
        </p:nvSpPr>
        <p:spPr bwMode="auto">
          <a:xfrm flipH="1" flipV="1">
            <a:off x="3810000" y="2522538"/>
            <a:ext cx="619125" cy="754062"/>
          </a:xfrm>
          <a:custGeom>
            <a:avLst/>
            <a:gdLst>
              <a:gd name="T0" fmla="*/ 982860938 w 390"/>
              <a:gd name="T1" fmla="*/ 635060866 h 520"/>
              <a:gd name="T2" fmla="*/ 730845313 w 390"/>
              <a:gd name="T3" fmla="*/ 878991222 h 520"/>
              <a:gd name="T4" fmla="*/ 483870000 w 390"/>
              <a:gd name="T5" fmla="*/ 961001265 h 520"/>
              <a:gd name="T6" fmla="*/ 236894688 w 390"/>
              <a:gd name="T7" fmla="*/ 649779576 h 520"/>
              <a:gd name="T8" fmla="*/ 15120938 w 390"/>
              <a:gd name="T9" fmla="*/ 82011493 h 520"/>
              <a:gd name="T10" fmla="*/ 325100950 w 390"/>
              <a:gd name="T11" fmla="*/ 151405499 h 520"/>
              <a:gd name="T12" fmla="*/ 748487200 w 390"/>
              <a:gd name="T13" fmla="*/ 407953342 h 520"/>
              <a:gd name="T14" fmla="*/ 982860938 w 390"/>
              <a:gd name="T15" fmla="*/ 635060866 h 5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0"/>
              <a:gd name="T25" fmla="*/ 0 h 520"/>
              <a:gd name="T26" fmla="*/ 390 w 390"/>
              <a:gd name="T27" fmla="*/ 520 h 5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0" h="520">
                <a:moveTo>
                  <a:pt x="390" y="331"/>
                </a:moveTo>
                <a:cubicBezTo>
                  <a:pt x="388" y="373"/>
                  <a:pt x="323" y="430"/>
                  <a:pt x="290" y="458"/>
                </a:cubicBezTo>
                <a:cubicBezTo>
                  <a:pt x="257" y="486"/>
                  <a:pt x="225" y="520"/>
                  <a:pt x="192" y="500"/>
                </a:cubicBezTo>
                <a:cubicBezTo>
                  <a:pt x="159" y="480"/>
                  <a:pt x="125" y="414"/>
                  <a:pt x="94" y="338"/>
                </a:cubicBezTo>
                <a:cubicBezTo>
                  <a:pt x="63" y="262"/>
                  <a:pt x="0" y="86"/>
                  <a:pt x="6" y="43"/>
                </a:cubicBezTo>
                <a:cubicBezTo>
                  <a:pt x="12" y="0"/>
                  <a:pt x="81" y="51"/>
                  <a:pt x="129" y="79"/>
                </a:cubicBezTo>
                <a:cubicBezTo>
                  <a:pt x="177" y="107"/>
                  <a:pt x="254" y="170"/>
                  <a:pt x="297" y="212"/>
                </a:cubicBezTo>
                <a:cubicBezTo>
                  <a:pt x="340" y="254"/>
                  <a:pt x="371" y="306"/>
                  <a:pt x="390" y="331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4" name="Freeform 58"/>
          <p:cNvSpPr>
            <a:spLocks/>
          </p:cNvSpPr>
          <p:nvPr/>
        </p:nvSpPr>
        <p:spPr bwMode="auto">
          <a:xfrm>
            <a:off x="1828800" y="2667000"/>
            <a:ext cx="619125" cy="754063"/>
          </a:xfrm>
          <a:custGeom>
            <a:avLst/>
            <a:gdLst>
              <a:gd name="T0" fmla="*/ 982860938 w 390"/>
              <a:gd name="T1" fmla="*/ 635061708 h 520"/>
              <a:gd name="T2" fmla="*/ 730845313 w 390"/>
              <a:gd name="T3" fmla="*/ 878992388 h 520"/>
              <a:gd name="T4" fmla="*/ 483870000 w 390"/>
              <a:gd name="T5" fmla="*/ 961002539 h 520"/>
              <a:gd name="T6" fmla="*/ 236894688 w 390"/>
              <a:gd name="T7" fmla="*/ 649780437 h 520"/>
              <a:gd name="T8" fmla="*/ 15120938 w 390"/>
              <a:gd name="T9" fmla="*/ 82011602 h 520"/>
              <a:gd name="T10" fmla="*/ 325100950 w 390"/>
              <a:gd name="T11" fmla="*/ 151405700 h 520"/>
              <a:gd name="T12" fmla="*/ 748487200 w 390"/>
              <a:gd name="T13" fmla="*/ 407953883 h 520"/>
              <a:gd name="T14" fmla="*/ 982860938 w 390"/>
              <a:gd name="T15" fmla="*/ 635061708 h 5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0"/>
              <a:gd name="T25" fmla="*/ 0 h 520"/>
              <a:gd name="T26" fmla="*/ 390 w 390"/>
              <a:gd name="T27" fmla="*/ 520 h 5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0" h="520">
                <a:moveTo>
                  <a:pt x="390" y="331"/>
                </a:moveTo>
                <a:cubicBezTo>
                  <a:pt x="388" y="373"/>
                  <a:pt x="323" y="430"/>
                  <a:pt x="290" y="458"/>
                </a:cubicBezTo>
                <a:cubicBezTo>
                  <a:pt x="257" y="486"/>
                  <a:pt x="225" y="520"/>
                  <a:pt x="192" y="500"/>
                </a:cubicBezTo>
                <a:cubicBezTo>
                  <a:pt x="159" y="480"/>
                  <a:pt x="125" y="414"/>
                  <a:pt x="94" y="338"/>
                </a:cubicBezTo>
                <a:cubicBezTo>
                  <a:pt x="63" y="262"/>
                  <a:pt x="0" y="86"/>
                  <a:pt x="6" y="43"/>
                </a:cubicBezTo>
                <a:cubicBezTo>
                  <a:pt x="12" y="0"/>
                  <a:pt x="81" y="51"/>
                  <a:pt x="129" y="79"/>
                </a:cubicBezTo>
                <a:cubicBezTo>
                  <a:pt x="177" y="107"/>
                  <a:pt x="254" y="170"/>
                  <a:pt x="297" y="212"/>
                </a:cubicBezTo>
                <a:cubicBezTo>
                  <a:pt x="340" y="254"/>
                  <a:pt x="371" y="306"/>
                  <a:pt x="390" y="331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5" name="Line 75"/>
          <p:cNvSpPr>
            <a:spLocks noChangeShapeType="1"/>
          </p:cNvSpPr>
          <p:nvPr/>
        </p:nvSpPr>
        <p:spPr bwMode="auto">
          <a:xfrm flipV="1">
            <a:off x="1143000" y="2057400"/>
            <a:ext cx="3962400" cy="1828800"/>
          </a:xfrm>
          <a:prstGeom prst="line">
            <a:avLst/>
          </a:prstGeom>
          <a:noFill/>
          <a:ln w="34925">
            <a:solidFill>
              <a:srgbClr val="FFFF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6" name="AutoShape 12"/>
          <p:cNvSpPr>
            <a:spLocks noChangeArrowheads="1"/>
          </p:cNvSpPr>
          <p:nvPr/>
        </p:nvSpPr>
        <p:spPr bwMode="auto">
          <a:xfrm rot="-5400000">
            <a:off x="1219200" y="2667000"/>
            <a:ext cx="1828800" cy="609600"/>
          </a:xfrm>
          <a:prstGeom prst="parallelogram">
            <a:avLst>
              <a:gd name="adj" fmla="val 75000"/>
            </a:avLst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7" name="Line 21"/>
          <p:cNvSpPr>
            <a:spLocks noChangeShapeType="1"/>
          </p:cNvSpPr>
          <p:nvPr/>
        </p:nvSpPr>
        <p:spPr bwMode="auto">
          <a:xfrm>
            <a:off x="3429000" y="2514600"/>
            <a:ext cx="990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8" name="Line 34"/>
          <p:cNvSpPr>
            <a:spLocks noChangeShapeType="1"/>
          </p:cNvSpPr>
          <p:nvPr/>
        </p:nvSpPr>
        <p:spPr bwMode="auto">
          <a:xfrm>
            <a:off x="3429000" y="2514600"/>
            <a:ext cx="0" cy="1371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9" name="Line 32"/>
          <p:cNvSpPr>
            <a:spLocks noChangeShapeType="1"/>
          </p:cNvSpPr>
          <p:nvPr/>
        </p:nvSpPr>
        <p:spPr bwMode="auto">
          <a:xfrm>
            <a:off x="3810000" y="2057400"/>
            <a:ext cx="609600" cy="457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0" name="Rectangle 79"/>
          <p:cNvSpPr>
            <a:spLocks noChangeArrowheads="1"/>
          </p:cNvSpPr>
          <p:nvPr/>
        </p:nvSpPr>
        <p:spPr bwMode="auto">
          <a:xfrm>
            <a:off x="6858000" y="4375150"/>
            <a:ext cx="1828800" cy="1828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1" name="Rectangle 80"/>
          <p:cNvSpPr>
            <a:spLocks noChangeArrowheads="1"/>
          </p:cNvSpPr>
          <p:nvPr/>
        </p:nvSpPr>
        <p:spPr bwMode="auto">
          <a:xfrm>
            <a:off x="7162800" y="4679950"/>
            <a:ext cx="1219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2" name="Line 81"/>
          <p:cNvSpPr>
            <a:spLocks noChangeShapeType="1"/>
          </p:cNvSpPr>
          <p:nvPr/>
        </p:nvSpPr>
        <p:spPr bwMode="auto">
          <a:xfrm>
            <a:off x="7772400" y="46799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3" name="Line 82"/>
          <p:cNvSpPr>
            <a:spLocks noChangeShapeType="1"/>
          </p:cNvSpPr>
          <p:nvPr/>
        </p:nvSpPr>
        <p:spPr bwMode="auto">
          <a:xfrm rot="5400000">
            <a:off x="7772400" y="46799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4" name="Oval 83"/>
          <p:cNvSpPr>
            <a:spLocks noChangeArrowheads="1"/>
          </p:cNvSpPr>
          <p:nvPr/>
        </p:nvSpPr>
        <p:spPr bwMode="auto">
          <a:xfrm>
            <a:off x="7391400" y="4679950"/>
            <a:ext cx="762000" cy="1219200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5" name="Freeform 84"/>
          <p:cNvSpPr>
            <a:spLocks/>
          </p:cNvSpPr>
          <p:nvPr/>
        </p:nvSpPr>
        <p:spPr bwMode="auto">
          <a:xfrm>
            <a:off x="7445375" y="4843463"/>
            <a:ext cx="700088" cy="1012825"/>
          </a:xfrm>
          <a:custGeom>
            <a:avLst/>
            <a:gdLst>
              <a:gd name="T0" fmla="*/ 2147483647 w 441"/>
              <a:gd name="T1" fmla="*/ 2147483647 h 638"/>
              <a:gd name="T2" fmla="*/ 2147483647 w 441"/>
              <a:gd name="T3" fmla="*/ 2147483647 h 638"/>
              <a:gd name="T4" fmla="*/ 2147483647 w 441"/>
              <a:gd name="T5" fmla="*/ 2147483647 h 638"/>
              <a:gd name="T6" fmla="*/ 2147483647 w 441"/>
              <a:gd name="T7" fmla="*/ 2147483647 h 638"/>
              <a:gd name="T8" fmla="*/ 2147483647 w 441"/>
              <a:gd name="T9" fmla="*/ 2147483647 h 638"/>
              <a:gd name="T10" fmla="*/ 2147483647 w 441"/>
              <a:gd name="T11" fmla="*/ 2147483647 h 638"/>
              <a:gd name="T12" fmla="*/ 2147483647 w 441"/>
              <a:gd name="T13" fmla="*/ 2147483647 h 638"/>
              <a:gd name="T14" fmla="*/ 2147483647 w 441"/>
              <a:gd name="T15" fmla="*/ 2147483647 h 6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1"/>
              <a:gd name="T25" fmla="*/ 0 h 638"/>
              <a:gd name="T26" fmla="*/ 441 w 441"/>
              <a:gd name="T27" fmla="*/ 638 h 6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1" h="638">
                <a:moveTo>
                  <a:pt x="32" y="28"/>
                </a:moveTo>
                <a:cubicBezTo>
                  <a:pt x="0" y="56"/>
                  <a:pt x="17" y="128"/>
                  <a:pt x="32" y="203"/>
                </a:cubicBezTo>
                <a:cubicBezTo>
                  <a:pt x="47" y="278"/>
                  <a:pt x="90" y="406"/>
                  <a:pt x="123" y="477"/>
                </a:cubicBezTo>
                <a:cubicBezTo>
                  <a:pt x="156" y="548"/>
                  <a:pt x="189" y="638"/>
                  <a:pt x="229" y="631"/>
                </a:cubicBezTo>
                <a:cubicBezTo>
                  <a:pt x="269" y="624"/>
                  <a:pt x="330" y="516"/>
                  <a:pt x="362" y="435"/>
                </a:cubicBezTo>
                <a:cubicBezTo>
                  <a:pt x="394" y="354"/>
                  <a:pt x="441" y="214"/>
                  <a:pt x="418" y="147"/>
                </a:cubicBezTo>
                <a:cubicBezTo>
                  <a:pt x="395" y="80"/>
                  <a:pt x="286" y="55"/>
                  <a:pt x="222" y="35"/>
                </a:cubicBezTo>
                <a:cubicBezTo>
                  <a:pt x="158" y="15"/>
                  <a:pt x="64" y="0"/>
                  <a:pt x="32" y="28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6" name="Line 86"/>
          <p:cNvSpPr>
            <a:spLocks noChangeShapeType="1"/>
          </p:cNvSpPr>
          <p:nvPr/>
        </p:nvSpPr>
        <p:spPr bwMode="auto">
          <a:xfrm>
            <a:off x="8382000" y="5289550"/>
            <a:ext cx="228600" cy="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7" name="Line 87"/>
          <p:cNvSpPr>
            <a:spLocks noChangeShapeType="1"/>
          </p:cNvSpPr>
          <p:nvPr/>
        </p:nvSpPr>
        <p:spPr bwMode="auto">
          <a:xfrm rot="-5400000">
            <a:off x="7658100" y="4565650"/>
            <a:ext cx="228600" cy="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8" name="Text Box 88"/>
          <p:cNvSpPr txBox="1">
            <a:spLocks noChangeArrowheads="1"/>
          </p:cNvSpPr>
          <p:nvPr/>
        </p:nvSpPr>
        <p:spPr bwMode="auto">
          <a:xfrm>
            <a:off x="7486650" y="43434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FF8000"/>
                </a:solidFill>
              </a:rPr>
              <a:t>y</a:t>
            </a:r>
          </a:p>
        </p:txBody>
      </p:sp>
      <p:sp>
        <p:nvSpPr>
          <p:cNvPr id="7229" name="Text Box 89"/>
          <p:cNvSpPr txBox="1">
            <a:spLocks noChangeArrowheads="1"/>
          </p:cNvSpPr>
          <p:nvPr/>
        </p:nvSpPr>
        <p:spPr bwMode="auto">
          <a:xfrm>
            <a:off x="8401050" y="52895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FF8000"/>
                </a:solidFill>
              </a:rPr>
              <a:t>x</a:t>
            </a:r>
          </a:p>
        </p:txBody>
      </p:sp>
      <p:sp>
        <p:nvSpPr>
          <p:cNvPr id="7230" name="Freeform 90"/>
          <p:cNvSpPr>
            <a:spLocks/>
          </p:cNvSpPr>
          <p:nvPr/>
        </p:nvSpPr>
        <p:spPr bwMode="auto">
          <a:xfrm>
            <a:off x="7478713" y="4776788"/>
            <a:ext cx="700087" cy="1012825"/>
          </a:xfrm>
          <a:custGeom>
            <a:avLst/>
            <a:gdLst>
              <a:gd name="T0" fmla="*/ 2147483647 w 441"/>
              <a:gd name="T1" fmla="*/ 2147483647 h 638"/>
              <a:gd name="T2" fmla="*/ 2147483647 w 441"/>
              <a:gd name="T3" fmla="*/ 2147483647 h 638"/>
              <a:gd name="T4" fmla="*/ 2147483647 w 441"/>
              <a:gd name="T5" fmla="*/ 2147483647 h 638"/>
              <a:gd name="T6" fmla="*/ 2147483647 w 441"/>
              <a:gd name="T7" fmla="*/ 2147483647 h 638"/>
              <a:gd name="T8" fmla="*/ 2147483647 w 441"/>
              <a:gd name="T9" fmla="*/ 2147483647 h 638"/>
              <a:gd name="T10" fmla="*/ 2147483647 w 441"/>
              <a:gd name="T11" fmla="*/ 2147483647 h 638"/>
              <a:gd name="T12" fmla="*/ 2147483647 w 441"/>
              <a:gd name="T13" fmla="*/ 2147483647 h 638"/>
              <a:gd name="T14" fmla="*/ 2147483647 w 441"/>
              <a:gd name="T15" fmla="*/ 2147483647 h 6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1"/>
              <a:gd name="T25" fmla="*/ 0 h 638"/>
              <a:gd name="T26" fmla="*/ 441 w 441"/>
              <a:gd name="T27" fmla="*/ 638 h 6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1" h="638">
                <a:moveTo>
                  <a:pt x="32" y="28"/>
                </a:moveTo>
                <a:cubicBezTo>
                  <a:pt x="0" y="56"/>
                  <a:pt x="17" y="128"/>
                  <a:pt x="32" y="203"/>
                </a:cubicBezTo>
                <a:cubicBezTo>
                  <a:pt x="47" y="278"/>
                  <a:pt x="90" y="406"/>
                  <a:pt x="123" y="477"/>
                </a:cubicBezTo>
                <a:cubicBezTo>
                  <a:pt x="156" y="548"/>
                  <a:pt x="189" y="638"/>
                  <a:pt x="229" y="631"/>
                </a:cubicBezTo>
                <a:cubicBezTo>
                  <a:pt x="269" y="624"/>
                  <a:pt x="330" y="516"/>
                  <a:pt x="362" y="435"/>
                </a:cubicBezTo>
                <a:cubicBezTo>
                  <a:pt x="394" y="354"/>
                  <a:pt x="441" y="214"/>
                  <a:pt x="418" y="147"/>
                </a:cubicBezTo>
                <a:cubicBezTo>
                  <a:pt x="395" y="80"/>
                  <a:pt x="286" y="55"/>
                  <a:pt x="222" y="35"/>
                </a:cubicBezTo>
                <a:cubicBezTo>
                  <a:pt x="158" y="15"/>
                  <a:pt x="64" y="0"/>
                  <a:pt x="32" y="28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31" name="Picture 91" descr="glauber_v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2263775"/>
            <a:ext cx="28194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2" name="Text Box 92"/>
          <p:cNvSpPr txBox="1">
            <a:spLocks noChangeArrowheads="1"/>
          </p:cNvSpPr>
          <p:nvPr/>
        </p:nvSpPr>
        <p:spPr bwMode="auto">
          <a:xfrm>
            <a:off x="7512050" y="2057400"/>
            <a:ext cx="147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arXiv:1003.0194</a:t>
            </a:r>
          </a:p>
        </p:txBody>
      </p:sp>
      <p:sp>
        <p:nvSpPr>
          <p:cNvPr id="7233" name="Text Box 93"/>
          <p:cNvSpPr txBox="1">
            <a:spLocks noChangeArrowheads="1"/>
          </p:cNvSpPr>
          <p:nvPr/>
        </p:nvSpPr>
        <p:spPr bwMode="auto">
          <a:xfrm>
            <a:off x="1447800" y="304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v</a:t>
            </a:r>
            <a:r>
              <a:rPr lang="en-US" altLang="ja-JP" baseline="-25000"/>
              <a:t>3</a:t>
            </a:r>
            <a:r>
              <a:rPr lang="en-US" altLang="ja-JP"/>
              <a:t> and initial fluctuation</a:t>
            </a:r>
            <a:endParaRPr lang="en-US" altLang="ja-JP" baseline="-25000"/>
          </a:p>
        </p:txBody>
      </p:sp>
      <p:sp>
        <p:nvSpPr>
          <p:cNvPr id="7234" name="Line 55"/>
          <p:cNvSpPr>
            <a:spLocks noChangeShapeType="1"/>
          </p:cNvSpPr>
          <p:nvPr/>
        </p:nvSpPr>
        <p:spPr bwMode="auto">
          <a:xfrm flipV="1">
            <a:off x="4648200" y="2286000"/>
            <a:ext cx="0" cy="685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5" name="Rectangle 1091"/>
          <p:cNvSpPr>
            <a:spLocks noChangeArrowheads="1"/>
          </p:cNvSpPr>
          <p:nvPr/>
        </p:nvSpPr>
        <p:spPr bwMode="auto">
          <a:xfrm>
            <a:off x="304800" y="5105400"/>
            <a:ext cx="563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/>
              <a:t>black-disk           --&gt; sign-flipping v</a:t>
            </a:r>
            <a:r>
              <a:rPr lang="en-US" altLang="ja-JP" baseline="-25000"/>
              <a:t>3</a:t>
            </a:r>
            <a:r>
              <a:rPr lang="en-US" altLang="ja-JP"/>
              <a:t> </a:t>
            </a:r>
          </a:p>
          <a:p>
            <a:r>
              <a:rPr lang="en-US" altLang="ja-JP"/>
              <a:t>initial fluctuation --&gt; no-sign-flipping v</a:t>
            </a:r>
            <a:r>
              <a:rPr lang="en-US" altLang="ja-JP" baseline="-2500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/>
              <a:t>WPCF2011, 20-24/Sep/2011, Tokyo</a:t>
            </a:r>
            <a:endParaRPr lang="en-US" altLang="ja-JP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ShinIchi Esumi, Univ. of Tsukuba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C97A-320C-A944-AC6F-BEEDCDACA99D}" type="slidenum">
              <a:rPr lang="en-US" altLang="ja-JP"/>
              <a:pPr/>
              <a:t>36</a:t>
            </a:fld>
            <a:endParaRPr lang="en-US" altLang="ja-JP"/>
          </a:p>
        </p:txBody>
      </p:sp>
      <p:pic>
        <p:nvPicPr>
          <p:cNvPr id="3074" name="Picture 2" descr="rpcor76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44525"/>
            <a:ext cx="8077200" cy="5756275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09600" y="152400"/>
            <a:ext cx="787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Indication of strong non-flipping and weak sign-flipping v</a:t>
            </a:r>
            <a:r>
              <a:rPr lang="en-US" altLang="ja-JP" baseline="-25000"/>
              <a:t>3</a:t>
            </a:r>
            <a:endParaRPr lang="en-US" altLang="ja-JP"/>
          </a:p>
        </p:txBody>
      </p:sp>
      <p:sp>
        <p:nvSpPr>
          <p:cNvPr id="3076" name="Oval 4"/>
          <p:cNvSpPr>
            <a:spLocks noChangeArrowheads="1"/>
          </p:cNvSpPr>
          <p:nvPr/>
        </p:nvSpPr>
        <p:spPr bwMode="auto">
          <a:xfrm>
            <a:off x="3352800" y="1524000"/>
            <a:ext cx="762000" cy="762000"/>
          </a:xfrm>
          <a:prstGeom prst="ellipse">
            <a:avLst/>
          </a:prstGeom>
          <a:noFill/>
          <a:ln w="25400">
            <a:solidFill>
              <a:srgbClr val="9A56D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6553200" y="4267200"/>
            <a:ext cx="762000" cy="762000"/>
          </a:xfrm>
          <a:prstGeom prst="ellipse">
            <a:avLst/>
          </a:prstGeom>
          <a:noFill/>
          <a:ln w="25400">
            <a:solidFill>
              <a:srgbClr val="9A56D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467600" y="2438400"/>
            <a:ext cx="1571625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/>
              <a:t>A: RXN(</a:t>
            </a:r>
            <a:r>
              <a:rPr lang="en-US" altLang="ja-JP" sz="1800">
                <a:latin typeface="Symbol" charset="2"/>
                <a:sym typeface="Symbol" charset="2"/>
              </a:rPr>
              <a:t></a:t>
            </a:r>
            <a:r>
              <a:rPr lang="en-US" altLang="ja-JP" sz="1800"/>
              <a:t>&gt;0)</a:t>
            </a:r>
          </a:p>
          <a:p>
            <a:r>
              <a:rPr lang="en-US" altLang="ja-JP" sz="1800"/>
              <a:t>B: BBC(</a:t>
            </a:r>
            <a:r>
              <a:rPr lang="en-US" altLang="ja-JP" sz="1800">
                <a:latin typeface="Symbol" charset="2"/>
                <a:sym typeface="Symbol" charset="2"/>
              </a:rPr>
              <a:t></a:t>
            </a:r>
            <a:r>
              <a:rPr lang="en-US" altLang="ja-JP" sz="1800"/>
              <a:t>&lt;0)</a:t>
            </a:r>
          </a:p>
          <a:p>
            <a:r>
              <a:rPr lang="en-US" altLang="ja-JP" sz="1800"/>
              <a:t>C: MPC(</a:t>
            </a:r>
            <a:r>
              <a:rPr lang="en-US" altLang="ja-JP" sz="1800">
                <a:latin typeface="Symbol" charset="2"/>
                <a:sym typeface="Symbol" charset="2"/>
              </a:rPr>
              <a:t></a:t>
            </a:r>
            <a:r>
              <a:rPr lang="en-US" altLang="ja-JP" sz="1800"/>
              <a:t>&gt;0)</a:t>
            </a:r>
          </a:p>
          <a:p>
            <a:r>
              <a:rPr lang="en-US" altLang="ja-JP" sz="1800"/>
              <a:t>D: MPC(</a:t>
            </a:r>
            <a:r>
              <a:rPr lang="en-US" altLang="ja-JP" sz="1800">
                <a:latin typeface="Symbol" charset="2"/>
                <a:sym typeface="Symbol" charset="2"/>
              </a:rPr>
              <a:t></a:t>
            </a:r>
            <a:r>
              <a:rPr lang="en-US" altLang="ja-JP" sz="1800"/>
              <a:t>&lt;0)</a:t>
            </a:r>
          </a:p>
          <a:p>
            <a:r>
              <a:rPr lang="en-US" altLang="ja-JP" sz="1800"/>
              <a:t>E: BBC (</a:t>
            </a:r>
            <a:r>
              <a:rPr lang="en-US" altLang="ja-JP" sz="1800">
                <a:latin typeface="Symbol" charset="2"/>
                <a:sym typeface="Symbol" charset="2"/>
              </a:rPr>
              <a:t></a:t>
            </a:r>
            <a:r>
              <a:rPr lang="en-US" altLang="ja-JP" sz="1800"/>
              <a:t>&gt;0)</a:t>
            </a:r>
          </a:p>
          <a:p>
            <a:r>
              <a:rPr lang="en-US" altLang="ja-JP" sz="1800"/>
              <a:t>F: ZDC (+/{-})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2001286" y="6103690"/>
            <a:ext cx="5893954" cy="707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World’s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(second) largest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heavy-ion collider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World’s largest polarized proton collider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4" y="1066802"/>
            <a:ext cx="8186738" cy="5046663"/>
            <a:chOff x="315" y="720"/>
            <a:chExt cx="5157" cy="3179"/>
          </a:xfrm>
        </p:grpSpPr>
        <p:pic>
          <p:nvPicPr>
            <p:cNvPr id="37376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3764" name="Text Box 4"/>
            <p:cNvSpPr txBox="1">
              <a:spLocks noChangeArrowheads="1"/>
            </p:cNvSpPr>
            <p:nvPr/>
          </p:nvSpPr>
          <p:spPr bwMode="auto">
            <a:xfrm>
              <a:off x="2705" y="1237"/>
              <a:ext cx="669" cy="3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RHIC</a:t>
              </a:r>
            </a:p>
          </p:txBody>
        </p:sp>
        <p:sp>
          <p:nvSpPr>
            <p:cNvPr id="373765" name="Text Box 5"/>
            <p:cNvSpPr txBox="1">
              <a:spLocks noChangeArrowheads="1"/>
            </p:cNvSpPr>
            <p:nvPr/>
          </p:nvSpPr>
          <p:spPr bwMode="auto">
            <a:xfrm>
              <a:off x="3892" y="1180"/>
              <a:ext cx="808" cy="2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BRAHMS</a:t>
              </a:r>
            </a:p>
          </p:txBody>
        </p:sp>
        <p:sp>
          <p:nvSpPr>
            <p:cNvPr id="373766" name="Text Box 6"/>
            <p:cNvSpPr txBox="1">
              <a:spLocks noChangeArrowheads="1"/>
            </p:cNvSpPr>
            <p:nvPr/>
          </p:nvSpPr>
          <p:spPr bwMode="auto">
            <a:xfrm>
              <a:off x="1715" y="1148"/>
              <a:ext cx="808" cy="2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PHOBOS</a:t>
              </a:r>
            </a:p>
          </p:txBody>
        </p:sp>
        <p:sp>
          <p:nvSpPr>
            <p:cNvPr id="373767" name="Text Box 7"/>
            <p:cNvSpPr txBox="1">
              <a:spLocks noChangeArrowheads="1"/>
            </p:cNvSpPr>
            <p:nvPr/>
          </p:nvSpPr>
          <p:spPr bwMode="auto">
            <a:xfrm>
              <a:off x="1002" y="1401"/>
              <a:ext cx="718" cy="2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PHENIX</a:t>
              </a:r>
            </a:p>
          </p:txBody>
        </p:sp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2244" y="1526"/>
              <a:ext cx="535" cy="2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STAR</a:t>
              </a:r>
            </a:p>
          </p:txBody>
        </p:sp>
        <p:sp>
          <p:nvSpPr>
            <p:cNvPr id="373769" name="Text Box 9"/>
            <p:cNvSpPr txBox="1">
              <a:spLocks noChangeArrowheads="1"/>
            </p:cNvSpPr>
            <p:nvPr/>
          </p:nvSpPr>
          <p:spPr bwMode="auto">
            <a:xfrm>
              <a:off x="1114" y="2494"/>
              <a:ext cx="606" cy="33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AGS</a:t>
              </a:r>
            </a:p>
          </p:txBody>
        </p:sp>
        <p:sp>
          <p:nvSpPr>
            <p:cNvPr id="373770" name="Oval 10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5" name="Oval 15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6" name="Line 16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7" name="Line 17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8" name="Line 18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9" name="Arc 19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G0" fmla="+- 0 0 0"/>
                <a:gd name="G1" fmla="+- 3165 0 0"/>
                <a:gd name="G2" fmla="+- 21600 0 0"/>
                <a:gd name="T0" fmla="*/ 21366 w 21600"/>
                <a:gd name="T1" fmla="*/ 0 h 13185"/>
                <a:gd name="T2" fmla="*/ 19135 w 21600"/>
                <a:gd name="T3" fmla="*/ 13185 h 13185"/>
                <a:gd name="T4" fmla="*/ 0 w 21600"/>
                <a:gd name="T5" fmla="*/ 3165 h 1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0" name="Arc 20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G0" fmla="+- 2114 0 0"/>
                <a:gd name="G1" fmla="+- 21600 0 0"/>
                <a:gd name="G2" fmla="+- 21600 0 0"/>
                <a:gd name="T0" fmla="*/ 0 w 19051"/>
                <a:gd name="T1" fmla="*/ 104 h 21600"/>
                <a:gd name="T2" fmla="*/ 19051 w 19051"/>
                <a:gd name="T3" fmla="*/ 8196 h 21600"/>
                <a:gd name="T4" fmla="*/ 2114 w 190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1" name="Oval 21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4" name="Text Box 24"/>
            <p:cNvSpPr txBox="1">
              <a:spLocks noChangeArrowheads="1"/>
            </p:cNvSpPr>
            <p:nvPr/>
          </p:nvSpPr>
          <p:spPr bwMode="auto">
            <a:xfrm>
              <a:off x="2489" y="3487"/>
              <a:ext cx="903" cy="25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TANDEMS</a:t>
              </a:r>
            </a:p>
          </p:txBody>
        </p:sp>
      </p:grpSp>
      <p:sp>
        <p:nvSpPr>
          <p:cNvPr id="373785" name="Oval 25"/>
          <p:cNvSpPr>
            <a:spLocks noChangeArrowheads="1"/>
          </p:cNvSpPr>
          <p:nvPr/>
        </p:nvSpPr>
        <p:spPr bwMode="auto">
          <a:xfrm>
            <a:off x="3810002" y="2895600"/>
            <a:ext cx="152401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6" name="Oval 26"/>
          <p:cNvSpPr>
            <a:spLocks noChangeArrowheads="1"/>
          </p:cNvSpPr>
          <p:nvPr/>
        </p:nvSpPr>
        <p:spPr bwMode="auto">
          <a:xfrm>
            <a:off x="5181602" y="5334001"/>
            <a:ext cx="152401" cy="1524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7" name="Oval 27"/>
          <p:cNvSpPr>
            <a:spLocks noChangeArrowheads="1"/>
          </p:cNvSpPr>
          <p:nvPr/>
        </p:nvSpPr>
        <p:spPr bwMode="auto">
          <a:xfrm>
            <a:off x="3581401" y="3048000"/>
            <a:ext cx="152401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8" name="Oval 28"/>
          <p:cNvSpPr>
            <a:spLocks noChangeArrowheads="1"/>
          </p:cNvSpPr>
          <p:nvPr/>
        </p:nvSpPr>
        <p:spPr bwMode="auto">
          <a:xfrm>
            <a:off x="3352802" y="2895600"/>
            <a:ext cx="152401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9" name="Oval 29"/>
          <p:cNvSpPr>
            <a:spLocks noChangeArrowheads="1"/>
          </p:cNvSpPr>
          <p:nvPr/>
        </p:nvSpPr>
        <p:spPr bwMode="auto">
          <a:xfrm>
            <a:off x="3581401" y="3048000"/>
            <a:ext cx="152401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90" name="Rectangle 30"/>
          <p:cNvSpPr>
            <a:spLocks noGrp="1" noChangeArrowheads="1"/>
          </p:cNvSpPr>
          <p:nvPr>
            <p:ph type="title"/>
          </p:nvPr>
        </p:nvSpPr>
        <p:spPr>
          <a:xfrm>
            <a:off x="364576" y="216274"/>
            <a:ext cx="8471174" cy="609600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elativistic 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</a:t>
            </a: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eavy 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</a:t>
            </a: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on 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</a:t>
            </a: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ollider (RHIC)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Brookhaven National Laboratory (BNL), Upton, NY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73795" name="Text Box 35"/>
          <p:cNvSpPr txBox="1">
            <a:spLocks noChangeArrowheads="1"/>
          </p:cNvSpPr>
          <p:nvPr/>
        </p:nvSpPr>
        <p:spPr bwMode="auto">
          <a:xfrm>
            <a:off x="7391403" y="6019805"/>
            <a:ext cx="1752601" cy="2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i="1" dirty="0"/>
              <a:t>Animation M. Lisa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022978" y="575961"/>
            <a:ext cx="184650" cy="36932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5" name="Table 34"/>
          <p:cNvGraphicFramePr>
            <a:graphicFrameLocks noGrp="1" noChangeAspect="1"/>
          </p:cNvGraphicFramePr>
          <p:nvPr/>
        </p:nvGraphicFramePr>
        <p:xfrm>
          <a:off x="2764441" y="45901"/>
          <a:ext cx="4135916" cy="67643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59181"/>
                <a:gridCol w="1592968"/>
                <a:gridCol w="1683767"/>
              </a:tblGrid>
              <a:tr h="42035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Year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System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  <a:sym typeface="Symbol"/>
                        </a:rPr>
                        <a:t></a:t>
                      </a:r>
                      <a:r>
                        <a:rPr lang="en-US" sz="1800" b="1" kern="1200" dirty="0" err="1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s</a:t>
                      </a:r>
                      <a:r>
                        <a:rPr lang="en-US" sz="1800" b="1" kern="1200" baseline="-25000" dirty="0" err="1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NN</a:t>
                      </a:r>
                      <a:r>
                        <a:rPr lang="en-US" sz="1800" b="1" kern="1200" baseline="-25000" dirty="0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[</a:t>
                      </a:r>
                      <a:r>
                        <a:rPr lang="en-US" sz="1800" b="1" kern="1200" baseline="0" dirty="0" err="1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GeV</a:t>
                      </a:r>
                      <a:r>
                        <a:rPr lang="en-US" sz="1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mbria"/>
                          <a:cs typeface="Times New Roman"/>
                        </a:rPr>
                        <a:t>]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42035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2000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130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903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2001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41386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2002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p+p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903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2003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d+Au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69824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2004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p+p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62.4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42035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2005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Cu+Cu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200, 62.4, 22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9715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2006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p+p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62.4,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200,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500</a:t>
                      </a:r>
                      <a:endParaRPr lang="en-US" sz="1100" dirty="0">
                        <a:solidFill>
                          <a:srgbClr val="000000"/>
                        </a:solidFill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42035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2007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100614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800" kern="1200" dirty="0" smtClean="0">
                        <a:solidFill>
                          <a:srgbClr val="000000"/>
                        </a:solidFill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2008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d+Au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p+p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9.2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9034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2009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p+p</a:t>
                      </a:r>
                      <a:endParaRPr lang="en-US" sz="110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200, 500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69824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2010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Au+Au</a:t>
                      </a: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200, 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"/>
                          <a:ea typeface="Cambria"/>
                          <a:cs typeface="Times New Roman"/>
                        </a:rPr>
                        <a:t>62.4,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mbria"/>
                          <a:cs typeface="Times New Roman"/>
                        </a:rPr>
                        <a:t>39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mbria"/>
                          <a:cs typeface="Times New Roman"/>
                        </a:rPr>
                        <a:t>, 11.5,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mbria"/>
                          <a:cs typeface="Times New Roman"/>
                        </a:rPr>
                        <a:t>7.7</a:t>
                      </a:r>
                      <a:endParaRPr lang="en-US" sz="11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698241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2011</a:t>
                      </a:r>
                      <a:endParaRPr lang="en-US" sz="180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80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8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mbria"/>
                          <a:cs typeface="Times New Roman"/>
                        </a:rPr>
                        <a:t>19.6,27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180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3" marR="82433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页面提取自－QuarkMatter_aschmah_V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76" y="-11954"/>
            <a:ext cx="9195212" cy="69258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49419" y="5334005"/>
            <a:ext cx="4109987" cy="1323423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TPC: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Detects Particles in the |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|&lt;1 range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K, p  through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dx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TOF</a:t>
            </a: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, L, X, W, f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invariant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/>
          <a:srcRect l="9756"/>
          <a:stretch>
            <a:fillRect/>
          </a:stretch>
        </p:blipFill>
        <p:spPr bwMode="auto">
          <a:xfrm>
            <a:off x="-27542" y="-6599"/>
            <a:ext cx="9248902" cy="690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20643" t="8684" r="3880" b="19567"/>
          <a:stretch>
            <a:fillRect/>
          </a:stretch>
        </p:blipFill>
        <p:spPr bwMode="auto">
          <a:xfrm>
            <a:off x="5681935" y="1251971"/>
            <a:ext cx="3501325" cy="223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65550" y="4158982"/>
            <a:ext cx="2997523" cy="2308316"/>
          </a:xfrm>
          <a:prstGeom prst="rect">
            <a:avLst/>
          </a:prstGeom>
          <a:solidFill>
            <a:schemeClr val="tx1"/>
          </a:solidFill>
          <a:ln w="19050" cmpd="sng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wrap="square" lIns="91424" tIns="45712" rIns="91424" bIns="4571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Detector performance generally improves at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lower energies. 		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Geometric acceptance remains the same,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track density gets lower.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Triggering required effort,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but was a solvable problem.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7706" y="88533"/>
            <a:ext cx="8491572" cy="762001"/>
          </a:xfrm>
          <a:prstGeom prst="rect">
            <a:avLst/>
          </a:prstGeom>
        </p:spPr>
        <p:txBody>
          <a:bodyPr vert="horz" lIns="91424" tIns="45712" rIns="91424" bIns="45712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Central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Au+Au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at 7.7 </a:t>
            </a:r>
            <a:r>
              <a:rPr lang="en-US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GeV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in STAR TPC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96792" y="1274166"/>
            <a:ext cx="2565401" cy="5164138"/>
            <a:chOff x="406400" y="861558"/>
            <a:chExt cx="2717799" cy="5526541"/>
          </a:xfrm>
        </p:grpSpPr>
        <p:sp>
          <p:nvSpPr>
            <p:cNvPr id="9" name="Rectangle 8"/>
            <p:cNvSpPr/>
            <p:nvPr/>
          </p:nvSpPr>
          <p:spPr>
            <a:xfrm>
              <a:off x="406400" y="861558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19" descr="pirap_7_tpc_logz.pdf"/>
            <p:cNvPicPr>
              <a:picLocks noChangeAspect="1"/>
            </p:cNvPicPr>
            <p:nvPr/>
          </p:nvPicPr>
          <p:blipFill>
            <a:blip r:embed="rId4"/>
            <a:srcRect t="7726" r="7938"/>
            <a:stretch>
              <a:fillRect/>
            </a:stretch>
          </p:blipFill>
          <p:spPr bwMode="auto">
            <a:xfrm>
              <a:off x="642390" y="886600"/>
              <a:ext cx="2456409" cy="20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0" descr="karap_7_tpc_logz.pdf"/>
            <p:cNvPicPr>
              <a:picLocks noChangeAspect="1"/>
            </p:cNvPicPr>
            <p:nvPr/>
          </p:nvPicPr>
          <p:blipFill>
            <a:blip r:embed="rId5"/>
            <a:srcRect t="9013" r="8995"/>
            <a:stretch>
              <a:fillRect/>
            </a:stretch>
          </p:blipFill>
          <p:spPr bwMode="auto">
            <a:xfrm>
              <a:off x="635000" y="2641600"/>
              <a:ext cx="2426538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6" descr="prrap_7_tpc_logz.pdf"/>
            <p:cNvPicPr>
              <a:picLocks noChangeAspect="1"/>
            </p:cNvPicPr>
            <p:nvPr/>
          </p:nvPicPr>
          <p:blipFill>
            <a:blip r:embed="rId6"/>
            <a:srcRect t="8141" r="8995"/>
            <a:stretch>
              <a:fillRect/>
            </a:stretch>
          </p:blipFill>
          <p:spPr bwMode="auto">
            <a:xfrm>
              <a:off x="632734" y="4329808"/>
              <a:ext cx="2418813" cy="200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2971858" y="1261840"/>
            <a:ext cx="2644774" cy="5181599"/>
            <a:chOff x="6042547" y="850900"/>
            <a:chExt cx="2717799" cy="5526541"/>
          </a:xfrm>
        </p:grpSpPr>
        <p:sp>
          <p:nvSpPr>
            <p:cNvPr id="14" name="Rectangle 13"/>
            <p:cNvSpPr/>
            <p:nvPr/>
          </p:nvSpPr>
          <p:spPr>
            <a:xfrm>
              <a:off x="6042547" y="850900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5" name="Picture 18" descr="pirap_200_tpc_logz.pdf"/>
            <p:cNvPicPr>
              <a:picLocks noChangeAspect="1"/>
            </p:cNvPicPr>
            <p:nvPr/>
          </p:nvPicPr>
          <p:blipFill>
            <a:blip r:embed="rId7"/>
            <a:srcRect t="8810" r="8907"/>
            <a:stretch>
              <a:fillRect/>
            </a:stretch>
          </p:blipFill>
          <p:spPr bwMode="auto">
            <a:xfrm>
              <a:off x="6086025" y="914400"/>
              <a:ext cx="2600776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2" descr="karap_200_tpc_logz.pdf"/>
            <p:cNvPicPr>
              <a:picLocks noChangeAspect="1"/>
            </p:cNvPicPr>
            <p:nvPr/>
          </p:nvPicPr>
          <p:blipFill>
            <a:blip r:embed="rId8"/>
            <a:srcRect t="6064" r="8995"/>
            <a:stretch>
              <a:fillRect/>
            </a:stretch>
          </p:blipFill>
          <p:spPr bwMode="auto">
            <a:xfrm>
              <a:off x="6108700" y="2602325"/>
              <a:ext cx="2578099" cy="205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3" descr="prrap_200_tpc_logz.pdf"/>
            <p:cNvPicPr>
              <a:picLocks noChangeAspect="1"/>
            </p:cNvPicPr>
            <p:nvPr/>
          </p:nvPicPr>
          <p:blipFill>
            <a:blip r:embed="rId9"/>
            <a:srcRect t="8238" r="8995"/>
            <a:stretch>
              <a:fillRect/>
            </a:stretch>
          </p:blipFill>
          <p:spPr bwMode="auto">
            <a:xfrm>
              <a:off x="6104742" y="4368800"/>
              <a:ext cx="2582058" cy="200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564987" y="904838"/>
            <a:ext cx="1855930" cy="36932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Au+Au</a:t>
            </a:r>
            <a:r>
              <a:rPr lang="en-US" dirty="0" smtClean="0">
                <a:solidFill>
                  <a:schemeClr val="bg1"/>
                </a:solidFill>
              </a:rPr>
              <a:t> @ 7.7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0379" y="896959"/>
            <a:ext cx="1915893" cy="369324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Au+Au</a:t>
            </a:r>
            <a:r>
              <a:rPr lang="en-US" dirty="0" smtClean="0">
                <a:solidFill>
                  <a:schemeClr val="bg1"/>
                </a:solidFill>
              </a:rPr>
              <a:t> @ 200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bhisek\Desktop\My PHENIX presentations\QM_2011_PHENIX\Phenix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994" y="353130"/>
            <a:ext cx="4844794" cy="6294882"/>
          </a:xfrm>
          <a:prstGeom prst="rect">
            <a:avLst/>
          </a:prstGeom>
          <a:noFill/>
        </p:spPr>
      </p:pic>
      <p:pic>
        <p:nvPicPr>
          <p:cNvPr id="5" name="Picture 6" descr="phenix_75_72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2" y="5984725"/>
            <a:ext cx="2267710" cy="740155"/>
          </a:xfrm>
          <a:prstGeom prst="rect">
            <a:avLst/>
          </a:prstGeom>
          <a:noFill/>
        </p:spPr>
      </p:pic>
      <p:sp useBgFill="1"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67887" y="399637"/>
            <a:ext cx="3429000" cy="246219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kumimoji="1" lang="en-US" altLang="ja-JP" sz="2200" dirty="0">
                <a:solidFill>
                  <a:schemeClr val="bg1"/>
                </a:solidFill>
              </a:rPr>
              <a:t>Central </a:t>
            </a:r>
            <a:r>
              <a:rPr kumimoji="1" lang="en-US" altLang="ja-JP" sz="2200" dirty="0" smtClean="0">
                <a:solidFill>
                  <a:schemeClr val="bg1"/>
                </a:solidFill>
              </a:rPr>
              <a:t>arms</a:t>
            </a:r>
            <a:r>
              <a:rPr kumimoji="1" lang="en-US" altLang="ja-JP" sz="2200" dirty="0">
                <a:solidFill>
                  <a:schemeClr val="bg1"/>
                </a:solidFill>
              </a:rPr>
              <a:t>:</a:t>
            </a:r>
          </a:p>
          <a:p>
            <a:r>
              <a:rPr kumimoji="1" lang="en-US" altLang="ja-JP" sz="2200" dirty="0">
                <a:solidFill>
                  <a:schemeClr val="bg1"/>
                </a:solidFill>
              </a:rPr>
              <a:t>Hadrons, photons, electrons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</a:rPr>
              <a:t>J/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→ </a:t>
            </a:r>
            <a:r>
              <a:rPr kumimoji="1" lang="en-US" altLang="ja-JP" sz="22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+</a:t>
            </a:r>
            <a:r>
              <a:rPr kumimoji="1" lang="en-US" altLang="ja-JP" sz="22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-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;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Symbol" pitchFamily="18" charset="2"/>
              </a:rPr>
              <a:t>y</a:t>
            </a:r>
            <a:r>
              <a:rPr lang="en-US" sz="2200" dirty="0" smtClean="0">
                <a:solidFill>
                  <a:schemeClr val="bg1"/>
                </a:solidFill>
                <a:latin typeface="Bell MT" pitchFamily="18" charset="0"/>
                <a:cs typeface="Arial" pitchFamily="34" charset="0"/>
              </a:rPr>
              <a:t>’ 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→ </a:t>
            </a:r>
            <a:r>
              <a:rPr kumimoji="1" lang="en-US" altLang="ja-JP" sz="22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+</a:t>
            </a:r>
            <a:r>
              <a:rPr kumimoji="1" lang="en-US" altLang="ja-JP" sz="2200" dirty="0" err="1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-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;</a:t>
            </a:r>
          </a:p>
          <a:p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   </a:t>
            </a:r>
            <a:r>
              <a:rPr kumimoji="1" lang="el-GR" altLang="ja-JP" sz="2200" dirty="0" smtClean="0">
                <a:solidFill>
                  <a:schemeClr val="bg1"/>
                </a:solidFill>
                <a:latin typeface="AvantGarde" pitchFamily="34" charset="0"/>
                <a:sym typeface="Symbol"/>
              </a:rPr>
              <a:t></a:t>
            </a:r>
            <a:r>
              <a:rPr kumimoji="1" lang="en-US" altLang="ja-JP" sz="2200" baseline="-250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c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 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→ </a:t>
            </a:r>
            <a:r>
              <a:rPr kumimoji="1" lang="en-US" altLang="ja-JP" sz="2200" dirty="0" err="1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 err="1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+</a:t>
            </a:r>
            <a:r>
              <a:rPr kumimoji="1" lang="en-US" altLang="ja-JP" sz="2200" dirty="0" err="1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e</a:t>
            </a:r>
            <a:r>
              <a:rPr kumimoji="1" lang="en-US" altLang="ja-JP" sz="2200" baseline="30000" dirty="0" smtClean="0">
                <a:solidFill>
                  <a:schemeClr val="bg1"/>
                </a:solidFill>
                <a:latin typeface="Bell MT" pitchFamily="18" charset="0"/>
                <a:sym typeface="Wingdings" pitchFamily="2" charset="2"/>
              </a:rPr>
              <a:t>-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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AvantGarde" pitchFamily="34" charset="0"/>
                <a:sym typeface="Wingdings" pitchFamily="2" charset="2"/>
              </a:rPr>
              <a:t>;</a:t>
            </a:r>
            <a:endParaRPr kumimoji="1" lang="en-US" altLang="ja-JP" sz="2200" dirty="0">
              <a:solidFill>
                <a:schemeClr val="bg1"/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</a:rPr>
              <a:t>|</a:t>
            </a:r>
            <a:r>
              <a:rPr kumimoji="1" lang="el-GR" altLang="ja-JP" sz="2200" dirty="0" smtClean="0">
                <a:solidFill>
                  <a:schemeClr val="bg1"/>
                </a:solidFill>
                <a:latin typeface="ＭＳ Ｐゴシック" pitchFamily="34" charset="-128"/>
              </a:rPr>
              <a:t>η</a:t>
            </a:r>
            <a:r>
              <a:rPr kumimoji="1" lang="en-US" altLang="ja-JP" sz="2200" dirty="0" smtClean="0">
                <a:solidFill>
                  <a:schemeClr val="bg1"/>
                </a:solidFill>
                <a:latin typeface="Bell MT" pitchFamily="18" charset="0"/>
              </a:rPr>
              <a:t>|&lt;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0.35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err="1">
                <a:solidFill>
                  <a:schemeClr val="bg1"/>
                </a:solidFill>
                <a:latin typeface="Bell MT" pitchFamily="18" charset="0"/>
              </a:rPr>
              <a:t>p</a:t>
            </a:r>
            <a:r>
              <a:rPr kumimoji="1" lang="en-US" altLang="ja-JP" sz="2200" i="1" baseline="-25000" dirty="0" err="1">
                <a:solidFill>
                  <a:schemeClr val="bg1"/>
                </a:solidFill>
                <a:latin typeface="Bell MT" pitchFamily="18" charset="0"/>
              </a:rPr>
              <a:t>e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&gt; 0.2 </a:t>
            </a:r>
            <a:r>
              <a:rPr kumimoji="1" lang="en-US" altLang="ja-JP" sz="2200" dirty="0" err="1">
                <a:solidFill>
                  <a:schemeClr val="bg1"/>
                </a:solidFill>
              </a:rPr>
              <a:t>GeV</a:t>
            </a:r>
            <a:r>
              <a:rPr kumimoji="1" lang="en-US" altLang="ja-JP" sz="2200" dirty="0">
                <a:solidFill>
                  <a:schemeClr val="bg1"/>
                </a:solidFill>
              </a:rPr>
              <a:t>/c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</a:t>
            </a:r>
            <a:r>
              <a:rPr kumimoji="1" lang="el-GR" altLang="ja-JP" sz="2200" dirty="0">
                <a:solidFill>
                  <a:schemeClr val="bg1"/>
                </a:solidFill>
                <a:latin typeface="ＭＳ Ｐゴシック" pitchFamily="34" charset="-128"/>
              </a:rPr>
              <a:t>Δφ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=</a:t>
            </a:r>
            <a:r>
              <a:rPr kumimoji="1" lang="el-GR" altLang="ja-JP" sz="2200" dirty="0">
                <a:solidFill>
                  <a:schemeClr val="bg1"/>
                </a:solidFill>
                <a:latin typeface="ＭＳ Ｐゴシック" pitchFamily="34" charset="-128"/>
              </a:rPr>
              <a:t>π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(2 </a:t>
            </a:r>
            <a:r>
              <a:rPr kumimoji="1" lang="en-US" altLang="ja-JP" sz="2200" dirty="0">
                <a:solidFill>
                  <a:schemeClr val="bg1"/>
                </a:solidFill>
              </a:rPr>
              <a:t>arms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 x </a:t>
            </a:r>
            <a:r>
              <a:rPr kumimoji="1" lang="el-GR" altLang="ja-JP" sz="2200" dirty="0">
                <a:solidFill>
                  <a:schemeClr val="bg1"/>
                </a:solidFill>
                <a:latin typeface="ＭＳ Ｐゴシック" pitchFamily="34" charset="-128"/>
              </a:rPr>
              <a:t>π</a:t>
            </a:r>
            <a:r>
              <a:rPr kumimoji="1" lang="en-US" altLang="ja-JP" sz="2200" dirty="0">
                <a:solidFill>
                  <a:schemeClr val="bg1"/>
                </a:solidFill>
                <a:latin typeface="Bell MT" pitchFamily="18" charset="0"/>
              </a:rPr>
              <a:t>/2)</a:t>
            </a:r>
          </a:p>
        </p:txBody>
      </p:sp>
      <p:sp useBgFill="1"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5464527" y="3656646"/>
            <a:ext cx="3581399" cy="212364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r>
              <a:rPr kumimoji="1" lang="en-US" altLang="ja-JP" sz="2200" dirty="0">
                <a:solidFill>
                  <a:srgbClr val="FFFFFF"/>
                </a:solidFill>
              </a:rPr>
              <a:t>Forward rapidity </a:t>
            </a:r>
            <a:r>
              <a:rPr kumimoji="1" lang="en-US" altLang="ja-JP" sz="2200" dirty="0" smtClean="0">
                <a:solidFill>
                  <a:srgbClr val="FFFFFF"/>
                </a:solidFill>
              </a:rPr>
              <a:t>arms</a:t>
            </a:r>
            <a:r>
              <a:rPr kumimoji="1" lang="en-US" altLang="ja-JP" sz="2200" dirty="0">
                <a:solidFill>
                  <a:srgbClr val="FFFFFF"/>
                </a:solidFill>
              </a:rPr>
              <a:t>:</a:t>
            </a:r>
          </a:p>
          <a:p>
            <a:r>
              <a:rPr kumimoji="1" lang="en-US" altLang="ja-JP" sz="2200" dirty="0" err="1">
                <a:solidFill>
                  <a:srgbClr val="FFFFFF"/>
                </a:solidFill>
              </a:rPr>
              <a:t>Muons</a:t>
            </a:r>
            <a:endParaRPr kumimoji="1" lang="en-US" altLang="ja-JP" sz="2200" dirty="0">
              <a:solidFill>
                <a:srgbClr val="FFFF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</a:rPr>
              <a:t>J/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Symbol" pitchFamily="18" charset="2"/>
              </a:rPr>
              <a:t>y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→ </a:t>
            </a:r>
            <a:r>
              <a:rPr kumimoji="1" lang="el-GR" altLang="ja-JP" sz="22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μ</a:t>
            </a:r>
            <a:r>
              <a:rPr kumimoji="1" lang="en-US" altLang="ja-JP" sz="2200" baseline="30000" dirty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+</a:t>
            </a:r>
            <a:r>
              <a:rPr kumimoji="1" lang="el-GR" altLang="ja-JP" sz="2200" dirty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μ</a:t>
            </a:r>
            <a:r>
              <a:rPr kumimoji="1" lang="en-US" altLang="ja-JP" sz="2200" baseline="30000" dirty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-</a:t>
            </a: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 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; 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</a:rPr>
              <a:t> 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  <a:sym typeface="Symbol"/>
              </a:rPr>
              <a:t> </a:t>
            </a:r>
            <a:r>
              <a:rPr kumimoji="1" lang="en-US" altLang="ja-JP" sz="2200" dirty="0" smtClean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→ </a:t>
            </a:r>
            <a:r>
              <a:rPr kumimoji="1" lang="el-GR" altLang="ja-JP" sz="22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μ</a:t>
            </a:r>
            <a:r>
              <a:rPr kumimoji="1" lang="en-US" altLang="ja-JP" sz="2200" baseline="30000" dirty="0" smtClean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+</a:t>
            </a:r>
            <a:r>
              <a:rPr kumimoji="1" lang="el-GR" altLang="ja-JP" sz="22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μ</a:t>
            </a:r>
            <a:r>
              <a:rPr kumimoji="1" lang="en-US" altLang="ja-JP" sz="2200" baseline="30000" dirty="0" smtClean="0">
                <a:solidFill>
                  <a:srgbClr val="FFFFFF"/>
                </a:solidFill>
                <a:latin typeface="Bell MT" pitchFamily="18" charset="0"/>
                <a:sym typeface="Wingdings" pitchFamily="2" charset="2"/>
              </a:rPr>
              <a:t>-</a:t>
            </a:r>
            <a:endParaRPr kumimoji="1" lang="en-US" altLang="ja-JP" sz="2200" dirty="0">
              <a:solidFill>
                <a:srgbClr val="FFFFFF"/>
              </a:solidFill>
              <a:latin typeface="Bell MT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1.2&lt;|</a:t>
            </a:r>
            <a:r>
              <a:rPr kumimoji="1" lang="el-GR" altLang="ja-JP" sz="2200" dirty="0">
                <a:solidFill>
                  <a:srgbClr val="FFFFFF"/>
                </a:solidFill>
                <a:latin typeface="ＭＳ Ｐゴシック" pitchFamily="34" charset="-128"/>
              </a:rPr>
              <a:t>η</a:t>
            </a: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|&lt;2.2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p</a:t>
            </a:r>
            <a:r>
              <a:rPr kumimoji="1" lang="el-GR" altLang="ja-JP" sz="2200" baseline="-25000" dirty="0">
                <a:solidFill>
                  <a:srgbClr val="FFFFFF"/>
                </a:solidFill>
                <a:latin typeface="ＭＳ Ｐゴシック" pitchFamily="34" charset="-128"/>
                <a:sym typeface="Wingdings" pitchFamily="2" charset="2"/>
              </a:rPr>
              <a:t>μ</a:t>
            </a: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&gt; 1 </a:t>
            </a:r>
            <a:r>
              <a:rPr kumimoji="1" lang="en-US" altLang="ja-JP" sz="2200" dirty="0" err="1">
                <a:solidFill>
                  <a:srgbClr val="FFFFFF"/>
                </a:solidFill>
              </a:rPr>
              <a:t>GeV</a:t>
            </a:r>
            <a:r>
              <a:rPr kumimoji="1" lang="en-US" altLang="ja-JP" sz="2200" dirty="0">
                <a:solidFill>
                  <a:srgbClr val="FFFFFF"/>
                </a:solidFill>
              </a:rPr>
              <a:t>/c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 </a:t>
            </a:r>
            <a:r>
              <a:rPr kumimoji="1" lang="el-GR" altLang="ja-JP" sz="2200" dirty="0">
                <a:solidFill>
                  <a:srgbClr val="FFFFFF"/>
                </a:solidFill>
                <a:latin typeface="Tahoma" pitchFamily="34" charset="0"/>
              </a:rPr>
              <a:t>Δφ</a:t>
            </a:r>
            <a:r>
              <a:rPr kumimoji="1" lang="en-US" altLang="ja-JP" sz="2200" dirty="0">
                <a:solidFill>
                  <a:srgbClr val="FFFFFF"/>
                </a:solidFill>
                <a:latin typeface="Bell MT" pitchFamily="18" charset="0"/>
              </a:rPr>
              <a:t> = 2</a:t>
            </a:r>
            <a:r>
              <a:rPr kumimoji="1" lang="el-GR" altLang="ja-JP" sz="2200" dirty="0">
                <a:solidFill>
                  <a:srgbClr val="FFFFFF"/>
                </a:solidFill>
                <a:latin typeface="ＭＳ Ｐゴシック" pitchFamily="34" charset="-128"/>
              </a:rPr>
              <a:t>π</a:t>
            </a:r>
            <a:endParaRPr kumimoji="1" lang="en-US" altLang="ja-JP" sz="2200" dirty="0">
              <a:solidFill>
                <a:srgbClr val="FFFFFF"/>
              </a:solidFill>
              <a:latin typeface="Bell MT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 descr="970205a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343401"/>
            <a:ext cx="2286001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2" descr="img_03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2999" y="152403"/>
            <a:ext cx="1943101" cy="18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3" descr="Assembly_V4_Page_2"/>
          <p:cNvPicPr>
            <a:picLocks noChangeAspect="1" noChangeArrowheads="1"/>
          </p:cNvPicPr>
          <p:nvPr/>
        </p:nvPicPr>
        <p:blipFill>
          <a:blip r:embed="rId5"/>
          <a:srcRect l="28816" t="37302" r="25726" b="8826"/>
          <a:stretch>
            <a:fillRect/>
          </a:stretch>
        </p:blipFill>
        <p:spPr bwMode="auto">
          <a:xfrm>
            <a:off x="6934202" y="76200"/>
            <a:ext cx="2057400" cy="18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4" descr="phos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1" y="1219202"/>
            <a:ext cx="151924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5" descr="970715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1" y="3067052"/>
            <a:ext cx="2209799" cy="16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7" descr="bbc-ma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2971800"/>
            <a:ext cx="1752601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15" descr="nspo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3" y="5503867"/>
            <a:ext cx="2590801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28600" y="2438401"/>
            <a:ext cx="990600" cy="2743200"/>
            <a:chOff x="3408" y="240"/>
            <a:chExt cx="1388" cy="3888"/>
          </a:xfrm>
        </p:grpSpPr>
        <p:pic>
          <p:nvPicPr>
            <p:cNvPr id="97290" name="Picture 17" descr="smd_pict1_frontview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08" y="240"/>
              <a:ext cx="1388" cy="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91" name="Line 18"/>
            <p:cNvSpPr>
              <a:spLocks noChangeShapeType="1"/>
            </p:cNvSpPr>
            <p:nvPr/>
          </p:nvSpPr>
          <p:spPr bwMode="auto">
            <a:xfrm>
              <a:off x="3840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2" name="Line 19"/>
            <p:cNvSpPr>
              <a:spLocks noChangeShapeType="1"/>
            </p:cNvSpPr>
            <p:nvPr/>
          </p:nvSpPr>
          <p:spPr bwMode="auto">
            <a:xfrm>
              <a:off x="3936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3" name="Line 20"/>
            <p:cNvSpPr>
              <a:spLocks noChangeShapeType="1"/>
            </p:cNvSpPr>
            <p:nvPr/>
          </p:nvSpPr>
          <p:spPr bwMode="auto">
            <a:xfrm>
              <a:off x="4032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4" name="Line 21"/>
            <p:cNvSpPr>
              <a:spLocks noChangeShapeType="1"/>
            </p:cNvSpPr>
            <p:nvPr/>
          </p:nvSpPr>
          <p:spPr bwMode="auto">
            <a:xfrm>
              <a:off x="4128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5" name="Line 22"/>
            <p:cNvSpPr>
              <a:spLocks noChangeShapeType="1"/>
            </p:cNvSpPr>
            <p:nvPr/>
          </p:nvSpPr>
          <p:spPr bwMode="auto">
            <a:xfrm>
              <a:off x="4224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6" name="Line 23"/>
            <p:cNvSpPr>
              <a:spLocks noChangeShapeType="1"/>
            </p:cNvSpPr>
            <p:nvPr/>
          </p:nvSpPr>
          <p:spPr bwMode="auto">
            <a:xfrm>
              <a:off x="4320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7" name="Line 24"/>
            <p:cNvSpPr>
              <a:spLocks noChangeShapeType="1"/>
            </p:cNvSpPr>
            <p:nvPr/>
          </p:nvSpPr>
          <p:spPr bwMode="auto">
            <a:xfrm>
              <a:off x="4416" y="3072"/>
              <a:ext cx="96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8" name="Line 25"/>
            <p:cNvSpPr>
              <a:spLocks noChangeShapeType="1"/>
            </p:cNvSpPr>
            <p:nvPr/>
          </p:nvSpPr>
          <p:spPr bwMode="auto">
            <a:xfrm flipV="1">
              <a:off x="3744" y="3120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299" name="Line 26"/>
            <p:cNvSpPr>
              <a:spLocks noChangeShapeType="1"/>
            </p:cNvSpPr>
            <p:nvPr/>
          </p:nvSpPr>
          <p:spPr bwMode="auto">
            <a:xfrm flipV="1">
              <a:off x="3768" y="3216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0" name="Line 27"/>
            <p:cNvSpPr>
              <a:spLocks noChangeShapeType="1"/>
            </p:cNvSpPr>
            <p:nvPr/>
          </p:nvSpPr>
          <p:spPr bwMode="auto">
            <a:xfrm flipV="1">
              <a:off x="3768" y="3312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1" name="Line 28"/>
            <p:cNvSpPr>
              <a:spLocks noChangeShapeType="1"/>
            </p:cNvSpPr>
            <p:nvPr/>
          </p:nvSpPr>
          <p:spPr bwMode="auto">
            <a:xfrm flipV="1">
              <a:off x="3780" y="3408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2" name="Line 29"/>
            <p:cNvSpPr>
              <a:spLocks noChangeShapeType="1"/>
            </p:cNvSpPr>
            <p:nvPr/>
          </p:nvSpPr>
          <p:spPr bwMode="auto">
            <a:xfrm flipV="1">
              <a:off x="3804" y="3504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3" name="Line 30"/>
            <p:cNvSpPr>
              <a:spLocks noChangeShapeType="1"/>
            </p:cNvSpPr>
            <p:nvPr/>
          </p:nvSpPr>
          <p:spPr bwMode="auto">
            <a:xfrm flipV="1">
              <a:off x="3816" y="3600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4" name="Line 31"/>
            <p:cNvSpPr>
              <a:spLocks noChangeShapeType="1"/>
            </p:cNvSpPr>
            <p:nvPr/>
          </p:nvSpPr>
          <p:spPr bwMode="auto">
            <a:xfrm flipV="1">
              <a:off x="3828" y="3696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5" name="Line 32"/>
            <p:cNvSpPr>
              <a:spLocks noChangeShapeType="1"/>
            </p:cNvSpPr>
            <p:nvPr/>
          </p:nvSpPr>
          <p:spPr bwMode="auto">
            <a:xfrm flipV="1">
              <a:off x="3840" y="3792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97306" name="Line 33"/>
            <p:cNvSpPr>
              <a:spLocks noChangeShapeType="1"/>
            </p:cNvSpPr>
            <p:nvPr/>
          </p:nvSpPr>
          <p:spPr bwMode="auto">
            <a:xfrm flipV="1">
              <a:off x="3852" y="3888"/>
              <a:ext cx="720" cy="48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97307" name="Picture 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05002" y="80968"/>
            <a:ext cx="24384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08" name="Rectangle 36"/>
          <p:cNvSpPr>
            <a:spLocks noChangeArrowheads="1"/>
          </p:cNvSpPr>
          <p:nvPr/>
        </p:nvSpPr>
        <p:spPr bwMode="auto">
          <a:xfrm>
            <a:off x="1752600" y="1"/>
            <a:ext cx="2667000" cy="457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09" name="Text Box 38"/>
          <p:cNvSpPr txBox="1">
            <a:spLocks noChangeArrowheads="1"/>
          </p:cNvSpPr>
          <p:nvPr/>
        </p:nvSpPr>
        <p:spPr bwMode="auto">
          <a:xfrm>
            <a:off x="7772401" y="3733800"/>
            <a:ext cx="454906" cy="292380"/>
          </a:xfrm>
          <a:prstGeom prst="rect">
            <a:avLst/>
          </a:prstGeom>
          <a:solidFill>
            <a:schemeClr val="bg1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BBC</a:t>
            </a:r>
          </a:p>
        </p:txBody>
      </p:sp>
      <p:sp>
        <p:nvSpPr>
          <p:cNvPr id="97310" name="Text Box 39"/>
          <p:cNvSpPr txBox="1">
            <a:spLocks noChangeArrowheads="1"/>
          </p:cNvSpPr>
          <p:nvPr/>
        </p:nvSpPr>
        <p:spPr bwMode="auto">
          <a:xfrm>
            <a:off x="7573966" y="838200"/>
            <a:ext cx="505250" cy="292380"/>
          </a:xfrm>
          <a:prstGeom prst="rect">
            <a:avLst/>
          </a:prstGeom>
          <a:solidFill>
            <a:schemeClr val="bg1"/>
          </a:solidFill>
          <a:ln w="25400">
            <a:solidFill>
              <a:srgbClr val="FF8000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MPC</a:t>
            </a:r>
          </a:p>
        </p:txBody>
      </p:sp>
      <p:sp>
        <p:nvSpPr>
          <p:cNvPr id="97311" name="Text Box 40"/>
          <p:cNvSpPr txBox="1">
            <a:spLocks noChangeArrowheads="1"/>
          </p:cNvSpPr>
          <p:nvPr/>
        </p:nvSpPr>
        <p:spPr bwMode="auto">
          <a:xfrm>
            <a:off x="5786440" y="2259019"/>
            <a:ext cx="543706" cy="2462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000" dirty="0"/>
              <a:t>PbW0</a:t>
            </a:r>
            <a:r>
              <a:rPr lang="en-US" altLang="ja-JP" sz="1000" baseline="-25000" dirty="0"/>
              <a:t>4</a:t>
            </a:r>
            <a:endParaRPr lang="en-US" altLang="ja-JP" sz="1000" dirty="0"/>
          </a:p>
        </p:txBody>
      </p:sp>
      <p:sp>
        <p:nvSpPr>
          <p:cNvPr id="97312" name="Rectangle 42"/>
          <p:cNvSpPr>
            <a:spLocks noChangeArrowheads="1"/>
          </p:cNvSpPr>
          <p:nvPr/>
        </p:nvSpPr>
        <p:spPr bwMode="auto">
          <a:xfrm>
            <a:off x="1676401" y="1981204"/>
            <a:ext cx="2667000" cy="457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13" name="Text Box 37"/>
          <p:cNvSpPr txBox="1">
            <a:spLocks noChangeArrowheads="1"/>
          </p:cNvSpPr>
          <p:nvPr/>
        </p:nvSpPr>
        <p:spPr bwMode="auto">
          <a:xfrm>
            <a:off x="3048000" y="1905006"/>
            <a:ext cx="1197731" cy="4000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000" dirty="0"/>
              <a:t>   2cm </a:t>
            </a:r>
            <a:r>
              <a:rPr lang="en-US" altLang="ja-JP" sz="1000" dirty="0" err="1"/>
              <a:t>Pb</a:t>
            </a:r>
            <a:r>
              <a:rPr lang="en-US" altLang="ja-JP" sz="1000" dirty="0"/>
              <a:t> converter </a:t>
            </a:r>
          </a:p>
          <a:p>
            <a:r>
              <a:rPr lang="en-US" altLang="ja-JP" sz="1000" dirty="0"/>
              <a:t>   in front</a:t>
            </a:r>
          </a:p>
        </p:txBody>
      </p:sp>
      <p:pic>
        <p:nvPicPr>
          <p:cNvPr id="97314" name="Picture 34" descr="IMG_043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1" y="287340"/>
            <a:ext cx="266700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15" name="Text Box 41"/>
          <p:cNvSpPr txBox="1">
            <a:spLocks noChangeArrowheads="1"/>
          </p:cNvSpPr>
          <p:nvPr/>
        </p:nvSpPr>
        <p:spPr bwMode="auto">
          <a:xfrm>
            <a:off x="533401" y="381000"/>
            <a:ext cx="469314" cy="29238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RXN</a:t>
            </a:r>
          </a:p>
        </p:txBody>
      </p:sp>
      <p:sp>
        <p:nvSpPr>
          <p:cNvPr id="97316" name="Text Box 43"/>
          <p:cNvSpPr txBox="1">
            <a:spLocks noChangeArrowheads="1"/>
          </p:cNvSpPr>
          <p:nvPr/>
        </p:nvSpPr>
        <p:spPr bwMode="auto">
          <a:xfrm>
            <a:off x="241300" y="4953002"/>
            <a:ext cx="2692544" cy="49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	(zero degree </a:t>
            </a:r>
            <a:r>
              <a:rPr lang="en-US" altLang="ja-JP" sz="1300" dirty="0" err="1"/>
              <a:t>n</a:t>
            </a:r>
            <a:r>
              <a:rPr lang="en-US" altLang="ja-JP" sz="1300" dirty="0"/>
              <a:t> calorimeter</a:t>
            </a:r>
          </a:p>
          <a:p>
            <a:r>
              <a:rPr lang="en-US" altLang="ja-JP" sz="1300" dirty="0"/>
              <a:t>ZDC/SMD 	 /shower max detector)</a:t>
            </a:r>
          </a:p>
        </p:txBody>
      </p:sp>
      <p:sp>
        <p:nvSpPr>
          <p:cNvPr id="97317" name="Text Box 44"/>
          <p:cNvSpPr txBox="1">
            <a:spLocks noChangeArrowheads="1"/>
          </p:cNvSpPr>
          <p:nvPr/>
        </p:nvSpPr>
        <p:spPr bwMode="auto">
          <a:xfrm>
            <a:off x="533401" y="1905000"/>
            <a:ext cx="1872369" cy="2923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(reaction plane detector)</a:t>
            </a:r>
          </a:p>
        </p:txBody>
      </p:sp>
      <p:sp>
        <p:nvSpPr>
          <p:cNvPr id="97318" name="Text Box 45"/>
          <p:cNvSpPr txBox="1">
            <a:spLocks noChangeArrowheads="1"/>
          </p:cNvSpPr>
          <p:nvPr/>
        </p:nvSpPr>
        <p:spPr bwMode="auto">
          <a:xfrm>
            <a:off x="7315205" y="2057402"/>
            <a:ext cx="1292033" cy="4924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(</a:t>
            </a:r>
            <a:r>
              <a:rPr lang="en-US" altLang="ja-JP" sz="1300" dirty="0" err="1"/>
              <a:t>muon</a:t>
            </a:r>
            <a:r>
              <a:rPr lang="en-US" altLang="ja-JP" sz="1300" dirty="0"/>
              <a:t> piston </a:t>
            </a:r>
          </a:p>
          <a:p>
            <a:r>
              <a:rPr lang="en-US" altLang="ja-JP" sz="1300" dirty="0"/>
              <a:t>EM-calorimeter)</a:t>
            </a:r>
          </a:p>
        </p:txBody>
      </p:sp>
      <p:sp>
        <p:nvSpPr>
          <p:cNvPr id="97319" name="Text Box 46"/>
          <p:cNvSpPr txBox="1">
            <a:spLocks noChangeArrowheads="1"/>
          </p:cNvSpPr>
          <p:nvPr/>
        </p:nvSpPr>
        <p:spPr bwMode="auto">
          <a:xfrm>
            <a:off x="5497512" y="4419602"/>
            <a:ext cx="1576942" cy="4924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(beam-beam quartz-</a:t>
            </a:r>
          </a:p>
          <a:p>
            <a:r>
              <a:rPr lang="en-US" altLang="ja-JP" sz="1300" dirty="0"/>
              <a:t>Cherenkov detector)</a:t>
            </a:r>
          </a:p>
        </p:txBody>
      </p:sp>
      <p:sp>
        <p:nvSpPr>
          <p:cNvPr id="97320" name="Line 47"/>
          <p:cNvSpPr>
            <a:spLocks noChangeShapeType="1"/>
          </p:cNvSpPr>
          <p:nvPr/>
        </p:nvSpPr>
        <p:spPr bwMode="auto">
          <a:xfrm>
            <a:off x="1524001" y="4572000"/>
            <a:ext cx="33528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1" name="Line 49"/>
          <p:cNvSpPr>
            <a:spLocks noChangeShapeType="1"/>
          </p:cNvSpPr>
          <p:nvPr/>
        </p:nvSpPr>
        <p:spPr bwMode="auto">
          <a:xfrm flipV="1">
            <a:off x="3124201" y="2667000"/>
            <a:ext cx="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2" name="Line 51"/>
          <p:cNvSpPr>
            <a:spLocks noChangeShapeType="1"/>
          </p:cNvSpPr>
          <p:nvPr/>
        </p:nvSpPr>
        <p:spPr bwMode="auto">
          <a:xfrm flipV="1">
            <a:off x="1828802" y="3124205"/>
            <a:ext cx="685800" cy="1447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3" name="Line 52"/>
          <p:cNvSpPr>
            <a:spLocks noChangeShapeType="1"/>
          </p:cNvSpPr>
          <p:nvPr/>
        </p:nvSpPr>
        <p:spPr bwMode="auto">
          <a:xfrm flipH="1" flipV="1">
            <a:off x="3733801" y="3124205"/>
            <a:ext cx="685800" cy="1447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4" name="Line 53"/>
          <p:cNvSpPr>
            <a:spLocks noChangeShapeType="1"/>
          </p:cNvSpPr>
          <p:nvPr/>
        </p:nvSpPr>
        <p:spPr bwMode="auto">
          <a:xfrm>
            <a:off x="2514604" y="3124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5" name="Line 54"/>
          <p:cNvSpPr>
            <a:spLocks noChangeShapeType="1"/>
          </p:cNvSpPr>
          <p:nvPr/>
        </p:nvSpPr>
        <p:spPr bwMode="auto">
          <a:xfrm>
            <a:off x="3124202" y="3124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6" name="Rectangle 55"/>
          <p:cNvSpPr>
            <a:spLocks noChangeArrowheads="1"/>
          </p:cNvSpPr>
          <p:nvPr/>
        </p:nvSpPr>
        <p:spPr bwMode="auto">
          <a:xfrm>
            <a:off x="1752602" y="4343401"/>
            <a:ext cx="152401" cy="228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27" name="Text Box 56"/>
          <p:cNvSpPr txBox="1">
            <a:spLocks noChangeArrowheads="1"/>
          </p:cNvSpPr>
          <p:nvPr/>
        </p:nvSpPr>
        <p:spPr bwMode="auto">
          <a:xfrm>
            <a:off x="2994027" y="4648200"/>
            <a:ext cx="269146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0</a:t>
            </a:r>
          </a:p>
        </p:txBody>
      </p:sp>
      <p:sp>
        <p:nvSpPr>
          <p:cNvPr id="97328" name="Text Box 57"/>
          <p:cNvSpPr txBox="1">
            <a:spLocks noChangeArrowheads="1"/>
          </p:cNvSpPr>
          <p:nvPr/>
        </p:nvSpPr>
        <p:spPr bwMode="auto">
          <a:xfrm>
            <a:off x="4289427" y="4648200"/>
            <a:ext cx="269146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5</a:t>
            </a:r>
          </a:p>
        </p:txBody>
      </p:sp>
      <p:sp>
        <p:nvSpPr>
          <p:cNvPr id="97329" name="Text Box 58"/>
          <p:cNvSpPr txBox="1">
            <a:spLocks noChangeArrowheads="1"/>
          </p:cNvSpPr>
          <p:nvPr/>
        </p:nvSpPr>
        <p:spPr bwMode="auto">
          <a:xfrm>
            <a:off x="1638302" y="4648200"/>
            <a:ext cx="320185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-5</a:t>
            </a:r>
          </a:p>
        </p:txBody>
      </p:sp>
      <p:sp>
        <p:nvSpPr>
          <p:cNvPr id="97330" name="Rectangle 59"/>
          <p:cNvSpPr>
            <a:spLocks noChangeArrowheads="1"/>
          </p:cNvSpPr>
          <p:nvPr/>
        </p:nvSpPr>
        <p:spPr bwMode="auto">
          <a:xfrm>
            <a:off x="228600" y="5181601"/>
            <a:ext cx="990600" cy="3048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1" name="Rectangle 60"/>
          <p:cNvSpPr>
            <a:spLocks noChangeArrowheads="1"/>
          </p:cNvSpPr>
          <p:nvPr/>
        </p:nvSpPr>
        <p:spPr bwMode="auto">
          <a:xfrm>
            <a:off x="4343402" y="4343401"/>
            <a:ext cx="152401" cy="228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2" name="Line 61"/>
          <p:cNvSpPr>
            <a:spLocks noChangeShapeType="1"/>
          </p:cNvSpPr>
          <p:nvPr/>
        </p:nvSpPr>
        <p:spPr bwMode="auto">
          <a:xfrm flipH="1">
            <a:off x="1371604" y="4572001"/>
            <a:ext cx="381001" cy="304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3" name="Line 64"/>
          <p:cNvSpPr>
            <a:spLocks noChangeShapeType="1"/>
          </p:cNvSpPr>
          <p:nvPr/>
        </p:nvSpPr>
        <p:spPr bwMode="auto">
          <a:xfrm>
            <a:off x="4114802" y="3657601"/>
            <a:ext cx="1447799" cy="304800"/>
          </a:xfrm>
          <a:prstGeom prst="line">
            <a:avLst/>
          </a:prstGeom>
          <a:noFill/>
          <a:ln w="19050">
            <a:solidFill>
              <a:srgbClr val="800080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4" name="Rectangle 65"/>
          <p:cNvSpPr>
            <a:spLocks noChangeArrowheads="1"/>
          </p:cNvSpPr>
          <p:nvPr/>
        </p:nvSpPr>
        <p:spPr bwMode="auto">
          <a:xfrm>
            <a:off x="3810001" y="3505201"/>
            <a:ext cx="228602" cy="1066800"/>
          </a:xfrm>
          <a:prstGeom prst="rect">
            <a:avLst/>
          </a:prstGeom>
          <a:noFill/>
          <a:ln w="19050">
            <a:solidFill>
              <a:srgbClr val="FF800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5" name="Rectangle 66"/>
          <p:cNvSpPr>
            <a:spLocks noChangeArrowheads="1"/>
          </p:cNvSpPr>
          <p:nvPr/>
        </p:nvSpPr>
        <p:spPr bwMode="auto">
          <a:xfrm>
            <a:off x="2209802" y="3505201"/>
            <a:ext cx="228602" cy="1066800"/>
          </a:xfrm>
          <a:prstGeom prst="rect">
            <a:avLst/>
          </a:prstGeom>
          <a:noFill/>
          <a:ln w="19050">
            <a:solidFill>
              <a:srgbClr val="FF800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6" name="Line 67"/>
          <p:cNvSpPr>
            <a:spLocks noChangeShapeType="1"/>
          </p:cNvSpPr>
          <p:nvPr/>
        </p:nvSpPr>
        <p:spPr bwMode="auto">
          <a:xfrm flipV="1">
            <a:off x="4038603" y="2057406"/>
            <a:ext cx="1447799" cy="1447799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7" name="Rectangle 68"/>
          <p:cNvSpPr>
            <a:spLocks noChangeArrowheads="1"/>
          </p:cNvSpPr>
          <p:nvPr/>
        </p:nvSpPr>
        <p:spPr bwMode="auto">
          <a:xfrm>
            <a:off x="3429000" y="3124205"/>
            <a:ext cx="304800" cy="144779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8" name="Rectangle 70"/>
          <p:cNvSpPr>
            <a:spLocks noChangeArrowheads="1"/>
          </p:cNvSpPr>
          <p:nvPr/>
        </p:nvSpPr>
        <p:spPr bwMode="auto">
          <a:xfrm>
            <a:off x="2514601" y="3124205"/>
            <a:ext cx="304800" cy="144779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39" name="Line 71"/>
          <p:cNvSpPr>
            <a:spLocks noChangeShapeType="1"/>
          </p:cNvSpPr>
          <p:nvPr/>
        </p:nvSpPr>
        <p:spPr bwMode="auto">
          <a:xfrm flipH="1" flipV="1">
            <a:off x="1905004" y="2362203"/>
            <a:ext cx="609600" cy="7620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40" name="Rectangle 72"/>
          <p:cNvSpPr>
            <a:spLocks noChangeArrowheads="1"/>
          </p:cNvSpPr>
          <p:nvPr/>
        </p:nvSpPr>
        <p:spPr bwMode="auto">
          <a:xfrm>
            <a:off x="3048000" y="3124205"/>
            <a:ext cx="152401" cy="1447799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41" name="Line 73"/>
          <p:cNvSpPr>
            <a:spLocks noChangeShapeType="1"/>
          </p:cNvSpPr>
          <p:nvPr/>
        </p:nvSpPr>
        <p:spPr bwMode="auto">
          <a:xfrm>
            <a:off x="3200402" y="4571999"/>
            <a:ext cx="609600" cy="8382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42" name="Text Box 74"/>
          <p:cNvSpPr txBox="1">
            <a:spLocks noChangeArrowheads="1"/>
          </p:cNvSpPr>
          <p:nvPr/>
        </p:nvSpPr>
        <p:spPr bwMode="auto">
          <a:xfrm>
            <a:off x="4670425" y="4665663"/>
            <a:ext cx="285182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 err="1">
                <a:latin typeface="Symbol" charset="2"/>
                <a:sym typeface="Symbol" charset="2"/>
              </a:rPr>
              <a:t></a:t>
            </a:r>
            <a:endParaRPr lang="en-US" altLang="ja-JP" sz="1300" dirty="0"/>
          </a:p>
        </p:txBody>
      </p:sp>
      <p:sp>
        <p:nvSpPr>
          <p:cNvPr id="97343" name="Text Box 75"/>
          <p:cNvSpPr txBox="1">
            <a:spLocks noChangeArrowheads="1"/>
          </p:cNvSpPr>
          <p:nvPr/>
        </p:nvSpPr>
        <p:spPr bwMode="auto">
          <a:xfrm>
            <a:off x="3124204" y="2743200"/>
            <a:ext cx="632347" cy="2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 err="1"/>
              <a:t>dN/d</a:t>
            </a:r>
            <a:r>
              <a:rPr lang="en-US" altLang="ja-JP" sz="1300" dirty="0" err="1">
                <a:latin typeface="Symbol" charset="2"/>
                <a:sym typeface="Symbol" charset="2"/>
              </a:rPr>
              <a:t></a:t>
            </a:r>
            <a:endParaRPr lang="en-US" altLang="ja-JP" sz="1300" dirty="0">
              <a:latin typeface="Symbol" charset="2"/>
              <a:sym typeface="Symbol" charset="2"/>
            </a:endParaRPr>
          </a:p>
        </p:txBody>
      </p:sp>
      <p:pic>
        <p:nvPicPr>
          <p:cNvPr id="97344" name="Picture 78" descr="Phenix_upgrad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810001" y="5043490"/>
            <a:ext cx="152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345" name="Text Box 76"/>
          <p:cNvSpPr txBox="1">
            <a:spLocks noChangeArrowheads="1"/>
          </p:cNvSpPr>
          <p:nvPr/>
        </p:nvSpPr>
        <p:spPr bwMode="auto">
          <a:xfrm>
            <a:off x="3311526" y="5715001"/>
            <a:ext cx="466778" cy="292380"/>
          </a:xfrm>
          <a:prstGeom prst="rect">
            <a:avLst/>
          </a:prstGeom>
          <a:solidFill>
            <a:schemeClr val="bg1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CNT</a:t>
            </a:r>
          </a:p>
        </p:txBody>
      </p:sp>
      <p:sp>
        <p:nvSpPr>
          <p:cNvPr id="97346" name="Rectangle 77"/>
          <p:cNvSpPr>
            <a:spLocks noChangeArrowheads="1"/>
          </p:cNvSpPr>
          <p:nvPr/>
        </p:nvSpPr>
        <p:spPr bwMode="auto">
          <a:xfrm>
            <a:off x="3124204" y="6121400"/>
            <a:ext cx="2186664" cy="29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1300" dirty="0"/>
              <a:t>(PHENIX central tracking arm)</a:t>
            </a:r>
          </a:p>
        </p:txBody>
      </p:sp>
      <p:sp>
        <p:nvSpPr>
          <p:cNvPr id="97347" name="Rectangle 62"/>
          <p:cNvSpPr>
            <a:spLocks noChangeArrowheads="1"/>
          </p:cNvSpPr>
          <p:nvPr/>
        </p:nvSpPr>
        <p:spPr bwMode="auto">
          <a:xfrm>
            <a:off x="2133601" y="3657600"/>
            <a:ext cx="228602" cy="9144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48" name="Rectangle 63"/>
          <p:cNvSpPr>
            <a:spLocks noChangeArrowheads="1"/>
          </p:cNvSpPr>
          <p:nvPr/>
        </p:nvSpPr>
        <p:spPr bwMode="auto">
          <a:xfrm>
            <a:off x="3886201" y="3657600"/>
            <a:ext cx="228602" cy="9144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 wrap="none" lIns="91424" tIns="45712" rIns="91424" bIns="45712" anchor="ctr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7350" name="Text Box 70"/>
          <p:cNvSpPr txBox="1">
            <a:spLocks noChangeArrowheads="1"/>
          </p:cNvSpPr>
          <p:nvPr/>
        </p:nvSpPr>
        <p:spPr bwMode="auto">
          <a:xfrm rot="-2020922">
            <a:off x="517528" y="2766934"/>
            <a:ext cx="8058149" cy="120031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 range of </a:t>
            </a:r>
            <a:r>
              <a:rPr lang="en-US" altLang="ja-JP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sym typeface="Symbol" charset="2"/>
              </a:rPr>
              <a:t></a:t>
            </a:r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coverage with several R.P. detectors for systematic studies</a:t>
            </a:r>
          </a:p>
        </p:txBody>
      </p:sp>
      <p:pic>
        <p:nvPicPr>
          <p:cNvPr id="74" name="Picture 6" descr="phenix_75_72dpi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786442" y="5984725"/>
            <a:ext cx="2267710" cy="740155"/>
          </a:xfrm>
          <a:prstGeom prst="rect">
            <a:avLst/>
          </a:prstGeom>
          <a:noFill/>
        </p:spPr>
      </p:pic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0347" y="90754"/>
            <a:ext cx="7885325" cy="70787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RHIC Beam Energy Scan Program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6" descr="F:\Vaio_06-Apr-2009\star\BES\PhaseDiagram\PhaseDiagram_May15.tif"/>
          <p:cNvPicPr>
            <a:picLocks/>
          </p:cNvPicPr>
          <p:nvPr/>
        </p:nvPicPr>
        <p:blipFill rotWithShape="1">
          <a:blip r:embed="rId3" cstate="print"/>
          <a:srcRect t="2823" r="20523" b="1316"/>
          <a:stretch/>
        </p:blipFill>
        <p:spPr bwMode="auto">
          <a:xfrm>
            <a:off x="3339358" y="819749"/>
            <a:ext cx="5798089" cy="524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 rot="19611201">
            <a:off x="4949202" y="1597692"/>
            <a:ext cx="1226252" cy="2135925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24" tIns="45712" rIns="91424" bIns="45712" numCol="1" rtlCol="0" anchor="ctr" anchorCtr="0" compatLnSpc="1">
            <a:prstTxWarp prst="textNoShape">
              <a:avLst/>
            </a:prstTxWarp>
          </a:bodyPr>
          <a:lstStyle/>
          <a:p>
            <a:pPr algn="ctr" defTabSz="914239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latin typeface="Arial" pitchFamily="-65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735005" y="6077550"/>
            <a:ext cx="5105354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39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FF0000"/>
                </a:solidFill>
                <a:ea typeface="ＭＳ Ｐゴシック" pitchFamily="-65" charset="-128"/>
                <a:cs typeface="ＭＳ Ｐゴシック" pitchFamily="-65" charset="-128"/>
              </a:rPr>
              <a:t>A</a:t>
            </a:r>
            <a:r>
              <a:rPr lang="en-US" sz="2400" kern="0" dirty="0" smtClean="0">
                <a:solidFill>
                  <a:srgbClr val="FF0000"/>
                </a:solidFill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sz="2400" b="1" kern="0" dirty="0" smtClean="0">
                <a:solidFill>
                  <a:srgbClr val="FF0000"/>
                </a:solidFill>
                <a:ea typeface="ＭＳ Ｐゴシック" pitchFamily="-65" charset="-128"/>
                <a:cs typeface="ＭＳ Ｐゴシック" pitchFamily="-65" charset="-128"/>
              </a:rPr>
              <a:t>landmark of the QCD phase diagram</a:t>
            </a:r>
            <a:endParaRPr lang="en-US" sz="2400" kern="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92" y="914404"/>
            <a:ext cx="3582603" cy="535530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Lattice Gauge Theory (LGT) prediction on the transition temperature T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robust.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LGT calculation, universality, and models hinted the existence of the critical point (CP) on the QCD phase diagram at finite μ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Experimental evidence for either the CP or 1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order transition is important for understanding the QCD phase  diagram.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2009 the RHIC PAC approved a proposal to run a series of six energies to search for the critical point and the onset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deconfinement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These energies were run during the 2010 and 2011 running periods.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8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Metro.thmx</Template>
  <TotalTime>6438</TotalTime>
  <Words>2649</Words>
  <Application>Microsoft Macintosh PowerPoint</Application>
  <PresentationFormat>On-screen Show (4:3)</PresentationFormat>
  <Paragraphs>475</Paragraphs>
  <Slides>36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Equation</vt:lpstr>
      <vt:lpstr>Soft Physics at RHIC</vt:lpstr>
      <vt:lpstr>Remarkable discoveries at RHIC</vt:lpstr>
      <vt:lpstr>Remarkable discoveries at RHIC</vt:lpstr>
      <vt:lpstr>Relativistic Heavy Ion Collider (RHIC) Brookhaven National Laboratory (BNL), Upton, NY</vt:lpstr>
      <vt:lpstr>Slide 5</vt:lpstr>
      <vt:lpstr>Slide 6</vt:lpstr>
      <vt:lpstr>Slide 7</vt:lpstr>
      <vt:lpstr>Slide 8</vt:lpstr>
      <vt:lpstr>Slide 9</vt:lpstr>
      <vt:lpstr>Where are We on the Phase Diagram</vt:lpstr>
      <vt:lpstr>Where are We on the Phase Diagram: BES Result</vt:lpstr>
      <vt:lpstr>Directed  Flow</vt:lpstr>
      <vt:lpstr>Slide 13</vt:lpstr>
      <vt:lpstr>Slide 14</vt:lpstr>
      <vt:lpstr>Elliptic Flow and Collectivity</vt:lpstr>
      <vt:lpstr>Energy Dependence of Elliptic Flow</vt:lpstr>
      <vt:lpstr>v2(pT): Au+Au at 39/62.4/200 GeV</vt:lpstr>
      <vt:lpstr>v2(pT) at RHIC and LHC</vt:lpstr>
      <vt:lpstr>Slide 19</vt:lpstr>
      <vt:lpstr>Flow: What are the Relevant d.o.f.</vt:lpstr>
      <vt:lpstr>Fluid of Constituent Quarks</vt:lpstr>
      <vt:lpstr>BES Result: ncq-scaling of ϕ meson?</vt:lpstr>
      <vt:lpstr>Beyond the v2: Higher Order Harmonics</vt:lpstr>
      <vt:lpstr>Slide 24</vt:lpstr>
      <vt:lpstr>Slide 25</vt:lpstr>
      <vt:lpstr>Summary</vt:lpstr>
      <vt:lpstr>Backup slides</vt:lpstr>
      <vt:lpstr>Required Statistics</vt:lpstr>
      <vt:lpstr>Maximum Net Baryon Density</vt:lpstr>
      <vt:lpstr>Directed  Flow</vt:lpstr>
      <vt:lpstr>Slide 31</vt:lpstr>
      <vt:lpstr>Slide 32</vt:lpstr>
      <vt:lpstr>nq-scaling of v3</vt:lpstr>
      <vt:lpstr>The Horn and Other Yields</vt:lpstr>
      <vt:lpstr>Slide 35</vt:lpstr>
      <vt:lpstr>Slide 36</vt:lpstr>
    </vt:vector>
  </TitlesOfParts>
  <Company>Nuclear Physics Institute ASCR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Selected highlights from  STAR experiment at RHIC</dc:title>
  <dc:creator>Michal Šumbera</dc:creator>
  <cp:lastModifiedBy>Michal Šumbera</cp:lastModifiedBy>
  <cp:revision>205</cp:revision>
  <cp:lastPrinted>2011-11-12T18:38:42Z</cp:lastPrinted>
  <dcterms:created xsi:type="dcterms:W3CDTF">2011-11-17T13:03:58Z</dcterms:created>
  <dcterms:modified xsi:type="dcterms:W3CDTF">2011-11-17T13:48:12Z</dcterms:modified>
</cp:coreProperties>
</file>