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6" r:id="rId2"/>
    <p:sldId id="352" r:id="rId3"/>
    <p:sldId id="355" r:id="rId4"/>
    <p:sldId id="356" r:id="rId5"/>
    <p:sldId id="312" r:id="rId6"/>
    <p:sldId id="326" r:id="rId7"/>
    <p:sldId id="322" r:id="rId8"/>
    <p:sldId id="323" r:id="rId9"/>
    <p:sldId id="317" r:id="rId10"/>
    <p:sldId id="324" r:id="rId11"/>
    <p:sldId id="328" r:id="rId12"/>
    <p:sldId id="329" r:id="rId13"/>
    <p:sldId id="349" r:id="rId14"/>
    <p:sldId id="330" r:id="rId15"/>
    <p:sldId id="331" r:id="rId16"/>
    <p:sldId id="332" r:id="rId17"/>
    <p:sldId id="333" r:id="rId18"/>
    <p:sldId id="314" r:id="rId19"/>
    <p:sldId id="348" r:id="rId20"/>
    <p:sldId id="350" r:id="rId21"/>
    <p:sldId id="338" r:id="rId22"/>
    <p:sldId id="344" r:id="rId23"/>
    <p:sldId id="341" r:id="rId24"/>
    <p:sldId id="353" r:id="rId25"/>
    <p:sldId id="354" r:id="rId26"/>
    <p:sldId id="346" r:id="rId2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7E7FF"/>
    <a:srgbClr val="FF9900"/>
    <a:srgbClr val="FFCC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5659" autoAdjust="0"/>
  </p:normalViewPr>
  <p:slideViewPr>
    <p:cSldViewPr snapToGrid="0">
      <p:cViewPr varScale="1">
        <p:scale>
          <a:sx n="75" d="100"/>
          <a:sy n="75" d="100"/>
        </p:scale>
        <p:origin x="-1020" y="-90"/>
      </p:cViewPr>
      <p:guideLst>
        <p:guide orient="horz" pos="85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927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defTabSz="96662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617" y="0"/>
            <a:ext cx="3168927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defTabSz="96662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8927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defTabSz="96662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617" y="9119173"/>
            <a:ext cx="3168927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defTabSz="966621" eaLnBrk="1" hangingPunct="1">
              <a:defRPr sz="1200"/>
            </a:lvl1pPr>
          </a:lstStyle>
          <a:p>
            <a:pPr>
              <a:defRPr/>
            </a:pPr>
            <a:fld id="{60CEFFAF-2BD5-4E68-B2E4-ED91F6E18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20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927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defTabSz="96662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617" y="0"/>
            <a:ext cx="3168927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r" defTabSz="96662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226"/>
            <a:ext cx="5850835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68927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defTabSz="96662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617" y="9119173"/>
            <a:ext cx="3168927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r" defTabSz="966621" eaLnBrk="1" hangingPunct="1">
              <a:defRPr sz="1200"/>
            </a:lvl1pPr>
          </a:lstStyle>
          <a:p>
            <a:pPr>
              <a:defRPr/>
            </a:pPr>
            <a:fld id="{84029206-C5EE-41C9-AE43-8CDC91A95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43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58953-EFDF-4949-8B1A-4AF99F308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AEF2E-BBF3-4CF3-A7F5-20C57B8AA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F908-04FD-437F-818D-251F1123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4A62A-5333-4A97-9A76-74211B725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838200"/>
            <a:ext cx="40386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733800"/>
            <a:ext cx="40386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838200"/>
            <a:ext cx="4038600" cy="5638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63EAF-5E66-4E67-973D-CF4F2EDDC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A5A67-B3F0-411C-AC3F-7C9C598BCB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4620125" y="862600"/>
            <a:ext cx="429768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4"/>
          </p:nvPr>
        </p:nvSpPr>
        <p:spPr>
          <a:xfrm>
            <a:off x="4620125" y="3758200"/>
            <a:ext cx="429768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232235" y="862600"/>
            <a:ext cx="4297680" cy="56464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38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47735" y="6629400"/>
            <a:ext cx="2133600" cy="228600"/>
          </a:xfrm>
        </p:spPr>
        <p:txBody>
          <a:bodyPr/>
          <a:lstStyle/>
          <a:p>
            <a:pPr>
              <a:defRPr/>
            </a:pPr>
            <a:fld id="{DABA5A67-B3F0-411C-AC3F-7C9C598BCB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232235" y="862600"/>
            <a:ext cx="429768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2"/>
          </p:nvPr>
        </p:nvSpPr>
        <p:spPr>
          <a:xfrm>
            <a:off x="232235" y="3758200"/>
            <a:ext cx="429768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3"/>
          </p:nvPr>
        </p:nvSpPr>
        <p:spPr>
          <a:xfrm>
            <a:off x="4620125" y="862600"/>
            <a:ext cx="429768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4"/>
          </p:nvPr>
        </p:nvSpPr>
        <p:spPr>
          <a:xfrm>
            <a:off x="4620125" y="3758200"/>
            <a:ext cx="429768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3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A5A67-B3F0-411C-AC3F-7C9C598BCB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232235" y="862600"/>
            <a:ext cx="8707228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"/>
          </p:nvPr>
        </p:nvSpPr>
        <p:spPr>
          <a:xfrm>
            <a:off x="232235" y="3758200"/>
            <a:ext cx="429768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0125" y="3758200"/>
            <a:ext cx="429768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B64DF-F641-464E-98DD-3FE214ED8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75886-9E74-4070-8700-CF226F20F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4894-4346-4B72-973E-C96FD53D3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35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32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335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32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B4392-D12A-4710-8582-3488BFAF5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0AE83-BFDD-4FA1-9AED-95167D071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8C03D-0FBC-44D9-BA87-3827FA24A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B0880-BD2F-4F8F-94C1-3B57091F1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C0987-66E9-4465-8A4C-F7519158C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629400"/>
            <a:ext cx="3962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/>
            </a:lvl1pPr>
          </a:lstStyle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DABA5A67-B3F0-411C-AC3F-7C9C598BC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3" r:id="rId14"/>
    <p:sldLayoutId id="2147483831" r:id="rId15"/>
    <p:sldLayoutId id="2147483832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rl.aps.org/abstract/PRL/v106/i14/e14180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5.wmf"/><Relationship Id="rId10" Type="http://schemas.openxmlformats.org/officeDocument/2006/relationships/hyperlink" Target="http://arxiv.org/abs/1107.0975v1" TargetMode="External"/><Relationship Id="rId4" Type="http://schemas.openxmlformats.org/officeDocument/2006/relationships/oleObject" Target="../embeddings/oleObject1.bin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-cdf.fnal.gov/physics/exotic/r2a/20110603.zzmet/pubnote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xxx.lanl.gov/abs/hep-ph/991128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1107.506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1111.127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d.aps.org/pdf/PRD/v64/i3/e035002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42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prd.aps.org/abstract/PRD/v84/i1/e01110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3.gif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hyperlink" Target="http://www-cdf.fnal.gov/physics/exotic/r2a/20110718.highmasszz/notes/zzx_public_note.pdf" TargetMode="Externa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002.3366" TargetMode="External"/><Relationship Id="rId5" Type="http://schemas.openxmlformats.org/officeDocument/2006/relationships/hyperlink" Target="http://arxiv.org/abs/1107.3574" TargetMode="External"/><Relationship Id="rId4" Type="http://schemas.openxmlformats.org/officeDocument/2006/relationships/hyperlink" Target="http://arxiv.org/abs/1103.248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-d0.fnal.gov/Run2Physics/WWW/results.htm" TargetMode="External"/><Relationship Id="rId2" Type="http://schemas.openxmlformats.org/officeDocument/2006/relationships/hyperlink" Target="http://www-cdf.fnal.gov/physics/physics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07.0975v1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prl.aps.org/abstract/PRL/v107/i8/e082001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arxiv.org/abs/1107.3875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03200" y="190500"/>
            <a:ext cx="8758238" cy="1933575"/>
          </a:xfrm>
        </p:spPr>
        <p:txBody>
          <a:bodyPr anchor="t"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Searches for High Mass Resonances and Exotics at the </a:t>
            </a:r>
            <a:r>
              <a:rPr lang="en-US" dirty="0" err="1" smtClean="0">
                <a:solidFill>
                  <a:schemeClr val="bg1"/>
                </a:solidFill>
              </a:rPr>
              <a:t>Tevatron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88963" y="4561850"/>
            <a:ext cx="8072437" cy="1752600"/>
          </a:xfrm>
        </p:spPr>
        <p:txBody>
          <a:bodyPr/>
          <a:lstStyle/>
          <a:p>
            <a:pPr algn="ctr">
              <a:buFont typeface="Wingdings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Ulrich Heintz (</a:t>
            </a:r>
            <a:r>
              <a:rPr lang="en-US" i="1" dirty="0" smtClean="0">
                <a:solidFill>
                  <a:schemeClr val="bg1"/>
                </a:solidFill>
              </a:rPr>
              <a:t>Brown University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algn="ctr">
              <a:buFont typeface="Wingdings" charset="2"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for the CDF and D0 Collaborations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4925" y="6057900"/>
            <a:ext cx="5228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HCP Symposium, Paris, November 18, 2011</a:t>
            </a:r>
            <a:endParaRPr lang="en-US" i="1" dirty="0"/>
          </a:p>
        </p:txBody>
      </p:sp>
      <p:pic>
        <p:nvPicPr>
          <p:cNvPr id="6" name="Picture 16" descr="cdf_logo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331" y="4778148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d0_logo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" y="4778148"/>
            <a:ext cx="1385130" cy="72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fermion generation – b’ </a:t>
            </a:r>
            <a:r>
              <a:rPr lang="en-US" dirty="0" smtClean="0"/>
              <a:t>quark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685800"/>
          </a:xfrm>
        </p:spPr>
        <p:txBody>
          <a:bodyPr/>
          <a:lstStyle/>
          <a:p>
            <a:r>
              <a:rPr lang="en-US" i="1" dirty="0" smtClean="0">
                <a:latin typeface="Cambria" pitchFamily="18" charset="0"/>
              </a:rPr>
              <a:t>m</a:t>
            </a:r>
            <a:r>
              <a:rPr lang="en-US" i="1" baseline="-25000" dirty="0" smtClean="0">
                <a:latin typeface="Cambria" pitchFamily="18" charset="0"/>
              </a:rPr>
              <a:t>b’ </a:t>
            </a:r>
            <a:r>
              <a:rPr lang="en-US" dirty="0">
                <a:latin typeface="Cambria" pitchFamily="18" charset="0"/>
              </a:rPr>
              <a:t>&gt; </a:t>
            </a:r>
            <a:r>
              <a:rPr lang="en-US" dirty="0" smtClean="0">
                <a:latin typeface="Cambria" pitchFamily="18" charset="0"/>
              </a:rPr>
              <a:t>372 </a:t>
            </a:r>
            <a:r>
              <a:rPr lang="en-US" dirty="0" err="1">
                <a:latin typeface="Cambria" pitchFamily="18" charset="0"/>
              </a:rPr>
              <a:t>GeV</a:t>
            </a:r>
            <a:r>
              <a:rPr lang="en-US" dirty="0">
                <a:latin typeface="Cambria" pitchFamily="18" charset="0"/>
              </a:rPr>
              <a:t> @ 95% CL</a:t>
            </a:r>
          </a:p>
        </p:txBody>
      </p:sp>
      <p:pic>
        <p:nvPicPr>
          <p:cNvPr id="9" name="Content Placeholder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00" y="348571"/>
            <a:ext cx="7200000" cy="539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cdf_logo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88514" y="5881067"/>
            <a:ext cx="2962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PRL 106, 141803 (2011)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87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838848"/>
            <a:ext cx="4076148" cy="2758428"/>
          </a:xfrm>
          <a:prstGeom prst="rect">
            <a:avLst/>
          </a:prstGeom>
        </p:spPr>
      </p:pic>
      <p:sp>
        <p:nvSpPr>
          <p:cNvPr id="20" name="Rectangular Callout 19"/>
          <p:cNvSpPr/>
          <p:nvPr/>
        </p:nvSpPr>
        <p:spPr bwMode="auto">
          <a:xfrm>
            <a:off x="736600" y="5129162"/>
            <a:ext cx="4178300" cy="966838"/>
          </a:xfrm>
          <a:prstGeom prst="wedgeRectCallout">
            <a:avLst>
              <a:gd name="adj1" fmla="val 77647"/>
              <a:gd name="adj2" fmla="val 82203"/>
            </a:avLst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fermion generation – heavy </a:t>
            </a:r>
            <a:r>
              <a:rPr lang="en-US" dirty="0" smtClean="0">
                <a:sym typeface="Symbol"/>
              </a:rPr>
              <a:t>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053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superposition of Dirac and </a:t>
            </a:r>
            <a:r>
              <a:rPr lang="en-US" dirty="0" err="1" smtClean="0"/>
              <a:t>Majorana</a:t>
            </a:r>
            <a:r>
              <a:rPr lang="en-US" dirty="0" smtClean="0"/>
              <a:t> particles</a:t>
            </a:r>
          </a:p>
          <a:p>
            <a:pPr lvl="1"/>
            <a:r>
              <a:rPr lang="en-US" dirty="0" smtClean="0"/>
              <a:t>two mass </a:t>
            </a:r>
            <a:r>
              <a:rPr lang="en-US" dirty="0" err="1" smtClean="0"/>
              <a:t>eigenstates</a:t>
            </a:r>
            <a:r>
              <a:rPr lang="en-US" dirty="0" smtClean="0"/>
              <a:t>: </a:t>
            </a:r>
          </a:p>
          <a:p>
            <a:pPr lvl="2"/>
            <a:r>
              <a:rPr lang="en-US" i="1" dirty="0" smtClean="0">
                <a:latin typeface="Cambria" pitchFamily="18" charset="0"/>
              </a:rPr>
              <a:t>N1</a:t>
            </a:r>
            <a:r>
              <a:rPr lang="en-US" dirty="0" smtClean="0"/>
              <a:t> (lightest 4</a:t>
            </a:r>
            <a:r>
              <a:rPr lang="en-US" baseline="30000" dirty="0" smtClean="0"/>
              <a:t>th</a:t>
            </a:r>
            <a:r>
              <a:rPr lang="en-US" dirty="0" smtClean="0"/>
              <a:t> generation particle – stable)</a:t>
            </a:r>
          </a:p>
          <a:p>
            <a:pPr lvl="2"/>
            <a:r>
              <a:rPr lang="en-US" i="1" dirty="0">
                <a:latin typeface="Cambria" pitchFamily="18" charset="0"/>
              </a:rPr>
              <a:t>N2</a:t>
            </a:r>
            <a:r>
              <a:rPr lang="en-US" dirty="0" smtClean="0"/>
              <a:t> (decays to </a:t>
            </a:r>
            <a:r>
              <a:rPr lang="en-US" i="1" dirty="0">
                <a:latin typeface="Cambria" pitchFamily="18" charset="0"/>
              </a:rPr>
              <a:t>N1+Z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require</a:t>
            </a:r>
          </a:p>
          <a:p>
            <a:pPr lvl="1"/>
            <a:r>
              <a:rPr lang="en-US" dirty="0" smtClean="0"/>
              <a:t>two leptons </a:t>
            </a:r>
          </a:p>
          <a:p>
            <a:pPr lvl="2"/>
            <a:r>
              <a:rPr lang="en-US" i="1" dirty="0" smtClean="0">
                <a:latin typeface="Cambria" pitchFamily="18" charset="0"/>
              </a:rPr>
              <a:t>p</a:t>
            </a:r>
            <a:r>
              <a:rPr lang="en-US" i="1" baseline="-25000" dirty="0" smtClean="0">
                <a:latin typeface="Cambria" pitchFamily="18" charset="0"/>
              </a:rPr>
              <a:t>T</a:t>
            </a:r>
            <a:r>
              <a:rPr lang="en-US" i="1" dirty="0" smtClean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&gt;</a:t>
            </a:r>
            <a:r>
              <a:rPr lang="en-US" dirty="0">
                <a:latin typeface="Cambria" pitchFamily="18" charset="0"/>
              </a:rPr>
              <a:t>20 </a:t>
            </a:r>
            <a:r>
              <a:rPr lang="en-US" dirty="0" err="1">
                <a:latin typeface="Cambria" pitchFamily="18" charset="0"/>
              </a:rPr>
              <a:t>GeV</a:t>
            </a:r>
            <a:r>
              <a:rPr lang="en-US" dirty="0" smtClean="0"/>
              <a:t>, same flavor, opposite sign, </a:t>
            </a:r>
            <a:r>
              <a:rPr lang="en-US" i="1" dirty="0">
                <a:latin typeface="Cambria" pitchFamily="18" charset="0"/>
              </a:rPr>
              <a:t>m</a:t>
            </a:r>
            <a:r>
              <a:rPr lang="en-US" i="1" baseline="-25000" dirty="0">
                <a:latin typeface="Cambria" pitchFamily="18" charset="0"/>
              </a:rPr>
              <a:t>ll</a:t>
            </a:r>
            <a:r>
              <a:rPr lang="en-US" i="1" dirty="0">
                <a:latin typeface="Cambria" pitchFamily="18" charset="0"/>
                <a:sym typeface="Symbol"/>
              </a:rPr>
              <a:t>M</a:t>
            </a:r>
            <a:r>
              <a:rPr lang="en-US" i="1" baseline="-25000" dirty="0">
                <a:latin typeface="Cambria" pitchFamily="18" charset="0"/>
                <a:sym typeface="Symbol"/>
              </a:rPr>
              <a:t>Z</a:t>
            </a:r>
          </a:p>
          <a:p>
            <a:pPr lvl="1"/>
            <a:r>
              <a:rPr lang="en-US" dirty="0" smtClean="0">
                <a:sym typeface="Symbol"/>
              </a:rPr>
              <a:t>two jets </a:t>
            </a:r>
          </a:p>
          <a:p>
            <a:pPr lvl="2"/>
            <a:r>
              <a:rPr lang="en-US" i="1" dirty="0" smtClean="0">
                <a:latin typeface="Cambria" pitchFamily="18" charset="0"/>
                <a:sym typeface="Symbol"/>
              </a:rPr>
              <a:t>p</a:t>
            </a:r>
            <a:r>
              <a:rPr lang="en-US" i="1" baseline="-25000" dirty="0">
                <a:latin typeface="Cambria" pitchFamily="18" charset="0"/>
                <a:sym typeface="Symbol"/>
              </a:rPr>
              <a:t>T</a:t>
            </a:r>
            <a:r>
              <a:rPr lang="en-US" i="1" dirty="0" smtClean="0">
                <a:latin typeface="Cambria" pitchFamily="18" charset="0"/>
                <a:sym typeface="Symbol"/>
              </a:rPr>
              <a:t> </a:t>
            </a:r>
            <a:r>
              <a:rPr lang="en-US" dirty="0" smtClean="0">
                <a:latin typeface="Cambria" pitchFamily="18" charset="0"/>
                <a:sym typeface="Symbol"/>
              </a:rPr>
              <a:t>&gt;</a:t>
            </a:r>
            <a:r>
              <a:rPr lang="en-US" dirty="0">
                <a:latin typeface="Cambria" pitchFamily="18" charset="0"/>
                <a:sym typeface="Symbol"/>
              </a:rPr>
              <a:t>15 </a:t>
            </a:r>
            <a:r>
              <a:rPr lang="en-US" dirty="0" err="1">
                <a:latin typeface="Cambria" pitchFamily="18" charset="0"/>
                <a:sym typeface="Symbol"/>
              </a:rPr>
              <a:t>GeV</a:t>
            </a:r>
            <a:r>
              <a:rPr lang="en-US" dirty="0" smtClean="0">
                <a:sym typeface="Symbol"/>
              </a:rPr>
              <a:t>, untagged</a:t>
            </a:r>
          </a:p>
          <a:p>
            <a:pPr lvl="1"/>
            <a:r>
              <a:rPr lang="en-US" dirty="0" smtClean="0">
                <a:sym typeface="Symbol"/>
              </a:rPr>
              <a:t>missing </a:t>
            </a:r>
            <a:r>
              <a:rPr lang="en-US" sz="2300" i="1" dirty="0" smtClean="0">
                <a:latin typeface="Cambria" pitchFamily="18" charset="0"/>
                <a:sym typeface="Symbol"/>
              </a:rPr>
              <a:t>p</a:t>
            </a:r>
            <a:r>
              <a:rPr lang="en-US" sz="2300" i="1" baseline="-25000" dirty="0">
                <a:latin typeface="Cambria" pitchFamily="18" charset="0"/>
                <a:sym typeface="Symbol"/>
              </a:rPr>
              <a:t>T</a:t>
            </a:r>
            <a:r>
              <a:rPr lang="en-US" sz="2300" i="1" dirty="0" smtClean="0">
                <a:latin typeface="Cambria" pitchFamily="18" charset="0"/>
                <a:sym typeface="Symbol"/>
              </a:rPr>
              <a:t> </a:t>
            </a:r>
            <a:r>
              <a:rPr lang="en-US" sz="2300" dirty="0" smtClean="0">
                <a:latin typeface="Cambria" pitchFamily="18" charset="0"/>
                <a:sym typeface="Symbol"/>
              </a:rPr>
              <a:t>&gt;</a:t>
            </a:r>
            <a:r>
              <a:rPr lang="en-US" sz="2300" dirty="0">
                <a:latin typeface="Cambria" pitchFamily="18" charset="0"/>
                <a:sym typeface="Symbol"/>
              </a:rPr>
              <a:t>40 </a:t>
            </a:r>
            <a:r>
              <a:rPr lang="en-US" sz="2300" dirty="0" err="1">
                <a:latin typeface="Cambria" pitchFamily="18" charset="0"/>
                <a:sym typeface="Symbol"/>
              </a:rPr>
              <a:t>GeV</a:t>
            </a:r>
            <a:endParaRPr lang="en-US" sz="2300" dirty="0">
              <a:latin typeface="Cambria" pitchFamily="18" charset="0"/>
              <a:sym typeface="Symbol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775746"/>
              </p:ext>
            </p:extLst>
          </p:nvPr>
        </p:nvGraphicFramePr>
        <p:xfrm>
          <a:off x="862013" y="5207000"/>
          <a:ext cx="39639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4" imgW="2565360" imgH="558720" progId="Equation.3">
                  <p:embed/>
                </p:oleObj>
              </mc:Choice>
              <mc:Fallback>
                <p:oleObj name="Equation" r:id="rId4" imgW="2565360" imgH="558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2013" y="5207000"/>
                        <a:ext cx="3963987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630218" y="4308662"/>
            <a:ext cx="1806905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signal scaled by 10</a:t>
            </a:r>
            <a:r>
              <a:rPr lang="en-US" sz="1400" baseline="30000" dirty="0" smtClean="0"/>
              <a:t>4</a:t>
            </a:r>
          </a:p>
          <a:p>
            <a:r>
              <a:rPr lang="en-US" sz="1400" dirty="0" smtClean="0"/>
              <a:t>M</a:t>
            </a:r>
            <a:r>
              <a:rPr lang="en-US" sz="1400" baseline="-25000" dirty="0" smtClean="0"/>
              <a:t>N2</a:t>
            </a:r>
            <a:r>
              <a:rPr lang="en-US" sz="1400" dirty="0" smtClean="0"/>
              <a:t>=225 </a:t>
            </a:r>
            <a:r>
              <a:rPr lang="en-US" sz="1400" dirty="0" err="1" smtClean="0"/>
              <a:t>GeV</a:t>
            </a:r>
            <a:endParaRPr lang="en-US" sz="1400" dirty="0" smtClean="0"/>
          </a:p>
          <a:p>
            <a:r>
              <a:rPr lang="en-US" sz="1400" dirty="0" smtClean="0"/>
              <a:t>M</a:t>
            </a:r>
            <a:r>
              <a:rPr lang="en-US" sz="1400" baseline="-25000" dirty="0" smtClean="0"/>
              <a:t>N1</a:t>
            </a:r>
            <a:r>
              <a:rPr lang="en-US" sz="1400" dirty="0" smtClean="0"/>
              <a:t>=125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93" y="2826286"/>
            <a:ext cx="611988" cy="731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93" y="1818820"/>
            <a:ext cx="619302" cy="731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62" y="2093853"/>
            <a:ext cx="2777108" cy="1114257"/>
          </a:xfrm>
          <a:prstGeom prst="rect">
            <a:avLst/>
          </a:prstGeom>
        </p:spPr>
      </p:pic>
      <p:pic>
        <p:nvPicPr>
          <p:cNvPr id="16" name="Picture 16" descr="cdf_logoTran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94662" y="1336645"/>
            <a:ext cx="3043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L. </a:t>
            </a:r>
            <a:r>
              <a:rPr lang="en-US" sz="1600" dirty="0"/>
              <a:t>Carpenter </a:t>
            </a:r>
            <a:r>
              <a:rPr lang="en-US" sz="1600" dirty="0" smtClean="0">
                <a:hlinkClick r:id="rId10"/>
              </a:rPr>
              <a:t>arxiv:1107.0975v1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7168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99" y="2075253"/>
            <a:ext cx="6629400" cy="4486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fermion generation – heavy </a:t>
            </a:r>
            <a:r>
              <a:rPr lang="en-US" dirty="0" smtClean="0">
                <a:sym typeface="Symbol"/>
              </a:rPr>
              <a:t>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770405"/>
              </p:ext>
            </p:extLst>
          </p:nvPr>
        </p:nvGraphicFramePr>
        <p:xfrm>
          <a:off x="139700" y="904240"/>
          <a:ext cx="4103689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743"/>
                <a:gridCol w="606743"/>
                <a:gridCol w="871855"/>
                <a:gridCol w="998855"/>
                <a:gridCol w="1019493"/>
              </a:tblGrid>
              <a:tr h="25146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M</a:t>
                      </a:r>
                      <a:r>
                        <a:rPr lang="en-US" sz="1400" baseline="-25000" dirty="0" smtClean="0"/>
                        <a:t>N</a:t>
                      </a:r>
                      <a:r>
                        <a:rPr lang="en-US" sz="14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400" b="1" kern="1200" baseline="-250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M</a:t>
                      </a:r>
                      <a:r>
                        <a:rPr lang="en-US" sz="14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N1</a:t>
                      </a:r>
                      <a:endParaRPr lang="en-US" sz="1400" b="1" kern="1200" baseline="-250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theory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expected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observed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0.51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511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702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0.21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292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369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0.16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684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1088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0.08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156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273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0.02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94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132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0.01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99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138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0.02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171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315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0.003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75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48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0.006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190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297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0.001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71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55 </a:t>
                      </a:r>
                      <a:r>
                        <a:rPr lang="en-US" sz="1400" dirty="0" err="1" smtClean="0"/>
                        <a:t>fb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64DF-F641-464E-98DD-3FE214ED807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16" descr="cdf_logo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80760" y="1470055"/>
            <a:ext cx="206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CDF note 10539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565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tt</a:t>
            </a:r>
            <a:r>
              <a:rPr lang="en-US" dirty="0" smtClean="0"/>
              <a:t> </a:t>
            </a:r>
            <a:r>
              <a:rPr lang="en-US" dirty="0" smtClean="0"/>
              <a:t>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predicted by many models</a:t>
            </a:r>
          </a:p>
          <a:p>
            <a:pPr lvl="1"/>
            <a:r>
              <a:rPr lang="en-US" dirty="0" smtClean="0"/>
              <a:t>GUTs </a:t>
            </a:r>
            <a:r>
              <a:rPr lang="en-US" dirty="0"/>
              <a:t>with </a:t>
            </a:r>
            <a:r>
              <a:rPr lang="en-US" dirty="0" smtClean="0"/>
              <a:t>larger symmetry groups </a:t>
            </a:r>
          </a:p>
          <a:p>
            <a:pPr lvl="1"/>
            <a:r>
              <a:rPr lang="en-US" dirty="0" err="1" smtClean="0"/>
              <a:t>Kaluza</a:t>
            </a:r>
            <a:r>
              <a:rPr lang="en-US" dirty="0" smtClean="0"/>
              <a:t>-Klein </a:t>
            </a:r>
            <a:r>
              <a:rPr lang="en-US" dirty="0"/>
              <a:t>excitations of </a:t>
            </a:r>
            <a:r>
              <a:rPr lang="en-US" dirty="0" smtClean="0"/>
              <a:t>gluon </a:t>
            </a:r>
            <a:r>
              <a:rPr lang="en-US" dirty="0"/>
              <a:t>or </a:t>
            </a:r>
            <a:r>
              <a:rPr lang="en-US" dirty="0" smtClean="0"/>
              <a:t>Z </a:t>
            </a:r>
            <a:r>
              <a:rPr lang="en-US" dirty="0"/>
              <a:t>boson </a:t>
            </a:r>
            <a:endParaRPr lang="en-US" dirty="0" smtClean="0"/>
          </a:p>
          <a:p>
            <a:pPr lvl="1"/>
            <a:r>
              <a:rPr lang="en-US" dirty="0" err="1" smtClean="0"/>
              <a:t>axigluons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new strong dynamics</a:t>
            </a:r>
          </a:p>
          <a:p>
            <a:r>
              <a:rPr lang="en-US" dirty="0" smtClean="0"/>
              <a:t>benchmark model</a:t>
            </a:r>
          </a:p>
          <a:p>
            <a:pPr lvl="1"/>
            <a:r>
              <a:rPr lang="en-US" dirty="0" err="1" smtClean="0"/>
              <a:t>leptophobic</a:t>
            </a:r>
            <a:r>
              <a:rPr lang="en-US" dirty="0" smtClean="0"/>
              <a:t> </a:t>
            </a:r>
            <a:r>
              <a:rPr lang="en-US" dirty="0" err="1" smtClean="0"/>
              <a:t>topcolor</a:t>
            </a:r>
            <a:r>
              <a:rPr lang="en-US" dirty="0" smtClean="0"/>
              <a:t> </a:t>
            </a:r>
            <a:r>
              <a:rPr lang="en-US" i="1" dirty="0" smtClean="0">
                <a:latin typeface="Cambria" pitchFamily="18" charset="0"/>
              </a:rPr>
              <a:t>Z’</a:t>
            </a:r>
          </a:p>
          <a:p>
            <a:pPr lvl="1"/>
            <a:r>
              <a:rPr lang="en-US" dirty="0" smtClean="0"/>
              <a:t>width </a:t>
            </a:r>
            <a:r>
              <a:rPr lang="en-US" i="1" dirty="0" smtClean="0">
                <a:latin typeface="Cambria" pitchFamily="18" charset="0"/>
                <a:sym typeface="Symbol"/>
              </a:rPr>
              <a:t> = 0.012  M</a:t>
            </a:r>
            <a:r>
              <a:rPr lang="en-US" i="1" baseline="-25000" dirty="0" smtClean="0">
                <a:latin typeface="Cambria" pitchFamily="18" charset="0"/>
                <a:sym typeface="Symbol"/>
              </a:rPr>
              <a:t>Z</a:t>
            </a:r>
            <a:r>
              <a:rPr lang="en-US" i="1" baseline="-25000" dirty="0">
                <a:latin typeface="Cambria" pitchFamily="18" charset="0"/>
                <a:sym typeface="Symbol"/>
              </a:rPr>
              <a:t>’</a:t>
            </a:r>
          </a:p>
          <a:p>
            <a:pPr lvl="1"/>
            <a:r>
              <a:rPr lang="en-US" i="1" dirty="0" smtClean="0">
                <a:latin typeface="Cambria" pitchFamily="18" charset="0"/>
                <a:sym typeface="Symbol"/>
              </a:rPr>
              <a:t>B(Z’</a:t>
            </a:r>
            <a:r>
              <a:rPr lang="en-US" i="1" dirty="0" err="1" smtClean="0">
                <a:latin typeface="Cambria" pitchFamily="18" charset="0"/>
                <a:sym typeface="Symbol"/>
              </a:rPr>
              <a:t>tt</a:t>
            </a:r>
            <a:r>
              <a:rPr lang="en-US" i="1" dirty="0" smtClean="0">
                <a:latin typeface="Cambria" pitchFamily="18" charset="0"/>
                <a:sym typeface="Symbol"/>
              </a:rPr>
              <a:t>)=100%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27200" y="5861110"/>
            <a:ext cx="7136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M. Harris, C. T. Hill, and S. J. </a:t>
            </a:r>
            <a:r>
              <a:rPr lang="en-US" dirty="0" smtClean="0"/>
              <a:t>Parke, </a:t>
            </a:r>
            <a:r>
              <a:rPr lang="en-US" dirty="0" err="1" smtClean="0">
                <a:hlinkClick r:id="rId2"/>
              </a:rPr>
              <a:t>arxiv:hep-ph</a:t>
            </a:r>
            <a:r>
              <a:rPr lang="en-US" dirty="0" smtClean="0">
                <a:hlinkClick r:id="rId2"/>
              </a:rPr>
              <a:t>/9911288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163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tt</a:t>
            </a:r>
            <a:r>
              <a:rPr lang="en-US" dirty="0" smtClean="0"/>
              <a:t> </a:t>
            </a:r>
            <a:r>
              <a:rPr lang="en-US" dirty="0" smtClean="0"/>
              <a:t>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require</a:t>
            </a:r>
          </a:p>
          <a:p>
            <a:pPr lvl="1"/>
            <a:r>
              <a:rPr lang="en-US" sz="2400" dirty="0" smtClean="0"/>
              <a:t>1 </a:t>
            </a:r>
            <a:r>
              <a:rPr lang="en-US" sz="2400" i="1" dirty="0" smtClean="0">
                <a:latin typeface="Cambria" pitchFamily="18" charset="0"/>
              </a:rPr>
              <a:t>e</a:t>
            </a:r>
            <a:r>
              <a:rPr lang="en-US" sz="2400" dirty="0" smtClean="0">
                <a:latin typeface="Cambria" pitchFamily="18" charset="0"/>
              </a:rPr>
              <a:t>/</a:t>
            </a:r>
            <a:r>
              <a:rPr lang="en-US" sz="2400" i="1" dirty="0" smtClean="0">
                <a:latin typeface="Cambria" pitchFamily="18" charset="0"/>
                <a:sym typeface="Symbol"/>
              </a:rPr>
              <a:t></a:t>
            </a:r>
            <a:r>
              <a:rPr lang="en-US" sz="2400" dirty="0" smtClean="0"/>
              <a:t> with </a:t>
            </a:r>
            <a:r>
              <a:rPr lang="en-US" sz="2400" i="1" dirty="0" smtClean="0">
                <a:latin typeface="Cambria" pitchFamily="18" charset="0"/>
              </a:rPr>
              <a:t>p</a:t>
            </a:r>
            <a:r>
              <a:rPr lang="en-US" sz="2400" i="1" baseline="-25000" dirty="0" smtClean="0">
                <a:latin typeface="Cambria" pitchFamily="18" charset="0"/>
              </a:rPr>
              <a:t>T</a:t>
            </a:r>
            <a:r>
              <a:rPr lang="en-US" sz="2400" dirty="0" smtClean="0">
                <a:latin typeface="Cambria" pitchFamily="18" charset="0"/>
              </a:rPr>
              <a:t> &gt;20 </a:t>
            </a:r>
            <a:r>
              <a:rPr lang="en-US" sz="2400" dirty="0" err="1" smtClean="0">
                <a:latin typeface="Cambria" pitchFamily="18" charset="0"/>
              </a:rPr>
              <a:t>GeV</a:t>
            </a:r>
            <a:endParaRPr lang="en-US" sz="2400" dirty="0" smtClean="0">
              <a:latin typeface="Cambria" pitchFamily="18" charset="0"/>
            </a:endParaRPr>
          </a:p>
          <a:p>
            <a:pPr lvl="1"/>
            <a:r>
              <a:rPr lang="en-US" sz="2400" dirty="0" smtClean="0"/>
              <a:t>≥4 jets with </a:t>
            </a:r>
            <a:r>
              <a:rPr lang="en-US" sz="2400" i="1" dirty="0" smtClean="0">
                <a:latin typeface="Cambria" pitchFamily="18" charset="0"/>
              </a:rPr>
              <a:t>p</a:t>
            </a:r>
            <a:r>
              <a:rPr lang="en-US" sz="2400" i="1" baseline="-25000" dirty="0" smtClean="0">
                <a:latin typeface="Cambria" pitchFamily="18" charset="0"/>
              </a:rPr>
              <a:t>T</a:t>
            </a:r>
            <a:r>
              <a:rPr lang="en-US" sz="2400" dirty="0" smtClean="0">
                <a:latin typeface="Cambria" pitchFamily="18" charset="0"/>
              </a:rPr>
              <a:t> &gt;</a:t>
            </a:r>
            <a:r>
              <a:rPr lang="en-US" sz="2400" dirty="0">
                <a:latin typeface="Cambria" pitchFamily="18" charset="0"/>
              </a:rPr>
              <a:t>20 </a:t>
            </a:r>
            <a:r>
              <a:rPr lang="en-US" sz="2400" dirty="0" err="1">
                <a:latin typeface="Cambria" pitchFamily="18" charset="0"/>
              </a:rPr>
              <a:t>GeV</a:t>
            </a:r>
            <a:endParaRPr lang="en-US" sz="2400" dirty="0">
              <a:latin typeface="Cambria" pitchFamily="18" charset="0"/>
            </a:endParaRPr>
          </a:p>
          <a:p>
            <a:pPr lvl="1"/>
            <a:r>
              <a:rPr lang="en-US" sz="2400" dirty="0" smtClean="0"/>
              <a:t>≥1 b-tagged jet</a:t>
            </a:r>
          </a:p>
          <a:p>
            <a:pPr lvl="1"/>
            <a:r>
              <a:rPr lang="en-US" sz="2400" dirty="0" smtClean="0"/>
              <a:t>missing </a:t>
            </a:r>
            <a:r>
              <a:rPr lang="en-US" sz="2400" i="1" dirty="0" smtClean="0">
                <a:latin typeface="Cambria" pitchFamily="18" charset="0"/>
              </a:rPr>
              <a:t>p</a:t>
            </a:r>
            <a:r>
              <a:rPr lang="en-US" sz="2400" i="1" baseline="-25000" dirty="0" smtClean="0">
                <a:latin typeface="Cambria" pitchFamily="18" charset="0"/>
              </a:rPr>
              <a:t>T</a:t>
            </a:r>
            <a:r>
              <a:rPr lang="en-US" sz="2400" dirty="0" smtClean="0">
                <a:latin typeface="Cambria" pitchFamily="18" charset="0"/>
              </a:rPr>
              <a:t> &gt;</a:t>
            </a:r>
            <a:r>
              <a:rPr lang="en-US" sz="2400" dirty="0">
                <a:latin typeface="Cambria" pitchFamily="18" charset="0"/>
              </a:rPr>
              <a:t>20 </a:t>
            </a:r>
            <a:r>
              <a:rPr lang="en-US" sz="2400" dirty="0" err="1">
                <a:latin typeface="Cambria" pitchFamily="18" charset="0"/>
              </a:rPr>
              <a:t>GeV</a:t>
            </a:r>
            <a:endParaRPr lang="en-US" sz="2400" dirty="0">
              <a:latin typeface="Cambria" pitchFamily="18" charset="0"/>
            </a:endParaRPr>
          </a:p>
          <a:p>
            <a:r>
              <a:rPr lang="en-US" sz="2800" dirty="0" smtClean="0"/>
              <a:t>plot probability density for </a:t>
            </a:r>
            <a:r>
              <a:rPr lang="en-US" sz="2400" i="1" dirty="0" err="1" smtClean="0">
                <a:latin typeface="Cambria" pitchFamily="18" charset="0"/>
              </a:rPr>
              <a:t>m</a:t>
            </a:r>
            <a:r>
              <a:rPr lang="en-US" sz="2400" i="1" baseline="-25000" dirty="0" err="1" smtClean="0">
                <a:latin typeface="Cambria" pitchFamily="18" charset="0"/>
              </a:rPr>
              <a:t>tt</a:t>
            </a:r>
            <a:endParaRPr lang="en-US" sz="2400" i="1" baseline="-25000" dirty="0">
              <a:latin typeface="Cambria" pitchFamily="18" charset="0"/>
            </a:endParaRPr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3859213"/>
            <a:ext cx="4688647" cy="2770188"/>
          </a:xfrm>
          <a:prstGeom prst="rect">
            <a:avLst/>
          </a:prstGeom>
        </p:spPr>
      </p:pic>
      <p:pic>
        <p:nvPicPr>
          <p:cNvPr id="10" name="Picture 16" descr="cdf_logo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245488"/>
              </p:ext>
            </p:extLst>
          </p:nvPr>
        </p:nvGraphicFramePr>
        <p:xfrm>
          <a:off x="5101429" y="1168400"/>
          <a:ext cx="357801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680"/>
                <a:gridCol w="973667"/>
                <a:gridCol w="97366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jets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≥5 jets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sm</a:t>
                      </a:r>
                      <a:r>
                        <a:rPr lang="en-US" dirty="0" smtClean="0"/>
                        <a:t> (except </a:t>
                      </a:r>
                      <a:r>
                        <a:rPr lang="en-US" dirty="0" err="1" smtClean="0"/>
                        <a:t>tt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197±40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51±13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667±62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225±21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864±74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276±25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8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tt</a:t>
            </a:r>
            <a:r>
              <a:rPr lang="en-US" dirty="0" smtClean="0"/>
              <a:t> </a:t>
            </a:r>
            <a:r>
              <a:rPr lang="en-US" dirty="0" smtClean="0"/>
              <a:t>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83200"/>
            <a:ext cx="8229600" cy="660400"/>
          </a:xfrm>
        </p:spPr>
        <p:txBody>
          <a:bodyPr/>
          <a:lstStyle/>
          <a:p>
            <a:r>
              <a:rPr lang="en-US" i="1" dirty="0" err="1" smtClean="0">
                <a:latin typeface="Cambria" pitchFamily="18" charset="0"/>
              </a:rPr>
              <a:t>m</a:t>
            </a:r>
            <a:r>
              <a:rPr lang="en-US" i="1" baseline="-25000" dirty="0" err="1" smtClean="0">
                <a:latin typeface="Cambria" pitchFamily="18" charset="0"/>
              </a:rPr>
              <a:t>Z</a:t>
            </a:r>
            <a:r>
              <a:rPr lang="en-US" i="1" baseline="-25000" dirty="0" smtClean="0">
                <a:latin typeface="Cambria" pitchFamily="18" charset="0"/>
              </a:rPr>
              <a:t>’ </a:t>
            </a:r>
            <a:r>
              <a:rPr lang="en-US" dirty="0">
                <a:latin typeface="Cambria" pitchFamily="18" charset="0"/>
              </a:rPr>
              <a:t>&gt; </a:t>
            </a:r>
            <a:r>
              <a:rPr lang="en-US" dirty="0" smtClean="0">
                <a:latin typeface="Cambria" pitchFamily="18" charset="0"/>
              </a:rPr>
              <a:t>900 </a:t>
            </a:r>
            <a:r>
              <a:rPr lang="en-US" dirty="0" err="1">
                <a:latin typeface="Cambria" pitchFamily="18" charset="0"/>
              </a:rPr>
              <a:t>GeV</a:t>
            </a:r>
            <a:r>
              <a:rPr lang="en-US" dirty="0">
                <a:latin typeface="Cambria" pitchFamily="18" charset="0"/>
              </a:rPr>
              <a:t> @ 95% CL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29" y="996465"/>
            <a:ext cx="7202541" cy="4255469"/>
          </a:xfrm>
          <a:prstGeom prst="rect">
            <a:avLst/>
          </a:prstGeom>
        </p:spPr>
      </p:pic>
      <p:pic>
        <p:nvPicPr>
          <p:cNvPr id="9" name="Picture 16" descr="cdf_logo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40200" y="5946745"/>
            <a:ext cx="4748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PRD 84, 072004 </a:t>
            </a:r>
            <a:r>
              <a:rPr lang="en-US" dirty="0"/>
              <a:t>(2011</a:t>
            </a:r>
            <a:r>
              <a:rPr lang="en-US" dirty="0" smtClean="0"/>
              <a:t>) </a:t>
            </a:r>
            <a:r>
              <a:rPr lang="en-US" dirty="0" smtClean="0">
                <a:hlinkClick r:id="rId4"/>
              </a:rPr>
              <a:t>arxiv:1107.5063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161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tt</a:t>
            </a:r>
            <a:r>
              <a:rPr lang="en-US" dirty="0" smtClean="0"/>
              <a:t> </a:t>
            </a:r>
            <a:r>
              <a:rPr lang="en-US" dirty="0" smtClean="0"/>
              <a:t>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240210" cy="5638800"/>
          </a:xfrm>
        </p:spPr>
        <p:txBody>
          <a:bodyPr/>
          <a:lstStyle/>
          <a:p>
            <a:r>
              <a:rPr lang="en-US" sz="2400" dirty="0" smtClean="0"/>
              <a:t>require</a:t>
            </a:r>
          </a:p>
          <a:p>
            <a:pPr lvl="1"/>
            <a:r>
              <a:rPr lang="en-US" sz="2000" dirty="0" smtClean="0"/>
              <a:t>1 electron/</a:t>
            </a: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r>
              <a:rPr lang="en-US" sz="2000" i="1" dirty="0" smtClean="0">
                <a:latin typeface="Cambria" pitchFamily="18" charset="0"/>
              </a:rPr>
              <a:t>p</a:t>
            </a:r>
            <a:r>
              <a:rPr lang="en-US" sz="2000" i="1" baseline="-25000" dirty="0" smtClean="0">
                <a:latin typeface="Cambria" pitchFamily="18" charset="0"/>
              </a:rPr>
              <a:t>T</a:t>
            </a:r>
            <a:r>
              <a:rPr lang="en-US" sz="2000" dirty="0" smtClean="0">
                <a:latin typeface="Cambria" pitchFamily="18" charset="0"/>
              </a:rPr>
              <a:t>&gt;20 </a:t>
            </a:r>
            <a:r>
              <a:rPr lang="en-US" sz="2000" dirty="0" err="1" smtClean="0">
                <a:latin typeface="Cambria" pitchFamily="18" charset="0"/>
              </a:rPr>
              <a:t>GeV</a:t>
            </a:r>
            <a:endParaRPr lang="en-US" sz="2000" dirty="0" smtClean="0">
              <a:latin typeface="Cambria" pitchFamily="18" charset="0"/>
            </a:endParaRPr>
          </a:p>
          <a:p>
            <a:pPr lvl="1"/>
            <a:r>
              <a:rPr lang="en-US" sz="2000" dirty="0" smtClean="0"/>
              <a:t>missing </a:t>
            </a:r>
            <a:r>
              <a:rPr lang="en-US" sz="2000" i="1" dirty="0">
                <a:latin typeface="Cambria" pitchFamily="18" charset="0"/>
              </a:rPr>
              <a:t>p</a:t>
            </a:r>
            <a:r>
              <a:rPr lang="en-US" sz="2000" i="1" baseline="-25000" dirty="0">
                <a:latin typeface="Cambria" pitchFamily="18" charset="0"/>
              </a:rPr>
              <a:t>T</a:t>
            </a:r>
            <a:r>
              <a:rPr lang="en-US" sz="2000" dirty="0">
                <a:latin typeface="Cambria" pitchFamily="18" charset="0"/>
              </a:rPr>
              <a:t>&gt;20/30 </a:t>
            </a:r>
            <a:r>
              <a:rPr lang="en-US" sz="2000" dirty="0" err="1">
                <a:latin typeface="Cambria" pitchFamily="18" charset="0"/>
              </a:rPr>
              <a:t>GeV</a:t>
            </a:r>
            <a:endParaRPr lang="en-US" sz="2000" dirty="0">
              <a:latin typeface="Cambria" pitchFamily="18" charset="0"/>
            </a:endParaRPr>
          </a:p>
          <a:p>
            <a:pPr lvl="1"/>
            <a:r>
              <a:rPr lang="en-US" sz="2000" dirty="0" smtClean="0"/>
              <a:t>≥3 jets </a:t>
            </a:r>
            <a:r>
              <a:rPr lang="en-US" sz="2000" i="1" dirty="0">
                <a:latin typeface="Cambria" pitchFamily="18" charset="0"/>
              </a:rPr>
              <a:t>p</a:t>
            </a:r>
            <a:r>
              <a:rPr lang="en-US" sz="2000" i="1" baseline="-25000" dirty="0">
                <a:latin typeface="Cambria" pitchFamily="18" charset="0"/>
              </a:rPr>
              <a:t>T</a:t>
            </a:r>
            <a:r>
              <a:rPr lang="en-US" sz="2000" dirty="0">
                <a:latin typeface="Cambria" pitchFamily="18" charset="0"/>
              </a:rPr>
              <a:t>&gt;20 </a:t>
            </a:r>
            <a:r>
              <a:rPr lang="en-US" sz="2000" dirty="0" err="1">
                <a:latin typeface="Cambria" pitchFamily="18" charset="0"/>
              </a:rPr>
              <a:t>GeV</a:t>
            </a:r>
            <a:endParaRPr lang="en-US" sz="2000" dirty="0">
              <a:latin typeface="Cambria" pitchFamily="18" charset="0"/>
            </a:endParaRPr>
          </a:p>
          <a:p>
            <a:pPr lvl="1"/>
            <a:r>
              <a:rPr lang="en-US" sz="2000" dirty="0" smtClean="0"/>
              <a:t>leading jet </a:t>
            </a:r>
            <a:r>
              <a:rPr lang="en-US" sz="2000" i="1" dirty="0">
                <a:latin typeface="Cambria" pitchFamily="18" charset="0"/>
              </a:rPr>
              <a:t>p</a:t>
            </a:r>
            <a:r>
              <a:rPr lang="en-US" sz="2000" i="1" baseline="-25000" dirty="0">
                <a:latin typeface="Cambria" pitchFamily="18" charset="0"/>
              </a:rPr>
              <a:t>T</a:t>
            </a:r>
            <a:r>
              <a:rPr lang="en-US" sz="2000" dirty="0">
                <a:latin typeface="Cambria" pitchFamily="18" charset="0"/>
              </a:rPr>
              <a:t>&gt;40 </a:t>
            </a:r>
            <a:r>
              <a:rPr lang="en-US" sz="2000" dirty="0" err="1">
                <a:latin typeface="Cambria" pitchFamily="18" charset="0"/>
              </a:rPr>
              <a:t>GeV</a:t>
            </a:r>
            <a:endParaRPr lang="en-US" sz="2000" dirty="0">
              <a:latin typeface="Cambria" pitchFamily="18" charset="0"/>
            </a:endParaRPr>
          </a:p>
          <a:p>
            <a:pPr lvl="1"/>
            <a:r>
              <a:rPr lang="en-US" sz="2000" dirty="0" smtClean="0"/>
              <a:t>≥1 b-tagged jet</a:t>
            </a:r>
            <a:endParaRPr lang="en-US" sz="2000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plot</a:t>
            </a:r>
          </a:p>
          <a:p>
            <a:pPr lvl="1"/>
            <a:r>
              <a:rPr lang="en-US" sz="2000" dirty="0" smtClean="0"/>
              <a:t>invariant mass of </a:t>
            </a:r>
            <a:r>
              <a:rPr lang="en-US" sz="2000" i="1" dirty="0" err="1">
                <a:latin typeface="Cambria" pitchFamily="18" charset="0"/>
              </a:rPr>
              <a:t>ttbar</a:t>
            </a:r>
            <a:r>
              <a:rPr lang="en-US" sz="2000" dirty="0" smtClean="0"/>
              <a:t> decay products</a:t>
            </a:r>
          </a:p>
          <a:p>
            <a:pPr lvl="1"/>
            <a:r>
              <a:rPr lang="en-US" sz="2000" dirty="0" smtClean="0"/>
              <a:t>constrain </a:t>
            </a:r>
            <a:r>
              <a:rPr lang="en-US" sz="2000" i="1" dirty="0">
                <a:latin typeface="Cambria" pitchFamily="18" charset="0"/>
              </a:rPr>
              <a:t>m(e/</a:t>
            </a:r>
            <a:r>
              <a:rPr lang="en-US" sz="2000" i="1" dirty="0">
                <a:latin typeface="Cambria" pitchFamily="18" charset="0"/>
                <a:sym typeface="Symbol"/>
              </a:rPr>
              <a:t>,)=M</a:t>
            </a:r>
            <a:r>
              <a:rPr lang="en-US" sz="2000" i="1" baseline="-25000" dirty="0">
                <a:latin typeface="Cambria" pitchFamily="18" charset="0"/>
                <a:sym typeface="Symbol"/>
              </a:rPr>
              <a:t>W</a:t>
            </a:r>
            <a:endParaRPr lang="en-US" sz="2000" i="1" baseline="-25000" dirty="0">
              <a:latin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64DF-F641-464E-98DD-3FE214ED807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3432510"/>
            <a:ext cx="3790950" cy="2724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432510"/>
            <a:ext cx="3790950" cy="27241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41500" y="6067760"/>
            <a:ext cx="5711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jets                                                           ≥4 jets</a:t>
            </a:r>
            <a:endParaRPr lang="en-US" dirty="0"/>
          </a:p>
        </p:txBody>
      </p:sp>
      <p:pic>
        <p:nvPicPr>
          <p:cNvPr id="12" name="Picture 16" descr="d0_logo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7000" y="-1"/>
            <a:ext cx="1385130" cy="72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9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tt</a:t>
            </a:r>
            <a:r>
              <a:rPr lang="en-US" dirty="0" smtClean="0"/>
              <a:t> </a:t>
            </a:r>
            <a:r>
              <a:rPr lang="en-US" dirty="0" smtClean="0"/>
              <a:t>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16600"/>
            <a:ext cx="8229600" cy="660400"/>
          </a:xfrm>
        </p:spPr>
        <p:txBody>
          <a:bodyPr/>
          <a:lstStyle/>
          <a:p>
            <a:r>
              <a:rPr lang="en-US" i="1" dirty="0" err="1" smtClean="0">
                <a:latin typeface="Cambria" pitchFamily="18" charset="0"/>
              </a:rPr>
              <a:t>m</a:t>
            </a:r>
            <a:r>
              <a:rPr lang="en-US" i="1" baseline="-25000" dirty="0" err="1" smtClean="0">
                <a:latin typeface="Cambria" pitchFamily="18" charset="0"/>
              </a:rPr>
              <a:t>Z</a:t>
            </a:r>
            <a:r>
              <a:rPr lang="en-US" i="1" baseline="-25000" dirty="0" smtClean="0">
                <a:latin typeface="Cambria" pitchFamily="18" charset="0"/>
              </a:rPr>
              <a:t>’ </a:t>
            </a:r>
            <a:r>
              <a:rPr lang="en-US" dirty="0">
                <a:latin typeface="Cambria" pitchFamily="18" charset="0"/>
              </a:rPr>
              <a:t>&gt; </a:t>
            </a:r>
            <a:r>
              <a:rPr lang="en-US" dirty="0" smtClean="0">
                <a:latin typeface="Cambria" pitchFamily="18" charset="0"/>
              </a:rPr>
              <a:t>835 </a:t>
            </a:r>
            <a:r>
              <a:rPr lang="en-US" dirty="0" err="1">
                <a:latin typeface="Cambria" pitchFamily="18" charset="0"/>
              </a:rPr>
              <a:t>GeV</a:t>
            </a:r>
            <a:r>
              <a:rPr lang="en-US" dirty="0">
                <a:latin typeface="Cambria" pitchFamily="18" charset="0"/>
              </a:rPr>
              <a:t> @ 95% CL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654050"/>
            <a:ext cx="6823710" cy="4903470"/>
          </a:xfrm>
          <a:prstGeom prst="rect">
            <a:avLst/>
          </a:prstGeom>
        </p:spPr>
      </p:pic>
      <p:pic>
        <p:nvPicPr>
          <p:cNvPr id="8" name="Picture 16" descr="d0_logo_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0" y="-1"/>
            <a:ext cx="1385130" cy="72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583421" y="5978495"/>
            <a:ext cx="3133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arXiv:1111.1271 [</a:t>
            </a:r>
            <a:r>
              <a:rPr lang="en-US" b="1" dirty="0" err="1">
                <a:hlinkClick r:id="rId4"/>
              </a:rPr>
              <a:t>hep</a:t>
            </a:r>
            <a:r>
              <a:rPr lang="en-US" b="1" dirty="0">
                <a:hlinkClick r:id="rId4"/>
              </a:rPr>
              <a:t>-ex]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62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32" y="5118100"/>
            <a:ext cx="5865382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extra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686800" cy="4419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theories with </a:t>
            </a:r>
            <a:r>
              <a:rPr lang="en-US" i="1" dirty="0" smtClean="0">
                <a:latin typeface="Cambria" pitchFamily="18" charset="0"/>
              </a:rPr>
              <a:t>4+n</a:t>
            </a:r>
            <a:r>
              <a:rPr lang="en-US" dirty="0" smtClean="0"/>
              <a:t> space-time dimensions</a:t>
            </a:r>
          </a:p>
          <a:p>
            <a:pPr lvl="1"/>
            <a:r>
              <a:rPr lang="en-US" dirty="0" smtClean="0"/>
              <a:t>all </a:t>
            </a:r>
            <a:r>
              <a:rPr lang="en-US" dirty="0" err="1" smtClean="0"/>
              <a:t>sm</a:t>
            </a:r>
            <a:r>
              <a:rPr lang="en-US" dirty="0" smtClean="0"/>
              <a:t> fields can propagate</a:t>
            </a:r>
          </a:p>
          <a:p>
            <a:pPr lvl="1"/>
            <a:r>
              <a:rPr lang="en-US" dirty="0" err="1" smtClean="0"/>
              <a:t>compactified</a:t>
            </a:r>
            <a:r>
              <a:rPr lang="en-US" dirty="0" smtClean="0"/>
              <a:t> at scale </a:t>
            </a:r>
            <a:r>
              <a:rPr lang="en-US" sz="2400" i="1" dirty="0">
                <a:latin typeface="Cambria" pitchFamily="18" charset="0"/>
              </a:rPr>
              <a:t>1/R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Kaluza</a:t>
            </a:r>
            <a:r>
              <a:rPr lang="en-US" dirty="0" smtClean="0"/>
              <a:t> </a:t>
            </a:r>
            <a:r>
              <a:rPr lang="en-US" dirty="0"/>
              <a:t>Klein </a:t>
            </a:r>
            <a:r>
              <a:rPr lang="en-US" dirty="0" smtClean="0"/>
              <a:t>excitations for all </a:t>
            </a:r>
            <a:r>
              <a:rPr lang="en-US" dirty="0" err="1" smtClean="0"/>
              <a:t>sm</a:t>
            </a:r>
            <a:r>
              <a:rPr lang="en-US" dirty="0" smtClean="0"/>
              <a:t> particles</a:t>
            </a:r>
          </a:p>
          <a:p>
            <a:pPr lvl="2"/>
            <a:r>
              <a:rPr lang="en-US" i="1" dirty="0" smtClean="0">
                <a:latin typeface="Cambria" pitchFamily="18" charset="0"/>
              </a:rPr>
              <a:t>M</a:t>
            </a:r>
            <a:r>
              <a:rPr lang="en-US" i="1" baseline="-25000" dirty="0" smtClean="0">
                <a:latin typeface="Cambria" pitchFamily="18" charset="0"/>
              </a:rPr>
              <a:t>n</a:t>
            </a:r>
            <a:r>
              <a:rPr lang="en-US" i="1" baseline="30000" dirty="0">
                <a:latin typeface="Cambria" pitchFamily="18" charset="0"/>
              </a:rPr>
              <a:t>2</a:t>
            </a:r>
            <a:r>
              <a:rPr lang="en-US" i="1" dirty="0" smtClean="0">
                <a:latin typeface="Cambria" pitchFamily="18" charset="0"/>
              </a:rPr>
              <a:t> = M</a:t>
            </a:r>
            <a:r>
              <a:rPr lang="en-US" i="1" baseline="-25000" dirty="0">
                <a:latin typeface="Cambria" pitchFamily="18" charset="0"/>
              </a:rPr>
              <a:t>sm</a:t>
            </a:r>
            <a:r>
              <a:rPr lang="en-US" i="1" baseline="30000" dirty="0">
                <a:latin typeface="Cambria" pitchFamily="18" charset="0"/>
              </a:rPr>
              <a:t>2</a:t>
            </a:r>
            <a:r>
              <a:rPr lang="en-US" i="1" dirty="0" smtClean="0">
                <a:latin typeface="Cambria" pitchFamily="18" charset="0"/>
              </a:rPr>
              <a:t> + n</a:t>
            </a:r>
            <a:r>
              <a:rPr lang="en-US" i="1" baseline="30000" dirty="0" smtClean="0">
                <a:latin typeface="Cambria" pitchFamily="18" charset="0"/>
              </a:rPr>
              <a:t>2</a:t>
            </a:r>
            <a:r>
              <a:rPr lang="en-US" i="1" dirty="0" smtClean="0">
                <a:latin typeface="Cambria" pitchFamily="18" charset="0"/>
              </a:rPr>
              <a:t>/R</a:t>
            </a:r>
            <a:r>
              <a:rPr lang="en-US" i="1" baseline="30000" dirty="0">
                <a:latin typeface="Cambria" pitchFamily="18" charset="0"/>
              </a:rPr>
              <a:t>2</a:t>
            </a:r>
          </a:p>
          <a:p>
            <a:pPr lvl="2"/>
            <a:r>
              <a:rPr lang="en-US" dirty="0" smtClean="0"/>
              <a:t>number of KK modes is conserved</a:t>
            </a:r>
          </a:p>
          <a:p>
            <a:pPr lvl="2"/>
            <a:r>
              <a:rPr lang="en-US" dirty="0" smtClean="0"/>
              <a:t>no vertices with odd number of KK modes</a:t>
            </a:r>
          </a:p>
          <a:p>
            <a:pPr lvl="1"/>
            <a:r>
              <a:rPr lang="en-US" dirty="0" smtClean="0"/>
              <a:t>assume </a:t>
            </a:r>
            <a:r>
              <a:rPr lang="en-US" i="1" dirty="0" smtClean="0">
                <a:latin typeface="Cambria" pitchFamily="18" charset="0"/>
              </a:rPr>
              <a:t>n=1</a:t>
            </a:r>
          </a:p>
          <a:p>
            <a:pPr lvl="2"/>
            <a:r>
              <a:rPr lang="en-US" dirty="0" err="1" smtClean="0"/>
              <a:t>compactification</a:t>
            </a:r>
            <a:r>
              <a:rPr lang="en-US" dirty="0" smtClean="0"/>
              <a:t> scale </a:t>
            </a:r>
            <a:r>
              <a:rPr lang="en-US" i="1" dirty="0" smtClean="0">
                <a:latin typeface="Cambria" pitchFamily="18" charset="0"/>
              </a:rPr>
              <a:t>1/R</a:t>
            </a:r>
            <a:r>
              <a:rPr lang="en-US" dirty="0" smtClean="0"/>
              <a:t> </a:t>
            </a:r>
            <a:r>
              <a:rPr lang="en-US" dirty="0">
                <a:sym typeface="Symbol"/>
              </a:rPr>
              <a:t> </a:t>
            </a:r>
            <a:r>
              <a:rPr lang="en-US" dirty="0" err="1">
                <a:sym typeface="Symbol"/>
              </a:rPr>
              <a:t>ewk</a:t>
            </a:r>
            <a:r>
              <a:rPr lang="en-US" dirty="0">
                <a:sym typeface="Symbol"/>
              </a:rPr>
              <a:t> scale is possible </a:t>
            </a:r>
            <a:endParaRPr lang="en-US" dirty="0"/>
          </a:p>
          <a:p>
            <a:pPr lvl="2"/>
            <a:r>
              <a:rPr lang="en-US" dirty="0" smtClean="0"/>
              <a:t>pair production of </a:t>
            </a:r>
            <a:r>
              <a:rPr lang="en-US" i="1" dirty="0" smtClean="0">
                <a:latin typeface="Cambria" pitchFamily="18" charset="0"/>
              </a:rPr>
              <a:t>g</a:t>
            </a:r>
            <a:r>
              <a:rPr lang="en-US" sz="2400" i="1" baseline="-25000" dirty="0" smtClean="0">
                <a:latin typeface="Cambria" pitchFamily="18" charset="0"/>
              </a:rPr>
              <a:t>1</a:t>
            </a:r>
            <a:r>
              <a:rPr lang="en-US" dirty="0" smtClean="0"/>
              <a:t>, </a:t>
            </a:r>
            <a:r>
              <a:rPr lang="en-US" sz="2400" i="1" dirty="0" smtClean="0">
                <a:latin typeface="Cambria" pitchFamily="18" charset="0"/>
              </a:rPr>
              <a:t>Q</a:t>
            </a:r>
            <a:r>
              <a:rPr lang="en-US" sz="2400" i="1" baseline="-25000" dirty="0" smtClean="0">
                <a:latin typeface="Cambria" pitchFamily="18" charset="0"/>
              </a:rPr>
              <a:t>1</a:t>
            </a:r>
            <a:r>
              <a:rPr lang="en-US" dirty="0"/>
              <a:t> </a:t>
            </a:r>
            <a:r>
              <a:rPr lang="en-US" dirty="0" smtClean="0"/>
              <a:t>– decay to lightest KK particle </a:t>
            </a:r>
            <a:r>
              <a:rPr lang="en-US" i="1" dirty="0" smtClean="0">
                <a:latin typeface="Cambria" pitchFamily="18" charset="0"/>
                <a:sym typeface="Symbol"/>
              </a:rPr>
              <a:t></a:t>
            </a:r>
            <a:r>
              <a:rPr lang="en-US" i="1" baseline="-25000" dirty="0" smtClean="0">
                <a:latin typeface="Cambria" pitchFamily="18" charset="0"/>
                <a:sym typeface="Symbol"/>
              </a:rPr>
              <a:t>1</a:t>
            </a:r>
            <a:endParaRPr lang="en-US" i="1" baseline="-25000" dirty="0">
              <a:latin typeface="Cambria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64DF-F641-464E-98DD-3FE214ED807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69124" y="3997523"/>
            <a:ext cx="4489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Appelquist</a:t>
            </a:r>
            <a:r>
              <a:rPr lang="en-US" sz="1400" dirty="0" smtClean="0"/>
              <a:t>, Cheng, </a:t>
            </a:r>
            <a:r>
              <a:rPr lang="en-US" sz="1400" dirty="0" err="1" smtClean="0"/>
              <a:t>Dobrescu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PRD 64, 035002 (2011)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99904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90" y="766899"/>
            <a:ext cx="4180523" cy="293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3400" y="6629400"/>
            <a:ext cx="2133600" cy="217170"/>
          </a:xfrm>
        </p:spPr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14" y="3724275"/>
            <a:ext cx="4171474" cy="290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extra dimensions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48387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signature</a:t>
            </a:r>
          </a:p>
          <a:p>
            <a:pPr lvl="1"/>
            <a:r>
              <a:rPr lang="en-US" sz="2400" dirty="0" smtClean="0"/>
              <a:t>same sign </a:t>
            </a:r>
            <a:r>
              <a:rPr lang="en-US" sz="2400" i="1" dirty="0">
                <a:latin typeface="Cambria" pitchFamily="18" charset="0"/>
                <a:sym typeface="Symbol"/>
              </a:rPr>
              <a:t></a:t>
            </a:r>
            <a:r>
              <a:rPr lang="en-US" sz="2400" dirty="0" smtClean="0"/>
              <a:t>s from decay </a:t>
            </a:r>
            <a:endParaRPr lang="en-US" sz="2400" dirty="0"/>
          </a:p>
          <a:p>
            <a:pPr lvl="1"/>
            <a:r>
              <a:rPr lang="en-US" sz="2400" dirty="0" smtClean="0"/>
              <a:t>1% of decays</a:t>
            </a:r>
          </a:p>
          <a:p>
            <a:r>
              <a:rPr lang="en-US" sz="2800" dirty="0" smtClean="0"/>
              <a:t>require</a:t>
            </a:r>
          </a:p>
          <a:p>
            <a:pPr lvl="1"/>
            <a:r>
              <a:rPr lang="en-US" sz="2400" i="1" dirty="0" smtClean="0">
                <a:latin typeface="Cambria" pitchFamily="18" charset="0"/>
                <a:sym typeface="Symbol"/>
              </a:rPr>
              <a:t></a:t>
            </a:r>
            <a:r>
              <a:rPr lang="en-US" sz="2400" i="1" baseline="30000" dirty="0" smtClean="0">
                <a:latin typeface="Cambria" pitchFamily="18" charset="0"/>
                <a:sym typeface="Symbol"/>
              </a:rPr>
              <a:t>±</a:t>
            </a:r>
            <a:r>
              <a:rPr lang="en-US" sz="2400" i="1" dirty="0" smtClean="0">
                <a:latin typeface="Cambria" pitchFamily="18" charset="0"/>
                <a:sym typeface="Symbol"/>
              </a:rPr>
              <a:t></a:t>
            </a:r>
            <a:r>
              <a:rPr lang="en-US" sz="2400" i="1" baseline="30000" dirty="0">
                <a:latin typeface="Cambria" pitchFamily="18" charset="0"/>
                <a:sym typeface="Symbol"/>
              </a:rPr>
              <a:t>±</a:t>
            </a:r>
            <a:r>
              <a:rPr lang="en-US" sz="2400" dirty="0" smtClean="0">
                <a:sym typeface="Symbol"/>
              </a:rPr>
              <a:t> </a:t>
            </a:r>
            <a:endParaRPr lang="en-US" sz="2400" dirty="0">
              <a:sym typeface="Symbol"/>
            </a:endParaRPr>
          </a:p>
          <a:p>
            <a:pPr lvl="2"/>
            <a:r>
              <a:rPr lang="en-US" sz="2000" dirty="0" smtClean="0">
                <a:sym typeface="Symbol"/>
              </a:rPr>
              <a:t>isolated, </a:t>
            </a:r>
            <a:r>
              <a:rPr lang="en-US" sz="2400" i="1" dirty="0">
                <a:latin typeface="Cambria" pitchFamily="18" charset="0"/>
                <a:sym typeface="Symbol"/>
              </a:rPr>
              <a:t>&gt;2.9</a:t>
            </a:r>
          </a:p>
          <a:p>
            <a:pPr lvl="2"/>
            <a:r>
              <a:rPr lang="en-US" sz="2400" i="1" dirty="0">
                <a:latin typeface="Cambria" pitchFamily="18" charset="0"/>
                <a:sym typeface="Symbol"/>
              </a:rPr>
              <a:t></a:t>
            </a:r>
            <a:r>
              <a:rPr lang="en-US" sz="2400" i="1" baseline="-25000" dirty="0">
                <a:latin typeface="Cambria" pitchFamily="18" charset="0"/>
                <a:sym typeface="Symbol"/>
              </a:rPr>
              <a:t>1</a:t>
            </a:r>
            <a:r>
              <a:rPr lang="en-US" sz="2400" i="1" dirty="0">
                <a:latin typeface="Cambria" pitchFamily="18" charset="0"/>
                <a:sym typeface="Symbol"/>
              </a:rPr>
              <a:t>: 15&lt;</a:t>
            </a:r>
            <a:r>
              <a:rPr lang="en-US" sz="2400" i="1" dirty="0" err="1">
                <a:latin typeface="Cambria" pitchFamily="18" charset="0"/>
                <a:sym typeface="Symbol"/>
              </a:rPr>
              <a:t>p</a:t>
            </a:r>
            <a:r>
              <a:rPr lang="en-US" sz="2400" i="1" baseline="-25000" dirty="0" err="1">
                <a:latin typeface="Cambria" pitchFamily="18" charset="0"/>
                <a:sym typeface="Symbol"/>
              </a:rPr>
              <a:t>T</a:t>
            </a:r>
            <a:r>
              <a:rPr lang="en-US" sz="2400" i="1" dirty="0">
                <a:latin typeface="Cambria" pitchFamily="18" charset="0"/>
                <a:sym typeface="Symbol"/>
              </a:rPr>
              <a:t>&lt;200 </a:t>
            </a:r>
            <a:r>
              <a:rPr lang="en-US" sz="2400" dirty="0" err="1">
                <a:latin typeface="Cambria" pitchFamily="18" charset="0"/>
                <a:sym typeface="Symbol"/>
              </a:rPr>
              <a:t>GeV</a:t>
            </a:r>
            <a:endParaRPr lang="en-US" sz="2400" dirty="0">
              <a:latin typeface="Cambria" pitchFamily="18" charset="0"/>
              <a:sym typeface="Symbol"/>
            </a:endParaRPr>
          </a:p>
          <a:p>
            <a:pPr lvl="2"/>
            <a:r>
              <a:rPr lang="en-US" sz="2400" i="1" dirty="0">
                <a:latin typeface="Cambria" pitchFamily="18" charset="0"/>
                <a:sym typeface="Symbol"/>
              </a:rPr>
              <a:t></a:t>
            </a:r>
            <a:r>
              <a:rPr lang="en-US" sz="2400" i="1" baseline="-25000" dirty="0" smtClean="0">
                <a:latin typeface="Cambria" pitchFamily="18" charset="0"/>
                <a:sym typeface="Symbol"/>
              </a:rPr>
              <a:t>2</a:t>
            </a:r>
            <a:r>
              <a:rPr lang="en-US" sz="2400" i="1" dirty="0" smtClean="0">
                <a:latin typeface="Cambria" pitchFamily="18" charset="0"/>
                <a:sym typeface="Symbol"/>
              </a:rPr>
              <a:t>: </a:t>
            </a:r>
            <a:r>
              <a:rPr lang="en-US" sz="2400" i="1" dirty="0" err="1" smtClean="0">
                <a:latin typeface="Cambria" pitchFamily="18" charset="0"/>
                <a:sym typeface="Symbol"/>
              </a:rPr>
              <a:t>p</a:t>
            </a:r>
            <a:r>
              <a:rPr lang="en-US" sz="2400" i="1" baseline="-25000" dirty="0" err="1" smtClean="0">
                <a:latin typeface="Cambria" pitchFamily="18" charset="0"/>
                <a:sym typeface="Symbol"/>
              </a:rPr>
              <a:t>T</a:t>
            </a:r>
            <a:r>
              <a:rPr lang="en-US" sz="2400" i="1" dirty="0" smtClean="0">
                <a:latin typeface="Cambria" pitchFamily="18" charset="0"/>
                <a:sym typeface="Symbol"/>
              </a:rPr>
              <a:t>&gt;10 </a:t>
            </a:r>
            <a:r>
              <a:rPr lang="en-US" sz="2400" dirty="0" err="1">
                <a:latin typeface="Cambria" pitchFamily="18" charset="0"/>
                <a:sym typeface="Symbol"/>
              </a:rPr>
              <a:t>GeV</a:t>
            </a:r>
            <a:endParaRPr lang="en-US" sz="2400" dirty="0">
              <a:latin typeface="Cambria" pitchFamily="18" charset="0"/>
              <a:sym typeface="Symbol"/>
            </a:endParaRPr>
          </a:p>
          <a:p>
            <a:pPr lvl="2"/>
            <a:r>
              <a:rPr lang="en-US" sz="2400" i="1" dirty="0">
                <a:latin typeface="Cambria" pitchFamily="18" charset="0"/>
                <a:sym typeface="Symbol"/>
              </a:rPr>
              <a:t>20&lt;m</a:t>
            </a:r>
            <a:r>
              <a:rPr lang="en-US" sz="2400" i="1" baseline="-25000" dirty="0">
                <a:latin typeface="Cambria" pitchFamily="18" charset="0"/>
                <a:sym typeface="Symbol"/>
              </a:rPr>
              <a:t></a:t>
            </a:r>
            <a:r>
              <a:rPr lang="en-US" sz="2400" i="1" dirty="0">
                <a:latin typeface="Cambria" pitchFamily="18" charset="0"/>
                <a:sym typeface="Symbol"/>
              </a:rPr>
              <a:t>&lt;250 </a:t>
            </a:r>
            <a:r>
              <a:rPr lang="en-US" sz="2400" dirty="0" err="1">
                <a:latin typeface="Cambria" pitchFamily="18" charset="0"/>
                <a:sym typeface="Symbol"/>
              </a:rPr>
              <a:t>GeV</a:t>
            </a:r>
            <a:endParaRPr lang="en-US" sz="2400" dirty="0">
              <a:latin typeface="Cambria" pitchFamily="18" charset="0"/>
              <a:sym typeface="Symbol"/>
            </a:endParaRPr>
          </a:p>
          <a:p>
            <a:pPr lvl="1"/>
            <a:r>
              <a:rPr lang="en-US" sz="2400" dirty="0" smtClean="0">
                <a:sym typeface="Symbol"/>
              </a:rPr>
              <a:t>missing </a:t>
            </a:r>
            <a:r>
              <a:rPr lang="en-US" sz="2400" i="1" dirty="0" err="1">
                <a:latin typeface="Cambria" pitchFamily="18" charset="0"/>
                <a:sym typeface="Symbol"/>
              </a:rPr>
              <a:t>p</a:t>
            </a:r>
            <a:r>
              <a:rPr lang="en-US" sz="2400" i="1" baseline="-25000" dirty="0" err="1">
                <a:latin typeface="Cambria" pitchFamily="18" charset="0"/>
                <a:sym typeface="Symbol"/>
              </a:rPr>
              <a:t>T</a:t>
            </a:r>
            <a:r>
              <a:rPr lang="en-US" sz="2400" i="1" dirty="0">
                <a:latin typeface="Cambria" pitchFamily="18" charset="0"/>
                <a:sym typeface="Symbol"/>
              </a:rPr>
              <a:t>&gt;25 </a:t>
            </a:r>
            <a:r>
              <a:rPr lang="en-US" sz="2400" dirty="0" err="1">
                <a:latin typeface="Cambria" pitchFamily="18" charset="0"/>
                <a:sym typeface="Symbol"/>
              </a:rPr>
              <a:t>GeV</a:t>
            </a:r>
            <a:endParaRPr lang="en-US" sz="2400" dirty="0">
              <a:latin typeface="Cambria" pitchFamily="18" charset="0"/>
              <a:sym typeface="Symbol"/>
            </a:endParaRPr>
          </a:p>
          <a:p>
            <a:pPr lvl="1"/>
            <a:r>
              <a:rPr lang="en-US" sz="2400" dirty="0" smtClean="0">
                <a:sym typeface="Symbol"/>
              </a:rPr>
              <a:t>QCD </a:t>
            </a:r>
            <a:r>
              <a:rPr lang="en-US" sz="2400" dirty="0">
                <a:sym typeface="Symbol"/>
              </a:rPr>
              <a:t>background from </a:t>
            </a:r>
            <a:r>
              <a:rPr lang="en-US" sz="2400" dirty="0" smtClean="0">
                <a:sym typeface="Symbol"/>
              </a:rPr>
              <a:t>data</a:t>
            </a:r>
          </a:p>
          <a:p>
            <a:pPr lvl="1"/>
            <a:r>
              <a:rPr lang="en-US" sz="2400" dirty="0" smtClean="0">
                <a:sym typeface="Symbol"/>
              </a:rPr>
              <a:t>other </a:t>
            </a:r>
            <a:r>
              <a:rPr lang="en-US" sz="2400" dirty="0" err="1" smtClean="0">
                <a:sym typeface="Symbol"/>
              </a:rPr>
              <a:t>sm</a:t>
            </a:r>
            <a:r>
              <a:rPr lang="en-US" sz="2400" dirty="0" smtClean="0">
                <a:sym typeface="Symbol"/>
              </a:rPr>
              <a:t> background from MC</a:t>
            </a:r>
          </a:p>
          <a:p>
            <a:r>
              <a:rPr lang="en-US" sz="2900" dirty="0" smtClean="0">
                <a:sym typeface="Symbol"/>
              </a:rPr>
              <a:t>boosted decision tree discriminant</a:t>
            </a:r>
          </a:p>
          <a:p>
            <a:pPr lvl="2"/>
            <a:endParaRPr lang="en-US" sz="2000" dirty="0" smtClean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11900" y="10414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preliminary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388100" y="39243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preliminary</a:t>
            </a:r>
            <a:endParaRPr lang="en-US" sz="1800" dirty="0"/>
          </a:p>
        </p:txBody>
      </p:sp>
      <p:pic>
        <p:nvPicPr>
          <p:cNvPr id="11" name="Picture 16" descr="d0_logo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7000" y="-1"/>
            <a:ext cx="1385130" cy="72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26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F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517926" y="1313906"/>
            <a:ext cx="2080804" cy="1122789"/>
            <a:chOff x="6517926" y="1313906"/>
            <a:chExt cx="2080804" cy="1122789"/>
          </a:xfrm>
        </p:grpSpPr>
        <p:sp>
          <p:nvSpPr>
            <p:cNvPr id="3" name="Down Arrow 2"/>
            <p:cNvSpPr/>
            <p:nvPr/>
          </p:nvSpPr>
          <p:spPr bwMode="auto">
            <a:xfrm rot="2761510">
              <a:off x="6764814" y="1705175"/>
              <a:ext cx="484632" cy="978408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7" name="Picture 16" descr="d0_logo_tran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13600" y="1313906"/>
              <a:ext cx="1385130" cy="720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1453356" y="1623268"/>
            <a:ext cx="1130553" cy="848715"/>
            <a:chOff x="1466056" y="1623268"/>
            <a:chExt cx="1130553" cy="848715"/>
          </a:xfrm>
        </p:grpSpPr>
        <p:sp>
          <p:nvSpPr>
            <p:cNvPr id="30" name="Down Arrow 29"/>
            <p:cNvSpPr/>
            <p:nvPr/>
          </p:nvSpPr>
          <p:spPr bwMode="auto">
            <a:xfrm rot="18808393">
              <a:off x="1865089" y="1740463"/>
              <a:ext cx="484632" cy="978408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" name="Picture 16" descr="cdf_logoTran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66056" y="1623268"/>
              <a:ext cx="719137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1668463" y="2411413"/>
            <a:ext cx="5297487" cy="3617912"/>
            <a:chOff x="1668463" y="2411413"/>
            <a:chExt cx="5297487" cy="3617912"/>
          </a:xfrm>
        </p:grpSpPr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2076450" y="2411413"/>
              <a:ext cx="4889500" cy="1668462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668463" y="3556000"/>
              <a:ext cx="261937" cy="23177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 rot="21074640">
              <a:off x="1919288" y="3657600"/>
              <a:ext cx="376237" cy="144463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2003425" y="3802063"/>
              <a:ext cx="957263" cy="784225"/>
            </a:xfrm>
            <a:custGeom>
              <a:avLst/>
              <a:gdLst>
                <a:gd name="T0" fmla="*/ 0 w 539"/>
                <a:gd name="T1" fmla="*/ 0 h 430"/>
                <a:gd name="T2" fmla="*/ 439 w 539"/>
                <a:gd name="T3" fmla="*/ 55 h 430"/>
                <a:gd name="T4" fmla="*/ 493 w 539"/>
                <a:gd name="T5" fmla="*/ 92 h 430"/>
                <a:gd name="T6" fmla="*/ 530 w 539"/>
                <a:gd name="T7" fmla="*/ 156 h 430"/>
                <a:gd name="T8" fmla="*/ 539 w 539"/>
                <a:gd name="T9" fmla="*/ 220 h 430"/>
                <a:gd name="T10" fmla="*/ 503 w 539"/>
                <a:gd name="T11" fmla="*/ 320 h 430"/>
                <a:gd name="T12" fmla="*/ 429 w 539"/>
                <a:gd name="T13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430">
                  <a:moveTo>
                    <a:pt x="0" y="0"/>
                  </a:moveTo>
                  <a:lnTo>
                    <a:pt x="439" y="55"/>
                  </a:lnTo>
                  <a:lnTo>
                    <a:pt x="493" y="92"/>
                  </a:lnTo>
                  <a:lnTo>
                    <a:pt x="530" y="156"/>
                  </a:lnTo>
                  <a:lnTo>
                    <a:pt x="539" y="220"/>
                  </a:lnTo>
                  <a:lnTo>
                    <a:pt x="503" y="320"/>
                  </a:lnTo>
                  <a:lnTo>
                    <a:pt x="429" y="430"/>
                  </a:ln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 rot="21467622">
              <a:off x="2235200" y="4216400"/>
              <a:ext cx="4383088" cy="1812925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2133600" y="3903663"/>
              <a:ext cx="652463" cy="304800"/>
            </a:xfrm>
            <a:custGeom>
              <a:avLst/>
              <a:gdLst>
                <a:gd name="T0" fmla="*/ 73 w 411"/>
                <a:gd name="T1" fmla="*/ 0 h 192"/>
                <a:gd name="T2" fmla="*/ 0 w 411"/>
                <a:gd name="T3" fmla="*/ 192 h 192"/>
                <a:gd name="T4" fmla="*/ 411 w 411"/>
                <a:gd name="T5" fmla="*/ 83 h 192"/>
                <a:gd name="T6" fmla="*/ 73 w 411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1" h="192">
                  <a:moveTo>
                    <a:pt x="73" y="0"/>
                  </a:moveTo>
                  <a:lnTo>
                    <a:pt x="0" y="192"/>
                  </a:lnTo>
                  <a:lnTo>
                    <a:pt x="411" y="83"/>
                  </a:lnTo>
                  <a:lnTo>
                    <a:pt x="7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2743200" y="4035425"/>
              <a:ext cx="119062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 flipV="1">
              <a:off x="4049713" y="4092575"/>
              <a:ext cx="347662" cy="13176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4760913" y="4078288"/>
              <a:ext cx="333375" cy="14605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extra dimensions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292100" y="838200"/>
            <a:ext cx="3851729" cy="5638800"/>
          </a:xfrm>
        </p:spPr>
        <p:txBody>
          <a:bodyPr/>
          <a:lstStyle/>
          <a:p>
            <a:r>
              <a:rPr lang="en-US" sz="2400" dirty="0" smtClean="0"/>
              <a:t>compare with model predictions for a range of </a:t>
            </a:r>
            <a:r>
              <a:rPr lang="en-US" sz="2400" dirty="0" err="1" smtClean="0"/>
              <a:t>compactification</a:t>
            </a:r>
            <a:r>
              <a:rPr lang="en-US" sz="2400" dirty="0" smtClean="0"/>
              <a:t> scales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64462" y="838200"/>
            <a:ext cx="4068867" cy="5638800"/>
          </a:xfrm>
        </p:spPr>
        <p:txBody>
          <a:bodyPr/>
          <a:lstStyle/>
          <a:p>
            <a:endParaRPr lang="en-US" sz="2400" i="1" dirty="0" smtClean="0">
              <a:latin typeface="Cambria" pitchFamily="18" charset="0"/>
            </a:endParaRPr>
          </a:p>
          <a:p>
            <a:endParaRPr lang="en-US" sz="2400" i="1" dirty="0">
              <a:latin typeface="Cambria" pitchFamily="18" charset="0"/>
            </a:endParaRPr>
          </a:p>
          <a:p>
            <a:endParaRPr lang="en-US" sz="2400" i="1" dirty="0" smtClean="0">
              <a:latin typeface="Cambria" pitchFamily="18" charset="0"/>
            </a:endParaRPr>
          </a:p>
          <a:p>
            <a:endParaRPr lang="en-US" sz="2400" i="1" dirty="0">
              <a:latin typeface="Cambria" pitchFamily="18" charset="0"/>
            </a:endParaRPr>
          </a:p>
          <a:p>
            <a:endParaRPr lang="en-US" sz="2400" i="1" dirty="0" smtClean="0">
              <a:latin typeface="Cambria" pitchFamily="18" charset="0"/>
            </a:endParaRPr>
          </a:p>
          <a:p>
            <a:endParaRPr lang="en-US" sz="2400" i="1" dirty="0">
              <a:latin typeface="Cambria" pitchFamily="18" charset="0"/>
            </a:endParaRPr>
          </a:p>
          <a:p>
            <a:endParaRPr lang="en-US" sz="2400" i="1" dirty="0" smtClean="0">
              <a:latin typeface="Cambria" pitchFamily="18" charset="0"/>
            </a:endParaRPr>
          </a:p>
          <a:p>
            <a:endParaRPr lang="en-US" sz="2400" i="1" dirty="0">
              <a:latin typeface="Cambria" pitchFamily="18" charset="0"/>
            </a:endParaRPr>
          </a:p>
          <a:p>
            <a:endParaRPr lang="en-US" sz="2400" i="1" dirty="0" smtClean="0">
              <a:latin typeface="Cambria" pitchFamily="18" charset="0"/>
            </a:endParaRPr>
          </a:p>
          <a:p>
            <a:r>
              <a:rPr lang="en-US" sz="2400" i="1" dirty="0" smtClean="0">
                <a:latin typeface="Cambria" pitchFamily="18" charset="0"/>
              </a:rPr>
              <a:t>1/R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>
                <a:latin typeface="Cambria" pitchFamily="18" charset="0"/>
              </a:rPr>
              <a:t>&gt; 260 </a:t>
            </a:r>
            <a:r>
              <a:rPr lang="en-US" sz="2400" dirty="0" err="1">
                <a:latin typeface="Cambria" pitchFamily="18" charset="0"/>
              </a:rPr>
              <a:t>GeV</a:t>
            </a:r>
            <a:r>
              <a:rPr lang="en-US" sz="2400" dirty="0">
                <a:latin typeface="Cambria" pitchFamily="18" charset="0"/>
              </a:rPr>
              <a:t> @ 95% CL</a:t>
            </a:r>
          </a:p>
          <a:p>
            <a:r>
              <a:rPr lang="en-US" sz="2400" dirty="0">
                <a:latin typeface="Cambria" pitchFamily="18" charset="0"/>
              </a:rPr>
              <a:t>lightest KK quark </a:t>
            </a:r>
            <a:endParaRPr lang="en-US" sz="2400" dirty="0" smtClean="0">
              <a:latin typeface="Cambria" pitchFamily="18" charset="0"/>
            </a:endParaRPr>
          </a:p>
          <a:p>
            <a:pPr lvl="1"/>
            <a:r>
              <a:rPr lang="en-US" sz="2000" i="1" dirty="0" smtClean="0">
                <a:latin typeface="Cambria" pitchFamily="18" charset="0"/>
              </a:rPr>
              <a:t>m(Q</a:t>
            </a:r>
            <a:r>
              <a:rPr lang="en-US" sz="2000" i="1" baseline="-25000" dirty="0" smtClean="0">
                <a:latin typeface="Cambria" pitchFamily="18" charset="0"/>
              </a:rPr>
              <a:t>1</a:t>
            </a:r>
            <a:r>
              <a:rPr lang="en-US" sz="2000" i="1" dirty="0" smtClean="0">
                <a:latin typeface="Cambria" pitchFamily="18" charset="0"/>
              </a:rPr>
              <a:t>) </a:t>
            </a:r>
            <a:r>
              <a:rPr lang="en-US" sz="2000" dirty="0">
                <a:latin typeface="Cambria" pitchFamily="18" charset="0"/>
              </a:rPr>
              <a:t>&gt; 317 </a:t>
            </a:r>
            <a:r>
              <a:rPr lang="en-US" sz="2000" dirty="0" err="1">
                <a:latin typeface="Cambria" pitchFamily="18" charset="0"/>
              </a:rPr>
              <a:t>GeV</a:t>
            </a:r>
            <a:endParaRPr lang="en-US" sz="2000" dirty="0">
              <a:latin typeface="Cambria" pitchFamily="18" charset="0"/>
            </a:endParaRP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64DF-F641-464E-98DD-3FE214ED807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9" y="3284310"/>
            <a:ext cx="4805444" cy="323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37" y="852260"/>
            <a:ext cx="5165692" cy="243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11300" y="34798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preliminary</a:t>
            </a:r>
            <a:endParaRPr lang="en-US" sz="1800" dirty="0"/>
          </a:p>
        </p:txBody>
      </p:sp>
      <p:pic>
        <p:nvPicPr>
          <p:cNvPr id="13" name="Picture 16" descr="d0_logo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7000" y="-1"/>
            <a:ext cx="1385130" cy="72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2619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455831"/>
            <a:ext cx="2918936" cy="2796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ZZ 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838200"/>
            <a:ext cx="8699500" cy="5638800"/>
          </a:xfrm>
        </p:spPr>
        <p:txBody>
          <a:bodyPr/>
          <a:lstStyle/>
          <a:p>
            <a:r>
              <a:rPr lang="en-US" sz="2400" dirty="0" smtClean="0"/>
              <a:t>KK excitations of RS-graviton</a:t>
            </a:r>
          </a:p>
          <a:p>
            <a:r>
              <a:rPr lang="en-US" sz="2400" i="1" dirty="0" smtClean="0">
                <a:latin typeface="Cambria" pitchFamily="18" charset="0"/>
              </a:rPr>
              <a:t>ZZ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 </a:t>
            </a:r>
            <a:r>
              <a:rPr lang="en-US" sz="2400" dirty="0" err="1" smtClean="0">
                <a:latin typeface="Script MT Bold" pitchFamily="66" charset="0"/>
                <a:sym typeface="Symbol"/>
              </a:rPr>
              <a:t>l+ll+l</a:t>
            </a:r>
            <a:r>
              <a:rPr lang="en-US" sz="2400" dirty="0" smtClean="0">
                <a:latin typeface="Script MT Bold" pitchFamily="66" charset="0"/>
                <a:sym typeface="Symbol"/>
              </a:rPr>
              <a:t></a:t>
            </a:r>
          </a:p>
          <a:p>
            <a:pPr lvl="1"/>
            <a:r>
              <a:rPr lang="en-US" sz="2400" i="1" dirty="0">
                <a:latin typeface="Cambria" pitchFamily="18" charset="0"/>
                <a:ea typeface="+mn-ea"/>
                <a:cs typeface="+mn-cs"/>
                <a:sym typeface="Symbol"/>
              </a:rPr>
              <a:t>B(ZZ</a:t>
            </a:r>
            <a:r>
              <a:rPr lang="en-US" sz="1800" dirty="0">
                <a:sym typeface="Symbol"/>
              </a:rPr>
              <a:t></a:t>
            </a:r>
            <a:r>
              <a:rPr lang="en-US" sz="1800" dirty="0">
                <a:latin typeface="Script MT Bold" pitchFamily="66" charset="0"/>
                <a:sym typeface="Symbol"/>
              </a:rPr>
              <a:t> </a:t>
            </a:r>
            <a:r>
              <a:rPr lang="en-US" sz="1800" dirty="0" err="1">
                <a:latin typeface="Script MT Bold" pitchFamily="66" charset="0"/>
                <a:sym typeface="Symbol"/>
              </a:rPr>
              <a:t>llll</a:t>
            </a:r>
            <a:r>
              <a:rPr lang="en-US" sz="2400" i="1" dirty="0">
                <a:latin typeface="Cambria" pitchFamily="18" charset="0"/>
                <a:ea typeface="+mn-ea"/>
                <a:cs typeface="+mn-cs"/>
                <a:sym typeface="Symbol"/>
              </a:rPr>
              <a:t>) = 0.5%</a:t>
            </a:r>
          </a:p>
          <a:p>
            <a:pPr lvl="1"/>
            <a:r>
              <a:rPr lang="en-US" sz="1800" dirty="0" smtClean="0">
                <a:sym typeface="Symbol"/>
              </a:rPr>
              <a:t>4 leptons (≥2 with </a:t>
            </a:r>
            <a:r>
              <a:rPr lang="en-US" sz="1800" i="1" dirty="0" smtClean="0">
                <a:latin typeface="Cambria" pitchFamily="18" charset="0"/>
                <a:sym typeface="Symbol"/>
              </a:rPr>
              <a:t>p</a:t>
            </a:r>
            <a:r>
              <a:rPr lang="en-US" sz="1800" i="1" baseline="-25000" dirty="0" smtClean="0">
                <a:latin typeface="Cambria" pitchFamily="18" charset="0"/>
                <a:sym typeface="Symbol"/>
              </a:rPr>
              <a:t>T</a:t>
            </a:r>
            <a:r>
              <a:rPr lang="en-US" sz="1800" dirty="0" smtClean="0">
                <a:latin typeface="Cambria" pitchFamily="18" charset="0"/>
                <a:sym typeface="Symbol"/>
              </a:rPr>
              <a:t>&gt;20 </a:t>
            </a:r>
            <a:r>
              <a:rPr lang="en-US" sz="1800" dirty="0" err="1" smtClean="0">
                <a:latin typeface="Cambria" pitchFamily="18" charset="0"/>
                <a:sym typeface="Symbol"/>
              </a:rPr>
              <a:t>GeV</a:t>
            </a:r>
            <a:r>
              <a:rPr lang="en-US" sz="1800" dirty="0" smtClean="0">
                <a:sym typeface="Symbol"/>
              </a:rPr>
              <a:t>)</a:t>
            </a:r>
          </a:p>
          <a:p>
            <a:pPr lvl="1"/>
            <a:r>
              <a:rPr lang="en-US" sz="1800" dirty="0" smtClean="0">
                <a:latin typeface="Cambria" pitchFamily="18" charset="0"/>
                <a:sym typeface="Symbol"/>
              </a:rPr>
              <a:t>76&lt;</a:t>
            </a:r>
            <a:r>
              <a:rPr lang="en-US" sz="2000" i="1" dirty="0" err="1" smtClean="0">
                <a:latin typeface="Cambria" pitchFamily="18" charset="0"/>
                <a:sym typeface="Symbol"/>
              </a:rPr>
              <a:t>m</a:t>
            </a:r>
            <a:r>
              <a:rPr lang="en-US" sz="2000" baseline="-25000" dirty="0" err="1" smtClean="0">
                <a:latin typeface="Script MT Bold" pitchFamily="66" charset="0"/>
                <a:sym typeface="Symbol"/>
              </a:rPr>
              <a:t>ll</a:t>
            </a:r>
            <a:r>
              <a:rPr lang="en-US" sz="1800" dirty="0" smtClean="0">
                <a:latin typeface="Cambria" pitchFamily="18" charset="0"/>
                <a:sym typeface="Symbol"/>
              </a:rPr>
              <a:t>&lt;106 </a:t>
            </a:r>
            <a:r>
              <a:rPr lang="en-US" sz="1800" dirty="0" err="1">
                <a:latin typeface="Cambria" pitchFamily="18" charset="0"/>
                <a:sym typeface="Symbol"/>
              </a:rPr>
              <a:t>GeV</a:t>
            </a:r>
            <a:endParaRPr lang="en-US" sz="1800" dirty="0">
              <a:latin typeface="Cambria" pitchFamily="18" charset="0"/>
              <a:sym typeface="Symbol"/>
            </a:endParaRPr>
          </a:p>
          <a:p>
            <a:pPr lvl="1"/>
            <a:r>
              <a:rPr lang="en-US" sz="1800" dirty="0" smtClean="0">
                <a:latin typeface="+mj-lt"/>
                <a:sym typeface="Symbol"/>
              </a:rPr>
              <a:t>no </a:t>
            </a:r>
            <a:r>
              <a:rPr lang="en-US" sz="1800" dirty="0" err="1" smtClean="0">
                <a:latin typeface="+mj-lt"/>
                <a:sym typeface="Symbol"/>
              </a:rPr>
              <a:t>sm</a:t>
            </a:r>
            <a:r>
              <a:rPr lang="en-US" sz="1800" dirty="0" smtClean="0">
                <a:latin typeface="+mj-lt"/>
                <a:sym typeface="Symbol"/>
              </a:rPr>
              <a:t> background</a:t>
            </a:r>
            <a:endParaRPr lang="en-US" sz="1800" dirty="0">
              <a:latin typeface="Script MT Bold" pitchFamily="66" charset="0"/>
              <a:sym typeface="Symbol"/>
            </a:endParaRP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/>
          <a:stretch/>
        </p:blipFill>
        <p:spPr>
          <a:xfrm>
            <a:off x="562459" y="3249442"/>
            <a:ext cx="4034941" cy="3378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8059" y="1014679"/>
            <a:ext cx="392607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8</a:t>
            </a:r>
            <a:r>
              <a:rPr lang="en-US" sz="1800" dirty="0" smtClean="0"/>
              <a:t> events (2x </a:t>
            </a:r>
            <a:r>
              <a:rPr lang="en-US" sz="1800" i="1" dirty="0" err="1" smtClean="0">
                <a:latin typeface="Cambria Math" pitchFamily="18" charset="0"/>
                <a:ea typeface="Cambria Math" pitchFamily="18" charset="0"/>
              </a:rPr>
              <a:t>eeee</a:t>
            </a:r>
            <a:r>
              <a:rPr lang="en-US" sz="1800" dirty="0" smtClean="0"/>
              <a:t>, 3x </a:t>
            </a:r>
            <a:r>
              <a:rPr lang="en-US" sz="1800" i="1" dirty="0" err="1">
                <a:latin typeface="Cambria Math" pitchFamily="18" charset="0"/>
                <a:ea typeface="Cambria Math" pitchFamily="18" charset="0"/>
              </a:rPr>
              <a:t>ee</a:t>
            </a:r>
            <a:r>
              <a:rPr lang="en-US" sz="1800" i="1" dirty="0">
                <a:latin typeface="Cambria Math" pitchFamily="18" charset="0"/>
                <a:ea typeface="Cambria Math" pitchFamily="18" charset="0"/>
                <a:sym typeface="Symbol"/>
              </a:rPr>
              <a:t></a:t>
            </a:r>
            <a:r>
              <a:rPr lang="en-US" sz="1800" dirty="0" smtClean="0">
                <a:sym typeface="Symbol"/>
              </a:rPr>
              <a:t>, 3x </a:t>
            </a:r>
            <a:r>
              <a:rPr lang="en-US" sz="1800" i="1" dirty="0">
                <a:latin typeface="Cambria Math" pitchFamily="18" charset="0"/>
                <a:ea typeface="Cambria Math" pitchFamily="18" charset="0"/>
                <a:sym typeface="Symbol"/>
              </a:rPr>
              <a:t></a:t>
            </a:r>
            <a:r>
              <a:rPr lang="en-US" sz="1800" dirty="0" smtClean="0">
                <a:sym typeface="Symbol"/>
              </a:rPr>
              <a:t>)</a:t>
            </a:r>
          </a:p>
          <a:p>
            <a:endParaRPr lang="en-US" sz="1800" dirty="0" smtClean="0">
              <a:sym typeface="Symbol"/>
            </a:endParaRPr>
          </a:p>
          <a:p>
            <a:endParaRPr lang="en-US" sz="1800" dirty="0">
              <a:sym typeface="Symbol"/>
            </a:endParaRPr>
          </a:p>
          <a:p>
            <a:r>
              <a:rPr lang="en-US" sz="1800" dirty="0" err="1" smtClean="0">
                <a:sym typeface="Symbol"/>
              </a:rPr>
              <a:t>sm</a:t>
            </a:r>
            <a:r>
              <a:rPr lang="en-US" sz="1800" dirty="0" smtClean="0">
                <a:sym typeface="Symbol"/>
              </a:rPr>
              <a:t> prediction: </a:t>
            </a:r>
            <a:r>
              <a:rPr lang="en-US" sz="1800" dirty="0" smtClean="0">
                <a:latin typeface="Cambria" pitchFamily="18" charset="0"/>
                <a:sym typeface="Symbol"/>
              </a:rPr>
              <a:t>(1.4±0.1) </a:t>
            </a:r>
            <a:r>
              <a:rPr lang="en-US" sz="1800" dirty="0" err="1" smtClean="0">
                <a:latin typeface="Cambria" pitchFamily="18" charset="0"/>
                <a:sym typeface="Symbol"/>
              </a:rPr>
              <a:t>pb</a:t>
            </a:r>
            <a:endParaRPr lang="en-US" sz="1800" dirty="0" smtClean="0">
              <a:latin typeface="Cambria" pitchFamily="18" charset="0"/>
              <a:sym typeface="Symbo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4953000" y="2247103"/>
            <a:ext cx="3175000" cy="954107"/>
          </a:xfrm>
          <a:prstGeom prst="wedgeRectCallout">
            <a:avLst>
              <a:gd name="adj1" fmla="val -115633"/>
              <a:gd name="adj2" fmla="val 250184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4 events (</a:t>
            </a:r>
            <a:r>
              <a:rPr lang="en-US" sz="1400" dirty="0" err="1"/>
              <a:t>eeee</a:t>
            </a:r>
            <a:r>
              <a:rPr lang="en-US" sz="1400" dirty="0"/>
              <a:t>, 2* </a:t>
            </a:r>
            <a:r>
              <a:rPr lang="en-US" sz="1400" dirty="0" err="1"/>
              <a:t>ee</a:t>
            </a:r>
            <a:r>
              <a:rPr lang="en-US" sz="1400" dirty="0">
                <a:sym typeface="Symbol"/>
              </a:rPr>
              <a:t>, )</a:t>
            </a:r>
          </a:p>
          <a:p>
            <a:r>
              <a:rPr lang="en-US" sz="1400" dirty="0">
                <a:sym typeface="Symbol"/>
              </a:rPr>
              <a:t>&lt;m&gt; = 327 </a:t>
            </a:r>
            <a:r>
              <a:rPr lang="en-US" sz="1400" dirty="0" err="1">
                <a:sym typeface="Symbol"/>
              </a:rPr>
              <a:t>GeV</a:t>
            </a:r>
            <a:endParaRPr lang="en-US" sz="1400" dirty="0">
              <a:sym typeface="Symbol"/>
            </a:endParaRPr>
          </a:p>
          <a:p>
            <a:r>
              <a:rPr lang="en-US" sz="1400" dirty="0">
                <a:sym typeface="Symbol"/>
              </a:rPr>
              <a:t>m = 7 </a:t>
            </a:r>
            <a:r>
              <a:rPr lang="en-US" sz="1400" dirty="0" err="1">
                <a:sym typeface="Symbol"/>
              </a:rPr>
              <a:t>GeV</a:t>
            </a:r>
            <a:r>
              <a:rPr lang="en-US" sz="1400" dirty="0">
                <a:sym typeface="Symbol"/>
              </a:rPr>
              <a:t> (detector resolution)</a:t>
            </a:r>
          </a:p>
          <a:p>
            <a:r>
              <a:rPr lang="en-US" sz="1400" dirty="0">
                <a:sym typeface="Symbol"/>
              </a:rPr>
              <a:t>p-value = </a:t>
            </a:r>
            <a:r>
              <a:rPr lang="en-US" sz="1400" dirty="0" smtClean="0">
                <a:sym typeface="Symbol"/>
              </a:rPr>
              <a:t>(1 </a:t>
            </a:r>
            <a:r>
              <a:rPr lang="en-US" sz="1400" dirty="0">
                <a:sym typeface="Symbol"/>
              </a:rPr>
              <a:t>– 2</a:t>
            </a:r>
            <a:r>
              <a:rPr lang="en-US" sz="1400" dirty="0" smtClean="0">
                <a:sym typeface="Symbol"/>
              </a:rPr>
              <a:t>)x10</a:t>
            </a:r>
            <a:r>
              <a:rPr lang="en-US" sz="1400" baseline="30000" dirty="0" smtClean="0">
                <a:sym typeface="Symbol"/>
              </a:rPr>
              <a:t>-4</a:t>
            </a:r>
            <a:endParaRPr lang="en-US" sz="1400" baseline="30000" dirty="0"/>
          </a:p>
        </p:txBody>
      </p:sp>
      <p:pic>
        <p:nvPicPr>
          <p:cNvPr id="13" name="Picture 16" descr="cdf_logoTra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538788" y="6247263"/>
            <a:ext cx="2589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6"/>
              </a:rPr>
              <a:t>PRD 84, 011103(R) (2011)</a:t>
            </a:r>
            <a:endParaRPr lang="en-US" sz="1600" dirty="0" smtClean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635237"/>
              </p:ext>
            </p:extLst>
          </p:nvPr>
        </p:nvGraphicFramePr>
        <p:xfrm>
          <a:off x="4937125" y="1409700"/>
          <a:ext cx="408781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7" imgW="2628720" imgH="241200" progId="Equation.3">
                  <p:embed/>
                </p:oleObj>
              </mc:Choice>
              <mc:Fallback>
                <p:oleObj name="Equation" r:id="rId7" imgW="262872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25" y="1409700"/>
                        <a:ext cx="4087813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6" descr="d0_logo_tran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7032" y="1185"/>
            <a:ext cx="1385130" cy="72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1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1"/>
          <p:cNvPicPr>
            <a:picLocks noChangeAspect="1"/>
          </p:cNvPicPr>
          <p:nvPr/>
        </p:nvPicPr>
        <p:blipFill rotWithShape="1">
          <a:blip r:embed="rId2"/>
          <a:srcRect t="52480" b="9803"/>
          <a:stretch/>
        </p:blipFill>
        <p:spPr>
          <a:xfrm>
            <a:off x="3826514" y="3581773"/>
            <a:ext cx="5304785" cy="2443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ZZ resonance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 smtClean="0">
                <a:latin typeface="Cambria" pitchFamily="18" charset="0"/>
              </a:rPr>
              <a:t>ZZ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 </a:t>
            </a:r>
            <a:r>
              <a:rPr lang="en-US" sz="2400" dirty="0" smtClean="0">
                <a:latin typeface="Script MT Bold" pitchFamily="66" charset="0"/>
                <a:sym typeface="Symbol"/>
              </a:rPr>
              <a:t>l+l</a:t>
            </a:r>
            <a:r>
              <a:rPr lang="en-US" sz="2400" dirty="0" smtClean="0">
                <a:sym typeface="Symbol"/>
              </a:rPr>
              <a:t></a:t>
            </a:r>
          </a:p>
          <a:p>
            <a:pPr lvl="1"/>
            <a:r>
              <a:rPr lang="en-US" sz="2000" dirty="0" smtClean="0">
                <a:sym typeface="Symbol"/>
              </a:rPr>
              <a:t>2 leptons </a:t>
            </a:r>
            <a:r>
              <a:rPr lang="en-US" sz="2000" i="1" dirty="0" err="1" smtClean="0">
                <a:latin typeface="Cambria" pitchFamily="18" charset="0"/>
                <a:sym typeface="Symbol"/>
              </a:rPr>
              <a:t>p</a:t>
            </a:r>
            <a:r>
              <a:rPr lang="en-US" sz="2400" i="1" baseline="-25000" dirty="0" err="1">
                <a:latin typeface="Cambria" pitchFamily="18" charset="0"/>
                <a:ea typeface="+mn-ea"/>
                <a:cs typeface="+mn-cs"/>
                <a:sym typeface="Symbol"/>
              </a:rPr>
              <a:t>T</a:t>
            </a:r>
            <a:r>
              <a:rPr lang="en-US" sz="2000" dirty="0" smtClean="0">
                <a:latin typeface="Cambria" pitchFamily="18" charset="0"/>
                <a:sym typeface="Symbol"/>
              </a:rPr>
              <a:t>&gt;20 </a:t>
            </a:r>
            <a:r>
              <a:rPr lang="en-US" sz="2000" dirty="0" err="1" smtClean="0">
                <a:latin typeface="Cambria" pitchFamily="18" charset="0"/>
                <a:sym typeface="Symbol"/>
              </a:rPr>
              <a:t>GeV</a:t>
            </a:r>
            <a:endParaRPr lang="en-US" sz="2000" dirty="0" smtClean="0">
              <a:latin typeface="Cambria" pitchFamily="18" charset="0"/>
              <a:sym typeface="Symbol"/>
            </a:endParaRPr>
          </a:p>
          <a:p>
            <a:pPr lvl="1"/>
            <a:r>
              <a:rPr lang="en-US" sz="2000" dirty="0" smtClean="0">
                <a:sym typeface="Symbol"/>
              </a:rPr>
              <a:t>missing </a:t>
            </a:r>
            <a:r>
              <a:rPr lang="en-US" sz="2000" i="1" dirty="0" err="1">
                <a:latin typeface="Cambria" pitchFamily="18" charset="0"/>
                <a:sym typeface="Symbol"/>
              </a:rPr>
              <a:t>p</a:t>
            </a:r>
            <a:r>
              <a:rPr lang="en-US" sz="2400" i="1" baseline="-25000" dirty="0" err="1">
                <a:latin typeface="Cambria" pitchFamily="18" charset="0"/>
                <a:ea typeface="+mn-ea"/>
                <a:cs typeface="+mn-cs"/>
                <a:sym typeface="Symbol"/>
              </a:rPr>
              <a:t>T</a:t>
            </a:r>
            <a:r>
              <a:rPr lang="en-US" sz="2000" dirty="0">
                <a:latin typeface="Cambria" pitchFamily="18" charset="0"/>
                <a:sym typeface="Symbol"/>
              </a:rPr>
              <a:t>&gt;100 </a:t>
            </a:r>
            <a:r>
              <a:rPr lang="en-US" sz="2000" dirty="0" err="1">
                <a:latin typeface="Cambria" pitchFamily="18" charset="0"/>
                <a:sym typeface="Symbol"/>
              </a:rPr>
              <a:t>GeV</a:t>
            </a:r>
            <a:endParaRPr lang="en-US" sz="2000" dirty="0">
              <a:latin typeface="Cambria" pitchFamily="18" charset="0"/>
              <a:sym typeface="Symbol"/>
            </a:endParaRPr>
          </a:p>
          <a:p>
            <a:pPr lvl="1"/>
            <a:r>
              <a:rPr lang="en-US" sz="2400" i="1" dirty="0">
                <a:latin typeface="Cambria" pitchFamily="18" charset="0"/>
                <a:ea typeface="+mn-ea"/>
                <a:cs typeface="+mn-cs"/>
                <a:sym typeface="Symbol"/>
              </a:rPr>
              <a:t>B(ZZ</a:t>
            </a:r>
            <a:r>
              <a:rPr lang="en-US" sz="2000" dirty="0">
                <a:sym typeface="Symbol"/>
              </a:rPr>
              <a:t></a:t>
            </a:r>
            <a:r>
              <a:rPr lang="en-US" sz="2000" dirty="0">
                <a:latin typeface="Script MT Bold" pitchFamily="66" charset="0"/>
                <a:sym typeface="Symbol"/>
              </a:rPr>
              <a:t> </a:t>
            </a:r>
            <a:r>
              <a:rPr lang="en-US" sz="2000" dirty="0" err="1" smtClean="0">
                <a:latin typeface="Script MT Bold" pitchFamily="66" charset="0"/>
                <a:sym typeface="Symbol"/>
              </a:rPr>
              <a:t>ll</a:t>
            </a:r>
            <a:r>
              <a:rPr lang="en-US" sz="2000" dirty="0" smtClean="0">
                <a:latin typeface="Script MT Bold" pitchFamily="66" charset="0"/>
                <a:sym typeface="Symbol"/>
              </a:rPr>
              <a:t></a:t>
            </a:r>
            <a:r>
              <a:rPr lang="en-US" sz="2400" i="1" dirty="0">
                <a:latin typeface="Cambria" pitchFamily="18" charset="0"/>
                <a:ea typeface="+mn-ea"/>
                <a:cs typeface="+mn-cs"/>
                <a:sym typeface="Symbol"/>
              </a:rPr>
              <a:t>)</a:t>
            </a:r>
            <a:r>
              <a:rPr lang="en-US" sz="2000" dirty="0" smtClean="0">
                <a:latin typeface="Script MT Bold" pitchFamily="66" charset="0"/>
                <a:sym typeface="Symbol"/>
              </a:rPr>
              <a:t> </a:t>
            </a:r>
            <a:r>
              <a:rPr lang="en-US" sz="2000" dirty="0">
                <a:latin typeface="Cambria" pitchFamily="18" charset="0"/>
                <a:sym typeface="Symbol"/>
              </a:rPr>
              <a:t>= 3%</a:t>
            </a:r>
          </a:p>
          <a:p>
            <a:pPr lvl="1"/>
            <a:r>
              <a:rPr lang="en-US" sz="2000" dirty="0" smtClean="0">
                <a:sym typeface="Symbol"/>
              </a:rPr>
              <a:t>observe 27 events </a:t>
            </a:r>
          </a:p>
          <a:p>
            <a:pPr lvl="1"/>
            <a:r>
              <a:rPr lang="en-US" sz="2000" dirty="0" smtClean="0">
                <a:sym typeface="Symbol"/>
              </a:rPr>
              <a:t>expect 26 events</a:t>
            </a:r>
          </a:p>
          <a:p>
            <a:r>
              <a:rPr lang="en-US" sz="2400" i="1" dirty="0">
                <a:latin typeface="Cambria" pitchFamily="18" charset="0"/>
              </a:rPr>
              <a:t>ZZ</a:t>
            </a:r>
            <a:r>
              <a:rPr lang="en-US" sz="2400" dirty="0"/>
              <a:t> </a:t>
            </a:r>
            <a:r>
              <a:rPr lang="en-US" sz="2400" dirty="0">
                <a:sym typeface="Symbol"/>
              </a:rPr>
              <a:t> </a:t>
            </a:r>
            <a:r>
              <a:rPr lang="en-US" sz="2400" dirty="0" err="1">
                <a:latin typeface="Script MT Bold" pitchFamily="66" charset="0"/>
                <a:sym typeface="Symbol"/>
              </a:rPr>
              <a:t>l+l</a:t>
            </a:r>
            <a:r>
              <a:rPr lang="en-US" sz="2400" i="1" dirty="0" err="1">
                <a:latin typeface="Cambria" pitchFamily="18" charset="0"/>
                <a:sym typeface="Symbol"/>
              </a:rPr>
              <a:t>jj</a:t>
            </a:r>
            <a:endParaRPr lang="en-US" sz="2400" i="1" dirty="0">
              <a:latin typeface="Cambria" pitchFamily="18" charset="0"/>
              <a:sym typeface="Symbol"/>
            </a:endParaRPr>
          </a:p>
          <a:p>
            <a:pPr lvl="1"/>
            <a:r>
              <a:rPr lang="en-US" sz="2000" dirty="0">
                <a:sym typeface="Symbol"/>
              </a:rPr>
              <a:t>2 leptons </a:t>
            </a:r>
            <a:r>
              <a:rPr lang="en-US" sz="2000" i="1" dirty="0" err="1">
                <a:latin typeface="Cambria" pitchFamily="18" charset="0"/>
                <a:sym typeface="Symbol"/>
              </a:rPr>
              <a:t>p</a:t>
            </a:r>
            <a:r>
              <a:rPr lang="en-US" sz="2400" i="1" baseline="-25000" dirty="0" err="1">
                <a:latin typeface="Cambria" pitchFamily="18" charset="0"/>
                <a:ea typeface="+mn-ea"/>
                <a:cs typeface="+mn-cs"/>
                <a:sym typeface="Symbol"/>
              </a:rPr>
              <a:t>T</a:t>
            </a:r>
            <a:r>
              <a:rPr lang="en-US" sz="2000" dirty="0">
                <a:latin typeface="Cambria" pitchFamily="18" charset="0"/>
                <a:sym typeface="Symbol"/>
              </a:rPr>
              <a:t>&gt;20 </a:t>
            </a:r>
            <a:r>
              <a:rPr lang="en-US" sz="2000" dirty="0" err="1">
                <a:latin typeface="Cambria" pitchFamily="18" charset="0"/>
                <a:sym typeface="Symbol"/>
              </a:rPr>
              <a:t>GeV</a:t>
            </a:r>
            <a:endParaRPr lang="en-US" sz="2000" dirty="0">
              <a:latin typeface="Cambria" pitchFamily="18" charset="0"/>
              <a:sym typeface="Symbol"/>
            </a:endParaRPr>
          </a:p>
          <a:p>
            <a:pPr lvl="1"/>
            <a:r>
              <a:rPr lang="en-US" sz="2000" dirty="0">
                <a:sym typeface="Symbol"/>
              </a:rPr>
              <a:t>≥2 jets </a:t>
            </a:r>
            <a:r>
              <a:rPr lang="en-US" sz="2000" i="1" dirty="0" err="1">
                <a:latin typeface="Cambria" pitchFamily="18" charset="0"/>
                <a:sym typeface="Symbol"/>
              </a:rPr>
              <a:t>p</a:t>
            </a:r>
            <a:r>
              <a:rPr lang="en-US" sz="2400" i="1" baseline="-25000" dirty="0" err="1">
                <a:latin typeface="Cambria" pitchFamily="18" charset="0"/>
                <a:ea typeface="+mn-ea"/>
                <a:cs typeface="+mn-cs"/>
                <a:sym typeface="Symbol"/>
              </a:rPr>
              <a:t>T</a:t>
            </a:r>
            <a:r>
              <a:rPr lang="en-US" sz="2000" dirty="0">
                <a:latin typeface="Cambria" pitchFamily="18" charset="0"/>
                <a:sym typeface="Symbol"/>
              </a:rPr>
              <a:t>&gt;25 </a:t>
            </a:r>
            <a:r>
              <a:rPr lang="en-US" sz="2000" dirty="0" err="1">
                <a:latin typeface="Cambria" pitchFamily="18" charset="0"/>
                <a:sym typeface="Symbol"/>
              </a:rPr>
              <a:t>GeV</a:t>
            </a:r>
            <a:endParaRPr lang="en-US" sz="2000" dirty="0">
              <a:latin typeface="Cambria" pitchFamily="18" charset="0"/>
              <a:sym typeface="Symbol"/>
            </a:endParaRPr>
          </a:p>
          <a:p>
            <a:pPr lvl="1"/>
            <a:r>
              <a:rPr lang="en-US" sz="2000" dirty="0">
                <a:latin typeface="Cambria" pitchFamily="18" charset="0"/>
                <a:sym typeface="Symbol"/>
              </a:rPr>
              <a:t>70&lt;</a:t>
            </a:r>
            <a:r>
              <a:rPr lang="en-US" sz="2400" i="1" dirty="0">
                <a:latin typeface="Cambria" pitchFamily="18" charset="0"/>
                <a:ea typeface="+mn-ea"/>
                <a:cs typeface="+mn-cs"/>
                <a:sym typeface="Symbol"/>
              </a:rPr>
              <a:t>m</a:t>
            </a:r>
            <a:r>
              <a:rPr lang="en-US" sz="2400" i="1" baseline="-25000" dirty="0">
                <a:latin typeface="Cambria" pitchFamily="18" charset="0"/>
                <a:ea typeface="+mn-ea"/>
                <a:cs typeface="+mn-cs"/>
                <a:sym typeface="Symbol"/>
              </a:rPr>
              <a:t>jj</a:t>
            </a:r>
            <a:r>
              <a:rPr lang="en-US" sz="2000" dirty="0">
                <a:latin typeface="Cambria" pitchFamily="18" charset="0"/>
                <a:sym typeface="Symbol"/>
              </a:rPr>
              <a:t>&lt;100 </a:t>
            </a:r>
            <a:r>
              <a:rPr lang="en-US" sz="2000" dirty="0" err="1">
                <a:latin typeface="Cambria" pitchFamily="18" charset="0"/>
                <a:sym typeface="Symbol"/>
              </a:rPr>
              <a:t>GeV</a:t>
            </a:r>
            <a:endParaRPr lang="en-US" sz="2000" dirty="0">
              <a:latin typeface="Cambria" pitchFamily="18" charset="0"/>
              <a:sym typeface="Symbol"/>
            </a:endParaRPr>
          </a:p>
          <a:p>
            <a:pPr lvl="1"/>
            <a:r>
              <a:rPr lang="en-US" sz="2400" i="1" dirty="0">
                <a:latin typeface="Cambria" pitchFamily="18" charset="0"/>
                <a:ea typeface="+mn-ea"/>
                <a:cs typeface="+mn-cs"/>
                <a:sym typeface="Symbol"/>
              </a:rPr>
              <a:t>B(ZZ</a:t>
            </a:r>
            <a:r>
              <a:rPr lang="en-US" sz="2000" dirty="0">
                <a:sym typeface="Symbol"/>
              </a:rPr>
              <a:t></a:t>
            </a:r>
            <a:r>
              <a:rPr lang="en-US" sz="2000" dirty="0">
                <a:latin typeface="Script MT Bold" pitchFamily="66" charset="0"/>
                <a:sym typeface="Symbol"/>
              </a:rPr>
              <a:t> </a:t>
            </a:r>
            <a:r>
              <a:rPr lang="en-US" sz="2000" dirty="0" err="1">
                <a:latin typeface="Script MT Bold" pitchFamily="66" charset="0"/>
                <a:sym typeface="Symbol"/>
              </a:rPr>
              <a:t>ll</a:t>
            </a:r>
            <a:r>
              <a:rPr lang="en-US" sz="2000" i="1" dirty="0" err="1">
                <a:latin typeface="Cambria Math" pitchFamily="18" charset="0"/>
                <a:ea typeface="Cambria Math" pitchFamily="18" charset="0"/>
                <a:sym typeface="Symbol"/>
              </a:rPr>
              <a:t>qq</a:t>
            </a:r>
            <a:r>
              <a:rPr lang="en-US" sz="2400" i="1" dirty="0">
                <a:latin typeface="Cambria" pitchFamily="18" charset="0"/>
                <a:ea typeface="+mn-ea"/>
                <a:cs typeface="+mn-cs"/>
                <a:sym typeface="Symbol"/>
              </a:rPr>
              <a:t>)</a:t>
            </a:r>
            <a:r>
              <a:rPr lang="en-US" sz="2000" dirty="0">
                <a:latin typeface="Script MT Bold" pitchFamily="66" charset="0"/>
                <a:sym typeface="Symbol"/>
              </a:rPr>
              <a:t> </a:t>
            </a:r>
            <a:r>
              <a:rPr lang="en-US" sz="2000" dirty="0">
                <a:latin typeface="Cambria" pitchFamily="18" charset="0"/>
                <a:sym typeface="Symbol"/>
              </a:rPr>
              <a:t>= 10%</a:t>
            </a:r>
          </a:p>
          <a:p>
            <a:pPr lvl="1"/>
            <a:r>
              <a:rPr lang="en-US" sz="2000" dirty="0">
                <a:sym typeface="Symbol"/>
              </a:rPr>
              <a:t>dominated by </a:t>
            </a:r>
            <a:r>
              <a:rPr lang="en-US" sz="2400" i="1" dirty="0" err="1">
                <a:latin typeface="Cambria" pitchFamily="18" charset="0"/>
                <a:ea typeface="+mn-ea"/>
                <a:cs typeface="+mn-cs"/>
                <a:sym typeface="Symbol"/>
              </a:rPr>
              <a:t>Z</a:t>
            </a:r>
            <a:r>
              <a:rPr lang="en-US" sz="2000" dirty="0" err="1" smtClean="0">
                <a:sym typeface="Symbol"/>
              </a:rPr>
              <a:t>+jets</a:t>
            </a:r>
            <a:endParaRPr lang="en-US" sz="2000" dirty="0">
              <a:sym typeface="Symbol"/>
            </a:endParaRPr>
          </a:p>
          <a:p>
            <a:pPr lvl="1"/>
            <a:r>
              <a:rPr lang="en-US" sz="2000" dirty="0">
                <a:sym typeface="Symbol"/>
              </a:rPr>
              <a:t>kinematic fit </a:t>
            </a:r>
            <a:r>
              <a:rPr lang="en-US" sz="2000" dirty="0" smtClean="0">
                <a:sym typeface="Symbol"/>
              </a:rPr>
              <a:t>for </a:t>
            </a:r>
            <a:r>
              <a:rPr lang="en-US" sz="2400" i="1" dirty="0" err="1">
                <a:latin typeface="Cambria" pitchFamily="18" charset="0"/>
                <a:ea typeface="+mn-ea"/>
                <a:cs typeface="+mn-cs"/>
                <a:sym typeface="Symbol"/>
              </a:rPr>
              <a:t>M</a:t>
            </a:r>
            <a:r>
              <a:rPr lang="en-US" sz="2400" i="1" baseline="-25000" dirty="0" err="1">
                <a:latin typeface="Cambria" pitchFamily="18" charset="0"/>
                <a:ea typeface="+mn-ea"/>
                <a:cs typeface="+mn-cs"/>
                <a:sym typeface="Symbol"/>
              </a:rPr>
              <a:t>lljj</a:t>
            </a:r>
            <a:endParaRPr lang="en-US" sz="2400" i="1" baseline="-25000" dirty="0">
              <a:latin typeface="Cambria" pitchFamily="18" charset="0"/>
              <a:ea typeface="+mn-ea"/>
              <a:cs typeface="+mn-cs"/>
              <a:sym typeface="Symbol"/>
            </a:endParaRPr>
          </a:p>
          <a:p>
            <a:pPr lvl="1"/>
            <a:endParaRPr lang="en-US" sz="2500" dirty="0" smtClean="0">
              <a:sym typeface="Symbol"/>
            </a:endParaRPr>
          </a:p>
          <a:p>
            <a:pPr lvl="1"/>
            <a:endParaRPr lang="en-US" sz="2000" dirty="0" smtClean="0">
              <a:sym typeface="Symbol"/>
            </a:endParaRP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B64DF-F641-464E-98DD-3FE214ED807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8" name="Immagine 9" descr="cdfllvv_fig_10004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514" y="1063222"/>
            <a:ext cx="5307330" cy="2480310"/>
          </a:xfrm>
          <a:prstGeom prst="rect">
            <a:avLst/>
          </a:prstGeom>
        </p:spPr>
      </p:pic>
      <p:sp>
        <p:nvSpPr>
          <p:cNvPr id="25" name="Rectangular Callout 24"/>
          <p:cNvSpPr/>
          <p:nvPr/>
        </p:nvSpPr>
        <p:spPr bwMode="auto">
          <a:xfrm>
            <a:off x="4648200" y="458712"/>
            <a:ext cx="3175000" cy="553998"/>
          </a:xfrm>
          <a:prstGeom prst="wedgeRectCallout">
            <a:avLst>
              <a:gd name="adj1" fmla="val 39567"/>
              <a:gd name="adj2" fmla="val 21393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RS Graviton with </a:t>
            </a:r>
            <a:r>
              <a:rPr lang="en-US" sz="1600" i="1" dirty="0">
                <a:latin typeface="Cambria" pitchFamily="18" charset="0"/>
              </a:rPr>
              <a:t>M</a:t>
            </a:r>
            <a:r>
              <a:rPr lang="en-US" sz="1400" dirty="0"/>
              <a:t>=325 </a:t>
            </a:r>
            <a:r>
              <a:rPr lang="en-US" sz="1400" dirty="0" err="1"/>
              <a:t>GeV</a:t>
            </a:r>
            <a:endParaRPr lang="en-US" sz="1400" dirty="0"/>
          </a:p>
          <a:p>
            <a:r>
              <a:rPr lang="en-US" sz="1400" dirty="0"/>
              <a:t>normalized to yield 4</a:t>
            </a:r>
            <a:r>
              <a:rPr lang="en-US" sz="1400" dirty="0">
                <a:latin typeface="Script MT Bold" pitchFamily="66" charset="0"/>
              </a:rPr>
              <a:t>llll</a:t>
            </a:r>
            <a:r>
              <a:rPr lang="en-US" sz="1400" dirty="0"/>
              <a:t> events</a:t>
            </a:r>
          </a:p>
        </p:txBody>
      </p:sp>
      <p:pic>
        <p:nvPicPr>
          <p:cNvPr id="26" name="Picture 16" descr="cdf_logo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06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ZZ resonance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Immagine 4" descr="bands_blessing_1.gif"/>
          <p:cNvPicPr>
            <a:picLocks noChangeAspect="1"/>
          </p:cNvPicPr>
          <p:nvPr/>
        </p:nvPicPr>
        <p:blipFill>
          <a:blip r:embed="rId2"/>
          <a:srcRect l="10319" t="8620" r="11978" b="6851"/>
          <a:stretch>
            <a:fillRect/>
          </a:stretch>
        </p:blipFill>
        <p:spPr>
          <a:xfrm>
            <a:off x="1282700" y="1131332"/>
            <a:ext cx="2949060" cy="2636797"/>
          </a:xfrm>
          <a:prstGeom prst="rect">
            <a:avLst/>
          </a:prstGeom>
        </p:spPr>
      </p:pic>
      <p:pic>
        <p:nvPicPr>
          <p:cNvPr id="8" name="Immagine 7" descr="bands_blessing_2.gif"/>
          <p:cNvPicPr>
            <a:picLocks noChangeAspect="1"/>
          </p:cNvPicPr>
          <p:nvPr/>
        </p:nvPicPr>
        <p:blipFill>
          <a:blip r:embed="rId3"/>
          <a:srcRect l="6664" t="7084" r="12019" b="5295"/>
          <a:stretch>
            <a:fillRect/>
          </a:stretch>
        </p:blipFill>
        <p:spPr>
          <a:xfrm>
            <a:off x="1092200" y="3768130"/>
            <a:ext cx="3111508" cy="2755674"/>
          </a:xfrm>
          <a:prstGeom prst="rect">
            <a:avLst/>
          </a:prstGeom>
        </p:spPr>
      </p:pic>
      <p:pic>
        <p:nvPicPr>
          <p:cNvPr id="9" name="Immagine 8" descr="bands_blessing_3.gif"/>
          <p:cNvPicPr>
            <a:picLocks noChangeAspect="1"/>
          </p:cNvPicPr>
          <p:nvPr/>
        </p:nvPicPr>
        <p:blipFill>
          <a:blip r:embed="rId4"/>
          <a:srcRect l="7185" t="7410" r="11701" b="6010"/>
          <a:stretch>
            <a:fillRect/>
          </a:stretch>
        </p:blipFill>
        <p:spPr>
          <a:xfrm>
            <a:off x="4642547" y="1066800"/>
            <a:ext cx="3044096" cy="2670598"/>
          </a:xfrm>
          <a:prstGeom prst="rect">
            <a:avLst/>
          </a:prstGeom>
        </p:spPr>
      </p:pic>
      <p:pic>
        <p:nvPicPr>
          <p:cNvPr id="10" name="Immagine 9" descr="bands_blessing_4.gif"/>
          <p:cNvPicPr>
            <a:picLocks noChangeAspect="1"/>
          </p:cNvPicPr>
          <p:nvPr/>
        </p:nvPicPr>
        <p:blipFill>
          <a:blip r:embed="rId5"/>
          <a:srcRect l="6044" t="8043" r="13798" b="6699"/>
          <a:stretch>
            <a:fillRect/>
          </a:stretch>
        </p:blipFill>
        <p:spPr>
          <a:xfrm>
            <a:off x="4534487" y="3787635"/>
            <a:ext cx="3152156" cy="275567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19376" y="762000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Cambria" pitchFamily="18" charset="0"/>
              </a:rPr>
              <a:t>ZZ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smtClean="0">
                <a:latin typeface="Cambria" pitchFamily="18" charset="0"/>
                <a:sym typeface="Wingdings"/>
              </a:rPr>
              <a:t></a:t>
            </a:r>
            <a:r>
              <a:rPr lang="it-IT" dirty="0" smtClean="0">
                <a:sym typeface="Wingdings"/>
              </a:rPr>
              <a:t> </a:t>
            </a:r>
            <a:r>
              <a:rPr lang="it-IT" dirty="0" smtClean="0">
                <a:latin typeface="Script MT Bold" pitchFamily="66" charset="0"/>
                <a:sym typeface="Wingdings"/>
              </a:rPr>
              <a:t>llll</a:t>
            </a:r>
            <a:endParaRPr lang="it-IT" dirty="0">
              <a:latin typeface="Script MT Bold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82770" y="3533226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latin typeface="Cambria" pitchFamily="18" charset="0"/>
              </a:rPr>
              <a:t>ZZ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>
                <a:latin typeface="Script MT Bold" pitchFamily="66" charset="0"/>
                <a:sym typeface="Wingdings"/>
              </a:rPr>
              <a:t>ll</a:t>
            </a:r>
            <a:r>
              <a:rPr lang="it-IT" dirty="0" smtClean="0">
                <a:latin typeface="Symbol" charset="2"/>
                <a:cs typeface="Symbol" charset="2"/>
                <a:sym typeface="Wingdings"/>
              </a:rPr>
              <a:t>nn</a:t>
            </a:r>
            <a:endParaRPr lang="it-IT" dirty="0">
              <a:latin typeface="Symbol" charset="2"/>
              <a:cs typeface="Symbol" charset="2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78114" y="762000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latin typeface="Cambria" pitchFamily="18" charset="0"/>
              </a:rPr>
              <a:t>ZZ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>
                <a:latin typeface="Script MT Bold" pitchFamily="66" charset="0"/>
                <a:sym typeface="Wingdings"/>
              </a:rPr>
              <a:t>ll</a:t>
            </a:r>
            <a:r>
              <a:rPr lang="it-IT" i="1" dirty="0">
                <a:latin typeface="Cambria" pitchFamily="18" charset="0"/>
                <a:sym typeface="Wingdings"/>
              </a:rPr>
              <a:t>jj</a:t>
            </a:r>
            <a:endParaRPr lang="it-IT" i="1" dirty="0">
              <a:latin typeface="Cambria" pitchFamily="18" charset="0"/>
            </a:endParaRPr>
          </a:p>
        </p:txBody>
      </p:sp>
      <p:pic>
        <p:nvPicPr>
          <p:cNvPr id="19" name="Picture 16" descr="cdf_logoTra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sellaDiTesto 12"/>
          <p:cNvSpPr txBox="1"/>
          <p:nvPr/>
        </p:nvSpPr>
        <p:spPr>
          <a:xfrm>
            <a:off x="7585043" y="3695181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combined</a:t>
            </a:r>
            <a:endParaRPr lang="it-IT" dirty="0">
              <a:latin typeface="Symbol" charset="2"/>
              <a:cs typeface="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7919" y="169576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CDF note 10603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04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85" y="1765300"/>
            <a:ext cx="3844013" cy="2762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stable </a:t>
                </a:r>
                <a:r>
                  <a:rPr lang="en-US" dirty="0" smtClean="0">
                    <a:sym typeface="Wingdings" pitchFamily="2" charset="2"/>
                  </a:rPr>
                  <a:t> carries a conserved new charge</a:t>
                </a:r>
                <a:endParaRPr lang="en-US" dirty="0" smtClean="0"/>
              </a:p>
              <a:p>
                <a:r>
                  <a:rPr lang="en-US" dirty="0" smtClean="0"/>
                  <a:t>“connector” particle </a:t>
                </a:r>
              </a:p>
              <a:p>
                <a:pPr lvl="1"/>
                <a:r>
                  <a:rPr lang="en-US" dirty="0" smtClean="0"/>
                  <a:t>couples new charge and </a:t>
                </a:r>
                <a:r>
                  <a:rPr lang="en-US" dirty="0" err="1" smtClean="0"/>
                  <a:t>sm</a:t>
                </a:r>
                <a:r>
                  <a:rPr lang="en-US" dirty="0" smtClean="0"/>
                  <a:t> charge</a:t>
                </a:r>
              </a:p>
              <a:p>
                <a:pPr lvl="1"/>
                <a:r>
                  <a:rPr lang="en-US" dirty="0" smtClean="0"/>
                  <a:t>top quark partner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  <m:r>
                      <a:rPr lang="en-US" i="1" dirty="0" smtClean="0">
                        <a:latin typeface="Cambria Math"/>
                      </a:rPr>
                      <m:t>’</m:t>
                    </m:r>
                    <m:r>
                      <a:rPr lang="en-US" i="1" dirty="0" err="1" smtClean="0">
                        <a:latin typeface="Cambria Math"/>
                        <a:sym typeface="Wingdings" pitchFamily="2" charset="2"/>
                      </a:rPr>
                      <m:t>𝑡</m:t>
                    </m:r>
                    <m:r>
                      <a:rPr lang="en-US" i="1" dirty="0" err="1" smtClean="0">
                        <a:latin typeface="Cambria Math"/>
                        <a:sym typeface="Wingdings" pitchFamily="2" charset="2"/>
                      </a:rPr>
                      <m:t>+</m:t>
                    </m:r>
                    <m:r>
                      <a:rPr lang="en-US" i="1" dirty="0" err="1" smtClean="0">
                        <a:latin typeface="Cambria Math"/>
                        <a:sym typeface="Wingdings" pitchFamily="2" charset="2"/>
                      </a:rPr>
                      <m:t>𝑋</m:t>
                    </m:r>
                  </m:oMath>
                </a14:m>
                <a:endParaRPr lang="en-US" dirty="0" smtClean="0">
                  <a:sym typeface="Wingdings" pitchFamily="2" charset="2"/>
                </a:endParaRPr>
              </a:p>
              <a:p>
                <a:endParaRPr lang="en-US" dirty="0" smtClean="0">
                  <a:sym typeface="Wingdings" pitchFamily="2" charset="2"/>
                </a:endParaRPr>
              </a:p>
              <a:p>
                <a:r>
                  <a:rPr lang="en-US" dirty="0" smtClean="0">
                    <a:sym typeface="Wingdings" pitchFamily="2" charset="2"/>
                  </a:rPr>
                  <a:t>look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′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𝑇</m:t>
                        </m:r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′</m:t>
                        </m:r>
                      </m:e>
                    </m:acc>
                    <m:r>
                      <a:rPr lang="en-US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→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itchFamily="2" charset="2"/>
                          </a:rPr>
                          <m:t>𝑡</m:t>
                        </m:r>
                      </m:e>
                    </m:acc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+</m:t>
                    </m:r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𝑋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𝑋</m:t>
                        </m:r>
                      </m:e>
                    </m:acc>
                  </m:oMath>
                </a14:m>
                <a:endParaRPr lang="en-US" dirty="0" smtClean="0">
                  <a:sym typeface="Wingdings" pitchFamily="2" charset="2"/>
                </a:endParaRPr>
              </a:p>
              <a:p>
                <a:r>
                  <a:rPr lang="en-US" dirty="0" err="1" smtClean="0">
                    <a:sym typeface="Wingdings" pitchFamily="2" charset="2"/>
                  </a:rPr>
                  <a:t>lepton+jets</a:t>
                </a:r>
                <a:r>
                  <a:rPr lang="en-US" dirty="0" smtClean="0">
                    <a:sym typeface="Wingdings" pitchFamily="2" charset="2"/>
                  </a:rPr>
                  <a:t> channel</a:t>
                </a:r>
              </a:p>
              <a:p>
                <a:pPr lvl="1"/>
                <a:r>
                  <a:rPr lang="en-US" dirty="0" smtClean="0">
                    <a:sym typeface="Wingdings" pitchFamily="2" charset="2"/>
                  </a:rPr>
                  <a:t>1 e</a:t>
                </a:r>
                <a:r>
                  <a:rPr lang="en-US" dirty="0">
                    <a:sym typeface="Wingdings" pitchFamily="2" charset="2"/>
                  </a:rPr>
                  <a:t>/</a:t>
                </a:r>
                <a:r>
                  <a:rPr lang="en-US" dirty="0">
                    <a:sym typeface="Symbol"/>
                  </a:rPr>
                  <a:t>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𝑝𝑇</m:t>
                    </m:r>
                    <m:r>
                      <a:rPr lang="en-US" i="1" dirty="0">
                        <a:latin typeface="Cambria Math"/>
                        <a:sym typeface="Symbol"/>
                      </a:rPr>
                      <m:t>&gt;20 </m:t>
                    </m:r>
                    <m:r>
                      <m:rPr>
                        <m:sty m:val="p"/>
                      </m:rPr>
                      <a:rPr lang="en-US" i="0" dirty="0" err="1">
                        <a:latin typeface="Cambria Math"/>
                        <a:sym typeface="Symbol"/>
                      </a:rPr>
                      <m:t>GeV</m:t>
                    </m:r>
                  </m:oMath>
                </a14:m>
                <a:endParaRPr lang="en-US" dirty="0">
                  <a:sym typeface="Symbol"/>
                </a:endParaRPr>
              </a:p>
              <a:p>
                <a:pPr lvl="1"/>
                <a:r>
                  <a:rPr lang="en-US" dirty="0">
                    <a:sym typeface="Symbol"/>
                  </a:rPr>
                  <a:t>≥4 jets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𝑝𝑇</m:t>
                    </m:r>
                    <m:r>
                      <a:rPr lang="en-US" i="1" dirty="0">
                        <a:latin typeface="Cambria Math"/>
                        <a:sym typeface="Symbol"/>
                      </a:rPr>
                      <m:t>&gt;15 </m:t>
                    </m:r>
                    <m:r>
                      <m:rPr>
                        <m:sty m:val="p"/>
                      </m:rPr>
                      <a:rPr lang="en-US" i="0" dirty="0" err="1">
                        <a:latin typeface="Cambria Math"/>
                        <a:sym typeface="Symbol"/>
                      </a:rPr>
                      <m:t>GeV</m:t>
                    </m:r>
                  </m:oMath>
                </a14:m>
                <a:endParaRPr lang="en-US" dirty="0">
                  <a:sym typeface="Symbol"/>
                </a:endParaRPr>
              </a:p>
              <a:p>
                <a:pPr lvl="1"/>
                <a:r>
                  <a:rPr lang="en-US" dirty="0">
                    <a:sym typeface="Symbol"/>
                  </a:rPr>
                  <a:t>missing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/>
                        <a:sym typeface="Symbol"/>
                      </a:rPr>
                      <m:t>𝑝𝑇</m:t>
                    </m:r>
                    <m:r>
                      <a:rPr lang="en-US" dirty="0">
                        <a:latin typeface="Cambria Math"/>
                        <a:sym typeface="Symbol"/>
                      </a:rPr>
                      <m:t>&gt;100 – 160 </m:t>
                    </m:r>
                    <m:r>
                      <m:rPr>
                        <m:sty m:val="p"/>
                      </m:rPr>
                      <a:rPr lang="en-US" i="0" dirty="0" err="1">
                        <a:latin typeface="Cambria Math"/>
                        <a:sym typeface="Symbol"/>
                      </a:rPr>
                      <m:t>GeV</m:t>
                    </m:r>
                  </m:oMath>
                </a14:m>
                <a:endParaRPr lang="en-US" dirty="0">
                  <a:latin typeface="Cambria Math"/>
                  <a:sym typeface="Symbol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 smtClean="0">
                    <a:sym typeface="Wingdings" pitchFamily="2" charset="2"/>
                  </a:rPr>
                  <a:t>all </a:t>
                </a:r>
                <a:r>
                  <a:rPr lang="en-US" dirty="0" err="1" smtClean="0">
                    <a:sym typeface="Wingdings" pitchFamily="2" charset="2"/>
                  </a:rPr>
                  <a:t>hadronic</a:t>
                </a:r>
                <a:r>
                  <a:rPr lang="en-US" dirty="0" smtClean="0">
                    <a:sym typeface="Wingdings" pitchFamily="2" charset="2"/>
                  </a:rPr>
                  <a:t> channel</a:t>
                </a:r>
              </a:p>
              <a:p>
                <a:pPr lvl="1"/>
                <a:r>
                  <a:rPr lang="en-US" dirty="0" smtClean="0">
                    <a:sym typeface="Wingdings" pitchFamily="2" charset="2"/>
                  </a:rPr>
                  <a:t>missing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Wingdings" pitchFamily="2" charset="2"/>
                      </a:rPr>
                      <m:t>𝑝𝑇</m:t>
                    </m:r>
                    <m:r>
                      <a:rPr lang="en-US" i="1" dirty="0" smtClean="0">
                        <a:latin typeface="Cambria Math"/>
                        <a:sym typeface="Wingdings" pitchFamily="2" charset="2"/>
                      </a:rPr>
                      <m:t>&gt;50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/>
                        <a:sym typeface="Wingdings" pitchFamily="2" charset="2"/>
                      </a:rPr>
                      <m:t>GeV</m:t>
                    </m:r>
                  </m:oMath>
                </a14:m>
                <a:endParaRPr lang="en-US" dirty="0" smtClean="0">
                  <a:sym typeface="Wingdings" pitchFamily="2" charset="2"/>
                </a:endParaRPr>
              </a:p>
              <a:p>
                <a:pPr lvl="1"/>
                <a:r>
                  <a:rPr lang="en-US" dirty="0" smtClean="0">
                    <a:sym typeface="Wingdings" pitchFamily="2" charset="2"/>
                  </a:rPr>
                  <a:t>5</a:t>
                </a:r>
                <a:r>
                  <a:rPr lang="en-US" dirty="0" smtClean="0">
                    <a:sym typeface="Symbol"/>
                  </a:rPr>
                  <a:t>njets10</a:t>
                </a:r>
                <a:r>
                  <a:rPr lang="en-US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Wingdings" pitchFamily="2" charset="2"/>
                      </a:rPr>
                      <m:t>𝑝𝑇</m:t>
                    </m:r>
                    <m:r>
                      <a:rPr lang="en-US" i="1" dirty="0" smtClean="0">
                        <a:latin typeface="Cambria Math"/>
                        <a:sym typeface="Wingdings" pitchFamily="2" charset="2"/>
                      </a:rPr>
                      <m:t>&gt;15 – 30 </m:t>
                    </m:r>
                    <m:r>
                      <m:rPr>
                        <m:sty m:val="p"/>
                      </m:rPr>
                      <a:rPr lang="en-US" i="0" dirty="0" err="1" smtClean="0">
                        <a:latin typeface="Cambria Math"/>
                        <a:sym typeface="Wingdings" pitchFamily="2" charset="2"/>
                      </a:rPr>
                      <m:t>GeV</m:t>
                    </m:r>
                  </m:oMath>
                </a14:m>
                <a:endParaRPr lang="en-US" dirty="0" smtClean="0">
                  <a:sym typeface="Wingdings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Wingdings" pitchFamily="2" charset="2"/>
                      </a:rPr>
                      <m:t>𝐻𝑇</m:t>
                    </m:r>
                    <m:r>
                      <a:rPr lang="en-US" i="1" dirty="0" smtClean="0">
                        <a:latin typeface="Cambria Math"/>
                        <a:sym typeface="Wingdings" pitchFamily="2" charset="2"/>
                      </a:rPr>
                      <m:t>&gt;220 </m:t>
                    </m:r>
                    <m:r>
                      <m:rPr>
                        <m:sty m:val="p"/>
                      </m:rPr>
                      <a:rPr lang="en-US" i="0" dirty="0" err="1" smtClean="0">
                        <a:latin typeface="Cambria Math"/>
                        <a:sym typeface="Wingdings" pitchFamily="2" charset="2"/>
                      </a:rPr>
                      <m:t>GeV</m:t>
                    </m:r>
                  </m:oMath>
                </a14:m>
                <a:endParaRPr lang="en-US" dirty="0" smtClean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037" t="-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FFC000"/>
            </a:solidFill>
          </a:ln>
        </p:spPr>
        <p:txBody>
          <a:bodyPr/>
          <a:lstStyle/>
          <a:p>
            <a:r>
              <a:rPr lang="en-US" dirty="0" smtClean="0"/>
              <a:t>dark matter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100" y="4419570"/>
            <a:ext cx="380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PRL106,191801 </a:t>
            </a:r>
            <a:r>
              <a:rPr lang="en-US" sz="1600" dirty="0"/>
              <a:t>(2011) </a:t>
            </a:r>
            <a:r>
              <a:rPr lang="en-US" sz="1600" dirty="0" smtClean="0">
                <a:hlinkClick r:id="rId4"/>
              </a:rPr>
              <a:t>arxiv:1103.2482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73100" y="6207125"/>
            <a:ext cx="385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PRL107, 191803 </a:t>
            </a:r>
            <a:r>
              <a:rPr lang="en-US" sz="1600" dirty="0"/>
              <a:t>(2011) </a:t>
            </a:r>
            <a:r>
              <a:rPr lang="en-US" sz="1600" dirty="0" smtClean="0">
                <a:hlinkClick r:id="rId5"/>
              </a:rPr>
              <a:t>arxiv:1107.3574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73100" y="2197100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arxiv:1002.3366</a:t>
            </a:r>
            <a:endParaRPr lang="en-US" dirty="0" smtClean="0"/>
          </a:p>
        </p:txBody>
      </p:sp>
      <p:pic>
        <p:nvPicPr>
          <p:cNvPr id="12" name="Picture 16" descr="cdf_logoTran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93" y="4425980"/>
            <a:ext cx="3994306" cy="21627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94805" y="2706286"/>
            <a:ext cx="11015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 CDF 4.8/</a:t>
            </a:r>
            <a:r>
              <a:rPr lang="en-US" sz="1200" dirty="0" err="1" smtClean="0"/>
              <a:t>fb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747205" y="5218836"/>
            <a:ext cx="11015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 CDF 5.7/</a:t>
            </a:r>
            <a:r>
              <a:rPr lang="en-US" sz="1200" dirty="0" err="1" smtClean="0"/>
              <a:t>fb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0811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16" descr="cdf_logoTra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68" y="838200"/>
            <a:ext cx="5887863" cy="5638800"/>
          </a:xfrm>
        </p:spPr>
      </p:pic>
    </p:spTree>
    <p:extLst>
      <p:ext uri="{BB962C8B-B14F-4D97-AF65-F5344CB8AC3E}">
        <p14:creationId xmlns:p14="http://schemas.microsoft.com/office/powerpoint/2010/main" val="2081499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r>
              <a:rPr lang="en-US" dirty="0" smtClean="0"/>
              <a:t> delivered 12/</a:t>
            </a:r>
            <a:r>
              <a:rPr lang="en-US" dirty="0" err="1" smtClean="0"/>
              <a:t>fb</a:t>
            </a:r>
            <a:endParaRPr lang="en-US" dirty="0" smtClean="0"/>
          </a:p>
          <a:p>
            <a:r>
              <a:rPr lang="en-US" dirty="0" smtClean="0"/>
              <a:t>CDF and D0 continue to search for deviations from </a:t>
            </a:r>
            <a:r>
              <a:rPr lang="en-US" dirty="0" err="1" smtClean="0"/>
              <a:t>sm</a:t>
            </a:r>
            <a:r>
              <a:rPr lang="en-US" dirty="0" smtClean="0"/>
              <a:t> predictions</a:t>
            </a:r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generation</a:t>
            </a:r>
          </a:p>
          <a:p>
            <a:pPr lvl="1"/>
            <a:r>
              <a:rPr lang="en-US" dirty="0" smtClean="0"/>
              <a:t>resonances</a:t>
            </a:r>
          </a:p>
          <a:p>
            <a:pPr lvl="1"/>
            <a:r>
              <a:rPr lang="en-US" dirty="0" smtClean="0"/>
              <a:t>extra dimensions</a:t>
            </a:r>
          </a:p>
          <a:p>
            <a:pPr lvl="1"/>
            <a:r>
              <a:rPr lang="en-US" smtClean="0"/>
              <a:t>dark matter</a:t>
            </a:r>
            <a:endParaRPr lang="en-US" dirty="0" smtClean="0"/>
          </a:p>
          <a:p>
            <a:r>
              <a:rPr lang="en-US" dirty="0" smtClean="0"/>
              <a:t>some deviations but no smoking gun for physics beyond the standard model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569" y="5791200"/>
            <a:ext cx="7702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CDF results: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www-cdf.fnal.gov/physics/physics.html</a:t>
            </a:r>
            <a:endParaRPr lang="en-US" dirty="0" smtClean="0"/>
          </a:p>
          <a:p>
            <a:r>
              <a:rPr lang="en-US" dirty="0" smtClean="0"/>
              <a:t>D0 results: 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://www-d0.fnal.gov/Run2Physics/WWW/results.htm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423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F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517926" y="1313906"/>
            <a:ext cx="2080804" cy="1122789"/>
            <a:chOff x="6517926" y="1313906"/>
            <a:chExt cx="2080804" cy="1122789"/>
          </a:xfrm>
        </p:grpSpPr>
        <p:sp>
          <p:nvSpPr>
            <p:cNvPr id="3" name="Down Arrow 2"/>
            <p:cNvSpPr/>
            <p:nvPr/>
          </p:nvSpPr>
          <p:spPr bwMode="auto">
            <a:xfrm rot="2761510">
              <a:off x="6764814" y="1705175"/>
              <a:ext cx="484632" cy="978408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7" name="Picture 16" descr="d0_logo_tran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13600" y="1313906"/>
              <a:ext cx="1385130" cy="720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1453356" y="1623268"/>
            <a:ext cx="1130553" cy="848715"/>
            <a:chOff x="1466056" y="1623268"/>
            <a:chExt cx="1130553" cy="848715"/>
          </a:xfrm>
        </p:grpSpPr>
        <p:sp>
          <p:nvSpPr>
            <p:cNvPr id="30" name="Down Arrow 29"/>
            <p:cNvSpPr/>
            <p:nvPr/>
          </p:nvSpPr>
          <p:spPr bwMode="auto">
            <a:xfrm rot="18808393">
              <a:off x="1865089" y="1740463"/>
              <a:ext cx="484632" cy="978408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" name="Picture 16" descr="cdf_logoTran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66056" y="1623268"/>
              <a:ext cx="719137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1668463" y="2411413"/>
            <a:ext cx="5297487" cy="3617912"/>
            <a:chOff x="1668463" y="2411413"/>
            <a:chExt cx="5297487" cy="3617912"/>
          </a:xfrm>
        </p:grpSpPr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2076450" y="2411413"/>
              <a:ext cx="4889500" cy="1668462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668463" y="3556000"/>
              <a:ext cx="261937" cy="23177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 rot="21074640">
              <a:off x="1919288" y="3657600"/>
              <a:ext cx="376237" cy="144463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2003425" y="3802063"/>
              <a:ext cx="957263" cy="784225"/>
            </a:xfrm>
            <a:custGeom>
              <a:avLst/>
              <a:gdLst>
                <a:gd name="T0" fmla="*/ 0 w 539"/>
                <a:gd name="T1" fmla="*/ 0 h 430"/>
                <a:gd name="T2" fmla="*/ 439 w 539"/>
                <a:gd name="T3" fmla="*/ 55 h 430"/>
                <a:gd name="T4" fmla="*/ 493 w 539"/>
                <a:gd name="T5" fmla="*/ 92 h 430"/>
                <a:gd name="T6" fmla="*/ 530 w 539"/>
                <a:gd name="T7" fmla="*/ 156 h 430"/>
                <a:gd name="T8" fmla="*/ 539 w 539"/>
                <a:gd name="T9" fmla="*/ 220 h 430"/>
                <a:gd name="T10" fmla="*/ 503 w 539"/>
                <a:gd name="T11" fmla="*/ 320 h 430"/>
                <a:gd name="T12" fmla="*/ 429 w 539"/>
                <a:gd name="T13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430">
                  <a:moveTo>
                    <a:pt x="0" y="0"/>
                  </a:moveTo>
                  <a:lnTo>
                    <a:pt x="439" y="55"/>
                  </a:lnTo>
                  <a:lnTo>
                    <a:pt x="493" y="92"/>
                  </a:lnTo>
                  <a:lnTo>
                    <a:pt x="530" y="156"/>
                  </a:lnTo>
                  <a:lnTo>
                    <a:pt x="539" y="220"/>
                  </a:lnTo>
                  <a:lnTo>
                    <a:pt x="503" y="320"/>
                  </a:lnTo>
                  <a:lnTo>
                    <a:pt x="429" y="430"/>
                  </a:ln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 rot="21467622">
              <a:off x="2235200" y="4216400"/>
              <a:ext cx="4383088" cy="1812925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2133600" y="3903663"/>
              <a:ext cx="652463" cy="304800"/>
            </a:xfrm>
            <a:custGeom>
              <a:avLst/>
              <a:gdLst>
                <a:gd name="T0" fmla="*/ 73 w 411"/>
                <a:gd name="T1" fmla="*/ 0 h 192"/>
                <a:gd name="T2" fmla="*/ 0 w 411"/>
                <a:gd name="T3" fmla="*/ 192 h 192"/>
                <a:gd name="T4" fmla="*/ 411 w 411"/>
                <a:gd name="T5" fmla="*/ 83 h 192"/>
                <a:gd name="T6" fmla="*/ 73 w 411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1" h="192">
                  <a:moveTo>
                    <a:pt x="73" y="0"/>
                  </a:moveTo>
                  <a:lnTo>
                    <a:pt x="0" y="192"/>
                  </a:lnTo>
                  <a:lnTo>
                    <a:pt x="411" y="83"/>
                  </a:lnTo>
                  <a:lnTo>
                    <a:pt x="7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2743200" y="4035425"/>
              <a:ext cx="119062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 flipV="1">
              <a:off x="4049713" y="4092575"/>
              <a:ext cx="347662" cy="13176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4760913" y="4078288"/>
              <a:ext cx="333375" cy="14605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436" y="2369274"/>
            <a:ext cx="3411128" cy="443402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" y="2411002"/>
            <a:ext cx="4224839" cy="316862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6584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F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517926" y="1313906"/>
            <a:ext cx="2080804" cy="1122789"/>
            <a:chOff x="6517926" y="1313906"/>
            <a:chExt cx="2080804" cy="1122789"/>
          </a:xfrm>
        </p:grpSpPr>
        <p:sp>
          <p:nvSpPr>
            <p:cNvPr id="3" name="Down Arrow 2"/>
            <p:cNvSpPr/>
            <p:nvPr/>
          </p:nvSpPr>
          <p:spPr bwMode="auto">
            <a:xfrm rot="2761510">
              <a:off x="6764814" y="1705175"/>
              <a:ext cx="484632" cy="978408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7" name="Picture 16" descr="d0_logo_tran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13600" y="1313906"/>
              <a:ext cx="1385130" cy="720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1453356" y="1623268"/>
            <a:ext cx="1130553" cy="848715"/>
            <a:chOff x="1466056" y="1623268"/>
            <a:chExt cx="1130553" cy="848715"/>
          </a:xfrm>
        </p:grpSpPr>
        <p:sp>
          <p:nvSpPr>
            <p:cNvPr id="30" name="Down Arrow 29"/>
            <p:cNvSpPr/>
            <p:nvPr/>
          </p:nvSpPr>
          <p:spPr bwMode="auto">
            <a:xfrm rot="18808393">
              <a:off x="1865089" y="1740463"/>
              <a:ext cx="484632" cy="978408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" name="Picture 16" descr="cdf_logoTran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66056" y="1623268"/>
              <a:ext cx="719137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1668463" y="2411413"/>
            <a:ext cx="5297487" cy="3617912"/>
            <a:chOff x="1668463" y="2411413"/>
            <a:chExt cx="5297487" cy="3617912"/>
          </a:xfrm>
        </p:grpSpPr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2076450" y="2411413"/>
              <a:ext cx="4889500" cy="1668462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668463" y="3556000"/>
              <a:ext cx="261937" cy="23177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 rot="21074640">
              <a:off x="1919288" y="3657600"/>
              <a:ext cx="376237" cy="144463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2003425" y="3802063"/>
              <a:ext cx="957263" cy="784225"/>
            </a:xfrm>
            <a:custGeom>
              <a:avLst/>
              <a:gdLst>
                <a:gd name="T0" fmla="*/ 0 w 539"/>
                <a:gd name="T1" fmla="*/ 0 h 430"/>
                <a:gd name="T2" fmla="*/ 439 w 539"/>
                <a:gd name="T3" fmla="*/ 55 h 430"/>
                <a:gd name="T4" fmla="*/ 493 w 539"/>
                <a:gd name="T5" fmla="*/ 92 h 430"/>
                <a:gd name="T6" fmla="*/ 530 w 539"/>
                <a:gd name="T7" fmla="*/ 156 h 430"/>
                <a:gd name="T8" fmla="*/ 539 w 539"/>
                <a:gd name="T9" fmla="*/ 220 h 430"/>
                <a:gd name="T10" fmla="*/ 503 w 539"/>
                <a:gd name="T11" fmla="*/ 320 h 430"/>
                <a:gd name="T12" fmla="*/ 429 w 539"/>
                <a:gd name="T13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9" h="430">
                  <a:moveTo>
                    <a:pt x="0" y="0"/>
                  </a:moveTo>
                  <a:lnTo>
                    <a:pt x="439" y="55"/>
                  </a:lnTo>
                  <a:lnTo>
                    <a:pt x="493" y="92"/>
                  </a:lnTo>
                  <a:lnTo>
                    <a:pt x="530" y="156"/>
                  </a:lnTo>
                  <a:lnTo>
                    <a:pt x="539" y="220"/>
                  </a:lnTo>
                  <a:lnTo>
                    <a:pt x="503" y="320"/>
                  </a:lnTo>
                  <a:lnTo>
                    <a:pt x="429" y="430"/>
                  </a:ln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 rot="21467622">
              <a:off x="2235200" y="4216400"/>
              <a:ext cx="4383088" cy="1812925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2133600" y="3903663"/>
              <a:ext cx="652463" cy="304800"/>
            </a:xfrm>
            <a:custGeom>
              <a:avLst/>
              <a:gdLst>
                <a:gd name="T0" fmla="*/ 73 w 411"/>
                <a:gd name="T1" fmla="*/ 0 h 192"/>
                <a:gd name="T2" fmla="*/ 0 w 411"/>
                <a:gd name="T3" fmla="*/ 192 h 192"/>
                <a:gd name="T4" fmla="*/ 411 w 411"/>
                <a:gd name="T5" fmla="*/ 83 h 192"/>
                <a:gd name="T6" fmla="*/ 73 w 411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1" h="192">
                  <a:moveTo>
                    <a:pt x="73" y="0"/>
                  </a:moveTo>
                  <a:lnTo>
                    <a:pt x="0" y="192"/>
                  </a:lnTo>
                  <a:lnTo>
                    <a:pt x="411" y="83"/>
                  </a:lnTo>
                  <a:lnTo>
                    <a:pt x="7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2743200" y="4035425"/>
              <a:ext cx="119062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 flipV="1">
              <a:off x="4049713" y="4092575"/>
              <a:ext cx="347662" cy="13176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4760913" y="4078288"/>
              <a:ext cx="333375" cy="14605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436" y="2369274"/>
            <a:ext cx="3411128" cy="443402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" y="2411002"/>
            <a:ext cx="4224839" cy="316862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Content Placeholder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2056" y="88206"/>
            <a:ext cx="4638875" cy="31717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28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fermion generation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straightforward extension of </a:t>
            </a:r>
            <a:r>
              <a:rPr lang="en-US" dirty="0" err="1" smtClean="0"/>
              <a:t>sm</a:t>
            </a:r>
            <a:endParaRPr lang="en-US" dirty="0" smtClean="0"/>
          </a:p>
          <a:p>
            <a:pPr lvl="1"/>
            <a:r>
              <a:rPr lang="en-US" dirty="0" smtClean="0"/>
              <a:t>add 2 fermions each to </a:t>
            </a:r>
            <a:r>
              <a:rPr lang="en-US" dirty="0"/>
              <a:t>quark and lepton sectors</a:t>
            </a:r>
            <a:endParaRPr lang="en-US" dirty="0" smtClean="0"/>
          </a:p>
          <a:p>
            <a:pPr lvl="2"/>
            <a:r>
              <a:rPr lang="en-US" dirty="0" smtClean="0"/>
              <a:t>left-handed weak doublet, two right-handed </a:t>
            </a:r>
            <a:r>
              <a:rPr lang="en-US" dirty="0" err="1" smtClean="0"/>
              <a:t>singlets</a:t>
            </a:r>
            <a:endParaRPr lang="en-US" dirty="0" smtClean="0"/>
          </a:p>
          <a:p>
            <a:pPr lvl="1"/>
            <a:r>
              <a:rPr lang="en-US" dirty="0" smtClean="0"/>
              <a:t>new masses and mixing parameters</a:t>
            </a:r>
          </a:p>
          <a:p>
            <a:pPr lvl="1"/>
            <a:r>
              <a:rPr lang="en-US" dirty="0" smtClean="0"/>
              <a:t>electroweak measurements constrain parameters</a:t>
            </a:r>
          </a:p>
          <a:p>
            <a:pPr lvl="2"/>
            <a:r>
              <a:rPr lang="en-US" i="1" dirty="0" smtClean="0">
                <a:latin typeface="Cambria" pitchFamily="18" charset="0"/>
                <a:ea typeface="Cambria Math" pitchFamily="18" charset="0"/>
              </a:rPr>
              <a:t>m</a:t>
            </a:r>
            <a:r>
              <a:rPr lang="en-US" i="1" baseline="-25000" dirty="0" smtClean="0">
                <a:latin typeface="Cambria Math" pitchFamily="18" charset="0"/>
                <a:ea typeface="Cambria Math" pitchFamily="18" charset="0"/>
                <a:sym typeface="Symbol"/>
              </a:rPr>
              <a:t>’ </a:t>
            </a:r>
            <a:r>
              <a:rPr lang="en-US" dirty="0" smtClean="0">
                <a:latin typeface="Cambria Math" pitchFamily="18" charset="0"/>
                <a:ea typeface="Cambria Math" pitchFamily="18" charset="0"/>
                <a:sym typeface="Symbol"/>
              </a:rPr>
              <a:t>&gt; ½</a:t>
            </a:r>
            <a:r>
              <a:rPr lang="en-US" i="1" dirty="0" smtClean="0">
                <a:latin typeface="Cambria" pitchFamily="18" charset="0"/>
                <a:ea typeface="Cambria Math" pitchFamily="18" charset="0"/>
                <a:sym typeface="Symbol"/>
              </a:rPr>
              <a:t>M</a:t>
            </a:r>
            <a:r>
              <a:rPr lang="en-US" i="1" baseline="-25000" dirty="0" smtClean="0">
                <a:latin typeface="Cambria" pitchFamily="18" charset="0"/>
                <a:ea typeface="Cambria Math" pitchFamily="18" charset="0"/>
                <a:sym typeface="Symbol"/>
              </a:rPr>
              <a:t>Z</a:t>
            </a:r>
            <a:r>
              <a:rPr lang="en-US" i="1" baseline="-25000" dirty="0" smtClean="0">
                <a:latin typeface="Cambria Math" pitchFamily="18" charset="0"/>
                <a:ea typeface="Cambria Math" pitchFamily="18" charset="0"/>
                <a:sym typeface="Symbol"/>
              </a:rPr>
              <a:t>  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  <a:sym typeface="Symbol"/>
              </a:rPr>
              <a:t> </a:t>
            </a:r>
            <a:r>
              <a:rPr lang="en-US" i="1" dirty="0" smtClean="0">
                <a:latin typeface="Cambria Math" pitchFamily="18" charset="0"/>
                <a:ea typeface="Cambria Math" pitchFamily="18" charset="0"/>
                <a:sym typeface="Symbol"/>
              </a:rPr>
              <a:t>     </a:t>
            </a:r>
          </a:p>
          <a:p>
            <a:pPr lvl="2"/>
            <a:r>
              <a:rPr lang="en-US" i="1" dirty="0" smtClean="0">
                <a:latin typeface="Cambria" pitchFamily="18" charset="0"/>
                <a:ea typeface="Cambria Math" pitchFamily="18" charset="0"/>
              </a:rPr>
              <a:t>|m</a:t>
            </a:r>
            <a:r>
              <a:rPr lang="en-US" i="1" baseline="-25000" dirty="0">
                <a:latin typeface="Cambria" pitchFamily="18" charset="0"/>
                <a:ea typeface="Cambria Math" pitchFamily="18" charset="0"/>
              </a:rPr>
              <a:t>t’</a:t>
            </a:r>
            <a:r>
              <a:rPr lang="en-US" i="1" dirty="0" smtClean="0">
                <a:latin typeface="Cambria" pitchFamily="18" charset="0"/>
                <a:ea typeface="Cambria Math" pitchFamily="18" charset="0"/>
              </a:rPr>
              <a:t> – m</a:t>
            </a:r>
            <a:r>
              <a:rPr lang="en-US" i="1" baseline="-25000" dirty="0">
                <a:latin typeface="Cambria" pitchFamily="18" charset="0"/>
                <a:ea typeface="Cambria Math" pitchFamily="18" charset="0"/>
              </a:rPr>
              <a:t>b’</a:t>
            </a:r>
            <a:r>
              <a:rPr lang="en-US" i="1" dirty="0" smtClean="0">
                <a:latin typeface="Cambria" pitchFamily="18" charset="0"/>
                <a:ea typeface="Cambria Math" pitchFamily="18" charset="0"/>
              </a:rPr>
              <a:t>|&lt;M</a:t>
            </a:r>
            <a:r>
              <a:rPr lang="en-US" i="1" baseline="-25000" dirty="0" smtClean="0">
                <a:latin typeface="Cambria" pitchFamily="18" charset="0"/>
                <a:ea typeface="Cambria Math" pitchFamily="18" charset="0"/>
              </a:rPr>
              <a:t>W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decay modes: </a:t>
            </a:r>
          </a:p>
          <a:p>
            <a:pPr lvl="2"/>
            <a:r>
              <a:rPr lang="en-US" i="1" dirty="0" smtClean="0">
                <a:latin typeface="Cambria" pitchFamily="18" charset="0"/>
              </a:rPr>
              <a:t>t’ </a:t>
            </a:r>
            <a:r>
              <a:rPr lang="en-US" i="1" dirty="0" smtClean="0">
                <a:latin typeface="Cambria" pitchFamily="18" charset="0"/>
                <a:sym typeface="Symbol"/>
              </a:rPr>
              <a:t> </a:t>
            </a:r>
            <a:r>
              <a:rPr lang="en-US" i="1" dirty="0" err="1" smtClean="0">
                <a:latin typeface="Cambria" pitchFamily="18" charset="0"/>
                <a:sym typeface="Symbol"/>
              </a:rPr>
              <a:t>bW</a:t>
            </a:r>
            <a:endParaRPr lang="en-US" i="1" dirty="0" smtClean="0">
              <a:latin typeface="Cambria" pitchFamily="18" charset="0"/>
              <a:sym typeface="Symbol"/>
            </a:endParaRPr>
          </a:p>
          <a:p>
            <a:pPr lvl="2"/>
            <a:r>
              <a:rPr lang="en-US" i="1" dirty="0" smtClean="0">
                <a:latin typeface="Cambria" pitchFamily="18" charset="0"/>
                <a:sym typeface="Symbol"/>
              </a:rPr>
              <a:t>b’  </a:t>
            </a:r>
            <a:r>
              <a:rPr lang="en-US" i="1" dirty="0" err="1" smtClean="0">
                <a:latin typeface="Cambria" pitchFamily="18" charset="0"/>
                <a:sym typeface="Symbol"/>
              </a:rPr>
              <a:t>tW</a:t>
            </a:r>
            <a:r>
              <a:rPr lang="en-US" i="1" dirty="0">
                <a:latin typeface="Cambria" pitchFamily="18" charset="0"/>
                <a:sym typeface="Symbol"/>
              </a:rPr>
              <a:t> </a:t>
            </a:r>
            <a:r>
              <a:rPr lang="en-US" i="1" dirty="0" err="1" smtClean="0">
                <a:latin typeface="Cambria" pitchFamily="18" charset="0"/>
                <a:sym typeface="Symbol"/>
              </a:rPr>
              <a:t>bWW</a:t>
            </a:r>
            <a:endParaRPr lang="en-US" i="1" dirty="0" smtClean="0">
              <a:latin typeface="Cambria" pitchFamily="18" charset="0"/>
              <a:sym typeface="Symbol"/>
            </a:endParaRP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generation </a:t>
            </a:r>
            <a:r>
              <a:rPr lang="en-US" dirty="0" smtClean="0"/>
              <a:t>must decays </a:t>
            </a:r>
            <a:r>
              <a:rPr lang="en-US" dirty="0"/>
              <a:t>to 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smtClean="0"/>
              <a:t>generation</a:t>
            </a:r>
            <a:endParaRPr lang="en-US" dirty="0">
              <a:sym typeface="Symbol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5327" y="3187700"/>
            <a:ext cx="3996373" cy="281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83400" y="5321300"/>
            <a:ext cx="1633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arxiv:1107.0975v1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93565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fermion generation – t</a:t>
            </a:r>
            <a:r>
              <a:rPr lang="en-US" dirty="0" smtClean="0"/>
              <a:t>’ </a:t>
            </a:r>
            <a:r>
              <a:rPr lang="en-US" dirty="0" smtClean="0"/>
              <a:t>quark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signature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r>
              <a:rPr lang="en-US" dirty="0"/>
              <a:t>require</a:t>
            </a:r>
          </a:p>
          <a:p>
            <a:pPr lvl="1"/>
            <a:r>
              <a:rPr lang="en-US" dirty="0"/>
              <a:t>electron/</a:t>
            </a:r>
            <a:r>
              <a:rPr lang="en-US" dirty="0" err="1"/>
              <a:t>muon</a:t>
            </a:r>
            <a:endParaRPr lang="en-US" dirty="0"/>
          </a:p>
          <a:p>
            <a:pPr lvl="1"/>
            <a:r>
              <a:rPr lang="en-US" dirty="0"/>
              <a:t>missing 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T</a:t>
            </a:r>
          </a:p>
          <a:p>
            <a:pPr lvl="1"/>
            <a:r>
              <a:rPr lang="en-US" dirty="0"/>
              <a:t>≥4 jets</a:t>
            </a:r>
          </a:p>
          <a:p>
            <a:pPr lvl="1"/>
            <a:r>
              <a:rPr lang="en-US" dirty="0" smtClean="0"/>
              <a:t>(≥</a:t>
            </a:r>
            <a:r>
              <a:rPr lang="en-US" dirty="0"/>
              <a:t>1 b-tagged </a:t>
            </a:r>
            <a:r>
              <a:rPr lang="en-US" dirty="0" smtClean="0"/>
              <a:t>jet)</a:t>
            </a:r>
            <a:endParaRPr lang="en-US" dirty="0"/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797644" y="838200"/>
            <a:ext cx="3193956" cy="5638800"/>
          </a:xfrm>
        </p:spPr>
        <p:txBody>
          <a:bodyPr/>
          <a:lstStyle/>
          <a:p>
            <a:r>
              <a:rPr lang="en-US" dirty="0" smtClean="0"/>
              <a:t>2C kinematic fit</a:t>
            </a:r>
          </a:p>
          <a:p>
            <a:pPr lvl="1"/>
            <a:r>
              <a:rPr lang="en-US" i="1" dirty="0" smtClean="0">
                <a:latin typeface="Cambria" pitchFamily="18" charset="0"/>
              </a:rPr>
              <a:t>m</a:t>
            </a:r>
            <a:r>
              <a:rPr lang="en-US" i="1" baseline="-25000" dirty="0" smtClean="0">
                <a:latin typeface="Cambria" pitchFamily="18" charset="0"/>
              </a:rPr>
              <a:t>qq</a:t>
            </a:r>
            <a:r>
              <a:rPr lang="en-US" i="1" dirty="0" smtClean="0">
                <a:latin typeface="Cambria" pitchFamily="18" charset="0"/>
              </a:rPr>
              <a:t>=m</a:t>
            </a:r>
            <a:r>
              <a:rPr lang="en-US" i="1" baseline="-25000" dirty="0">
                <a:latin typeface="Cambria" pitchFamily="18" charset="0"/>
              </a:rPr>
              <a:t>l</a:t>
            </a:r>
            <a:r>
              <a:rPr lang="en-US" i="1" baseline="-25000" dirty="0">
                <a:latin typeface="Cambria" pitchFamily="18" charset="0"/>
                <a:sym typeface="Symbol"/>
              </a:rPr>
              <a:t></a:t>
            </a:r>
            <a:r>
              <a:rPr lang="en-US" i="1" dirty="0" smtClean="0">
                <a:latin typeface="Cambria" pitchFamily="18" charset="0"/>
                <a:sym typeface="Symbol"/>
              </a:rPr>
              <a:t>=M</a:t>
            </a:r>
            <a:r>
              <a:rPr lang="en-US" i="1" baseline="-25000" dirty="0">
                <a:latin typeface="Cambria" pitchFamily="18" charset="0"/>
                <a:sym typeface="Symbol"/>
              </a:rPr>
              <a:t>W</a:t>
            </a:r>
          </a:p>
          <a:p>
            <a:pPr lvl="1"/>
            <a:r>
              <a:rPr lang="en-US" i="1" dirty="0" err="1" smtClean="0">
                <a:latin typeface="Cambria" pitchFamily="18" charset="0"/>
              </a:rPr>
              <a:t>m</a:t>
            </a:r>
            <a:r>
              <a:rPr lang="en-US" i="1" baseline="-25000" dirty="0" err="1">
                <a:latin typeface="Cambria" pitchFamily="18" charset="0"/>
              </a:rPr>
              <a:t>bqq</a:t>
            </a:r>
            <a:r>
              <a:rPr lang="en-US" i="1" dirty="0" smtClean="0">
                <a:latin typeface="Cambria" pitchFamily="18" charset="0"/>
              </a:rPr>
              <a:t>=</a:t>
            </a:r>
            <a:r>
              <a:rPr lang="en-US" i="1" dirty="0" err="1" smtClean="0">
                <a:latin typeface="Cambria" pitchFamily="18" charset="0"/>
              </a:rPr>
              <a:t>m</a:t>
            </a:r>
            <a:r>
              <a:rPr lang="en-US" i="1" baseline="-25000" dirty="0" err="1">
                <a:latin typeface="Cambria" pitchFamily="18" charset="0"/>
              </a:rPr>
              <a:t>bl</a:t>
            </a:r>
            <a:r>
              <a:rPr lang="en-US" i="1" baseline="-25000" dirty="0">
                <a:latin typeface="Cambria" pitchFamily="18" charset="0"/>
                <a:sym typeface="Symbol"/>
              </a:rPr>
              <a:t></a:t>
            </a:r>
          </a:p>
          <a:p>
            <a:pPr lvl="1"/>
            <a:r>
              <a:rPr lang="en-US" i="1" dirty="0" smtClean="0">
                <a:latin typeface="Cambria" pitchFamily="18" charset="0"/>
                <a:sym typeface="Symbol"/>
              </a:rPr>
              <a:t></a:t>
            </a:r>
            <a:r>
              <a:rPr lang="en-US" i="1" dirty="0" err="1" smtClean="0">
                <a:latin typeface="Cambria" pitchFamily="18" charset="0"/>
                <a:sym typeface="Symbol"/>
              </a:rPr>
              <a:t>m</a:t>
            </a:r>
            <a:r>
              <a:rPr lang="en-US" i="1" baseline="-25000" dirty="0" err="1">
                <a:latin typeface="Cambria" pitchFamily="18" charset="0"/>
                <a:sym typeface="Symbol"/>
              </a:rPr>
              <a:t>fit</a:t>
            </a:r>
            <a:endParaRPr lang="en-US" i="1" baseline="-25000" dirty="0">
              <a:latin typeface="Cambria" pitchFamily="18" charset="0"/>
            </a:endParaRPr>
          </a:p>
          <a:p>
            <a:r>
              <a:rPr lang="en-US" i="1" dirty="0" smtClean="0">
                <a:latin typeface="Cambria" pitchFamily="18" charset="0"/>
                <a:sym typeface="Symbol"/>
              </a:rPr>
              <a:t>H</a:t>
            </a:r>
            <a:r>
              <a:rPr lang="en-US" sz="2400" i="1" baseline="-25000" dirty="0">
                <a:latin typeface="Cambria" pitchFamily="18" charset="0"/>
                <a:sym typeface="Symbol"/>
              </a:rPr>
              <a:t>T</a:t>
            </a:r>
            <a:r>
              <a:rPr lang="en-US" i="1" dirty="0" smtClean="0">
                <a:latin typeface="Cambria" pitchFamily="18" charset="0"/>
                <a:sym typeface="Symbol"/>
              </a:rPr>
              <a:t> = |p</a:t>
            </a:r>
            <a:r>
              <a:rPr lang="en-US" sz="2400" i="1" baseline="-25000" dirty="0">
                <a:latin typeface="Cambria" pitchFamily="18" charset="0"/>
                <a:sym typeface="Symbol"/>
              </a:rPr>
              <a:t>T</a:t>
            </a:r>
            <a:r>
              <a:rPr lang="en-US" i="1" dirty="0" smtClean="0">
                <a:latin typeface="Cambria" pitchFamily="18" charset="0"/>
                <a:sym typeface="Symbol"/>
              </a:rPr>
              <a:t>|</a:t>
            </a:r>
            <a:endParaRPr lang="en-US" i="1" dirty="0" smtClean="0">
              <a:latin typeface="Cambria" pitchFamily="18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88" y="800287"/>
            <a:ext cx="871656" cy="914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12" y="1079724"/>
            <a:ext cx="777176" cy="914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16" y="2086235"/>
            <a:ext cx="783272" cy="914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87" y="2294745"/>
            <a:ext cx="764985" cy="914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4" y="1359087"/>
            <a:ext cx="3413478" cy="1392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12" y="3179137"/>
            <a:ext cx="4817387" cy="3461741"/>
          </a:xfrm>
          <a:prstGeom prst="rect">
            <a:avLst/>
          </a:prstGeom>
        </p:spPr>
      </p:pic>
      <p:pic>
        <p:nvPicPr>
          <p:cNvPr id="15" name="Picture 16" descr="d0_logo_tran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47000" y="-12701"/>
            <a:ext cx="1385130" cy="72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cdf_logoTran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2462" y="-1151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96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fermion generation – t</a:t>
            </a:r>
            <a:r>
              <a:rPr lang="en-US" dirty="0" smtClean="0"/>
              <a:t>’ </a:t>
            </a:r>
            <a:r>
              <a:rPr lang="en-US" dirty="0" smtClean="0"/>
              <a:t>quark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7825"/>
            <a:ext cx="4178300" cy="535871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15608"/>
            <a:ext cx="4038600" cy="528398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16" descr="d0_logo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7000" y="-1"/>
            <a:ext cx="1385130" cy="72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df_logoTra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24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82700" y="790545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b-tag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D0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CDF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fermion generation – t</a:t>
            </a:r>
            <a:r>
              <a:rPr lang="en-US" dirty="0" smtClean="0"/>
              <a:t>’ </a:t>
            </a:r>
            <a:r>
              <a:rPr lang="en-US" dirty="0" smtClean="0"/>
              <a:t>quark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23" y="1498599"/>
            <a:ext cx="4524375" cy="31670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" y="1627329"/>
            <a:ext cx="4397502" cy="3160014"/>
          </a:xfrm>
        </p:spPr>
      </p:pic>
      <p:sp>
        <p:nvSpPr>
          <p:cNvPr id="11" name="Text Placeholder 17"/>
          <p:cNvSpPr txBox="1">
            <a:spLocks/>
          </p:cNvSpPr>
          <p:nvPr/>
        </p:nvSpPr>
        <p:spPr bwMode="auto">
          <a:xfrm>
            <a:off x="4949825" y="4673600"/>
            <a:ext cx="4182305" cy="12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b="0" i="1" dirty="0" err="1">
                <a:latin typeface="Cambria" pitchFamily="18" charset="0"/>
              </a:rPr>
              <a:t>m</a:t>
            </a:r>
            <a:r>
              <a:rPr lang="en-US" b="0" i="1" baseline="-25000" dirty="0" err="1">
                <a:latin typeface="Cambria" pitchFamily="18" charset="0"/>
              </a:rPr>
              <a:t>t</a:t>
            </a:r>
            <a:r>
              <a:rPr lang="en-US" b="0" i="1" baseline="-25000" dirty="0">
                <a:latin typeface="Cambria" pitchFamily="18" charset="0"/>
              </a:rPr>
              <a:t>’ </a:t>
            </a:r>
            <a:r>
              <a:rPr lang="en-US" b="0" dirty="0">
                <a:latin typeface="Cambria" pitchFamily="18" charset="0"/>
              </a:rPr>
              <a:t>&gt; 340 </a:t>
            </a:r>
            <a:r>
              <a:rPr lang="en-US" b="0" dirty="0" err="1">
                <a:latin typeface="Cambria" pitchFamily="18" charset="0"/>
              </a:rPr>
              <a:t>GeV</a:t>
            </a:r>
            <a:r>
              <a:rPr lang="en-US" b="0" dirty="0">
                <a:latin typeface="Cambria" pitchFamily="18" charset="0"/>
              </a:rPr>
              <a:t> @ 95% CL </a:t>
            </a:r>
            <a:endParaRPr lang="en-US" b="0" dirty="0" smtClean="0">
              <a:latin typeface="Cambria" pitchFamily="18" charset="0"/>
            </a:endParaRPr>
          </a:p>
          <a:p>
            <a:r>
              <a:rPr lang="en-US" sz="2000" b="0" dirty="0" smtClean="0">
                <a:latin typeface="+mj-lt"/>
              </a:rPr>
              <a:t>with b-tag:</a:t>
            </a:r>
          </a:p>
          <a:p>
            <a:pPr algn="ctr"/>
            <a:r>
              <a:rPr lang="en-US" b="0" i="1" dirty="0" err="1" smtClean="0">
                <a:latin typeface="Cambria" pitchFamily="18" charset="0"/>
              </a:rPr>
              <a:t>m</a:t>
            </a:r>
            <a:r>
              <a:rPr lang="en-US" b="0" i="1" baseline="-25000" dirty="0" err="1" smtClean="0">
                <a:latin typeface="Cambria" pitchFamily="18" charset="0"/>
              </a:rPr>
              <a:t>t</a:t>
            </a:r>
            <a:r>
              <a:rPr lang="en-US" b="0" i="1" baseline="-25000" dirty="0">
                <a:latin typeface="Cambria" pitchFamily="18" charset="0"/>
              </a:rPr>
              <a:t>’ </a:t>
            </a:r>
            <a:r>
              <a:rPr lang="en-US" b="0" dirty="0">
                <a:latin typeface="Cambria" pitchFamily="18" charset="0"/>
              </a:rPr>
              <a:t>&gt; </a:t>
            </a:r>
            <a:r>
              <a:rPr lang="en-US" b="0" dirty="0" smtClean="0">
                <a:latin typeface="Cambria" pitchFamily="18" charset="0"/>
              </a:rPr>
              <a:t>358 </a:t>
            </a:r>
            <a:r>
              <a:rPr lang="en-US" b="0" dirty="0" err="1">
                <a:latin typeface="Cambria" pitchFamily="18" charset="0"/>
              </a:rPr>
              <a:t>GeV</a:t>
            </a:r>
            <a:r>
              <a:rPr lang="en-US" b="0" dirty="0">
                <a:latin typeface="Cambria" pitchFamily="18" charset="0"/>
              </a:rPr>
              <a:t> @ 95% </a:t>
            </a:r>
            <a:r>
              <a:rPr lang="en-US" b="0" dirty="0" smtClean="0">
                <a:latin typeface="Cambria" pitchFamily="18" charset="0"/>
              </a:rPr>
              <a:t>CL </a:t>
            </a:r>
          </a:p>
        </p:txBody>
      </p:sp>
      <p:sp>
        <p:nvSpPr>
          <p:cNvPr id="12" name="Text Placeholder 17"/>
          <p:cNvSpPr txBox="1">
            <a:spLocks/>
          </p:cNvSpPr>
          <p:nvPr/>
        </p:nvSpPr>
        <p:spPr bwMode="auto">
          <a:xfrm>
            <a:off x="695325" y="4591113"/>
            <a:ext cx="40417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b="0" i="1" dirty="0" smtClean="0">
                <a:latin typeface="Cambria" pitchFamily="18" charset="0"/>
              </a:rPr>
              <a:t>m</a:t>
            </a:r>
            <a:r>
              <a:rPr lang="en-US" b="0" i="1" baseline="-25000" dirty="0">
                <a:latin typeface="Cambria" pitchFamily="18" charset="0"/>
              </a:rPr>
              <a:t>t’ </a:t>
            </a:r>
            <a:r>
              <a:rPr lang="en-US" b="0" dirty="0" smtClean="0">
                <a:latin typeface="Cambria" pitchFamily="18" charset="0"/>
              </a:rPr>
              <a:t>&gt; 285 </a:t>
            </a:r>
            <a:r>
              <a:rPr lang="en-US" b="0" dirty="0" err="1" smtClean="0">
                <a:latin typeface="Cambria" pitchFamily="18" charset="0"/>
              </a:rPr>
              <a:t>GeV</a:t>
            </a:r>
            <a:r>
              <a:rPr lang="en-US" b="0" dirty="0" smtClean="0">
                <a:latin typeface="Cambria" pitchFamily="18" charset="0"/>
              </a:rPr>
              <a:t> @ 95% CL</a:t>
            </a:r>
            <a:endParaRPr lang="en-US" b="0" dirty="0">
              <a:latin typeface="Cambria" pitchFamily="18" charset="0"/>
            </a:endParaRPr>
          </a:p>
        </p:txBody>
      </p:sp>
      <p:pic>
        <p:nvPicPr>
          <p:cNvPr id="13" name="Picture 16" descr="d0_logo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7000" y="-1"/>
            <a:ext cx="1385130" cy="72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cdf_logoTra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24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56300" y="5997545"/>
            <a:ext cx="198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arxiv:1107.3875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234716" y="5997545"/>
            <a:ext cx="2962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PRL 107, 082001 (2011)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25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69" y="622300"/>
            <a:ext cx="4200525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fermion generation – b’ </a:t>
            </a:r>
            <a:r>
              <a:rPr lang="en-US" dirty="0" smtClean="0"/>
              <a:t>quark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signature</a:t>
            </a:r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require</a:t>
            </a:r>
          </a:p>
          <a:p>
            <a:pPr lvl="1"/>
            <a:r>
              <a:rPr lang="en-US" dirty="0" smtClean="0"/>
              <a:t>e/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 </a:t>
            </a:r>
            <a:r>
              <a:rPr lang="en-US" i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i="1" baseline="-25000" dirty="0" smtClean="0">
                <a:latin typeface="Cambria Math" pitchFamily="18" charset="0"/>
                <a:ea typeface="Cambria Math" pitchFamily="18" charset="0"/>
              </a:rPr>
              <a:t>T</a:t>
            </a:r>
            <a:r>
              <a:rPr lang="en-US" dirty="0" smtClean="0">
                <a:latin typeface="Cambria Math" pitchFamily="18" charset="0"/>
                <a:ea typeface="Cambria Math" pitchFamily="18" charset="0"/>
              </a:rPr>
              <a:t> &gt;20</a:t>
            </a:r>
            <a:r>
              <a:rPr lang="en-US" i="1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dirty="0" err="1">
                <a:latin typeface="Cambria Math" pitchFamily="18" charset="0"/>
                <a:ea typeface="Cambria Math" pitchFamily="18" charset="0"/>
              </a:rPr>
              <a:t>GeV</a:t>
            </a:r>
            <a:endParaRPr lang="en-US" dirty="0">
              <a:latin typeface="Cambria Math" pitchFamily="18" charset="0"/>
              <a:ea typeface="Cambria Math" pitchFamily="18" charset="0"/>
            </a:endParaRPr>
          </a:p>
          <a:p>
            <a:pPr lvl="1"/>
            <a:r>
              <a:rPr lang="en-US" dirty="0"/>
              <a:t>missing </a:t>
            </a:r>
            <a:r>
              <a:rPr lang="en-US" i="1" dirty="0" smtClean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i="1" baseline="-25000" dirty="0" smtClean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dirty="0">
                <a:latin typeface="Cambria Math" pitchFamily="18" charset="0"/>
                <a:ea typeface="Cambria Math" pitchFamily="18" charset="0"/>
              </a:rPr>
              <a:t>&gt;20 </a:t>
            </a:r>
            <a:r>
              <a:rPr lang="en-US" dirty="0" err="1">
                <a:latin typeface="Cambria Math" pitchFamily="18" charset="0"/>
                <a:ea typeface="Cambria Math" pitchFamily="18" charset="0"/>
              </a:rPr>
              <a:t>GeV</a:t>
            </a:r>
            <a:endParaRPr lang="en-US" dirty="0">
              <a:latin typeface="Cambria Math" pitchFamily="18" charset="0"/>
              <a:ea typeface="Cambria Math" pitchFamily="18" charset="0"/>
            </a:endParaRPr>
          </a:p>
          <a:p>
            <a:pPr lvl="1"/>
            <a:r>
              <a:rPr lang="en-US" dirty="0"/>
              <a:t>≥</a:t>
            </a:r>
            <a:r>
              <a:rPr lang="en-US" dirty="0" smtClean="0"/>
              <a:t>5 jets </a:t>
            </a:r>
            <a:r>
              <a:rPr lang="en-US" i="1" dirty="0">
                <a:latin typeface="Cambria Math" pitchFamily="18" charset="0"/>
                <a:ea typeface="Cambria Math" pitchFamily="18" charset="0"/>
              </a:rPr>
              <a:t>p</a:t>
            </a:r>
            <a:r>
              <a:rPr lang="en-US" i="1" baseline="-25000" dirty="0">
                <a:latin typeface="Cambria Math" pitchFamily="18" charset="0"/>
                <a:ea typeface="Cambria Math" pitchFamily="18" charset="0"/>
              </a:rPr>
              <a:t>T </a:t>
            </a:r>
            <a:r>
              <a:rPr lang="en-US" dirty="0" smtClean="0">
                <a:latin typeface="Cambria Math" pitchFamily="18" charset="0"/>
                <a:ea typeface="Cambria Math" pitchFamily="18" charset="0"/>
              </a:rPr>
              <a:t>&gt;</a:t>
            </a:r>
            <a:r>
              <a:rPr lang="en-US" dirty="0">
                <a:latin typeface="Cambria Math" pitchFamily="18" charset="0"/>
                <a:ea typeface="Cambria Math" pitchFamily="18" charset="0"/>
              </a:rPr>
              <a:t>15 </a:t>
            </a:r>
            <a:r>
              <a:rPr lang="en-US" dirty="0" err="1">
                <a:latin typeface="Cambria Math" pitchFamily="18" charset="0"/>
                <a:ea typeface="Cambria Math" pitchFamily="18" charset="0"/>
              </a:rPr>
              <a:t>GeV</a:t>
            </a:r>
            <a:endParaRPr lang="en-US" dirty="0">
              <a:latin typeface="Cambria Math" pitchFamily="18" charset="0"/>
              <a:ea typeface="Cambria Math" pitchFamily="18" charset="0"/>
            </a:endParaRPr>
          </a:p>
          <a:p>
            <a:pPr lvl="1"/>
            <a:r>
              <a:rPr lang="en-US" dirty="0"/>
              <a:t>≥1 b-tagged </a:t>
            </a:r>
            <a:r>
              <a:rPr lang="en-US" dirty="0" smtClean="0"/>
              <a:t>jet</a:t>
            </a:r>
          </a:p>
          <a:p>
            <a:r>
              <a:rPr lang="en-US" i="1" dirty="0">
                <a:latin typeface="Cambria" pitchFamily="18" charset="0"/>
                <a:sym typeface="Symbol"/>
              </a:rPr>
              <a:t>H</a:t>
            </a:r>
            <a:r>
              <a:rPr lang="en-US" sz="2400" i="1" baseline="-25000" dirty="0">
                <a:latin typeface="Cambria" pitchFamily="18" charset="0"/>
                <a:sym typeface="Symbol"/>
              </a:rPr>
              <a:t>T</a:t>
            </a:r>
            <a:r>
              <a:rPr lang="en-US" i="1" dirty="0">
                <a:latin typeface="Cambria" pitchFamily="18" charset="0"/>
                <a:sym typeface="Symbol"/>
              </a:rPr>
              <a:t> = |p</a:t>
            </a:r>
            <a:r>
              <a:rPr lang="en-US" sz="2400" i="1" baseline="-25000" dirty="0">
                <a:latin typeface="Cambria" pitchFamily="18" charset="0"/>
                <a:sym typeface="Symbol"/>
              </a:rPr>
              <a:t>T</a:t>
            </a:r>
            <a:r>
              <a:rPr lang="en-US" i="1" dirty="0" smtClean="0">
                <a:latin typeface="Cambria" pitchFamily="18" charset="0"/>
                <a:sym typeface="Symbol"/>
              </a:rPr>
              <a:t>|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11/18/2011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Ulrich Heintz - HCP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B64DF-F641-464E-98DD-3FE214ED807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3" y="1578980"/>
            <a:ext cx="3471386" cy="13928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12" y="2315649"/>
            <a:ext cx="1173383" cy="9143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12" y="1259465"/>
            <a:ext cx="1182527" cy="914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03" y="3534780"/>
            <a:ext cx="4208462" cy="3206447"/>
          </a:xfrm>
          <a:prstGeom prst="rect">
            <a:avLst/>
          </a:prstGeom>
        </p:spPr>
      </p:pic>
      <p:pic>
        <p:nvPicPr>
          <p:cNvPr id="12" name="Picture 16" descr="cdf_logoTran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2162" y="1185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537200" y="3800445"/>
            <a:ext cx="792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Cambria" pitchFamily="18" charset="0"/>
              </a:rPr>
              <a:t>N</a:t>
            </a:r>
            <a:r>
              <a:rPr lang="en-US" sz="1600" i="1" baseline="-25000" dirty="0" smtClean="0">
                <a:latin typeface="Cambria" pitchFamily="18" charset="0"/>
              </a:rPr>
              <a:t>jet</a:t>
            </a:r>
            <a:r>
              <a:rPr lang="en-US" sz="1600" dirty="0" smtClean="0">
                <a:latin typeface="Cambria" pitchFamily="18" charset="0"/>
              </a:rPr>
              <a:t> = 5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9407" y="4214167"/>
            <a:ext cx="784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Cambria" pitchFamily="18" charset="0"/>
              </a:rPr>
              <a:t>N</a:t>
            </a:r>
            <a:r>
              <a:rPr lang="en-US" sz="1600" i="1" baseline="-25000" dirty="0" smtClean="0">
                <a:latin typeface="Cambria" pitchFamily="18" charset="0"/>
              </a:rPr>
              <a:t>jet</a:t>
            </a:r>
            <a:r>
              <a:rPr lang="en-US" sz="1600" dirty="0" smtClean="0">
                <a:latin typeface="Cambria" pitchFamily="18" charset="0"/>
              </a:rPr>
              <a:t> = 6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47739" y="4537045"/>
            <a:ext cx="784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Cambria" pitchFamily="18" charset="0"/>
              </a:rPr>
              <a:t>N</a:t>
            </a:r>
            <a:r>
              <a:rPr lang="en-US" sz="1600" i="1" baseline="-25000" dirty="0" smtClean="0">
                <a:latin typeface="Cambria" pitchFamily="18" charset="0"/>
              </a:rPr>
              <a:t>jet</a:t>
            </a:r>
            <a:r>
              <a:rPr lang="en-US" sz="1600" dirty="0" smtClean="0">
                <a:latin typeface="Cambria" pitchFamily="18" charset="0"/>
              </a:rPr>
              <a:t> ≥ 7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0005" y="992765"/>
            <a:ext cx="168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  <a:latin typeface="Cambria" pitchFamily="18" charset="0"/>
              </a:rPr>
              <a:t>m</a:t>
            </a:r>
            <a:r>
              <a:rPr lang="en-US" i="1" baseline="-25000" dirty="0" smtClean="0">
                <a:solidFill>
                  <a:srgbClr val="0070C0"/>
                </a:solidFill>
                <a:latin typeface="Cambria" pitchFamily="18" charset="0"/>
              </a:rPr>
              <a:t>b’ </a:t>
            </a:r>
            <a:r>
              <a:rPr lang="en-US" dirty="0" smtClean="0">
                <a:solidFill>
                  <a:srgbClr val="0070C0"/>
                </a:solidFill>
                <a:latin typeface="Cambria" pitchFamily="18" charset="0"/>
              </a:rPr>
              <a:t>= 350 </a:t>
            </a:r>
            <a:r>
              <a:rPr lang="en-US" dirty="0" err="1" smtClean="0">
                <a:solidFill>
                  <a:srgbClr val="0070C0"/>
                </a:solidFill>
                <a:latin typeface="Cambria" pitchFamily="18" charset="0"/>
              </a:rPr>
              <a:t>GeV</a:t>
            </a:r>
            <a:endParaRPr lang="en-US" dirty="0">
              <a:solidFill>
                <a:srgbClr val="0070C0"/>
              </a:solidFill>
              <a:latin typeface="Cambria" pitchFamily="18" charset="0"/>
            </a:endParaRPr>
          </a:p>
        </p:txBody>
      </p:sp>
      <p:cxnSp>
        <p:nvCxnSpPr>
          <p:cNvPr id="18" name="Straight Arrow Connector 17"/>
          <p:cNvCxnSpPr>
            <a:stCxn id="11" idx="2"/>
          </p:cNvCxnSpPr>
          <p:nvPr/>
        </p:nvCxnSpPr>
        <p:spPr bwMode="auto">
          <a:xfrm flipH="1">
            <a:off x="6890844" y="1392875"/>
            <a:ext cx="1" cy="9227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427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ADM</Template>
  <TotalTime>9924</TotalTime>
  <Words>1308</Words>
  <Application>Microsoft Office PowerPoint</Application>
  <PresentationFormat>On-screen Show (4:3)</PresentationFormat>
  <Paragraphs>379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Watermark</vt:lpstr>
      <vt:lpstr>Equation</vt:lpstr>
      <vt:lpstr>Searches for High Mass Resonances and Exotics at the Tevatron</vt:lpstr>
      <vt:lpstr>Tevatron</vt:lpstr>
      <vt:lpstr>Tevatron</vt:lpstr>
      <vt:lpstr>Tevatron</vt:lpstr>
      <vt:lpstr>4th fermion generation</vt:lpstr>
      <vt:lpstr>4th fermion generation – t’ quark</vt:lpstr>
      <vt:lpstr>4th fermion generation – t’ quark</vt:lpstr>
      <vt:lpstr>4th fermion generation – t’ quark</vt:lpstr>
      <vt:lpstr>4th fermion generation – b’ quark</vt:lpstr>
      <vt:lpstr>4th fermion generation – b’ quark</vt:lpstr>
      <vt:lpstr>4th fermion generation – heavy </vt:lpstr>
      <vt:lpstr>4th fermion generation – heavy </vt:lpstr>
      <vt:lpstr>tt resonance</vt:lpstr>
      <vt:lpstr>tt resonance</vt:lpstr>
      <vt:lpstr>tt resonance</vt:lpstr>
      <vt:lpstr>tt resonance</vt:lpstr>
      <vt:lpstr>tt resonance</vt:lpstr>
      <vt:lpstr>universal extra dimensions</vt:lpstr>
      <vt:lpstr>universal extra dimensions</vt:lpstr>
      <vt:lpstr>universal extra dimensions</vt:lpstr>
      <vt:lpstr>ZZ resonance</vt:lpstr>
      <vt:lpstr>ZZ resonance</vt:lpstr>
      <vt:lpstr>ZZ resonance</vt:lpstr>
      <vt:lpstr>dark matter</vt:lpstr>
      <vt:lpstr>dark matter</vt:lpstr>
      <vt:lpstr>Conclusions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A1 – Colliding Beams The DØ Experiment</dc:title>
  <dc:creator>Ulrich Heintz</dc:creator>
  <cp:lastModifiedBy>heintz</cp:lastModifiedBy>
  <cp:revision>227</cp:revision>
  <cp:lastPrinted>2011-11-09T02:16:24Z</cp:lastPrinted>
  <dcterms:created xsi:type="dcterms:W3CDTF">2007-09-28T01:41:52Z</dcterms:created>
  <dcterms:modified xsi:type="dcterms:W3CDTF">2011-11-17T09:16:52Z</dcterms:modified>
</cp:coreProperties>
</file>