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F392-BB66-AB46-90C2-E6D85484A3E9}" type="datetimeFigureOut">
              <a:rPr lang="en-US" smtClean="0"/>
              <a:pPr/>
              <a:t>11/16/11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3D6A0-9117-AE44-856D-8C40F1677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887" y="2338426"/>
            <a:ext cx="7772400" cy="34304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Moving along the recommendations</a:t>
            </a:r>
            <a:br>
              <a:rPr lang="en-US" dirty="0" smtClean="0"/>
            </a:br>
            <a:r>
              <a:rPr lang="en-US" dirty="0" smtClean="0"/>
              <a:t>of the</a:t>
            </a:r>
            <a:r>
              <a:rPr lang="en-US" dirty="0" smtClean="0"/>
              <a:t> ad-</a:t>
            </a:r>
            <a:r>
              <a:rPr lang="en-US" dirty="0" smtClean="0"/>
              <a:t>hoc committee</a:t>
            </a:r>
            <a:br>
              <a:rPr lang="en-US" dirty="0" smtClean="0"/>
            </a:br>
            <a:r>
              <a:rPr lang="en-US" sz="3111" dirty="0" err="1" smtClean="0"/>
              <a:t>G.Bernardi/G.Mitselmakher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sz="311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415458"/>
            <a:ext cx="8759723" cy="6113144"/>
          </a:xfrm>
        </p:spPr>
        <p:txBody>
          <a:bodyPr>
            <a:normAutofit fontScale="55000" lnSpcReduction="20000"/>
          </a:bodyPr>
          <a:lstStyle/>
          <a:p>
            <a:r>
              <a:rPr lang="en-US" sz="4364" dirty="0" smtClean="0"/>
              <a:t>We propose the following group of 8 people from the PLHC and HCP organizations as a transitional team, which will put in motion the organization of the conference in 2013:</a:t>
            </a:r>
          </a:p>
          <a:p>
            <a:r>
              <a:rPr lang="en-US" sz="4364" dirty="0" smtClean="0"/>
              <a:t>Daniel </a:t>
            </a:r>
            <a:r>
              <a:rPr lang="en-US" sz="4364" dirty="0" err="1" smtClean="0"/>
              <a:t>Denegri</a:t>
            </a:r>
            <a:r>
              <a:rPr lang="en-US" sz="4364" dirty="0" smtClean="0"/>
              <a:t>, Rob McPherson, </a:t>
            </a:r>
            <a:r>
              <a:rPr lang="en-US" sz="4364" dirty="0" err="1" smtClean="0"/>
              <a:t>Aleandro</a:t>
            </a:r>
            <a:r>
              <a:rPr lang="en-US" sz="4364" dirty="0" smtClean="0"/>
              <a:t> </a:t>
            </a:r>
            <a:r>
              <a:rPr lang="en-US" sz="4364" dirty="0" err="1" smtClean="0"/>
              <a:t>Nisati</a:t>
            </a:r>
            <a:r>
              <a:rPr lang="en-US" sz="4364" dirty="0" smtClean="0"/>
              <a:t>, and </a:t>
            </a:r>
            <a:r>
              <a:rPr lang="en-US" sz="4364" dirty="0" err="1" smtClean="0"/>
              <a:t>Guenakh</a:t>
            </a:r>
            <a:r>
              <a:rPr lang="en-US" sz="4364" dirty="0" smtClean="0"/>
              <a:t> </a:t>
            </a:r>
            <a:r>
              <a:rPr lang="en-US" sz="4364" dirty="0" err="1" smtClean="0"/>
              <a:t>Mitselmakher</a:t>
            </a:r>
            <a:r>
              <a:rPr lang="en-US" sz="4364" dirty="0" smtClean="0"/>
              <a:t> (from the PLHC organization)</a:t>
            </a:r>
          </a:p>
          <a:p>
            <a:r>
              <a:rPr lang="en-US" sz="4364" dirty="0" smtClean="0"/>
              <a:t>Keith Ellis, </a:t>
            </a:r>
            <a:r>
              <a:rPr lang="en-US" sz="4364" dirty="0" err="1" smtClean="0"/>
              <a:t>Karel</a:t>
            </a:r>
            <a:r>
              <a:rPr lang="en-US" sz="4364" dirty="0" smtClean="0"/>
              <a:t> </a:t>
            </a:r>
            <a:r>
              <a:rPr lang="en-US" sz="4364" dirty="0" err="1" smtClean="0"/>
              <a:t>Safarik</a:t>
            </a:r>
            <a:r>
              <a:rPr lang="en-US" sz="4364" dirty="0" smtClean="0"/>
              <a:t>, Guy Wilkinson and Gregorio </a:t>
            </a:r>
            <a:r>
              <a:rPr lang="en-US" sz="4364" dirty="0" err="1" smtClean="0"/>
              <a:t>Bernardi</a:t>
            </a:r>
            <a:r>
              <a:rPr lang="en-US" sz="4364" dirty="0" smtClean="0"/>
              <a:t> </a:t>
            </a:r>
          </a:p>
          <a:p>
            <a:pPr>
              <a:buNone/>
            </a:pPr>
            <a:r>
              <a:rPr lang="en-US" sz="4364" dirty="0" smtClean="0"/>
              <a:t>      (from the HCP organization).</a:t>
            </a:r>
          </a:p>
          <a:p>
            <a:pPr>
              <a:buNone/>
            </a:pPr>
            <a:r>
              <a:rPr lang="en-US" sz="4364" dirty="0" smtClean="0"/>
              <a:t> </a:t>
            </a:r>
          </a:p>
          <a:p>
            <a:r>
              <a:rPr lang="en-US" sz="4364" dirty="0" smtClean="0"/>
              <a:t>This group has representation from all major LHC experiments (ATLAS, CMS, </a:t>
            </a:r>
            <a:r>
              <a:rPr lang="en-US" sz="4364" dirty="0" err="1" smtClean="0"/>
              <a:t>LHCb</a:t>
            </a:r>
            <a:r>
              <a:rPr lang="en-US" sz="4364" dirty="0" smtClean="0"/>
              <a:t> and ALICE), and also representation from the </a:t>
            </a:r>
            <a:r>
              <a:rPr lang="en-US" sz="4364" dirty="0" err="1" smtClean="0"/>
              <a:t>Tevatron</a:t>
            </a:r>
            <a:r>
              <a:rPr lang="en-US" sz="4364" dirty="0" smtClean="0"/>
              <a:t> community and the theoretical community </a:t>
            </a:r>
          </a:p>
          <a:p>
            <a:endParaRPr lang="en-US" sz="4364" dirty="0" smtClean="0"/>
          </a:p>
          <a:p>
            <a:r>
              <a:rPr lang="en-US" sz="4364" dirty="0" smtClean="0"/>
              <a:t>This transitional group, in accordance with the recommendations by the</a:t>
            </a:r>
            <a:r>
              <a:rPr lang="en-US" sz="4364" dirty="0" smtClean="0"/>
              <a:t> </a:t>
            </a:r>
            <a:r>
              <a:rPr lang="en-US" sz="4364" dirty="0" smtClean="0"/>
              <a:t>ad-hoc</a:t>
            </a:r>
            <a:r>
              <a:rPr lang="en-US" sz="4364" dirty="0" smtClean="0"/>
              <a:t> </a:t>
            </a:r>
            <a:r>
              <a:rPr lang="en-US" sz="4364" dirty="0" smtClean="0"/>
              <a:t>committee, will ask the CERN management </a:t>
            </a:r>
          </a:p>
          <a:p>
            <a:pPr>
              <a:buNone/>
            </a:pPr>
            <a:r>
              <a:rPr lang="en-US" sz="4364" dirty="0" smtClean="0"/>
              <a:t>     (Rolf </a:t>
            </a:r>
            <a:r>
              <a:rPr lang="en-US" sz="4364" dirty="0" err="1" smtClean="0"/>
              <a:t>Heuer</a:t>
            </a:r>
            <a:r>
              <a:rPr lang="en-US" sz="4364" dirty="0" smtClean="0"/>
              <a:t> and Sergio </a:t>
            </a:r>
            <a:r>
              <a:rPr lang="en-US" sz="4364" dirty="0" err="1" smtClean="0"/>
              <a:t>Bertolucci</a:t>
            </a:r>
            <a:r>
              <a:rPr lang="en-US" sz="4364" dirty="0" smtClean="0"/>
              <a:t>) to nominate a person from CERN to join  the group as a 9th member.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7975"/>
            <a:ext cx="8229600" cy="58181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3429" dirty="0" smtClean="0"/>
          </a:p>
          <a:p>
            <a:r>
              <a:rPr lang="en-US" sz="3429" dirty="0" smtClean="0"/>
              <a:t>The transitional group will call for proposals to host the new  conference (LHCP 2013)  just after the HCP-2011 and will review proposals, which have to be submitted by 1/1/2012. After consultations with the experiments, the transitional group will select the site.</a:t>
            </a:r>
          </a:p>
          <a:p>
            <a:pPr>
              <a:buNone/>
            </a:pPr>
            <a:r>
              <a:rPr lang="en-US" sz="3429" dirty="0" smtClean="0"/>
              <a:t> </a:t>
            </a:r>
          </a:p>
          <a:p>
            <a:r>
              <a:rPr lang="en-US" sz="3429" dirty="0" smtClean="0"/>
              <a:t>The transitional group members + local organizers + additional</a:t>
            </a:r>
          </a:p>
          <a:p>
            <a:pPr>
              <a:buNone/>
            </a:pPr>
            <a:r>
              <a:rPr lang="en-US" sz="3429" dirty="0" smtClean="0"/>
              <a:t>      people (to be nominated by the experiments) are expected to play leading roles in the organization of the 2013 conference. They  will propose after consultations with experiments a structure and a membership of the 2013 conference committees.</a:t>
            </a:r>
          </a:p>
          <a:p>
            <a:endParaRPr lang="en-US" sz="3429" dirty="0" smtClean="0"/>
          </a:p>
          <a:p>
            <a:r>
              <a:rPr lang="en-US" sz="3429" dirty="0" smtClean="0"/>
              <a:t>We would like to ask the current HCP and PLHC International Advisory Committees to approve this plan at this meeting.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291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Moving along the recommendations of the ad-hoc committee G.Bernardi/G.Mitselmakher     </vt:lpstr>
      <vt:lpstr>Slide 2</vt:lpstr>
      <vt:lpstr>Slide 3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along the recommendations G. Bernardi/G. Mitselmakher</dc:title>
  <dc:creator>Guenakh Mitselmakher</dc:creator>
  <cp:lastModifiedBy>Guenakh Mitselmakher</cp:lastModifiedBy>
  <cp:revision>13</cp:revision>
  <dcterms:created xsi:type="dcterms:W3CDTF">2011-11-16T17:15:38Z</dcterms:created>
  <dcterms:modified xsi:type="dcterms:W3CDTF">2011-11-16T17:18:27Z</dcterms:modified>
</cp:coreProperties>
</file>