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59" r:id="rId5"/>
    <p:sldId id="273" r:id="rId6"/>
    <p:sldId id="261" r:id="rId7"/>
    <p:sldId id="275" r:id="rId8"/>
    <p:sldId id="277" r:id="rId9"/>
    <p:sldId id="286" r:id="rId10"/>
    <p:sldId id="272" r:id="rId11"/>
    <p:sldId id="278" r:id="rId12"/>
    <p:sldId id="280" r:id="rId13"/>
    <p:sldId id="283" r:id="rId14"/>
    <p:sldId id="284" r:id="rId15"/>
    <p:sldId id="265" r:id="rId16"/>
    <p:sldId id="282" r:id="rId17"/>
    <p:sldId id="266" r:id="rId18"/>
    <p:sldId id="26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5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Vectors + </a:t>
            </a:r>
            <a:r>
              <a:rPr lang="en-US" b="1" dirty="0" err="1" smtClean="0"/>
              <a:t>Multijet</a:t>
            </a:r>
            <a:r>
              <a:rPr lang="en-US" b="1" dirty="0" smtClean="0"/>
              <a:t> Theory</a:t>
            </a:r>
            <a:br>
              <a:rPr lang="en-US" b="1" dirty="0" smtClean="0"/>
            </a:br>
            <a:r>
              <a:rPr lang="en-US" b="1" dirty="0" smtClean="0"/>
              <a:t>with </a:t>
            </a:r>
            <a:r>
              <a:rPr lang="en-US" b="1" cap="small" dirty="0" err="1" smtClean="0"/>
              <a:t>BlackHat</a:t>
            </a:r>
            <a:r>
              <a:rPr lang="en-US" b="1" dirty="0" smtClean="0"/>
              <a:t> and Sherpa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382000" cy="289560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on behalf of the </a:t>
            </a:r>
            <a:r>
              <a:rPr lang="en-US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BlackHat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Collaboration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Carola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Berger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Z. Bern,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Giovanni Diana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L. Dixon,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Fernando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Febres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Cordero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Darren Forde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Tanju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Gleisberg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Stefan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Höche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Harald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DAK,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Daniel Maître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Kemal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Ozeren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with contributions by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Kurt Barry (ATLAS)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HCP 2011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November 15, 2011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56388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E</a:t>
            </a:r>
            <a:r>
              <a:rPr lang="en-US" baseline="-25000" dirty="0" smtClean="0"/>
              <a:t>T</a:t>
            </a:r>
            <a:r>
              <a:rPr lang="en-US" i="1" baseline="30000" dirty="0" smtClean="0"/>
              <a:t>W</a:t>
            </a:r>
            <a:r>
              <a:rPr lang="en-US" dirty="0" smtClean="0"/>
              <a:t>: Acceptable at </a:t>
            </a:r>
            <a:r>
              <a:rPr lang="en-US" dirty="0" err="1" smtClean="0"/>
              <a:t>Tevatron</a:t>
            </a:r>
            <a:r>
              <a:rPr lang="en-US" dirty="0" smtClean="0"/>
              <a:t>, not at LHC</a:t>
            </a:r>
          </a:p>
          <a:p>
            <a:r>
              <a:rPr lang="en-US" dirty="0" smtClean="0"/>
              <a:t>CKKW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: cluster back to two jets, use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Bauer-Lange (BL):</a:t>
            </a:r>
            <a:br>
              <a:rPr lang="en-US" dirty="0" smtClean="0"/>
            </a:br>
            <a:r>
              <a:rPr lang="en-US" dirty="0" smtClean="0"/>
              <a:t>			accepted jets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i="1" dirty="0" smtClean="0"/>
              <a:t>or</a:t>
            </a:r>
            <a:r>
              <a:rPr lang="en-US" dirty="0" smtClean="0"/>
              <a:t> all jets</a:t>
            </a:r>
          </a:p>
          <a:p>
            <a:endParaRPr lang="en-US" dirty="0" smtClean="0"/>
          </a:p>
          <a:p>
            <a:r>
              <a:rPr lang="en-US" dirty="0" smtClean="0"/>
              <a:t>CKKW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: like CKKW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but cluster back to zero jets, use two  largest clustering scales instead of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s</a:t>
            </a:r>
            <a:endParaRPr lang="en-US" dirty="0" smtClean="0"/>
          </a:p>
        </p:txBody>
      </p:sp>
      <p:pic>
        <p:nvPicPr>
          <p:cNvPr id="4" name="Content Placeholder 3" descr="Jet1p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9300" y="3430749"/>
            <a:ext cx="3314700" cy="2244401"/>
          </a:xfrm>
          <a:prstGeom prst="rect">
            <a:avLst/>
          </a:prstGeom>
        </p:spPr>
      </p:pic>
      <p:pic>
        <p:nvPicPr>
          <p:cNvPr id="5" name="Picture 4" descr="Jet2p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9300" y="1182849"/>
            <a:ext cx="3314700" cy="2244401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3433" y="2989577"/>
            <a:ext cx="3108967" cy="700433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73702" y="2283631"/>
            <a:ext cx="3077878" cy="395021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29935" y="3854044"/>
            <a:ext cx="1706273" cy="426110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4400" y="4296604"/>
            <a:ext cx="2133604" cy="7863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72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Thanks to Kurt Barry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Scale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1242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Leading jet 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: BL with all jets gives very low result.  </a:t>
            </a:r>
            <a:br>
              <a:rPr lang="en-US" sz="2000" dirty="0" smtClean="0"/>
            </a:br>
            <a:r>
              <a:rPr lang="en-US" sz="2000" dirty="0" smtClean="0"/>
              <a:t>Scale too high because low-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third jet gives large contribution to mass; and preferentially suppresses real-emission contribution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Some trends in other scales, but all within 10–15% of </a:t>
            </a:r>
            <a:r>
              <a:rPr lang="en-US" sz="2000" i="1" dirty="0" smtClean="0"/>
              <a:t>Ĥ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’/2</a:t>
            </a:r>
          </a:p>
        </p:txBody>
      </p:sp>
      <p:pic>
        <p:nvPicPr>
          <p:cNvPr id="4" name="Picture 3" descr="Jet1pTRati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189545"/>
            <a:ext cx="5943600" cy="402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Scale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352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W</a:t>
            </a:r>
            <a:r>
              <a:rPr lang="en-US" sz="2000" dirty="0" smtClean="0"/>
              <a:t> 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: BL–all jet very low, goes negative at ~300 </a:t>
            </a:r>
            <a:r>
              <a:rPr lang="en-US" sz="2000" dirty="0" err="1" smtClean="0"/>
              <a:t>GeV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r>
              <a:rPr lang="en-US" sz="2000" dirty="0" smtClean="0"/>
              <a:t>No intrinsic problem with NLO, just a bad scale choice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Remaining choices: different behavior for different observables, but within 10–15% of </a:t>
            </a:r>
            <a:r>
              <a:rPr lang="en-US" sz="2000" i="1" dirty="0" smtClean="0"/>
              <a:t>Ĥ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’/2</a:t>
            </a:r>
            <a:endParaRPr lang="en-US" sz="2000" dirty="0"/>
          </a:p>
        </p:txBody>
      </p:sp>
      <p:pic>
        <p:nvPicPr>
          <p:cNvPr id="4" name="Picture 3" descr="WpTRat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7408" y="1184238"/>
            <a:ext cx="5833976" cy="395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i="1" dirty="0" err="1" smtClean="0">
                <a:latin typeface="Palatino Linotype" pitchFamily="18" charset="0"/>
              </a:rPr>
              <a:t>qg</a:t>
            </a:r>
            <a:r>
              <a:rPr lang="en-US" dirty="0" smtClean="0"/>
              <a:t> dominant initial state at the LHC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sz="2200" i="1" dirty="0" smtClean="0">
                <a:latin typeface="Palatino Linotype" pitchFamily="18" charset="0"/>
                <a:sym typeface="Symbol" pitchFamily="18" charset="2"/>
              </a:rPr>
              <a:t>E</a:t>
            </a:r>
            <a:r>
              <a:rPr lang="en-US" baseline="-25000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-dependent rate difference because of </a:t>
            </a:r>
            <a:r>
              <a:rPr lang="en-US" sz="2200" i="1" dirty="0" smtClean="0">
                <a:latin typeface="Palatino Linotype" pitchFamily="18" charset="0"/>
                <a:sym typeface="Symbol" pitchFamily="18" charset="2"/>
              </a:rPr>
              <a:t>u</a:t>
            </a:r>
            <a:r>
              <a:rPr lang="en-US" sz="2200" dirty="0" smtClean="0">
                <a:latin typeface="Palatino Linotype" pitchFamily="18" charset="0"/>
                <a:sym typeface="Symbol" pitchFamily="18" charset="2"/>
              </a:rPr>
              <a:t>(</a:t>
            </a:r>
            <a:r>
              <a:rPr lang="en-US" sz="2200" i="1" dirty="0" smtClean="0">
                <a:latin typeface="Palatino Linotype" pitchFamily="18" charset="0"/>
                <a:sym typeface="Symbol" pitchFamily="18" charset="2"/>
              </a:rPr>
              <a:t>x</a:t>
            </a:r>
            <a:r>
              <a:rPr lang="en-US" sz="2200" dirty="0" smtClean="0">
                <a:latin typeface="Palatino Linotype" pitchFamily="18" charset="0"/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sz="2200" i="1" dirty="0" smtClean="0">
                <a:latin typeface="Palatino Linotype" pitchFamily="18" charset="0"/>
                <a:sym typeface="Symbol" pitchFamily="18" charset="2"/>
              </a:rPr>
              <a:t>d</a:t>
            </a:r>
            <a:r>
              <a:rPr lang="en-US" sz="2200" dirty="0" smtClean="0">
                <a:latin typeface="Palatino Linotype" pitchFamily="18" charset="0"/>
                <a:sym typeface="Symbol" pitchFamily="18" charset="2"/>
              </a:rPr>
              <a:t>(</a:t>
            </a:r>
            <a:r>
              <a:rPr lang="en-US" sz="2200" i="1" dirty="0" smtClean="0">
                <a:latin typeface="Palatino Linotype" pitchFamily="18" charset="0"/>
                <a:sym typeface="Symbol" pitchFamily="18" charset="2"/>
              </a:rPr>
              <a:t>x</a:t>
            </a:r>
            <a:r>
              <a:rPr lang="en-US" sz="2200" dirty="0" smtClean="0">
                <a:latin typeface="Palatino Linotype" pitchFamily="18" charset="0"/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 distribution difference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But that’s not the whole story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W+3 jets at the LHC: W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/W</a:t>
            </a:r>
            <a:r>
              <a:rPr lang="en-US" sz="3200" baseline="30000" dirty="0" smtClean="0"/>
              <a:t>−</a:t>
            </a:r>
            <a:r>
              <a:rPr lang="en-US" sz="3200" dirty="0" smtClean="0"/>
              <a:t> Ratio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pic>
        <p:nvPicPr>
          <p:cNvPr id="8" name="Picture 7" descr="Wp3j-over-Wm3j-7TeV-HTp_anti-kt-R4-Pt25_PTchargedlepton-prel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52" y="1143000"/>
            <a:ext cx="8458217" cy="4547625"/>
          </a:xfrm>
          <a:prstGeom prst="rect">
            <a:avLst/>
          </a:prstGeom>
        </p:spPr>
      </p:pic>
      <p:pic>
        <p:nvPicPr>
          <p:cNvPr id="9" name="Picture 8" descr="Wp3j-over-Wm3j-7TeV-HTp_anti-kt-R4-Pt25_PTneutrino-prel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346" y="1600200"/>
            <a:ext cx="8375236" cy="455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Polarization of low-</a:t>
            </a:r>
            <a:r>
              <a:rPr lang="en-US" i="1" dirty="0" err="1" smtClean="0">
                <a:latin typeface="Palatino Linotype" pitchFamily="18" charset="0"/>
              </a:rPr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longitudinal, </a:t>
            </a:r>
            <a:r>
              <a:rPr lang="en-US" sz="2200" i="1" dirty="0" smtClean="0">
                <a:latin typeface="Palatino Linotype" pitchFamily="18" charset="0"/>
              </a:rPr>
              <a:t>W</a:t>
            </a:r>
            <a:r>
              <a:rPr lang="en-US" dirty="0" smtClean="0"/>
              <a:t>s is textbook material (</a:t>
            </a:r>
            <a:r>
              <a:rPr lang="en-US" sz="2000" dirty="0" smtClean="0">
                <a:solidFill>
                  <a:srgbClr val="C00000"/>
                </a:solidFill>
              </a:rPr>
              <a:t>Ellis, </a:t>
            </a:r>
            <a:r>
              <a:rPr lang="en-US" sz="2000" dirty="0" err="1" smtClean="0">
                <a:solidFill>
                  <a:srgbClr val="C00000"/>
                </a:solidFill>
              </a:rPr>
              <a:t>Stirling</a:t>
            </a:r>
            <a:r>
              <a:rPr lang="en-US" sz="2000" dirty="0" smtClean="0">
                <a:solidFill>
                  <a:srgbClr val="C00000"/>
                </a:solidFill>
              </a:rPr>
              <a:t> &amp; Webber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 dilution in charged-lepton rapidity distribution asymmetry at </a:t>
            </a:r>
            <a:r>
              <a:rPr lang="en-US" dirty="0" err="1" smtClean="0">
                <a:sym typeface="Symbol" pitchFamily="18" charset="2"/>
              </a:rPr>
              <a:t>Tevatron</a:t>
            </a: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This is different!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s are also polarized at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high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err="1" smtClean="0">
                <a:latin typeface="Palatino Linotype" pitchFamily="18" charset="0"/>
              </a:rPr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E</a:t>
            </a:r>
            <a:r>
              <a:rPr lang="en-US" baseline="-25000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 dependence of 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e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e</a:t>
            </a:r>
            <a:r>
              <a:rPr lang="en-US" baseline="30000" dirty="0" smtClean="0">
                <a:sym typeface="Symbol" pitchFamily="18" charset="2"/>
              </a:rPr>
              <a:t>−</a:t>
            </a:r>
            <a:r>
              <a:rPr lang="en-US" dirty="0" smtClean="0">
                <a:sym typeface="Symbol" pitchFamily="18" charset="2"/>
              </a:rPr>
              <a:t> ratio and missing 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E</a:t>
            </a:r>
            <a:r>
              <a:rPr lang="en-US" baseline="-25000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 in 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W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W</a:t>
            </a:r>
            <a:r>
              <a:rPr lang="en-US" baseline="30000" dirty="0" smtClean="0">
                <a:sym typeface="Symbol" pitchFamily="18" charset="2"/>
              </a:rPr>
              <a:t>−</a:t>
            </a:r>
            <a:r>
              <a:rPr lang="en-US" dirty="0" smtClean="0">
                <a:sym typeface="Symbol" pitchFamily="18" charset="2"/>
              </a:rPr>
              <a:t> at LHC [</a:t>
            </a:r>
            <a:r>
              <a:rPr lang="en-US" sz="2000" dirty="0" smtClean="0">
                <a:sym typeface="Symbol" pitchFamily="18" charset="2"/>
              </a:rPr>
              <a:t>0907.1984,1103.5445</a:t>
            </a:r>
            <a:r>
              <a:rPr lang="en-US" dirty="0" smtClean="0">
                <a:sym typeface="Symbol" pitchFamily="18" charset="2"/>
              </a:rPr>
              <a:t>]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Present at LO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Present for fewer jets too: universality</a:t>
            </a:r>
          </a:p>
          <a:p>
            <a:pPr lvl="1"/>
            <a:r>
              <a:rPr lang="en-US" dirty="0" smtClean="0">
                <a:sym typeface="Symbol" pitchFamily="18" charset="2"/>
              </a:rPr>
              <a:t>Very insensitive to NLO corrections</a:t>
            </a:r>
          </a:p>
          <a:p>
            <a:pPr lvl="1"/>
            <a:r>
              <a:rPr lang="en-US" dirty="0" smtClean="0">
                <a:sym typeface="Symbol" pitchFamily="18" charset="2"/>
              </a:rPr>
              <a:t>Insensitive to cuts at large </a:t>
            </a:r>
            <a:r>
              <a:rPr lang="en-US" i="1" dirty="0" err="1" smtClean="0">
                <a:sym typeface="Symbol" pitchFamily="18" charset="2"/>
              </a:rPr>
              <a:t>p</a:t>
            </a:r>
            <a:r>
              <a:rPr lang="en-US" baseline="-25000" dirty="0" err="1" smtClean="0">
                <a:sym typeface="Symbol" pitchFamily="18" charset="2"/>
              </a:rPr>
              <a:t>T</a:t>
            </a:r>
            <a:r>
              <a:rPr lang="en-US" i="1" baseline="30000" dirty="0" err="1" smtClean="0">
                <a:sym typeface="Symbol" pitchFamily="18" charset="2"/>
              </a:rPr>
              <a:t>W</a:t>
            </a:r>
            <a:endParaRPr lang="en-US" i="1" baseline="30000" dirty="0" smtClean="0">
              <a:sym typeface="Symbol" pitchFamily="18" charset="2"/>
            </a:endParaRPr>
          </a:p>
          <a:p>
            <a:endParaRPr lang="en-US" baseline="30000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Useful for distinguishing “prompt” 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s from daughter </a:t>
            </a:r>
            <a:r>
              <a:rPr lang="en-US" i="1" dirty="0" smtClean="0">
                <a:latin typeface="Palatino Linotype" pitchFamily="18" charset="0"/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s in top decay!</a:t>
            </a:r>
          </a:p>
          <a:p>
            <a:r>
              <a:rPr lang="en-US" dirty="0" smtClean="0"/>
              <a:t>First measurement by CMS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Polarization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pic>
        <p:nvPicPr>
          <p:cNvPr id="8" name="Picture 7" descr="LOPolarizations-prel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511" y="1295400"/>
            <a:ext cx="6319055" cy="4882907"/>
          </a:xfrm>
          <a:prstGeom prst="rect">
            <a:avLst/>
          </a:prstGeom>
        </p:spPr>
      </p:pic>
      <p:pic>
        <p:nvPicPr>
          <p:cNvPr id="6" name="Picture 5" descr="fL_W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049" y="847942"/>
            <a:ext cx="5761951" cy="5476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37913E-7 L 0.20539 -0.3557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latin typeface="Palatino Linotype" pitchFamily="18" charset="0"/>
              </a:rPr>
              <a:t>Z</a:t>
            </a:r>
            <a:r>
              <a:rPr lang="en-US" dirty="0" smtClean="0"/>
              <a:t>/</a:t>
            </a:r>
            <a:r>
              <a:rPr lang="el-GR" sz="4000" i="1" dirty="0" smtClean="0">
                <a:latin typeface="Palatino Linotype" pitchFamily="18" charset="0"/>
              </a:rPr>
              <a:t>γ</a:t>
            </a:r>
            <a:r>
              <a:rPr lang="en-US" dirty="0" smtClean="0"/>
              <a:t> &amp; Backgrounds to SUSY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Motivated by CMS’s data-driven estimation of </a:t>
            </a:r>
            <a:br>
              <a:rPr lang="en-US" dirty="0" smtClean="0"/>
            </a:br>
            <a:r>
              <a:rPr lang="en-US" dirty="0" smtClean="0"/>
              <a:t>                            from prompt </a:t>
            </a:r>
            <a:r>
              <a:rPr lang="en-US" dirty="0" err="1" smtClean="0"/>
              <a:t>photon+jets</a:t>
            </a:r>
            <a:r>
              <a:rPr lang="en-US" dirty="0" smtClean="0"/>
              <a:t> production </a:t>
            </a:r>
          </a:p>
          <a:p>
            <a:r>
              <a:rPr lang="en-US" dirty="0" smtClean="0"/>
              <a:t>Theory needed to translate</a:t>
            </a:r>
          </a:p>
          <a:p>
            <a:r>
              <a:rPr lang="en-US" dirty="0" smtClean="0"/>
              <a:t>Theory needed to estimate uncertainties in translation</a:t>
            </a:r>
          </a:p>
          <a:p>
            <a:pPr algn="r"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err="1" smtClean="0">
                <a:sym typeface="Symbol"/>
              </a:rPr>
              <a:t>Stirling’s</a:t>
            </a:r>
            <a:r>
              <a:rPr lang="en-US" dirty="0" smtClean="0">
                <a:sym typeface="Symbol"/>
              </a:rPr>
              <a:t> talk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region &amp; search regions in terms of |−∑</a:t>
            </a:r>
            <a:r>
              <a:rPr lang="en-US" b="1" i="1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| &amp;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jets</a:t>
            </a:r>
            <a:r>
              <a:rPr lang="en-US" dirty="0" smtClean="0"/>
              <a:t>; force vector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to large values</a:t>
            </a:r>
          </a:p>
          <a:p>
            <a:pPr lvl="1"/>
            <a:r>
              <a:rPr lang="en-US" dirty="0" smtClean="0"/>
              <a:t>Control: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jets</a:t>
            </a:r>
            <a:r>
              <a:rPr lang="en-US" dirty="0" smtClean="0"/>
              <a:t> &gt; 300 </a:t>
            </a:r>
            <a:r>
              <a:rPr lang="en-US" dirty="0" err="1" smtClean="0"/>
              <a:t>GeV</a:t>
            </a:r>
            <a:r>
              <a:rPr lang="en-US" dirty="0" smtClean="0"/>
              <a:t>, |−∑</a:t>
            </a:r>
            <a:r>
              <a:rPr lang="en-US" b="1" i="1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| &gt; 150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Search: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jets</a:t>
            </a:r>
            <a:r>
              <a:rPr lang="en-US" dirty="0" smtClean="0"/>
              <a:t> &gt; 300, |−∑</a:t>
            </a:r>
            <a:r>
              <a:rPr lang="en-US" b="1" i="1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| &gt; 250  </a:t>
            </a:r>
            <a:r>
              <a:rPr lang="en-US" dirty="0" err="1" smtClean="0"/>
              <a:t>GeV</a:t>
            </a:r>
            <a:r>
              <a:rPr lang="en-US" dirty="0" smtClean="0"/>
              <a:t>;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jets</a:t>
            </a:r>
            <a:r>
              <a:rPr lang="en-US" dirty="0" smtClean="0"/>
              <a:t> &gt; 500, |−∑</a:t>
            </a:r>
            <a:r>
              <a:rPr lang="en-US" b="1" i="1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| &gt; 150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3400" y="1673996"/>
            <a:ext cx="2103124" cy="33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study of </a:t>
            </a:r>
            <a:r>
              <a:rPr lang="en-US" i="1" dirty="0" smtClean="0"/>
              <a:t>Z</a:t>
            </a:r>
            <a:r>
              <a:rPr lang="en-US" dirty="0" smtClean="0"/>
              <a:t>+2 jets/</a:t>
            </a:r>
            <a:r>
              <a:rPr lang="el-GR" i="1" dirty="0" smtClean="0"/>
              <a:t>γ</a:t>
            </a:r>
            <a:r>
              <a:rPr lang="en-US" dirty="0" smtClean="0"/>
              <a:t>+2 jets [</a:t>
            </a:r>
            <a:r>
              <a:rPr lang="en-US" sz="2000" dirty="0" smtClean="0"/>
              <a:t>1106.1423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Frixione</a:t>
            </a:r>
            <a:r>
              <a:rPr lang="en-US" dirty="0" smtClean="0"/>
              <a:t> isolation for photon: very close to standard cone at large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(&lt; 1%)</a:t>
            </a:r>
          </a:p>
          <a:p>
            <a:pPr lvl="1"/>
            <a:r>
              <a:rPr lang="en-US" dirty="0" smtClean="0"/>
              <a:t>NLO corrections largely disappear in </a:t>
            </a:r>
            <a:r>
              <a:rPr lang="en-US" i="1" dirty="0" smtClean="0"/>
              <a:t>Z</a:t>
            </a:r>
            <a:r>
              <a:rPr lang="en-US" dirty="0" smtClean="0"/>
              <a:t>/</a:t>
            </a:r>
            <a:r>
              <a:rPr lang="el-GR" i="1" dirty="0" smtClean="0"/>
              <a:t>γ</a:t>
            </a:r>
            <a:r>
              <a:rPr lang="el-GR" dirty="0" smtClean="0"/>
              <a:t> </a:t>
            </a:r>
            <a:r>
              <a:rPr lang="en-US" dirty="0" smtClean="0"/>
              <a:t>ratio; estimate uncertainties by comparing NLO with matrix-element-matched </a:t>
            </a:r>
            <a:r>
              <a:rPr lang="en-US" dirty="0" err="1" smtClean="0"/>
              <a:t>parton</a:t>
            </a:r>
            <a:r>
              <a:rPr lang="en-US" dirty="0" smtClean="0"/>
              <a:t> shower (ME+PS)</a:t>
            </a:r>
          </a:p>
          <a:p>
            <a:pPr lvl="1"/>
            <a:r>
              <a:rPr lang="en-US" dirty="0" smtClean="0"/>
              <a:t>Expected translation uncertainties &lt; 10%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Study of </a:t>
            </a:r>
            <a:r>
              <a:rPr lang="en-US" i="1" dirty="0" smtClean="0"/>
              <a:t>Z</a:t>
            </a:r>
            <a:r>
              <a:rPr lang="en-US" dirty="0" smtClean="0"/>
              <a:t>+3 jets/</a:t>
            </a:r>
            <a:r>
              <a:rPr lang="el-GR" i="1" dirty="0" smtClean="0"/>
              <a:t>γ</a:t>
            </a:r>
            <a:r>
              <a:rPr lang="en-US" dirty="0" smtClean="0"/>
              <a:t>+3 jets in progress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2j-CMS-INC_anti-kt-R5-Pt50_jetsHT300MHT250_jet_1_1_pt__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92900"/>
            <a:ext cx="3784100" cy="3860300"/>
          </a:xfrm>
          <a:prstGeom prst="rect">
            <a:avLst/>
          </a:prstGeom>
        </p:spPr>
      </p:pic>
      <p:pic>
        <p:nvPicPr>
          <p:cNvPr id="5" name="Picture 4" descr="gm2j-CMS-INC_anti-kt-R5-Pt50_jetsHT300MHT250_jet_1_1_pt__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700" y="2692900"/>
            <a:ext cx="3784100" cy="3860300"/>
          </a:xfrm>
          <a:prstGeom prst="rect">
            <a:avLst/>
          </a:prstGeom>
        </p:spPr>
      </p:pic>
      <p:pic>
        <p:nvPicPr>
          <p:cNvPr id="6" name="Picture 5" descr="Z2j_over_gm2j_NLOMEPS_anti-kt-R5-Pt50_jetsHT300MHT250_jet_1_1_pt__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581038"/>
            <a:ext cx="5964338" cy="39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W+4 &amp; Z/W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Z+4 jet NLO results resemble earlier W+4 results: reduced scale dependence, no change in softest jet shape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Resembles so much that ratios are very insensitive to NLO corrections</a:t>
            </a:r>
            <a:endParaRPr lang="en-US" dirty="0"/>
          </a:p>
        </p:txBody>
      </p:sp>
      <p:pic>
        <p:nvPicPr>
          <p:cNvPr id="4" name="Picture 3" descr="Zee4jLHC7HTp_w_ratios_anti-kt-R5-Pt25_jets_jet_1_1_pt__B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597" y="1143000"/>
            <a:ext cx="7219203" cy="4734315"/>
          </a:xfrm>
          <a:prstGeom prst="rect">
            <a:avLst/>
          </a:prstGeom>
        </p:spPr>
      </p:pic>
      <p:pic>
        <p:nvPicPr>
          <p:cNvPr id="5" name="Picture 4" descr="Wm4jLHC7HTp_anti-kt-R5-Pt25_jets_jet_1_1_pt__B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597" y="2438400"/>
            <a:ext cx="7219203" cy="409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On-shell methods are maturing into the method of choice for QCD calculations for colliders</a:t>
            </a:r>
          </a:p>
          <a:p>
            <a:endParaRPr lang="en-US" dirty="0" smtClean="0"/>
          </a:p>
          <a:p>
            <a:r>
              <a:rPr lang="en-US" dirty="0" smtClean="0"/>
              <a:t>Phenomenological applications under way</a:t>
            </a:r>
          </a:p>
          <a:p>
            <a:pPr lvl="1"/>
            <a:r>
              <a:rPr lang="en-US" dirty="0" smtClean="0"/>
              <a:t>Motivated by experimenters</a:t>
            </a:r>
          </a:p>
          <a:p>
            <a:pPr lvl="1"/>
            <a:r>
              <a:rPr lang="en-US" dirty="0" smtClean="0"/>
              <a:t>Motivating experimenters</a:t>
            </a:r>
          </a:p>
          <a:p>
            <a:pPr lvl="1"/>
            <a:r>
              <a:rPr lang="en-US" dirty="0" smtClean="0"/>
              <a:t>Standard Model measurements</a:t>
            </a:r>
          </a:p>
          <a:p>
            <a:pPr lvl="1"/>
            <a:r>
              <a:rPr lang="en-US" dirty="0" smtClean="0"/>
              <a:t>Backgrounds to new-physics searches</a:t>
            </a:r>
          </a:p>
          <a:p>
            <a:r>
              <a:rPr lang="en-US" dirty="0" smtClean="0"/>
              <a:t>New frontier: W, Z + 4 jets</a:t>
            </a:r>
          </a:p>
          <a:p>
            <a:pPr lvl="1"/>
            <a:r>
              <a:rPr lang="en-US" dirty="0" smtClean="0"/>
              <a:t>Broad variety of kinematical configurations probed</a:t>
            </a:r>
          </a:p>
          <a:p>
            <a:pPr lvl="1"/>
            <a:r>
              <a:rPr lang="en-US" dirty="0" smtClean="0"/>
              <a:t>Multi-scale issues for theorists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Next-to-Leading Order in QCD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Precision QCD requires at least NLO</a:t>
            </a:r>
          </a:p>
          <a:p>
            <a:endParaRPr lang="en-US" dirty="0" smtClean="0"/>
          </a:p>
          <a:p>
            <a:r>
              <a:rPr lang="en-US" dirty="0" smtClean="0"/>
              <a:t>QCD at LO is not quantitative: large dependence on unphysical renormalization and factorization scales</a:t>
            </a:r>
          </a:p>
          <a:p>
            <a:r>
              <a:rPr lang="en-US" dirty="0" smtClean="0"/>
              <a:t>NLO: reduced dependence, first quantitative prediction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r>
              <a:rPr lang="en-US" dirty="0" smtClean="0"/>
              <a:t>Want this not just for basic processes, but for every signal and background one</a:t>
            </a:r>
          </a:p>
          <a:p>
            <a:r>
              <a:rPr lang="en-US" dirty="0" smtClean="0"/>
              <a:t>Even more important with many jets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NLO?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sz="2400" dirty="0" smtClean="0"/>
              <a:t>Reduction of scale dependence</a:t>
            </a:r>
          </a:p>
          <a:p>
            <a:endParaRPr lang="en-US" sz="2400" dirty="0" smtClean="0"/>
          </a:p>
          <a:p>
            <a:r>
              <a:rPr lang="en-US" sz="2400" dirty="0" smtClean="0"/>
              <a:t>NLO importance grows with increasing number of jets</a:t>
            </a:r>
          </a:p>
          <a:p>
            <a:endParaRPr lang="en-US" sz="2400" dirty="0" smtClean="0"/>
          </a:p>
          <a:p>
            <a:r>
              <a:rPr lang="en-US" sz="2400" dirty="0" smtClean="0"/>
              <a:t>Expect predictions reliable to 10–15%</a:t>
            </a:r>
          </a:p>
          <a:p>
            <a:endParaRPr lang="en-US" dirty="0"/>
          </a:p>
        </p:txBody>
      </p:sp>
      <p:pic>
        <p:nvPicPr>
          <p:cNvPr id="4" name="Content Placeholder 3" descr="ZjetsCDF_scale_dependence_anti-k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6078" y="1371600"/>
            <a:ext cx="5156922" cy="524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4343400"/>
            <a:ext cx="8534400" cy="2286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 Linotype" pitchFamily="18" charset="0"/>
              </a:rPr>
              <a:t>Ingredients for NLO Calculations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Tree-level matrix elements for LO and real-emission terms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known since ’80s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</a:p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…but we’ve improved efficiency since then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Singular (soft &amp; collinear) behavior of tree-level amplitudes, integrals, initial-state collinear behavior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known since ’90s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  <a:endParaRPr lang="en-US" i="1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NLO </a:t>
            </a:r>
            <a:r>
              <a:rPr lang="en-US" dirty="0" err="1" smtClean="0"/>
              <a:t>parton</a:t>
            </a:r>
            <a:r>
              <a:rPr lang="en-US" dirty="0" smtClean="0"/>
              <a:t> distributions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known since ’90s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General framework for numerical programs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known since ’90s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  <a:br>
              <a:rPr lang="en-US" dirty="0" smtClean="0">
                <a:solidFill>
                  <a:srgbClr val="66FF33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Catani, Seymour (1996); 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Giele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Glover, DAK (1993);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Frixione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Kunszt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Signer (1995)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Automating real—virtual cancellation for general processes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Gleisberg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Krauss; Seymour,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Tevlin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; Hasegawa,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Moch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Uwer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;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Frederix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Gehrmann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Greiner (2008);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Frederix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Frixione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Maltoni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Stelzer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(2009)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On-shell Methods:</a:t>
            </a:r>
            <a:r>
              <a:rPr lang="en-US" dirty="0" smtClean="0"/>
              <a:t> one-loop amplitudes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 W</a:t>
            </a:r>
            <a:r>
              <a:rPr lang="en-US" dirty="0" smtClean="0"/>
              <a:t>+2 jets (</a:t>
            </a:r>
            <a:r>
              <a:rPr lang="en-US" sz="2400" dirty="0" smtClean="0">
                <a:latin typeface="Times New Roman" pitchFamily="18" charset="0"/>
              </a:rPr>
              <a:t>MCFM</a:t>
            </a:r>
            <a:r>
              <a:rPr lang="en-US" dirty="0" smtClean="0"/>
              <a:t>)    </a:t>
            </a:r>
            <a:r>
              <a:rPr lang="en-US" dirty="0" smtClean="0">
                <a:sym typeface="Symbol" pitchFamily="18" charset="2"/>
              </a:rPr>
              <a:t>               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+3 jets       	   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+4 jets  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Bern, Dixon, DAK,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Weinzierl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(1997–8);     </a:t>
            </a:r>
            <a:r>
              <a:rPr lang="en-US" sz="2000" cap="small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BlackHat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;	     </a:t>
            </a:r>
            <a:r>
              <a:rPr lang="en-US" sz="2000" cap="small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BlackHat</a:t>
            </a:r>
            <a:r>
              <a:rPr lang="en-US" sz="2000" cap="small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Campbell, Glover, Miller (1997)           Rocket</a:t>
            </a:r>
          </a:p>
          <a:p>
            <a:endParaRPr lang="en-US" dirty="0"/>
          </a:p>
        </p:txBody>
      </p:sp>
      <p:pic>
        <p:nvPicPr>
          <p:cNvPr id="10" name="Picture 9" descr="Basic Process for ligh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3211" y="1752600"/>
            <a:ext cx="1097189" cy="560786"/>
          </a:xfrm>
          <a:prstGeom prst="rect">
            <a:avLst/>
          </a:prstGeom>
        </p:spPr>
      </p:pic>
      <p:pic>
        <p:nvPicPr>
          <p:cNvPr id="11" name="Picture 10" descr="Real Emission for light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4706" y="1752600"/>
            <a:ext cx="1091094" cy="55469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6928" y="5236736"/>
            <a:ext cx="8622792" cy="152704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Bottleneck: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one-loop amplitudes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9" name="Picture 8" descr="One-loop Interference for light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8432" y="5190072"/>
            <a:ext cx="2413817" cy="487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1371600"/>
            <a:ext cx="8839200" cy="2971800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xplosio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57200"/>
            <a:ext cx="4245840" cy="39486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7000" y="2133600"/>
            <a:ext cx="3505200" cy="954107"/>
          </a:xfrm>
          <a:prstGeom prst="rect">
            <a:avLst/>
          </a:prstGeom>
          <a:solidFill>
            <a:srgbClr val="FFFFC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Ravie" pitchFamily="82" charset="0"/>
              </a:rPr>
              <a:t>NLO Revolution</a:t>
            </a:r>
            <a:endParaRPr lang="en-US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267200"/>
            <a:ext cx="8763000" cy="838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9115 -0.0034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revolutionaries roaming the world</a:t>
            </a:r>
          </a:p>
          <a:p>
            <a:pPr lvl="1"/>
            <a:r>
              <a:rPr lang="en-US" dirty="0" err="1" smtClean="0"/>
              <a:t>BlackHat</a:t>
            </a:r>
            <a:endParaRPr lang="en-US" dirty="0" smtClean="0"/>
          </a:p>
          <a:p>
            <a:pPr lvl="1"/>
            <a:r>
              <a:rPr lang="en-US" dirty="0" err="1" smtClean="0"/>
              <a:t>CutTools+HELAC</a:t>
            </a:r>
            <a:r>
              <a:rPr lang="en-US" dirty="0" smtClean="0"/>
              <a:t>-NLO: </a:t>
            </a:r>
            <a:r>
              <a:rPr lang="en-US" dirty="0" err="1" smtClean="0"/>
              <a:t>Ossola</a:t>
            </a:r>
            <a:r>
              <a:rPr lang="en-US" dirty="0" smtClean="0"/>
              <a:t>, Papadopoulos, </a:t>
            </a:r>
            <a:r>
              <a:rPr lang="en-US" dirty="0" err="1" smtClean="0"/>
              <a:t>Pittau</a:t>
            </a:r>
            <a:r>
              <a:rPr lang="en-US" dirty="0" smtClean="0"/>
              <a:t>, </a:t>
            </a:r>
            <a:r>
              <a:rPr lang="en-US" dirty="0" err="1" smtClean="0"/>
              <a:t>Actis</a:t>
            </a:r>
            <a:r>
              <a:rPr lang="en-US" dirty="0" smtClean="0"/>
              <a:t>, </a:t>
            </a:r>
            <a:r>
              <a:rPr lang="en-US" dirty="0" err="1" smtClean="0"/>
              <a:t>Bevilacqua</a:t>
            </a:r>
            <a:r>
              <a:rPr lang="en-US" dirty="0" smtClean="0"/>
              <a:t>, </a:t>
            </a:r>
            <a:r>
              <a:rPr lang="en-US" dirty="0" err="1" smtClean="0"/>
              <a:t>Czakon</a:t>
            </a:r>
            <a:r>
              <a:rPr lang="en-US" dirty="0" smtClean="0"/>
              <a:t>, </a:t>
            </a:r>
            <a:r>
              <a:rPr lang="en-US" dirty="0" err="1" smtClean="0"/>
              <a:t>Draggiotis</a:t>
            </a:r>
            <a:r>
              <a:rPr lang="en-US" dirty="0" smtClean="0"/>
              <a:t>, </a:t>
            </a:r>
            <a:r>
              <a:rPr lang="en-US" dirty="0" err="1" smtClean="0"/>
              <a:t>Garzelli</a:t>
            </a:r>
            <a:r>
              <a:rPr lang="en-US" dirty="0" smtClean="0"/>
              <a:t>, van </a:t>
            </a:r>
            <a:r>
              <a:rPr lang="en-US" dirty="0" err="1" smtClean="0"/>
              <a:t>Hameren</a:t>
            </a:r>
            <a:r>
              <a:rPr lang="en-US" dirty="0" smtClean="0"/>
              <a:t>, </a:t>
            </a:r>
            <a:r>
              <a:rPr lang="en-US" dirty="0" err="1" smtClean="0"/>
              <a:t>Mastrolia</a:t>
            </a:r>
            <a:r>
              <a:rPr lang="en-US" dirty="0" smtClean="0"/>
              <a:t>, </a:t>
            </a:r>
            <a:r>
              <a:rPr lang="en-US" dirty="0" err="1" smtClean="0"/>
              <a:t>Worek</a:t>
            </a:r>
            <a:r>
              <a:rPr lang="en-US" dirty="0" smtClean="0"/>
              <a:t> &amp; their clients</a:t>
            </a:r>
          </a:p>
          <a:p>
            <a:pPr lvl="1"/>
            <a:r>
              <a:rPr lang="en-US" dirty="0" smtClean="0"/>
              <a:t>Rocket: Ellis, </a:t>
            </a:r>
            <a:r>
              <a:rPr lang="en-US" dirty="0" err="1" smtClean="0"/>
              <a:t>Giele</a:t>
            </a:r>
            <a:r>
              <a:rPr lang="en-US" dirty="0" smtClean="0"/>
              <a:t>, </a:t>
            </a:r>
            <a:r>
              <a:rPr lang="en-US" dirty="0" err="1" smtClean="0"/>
              <a:t>Kunszt</a:t>
            </a:r>
            <a:r>
              <a:rPr lang="en-US" dirty="0" smtClean="0"/>
              <a:t>, </a:t>
            </a:r>
            <a:r>
              <a:rPr lang="en-US" dirty="0" err="1" smtClean="0"/>
              <a:t>Lazopoulos</a:t>
            </a:r>
            <a:r>
              <a:rPr lang="en-US" dirty="0" smtClean="0"/>
              <a:t>, </a:t>
            </a:r>
            <a:r>
              <a:rPr lang="en-US" dirty="0" err="1" smtClean="0"/>
              <a:t>Melnikov</a:t>
            </a:r>
            <a:r>
              <a:rPr lang="en-US" dirty="0" smtClean="0"/>
              <a:t>, </a:t>
            </a:r>
            <a:r>
              <a:rPr lang="en-US" dirty="0" err="1" smtClean="0"/>
              <a:t>Zanderighi</a:t>
            </a:r>
            <a:endParaRPr lang="en-US" dirty="0" smtClean="0"/>
          </a:p>
          <a:p>
            <a:pPr lvl="1"/>
            <a:r>
              <a:rPr lang="en-US" dirty="0" smtClean="0"/>
              <a:t>Samurai: </a:t>
            </a:r>
            <a:r>
              <a:rPr lang="en-US" dirty="0" err="1" smtClean="0"/>
              <a:t>Mastrolia</a:t>
            </a:r>
            <a:r>
              <a:rPr lang="en-US" dirty="0" smtClean="0"/>
              <a:t>, </a:t>
            </a:r>
            <a:r>
              <a:rPr lang="en-US" dirty="0" err="1" smtClean="0"/>
              <a:t>Ossola</a:t>
            </a:r>
            <a:r>
              <a:rPr lang="en-US" dirty="0" smtClean="0"/>
              <a:t>, Reiter, &amp; </a:t>
            </a:r>
            <a:r>
              <a:rPr lang="en-US" dirty="0" err="1" smtClean="0"/>
              <a:t>Tramontano</a:t>
            </a:r>
            <a:endParaRPr lang="en-US" dirty="0" smtClean="0"/>
          </a:p>
          <a:p>
            <a:pPr lvl="1"/>
            <a:r>
              <a:rPr lang="en-US" dirty="0" err="1" smtClean="0"/>
              <a:t>NGluon</a:t>
            </a:r>
            <a:r>
              <a:rPr lang="en-US" dirty="0" smtClean="0"/>
              <a:t>: Badger, </a:t>
            </a:r>
            <a:r>
              <a:rPr lang="en-US" dirty="0" err="1" smtClean="0"/>
              <a:t>Biedermann</a:t>
            </a:r>
            <a:r>
              <a:rPr lang="en-US" dirty="0" smtClean="0"/>
              <a:t>, &amp; </a:t>
            </a:r>
            <a:r>
              <a:rPr lang="en-US" dirty="0" err="1" smtClean="0"/>
              <a:t>Uwer</a:t>
            </a:r>
            <a:endParaRPr lang="en-US" dirty="0" smtClean="0"/>
          </a:p>
          <a:p>
            <a:pPr lvl="1"/>
            <a:r>
              <a:rPr lang="en-US" dirty="0" err="1" smtClean="0"/>
              <a:t>MadLoop</a:t>
            </a:r>
            <a:r>
              <a:rPr lang="en-US" dirty="0" smtClean="0"/>
              <a:t>: </a:t>
            </a:r>
            <a:r>
              <a:rPr lang="en-US" dirty="0" err="1" smtClean="0"/>
              <a:t>Hirschi</a:t>
            </a:r>
            <a:r>
              <a:rPr lang="en-US" dirty="0" smtClean="0"/>
              <a:t>, </a:t>
            </a:r>
            <a:r>
              <a:rPr lang="en-US" dirty="0" err="1" smtClean="0"/>
              <a:t>Frederix</a:t>
            </a:r>
            <a:r>
              <a:rPr lang="en-US" dirty="0" smtClean="0"/>
              <a:t>, </a:t>
            </a:r>
            <a:r>
              <a:rPr lang="en-US" dirty="0" err="1" smtClean="0"/>
              <a:t>Frixione</a:t>
            </a:r>
            <a:r>
              <a:rPr lang="en-US" dirty="0" smtClean="0"/>
              <a:t>, </a:t>
            </a:r>
            <a:r>
              <a:rPr lang="en-US" dirty="0" err="1" smtClean="0"/>
              <a:t>Garzelli</a:t>
            </a:r>
            <a:r>
              <a:rPr lang="en-US" dirty="0" smtClean="0"/>
              <a:t>, </a:t>
            </a:r>
            <a:r>
              <a:rPr lang="en-US" dirty="0" err="1" smtClean="0"/>
              <a:t>Maltoni</a:t>
            </a:r>
            <a:r>
              <a:rPr lang="en-US" dirty="0" smtClean="0"/>
              <a:t>, &amp; </a:t>
            </a:r>
            <a:r>
              <a:rPr lang="en-US" dirty="0" err="1" smtClean="0"/>
              <a:t>Pittau</a:t>
            </a:r>
            <a:endParaRPr lang="en-US" dirty="0" smtClean="0"/>
          </a:p>
          <a:p>
            <a:pPr lvl="1"/>
            <a:r>
              <a:rPr lang="en-US" dirty="0" err="1" smtClean="0"/>
              <a:t>Giele</a:t>
            </a:r>
            <a:r>
              <a:rPr lang="en-US" dirty="0" smtClean="0"/>
              <a:t>, </a:t>
            </a:r>
            <a:r>
              <a:rPr lang="en-US" dirty="0" err="1" smtClean="0"/>
              <a:t>Kunszt</a:t>
            </a:r>
            <a:r>
              <a:rPr lang="en-US" dirty="0" smtClean="0"/>
              <a:t>, </a:t>
            </a:r>
            <a:r>
              <a:rPr lang="en-US" dirty="0" err="1" smtClean="0"/>
              <a:t>Stavenga</a:t>
            </a:r>
            <a:r>
              <a:rPr lang="en-US" dirty="0" smtClean="0"/>
              <a:t>, Winter</a:t>
            </a:r>
          </a:p>
          <a:p>
            <a:r>
              <a:rPr lang="en-US" dirty="0" smtClean="0"/>
              <a:t>Ongoing analytic work</a:t>
            </a:r>
          </a:p>
          <a:p>
            <a:pPr lvl="1"/>
            <a:r>
              <a:rPr lang="en-US" dirty="0" smtClean="0"/>
              <a:t>Almeida, </a:t>
            </a:r>
            <a:r>
              <a:rPr lang="en-US" dirty="0" err="1" smtClean="0"/>
              <a:t>Britto</a:t>
            </a:r>
            <a:r>
              <a:rPr lang="en-US" dirty="0" smtClean="0"/>
              <a:t>, </a:t>
            </a:r>
            <a:r>
              <a:rPr lang="en-US" dirty="0" err="1" smtClean="0"/>
              <a:t>Feng</a:t>
            </a:r>
            <a:r>
              <a:rPr lang="en-US" dirty="0" smtClean="0"/>
              <a:t> &amp; Mirabella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i="1" dirty="0" smtClean="0">
                <a:latin typeface="Palatino Linotype" pitchFamily="18" charset="0"/>
              </a:rPr>
              <a:t>Z</a:t>
            </a:r>
            <a:r>
              <a:rPr lang="en-US" dirty="0" smtClean="0"/>
              <a:t>+4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334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arXiv:1108.2229 [</a:t>
            </a:r>
            <a:r>
              <a:rPr lang="en-US" sz="2100" dirty="0" smtClean="0">
                <a:solidFill>
                  <a:srgbClr val="C00000"/>
                </a:solidFill>
              </a:rPr>
              <a:t>H. </a:t>
            </a:r>
            <a:r>
              <a:rPr lang="en-US" sz="2100" dirty="0" err="1" smtClean="0">
                <a:solidFill>
                  <a:srgbClr val="C00000"/>
                </a:solidFill>
              </a:rPr>
              <a:t>Ita</a:t>
            </a:r>
            <a:r>
              <a:rPr lang="en-US" sz="2100" dirty="0" smtClean="0">
                <a:solidFill>
                  <a:srgbClr val="C00000"/>
                </a:solidFill>
              </a:rPr>
              <a:t>, Z. Bern, L. J. Dixon, F. </a:t>
            </a:r>
            <a:r>
              <a:rPr lang="en-US" sz="2100" dirty="0" err="1" smtClean="0">
                <a:solidFill>
                  <a:srgbClr val="C00000"/>
                </a:solidFill>
              </a:rPr>
              <a:t>Febres</a:t>
            </a:r>
            <a:r>
              <a:rPr lang="en-US" sz="2100" dirty="0" smtClean="0">
                <a:solidFill>
                  <a:srgbClr val="C00000"/>
                </a:solidFill>
              </a:rPr>
              <a:t> Cordero, DAK, D. Maître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Dramatic improvement in scale stability</a:t>
            </a:r>
          </a:p>
          <a:p>
            <a:r>
              <a:rPr lang="en-US" dirty="0" smtClean="0"/>
              <a:t>Numerical reliability</a:t>
            </a:r>
          </a:p>
          <a:p>
            <a:r>
              <a:rPr lang="en-US" dirty="0" smtClean="0"/>
              <a:t>Fourth jet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has little LO</a:t>
            </a:r>
            <a:r>
              <a:rPr lang="en-US" dirty="0" smtClean="0">
                <a:sym typeface="Symbol"/>
              </a:rPr>
              <a:t>NLO change in shape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…but for leading three jet </a:t>
            </a:r>
            <a:r>
              <a:rPr lang="en-US" i="1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, shape changes; each successive jet falls faster</a:t>
            </a:r>
            <a:endParaRPr lang="en-US" dirty="0"/>
          </a:p>
        </p:txBody>
      </p:sp>
      <p:pic>
        <p:nvPicPr>
          <p:cNvPr id="4" name="Picture 3" descr="Zee4jLHCHTp_anti-kt-R5-Pt25_fourth_j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4213" y="1219200"/>
            <a:ext cx="3567387" cy="5351079"/>
          </a:xfrm>
          <a:prstGeom prst="rect">
            <a:avLst/>
          </a:prstGeom>
        </p:spPr>
      </p:pic>
      <p:pic>
        <p:nvPicPr>
          <p:cNvPr id="5" name="Picture 4" descr="Zee4jLHCHTp_anti-kt-R5-Pt25_all_je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0726"/>
            <a:ext cx="9144000" cy="463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At the </a:t>
            </a:r>
            <a:r>
              <a:rPr lang="en-US" dirty="0" err="1" smtClean="0"/>
              <a:t>Tevatron</a:t>
            </a:r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Third jet in W+3 jets </a:t>
            </a:r>
            <a:r>
              <a:rPr lang="en-US" dirty="0" smtClean="0"/>
              <a:t>[0907.1984]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</a:p>
          <a:p>
            <a:r>
              <a:rPr lang="en-US" dirty="0" smtClean="0"/>
              <a:t>Reduced scale dependence at NLO</a:t>
            </a:r>
          </a:p>
          <a:p>
            <a:r>
              <a:rPr lang="en-US" dirty="0" smtClean="0"/>
              <a:t>Good agreement with CDF data [0711.4044]</a:t>
            </a:r>
          </a:p>
          <a:p>
            <a:r>
              <a:rPr lang="en-US" dirty="0" smtClean="0"/>
              <a:t>Shape change small compared to LO scale variation</a:t>
            </a:r>
          </a:p>
          <a:p>
            <a:r>
              <a:rPr lang="en-US" dirty="0" err="1" smtClean="0"/>
              <a:t>SISCone</a:t>
            </a:r>
            <a:r>
              <a:rPr lang="en-US" dirty="0" smtClean="0"/>
              <a:t> (</a:t>
            </a:r>
            <a:r>
              <a:rPr lang="en-US" sz="2000" dirty="0" smtClean="0">
                <a:solidFill>
                  <a:srgbClr val="C00000"/>
                </a:solidFill>
              </a:rPr>
              <a:t>Salam &amp; </a:t>
            </a:r>
            <a:r>
              <a:rPr lang="en-US" sz="2000" dirty="0" err="1" smtClean="0">
                <a:solidFill>
                  <a:srgbClr val="C00000"/>
                </a:solidFill>
              </a:rPr>
              <a:t>Soyez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J</a:t>
            </a:r>
            <a:r>
              <a:rPr lang="en-US" sz="2000" dirty="0" smtClean="0"/>
              <a:t>ET</a:t>
            </a:r>
            <a:r>
              <a:rPr lang="en-US" dirty="0" smtClean="0"/>
              <a:t>C</a:t>
            </a:r>
            <a:r>
              <a:rPr lang="en-US" sz="2000" dirty="0" smtClean="0"/>
              <a:t>LU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4" descr="W3j_Et_sub_sub_lead_je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7648" y="1713080"/>
            <a:ext cx="4887630" cy="46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At the </a:t>
            </a:r>
            <a:r>
              <a:rPr lang="en-US" dirty="0" err="1" smtClean="0"/>
              <a:t>Tevatron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Scale dependence bands narrow at NLO with respect to LO</a:t>
            </a:r>
          </a:p>
          <a:p>
            <a:r>
              <a:rPr lang="en-US" dirty="0" smtClean="0"/>
              <a:t>Good agreement with D0 data [1106.1457] for total inclusive </a:t>
            </a:r>
            <a:r>
              <a:rPr lang="en-US" i="1" dirty="0" smtClean="0"/>
              <a:t>n</a:t>
            </a:r>
            <a:r>
              <a:rPr lang="en-US" dirty="0" smtClean="0"/>
              <a:t>-jet cross sections</a:t>
            </a:r>
          </a:p>
          <a:p>
            <a:r>
              <a:rPr lang="en-US" dirty="0" smtClean="0"/>
              <a:t>D0 midpoint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SISCone</a:t>
            </a:r>
            <a:r>
              <a:rPr lang="en-US" dirty="0" smtClean="0"/>
              <a:t> for </a:t>
            </a:r>
            <a:r>
              <a:rPr lang="en-US" dirty="0" err="1" smtClean="0"/>
              <a:t>BlackHat+Sherpa</a:t>
            </a:r>
            <a:r>
              <a:rPr lang="en-US" dirty="0" smtClean="0"/>
              <a:t> and </a:t>
            </a:r>
            <a:r>
              <a:rPr lang="en-US" dirty="0" err="1" smtClean="0"/>
              <a:t>Rocket+MCFM</a:t>
            </a:r>
            <a:endParaRPr lang="en-US" dirty="0" smtClean="0"/>
          </a:p>
          <a:p>
            <a:r>
              <a:rPr lang="en-US" dirty="0" smtClean="0"/>
              <a:t>Reasonable agreement for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distributions… some scale issues?</a:t>
            </a:r>
            <a:endParaRPr lang="en-US" dirty="0"/>
          </a:p>
        </p:txBody>
      </p:sp>
      <p:pic>
        <p:nvPicPr>
          <p:cNvPr id="4" name="Picture 3" descr="inclXsec-NLOem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3312" y="1235039"/>
            <a:ext cx="4321463" cy="5318161"/>
          </a:xfrm>
          <a:prstGeom prst="rect">
            <a:avLst/>
          </a:prstGeom>
        </p:spPr>
      </p:pic>
      <p:pic>
        <p:nvPicPr>
          <p:cNvPr id="5" name="Picture 4" descr="jet_p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166" y="1160832"/>
            <a:ext cx="4825634" cy="1999279"/>
          </a:xfrm>
          <a:prstGeom prst="rect">
            <a:avLst/>
          </a:prstGeom>
        </p:spPr>
      </p:pic>
      <p:pic>
        <p:nvPicPr>
          <p:cNvPr id="6" name="Picture 5" descr="jet_p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2166" y="3124200"/>
            <a:ext cx="4825634" cy="199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12604 -0.36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Hot off the presses from ATLAS [arXiv:1111.2690]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Cross sections for </a:t>
            </a:r>
            <a:r>
              <a:rPr lang="en-US" sz="2000" i="1" dirty="0" smtClean="0"/>
              <a:t>Z</a:t>
            </a:r>
            <a:r>
              <a:rPr lang="en-US" sz="2000" dirty="0" smtClean="0"/>
              <a:t>/</a:t>
            </a:r>
            <a:r>
              <a:rPr lang="el-GR" sz="2000" i="1" dirty="0" smtClean="0">
                <a:latin typeface="Palatino Linotype"/>
              </a:rPr>
              <a:t>γ</a:t>
            </a:r>
            <a:r>
              <a:rPr lang="en-US" sz="2000" dirty="0" smtClean="0"/>
              <a:t>*+</a:t>
            </a:r>
            <a:r>
              <a:rPr lang="en-US" sz="2000" dirty="0" smtClean="0">
                <a:latin typeface="Palatino Linotype"/>
              </a:rPr>
              <a:t>≥</a:t>
            </a:r>
            <a:r>
              <a:rPr lang="en-US" sz="2000" dirty="0" smtClean="0"/>
              <a:t>1,2,3,4 jets, anti-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, </a:t>
            </a:r>
            <a:r>
              <a:rPr lang="en-US" sz="2000" i="1" dirty="0" smtClean="0"/>
              <a:t>R </a:t>
            </a:r>
            <a:r>
              <a:rPr lang="en-US" sz="2000" dirty="0" smtClean="0"/>
              <a:t>= 0.4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Small scale variation, good agreement with data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Much more to come!</a:t>
            </a:r>
            <a:endParaRPr lang="en-US" sz="2000" dirty="0"/>
          </a:p>
        </p:txBody>
      </p:sp>
      <p:pic>
        <p:nvPicPr>
          <p:cNvPr id="4" name="Picture 3" descr="W+jets 3rd jet pT ev 110412-9-color 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636" y="1143000"/>
            <a:ext cx="4112340" cy="552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{\hat H}_{\rm T}' = \sum_{{\rm partons\ } i} E_{\rm T}^i + E_T^V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2.0002"/>
  <p:tag name="PICTUREFILESIZE" val="5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alpha_s = \sqrt{\alpha_s(p_{\rm T1})\alpha_s(p_{\rm T2})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0.9802"/>
  <p:tag name="PICTUREFILESIZE" val="42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{\textstyle\frac14} m_{\rm had}^2 + M_V^2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5.98008"/>
  <p:tag name="PICTUREFILESIZE" val="28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m_{\rm had} = \biggl(\sum_{{\rm jets\ }j} p_j\biggr)^2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.00016"/>
  <p:tag name="PICTUREFILESIZE" val="56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 (Z\rightarrow\nu{\bar\nu})+{\rm jet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9.00016"/>
  <p:tag name="PICTUREFILESIZE" val="29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781</Words>
  <Application>Microsoft Office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Vectors + Multijet Theory with BlackHat and Sherpa</vt:lpstr>
      <vt:lpstr>Next-to-Leading Order in QCD</vt:lpstr>
      <vt:lpstr>Why NLO?</vt:lpstr>
      <vt:lpstr>Ingredients for NLO Calculations</vt:lpstr>
      <vt:lpstr>Slide 5</vt:lpstr>
      <vt:lpstr>Z+4 Jets</vt:lpstr>
      <vt:lpstr>Comparison to Data</vt:lpstr>
      <vt:lpstr>Comparison to Data</vt:lpstr>
      <vt:lpstr>Comparison to Data</vt:lpstr>
      <vt:lpstr>Choosing Scales</vt:lpstr>
      <vt:lpstr>Exploring Scale Variation</vt:lpstr>
      <vt:lpstr>Exploring Scale Variation</vt:lpstr>
      <vt:lpstr>W+3 jets at the LHC: W+/W− Ratio</vt:lpstr>
      <vt:lpstr>W Polarization</vt:lpstr>
      <vt:lpstr>Z/γ &amp; Backgrounds to SUSY</vt:lpstr>
      <vt:lpstr>Slide 16</vt:lpstr>
      <vt:lpstr>W+4 &amp; Z/W Ratios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79</cp:revision>
  <dcterms:created xsi:type="dcterms:W3CDTF">2011-08-09T19:59:47Z</dcterms:created>
  <dcterms:modified xsi:type="dcterms:W3CDTF">2011-11-16T14:59:04Z</dcterms:modified>
</cp:coreProperties>
</file>