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397" r:id="rId2"/>
    <p:sldId id="772" r:id="rId3"/>
    <p:sldId id="773" r:id="rId4"/>
    <p:sldId id="775" r:id="rId5"/>
    <p:sldId id="774" r:id="rId6"/>
    <p:sldId id="776" r:id="rId7"/>
    <p:sldId id="777" r:id="rId8"/>
    <p:sldId id="778" r:id="rId9"/>
    <p:sldId id="779" r:id="rId10"/>
    <p:sldId id="780" r:id="rId11"/>
    <p:sldId id="782" r:id="rId12"/>
    <p:sldId id="783" r:id="rId13"/>
    <p:sldId id="784" r:id="rId14"/>
    <p:sldId id="785" r:id="rId15"/>
    <p:sldId id="787" r:id="rId16"/>
    <p:sldId id="786" r:id="rId17"/>
    <p:sldId id="788" r:id="rId18"/>
    <p:sldId id="792" r:id="rId19"/>
    <p:sldId id="770" r:id="rId20"/>
    <p:sldId id="789" r:id="rId21"/>
    <p:sldId id="791" r:id="rId22"/>
    <p:sldId id="769" r:id="rId23"/>
    <p:sldId id="790" r:id="rId24"/>
    <p:sldId id="771" r:id="rId25"/>
    <p:sldId id="763" r:id="rId26"/>
    <p:sldId id="808" r:id="rId27"/>
    <p:sldId id="809" r:id="rId28"/>
    <p:sldId id="810" r:id="rId29"/>
    <p:sldId id="811" r:id="rId30"/>
    <p:sldId id="793" r:id="rId31"/>
    <p:sldId id="794" r:id="rId32"/>
    <p:sldId id="795" r:id="rId33"/>
    <p:sldId id="796" r:id="rId34"/>
    <p:sldId id="798" r:id="rId35"/>
    <p:sldId id="806" r:id="rId36"/>
    <p:sldId id="807" r:id="rId37"/>
    <p:sldId id="766" r:id="rId38"/>
    <p:sldId id="799" r:id="rId39"/>
    <p:sldId id="800" r:id="rId40"/>
    <p:sldId id="802" r:id="rId41"/>
    <p:sldId id="801" r:id="rId42"/>
    <p:sldId id="803" r:id="rId43"/>
    <p:sldId id="797" r:id="rId44"/>
    <p:sldId id="812" r:id="rId45"/>
    <p:sldId id="813" r:id="rId46"/>
    <p:sldId id="814" r:id="rId47"/>
    <p:sldId id="815" r:id="rId4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8FB2FF"/>
    <a:srgbClr val="DDF9FF"/>
    <a:srgbClr val="0033CC"/>
    <a:srgbClr val="C0C0C0"/>
    <a:srgbClr val="FFCCFF"/>
    <a:srgbClr val="0099FF"/>
    <a:srgbClr val="FF0000"/>
    <a:srgbClr val="00999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599" autoAdjust="0"/>
  </p:normalViewPr>
  <p:slideViewPr>
    <p:cSldViewPr snapToGrid="0">
      <p:cViewPr>
        <p:scale>
          <a:sx n="75" d="100"/>
          <a:sy n="75" d="100"/>
        </p:scale>
        <p:origin x="-570" y="-78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950"/>
    </p:cViewPr>
  </p:sorterViewPr>
  <p:notesViewPr>
    <p:cSldViewPr snapToGrid="0">
      <p:cViewPr varScale="1">
        <p:scale>
          <a:sx n="48" d="100"/>
          <a:sy n="48" d="100"/>
        </p:scale>
        <p:origin x="-2004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495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9150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9709150"/>
            <a:ext cx="3049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C6B5E852-0091-43F4-9E06-9FD6794880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fld id="{2C2D0228-BB61-40C2-BD8F-6D458FEDA8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81C75-A9D7-4DA1-BEE2-D569454F6EFF}" type="slidenum">
              <a:rPr lang="en-US"/>
              <a:pPr/>
              <a:t>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B7DE-56A9-3046-AB5D-E7EC161551F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BAE48-EDCA-4BCE-8708-F3B6FCFC746F}" type="slidenum">
              <a:rPr lang="en-GB"/>
              <a:pPr/>
              <a:t>26</a:t>
            </a:fld>
            <a:endParaRPr lang="en-GB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F0D46-BD5F-4DCB-AD23-99111ED724AC}" type="slidenum">
              <a:rPr lang="en-GB"/>
              <a:pPr/>
              <a:t>27</a:t>
            </a:fld>
            <a:endParaRPr lang="en-GB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0F261-B98A-4995-9B8C-51803B32F288}" type="slidenum">
              <a:rPr lang="en-GB"/>
              <a:pPr/>
              <a:t>28</a:t>
            </a:fld>
            <a:endParaRPr lang="en-GB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07BE0-5EFD-468F-8A63-FE2AAA79B4FA}" type="slidenum">
              <a:rPr lang="en-GB"/>
              <a:pPr/>
              <a:t>29</a:t>
            </a:fld>
            <a:endParaRPr lang="en-GB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0" y="0"/>
            <a:ext cx="20447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0"/>
            <a:ext cx="59817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502275" y="6629400"/>
            <a:ext cx="29845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Neutrino physics -- Alain Blondel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/>
        </p:nvSpPr>
        <p:spPr bwMode="auto">
          <a:xfrm>
            <a:off x="1219200" y="0"/>
            <a:ext cx="6553200" cy="381000"/>
          </a:xfrm>
          <a:prstGeom prst="rect">
            <a:avLst/>
          </a:prstGeom>
        </p:spPr>
        <p:txBody>
          <a:bodyPr anchor="b"/>
          <a:lstStyle/>
          <a:p>
            <a:pPr algn="ctr"/>
            <a:endParaRPr kumimoji="1" lang="en-US" sz="2400">
              <a:latin typeface="Helvetica" pitchFamily="34" charset="0"/>
            </a:endParaRPr>
          </a:p>
        </p:txBody>
      </p:sp>
      <p:sp>
        <p:nvSpPr>
          <p:cNvPr id="543747" name="Rectangle 3"/>
          <p:cNvSpPr>
            <a:spLocks noGrp="1" noChangeArrowheads="1"/>
          </p:cNvSpPr>
          <p:nvPr/>
        </p:nvSpPr>
        <p:spPr bwMode="auto">
          <a:xfrm>
            <a:off x="406400" y="857250"/>
            <a:ext cx="8178800" cy="54292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8" charset="2"/>
              <a:buChar char="z"/>
            </a:pPr>
            <a:endParaRPr kumimoji="1" lang="en-US" sz="2400"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502275" y="6629400"/>
            <a:ext cx="29845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Neutrino physics -- Alain Blondel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857250"/>
            <a:ext cx="4013200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57250"/>
            <a:ext cx="4013200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502275" y="6629400"/>
            <a:ext cx="29845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Neutrino physics -- Alain Blondel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502275" y="6629400"/>
            <a:ext cx="29845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Neutrino physics -- Alain Blondel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502275" y="6629400"/>
            <a:ext cx="29845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Neutrino physics -- Alain Blondel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898900" y="6604000"/>
            <a:ext cx="458787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Moriond</a:t>
            </a:r>
            <a:r>
              <a:rPr lang="en-US" dirty="0" smtClean="0"/>
              <a:t> EW2012 EXP Summary -- Alain </a:t>
            </a:r>
            <a:r>
              <a:rPr lang="en-US" dirty="0" err="1" smtClean="0"/>
              <a:t>Blondel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502275" y="6629400"/>
            <a:ext cx="29845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Neutrino physics -- Alain Blondel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502275" y="6629400"/>
            <a:ext cx="29845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Neutrino physics -- Alain Blondel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655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857250"/>
            <a:ext cx="8178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74613" y="166688"/>
            <a:ext cx="74613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65" name="Picture 17" descr="unigelogo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3797300" y="6604000"/>
            <a:ext cx="458787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Moriond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EW2012 EXP Summary -- Alain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Blondel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70" name="Text Box 26"/>
          <p:cNvSpPr txBox="1">
            <a:spLocks noChangeArrowheads="1"/>
          </p:cNvSpPr>
          <p:nvPr/>
        </p:nvSpPr>
        <p:spPr bwMode="auto">
          <a:xfrm>
            <a:off x="1368424" y="3889375"/>
            <a:ext cx="5870576" cy="2585323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fr-CH" sz="1800" dirty="0" smtClean="0">
                <a:latin typeface="Comic Sans MS" pitchFamily="66" charset="0"/>
              </a:rPr>
              <a:t>1. </a:t>
            </a:r>
            <a:r>
              <a:rPr lang="fr-CH" sz="1800" dirty="0" err="1" smtClean="0">
                <a:latin typeface="Comic Sans MS" pitchFamily="66" charset="0"/>
              </a:rPr>
              <a:t>Pushing</a:t>
            </a:r>
            <a:r>
              <a:rPr lang="fr-CH" sz="1800" dirty="0" smtClean="0">
                <a:latin typeface="Comic Sans MS" pitchFamily="66" charset="0"/>
              </a:rPr>
              <a:t> the New </a:t>
            </a:r>
            <a:r>
              <a:rPr lang="fr-CH" sz="1800" dirty="0" err="1" smtClean="0">
                <a:latin typeface="Comic Sans MS" pitchFamily="66" charset="0"/>
              </a:rPr>
              <a:t>Physics</a:t>
            </a:r>
            <a:r>
              <a:rPr lang="fr-CH" sz="1800" dirty="0" smtClean="0">
                <a:latin typeface="Comic Sans MS" pitchFamily="66" charset="0"/>
              </a:rPr>
              <a:t> in the corners</a:t>
            </a:r>
          </a:p>
          <a:p>
            <a:pPr marL="457200" indent="-457200"/>
            <a:endParaRPr lang="fr-CH" sz="1800" dirty="0">
              <a:latin typeface="Comic Sans MS" pitchFamily="66" charset="0"/>
            </a:endParaRPr>
          </a:p>
          <a:p>
            <a:pPr marL="457200" indent="-457200"/>
            <a:r>
              <a:rPr lang="fr-CH" sz="1800" dirty="0" smtClean="0">
                <a:latin typeface="Comic Sans MS" pitchFamily="66" charset="0"/>
              </a:rPr>
              <a:t>2. The New </a:t>
            </a:r>
            <a:r>
              <a:rPr lang="fr-CH" sz="1800" dirty="0" err="1" smtClean="0">
                <a:latin typeface="Comic Sans MS" pitchFamily="66" charset="0"/>
              </a:rPr>
              <a:t>Physics</a:t>
            </a:r>
            <a:r>
              <a:rPr lang="fr-CH" sz="1800" dirty="0" smtClean="0">
                <a:latin typeface="Comic Sans MS" pitchFamily="66" charset="0"/>
              </a:rPr>
              <a:t> </a:t>
            </a:r>
            <a:r>
              <a:rPr lang="fr-CH" sz="1800" dirty="0" err="1" smtClean="0">
                <a:latin typeface="Comic Sans MS" pitchFamily="66" charset="0"/>
              </a:rPr>
              <a:t>there</a:t>
            </a:r>
            <a:r>
              <a:rPr lang="fr-CH" sz="1800" dirty="0" smtClean="0">
                <a:latin typeface="Comic Sans MS" pitchFamily="66" charset="0"/>
              </a:rPr>
              <a:t> </a:t>
            </a:r>
            <a:r>
              <a:rPr lang="fr-CH" sz="1800" dirty="0" err="1" smtClean="0">
                <a:latin typeface="Comic Sans MS" pitchFamily="66" charset="0"/>
              </a:rPr>
              <a:t>is</a:t>
            </a:r>
            <a:r>
              <a:rPr lang="fr-CH" sz="1800" dirty="0" smtClean="0">
                <a:latin typeface="Comic Sans MS" pitchFamily="66" charset="0"/>
              </a:rPr>
              <a:t>:</a:t>
            </a:r>
          </a:p>
          <a:p>
            <a:pPr marL="457200" indent="-457200"/>
            <a:r>
              <a:rPr lang="fr-CH" sz="1800" dirty="0" smtClean="0">
                <a:latin typeface="Comic Sans MS" pitchFamily="66" charset="0"/>
              </a:rPr>
              <a:t>    An </a:t>
            </a:r>
            <a:r>
              <a:rPr lang="fr-CH" sz="1800" dirty="0" err="1" smtClean="0">
                <a:latin typeface="Comic Sans MS" pitchFamily="66" charset="0"/>
              </a:rPr>
              <a:t>elementary</a:t>
            </a:r>
            <a:r>
              <a:rPr lang="fr-CH" sz="1800" dirty="0" smtClean="0">
                <a:latin typeface="Comic Sans MS" pitchFamily="66" charset="0"/>
              </a:rPr>
              <a:t> </a:t>
            </a:r>
            <a:r>
              <a:rPr lang="fr-CH" sz="1800" dirty="0" err="1" smtClean="0">
                <a:latin typeface="Comic Sans MS" pitchFamily="66" charset="0"/>
              </a:rPr>
              <a:t>scalar</a:t>
            </a:r>
            <a:r>
              <a:rPr lang="fr-CH" sz="1800" dirty="0" smtClean="0">
                <a:latin typeface="Comic Sans MS" pitchFamily="66" charset="0"/>
              </a:rPr>
              <a:t> boson candidate?</a:t>
            </a:r>
          </a:p>
          <a:p>
            <a:pPr marL="457200" indent="-457200"/>
            <a:r>
              <a:rPr lang="fr-CH" sz="1800" dirty="0" smtClean="0">
                <a:latin typeface="Comic Sans MS" pitchFamily="66" charset="0"/>
              </a:rPr>
              <a:t>    Massive neutrinos </a:t>
            </a:r>
            <a:r>
              <a:rPr lang="fr-CH" sz="1800" dirty="0" err="1" smtClean="0">
                <a:latin typeface="Comic Sans MS" pitchFamily="66" charset="0"/>
              </a:rPr>
              <a:t>properties</a:t>
            </a:r>
            <a:endParaRPr lang="fr-CH" sz="1800" dirty="0" smtClean="0">
              <a:latin typeface="Comic Sans MS" pitchFamily="66" charset="0"/>
            </a:endParaRPr>
          </a:p>
          <a:p>
            <a:pPr marL="457200" indent="-457200"/>
            <a:r>
              <a:rPr lang="fr-CH" sz="1800" dirty="0" smtClean="0">
                <a:latin typeface="Comic Sans MS" pitchFamily="66" charset="0"/>
              </a:rPr>
              <a:t>   </a:t>
            </a:r>
          </a:p>
          <a:p>
            <a:pPr marL="457200" indent="-457200"/>
            <a:r>
              <a:rPr lang="fr-CH" sz="1800" dirty="0" smtClean="0">
                <a:latin typeface="Comic Sans MS" pitchFamily="66" charset="0"/>
              </a:rPr>
              <a:t>3. </a:t>
            </a:r>
            <a:r>
              <a:rPr lang="fr-CH" sz="1800" dirty="0" err="1" smtClean="0">
                <a:latin typeface="Comic Sans MS" pitchFamily="66" charset="0"/>
              </a:rPr>
              <a:t>What</a:t>
            </a:r>
            <a:r>
              <a:rPr lang="fr-CH" sz="1800" dirty="0" smtClean="0">
                <a:latin typeface="Comic Sans MS" pitchFamily="66" charset="0"/>
              </a:rPr>
              <a:t> do </a:t>
            </a:r>
            <a:r>
              <a:rPr lang="fr-CH" sz="1800" dirty="0" err="1" smtClean="0">
                <a:latin typeface="Comic Sans MS" pitchFamily="66" charset="0"/>
              </a:rPr>
              <a:t>we</a:t>
            </a:r>
            <a:r>
              <a:rPr lang="fr-CH" sz="1800" dirty="0" smtClean="0">
                <a:latin typeface="Comic Sans MS" pitchFamily="66" charset="0"/>
              </a:rPr>
              <a:t> do </a:t>
            </a:r>
            <a:r>
              <a:rPr lang="fr-CH" sz="1800" dirty="0" err="1" smtClean="0">
                <a:latin typeface="Comic Sans MS" pitchFamily="66" charset="0"/>
              </a:rPr>
              <a:t>next</a:t>
            </a:r>
            <a:r>
              <a:rPr lang="fr-CH" sz="1800" dirty="0" smtClean="0">
                <a:latin typeface="Comic Sans MS" pitchFamily="66" charset="0"/>
              </a:rPr>
              <a:t>? </a:t>
            </a:r>
          </a:p>
          <a:p>
            <a:pPr marL="457200" indent="-457200"/>
            <a:endParaRPr lang="fr-CH" sz="1800" dirty="0">
              <a:latin typeface="Comic Sans MS" pitchFamily="66" charset="0"/>
            </a:endParaRPr>
          </a:p>
          <a:p>
            <a:pPr marL="457200" indent="-457200"/>
            <a:endParaRPr lang="fr-CH" sz="1800" dirty="0">
              <a:latin typeface="Comic Sans MS" pitchFamily="66" charset="0"/>
            </a:endParaRPr>
          </a:p>
        </p:txBody>
      </p:sp>
      <p:pic>
        <p:nvPicPr>
          <p:cNvPr id="159773" name="Picture 2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7143750" cy="1895475"/>
          </a:xfrm>
          <a:prstGeom prst="rect">
            <a:avLst/>
          </a:prstGeom>
          <a:noFill/>
          <a:ln w="44450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5296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Rencontres</a:t>
            </a:r>
            <a:r>
              <a:rPr lang="en-US" sz="2800" dirty="0"/>
              <a:t> de </a:t>
            </a:r>
            <a:r>
              <a:rPr lang="en-US" sz="2800" dirty="0" err="1" smtClean="0"/>
              <a:t>Moriond</a:t>
            </a:r>
            <a:r>
              <a:rPr lang="en-US" sz="2800" dirty="0" smtClean="0"/>
              <a:t> EW 2012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00472" y="2425700"/>
            <a:ext cx="5474127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CH" sz="2000" dirty="0" smtClean="0"/>
              <a:t>EXPERIMENTAL SUMMARY HIGHLIGHTS </a:t>
            </a:r>
          </a:p>
          <a:p>
            <a:pPr algn="ctr"/>
            <a:r>
              <a:rPr lang="fr-CH" sz="2000" dirty="0" smtClean="0"/>
              <a:t>OF AN EXTRAORDINARY </a:t>
            </a:r>
          </a:p>
          <a:p>
            <a:pPr algn="ctr"/>
            <a:r>
              <a:rPr lang="fr-CH" sz="2000" dirty="0" smtClean="0"/>
              <a:t>MORIOND EW 2012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505200" y="2489200"/>
            <a:ext cx="1473200" cy="2413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22477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Selected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Highlight</a:t>
            </a:r>
            <a:endParaRPr lang="fr-CH" sz="1800" dirty="0" smtClean="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1813" y="461963"/>
            <a:ext cx="79533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9743042">
            <a:off x="-47337" y="941001"/>
            <a:ext cx="2999539" cy="646331"/>
          </a:xfrm>
          <a:prstGeom prst="rect">
            <a:avLst/>
          </a:prstGeom>
          <a:gradFill flip="none" rotWithShape="1">
            <a:gsLst>
              <a:gs pos="0">
                <a:srgbClr val="DDF9FF">
                  <a:shade val="30000"/>
                  <a:satMod val="115000"/>
                </a:srgbClr>
              </a:gs>
              <a:gs pos="50000">
                <a:srgbClr val="DDF9FF">
                  <a:shade val="67500"/>
                  <a:satMod val="115000"/>
                </a:srgbClr>
              </a:gs>
              <a:gs pos="100000">
                <a:srgbClr val="DDF9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+mn-lt"/>
              </a:rPr>
              <a:t>B E F O R E</a:t>
            </a:r>
            <a:endParaRPr lang="en-US" sz="36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525" y="608013"/>
            <a:ext cx="78295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100" y="3589338"/>
            <a:ext cx="3838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95813" y="3149600"/>
            <a:ext cx="454818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6600" y="3175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LHCb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100" y="5168900"/>
            <a:ext cx="6401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SOON  </a:t>
            </a:r>
            <a:r>
              <a:rPr lang="fr-CH" sz="1800" dirty="0" err="1" smtClean="0">
                <a:latin typeface="+mn-lt"/>
              </a:rPr>
              <a:t>these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decays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will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measured</a:t>
            </a:r>
            <a:r>
              <a:rPr lang="fr-CH" sz="1800" dirty="0" smtClean="0">
                <a:latin typeface="+mn-lt"/>
              </a:rPr>
              <a:t> !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This </a:t>
            </a:r>
            <a:r>
              <a:rPr lang="fr-CH" sz="1800" dirty="0" err="1" smtClean="0">
                <a:latin typeface="+mn-lt"/>
              </a:rPr>
              <a:t>decay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being</a:t>
            </a:r>
            <a:r>
              <a:rPr lang="fr-CH" sz="1800" dirty="0" smtClean="0">
                <a:latin typeface="+mn-lt"/>
              </a:rPr>
              <a:t> GIM </a:t>
            </a:r>
            <a:r>
              <a:rPr lang="fr-CH" sz="1800" dirty="0" err="1" smtClean="0">
                <a:latin typeface="+mn-lt"/>
              </a:rPr>
              <a:t>suppressed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very</a:t>
            </a:r>
            <a:r>
              <a:rPr lang="fr-CH" sz="1800" dirty="0" smtClean="0">
                <a:latin typeface="+mn-lt"/>
              </a:rPr>
              <a:t> sensitive to 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mic Sans MS"/>
              </a:rPr>
              <a:t>(EW coupled)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particles</a:t>
            </a:r>
            <a:r>
              <a:rPr lang="fr-CH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contributing to loops …</a:t>
            </a:r>
            <a:endParaRPr lang="fr-CH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/>
          <p:nvPr/>
        </p:nvGrpSpPr>
        <p:grpSpPr>
          <a:xfrm>
            <a:off x="695057" y="938210"/>
            <a:ext cx="7619997" cy="135468"/>
            <a:chOff x="745067" y="1168399"/>
            <a:chExt cx="7619997" cy="1354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45067" y="1168399"/>
              <a:ext cx="7315200" cy="5080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9864" y="1253067"/>
              <a:ext cx="7315200" cy="50800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275047" y="1192226"/>
            <a:ext cx="7376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CPV in mixing (indirect) can be related to direct CPV via the relation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5057" y="1780846"/>
            <a:ext cx="5880100" cy="63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9915" y="2541497"/>
            <a:ext cx="302408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Independent of the final state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6596" y="1561558"/>
            <a:ext cx="26909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&lt;</a:t>
            </a:r>
            <a:r>
              <a:rPr lang="en-US" sz="1600" dirty="0" err="1" smtClean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&gt;/</a:t>
            </a:r>
            <a:r>
              <a:rPr lang="en-US" sz="1600" dirty="0" err="1" smtClean="0">
                <a:solidFill>
                  <a:srgbClr val="FF0000"/>
                </a:solidFill>
              </a:rPr>
              <a:t>τ</a:t>
            </a:r>
            <a:r>
              <a:rPr lang="en-US" sz="1600" dirty="0" smtClean="0">
                <a:solidFill>
                  <a:srgbClr val="FF0000"/>
                </a:solidFill>
              </a:rPr>
              <a:t> = 1 at B factories,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~2.5 at CDF (displaced trigger)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498404" y="2316725"/>
            <a:ext cx="621511" cy="33320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786927" y="1780846"/>
            <a:ext cx="133298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2290" y="2375341"/>
            <a:ext cx="412164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Considering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ππ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or KK final states we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can build the difference:</a:t>
            </a:r>
          </a:p>
          <a:p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36949" y="2879849"/>
            <a:ext cx="2012507" cy="6207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re 1"/>
          <p:cNvSpPr txBox="1">
            <a:spLocks/>
          </p:cNvSpPr>
          <p:nvPr/>
        </p:nvSpPr>
        <p:spPr bwMode="auto">
          <a:xfrm>
            <a:off x="522290" y="2667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Direct CPV in D</a:t>
            </a:r>
            <a:r>
              <a:rPr kumimoji="0" lang="en-GB" sz="4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0</a:t>
            </a: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 </a:t>
            </a:r>
            <a:r>
              <a:rPr lang="fr-FR" sz="4000" kern="0" noProof="0" dirty="0" smtClean="0">
                <a:latin typeface="Times New Roman"/>
                <a:ea typeface="ＭＳ Ｐゴシック" pitchFamily="-112" charset="-128"/>
                <a:cs typeface="Times New Roman"/>
                <a:sym typeface="Symbol"/>
              </a:rPr>
              <a:t></a:t>
            </a: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 </a:t>
            </a:r>
            <a:r>
              <a:rPr kumimoji="0" lang="en-GB" sz="4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π</a:t>
            </a:r>
            <a:r>
              <a:rPr kumimoji="0" lang="en-GB" sz="4000" b="0" i="0" u="none" strike="noStrike" kern="0" cap="none" spc="0" normalizeH="0" baseline="3000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+</a:t>
            </a:r>
            <a:r>
              <a:rPr kumimoji="0" lang="en-GB" sz="4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π</a:t>
            </a:r>
            <a:r>
              <a:rPr kumimoji="0" lang="en-GB" sz="4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–</a:t>
            </a:r>
            <a:r>
              <a:rPr kumimoji="0" lang="en-GB" sz="4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, K</a:t>
            </a:r>
            <a:r>
              <a:rPr kumimoji="0" lang="en-GB" sz="4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+</a:t>
            </a:r>
            <a:r>
              <a:rPr kumimoji="0" lang="en-GB" sz="4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K</a:t>
            </a:r>
            <a:r>
              <a:rPr kumimoji="0" lang="en-GB" sz="4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-</a:t>
            </a:r>
            <a:r>
              <a:rPr kumimoji="0" lang="en-GB" sz="4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:</a:t>
            </a:r>
            <a:endParaRPr kumimoji="0" lang="en-GB" sz="4400" b="0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 pitchFamily="-112" charset="-128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056" y="3021672"/>
            <a:ext cx="621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A</a:t>
            </a:r>
            <a:r>
              <a:rPr lang="en-US" sz="2000" baseline="-25000" dirty="0" smtClean="0">
                <a:latin typeface="Times New Roman"/>
                <a:cs typeface="Times New Roman"/>
              </a:rPr>
              <a:t>CP</a:t>
            </a:r>
            <a:r>
              <a:rPr lang="en-US" sz="2000" dirty="0" smtClean="0">
                <a:latin typeface="Times New Roman"/>
                <a:cs typeface="Times New Roman"/>
              </a:rPr>
              <a:t>(K</a:t>
            </a:r>
            <a:r>
              <a:rPr lang="en-US" sz="2000" baseline="30000" dirty="0" smtClean="0">
                <a:latin typeface="Times New Roman"/>
                <a:cs typeface="Times New Roman"/>
              </a:rPr>
              <a:t>+</a:t>
            </a:r>
            <a:r>
              <a:rPr lang="en-US" sz="2000" dirty="0" smtClean="0">
                <a:latin typeface="Times New Roman"/>
                <a:cs typeface="Times New Roman"/>
              </a:rPr>
              <a:t>K</a:t>
            </a:r>
            <a:r>
              <a:rPr lang="en-US" sz="2000" baseline="30000" dirty="0" smtClean="0">
                <a:latin typeface="Times New Roman"/>
                <a:cs typeface="Times New Roman"/>
              </a:rPr>
              <a:t>-</a:t>
            </a:r>
            <a:r>
              <a:rPr lang="en-US" sz="2000" dirty="0" smtClean="0">
                <a:latin typeface="Times New Roman"/>
                <a:cs typeface="Times New Roman"/>
              </a:rPr>
              <a:t>) – A</a:t>
            </a:r>
            <a:r>
              <a:rPr lang="en-US" sz="2000" baseline="-25000" dirty="0" smtClean="0">
                <a:latin typeface="Times New Roman"/>
                <a:cs typeface="Times New Roman"/>
              </a:rPr>
              <a:t>CP</a:t>
            </a:r>
            <a:r>
              <a:rPr lang="en-US" sz="2000" dirty="0" smtClean="0">
                <a:latin typeface="Times New Roman"/>
                <a:cs typeface="Times New Roman"/>
              </a:rPr>
              <a:t>(π+π-) =   </a:t>
            </a:r>
            <a:r>
              <a:rPr lang="en-US" sz="2000" dirty="0" err="1" smtClean="0">
                <a:latin typeface="Times New Roman"/>
                <a:cs typeface="Times New Roman"/>
              </a:rPr>
              <a:t>Δa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CP</a:t>
            </a:r>
            <a:r>
              <a:rPr lang="en-US" sz="2000" dirty="0" smtClean="0">
                <a:latin typeface="Times New Roman"/>
                <a:cs typeface="Times New Roman"/>
              </a:rPr>
              <a:t> (direct) + </a:t>
            </a:r>
            <a:r>
              <a:rPr lang="en-US" sz="2000" dirty="0" err="1" smtClean="0">
                <a:latin typeface="Times New Roman"/>
                <a:cs typeface="Times New Roman"/>
              </a:rPr>
              <a:t>Δ</a:t>
            </a:r>
            <a:r>
              <a:rPr lang="en-US" sz="2000" dirty="0" smtClean="0">
                <a:latin typeface="Times New Roman"/>
                <a:cs typeface="Times New Roman"/>
              </a:rPr>
              <a:t>&lt;</a:t>
            </a:r>
            <a:r>
              <a:rPr lang="en-US" sz="2000" dirty="0" err="1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&gt;/</a:t>
            </a:r>
            <a:r>
              <a:rPr lang="en-US" sz="2000" dirty="0" err="1" smtClean="0">
                <a:latin typeface="Times New Roman"/>
                <a:cs typeface="Times New Roman"/>
              </a:rPr>
              <a:t>τ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lang="en-US" sz="2000" dirty="0" err="1" smtClean="0">
                <a:latin typeface="Times New Roman"/>
                <a:cs typeface="Times New Roman"/>
              </a:rPr>
              <a:t>a</a:t>
            </a:r>
            <a:r>
              <a:rPr lang="en-US" sz="2000" baseline="-25000" dirty="0" err="1" smtClean="0">
                <a:latin typeface="Times New Roman"/>
                <a:cs typeface="Times New Roman"/>
              </a:rPr>
              <a:t>CP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baseline="30000" dirty="0" err="1" smtClean="0">
                <a:latin typeface="Times New Roman"/>
                <a:cs typeface="Times New Roman"/>
              </a:rPr>
              <a:t>ind</a:t>
            </a:r>
            <a:endParaRPr lang="en-US" sz="2000" baseline="30000" dirty="0">
              <a:latin typeface="Times New Roman"/>
              <a:cs typeface="Times New Roman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2290" y="4232275"/>
            <a:ext cx="6731000" cy="660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22290" y="3825875"/>
            <a:ext cx="7282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HCP 2011:  </a:t>
            </a:r>
            <a:r>
              <a:rPr lang="en-US" sz="2000" dirty="0" err="1" smtClean="0">
                <a:latin typeface="Times New Roman"/>
                <a:cs typeface="Times New Roman"/>
              </a:rPr>
              <a:t>LHCb</a:t>
            </a:r>
            <a:r>
              <a:rPr lang="en-US" sz="2000" dirty="0" smtClean="0">
                <a:latin typeface="Times New Roman"/>
                <a:cs typeface="Times New Roman"/>
              </a:rPr>
              <a:t>, 620 pb</a:t>
            </a:r>
            <a:r>
              <a:rPr lang="en-US" sz="2000" baseline="30000" dirty="0" smtClean="0">
                <a:latin typeface="Times New Roman"/>
                <a:cs typeface="Times New Roman"/>
              </a:rPr>
              <a:t>-1 </a:t>
            </a:r>
            <a:r>
              <a:rPr lang="en-US" sz="2000" dirty="0" smtClean="0">
                <a:latin typeface="Times New Roman"/>
                <a:cs typeface="Times New Roman"/>
              </a:rPr>
              <a:t>: first evidence (3.5 </a:t>
            </a:r>
            <a:r>
              <a:rPr lang="en-US" sz="2000" dirty="0" err="1" smtClean="0">
                <a:latin typeface="Times New Roman"/>
                <a:cs typeface="Times New Roman"/>
              </a:rPr>
              <a:t>σ</a:t>
            </a:r>
            <a:r>
              <a:rPr lang="en-US" sz="2000" dirty="0" smtClean="0">
                <a:latin typeface="Times New Roman"/>
                <a:cs typeface="Times New Roman"/>
              </a:rPr>
              <a:t>) of CPV in charm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8681" y="5054084"/>
            <a:ext cx="5386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Moriond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2012</a:t>
            </a:r>
            <a:r>
              <a:rPr lang="en-US" sz="2000" dirty="0" smtClean="0">
                <a:latin typeface="Times New Roman"/>
                <a:cs typeface="Times New Roman"/>
              </a:rPr>
              <a:t>: CDF,  9.6 fb</a:t>
            </a:r>
            <a:r>
              <a:rPr lang="en-US" sz="2000" baseline="30000" dirty="0" smtClean="0">
                <a:latin typeface="Times New Roman"/>
                <a:cs typeface="Times New Roman"/>
              </a:rPr>
              <a:t>-1</a:t>
            </a:r>
            <a:r>
              <a:rPr lang="en-US" sz="2000" dirty="0" smtClean="0">
                <a:latin typeface="Times New Roman"/>
                <a:cs typeface="Times New Roman"/>
              </a:rPr>
              <a:t>, confirms this result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5057" y="5565387"/>
            <a:ext cx="4590044" cy="44450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79958" y="5597137"/>
            <a:ext cx="251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(- 0.62 ± 0.21  ± 0.10) %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290" y="6334125"/>
            <a:ext cx="751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Combination of </a:t>
            </a:r>
            <a:r>
              <a:rPr lang="en-US" sz="2000" dirty="0" err="1" smtClean="0">
                <a:latin typeface="Times New Roman"/>
                <a:cs typeface="Times New Roman"/>
              </a:rPr>
              <a:t>LHCb</a:t>
            </a:r>
            <a:r>
              <a:rPr lang="en-US" sz="2000" dirty="0" smtClean="0">
                <a:latin typeface="Times New Roman"/>
                <a:cs typeface="Times New Roman"/>
              </a:rPr>
              <a:t> and CDF results in a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3.8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deviations from zero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5056" y="5565387"/>
            <a:ext cx="7315201" cy="401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00" y="240268"/>
            <a:ext cx="863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1800" dirty="0" smtClean="0">
                <a:solidFill>
                  <a:srgbClr val="FFB8AA">
                    <a:lumMod val="50000"/>
                  </a:srgbClr>
                </a:solidFill>
                <a:latin typeface="Comic Sans MS"/>
                <a:sym typeface="Symbol"/>
              </a:rPr>
              <a:t>Direct </a:t>
            </a:r>
            <a:r>
              <a:rPr lang="fr-CH" sz="1800" dirty="0" err="1" smtClean="0">
                <a:solidFill>
                  <a:srgbClr val="FFB8AA">
                    <a:lumMod val="50000"/>
                  </a:srgbClr>
                </a:solidFill>
                <a:latin typeface="Comic Sans MS"/>
                <a:sym typeface="Symbol"/>
              </a:rPr>
              <a:t>searches</a:t>
            </a:r>
            <a:r>
              <a:rPr lang="fr-CH" sz="1800" dirty="0" smtClean="0">
                <a:solidFill>
                  <a:srgbClr val="FFB8AA">
                    <a:lumMod val="50000"/>
                  </a:srgbClr>
                </a:solidFill>
                <a:latin typeface="Comic Sans MS"/>
                <a:sym typeface="Symbol"/>
              </a:rPr>
              <a:t> </a:t>
            </a:r>
            <a:endParaRPr lang="fr-CH" sz="1800" dirty="0" smtClean="0">
              <a:solidFill>
                <a:srgbClr val="000000"/>
              </a:solidFill>
              <a:latin typeface="Comic Sans MS"/>
              <a:sym typeface="Symbol"/>
            </a:endParaRPr>
          </a:p>
          <a:p>
            <a:pPr lvl="0"/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  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Tevatron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, LHC,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Dark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Matter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experiments</a:t>
            </a:r>
            <a:endParaRPr lang="fr-CH" sz="1800" dirty="0" smtClean="0">
              <a:solidFill>
                <a:srgbClr val="000000"/>
              </a:solidFill>
              <a:latin typeface="Comic Sans MS"/>
              <a:sym typeface="Symbol"/>
            </a:endParaRPr>
          </a:p>
          <a:p>
            <a:pPr lvl="0"/>
            <a:endParaRPr lang="fr-CH" sz="1800" dirty="0" smtClean="0">
              <a:solidFill>
                <a:srgbClr val="000000"/>
              </a:solidFill>
              <a:latin typeface="Comic Sans MS"/>
              <a:sym typeface="Symbol"/>
            </a:endParaRPr>
          </a:p>
          <a:p>
            <a:pPr lvl="0"/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Many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searches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for new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particles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(SUSY </a:t>
            </a:r>
            <a:r>
              <a:rPr lang="fr-CH" sz="1800" u="sng" dirty="0" smtClean="0">
                <a:solidFill>
                  <a:srgbClr val="000000"/>
                </a:solidFill>
                <a:latin typeface="Comic Sans MS"/>
                <a:sym typeface="Symbol"/>
              </a:rPr>
              <a:t>and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exotics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)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leading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to the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same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remarkable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result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, i.e. the Standard Model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always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agrees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with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the data.</a:t>
            </a:r>
          </a:p>
          <a:p>
            <a:pPr lvl="0"/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The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models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are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losing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both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in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energy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range and in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degrees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of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freedom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</a:p>
          <a:p>
            <a:pPr lvl="0"/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(or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rather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they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have to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invoke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new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d.o.f.s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to survive the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attack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of data).  </a:t>
            </a:r>
          </a:p>
          <a:p>
            <a:pPr lvl="0"/>
            <a:endParaRPr lang="fr-CH" sz="1800" dirty="0" smtClean="0">
              <a:solidFill>
                <a:srgbClr val="000000"/>
              </a:solidFill>
              <a:latin typeface="Comic Sans MS"/>
              <a:sym typeface="Symbol"/>
            </a:endParaRPr>
          </a:p>
          <a:p>
            <a:pPr lvl="0"/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I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concentrate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on the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Dark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Matter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search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because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we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know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that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there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is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</a:p>
          <a:p>
            <a:pPr lvl="0"/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Dark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Matter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–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we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just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dont know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what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it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is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" y="4450806"/>
            <a:ext cx="3838575" cy="21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81475" y="3065463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9200" y="4038771"/>
            <a:ext cx="6896100" cy="234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Gargamelle-neutrino-even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4625" y="457200"/>
            <a:ext cx="4295775" cy="28610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482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Heavy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Liquid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Bubble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Chamber</a:t>
            </a:r>
            <a:r>
              <a:rPr lang="fr-CH" sz="1800" dirty="0" smtClean="0">
                <a:latin typeface="+mn-lt"/>
              </a:rPr>
              <a:t> – Le retour</a:t>
            </a:r>
            <a:endParaRPr lang="en-US" sz="1800" dirty="0" err="1" smtClean="0"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15025" y="0"/>
            <a:ext cx="32289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2800" y="3035300"/>
            <a:ext cx="928459" cy="369332"/>
          </a:xfrm>
          <a:prstGeom prst="rect">
            <a:avLst/>
          </a:prstGeom>
          <a:solidFill>
            <a:srgbClr val="C0C0C0"/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COUPP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00" y="469900"/>
            <a:ext cx="295786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chemeClr val="bg1"/>
                </a:solidFill>
                <a:latin typeface="+mn-lt"/>
              </a:rPr>
              <a:t>Gargamelle NC </a:t>
            </a:r>
            <a:r>
              <a:rPr lang="fr-CH" sz="1800" dirty="0" err="1" smtClean="0">
                <a:solidFill>
                  <a:schemeClr val="bg1"/>
                </a:solidFill>
                <a:latin typeface="+mn-lt"/>
              </a:rPr>
              <a:t>discovery</a:t>
            </a:r>
            <a:endParaRPr lang="en-US" sz="1800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2500" y="358140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ICARUS</a:t>
            </a:r>
            <a:endParaRPr lang="en-US" sz="1800" dirty="0" err="1" smtClean="0">
              <a:latin typeface="+mn-lt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352925"/>
            <a:ext cx="26289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670" y="6539601"/>
            <a:ext cx="1524340" cy="31839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GB" sz="1600" b="0" dirty="0">
                <a:latin typeface="Arial" pitchFamily="18"/>
                <a:ea typeface="Microsoft YaHei" pitchFamily="2"/>
                <a:cs typeface="Mangal" pitchFamily="2"/>
              </a:rPr>
              <a:t>Kim, KIMS DM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0" y="-556510"/>
            <a:ext cx="9144000" cy="698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09675" y="842963"/>
            <a:ext cx="58102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8800" y="393700"/>
            <a:ext cx="32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Direct </a:t>
            </a:r>
            <a:r>
              <a:rPr lang="fr-CH" sz="1800" dirty="0" err="1" smtClean="0">
                <a:latin typeface="+mn-lt"/>
              </a:rPr>
              <a:t>Dark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Matter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search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4200" y="368300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Collider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Dark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Matter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search</a:t>
            </a:r>
            <a:endParaRPr lang="en-US" sz="1800" dirty="0" err="1" smtClean="0">
              <a:latin typeface="+mn-lt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90500" y="3340100"/>
            <a:ext cx="5229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2298700"/>
            <a:ext cx="775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Isolated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high</a:t>
            </a:r>
            <a:r>
              <a:rPr lang="fr-CH" sz="1800" dirty="0" smtClean="0">
                <a:latin typeface="+mn-lt"/>
              </a:rPr>
              <a:t> Pt photon or jet + </a:t>
            </a:r>
            <a:r>
              <a:rPr lang="fr-CH" sz="1800" dirty="0" err="1" smtClean="0">
                <a:latin typeface="+mn-lt"/>
              </a:rPr>
              <a:t>missing</a:t>
            </a:r>
            <a:r>
              <a:rPr lang="fr-CH" sz="1800" dirty="0" smtClean="0">
                <a:latin typeface="+mn-lt"/>
              </a:rPr>
              <a:t> Transverse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(MET)</a:t>
            </a:r>
            <a:endParaRPr lang="en-US" sz="1800" dirty="0" err="1" smtClean="0">
              <a:latin typeface="+mn-lt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39829" y="2971800"/>
            <a:ext cx="4434371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700" y="890588"/>
            <a:ext cx="46386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95788" y="950913"/>
            <a:ext cx="49244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3000" y="5575300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i="1" dirty="0" smtClean="0">
                <a:solidFill>
                  <a:srgbClr val="00B050"/>
                </a:solidFill>
                <a:latin typeface="+mn-lt"/>
              </a:rPr>
              <a:t>Steven Worm</a:t>
            </a:r>
            <a:endParaRPr lang="en-US" sz="1800" i="1" dirty="0" err="1" smtClean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3800" y="1447800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+mn-lt"/>
              </a:rPr>
              <a:t> THE    BOSON</a:t>
            </a:r>
            <a:endParaRPr lang="en-US" sz="3200" dirty="0" err="1" smtClean="0"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2481" y="2286000"/>
            <a:ext cx="9020303" cy="29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59500" y="528320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i="1" dirty="0" smtClean="0">
                <a:solidFill>
                  <a:srgbClr val="00B050"/>
                </a:solidFill>
                <a:latin typeface="+mn-lt"/>
              </a:rPr>
              <a:t>François </a:t>
            </a:r>
            <a:r>
              <a:rPr lang="fr-CH" sz="1800" i="1" dirty="0" err="1" smtClean="0">
                <a:solidFill>
                  <a:srgbClr val="00B050"/>
                </a:solidFill>
                <a:latin typeface="+mn-lt"/>
              </a:rPr>
              <a:t>Englert</a:t>
            </a:r>
            <a:endParaRPr lang="en-US" sz="1800" i="1" dirty="0" err="1" smtClean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oneTexte 3"/>
          <p:cNvSpPr txBox="1">
            <a:spLocks noChangeArrowheads="1"/>
          </p:cNvSpPr>
          <p:nvPr/>
        </p:nvSpPr>
        <p:spPr bwMode="auto">
          <a:xfrm>
            <a:off x="3644900" y="0"/>
            <a:ext cx="5664200" cy="4308872"/>
          </a:xfrm>
          <a:prstGeom prst="rect">
            <a:avLst/>
          </a:prstGeom>
          <a:solidFill>
            <a:schemeClr val="bg1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Both </a:t>
            </a:r>
            <a:r>
              <a:rPr lang="en-US" sz="1600" dirty="0">
                <a:latin typeface="+mn-lt"/>
              </a:rPr>
              <a:t>ATLAS and </a:t>
            </a:r>
            <a:r>
              <a:rPr lang="en-US" sz="1600" dirty="0" smtClean="0">
                <a:latin typeface="+mn-lt"/>
              </a:rPr>
              <a:t>CMS </a:t>
            </a:r>
            <a:r>
              <a:rPr lang="en-US" sz="1600" dirty="0">
                <a:latin typeface="+mn-lt"/>
              </a:rPr>
              <a:t>exclude a SM scalar boson </a:t>
            </a:r>
            <a:endParaRPr lang="fr-CH" sz="1600" dirty="0" smtClean="0">
              <a:latin typeface="+mn-lt"/>
            </a:endParaRPr>
          </a:p>
          <a:p>
            <a:r>
              <a:rPr lang="fr-CH" sz="1600" dirty="0" smtClean="0">
                <a:latin typeface="+mn-lt"/>
              </a:rPr>
              <a:t>up to ~550 </a:t>
            </a:r>
            <a:r>
              <a:rPr lang="fr-CH" sz="1600" dirty="0" err="1" smtClean="0">
                <a:latin typeface="+mn-lt"/>
              </a:rPr>
              <a:t>GeV</a:t>
            </a:r>
            <a:r>
              <a:rPr lang="fr-CH" sz="1600" dirty="0" smtClean="0">
                <a:latin typeface="+mn-lt"/>
              </a:rPr>
              <a:t> </a:t>
            </a:r>
          </a:p>
          <a:p>
            <a:r>
              <a:rPr lang="fr-CH" sz="1600" dirty="0" err="1" smtClean="0">
                <a:latin typeface="+mn-lt"/>
              </a:rPr>
              <a:t>except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>
                <a:latin typeface="+mn-lt"/>
              </a:rPr>
              <a:t>in </a:t>
            </a:r>
            <a:r>
              <a:rPr lang="fr-CH" sz="1600" dirty="0" smtClean="0">
                <a:latin typeface="+mn-lt"/>
              </a:rPr>
              <a:t>range </a:t>
            </a:r>
            <a:r>
              <a:rPr lang="fr-CH" sz="1600" dirty="0">
                <a:latin typeface="+mn-lt"/>
              </a:rPr>
              <a:t>(</a:t>
            </a:r>
            <a:r>
              <a:rPr lang="fr-CH" sz="1600" dirty="0" smtClean="0">
                <a:latin typeface="+mn-lt"/>
              </a:rPr>
              <a:t>117-128 </a:t>
            </a:r>
            <a:r>
              <a:rPr lang="fr-CH" sz="1600" dirty="0" err="1">
                <a:latin typeface="+mn-lt"/>
              </a:rPr>
              <a:t>GeV</a:t>
            </a:r>
            <a:r>
              <a:rPr lang="fr-CH" sz="1600" dirty="0" smtClean="0">
                <a:latin typeface="+mn-lt"/>
              </a:rPr>
              <a:t>): </a:t>
            </a:r>
            <a:r>
              <a:rPr lang="fr-CH" sz="1600" dirty="0" err="1" smtClean="0">
                <a:latin typeface="+mn-lt"/>
              </a:rPr>
              <a:t>excess</a:t>
            </a:r>
            <a:r>
              <a:rPr lang="fr-CH" sz="1600" dirty="0" smtClean="0">
                <a:latin typeface="+mn-lt"/>
              </a:rPr>
              <a:t>  2.5-2.9 </a:t>
            </a:r>
            <a:r>
              <a:rPr lang="fr-CH" sz="1600" dirty="0">
                <a:latin typeface="+mn-lt"/>
                <a:sym typeface="Symbol" pitchFamily="18" charset="2"/>
              </a:rPr>
              <a:t> </a:t>
            </a:r>
            <a:endParaRPr lang="fr-CH" sz="1600" dirty="0" smtClean="0">
              <a:latin typeface="+mn-lt"/>
              <a:sym typeface="Symbol" pitchFamily="18" charset="2"/>
            </a:endParaRPr>
          </a:p>
          <a:p>
            <a:r>
              <a:rPr lang="fr-CH" sz="1600" dirty="0" err="1" smtClean="0">
                <a:latin typeface="+mn-lt"/>
                <a:sym typeface="Symbol" pitchFamily="18" charset="2"/>
              </a:rPr>
              <a:t>at</a:t>
            </a:r>
            <a:r>
              <a:rPr lang="fr-CH" sz="1600" dirty="0" smtClean="0">
                <a:latin typeface="+mn-lt"/>
                <a:sym typeface="Symbol" pitchFamily="18" charset="2"/>
              </a:rPr>
              <a:t> </a:t>
            </a:r>
            <a:r>
              <a:rPr lang="fr-CH" sz="1600" dirty="0">
                <a:latin typeface="+mn-lt"/>
                <a:sym typeface="Symbol" pitchFamily="18" charset="2"/>
              </a:rPr>
              <a:t>125-126 </a:t>
            </a:r>
            <a:r>
              <a:rPr lang="fr-CH" sz="1600" dirty="0" err="1" smtClean="0">
                <a:latin typeface="+mn-lt"/>
                <a:sym typeface="Symbol" pitchFamily="18" charset="2"/>
              </a:rPr>
              <a:t>GeV</a:t>
            </a:r>
            <a:r>
              <a:rPr lang="fr-CH" sz="1600" dirty="0" smtClean="0">
                <a:latin typeface="+mn-lt"/>
                <a:sym typeface="Symbol" pitchFamily="18" charset="2"/>
              </a:rPr>
              <a:t>/c</a:t>
            </a:r>
            <a:r>
              <a:rPr lang="fr-CH" sz="1600" baseline="30000" dirty="0" smtClean="0">
                <a:latin typeface="+mn-lt"/>
                <a:sym typeface="Symbol" pitchFamily="18" charset="2"/>
              </a:rPr>
              <a:t>2</a:t>
            </a:r>
            <a:r>
              <a:rPr lang="fr-CH" sz="1600" dirty="0" smtClean="0">
                <a:latin typeface="+mn-lt"/>
                <a:sym typeface="Symbol" pitchFamily="18" charset="2"/>
              </a:rPr>
              <a:t> (consistent)</a:t>
            </a:r>
          </a:p>
          <a:p>
            <a:endParaRPr lang="fr-CH" sz="1600" dirty="0" smtClean="0">
              <a:latin typeface="+mn-lt"/>
              <a:sym typeface="Symbol" pitchFamily="18" charset="2"/>
            </a:endParaRPr>
          </a:p>
          <a:p>
            <a:r>
              <a:rPr lang="fr-CH" sz="1600" dirty="0" smtClean="0">
                <a:latin typeface="+mn-lt"/>
                <a:sym typeface="Symbol" pitchFamily="18" charset="2"/>
              </a:rPr>
              <a:t>ATLAS : </a:t>
            </a:r>
            <a:r>
              <a:rPr lang="fr-CH" sz="1600" dirty="0" smtClean="0">
                <a:latin typeface="+mn-lt"/>
                <a:sym typeface="Symbol"/>
              </a:rPr>
              <a:t> and ZZ  </a:t>
            </a:r>
          </a:p>
          <a:p>
            <a:r>
              <a:rPr lang="fr-CH" sz="1600" dirty="0" smtClean="0">
                <a:latin typeface="+mn-lt"/>
                <a:sym typeface="Symbol"/>
              </a:rPr>
              <a:t>CMS :    </a:t>
            </a:r>
            <a:endParaRPr lang="fr-CH" sz="1600" dirty="0" smtClean="0">
              <a:latin typeface="+mn-lt"/>
              <a:sym typeface="Symbol" pitchFamily="18" charset="2"/>
            </a:endParaRPr>
          </a:p>
          <a:p>
            <a:r>
              <a:rPr lang="fr-CH" sz="1600" dirty="0" smtClean="0">
                <a:latin typeface="+mn-lt"/>
                <a:sym typeface="Symbol" pitchFamily="18" charset="2"/>
              </a:rPr>
              <a:t>CDF+ D0   </a:t>
            </a:r>
            <a:r>
              <a:rPr lang="fr-CH" sz="1600" dirty="0" err="1" smtClean="0">
                <a:latin typeface="+mn-lt"/>
                <a:sym typeface="Symbol" pitchFamily="18" charset="2"/>
              </a:rPr>
              <a:t>mostly</a:t>
            </a:r>
            <a:r>
              <a:rPr lang="fr-CH" sz="1600" dirty="0" smtClean="0">
                <a:latin typeface="+mn-lt"/>
                <a:sym typeface="Symbol"/>
              </a:rPr>
              <a:t></a:t>
            </a:r>
            <a:r>
              <a:rPr lang="fr-CH" sz="1600" dirty="0" err="1" smtClean="0">
                <a:latin typeface="+mn-lt"/>
                <a:sym typeface="Symbol" pitchFamily="18" charset="2"/>
              </a:rPr>
              <a:t>bb</a:t>
            </a:r>
            <a:r>
              <a:rPr lang="fr-CH" sz="1600" dirty="0" smtClean="0">
                <a:latin typeface="+mn-lt"/>
                <a:sym typeface="Symbol" pitchFamily="18" charset="2"/>
              </a:rPr>
              <a:t>&amp;WW </a:t>
            </a:r>
            <a:endParaRPr lang="fr-CH" sz="1600" dirty="0">
              <a:latin typeface="+mn-lt"/>
              <a:sym typeface="Symbol" pitchFamily="18" charset="2"/>
            </a:endParaRPr>
          </a:p>
          <a:p>
            <a:r>
              <a:rPr lang="fr-CH" sz="1600" dirty="0" smtClean="0">
                <a:latin typeface="+mn-lt"/>
                <a:sym typeface="Symbol" pitchFamily="18" charset="2"/>
              </a:rPr>
              <a:t>    </a:t>
            </a:r>
          </a:p>
          <a:p>
            <a:r>
              <a:rPr lang="fr-CH" sz="1600" dirty="0" err="1" smtClean="0">
                <a:latin typeface="+mn-lt"/>
                <a:sym typeface="Symbol" pitchFamily="18" charset="2"/>
              </a:rPr>
              <a:t>Too</a:t>
            </a:r>
            <a:r>
              <a:rPr lang="fr-CH" sz="1600" dirty="0" smtClean="0">
                <a:latin typeface="+mn-lt"/>
                <a:sym typeface="Symbol" pitchFamily="18" charset="2"/>
              </a:rPr>
              <a:t> </a:t>
            </a:r>
            <a:r>
              <a:rPr lang="fr-CH" sz="1600" dirty="0" err="1">
                <a:latin typeface="+mn-lt"/>
                <a:sym typeface="Symbol" pitchFamily="18" charset="2"/>
              </a:rPr>
              <a:t>soon</a:t>
            </a:r>
            <a:r>
              <a:rPr lang="fr-CH" sz="1600" dirty="0">
                <a:latin typeface="+mn-lt"/>
                <a:sym typeface="Symbol" pitchFamily="18" charset="2"/>
              </a:rPr>
              <a:t> to claim </a:t>
            </a:r>
            <a:r>
              <a:rPr lang="fr-CH" sz="1600" dirty="0" err="1" smtClean="0">
                <a:latin typeface="+mn-lt"/>
                <a:sym typeface="Symbol" pitchFamily="18" charset="2"/>
              </a:rPr>
              <a:t>even</a:t>
            </a:r>
            <a:r>
              <a:rPr lang="fr-CH" sz="1600" dirty="0" smtClean="0">
                <a:latin typeface="+mn-lt"/>
                <a:sym typeface="Symbol" pitchFamily="18" charset="2"/>
              </a:rPr>
              <a:t> </a:t>
            </a:r>
            <a:r>
              <a:rPr lang="fr-CH" sz="1600" dirty="0" err="1" smtClean="0">
                <a:latin typeface="+mn-lt"/>
                <a:sym typeface="Symbol" pitchFamily="18" charset="2"/>
              </a:rPr>
              <a:t>evidence</a:t>
            </a:r>
            <a:r>
              <a:rPr lang="fr-CH" sz="1600" dirty="0" smtClean="0">
                <a:latin typeface="+mn-lt"/>
                <a:sym typeface="Symbol" pitchFamily="18" charset="2"/>
              </a:rPr>
              <a:t>,  but…</a:t>
            </a:r>
          </a:p>
          <a:p>
            <a:r>
              <a:rPr lang="fr-CH" sz="1800" dirty="0" smtClean="0">
                <a:solidFill>
                  <a:srgbClr val="0033CC"/>
                </a:solidFill>
                <a:latin typeface="+mn-lt"/>
                <a:sym typeface="Symbol" pitchFamily="18" charset="2"/>
              </a:rPr>
              <a:t>‘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  <a:sym typeface="Symbol" pitchFamily="18" charset="2"/>
              </a:rPr>
              <a:t>Who</a:t>
            </a:r>
            <a:r>
              <a:rPr lang="fr-CH" sz="1800" dirty="0" smtClean="0">
                <a:solidFill>
                  <a:srgbClr val="0033CC"/>
                </a:solidFill>
                <a:latin typeface="+mn-lt"/>
                <a:sym typeface="Symbol" pitchFamily="18" charset="2"/>
              </a:rPr>
              <a:t> </a:t>
            </a:r>
            <a:r>
              <a:rPr lang="fr-CH" sz="1800" dirty="0" err="1">
                <a:solidFill>
                  <a:srgbClr val="0033CC"/>
                </a:solidFill>
                <a:latin typeface="+mn-lt"/>
                <a:sym typeface="Symbol" pitchFamily="18" charset="2"/>
              </a:rPr>
              <a:t>would</a:t>
            </a:r>
            <a:r>
              <a:rPr lang="fr-CH" sz="1800" dirty="0">
                <a:solidFill>
                  <a:srgbClr val="0033CC"/>
                </a:solidFill>
                <a:latin typeface="+mn-lt"/>
                <a:sym typeface="Symbol" pitchFamily="18" charset="2"/>
              </a:rPr>
              <a:t> </a:t>
            </a:r>
            <a:r>
              <a:rPr lang="fr-CH" sz="1800" dirty="0" err="1">
                <a:solidFill>
                  <a:srgbClr val="0033CC"/>
                </a:solidFill>
                <a:latin typeface="+mn-lt"/>
                <a:sym typeface="Symbol" pitchFamily="18" charset="2"/>
              </a:rPr>
              <a:t>bet</a:t>
            </a:r>
            <a:r>
              <a:rPr lang="fr-CH" sz="1800" dirty="0">
                <a:solidFill>
                  <a:srgbClr val="0033CC"/>
                </a:solidFill>
                <a:latin typeface="+mn-lt"/>
                <a:sym typeface="Symbol" pitchFamily="18" charset="2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  <a:sym typeface="Symbol" pitchFamily="18" charset="2"/>
              </a:rPr>
              <a:t>against</a:t>
            </a:r>
            <a:r>
              <a:rPr lang="fr-CH" sz="1800" dirty="0" smtClean="0">
                <a:solidFill>
                  <a:srgbClr val="0033CC"/>
                </a:solidFill>
                <a:latin typeface="+mn-lt"/>
                <a:sym typeface="Symbol" pitchFamily="18" charset="2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  <a:sym typeface="Symbol" pitchFamily="18" charset="2"/>
              </a:rPr>
              <a:t>Higgs</a:t>
            </a:r>
            <a:r>
              <a:rPr lang="fr-CH" sz="1800" dirty="0" smtClean="0">
                <a:solidFill>
                  <a:srgbClr val="0033CC"/>
                </a:solidFill>
                <a:latin typeface="+mn-lt"/>
                <a:sym typeface="Symbol" pitchFamily="18" charset="2"/>
              </a:rPr>
              <a:t> boson @125 </a:t>
            </a:r>
            <a:r>
              <a:rPr lang="fr-CH" sz="1800" dirty="0" err="1">
                <a:solidFill>
                  <a:srgbClr val="0033CC"/>
                </a:solidFill>
                <a:latin typeface="+mn-lt"/>
                <a:sym typeface="Symbol" pitchFamily="18" charset="2"/>
              </a:rPr>
              <a:t>GeV</a:t>
            </a:r>
            <a:r>
              <a:rPr lang="fr-CH" sz="1800" dirty="0">
                <a:solidFill>
                  <a:srgbClr val="0033CC"/>
                </a:solidFill>
                <a:latin typeface="+mn-lt"/>
                <a:sym typeface="Symbol" pitchFamily="18" charset="2"/>
              </a:rPr>
              <a:t>?’</a:t>
            </a:r>
          </a:p>
          <a:p>
            <a:endParaRPr lang="fr-CH" sz="1600" dirty="0" smtClean="0">
              <a:latin typeface="+mn-lt"/>
              <a:sym typeface="Symbol" pitchFamily="18" charset="2"/>
            </a:endParaRPr>
          </a:p>
          <a:p>
            <a:r>
              <a:rPr lang="fr-CH" sz="1600" dirty="0" err="1" smtClean="0">
                <a:latin typeface="+mn-lt"/>
                <a:sym typeface="Symbol" pitchFamily="18" charset="2"/>
              </a:rPr>
              <a:t>My</a:t>
            </a:r>
            <a:r>
              <a:rPr lang="fr-CH" sz="1600" dirty="0" smtClean="0">
                <a:latin typeface="+mn-lt"/>
                <a:sym typeface="Symbol" pitchFamily="18" charset="2"/>
              </a:rPr>
              <a:t> </a:t>
            </a:r>
            <a:r>
              <a:rPr lang="fr-CH" sz="1600" dirty="0" err="1" smtClean="0">
                <a:latin typeface="+mn-lt"/>
                <a:sym typeface="Symbol" pitchFamily="18" charset="2"/>
              </a:rPr>
              <a:t>guess</a:t>
            </a:r>
            <a:r>
              <a:rPr lang="fr-CH" sz="1600" dirty="0" smtClean="0">
                <a:latin typeface="+mn-lt"/>
                <a:sym typeface="Symbol" pitchFamily="18" charset="2"/>
              </a:rPr>
              <a:t>: Look </a:t>
            </a:r>
            <a:r>
              <a:rPr lang="fr-CH" sz="1600" dirty="0" err="1" smtClean="0">
                <a:latin typeface="+mn-lt"/>
                <a:sym typeface="Symbol" pitchFamily="18" charset="2"/>
              </a:rPr>
              <a:t>Elsewhere</a:t>
            </a:r>
            <a:r>
              <a:rPr lang="fr-CH" sz="1600" dirty="0" smtClean="0">
                <a:latin typeface="+mn-lt"/>
                <a:sym typeface="Symbol" pitchFamily="18" charset="2"/>
              </a:rPr>
              <a:t> + Look There </a:t>
            </a:r>
          </a:p>
          <a:p>
            <a:r>
              <a:rPr lang="fr-CH" sz="1600" dirty="0" smtClean="0">
                <a:latin typeface="+mn-lt"/>
                <a:sym typeface="Wingdings" pitchFamily="2" charset="2"/>
              </a:rPr>
              <a:t> CL </a:t>
            </a:r>
            <a:r>
              <a:rPr lang="fr-CH" sz="1600" dirty="0" err="1" smtClean="0">
                <a:latin typeface="+mn-lt"/>
                <a:sym typeface="Wingdings" pitchFamily="2" charset="2"/>
              </a:rPr>
              <a:t>probably</a:t>
            </a:r>
            <a:r>
              <a:rPr lang="fr-CH" sz="1600" dirty="0" smtClean="0">
                <a:latin typeface="+mn-lt"/>
                <a:sym typeface="Wingdings" pitchFamily="2" charset="2"/>
              </a:rPr>
              <a:t> &gt;~ local </a:t>
            </a:r>
            <a:r>
              <a:rPr lang="fr-CH" sz="1600" dirty="0" err="1" smtClean="0">
                <a:latin typeface="+mn-lt"/>
                <a:sym typeface="Wingdings" pitchFamily="2" charset="2"/>
              </a:rPr>
              <a:t>significance</a:t>
            </a:r>
            <a:r>
              <a:rPr lang="fr-CH" sz="1600" dirty="0" smtClean="0">
                <a:latin typeface="+mn-lt"/>
                <a:sym typeface="Wingdings" pitchFamily="2" charset="2"/>
              </a:rPr>
              <a:t> of 2d </a:t>
            </a:r>
            <a:r>
              <a:rPr lang="fr-CH" sz="1600" dirty="0" err="1" smtClean="0">
                <a:latin typeface="+mn-lt"/>
                <a:sym typeface="Wingdings" pitchFamily="2" charset="2"/>
              </a:rPr>
              <a:t>experiment</a:t>
            </a:r>
            <a:endParaRPr lang="fr-CH" sz="1600" dirty="0">
              <a:latin typeface="+mn-lt"/>
              <a:sym typeface="Symbol" pitchFamily="18" charset="2"/>
            </a:endParaRPr>
          </a:p>
          <a:p>
            <a:endParaRPr lang="fr-CH" sz="1600" dirty="0" smtClean="0">
              <a:latin typeface="+mn-lt"/>
            </a:endParaRPr>
          </a:p>
          <a:p>
            <a:r>
              <a:rPr lang="fr-CH" sz="1600" dirty="0" smtClean="0">
                <a:solidFill>
                  <a:srgbClr val="FF0000"/>
                </a:solidFill>
                <a:latin typeface="+mn-lt"/>
              </a:rPr>
              <a:t>More data in 2012</a:t>
            </a:r>
            <a:r>
              <a:rPr lang="fr-CH" sz="16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 5</a:t>
            </a:r>
            <a:r>
              <a:rPr lang="fr-CH" sz="1600" dirty="0" smtClean="0">
                <a:solidFill>
                  <a:srgbClr val="FF0000"/>
                </a:solidFill>
                <a:latin typeface="+mn-lt"/>
                <a:sym typeface="Symbol"/>
              </a:rPr>
              <a:t> and more </a:t>
            </a:r>
            <a:r>
              <a:rPr lang="fr-CH" sz="1600" dirty="0" err="1" smtClean="0">
                <a:solidFill>
                  <a:srgbClr val="FF0000"/>
                </a:solidFill>
                <a:latin typeface="+mn-lt"/>
                <a:sym typeface="Symbol"/>
              </a:rPr>
              <a:t>channels</a:t>
            </a:r>
            <a:r>
              <a:rPr lang="fr-CH" sz="1600" dirty="0" smtClean="0">
                <a:solidFill>
                  <a:srgbClr val="FF0000"/>
                </a:solidFill>
                <a:latin typeface="+mn-lt"/>
                <a:sym typeface="Symbol"/>
              </a:rPr>
              <a:t>! 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4" name="Picture 1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5101" y="2057400"/>
            <a:ext cx="3251199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5400" y="1"/>
            <a:ext cx="37465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4381500"/>
            <a:ext cx="5143500" cy="273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1739900" y="0"/>
            <a:ext cx="76200" cy="70866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600" y="533400"/>
            <a:ext cx="535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err="1" smtClean="0">
                <a:solidFill>
                  <a:srgbClr val="0033CC"/>
                </a:solidFill>
                <a:latin typeface="+mn-lt"/>
              </a:rPr>
              <a:t>Pushing</a:t>
            </a:r>
            <a:r>
              <a:rPr lang="fr-CH" sz="2400" dirty="0" smtClean="0">
                <a:solidFill>
                  <a:srgbClr val="0033CC"/>
                </a:solidFill>
                <a:latin typeface="+mn-lt"/>
              </a:rPr>
              <a:t> new </a:t>
            </a:r>
            <a:r>
              <a:rPr lang="fr-CH" sz="2400" dirty="0" err="1" smtClean="0">
                <a:solidFill>
                  <a:srgbClr val="0033CC"/>
                </a:solidFill>
                <a:latin typeface="+mn-lt"/>
              </a:rPr>
              <a:t>physics</a:t>
            </a:r>
            <a:r>
              <a:rPr lang="fr-CH" sz="2400" dirty="0" smtClean="0">
                <a:solidFill>
                  <a:srgbClr val="0033CC"/>
                </a:solidFill>
                <a:latin typeface="+mn-lt"/>
              </a:rPr>
              <a:t> in the corners</a:t>
            </a:r>
            <a:endParaRPr lang="en-US" sz="24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0" y="1295400"/>
            <a:ext cx="848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Precision</a:t>
            </a:r>
            <a:r>
              <a:rPr lang="fr-CH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measurements</a:t>
            </a:r>
            <a:r>
              <a:rPr lang="fr-CH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fr-CH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</a:t>
            </a:r>
            <a:r>
              <a:rPr lang="fr-CH" sz="1800" dirty="0" smtClean="0">
                <a:solidFill>
                  <a:schemeClr val="bg2"/>
                </a:solidFill>
                <a:latin typeface="+mn-lt"/>
              </a:rPr>
              <a:t>W mass </a:t>
            </a:r>
            <a:r>
              <a:rPr lang="fr-CH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CH" sz="1800" dirty="0" smtClean="0">
                <a:solidFill>
                  <a:schemeClr val="bg2"/>
                </a:solidFill>
                <a:latin typeface="+mn-lt"/>
              </a:rPr>
              <a:t>and top mass</a:t>
            </a:r>
          </a:p>
          <a:p>
            <a:endParaRPr lang="fr-CH" sz="18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fr-CH" sz="180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Flavor</a:t>
            </a:r>
            <a:r>
              <a:rPr lang="fr-CH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physics</a:t>
            </a:r>
            <a:r>
              <a:rPr lang="fr-CH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    </a:t>
            </a:r>
            <a:r>
              <a:rPr lang="fr-CH" sz="1800" dirty="0" smtClean="0">
                <a:latin typeface="+mn-lt"/>
                <a:sym typeface="Symbol"/>
              </a:rPr>
              <a:t> e </a:t>
            </a:r>
          </a:p>
          <a:p>
            <a:r>
              <a:rPr lang="fr-CH" sz="1800" dirty="0" smtClean="0">
                <a:latin typeface="+mn-lt"/>
                <a:sym typeface="Symbol"/>
              </a:rPr>
              <a:t>    B, D </a:t>
            </a:r>
            <a:r>
              <a:rPr lang="fr-CH" sz="1800" dirty="0" err="1" smtClean="0">
                <a:latin typeface="+mn-lt"/>
                <a:sym typeface="Symbol"/>
              </a:rPr>
              <a:t>decays</a:t>
            </a:r>
            <a:r>
              <a:rPr lang="fr-CH" sz="1800" dirty="0" smtClean="0">
                <a:latin typeface="+mn-lt"/>
                <a:sym typeface="Symbol"/>
              </a:rPr>
              <a:t> and </a:t>
            </a:r>
            <a:r>
              <a:rPr lang="fr-CH" sz="1800" dirty="0" err="1" smtClean="0">
                <a:latin typeface="+mn-lt"/>
                <a:sym typeface="Symbol"/>
              </a:rPr>
              <a:t>asymmetries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</a:p>
          <a:p>
            <a:r>
              <a:rPr lang="fr-CH" sz="1800" dirty="0" smtClean="0">
                <a:latin typeface="+mn-lt"/>
                <a:sym typeface="Symbol"/>
              </a:rPr>
              <a:t>     </a:t>
            </a:r>
          </a:p>
          <a:p>
            <a:r>
              <a:rPr lang="fr-CH" sz="1800" dirty="0" smtClean="0">
                <a:solidFill>
                  <a:schemeClr val="accent5">
                    <a:lumMod val="50000"/>
                  </a:schemeClr>
                </a:solidFill>
                <a:latin typeface="+mn-lt"/>
                <a:sym typeface="Symbol"/>
              </a:rPr>
              <a:t>Direct </a:t>
            </a:r>
            <a:r>
              <a:rPr lang="fr-CH" sz="18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sym typeface="Symbol"/>
              </a:rPr>
              <a:t>searches</a:t>
            </a:r>
            <a:r>
              <a:rPr lang="fr-CH" sz="1800" dirty="0" smtClean="0">
                <a:solidFill>
                  <a:schemeClr val="accent5">
                    <a:lumMod val="50000"/>
                  </a:schemeClr>
                </a:solidFill>
                <a:latin typeface="+mn-lt"/>
                <a:sym typeface="Symbol"/>
              </a:rPr>
              <a:t> </a:t>
            </a:r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smtClean="0">
                <a:latin typeface="+mn-lt"/>
                <a:sym typeface="Symbol"/>
              </a:rPr>
              <a:t>    </a:t>
            </a:r>
            <a:r>
              <a:rPr lang="fr-CH" sz="1800" dirty="0" err="1" smtClean="0">
                <a:latin typeface="+mn-lt"/>
                <a:sym typeface="Symbol"/>
              </a:rPr>
              <a:t>Tevatron</a:t>
            </a:r>
            <a:r>
              <a:rPr lang="fr-CH" sz="1800" dirty="0" smtClean="0">
                <a:latin typeface="+mn-lt"/>
                <a:sym typeface="Symbol"/>
              </a:rPr>
              <a:t>, LHC </a:t>
            </a:r>
          </a:p>
          <a:p>
            <a:r>
              <a:rPr lang="fr-CH" sz="1800" dirty="0" smtClean="0">
                <a:latin typeface="+mn-lt"/>
                <a:sym typeface="Symbol"/>
              </a:rPr>
              <a:t>    </a:t>
            </a:r>
            <a:r>
              <a:rPr lang="fr-CH" sz="1800" dirty="0" err="1" smtClean="0">
                <a:latin typeface="+mn-lt"/>
                <a:sym typeface="Symbol"/>
              </a:rPr>
              <a:t>Dark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Matter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search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experiments</a:t>
            </a:r>
            <a:endParaRPr lang="fr-CH" sz="1800" dirty="0" smtClean="0">
              <a:latin typeface="+mn-lt"/>
              <a:sym typeface="Symbol"/>
            </a:endParaRPr>
          </a:p>
          <a:p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smtClean="0">
                <a:solidFill>
                  <a:srgbClr val="0033CC"/>
                </a:solidFill>
                <a:latin typeface="+mn-lt"/>
                <a:sym typeface="Symbol"/>
              </a:rPr>
              <a:t>Benchmark: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  <a:sym typeface="Symbol"/>
              </a:rPr>
              <a:t>Supersymmetry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where</a:t>
            </a:r>
            <a:r>
              <a:rPr lang="fr-CH" sz="1800" dirty="0" smtClean="0">
                <a:latin typeface="+mn-lt"/>
                <a:sym typeface="Symbol"/>
              </a:rPr>
              <a:t> quantum </a:t>
            </a:r>
            <a:r>
              <a:rPr lang="fr-CH" sz="1800" dirty="0" err="1" smtClean="0">
                <a:latin typeface="+mn-lt"/>
                <a:sym typeface="Symbol"/>
              </a:rPr>
              <a:t>numbers</a:t>
            </a:r>
            <a:r>
              <a:rPr lang="fr-CH" sz="1800" dirty="0" smtClean="0">
                <a:latin typeface="+mn-lt"/>
                <a:sym typeface="Symbol"/>
              </a:rPr>
              <a:t> and </a:t>
            </a:r>
            <a:r>
              <a:rPr lang="fr-CH" sz="1800" dirty="0" err="1" smtClean="0">
                <a:latin typeface="+mn-lt"/>
                <a:sym typeface="Symbol"/>
              </a:rPr>
              <a:t>thus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couplings</a:t>
            </a:r>
            <a:r>
              <a:rPr lang="fr-CH" sz="1800" dirty="0" smtClean="0">
                <a:latin typeface="+mn-lt"/>
                <a:sym typeface="Symbol"/>
              </a:rPr>
              <a:t> are ~more or </a:t>
            </a:r>
            <a:r>
              <a:rPr lang="fr-CH" sz="1800" dirty="0" err="1" smtClean="0">
                <a:latin typeface="+mn-lt"/>
                <a:sym typeface="Symbol"/>
              </a:rPr>
              <a:t>less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defined</a:t>
            </a:r>
            <a:r>
              <a:rPr lang="fr-CH" sz="1800" dirty="0" smtClean="0">
                <a:latin typeface="+mn-lt"/>
                <a:sym typeface="Symbol"/>
              </a:rPr>
              <a:t> and </a:t>
            </a:r>
            <a:r>
              <a:rPr lang="fr-CH" sz="1800" dirty="0" err="1" smtClean="0">
                <a:latin typeface="+mn-lt"/>
                <a:sym typeface="Symbol"/>
              </a:rPr>
              <a:t>limits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often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expressed</a:t>
            </a:r>
            <a:r>
              <a:rPr lang="fr-CH" sz="1800" dirty="0" smtClean="0">
                <a:latin typeface="+mn-lt"/>
                <a:sym typeface="Symbol"/>
              </a:rPr>
              <a:t> in </a:t>
            </a:r>
            <a:r>
              <a:rPr lang="fr-CH" sz="1800" dirty="0" err="1" smtClean="0">
                <a:latin typeface="+mn-lt"/>
                <a:sym typeface="Symbol"/>
              </a:rPr>
              <a:t>particle</a:t>
            </a:r>
            <a:r>
              <a:rPr lang="fr-CH" sz="1800" dirty="0" smtClean="0">
                <a:latin typeface="+mn-lt"/>
                <a:sym typeface="Symbol"/>
              </a:rPr>
              <a:t> masses. </a:t>
            </a:r>
          </a:p>
          <a:p>
            <a:r>
              <a:rPr lang="fr-CH" sz="1800" dirty="0" smtClean="0">
                <a:latin typeface="+mn-lt"/>
                <a:sym typeface="Symbol"/>
              </a:rPr>
              <a:t>Complete </a:t>
            </a:r>
            <a:r>
              <a:rPr lang="fr-CH" sz="1800" dirty="0" err="1" smtClean="0">
                <a:latin typeface="+mn-lt"/>
                <a:sym typeface="Symbol"/>
              </a:rPr>
              <a:t>fits</a:t>
            </a:r>
            <a:r>
              <a:rPr lang="fr-CH" sz="1800" dirty="0" smtClean="0">
                <a:latin typeface="+mn-lt"/>
                <a:sym typeface="Symbol"/>
              </a:rPr>
              <a:t> of </a:t>
            </a:r>
            <a:r>
              <a:rPr lang="fr-CH" sz="1800" dirty="0" err="1" smtClean="0">
                <a:latin typeface="+mn-lt"/>
                <a:sym typeface="Symbol"/>
              </a:rPr>
              <a:t>pMSSM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can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be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attempted</a:t>
            </a:r>
            <a:r>
              <a:rPr lang="fr-CH" sz="1800" dirty="0" smtClean="0">
                <a:latin typeface="+mn-lt"/>
                <a:sym typeface="Symbol"/>
              </a:rPr>
              <a:t>. </a:t>
            </a:r>
          </a:p>
          <a:p>
            <a:r>
              <a:rPr lang="fr-CH" sz="1800" dirty="0" smtClean="0">
                <a:latin typeface="+mn-lt"/>
                <a:sym typeface="Symbol"/>
              </a:rPr>
              <a:t>(It has </a:t>
            </a:r>
            <a:r>
              <a:rPr lang="fr-CH" sz="1800" dirty="0" err="1" smtClean="0">
                <a:latin typeface="+mn-lt"/>
                <a:sym typeface="Symbol"/>
              </a:rPr>
              <a:t>become</a:t>
            </a:r>
            <a:r>
              <a:rPr lang="fr-CH" sz="1800" dirty="0" smtClean="0">
                <a:latin typeface="+mn-lt"/>
                <a:sym typeface="Symbol"/>
              </a:rPr>
              <a:t> a </a:t>
            </a:r>
            <a:r>
              <a:rPr lang="fr-CH" sz="1800" dirty="0" err="1" smtClean="0">
                <a:latin typeface="+mn-lt"/>
                <a:sym typeface="Symbol"/>
              </a:rPr>
              <a:t>common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currency</a:t>
            </a:r>
            <a:r>
              <a:rPr lang="fr-CH" sz="1800" dirty="0" smtClean="0">
                <a:latin typeface="+mn-lt"/>
                <a:sym typeface="Symbol"/>
              </a:rPr>
              <a:t>)</a:t>
            </a:r>
          </a:p>
          <a:p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smtClean="0">
                <a:latin typeface="+mn-lt"/>
                <a:sym typeface="Symbol"/>
              </a:rPr>
              <a:t>B </a:t>
            </a:r>
            <a:r>
              <a:rPr lang="fr-CH" sz="1800" dirty="0" err="1" smtClean="0">
                <a:latin typeface="+mn-lt"/>
                <a:sym typeface="Symbol"/>
              </a:rPr>
              <a:t>physics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Wingdings" pitchFamily="2" charset="2"/>
              </a:rPr>
              <a:t></a:t>
            </a:r>
            <a:r>
              <a:rPr lang="fr-CH" sz="1800" dirty="0" smtClean="0">
                <a:latin typeface="+mn-lt"/>
                <a:sym typeface="Symbol"/>
              </a:rPr>
              <a:t>More </a:t>
            </a:r>
            <a:r>
              <a:rPr lang="fr-CH" sz="1800" dirty="0" err="1" smtClean="0">
                <a:latin typeface="+mn-lt"/>
                <a:sym typeface="Symbol"/>
              </a:rPr>
              <a:t>generic</a:t>
            </a:r>
            <a:r>
              <a:rPr lang="fr-CH" sz="1800" dirty="0" smtClean="0">
                <a:latin typeface="+mn-lt"/>
                <a:sym typeface="Symbol"/>
              </a:rPr>
              <a:t> expressions of new </a:t>
            </a:r>
            <a:r>
              <a:rPr lang="fr-CH" sz="1800" dirty="0" err="1" smtClean="0">
                <a:latin typeface="+mn-lt"/>
                <a:sym typeface="Symbol"/>
              </a:rPr>
              <a:t>effects</a:t>
            </a:r>
            <a:r>
              <a:rPr lang="fr-CH" sz="1800" dirty="0" smtClean="0">
                <a:latin typeface="+mn-lt"/>
                <a:sym typeface="Symbol"/>
              </a:rPr>
              <a:t> for B </a:t>
            </a:r>
            <a:r>
              <a:rPr lang="fr-CH" sz="1800" dirty="0" err="1" smtClean="0">
                <a:latin typeface="+mn-lt"/>
                <a:sym typeface="Symbol"/>
              </a:rPr>
              <a:t>physics</a:t>
            </a:r>
            <a:endParaRPr lang="fr-CH" sz="1800" dirty="0" smtClean="0">
              <a:latin typeface="+mn-lt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800" y="2313343"/>
            <a:ext cx="6216650" cy="435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4500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We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should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wait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until</a:t>
            </a:r>
            <a:r>
              <a:rPr lang="fr-CH" sz="1800" dirty="0" smtClean="0">
                <a:latin typeface="+mn-lt"/>
              </a:rPr>
              <a:t> the « 125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effect</a:t>
            </a:r>
            <a:r>
              <a:rPr lang="fr-CH" sz="1800" dirty="0" smtClean="0">
                <a:latin typeface="+mn-lt"/>
              </a:rPr>
              <a:t>  »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either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killed</a:t>
            </a:r>
            <a:r>
              <a:rPr lang="fr-CH" sz="1800" dirty="0" smtClean="0">
                <a:latin typeface="+mn-lt"/>
              </a:rPr>
              <a:t> or </a:t>
            </a:r>
            <a:r>
              <a:rPr lang="fr-CH" sz="1800" dirty="0" err="1" smtClean="0">
                <a:latin typeface="+mn-lt"/>
              </a:rPr>
              <a:t>established</a:t>
            </a:r>
            <a:r>
              <a:rPr lang="fr-CH" sz="1800" dirty="0" smtClean="0">
                <a:latin typeface="+mn-lt"/>
              </a:rPr>
              <a:t>.</a:t>
            </a:r>
            <a:endParaRPr lang="en-US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A </a:t>
            </a:r>
            <a:r>
              <a:rPr lang="fr-CH" sz="1800" dirty="0" err="1" smtClean="0">
                <a:latin typeface="+mn-lt"/>
              </a:rPr>
              <a:t>particle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decaying</a:t>
            </a:r>
            <a:r>
              <a:rPr lang="fr-CH" sz="1800" dirty="0" smtClean="0">
                <a:latin typeface="+mn-lt"/>
              </a:rPr>
              <a:t> in </a:t>
            </a:r>
            <a:r>
              <a:rPr lang="fr-CH" sz="1800" dirty="0" err="1" smtClean="0">
                <a:latin typeface="+mn-lt"/>
              </a:rPr>
              <a:t>two</a:t>
            </a:r>
            <a:r>
              <a:rPr lang="fr-CH" sz="1800" dirty="0" smtClean="0">
                <a:latin typeface="+mn-lt"/>
              </a:rPr>
              <a:t> photons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not spin 1 and more </a:t>
            </a:r>
            <a:r>
              <a:rPr lang="fr-CH" sz="1800" dirty="0" err="1" smtClean="0">
                <a:latin typeface="+mn-lt"/>
              </a:rPr>
              <a:t>probably</a:t>
            </a:r>
            <a:r>
              <a:rPr lang="fr-CH" sz="1800" dirty="0" smtClean="0">
                <a:latin typeface="+mn-lt"/>
              </a:rPr>
              <a:t> spin 0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Is </a:t>
            </a:r>
            <a:r>
              <a:rPr lang="fr-CH" sz="1800" dirty="0" err="1" smtClean="0">
                <a:latin typeface="+mn-lt"/>
              </a:rPr>
              <a:t>it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elementary</a:t>
            </a:r>
            <a:r>
              <a:rPr lang="fr-CH" sz="1800" dirty="0" smtClean="0">
                <a:latin typeface="+mn-lt"/>
              </a:rPr>
              <a:t>? </a:t>
            </a:r>
            <a:r>
              <a:rPr lang="fr-CH" sz="1800" dirty="0" err="1" smtClean="0">
                <a:latin typeface="+mn-lt"/>
              </a:rPr>
              <a:t>Does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it</a:t>
            </a:r>
            <a:r>
              <a:rPr lang="fr-CH" sz="1800" dirty="0" smtClean="0">
                <a:latin typeface="+mn-lt"/>
              </a:rPr>
              <a:t> have all </a:t>
            </a:r>
            <a:r>
              <a:rPr lang="fr-CH" sz="1800" dirty="0" err="1" smtClean="0">
                <a:latin typeface="+mn-lt"/>
              </a:rPr>
              <a:t>properties</a:t>
            </a:r>
            <a:r>
              <a:rPr lang="fr-CH" sz="1800" dirty="0" smtClean="0">
                <a:latin typeface="+mn-lt"/>
              </a:rPr>
              <a:t> of the SM </a:t>
            </a:r>
            <a:r>
              <a:rPr lang="fr-CH" sz="1800" dirty="0" err="1" smtClean="0">
                <a:latin typeface="+mn-lt"/>
              </a:rPr>
              <a:t>scalar</a:t>
            </a:r>
            <a:r>
              <a:rPr lang="fr-CH" sz="1800" dirty="0" smtClean="0">
                <a:latin typeface="+mn-lt"/>
              </a:rPr>
              <a:t> of EBH et al?</a:t>
            </a:r>
          </a:p>
          <a:p>
            <a:r>
              <a:rPr lang="fr-CH" sz="1800" dirty="0" smtClean="0">
                <a:latin typeface="+mn-lt"/>
              </a:rPr>
              <a:t>It </a:t>
            </a:r>
            <a:r>
              <a:rPr lang="fr-CH" sz="1800" dirty="0" err="1" smtClean="0">
                <a:latin typeface="+mn-lt"/>
              </a:rPr>
              <a:t>will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exciting</a:t>
            </a:r>
            <a:r>
              <a:rPr lang="fr-CH" sz="1800" dirty="0" smtClean="0">
                <a:latin typeface="+mn-lt"/>
              </a:rPr>
              <a:t> to </a:t>
            </a:r>
            <a:r>
              <a:rPr lang="fr-CH" sz="1800" dirty="0" err="1" smtClean="0">
                <a:latin typeface="+mn-lt"/>
              </a:rPr>
              <a:t>investigate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this</a:t>
            </a:r>
            <a:r>
              <a:rPr lang="fr-CH" sz="1800" dirty="0" smtClean="0">
                <a:latin typeface="+mn-lt"/>
              </a:rPr>
              <a:t> NEW </a:t>
            </a:r>
            <a:r>
              <a:rPr lang="fr-CH" sz="1800" dirty="0" err="1" smtClean="0">
                <a:latin typeface="+mn-lt"/>
              </a:rPr>
              <a:t>object</a:t>
            </a:r>
            <a:r>
              <a:rPr lang="fr-CH" sz="1800" dirty="0" smtClean="0">
                <a:latin typeface="+mn-lt"/>
              </a:rPr>
              <a:t>!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Just as for </a:t>
            </a:r>
            <a:r>
              <a:rPr lang="fr-CH" sz="1800" dirty="0" err="1" smtClean="0">
                <a:latin typeface="+mn-lt"/>
              </a:rPr>
              <a:t>EWRCs</a:t>
            </a:r>
            <a:r>
              <a:rPr lang="fr-CH" sz="1800" dirty="0" smtClean="0">
                <a:latin typeface="+mn-lt"/>
              </a:rPr>
              <a:t>, </a:t>
            </a:r>
            <a:r>
              <a:rPr lang="fr-CH" sz="1800" dirty="0" err="1" smtClean="0">
                <a:latin typeface="+mn-lt"/>
              </a:rPr>
              <a:t>its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discovery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would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eliminate</a:t>
            </a:r>
            <a:r>
              <a:rPr lang="fr-CH" sz="1800" dirty="0" smtClean="0">
                <a:latin typeface="+mn-lt"/>
              </a:rPr>
              <a:t> a </a:t>
            </a:r>
            <a:r>
              <a:rPr lang="fr-CH" sz="1800" dirty="0" err="1" smtClean="0">
                <a:latin typeface="+mn-lt"/>
              </a:rPr>
              <a:t>great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number</a:t>
            </a:r>
            <a:r>
              <a:rPr lang="fr-CH" sz="1800" dirty="0" smtClean="0">
                <a:latin typeface="+mn-lt"/>
              </a:rPr>
              <a:t> of </a:t>
            </a:r>
            <a:r>
              <a:rPr lang="fr-CH" sz="1800" dirty="0" err="1" smtClean="0">
                <a:latin typeface="+mn-lt"/>
              </a:rPr>
              <a:t>hypotheses</a:t>
            </a:r>
            <a:r>
              <a:rPr lang="fr-CH" sz="1800" dirty="0" smtClean="0">
                <a:latin typeface="+mn-lt"/>
              </a:rPr>
              <a:t>. </a:t>
            </a:r>
          </a:p>
          <a:p>
            <a:r>
              <a:rPr lang="fr-CH" sz="1800" dirty="0" smtClean="0">
                <a:latin typeface="+mn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406400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How </a:t>
            </a:r>
            <a:r>
              <a:rPr lang="fr-CH" sz="1800" dirty="0" err="1" smtClean="0">
                <a:latin typeface="+mn-lt"/>
              </a:rPr>
              <a:t>shall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study</a:t>
            </a:r>
            <a:r>
              <a:rPr lang="fr-CH" sz="1800" dirty="0" smtClean="0">
                <a:latin typeface="+mn-lt"/>
              </a:rPr>
              <a:t> X(125)? </a:t>
            </a:r>
          </a:p>
          <a:p>
            <a:endParaRPr lang="en-US" sz="1800" dirty="0" err="1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00" y="927100"/>
            <a:ext cx="853310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At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LHC</a:t>
            </a:r>
          </a:p>
          <a:p>
            <a:r>
              <a:rPr lang="fr-CH" sz="1800" dirty="0" smtClean="0">
                <a:latin typeface="+mn-lt"/>
              </a:rPr>
              <a:t>It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there</a:t>
            </a:r>
            <a:r>
              <a:rPr lang="fr-CH" sz="1800" dirty="0" smtClean="0">
                <a:latin typeface="+mn-lt"/>
              </a:rPr>
              <a:t>, and </a:t>
            </a:r>
            <a:r>
              <a:rPr lang="fr-CH" sz="1800" dirty="0" err="1" smtClean="0">
                <a:latin typeface="+mn-lt"/>
              </a:rPr>
              <a:t>will</a:t>
            </a:r>
            <a:r>
              <a:rPr lang="fr-CH" sz="1800" dirty="0" smtClean="0">
                <a:latin typeface="+mn-lt"/>
              </a:rPr>
              <a:t> do </a:t>
            </a:r>
            <a:r>
              <a:rPr lang="fr-CH" sz="1800" dirty="0" err="1" smtClean="0">
                <a:latin typeface="+mn-lt"/>
              </a:rPr>
              <a:t>it</a:t>
            </a:r>
            <a:r>
              <a:rPr lang="fr-CH" sz="1800" dirty="0" smtClean="0">
                <a:latin typeface="+mn-lt"/>
              </a:rPr>
              <a:t>. </a:t>
            </a:r>
          </a:p>
          <a:p>
            <a:r>
              <a:rPr lang="fr-CH" sz="1800" dirty="0" smtClean="0">
                <a:latin typeface="+mn-lt"/>
              </a:rPr>
              <a:t>The question: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which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precision</a:t>
            </a:r>
            <a:r>
              <a:rPr lang="fr-CH" sz="1800" dirty="0" smtClean="0">
                <a:latin typeface="+mn-lt"/>
              </a:rPr>
              <a:t>?  O(10%) or </a:t>
            </a:r>
            <a:r>
              <a:rPr lang="fr-CH" sz="1800" dirty="0" err="1" smtClean="0">
                <a:latin typeface="+mn-lt"/>
              </a:rPr>
              <a:t>worse</a:t>
            </a:r>
            <a:r>
              <a:rPr lang="fr-CH" sz="1800" dirty="0" smtClean="0">
                <a:latin typeface="+mn-lt"/>
              </a:rPr>
              <a:t> (assume 600fb</a:t>
            </a:r>
            <a:r>
              <a:rPr lang="fr-CH" sz="1800" baseline="30000" dirty="0" smtClean="0">
                <a:latin typeface="+mn-lt"/>
              </a:rPr>
              <a:t>-1</a:t>
            </a:r>
            <a:r>
              <a:rPr lang="fr-CH" sz="1800" dirty="0" smtClean="0">
                <a:latin typeface="+mn-lt"/>
              </a:rPr>
              <a:t>)</a:t>
            </a:r>
          </a:p>
          <a:p>
            <a:r>
              <a:rPr lang="fr-CH" sz="1800" dirty="0" err="1" smtClean="0">
                <a:latin typeface="+mn-lt"/>
              </a:rPr>
              <a:t>Effect</a:t>
            </a:r>
            <a:r>
              <a:rPr lang="fr-CH" sz="1800" dirty="0" smtClean="0">
                <a:latin typeface="+mn-lt"/>
              </a:rPr>
              <a:t> of pile-up?. Etc. etc. </a:t>
            </a:r>
          </a:p>
          <a:p>
            <a:r>
              <a:rPr lang="fr-CH" sz="1800" dirty="0" smtClean="0">
                <a:latin typeface="+mn-lt"/>
              </a:rPr>
              <a:t>do </a:t>
            </a:r>
            <a:r>
              <a:rPr lang="fr-CH" sz="1800" dirty="0" err="1" smtClean="0">
                <a:latin typeface="+mn-lt"/>
              </a:rPr>
              <a:t>we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need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another</a:t>
            </a:r>
            <a:r>
              <a:rPr lang="fr-CH" sz="1800" dirty="0" smtClean="0">
                <a:latin typeface="+mn-lt"/>
              </a:rPr>
              <a:t> machine to </a:t>
            </a:r>
            <a:r>
              <a:rPr lang="fr-CH" sz="1800" dirty="0" err="1" smtClean="0">
                <a:latin typeface="+mn-lt"/>
              </a:rPr>
              <a:t>study</a:t>
            </a:r>
            <a:r>
              <a:rPr lang="fr-CH" sz="1800" dirty="0" smtClean="0">
                <a:latin typeface="+mn-lt"/>
              </a:rPr>
              <a:t> more </a:t>
            </a:r>
            <a:r>
              <a:rPr lang="fr-CH" sz="1800" dirty="0" err="1" smtClean="0">
                <a:latin typeface="+mn-lt"/>
              </a:rPr>
              <a:t>properties</a:t>
            </a:r>
            <a:r>
              <a:rPr lang="fr-CH" sz="1800" dirty="0" smtClean="0">
                <a:latin typeface="+mn-lt"/>
              </a:rPr>
              <a:t> or more </a:t>
            </a:r>
            <a:r>
              <a:rPr lang="fr-CH" sz="1800" dirty="0" err="1" smtClean="0">
                <a:latin typeface="+mn-lt"/>
              </a:rPr>
              <a:t>precisely</a:t>
            </a:r>
            <a:r>
              <a:rPr lang="fr-CH" sz="1800" dirty="0" smtClean="0">
                <a:latin typeface="+mn-lt"/>
              </a:rPr>
              <a:t>? </a:t>
            </a:r>
          </a:p>
          <a:p>
            <a:r>
              <a:rPr lang="fr-CH" sz="1800" i="1" dirty="0" smtClean="0">
                <a:solidFill>
                  <a:srgbClr val="C00000"/>
                </a:solidFill>
                <a:latin typeface="+mn-lt"/>
              </a:rPr>
              <a:t>Performance on </a:t>
            </a:r>
            <a:r>
              <a:rPr lang="fr-CH" sz="1800" i="1" dirty="0" err="1" smtClean="0">
                <a:solidFill>
                  <a:srgbClr val="C00000"/>
                </a:solidFill>
                <a:latin typeface="+mn-lt"/>
              </a:rPr>
              <a:t>couplings</a:t>
            </a:r>
            <a:r>
              <a:rPr lang="fr-CH" sz="1800" i="1" dirty="0" smtClean="0">
                <a:solidFill>
                  <a:srgbClr val="C00000"/>
                </a:solidFill>
                <a:latin typeface="+mn-lt"/>
              </a:rPr>
              <a:t> self </a:t>
            </a:r>
            <a:r>
              <a:rPr lang="fr-CH" sz="1800" i="1" dirty="0" err="1" smtClean="0">
                <a:solidFill>
                  <a:srgbClr val="C00000"/>
                </a:solidFill>
                <a:latin typeface="+mn-lt"/>
              </a:rPr>
              <a:t>couplings</a:t>
            </a:r>
            <a:r>
              <a:rPr lang="fr-CH" sz="1800" i="1" dirty="0" smtClean="0">
                <a:solidFill>
                  <a:srgbClr val="C00000"/>
                </a:solidFill>
                <a:latin typeface="+mn-lt"/>
              </a:rPr>
              <a:t> and invisible </a:t>
            </a:r>
            <a:r>
              <a:rPr lang="fr-CH" sz="1800" i="1" dirty="0" err="1" smtClean="0">
                <a:solidFill>
                  <a:srgbClr val="C00000"/>
                </a:solidFill>
                <a:latin typeface="+mn-lt"/>
              </a:rPr>
              <a:t>width</a:t>
            </a:r>
            <a:r>
              <a:rPr lang="fr-CH" sz="1800" i="1" dirty="0" smtClean="0">
                <a:solidFill>
                  <a:srgbClr val="C00000"/>
                </a:solidFill>
                <a:latin typeface="+mn-lt"/>
              </a:rPr>
              <a:t>?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At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a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linear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collider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?</a:t>
            </a:r>
          </a:p>
          <a:p>
            <a:r>
              <a:rPr lang="fr-CH" sz="1800" dirty="0" smtClean="0">
                <a:latin typeface="+mn-lt"/>
              </a:rPr>
              <a:t>For 125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Higgs</a:t>
            </a:r>
            <a:r>
              <a:rPr lang="fr-CH" sz="1800" dirty="0" smtClean="0">
                <a:latin typeface="+mn-lt"/>
              </a:rPr>
              <a:t>, </a:t>
            </a:r>
            <a:r>
              <a:rPr lang="fr-CH" sz="1800" dirty="0" err="1" smtClean="0">
                <a:latin typeface="+mn-lt"/>
              </a:rPr>
              <a:t>peak</a:t>
            </a:r>
            <a:r>
              <a:rPr lang="fr-CH" sz="1800" dirty="0" smtClean="0">
                <a:latin typeface="+mn-lt"/>
              </a:rPr>
              <a:t> cross-section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~250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= </a:t>
            </a:r>
            <a:r>
              <a:rPr lang="fr-CH" sz="1800" dirty="0" err="1" smtClean="0">
                <a:latin typeface="+mn-lt"/>
              </a:rPr>
              <a:t>m</a:t>
            </a:r>
            <a:r>
              <a:rPr lang="fr-CH" sz="1800" baseline="-25000" dirty="0" err="1" smtClean="0">
                <a:latin typeface="+mn-lt"/>
              </a:rPr>
              <a:t>H</a:t>
            </a:r>
            <a:r>
              <a:rPr lang="fr-CH" sz="1800" dirty="0" smtClean="0">
                <a:latin typeface="+mn-lt"/>
              </a:rPr>
              <a:t>+</a:t>
            </a:r>
            <a:r>
              <a:rPr lang="fr-CH" sz="1800" dirty="0" err="1" smtClean="0">
                <a:latin typeface="+mn-lt"/>
              </a:rPr>
              <a:t>m</a:t>
            </a:r>
            <a:r>
              <a:rPr lang="fr-CH" sz="1800" baseline="-25000" dirty="0" err="1" smtClean="0">
                <a:latin typeface="+mn-lt"/>
              </a:rPr>
              <a:t>Z</a:t>
            </a:r>
            <a:r>
              <a:rPr lang="fr-CH" sz="1800" dirty="0" smtClean="0">
                <a:latin typeface="+mn-lt"/>
              </a:rPr>
              <a:t>+30 </a:t>
            </a:r>
            <a:r>
              <a:rPr lang="fr-CH" sz="1800" dirty="0" err="1" smtClean="0">
                <a:latin typeface="+mn-lt"/>
              </a:rPr>
              <a:t>GeV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But.. 250 GV of </a:t>
            </a:r>
            <a:r>
              <a:rPr lang="fr-CH" sz="1800" dirty="0" err="1" smtClean="0">
                <a:latin typeface="+mn-lt"/>
              </a:rPr>
              <a:t>acceleration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and </a:t>
            </a:r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still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err="1" smtClean="0">
                <a:latin typeface="+mn-lt"/>
              </a:rPr>
              <a:t>requires</a:t>
            </a:r>
            <a:r>
              <a:rPr lang="fr-CH" sz="1800" dirty="0" smtClean="0">
                <a:latin typeface="+mn-lt"/>
              </a:rPr>
              <a:t> a large </a:t>
            </a:r>
            <a:r>
              <a:rPr lang="fr-CH" sz="1800" dirty="0" err="1" smtClean="0">
                <a:latin typeface="+mn-lt"/>
              </a:rPr>
              <a:t>amount</a:t>
            </a:r>
            <a:r>
              <a:rPr lang="fr-CH" sz="1800" dirty="0" smtClean="0">
                <a:latin typeface="+mn-lt"/>
              </a:rPr>
              <a:t> of power and </a:t>
            </a:r>
            <a:r>
              <a:rPr lang="fr-CH" sz="1800" dirty="0" err="1" smtClean="0">
                <a:latin typeface="+mn-lt"/>
              </a:rPr>
              <a:t>superb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alignment</a:t>
            </a:r>
            <a:r>
              <a:rPr lang="fr-CH" sz="1800" dirty="0" smtClean="0">
                <a:latin typeface="+mn-lt"/>
              </a:rPr>
              <a:t>. </a:t>
            </a:r>
            <a:r>
              <a:rPr lang="fr-CH" sz="1800" i="1" dirty="0" err="1" smtClean="0">
                <a:solidFill>
                  <a:srgbClr val="C00000"/>
                </a:solidFill>
                <a:latin typeface="+mn-lt"/>
              </a:rPr>
              <a:t>Cost</a:t>
            </a:r>
            <a:r>
              <a:rPr lang="fr-CH" sz="1800" i="1" dirty="0" smtClean="0">
                <a:solidFill>
                  <a:srgbClr val="C00000"/>
                </a:solidFill>
                <a:latin typeface="+mn-lt"/>
              </a:rPr>
              <a:t>?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At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a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small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e+ e- machine?   </a:t>
            </a:r>
            <a:r>
              <a:rPr lang="fr-CH" sz="1800" dirty="0" smtClean="0">
                <a:latin typeface="+mn-lt"/>
              </a:rPr>
              <a:t>LEP3 in LHC tunnel (</a:t>
            </a:r>
            <a:r>
              <a:rPr lang="fr-CH" sz="1800" dirty="0" err="1" smtClean="0">
                <a:latin typeface="+mn-lt"/>
              </a:rPr>
              <a:t>see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next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slides</a:t>
            </a:r>
            <a:r>
              <a:rPr lang="fr-CH" sz="1800" dirty="0" smtClean="0">
                <a:latin typeface="+mn-lt"/>
              </a:rPr>
              <a:t>)</a:t>
            </a:r>
          </a:p>
          <a:p>
            <a:r>
              <a:rPr lang="fr-CH" sz="1800" dirty="0" smtClean="0">
                <a:latin typeface="+mn-lt"/>
              </a:rPr>
              <a:t> Much </a:t>
            </a:r>
            <a:r>
              <a:rPr lang="fr-CH" sz="1800" dirty="0" err="1" smtClean="0">
                <a:latin typeface="+mn-lt"/>
              </a:rPr>
              <a:t>easier</a:t>
            </a:r>
            <a:r>
              <a:rPr lang="fr-CH" sz="1800" dirty="0" smtClean="0">
                <a:latin typeface="+mn-lt"/>
              </a:rPr>
              <a:t> and </a:t>
            </a:r>
            <a:r>
              <a:rPr lang="fr-CH" sz="1800" dirty="0" err="1" smtClean="0">
                <a:latin typeface="+mn-lt"/>
              </a:rPr>
              <a:t>cheaper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than</a:t>
            </a:r>
            <a:r>
              <a:rPr lang="fr-CH" sz="1800" dirty="0" smtClean="0">
                <a:latin typeface="+mn-lt"/>
              </a:rPr>
              <a:t> LC but not </a:t>
            </a:r>
            <a:r>
              <a:rPr lang="fr-CH" sz="1800" dirty="0" err="1" smtClean="0">
                <a:latin typeface="+mn-lt"/>
              </a:rPr>
              <a:t>expandable</a:t>
            </a:r>
            <a:r>
              <a:rPr lang="fr-CH" sz="1800" dirty="0" smtClean="0">
                <a:latin typeface="+mn-lt"/>
              </a:rPr>
              <a:t>.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At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a muon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collider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?</a:t>
            </a:r>
          </a:p>
          <a:p>
            <a:r>
              <a:rPr lang="fr-CH" sz="1800" dirty="0" err="1" smtClean="0">
                <a:latin typeface="+mn-lt"/>
              </a:rPr>
              <a:t>Feasibility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study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ongoing</a:t>
            </a:r>
            <a:r>
              <a:rPr lang="fr-CH" sz="1800" dirty="0" smtClean="0">
                <a:latin typeface="+mn-lt"/>
              </a:rPr>
              <a:t>. Not an </a:t>
            </a:r>
            <a:r>
              <a:rPr lang="fr-CH" sz="1800" dirty="0" err="1" smtClean="0">
                <a:latin typeface="+mn-lt"/>
              </a:rPr>
              <a:t>easy</a:t>
            </a:r>
            <a:r>
              <a:rPr lang="fr-CH" sz="1800" dirty="0" smtClean="0">
                <a:latin typeface="+mn-lt"/>
              </a:rPr>
              <a:t> machine! </a:t>
            </a:r>
          </a:p>
          <a:p>
            <a:r>
              <a:rPr lang="fr-CH" sz="1800" dirty="0" err="1" smtClean="0">
                <a:latin typeface="+mn-lt"/>
              </a:rPr>
              <a:t>Ionization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cooling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(MICE </a:t>
            </a:r>
            <a:r>
              <a:rPr lang="fr-CH" sz="1800" dirty="0" err="1" smtClean="0">
                <a:latin typeface="+mn-lt"/>
              </a:rPr>
              <a:t>experiment</a:t>
            </a:r>
            <a:r>
              <a:rPr lang="fr-CH" sz="1800" dirty="0" smtClean="0">
                <a:latin typeface="+mn-lt"/>
              </a:rPr>
              <a:t>) </a:t>
            </a:r>
          </a:p>
          <a:p>
            <a:r>
              <a:rPr lang="fr-CH" sz="1800" dirty="0" smtClean="0">
                <a:latin typeface="+mn-lt"/>
              </a:rPr>
              <a:t>Virtue: s-</a:t>
            </a:r>
            <a:r>
              <a:rPr lang="fr-CH" sz="1800" dirty="0" err="1" smtClean="0">
                <a:latin typeface="+mn-lt"/>
              </a:rPr>
              <a:t>channel</a:t>
            </a:r>
            <a:r>
              <a:rPr lang="fr-CH" sz="1800" dirty="0" smtClean="0">
                <a:latin typeface="+mn-lt"/>
              </a:rPr>
              <a:t> production </a:t>
            </a:r>
            <a:r>
              <a:rPr lang="fr-CH" sz="1800" dirty="0" smtClean="0">
                <a:latin typeface="+mn-lt"/>
                <a:sym typeface="Symbol"/>
              </a:rPr>
              <a:t></a:t>
            </a:r>
            <a:r>
              <a:rPr lang="fr-CH" sz="1800" baseline="30000" dirty="0" smtClean="0">
                <a:latin typeface="+mn-lt"/>
                <a:sym typeface="Symbol"/>
              </a:rPr>
              <a:t>+</a:t>
            </a:r>
            <a:r>
              <a:rPr lang="fr-CH" sz="1800" dirty="0" smtClean="0">
                <a:latin typeface="+mn-lt"/>
                <a:sym typeface="Symbol"/>
              </a:rPr>
              <a:t> </a:t>
            </a:r>
            <a:r>
              <a:rPr lang="fr-CH" sz="1800" baseline="30000" dirty="0" smtClean="0">
                <a:latin typeface="+mn-lt"/>
                <a:sym typeface="Symbol"/>
              </a:rPr>
              <a:t>-</a:t>
            </a:r>
            <a:r>
              <a:rPr lang="fr-CH" sz="1800" dirty="0" smtClean="0">
                <a:latin typeface="+mn-lt"/>
                <a:sym typeface="Symbol"/>
              </a:rPr>
              <a:t> H , </a:t>
            </a:r>
            <a:r>
              <a:rPr lang="fr-CH" sz="1800" dirty="0" err="1" smtClean="0">
                <a:latin typeface="+mn-lt"/>
                <a:sym typeface="Symbol"/>
              </a:rPr>
              <a:t>exquisite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energy</a:t>
            </a:r>
            <a:r>
              <a:rPr lang="fr-CH" sz="1800" dirty="0" smtClean="0">
                <a:latin typeface="+mn-lt"/>
                <a:sym typeface="Symbol"/>
              </a:rPr>
              <a:t> calibration </a:t>
            </a:r>
          </a:p>
          <a:p>
            <a:r>
              <a:rPr lang="fr-CH" sz="1800" dirty="0" smtClean="0">
                <a:latin typeface="+mn-lt"/>
                <a:sym typeface="Symbol"/>
              </a:rPr>
              <a:t>and </a:t>
            </a:r>
            <a:r>
              <a:rPr lang="fr-CH" sz="1800" dirty="0" err="1" smtClean="0">
                <a:latin typeface="+mn-lt"/>
                <a:sym typeface="Symbol"/>
              </a:rPr>
              <a:t>very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small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energy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spread</a:t>
            </a:r>
            <a:r>
              <a:rPr lang="fr-CH" sz="1800" dirty="0" smtClean="0">
                <a:latin typeface="+mn-lt"/>
                <a:sym typeface="Symbol"/>
              </a:rPr>
              <a:t> if </a:t>
            </a:r>
            <a:r>
              <a:rPr lang="fr-CH" sz="1800" dirty="0" err="1" smtClean="0">
                <a:latin typeface="+mn-lt"/>
                <a:sym typeface="Symbol"/>
              </a:rPr>
              <a:t>needed</a:t>
            </a:r>
            <a:r>
              <a:rPr lang="fr-CH" sz="1800" dirty="0" smtClean="0">
                <a:latin typeface="+mn-lt"/>
                <a:sym typeface="Symbol"/>
              </a:rPr>
              <a:t>. 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5500" y="787401"/>
            <a:ext cx="6246813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2527300" y="939800"/>
            <a:ext cx="25400" cy="38100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45785" y="5486400"/>
            <a:ext cx="869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125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really</a:t>
            </a:r>
            <a:r>
              <a:rPr lang="fr-CH" sz="1800" dirty="0" smtClean="0">
                <a:latin typeface="+mn-lt"/>
              </a:rPr>
              <a:t> a good place to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: </a:t>
            </a:r>
          </a:p>
          <a:p>
            <a:r>
              <a:rPr lang="fr-CH" sz="1800" dirty="0" smtClean="0">
                <a:latin typeface="+mn-lt"/>
              </a:rPr>
              <a:t>   </a:t>
            </a:r>
            <a:r>
              <a:rPr lang="fr-CH" sz="1800" dirty="0" smtClean="0">
                <a:latin typeface="+mn-lt"/>
                <a:sym typeface="Symbol"/>
              </a:rPr>
              <a:t></a:t>
            </a:r>
            <a:r>
              <a:rPr lang="fr-CH" sz="1800" dirty="0" err="1" smtClean="0">
                <a:latin typeface="+mn-lt"/>
              </a:rPr>
              <a:t>bb</a:t>
            </a:r>
            <a:r>
              <a:rPr lang="fr-CH" sz="1800" dirty="0" smtClean="0">
                <a:latin typeface="+mn-lt"/>
              </a:rPr>
              <a:t> , WW, </a:t>
            </a:r>
            <a:r>
              <a:rPr lang="fr-CH" sz="1800" dirty="0" err="1" smtClean="0">
                <a:latin typeface="+mn-lt"/>
              </a:rPr>
              <a:t>gg</a:t>
            </a:r>
            <a:r>
              <a:rPr lang="fr-CH" sz="1800" dirty="0" smtClean="0">
                <a:latin typeface="+mn-lt"/>
              </a:rPr>
              <a:t>, </a:t>
            </a:r>
            <a:r>
              <a:rPr lang="fr-CH" sz="1800" dirty="0" smtClean="0">
                <a:latin typeface="+mn-lt"/>
                <a:sym typeface="Symbol"/>
              </a:rPr>
              <a:t>, </a:t>
            </a:r>
            <a:r>
              <a:rPr lang="fr-CH" sz="1800" dirty="0" smtClean="0">
                <a:latin typeface="+mn-lt"/>
              </a:rPr>
              <a:t>ZZ, </a:t>
            </a:r>
            <a:r>
              <a:rPr lang="fr-CH" sz="1800" dirty="0" smtClean="0">
                <a:latin typeface="+mn-lt"/>
                <a:sym typeface="Symbol"/>
              </a:rPr>
              <a:t>cc  are all </a:t>
            </a:r>
            <a:r>
              <a:rPr lang="fr-CH" sz="1800" dirty="0" err="1" smtClean="0">
                <a:latin typeface="+mn-lt"/>
                <a:sym typeface="Symbol"/>
              </a:rPr>
              <a:t>above</a:t>
            </a:r>
            <a:r>
              <a:rPr lang="fr-CH" sz="1800" dirty="0" smtClean="0">
                <a:latin typeface="+mn-lt"/>
                <a:sym typeface="Symbol"/>
              </a:rPr>
              <a:t> a few %  and   </a:t>
            </a:r>
            <a:r>
              <a:rPr lang="fr-CH" sz="1800" dirty="0" err="1" smtClean="0">
                <a:latin typeface="+mn-lt"/>
                <a:sym typeface="Symbol"/>
              </a:rPr>
              <a:t>is</a:t>
            </a:r>
            <a:r>
              <a:rPr lang="fr-CH" sz="1800" dirty="0" smtClean="0">
                <a:latin typeface="+mn-lt"/>
                <a:sym typeface="Symbol"/>
              </a:rPr>
              <a:t> ~maximal</a:t>
            </a:r>
            <a:r>
              <a:rPr lang="fr-CH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775" y="3879850"/>
            <a:ext cx="56102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" y="0"/>
            <a:ext cx="6007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1800" dirty="0" smtClean="0">
                <a:latin typeface="+mn-lt"/>
              </a:rPr>
              <a:t>LEP3 </a:t>
            </a:r>
            <a:r>
              <a:rPr lang="fr-CH" sz="1800" dirty="0" err="1" smtClean="0">
                <a:latin typeface="+mn-lt"/>
              </a:rPr>
              <a:t>Scheme</a:t>
            </a:r>
            <a:r>
              <a:rPr lang="fr-CH" sz="1800" dirty="0" smtClean="0">
                <a:latin typeface="+mn-lt"/>
              </a:rPr>
              <a:t> </a:t>
            </a:r>
            <a:r>
              <a:rPr lang="en-US" sz="1800" dirty="0" smtClean="0"/>
              <a:t>   arXiv:1112.2518</a:t>
            </a:r>
            <a:endParaRPr lang="en-US" sz="18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100" y="622300"/>
            <a:ext cx="866775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LEP </a:t>
            </a:r>
            <a:r>
              <a:rPr lang="fr-CH" sz="1800" dirty="0" err="1" smtClean="0">
                <a:latin typeface="+mn-lt"/>
              </a:rPr>
              <a:t>operated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104.5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/</a:t>
            </a:r>
            <a:r>
              <a:rPr lang="fr-CH" sz="1800" dirty="0" err="1" smtClean="0">
                <a:latin typeface="+mn-lt"/>
              </a:rPr>
              <a:t>beam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Brush Script MT" pitchFamily="66" charset="0"/>
              </a:rPr>
              <a:t>L =</a:t>
            </a:r>
            <a:r>
              <a:rPr lang="fr-CH" sz="1800" dirty="0" smtClean="0">
                <a:latin typeface="+mn-lt"/>
              </a:rPr>
              <a:t> 10</a:t>
            </a:r>
            <a:r>
              <a:rPr lang="fr-CH" sz="1800" baseline="30000" dirty="0" smtClean="0">
                <a:latin typeface="+mn-lt"/>
              </a:rPr>
              <a:t>32 </a:t>
            </a:r>
            <a:r>
              <a:rPr lang="fr-CH" sz="1800" dirty="0" smtClean="0">
                <a:latin typeface="+mn-lt"/>
              </a:rPr>
              <a:t>/cm</a:t>
            </a:r>
            <a:r>
              <a:rPr lang="fr-CH" sz="1800" baseline="30000" dirty="0" smtClean="0">
                <a:latin typeface="+mn-lt"/>
              </a:rPr>
              <a:t>2</a:t>
            </a:r>
            <a:r>
              <a:rPr lang="fr-CH" sz="1800" dirty="0" smtClean="0">
                <a:latin typeface="+mn-lt"/>
              </a:rPr>
              <a:t>/s,  (</a:t>
            </a:r>
            <a:r>
              <a:rPr lang="fr-CH" sz="1800" dirty="0" err="1" smtClean="0">
                <a:latin typeface="+mn-lt"/>
              </a:rPr>
              <a:t>peak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)</a:t>
            </a:r>
          </a:p>
          <a:p>
            <a:r>
              <a:rPr lang="fr-CH" sz="1800" dirty="0" smtClean="0">
                <a:latin typeface="+mn-lt"/>
                <a:sym typeface="Symbol"/>
              </a:rPr>
              <a:t></a:t>
            </a:r>
            <a:r>
              <a:rPr lang="fr-CH" sz="1800" baseline="-25000" dirty="0" smtClean="0">
                <a:latin typeface="+mn-lt"/>
                <a:sym typeface="Symbol"/>
              </a:rPr>
              <a:t>b </a:t>
            </a:r>
            <a:r>
              <a:rPr lang="fr-CH" sz="1800" dirty="0" smtClean="0">
                <a:latin typeface="+mn-lt"/>
                <a:sym typeface="Symbol"/>
              </a:rPr>
              <a:t>= </a:t>
            </a:r>
            <a:r>
              <a:rPr lang="fr-CH" sz="1800" dirty="0" smtClean="0">
                <a:latin typeface="+mn-lt"/>
              </a:rPr>
              <a:t>6h             </a:t>
            </a:r>
            <a:r>
              <a:rPr lang="fr-CH" sz="1800" dirty="0" err="1" smtClean="0">
                <a:latin typeface="+mn-lt"/>
              </a:rPr>
              <a:t>beam</a:t>
            </a:r>
            <a:r>
              <a:rPr lang="fr-CH" sz="1800" dirty="0" smtClean="0">
                <a:latin typeface="+mn-lt"/>
              </a:rPr>
              <a:t> life-time </a:t>
            </a:r>
          </a:p>
          <a:p>
            <a:r>
              <a:rPr lang="fr-CH" sz="1800" dirty="0" smtClean="0">
                <a:latin typeface="+mn-lt"/>
              </a:rPr>
              <a:t>P</a:t>
            </a:r>
            <a:r>
              <a:rPr lang="fr-CH" sz="1800" baseline="-25000" dirty="0" smtClean="0">
                <a:latin typeface="+mn-lt"/>
              </a:rPr>
              <a:t>SR</a:t>
            </a:r>
            <a:r>
              <a:rPr lang="fr-CH" sz="1800" dirty="0" smtClean="0">
                <a:latin typeface="+mn-lt"/>
              </a:rPr>
              <a:t>= 20 </a:t>
            </a:r>
            <a:r>
              <a:rPr lang="fr-CH" sz="1800" dirty="0" smtClean="0">
                <a:latin typeface="+mn-lt"/>
              </a:rPr>
              <a:t>MW       </a:t>
            </a:r>
            <a:r>
              <a:rPr lang="fr-CH" sz="1800" dirty="0" smtClean="0">
                <a:latin typeface="+mn-lt"/>
              </a:rPr>
              <a:t>Synchrotron Radiation power </a:t>
            </a:r>
          </a:p>
          <a:p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err="1" smtClean="0">
                <a:latin typeface="+mn-lt"/>
              </a:rPr>
              <a:t>Modify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parameters</a:t>
            </a:r>
            <a:r>
              <a:rPr lang="fr-CH" sz="1800" dirty="0" smtClean="0">
                <a:latin typeface="+mn-lt"/>
              </a:rPr>
              <a:t> (</a:t>
            </a:r>
            <a:r>
              <a:rPr lang="fr-CH" sz="1800" dirty="0" err="1" smtClean="0">
                <a:latin typeface="+mn-lt"/>
              </a:rPr>
              <a:t>reduce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beam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sizes</a:t>
            </a:r>
            <a:r>
              <a:rPr lang="fr-CH" sz="1800" dirty="0" smtClean="0">
                <a:latin typeface="+mn-lt"/>
              </a:rPr>
              <a:t> by more </a:t>
            </a:r>
            <a:r>
              <a:rPr lang="fr-CH" sz="1800" dirty="0" err="1" smtClean="0">
                <a:latin typeface="+mn-lt"/>
              </a:rPr>
              <a:t>focusing</a:t>
            </a:r>
            <a:r>
              <a:rPr lang="fr-CH" sz="1800" dirty="0" smtClean="0">
                <a:latin typeface="+mn-lt"/>
              </a:rPr>
              <a:t>) </a:t>
            </a:r>
          </a:p>
          <a:p>
            <a:r>
              <a:rPr lang="fr-CH" sz="1800" dirty="0" smtClean="0">
                <a:latin typeface="+mn-lt"/>
              </a:rPr>
              <a:t>to </a:t>
            </a:r>
            <a:r>
              <a:rPr lang="fr-CH" sz="1800" dirty="0" err="1" smtClean="0">
                <a:latin typeface="+mn-lt"/>
              </a:rPr>
              <a:t>increase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instantaneous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without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increasing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intensity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too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much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  <a:sym typeface="Wingdings" pitchFamily="2" charset="2"/>
              </a:rPr>
              <a:t> </a:t>
            </a:r>
          </a:p>
          <a:p>
            <a:r>
              <a:rPr lang="fr-CH" sz="1800" dirty="0" smtClean="0"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 = 1.5 10</a:t>
            </a:r>
            <a:r>
              <a:rPr lang="en-US" sz="1800" baseline="30000" dirty="0" smtClean="0">
                <a:latin typeface="+mn-lt"/>
              </a:rPr>
              <a:t>34</a:t>
            </a:r>
            <a:r>
              <a:rPr lang="en-US" sz="1800" dirty="0" smtClean="0">
                <a:latin typeface="+mn-lt"/>
              </a:rPr>
              <a:t> /cm2/s,  (peak luminosity)</a:t>
            </a:r>
          </a:p>
          <a:p>
            <a:r>
              <a:rPr lang="en-US" sz="1800" dirty="0" smtClean="0">
                <a:latin typeface="+mn-lt"/>
                <a:sym typeface="Symbol"/>
              </a:rPr>
              <a:t></a:t>
            </a:r>
            <a:r>
              <a:rPr lang="en-US" sz="1800" baseline="-25000" dirty="0" smtClean="0">
                <a:latin typeface="+mn-lt"/>
              </a:rPr>
              <a:t>b</a:t>
            </a:r>
            <a:r>
              <a:rPr lang="en-US" sz="1800" dirty="0" smtClean="0">
                <a:latin typeface="+mn-lt"/>
              </a:rPr>
              <a:t> = 12 min        beam life-time </a:t>
            </a:r>
          </a:p>
          <a:p>
            <a:r>
              <a:rPr lang="en-US" sz="1800" dirty="0" smtClean="0">
                <a:latin typeface="+mn-lt"/>
              </a:rPr>
              <a:t>P</a:t>
            </a:r>
            <a:r>
              <a:rPr lang="en-US" sz="1800" baseline="-25000" dirty="0" smtClean="0">
                <a:latin typeface="+mn-lt"/>
              </a:rPr>
              <a:t>SR</a:t>
            </a:r>
            <a:r>
              <a:rPr lang="en-US" sz="1800" dirty="0" smtClean="0">
                <a:latin typeface="+mn-lt"/>
              </a:rPr>
              <a:t>= 50 </a:t>
            </a:r>
            <a:r>
              <a:rPr lang="en-US" sz="1800" dirty="0" smtClean="0">
                <a:latin typeface="+mn-lt"/>
              </a:rPr>
              <a:t>MW       </a:t>
            </a:r>
            <a:r>
              <a:rPr lang="en-US" sz="1800" dirty="0" smtClean="0">
                <a:latin typeface="+mn-lt"/>
              </a:rPr>
              <a:t>Synchrotron Radiation power </a:t>
            </a:r>
          </a:p>
          <a:p>
            <a:r>
              <a:rPr lang="fr-CH" sz="1800" dirty="0" err="1" smtClean="0">
                <a:latin typeface="+mn-lt"/>
              </a:rPr>
              <a:t>Inject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continuously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using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ancellary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accelerator</a:t>
            </a:r>
            <a:r>
              <a:rPr lang="fr-CH" sz="1800" dirty="0" smtClean="0">
                <a:latin typeface="+mn-lt"/>
              </a:rPr>
              <a:t>.   </a:t>
            </a:r>
          </a:p>
          <a:p>
            <a:r>
              <a:rPr lang="fr-CH" sz="1800" dirty="0" smtClean="0">
                <a:latin typeface="+mn-lt"/>
                <a:sym typeface="Wingdings" pitchFamily="2" charset="2"/>
              </a:rPr>
              <a:t> </a:t>
            </a:r>
            <a:r>
              <a:rPr lang="fr-CH" sz="1800" dirty="0" smtClean="0">
                <a:latin typeface="Brush Script MT" pitchFamily="66" charset="0"/>
              </a:rPr>
              <a:t>L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+mn-lt"/>
              </a:rPr>
              <a:t>= 1.5 10</a:t>
            </a:r>
            <a:r>
              <a:rPr lang="en-US" sz="1800" baseline="30000" dirty="0" smtClean="0">
                <a:latin typeface="+mn-lt"/>
              </a:rPr>
              <a:t>34</a:t>
            </a:r>
            <a:r>
              <a:rPr lang="en-US" sz="1800" dirty="0" smtClean="0">
                <a:latin typeface="+mn-lt"/>
              </a:rPr>
              <a:t> /cm2/</a:t>
            </a:r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s                      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2 10</a:t>
            </a:r>
            <a:r>
              <a:rPr lang="fr-CH" sz="1800" baseline="30000" dirty="0" smtClean="0">
                <a:solidFill>
                  <a:srgbClr val="0033CC"/>
                </a:solidFill>
                <a:latin typeface="+mn-lt"/>
              </a:rPr>
              <a:t>4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ZH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events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per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year</a:t>
            </a:r>
            <a:r>
              <a:rPr lang="fr-CH" sz="1800" dirty="0" smtClean="0">
                <a:latin typeface="+mn-lt"/>
              </a:rPr>
              <a:t> </a:t>
            </a:r>
          </a:p>
          <a:p>
            <a:endParaRPr lang="fr-CH" sz="1800" dirty="0" smtClean="0">
              <a:latin typeface="+mn-lt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9875"/>
            <a:ext cx="3338024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9538" y="265113"/>
            <a:ext cx="6384925" cy="5892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55588" y="2551113"/>
            <a:ext cx="17283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000" dirty="0">
                <a:solidFill>
                  <a:srgbClr val="FF0000"/>
                </a:solidFill>
              </a:rPr>
              <a:t>Muon </a:t>
            </a:r>
            <a:r>
              <a:rPr lang="fr-CH" sz="2000" dirty="0" err="1">
                <a:solidFill>
                  <a:srgbClr val="FF0000"/>
                </a:solidFill>
              </a:rPr>
              <a:t>collider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7740650" y="2084388"/>
            <a:ext cx="9001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i="1">
                <a:solidFill>
                  <a:srgbClr val="00B050"/>
                </a:solidFill>
              </a:rPr>
              <a:t>Murray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996238" y="4805363"/>
            <a:ext cx="744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i="1">
                <a:solidFill>
                  <a:srgbClr val="00B050"/>
                </a:solidFill>
              </a:rPr>
              <a:t>Janot</a:t>
            </a:r>
            <a:endParaRPr lang="en-US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100" y="0"/>
            <a:ext cx="790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latin typeface="+mj-lt"/>
              </a:rPr>
              <a:t>Neutrinos : the New </a:t>
            </a:r>
            <a:r>
              <a:rPr lang="fr-CH" sz="2400" dirty="0" err="1" smtClean="0">
                <a:latin typeface="+mj-lt"/>
              </a:rPr>
              <a:t>Physics</a:t>
            </a:r>
            <a:r>
              <a:rPr lang="fr-CH" sz="2400" dirty="0" smtClean="0">
                <a:latin typeface="+mj-lt"/>
              </a:rPr>
              <a:t> </a:t>
            </a:r>
            <a:r>
              <a:rPr lang="fr-CH" sz="2400" dirty="0" err="1" smtClean="0">
                <a:latin typeface="+mj-lt"/>
              </a:rPr>
              <a:t>there</a:t>
            </a:r>
            <a:r>
              <a:rPr lang="fr-CH" sz="2400" dirty="0" smtClean="0">
                <a:latin typeface="+mj-lt"/>
              </a:rPr>
              <a:t> </a:t>
            </a:r>
            <a:r>
              <a:rPr lang="fr-CH" sz="2400" dirty="0" err="1" smtClean="0">
                <a:latin typeface="+mj-lt"/>
              </a:rPr>
              <a:t>is</a:t>
            </a:r>
            <a:r>
              <a:rPr lang="fr-CH" sz="2400" dirty="0" smtClean="0">
                <a:latin typeface="+mj-lt"/>
              </a:rPr>
              <a:t>… and a lot of </a:t>
            </a:r>
            <a:r>
              <a:rPr lang="fr-CH" sz="2400" dirty="0" err="1" smtClean="0">
                <a:latin typeface="+mj-lt"/>
              </a:rPr>
              <a:t>it!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571500"/>
          <a:ext cx="85471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133600"/>
                <a:gridCol w="2257425"/>
                <a:gridCol w="2136775"/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      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Dirac mass </a:t>
                      </a:r>
                      <a:r>
                        <a:rPr lang="fr-CH" dirty="0" err="1" smtClean="0"/>
                        <a:t>term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Majorana</a:t>
                      </a:r>
                      <a:endParaRPr lang="fr-CH" dirty="0" smtClean="0"/>
                    </a:p>
                    <a:p>
                      <a:r>
                        <a:rPr lang="fr-CH" dirty="0" smtClean="0"/>
                        <a:t> mass </a:t>
                      </a:r>
                      <a:r>
                        <a:rPr lang="fr-CH" dirty="0" err="1" smtClean="0"/>
                        <a:t>term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Dirac AND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dirty="0" err="1" smtClean="0"/>
                        <a:t>Majorana</a:t>
                      </a:r>
                      <a:r>
                        <a:rPr lang="fr-CH" dirty="0" smtClean="0"/>
                        <a:t> </a:t>
                      </a:r>
                    </a:p>
                    <a:p>
                      <a:r>
                        <a:rPr lang="fr-CH" dirty="0" smtClean="0"/>
                        <a:t>Mass </a:t>
                      </a:r>
                      <a:r>
                        <a:rPr lang="fr-CH" dirty="0" err="1" smtClean="0"/>
                        <a:t>terms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 smtClean="0">
                        <a:sym typeface="Symbol" pitchFamily="18" charset="2"/>
                      </a:endParaRPr>
                    </a:p>
                    <a:p>
                      <a:r>
                        <a:rPr lang="en-US" sz="2400" dirty="0" smtClean="0">
                          <a:sym typeface="Symbol" pitchFamily="18" charset="2"/>
                        </a:rPr>
                        <a:t>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              </a:t>
                      </a:r>
                      <a:r>
                        <a:rPr lang="en-US" dirty="0" smtClean="0">
                          <a:sym typeface="Symbol"/>
                        </a:rPr>
                        <a:t></a:t>
                      </a:r>
                      <a:r>
                        <a:rPr lang="en-US" sz="2400" dirty="0" smtClean="0">
                          <a:sym typeface="Symbol" pitchFamily="18" charset="2"/>
                        </a:rPr>
                        <a:t>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</a:t>
                      </a:r>
                      <a:endParaRPr lang="fr-CH" dirty="0" smtClean="0"/>
                    </a:p>
                    <a:p>
                      <a:r>
                        <a:rPr lang="fr-CH" dirty="0" smtClean="0"/>
                        <a:t>I= ½             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ym typeface="Symbol" pitchFamily="18" charset="2"/>
                      </a:endParaRPr>
                    </a:p>
                    <a:p>
                      <a:r>
                        <a:rPr lang="en-US" sz="2400" dirty="0" smtClean="0">
                          <a:sym typeface="Symbol" pitchFamily="18" charset="2"/>
                        </a:rPr>
                        <a:t>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   </a:t>
                      </a:r>
                      <a:r>
                        <a:rPr lang="en-US" sz="2400" dirty="0" smtClean="0">
                          <a:sym typeface="Symbol" pitchFamily="18" charset="2"/>
                        </a:rPr>
                        <a:t>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     </a:t>
                      </a:r>
                      <a:r>
                        <a:rPr lang="en-US" dirty="0" smtClean="0">
                          <a:sym typeface="Symbol"/>
                        </a:rPr>
                        <a:t></a:t>
                      </a:r>
                      <a:r>
                        <a:rPr lang="en-US" sz="2400" dirty="0" smtClean="0">
                          <a:sym typeface="Symbol" pitchFamily="18" charset="2"/>
                        </a:rPr>
                        <a:t>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 </a:t>
                      </a:r>
                      <a:r>
                        <a:rPr lang="en-US" dirty="0" smtClean="0">
                          <a:sym typeface="Symbol"/>
                        </a:rPr>
                        <a:t></a:t>
                      </a:r>
                      <a:r>
                        <a:rPr lang="en-US" sz="2400" dirty="0" smtClean="0">
                          <a:sym typeface="Symbol" pitchFamily="18" charset="2"/>
                        </a:rPr>
                        <a:t>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endParaRPr lang="fr-CH" dirty="0" smtClean="0"/>
                    </a:p>
                    <a:p>
                      <a:r>
                        <a:rPr lang="fr-CH" dirty="0" smtClean="0"/>
                        <a:t> ½    0        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dirty="0" smtClean="0"/>
                        <a:t>½    0</a:t>
                      </a:r>
                    </a:p>
                    <a:p>
                      <a:endParaRPr lang="fr-CH" dirty="0" smtClean="0"/>
                    </a:p>
                    <a:p>
                      <a:endParaRPr lang="fr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ym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Symbol" pitchFamily="18" charset="2"/>
                        </a:rPr>
                        <a:t>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 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sym typeface="Symbol"/>
                        </a:rPr>
                        <a:t>      </a:t>
                      </a:r>
                      <a:r>
                        <a:rPr lang="en-US" sz="2400" baseline="0" dirty="0" smtClean="0">
                          <a:sym typeface="Symbol" pitchFamily="18" charset="2"/>
                        </a:rPr>
                        <a:t>    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</a:t>
                      </a:r>
                      <a:r>
                        <a:rPr kumimoji="0" lang="en-US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R </a:t>
                      </a:r>
                      <a:endParaRPr lang="fr-CH" dirty="0" smtClean="0"/>
                    </a:p>
                    <a:p>
                      <a:r>
                        <a:rPr lang="fr-CH" dirty="0" smtClean="0"/>
                        <a:t> ½    </a:t>
                      </a:r>
                      <a:r>
                        <a:rPr lang="fr-CH" baseline="0" dirty="0" smtClean="0"/>
                        <a:t>     </a:t>
                      </a:r>
                      <a:r>
                        <a:rPr lang="fr-CH" dirty="0" smtClean="0"/>
                        <a:t>     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dirty="0" smtClean="0"/>
                        <a:t>½   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Symbol" pitchFamily="18" charset="2"/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sym typeface="Symbol"/>
                        </a:rPr>
                        <a:t>      </a:t>
                      </a:r>
                      <a:r>
                        <a:rPr lang="en-US" sz="2400" dirty="0" smtClean="0">
                          <a:sym typeface="Symbol" pitchFamily="18" charset="2"/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endParaRPr lang="fr-CH" sz="2400" dirty="0" smtClean="0"/>
                    </a:p>
                    <a:p>
                      <a:r>
                        <a:rPr lang="fr-CH" sz="2400" dirty="0" smtClean="0"/>
                        <a:t> 0       </a:t>
                      </a:r>
                      <a:r>
                        <a:rPr lang="fr-CH" sz="2400" baseline="0" dirty="0" smtClean="0"/>
                        <a:t> </a:t>
                      </a:r>
                      <a:r>
                        <a:rPr lang="fr-CH" sz="2400" dirty="0" smtClean="0"/>
                        <a:t>0</a:t>
                      </a:r>
                      <a:endParaRPr lang="en-US" sz="2400" dirty="0" smtClean="0">
                        <a:sym typeface="Symbol" pitchFamily="18" charset="2"/>
                      </a:endParaRPr>
                    </a:p>
                    <a:p>
                      <a:r>
                        <a:rPr lang="en-US" sz="2400" dirty="0" smtClean="0">
                          <a:sym typeface="Symbol" pitchFamily="18" charset="2"/>
                        </a:rPr>
                        <a:t>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      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sym typeface="Symbol"/>
                        </a:rPr>
                        <a:t>   </a:t>
                      </a:r>
                      <a:r>
                        <a:rPr lang="en-US" sz="2400" dirty="0" smtClean="0">
                          <a:sym typeface="Symbol" pitchFamily="18" charset="2"/>
                        </a:rPr>
                        <a:t>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R </a:t>
                      </a:r>
                      <a:endParaRPr lang="fr-CH" dirty="0" smtClean="0"/>
                    </a:p>
                    <a:p>
                      <a:r>
                        <a:rPr lang="fr-CH" dirty="0" smtClean="0"/>
                        <a:t> ½          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dirty="0" smtClean="0"/>
                        <a:t>½  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  X  3 </a:t>
                      </a:r>
                      <a:r>
                        <a:rPr lang="fr-CH" dirty="0" err="1" smtClean="0"/>
                        <a:t>Families</a:t>
                      </a:r>
                      <a:endParaRPr lang="fr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X  3 </a:t>
                      </a:r>
                      <a:r>
                        <a:rPr lang="fr-CH" dirty="0" err="1" smtClean="0"/>
                        <a:t>Families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X  3 </a:t>
                      </a:r>
                      <a:r>
                        <a:rPr lang="fr-CH" dirty="0" err="1" smtClean="0"/>
                        <a:t>Families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X  3 </a:t>
                      </a:r>
                      <a:r>
                        <a:rPr lang="fr-CH" dirty="0" err="1" smtClean="0"/>
                        <a:t>Families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6 </a:t>
                      </a:r>
                      <a:r>
                        <a:rPr lang="fr-CH" dirty="0" err="1" smtClean="0"/>
                        <a:t>massless</a:t>
                      </a:r>
                      <a:r>
                        <a:rPr lang="fr-CH" baseline="0" dirty="0" smtClean="0"/>
                        <a:t>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3 masses </a:t>
                      </a:r>
                    </a:p>
                    <a:p>
                      <a:r>
                        <a:rPr lang="fr-CH" sz="1600" dirty="0" smtClean="0"/>
                        <a:t>12 states</a:t>
                      </a:r>
                    </a:p>
                    <a:p>
                      <a:r>
                        <a:rPr lang="fr-CH" sz="1600" dirty="0" smtClean="0"/>
                        <a:t>3 active neutrinos</a:t>
                      </a:r>
                    </a:p>
                    <a:p>
                      <a:r>
                        <a:rPr lang="fr-CH" sz="1600" dirty="0" smtClean="0"/>
                        <a:t>3 active</a:t>
                      </a:r>
                      <a:r>
                        <a:rPr lang="fr-CH" sz="1600" baseline="0" dirty="0" smtClean="0"/>
                        <a:t> </a:t>
                      </a:r>
                      <a:r>
                        <a:rPr lang="fr-CH" sz="1600" dirty="0" err="1" smtClean="0"/>
                        <a:t>antinu’s</a:t>
                      </a:r>
                      <a:endParaRPr lang="fr-CH" sz="1600" dirty="0" smtClean="0"/>
                    </a:p>
                    <a:p>
                      <a:r>
                        <a:rPr lang="fr-CH" sz="1600" dirty="0" smtClean="0"/>
                        <a:t>6 </a:t>
                      </a:r>
                      <a:r>
                        <a:rPr lang="fr-CH" sz="1600" dirty="0" err="1" smtClean="0"/>
                        <a:t>sterile</a:t>
                      </a:r>
                      <a:r>
                        <a:rPr lang="fr-CH" sz="1600" dirty="0" smtClean="0"/>
                        <a:t> neutrinos…</a:t>
                      </a:r>
                    </a:p>
                    <a:p>
                      <a:r>
                        <a:rPr lang="fr-CH" sz="1600" dirty="0" smtClean="0"/>
                        <a:t>3 </a:t>
                      </a:r>
                      <a:r>
                        <a:rPr lang="fr-CH" sz="1600" dirty="0" err="1" smtClean="0"/>
                        <a:t>mixing</a:t>
                      </a:r>
                      <a:r>
                        <a:rPr lang="fr-CH" sz="1600" dirty="0" smtClean="0"/>
                        <a:t> angles</a:t>
                      </a:r>
                      <a:r>
                        <a:rPr lang="fr-CH" sz="1600" baseline="0" dirty="0" smtClean="0"/>
                        <a:t> </a:t>
                      </a:r>
                    </a:p>
                    <a:p>
                      <a:r>
                        <a:rPr lang="fr-CH" sz="1600" baseline="0" dirty="0" smtClean="0"/>
                        <a:t>1 CP </a:t>
                      </a:r>
                      <a:r>
                        <a:rPr lang="fr-CH" sz="1600" baseline="0" dirty="0" err="1" smtClean="0"/>
                        <a:t>violating</a:t>
                      </a:r>
                      <a:r>
                        <a:rPr lang="fr-CH" sz="1600" baseline="0" dirty="0" smtClean="0"/>
                        <a:t> phase </a:t>
                      </a:r>
                      <a:endParaRPr lang="fr-CH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3 masses </a:t>
                      </a:r>
                    </a:p>
                    <a:p>
                      <a:r>
                        <a:rPr lang="fr-CH" sz="1600" dirty="0" smtClean="0"/>
                        <a:t>6 active states</a:t>
                      </a:r>
                    </a:p>
                    <a:p>
                      <a:r>
                        <a:rPr lang="fr-CH" sz="1600" dirty="0" smtClean="0"/>
                        <a:t>No </a:t>
                      </a:r>
                      <a:r>
                        <a:rPr lang="fr-CH" sz="1600" dirty="0" err="1" smtClean="0"/>
                        <a:t>steriles</a:t>
                      </a:r>
                      <a:endParaRPr lang="fr-CH" sz="1600" dirty="0" smtClean="0"/>
                    </a:p>
                    <a:p>
                      <a:r>
                        <a:rPr lang="fr-CH" sz="1600" dirty="0" smtClean="0"/>
                        <a:t>3 </a:t>
                      </a:r>
                      <a:r>
                        <a:rPr lang="fr-CH" sz="1600" dirty="0" err="1" smtClean="0"/>
                        <a:t>mixing</a:t>
                      </a:r>
                      <a:r>
                        <a:rPr lang="fr-CH" sz="1600" dirty="0" smtClean="0"/>
                        <a:t> angles </a:t>
                      </a:r>
                    </a:p>
                    <a:p>
                      <a:r>
                        <a:rPr lang="fr-CH" sz="1600" dirty="0" smtClean="0"/>
                        <a:t>3 CP </a:t>
                      </a:r>
                      <a:r>
                        <a:rPr lang="fr-CH" sz="1600" dirty="0" err="1" smtClean="0"/>
                        <a:t>violating</a:t>
                      </a:r>
                      <a:r>
                        <a:rPr lang="fr-CH" sz="1600" dirty="0" smtClean="0"/>
                        <a:t> phases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smtClean="0"/>
                        <a:t>0v</a:t>
                      </a:r>
                      <a:r>
                        <a:rPr lang="fr-CH" sz="1600" dirty="0" smtClean="0">
                          <a:sym typeface="Symbol"/>
                        </a:rPr>
                        <a:t></a:t>
                      </a:r>
                      <a:endParaRPr lang="fr-CH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dirty="0" smtClean="0"/>
                        <a:t>6 masses</a:t>
                      </a:r>
                    </a:p>
                    <a:p>
                      <a:r>
                        <a:rPr lang="fr-CH" sz="1600" dirty="0" smtClean="0"/>
                        <a:t>12 states</a:t>
                      </a:r>
                    </a:p>
                    <a:p>
                      <a:r>
                        <a:rPr lang="fr-CH" sz="1600" dirty="0" smtClean="0"/>
                        <a:t>6 active states </a:t>
                      </a:r>
                    </a:p>
                    <a:p>
                      <a:r>
                        <a:rPr lang="fr-CH" sz="1600" dirty="0" smtClean="0"/>
                        <a:t>6 </a:t>
                      </a:r>
                      <a:r>
                        <a:rPr lang="fr-CH" sz="1600" dirty="0" err="1" smtClean="0"/>
                        <a:t>sterile</a:t>
                      </a:r>
                      <a:r>
                        <a:rPr lang="fr-CH" sz="1600" dirty="0" smtClean="0"/>
                        <a:t> neutrinos…</a:t>
                      </a:r>
                    </a:p>
                    <a:p>
                      <a:r>
                        <a:rPr lang="fr-CH" sz="1600" dirty="0" smtClean="0"/>
                        <a:t>More </a:t>
                      </a:r>
                      <a:r>
                        <a:rPr lang="fr-CH" sz="1600" dirty="0" err="1" smtClean="0"/>
                        <a:t>mixing</a:t>
                      </a:r>
                      <a:r>
                        <a:rPr lang="fr-CH" sz="1600" dirty="0" smtClean="0"/>
                        <a:t> angles </a:t>
                      </a:r>
                    </a:p>
                    <a:p>
                      <a:r>
                        <a:rPr lang="fr-CH" sz="1600" dirty="0" smtClean="0"/>
                        <a:t>and CPV  phases</a:t>
                      </a:r>
                    </a:p>
                    <a:p>
                      <a:r>
                        <a:rPr lang="fr-CH" sz="1600" dirty="0" smtClean="0"/>
                        <a:t>0v</a:t>
                      </a:r>
                      <a:r>
                        <a:rPr lang="fr-CH" sz="1600" dirty="0" smtClean="0">
                          <a:sym typeface="Symbol"/>
                        </a:rPr>
                        <a:t></a:t>
                      </a:r>
                      <a:endParaRPr lang="fr-CH" sz="1600" dirty="0" smtClean="0"/>
                    </a:p>
                    <a:p>
                      <a:r>
                        <a:rPr lang="fr-CH" sz="1600" u="sng" dirty="0" smtClean="0">
                          <a:solidFill>
                            <a:srgbClr val="0070C0"/>
                          </a:solidFill>
                          <a:sym typeface="Wingdings" pitchFamily="2" charset="2"/>
                        </a:rPr>
                        <a:t> </a:t>
                      </a:r>
                      <a:r>
                        <a:rPr lang="fr-CH" sz="1600" u="sng" dirty="0" err="1" smtClean="0">
                          <a:solidFill>
                            <a:srgbClr val="0070C0"/>
                          </a:solidFill>
                        </a:rPr>
                        <a:t>Leptogenesis</a:t>
                      </a:r>
                      <a:r>
                        <a:rPr lang="fr-CH" sz="1600" u="sng" baseline="0" dirty="0" smtClean="0">
                          <a:solidFill>
                            <a:srgbClr val="0070C0"/>
                          </a:solidFill>
                        </a:rPr>
                        <a:t> and </a:t>
                      </a:r>
                      <a:r>
                        <a:rPr lang="fr-CH" sz="1600" u="sng" baseline="0" dirty="0" err="1" smtClean="0">
                          <a:solidFill>
                            <a:srgbClr val="0070C0"/>
                          </a:solidFill>
                        </a:rPr>
                        <a:t>Dark</a:t>
                      </a:r>
                      <a:r>
                        <a:rPr lang="fr-CH" sz="1600" u="sng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CH" sz="1600" u="sng" baseline="0" dirty="0" err="1" smtClean="0">
                          <a:solidFill>
                            <a:srgbClr val="0070C0"/>
                          </a:solidFill>
                        </a:rPr>
                        <a:t>matter</a:t>
                      </a:r>
                      <a:endParaRPr lang="en-US" sz="1600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5100" y="1485900"/>
            <a:ext cx="2628900" cy="1884363"/>
          </a:xfrm>
          <a:prstGeom prst="rect">
            <a:avLst/>
          </a:prstGeom>
          <a:noFill/>
          <a:ln w="44450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41" name="TextBox 40"/>
          <p:cNvSpPr txBox="1"/>
          <p:nvPr/>
        </p:nvSpPr>
        <p:spPr>
          <a:xfrm>
            <a:off x="152400" y="5638800"/>
            <a:ext cx="781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srgbClr val="0099FF"/>
                </a:solidFill>
                <a:latin typeface="+mn-lt"/>
              </a:rPr>
              <a:t>M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ass </a:t>
            </a:r>
            <a:r>
              <a:rPr lang="fr-CH" sz="2000" dirty="0" err="1" smtClean="0">
                <a:solidFill>
                  <a:srgbClr val="0099FF"/>
                </a:solidFill>
                <a:latin typeface="+mn-lt"/>
              </a:rPr>
              <a:t>hierarchies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 are all </a:t>
            </a:r>
            <a:r>
              <a:rPr lang="fr-CH" sz="2000" dirty="0" err="1" smtClean="0">
                <a:solidFill>
                  <a:srgbClr val="0099FF"/>
                </a:solidFill>
                <a:latin typeface="+mn-lt"/>
              </a:rPr>
              <a:t>unknown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99FF"/>
                </a:solidFill>
                <a:latin typeface="+mn-lt"/>
              </a:rPr>
              <a:t>except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   m</a:t>
            </a:r>
            <a:r>
              <a:rPr lang="fr-CH" sz="2000" baseline="-25000" dirty="0" smtClean="0">
                <a:solidFill>
                  <a:srgbClr val="0099FF"/>
                </a:solidFill>
                <a:latin typeface="+mn-lt"/>
              </a:rPr>
              <a:t>1 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&lt; m</a:t>
            </a:r>
            <a:r>
              <a:rPr lang="fr-CH" sz="2000" baseline="-25000" dirty="0" smtClean="0">
                <a:solidFill>
                  <a:srgbClr val="0099FF"/>
                </a:solidFill>
                <a:latin typeface="+mn-lt"/>
              </a:rPr>
              <a:t>2  </a:t>
            </a:r>
            <a:endParaRPr lang="fr-CH" sz="2000" dirty="0" smtClean="0">
              <a:solidFill>
                <a:srgbClr val="0099FF"/>
              </a:solidFill>
              <a:latin typeface="+mn-lt"/>
            </a:endParaRPr>
          </a:p>
          <a:p>
            <a:r>
              <a:rPr lang="fr-CH" sz="2000" dirty="0">
                <a:solidFill>
                  <a:srgbClr val="0099FF"/>
                </a:solidFill>
                <a:latin typeface="+mn-lt"/>
              </a:rPr>
              <a:t> 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   </a:t>
            </a:r>
            <a:r>
              <a:rPr lang="fr-CH" sz="2000" dirty="0" err="1" smtClean="0">
                <a:solidFill>
                  <a:srgbClr val="0099FF"/>
                </a:solidFill>
                <a:latin typeface="+mn-lt"/>
              </a:rPr>
              <a:t>Preferred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 scenario has </a:t>
            </a:r>
            <a:r>
              <a:rPr lang="fr-CH" sz="2000" dirty="0" err="1" smtClean="0">
                <a:solidFill>
                  <a:srgbClr val="0099FF"/>
                </a:solidFill>
                <a:latin typeface="+mn-lt"/>
              </a:rPr>
              <a:t>both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 </a:t>
            </a:r>
            <a:r>
              <a:rPr lang="fr-CH" sz="2000" dirty="0">
                <a:solidFill>
                  <a:srgbClr val="0099FF"/>
                </a:solidFill>
                <a:latin typeface="+mn-lt"/>
              </a:rPr>
              <a:t>D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irac and </a:t>
            </a:r>
            <a:r>
              <a:rPr lang="fr-CH" sz="2000" dirty="0" err="1" smtClean="0">
                <a:solidFill>
                  <a:srgbClr val="0099FF"/>
                </a:solidFill>
                <a:latin typeface="+mn-lt"/>
              </a:rPr>
              <a:t>Majorana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99FF"/>
                </a:solidFill>
                <a:latin typeface="+mn-lt"/>
              </a:rPr>
              <a:t>terms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 …</a:t>
            </a:r>
          </a:p>
          <a:p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…  a </a:t>
            </a:r>
            <a:r>
              <a:rPr lang="fr-CH" sz="2000" dirty="0" err="1" smtClean="0">
                <a:solidFill>
                  <a:srgbClr val="0099FF"/>
                </a:solidFill>
                <a:latin typeface="+mn-lt"/>
              </a:rPr>
              <a:t>bonanza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 of </a:t>
            </a:r>
            <a:r>
              <a:rPr lang="fr-CH" sz="2000" dirty="0" err="1" smtClean="0">
                <a:solidFill>
                  <a:srgbClr val="0099FF"/>
                </a:solidFill>
                <a:latin typeface="+mn-lt"/>
              </a:rPr>
              <a:t>extreme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99FF"/>
                </a:solidFill>
                <a:latin typeface="+mn-lt"/>
              </a:rPr>
              <a:t>experimental</a:t>
            </a:r>
            <a:r>
              <a:rPr lang="fr-CH" sz="2000" dirty="0" smtClean="0">
                <a:solidFill>
                  <a:srgbClr val="0099FF"/>
                </a:solidFill>
                <a:latin typeface="+mn-lt"/>
              </a:rPr>
              <a:t> challenges</a:t>
            </a:r>
            <a:endParaRPr lang="en-US" sz="2000" dirty="0">
              <a:solidFill>
                <a:srgbClr val="0099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0638" y="0"/>
            <a:ext cx="4724400" cy="976313"/>
          </a:xfrm>
          <a:solidFill>
            <a:srgbClr val="FFFF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r>
              <a:rPr lang="en-US" sz="2400">
                <a:latin typeface="Comic Sans MS" pitchFamily="66" charset="0"/>
              </a:rPr>
              <a:t/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The neutrino mixing matrix: 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3 angles and a phase  </a:t>
            </a:r>
            <a:r>
              <a:rPr lang="en-US" sz="2400">
                <a:latin typeface="Comic Sans MS" pitchFamily="66" charset="0"/>
                <a:sym typeface="Symbol" pitchFamily="18" charset="2"/>
              </a:rPr>
              <a:t></a:t>
            </a:r>
            <a:r>
              <a:rPr lang="en-US">
                <a:latin typeface="Symbol" pitchFamily="18" charset="2"/>
              </a:rPr>
              <a:t> </a:t>
            </a:r>
            <a:endParaRPr lang="en-US"/>
          </a:p>
        </p:txBody>
      </p:sp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4378325" y="5051425"/>
            <a:ext cx="4562475" cy="82232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400" b="1">
                <a:latin typeface="Times New Roman" pitchFamily="18" charset="0"/>
              </a:rPr>
              <a:t>Unknown or poorly known </a:t>
            </a:r>
          </a:p>
          <a:p>
            <a:pPr algn="l" eaLnBrk="0" hangingPunct="0"/>
            <a:r>
              <a:rPr lang="en-US" sz="2400" b="1"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sz="2400" b="1" baseline="-25000">
                <a:solidFill>
                  <a:srgbClr val="FF031E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b="1" baseline="-25000">
                <a:solidFill>
                  <a:srgbClr val="00CCFF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1400" b="1">
                <a:latin typeface="Times New Roman" pitchFamily="18" charset="0"/>
              </a:rPr>
              <a:t> ,  </a:t>
            </a:r>
            <a:r>
              <a:rPr lang="en-US" sz="2400" b="1">
                <a:latin typeface="Times New Roman" pitchFamily="18" charset="0"/>
              </a:rPr>
              <a:t>phase 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</a:t>
            </a:r>
            <a:r>
              <a:rPr lang="en-US" sz="2000" b="1">
                <a:latin typeface="Times New Roman" pitchFamily="18" charset="0"/>
                <a:sym typeface="Symbol" pitchFamily="18" charset="2"/>
              </a:rPr>
              <a:t> ,    </a:t>
            </a:r>
            <a:r>
              <a:rPr lang="en-US" sz="2400" b="1">
                <a:latin typeface="Times New Roman" pitchFamily="18" charset="0"/>
              </a:rPr>
              <a:t>sign of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>
                <a:latin typeface="Times New Roman" pitchFamily="18" charset="0"/>
              </a:rPr>
              <a:t>m</a:t>
            </a:r>
            <a:r>
              <a:rPr lang="en-US" sz="2400" b="1" baseline="-25000">
                <a:solidFill>
                  <a:srgbClr val="FF031E"/>
                </a:solidFill>
                <a:latin typeface="Times New Roman" pitchFamily="18" charset="0"/>
              </a:rPr>
              <a:t>1</a:t>
            </a:r>
            <a:r>
              <a:rPr lang="en-US" sz="2400" b="1" baseline="-25000">
                <a:solidFill>
                  <a:srgbClr val="00CCFF"/>
                </a:solidFill>
                <a:latin typeface="Times New Roman" pitchFamily="18" charset="0"/>
              </a:rPr>
              <a:t>3</a:t>
            </a:r>
            <a:endParaRPr lang="en-US" sz="2400" b="1">
              <a:solidFill>
                <a:srgbClr val="00CCFF"/>
              </a:solidFill>
              <a:latin typeface="Times New Roman" pitchFamily="18" charset="0"/>
            </a:endParaRPr>
          </a:p>
        </p:txBody>
      </p:sp>
      <p:pic>
        <p:nvPicPr>
          <p:cNvPr id="521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1065213"/>
            <a:ext cx="5175250" cy="328612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</p:pic>
      <p:sp>
        <p:nvSpPr>
          <p:cNvPr id="521221" name="Text Box 5"/>
          <p:cNvSpPr txBox="1">
            <a:spLocks noChangeArrowheads="1"/>
          </p:cNvSpPr>
          <p:nvPr/>
        </p:nvSpPr>
        <p:spPr bwMode="auto">
          <a:xfrm>
            <a:off x="6262688" y="2678113"/>
            <a:ext cx="584200" cy="3048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OR? </a:t>
            </a:r>
          </a:p>
        </p:txBody>
      </p:sp>
      <p:sp>
        <p:nvSpPr>
          <p:cNvPr id="521222" name="Line 6"/>
          <p:cNvSpPr>
            <a:spLocks noChangeShapeType="1"/>
          </p:cNvSpPr>
          <p:nvPr/>
        </p:nvSpPr>
        <p:spPr bwMode="auto">
          <a:xfrm>
            <a:off x="5930900" y="1257300"/>
            <a:ext cx="863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1223" name="Line 7"/>
          <p:cNvSpPr>
            <a:spLocks noChangeShapeType="1"/>
          </p:cNvSpPr>
          <p:nvPr/>
        </p:nvSpPr>
        <p:spPr bwMode="auto">
          <a:xfrm>
            <a:off x="5930900" y="2146300"/>
            <a:ext cx="863600" cy="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>
            <a:off x="5930900" y="2247900"/>
            <a:ext cx="863600" cy="0"/>
          </a:xfrm>
          <a:prstGeom prst="line">
            <a:avLst/>
          </a:prstGeom>
          <a:noFill/>
          <a:ln w="41275">
            <a:solidFill>
              <a:srgbClr val="FF031E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1225" name="Freeform 9"/>
          <p:cNvSpPr>
            <a:spLocks/>
          </p:cNvSpPr>
          <p:nvPr/>
        </p:nvSpPr>
        <p:spPr bwMode="auto">
          <a:xfrm>
            <a:off x="6908800" y="1231900"/>
            <a:ext cx="1588" cy="876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552"/>
              </a:cxn>
            </a:cxnLst>
            <a:rect l="0" t="0" r="r" b="b"/>
            <a:pathLst>
              <a:path w="1" h="552">
                <a:moveTo>
                  <a:pt x="0" y="0"/>
                </a:moveTo>
                <a:lnTo>
                  <a:pt x="1" y="55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1226" name="Line 10"/>
          <p:cNvSpPr>
            <a:spLocks noChangeShapeType="1"/>
          </p:cNvSpPr>
          <p:nvPr/>
        </p:nvSpPr>
        <p:spPr bwMode="auto">
          <a:xfrm>
            <a:off x="6908800" y="20955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1227" name="Text Box 11"/>
          <p:cNvSpPr txBox="1">
            <a:spLocks noChangeArrowheads="1"/>
          </p:cNvSpPr>
          <p:nvPr/>
        </p:nvSpPr>
        <p:spPr bwMode="auto">
          <a:xfrm>
            <a:off x="6981928" y="1443038"/>
            <a:ext cx="1587294" cy="30777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latin typeface="Symbol" pitchFamily="18" charset="2"/>
              </a:rPr>
              <a:t>D</a:t>
            </a:r>
            <a:r>
              <a:rPr lang="en-US" sz="1400" b="1" dirty="0">
                <a:latin typeface="Times New Roman" pitchFamily="18" charset="0"/>
              </a:rPr>
              <a:t>m</a:t>
            </a:r>
            <a:r>
              <a:rPr lang="en-US" sz="1400" b="1" baseline="30000" dirty="0">
                <a:latin typeface="Times New Roman" pitchFamily="18" charset="0"/>
              </a:rPr>
              <a:t>2</a:t>
            </a:r>
            <a:r>
              <a:rPr lang="en-US" sz="1400" b="1" baseline="-25000" dirty="0">
                <a:solidFill>
                  <a:srgbClr val="FFCC66"/>
                </a:solidFill>
                <a:latin typeface="Times New Roman" pitchFamily="18" charset="0"/>
              </a:rPr>
              <a:t>2</a:t>
            </a:r>
            <a:r>
              <a:rPr lang="en-US" sz="1400" b="1" baseline="-25000" dirty="0">
                <a:solidFill>
                  <a:srgbClr val="00CCFF"/>
                </a:solidFill>
                <a:latin typeface="Times New Roman" pitchFamily="18" charset="0"/>
              </a:rPr>
              <a:t>3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</a:rPr>
              <a:t>2.4 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10</a:t>
            </a:r>
            <a:r>
              <a:rPr lang="en-US" sz="1400" b="1" baseline="30000" dirty="0">
                <a:solidFill>
                  <a:schemeClr val="tx2"/>
                </a:solidFill>
                <a:latin typeface="Times New Roman" pitchFamily="18" charset="0"/>
              </a:rPr>
              <a:t>-3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eV</a:t>
            </a:r>
            <a:r>
              <a:rPr lang="en-US" sz="1400" b="1" baseline="30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1400" b="1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21228" name="Text Box 12"/>
          <p:cNvSpPr txBox="1">
            <a:spLocks noChangeArrowheads="1"/>
          </p:cNvSpPr>
          <p:nvPr/>
        </p:nvSpPr>
        <p:spPr bwMode="auto">
          <a:xfrm>
            <a:off x="7202942" y="2039938"/>
            <a:ext cx="1678666" cy="30777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latin typeface="Symbol" pitchFamily="18" charset="2"/>
              </a:rPr>
              <a:t>D</a:t>
            </a:r>
            <a:r>
              <a:rPr lang="en-US" sz="1400" b="1" dirty="0">
                <a:latin typeface="Times New Roman" pitchFamily="18" charset="0"/>
              </a:rPr>
              <a:t>m</a:t>
            </a:r>
            <a:r>
              <a:rPr lang="en-US" sz="1400" b="1" baseline="30000" dirty="0">
                <a:latin typeface="Times New Roman" pitchFamily="18" charset="0"/>
              </a:rPr>
              <a:t>2</a:t>
            </a:r>
            <a:r>
              <a:rPr lang="en-US" sz="1400" b="1" baseline="-25000" dirty="0">
                <a:solidFill>
                  <a:srgbClr val="FF031E"/>
                </a:solidFill>
                <a:latin typeface="Times New Roman" pitchFamily="18" charset="0"/>
              </a:rPr>
              <a:t>1</a:t>
            </a:r>
            <a:r>
              <a:rPr lang="en-US" sz="1400" b="1" baseline="-25000" dirty="0">
                <a:solidFill>
                  <a:srgbClr val="FFCC66"/>
                </a:solidFill>
                <a:latin typeface="Times New Roman" pitchFamily="18" charset="0"/>
              </a:rPr>
              <a:t>2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</a:rPr>
              <a:t>7.5 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10</a:t>
            </a:r>
            <a:r>
              <a:rPr lang="en-US" sz="1400" b="1" baseline="30000" dirty="0">
                <a:solidFill>
                  <a:schemeClr val="tx2"/>
                </a:solidFill>
                <a:latin typeface="Times New Roman" pitchFamily="18" charset="0"/>
              </a:rPr>
              <a:t>-5   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eV</a:t>
            </a:r>
            <a:r>
              <a:rPr lang="en-US" sz="1400" b="1" baseline="30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21229" name="Line 13"/>
          <p:cNvSpPr>
            <a:spLocks noChangeShapeType="1"/>
          </p:cNvSpPr>
          <p:nvPr/>
        </p:nvSpPr>
        <p:spPr bwMode="auto">
          <a:xfrm>
            <a:off x="5930900" y="4229100"/>
            <a:ext cx="863600" cy="0"/>
          </a:xfrm>
          <a:prstGeom prst="line">
            <a:avLst/>
          </a:prstGeom>
          <a:noFill/>
          <a:ln w="41275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1230" name="Line 14"/>
          <p:cNvSpPr>
            <a:spLocks noChangeShapeType="1"/>
          </p:cNvSpPr>
          <p:nvPr/>
        </p:nvSpPr>
        <p:spPr bwMode="auto">
          <a:xfrm>
            <a:off x="5930900" y="3352800"/>
            <a:ext cx="863600" cy="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1231" name="Line 15"/>
          <p:cNvSpPr>
            <a:spLocks noChangeShapeType="1"/>
          </p:cNvSpPr>
          <p:nvPr/>
        </p:nvSpPr>
        <p:spPr bwMode="auto">
          <a:xfrm>
            <a:off x="5930900" y="3479800"/>
            <a:ext cx="863600" cy="0"/>
          </a:xfrm>
          <a:prstGeom prst="line">
            <a:avLst/>
          </a:prstGeom>
          <a:noFill/>
          <a:ln w="41275">
            <a:solidFill>
              <a:srgbClr val="FF031E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1232" name="Text Box 16"/>
          <p:cNvSpPr txBox="1">
            <a:spLocks noChangeArrowheads="1"/>
          </p:cNvSpPr>
          <p:nvPr/>
        </p:nvSpPr>
        <p:spPr bwMode="auto">
          <a:xfrm>
            <a:off x="5197475" y="2005013"/>
            <a:ext cx="958850" cy="4572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Symbol" pitchFamily="18" charset="2"/>
              </a:rPr>
              <a:t>n</a:t>
            </a:r>
            <a:r>
              <a:rPr lang="en-US" sz="2400" b="1" baseline="-25000">
                <a:solidFill>
                  <a:srgbClr val="FF031E"/>
                </a:solidFill>
                <a:latin typeface="Symbol" pitchFamily="18" charset="2"/>
              </a:rPr>
              <a:t>1</a:t>
            </a:r>
            <a:endParaRPr lang="en-US" sz="2400" b="1">
              <a:solidFill>
                <a:srgbClr val="FF031E"/>
              </a:solidFill>
              <a:latin typeface="Symbol" pitchFamily="18" charset="2"/>
            </a:endParaRPr>
          </a:p>
        </p:txBody>
      </p:sp>
      <p:sp>
        <p:nvSpPr>
          <p:cNvPr id="521233" name="Text Box 17"/>
          <p:cNvSpPr txBox="1">
            <a:spLocks noChangeArrowheads="1"/>
          </p:cNvSpPr>
          <p:nvPr/>
        </p:nvSpPr>
        <p:spPr bwMode="auto">
          <a:xfrm>
            <a:off x="5184775" y="1814513"/>
            <a:ext cx="958850" cy="4572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Symbol" pitchFamily="18" charset="2"/>
              </a:rPr>
              <a:t>n</a:t>
            </a:r>
            <a:r>
              <a:rPr lang="en-US" sz="2400" b="1" baseline="-25000">
                <a:solidFill>
                  <a:schemeClr val="accent2"/>
                </a:solidFill>
                <a:latin typeface="Symbol" pitchFamily="18" charset="2"/>
              </a:rPr>
              <a:t>2</a:t>
            </a:r>
            <a:endParaRPr lang="en-US" sz="2400" b="1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521234" name="Text Box 18"/>
          <p:cNvSpPr txBox="1">
            <a:spLocks noChangeArrowheads="1"/>
          </p:cNvSpPr>
          <p:nvPr/>
        </p:nvSpPr>
        <p:spPr bwMode="auto">
          <a:xfrm>
            <a:off x="5172075" y="976313"/>
            <a:ext cx="958850" cy="4572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Symbol" pitchFamily="18" charset="2"/>
              </a:rPr>
              <a:t>n</a:t>
            </a:r>
            <a:r>
              <a:rPr lang="en-US" sz="2400" b="1" baseline="-25000">
                <a:solidFill>
                  <a:srgbClr val="00CCFF"/>
                </a:solidFill>
                <a:latin typeface="Symbol" pitchFamily="18" charset="2"/>
              </a:rPr>
              <a:t>3</a:t>
            </a:r>
            <a:endParaRPr lang="en-US" sz="2400" b="1">
              <a:solidFill>
                <a:srgbClr val="00CCFF"/>
              </a:solidFill>
              <a:latin typeface="Symbol" pitchFamily="18" charset="2"/>
            </a:endParaRPr>
          </a:p>
        </p:txBody>
      </p:sp>
      <p:sp>
        <p:nvSpPr>
          <p:cNvPr id="521235" name="Text Box 19"/>
          <p:cNvSpPr txBox="1">
            <a:spLocks noChangeArrowheads="1"/>
          </p:cNvSpPr>
          <p:nvPr/>
        </p:nvSpPr>
        <p:spPr bwMode="auto">
          <a:xfrm>
            <a:off x="5235575" y="3236913"/>
            <a:ext cx="958850" cy="4572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Symbol" pitchFamily="18" charset="2"/>
              </a:rPr>
              <a:t>n</a:t>
            </a:r>
            <a:r>
              <a:rPr lang="en-US" sz="2400" b="1" baseline="-25000">
                <a:solidFill>
                  <a:srgbClr val="FF031E"/>
                </a:solidFill>
                <a:latin typeface="Symbol" pitchFamily="18" charset="2"/>
              </a:rPr>
              <a:t>1</a:t>
            </a:r>
            <a:endParaRPr lang="en-US" sz="2400" b="1">
              <a:solidFill>
                <a:srgbClr val="FF031E"/>
              </a:solidFill>
              <a:latin typeface="Symbol" pitchFamily="18" charset="2"/>
            </a:endParaRPr>
          </a:p>
        </p:txBody>
      </p:sp>
      <p:sp>
        <p:nvSpPr>
          <p:cNvPr id="521236" name="Text Box 20"/>
          <p:cNvSpPr txBox="1">
            <a:spLocks noChangeArrowheads="1"/>
          </p:cNvSpPr>
          <p:nvPr/>
        </p:nvSpPr>
        <p:spPr bwMode="auto">
          <a:xfrm>
            <a:off x="5222875" y="3033713"/>
            <a:ext cx="958850" cy="4572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Symbol" pitchFamily="18" charset="2"/>
              </a:rPr>
              <a:t>n</a:t>
            </a:r>
            <a:r>
              <a:rPr lang="en-US" sz="2400" b="1" baseline="-25000">
                <a:solidFill>
                  <a:schemeClr val="accent2"/>
                </a:solidFill>
                <a:latin typeface="Symbol" pitchFamily="18" charset="2"/>
              </a:rPr>
              <a:t>2</a:t>
            </a:r>
            <a:endParaRPr lang="en-US" sz="2400" b="1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521237" name="Text Box 21"/>
          <p:cNvSpPr txBox="1">
            <a:spLocks noChangeArrowheads="1"/>
          </p:cNvSpPr>
          <p:nvPr/>
        </p:nvSpPr>
        <p:spPr bwMode="auto">
          <a:xfrm>
            <a:off x="5260975" y="3897313"/>
            <a:ext cx="958850" cy="4572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Symbol" pitchFamily="18" charset="2"/>
              </a:rPr>
              <a:t>n</a:t>
            </a:r>
            <a:r>
              <a:rPr lang="en-US" sz="2400" b="1" baseline="-25000">
                <a:solidFill>
                  <a:srgbClr val="00CCFF"/>
                </a:solidFill>
                <a:latin typeface="Symbol" pitchFamily="18" charset="2"/>
              </a:rPr>
              <a:t>3</a:t>
            </a:r>
            <a:endParaRPr lang="en-US" sz="2400" b="1">
              <a:solidFill>
                <a:srgbClr val="00CCFF"/>
              </a:solidFill>
              <a:latin typeface="Symbol" pitchFamily="18" charset="2"/>
            </a:endParaRPr>
          </a:p>
        </p:txBody>
      </p:sp>
      <p:sp>
        <p:nvSpPr>
          <p:cNvPr id="521238" name="Text Box 22"/>
          <p:cNvSpPr txBox="1">
            <a:spLocks noChangeArrowheads="1"/>
          </p:cNvSpPr>
          <p:nvPr/>
        </p:nvSpPr>
        <p:spPr bwMode="auto">
          <a:xfrm>
            <a:off x="39688" y="4387850"/>
            <a:ext cx="5285421" cy="748923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 dirty="0" smtClean="0"/>
              <a:t>One </a:t>
            </a:r>
            <a:r>
              <a:rPr lang="fr-CH" sz="1600" dirty="0" err="1" smtClean="0"/>
              <a:t>year</a:t>
            </a:r>
            <a:r>
              <a:rPr lang="fr-CH" sz="1600" dirty="0" smtClean="0"/>
              <a:t> </a:t>
            </a:r>
            <a:r>
              <a:rPr lang="fr-CH" sz="1600" dirty="0" err="1" smtClean="0"/>
              <a:t>ago</a:t>
            </a:r>
            <a:r>
              <a:rPr lang="fr-CH" sz="1600" dirty="0" smtClean="0"/>
              <a:t>:</a:t>
            </a:r>
            <a:endParaRPr lang="en-US" sz="1600" b="1" dirty="0" smtClean="0">
              <a:latin typeface="Symbol" pitchFamily="18" charset="2"/>
            </a:endParaRPr>
          </a:p>
          <a:p>
            <a:pPr eaLnBrk="0" hangingPunct="0"/>
            <a:r>
              <a:rPr lang="en-US" sz="1600" b="1" dirty="0" smtClean="0">
                <a:latin typeface="Symbol" pitchFamily="18" charset="2"/>
              </a:rPr>
              <a:t>q</a:t>
            </a:r>
            <a:r>
              <a:rPr lang="en-US" sz="1600" b="1" baseline="-25000" dirty="0" smtClean="0">
                <a:solidFill>
                  <a:srgbClr val="FFCC66"/>
                </a:solidFill>
                <a:latin typeface="Times New Roman" pitchFamily="18" charset="0"/>
              </a:rPr>
              <a:t>2</a:t>
            </a:r>
            <a:r>
              <a:rPr lang="en-US" sz="1600" b="1" baseline="-25000" dirty="0" smtClean="0">
                <a:solidFill>
                  <a:srgbClr val="00CCFF"/>
                </a:solidFill>
                <a:latin typeface="Times New Roman" pitchFamily="18" charset="0"/>
              </a:rPr>
              <a:t>3</a:t>
            </a:r>
            <a:r>
              <a:rPr lang="en-US" sz="1600" b="1" baseline="-25000" dirty="0" smtClean="0">
                <a:latin typeface="Symbol" pitchFamily="18" charset="2"/>
              </a:rPr>
              <a:t> </a:t>
            </a:r>
            <a:r>
              <a:rPr lang="en-US" sz="1600" b="1" dirty="0">
                <a:latin typeface="Times New Roman" pitchFamily="18" charset="0"/>
              </a:rPr>
              <a:t>(atmospheric) </a:t>
            </a:r>
            <a:r>
              <a:rPr lang="en-US" sz="1600" b="1" dirty="0" smtClean="0">
                <a:latin typeface="Times New Roman" pitchFamily="18" charset="0"/>
              </a:rPr>
              <a:t> ~ 45</a:t>
            </a:r>
            <a:r>
              <a:rPr lang="en-US" sz="1600" b="1" baseline="30000" dirty="0" smtClean="0">
                <a:latin typeface="Times New Roman" pitchFamily="18" charset="0"/>
              </a:rPr>
              <a:t>0 </a:t>
            </a:r>
            <a:r>
              <a:rPr lang="en-US" sz="1600" b="1" dirty="0">
                <a:latin typeface="Times New Roman" pitchFamily="18" charset="0"/>
              </a:rPr>
              <a:t>, </a:t>
            </a:r>
            <a:r>
              <a:rPr lang="en-US" sz="1600" b="1" dirty="0">
                <a:latin typeface="Symbol" pitchFamily="18" charset="2"/>
              </a:rPr>
              <a:t>q</a:t>
            </a:r>
            <a:r>
              <a:rPr lang="en-US" sz="1600" b="1" baseline="-25000" dirty="0">
                <a:solidFill>
                  <a:srgbClr val="FF031E"/>
                </a:solidFill>
                <a:latin typeface="Times New Roman" pitchFamily="18" charset="0"/>
              </a:rPr>
              <a:t>1</a:t>
            </a:r>
            <a:r>
              <a:rPr lang="en-US" sz="1600" b="1" baseline="-25000" dirty="0">
                <a:solidFill>
                  <a:srgbClr val="FFCC66"/>
                </a:solidFill>
                <a:latin typeface="Times New Roman" pitchFamily="18" charset="0"/>
              </a:rPr>
              <a:t>2</a:t>
            </a:r>
            <a:r>
              <a:rPr lang="en-US" sz="1600" b="1" baseline="-25000" dirty="0">
                <a:latin typeface="Symbol" pitchFamily="18" charset="2"/>
              </a:rPr>
              <a:t> </a:t>
            </a:r>
            <a:r>
              <a:rPr lang="en-US" sz="1600" b="1" dirty="0">
                <a:latin typeface="Times New Roman" pitchFamily="18" charset="0"/>
              </a:rPr>
              <a:t>(solar) </a:t>
            </a:r>
            <a:r>
              <a:rPr lang="en-US" sz="1600" b="1" dirty="0" smtClean="0">
                <a:latin typeface="Times New Roman" pitchFamily="18" charset="0"/>
              </a:rPr>
              <a:t>~ </a:t>
            </a:r>
            <a:r>
              <a:rPr lang="en-US" sz="1600" b="1" dirty="0">
                <a:latin typeface="Times New Roman" pitchFamily="18" charset="0"/>
              </a:rPr>
              <a:t>32</a:t>
            </a:r>
            <a:r>
              <a:rPr lang="en-US" sz="1600" b="1" baseline="30000" dirty="0">
                <a:latin typeface="Times New Roman" pitchFamily="18" charset="0"/>
              </a:rPr>
              <a:t>0 </a:t>
            </a:r>
            <a:r>
              <a:rPr lang="en-US" sz="1600" b="1" dirty="0">
                <a:latin typeface="Times New Roman" pitchFamily="18" charset="0"/>
              </a:rPr>
              <a:t>, </a:t>
            </a:r>
            <a:r>
              <a:rPr lang="en-US" sz="1600" b="1" dirty="0">
                <a:latin typeface="Symbol" pitchFamily="18" charset="2"/>
              </a:rPr>
              <a:t>q</a:t>
            </a:r>
            <a:r>
              <a:rPr lang="en-US" sz="1600" b="1" baseline="-25000" dirty="0">
                <a:solidFill>
                  <a:srgbClr val="FF031E"/>
                </a:solidFill>
                <a:latin typeface="Times New Roman" pitchFamily="18" charset="0"/>
              </a:rPr>
              <a:t>1</a:t>
            </a:r>
            <a:r>
              <a:rPr lang="en-US" sz="1600" b="1" baseline="-25000" dirty="0">
                <a:solidFill>
                  <a:srgbClr val="00CCFF"/>
                </a:solidFill>
                <a:latin typeface="Times New Roman" pitchFamily="18" charset="0"/>
              </a:rPr>
              <a:t>3</a:t>
            </a:r>
            <a:r>
              <a:rPr lang="en-US" sz="1600" b="1" baseline="-25000" dirty="0">
                <a:latin typeface="Symbol" pitchFamily="18" charset="2"/>
              </a:rPr>
              <a:t> </a:t>
            </a:r>
            <a:r>
              <a:rPr lang="en-US" sz="1600" b="1" dirty="0">
                <a:latin typeface="Times New Roman" pitchFamily="18" charset="0"/>
              </a:rPr>
              <a:t>(</a:t>
            </a:r>
            <a:r>
              <a:rPr lang="en-US" sz="1600" b="1" dirty="0" err="1">
                <a:latin typeface="Times New Roman" pitchFamily="18" charset="0"/>
              </a:rPr>
              <a:t>Chooz</a:t>
            </a:r>
            <a:r>
              <a:rPr lang="en-US" sz="1600" b="1" dirty="0">
                <a:latin typeface="Times New Roman" pitchFamily="18" charset="0"/>
              </a:rPr>
              <a:t>) &lt; </a:t>
            </a:r>
            <a:r>
              <a:rPr lang="en-US" sz="1600" b="1" dirty="0" smtClean="0">
                <a:latin typeface="Times New Roman" pitchFamily="18" charset="0"/>
              </a:rPr>
              <a:t>13</a:t>
            </a:r>
            <a:endParaRPr lang="en-US" sz="1600" b="1" dirty="0">
              <a:latin typeface="Times New Roman" pitchFamily="18" charset="0"/>
            </a:endParaRPr>
          </a:p>
          <a:p>
            <a:pPr eaLnBrk="0" hangingPunct="0"/>
            <a:endParaRPr lang="en-US" sz="1600" b="1" baseline="30000" dirty="0">
              <a:latin typeface="Times New Roman" pitchFamily="18" charset="0"/>
            </a:endParaRPr>
          </a:p>
        </p:txBody>
      </p:sp>
      <p:pic>
        <p:nvPicPr>
          <p:cNvPr id="521239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48250"/>
            <a:ext cx="4314825" cy="180975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</p:pic>
      <p:sp>
        <p:nvSpPr>
          <p:cNvPr id="521240" name="Text Box 24"/>
          <p:cNvSpPr txBox="1">
            <a:spLocks noChangeArrowheads="1"/>
          </p:cNvSpPr>
          <p:nvPr/>
        </p:nvSpPr>
        <p:spPr bwMode="auto">
          <a:xfrm>
            <a:off x="8093075" y="5776913"/>
            <a:ext cx="273050" cy="3048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2</a:t>
            </a:r>
          </a:p>
        </p:txBody>
      </p:sp>
      <p:sp>
        <p:nvSpPr>
          <p:cNvPr id="521241" name="Text Box 25"/>
          <p:cNvSpPr txBox="1">
            <a:spLocks noChangeArrowheads="1"/>
          </p:cNvSpPr>
          <p:nvPr/>
        </p:nvSpPr>
        <p:spPr bwMode="auto">
          <a:xfrm>
            <a:off x="7241338" y="3284538"/>
            <a:ext cx="1617752" cy="30777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latin typeface="Symbol" pitchFamily="18" charset="2"/>
              </a:rPr>
              <a:t>D</a:t>
            </a:r>
            <a:r>
              <a:rPr lang="en-US" sz="1400" b="1" dirty="0">
                <a:latin typeface="Times New Roman" pitchFamily="18" charset="0"/>
              </a:rPr>
              <a:t>m</a:t>
            </a:r>
            <a:r>
              <a:rPr lang="en-US" sz="1400" b="1" baseline="30000" dirty="0">
                <a:latin typeface="Times New Roman" pitchFamily="18" charset="0"/>
              </a:rPr>
              <a:t>2</a:t>
            </a:r>
            <a:r>
              <a:rPr lang="en-US" sz="1400" b="1" baseline="-25000" dirty="0">
                <a:solidFill>
                  <a:srgbClr val="FF031E"/>
                </a:solidFill>
                <a:latin typeface="Times New Roman" pitchFamily="18" charset="0"/>
              </a:rPr>
              <a:t>1</a:t>
            </a:r>
            <a:r>
              <a:rPr lang="en-US" sz="1400" b="1" baseline="-25000" dirty="0">
                <a:solidFill>
                  <a:srgbClr val="FFCC66"/>
                </a:solidFill>
                <a:latin typeface="Times New Roman" pitchFamily="18" charset="0"/>
              </a:rPr>
              <a:t>2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</a:rPr>
              <a:t>7.5 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10</a:t>
            </a:r>
            <a:r>
              <a:rPr lang="en-US" sz="1400" b="1" baseline="30000" dirty="0">
                <a:solidFill>
                  <a:schemeClr val="tx2"/>
                </a:solidFill>
                <a:latin typeface="Times New Roman" pitchFamily="18" charset="0"/>
              </a:rPr>
              <a:t>-5 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eV</a:t>
            </a:r>
            <a:r>
              <a:rPr lang="en-US" sz="1400" b="1" baseline="30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21242" name="Text Box 26"/>
          <p:cNvSpPr txBox="1">
            <a:spLocks noChangeArrowheads="1"/>
          </p:cNvSpPr>
          <p:nvPr/>
        </p:nvSpPr>
        <p:spPr bwMode="auto">
          <a:xfrm>
            <a:off x="7058128" y="3830638"/>
            <a:ext cx="1587294" cy="30777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latin typeface="Symbol" pitchFamily="18" charset="2"/>
              </a:rPr>
              <a:t>D</a:t>
            </a:r>
            <a:r>
              <a:rPr lang="en-US" sz="1400" b="1" dirty="0">
                <a:latin typeface="Times New Roman" pitchFamily="18" charset="0"/>
              </a:rPr>
              <a:t>m</a:t>
            </a:r>
            <a:r>
              <a:rPr lang="en-US" sz="1400" b="1" baseline="30000" dirty="0">
                <a:latin typeface="Times New Roman" pitchFamily="18" charset="0"/>
              </a:rPr>
              <a:t>2</a:t>
            </a:r>
            <a:r>
              <a:rPr lang="en-US" sz="1400" b="1" baseline="-25000" dirty="0">
                <a:solidFill>
                  <a:srgbClr val="FFCC66"/>
                </a:solidFill>
                <a:latin typeface="Times New Roman" pitchFamily="18" charset="0"/>
              </a:rPr>
              <a:t>2</a:t>
            </a:r>
            <a:r>
              <a:rPr lang="en-US" sz="1400" b="1" baseline="-25000" dirty="0">
                <a:solidFill>
                  <a:srgbClr val="00CCFF"/>
                </a:solidFill>
                <a:latin typeface="Times New Roman" pitchFamily="18" charset="0"/>
              </a:rPr>
              <a:t>3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</a:rPr>
              <a:t>2.4 10</a:t>
            </a:r>
            <a:r>
              <a:rPr lang="en-US" sz="1400" b="1" baseline="30000" dirty="0" smtClean="0">
                <a:solidFill>
                  <a:schemeClr val="tx2"/>
                </a:solidFill>
                <a:latin typeface="Times New Roman" pitchFamily="18" charset="0"/>
              </a:rPr>
              <a:t>-3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</a:rPr>
              <a:t>eV</a:t>
            </a:r>
            <a:r>
              <a:rPr lang="en-US" sz="1400" b="1" baseline="300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1400" b="1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21243" name="Freeform 27"/>
          <p:cNvSpPr>
            <a:spLocks/>
          </p:cNvSpPr>
          <p:nvPr/>
        </p:nvSpPr>
        <p:spPr bwMode="auto">
          <a:xfrm>
            <a:off x="6896100" y="3467100"/>
            <a:ext cx="1588" cy="749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72"/>
              </a:cxn>
            </a:cxnLst>
            <a:rect l="0" t="0" r="r" b="b"/>
            <a:pathLst>
              <a:path w="1" h="472">
                <a:moveTo>
                  <a:pt x="0" y="0"/>
                </a:moveTo>
                <a:lnTo>
                  <a:pt x="0" y="47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1244" name="Freeform 28"/>
          <p:cNvSpPr>
            <a:spLocks/>
          </p:cNvSpPr>
          <p:nvPr/>
        </p:nvSpPr>
        <p:spPr bwMode="auto">
          <a:xfrm>
            <a:off x="6896100" y="3302000"/>
            <a:ext cx="1588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12"/>
              </a:cxn>
            </a:cxnLst>
            <a:rect l="0" t="0" r="r" b="b"/>
            <a:pathLst>
              <a:path w="1" h="112">
                <a:moveTo>
                  <a:pt x="0" y="0"/>
                </a:moveTo>
                <a:lnTo>
                  <a:pt x="1" y="11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arrow" w="med" len="sm"/>
            <a:tailEnd type="arrow" w="med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Text Box 2"/>
          <p:cNvSpPr txBox="1">
            <a:spLocks noChangeArrowheads="1"/>
          </p:cNvSpPr>
          <p:nvPr/>
        </p:nvSpPr>
        <p:spPr bwMode="auto">
          <a:xfrm>
            <a:off x="163513" y="1662113"/>
            <a:ext cx="4652962" cy="524192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l" eaLnBrk="0" hangingPunct="0"/>
            <a:r>
              <a:rPr lang="en-US" sz="1600" b="1">
                <a:latin typeface="Times New Roman" pitchFamily="18" charset="0"/>
              </a:rPr>
              <a:t>Consequences of 3-family oscillations: </a:t>
            </a:r>
          </a:p>
          <a:p>
            <a:pPr marL="609600" indent="-609600" algn="l" eaLnBrk="0" hangingPunct="0"/>
            <a:endParaRPr lang="en-US" sz="1600" b="1">
              <a:latin typeface="Times New Roman" pitchFamily="18" charset="0"/>
            </a:endParaRPr>
          </a:p>
          <a:p>
            <a:pPr marL="609600" indent="-609600" algn="l" eaLnBrk="0" hangingPunct="0"/>
            <a:r>
              <a:rPr lang="en-US" sz="1600" b="1">
                <a:latin typeface="Times New Roman" pitchFamily="18" charset="0"/>
              </a:rPr>
              <a:t>I    There will be 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009999"/>
                </a:solidFill>
                <a:latin typeface="Symbol" pitchFamily="18" charset="2"/>
              </a:rPr>
              <a:t>m</a:t>
            </a:r>
            <a:r>
              <a:rPr lang="en-US" sz="1600" b="1" baseline="-25000">
                <a:solidFill>
                  <a:srgbClr val="009999"/>
                </a:solidFill>
                <a:latin typeface="Symbol" pitchFamily="18" charset="2"/>
              </a:rPr>
              <a:t> </a:t>
            </a:r>
            <a:r>
              <a:rPr lang="en-US" sz="1600" b="1">
                <a:latin typeface="Times" pitchFamily="18" charset="0"/>
                <a:ea typeface="ヒラギノ角ゴ Pro W3" pitchFamily="28" charset="-128"/>
              </a:rPr>
              <a:t>↔</a:t>
            </a:r>
            <a:r>
              <a:rPr lang="en-US" sz="1600" b="1">
                <a:latin typeface="Times" pitchFamily="18" charset="0"/>
              </a:rPr>
              <a:t>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1600" b="1" baseline="-25000">
                <a:latin typeface="Times New Roman" pitchFamily="18" charset="0"/>
              </a:rPr>
              <a:t> </a:t>
            </a:r>
            <a:r>
              <a:rPr lang="en-US" sz="1600" b="1">
                <a:latin typeface="Times" pitchFamily="18" charset="0"/>
              </a:rPr>
              <a:t>    and 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339933"/>
                </a:solidFill>
                <a:latin typeface="Symbol" pitchFamily="18" charset="2"/>
              </a:rPr>
              <a:t>t</a:t>
            </a:r>
            <a:r>
              <a:rPr lang="en-US" sz="1600" b="1">
                <a:solidFill>
                  <a:srgbClr val="339933"/>
                </a:solidFill>
                <a:latin typeface="Times" pitchFamily="18" charset="0"/>
              </a:rPr>
              <a:t> </a:t>
            </a:r>
            <a:r>
              <a:rPr lang="en-US" sz="1600" b="1">
                <a:latin typeface="Times" pitchFamily="18" charset="0"/>
              </a:rPr>
              <a:t> </a:t>
            </a:r>
            <a:r>
              <a:rPr lang="en-US" sz="1600" b="1">
                <a:latin typeface="Times" pitchFamily="18" charset="0"/>
                <a:ea typeface="ヒラギノ角ゴ Pro W3" pitchFamily="28" charset="-128"/>
              </a:rPr>
              <a:t>↔</a:t>
            </a:r>
            <a:r>
              <a:rPr lang="en-US" sz="1600" b="1">
                <a:latin typeface="Times" pitchFamily="18" charset="0"/>
              </a:rPr>
              <a:t>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2000" b="1" baseline="-25000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 oscillation at L </a:t>
            </a:r>
            <a:r>
              <a:rPr lang="en-US" sz="1600" b="1" baseline="-25000">
                <a:latin typeface="Times New Roman" pitchFamily="18" charset="0"/>
              </a:rPr>
              <a:t>atm       </a:t>
            </a:r>
          </a:p>
          <a:p>
            <a:pPr marL="609600" indent="-609600" algn="l" eaLnBrk="0" hangingPunct="0"/>
            <a:endParaRPr lang="en-US" sz="1600" b="1" baseline="-25000">
              <a:latin typeface="Times New Roman" pitchFamily="18" charset="0"/>
            </a:endParaRPr>
          </a:p>
          <a:p>
            <a:pPr marL="609600" indent="-609600" algn="l" eaLnBrk="0" hangingPunct="0"/>
            <a:r>
              <a:rPr lang="en-US" sz="1600" b="1" baseline="-25000">
                <a:latin typeface="Times New Roman" pitchFamily="18" charset="0"/>
              </a:rPr>
              <a:t>(acc)          </a:t>
            </a:r>
            <a:r>
              <a:rPr lang="en-US" sz="1600" b="1">
                <a:latin typeface="Times New Roman" pitchFamily="18" charset="0"/>
              </a:rPr>
              <a:t>P (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009999"/>
                </a:solidFill>
                <a:latin typeface="Symbol" pitchFamily="18" charset="2"/>
              </a:rPr>
              <a:t>m</a:t>
            </a:r>
            <a:r>
              <a:rPr lang="en-US" sz="1600" b="1" baseline="-25000">
                <a:solidFill>
                  <a:srgbClr val="009999"/>
                </a:solidFill>
                <a:latin typeface="Symbol" pitchFamily="18" charset="2"/>
              </a:rPr>
              <a:t> </a:t>
            </a:r>
            <a:r>
              <a:rPr lang="en-US" sz="1600" b="1">
                <a:latin typeface="Times" pitchFamily="18" charset="0"/>
                <a:ea typeface="ヒラギノ角ゴ Pro W3" pitchFamily="28" charset="-128"/>
              </a:rPr>
              <a:t>↔</a:t>
            </a:r>
            <a:r>
              <a:rPr lang="en-US" sz="1600" b="1">
                <a:latin typeface="Times" pitchFamily="18" charset="0"/>
              </a:rPr>
              <a:t>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1600" b="1" baseline="-25000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)</a:t>
            </a:r>
            <a:r>
              <a:rPr lang="en-US" sz="1600" b="1" baseline="-25000">
                <a:latin typeface="Times New Roman" pitchFamily="18" charset="0"/>
              </a:rPr>
              <a:t>max</a:t>
            </a:r>
            <a:r>
              <a:rPr lang="en-US" sz="1600" b="1">
                <a:latin typeface="Times New Roman" pitchFamily="18" charset="0"/>
              </a:rPr>
              <a:t>  =~ ½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sin </a:t>
            </a:r>
            <a:r>
              <a:rPr lang="en-US" sz="1600" b="1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sz="1600" b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600" b="1" baseline="-25000">
                <a:solidFill>
                  <a:srgbClr val="FF0000"/>
                </a:solidFill>
                <a:latin typeface="Times New Roman" pitchFamily="18" charset="0"/>
              </a:rPr>
              <a:t>13</a:t>
            </a:r>
            <a:r>
              <a:rPr lang="en-US" sz="1600" b="1" baseline="-25000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  </a:t>
            </a:r>
            <a:r>
              <a:rPr lang="en-US" sz="1600" b="1" baseline="-25000">
                <a:latin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</a:rPr>
              <a:t>+… (small)</a:t>
            </a:r>
            <a:endParaRPr lang="en-US" sz="1600" b="1">
              <a:latin typeface="Times New Roman" pitchFamily="18" charset="0"/>
            </a:endParaRPr>
          </a:p>
          <a:p>
            <a:pPr marL="609600" indent="-609600" algn="l" eaLnBrk="0" hangingPunct="0"/>
            <a:r>
              <a:rPr lang="en-US" sz="1600" b="1" baseline="-25000">
                <a:latin typeface="Times New Roman" pitchFamily="18" charset="0"/>
              </a:rPr>
              <a:t>(reactor)   </a:t>
            </a:r>
            <a:r>
              <a:rPr lang="en-US" sz="1600" b="1">
                <a:latin typeface="Times New Roman" pitchFamily="18" charset="0"/>
              </a:rPr>
              <a:t>P (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1600" b="1" baseline="-25000">
                <a:solidFill>
                  <a:srgbClr val="009999"/>
                </a:solidFill>
                <a:latin typeface="Symbol" pitchFamily="18" charset="2"/>
              </a:rPr>
              <a:t> </a:t>
            </a:r>
            <a:r>
              <a:rPr lang="en-US" sz="1600" b="1">
                <a:latin typeface="Times" pitchFamily="18" charset="0"/>
                <a:ea typeface="ヒラギノ角ゴ Pro W3" pitchFamily="28" charset="-128"/>
              </a:rPr>
              <a:t>↔</a:t>
            </a:r>
            <a:r>
              <a:rPr lang="en-US" sz="1600" b="1">
                <a:latin typeface="Times" pitchFamily="18" charset="0"/>
              </a:rPr>
              <a:t>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1600" b="1" baseline="-25000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)</a:t>
            </a:r>
            <a:r>
              <a:rPr lang="en-US" sz="1600" b="1" baseline="-25000">
                <a:latin typeface="Times New Roman" pitchFamily="18" charset="0"/>
              </a:rPr>
              <a:t>max</a:t>
            </a:r>
            <a:r>
              <a:rPr lang="en-US" sz="1600" b="1">
                <a:latin typeface="Times New Roman" pitchFamily="18" charset="0"/>
              </a:rPr>
              <a:t> =</a:t>
            </a:r>
            <a:r>
              <a:rPr lang="en-US" altLang="ja-JP" sz="1600" b="1">
                <a:latin typeface="Times New Roman" pitchFamily="18" charset="0"/>
                <a:ea typeface="MS PGothic" pitchFamily="34" charset="-128"/>
              </a:rPr>
              <a:t>~</a:t>
            </a:r>
            <a:r>
              <a:rPr lang="en-US" sz="1600" b="1">
                <a:latin typeface="Times New Roman" pitchFamily="18" charset="0"/>
              </a:rPr>
              <a:t> 1 -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sin </a:t>
            </a:r>
            <a:r>
              <a:rPr lang="en-US" sz="1600" b="1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sz="1600" b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600" b="1" baseline="-25000">
                <a:solidFill>
                  <a:srgbClr val="FF0000"/>
                </a:solidFill>
                <a:latin typeface="Times New Roman" pitchFamily="18" charset="0"/>
              </a:rPr>
              <a:t>13</a:t>
            </a:r>
            <a:r>
              <a:rPr lang="en-US" sz="1600" b="1" baseline="-25000">
                <a:latin typeface="Times New Roman" pitchFamily="18" charset="0"/>
              </a:rPr>
              <a:t>    </a:t>
            </a:r>
            <a:r>
              <a:rPr lang="en-US" sz="1600">
                <a:latin typeface="Times New Roman" pitchFamily="18" charset="0"/>
              </a:rPr>
              <a:t>+…(small)</a:t>
            </a:r>
            <a:endParaRPr lang="en-US" sz="1600" b="1" baseline="-25000">
              <a:latin typeface="Times New Roman" pitchFamily="18" charset="0"/>
            </a:endParaRPr>
          </a:p>
          <a:p>
            <a:pPr marL="609600" indent="-609600" algn="l" eaLnBrk="0" hangingPunct="0"/>
            <a:r>
              <a:rPr lang="en-US" sz="1600" b="1" baseline="-25000">
                <a:latin typeface="Times New Roman" pitchFamily="18" charset="0"/>
              </a:rPr>
              <a:t>                        </a:t>
            </a:r>
          </a:p>
          <a:p>
            <a:pPr marL="609600" indent="-609600" algn="l" eaLnBrk="0" hangingPunct="0"/>
            <a:endParaRPr lang="en-US" sz="1600" b="1" baseline="-25000">
              <a:latin typeface="Times New Roman" pitchFamily="18" charset="0"/>
            </a:endParaRPr>
          </a:p>
          <a:p>
            <a:pPr marL="609600" indent="-609600" algn="l" eaLnBrk="0" hangingPunct="0"/>
            <a:r>
              <a:rPr lang="en-US" sz="1600" b="1" baseline="-25000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II   There will be CP or T violation          </a:t>
            </a:r>
          </a:p>
          <a:p>
            <a:pPr marL="609600" indent="-609600" algn="l" eaLnBrk="0" hangingPunct="0"/>
            <a:r>
              <a:rPr lang="en-US" sz="1600" b="1">
                <a:latin typeface="Times New Roman" pitchFamily="18" charset="0"/>
              </a:rPr>
              <a:t>                      </a:t>
            </a:r>
          </a:p>
          <a:p>
            <a:pPr marL="609600" indent="-609600" algn="l" eaLnBrk="0" hangingPunct="0"/>
            <a:r>
              <a:rPr lang="en-US" sz="1600" b="1">
                <a:latin typeface="Times New Roman" pitchFamily="18" charset="0"/>
              </a:rPr>
              <a:t>                       CP:      P (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009999"/>
                </a:solidFill>
                <a:latin typeface="Symbol" pitchFamily="18" charset="2"/>
              </a:rPr>
              <a:t>m</a:t>
            </a:r>
            <a:r>
              <a:rPr lang="en-US" sz="1600" b="1" baseline="-25000">
                <a:latin typeface="Symbol" pitchFamily="18" charset="2"/>
              </a:rPr>
              <a:t> </a:t>
            </a:r>
            <a:r>
              <a:rPr lang="en-US" sz="1600" b="1">
                <a:latin typeface="Times New Roman" pitchFamily="18" charset="0"/>
                <a:ea typeface="ヒラギノ角ゴ Pro W3" pitchFamily="28" charset="-128"/>
              </a:rPr>
              <a:t>↔</a:t>
            </a:r>
            <a:r>
              <a:rPr lang="en-US" sz="1600" b="1">
                <a:latin typeface="Times New Roman" pitchFamily="18" charset="0"/>
              </a:rPr>
              <a:t>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1600" b="1">
                <a:latin typeface="Times New Roman" pitchFamily="18" charset="0"/>
              </a:rPr>
              <a:t>) 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≠  P (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009999"/>
                </a:solidFill>
                <a:latin typeface="Symbol" pitchFamily="18" charset="2"/>
              </a:rPr>
              <a:t>m</a:t>
            </a:r>
            <a:r>
              <a:rPr lang="en-US" sz="1600" b="1" baseline="-25000">
                <a:latin typeface="Symbol" pitchFamily="18" charset="2"/>
              </a:rPr>
              <a:t> </a:t>
            </a:r>
            <a:r>
              <a:rPr lang="en-US" sz="1600" b="1">
                <a:latin typeface="Times New Roman" pitchFamily="18" charset="0"/>
                <a:ea typeface="ヒラギノ角ゴ Pro W3" pitchFamily="28" charset="-128"/>
              </a:rPr>
              <a:t>↔</a:t>
            </a:r>
            <a:r>
              <a:rPr lang="en-US" sz="1600" b="1">
                <a:latin typeface="Times New Roman" pitchFamily="18" charset="0"/>
              </a:rPr>
              <a:t>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1600" b="1">
                <a:latin typeface="Symbol" pitchFamily="18" charset="2"/>
              </a:rPr>
              <a:t>)</a:t>
            </a:r>
            <a:endParaRPr lang="en-US" sz="1600" b="1" baseline="-25000">
              <a:latin typeface="Times New Roman" pitchFamily="18" charset="0"/>
            </a:endParaRPr>
          </a:p>
          <a:p>
            <a:pPr marL="609600" indent="-609600" algn="l" eaLnBrk="0" hangingPunct="0"/>
            <a:r>
              <a:rPr lang="en-US" sz="1600" b="1">
                <a:latin typeface="Times New Roman" pitchFamily="18" charset="0"/>
              </a:rPr>
              <a:t>	    </a:t>
            </a:r>
          </a:p>
          <a:p>
            <a:pPr marL="609600" indent="-609600" algn="l" eaLnBrk="0" hangingPunct="0"/>
            <a:r>
              <a:rPr lang="en-US" sz="1600" b="1">
                <a:latin typeface="Times New Roman" pitchFamily="18" charset="0"/>
              </a:rPr>
              <a:t>                         T :      P (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009999"/>
                </a:solidFill>
                <a:latin typeface="Symbol" pitchFamily="18" charset="2"/>
              </a:rPr>
              <a:t>m</a:t>
            </a:r>
            <a:r>
              <a:rPr lang="en-US" sz="1600" b="1" baseline="-25000">
                <a:latin typeface="Symbol" pitchFamily="18" charset="2"/>
              </a:rPr>
              <a:t> </a:t>
            </a:r>
            <a:r>
              <a:rPr lang="en-US" sz="1600" b="1">
                <a:latin typeface="Times New Roman" pitchFamily="18" charset="0"/>
                <a:ea typeface="ヒラギノ角ゴ Pro W3" pitchFamily="28" charset="-128"/>
              </a:rPr>
              <a:t>↔</a:t>
            </a:r>
            <a:r>
              <a:rPr lang="en-US" sz="1600" b="1">
                <a:latin typeface="Times New Roman" pitchFamily="18" charset="0"/>
              </a:rPr>
              <a:t>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1600" b="1">
                <a:latin typeface="Times New Roman" pitchFamily="18" charset="0"/>
              </a:rPr>
              <a:t>) 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≠  P (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</a:rPr>
              <a:t>e </a:t>
            </a:r>
            <a:r>
              <a:rPr lang="en-US" sz="1400" b="1">
                <a:latin typeface="Times New Roman" pitchFamily="18" charset="0"/>
                <a:ea typeface="ヒラギノ角ゴ Pro W3" pitchFamily="28" charset="-128"/>
              </a:rPr>
              <a:t>↔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009999"/>
                </a:solidFill>
                <a:latin typeface="Symbol" pitchFamily="18" charset="2"/>
              </a:rPr>
              <a:t>m</a:t>
            </a:r>
            <a:r>
              <a:rPr lang="en-US" sz="1600" b="1">
                <a:latin typeface="Symbol" pitchFamily="18" charset="2"/>
              </a:rPr>
              <a:t>)</a:t>
            </a:r>
          </a:p>
          <a:p>
            <a:pPr marL="609600" indent="-609600" algn="l" eaLnBrk="0" hangingPunct="0"/>
            <a:endParaRPr lang="en-US" sz="1600" b="1">
              <a:latin typeface="Times New Roman" pitchFamily="18" charset="0"/>
            </a:endParaRPr>
          </a:p>
          <a:p>
            <a:pPr marL="609600" indent="-609600" algn="l" eaLnBrk="0" hangingPunct="0"/>
            <a:r>
              <a:rPr lang="en-US" sz="1600" b="1">
                <a:latin typeface="Times New Roman" pitchFamily="18" charset="0"/>
              </a:rPr>
              <a:t>                      1</a:t>
            </a:r>
            <a:r>
              <a:rPr lang="en-US" sz="1600" b="1" baseline="30000">
                <a:latin typeface="Times New Roman" pitchFamily="18" charset="0"/>
              </a:rPr>
              <a:t>st</a:t>
            </a:r>
            <a:r>
              <a:rPr lang="en-US" sz="1600" b="1">
                <a:latin typeface="Times New Roman" pitchFamily="18" charset="0"/>
              </a:rPr>
              <a:t> maximum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≠ second maximum</a:t>
            </a:r>
          </a:p>
          <a:p>
            <a:pPr marL="609600" indent="-609600" algn="l" eaLnBrk="0" hangingPunct="0"/>
            <a:endParaRPr lang="en-US" sz="1600" b="1">
              <a:latin typeface="Times New Roman" pitchFamily="18" charset="0"/>
            </a:endParaRPr>
          </a:p>
          <a:p>
            <a:pPr marL="609600" indent="-609600" algn="l" eaLnBrk="0" hangingPunct="0">
              <a:buFont typeface="Arial" pitchFamily="34" charset="0"/>
              <a:buAutoNum type="romanUcPeriod" startAt="3"/>
            </a:pPr>
            <a:r>
              <a:rPr lang="en-US" sz="1600" b="1">
                <a:latin typeface="Times New Roman" pitchFamily="18" charset="0"/>
              </a:rPr>
              <a:t>we do not know if the neutrino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1600" b="1" baseline="-25000">
                <a:latin typeface="Symbol" pitchFamily="18" charset="2"/>
              </a:rPr>
              <a:t>1</a:t>
            </a:r>
            <a:r>
              <a:rPr lang="en-US" sz="1600" b="1">
                <a:latin typeface="Times New Roman" pitchFamily="18" charset="0"/>
              </a:rPr>
              <a:t>  </a:t>
            </a:r>
          </a:p>
          <a:p>
            <a:pPr marL="609600" indent="-609600" algn="l" eaLnBrk="0" hangingPunct="0">
              <a:buFont typeface="Arial" pitchFamily="34" charset="0"/>
              <a:buNone/>
            </a:pPr>
            <a:r>
              <a:rPr lang="en-US" sz="1600" b="1">
                <a:latin typeface="Times New Roman" pitchFamily="18" charset="0"/>
              </a:rPr>
              <a:t>            (which contains more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1600" b="1" baseline="-25000">
                <a:solidFill>
                  <a:srgbClr val="FF0000"/>
                </a:solidFill>
                <a:latin typeface="Times New Roman" pitchFamily="18" charset="0"/>
              </a:rPr>
              <a:t>e)</a:t>
            </a:r>
            <a:r>
              <a:rPr lang="en-US" sz="1600" b="1">
                <a:latin typeface="Times New Roman" pitchFamily="18" charset="0"/>
              </a:rPr>
              <a:t> </a:t>
            </a:r>
          </a:p>
          <a:p>
            <a:pPr marL="609600" indent="-609600" algn="l" eaLnBrk="0" hangingPunct="0"/>
            <a:r>
              <a:rPr lang="en-US" sz="1600" b="1">
                <a:latin typeface="Times New Roman" pitchFamily="18" charset="0"/>
              </a:rPr>
              <a:t>	is the lightest one (natural?) or not. </a:t>
            </a:r>
          </a:p>
          <a:p>
            <a:pPr marL="609600" indent="-609600" algn="l" eaLnBrk="0" hangingPunct="0"/>
            <a:endParaRPr lang="en-US" sz="1600" b="1">
              <a:latin typeface="Times New Roman" pitchFamily="18" charset="0"/>
            </a:endParaRPr>
          </a:p>
          <a:p>
            <a:pPr marL="609600" indent="-609600" algn="l" eaLnBrk="0" hangingPunct="0"/>
            <a:endParaRPr lang="en-US" sz="1600" b="1">
              <a:latin typeface="Times New Roman" pitchFamily="18" charset="0"/>
            </a:endParaRPr>
          </a:p>
        </p:txBody>
      </p:sp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1266825" y="300038"/>
            <a:ext cx="6632575" cy="1235075"/>
          </a:xfrm>
          <a:prstGeom prst="rect">
            <a:avLst/>
          </a:prstGeom>
          <a:solidFill>
            <a:srgbClr val="FFFF00"/>
          </a:solidFill>
          <a:ln w="444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Times New Roman" pitchFamily="18" charset="0"/>
              </a:rPr>
              <a:t>Oscillation maximum            1.27 </a:t>
            </a:r>
            <a:r>
              <a:rPr lang="en-US" b="1">
                <a:latin typeface="Symbol" pitchFamily="18" charset="2"/>
              </a:rPr>
              <a:t>D</a:t>
            </a:r>
            <a:r>
              <a:rPr lang="en-US" b="1">
                <a:latin typeface="Times New Roman" pitchFamily="18" charset="0"/>
              </a:rPr>
              <a:t>m</a:t>
            </a:r>
            <a:r>
              <a:rPr lang="en-US" b="1" baseline="30000">
                <a:latin typeface="Times New Roman" pitchFamily="18" charset="0"/>
              </a:rPr>
              <a:t>2</a:t>
            </a:r>
            <a:r>
              <a:rPr lang="en-US" b="1">
                <a:latin typeface="Times New Roman" pitchFamily="18" charset="0"/>
              </a:rPr>
              <a:t>  L / E =</a:t>
            </a:r>
            <a:r>
              <a:rPr lang="en-US" b="1">
                <a:latin typeface="Symbol" pitchFamily="18" charset="2"/>
              </a:rPr>
              <a:t>p</a:t>
            </a:r>
            <a:r>
              <a:rPr lang="en-US" b="1">
                <a:latin typeface="Times New Roman" pitchFamily="18" charset="0"/>
              </a:rPr>
              <a:t>/2  </a:t>
            </a:r>
          </a:p>
          <a:p>
            <a:pPr algn="l" eaLnBrk="0" hangingPunct="0"/>
            <a:endParaRPr lang="en-US" b="1">
              <a:latin typeface="Times New Roman" pitchFamily="18" charset="0"/>
            </a:endParaRPr>
          </a:p>
          <a:p>
            <a:pPr algn="l" eaLnBrk="0" hangingPunct="0"/>
            <a:r>
              <a:rPr lang="en-US" b="1">
                <a:latin typeface="Times New Roman" pitchFamily="18" charset="0"/>
              </a:rPr>
              <a:t>Atmospheric </a:t>
            </a:r>
            <a:r>
              <a:rPr lang="en-US" b="1">
                <a:latin typeface="Symbol" pitchFamily="18" charset="2"/>
              </a:rPr>
              <a:t>D</a:t>
            </a:r>
            <a:r>
              <a:rPr lang="en-US" b="1">
                <a:latin typeface="Times New Roman" pitchFamily="18" charset="0"/>
              </a:rPr>
              <a:t>m </a:t>
            </a:r>
            <a:r>
              <a:rPr lang="en-US" b="1" baseline="30000">
                <a:latin typeface="Times New Roman" pitchFamily="18" charset="0"/>
              </a:rPr>
              <a:t>2</a:t>
            </a:r>
            <a:r>
              <a:rPr lang="en-US" b="1">
                <a:latin typeface="Times New Roman" pitchFamily="18" charset="0"/>
              </a:rPr>
              <a:t>= 2.4 10</a:t>
            </a:r>
            <a:r>
              <a:rPr lang="en-US" b="1" baseline="30000">
                <a:latin typeface="Times New Roman" pitchFamily="18" charset="0"/>
              </a:rPr>
              <a:t>-3       </a:t>
            </a:r>
            <a:r>
              <a:rPr lang="en-US" b="1">
                <a:latin typeface="Times New Roman" pitchFamily="18" charset="0"/>
              </a:rPr>
              <a:t>eV</a:t>
            </a:r>
            <a:r>
              <a:rPr lang="en-US" b="1" baseline="30000">
                <a:latin typeface="Times New Roman" pitchFamily="18" charset="0"/>
              </a:rPr>
              <a:t> 2                      </a:t>
            </a:r>
            <a:r>
              <a:rPr lang="en-US" b="1">
                <a:latin typeface="Times New Roman" pitchFamily="18" charset="0"/>
              </a:rPr>
              <a:t>L =    500 km @ 1 GeV</a:t>
            </a:r>
          </a:p>
          <a:p>
            <a:pPr algn="l" eaLnBrk="0" hangingPunct="0"/>
            <a:r>
              <a:rPr lang="en-US" b="1">
                <a:latin typeface="Times New Roman" pitchFamily="18" charset="0"/>
              </a:rPr>
              <a:t>Solar              </a:t>
            </a:r>
            <a:r>
              <a:rPr lang="en-US" b="1">
                <a:latin typeface="Symbol" pitchFamily="18" charset="2"/>
              </a:rPr>
              <a:t>D</a:t>
            </a:r>
            <a:r>
              <a:rPr lang="en-US" b="1">
                <a:latin typeface="Times New Roman" pitchFamily="18" charset="0"/>
              </a:rPr>
              <a:t>m</a:t>
            </a:r>
            <a:r>
              <a:rPr lang="en-US" b="1" baseline="30000">
                <a:latin typeface="Times New Roman" pitchFamily="18" charset="0"/>
              </a:rPr>
              <a:t>2  </a:t>
            </a:r>
            <a:r>
              <a:rPr lang="en-US" b="1">
                <a:latin typeface="Times New Roman" pitchFamily="18" charset="0"/>
              </a:rPr>
              <a:t>= 7.6 </a:t>
            </a:r>
            <a:r>
              <a:rPr lang="en-US" b="1" baseline="30000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10</a:t>
            </a:r>
            <a:r>
              <a:rPr lang="en-US" b="1" baseline="30000">
                <a:latin typeface="Times New Roman" pitchFamily="18" charset="0"/>
              </a:rPr>
              <a:t>-5       </a:t>
            </a:r>
            <a:r>
              <a:rPr lang="en-US" b="1">
                <a:latin typeface="Times New Roman" pitchFamily="18" charset="0"/>
              </a:rPr>
              <a:t>eV</a:t>
            </a:r>
            <a:r>
              <a:rPr lang="en-US" b="1" baseline="30000">
                <a:latin typeface="Times New Roman" pitchFamily="18" charset="0"/>
              </a:rPr>
              <a:t>2                      </a:t>
            </a:r>
            <a:r>
              <a:rPr lang="en-US" b="1">
                <a:latin typeface="Times New Roman" pitchFamily="18" charset="0"/>
              </a:rPr>
              <a:t>L = 16000km @ 1 GeV</a:t>
            </a:r>
          </a:p>
        </p:txBody>
      </p:sp>
      <p:sp>
        <p:nvSpPr>
          <p:cNvPr id="523268" name="Freeform 4"/>
          <p:cNvSpPr>
            <a:spLocks/>
          </p:cNvSpPr>
          <p:nvPr/>
        </p:nvSpPr>
        <p:spPr bwMode="auto">
          <a:xfrm>
            <a:off x="2292350" y="4160838"/>
            <a:ext cx="165100" cy="42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72" y="0"/>
                </a:ln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269" name="Freeform 5"/>
          <p:cNvSpPr>
            <a:spLocks/>
          </p:cNvSpPr>
          <p:nvPr/>
        </p:nvSpPr>
        <p:spPr bwMode="auto">
          <a:xfrm>
            <a:off x="2730500" y="4162425"/>
            <a:ext cx="165100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0"/>
              </a:cxn>
            </a:cxnLst>
            <a:rect l="0" t="0" r="r" b="b"/>
            <a:pathLst>
              <a:path w="72" h="1">
                <a:moveTo>
                  <a:pt x="0" y="0"/>
                </a:moveTo>
                <a:lnTo>
                  <a:pt x="72" y="0"/>
                </a:ln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23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275" y="2293938"/>
            <a:ext cx="453072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3271" name="Text Box 7"/>
          <p:cNvSpPr txBox="1">
            <a:spLocks noChangeArrowheads="1"/>
          </p:cNvSpPr>
          <p:nvPr/>
        </p:nvSpPr>
        <p:spPr bwMode="auto">
          <a:xfrm>
            <a:off x="5006975" y="1624013"/>
            <a:ext cx="392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8" charset="2"/>
              <a:buNone/>
            </a:pPr>
            <a:r>
              <a:rPr kumimoji="1" lang="fr-CH" sz="1600" b="1"/>
              <a:t>Oscillations of 250 MeV neutrinos;</a:t>
            </a:r>
            <a:endParaRPr kumimoji="1" lang="fr-FR" sz="1600" b="1"/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>
            <a:off x="4572000" y="1965325"/>
            <a:ext cx="1146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8" charset="2"/>
              <a:buNone/>
            </a:pPr>
            <a:r>
              <a:rPr lang="en-US" sz="1600" b="1">
                <a:latin typeface="Times New Roman" pitchFamily="18" charset="0"/>
              </a:rPr>
              <a:t>P (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009999"/>
                </a:solidFill>
                <a:latin typeface="Symbol" pitchFamily="18" charset="2"/>
              </a:rPr>
              <a:t>m</a:t>
            </a:r>
            <a:r>
              <a:rPr lang="en-US" sz="1600" b="1" baseline="-25000">
                <a:latin typeface="Symbol" pitchFamily="18" charset="2"/>
              </a:rPr>
              <a:t> </a:t>
            </a:r>
            <a:r>
              <a:rPr lang="en-US" sz="1600" b="1">
                <a:latin typeface="Times New Roman" pitchFamily="18" charset="0"/>
                <a:ea typeface="ヒラギノ角ゴ Pro W3" pitchFamily="28" charset="-128"/>
              </a:rPr>
              <a:t>↔</a:t>
            </a:r>
            <a:r>
              <a:rPr lang="en-US" sz="1600" b="1">
                <a:latin typeface="Times New Roman" pitchFamily="18" charset="0"/>
              </a:rPr>
              <a:t> </a:t>
            </a:r>
            <a:r>
              <a:rPr lang="en-US" sz="1600" b="1">
                <a:latin typeface="Symbol" pitchFamily="18" charset="2"/>
              </a:rPr>
              <a:t>n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1600" b="1">
                <a:latin typeface="Times New Roman" pitchFamily="18" charset="0"/>
              </a:rPr>
              <a:t>)</a:t>
            </a:r>
            <a:endParaRPr lang="fr-FR" sz="1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61925"/>
            <a:ext cx="9144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9411" name="Text Box 3"/>
          <p:cNvSpPr txBox="1">
            <a:spLocks noChangeArrowheads="1"/>
          </p:cNvSpPr>
          <p:nvPr/>
        </p:nvSpPr>
        <p:spPr bwMode="auto">
          <a:xfrm>
            <a:off x="3579813" y="4187825"/>
            <a:ext cx="1725612" cy="519113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 b="1">
                <a:latin typeface="Times New Roman" pitchFamily="18" charset="0"/>
              </a:rPr>
              <a:t>=  A</a:t>
            </a:r>
            <a:r>
              <a:rPr lang="en-US" sz="2800" b="1" baseline="-25000">
                <a:latin typeface="Times New Roman" pitchFamily="18" charset="0"/>
              </a:rPr>
              <a:t>CP   </a:t>
            </a:r>
            <a:r>
              <a:rPr lang="en-US" sz="2800" b="1">
                <a:latin typeface="Symbol" pitchFamily="18" charset="2"/>
              </a:rPr>
              <a:t>a</a:t>
            </a:r>
            <a:r>
              <a:rPr lang="en-US" sz="2800" b="1"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52941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698" name="Equation" r:id="rId5" imgW="114120" imgH="215640" progId="Equation.3">
              <p:embed/>
            </p:oleObj>
          </a:graphicData>
        </a:graphic>
      </p:graphicFrame>
      <p:sp>
        <p:nvSpPr>
          <p:cNvPr id="529413" name="Freeform 5"/>
          <p:cNvSpPr>
            <a:spLocks/>
          </p:cNvSpPr>
          <p:nvPr/>
        </p:nvSpPr>
        <p:spPr bwMode="auto">
          <a:xfrm>
            <a:off x="5181600" y="4470400"/>
            <a:ext cx="3530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24" y="0"/>
              </a:cxn>
            </a:cxnLst>
            <a:rect l="0" t="0" r="r" b="b"/>
            <a:pathLst>
              <a:path w="2224" h="1">
                <a:moveTo>
                  <a:pt x="0" y="0"/>
                </a:moveTo>
                <a:lnTo>
                  <a:pt x="2224" y="0"/>
                </a:lnTo>
              </a:path>
            </a:pathLst>
          </a:custGeom>
          <a:noFill/>
          <a:ln w="412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9414" name="Text Box 6"/>
          <p:cNvSpPr txBox="1">
            <a:spLocks noChangeArrowheads="1"/>
          </p:cNvSpPr>
          <p:nvPr/>
        </p:nvSpPr>
        <p:spPr bwMode="auto">
          <a:xfrm>
            <a:off x="5262563" y="4467225"/>
            <a:ext cx="2878137" cy="4572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sin</a:t>
            </a:r>
            <a:r>
              <a:rPr lang="en-US" sz="2400" b="1" baseline="30000">
                <a:latin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</a:rPr>
              <a:t> 2</a:t>
            </a:r>
            <a:r>
              <a:rPr lang="en-US" sz="2400" b="1">
                <a:latin typeface="Symbol" pitchFamily="18" charset="2"/>
              </a:rPr>
              <a:t>q</a:t>
            </a:r>
            <a:r>
              <a:rPr lang="en-US" sz="2400" b="1" baseline="-25000">
                <a:latin typeface="Symbol" pitchFamily="18" charset="2"/>
              </a:rPr>
              <a:t>13 </a:t>
            </a:r>
            <a:r>
              <a:rPr lang="en-US" sz="2000" b="1">
                <a:solidFill>
                  <a:srgbClr val="969696"/>
                </a:solidFill>
                <a:latin typeface="Symbol" pitchFamily="18" charset="2"/>
              </a:rPr>
              <a:t>+ </a:t>
            </a:r>
            <a:r>
              <a:rPr lang="en-US" sz="2000" b="1">
                <a:solidFill>
                  <a:srgbClr val="969696"/>
                </a:solidFill>
                <a:latin typeface="Times New Roman" pitchFamily="18" charset="0"/>
              </a:rPr>
              <a:t>solar term…</a:t>
            </a:r>
          </a:p>
        </p:txBody>
      </p:sp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4813300" y="3959225"/>
            <a:ext cx="4235450" cy="4572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sin</a:t>
            </a:r>
            <a:r>
              <a:rPr lang="en-US" sz="2000" b="1">
                <a:latin typeface="Symbol" pitchFamily="18" charset="2"/>
              </a:rPr>
              <a:t>d   </a:t>
            </a:r>
            <a:r>
              <a:rPr lang="en-US" sz="2000" b="1">
                <a:latin typeface="Times New Roman" pitchFamily="18" charset="0"/>
              </a:rPr>
              <a:t>sin (</a:t>
            </a:r>
            <a:r>
              <a:rPr lang="en-US" sz="2000" b="1">
                <a:latin typeface="Symbol" pitchFamily="18" charset="2"/>
              </a:rPr>
              <a:t>D</a:t>
            </a:r>
            <a:r>
              <a:rPr lang="en-US" sz="2000" b="1">
                <a:latin typeface="Times New Roman" pitchFamily="18" charset="0"/>
              </a:rPr>
              <a:t>m</a:t>
            </a:r>
            <a:r>
              <a:rPr lang="en-US" sz="2000" b="1" baseline="30000">
                <a:latin typeface="Times New Roman" pitchFamily="18" charset="0"/>
              </a:rPr>
              <a:t>2</a:t>
            </a:r>
            <a:r>
              <a:rPr lang="en-US" sz="2000" b="1" baseline="-25000">
                <a:latin typeface="Times New Roman" pitchFamily="18" charset="0"/>
              </a:rPr>
              <a:t>12 </a:t>
            </a:r>
            <a:r>
              <a:rPr lang="en-US" sz="2000" b="1">
                <a:latin typeface="Times New Roman" pitchFamily="18" charset="0"/>
              </a:rPr>
              <a:t>L/4E)   sin </a:t>
            </a:r>
            <a:r>
              <a:rPr lang="en-US" sz="2000" b="1">
                <a:latin typeface="Symbol" pitchFamily="18" charset="2"/>
              </a:rPr>
              <a:t>q</a:t>
            </a:r>
            <a:r>
              <a:rPr lang="en-US" sz="2000" b="1" baseline="-25000">
                <a:latin typeface="Symbol" pitchFamily="18" charset="2"/>
              </a:rPr>
              <a:t>12 </a:t>
            </a:r>
            <a:r>
              <a:rPr lang="en-US" sz="2400" b="1">
                <a:latin typeface="Times New Roman" pitchFamily="18" charset="0"/>
              </a:rPr>
              <a:t>sin</a:t>
            </a:r>
            <a:r>
              <a:rPr lang="en-US" sz="2400" b="1">
                <a:latin typeface="Symbol" pitchFamily="18" charset="2"/>
              </a:rPr>
              <a:t>q</a:t>
            </a:r>
            <a:r>
              <a:rPr lang="en-US" sz="2400" b="1" baseline="-25000">
                <a:latin typeface="Symbol" pitchFamily="18" charset="2"/>
              </a:rPr>
              <a:t>13 </a:t>
            </a:r>
          </a:p>
        </p:txBody>
      </p:sp>
      <p:sp>
        <p:nvSpPr>
          <p:cNvPr id="529416" name="Freeform 8"/>
          <p:cNvSpPr>
            <a:spLocks/>
          </p:cNvSpPr>
          <p:nvPr/>
        </p:nvSpPr>
        <p:spPr bwMode="auto">
          <a:xfrm>
            <a:off x="393700" y="4483100"/>
            <a:ext cx="3073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36" y="0"/>
              </a:cxn>
            </a:cxnLst>
            <a:rect l="0" t="0" r="r" b="b"/>
            <a:pathLst>
              <a:path w="1936" h="1">
                <a:moveTo>
                  <a:pt x="0" y="0"/>
                </a:moveTo>
                <a:lnTo>
                  <a:pt x="1936" y="0"/>
                </a:lnTo>
              </a:path>
            </a:pathLst>
          </a:custGeom>
          <a:noFill/>
          <a:ln w="412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07988" y="3879850"/>
            <a:ext cx="2968625" cy="82232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P(</a:t>
            </a:r>
            <a:r>
              <a:rPr lang="en-US" sz="2400" b="1">
                <a:latin typeface="Symbol" pitchFamily="18" charset="2"/>
              </a:rPr>
              <a:t>n</a:t>
            </a:r>
            <a:r>
              <a:rPr lang="en-US" sz="3200" b="1" baseline="-25000">
                <a:solidFill>
                  <a:srgbClr val="FF031E"/>
                </a:solidFill>
                <a:latin typeface="Times New Roman" pitchFamily="18" charset="0"/>
              </a:rPr>
              <a:t>e</a:t>
            </a:r>
            <a:r>
              <a:rPr lang="en-US" sz="2400" b="1">
                <a:latin typeface="Symbol" pitchFamily="18" charset="2"/>
                <a:sym typeface="Symbol" pitchFamily="18" charset="2"/>
              </a:rPr>
              <a:t>n</a:t>
            </a:r>
            <a:r>
              <a:rPr lang="en-US" sz="2800" b="1" baseline="-25000">
                <a:solidFill>
                  <a:srgbClr val="0066FF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) - </a:t>
            </a:r>
            <a:r>
              <a:rPr lang="en-US" sz="2400" b="1">
                <a:latin typeface="Times New Roman" pitchFamily="18" charset="0"/>
              </a:rPr>
              <a:t>P(</a:t>
            </a:r>
            <a:r>
              <a:rPr lang="en-US" sz="2400" b="1">
                <a:latin typeface="Symbol" pitchFamily="18" charset="2"/>
              </a:rPr>
              <a:t>n</a:t>
            </a:r>
            <a:r>
              <a:rPr lang="en-US" sz="3200" b="1" baseline="-25000">
                <a:solidFill>
                  <a:srgbClr val="FF031E"/>
                </a:solidFill>
                <a:latin typeface="Times New Roman" pitchFamily="18" charset="0"/>
              </a:rPr>
              <a:t>e</a:t>
            </a:r>
            <a:r>
              <a:rPr lang="en-US" sz="2400" b="1">
                <a:latin typeface="Symbol" pitchFamily="18" charset="2"/>
                <a:sym typeface="Symbol" pitchFamily="18" charset="2"/>
              </a:rPr>
              <a:t>n</a:t>
            </a:r>
            <a:r>
              <a:rPr lang="en-US" sz="2800" b="1" baseline="-25000">
                <a:solidFill>
                  <a:srgbClr val="0066FF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)</a:t>
            </a:r>
          </a:p>
          <a:p>
            <a:pPr eaLnBrk="0" hangingPunct="0"/>
            <a:endParaRPr lang="en-US" sz="24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29418" name="Rectangle 10"/>
          <p:cNvSpPr>
            <a:spLocks noChangeArrowheads="1"/>
          </p:cNvSpPr>
          <p:nvPr/>
        </p:nvSpPr>
        <p:spPr bwMode="auto">
          <a:xfrm>
            <a:off x="334963" y="4514850"/>
            <a:ext cx="3116262" cy="82232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P(</a:t>
            </a:r>
            <a:r>
              <a:rPr lang="en-US" sz="2400" b="1">
                <a:latin typeface="Symbol" pitchFamily="18" charset="2"/>
              </a:rPr>
              <a:t>n</a:t>
            </a:r>
            <a:r>
              <a:rPr lang="en-US" sz="3200" b="1" baseline="-25000">
                <a:solidFill>
                  <a:srgbClr val="FF031E"/>
                </a:solidFill>
                <a:latin typeface="Times New Roman" pitchFamily="18" charset="0"/>
              </a:rPr>
              <a:t>e</a:t>
            </a:r>
            <a:r>
              <a:rPr lang="en-US" sz="2400" b="1">
                <a:latin typeface="Symbol" pitchFamily="18" charset="2"/>
                <a:sym typeface="Symbol" pitchFamily="18" charset="2"/>
              </a:rPr>
              <a:t>n</a:t>
            </a:r>
            <a:r>
              <a:rPr lang="en-US" sz="2800" b="1" baseline="-25000">
                <a:solidFill>
                  <a:srgbClr val="0066FF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) + </a:t>
            </a:r>
            <a:r>
              <a:rPr lang="en-US" sz="2400" b="1">
                <a:latin typeface="Times New Roman" pitchFamily="18" charset="0"/>
              </a:rPr>
              <a:t>P(</a:t>
            </a:r>
            <a:r>
              <a:rPr lang="en-US" sz="2400" b="1">
                <a:latin typeface="Symbol" pitchFamily="18" charset="2"/>
              </a:rPr>
              <a:t>n</a:t>
            </a:r>
            <a:r>
              <a:rPr lang="en-US" sz="3200" b="1" baseline="-25000">
                <a:solidFill>
                  <a:srgbClr val="FF031E"/>
                </a:solidFill>
                <a:latin typeface="Times New Roman" pitchFamily="18" charset="0"/>
              </a:rPr>
              <a:t>e</a:t>
            </a:r>
            <a:r>
              <a:rPr lang="en-US" sz="2400" b="1">
                <a:latin typeface="Symbol" pitchFamily="18" charset="2"/>
                <a:sym typeface="Symbol" pitchFamily="18" charset="2"/>
              </a:rPr>
              <a:t>n</a:t>
            </a:r>
            <a:r>
              <a:rPr lang="en-US" sz="2800" b="1" baseline="-25000">
                <a:solidFill>
                  <a:srgbClr val="0066FF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) </a:t>
            </a:r>
          </a:p>
          <a:p>
            <a:pPr eaLnBrk="0" hangingPunct="0"/>
            <a:endParaRPr lang="en-US" sz="24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29419" name="Line 11"/>
          <p:cNvSpPr>
            <a:spLocks noChangeShapeType="1"/>
          </p:cNvSpPr>
          <p:nvPr/>
        </p:nvSpPr>
        <p:spPr bwMode="auto">
          <a:xfrm>
            <a:off x="2349500" y="4013200"/>
            <a:ext cx="177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9420" name="Line 12"/>
          <p:cNvSpPr>
            <a:spLocks noChangeShapeType="1"/>
          </p:cNvSpPr>
          <p:nvPr/>
        </p:nvSpPr>
        <p:spPr bwMode="auto">
          <a:xfrm>
            <a:off x="2933700" y="4013200"/>
            <a:ext cx="177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9421" name="Line 13"/>
          <p:cNvSpPr>
            <a:spLocks noChangeShapeType="1"/>
          </p:cNvSpPr>
          <p:nvPr/>
        </p:nvSpPr>
        <p:spPr bwMode="auto">
          <a:xfrm>
            <a:off x="2324100" y="4635500"/>
            <a:ext cx="177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9422" name="Line 14"/>
          <p:cNvSpPr>
            <a:spLocks noChangeShapeType="1"/>
          </p:cNvSpPr>
          <p:nvPr/>
        </p:nvSpPr>
        <p:spPr bwMode="auto">
          <a:xfrm>
            <a:off x="2882900" y="4635500"/>
            <a:ext cx="177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9423" name="Text Box 15"/>
          <p:cNvSpPr txBox="1">
            <a:spLocks noChangeArrowheads="1"/>
          </p:cNvSpPr>
          <p:nvPr/>
        </p:nvSpPr>
        <p:spPr bwMode="auto">
          <a:xfrm>
            <a:off x="1241425" y="773113"/>
            <a:ext cx="2228850" cy="3048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fr-CH" sz="1400" b="1">
              <a:latin typeface="Times New Roman" pitchFamily="18" charset="0"/>
            </a:endParaRPr>
          </a:p>
        </p:txBody>
      </p:sp>
      <p:sp>
        <p:nvSpPr>
          <p:cNvPr id="529424" name="Rectangle 16"/>
          <p:cNvSpPr>
            <a:spLocks noChangeArrowheads="1"/>
          </p:cNvSpPr>
          <p:nvPr/>
        </p:nvSpPr>
        <p:spPr bwMode="auto">
          <a:xfrm>
            <a:off x="-188913" y="-165100"/>
            <a:ext cx="9434513" cy="3743325"/>
          </a:xfrm>
          <a:prstGeom prst="rect">
            <a:avLst/>
          </a:prstGeom>
          <a:solidFill>
            <a:schemeClr val="bg1"/>
          </a:solidFill>
          <a:ln w="412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     P(</a:t>
            </a:r>
            <a:r>
              <a:rPr lang="en-US" sz="2400" b="1">
                <a:latin typeface="Symbol" pitchFamily="18" charset="2"/>
              </a:rPr>
              <a:t>n</a:t>
            </a:r>
            <a:r>
              <a:rPr lang="en-US" sz="3200" b="1" baseline="-25000">
                <a:solidFill>
                  <a:srgbClr val="FF031E"/>
                </a:solidFill>
                <a:latin typeface="Times New Roman" pitchFamily="18" charset="0"/>
              </a:rPr>
              <a:t>e</a:t>
            </a:r>
            <a:r>
              <a:rPr lang="en-US" sz="2400" b="1">
                <a:latin typeface="Symbol" pitchFamily="18" charset="2"/>
                <a:sym typeface="Symbol" pitchFamily="18" charset="2"/>
              </a:rPr>
              <a:t>n</a:t>
            </a:r>
            <a:r>
              <a:rPr lang="en-US" sz="2800" b="1" baseline="-25000">
                <a:solidFill>
                  <a:srgbClr val="0066FF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) = ¦A¦</a:t>
            </a:r>
            <a:r>
              <a:rPr lang="en-US" sz="2400" b="1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+¦S¦</a:t>
            </a:r>
            <a:r>
              <a:rPr lang="en-US" sz="2400" b="1" baseline="30000">
                <a:latin typeface="Times New Roman" pitchFamily="18" charset="0"/>
                <a:sym typeface="Symbol" pitchFamily="18" charset="2"/>
              </a:rPr>
              <a:t>2 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+ 2 A S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sin </a:t>
            </a:r>
            <a:r>
              <a:rPr lang="en-US" sz="2400" b="1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d              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    P(</a:t>
            </a:r>
            <a:r>
              <a:rPr lang="en-US" sz="2400" b="1">
                <a:latin typeface="Symbol" pitchFamily="18" charset="2"/>
              </a:rPr>
              <a:t>n</a:t>
            </a:r>
            <a:r>
              <a:rPr lang="en-US" sz="3200" b="1" baseline="-25000">
                <a:solidFill>
                  <a:srgbClr val="FF031E"/>
                </a:solidFill>
                <a:latin typeface="Times New Roman" pitchFamily="18" charset="0"/>
              </a:rPr>
              <a:t>e</a:t>
            </a:r>
            <a:r>
              <a:rPr lang="en-US" sz="2400" b="1">
                <a:latin typeface="Symbol" pitchFamily="18" charset="2"/>
                <a:sym typeface="Symbol" pitchFamily="18" charset="2"/>
              </a:rPr>
              <a:t>n</a:t>
            </a:r>
            <a:r>
              <a:rPr lang="en-US" sz="2800" b="1" baseline="-25000">
                <a:solidFill>
                  <a:srgbClr val="0066FF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) = ¦A¦</a:t>
            </a:r>
            <a:r>
              <a:rPr lang="en-US" sz="2400" b="1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+¦S¦</a:t>
            </a:r>
            <a:r>
              <a:rPr lang="en-US" sz="2400" b="1" baseline="30000">
                <a:latin typeface="Times New Roman" pitchFamily="18" charset="0"/>
                <a:sym typeface="Symbol" pitchFamily="18" charset="2"/>
              </a:rPr>
              <a:t>2 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- 2 A S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sin </a:t>
            </a:r>
            <a:r>
              <a:rPr lang="en-US" sz="2400" b="1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d      </a:t>
            </a:r>
          </a:p>
          <a:p>
            <a:pPr eaLnBrk="0" hangingPunct="0"/>
            <a:endParaRPr lang="en-US" sz="2400" b="1">
              <a:solidFill>
                <a:srgbClr val="FF0000"/>
              </a:solidFill>
              <a:latin typeface="Symbol" pitchFamily="18" charset="2"/>
              <a:sym typeface="Symbol" pitchFamily="18" charset="2"/>
            </a:endParaRPr>
          </a:p>
          <a:p>
            <a:pPr eaLnBrk="0" hangingPunct="0"/>
            <a:endParaRPr lang="en-US" sz="2400" b="1">
              <a:solidFill>
                <a:srgbClr val="FF0000"/>
              </a:solidFill>
              <a:latin typeface="Symbol" pitchFamily="18" charset="2"/>
              <a:sym typeface="Symbol" pitchFamily="18" charset="2"/>
            </a:endParaRPr>
          </a:p>
          <a:p>
            <a:pPr eaLnBrk="0" hangingPunct="0"/>
            <a:endParaRPr lang="en-US" sz="2400" b="1">
              <a:solidFill>
                <a:srgbClr val="FF0000"/>
              </a:solidFill>
              <a:latin typeface="Symbol" pitchFamily="18" charset="2"/>
              <a:sym typeface="Symbol" pitchFamily="18" charset="2"/>
            </a:endParaRP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                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 </a:t>
            </a:r>
            <a:endParaRPr lang="fr-CH" sz="24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29425" name="Line 17"/>
          <p:cNvSpPr>
            <a:spLocks noChangeShapeType="1"/>
          </p:cNvSpPr>
          <p:nvPr/>
        </p:nvSpPr>
        <p:spPr bwMode="auto">
          <a:xfrm>
            <a:off x="2616200" y="1739900"/>
            <a:ext cx="177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9426" name="Line 18"/>
          <p:cNvSpPr>
            <a:spLocks noChangeShapeType="1"/>
          </p:cNvSpPr>
          <p:nvPr/>
        </p:nvSpPr>
        <p:spPr bwMode="auto">
          <a:xfrm>
            <a:off x="3187700" y="1739900"/>
            <a:ext cx="177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9427" name="Text Box 19"/>
          <p:cNvSpPr txBox="1">
            <a:spLocks noChangeArrowheads="1"/>
          </p:cNvSpPr>
          <p:nvPr/>
        </p:nvSpPr>
        <p:spPr bwMode="auto">
          <a:xfrm>
            <a:off x="139700" y="5100638"/>
            <a:ext cx="9004300" cy="1706562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latin typeface="Times New Roman" pitchFamily="18" charset="0"/>
              </a:rPr>
              <a:t>… need large values of </a:t>
            </a:r>
            <a:r>
              <a:rPr lang="en-US" sz="2000" b="1" dirty="0">
                <a:latin typeface="Times New Roman" pitchFamily="18" charset="0"/>
              </a:rPr>
              <a:t>sin </a:t>
            </a:r>
            <a:r>
              <a:rPr lang="en-US" sz="2000" b="1" dirty="0">
                <a:latin typeface="Symbol" pitchFamily="18" charset="2"/>
              </a:rPr>
              <a:t>q</a:t>
            </a:r>
            <a:r>
              <a:rPr lang="en-US" sz="2000" b="1" baseline="-25000" dirty="0">
                <a:latin typeface="Symbol" pitchFamily="18" charset="2"/>
              </a:rPr>
              <a:t>12</a:t>
            </a:r>
            <a:r>
              <a:rPr lang="en-US" sz="2000" b="1" dirty="0">
                <a:latin typeface="Symbol" pitchFamily="18" charset="2"/>
              </a:rPr>
              <a:t>, D</a:t>
            </a:r>
            <a:r>
              <a:rPr lang="en-US" sz="2000" b="1" dirty="0">
                <a:latin typeface="Times New Roman" pitchFamily="18" charset="0"/>
              </a:rPr>
              <a:t>m</a:t>
            </a:r>
            <a:r>
              <a:rPr lang="en-US" sz="2000" b="1" baseline="30000" dirty="0">
                <a:latin typeface="Times New Roman" pitchFamily="18" charset="0"/>
              </a:rPr>
              <a:t>2</a:t>
            </a:r>
            <a:r>
              <a:rPr lang="en-US" sz="2000" b="1" baseline="-25000" dirty="0">
                <a:latin typeface="Times New Roman" pitchFamily="18" charset="0"/>
              </a:rPr>
              <a:t>12</a:t>
            </a:r>
            <a:r>
              <a:rPr lang="en-US" b="1" dirty="0">
                <a:latin typeface="Times New Roman" pitchFamily="18" charset="0"/>
              </a:rPr>
              <a:t> (LMA-- we have it!) but *not* large sin</a:t>
            </a:r>
            <a:r>
              <a:rPr lang="en-US" b="1" baseline="30000" dirty="0">
                <a:latin typeface="Times New Roman" pitchFamily="18" charset="0"/>
              </a:rPr>
              <a:t>2</a:t>
            </a:r>
            <a:r>
              <a:rPr lang="en-US" sz="2000" b="1" dirty="0">
                <a:latin typeface="Symbol" pitchFamily="18" charset="2"/>
              </a:rPr>
              <a:t>q</a:t>
            </a:r>
            <a:r>
              <a:rPr lang="en-US" sz="2000" b="1" baseline="-25000" dirty="0">
                <a:latin typeface="Symbol" pitchFamily="18" charset="2"/>
              </a:rPr>
              <a:t>13 </a:t>
            </a:r>
            <a:endParaRPr lang="en-US" sz="1600" b="1" dirty="0">
              <a:latin typeface="Times New Roman" pitchFamily="18" charset="0"/>
            </a:endParaRPr>
          </a:p>
          <a:p>
            <a:pPr algn="l" eaLnBrk="0" hangingPunct="0"/>
            <a:r>
              <a:rPr lang="en-US" b="1" dirty="0">
                <a:latin typeface="Times New Roman" pitchFamily="18" charset="0"/>
              </a:rPr>
              <a:t>… need APPEARANCE  … </a:t>
            </a:r>
            <a:r>
              <a:rPr lang="en-US" sz="2000" b="1" dirty="0">
                <a:latin typeface="Times New Roman" pitchFamily="18" charset="0"/>
              </a:rPr>
              <a:t>P(</a:t>
            </a:r>
            <a:r>
              <a:rPr lang="en-US" sz="2000" b="1" dirty="0" err="1">
                <a:latin typeface="Symbol" pitchFamily="18" charset="2"/>
              </a:rPr>
              <a:t>n</a:t>
            </a:r>
            <a:r>
              <a:rPr lang="en-US" sz="2000" b="1" baseline="-25000" dirty="0" err="1">
                <a:solidFill>
                  <a:srgbClr val="FF031E"/>
                </a:solidFill>
                <a:latin typeface="Times New Roman" pitchFamily="18" charset="0"/>
              </a:rPr>
              <a:t>e</a:t>
            </a:r>
            <a:r>
              <a:rPr lang="en-US" sz="2000" b="1" dirty="0" err="1">
                <a:latin typeface="Symbol" pitchFamily="18" charset="2"/>
                <a:sym typeface="Symbol" pitchFamily="18" charset="2"/>
              </a:rPr>
              <a:t>n</a:t>
            </a:r>
            <a:r>
              <a:rPr lang="en-US" sz="2000" b="1" baseline="-25000" dirty="0" err="1">
                <a:solidFill>
                  <a:srgbClr val="FF031E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is time reversal symmetric (reactors or sun are out)</a:t>
            </a:r>
          </a:p>
          <a:p>
            <a:pPr algn="l" eaLnBrk="0" hangingPunct="0"/>
            <a:r>
              <a:rPr lang="en-US" b="1" dirty="0">
                <a:latin typeface="Times New Roman" pitchFamily="18" charset="0"/>
                <a:sym typeface="Symbol" pitchFamily="18" charset="2"/>
              </a:rPr>
              <a:t>… can be </a:t>
            </a:r>
            <a:r>
              <a:rPr lang="en-US" b="1" dirty="0">
                <a:solidFill>
                  <a:srgbClr val="FF031E"/>
                </a:solidFill>
                <a:latin typeface="Times New Roman" pitchFamily="18" charset="0"/>
                <a:sym typeface="Symbol" pitchFamily="18" charset="2"/>
              </a:rPr>
              <a:t>large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(100%) for suppressed channel (one small angle </a:t>
            </a:r>
            <a:r>
              <a:rPr lang="en-US" b="1" dirty="0" err="1">
                <a:latin typeface="Times New Roman" pitchFamily="18" charset="0"/>
                <a:sym typeface="Symbol" pitchFamily="18" charset="2"/>
              </a:rPr>
              <a:t>vs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 two large) </a:t>
            </a:r>
          </a:p>
          <a:p>
            <a:pPr algn="l" eaLnBrk="0" hangingPunct="0"/>
            <a:r>
              <a:rPr lang="en-US" b="1" dirty="0">
                <a:latin typeface="Times New Roman" pitchFamily="18" charset="0"/>
                <a:sym typeface="Symbol" pitchFamily="18" charset="2"/>
              </a:rPr>
              <a:t>       at wavelength at which ‘solar’ = ‘atmospheric’ and for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sym typeface="Symbol" pitchFamily="18" charset="2"/>
              </a:rPr>
              <a:t></a:t>
            </a:r>
            <a:r>
              <a:rPr lang="en-US" sz="2000" b="1" baseline="-25000" dirty="0">
                <a:solidFill>
                  <a:srgbClr val="3366FF"/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sz="2400" b="1" baseline="-25000" dirty="0">
                <a:solidFill>
                  <a:srgbClr val="3366FF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2400" b="1" dirty="0">
                <a:latin typeface="Times New Roman" pitchFamily="18" charset="0"/>
                <a:sym typeface="Symbol" pitchFamily="18" charset="2"/>
              </a:rPr>
              <a:t>,</a:t>
            </a:r>
            <a:r>
              <a:rPr lang="en-US" sz="2400" b="1" baseline="-25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b="1" dirty="0">
                <a:solidFill>
                  <a:srgbClr val="00CC66"/>
                </a:solidFill>
                <a:latin typeface="Times New Roman" pitchFamily="18" charset="0"/>
                <a:sym typeface="Symbol" pitchFamily="18" charset="2"/>
              </a:rPr>
              <a:t></a:t>
            </a:r>
            <a:r>
              <a:rPr lang="en-US" sz="2000" b="1" baseline="-25000" dirty="0">
                <a:solidFill>
                  <a:srgbClr val="00CC66"/>
                </a:solidFill>
                <a:latin typeface="Symbol" pitchFamily="18" charset="2"/>
                <a:sym typeface="Symbol" pitchFamily="18" charset="2"/>
              </a:rPr>
              <a:t>t</a:t>
            </a:r>
            <a:r>
              <a:rPr lang="en-US" sz="2400" b="1" baseline="-25000" dirty="0">
                <a:solidFill>
                  <a:srgbClr val="3366FF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b="1" dirty="0">
              <a:latin typeface="Times New Roman" pitchFamily="18" charset="0"/>
              <a:sym typeface="Symbol" pitchFamily="18" charset="2"/>
            </a:endParaRPr>
          </a:p>
          <a:p>
            <a:pPr algn="l" eaLnBrk="0" hangingPunct="0"/>
            <a:r>
              <a:rPr lang="en-US" b="1" dirty="0">
                <a:latin typeface="Times New Roman" pitchFamily="18" charset="0"/>
                <a:sym typeface="Symbol" pitchFamily="18" charset="2"/>
              </a:rPr>
              <a:t>… asymmetry is opposite for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3366FF"/>
                </a:solidFill>
                <a:latin typeface="Times New Roman" pitchFamily="18" charset="0"/>
                <a:sym typeface="Symbol" pitchFamily="18" charset="2"/>
              </a:rPr>
              <a:t></a:t>
            </a:r>
            <a:r>
              <a:rPr lang="en-US" sz="2000" b="1" baseline="-25000" dirty="0">
                <a:solidFill>
                  <a:srgbClr val="3366FF"/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sz="2400" b="1" baseline="-25000" dirty="0">
                <a:solidFill>
                  <a:srgbClr val="3366FF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b="1" dirty="0">
                <a:latin typeface="Times New Roman" pitchFamily="18" charset="0"/>
                <a:sym typeface="Symbol" pitchFamily="18" charset="2"/>
              </a:rPr>
              <a:t>and</a:t>
            </a:r>
            <a:r>
              <a:rPr lang="en-US" sz="2400" b="1" dirty="0">
                <a:solidFill>
                  <a:srgbClr val="3366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2000" b="1" dirty="0">
                <a:solidFill>
                  <a:srgbClr val="00CC66"/>
                </a:solidFill>
                <a:latin typeface="Times New Roman" pitchFamily="18" charset="0"/>
                <a:sym typeface="Symbol" pitchFamily="18" charset="2"/>
              </a:rPr>
              <a:t></a:t>
            </a:r>
            <a:r>
              <a:rPr lang="en-US" sz="2000" b="1" baseline="-25000" dirty="0">
                <a:solidFill>
                  <a:srgbClr val="00CC66"/>
                </a:solidFill>
                <a:latin typeface="Symbol" pitchFamily="18" charset="2"/>
                <a:sym typeface="Symbol" pitchFamily="18" charset="2"/>
              </a:rPr>
              <a:t>t</a:t>
            </a:r>
            <a:r>
              <a:rPr lang="en-US" sz="2000" b="1" baseline="-25000" dirty="0">
                <a:solidFill>
                  <a:srgbClr val="00FF99"/>
                </a:solidFill>
                <a:latin typeface="Symbol" pitchFamily="18" charset="2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2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60375"/>
            <a:ext cx="65436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5618163" y="46038"/>
            <a:ext cx="2979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T asymmetry for sin </a:t>
            </a:r>
            <a:r>
              <a:rPr lang="en-US" sz="2000" b="1">
                <a:latin typeface="Times New Roman" pitchFamily="18" charset="0"/>
                <a:sym typeface="Symbol" pitchFamily="18" charset="2"/>
              </a:rPr>
              <a:t> = 1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3463925" y="5446713"/>
            <a:ext cx="46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0.1</a:t>
            </a:r>
            <a:r>
              <a:rPr lang="en-US" sz="1400" b="1" baseline="30000">
                <a:latin typeface="Times New Roman" pitchFamily="18" charset="0"/>
              </a:rPr>
              <a:t>0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3581400" y="712788"/>
            <a:ext cx="4965700" cy="5078412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1462" name="Text Box 6"/>
          <p:cNvSpPr txBox="1">
            <a:spLocks noChangeArrowheads="1"/>
          </p:cNvSpPr>
          <p:nvPr/>
        </p:nvSpPr>
        <p:spPr bwMode="auto">
          <a:xfrm>
            <a:off x="4530725" y="5446713"/>
            <a:ext cx="46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0.3</a:t>
            </a:r>
            <a:r>
              <a:rPr lang="en-US" sz="1400" b="1" baseline="30000">
                <a:latin typeface="Times New Roman" pitchFamily="18" charset="0"/>
              </a:rPr>
              <a:t>0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531463" name="Text Box 7"/>
          <p:cNvSpPr txBox="1">
            <a:spLocks noChangeArrowheads="1"/>
          </p:cNvSpPr>
          <p:nvPr/>
        </p:nvSpPr>
        <p:spPr bwMode="auto">
          <a:xfrm>
            <a:off x="5854700" y="5434013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1</a:t>
            </a:r>
            <a:r>
              <a:rPr lang="en-US" sz="1400" b="1" baseline="30000">
                <a:latin typeface="Times New Roman" pitchFamily="18" charset="0"/>
              </a:rPr>
              <a:t>0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7073900" y="5434013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3</a:t>
            </a:r>
            <a:r>
              <a:rPr lang="en-US" sz="1400" b="1" baseline="30000">
                <a:latin typeface="Times New Roman" pitchFamily="18" charset="0"/>
              </a:rPr>
              <a:t>0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8369300" y="5459413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9</a:t>
            </a:r>
            <a:r>
              <a:rPr lang="en-US" sz="1400" b="1" baseline="30000">
                <a:latin typeface="Times New Roman" pitchFamily="18" charset="0"/>
              </a:rPr>
              <a:t>0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531466" name="Freeform 10"/>
          <p:cNvSpPr>
            <a:spLocks/>
          </p:cNvSpPr>
          <p:nvPr/>
        </p:nvSpPr>
        <p:spPr bwMode="auto">
          <a:xfrm>
            <a:off x="3594100" y="1071563"/>
            <a:ext cx="5029200" cy="26622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384" y="5"/>
              </a:cxn>
              <a:cxn ang="0">
                <a:pos x="800" y="37"/>
              </a:cxn>
              <a:cxn ang="0">
                <a:pos x="1240" y="109"/>
              </a:cxn>
              <a:cxn ang="0">
                <a:pos x="1728" y="325"/>
              </a:cxn>
              <a:cxn ang="0">
                <a:pos x="2312" y="781"/>
              </a:cxn>
              <a:cxn ang="0">
                <a:pos x="2736" y="1221"/>
              </a:cxn>
              <a:cxn ang="0">
                <a:pos x="3168" y="1677"/>
              </a:cxn>
            </a:cxnLst>
            <a:rect l="0" t="0" r="r" b="b"/>
            <a:pathLst>
              <a:path w="3168" h="1677">
                <a:moveTo>
                  <a:pt x="0" y="5"/>
                </a:moveTo>
                <a:cubicBezTo>
                  <a:pt x="125" y="2"/>
                  <a:pt x="251" y="0"/>
                  <a:pt x="384" y="5"/>
                </a:cubicBezTo>
                <a:cubicBezTo>
                  <a:pt x="517" y="10"/>
                  <a:pt x="657" y="20"/>
                  <a:pt x="800" y="37"/>
                </a:cubicBezTo>
                <a:cubicBezTo>
                  <a:pt x="943" y="54"/>
                  <a:pt x="1085" y="61"/>
                  <a:pt x="1240" y="109"/>
                </a:cubicBezTo>
                <a:cubicBezTo>
                  <a:pt x="1395" y="157"/>
                  <a:pt x="1549" y="213"/>
                  <a:pt x="1728" y="325"/>
                </a:cubicBezTo>
                <a:cubicBezTo>
                  <a:pt x="1907" y="437"/>
                  <a:pt x="2144" y="632"/>
                  <a:pt x="2312" y="781"/>
                </a:cubicBezTo>
                <a:cubicBezTo>
                  <a:pt x="2480" y="930"/>
                  <a:pt x="2594" y="1072"/>
                  <a:pt x="2736" y="1221"/>
                </a:cubicBezTo>
                <a:cubicBezTo>
                  <a:pt x="2878" y="1370"/>
                  <a:pt x="3023" y="1523"/>
                  <a:pt x="3168" y="1677"/>
                </a:cubicBezTo>
              </a:path>
            </a:pathLst>
          </a:custGeom>
          <a:noFill/>
          <a:ln w="412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1467" name="Text Box 11"/>
          <p:cNvSpPr txBox="1">
            <a:spLocks noChangeArrowheads="1"/>
          </p:cNvSpPr>
          <p:nvPr/>
        </p:nvSpPr>
        <p:spPr bwMode="auto">
          <a:xfrm>
            <a:off x="0" y="473075"/>
            <a:ext cx="3463925" cy="4333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eaLnBrk="0" hangingPunct="0"/>
            <a:r>
              <a:rPr lang="fr-CH" sz="1400" b="1">
                <a:latin typeface="Arial" pitchFamily="34" charset="0"/>
              </a:rPr>
              <a:t>NOTES:</a:t>
            </a:r>
          </a:p>
          <a:p>
            <a:pPr marL="457200" indent="-457200" algn="l" eaLnBrk="0" hangingPunct="0">
              <a:buFont typeface="Arial" pitchFamily="34" charset="0"/>
              <a:buNone/>
            </a:pPr>
            <a:endParaRPr lang="fr-CH" sz="1400" b="1">
              <a:latin typeface="Arial" pitchFamily="34" charset="0"/>
            </a:endParaRPr>
          </a:p>
          <a:p>
            <a:pPr marL="457200" indent="-457200" algn="l" eaLnBrk="0" hangingPunct="0">
              <a:buFont typeface="Arial" pitchFamily="34" charset="0"/>
              <a:buNone/>
            </a:pPr>
            <a:r>
              <a:rPr lang="fr-CH" sz="1400" b="1">
                <a:latin typeface="Arial" pitchFamily="34" charset="0"/>
              </a:rPr>
              <a:t>Asymmetry can be very large. </a:t>
            </a:r>
          </a:p>
          <a:p>
            <a:pPr marL="457200" indent="-457200" algn="l" eaLnBrk="0" hangingPunct="0">
              <a:buFont typeface="Arial" pitchFamily="34" charset="0"/>
              <a:buChar char="•"/>
            </a:pPr>
            <a:endParaRPr lang="fr-CH" sz="1400" b="1">
              <a:latin typeface="Arial" pitchFamily="34" charset="0"/>
            </a:endParaRPr>
          </a:p>
          <a:p>
            <a:pPr marL="457200" indent="-457200" algn="l" eaLnBrk="0" hangingPunct="0">
              <a:buFont typeface="Arial" pitchFamily="34" charset="0"/>
              <a:buNone/>
            </a:pPr>
            <a:r>
              <a:rPr lang="fr-CH" sz="1400" b="1">
                <a:latin typeface="Arial" pitchFamily="34" charset="0"/>
              </a:rPr>
              <a:t>Stat. sensitivity</a:t>
            </a:r>
          </a:p>
          <a:p>
            <a:pPr marL="457200" indent="-457200" algn="l" eaLnBrk="0" hangingPunct="0">
              <a:buFont typeface="Arial" pitchFamily="34" charset="0"/>
              <a:buNone/>
            </a:pPr>
            <a:r>
              <a:rPr lang="fr-CH" sz="1400" b="1">
                <a:latin typeface="Arial" pitchFamily="34" charset="0"/>
              </a:rPr>
              <a:t>in absence of bkg</a:t>
            </a:r>
          </a:p>
          <a:p>
            <a:pPr marL="457200" indent="-457200" algn="l" eaLnBrk="0" hangingPunct="0">
              <a:buFont typeface="Arial" pitchFamily="34" charset="0"/>
              <a:buNone/>
            </a:pPr>
            <a:r>
              <a:rPr lang="fr-CH" sz="1400" b="1">
                <a:latin typeface="Arial" pitchFamily="34" charset="0"/>
              </a:rPr>
              <a:t>is </a:t>
            </a:r>
            <a:r>
              <a:rPr lang="fr-CH" altLang="ja-JP" sz="1400" b="1">
                <a:latin typeface="Arial" pitchFamily="34" charset="0"/>
                <a:ea typeface="MS PGothic" pitchFamily="34" charset="-128"/>
              </a:rPr>
              <a:t>~</a:t>
            </a:r>
            <a:r>
              <a:rPr lang="fr-CH" sz="1400" b="1">
                <a:latin typeface="Arial" pitchFamily="34" charset="0"/>
              </a:rPr>
              <a:t>independent of </a:t>
            </a:r>
            <a:r>
              <a:rPr lang="fr-CH" sz="1600" b="1">
                <a:latin typeface="Symbol" pitchFamily="18" charset="2"/>
              </a:rPr>
              <a:t>q</a:t>
            </a:r>
            <a:r>
              <a:rPr lang="fr-CH" sz="1600" b="1" baseline="-25000">
                <a:latin typeface="Arial" pitchFamily="34" charset="0"/>
              </a:rPr>
              <a:t>13 </a:t>
            </a:r>
          </a:p>
          <a:p>
            <a:pPr marL="457200" indent="-457200" algn="l" eaLnBrk="0" hangingPunct="0">
              <a:buFont typeface="Arial" pitchFamily="34" charset="0"/>
              <a:buNone/>
            </a:pPr>
            <a:r>
              <a:rPr lang="fr-CH" sz="1400" b="1">
                <a:latin typeface="Arial" pitchFamily="34" charset="0"/>
              </a:rPr>
              <a:t>down to max. asym. point </a:t>
            </a:r>
          </a:p>
          <a:p>
            <a:pPr marL="457200" indent="-457200" algn="l" eaLnBrk="0" hangingPunct="0"/>
            <a:endParaRPr lang="fr-CH" sz="1400" b="1">
              <a:latin typeface="Arial" pitchFamily="34" charset="0"/>
            </a:endParaRPr>
          </a:p>
          <a:p>
            <a:pPr marL="457200" indent="-457200" algn="l" eaLnBrk="0" hangingPunct="0"/>
            <a:r>
              <a:rPr lang="fr-CH" sz="1400" b="1">
                <a:latin typeface="Arial" pitchFamily="34" charset="0"/>
              </a:rPr>
              <a:t>Asymmetry changes sign </a:t>
            </a:r>
          </a:p>
          <a:p>
            <a:pPr marL="457200" indent="-457200" algn="l" eaLnBrk="0" hangingPunct="0"/>
            <a:r>
              <a:rPr lang="fr-CH" sz="1400" b="1">
                <a:latin typeface="Arial" pitchFamily="34" charset="0"/>
              </a:rPr>
              <a:t>from one max. to the next.</a:t>
            </a:r>
          </a:p>
          <a:p>
            <a:pPr marL="457200" indent="-457200" algn="l" eaLnBrk="0" hangingPunct="0"/>
            <a:r>
              <a:rPr lang="fr-CH" sz="1400" b="1">
                <a:solidFill>
                  <a:srgbClr val="0000FF"/>
                </a:solidFill>
                <a:latin typeface="Arial" pitchFamily="34" charset="0"/>
              </a:rPr>
              <a:t> </a:t>
            </a:r>
          </a:p>
          <a:p>
            <a:pPr marL="457200" indent="-457200" algn="l" eaLnBrk="0" hangingPunct="0"/>
            <a:r>
              <a:rPr lang="fr-CH" sz="1400" b="1">
                <a:solidFill>
                  <a:srgbClr val="0000FF"/>
                </a:solidFill>
                <a:latin typeface="Arial" pitchFamily="34" charset="0"/>
              </a:rPr>
              <a:t>Sensitivity at low values</a:t>
            </a:r>
          </a:p>
          <a:p>
            <a:pPr marL="457200" indent="-457200" algn="l" eaLnBrk="0" hangingPunct="0"/>
            <a:r>
              <a:rPr lang="fr-CH" sz="1400" b="1">
                <a:solidFill>
                  <a:srgbClr val="0000FF"/>
                </a:solidFill>
                <a:latin typeface="Arial" pitchFamily="34" charset="0"/>
              </a:rPr>
              <a:t>of </a:t>
            </a:r>
            <a:r>
              <a:rPr lang="fr-CH" sz="1400" b="1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fr-CH" sz="1400" b="1" baseline="-25000">
                <a:solidFill>
                  <a:srgbClr val="0000FF"/>
                </a:solidFill>
                <a:latin typeface="Arial" pitchFamily="34" charset="0"/>
              </a:rPr>
              <a:t>13</a:t>
            </a:r>
            <a:r>
              <a:rPr lang="fr-CH" sz="1400" b="1">
                <a:solidFill>
                  <a:srgbClr val="0000FF"/>
                </a:solidFill>
                <a:latin typeface="Arial" pitchFamily="34" charset="0"/>
              </a:rPr>
              <a:t> is better for short</a:t>
            </a:r>
          </a:p>
          <a:p>
            <a:pPr marL="457200" indent="-457200" algn="l" eaLnBrk="0" hangingPunct="0"/>
            <a:r>
              <a:rPr lang="fr-CH" sz="1400" b="1">
                <a:solidFill>
                  <a:srgbClr val="0000FF"/>
                </a:solidFill>
                <a:latin typeface="Arial" pitchFamily="34" charset="0"/>
              </a:rPr>
              <a:t>baselines, sensitivity at</a:t>
            </a:r>
          </a:p>
          <a:p>
            <a:pPr marL="457200" indent="-457200" algn="l" eaLnBrk="0" hangingPunct="0"/>
            <a:r>
              <a:rPr lang="fr-CH" sz="1400" b="1">
                <a:solidFill>
                  <a:srgbClr val="0000FF"/>
                </a:solidFill>
                <a:latin typeface="Arial" pitchFamily="34" charset="0"/>
              </a:rPr>
              <a:t>large values of </a:t>
            </a:r>
            <a:r>
              <a:rPr lang="fr-CH" sz="1400" b="1">
                <a:solidFill>
                  <a:srgbClr val="0000FF"/>
                </a:solidFill>
                <a:latin typeface="Symbol" pitchFamily="18" charset="2"/>
              </a:rPr>
              <a:t>q</a:t>
            </a:r>
            <a:r>
              <a:rPr lang="fr-CH" sz="1400" b="1" baseline="-25000">
                <a:solidFill>
                  <a:srgbClr val="0000FF"/>
                </a:solidFill>
                <a:latin typeface="Arial" pitchFamily="34" charset="0"/>
              </a:rPr>
              <a:t>13 </a:t>
            </a:r>
            <a:r>
              <a:rPr lang="fr-CH" sz="1400" b="1">
                <a:solidFill>
                  <a:srgbClr val="0000FF"/>
                </a:solidFill>
                <a:latin typeface="Arial" pitchFamily="34" charset="0"/>
              </a:rPr>
              <a:t> is</a:t>
            </a:r>
          </a:p>
          <a:p>
            <a:pPr marL="457200" indent="-457200" algn="l" eaLnBrk="0" hangingPunct="0"/>
            <a:r>
              <a:rPr lang="fr-CH" sz="1400" b="1">
                <a:solidFill>
                  <a:srgbClr val="0000FF"/>
                </a:solidFill>
                <a:latin typeface="Arial" pitchFamily="34" charset="0"/>
              </a:rPr>
              <a:t>better for longer baselines</a:t>
            </a:r>
          </a:p>
          <a:p>
            <a:pPr marL="457200" indent="-457200" algn="l" eaLnBrk="0" hangingPunct="0"/>
            <a:r>
              <a:rPr lang="fr-CH" sz="1400" b="1">
                <a:solidFill>
                  <a:srgbClr val="0000FF"/>
                </a:solidFill>
                <a:latin typeface="Arial" pitchFamily="34" charset="0"/>
              </a:rPr>
              <a:t>(2d max or 3d max.) </a:t>
            </a:r>
          </a:p>
          <a:p>
            <a:pPr marL="457200" indent="-457200" algn="l" eaLnBrk="0" hangingPunct="0"/>
            <a:endParaRPr lang="fr-CH" sz="1400" b="1">
              <a:solidFill>
                <a:srgbClr val="0000FF"/>
              </a:solidFill>
              <a:latin typeface="Arial" pitchFamily="34" charset="0"/>
            </a:endParaRPr>
          </a:p>
          <a:p>
            <a:pPr marL="457200" indent="-457200" algn="l" eaLnBrk="0" hangingPunct="0"/>
            <a:r>
              <a:rPr lang="fr-CH" sz="1400" b="1">
                <a:solidFill>
                  <a:srgbClr val="0000FF"/>
                </a:solidFill>
                <a:latin typeface="Arial" pitchFamily="34" charset="0"/>
              </a:rPr>
              <a:t>sign of asymmetry changes </a:t>
            </a:r>
          </a:p>
          <a:p>
            <a:pPr marL="457200" indent="-457200" algn="l" eaLnBrk="0" hangingPunct="0"/>
            <a:r>
              <a:rPr lang="fr-CH" sz="1400" b="1">
                <a:solidFill>
                  <a:srgbClr val="0000FF"/>
                </a:solidFill>
                <a:latin typeface="Arial" pitchFamily="34" charset="0"/>
              </a:rPr>
              <a:t>with max. number.</a:t>
            </a:r>
          </a:p>
        </p:txBody>
      </p:sp>
      <p:sp>
        <p:nvSpPr>
          <p:cNvPr id="531468" name="Text Box 12"/>
          <p:cNvSpPr txBox="1">
            <a:spLocks noChangeArrowheads="1"/>
          </p:cNvSpPr>
          <p:nvPr/>
        </p:nvSpPr>
        <p:spPr bwMode="auto">
          <a:xfrm>
            <a:off x="6934200" y="1752600"/>
            <a:ext cx="6969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fr-CH" sz="1600" b="1">
                <a:solidFill>
                  <a:schemeClr val="bg1"/>
                </a:solidFill>
              </a:rPr>
              <a:t>error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531469" name="Text Box 13"/>
          <p:cNvSpPr txBox="1">
            <a:spLocks noChangeArrowheads="1"/>
          </p:cNvSpPr>
          <p:nvPr/>
        </p:nvSpPr>
        <p:spPr bwMode="auto">
          <a:xfrm>
            <a:off x="7267575" y="809625"/>
            <a:ext cx="1279525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fr-CH" sz="1600" b="1">
                <a:solidFill>
                  <a:srgbClr val="66CCFF"/>
                </a:solidFill>
              </a:rPr>
              <a:t>Max. </a:t>
            </a:r>
          </a:p>
          <a:p>
            <a:pPr algn="l" eaLnBrk="0" hangingPunct="0"/>
            <a:r>
              <a:rPr lang="fr-CH" sz="1600" b="1">
                <a:solidFill>
                  <a:srgbClr val="66CCFF"/>
                </a:solidFill>
              </a:rPr>
              <a:t>Asymmetry</a:t>
            </a:r>
            <a:endParaRPr lang="en-GB" sz="1600" b="1">
              <a:solidFill>
                <a:srgbClr val="66CCFF"/>
              </a:solidFill>
            </a:endParaRPr>
          </a:p>
        </p:txBody>
      </p:sp>
      <p:sp>
        <p:nvSpPr>
          <p:cNvPr id="531470" name="Freeform 14"/>
          <p:cNvSpPr>
            <a:spLocks/>
          </p:cNvSpPr>
          <p:nvPr/>
        </p:nvSpPr>
        <p:spPr bwMode="auto">
          <a:xfrm>
            <a:off x="3543300" y="685800"/>
            <a:ext cx="5016500" cy="1885950"/>
          </a:xfrm>
          <a:custGeom>
            <a:avLst/>
            <a:gdLst/>
            <a:ahLst/>
            <a:cxnLst>
              <a:cxn ang="0">
                <a:pos x="0" y="1188"/>
              </a:cxn>
              <a:cxn ang="0">
                <a:pos x="648" y="540"/>
              </a:cxn>
              <a:cxn ang="0">
                <a:pos x="1096" y="180"/>
              </a:cxn>
              <a:cxn ang="0">
                <a:pos x="1536" y="20"/>
              </a:cxn>
              <a:cxn ang="0">
                <a:pos x="1872" y="60"/>
              </a:cxn>
              <a:cxn ang="0">
                <a:pos x="2200" y="268"/>
              </a:cxn>
              <a:cxn ang="0">
                <a:pos x="2536" y="540"/>
              </a:cxn>
              <a:cxn ang="0">
                <a:pos x="2968" y="964"/>
              </a:cxn>
              <a:cxn ang="0">
                <a:pos x="3160" y="1180"/>
              </a:cxn>
            </a:cxnLst>
            <a:rect l="0" t="0" r="r" b="b"/>
            <a:pathLst>
              <a:path w="3160" h="1188">
                <a:moveTo>
                  <a:pt x="0" y="1188"/>
                </a:moveTo>
                <a:cubicBezTo>
                  <a:pt x="232" y="948"/>
                  <a:pt x="465" y="708"/>
                  <a:pt x="648" y="540"/>
                </a:cubicBezTo>
                <a:cubicBezTo>
                  <a:pt x="831" y="372"/>
                  <a:pt x="948" y="267"/>
                  <a:pt x="1096" y="180"/>
                </a:cubicBezTo>
                <a:cubicBezTo>
                  <a:pt x="1244" y="93"/>
                  <a:pt x="1407" y="40"/>
                  <a:pt x="1536" y="20"/>
                </a:cubicBezTo>
                <a:cubicBezTo>
                  <a:pt x="1665" y="0"/>
                  <a:pt x="1761" y="19"/>
                  <a:pt x="1872" y="60"/>
                </a:cubicBezTo>
                <a:cubicBezTo>
                  <a:pt x="1983" y="101"/>
                  <a:pt x="2089" y="188"/>
                  <a:pt x="2200" y="268"/>
                </a:cubicBezTo>
                <a:cubicBezTo>
                  <a:pt x="2311" y="348"/>
                  <a:pt x="2408" y="424"/>
                  <a:pt x="2536" y="540"/>
                </a:cubicBezTo>
                <a:cubicBezTo>
                  <a:pt x="2664" y="656"/>
                  <a:pt x="2864" y="857"/>
                  <a:pt x="2968" y="964"/>
                </a:cubicBezTo>
                <a:cubicBezTo>
                  <a:pt x="3072" y="1071"/>
                  <a:pt x="3116" y="1125"/>
                  <a:pt x="3160" y="1180"/>
                </a:cubicBezTo>
              </a:path>
            </a:pathLst>
          </a:custGeom>
          <a:noFill/>
          <a:ln w="444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1471" name="Text Box 15"/>
          <p:cNvSpPr txBox="1">
            <a:spLocks noChangeArrowheads="1"/>
          </p:cNvSpPr>
          <p:nvPr/>
        </p:nvSpPr>
        <p:spPr bwMode="auto">
          <a:xfrm>
            <a:off x="2879725" y="473075"/>
            <a:ext cx="7223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/>
              <a:t>100%</a:t>
            </a:r>
          </a:p>
        </p:txBody>
      </p:sp>
      <p:sp>
        <p:nvSpPr>
          <p:cNvPr id="531472" name="Text Box 16"/>
          <p:cNvSpPr txBox="1">
            <a:spLocks noChangeArrowheads="1"/>
          </p:cNvSpPr>
          <p:nvPr/>
        </p:nvSpPr>
        <p:spPr bwMode="auto">
          <a:xfrm>
            <a:off x="6037263" y="3152775"/>
            <a:ext cx="2073275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fr-CH" sz="1600" b="1">
                <a:solidFill>
                  <a:srgbClr val="66CCFF"/>
                </a:solidFill>
              </a:rPr>
              <a:t>Stat. error </a:t>
            </a:r>
          </a:p>
          <a:p>
            <a:pPr algn="l" eaLnBrk="0" hangingPunct="0"/>
            <a:r>
              <a:rPr lang="fr-CH" sz="1600" b="1">
                <a:solidFill>
                  <a:srgbClr val="66CCFF"/>
                </a:solidFill>
              </a:rPr>
              <a:t>with no background</a:t>
            </a:r>
            <a:endParaRPr lang="en-GB" sz="1600" b="1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9800" y="3429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W  mass</a:t>
            </a:r>
            <a:endParaRPr lang="en-US" sz="1800" dirty="0" err="1" smtClean="0"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3201" y="1282403"/>
            <a:ext cx="3830638" cy="26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1800" y="939800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New ‘best’ </a:t>
            </a:r>
            <a:r>
              <a:rPr lang="fr-CH" sz="1800" dirty="0" err="1" smtClean="0">
                <a:latin typeface="+mn-lt"/>
              </a:rPr>
              <a:t>result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CDF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2552700"/>
            <a:ext cx="3198311" cy="92333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Calibrations on J/</a:t>
            </a:r>
            <a:r>
              <a:rPr lang="fr-CH" sz="1800" dirty="0" smtClean="0">
                <a:latin typeface="+mn-lt"/>
                <a:sym typeface="Symbol"/>
              </a:rPr>
              <a:t> and  </a:t>
            </a:r>
            <a:endParaRPr lang="fr-CH" sz="1800" dirty="0" smtClean="0">
              <a:latin typeface="+mn-lt"/>
              <a:sym typeface="Wingdings" pitchFamily="2" charset="2"/>
            </a:endParaRPr>
          </a:p>
          <a:p>
            <a:r>
              <a:rPr lang="fr-CH" sz="1800" dirty="0" smtClean="0">
                <a:latin typeface="+mn-lt"/>
                <a:sym typeface="Wingdings" pitchFamily="2" charset="2"/>
              </a:rPr>
              <a:t> </a:t>
            </a:r>
            <a:r>
              <a:rPr lang="fr-CH" sz="1800" dirty="0" err="1" smtClean="0">
                <a:latin typeface="+mn-lt"/>
                <a:sym typeface="Wingdings" pitchFamily="2" charset="2"/>
              </a:rPr>
              <a:t>measure</a:t>
            </a:r>
            <a:r>
              <a:rPr lang="fr-CH" sz="1800" dirty="0" smtClean="0">
                <a:latin typeface="+mn-lt"/>
                <a:sym typeface="Wingdings" pitchFamily="2" charset="2"/>
              </a:rPr>
              <a:t> </a:t>
            </a:r>
            <a:r>
              <a:rPr lang="fr-CH" sz="1800" dirty="0" err="1" smtClean="0">
                <a:latin typeface="+mn-lt"/>
                <a:sym typeface="Wingdings" pitchFamily="2" charset="2"/>
              </a:rPr>
              <a:t>m</a:t>
            </a:r>
            <a:r>
              <a:rPr lang="fr-CH" sz="1800" baseline="-25000" dirty="0" err="1" smtClean="0">
                <a:latin typeface="+mn-lt"/>
                <a:sym typeface="Wingdings" pitchFamily="2" charset="2"/>
              </a:rPr>
              <a:t>Z</a:t>
            </a:r>
            <a:r>
              <a:rPr lang="fr-CH" sz="1800" baseline="-25000" dirty="0" smtClean="0">
                <a:latin typeface="+mn-lt"/>
                <a:sym typeface="Wingdings" pitchFamily="2" charset="2"/>
              </a:rPr>
              <a:t>  </a:t>
            </a:r>
            <a:r>
              <a:rPr lang="fr-CH" sz="1800" dirty="0" smtClean="0">
                <a:latin typeface="+mn-lt"/>
                <a:sym typeface="Wingdings" pitchFamily="2" charset="2"/>
              </a:rPr>
              <a:t>to 12 MeV!</a:t>
            </a:r>
            <a:endParaRPr lang="fr-CH" sz="1800" dirty="0" smtClean="0">
              <a:latin typeface="+mn-lt"/>
              <a:sym typeface="Symbol"/>
            </a:endParaRPr>
          </a:p>
          <a:p>
            <a:endParaRPr lang="en-US" sz="1800" dirty="0" err="1" smtClean="0">
              <a:latin typeface="+mn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750" y="3821113"/>
            <a:ext cx="353275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4686300"/>
            <a:ext cx="3509294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Then</a:t>
            </a:r>
            <a:r>
              <a:rPr lang="fr-CH" sz="1800" dirty="0" smtClean="0">
                <a:latin typeface="+mn-lt"/>
              </a:rPr>
              <a:t> fit mW to </a:t>
            </a:r>
            <a:r>
              <a:rPr lang="fr-CH" sz="1800" dirty="0" err="1" smtClean="0">
                <a:latin typeface="+mn-lt"/>
              </a:rPr>
              <a:t>mT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spectrum</a:t>
            </a:r>
            <a:endParaRPr lang="en-US" sz="1800" dirty="0" err="1" smtClean="0">
              <a:latin typeface="+mn-lt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6525" y="992188"/>
            <a:ext cx="34099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5054600" y="2984500"/>
            <a:ext cx="3403600" cy="495300"/>
          </a:xfrm>
          <a:prstGeom prst="ellips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2700" y="4635500"/>
            <a:ext cx="4171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Largest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systematics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QCD</a:t>
            </a:r>
          </a:p>
          <a:p>
            <a:r>
              <a:rPr lang="fr-CH" sz="1800" dirty="0" smtClean="0">
                <a:latin typeface="+mn-lt"/>
              </a:rPr>
              <a:t>initial/final radiation </a:t>
            </a:r>
            <a:r>
              <a:rPr lang="fr-CH" sz="1800" dirty="0" err="1" smtClean="0">
                <a:latin typeface="+mn-lt"/>
              </a:rPr>
              <a:t>etc</a:t>
            </a:r>
            <a:r>
              <a:rPr lang="fr-CH" sz="1800" dirty="0" smtClean="0">
                <a:latin typeface="+mn-lt"/>
              </a:rPr>
              <a:t>… 10 MeV </a:t>
            </a:r>
          </a:p>
          <a:p>
            <a:r>
              <a:rPr lang="fr-CH" sz="1800" dirty="0" smtClean="0">
                <a:latin typeface="+mn-lt"/>
              </a:rPr>
              <a:t>(</a:t>
            </a:r>
            <a:r>
              <a:rPr lang="fr-CH" sz="1800" dirty="0" err="1" smtClean="0">
                <a:latin typeface="+mn-lt"/>
              </a:rPr>
              <a:t>comp</a:t>
            </a:r>
            <a:r>
              <a:rPr lang="fr-CH" sz="1800" dirty="0" smtClean="0">
                <a:latin typeface="+mn-lt"/>
              </a:rPr>
              <a:t>. QED 4 MeV !)</a:t>
            </a:r>
          </a:p>
          <a:p>
            <a:endParaRPr lang="fr-CH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107" cy="51407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299334"/>
            <a:ext cx="2373047" cy="31839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GB" sz="1600" b="0" dirty="0" err="1">
                <a:latin typeface="Arial" pitchFamily="18"/>
                <a:ea typeface="Microsoft YaHei" pitchFamily="2"/>
                <a:cs typeface="Mangal" pitchFamily="2"/>
              </a:rPr>
              <a:t>Otani</a:t>
            </a:r>
            <a:r>
              <a:rPr lang="en-GB" sz="1600" b="0" dirty="0">
                <a:latin typeface="Arial" pitchFamily="18"/>
                <a:ea typeface="Microsoft YaHei" pitchFamily="2"/>
                <a:cs typeface="Mangal" pitchFamily="2"/>
              </a:rPr>
              <a:t>, Results from T2K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200" y="5384800"/>
            <a:ext cx="9065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selection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cuts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fixed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already</a:t>
            </a:r>
            <a:r>
              <a:rPr lang="fr-CH" sz="1800" dirty="0" smtClean="0">
                <a:latin typeface="+mn-lt"/>
              </a:rPr>
              <a:t> in </a:t>
            </a:r>
            <a:r>
              <a:rPr lang="fr-CH" sz="1800" dirty="0" err="1" smtClean="0">
                <a:latin typeface="+mn-lt"/>
              </a:rPr>
              <a:t>early</a:t>
            </a:r>
            <a:r>
              <a:rPr lang="fr-CH" sz="1800" dirty="0" smtClean="0">
                <a:latin typeface="+mn-lt"/>
              </a:rPr>
              <a:t> 2010</a:t>
            </a:r>
          </a:p>
          <a:p>
            <a:pPr>
              <a:buFontTx/>
              <a:buChar char="-"/>
            </a:pPr>
            <a:r>
              <a:rPr lang="fr-CH" sz="1800" dirty="0" smtClean="0">
                <a:latin typeface="+mn-lt"/>
              </a:rPr>
              <a:t> Far detector </a:t>
            </a:r>
            <a:r>
              <a:rPr lang="fr-CH" sz="1800" dirty="0" err="1" smtClean="0">
                <a:latin typeface="+mn-lt"/>
              </a:rPr>
              <a:t>prediction</a:t>
            </a:r>
            <a:r>
              <a:rPr lang="fr-CH" sz="1800" dirty="0" smtClean="0">
                <a:latin typeface="+mn-lt"/>
              </a:rPr>
              <a:t> (295 km) </a:t>
            </a:r>
            <a:r>
              <a:rPr lang="fr-CH" sz="1800" dirty="0" err="1" smtClean="0">
                <a:latin typeface="+mn-lt"/>
              </a:rPr>
              <a:t>determined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flux (+ NA61 </a:t>
            </a:r>
            <a:r>
              <a:rPr lang="fr-CH" sz="1800" dirty="0" err="1" smtClean="0">
                <a:latin typeface="+mn-lt"/>
              </a:rPr>
              <a:t>prod</a:t>
            </a:r>
            <a:r>
              <a:rPr lang="fr-CH" sz="1800" dirty="0" smtClean="0">
                <a:latin typeface="+mn-lt"/>
              </a:rPr>
              <a:t> data) </a:t>
            </a:r>
          </a:p>
          <a:p>
            <a:r>
              <a:rPr lang="fr-CH" sz="1800" dirty="0" smtClean="0">
                <a:latin typeface="+mn-lt"/>
              </a:rPr>
              <a:t>+ normalisation </a:t>
            </a:r>
            <a:r>
              <a:rPr lang="fr-CH" sz="1800" dirty="0" err="1" smtClean="0">
                <a:latin typeface="+mn-lt"/>
              </a:rPr>
              <a:t>using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Near</a:t>
            </a:r>
            <a:r>
              <a:rPr lang="fr-CH" sz="1800" dirty="0" smtClean="0">
                <a:latin typeface="+mn-lt"/>
              </a:rPr>
              <a:t> Detector (280m)</a:t>
            </a:r>
          </a:p>
          <a:p>
            <a:r>
              <a:rPr lang="fr-CH" sz="1800" dirty="0" smtClean="0">
                <a:latin typeface="+mn-lt"/>
              </a:rPr>
              <a:t>-- </a:t>
            </a:r>
            <a:r>
              <a:rPr lang="fr-CH" sz="1800" dirty="0" err="1" smtClean="0">
                <a:latin typeface="+mn-lt"/>
              </a:rPr>
              <a:t>earthquake</a:t>
            </a:r>
            <a:r>
              <a:rPr lang="fr-CH" sz="1800" dirty="0" smtClean="0">
                <a:latin typeface="+mn-lt"/>
              </a:rPr>
              <a:t> on 11 March 2011 « </a:t>
            </a:r>
            <a:r>
              <a:rPr lang="fr-CH" sz="1800" dirty="0" err="1" smtClean="0">
                <a:latin typeface="+mn-lt"/>
              </a:rPr>
              <a:t>forced</a:t>
            </a:r>
            <a:r>
              <a:rPr lang="fr-CH" sz="1800" dirty="0" smtClean="0">
                <a:latin typeface="+mn-lt"/>
              </a:rPr>
              <a:t> » publication!  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8817" y="844550"/>
            <a:ext cx="9143107" cy="51407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80196" y="6103234"/>
            <a:ext cx="6171504" cy="55436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GB" sz="1600" b="0" dirty="0" err="1">
                <a:latin typeface="Arial" pitchFamily="18"/>
                <a:ea typeface="Microsoft YaHei" pitchFamily="2"/>
                <a:cs typeface="Mangal" pitchFamily="2"/>
              </a:rPr>
              <a:t>Otani</a:t>
            </a:r>
            <a:r>
              <a:rPr lang="en-GB" sz="1600" b="0" dirty="0">
                <a:latin typeface="Arial" pitchFamily="18"/>
                <a:ea typeface="Microsoft YaHei" pitchFamily="2"/>
                <a:cs typeface="Mangal" pitchFamily="2"/>
              </a:rPr>
              <a:t>, Results from </a:t>
            </a:r>
            <a:r>
              <a:rPr lang="en-GB" sz="1600" b="0" dirty="0" smtClean="0">
                <a:latin typeface="Arial" pitchFamily="18"/>
                <a:ea typeface="Microsoft YaHei" pitchFamily="2"/>
                <a:cs typeface="Mangal" pitchFamily="2"/>
              </a:rPr>
              <a:t>T2K    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GB" sz="1600" b="0" dirty="0" smtClean="0">
                <a:latin typeface="Arial" pitchFamily="18"/>
                <a:ea typeface="Microsoft YaHei" pitchFamily="2"/>
                <a:cs typeface="Mangal" pitchFamily="2"/>
              </a:rPr>
              <a:t>T2K has restarted , one year after dramatic stop on 11 March 2011</a:t>
            </a:r>
            <a:endParaRPr lang="en-GB" sz="1600" b="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169" y="6217207"/>
            <a:ext cx="2507260" cy="31839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GB" sz="1600" b="0" dirty="0" err="1">
                <a:latin typeface="Arial" pitchFamily="18"/>
                <a:ea typeface="Microsoft YaHei" pitchFamily="2"/>
                <a:cs typeface="Mangal" pitchFamily="2"/>
              </a:rPr>
              <a:t>Tsunayuki</a:t>
            </a:r>
            <a:r>
              <a:rPr lang="en-GB" sz="1600" b="0" dirty="0">
                <a:latin typeface="Arial" pitchFamily="18"/>
                <a:ea typeface="Microsoft YaHei" pitchFamily="2"/>
                <a:cs typeface="Mangal" pitchFamily="2"/>
              </a:rPr>
              <a:t>, Double </a:t>
            </a:r>
            <a:r>
              <a:rPr lang="en-GB" sz="1600" b="0" dirty="0" err="1">
                <a:latin typeface="Arial" pitchFamily="18"/>
                <a:ea typeface="Microsoft YaHei" pitchFamily="2"/>
                <a:cs typeface="Mangal" pitchFamily="2"/>
              </a:rPr>
              <a:t>Chooz</a:t>
            </a:r>
            <a:endParaRPr lang="en-GB" sz="1600" b="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8817" y="844550"/>
            <a:ext cx="9143107" cy="5140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23900" y="419100"/>
            <a:ext cx="458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Also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results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MINOS and </a:t>
            </a:r>
            <a:r>
              <a:rPr lang="fr-CH" sz="1800" dirty="0" err="1" smtClean="0">
                <a:latin typeface="+mn-lt"/>
              </a:rPr>
              <a:t>Dchooz</a:t>
            </a:r>
            <a:r>
              <a:rPr lang="fr-CH" sz="1800" dirty="0" smtClean="0">
                <a:latin typeface="+mn-lt"/>
              </a:rPr>
              <a:t>: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400" y="4889500"/>
            <a:ext cx="994183" cy="369332"/>
          </a:xfrm>
          <a:prstGeom prst="rect">
            <a:avLst/>
          </a:prstGeom>
          <a:solidFill>
            <a:srgbClr val="DDF9FF"/>
          </a:solidFill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DChooz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6900" y="2501900"/>
            <a:ext cx="7505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It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a tradition of </a:t>
            </a:r>
            <a:r>
              <a:rPr lang="fr-CH" sz="1800" dirty="0" err="1" smtClean="0">
                <a:latin typeface="+mn-lt"/>
              </a:rPr>
              <a:t>Moriond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experiments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around</a:t>
            </a:r>
            <a:r>
              <a:rPr lang="fr-CH" sz="1800" dirty="0" smtClean="0">
                <a:latin typeface="+mn-lt"/>
              </a:rPr>
              <a:t> the </a:t>
            </a:r>
            <a:r>
              <a:rPr lang="fr-CH" sz="1800" dirty="0" err="1" smtClean="0">
                <a:latin typeface="+mn-lt"/>
              </a:rPr>
              <a:t>planet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err="1" smtClean="0">
                <a:latin typeface="+mn-lt"/>
              </a:rPr>
              <a:t>work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very</a:t>
            </a:r>
            <a:r>
              <a:rPr lang="fr-CH" sz="1800" dirty="0" smtClean="0">
                <a:latin typeface="+mn-lt"/>
              </a:rPr>
              <a:t> hard to </a:t>
            </a:r>
            <a:r>
              <a:rPr lang="fr-CH" sz="1800" dirty="0" err="1" smtClean="0">
                <a:latin typeface="+mn-lt"/>
              </a:rPr>
              <a:t>produce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results</a:t>
            </a:r>
            <a:r>
              <a:rPr lang="fr-CH" sz="1800" dirty="0" smtClean="0">
                <a:latin typeface="+mn-lt"/>
              </a:rPr>
              <a:t> for the meeting…. </a:t>
            </a:r>
          </a:p>
          <a:p>
            <a:endParaRPr lang="fr-CH" sz="1800" dirty="0" smtClean="0">
              <a:latin typeface="+mn-lt"/>
            </a:endParaRPr>
          </a:p>
          <a:p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-1009650"/>
            <a:ext cx="7943850" cy="64039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</p:pic>
      <p:sp>
        <p:nvSpPr>
          <p:cNvPr id="532485" name="Text Box 5"/>
          <p:cNvSpPr txBox="1">
            <a:spLocks noChangeArrowheads="1"/>
          </p:cNvSpPr>
          <p:nvPr/>
        </p:nvSpPr>
        <p:spPr bwMode="auto">
          <a:xfrm>
            <a:off x="7794625" y="552450"/>
            <a:ext cx="1135063" cy="336550"/>
          </a:xfrm>
          <a:prstGeom prst="rect">
            <a:avLst/>
          </a:prstGeom>
          <a:solidFill>
            <a:srgbClr val="C0C0C0"/>
          </a:solidFill>
          <a:ln w="444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SN1987A</a:t>
            </a:r>
          </a:p>
        </p:txBody>
      </p:sp>
      <p:pic>
        <p:nvPicPr>
          <p:cNvPr id="5" name="Picture 2" descr="sn1987a-neutrino-ev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50966"/>
            <a:ext cx="3160711" cy="28862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10" descr="supernova-33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525" y="455753"/>
            <a:ext cx="3546475" cy="24985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16000" y="0"/>
            <a:ext cx="7242688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FFFF00"/>
                </a:solidFill>
                <a:latin typeface="+mn-lt"/>
              </a:rPr>
              <a:t>SN1987A  23 </a:t>
            </a:r>
            <a:r>
              <a:rPr lang="fr-CH" sz="1800" dirty="0" err="1" smtClean="0">
                <a:solidFill>
                  <a:srgbClr val="FFFF00"/>
                </a:solidFill>
                <a:latin typeface="+mn-lt"/>
              </a:rPr>
              <a:t>Feb</a:t>
            </a:r>
            <a:r>
              <a:rPr lang="fr-CH" sz="1800" dirty="0" smtClean="0">
                <a:solidFill>
                  <a:srgbClr val="FFFF00"/>
                </a:solidFill>
                <a:latin typeface="+mn-lt"/>
              </a:rPr>
              <a:t> 1987                     </a:t>
            </a:r>
            <a:r>
              <a:rPr lang="en-US" sz="1800" dirty="0" smtClean="0">
                <a:solidFill>
                  <a:srgbClr val="FFFF00"/>
                </a:solidFill>
              </a:rPr>
              <a:t> 23 February 7:35 UT</a:t>
            </a:r>
            <a:r>
              <a:rPr lang="fr-CH" sz="1800" dirty="0" smtClean="0">
                <a:solidFill>
                  <a:srgbClr val="FFFF00"/>
                </a:solidFill>
                <a:latin typeface="+mn-lt"/>
              </a:rPr>
              <a:t> </a:t>
            </a:r>
            <a:endParaRPr lang="en-US" sz="1800" dirty="0" err="1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1884" y="2984500"/>
            <a:ext cx="1172116" cy="923330"/>
          </a:xfrm>
          <a:prstGeom prst="rect">
            <a:avLst/>
          </a:prstGeom>
          <a:solidFill>
            <a:srgbClr val="DDF9FF"/>
          </a:solidFill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Kamioka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IMB</a:t>
            </a:r>
          </a:p>
          <a:p>
            <a:r>
              <a:rPr lang="fr-CH" sz="1800" dirty="0" smtClean="0">
                <a:latin typeface="+mn-lt"/>
              </a:rPr>
              <a:t>Baksan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021" y="4006671"/>
            <a:ext cx="5434501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24 neutrino interactions </a:t>
            </a:r>
            <a:r>
              <a:rPr lang="fr-CH" sz="1800" dirty="0" err="1" smtClean="0">
                <a:latin typeface="+mn-lt"/>
              </a:rPr>
              <a:t>observed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</a:t>
            </a:r>
            <a:r>
              <a:rPr lang="fr-CH" sz="1800" dirty="0" err="1" smtClean="0">
                <a:latin typeface="+mn-lt"/>
              </a:rPr>
              <a:t>t</a:t>
            </a:r>
            <a:r>
              <a:rPr lang="fr-CH" sz="1800" dirty="0" smtClean="0">
                <a:latin typeface="+mn-lt"/>
              </a:rPr>
              <a:t> 7:35 </a:t>
            </a:r>
          </a:p>
          <a:p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within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13s!</a:t>
            </a:r>
            <a:endParaRPr lang="fr-CH" sz="1800" dirty="0" smtClean="0">
              <a:latin typeface="+mn-lt"/>
            </a:endParaRPr>
          </a:p>
          <a:p>
            <a:r>
              <a:rPr lang="fr-CH" sz="1800" dirty="0" err="1" smtClean="0">
                <a:latin typeface="+mn-lt"/>
              </a:rPr>
              <a:t>Between</a:t>
            </a:r>
            <a:r>
              <a:rPr lang="fr-CH" sz="1800" dirty="0" smtClean="0">
                <a:latin typeface="+mn-lt"/>
              </a:rPr>
              <a:t> 9:20(not </a:t>
            </a:r>
            <a:r>
              <a:rPr lang="fr-CH" sz="1800" dirty="0" err="1" smtClean="0">
                <a:latin typeface="+mn-lt"/>
              </a:rPr>
              <a:t>seen</a:t>
            </a:r>
            <a:r>
              <a:rPr lang="fr-CH" sz="1800" dirty="0" smtClean="0">
                <a:latin typeface="+mn-lt"/>
              </a:rPr>
              <a:t>)  and 10:48 (</a:t>
            </a:r>
            <a:r>
              <a:rPr lang="fr-CH" sz="1800" dirty="0" err="1" smtClean="0">
                <a:latin typeface="+mn-lt"/>
              </a:rPr>
              <a:t>seen</a:t>
            </a:r>
            <a:r>
              <a:rPr lang="fr-CH" sz="1800" dirty="0" smtClean="0">
                <a:latin typeface="+mn-lt"/>
              </a:rPr>
              <a:t>)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the light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the Super Nova </a:t>
            </a:r>
            <a:r>
              <a:rPr lang="fr-CH" sz="1800" dirty="0" err="1" smtClean="0">
                <a:latin typeface="+mn-lt"/>
              </a:rPr>
              <a:t>reached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earth</a:t>
            </a:r>
            <a:r>
              <a:rPr lang="fr-CH" sz="1800" dirty="0" smtClean="0">
                <a:latin typeface="+mn-lt"/>
              </a:rPr>
              <a:t>.</a:t>
            </a:r>
          </a:p>
          <a:p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168 000 light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years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away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</a:t>
            </a:r>
            <a:endParaRPr lang="fr-CH" sz="18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7300" y="5562600"/>
            <a:ext cx="173156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(v-c)/c &lt; 2 10</a:t>
            </a:r>
            <a:r>
              <a:rPr lang="en-US" sz="2000" baseline="30000" dirty="0" smtClean="0"/>
              <a:t>-9</a:t>
            </a:r>
            <a:endParaRPr lang="en-US" sz="20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14680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smtClean="0">
                <a:latin typeface="+mn-lt"/>
              </a:rPr>
              <a:t>OPERA claim: 2.5 10</a:t>
            </a:r>
            <a:r>
              <a:rPr lang="fr-CH" sz="1800" baseline="30000" dirty="0" smtClean="0">
                <a:latin typeface="+mn-lt"/>
              </a:rPr>
              <a:t>-5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069" y="6064807"/>
            <a:ext cx="2256795" cy="31839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GB" sz="1600" b="0" dirty="0" err="1">
                <a:latin typeface="Arial" pitchFamily="18"/>
                <a:ea typeface="Microsoft YaHei" pitchFamily="2"/>
                <a:cs typeface="Mangal" pitchFamily="2"/>
              </a:rPr>
              <a:t>Longhin</a:t>
            </a:r>
            <a:r>
              <a:rPr lang="en-GB" sz="1600" b="0" dirty="0">
                <a:latin typeface="Arial" pitchFamily="18"/>
                <a:ea typeface="Microsoft YaHei" pitchFamily="2"/>
                <a:cs typeface="Mangal" pitchFamily="2"/>
              </a:rPr>
              <a:t>, Opera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817" y="844550"/>
            <a:ext cx="9143107" cy="5140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16300" y="5981700"/>
            <a:ext cx="468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Seen</a:t>
            </a:r>
            <a:r>
              <a:rPr lang="fr-CH" sz="1800" dirty="0" smtClean="0">
                <a:latin typeface="+mn-lt"/>
              </a:rPr>
              <a:t> 1 </a:t>
            </a:r>
            <a:r>
              <a:rPr lang="fr-CH" sz="1800" dirty="0" err="1" smtClean="0">
                <a:latin typeface="+mn-lt"/>
              </a:rPr>
              <a:t>event</a:t>
            </a:r>
            <a:r>
              <a:rPr lang="fr-CH" sz="1800" dirty="0" smtClean="0">
                <a:latin typeface="+mn-lt"/>
              </a:rPr>
              <a:t>, </a:t>
            </a:r>
            <a:r>
              <a:rPr lang="fr-CH" sz="1800" dirty="0" err="1" smtClean="0">
                <a:latin typeface="+mn-lt"/>
              </a:rPr>
              <a:t>expect</a:t>
            </a:r>
            <a:r>
              <a:rPr lang="fr-CH" sz="1800" dirty="0" smtClean="0">
                <a:latin typeface="+mn-lt"/>
              </a:rPr>
              <a:t> 1.65 </a:t>
            </a:r>
            <a:r>
              <a:rPr lang="fr-CH" sz="1800" dirty="0" err="1" smtClean="0">
                <a:latin typeface="+mn-lt"/>
              </a:rPr>
              <a:t>bkg</a:t>
            </a:r>
            <a:r>
              <a:rPr lang="fr-CH" sz="1800" dirty="0" smtClean="0">
                <a:latin typeface="+mn-lt"/>
              </a:rPr>
              <a:t> 0.16</a:t>
            </a:r>
          </a:p>
          <a:p>
            <a:r>
              <a:rPr lang="fr-CH" sz="1800" dirty="0" smtClean="0">
                <a:latin typeface="+mn-lt"/>
              </a:rPr>
              <a:t>On full </a:t>
            </a:r>
            <a:r>
              <a:rPr lang="fr-CH" sz="1800" dirty="0" err="1" smtClean="0">
                <a:latin typeface="+mn-lt"/>
              </a:rPr>
              <a:t>exposure</a:t>
            </a:r>
            <a:r>
              <a:rPr lang="fr-CH" sz="1800" dirty="0" smtClean="0">
                <a:latin typeface="+mn-lt"/>
              </a:rPr>
              <a:t> (end 2012) </a:t>
            </a:r>
            <a:r>
              <a:rPr lang="fr-CH" sz="1800" dirty="0" err="1" smtClean="0">
                <a:latin typeface="+mn-lt"/>
              </a:rPr>
              <a:t>expect</a:t>
            </a:r>
            <a:r>
              <a:rPr lang="fr-CH" sz="1800" dirty="0" smtClean="0">
                <a:latin typeface="+mn-lt"/>
              </a:rPr>
              <a:t> 7.5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09563"/>
            <a:ext cx="836295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09563"/>
            <a:ext cx="836295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 r="34370" b="27774"/>
          <a:stretch>
            <a:fillRect/>
          </a:stretch>
        </p:blipFill>
        <p:spPr bwMode="auto">
          <a:xfrm>
            <a:off x="1092200" y="0"/>
            <a:ext cx="67818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 t="83862"/>
          <a:stretch>
            <a:fillRect/>
          </a:stretch>
        </p:blipFill>
        <p:spPr bwMode="auto">
          <a:xfrm>
            <a:off x="-520700" y="4762500"/>
            <a:ext cx="98806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339" y="5657671"/>
            <a:ext cx="7917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NB I </a:t>
            </a:r>
            <a:r>
              <a:rPr lang="fr-CH" sz="1800" dirty="0" err="1" smtClean="0">
                <a:latin typeface="+mn-lt"/>
              </a:rPr>
              <a:t>doubt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the release date </a:t>
            </a:r>
            <a:r>
              <a:rPr lang="fr-CH" sz="1800" dirty="0" err="1" smtClean="0">
                <a:latin typeface="+mn-lt"/>
              </a:rPr>
              <a:t>was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decided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because</a:t>
            </a:r>
            <a:r>
              <a:rPr lang="fr-CH" sz="1800" dirty="0" smtClean="0">
                <a:latin typeface="+mn-lt"/>
              </a:rPr>
              <a:t> of </a:t>
            </a:r>
            <a:r>
              <a:rPr lang="fr-CH" sz="1800" dirty="0" err="1" smtClean="0">
                <a:latin typeface="+mn-lt"/>
              </a:rPr>
              <a:t>Moriond</a:t>
            </a:r>
            <a:r>
              <a:rPr lang="fr-CH" sz="1800" dirty="0" smtClean="0">
                <a:latin typeface="+mn-lt"/>
              </a:rPr>
              <a:t>…</a:t>
            </a:r>
          </a:p>
          <a:p>
            <a:r>
              <a:rPr lang="fr-CH" sz="1800" dirty="0" smtClean="0">
                <a:latin typeface="+mn-lt"/>
              </a:rPr>
              <a:t>If </a:t>
            </a:r>
            <a:r>
              <a:rPr lang="fr-CH" sz="1800" dirty="0" err="1" smtClean="0">
                <a:latin typeface="+mn-lt"/>
              </a:rPr>
              <a:t>it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was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triggered</a:t>
            </a:r>
            <a:r>
              <a:rPr lang="fr-CH" sz="1800" dirty="0" smtClean="0">
                <a:latin typeface="+mn-lt"/>
              </a:rPr>
              <a:t> by the 5</a:t>
            </a:r>
            <a:r>
              <a:rPr lang="fr-CH" sz="1800" dirty="0" smtClean="0">
                <a:latin typeface="+mn-lt"/>
                <a:sym typeface="Symbol"/>
              </a:rPr>
              <a:t> </a:t>
            </a:r>
            <a:r>
              <a:rPr lang="fr-CH" sz="1800" dirty="0" err="1" smtClean="0">
                <a:latin typeface="+mn-lt"/>
                <a:sym typeface="Symbol"/>
              </a:rPr>
              <a:t>effect</a:t>
            </a:r>
            <a:r>
              <a:rPr lang="fr-CH" sz="1800" dirty="0" smtClean="0">
                <a:latin typeface="+mn-lt"/>
                <a:sym typeface="Symbol"/>
              </a:rPr>
              <a:t>, I </a:t>
            </a:r>
            <a:r>
              <a:rPr lang="fr-CH" sz="1800" dirty="0" err="1" smtClean="0">
                <a:latin typeface="+mn-lt"/>
                <a:sym typeface="Symbol"/>
              </a:rPr>
              <a:t>would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predict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that</a:t>
            </a:r>
            <a:r>
              <a:rPr lang="fr-CH" sz="1800" dirty="0" smtClean="0">
                <a:latin typeface="+mn-lt"/>
                <a:sym typeface="Symbol"/>
              </a:rPr>
              <a:t> </a:t>
            </a:r>
          </a:p>
          <a:p>
            <a:r>
              <a:rPr lang="fr-CH" sz="1800" dirty="0" smtClean="0">
                <a:latin typeface="+mn-lt"/>
                <a:sym typeface="Symbol"/>
              </a:rPr>
              <a:t>value </a:t>
            </a:r>
            <a:r>
              <a:rPr lang="fr-CH" sz="1800" dirty="0" err="1" smtClean="0">
                <a:latin typeface="+mn-lt"/>
                <a:sym typeface="Symbol"/>
              </a:rPr>
              <a:t>will</a:t>
            </a:r>
            <a:r>
              <a:rPr lang="fr-CH" sz="1800" dirty="0" smtClean="0">
                <a:latin typeface="+mn-lt"/>
                <a:sym typeface="Symbol"/>
              </a:rPr>
              <a:t> go down </a:t>
            </a:r>
            <a:r>
              <a:rPr lang="fr-CH" sz="1800" dirty="0" err="1" smtClean="0">
                <a:latin typeface="+mn-lt"/>
                <a:sym typeface="Symbol"/>
              </a:rPr>
              <a:t>somewhat</a:t>
            </a:r>
            <a:r>
              <a:rPr lang="fr-CH" sz="1800" dirty="0" smtClean="0">
                <a:latin typeface="+mn-lt"/>
                <a:sym typeface="Symbol"/>
              </a:rPr>
              <a:t>…</a:t>
            </a:r>
            <a:endParaRPr lang="fr-CH" sz="1800" dirty="0" smtClean="0">
              <a:latin typeface="+mn-lt"/>
            </a:endParaRPr>
          </a:p>
          <a:p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0"/>
            <a:ext cx="5527675" cy="4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49900" y="685800"/>
            <a:ext cx="855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sin</a:t>
            </a:r>
            <a:r>
              <a:rPr lang="fr-CH" sz="1800" baseline="30000" dirty="0" smtClean="0">
                <a:latin typeface="+mn-lt"/>
              </a:rPr>
              <a:t>2</a:t>
            </a:r>
            <a:r>
              <a:rPr lang="fr-CH" sz="1800" dirty="0" smtClean="0">
                <a:latin typeface="+mn-lt"/>
              </a:rPr>
              <a:t>2</a:t>
            </a:r>
            <a:r>
              <a:rPr lang="fr-CH" sz="1800" dirty="0" smtClean="0">
                <a:latin typeface="+mn-lt"/>
                <a:sym typeface="Symbol"/>
              </a:rPr>
              <a:t></a:t>
            </a:r>
            <a:r>
              <a:rPr lang="fr-CH" sz="1800" baseline="-25000" dirty="0" smtClean="0">
                <a:latin typeface="+mn-lt"/>
                <a:sym typeface="Symbol"/>
              </a:rPr>
              <a:t>13 </a:t>
            </a:r>
            <a:r>
              <a:rPr lang="fr-CH" sz="1800" dirty="0" smtClean="0">
                <a:latin typeface="+mn-lt"/>
                <a:sym typeface="Symbol"/>
              </a:rPr>
              <a:t></a:t>
            </a:r>
            <a:r>
              <a:rPr lang="fr-CH" sz="1800" dirty="0" smtClean="0">
                <a:latin typeface="+mn-lt"/>
              </a:rPr>
              <a:t> 0.084</a:t>
            </a:r>
            <a:r>
              <a:rPr lang="fr-CH" sz="1800" baseline="30000" dirty="0" smtClean="0">
                <a:latin typeface="+mn-lt"/>
              </a:rPr>
              <a:t> </a:t>
            </a:r>
            <a:r>
              <a:rPr lang="fr-CH" sz="1800" baseline="30000" dirty="0" smtClean="0">
                <a:latin typeface="+mn-lt"/>
                <a:sym typeface="Symbol"/>
              </a:rPr>
              <a:t></a:t>
            </a:r>
            <a:r>
              <a:rPr lang="fr-CH" sz="1800" baseline="300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0.014</a:t>
            </a:r>
            <a:r>
              <a:rPr lang="fr-CH" sz="1800" baseline="30000" dirty="0" smtClean="0">
                <a:latin typeface="+mn-lt"/>
              </a:rPr>
              <a:t>                                                                                  </a:t>
            </a:r>
            <a:r>
              <a:rPr lang="fr-CH" sz="1800" baseline="30000" dirty="0" smtClean="0">
                <a:latin typeface="+mn-lt"/>
                <a:sym typeface="Symbol"/>
              </a:rPr>
              <a:t></a:t>
            </a:r>
            <a:r>
              <a:rPr lang="fr-CH" sz="1800" dirty="0" smtClean="0">
                <a:latin typeface="+mn-lt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1500" y="1193800"/>
            <a:ext cx="3492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Consequences</a:t>
            </a:r>
            <a:r>
              <a:rPr lang="fr-CH" sz="1800" dirty="0" smtClean="0">
                <a:latin typeface="+mn-lt"/>
              </a:rPr>
              <a:t> : </a:t>
            </a:r>
          </a:p>
          <a:p>
            <a:r>
              <a:rPr lang="fr-CH" sz="1800" dirty="0" smtClean="0">
                <a:latin typeface="+mn-lt"/>
              </a:rPr>
              <a:t>Mass </a:t>
            </a:r>
            <a:r>
              <a:rPr lang="fr-CH" sz="1800" dirty="0" err="1" smtClean="0">
                <a:latin typeface="+mn-lt"/>
              </a:rPr>
              <a:t>hierarchy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becomes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easier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CP violation: more </a:t>
            </a:r>
            <a:r>
              <a:rPr lang="fr-CH" sz="1800" dirty="0" err="1" smtClean="0">
                <a:latin typeface="+mn-lt"/>
              </a:rPr>
              <a:t>events</a:t>
            </a:r>
            <a:r>
              <a:rPr lang="fr-CH" sz="1800" dirty="0" smtClean="0">
                <a:latin typeface="+mn-lt"/>
              </a:rPr>
              <a:t>, </a:t>
            </a:r>
            <a:r>
              <a:rPr lang="fr-CH" sz="1800" dirty="0" err="1" smtClean="0">
                <a:latin typeface="+mn-lt"/>
              </a:rPr>
              <a:t>less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asymmetry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  <a:sym typeface="Wingdings" pitchFamily="2" charset="2"/>
              </a:rPr>
              <a:t>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no gain </a:t>
            </a:r>
            <a:r>
              <a:rPr lang="fr-CH" sz="1800" dirty="0" err="1" smtClean="0">
                <a:latin typeface="+mn-lt"/>
              </a:rPr>
              <a:t>statistically</a:t>
            </a:r>
            <a:r>
              <a:rPr lang="fr-CH" sz="1800" dirty="0" smtClean="0">
                <a:latin typeface="+mn-lt"/>
              </a:rPr>
              <a:t> , more sensitive to </a:t>
            </a:r>
            <a:r>
              <a:rPr lang="fr-CH" sz="1800" dirty="0" err="1" smtClean="0">
                <a:latin typeface="+mn-lt"/>
              </a:rPr>
              <a:t>systematics</a:t>
            </a:r>
            <a:r>
              <a:rPr lang="fr-CH" sz="1800" dirty="0" smtClean="0">
                <a:latin typeface="+mn-lt"/>
              </a:rPr>
              <a:t>.  </a:t>
            </a:r>
            <a:endParaRPr lang="en-US" sz="1800" dirty="0" err="1" smtClean="0">
              <a:latin typeface="+mn-lt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050" y="4657725"/>
            <a:ext cx="5676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9800" y="4140200"/>
            <a:ext cx="617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Reactor</a:t>
            </a:r>
            <a:r>
              <a:rPr lang="fr-CH" sz="1800" dirty="0" smtClean="0">
                <a:latin typeface="+mn-lt"/>
              </a:rPr>
              <a:t> have no </a:t>
            </a:r>
            <a:r>
              <a:rPr lang="fr-CH" sz="1800" dirty="0" smtClean="0">
                <a:latin typeface="+mn-lt"/>
                <a:sym typeface="Symbol"/>
              </a:rPr>
              <a:t></a:t>
            </a:r>
            <a:r>
              <a:rPr lang="fr-CH" sz="1800" baseline="-25000" dirty="0" smtClean="0">
                <a:latin typeface="+mn-lt"/>
                <a:sym typeface="Symbol"/>
              </a:rPr>
              <a:t>CP</a:t>
            </a:r>
            <a:r>
              <a:rPr lang="fr-CH" sz="1800" dirty="0" smtClean="0">
                <a:latin typeface="+mn-lt"/>
                <a:sym typeface="Symbol"/>
              </a:rPr>
              <a:t> or mass </a:t>
            </a:r>
            <a:r>
              <a:rPr lang="fr-CH" sz="1800" dirty="0" err="1" smtClean="0">
                <a:latin typeface="+mn-lt"/>
                <a:sym typeface="Symbol"/>
              </a:rPr>
              <a:t>hierarchy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dependence</a:t>
            </a:r>
            <a:r>
              <a:rPr lang="fr-CH" sz="1800" dirty="0" smtClean="0">
                <a:latin typeface="+mn-lt"/>
                <a:sym typeface="Symbol"/>
              </a:rPr>
              <a:t>: </a:t>
            </a:r>
            <a:r>
              <a:rPr lang="fr-CH" sz="1800" dirty="0" smtClean="0">
                <a:latin typeface="+mn-lt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769570"/>
            <a:ext cx="6357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Long </a:t>
            </a:r>
            <a:r>
              <a:rPr lang="fr-CH" sz="1800" dirty="0" err="1" smtClean="0">
                <a:latin typeface="+mn-lt"/>
              </a:rPr>
              <a:t>baseline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appearance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experiments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depend</a:t>
            </a:r>
            <a:r>
              <a:rPr lang="fr-CH" sz="1800" dirty="0" smtClean="0">
                <a:latin typeface="+mn-lt"/>
              </a:rPr>
              <a:t> on </a:t>
            </a:r>
            <a:r>
              <a:rPr lang="fr-CH" sz="1800" dirty="0" err="1" smtClean="0">
                <a:latin typeface="+mn-lt"/>
              </a:rPr>
              <a:t>both</a:t>
            </a:r>
            <a:r>
              <a:rPr lang="fr-CH" sz="1800" dirty="0" smtClean="0">
                <a:latin typeface="+mn-lt"/>
              </a:rPr>
              <a:t>.</a:t>
            </a:r>
          </a:p>
          <a:p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901700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Neutrinos  the </a:t>
            </a:r>
            <a:r>
              <a:rPr lang="fr-CH" sz="1800" dirty="0" err="1" smtClean="0">
                <a:latin typeface="+mn-lt"/>
              </a:rPr>
              <a:t>next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steps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1816100"/>
            <a:ext cx="86405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In </a:t>
            </a:r>
            <a:r>
              <a:rPr lang="fr-CH" sz="1800" dirty="0" err="1" smtClean="0">
                <a:latin typeface="+mn-lt"/>
              </a:rPr>
              <a:t>fact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there</a:t>
            </a:r>
            <a:r>
              <a:rPr lang="fr-CH" sz="1800" dirty="0" smtClean="0">
                <a:latin typeface="+mn-lt"/>
              </a:rPr>
              <a:t> are </a:t>
            </a:r>
            <a:r>
              <a:rPr lang="fr-CH" sz="1800" dirty="0" err="1" smtClean="0">
                <a:latin typeface="+mn-lt"/>
              </a:rPr>
              <a:t>several</a:t>
            </a:r>
            <a:r>
              <a:rPr lang="fr-CH" sz="1800" dirty="0" smtClean="0">
                <a:latin typeface="+mn-lt"/>
              </a:rPr>
              <a:t> directions to </a:t>
            </a:r>
            <a:r>
              <a:rPr lang="fr-CH" sz="1800" dirty="0" err="1" smtClean="0">
                <a:latin typeface="+mn-lt"/>
              </a:rPr>
              <a:t>study</a:t>
            </a:r>
            <a:r>
              <a:rPr lang="fr-CH" sz="1800" dirty="0" smtClean="0">
                <a:latin typeface="+mn-lt"/>
              </a:rPr>
              <a:t> the neutrino </a:t>
            </a:r>
            <a:r>
              <a:rPr lang="fr-CH" sz="1800" dirty="0" err="1" smtClean="0">
                <a:latin typeface="+mn-lt"/>
              </a:rPr>
              <a:t>paradigm</a:t>
            </a:r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pPr marL="342900" indent="-342900">
              <a:buAutoNum type="arabicPeriod"/>
            </a:pPr>
            <a:r>
              <a:rPr lang="fr-CH" sz="1800" dirty="0" smtClean="0">
                <a:latin typeface="+mn-lt"/>
              </a:rPr>
              <a:t>Neutrino oscillations: </a:t>
            </a:r>
            <a:r>
              <a:rPr lang="fr-CH" sz="1800" dirty="0" err="1" smtClean="0">
                <a:latin typeface="+mn-lt"/>
              </a:rPr>
              <a:t>determine</a:t>
            </a:r>
            <a:r>
              <a:rPr lang="fr-CH" sz="1800" dirty="0" smtClean="0">
                <a:latin typeface="+mn-lt"/>
              </a:rPr>
              <a:t> mass </a:t>
            </a:r>
            <a:r>
              <a:rPr lang="fr-CH" sz="1800" dirty="0" err="1" smtClean="0">
                <a:latin typeface="+mn-lt"/>
              </a:rPr>
              <a:t>hirarchy</a:t>
            </a:r>
            <a:r>
              <a:rPr lang="fr-CH" sz="1800" dirty="0" smtClean="0">
                <a:latin typeface="+mn-lt"/>
              </a:rPr>
              <a:t> and </a:t>
            </a:r>
            <a:r>
              <a:rPr lang="fr-CH" sz="1800" dirty="0" err="1" smtClean="0">
                <a:latin typeface="+mn-lt"/>
              </a:rPr>
              <a:t>search</a:t>
            </a:r>
            <a:r>
              <a:rPr lang="fr-CH" sz="1800" dirty="0" smtClean="0">
                <a:latin typeface="+mn-lt"/>
              </a:rPr>
              <a:t> CP violation. </a:t>
            </a:r>
          </a:p>
          <a:p>
            <a:pPr marL="342900" indent="-342900"/>
            <a:r>
              <a:rPr lang="fr-CH" sz="1800" dirty="0" err="1" smtClean="0">
                <a:latin typeface="+mn-lt"/>
              </a:rPr>
              <a:t>Measure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precisely</a:t>
            </a:r>
            <a:r>
              <a:rPr lang="fr-CH" sz="1800" dirty="0" smtClean="0">
                <a:latin typeface="+mn-lt"/>
              </a:rPr>
              <a:t> the </a:t>
            </a:r>
            <a:r>
              <a:rPr lang="fr-CH" sz="1800" dirty="0" err="1" smtClean="0">
                <a:latin typeface="+mn-lt"/>
              </a:rPr>
              <a:t>mixing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parameters</a:t>
            </a:r>
            <a:endParaRPr lang="fr-CH" sz="1800" dirty="0" smtClean="0">
              <a:latin typeface="+mn-lt"/>
            </a:endParaRPr>
          </a:p>
          <a:p>
            <a:pPr marL="342900" indent="-342900">
              <a:buAutoNum type="arabicPeriod"/>
            </a:pPr>
            <a:endParaRPr lang="fr-CH" sz="1800" dirty="0" smtClean="0">
              <a:latin typeface="+mn-lt"/>
            </a:endParaRPr>
          </a:p>
          <a:p>
            <a:pPr marL="342900" indent="-342900"/>
            <a:r>
              <a:rPr lang="fr-CH" sz="1800" dirty="0" smtClean="0">
                <a:latin typeface="+mn-lt"/>
              </a:rPr>
              <a:t>2. </a:t>
            </a:r>
            <a:r>
              <a:rPr lang="fr-CH" sz="1800" dirty="0" err="1" smtClean="0">
                <a:latin typeface="+mn-lt"/>
              </a:rPr>
              <a:t>Search</a:t>
            </a:r>
            <a:r>
              <a:rPr lang="fr-CH" sz="1800" dirty="0" smtClean="0">
                <a:latin typeface="+mn-lt"/>
              </a:rPr>
              <a:t> for neutrino </a:t>
            </a:r>
            <a:r>
              <a:rPr lang="fr-CH" sz="1800" dirty="0" err="1" smtClean="0">
                <a:latin typeface="+mn-lt"/>
              </a:rPr>
              <a:t>less</a:t>
            </a:r>
            <a:r>
              <a:rPr lang="fr-CH" sz="1800" dirty="0" smtClean="0">
                <a:latin typeface="+mn-lt"/>
              </a:rPr>
              <a:t> double beta </a:t>
            </a:r>
            <a:r>
              <a:rPr lang="fr-CH" sz="1800" dirty="0" err="1" smtClean="0">
                <a:latin typeface="+mn-lt"/>
              </a:rPr>
              <a:t>decay</a:t>
            </a:r>
            <a:r>
              <a:rPr lang="fr-CH" sz="1800" dirty="0" smtClean="0">
                <a:latin typeface="+mn-lt"/>
              </a:rPr>
              <a:t> </a:t>
            </a:r>
          </a:p>
          <a:p>
            <a:pPr marL="342900" indent="-342900"/>
            <a:r>
              <a:rPr lang="fr-CH" sz="1800" dirty="0" err="1" smtClean="0">
                <a:latin typeface="+mn-lt"/>
              </a:rPr>
              <a:t>Present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level</a:t>
            </a:r>
            <a:r>
              <a:rPr lang="fr-CH" sz="1800" dirty="0" smtClean="0">
                <a:latin typeface="+mn-lt"/>
              </a:rPr>
              <a:t> 0.5 eV. </a:t>
            </a:r>
            <a:r>
              <a:rPr lang="fr-CH" sz="1800" dirty="0" err="1" smtClean="0">
                <a:latin typeface="+mn-lt"/>
              </a:rPr>
              <a:t>Next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level</a:t>
            </a:r>
            <a:r>
              <a:rPr lang="fr-CH" sz="1800" dirty="0" smtClean="0">
                <a:latin typeface="+mn-lt"/>
              </a:rPr>
              <a:t> 200 </a:t>
            </a:r>
            <a:r>
              <a:rPr lang="fr-CH" sz="1800" dirty="0" err="1" smtClean="0">
                <a:latin typeface="+mn-lt"/>
              </a:rPr>
              <a:t>meV</a:t>
            </a:r>
            <a:r>
              <a:rPr lang="fr-CH" sz="1800" dirty="0" smtClean="0">
                <a:latin typeface="+mn-lt"/>
              </a:rPr>
              <a:t>. </a:t>
            </a:r>
            <a:r>
              <a:rPr lang="fr-CH" sz="1800" dirty="0" err="1" smtClean="0">
                <a:latin typeface="+mn-lt"/>
              </a:rPr>
              <a:t>Need</a:t>
            </a:r>
            <a:r>
              <a:rPr lang="fr-CH" sz="1800" dirty="0" smtClean="0">
                <a:latin typeface="+mn-lt"/>
              </a:rPr>
              <a:t> more </a:t>
            </a:r>
            <a:r>
              <a:rPr lang="fr-CH" sz="1800" dirty="0" err="1" smtClean="0">
                <a:latin typeface="+mn-lt"/>
              </a:rPr>
              <a:t>than</a:t>
            </a:r>
            <a:r>
              <a:rPr lang="fr-CH" sz="1800" dirty="0" smtClean="0">
                <a:latin typeface="+mn-lt"/>
              </a:rPr>
              <a:t> one isotope!</a:t>
            </a:r>
          </a:p>
          <a:p>
            <a:pPr marL="342900" indent="-342900"/>
            <a:endParaRPr lang="fr-CH" sz="1800" dirty="0" smtClean="0">
              <a:latin typeface="+mn-lt"/>
            </a:endParaRPr>
          </a:p>
          <a:p>
            <a:pPr marL="342900" indent="-342900"/>
            <a:r>
              <a:rPr lang="fr-CH" sz="1800" dirty="0" smtClean="0">
                <a:latin typeface="+mn-lt"/>
              </a:rPr>
              <a:t>3. </a:t>
            </a:r>
            <a:r>
              <a:rPr lang="fr-CH" sz="1800" dirty="0" err="1" smtClean="0">
                <a:latin typeface="+mn-lt"/>
              </a:rPr>
              <a:t>Search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sterile</a:t>
            </a:r>
            <a:r>
              <a:rPr lang="fr-CH" sz="1800" dirty="0" smtClean="0">
                <a:latin typeface="+mn-lt"/>
              </a:rPr>
              <a:t> neutrinos (a..</a:t>
            </a:r>
            <a:r>
              <a:rPr lang="fr-CH" sz="1800" dirty="0" err="1" smtClean="0">
                <a:latin typeface="+mn-lt"/>
              </a:rPr>
              <a:t>k.a</a:t>
            </a:r>
            <a:r>
              <a:rPr lang="fr-CH" sz="1800" dirty="0" smtClean="0">
                <a:latin typeface="+mn-lt"/>
              </a:rPr>
              <a:t>. right </a:t>
            </a:r>
            <a:r>
              <a:rPr lang="fr-CH" sz="1800" dirty="0" err="1" smtClean="0">
                <a:latin typeface="+mn-lt"/>
              </a:rPr>
              <a:t>handed</a:t>
            </a:r>
            <a:r>
              <a:rPr lang="fr-CH" sz="1800" dirty="0" smtClean="0">
                <a:latin typeface="+mn-lt"/>
              </a:rPr>
              <a:t> neutrinos)</a:t>
            </a:r>
          </a:p>
          <a:p>
            <a:pPr marL="342900" indent="-342900"/>
            <a:r>
              <a:rPr lang="fr-CH" sz="1800" dirty="0" smtClean="0">
                <a:latin typeface="+mn-lt"/>
              </a:rPr>
              <a:t>– if </a:t>
            </a:r>
            <a:r>
              <a:rPr lang="fr-CH" sz="1800" dirty="0" err="1" smtClean="0">
                <a:latin typeface="+mn-lt"/>
              </a:rPr>
              <a:t>there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a Dirac mass </a:t>
            </a:r>
            <a:r>
              <a:rPr lang="fr-CH" sz="1800" dirty="0" err="1" smtClean="0">
                <a:latin typeface="+mn-lt"/>
              </a:rPr>
              <a:t>term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they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should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exist</a:t>
            </a:r>
            <a:r>
              <a:rPr lang="fr-CH" sz="1800" dirty="0" smtClean="0">
                <a:latin typeface="+mn-lt"/>
              </a:rPr>
              <a:t>!</a:t>
            </a:r>
          </a:p>
          <a:p>
            <a:pPr marL="342900" indent="-342900"/>
            <a:endParaRPr lang="fr-CH" sz="1800" dirty="0" smtClean="0">
              <a:latin typeface="+mn-lt"/>
            </a:endParaRPr>
          </a:p>
          <a:p>
            <a:pPr marL="342900" indent="-342900"/>
            <a:r>
              <a:rPr lang="fr-CH" sz="1800" dirty="0" smtClean="0">
                <a:latin typeface="+mn-lt"/>
              </a:rPr>
              <a:t>4. </a:t>
            </a:r>
            <a:r>
              <a:rPr lang="fr-CH" sz="1800" dirty="0" err="1" smtClean="0">
                <a:latin typeface="+mn-lt"/>
              </a:rPr>
              <a:t>Determine</a:t>
            </a:r>
            <a:r>
              <a:rPr lang="fr-CH" sz="1800" dirty="0" smtClean="0">
                <a:latin typeface="+mn-lt"/>
              </a:rPr>
              <a:t> the mass of neutrinos by direct </a:t>
            </a:r>
            <a:r>
              <a:rPr lang="fr-CH" sz="1800" dirty="0" err="1" smtClean="0">
                <a:latin typeface="+mn-lt"/>
              </a:rPr>
              <a:t>measurement</a:t>
            </a:r>
            <a:r>
              <a:rPr lang="fr-CH" sz="1800" dirty="0" smtClean="0">
                <a:latin typeface="+mn-lt"/>
              </a:rPr>
              <a:t>. 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Moriond EW2012 EXP Summary -- Alain Blondel 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75" y="1852613"/>
            <a:ext cx="65722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4229100" y="2882900"/>
            <a:ext cx="3340100" cy="1028700"/>
            <a:chOff x="4318000" y="2844800"/>
            <a:chExt cx="3340100" cy="1028700"/>
          </a:xfrm>
        </p:grpSpPr>
        <p:sp>
          <p:nvSpPr>
            <p:cNvPr id="5" name="Rectangle 4"/>
            <p:cNvSpPr/>
            <p:nvPr/>
          </p:nvSpPr>
          <p:spPr bwMode="auto">
            <a:xfrm>
              <a:off x="4318000" y="2844800"/>
              <a:ext cx="3340100" cy="736600"/>
            </a:xfrm>
            <a:prstGeom prst="rect">
              <a:avLst/>
            </a:prstGeom>
            <a:noFill/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753100" y="3327400"/>
              <a:ext cx="190500" cy="546100"/>
            </a:xfrm>
            <a:prstGeom prst="ellipse">
              <a:avLst/>
            </a:prstGeom>
            <a:noFill/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08300" y="107950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before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90513"/>
            <a:ext cx="88011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169" y="6217207"/>
            <a:ext cx="4166140" cy="31839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en-GB" sz="1600" b="0" dirty="0">
                <a:latin typeface="Arial" pitchFamily="18"/>
                <a:ea typeface="Microsoft YaHei" pitchFamily="2"/>
                <a:cs typeface="Mangal" pitchFamily="2"/>
              </a:rPr>
              <a:t>Azusa </a:t>
            </a:r>
            <a:r>
              <a:rPr lang="en-GB" sz="1600" b="0" dirty="0" err="1">
                <a:latin typeface="Arial" pitchFamily="18"/>
                <a:ea typeface="Microsoft YaHei" pitchFamily="2"/>
                <a:cs typeface="Mangal" pitchFamily="2"/>
              </a:rPr>
              <a:t>Gando</a:t>
            </a:r>
            <a:r>
              <a:rPr lang="en-GB" sz="1600" b="0" dirty="0"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en-GB" sz="1600" b="0" dirty="0" err="1">
                <a:latin typeface="Arial" pitchFamily="18"/>
                <a:ea typeface="Microsoft YaHei" pitchFamily="2"/>
                <a:cs typeface="Mangal" pitchFamily="2"/>
              </a:rPr>
              <a:t>KamLAND</a:t>
            </a:r>
            <a:r>
              <a:rPr lang="en-GB" sz="1600" b="0" dirty="0">
                <a:latin typeface="Arial" pitchFamily="18"/>
                <a:ea typeface="Microsoft YaHei" pitchFamily="2"/>
                <a:cs typeface="Mangal" pitchFamily="2"/>
              </a:rPr>
              <a:t> Zen 2 beta decay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817" y="844550"/>
            <a:ext cx="9143107" cy="5140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4500" y="317500"/>
            <a:ext cx="508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Search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neutrinoless</a:t>
            </a:r>
            <a:r>
              <a:rPr lang="fr-CH" sz="1800" dirty="0" smtClean="0">
                <a:latin typeface="+mn-lt"/>
              </a:rPr>
              <a:t> double beta </a:t>
            </a:r>
            <a:r>
              <a:rPr lang="fr-CH" sz="1800" dirty="0" err="1" smtClean="0">
                <a:latin typeface="+mn-lt"/>
              </a:rPr>
              <a:t>decay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1257300"/>
            <a:ext cx="859882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Searching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sterile</a:t>
            </a:r>
            <a:r>
              <a:rPr lang="fr-CH" sz="1800" dirty="0" smtClean="0">
                <a:latin typeface="+mn-lt"/>
              </a:rPr>
              <a:t> neutrinos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 </a:t>
            </a:r>
            <a:r>
              <a:rPr lang="fr-CH" sz="1800" dirty="0" err="1" smtClean="0">
                <a:latin typeface="+mn-lt"/>
              </a:rPr>
              <a:t>approach</a:t>
            </a:r>
            <a:r>
              <a:rPr lang="fr-CH" sz="1800" dirty="0" smtClean="0">
                <a:latin typeface="+mn-lt"/>
              </a:rPr>
              <a:t> 1: LSND </a:t>
            </a:r>
            <a:r>
              <a:rPr lang="fr-CH" sz="1800" dirty="0" err="1" smtClean="0">
                <a:latin typeface="+mn-lt"/>
              </a:rPr>
              <a:t>result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taken</a:t>
            </a:r>
            <a:r>
              <a:rPr lang="fr-CH" sz="1800" dirty="0" smtClean="0">
                <a:latin typeface="+mn-lt"/>
              </a:rPr>
              <a:t> as possible </a:t>
            </a:r>
            <a:r>
              <a:rPr lang="fr-CH" sz="1800" dirty="0" err="1" smtClean="0">
                <a:latin typeface="+mn-lt"/>
              </a:rPr>
              <a:t>sign</a:t>
            </a:r>
            <a:r>
              <a:rPr lang="fr-CH" sz="1800" dirty="0" smtClean="0">
                <a:latin typeface="+mn-lt"/>
              </a:rPr>
              <a:t> of </a:t>
            </a:r>
            <a:r>
              <a:rPr lang="fr-CH" sz="1800" dirty="0" err="1" smtClean="0">
                <a:latin typeface="+mn-lt"/>
              </a:rPr>
              <a:t>sterile</a:t>
            </a:r>
            <a:r>
              <a:rPr lang="fr-CH" sz="1800" dirty="0" smtClean="0">
                <a:latin typeface="+mn-lt"/>
              </a:rPr>
              <a:t> neutrino. </a:t>
            </a:r>
          </a:p>
          <a:p>
            <a:r>
              <a:rPr lang="fr-CH" sz="1800" dirty="0" smtClean="0">
                <a:latin typeface="+mn-lt"/>
              </a:rPr>
              <a:t>Design </a:t>
            </a:r>
            <a:r>
              <a:rPr lang="fr-CH" sz="1800" dirty="0" err="1" smtClean="0">
                <a:latin typeface="+mn-lt"/>
              </a:rPr>
              <a:t>experiment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rules</a:t>
            </a:r>
            <a:r>
              <a:rPr lang="fr-CH" sz="1800" dirty="0" smtClean="0">
                <a:latin typeface="+mn-lt"/>
              </a:rPr>
              <a:t> out (or </a:t>
            </a:r>
            <a:r>
              <a:rPr lang="fr-CH" sz="1800" dirty="0" err="1" smtClean="0">
                <a:latin typeface="+mn-lt"/>
              </a:rPr>
              <a:t>sees</a:t>
            </a:r>
            <a:r>
              <a:rPr lang="fr-CH" sz="1800" dirty="0" smtClean="0">
                <a:latin typeface="+mn-lt"/>
              </a:rPr>
              <a:t>) a </a:t>
            </a:r>
            <a:r>
              <a:rPr lang="fr-CH" sz="1800" dirty="0" smtClean="0">
                <a:latin typeface="+mn-lt"/>
                <a:sym typeface="Symbol"/>
              </a:rPr>
              <a:t></a:t>
            </a:r>
            <a:r>
              <a:rPr lang="fr-CH" sz="1800" baseline="-25000" dirty="0" smtClean="0">
                <a:latin typeface="+mn-lt"/>
                <a:sym typeface="Symbol"/>
              </a:rPr>
              <a:t></a:t>
            </a:r>
            <a:r>
              <a:rPr lang="fr-CH" sz="1800" dirty="0" smtClean="0">
                <a:latin typeface="+mn-lt"/>
                <a:sym typeface="Symbol"/>
              </a:rPr>
              <a:t></a:t>
            </a:r>
            <a:r>
              <a:rPr lang="fr-CH" sz="1800" baseline="-25000" dirty="0" smtClean="0">
                <a:latin typeface="+mn-lt"/>
                <a:sym typeface="Symbol"/>
              </a:rPr>
              <a:t>e  </a:t>
            </a:r>
            <a:r>
              <a:rPr lang="fr-CH" sz="1800" dirty="0" smtClean="0">
                <a:latin typeface="+mn-lt"/>
                <a:sym typeface="Symbol"/>
              </a:rPr>
              <a:t>or </a:t>
            </a:r>
            <a:r>
              <a:rPr lang="fr-CH" sz="1800" dirty="0" smtClean="0">
                <a:sym typeface="Symbol"/>
              </a:rPr>
              <a:t></a:t>
            </a:r>
            <a:r>
              <a:rPr lang="fr-CH" sz="1800" baseline="-25000" dirty="0" smtClean="0">
                <a:sym typeface="Symbol"/>
              </a:rPr>
              <a:t>e </a:t>
            </a:r>
            <a:r>
              <a:rPr lang="fr-CH" sz="1800" dirty="0" smtClean="0">
                <a:sym typeface="Symbol"/>
              </a:rPr>
              <a:t></a:t>
            </a:r>
            <a:r>
              <a:rPr lang="fr-CH" sz="1800" baseline="-25000" dirty="0" smtClean="0">
                <a:sym typeface="Symbol"/>
              </a:rPr>
              <a:t></a:t>
            </a:r>
            <a:r>
              <a:rPr lang="fr-CH" sz="1800" dirty="0" smtClean="0">
                <a:latin typeface="+mn-lt"/>
                <a:sym typeface="Symbol"/>
              </a:rPr>
              <a:t> transition </a:t>
            </a:r>
          </a:p>
          <a:p>
            <a:r>
              <a:rPr lang="fr-CH" sz="1800" dirty="0" smtClean="0">
                <a:latin typeface="+mn-lt"/>
                <a:sym typeface="Symbol"/>
              </a:rPr>
              <a:t>in a compatible place in the (m</a:t>
            </a:r>
            <a:r>
              <a:rPr lang="fr-CH" sz="1800" baseline="30000" dirty="0" smtClean="0">
                <a:latin typeface="+mn-lt"/>
                <a:sym typeface="Symbol"/>
              </a:rPr>
              <a:t>2</a:t>
            </a:r>
            <a:r>
              <a:rPr lang="fr-CH" sz="1800" dirty="0" smtClean="0">
                <a:latin typeface="+mn-lt"/>
                <a:sym typeface="Symbol"/>
              </a:rPr>
              <a:t> , ) plane.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LSND and </a:t>
            </a:r>
            <a:r>
              <a:rPr lang="fr-CH" sz="1800" dirty="0" err="1" smtClean="0">
                <a:latin typeface="+mn-lt"/>
              </a:rPr>
              <a:t>MiniBooNE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had</a:t>
            </a:r>
            <a:r>
              <a:rPr lang="fr-CH" sz="1800" dirty="0" smtClean="0">
                <a:latin typeface="+mn-lt"/>
              </a:rPr>
              <a:t> no </a:t>
            </a:r>
            <a:r>
              <a:rPr lang="fr-CH" sz="1800" dirty="0" err="1" smtClean="0">
                <a:latin typeface="+mn-lt"/>
              </a:rPr>
              <a:t>near</a:t>
            </a:r>
            <a:r>
              <a:rPr lang="fr-CH" sz="1800" dirty="0" smtClean="0">
                <a:latin typeface="+mn-lt"/>
              </a:rPr>
              <a:t> detector. This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</a:p>
          <a:p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 </a:t>
            </a:r>
            <a:r>
              <a:rPr lang="fr-CH" sz="1800" dirty="0" err="1" smtClean="0">
                <a:latin typeface="+mn-lt"/>
              </a:rPr>
              <a:t>approach</a:t>
            </a:r>
            <a:r>
              <a:rPr lang="fr-CH" sz="1800" dirty="0" smtClean="0">
                <a:latin typeface="+mn-lt"/>
              </a:rPr>
              <a:t> 2: </a:t>
            </a:r>
            <a:r>
              <a:rPr lang="fr-CH" sz="1800" dirty="0" err="1" smtClean="0">
                <a:latin typeface="+mn-lt"/>
              </a:rPr>
              <a:t>search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mixing</a:t>
            </a:r>
            <a:r>
              <a:rPr lang="fr-CH" sz="1800" dirty="0" smtClean="0">
                <a:latin typeface="+mn-lt"/>
              </a:rPr>
              <a:t> of active neutrinos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massive </a:t>
            </a:r>
            <a:r>
              <a:rPr lang="fr-CH" sz="1800" dirty="0" err="1" smtClean="0">
                <a:latin typeface="+mn-lt"/>
              </a:rPr>
              <a:t>steriles</a:t>
            </a:r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This </a:t>
            </a:r>
            <a:r>
              <a:rPr lang="fr-CH" sz="1800" dirty="0" err="1" smtClean="0">
                <a:latin typeface="+mn-lt"/>
              </a:rPr>
              <a:t>can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manifest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itself</a:t>
            </a:r>
            <a:r>
              <a:rPr lang="fr-CH" sz="1800" dirty="0" smtClean="0">
                <a:latin typeface="+mn-lt"/>
              </a:rPr>
              <a:t> by apparent (and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dependent</a:t>
            </a:r>
            <a:r>
              <a:rPr lang="fr-CH" sz="1800" dirty="0" smtClean="0">
                <a:latin typeface="+mn-lt"/>
              </a:rPr>
              <a:t>) </a:t>
            </a:r>
          </a:p>
          <a:p>
            <a:r>
              <a:rPr lang="fr-CH" sz="1800" dirty="0" smtClean="0">
                <a:latin typeface="+mn-lt"/>
              </a:rPr>
              <a:t>violations of </a:t>
            </a:r>
            <a:r>
              <a:rPr lang="fr-CH" sz="1800" dirty="0" err="1" smtClean="0">
                <a:latin typeface="+mn-lt"/>
              </a:rPr>
              <a:t>unitarity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  Ex: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the Z pole </a:t>
            </a:r>
          </a:p>
          <a:p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215900"/>
            <a:ext cx="6553200" cy="381000"/>
          </a:xfrm>
        </p:spPr>
        <p:txBody>
          <a:bodyPr/>
          <a:lstStyle/>
          <a:p>
            <a:r>
              <a:rPr lang="en-US" dirty="0"/>
              <a:t>1989   </a:t>
            </a:r>
            <a:r>
              <a:rPr lang="en-US" dirty="0" smtClean="0"/>
              <a:t>The Number of light neutrinos</a:t>
            </a:r>
            <a:endParaRPr lang="en-US" sz="1800" i="1" dirty="0">
              <a:solidFill>
                <a:srgbClr val="FF3300"/>
              </a:solidFill>
            </a:endParaRP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1219200" y="17526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CH" sz="2000">
              <a:latin typeface="Arial" pitchFamily="34" charset="0"/>
            </a:endParaRP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660400" y="5829300"/>
            <a:ext cx="7871514" cy="461665"/>
          </a:xfrm>
          <a:prstGeom prst="rect">
            <a:avLst/>
          </a:prstGeom>
          <a:solidFill>
            <a:srgbClr val="FEFCAC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ALEPH+DELPHI+L3+OPAL in 2001 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N</a:t>
            </a:r>
            <a:r>
              <a:rPr lang="en-US" sz="2400" baseline="-12000" dirty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</a:t>
            </a:r>
            <a:r>
              <a:rPr lang="en-US" sz="2400" dirty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 = 2.984 0.008</a:t>
            </a:r>
            <a:endParaRPr lang="en-US" sz="24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320518" name="Picture 6" descr="lineshap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613" y="1181100"/>
            <a:ext cx="3875087" cy="4549775"/>
          </a:xfrm>
          <a:prstGeom prst="rect">
            <a:avLst/>
          </a:prstGeom>
          <a:noFill/>
        </p:spPr>
      </p:pic>
      <p:graphicFrame>
        <p:nvGraphicFramePr>
          <p:cNvPr id="320519" name="Object 7"/>
          <p:cNvGraphicFramePr>
            <a:graphicFrameLocks noChangeAspect="1"/>
          </p:cNvGraphicFramePr>
          <p:nvPr>
            <p:ph idx="1"/>
          </p:nvPr>
        </p:nvGraphicFramePr>
        <p:xfrm>
          <a:off x="1600200" y="608013"/>
          <a:ext cx="6096000" cy="539750"/>
        </p:xfrm>
        <a:graphic>
          <a:graphicData uri="http://schemas.openxmlformats.org/presentationml/2006/ole">
            <p:oleObj spid="_x0000_s25602" name="Equation" r:id="rId4" imgW="257796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5300" y="6265446"/>
            <a:ext cx="4822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Error</a:t>
            </a:r>
            <a:r>
              <a:rPr lang="fr-CH" dirty="0" smtClean="0"/>
              <a:t> </a:t>
            </a:r>
            <a:r>
              <a:rPr lang="fr-CH" dirty="0" err="1" smtClean="0"/>
              <a:t>dominated</a:t>
            </a:r>
            <a:r>
              <a:rPr lang="fr-CH" dirty="0" smtClean="0"/>
              <a:t> by </a:t>
            </a:r>
            <a:r>
              <a:rPr lang="fr-CH" dirty="0" err="1" smtClean="0"/>
              <a:t>systematics</a:t>
            </a:r>
            <a:r>
              <a:rPr lang="fr-CH" dirty="0" smtClean="0"/>
              <a:t> on </a:t>
            </a:r>
            <a:r>
              <a:rPr lang="fr-CH" dirty="0" err="1" smtClean="0"/>
              <a:t>luminosity</a:t>
            </a:r>
            <a:r>
              <a:rPr lang="fr-CH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217488" y="3048000"/>
            <a:ext cx="3311525" cy="3540125"/>
          </a:xfrm>
          <a:prstGeom prst="rect">
            <a:avLst/>
          </a:prstGeom>
          <a:solidFill>
            <a:srgbClr val="E3ECE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1600" b="1">
                <a:solidFill>
                  <a:srgbClr val="0000FF"/>
                </a:solidFill>
                <a:latin typeface="Comic Sans MS" pitchFamily="66" charset="0"/>
              </a:rPr>
              <a:t>Long distance: 2300km</a:t>
            </a:r>
            <a:r>
              <a:rPr lang="fr-CH" sz="1600" b="1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eaLnBrk="0" hangingPunct="0"/>
            <a:r>
              <a:rPr lang="fr-CH" sz="1600" b="1">
                <a:solidFill>
                  <a:srgbClr val="008E40"/>
                </a:solidFill>
                <a:latin typeface="Comic Sans MS" pitchFamily="66" charset="0"/>
              </a:rPr>
              <a:t>Pyhasalmi </a:t>
            </a: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Fine grain detector </a:t>
            </a: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e.g. 20kton fid. Larg</a:t>
            </a: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 + Magnetized detector</a:t>
            </a: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Long distance allows </a:t>
            </a: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rapid sensitivity to </a:t>
            </a:r>
          </a:p>
          <a:p>
            <a:pPr eaLnBrk="0" hangingPunct="0"/>
            <a:r>
              <a:rPr lang="fr-CH" sz="1600" b="1">
                <a:solidFill>
                  <a:srgbClr val="FF0000"/>
                </a:solidFill>
                <a:latin typeface="Comic Sans MS" pitchFamily="66" charset="0"/>
              </a:rPr>
              <a:t>   sign(</a:t>
            </a:r>
            <a:r>
              <a:rPr lang="fr-CH" sz="16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m</a:t>
            </a:r>
            <a:r>
              <a:rPr lang="fr-CH" sz="1600" b="1" baseline="300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fr-CH" sz="1600" b="1" baseline="-250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13</a:t>
            </a:r>
            <a:r>
              <a:rPr lang="fr-CH" sz="1600" b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)</a:t>
            </a:r>
            <a:endParaRPr lang="fr-CH" sz="1600" b="1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/>
            <a:endParaRPr lang="fr-CH" sz="1600" b="1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1st step easier: SPS C2PY</a:t>
            </a: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 </a:t>
            </a:r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consortium 1st priority</a:t>
            </a: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Nextsteps HP 50 GeV PS …    </a:t>
            </a: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       …or neutrino factory</a:t>
            </a:r>
          </a:p>
          <a:p>
            <a:pPr eaLnBrk="0" hangingPunct="0"/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74625" y="0"/>
            <a:ext cx="4265613" cy="1323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Getting our feet on (under) the ground: </a:t>
            </a:r>
          </a:p>
          <a:p>
            <a:pPr eaLnBrk="0" hangingPunct="0"/>
            <a:endParaRPr lang="fr-CH" sz="1600" b="1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LAGUNA –LBNO </a:t>
            </a: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new FP7 design study</a:t>
            </a: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2011-2014</a:t>
            </a: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96875"/>
            <a:ext cx="5905500" cy="57435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0" y="1492250"/>
            <a:ext cx="2700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2 main options </a:t>
            </a: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188913" y="1828800"/>
            <a:ext cx="2478087" cy="1077913"/>
          </a:xfrm>
          <a:prstGeom prst="rect">
            <a:avLst/>
          </a:prstGeom>
          <a:solidFill>
            <a:srgbClr val="EFF3F5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1600" b="1">
                <a:solidFill>
                  <a:srgbClr val="0070C0"/>
                </a:solidFill>
                <a:latin typeface="Comic Sans MS" pitchFamily="66" charset="0"/>
              </a:rPr>
              <a:t>Short distance: 130km</a:t>
            </a: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Memphys at </a:t>
            </a:r>
            <a:r>
              <a:rPr lang="fr-CH" sz="1600" b="1">
                <a:solidFill>
                  <a:srgbClr val="00B050"/>
                </a:solidFill>
                <a:latin typeface="Comic Sans MS" pitchFamily="66" charset="0"/>
              </a:rPr>
              <a:t>Frejus</a:t>
            </a:r>
          </a:p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SPL+beta beam</a:t>
            </a:r>
          </a:p>
          <a:p>
            <a:pPr eaLnBrk="0" hangingPunct="0"/>
            <a:r>
              <a:rPr lang="fr-CH" sz="1600" b="1">
                <a:solidFill>
                  <a:srgbClr val="FF0000"/>
                </a:solidFill>
                <a:latin typeface="Comic Sans MS" pitchFamily="66" charset="0"/>
              </a:rPr>
              <a:t>CP and T violation</a:t>
            </a:r>
          </a:p>
        </p:txBody>
      </p:sp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2850" y="427038"/>
            <a:ext cx="752475" cy="8382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4354513" y="6313488"/>
            <a:ext cx="4471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1600" b="1">
                <a:solidFill>
                  <a:srgbClr val="000000"/>
                </a:solidFill>
                <a:latin typeface="Comic Sans MS" pitchFamily="66" charset="0"/>
              </a:rPr>
              <a:t>Medium term plans include long term plans!</a:t>
            </a:r>
            <a:endParaRPr lang="en-US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7634288" y="0"/>
            <a:ext cx="116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1600" b="1" i="1">
                <a:solidFill>
                  <a:srgbClr val="00B050"/>
                </a:solidFill>
                <a:latin typeface="Comic Sans MS" pitchFamily="66" charset="0"/>
              </a:rPr>
              <a:t>A. Rubbia</a:t>
            </a:r>
            <a:endParaRPr lang="en-US" sz="1600" b="1" i="1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0491" name="TextBox 10"/>
          <p:cNvSpPr txBox="1">
            <a:spLocks noChangeArrowheads="1"/>
          </p:cNvSpPr>
          <p:nvPr/>
        </p:nvSpPr>
        <p:spPr bwMode="auto">
          <a:xfrm>
            <a:off x="5688013" y="2384425"/>
            <a:ext cx="954087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CN2PY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Obraz 17" descr="compilation-of-sensitivities-19-11-2009-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611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83" name="Prostokąt 3"/>
          <p:cNvSpPr>
            <a:spLocks noChangeArrowheads="1"/>
          </p:cNvSpPr>
          <p:nvPr/>
        </p:nvSpPr>
        <p:spPr bwMode="auto">
          <a:xfrm>
            <a:off x="357188" y="3929063"/>
            <a:ext cx="84296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i="1"/>
              <a:t>T2KK:</a:t>
            </a:r>
            <a:r>
              <a:rPr lang="pl-PL" b="0" i="1"/>
              <a:t> T2K 1.66 MW beam to 270 kton fid volume Water Cherenkov detectors in Japan </a:t>
            </a:r>
            <a:r>
              <a:rPr lang="en-US" b="0" i="1"/>
              <a:t>(295km) and in Korea (1050 km); </a:t>
            </a:r>
          </a:p>
          <a:p>
            <a:r>
              <a:rPr lang="en-US" i="1"/>
              <a:t>DUSEL</a:t>
            </a:r>
            <a:r>
              <a:rPr lang="en-US" b="0" i="1"/>
              <a:t>: a WBB from Fermilab to a 300 kton WC in Dusel</a:t>
            </a:r>
            <a:r>
              <a:rPr lang="pl-PL" b="0" i="1"/>
              <a:t> </a:t>
            </a:r>
            <a:r>
              <a:rPr lang="en-US" b="0" i="1"/>
              <a:t>(1300km); </a:t>
            </a:r>
          </a:p>
          <a:p>
            <a:r>
              <a:rPr lang="en-US" i="1"/>
              <a:t>SPL 4 GeV, EU-BB and BB+SPL:</a:t>
            </a:r>
            <a:r>
              <a:rPr lang="en-US" b="0" i="1"/>
              <a:t> CERN to Fréjus (130km)</a:t>
            </a:r>
            <a:r>
              <a:rPr lang="pl-PL" b="0" i="1"/>
              <a:t> </a:t>
            </a:r>
            <a:r>
              <a:rPr lang="en-US" b="0" i="1"/>
              <a:t>project; </a:t>
            </a:r>
          </a:p>
          <a:p>
            <a:r>
              <a:rPr lang="en-US" i="1"/>
              <a:t>NF bl </a:t>
            </a:r>
            <a:r>
              <a:rPr lang="en-US" b="0" i="1"/>
              <a:t>is the Neutrino Factory baseline (4000km and 7000km baselines) and </a:t>
            </a:r>
          </a:p>
          <a:p>
            <a:r>
              <a:rPr lang="en-US" i="1"/>
              <a:t>NF</a:t>
            </a:r>
            <a:r>
              <a:rPr lang="pl-PL" i="1"/>
              <a:t> </a:t>
            </a:r>
            <a:r>
              <a:rPr lang="en-US" i="1"/>
              <a:t>Py+INO</a:t>
            </a:r>
            <a:r>
              <a:rPr lang="en-US" b="0" i="1"/>
              <a:t> represents the concrete baseline from CERN to Pyhasa</a:t>
            </a:r>
            <a:r>
              <a:rPr lang="pl-PL" b="0" i="1"/>
              <a:t>l</a:t>
            </a:r>
            <a:r>
              <a:rPr lang="en-US" b="0" i="1"/>
              <a:t>mi mine in Finland (2285</a:t>
            </a:r>
            <a:r>
              <a:rPr lang="pl-PL" b="0" i="1"/>
              <a:t> </a:t>
            </a:r>
            <a:r>
              <a:rPr lang="en-US" b="0" i="1"/>
              <a:t>km) and to INO in India (7152 km); </a:t>
            </a:r>
          </a:p>
          <a:p>
            <a:r>
              <a:rPr lang="en-US" i="1"/>
              <a:t>PS2-Slanic</a:t>
            </a:r>
            <a:r>
              <a:rPr lang="en-US" b="0" i="1"/>
              <a:t> is a preliminary superbeam study at</a:t>
            </a:r>
            <a:r>
              <a:rPr lang="pl-PL" b="0" i="1"/>
              <a:t> </a:t>
            </a:r>
            <a:r>
              <a:rPr lang="en-US" b="0" i="1"/>
              <a:t>1500km based on an upgrade of PS2 to 1.66MW and a 100kton Liquid Argon TPC</a:t>
            </a:r>
            <a:endParaRPr lang="pl-PL" b="0" baseline="-25000"/>
          </a:p>
        </p:txBody>
      </p:sp>
      <p:sp>
        <p:nvSpPr>
          <p:cNvPr id="4" name="Symbol zastępczy stopki 3"/>
          <p:cNvSpPr txBox="1">
            <a:spLocks noGrp="1"/>
          </p:cNvSpPr>
          <p:nvPr/>
        </p:nvSpPr>
        <p:spPr bwMode="auto">
          <a:xfrm>
            <a:off x="247650" y="6400800"/>
            <a:ext cx="44005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0">
                <a:latin typeface="Times New Roman" pitchFamily="18" charset="0"/>
              </a:rPr>
              <a:t>CERN – SPC panel report , SPC  meeting, 16.03.2010</a:t>
            </a:r>
          </a:p>
        </p:txBody>
      </p:sp>
      <p:sp>
        <p:nvSpPr>
          <p:cNvPr id="481285" name="Text Box 5"/>
          <p:cNvSpPr txBox="1">
            <a:spLocks noChangeArrowheads="1"/>
          </p:cNvSpPr>
          <p:nvPr/>
        </p:nvSpPr>
        <p:spPr bwMode="auto">
          <a:xfrm>
            <a:off x="6135688" y="549275"/>
            <a:ext cx="30083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/>
              <a:t>Figure 2 </a:t>
            </a:r>
            <a:r>
              <a:rPr lang="pl-PL" b="0" i="1"/>
              <a:t>A representative c</a:t>
            </a:r>
            <a:r>
              <a:rPr lang="en-US" b="0" i="1"/>
              <a:t>ompilation of sensitivities of </a:t>
            </a:r>
            <a:r>
              <a:rPr lang="pl-PL" b="0" i="1"/>
              <a:t>some </a:t>
            </a:r>
            <a:r>
              <a:rPr lang="en-US" b="0" i="1"/>
              <a:t>future long baseline projects. Here the fraction of </a:t>
            </a:r>
            <a:r>
              <a:rPr lang="en-US" b="0" i="1">
                <a:latin typeface="Times New Roman" pitchFamily="18" charset="0"/>
              </a:rPr>
              <a:t>d</a:t>
            </a:r>
            <a:r>
              <a:rPr lang="en-US" b="0" i="1" baseline="-25000"/>
              <a:t>CP</a:t>
            </a:r>
            <a:r>
              <a:rPr lang="pl-PL" b="0" i="1" baseline="-25000"/>
              <a:t> </a:t>
            </a:r>
            <a:r>
              <a:rPr lang="en-US" b="0" i="1"/>
              <a:t>where CP violation can be observed at 3 standard deviations is plotted as a function of </a:t>
            </a:r>
            <a:r>
              <a:rPr lang="en-US" b="0" i="1">
                <a:latin typeface="Times New Roman" pitchFamily="18" charset="0"/>
              </a:rPr>
              <a:t>q</a:t>
            </a:r>
            <a:r>
              <a:rPr lang="en-US" b="0" i="1" baseline="-25000"/>
              <a:t>13</a:t>
            </a:r>
            <a:r>
              <a:rPr lang="en-US" b="0" i="1"/>
              <a:t>.</a:t>
            </a:r>
          </a:p>
          <a:p>
            <a:endParaRPr lang="en-US" b="0" baseline="-25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419100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latin typeface="+mn-lt"/>
              </a:rPr>
              <a:t>Conclusions and </a:t>
            </a:r>
            <a:r>
              <a:rPr lang="fr-CH" sz="2800" dirty="0" err="1" smtClean="0">
                <a:latin typeface="+mn-lt"/>
              </a:rPr>
              <a:t>outlook</a:t>
            </a:r>
            <a:endParaRPr lang="en-US" sz="2800" dirty="0" err="1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300" y="1270000"/>
            <a:ext cx="847379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This has been an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extraordinary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Moriond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EW session!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err="1" smtClean="0">
                <a:latin typeface="+mn-lt"/>
              </a:rPr>
              <a:t>Results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results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results</a:t>
            </a:r>
            <a:r>
              <a:rPr lang="fr-CH" sz="1800" dirty="0" smtClean="0">
                <a:latin typeface="+mn-lt"/>
              </a:rPr>
              <a:t>! And </a:t>
            </a:r>
            <a:r>
              <a:rPr lang="fr-CH" sz="1800" dirty="0" err="1" smtClean="0">
                <a:latin typeface="+mn-lt"/>
              </a:rPr>
              <a:t>many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shown</a:t>
            </a:r>
            <a:r>
              <a:rPr lang="fr-CH" sz="1800" dirty="0" smtClean="0">
                <a:latin typeface="+mn-lt"/>
              </a:rPr>
              <a:t> first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Moriond</a:t>
            </a:r>
            <a:r>
              <a:rPr lang="fr-CH" sz="1800" dirty="0" smtClean="0">
                <a:latin typeface="+mn-lt"/>
              </a:rPr>
              <a:t>…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The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near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future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is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exciting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!</a:t>
            </a:r>
          </a:p>
          <a:p>
            <a:r>
              <a:rPr lang="fr-CH" sz="1800" dirty="0" smtClean="0">
                <a:latin typeface="+mn-lt"/>
              </a:rPr>
              <a:t>  -- </a:t>
            </a:r>
            <a:r>
              <a:rPr lang="fr-CH" sz="1800" dirty="0" err="1" smtClean="0">
                <a:latin typeface="+mn-lt"/>
              </a:rPr>
              <a:t>confirm</a:t>
            </a:r>
            <a:r>
              <a:rPr lang="fr-CH" sz="1800" dirty="0" smtClean="0">
                <a:latin typeface="+mn-lt"/>
              </a:rPr>
              <a:t> existence of 125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effect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 -- </a:t>
            </a:r>
            <a:r>
              <a:rPr lang="fr-CH" sz="1800" dirty="0" err="1" smtClean="0">
                <a:latin typeface="+mn-lt"/>
              </a:rPr>
              <a:t>study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its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properties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 -- </a:t>
            </a:r>
            <a:r>
              <a:rPr lang="fr-CH" sz="1800" dirty="0" err="1" smtClean="0">
                <a:latin typeface="+mn-lt"/>
              </a:rPr>
              <a:t>study</a:t>
            </a:r>
            <a:r>
              <a:rPr lang="fr-CH" sz="1800" dirty="0" smtClean="0">
                <a:latin typeface="+mn-lt"/>
              </a:rPr>
              <a:t>/</a:t>
            </a:r>
            <a:r>
              <a:rPr lang="fr-CH" sz="1800" dirty="0" err="1" smtClean="0">
                <a:latin typeface="+mn-lt"/>
              </a:rPr>
              <a:t>understand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should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the </a:t>
            </a:r>
            <a:r>
              <a:rPr lang="fr-CH" sz="1800" dirty="0" err="1" smtClean="0">
                <a:latin typeface="+mn-lt"/>
              </a:rPr>
              <a:t>next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step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       LHC </a:t>
            </a:r>
            <a:r>
              <a:rPr lang="fr-CH" sz="1800" dirty="0" err="1" smtClean="0">
                <a:latin typeface="+mn-lt"/>
              </a:rPr>
              <a:t>only</a:t>
            </a:r>
            <a:r>
              <a:rPr lang="fr-CH" sz="1800" dirty="0" smtClean="0">
                <a:latin typeface="+mn-lt"/>
              </a:rPr>
              <a:t>? </a:t>
            </a:r>
            <a:r>
              <a:rPr lang="fr-CH" sz="1800" dirty="0" err="1" smtClean="0">
                <a:latin typeface="+mn-lt"/>
              </a:rPr>
              <a:t>Linear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collider</a:t>
            </a:r>
            <a:r>
              <a:rPr lang="fr-CH" sz="1800" dirty="0" smtClean="0">
                <a:latin typeface="+mn-lt"/>
              </a:rPr>
              <a:t>? Ring </a:t>
            </a:r>
            <a:r>
              <a:rPr lang="fr-CH" sz="1800" dirty="0" err="1" smtClean="0">
                <a:latin typeface="+mn-lt"/>
              </a:rPr>
              <a:t>collider</a:t>
            </a:r>
            <a:r>
              <a:rPr lang="fr-CH" sz="1800" dirty="0" smtClean="0">
                <a:latin typeface="+mn-lt"/>
              </a:rPr>
              <a:t> (e+e- or mu+ mu-?)</a:t>
            </a:r>
          </a:p>
          <a:p>
            <a:r>
              <a:rPr lang="fr-CH" sz="1800" dirty="0" smtClean="0">
                <a:latin typeface="+mn-lt"/>
              </a:rPr>
              <a:t>       (</a:t>
            </a:r>
            <a:r>
              <a:rPr lang="fr-CH" sz="1800" dirty="0" err="1" smtClean="0">
                <a:latin typeface="+mn-lt"/>
              </a:rPr>
              <a:t>much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too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soon</a:t>
            </a:r>
            <a:r>
              <a:rPr lang="fr-CH" sz="1800" dirty="0" smtClean="0">
                <a:latin typeface="+mn-lt"/>
              </a:rPr>
              <a:t> to </a:t>
            </a:r>
            <a:r>
              <a:rPr lang="fr-CH" sz="1800" dirty="0" err="1" smtClean="0">
                <a:latin typeface="+mn-lt"/>
              </a:rPr>
              <a:t>make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decision</a:t>
            </a:r>
            <a:r>
              <a:rPr lang="fr-CH" sz="1800" dirty="0" smtClean="0">
                <a:latin typeface="+mn-lt"/>
              </a:rPr>
              <a:t>)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Continue </a:t>
            </a:r>
            <a:r>
              <a:rPr lang="fr-CH" sz="1800" dirty="0" err="1" smtClean="0">
                <a:latin typeface="+mn-lt"/>
              </a:rPr>
              <a:t>looking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effect</a:t>
            </a:r>
            <a:r>
              <a:rPr lang="fr-CH" sz="1800" dirty="0" smtClean="0">
                <a:latin typeface="+mn-lt"/>
              </a:rPr>
              <a:t> of new </a:t>
            </a:r>
            <a:r>
              <a:rPr lang="fr-CH" sz="1800" dirty="0" err="1" smtClean="0">
                <a:latin typeface="+mn-lt"/>
              </a:rPr>
              <a:t>particles</a:t>
            </a:r>
            <a:r>
              <a:rPr lang="fr-CH" sz="1800" dirty="0" smtClean="0">
                <a:latin typeface="+mn-lt"/>
              </a:rPr>
              <a:t> in rare </a:t>
            </a:r>
            <a:r>
              <a:rPr lang="fr-CH" sz="1800" dirty="0" err="1" smtClean="0">
                <a:latin typeface="+mn-lt"/>
              </a:rPr>
              <a:t>phenomena</a:t>
            </a:r>
            <a:r>
              <a:rPr lang="fr-CH" sz="1800" dirty="0" smtClean="0">
                <a:latin typeface="+mn-lt"/>
              </a:rPr>
              <a:t> and </a:t>
            </a:r>
          </a:p>
          <a:p>
            <a:r>
              <a:rPr lang="fr-CH" sz="1800" dirty="0" err="1" smtClean="0">
                <a:latin typeface="+mn-lt"/>
              </a:rPr>
              <a:t>precise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measurements</a:t>
            </a:r>
            <a:r>
              <a:rPr lang="fr-CH" sz="1800" dirty="0" smtClean="0">
                <a:latin typeface="+mn-lt"/>
              </a:rPr>
              <a:t> (dont </a:t>
            </a:r>
            <a:r>
              <a:rPr lang="fr-CH" sz="1800" dirty="0" err="1" smtClean="0">
                <a:latin typeface="+mn-lt"/>
              </a:rPr>
              <a:t>forget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sterile</a:t>
            </a:r>
            <a:r>
              <a:rPr lang="fr-CH" sz="1800" dirty="0" smtClean="0">
                <a:latin typeface="+mn-lt"/>
              </a:rPr>
              <a:t> neutrinos!) </a:t>
            </a:r>
          </a:p>
          <a:p>
            <a:r>
              <a:rPr lang="fr-CH" sz="1800" dirty="0" err="1" smtClean="0">
                <a:latin typeface="+mn-lt"/>
              </a:rPr>
              <a:t>including</a:t>
            </a:r>
            <a:r>
              <a:rPr lang="fr-CH" sz="1800" dirty="0" smtClean="0">
                <a:latin typeface="+mn-lt"/>
              </a:rPr>
              <a:t> 0v</a:t>
            </a:r>
            <a:r>
              <a:rPr lang="fr-CH" sz="1800" dirty="0" smtClean="0">
                <a:latin typeface="+mn-lt"/>
                <a:sym typeface="Symbol"/>
              </a:rPr>
              <a:t> </a:t>
            </a:r>
            <a:r>
              <a:rPr lang="fr-CH" sz="1800" dirty="0" err="1" smtClean="0">
                <a:latin typeface="+mn-lt"/>
                <a:sym typeface="Symbol"/>
              </a:rPr>
              <a:t>which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would</a:t>
            </a:r>
            <a:r>
              <a:rPr lang="fr-CH" sz="1800" dirty="0" smtClean="0">
                <a:latin typeface="+mn-lt"/>
                <a:sym typeface="Symbol"/>
              </a:rPr>
              <a:t> put neutrinos </a:t>
            </a:r>
            <a:r>
              <a:rPr lang="fr-CH" sz="1800" dirty="0" err="1" smtClean="0">
                <a:latin typeface="+mn-lt"/>
                <a:sym typeface="Symbol"/>
              </a:rPr>
              <a:t>definitely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beyond</a:t>
            </a:r>
            <a:r>
              <a:rPr lang="fr-CH" sz="1800" dirty="0" smtClean="0">
                <a:latin typeface="+mn-lt"/>
                <a:sym typeface="Symbol"/>
              </a:rPr>
              <a:t> the SM. </a:t>
            </a:r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Make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decision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on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next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neutrino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facilities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now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</a:t>
            </a:r>
            <a:r>
              <a:rPr lang="fr-CH" sz="1800" baseline="-25000" dirty="0" smtClean="0">
                <a:latin typeface="+mn-lt"/>
                <a:sym typeface="Symbol"/>
              </a:rPr>
              <a:t>13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known</a:t>
            </a:r>
            <a:r>
              <a:rPr lang="fr-CH" sz="1800" dirty="0" smtClean="0">
                <a:latin typeface="+mn-lt"/>
              </a:rPr>
              <a:t> to </a:t>
            </a:r>
            <a:r>
              <a:rPr lang="fr-CH" sz="1800" dirty="0" smtClean="0">
                <a:latin typeface="+mn-lt"/>
                <a:sym typeface="Symbol"/>
              </a:rPr>
              <a:t></a:t>
            </a:r>
            <a:r>
              <a:rPr lang="fr-CH" sz="1800" dirty="0" smtClean="0">
                <a:latin typeface="+mn-lt"/>
              </a:rPr>
              <a:t>20%. </a:t>
            </a:r>
          </a:p>
          <a:p>
            <a:r>
              <a:rPr lang="fr-CH" sz="1800" dirty="0" err="1" smtClean="0">
                <a:latin typeface="+mn-lt"/>
              </a:rPr>
              <a:t>Incremental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path</a:t>
            </a:r>
            <a:r>
              <a:rPr lang="fr-CH" sz="1800" dirty="0" smtClean="0">
                <a:latin typeface="+mn-lt"/>
              </a:rPr>
              <a:t> … but not </a:t>
            </a:r>
            <a:r>
              <a:rPr lang="fr-CH" sz="1800" dirty="0" err="1" smtClean="0">
                <a:latin typeface="+mn-lt"/>
              </a:rPr>
              <a:t>dead</a:t>
            </a:r>
            <a:r>
              <a:rPr lang="fr-CH" sz="1800" dirty="0" smtClean="0">
                <a:latin typeface="+mn-lt"/>
              </a:rPr>
              <a:t> end! </a:t>
            </a:r>
          </a:p>
          <a:p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300" y="2209800"/>
            <a:ext cx="4801314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fr-CH" sz="1800" dirty="0" smtClean="0">
              <a:latin typeface="+mn-lt"/>
            </a:endParaRPr>
          </a:p>
          <a:p>
            <a:r>
              <a:rPr lang="fr-CH" sz="1800" dirty="0" err="1" smtClean="0">
                <a:latin typeface="+mn-lt"/>
              </a:rPr>
              <a:t>Looking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forward</a:t>
            </a:r>
            <a:r>
              <a:rPr lang="fr-CH" sz="1800" dirty="0" smtClean="0">
                <a:latin typeface="+mn-lt"/>
              </a:rPr>
              <a:t> to MORIOND EW 2013!</a:t>
            </a:r>
            <a:endParaRPr lang="en-US" sz="1800" dirty="0" err="1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3980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/>
              <a:t>Moriond</a:t>
            </a:r>
            <a:r>
              <a:rPr lang="fr-CH" sz="1800" dirty="0" smtClean="0"/>
              <a:t> </a:t>
            </a:r>
            <a:r>
              <a:rPr lang="fr-CH" sz="1800" dirty="0" err="1" smtClean="0"/>
              <a:t>is</a:t>
            </a:r>
            <a:r>
              <a:rPr lang="fr-CH" sz="1800" dirty="0" smtClean="0"/>
              <a:t> good </a:t>
            </a:r>
            <a:r>
              <a:rPr lang="fr-CH" sz="1800" dirty="0" err="1" smtClean="0"/>
              <a:t>because</a:t>
            </a:r>
            <a:r>
              <a:rPr lang="fr-CH" sz="1800" dirty="0" smtClean="0"/>
              <a:t> the </a:t>
            </a:r>
            <a:r>
              <a:rPr lang="fr-CH" sz="1800" dirty="0" err="1" smtClean="0"/>
              <a:t>physics</a:t>
            </a:r>
            <a:r>
              <a:rPr lang="fr-CH" sz="1800" dirty="0" smtClean="0"/>
              <a:t> </a:t>
            </a:r>
            <a:r>
              <a:rPr lang="fr-CH" sz="1800" dirty="0" err="1" smtClean="0"/>
              <a:t>is</a:t>
            </a:r>
            <a:r>
              <a:rPr lang="fr-CH" sz="1800" dirty="0" smtClean="0"/>
              <a:t> good</a:t>
            </a:r>
            <a:endParaRPr lang="en-US" sz="1800" dirty="0" err="1" smtClean="0">
              <a:latin typeface="+mn-lt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5700" y="3873500"/>
            <a:ext cx="7143750" cy="1895475"/>
          </a:xfrm>
          <a:prstGeom prst="rect">
            <a:avLst/>
          </a:prstGeom>
          <a:noFill/>
          <a:ln w="44450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8900" y="722313"/>
            <a:ext cx="6477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1200" y="203200"/>
            <a:ext cx="8013700" cy="369332"/>
          </a:xfrm>
          <a:prstGeom prst="rect">
            <a:avLst/>
          </a:prstGeom>
          <a:solidFill>
            <a:srgbClr val="DDF9FF"/>
          </a:solidFill>
        </p:spPr>
        <p:txBody>
          <a:bodyPr wrap="squar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Now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</a:t>
            </a:r>
            <a:r>
              <a:rPr lang="fr-CH" sz="1800" baseline="-25000" dirty="0" err="1" smtClean="0">
                <a:latin typeface="+mn-lt"/>
              </a:rPr>
              <a:t>w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the </a:t>
            </a:r>
            <a:r>
              <a:rPr lang="fr-CH" sz="1800" dirty="0" err="1" smtClean="0">
                <a:latin typeface="+mn-lt"/>
              </a:rPr>
              <a:t>most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contraining</a:t>
            </a:r>
            <a:r>
              <a:rPr lang="fr-CH" sz="1800" dirty="0" smtClean="0">
                <a:latin typeface="+mn-lt"/>
              </a:rPr>
              <a:t> variable in the indirect </a:t>
            </a:r>
            <a:r>
              <a:rPr lang="fr-CH" sz="1800" dirty="0" err="1" smtClean="0">
                <a:latin typeface="+mn-lt"/>
              </a:rPr>
              <a:t>limit</a:t>
            </a:r>
            <a:r>
              <a:rPr lang="fr-CH" sz="1800" dirty="0" smtClean="0">
                <a:latin typeface="+mn-lt"/>
              </a:rPr>
              <a:t> to </a:t>
            </a:r>
            <a:r>
              <a:rPr lang="fr-CH" sz="1800" dirty="0" err="1" smtClean="0">
                <a:latin typeface="+mn-lt"/>
              </a:rPr>
              <a:t>m</a:t>
            </a:r>
            <a:r>
              <a:rPr lang="fr-CH" sz="1800" baseline="-25000" dirty="0" err="1" smtClean="0">
                <a:latin typeface="+mn-lt"/>
              </a:rPr>
              <a:t>H</a:t>
            </a:r>
            <a:r>
              <a:rPr lang="fr-CH" sz="1800" dirty="0" smtClean="0">
                <a:latin typeface="+mn-lt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63876"/>
            <a:ext cx="83566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When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</a:t>
            </a:r>
            <a:r>
              <a:rPr lang="fr-CH" sz="1800" baseline="-25000" dirty="0" err="1" smtClean="0">
                <a:latin typeface="+mn-lt"/>
              </a:rPr>
              <a:t>H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known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will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time to </a:t>
            </a:r>
            <a:r>
              <a:rPr lang="fr-CH" sz="1800" dirty="0" err="1" smtClean="0">
                <a:latin typeface="+mn-lt"/>
              </a:rPr>
              <a:t>review</a:t>
            </a:r>
            <a:r>
              <a:rPr lang="fr-CH" sz="1800" dirty="0" smtClean="0">
                <a:latin typeface="+mn-lt"/>
              </a:rPr>
              <a:t> implications of </a:t>
            </a:r>
            <a:r>
              <a:rPr lang="fr-CH" sz="1800" dirty="0" err="1" smtClean="0">
                <a:latin typeface="+mn-lt"/>
              </a:rPr>
              <a:t>influential</a:t>
            </a:r>
            <a:r>
              <a:rPr lang="fr-CH" sz="1800" dirty="0" smtClean="0">
                <a:latin typeface="+mn-lt"/>
              </a:rPr>
              <a:t> BSM </a:t>
            </a:r>
            <a:r>
              <a:rPr lang="fr-CH" sz="1800" dirty="0" err="1" smtClean="0">
                <a:latin typeface="+mn-lt"/>
              </a:rPr>
              <a:t>physics</a:t>
            </a:r>
            <a:r>
              <a:rPr lang="fr-CH" sz="1800" dirty="0" smtClean="0">
                <a:latin typeface="+mn-lt"/>
              </a:rPr>
              <a:t> on all EW </a:t>
            </a:r>
            <a:r>
              <a:rPr lang="fr-CH" sz="1800" dirty="0" err="1" smtClean="0">
                <a:latin typeface="+mn-lt"/>
              </a:rPr>
              <a:t>precision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measurements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-- 4th </a:t>
            </a:r>
            <a:r>
              <a:rPr lang="fr-CH" sz="1800" dirty="0" err="1" smtClean="0">
                <a:latin typeface="+mn-lt"/>
              </a:rPr>
              <a:t>generation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 SUSY </a:t>
            </a:r>
          </a:p>
          <a:p>
            <a:r>
              <a:rPr lang="fr-CH" sz="1800" dirty="0" smtClean="0">
                <a:latin typeface="+mn-lt"/>
              </a:rPr>
              <a:t>-- </a:t>
            </a:r>
            <a:r>
              <a:rPr lang="fr-CH" sz="1800" dirty="0" err="1" smtClean="0">
                <a:latin typeface="+mn-lt"/>
              </a:rPr>
              <a:t>Higgs</a:t>
            </a:r>
            <a:r>
              <a:rPr lang="fr-CH" sz="1800" dirty="0" smtClean="0">
                <a:latin typeface="+mn-lt"/>
              </a:rPr>
              <a:t> triplets </a:t>
            </a:r>
          </a:p>
          <a:p>
            <a:r>
              <a:rPr lang="fr-CH" sz="1800" dirty="0" smtClean="0">
                <a:latin typeface="+mn-lt"/>
              </a:rPr>
              <a:t>-- etc.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Moriond EW2012 EXP Summary -- Alain Blondel 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1813" y="723900"/>
            <a:ext cx="66579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31900" y="266700"/>
            <a:ext cx="420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LHC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already</a:t>
            </a:r>
            <a:r>
              <a:rPr lang="fr-CH" sz="1800" dirty="0" smtClean="0">
                <a:latin typeface="+mn-lt"/>
              </a:rPr>
              <a:t> in the </a:t>
            </a:r>
            <a:r>
              <a:rPr lang="fr-CH" sz="1800" dirty="0" err="1" smtClean="0">
                <a:latin typeface="+mn-lt"/>
              </a:rPr>
              <a:t>game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m</a:t>
            </a:r>
            <a:r>
              <a:rPr lang="fr-CH" sz="1800" baseline="-25000" dirty="0" err="1" smtClean="0">
                <a:latin typeface="+mn-lt"/>
              </a:rPr>
              <a:t>top</a:t>
            </a:r>
            <a:r>
              <a:rPr lang="fr-CH" sz="1800" baseline="-25000" dirty="0" smtClean="0">
                <a:latin typeface="+mn-lt"/>
              </a:rPr>
              <a:t>!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5350470"/>
            <a:ext cx="73725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Headache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error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color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recombination</a:t>
            </a:r>
            <a:r>
              <a:rPr lang="fr-CH" sz="1800" dirty="0" smtClean="0">
                <a:latin typeface="+mn-lt"/>
              </a:rPr>
              <a:t> – top quark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not a </a:t>
            </a:r>
          </a:p>
          <a:p>
            <a:r>
              <a:rPr lang="fr-CH" sz="1800" dirty="0" smtClean="0">
                <a:latin typeface="+mn-lt"/>
              </a:rPr>
              <a:t>singlet and has « strings </a:t>
            </a:r>
            <a:r>
              <a:rPr lang="fr-CH" sz="1800" dirty="0" err="1" smtClean="0">
                <a:latin typeface="+mn-lt"/>
              </a:rPr>
              <a:t>attached</a:t>
            </a:r>
            <a:r>
              <a:rPr lang="fr-CH" sz="1800" dirty="0" smtClean="0">
                <a:latin typeface="+mn-lt"/>
              </a:rPr>
              <a:t> » ! (</a:t>
            </a:r>
            <a:r>
              <a:rPr lang="fr-CH" sz="1800" dirty="0" err="1" smtClean="0">
                <a:latin typeface="+mn-lt"/>
              </a:rPr>
              <a:t>what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does</a:t>
            </a:r>
            <a:r>
              <a:rPr lang="fr-CH" sz="1800" dirty="0" smtClean="0">
                <a:latin typeface="+mn-lt"/>
              </a:rPr>
              <a:t> ‘mass’ </a:t>
            </a:r>
            <a:r>
              <a:rPr lang="fr-CH" sz="1800" dirty="0" err="1" smtClean="0">
                <a:latin typeface="+mn-lt"/>
              </a:rPr>
              <a:t>mean</a:t>
            </a:r>
            <a:r>
              <a:rPr lang="fr-CH" sz="1800" dirty="0" smtClean="0">
                <a:latin typeface="+mn-lt"/>
              </a:rPr>
              <a:t>?)</a:t>
            </a:r>
          </a:p>
          <a:p>
            <a:r>
              <a:rPr lang="fr-CH" sz="1800" dirty="0" smtClean="0">
                <a:latin typeface="+mn-lt"/>
              </a:rPr>
              <a:t>LHC vs </a:t>
            </a:r>
            <a:r>
              <a:rPr lang="fr-CH" sz="1800" dirty="0" err="1" smtClean="0">
                <a:latin typeface="+mn-lt"/>
              </a:rPr>
              <a:t>tevatron</a:t>
            </a:r>
            <a:r>
              <a:rPr lang="fr-CH" sz="1800" dirty="0" smtClean="0">
                <a:latin typeface="+mn-lt"/>
              </a:rPr>
              <a:t> … </a:t>
            </a:r>
          </a:p>
          <a:p>
            <a:r>
              <a:rPr lang="fr-CH" sz="1800" dirty="0" err="1" smtClean="0">
                <a:latin typeface="+mn-lt"/>
              </a:rPr>
              <a:t>Different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process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  <a:sym typeface="Wingdings" pitchFamily="2" charset="2"/>
              </a:rPr>
              <a:t> </a:t>
            </a:r>
            <a:r>
              <a:rPr lang="fr-CH" sz="1800" dirty="0" err="1" smtClean="0">
                <a:latin typeface="+mn-lt"/>
                <a:sym typeface="Wingdings" pitchFamily="2" charset="2"/>
              </a:rPr>
              <a:t>different</a:t>
            </a:r>
            <a:r>
              <a:rPr lang="fr-CH" sz="1800" dirty="0" smtClean="0">
                <a:latin typeface="+mn-lt"/>
                <a:sym typeface="Wingdings" pitchFamily="2" charset="2"/>
              </a:rPr>
              <a:t> </a:t>
            </a:r>
            <a:r>
              <a:rPr lang="fr-CH" sz="1800" dirty="0" err="1" smtClean="0">
                <a:latin typeface="+mn-lt"/>
                <a:sym typeface="Wingdings" pitchFamily="2" charset="2"/>
              </a:rPr>
              <a:t>error</a:t>
            </a:r>
            <a:r>
              <a:rPr lang="fr-CH" sz="1800" dirty="0" smtClean="0">
                <a:latin typeface="+mn-lt"/>
                <a:sym typeface="Wingdings" pitchFamily="2" charset="2"/>
              </a:rPr>
              <a:t>? Or </a:t>
            </a:r>
            <a:r>
              <a:rPr lang="fr-CH" sz="1800" dirty="0" err="1" smtClean="0">
                <a:latin typeface="+mn-lt"/>
                <a:sym typeface="Wingdings" pitchFamily="2" charset="2"/>
              </a:rPr>
              <a:t>even</a:t>
            </a:r>
            <a:r>
              <a:rPr lang="fr-CH" sz="1800" dirty="0" smtClean="0">
                <a:latin typeface="+mn-lt"/>
                <a:sym typeface="Wingdings" pitchFamily="2" charset="2"/>
              </a:rPr>
              <a:t> </a:t>
            </a:r>
            <a:r>
              <a:rPr lang="fr-CH" sz="1800" dirty="0" err="1" smtClean="0">
                <a:latin typeface="+mn-lt"/>
                <a:sym typeface="Wingdings" pitchFamily="2" charset="2"/>
              </a:rPr>
              <a:t>different</a:t>
            </a:r>
            <a:r>
              <a:rPr lang="fr-CH" sz="1800" dirty="0" smtClean="0">
                <a:latin typeface="+mn-lt"/>
                <a:sym typeface="Wingdings" pitchFamily="2" charset="2"/>
              </a:rPr>
              <a:t> mass?</a:t>
            </a:r>
            <a:endParaRPr lang="fr-CH" sz="1800" dirty="0" smtClean="0">
              <a:latin typeface="+mn-lt"/>
            </a:endParaRPr>
          </a:p>
          <a:p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15250" y="0"/>
            <a:ext cx="1428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3638" y="393701"/>
            <a:ext cx="5023552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5100" y="393700"/>
            <a:ext cx="21114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MEG </a:t>
            </a:r>
            <a:r>
              <a:rPr lang="fr-CH" sz="1800" dirty="0" err="1" smtClean="0">
                <a:latin typeface="+mn-lt"/>
              </a:rPr>
              <a:t>expt</a:t>
            </a:r>
            <a:r>
              <a:rPr lang="fr-CH" sz="1800" dirty="0" smtClean="0">
                <a:latin typeface="+mn-lt"/>
              </a:rPr>
              <a:t> @ PSI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3383" y="2019300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Liq</a:t>
            </a:r>
            <a:r>
              <a:rPr lang="fr-CH" sz="1800" dirty="0" smtClean="0">
                <a:latin typeface="+mn-lt"/>
              </a:rPr>
              <a:t> Xe </a:t>
            </a:r>
            <a:r>
              <a:rPr lang="fr-CH" sz="1800" dirty="0" err="1" smtClean="0">
                <a:latin typeface="+mn-lt"/>
              </a:rPr>
              <a:t>calorimeter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DE/E =4%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50 MeV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794000"/>
            <a:ext cx="498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New upper limit: </a:t>
            </a:r>
            <a:r>
              <a:rPr lang="en-US" sz="1800" i="1" dirty="0" smtClean="0"/>
              <a:t>B (</a:t>
            </a:r>
            <a:r>
              <a:rPr lang="en-US" sz="1800" i="1" dirty="0" smtClean="0">
                <a:sym typeface="Symbol"/>
              </a:rPr>
              <a:t>e</a:t>
            </a:r>
            <a:r>
              <a:rPr lang="en-US" sz="1800" i="1" dirty="0" smtClean="0"/>
              <a:t>) &lt; 2.4×10</a:t>
            </a:r>
            <a:r>
              <a:rPr lang="en-US" sz="1800" i="1" baseline="30000" dirty="0" smtClean="0"/>
              <a:t>-12</a:t>
            </a:r>
            <a:r>
              <a:rPr lang="en-US" sz="1800" i="1" dirty="0" smtClean="0"/>
              <a:t> (90%C.L.)</a:t>
            </a:r>
            <a:endParaRPr lang="en-US" sz="18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" y="81280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3 10</a:t>
            </a:r>
            <a:r>
              <a:rPr lang="fr-CH" sz="1800" baseline="30000" dirty="0" smtClean="0">
                <a:latin typeface="+mn-lt"/>
              </a:rPr>
              <a:t>7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/s</a:t>
            </a:r>
            <a:endParaRPr lang="en-US" sz="1800" dirty="0" err="1" smtClean="0">
              <a:latin typeface="+mn-lt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55078" y="3733800"/>
            <a:ext cx="3803377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3100" y="5626100"/>
            <a:ext cx="7452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Will continue </a:t>
            </a:r>
            <a:r>
              <a:rPr lang="fr-CH" sz="1800" dirty="0" err="1" smtClean="0">
                <a:latin typeface="+mn-lt"/>
              </a:rPr>
              <a:t>run</a:t>
            </a:r>
            <a:r>
              <a:rPr lang="fr-CH" sz="1800" dirty="0" smtClean="0">
                <a:latin typeface="+mn-lt"/>
              </a:rPr>
              <a:t> and upgrade detector </a:t>
            </a:r>
            <a:r>
              <a:rPr lang="fr-CH" sz="1800" dirty="0" err="1" smtClean="0">
                <a:latin typeface="+mn-lt"/>
              </a:rPr>
              <a:t>towards</a:t>
            </a:r>
            <a:r>
              <a:rPr lang="fr-CH" sz="1800" dirty="0" smtClean="0">
                <a:latin typeface="+mn-lt"/>
              </a:rPr>
              <a:t> 10</a:t>
            </a:r>
            <a:r>
              <a:rPr lang="fr-CH" sz="1800" baseline="30000" dirty="0" smtClean="0">
                <a:latin typeface="+mn-lt"/>
              </a:rPr>
              <a:t>-14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sensitivity</a:t>
            </a:r>
            <a:endParaRPr lang="fr-CH" sz="1800" dirty="0" smtClean="0">
              <a:latin typeface="+mn-lt"/>
            </a:endParaRPr>
          </a:p>
          <a:p>
            <a:endParaRPr lang="fr-CH" sz="1800" baseline="30000" dirty="0" smtClean="0">
              <a:latin typeface="+mn-lt"/>
            </a:endParaRPr>
          </a:p>
          <a:p>
            <a:r>
              <a:rPr lang="fr-CH" sz="1800" dirty="0" err="1" smtClean="0">
                <a:latin typeface="+mn-lt"/>
              </a:rPr>
              <a:t>Also</a:t>
            </a:r>
            <a:r>
              <a:rPr lang="fr-CH" sz="1800" dirty="0" smtClean="0">
                <a:latin typeface="+mn-lt"/>
              </a:rPr>
              <a:t>: mu2e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FNAL, COMET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KEK, mu3e LOI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PSI…  </a:t>
            </a:r>
          </a:p>
          <a:p>
            <a:endParaRPr lang="en-US" sz="1800" dirty="0" err="1" smtClean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096000" y="4368800"/>
            <a:ext cx="1409700" cy="12700"/>
          </a:xfrm>
          <a:prstGeom prst="straightConnector1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15000" y="4978400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Upgrade?</a:t>
            </a:r>
            <a:endParaRPr lang="en-US" sz="18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Moriond EW2012 EXP Summary -- Alain Blondel 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2250"/>
            <a:ext cx="5875202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6475" y="2696076"/>
            <a:ext cx="5597525" cy="41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038600"/>
            <a:ext cx="3627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>
                <a:latin typeface="+mn-lt"/>
              </a:rPr>
              <a:t>Such</a:t>
            </a:r>
            <a:r>
              <a:rPr lang="fr-CH" sz="1600" dirty="0" smtClean="0">
                <a:latin typeface="+mn-lt"/>
              </a:rPr>
              <a:t> a </a:t>
            </a:r>
            <a:r>
              <a:rPr lang="fr-CH" sz="1600" dirty="0" err="1" smtClean="0">
                <a:latin typeface="+mn-lt"/>
              </a:rPr>
              <a:t>small</a:t>
            </a:r>
            <a:r>
              <a:rPr lang="fr-CH" sz="1600" dirty="0" smtClean="0">
                <a:latin typeface="+mn-lt"/>
              </a:rPr>
              <a:t> group of </a:t>
            </a:r>
            <a:r>
              <a:rPr lang="fr-CH" sz="1600" dirty="0" err="1" smtClean="0">
                <a:latin typeface="+mn-lt"/>
              </a:rPr>
              <a:t>nice</a:t>
            </a:r>
            <a:r>
              <a:rPr lang="fr-CH" sz="1600" dirty="0" smtClean="0">
                <a:latin typeface="+mn-lt"/>
              </a:rPr>
              <a:t> people </a:t>
            </a:r>
          </a:p>
          <a:p>
            <a:r>
              <a:rPr lang="fr-CH" sz="1600" dirty="0" smtClean="0">
                <a:latin typeface="+mn-lt"/>
              </a:rPr>
              <a:t>     </a:t>
            </a:r>
            <a:r>
              <a:rPr lang="fr-CH" sz="1600" dirty="0" err="1" smtClean="0">
                <a:latin typeface="+mn-lt"/>
              </a:rPr>
              <a:t>is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killing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so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many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theories</a:t>
            </a:r>
            <a:r>
              <a:rPr lang="fr-CH" sz="1600" dirty="0" smtClean="0">
                <a:latin typeface="+mn-lt"/>
              </a:rPr>
              <a:t>…</a:t>
            </a:r>
            <a:endParaRPr lang="en-US" sz="160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-304800" y="889000"/>
            <a:ext cx="5715000" cy="1727200"/>
            <a:chOff x="171588" y="2636912"/>
            <a:chExt cx="8541801" cy="324036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88" y="2636912"/>
              <a:ext cx="8541801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8"/>
            <p:cNvCxnSpPr>
              <a:cxnSpLocks noChangeShapeType="1"/>
            </p:cNvCxnSpPr>
            <p:nvPr/>
          </p:nvCxnSpPr>
          <p:spPr bwMode="auto">
            <a:xfrm flipV="1">
              <a:off x="3779912" y="2996952"/>
              <a:ext cx="4752528" cy="108012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" name="Straight Connector 9"/>
            <p:cNvCxnSpPr>
              <a:cxnSpLocks noChangeShapeType="1"/>
            </p:cNvCxnSpPr>
            <p:nvPr/>
          </p:nvCxnSpPr>
          <p:spPr bwMode="auto">
            <a:xfrm>
              <a:off x="3779912" y="4365104"/>
              <a:ext cx="4608512" cy="108012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" name="Rounded Rectangle 15"/>
            <p:cNvSpPr>
              <a:spLocks noChangeArrowheads="1"/>
            </p:cNvSpPr>
            <p:nvPr/>
          </p:nvSpPr>
          <p:spPr bwMode="auto">
            <a:xfrm>
              <a:off x="4139952" y="3717032"/>
              <a:ext cx="504056" cy="1008112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endParaRPr lang="fr-FR">
                <a:solidFill>
                  <a:srgbClr val="0234B0"/>
                </a:solidFill>
                <a:latin typeface="Times New Roman" charset="0"/>
              </a:endParaRPr>
            </a:p>
          </p:txBody>
        </p:sp>
        <p:sp>
          <p:nvSpPr>
            <p:cNvPr id="8" name="Rounded Rectangle 17"/>
            <p:cNvSpPr>
              <a:spLocks noChangeArrowheads="1"/>
            </p:cNvSpPr>
            <p:nvPr/>
          </p:nvSpPr>
          <p:spPr bwMode="auto">
            <a:xfrm>
              <a:off x="6084168" y="3356992"/>
              <a:ext cx="720080" cy="18002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endParaRPr lang="fr-FR">
                <a:solidFill>
                  <a:srgbClr val="0234B0"/>
                </a:solidFill>
                <a:latin typeface="Times New Roman" charset="0"/>
              </a:endParaRPr>
            </a:p>
          </p:txBody>
        </p:sp>
      </p:grpSp>
      <p:pic>
        <p:nvPicPr>
          <p:cNvPr id="9" name="Picture 8" descr="lhcb_collabora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584" y="876672"/>
            <a:ext cx="3744416" cy="2153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0"/>
            <a:ext cx="7683514" cy="369332"/>
          </a:xfrm>
          <a:prstGeom prst="rect">
            <a:avLst/>
          </a:prstGeom>
          <a:solidFill>
            <a:srgbClr val="DDF9FF"/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B and D </a:t>
            </a:r>
            <a:r>
              <a:rPr lang="fr-CH" sz="1800" dirty="0" err="1" smtClean="0">
                <a:latin typeface="+mn-lt"/>
              </a:rPr>
              <a:t>physics</a:t>
            </a:r>
            <a:r>
              <a:rPr lang="fr-CH" sz="1800" dirty="0" smtClean="0">
                <a:latin typeface="+mn-lt"/>
              </a:rPr>
              <a:t> : </a:t>
            </a:r>
            <a:r>
              <a:rPr lang="fr-CH" sz="1800" dirty="0" err="1" smtClean="0">
                <a:latin typeface="+mn-lt"/>
              </a:rPr>
              <a:t>BaBar</a:t>
            </a:r>
            <a:r>
              <a:rPr lang="fr-CH" sz="1800" dirty="0" smtClean="0">
                <a:latin typeface="+mn-lt"/>
              </a:rPr>
              <a:t>, Belle, CDF &amp; D0, </a:t>
            </a:r>
            <a:r>
              <a:rPr lang="fr-CH" sz="1800" dirty="0" err="1" smtClean="0">
                <a:latin typeface="+mn-lt"/>
              </a:rPr>
              <a:t>LHCb</a:t>
            </a:r>
            <a:r>
              <a:rPr lang="fr-CH" sz="1800" dirty="0" smtClean="0">
                <a:latin typeface="+mn-lt"/>
              </a:rPr>
              <a:t>, CMS &amp; ATLAS 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071" y="304800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The collaboration </a:t>
            </a:r>
            <a:r>
              <a:rPr lang="fr-CH" sz="1800" dirty="0" err="1" smtClean="0">
                <a:latin typeface="+mn-lt"/>
              </a:rPr>
              <a:t>fits</a:t>
            </a:r>
            <a:r>
              <a:rPr lang="fr-CH" sz="1800" dirty="0" smtClean="0">
                <a:latin typeface="+mn-lt"/>
              </a:rPr>
              <a:t> in the hall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17800"/>
            <a:ext cx="528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LHCb</a:t>
            </a:r>
            <a:r>
              <a:rPr lang="fr-CH" sz="1800" dirty="0" smtClean="0">
                <a:latin typeface="+mn-lt"/>
              </a:rPr>
              <a:t> = a </a:t>
            </a:r>
            <a:r>
              <a:rPr lang="fr-CH" sz="1800" dirty="0" err="1" smtClean="0">
                <a:latin typeface="+mn-lt"/>
              </a:rPr>
              <a:t>fixed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target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experiment</a:t>
            </a:r>
            <a:r>
              <a:rPr lang="fr-CH" sz="1800" dirty="0" smtClean="0">
                <a:latin typeface="+mn-lt"/>
              </a:rPr>
              <a:t> design</a:t>
            </a:r>
          </a:p>
          <a:p>
            <a:r>
              <a:rPr lang="fr-CH" sz="1800" dirty="0" err="1" smtClean="0">
                <a:latin typeface="+mn-lt"/>
              </a:rPr>
              <a:t>Huge</a:t>
            </a:r>
            <a:r>
              <a:rPr lang="fr-CH" sz="1800" dirty="0" smtClean="0">
                <a:latin typeface="+mn-lt"/>
              </a:rPr>
              <a:t> rates 2&lt;</a:t>
            </a:r>
            <a:r>
              <a:rPr lang="fr-CH" sz="1800" dirty="0" smtClean="0">
                <a:latin typeface="+mn-lt"/>
                <a:sym typeface="Symbol"/>
              </a:rPr>
              <a:t>&lt;5, </a:t>
            </a:r>
            <a:r>
              <a:rPr lang="fr-CH" sz="1800" dirty="0" smtClean="0">
                <a:latin typeface="+mn-lt"/>
              </a:rPr>
              <a:t>second </a:t>
            </a:r>
            <a:r>
              <a:rPr lang="fr-CH" sz="1800" dirty="0" err="1" smtClean="0">
                <a:latin typeface="+mn-lt"/>
              </a:rPr>
              <a:t>vtx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locator</a:t>
            </a:r>
            <a:r>
              <a:rPr lang="fr-CH" sz="1800" dirty="0" smtClean="0">
                <a:latin typeface="+mn-lt"/>
              </a:rPr>
              <a:t> (</a:t>
            </a:r>
            <a:r>
              <a:rPr lang="fr-CH" sz="1800" dirty="0" err="1" smtClean="0">
                <a:latin typeface="+mn-lt"/>
              </a:rPr>
              <a:t>velo</a:t>
            </a:r>
            <a:r>
              <a:rPr lang="fr-CH" sz="1800" dirty="0" smtClean="0">
                <a:latin typeface="+mn-lt"/>
              </a:rPr>
              <a:t>)</a:t>
            </a:r>
          </a:p>
          <a:p>
            <a:endParaRPr lang="fr-CH" sz="1800" dirty="0" smtClean="0">
              <a:latin typeface="+mn-lt"/>
            </a:endParaRPr>
          </a:p>
          <a:p>
            <a:endParaRPr lang="en-US" sz="1800" dirty="0" err="1" smtClean="0"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68900" y="3373854"/>
            <a:ext cx="3975100" cy="32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978022" y="3530600"/>
            <a:ext cx="2165978" cy="369332"/>
          </a:xfrm>
          <a:prstGeom prst="rect">
            <a:avLst/>
          </a:prstGeom>
          <a:solidFill>
            <a:srgbClr val="DDF9FF"/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B</a:t>
            </a:r>
            <a:r>
              <a:rPr lang="fr-CH" sz="1800" dirty="0" smtClean="0">
                <a:latin typeface="+mn-lt"/>
                <a:sym typeface="Wingdings" pitchFamily="2" charset="2"/>
              </a:rPr>
              <a:t> </a:t>
            </a:r>
            <a:r>
              <a:rPr lang="fr-CH" sz="1800" dirty="0" smtClean="0">
                <a:sym typeface="Symbol"/>
              </a:rPr>
              <a:t>   </a:t>
            </a:r>
            <a:r>
              <a:rPr lang="fr-CH" sz="1800" dirty="0" smtClean="0">
                <a:latin typeface="+mn-lt"/>
                <a:sym typeface="Symbol"/>
              </a:rPr>
              <a:t>candidate</a:t>
            </a:r>
            <a:endParaRPr lang="en-US" sz="1800" dirty="0" err="1" smtClean="0">
              <a:latin typeface="+mn-lt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92325" y="4605337"/>
            <a:ext cx="356235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538538"/>
            <a:ext cx="356235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physics-part1">
  <a:themeElements>
    <a:clrScheme name="nuphysics-part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nuphysics-part1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>
    <a:extraClrScheme>
      <a:clrScheme name="nuphysics-part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8">
        <a:dk1>
          <a:srgbClr val="003366"/>
        </a:dk1>
        <a:lt1>
          <a:srgbClr val="FFFFFF"/>
        </a:lt1>
        <a:dk2>
          <a:srgbClr val="000000"/>
        </a:dk2>
        <a:lt2>
          <a:srgbClr val="5E574E"/>
        </a:lt2>
        <a:accent1>
          <a:srgbClr val="CCCCFF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E2E2FF"/>
        </a:accent5>
        <a:accent6>
          <a:srgbClr val="B90000"/>
        </a:accent6>
        <a:hlink>
          <a:srgbClr val="0033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nuphysics-part1</Template>
  <TotalTime>34009</TotalTime>
  <Words>2640</Words>
  <Application>Microsoft Office PowerPoint</Application>
  <PresentationFormat>On-screen Show (4:3)</PresentationFormat>
  <Paragraphs>450</Paragraphs>
  <Slides>47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nuphysics-part1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The neutrino mixing matrix:  3 angles and a phase  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1989   The Number of light neutrinos</vt:lpstr>
      <vt:lpstr>Slide 44</vt:lpstr>
      <vt:lpstr>Slide 45</vt:lpstr>
      <vt:lpstr>Slide 46</vt:lpstr>
      <vt:lpstr>Slide 47</vt:lpstr>
    </vt:vector>
  </TitlesOfParts>
  <Company>Université de Genève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Blondel</dc:creator>
  <cp:lastModifiedBy>bdl</cp:lastModifiedBy>
  <cp:revision>34</cp:revision>
  <cp:lastPrinted>2001-11-08T10:22:42Z</cp:lastPrinted>
  <dcterms:created xsi:type="dcterms:W3CDTF">2007-04-25T04:41:04Z</dcterms:created>
  <dcterms:modified xsi:type="dcterms:W3CDTF">2012-03-16T07:11:55Z</dcterms:modified>
</cp:coreProperties>
</file>