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20" r:id="rId2"/>
    <p:sldId id="369" r:id="rId3"/>
    <p:sldId id="366" r:id="rId4"/>
    <p:sldId id="367" r:id="rId5"/>
    <p:sldId id="368" r:id="rId6"/>
    <p:sldId id="381" r:id="rId7"/>
    <p:sldId id="370" r:id="rId8"/>
    <p:sldId id="378" r:id="rId9"/>
    <p:sldId id="376" r:id="rId10"/>
    <p:sldId id="377" r:id="rId11"/>
    <p:sldId id="371" r:id="rId12"/>
    <p:sldId id="375" r:id="rId13"/>
    <p:sldId id="380" r:id="rId14"/>
    <p:sldId id="374" r:id="rId15"/>
    <p:sldId id="382" r:id="rId16"/>
    <p:sldId id="372" r:id="rId17"/>
    <p:sldId id="373" r:id="rId18"/>
    <p:sldId id="383" r:id="rId19"/>
    <p:sldId id="384" r:id="rId20"/>
    <p:sldId id="385" r:id="rId21"/>
    <p:sldId id="387" r:id="rId22"/>
    <p:sldId id="386" r:id="rId23"/>
    <p:sldId id="388" r:id="rId24"/>
    <p:sldId id="389" r:id="rId25"/>
    <p:sldId id="390" r:id="rId26"/>
    <p:sldId id="391" r:id="rId27"/>
    <p:sldId id="325" r:id="rId28"/>
    <p:sldId id="334" r:id="rId29"/>
    <p:sldId id="321" r:id="rId30"/>
    <p:sldId id="336" r:id="rId31"/>
    <p:sldId id="338" r:id="rId32"/>
    <p:sldId id="331" r:id="rId33"/>
    <p:sldId id="352" r:id="rId34"/>
    <p:sldId id="333" r:id="rId35"/>
    <p:sldId id="327" r:id="rId36"/>
    <p:sldId id="347" r:id="rId37"/>
    <p:sldId id="392" r:id="rId38"/>
  </p:sldIdLst>
  <p:sldSz cx="9906000" cy="6858000" type="A4"/>
  <p:notesSz cx="6934200" cy="9080500"/>
  <p:defaultTextStyle>
    <a:defPPr>
      <a:defRPr lang="fr-FR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accent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accent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accent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accent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accent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accent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accent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accent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accent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3300"/>
    <a:srgbClr val="FF0000"/>
    <a:srgbClr val="006600"/>
    <a:srgbClr val="008000"/>
    <a:srgbClr val="FF33CC"/>
    <a:srgbClr val="FFFFE1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4629" autoAdjust="0"/>
  </p:normalViewPr>
  <p:slideViewPr>
    <p:cSldViewPr>
      <p:cViewPr varScale="1">
        <p:scale>
          <a:sx n="59" d="100"/>
          <a:sy n="59" d="100"/>
        </p:scale>
        <p:origin x="-726" y="-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60"/>
    </p:cViewPr>
  </p:sorterViewPr>
  <p:notesViewPr>
    <p:cSldViewPr>
      <p:cViewPr varScale="1">
        <p:scale>
          <a:sx n="82" d="100"/>
          <a:sy n="82" d="100"/>
        </p:scale>
        <p:origin x="-1698" y="-90"/>
      </p:cViewPr>
      <p:guideLst>
        <p:guide orient="horz" pos="2860"/>
        <p:guide pos="218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035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992188">
              <a:defRPr sz="1000" i="1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0650" y="-1588"/>
            <a:ext cx="30035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92188">
              <a:defRPr sz="1000" i="1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700088"/>
            <a:ext cx="4881563" cy="3379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5" rIns="95250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4888"/>
            <a:ext cx="30035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992188">
              <a:defRPr sz="1000" i="1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0650" y="8624888"/>
            <a:ext cx="30035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92188">
              <a:defRPr sz="1000" i="1">
                <a:solidFill>
                  <a:schemeClr val="tx1"/>
                </a:solidFill>
              </a:defRPr>
            </a:lvl1pPr>
          </a:lstStyle>
          <a:p>
            <a:fld id="{623CFC7D-8953-4E2F-AF03-BD17709F30FB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921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3075" algn="l" defTabSz="9921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49325" algn="l" defTabSz="9921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23988" algn="l" defTabSz="9921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05000" algn="l" defTabSz="9921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8382000" cy="1143000"/>
          </a:xfrm>
          <a:ln w="9525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fld id="{70BE6FCF-F3FD-42B9-ABD2-5610D52BC67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4DE86-555C-4F60-AFE4-48441040185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050" y="333375"/>
            <a:ext cx="9163050" cy="792163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" y="1341438"/>
            <a:ext cx="92170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i="1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CEF02F1-7B8F-45EA-ADE0-9446F6832DCF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 b="1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accent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accent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accent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accent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050" y="188640"/>
            <a:ext cx="9163050" cy="791369"/>
          </a:xfrm>
        </p:spPr>
        <p:txBody>
          <a:bodyPr/>
          <a:lstStyle/>
          <a:p>
            <a:r>
              <a:rPr lang="en-US" dirty="0" err="1" smtClean="0"/>
              <a:t>Recherche</a:t>
            </a:r>
            <a:r>
              <a:rPr lang="en-US" dirty="0" smtClean="0"/>
              <a:t> du Boson de Higgs aux </a:t>
            </a:r>
            <a:r>
              <a:rPr lang="en-US" dirty="0" err="1" smtClean="0"/>
              <a:t>collisionneurs</a:t>
            </a:r>
            <a:r>
              <a:rPr lang="en-US" dirty="0" smtClean="0"/>
              <a:t> de hadrons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fr-FR" sz="1800" b="0" kern="1200" dirty="0" smtClean="0">
                <a:solidFill>
                  <a:srgbClr val="000000"/>
                </a:solidFill>
                <a:latin typeface="Comic Sans MS" pitchFamily="66" charset="0"/>
              </a:rPr>
              <a:t>Bruno Mansoulié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fr-FR" sz="1800" b="0" kern="1200" dirty="0" smtClean="0">
                <a:solidFill>
                  <a:srgbClr val="000000"/>
                </a:solidFill>
                <a:latin typeface="Comic Sans MS" pitchFamily="66" charset="0"/>
              </a:rPr>
              <a:t>Service de Physique des Particules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fr-FR" sz="1800" b="0" kern="1200" dirty="0" smtClean="0">
                <a:solidFill>
                  <a:srgbClr val="000000"/>
                </a:solidFill>
                <a:latin typeface="Comic Sans MS" pitchFamily="66" charset="0"/>
              </a:rPr>
              <a:t>IRFU – DSM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fr-FR" sz="1800" b="0" kern="1200" dirty="0" smtClean="0">
                <a:solidFill>
                  <a:srgbClr val="000000"/>
                </a:solidFill>
                <a:latin typeface="Comic Sans MS" pitchFamily="66" charset="0"/>
              </a:rPr>
              <a:t>CEA / Saclay</a:t>
            </a:r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10" name="Picture 41" descr="Atlas_toro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8904" y="1196752"/>
            <a:ext cx="28082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0" descr="cms_desc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2274" y="1124744"/>
            <a:ext cx="2735262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\\Dapdc5\mansoulie\My Documents\Articles\Higgs-IRFU-021111\Atlas-eemum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80" y="3068960"/>
            <a:ext cx="4128459" cy="3096344"/>
          </a:xfrm>
          <a:prstGeom prst="rect">
            <a:avLst/>
          </a:prstGeom>
          <a:noFill/>
        </p:spPr>
      </p:pic>
      <p:pic>
        <p:nvPicPr>
          <p:cNvPr id="4099" name="Picture 3" descr="\\Dapdc5\mansoulie\My Documents\Articles\Higgs-IRFU-021111\CMS-eemumu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8944" y="3140968"/>
            <a:ext cx="5248583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050" y="333375"/>
            <a:ext cx="9163050" cy="575345"/>
          </a:xfrm>
        </p:spPr>
        <p:txBody>
          <a:bodyPr/>
          <a:lstStyle/>
          <a:p>
            <a:r>
              <a:rPr lang="en-US" dirty="0" smtClean="0"/>
              <a:t>Bruits de fond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" y="1124744"/>
            <a:ext cx="9217025" cy="482441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 </a:t>
            </a:r>
            <a:r>
              <a:rPr lang="en-US" dirty="0" smtClean="0"/>
              <a:t>-&gt; WW -&gt; </a:t>
            </a:r>
            <a:r>
              <a:rPr lang="en-US" dirty="0" err="1" smtClean="0"/>
              <a:t>l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Identification leptons, E</a:t>
            </a:r>
            <a:r>
              <a:rPr lang="en-US" baseline="-25000" dirty="0" smtClean="0"/>
              <a:t>T </a:t>
            </a:r>
            <a:r>
              <a:rPr lang="en-US" dirty="0" err="1" smtClean="0"/>
              <a:t>manquante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Recherche</a:t>
            </a:r>
            <a:r>
              <a:rPr lang="en-US" dirty="0" smtClean="0"/>
              <a:t> </a:t>
            </a:r>
            <a:r>
              <a:rPr lang="en-US" dirty="0" err="1" smtClean="0"/>
              <a:t>excès</a:t>
            </a:r>
            <a:r>
              <a:rPr lang="en-US" dirty="0" smtClean="0"/>
              <a:t> </a:t>
            </a:r>
            <a:r>
              <a:rPr lang="en-US" dirty="0" err="1" smtClean="0"/>
              <a:t>d’événements</a:t>
            </a:r>
            <a:r>
              <a:rPr lang="en-US" dirty="0" smtClean="0"/>
              <a:t> (pas de </a:t>
            </a:r>
            <a:r>
              <a:rPr lang="en-US" dirty="0" err="1" smtClean="0"/>
              <a:t>pic</a:t>
            </a:r>
            <a:r>
              <a:rPr lang="en-US" dirty="0" smtClean="0"/>
              <a:t>!)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Fonds</a:t>
            </a:r>
            <a:r>
              <a:rPr lang="en-US" dirty="0" smtClean="0"/>
              <a:t>: 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WW continuum (MC)</a:t>
            </a:r>
          </a:p>
          <a:p>
            <a:pPr lvl="2">
              <a:lnSpc>
                <a:spcPct val="150000"/>
              </a:lnSpc>
            </a:pPr>
            <a:r>
              <a:rPr lang="en-US" dirty="0" err="1" smtClean="0"/>
              <a:t>t</a:t>
            </a:r>
            <a:r>
              <a:rPr lang="en-US" dirty="0" err="1" smtClean="0">
                <a:latin typeface="Times New Roman Antimatter" pitchFamily="18" charset="0"/>
              </a:rPr>
              <a:t>t</a:t>
            </a:r>
            <a:r>
              <a:rPr lang="en-US" dirty="0" smtClean="0"/>
              <a:t>: data driven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ZZ -&gt; </a:t>
            </a:r>
            <a:r>
              <a:rPr lang="en-US" dirty="0" err="1" smtClean="0"/>
              <a:t>ll</a:t>
            </a:r>
            <a:r>
              <a:rPr lang="en-US" dirty="0" smtClean="0"/>
              <a:t> </a:t>
            </a:r>
            <a:r>
              <a:rPr lang="en-US" dirty="0" err="1" smtClean="0">
                <a:latin typeface="Symbol" pitchFamily="18" charset="2"/>
              </a:rPr>
              <a:t>nn</a:t>
            </a:r>
            <a:r>
              <a:rPr lang="en-US" dirty="0" smtClean="0"/>
              <a:t> : MC/data driven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W + jets : data driven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0703" y="1268760"/>
            <a:ext cx="43148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480" y="188641"/>
            <a:ext cx="9163050" cy="504056"/>
          </a:xfrm>
        </p:spPr>
        <p:txBody>
          <a:bodyPr/>
          <a:lstStyle/>
          <a:p>
            <a:r>
              <a:rPr lang="en-US" dirty="0" err="1" smtClean="0"/>
              <a:t>Optimisation</a:t>
            </a:r>
            <a:r>
              <a:rPr lang="en-US" dirty="0" smtClean="0"/>
              <a:t> des analyses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4704"/>
            <a:ext cx="9217025" cy="5184576"/>
          </a:xfrm>
        </p:spPr>
        <p:txBody>
          <a:bodyPr/>
          <a:lstStyle/>
          <a:p>
            <a:r>
              <a:rPr lang="en-US" dirty="0" err="1" smtClean="0"/>
              <a:t>Subdiviser</a:t>
            </a:r>
            <a:r>
              <a:rPr lang="en-US" dirty="0" smtClean="0"/>
              <a:t> un canal </a:t>
            </a:r>
            <a:r>
              <a:rPr lang="en-US" dirty="0" smtClean="0"/>
              <a:t>pour </a:t>
            </a:r>
            <a:r>
              <a:rPr lang="en-US" dirty="0" err="1" smtClean="0"/>
              <a:t>optimiser</a:t>
            </a:r>
            <a:r>
              <a:rPr lang="en-US" dirty="0" smtClean="0"/>
              <a:t> le rapport signal/bruit</a:t>
            </a:r>
          </a:p>
          <a:p>
            <a:pPr lvl="1"/>
            <a:r>
              <a:rPr lang="en-US" dirty="0" smtClean="0"/>
              <a:t>Ex : H-&gt; </a:t>
            </a:r>
            <a:r>
              <a:rPr lang="en-US" dirty="0" err="1" smtClean="0">
                <a:latin typeface="Symbol" pitchFamily="18" charset="2"/>
              </a:rPr>
              <a:t>gg</a:t>
            </a:r>
            <a:r>
              <a:rPr lang="en-US" dirty="0" smtClean="0"/>
              <a:t> : </a:t>
            </a:r>
          </a:p>
          <a:p>
            <a:pPr lvl="2"/>
            <a:r>
              <a:rPr lang="en-US" dirty="0" err="1" smtClean="0"/>
              <a:t>Subdiviser</a:t>
            </a:r>
            <a:r>
              <a:rPr lang="en-US" dirty="0" smtClean="0"/>
              <a:t> en +0jet, +1 jet, +2jets.</a:t>
            </a:r>
          </a:p>
          <a:p>
            <a:pPr lvl="1">
              <a:buNone/>
            </a:pPr>
            <a:r>
              <a:rPr lang="en-US" dirty="0" smtClean="0"/>
              <a:t>	  	   + 2 jets pour le signal : </a:t>
            </a:r>
            <a:r>
              <a:rPr lang="en-US" dirty="0" err="1" smtClean="0"/>
              <a:t>provient</a:t>
            </a:r>
            <a:r>
              <a:rPr lang="en-US" dirty="0" smtClean="0"/>
              <a:t> </a:t>
            </a:r>
            <a:r>
              <a:rPr lang="en-US" dirty="0" err="1" smtClean="0"/>
              <a:t>surtout</a:t>
            </a:r>
            <a:r>
              <a:rPr lang="en-US" dirty="0" smtClean="0"/>
              <a:t> de VBF</a:t>
            </a:r>
          </a:p>
          <a:p>
            <a:pPr lvl="2">
              <a:buFont typeface="Symbol" pitchFamily="18" charset="2"/>
              <a:buChar char="Þ"/>
            </a:pPr>
            <a:r>
              <a:rPr lang="en-US" dirty="0" smtClean="0"/>
              <a:t> </a:t>
            </a:r>
            <a:r>
              <a:rPr lang="en-US" dirty="0" err="1" smtClean="0"/>
              <a:t>meilleur</a:t>
            </a:r>
            <a:r>
              <a:rPr lang="en-US" dirty="0" smtClean="0"/>
              <a:t> rapport signal/bruit,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partie</a:t>
            </a:r>
            <a:r>
              <a:rPr lang="en-US" dirty="0" smtClean="0"/>
              <a:t> </a:t>
            </a:r>
          </a:p>
          <a:p>
            <a:pPr lvl="2">
              <a:buNone/>
            </a:pPr>
            <a:r>
              <a:rPr lang="en-US" dirty="0" smtClean="0"/>
              <a:t>  des </a:t>
            </a:r>
            <a:r>
              <a:rPr lang="en-US" dirty="0" err="1" smtClean="0"/>
              <a:t>événements</a:t>
            </a:r>
            <a:r>
              <a:rPr lang="en-US" dirty="0" smtClean="0"/>
              <a:t>. (</a:t>
            </a:r>
            <a:r>
              <a:rPr lang="en-US" dirty="0" err="1" smtClean="0"/>
              <a:t>aussi</a:t>
            </a:r>
            <a:r>
              <a:rPr lang="en-US" dirty="0" smtClean="0"/>
              <a:t> un </a:t>
            </a:r>
            <a:r>
              <a:rPr lang="en-US" dirty="0" err="1" smtClean="0"/>
              <a:t>peu</a:t>
            </a:r>
            <a:r>
              <a:rPr lang="en-US" dirty="0" smtClean="0"/>
              <a:t> </a:t>
            </a:r>
            <a:r>
              <a:rPr lang="en-US" dirty="0" err="1" smtClean="0"/>
              <a:t>vrai</a:t>
            </a:r>
            <a:r>
              <a:rPr lang="en-US" dirty="0" smtClean="0"/>
              <a:t> pour +1 jet).</a:t>
            </a:r>
          </a:p>
          <a:p>
            <a:pPr lvl="1">
              <a:buNone/>
            </a:pP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err="1" smtClean="0"/>
              <a:t>Subdiviser</a:t>
            </a:r>
            <a:r>
              <a:rPr lang="en-US" dirty="0" smtClean="0"/>
              <a:t> en 0 conversion, 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dirty="0" smtClean="0"/>
              <a:t>1conversion</a:t>
            </a:r>
            <a:r>
              <a:rPr lang="en-US" dirty="0" smtClean="0"/>
              <a:t>, 2 </a:t>
            </a:r>
            <a:r>
              <a:rPr lang="en-US" dirty="0" smtClean="0"/>
              <a:t>conversions…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   		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err="1" smtClean="0"/>
              <a:t>Utilisation</a:t>
            </a:r>
            <a:r>
              <a:rPr lang="en-US" dirty="0" smtClean="0"/>
              <a:t> des analyses </a:t>
            </a:r>
            <a:r>
              <a:rPr lang="en-US" dirty="0" err="1" smtClean="0"/>
              <a:t>multivariées</a:t>
            </a:r>
            <a:r>
              <a:rPr lang="en-US" dirty="0" smtClean="0"/>
              <a:t>:  </a:t>
            </a:r>
          </a:p>
          <a:p>
            <a:pPr lvl="1"/>
            <a:r>
              <a:rPr lang="en-US" dirty="0" smtClean="0"/>
              <a:t>Neural Nets, Boosted Decision Trees, k-Nearest-</a:t>
            </a:r>
            <a:r>
              <a:rPr lang="en-US" dirty="0" err="1" smtClean="0"/>
              <a:t>Neighbour</a:t>
            </a:r>
            <a:r>
              <a:rPr lang="en-US" dirty="0" smtClean="0"/>
              <a:t>, Matrix Element…</a:t>
            </a:r>
          </a:p>
          <a:p>
            <a:pPr lvl="1"/>
            <a:r>
              <a:rPr lang="en-US" dirty="0" smtClean="0"/>
              <a:t>massive au </a:t>
            </a:r>
            <a:r>
              <a:rPr lang="en-US" dirty="0" err="1" smtClean="0"/>
              <a:t>TeVatron</a:t>
            </a:r>
            <a:r>
              <a:rPr lang="en-US" dirty="0" smtClean="0"/>
              <a:t>, </a:t>
            </a:r>
            <a:r>
              <a:rPr lang="en-US" dirty="0" err="1" smtClean="0"/>
              <a:t>balbutiante</a:t>
            </a:r>
            <a:r>
              <a:rPr lang="en-US" dirty="0" smtClean="0"/>
              <a:t> à LHC</a:t>
            </a:r>
          </a:p>
          <a:p>
            <a:pPr lvl="1"/>
            <a:r>
              <a:rPr lang="en-US" dirty="0" smtClean="0"/>
              <a:t>Pour </a:t>
            </a:r>
            <a:r>
              <a:rPr lang="en-US" dirty="0" err="1" smtClean="0"/>
              <a:t>l’identification</a:t>
            </a:r>
            <a:r>
              <a:rPr lang="en-US" dirty="0" smtClean="0"/>
              <a:t> de </a:t>
            </a:r>
            <a:r>
              <a:rPr lang="en-US" dirty="0" err="1" smtClean="0"/>
              <a:t>particules</a:t>
            </a:r>
            <a:r>
              <a:rPr lang="en-US" dirty="0" smtClean="0"/>
              <a:t>, pour </a:t>
            </a:r>
            <a:r>
              <a:rPr lang="en-US" dirty="0" err="1" smtClean="0"/>
              <a:t>l’extraction</a:t>
            </a:r>
            <a:r>
              <a:rPr lang="en-US" dirty="0" smtClean="0"/>
              <a:t> des </a:t>
            </a:r>
            <a:r>
              <a:rPr lang="en-US" dirty="0" err="1" smtClean="0"/>
              <a:t>signaux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Gain </a:t>
            </a:r>
            <a:r>
              <a:rPr lang="en-US" dirty="0" err="1" smtClean="0"/>
              <a:t>typique</a:t>
            </a:r>
            <a:r>
              <a:rPr lang="en-US" dirty="0" smtClean="0"/>
              <a:t> en </a:t>
            </a:r>
            <a:r>
              <a:rPr lang="en-US" dirty="0" err="1" smtClean="0"/>
              <a:t>sensibilité</a:t>
            </a:r>
            <a:r>
              <a:rPr lang="en-US" dirty="0" smtClean="0"/>
              <a:t>: ~20%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9144" y="1196751"/>
            <a:ext cx="3512840" cy="317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480" y="260649"/>
            <a:ext cx="9163050" cy="504056"/>
          </a:xfrm>
        </p:spPr>
        <p:txBody>
          <a:bodyPr/>
          <a:lstStyle/>
          <a:p>
            <a:r>
              <a:rPr lang="en-US" dirty="0" smtClean="0"/>
              <a:t>Analyses Higgs: complexes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472" y="908720"/>
            <a:ext cx="9217025" cy="5256584"/>
          </a:xfrm>
        </p:spPr>
        <p:txBody>
          <a:bodyPr/>
          <a:lstStyle/>
          <a:p>
            <a:pPr lvl="1"/>
            <a:r>
              <a:rPr lang="en-US" dirty="0" err="1" smtClean="0"/>
              <a:t>Différentes</a:t>
            </a:r>
            <a:r>
              <a:rPr lang="en-US" dirty="0" smtClean="0"/>
              <a:t> </a:t>
            </a:r>
            <a:r>
              <a:rPr lang="en-US" dirty="0" err="1" smtClean="0"/>
              <a:t>gammes</a:t>
            </a:r>
            <a:r>
              <a:rPr lang="en-US" dirty="0" smtClean="0"/>
              <a:t> de masse </a:t>
            </a:r>
            <a:r>
              <a:rPr lang="en-US" dirty="0" err="1" smtClean="0"/>
              <a:t>supposée</a:t>
            </a:r>
            <a:r>
              <a:rPr lang="en-US" dirty="0" smtClean="0"/>
              <a:t> </a:t>
            </a:r>
            <a:r>
              <a:rPr lang="en-US" dirty="0" err="1" smtClean="0"/>
              <a:t>mH</a:t>
            </a:r>
            <a:endParaRPr lang="en-US" dirty="0" smtClean="0"/>
          </a:p>
          <a:p>
            <a:pPr lvl="1"/>
            <a:r>
              <a:rPr lang="en-US" dirty="0" smtClean="0"/>
              <a:t>Subdivision en </a:t>
            </a:r>
            <a:r>
              <a:rPr lang="en-US" dirty="0" err="1" smtClean="0"/>
              <a:t>sous-canaux</a:t>
            </a:r>
            <a:r>
              <a:rPr lang="en-US" dirty="0" smtClean="0"/>
              <a:t> et/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catégories</a:t>
            </a:r>
            <a:endParaRPr lang="en-US" dirty="0" smtClean="0"/>
          </a:p>
          <a:p>
            <a:pPr lvl="1"/>
            <a:r>
              <a:rPr lang="en-US" dirty="0" smtClean="0"/>
              <a:t>Bruits de fond </a:t>
            </a:r>
            <a:r>
              <a:rPr lang="en-US" dirty="0" smtClean="0"/>
              <a:t>Monte-Carlo et “data </a:t>
            </a:r>
            <a:r>
              <a:rPr lang="en-US" dirty="0" smtClean="0"/>
              <a:t>driven”</a:t>
            </a:r>
          </a:p>
          <a:p>
            <a:endParaRPr lang="en-US" dirty="0" smtClean="0"/>
          </a:p>
          <a:p>
            <a:r>
              <a:rPr lang="en-US" dirty="0" smtClean="0"/>
              <a:t>=&gt; Analyses </a:t>
            </a:r>
            <a:r>
              <a:rPr lang="en-US" dirty="0" err="1" smtClean="0"/>
              <a:t>rapidement</a:t>
            </a:r>
            <a:r>
              <a:rPr lang="en-US" dirty="0" smtClean="0"/>
              <a:t> </a:t>
            </a:r>
            <a:r>
              <a:rPr lang="en-US" dirty="0" err="1" smtClean="0"/>
              <a:t>très</a:t>
            </a:r>
            <a:r>
              <a:rPr lang="en-US" dirty="0" smtClean="0"/>
              <a:t> complexes.</a:t>
            </a:r>
          </a:p>
          <a:p>
            <a:endParaRPr lang="en-US" dirty="0" smtClean="0"/>
          </a:p>
          <a:p>
            <a:r>
              <a:rPr lang="en-US" dirty="0" smtClean="0"/>
              <a:t>Ex : HWW à LHC</a:t>
            </a:r>
          </a:p>
          <a:p>
            <a:pPr lvl="1"/>
            <a:r>
              <a:rPr lang="en-US" dirty="0" smtClean="0"/>
              <a:t>3 </a:t>
            </a:r>
            <a:r>
              <a:rPr lang="en-US" dirty="0" err="1" smtClean="0"/>
              <a:t>gammes</a:t>
            </a:r>
            <a:r>
              <a:rPr lang="en-US" dirty="0" smtClean="0"/>
              <a:t> de masse : 110-170, 170-220, 220-X</a:t>
            </a:r>
          </a:p>
          <a:p>
            <a:pPr lvl="1"/>
            <a:r>
              <a:rPr lang="en-US" dirty="0" smtClean="0"/>
              <a:t>3 </a:t>
            </a:r>
            <a:r>
              <a:rPr lang="en-US" dirty="0" err="1" smtClean="0"/>
              <a:t>sous-canaux</a:t>
            </a:r>
            <a:r>
              <a:rPr lang="en-US" dirty="0" smtClean="0"/>
              <a:t> : 0, 1, 2 jets</a:t>
            </a:r>
          </a:p>
          <a:p>
            <a:pPr lvl="1"/>
            <a:r>
              <a:rPr lang="en-US" dirty="0" smtClean="0"/>
              <a:t>5 </a:t>
            </a:r>
            <a:r>
              <a:rPr lang="en-US" dirty="0" err="1" smtClean="0"/>
              <a:t>régions</a:t>
            </a:r>
            <a:r>
              <a:rPr lang="en-US" dirty="0" smtClean="0"/>
              <a:t> de </a:t>
            </a:r>
            <a:r>
              <a:rPr lang="en-US" dirty="0" err="1" smtClean="0"/>
              <a:t>contrôle</a:t>
            </a:r>
            <a:endParaRPr lang="en-US" dirty="0" smtClean="0"/>
          </a:p>
          <a:p>
            <a:pPr lvl="1"/>
            <a:r>
              <a:rPr lang="en-US" dirty="0" smtClean="0"/>
              <a:t>3 </a:t>
            </a:r>
            <a:r>
              <a:rPr lang="en-US" dirty="0" err="1" smtClean="0"/>
              <a:t>ou</a:t>
            </a:r>
            <a:r>
              <a:rPr lang="en-US" dirty="0" smtClean="0"/>
              <a:t> 4 </a:t>
            </a:r>
            <a:r>
              <a:rPr lang="en-US" dirty="0" err="1" smtClean="0"/>
              <a:t>régions</a:t>
            </a:r>
            <a:r>
              <a:rPr lang="en-US" dirty="0" smtClean="0"/>
              <a:t> </a:t>
            </a:r>
            <a:r>
              <a:rPr lang="en-US" dirty="0" err="1" smtClean="0"/>
              <a:t>d’analyses</a:t>
            </a:r>
            <a:r>
              <a:rPr lang="en-US" dirty="0" smtClean="0"/>
              <a:t> </a:t>
            </a:r>
            <a:r>
              <a:rPr lang="en-US" dirty="0" err="1" smtClean="0"/>
              <a:t>parallèle</a:t>
            </a:r>
            <a:r>
              <a:rPr lang="en-US" dirty="0" smtClean="0"/>
              <a:t> pour “data driven” backgrounds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+ </a:t>
            </a:r>
            <a:r>
              <a:rPr lang="en-US" dirty="0" err="1" smtClean="0"/>
              <a:t>erreurs</a:t>
            </a:r>
            <a:r>
              <a:rPr lang="en-US" dirty="0" smtClean="0"/>
              <a:t> </a:t>
            </a:r>
            <a:r>
              <a:rPr lang="en-US" dirty="0" err="1" smtClean="0"/>
              <a:t>systématiques</a:t>
            </a:r>
            <a:r>
              <a:rPr lang="en-US" dirty="0" smtClean="0"/>
              <a:t> </a:t>
            </a:r>
            <a:r>
              <a:rPr lang="en-US" dirty="0" err="1" smtClean="0"/>
              <a:t>introduites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“nuisance parameters</a:t>
            </a:r>
            <a:r>
              <a:rPr lang="en-US" dirty="0" smtClean="0"/>
              <a:t>”.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Fit total HWW: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	3 </a:t>
            </a:r>
            <a:r>
              <a:rPr lang="en-US" dirty="0" err="1" smtClean="0"/>
              <a:t>gammes</a:t>
            </a:r>
            <a:r>
              <a:rPr lang="en-US" dirty="0" smtClean="0"/>
              <a:t> de </a:t>
            </a:r>
            <a:r>
              <a:rPr lang="en-US" dirty="0" err="1" smtClean="0"/>
              <a:t>mH</a:t>
            </a:r>
            <a:r>
              <a:rPr lang="en-US" dirty="0" smtClean="0"/>
              <a:t>, 27 </a:t>
            </a:r>
            <a:r>
              <a:rPr lang="en-US" dirty="0" err="1" smtClean="0"/>
              <a:t>régions</a:t>
            </a:r>
            <a:r>
              <a:rPr lang="en-US" dirty="0" smtClean="0"/>
              <a:t> de </a:t>
            </a:r>
            <a:r>
              <a:rPr lang="en-US" dirty="0" err="1" smtClean="0"/>
              <a:t>données</a:t>
            </a:r>
            <a:r>
              <a:rPr lang="en-US" dirty="0" smtClean="0"/>
              <a:t>, 15 lots M-C, 12 </a:t>
            </a:r>
            <a:r>
              <a:rPr lang="en-US" dirty="0" err="1" smtClean="0"/>
              <a:t>systématiques</a:t>
            </a:r>
            <a:r>
              <a:rPr lang="en-US" dirty="0" smtClean="0"/>
              <a:t>, …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480" y="260649"/>
            <a:ext cx="9163050" cy="576064"/>
          </a:xfrm>
        </p:spPr>
        <p:txBody>
          <a:bodyPr/>
          <a:lstStyle/>
          <a:p>
            <a:r>
              <a:rPr lang="en-US" dirty="0" smtClean="0"/>
              <a:t>Analyses </a:t>
            </a:r>
            <a:r>
              <a:rPr lang="en-US" dirty="0" err="1" smtClean="0"/>
              <a:t>combinées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472" y="1052736"/>
            <a:ext cx="9217025" cy="5184576"/>
          </a:xfrm>
        </p:spPr>
        <p:txBody>
          <a:bodyPr/>
          <a:lstStyle/>
          <a:p>
            <a:r>
              <a:rPr lang="en-US" dirty="0" err="1" smtClean="0"/>
              <a:t>Combinaison</a:t>
            </a:r>
            <a:r>
              <a:rPr lang="en-US" dirty="0" smtClean="0"/>
              <a:t> par </a:t>
            </a:r>
            <a:r>
              <a:rPr lang="en-US" dirty="0" err="1" smtClean="0"/>
              <a:t>expérience</a:t>
            </a:r>
            <a:endParaRPr lang="en-US" dirty="0" smtClean="0"/>
          </a:p>
          <a:p>
            <a:pPr lvl="1"/>
            <a:r>
              <a:rPr lang="en-US" dirty="0" smtClean="0"/>
              <a:t>Fit avec </a:t>
            </a:r>
            <a:r>
              <a:rPr lang="en-US" dirty="0" err="1" smtClean="0"/>
              <a:t>toutes</a:t>
            </a:r>
            <a:r>
              <a:rPr lang="en-US" dirty="0" smtClean="0"/>
              <a:t> les variables de </a:t>
            </a:r>
            <a:r>
              <a:rPr lang="en-US" dirty="0" err="1" smtClean="0"/>
              <a:t>tous</a:t>
            </a:r>
            <a:r>
              <a:rPr lang="en-US" dirty="0" smtClean="0"/>
              <a:t> les </a:t>
            </a:r>
            <a:r>
              <a:rPr lang="en-US" dirty="0" err="1" smtClean="0"/>
              <a:t>canaux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(</a:t>
            </a:r>
            <a:r>
              <a:rPr lang="en-US" dirty="0" err="1" smtClean="0"/>
              <a:t>incluant</a:t>
            </a:r>
            <a:r>
              <a:rPr lang="en-US" dirty="0" smtClean="0"/>
              <a:t> les </a:t>
            </a:r>
            <a:r>
              <a:rPr lang="en-US" dirty="0" err="1" smtClean="0"/>
              <a:t>corrélations</a:t>
            </a:r>
            <a:r>
              <a:rPr lang="en-US" dirty="0" smtClean="0"/>
              <a:t>), pour un certain </a:t>
            </a:r>
            <a:r>
              <a:rPr lang="en-US" dirty="0" err="1" smtClean="0"/>
              <a:t>nombre</a:t>
            </a:r>
            <a:r>
              <a:rPr lang="en-US" dirty="0" smtClean="0"/>
              <a:t> de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	(</a:t>
            </a:r>
            <a:r>
              <a:rPr lang="en-US" dirty="0" err="1" smtClean="0"/>
              <a:t>typiquement</a:t>
            </a:r>
            <a:r>
              <a:rPr lang="en-US" dirty="0" smtClean="0"/>
              <a:t> </a:t>
            </a:r>
            <a:r>
              <a:rPr lang="en-US" dirty="0" err="1" smtClean="0"/>
              <a:t>tous</a:t>
            </a:r>
            <a:r>
              <a:rPr lang="en-US" dirty="0" smtClean="0"/>
              <a:t> les 5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err="1" smtClean="0"/>
              <a:t>Combinaison</a:t>
            </a:r>
            <a:r>
              <a:rPr lang="en-US" dirty="0" smtClean="0"/>
              <a:t> inter-</a:t>
            </a:r>
            <a:r>
              <a:rPr lang="en-US" dirty="0" err="1" smtClean="0"/>
              <a:t>expériences</a:t>
            </a:r>
            <a:endParaRPr lang="en-US" dirty="0" smtClean="0"/>
          </a:p>
          <a:p>
            <a:pPr lvl="1"/>
            <a:r>
              <a:rPr lang="en-US" dirty="0" smtClean="0"/>
              <a:t>Idem</a:t>
            </a:r>
          </a:p>
          <a:p>
            <a:pPr lvl="1"/>
            <a:r>
              <a:rPr lang="en-US" dirty="0" smtClean="0"/>
              <a:t>Routine au </a:t>
            </a:r>
            <a:r>
              <a:rPr lang="en-US" dirty="0" err="1" smtClean="0"/>
              <a:t>Tevatron</a:t>
            </a:r>
            <a:r>
              <a:rPr lang="en-US" dirty="0" smtClean="0"/>
              <a:t> (CDF + D0)</a:t>
            </a:r>
          </a:p>
          <a:p>
            <a:pPr lvl="1"/>
            <a:r>
              <a:rPr lang="en-US" dirty="0" smtClean="0"/>
              <a:t>En </a:t>
            </a:r>
            <a:r>
              <a:rPr lang="en-US" dirty="0" err="1" smtClean="0"/>
              <a:t>cours</a:t>
            </a:r>
            <a:r>
              <a:rPr lang="en-US" dirty="0" smtClean="0"/>
              <a:t> au LHC (</a:t>
            </a:r>
            <a:r>
              <a:rPr lang="en-US" dirty="0" err="1" smtClean="0"/>
              <a:t>données</a:t>
            </a:r>
            <a:r>
              <a:rPr lang="en-US" dirty="0" smtClean="0"/>
              <a:t> de </a:t>
            </a:r>
            <a:r>
              <a:rPr lang="en-US" dirty="0" err="1" smtClean="0"/>
              <a:t>l’été</a:t>
            </a:r>
            <a:r>
              <a:rPr lang="en-US" dirty="0" smtClean="0"/>
              <a:t>: 2 fb</a:t>
            </a:r>
            <a:r>
              <a:rPr lang="en-US" baseline="30000" dirty="0" smtClean="0"/>
              <a:t>-1</a:t>
            </a:r>
            <a:r>
              <a:rPr lang="en-US" dirty="0" smtClean="0"/>
              <a:t> /</a:t>
            </a:r>
            <a:r>
              <a:rPr lang="en-US" dirty="0" err="1" smtClean="0"/>
              <a:t>expérience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050" y="188640"/>
            <a:ext cx="9163050" cy="575345"/>
          </a:xfrm>
        </p:spPr>
        <p:txBody>
          <a:bodyPr/>
          <a:lstStyle/>
          <a:p>
            <a:r>
              <a:rPr lang="en-US" dirty="0" smtClean="0"/>
              <a:t>Higgs non standard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472" y="836712"/>
            <a:ext cx="9217025" cy="5256584"/>
          </a:xfrm>
        </p:spPr>
        <p:txBody>
          <a:bodyPr/>
          <a:lstStyle/>
          <a:p>
            <a:r>
              <a:rPr lang="en-US" dirty="0" err="1" smtClean="0"/>
              <a:t>Difficile</a:t>
            </a:r>
            <a:r>
              <a:rPr lang="en-US" dirty="0" smtClean="0"/>
              <a:t> </a:t>
            </a:r>
            <a:r>
              <a:rPr lang="en-US" dirty="0" err="1" smtClean="0"/>
              <a:t>d’entrer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détails</a:t>
            </a:r>
            <a:r>
              <a:rPr lang="en-US" dirty="0" smtClean="0"/>
              <a:t> </a:t>
            </a:r>
            <a:r>
              <a:rPr lang="en-US" dirty="0" err="1" smtClean="0"/>
              <a:t>ici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En </a:t>
            </a:r>
            <a:r>
              <a:rPr lang="en-US" dirty="0" err="1" smtClean="0"/>
              <a:t>gros</a:t>
            </a:r>
            <a:r>
              <a:rPr lang="en-US" dirty="0" smtClean="0"/>
              <a:t>, 3 </a:t>
            </a:r>
            <a:r>
              <a:rPr lang="en-US" dirty="0" err="1" smtClean="0"/>
              <a:t>catégories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Extension </a:t>
            </a:r>
            <a:r>
              <a:rPr lang="en-US" dirty="0" err="1" smtClean="0"/>
              <a:t>très</a:t>
            </a:r>
            <a:r>
              <a:rPr lang="en-US" dirty="0" smtClean="0"/>
              <a:t> simple de </a:t>
            </a:r>
            <a:r>
              <a:rPr lang="en-US" dirty="0" err="1" smtClean="0"/>
              <a:t>l’analyse</a:t>
            </a:r>
            <a:r>
              <a:rPr lang="en-US" dirty="0" smtClean="0"/>
              <a:t> standard</a:t>
            </a:r>
          </a:p>
          <a:p>
            <a:pPr lvl="2"/>
            <a:r>
              <a:rPr lang="en-US" dirty="0" smtClean="0"/>
              <a:t> </a:t>
            </a:r>
            <a:r>
              <a:rPr lang="en-US" dirty="0" err="1" smtClean="0"/>
              <a:t>Susy</a:t>
            </a:r>
            <a:r>
              <a:rPr lang="en-US" dirty="0" smtClean="0"/>
              <a:t> h</a:t>
            </a:r>
            <a:r>
              <a:rPr lang="en-US" baseline="30000" dirty="0" smtClean="0"/>
              <a:t>0 </a:t>
            </a:r>
            <a:r>
              <a:rPr lang="en-US" dirty="0" err="1" smtClean="0"/>
              <a:t>lorsqu’il</a:t>
            </a:r>
            <a:r>
              <a:rPr lang="en-US" dirty="0" smtClean="0"/>
              <a:t> </a:t>
            </a:r>
            <a:r>
              <a:rPr lang="en-US" dirty="0" err="1" smtClean="0"/>
              <a:t>ressemble</a:t>
            </a:r>
            <a:r>
              <a:rPr lang="en-US" dirty="0" smtClean="0"/>
              <a:t> au standard…</a:t>
            </a:r>
            <a:endParaRPr lang="en-US" baseline="30000" dirty="0" smtClean="0"/>
          </a:p>
          <a:p>
            <a:pPr lvl="2"/>
            <a:r>
              <a:rPr lang="en-US" dirty="0" smtClean="0"/>
              <a:t>Higgs “</a:t>
            </a:r>
            <a:r>
              <a:rPr lang="en-US" dirty="0" err="1" smtClean="0"/>
              <a:t>fermiophobique</a:t>
            </a:r>
            <a:r>
              <a:rPr lang="en-US" dirty="0" smtClean="0"/>
              <a:t>” ( =&gt; </a:t>
            </a:r>
            <a:r>
              <a:rPr lang="en-US" dirty="0" smtClean="0">
                <a:latin typeface="Symbol" pitchFamily="18" charset="2"/>
              </a:rPr>
              <a:t>g </a:t>
            </a:r>
            <a:r>
              <a:rPr lang="en-US" dirty="0" err="1" smtClean="0">
                <a:latin typeface="Symbol" pitchFamily="18" charset="2"/>
              </a:rPr>
              <a:t>g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/>
              <a:t>, WW, ZZ </a:t>
            </a:r>
            <a:r>
              <a:rPr lang="en-US" dirty="0" err="1" smtClean="0"/>
              <a:t>seulement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 Higgs 4è </a:t>
            </a:r>
            <a:r>
              <a:rPr lang="en-US" dirty="0" err="1" smtClean="0"/>
              <a:t>génération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Extension non-</a:t>
            </a:r>
            <a:r>
              <a:rPr lang="en-US" dirty="0" err="1" smtClean="0"/>
              <a:t>triviale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plusieurs</a:t>
            </a:r>
            <a:r>
              <a:rPr lang="en-US" dirty="0" smtClean="0"/>
              <a:t> analyses standard</a:t>
            </a:r>
          </a:p>
          <a:p>
            <a:pPr lvl="2"/>
            <a:r>
              <a:rPr lang="en-US" dirty="0" err="1" smtClean="0"/>
              <a:t>Susy</a:t>
            </a:r>
            <a:r>
              <a:rPr lang="en-US" dirty="0" smtClean="0"/>
              <a:t> Higgs  </a:t>
            </a:r>
            <a:r>
              <a:rPr lang="en-US" dirty="0" err="1" smtClean="0"/>
              <a:t>b+h</a:t>
            </a:r>
            <a:r>
              <a:rPr lang="en-US" dirty="0" smtClean="0"/>
              <a:t> -&gt; </a:t>
            </a:r>
            <a:r>
              <a:rPr lang="en-US" dirty="0" err="1" smtClean="0"/>
              <a:t>bbb</a:t>
            </a:r>
            <a:r>
              <a:rPr lang="en-US" dirty="0" smtClean="0"/>
              <a:t> , </a:t>
            </a:r>
            <a:r>
              <a:rPr lang="en-US" dirty="0" smtClean="0">
                <a:solidFill>
                  <a:srgbClr val="FF0000"/>
                </a:solidFill>
              </a:rPr>
              <a:t>	(Saclay-D0, </a:t>
            </a:r>
            <a:r>
              <a:rPr lang="en-US" dirty="0" err="1" smtClean="0">
                <a:solidFill>
                  <a:srgbClr val="FF0000"/>
                </a:solidFill>
              </a:rPr>
              <a:t>cf</a:t>
            </a:r>
            <a:r>
              <a:rPr lang="en-US" dirty="0" smtClean="0">
                <a:solidFill>
                  <a:srgbClr val="FF0000"/>
                </a:solidFill>
              </a:rPr>
              <a:t> F </a:t>
            </a:r>
            <a:r>
              <a:rPr lang="en-US" dirty="0" err="1" smtClean="0">
                <a:solidFill>
                  <a:srgbClr val="FF0000"/>
                </a:solidFill>
              </a:rPr>
              <a:t>Couderc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2">
              <a:buNone/>
            </a:pPr>
            <a:r>
              <a:rPr lang="en-US" dirty="0" smtClean="0"/>
              <a:t>		         </a:t>
            </a:r>
            <a:r>
              <a:rPr lang="en-US" dirty="0" err="1" smtClean="0"/>
              <a:t>b+h</a:t>
            </a:r>
            <a:r>
              <a:rPr lang="en-US" dirty="0" smtClean="0"/>
              <a:t> -&gt; </a:t>
            </a:r>
            <a:r>
              <a:rPr lang="en-US" dirty="0" err="1" smtClean="0"/>
              <a:t>b</a:t>
            </a:r>
            <a:r>
              <a:rPr lang="en-US" dirty="0" err="1" smtClean="0">
                <a:latin typeface="Symbol" pitchFamily="18" charset="2"/>
              </a:rPr>
              <a:t>tt</a:t>
            </a:r>
            <a:r>
              <a:rPr lang="en-US" dirty="0" smtClean="0">
                <a:latin typeface="Symbol" pitchFamily="18" charset="2"/>
              </a:rPr>
              <a:t>      </a:t>
            </a:r>
            <a:r>
              <a:rPr lang="en-US" dirty="0" smtClean="0">
                <a:solidFill>
                  <a:srgbClr val="FF0000"/>
                </a:solidFill>
              </a:rPr>
              <a:t>( idem, et CMS </a:t>
            </a:r>
            <a:r>
              <a:rPr lang="en-US" dirty="0" err="1" smtClean="0">
                <a:solidFill>
                  <a:srgbClr val="FF0000"/>
                </a:solidFill>
              </a:rPr>
              <a:t>cf</a:t>
            </a:r>
            <a:r>
              <a:rPr lang="en-US" dirty="0" smtClean="0">
                <a:solidFill>
                  <a:srgbClr val="FF0000"/>
                </a:solidFill>
              </a:rPr>
              <a:t> S </a:t>
            </a:r>
            <a:r>
              <a:rPr lang="en-US" dirty="0" err="1" smtClean="0">
                <a:solidFill>
                  <a:srgbClr val="FF0000"/>
                </a:solidFill>
              </a:rPr>
              <a:t>Choudury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Higgs </a:t>
            </a:r>
            <a:r>
              <a:rPr lang="en-US" dirty="0" err="1" smtClean="0"/>
              <a:t>différents</a:t>
            </a:r>
            <a:endParaRPr lang="en-US" dirty="0" smtClean="0"/>
          </a:p>
          <a:p>
            <a:pPr lvl="2"/>
            <a:r>
              <a:rPr lang="en-US" dirty="0" err="1" smtClean="0"/>
              <a:t>Susy</a:t>
            </a:r>
            <a:r>
              <a:rPr lang="en-US" dirty="0" smtClean="0"/>
              <a:t> H</a:t>
            </a:r>
            <a:r>
              <a:rPr lang="en-US" baseline="30000" dirty="0" smtClean="0">
                <a:sym typeface="Symbol"/>
              </a:rPr>
              <a:t>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cf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err="1" smtClean="0">
                <a:solidFill>
                  <a:srgbClr val="FF0000"/>
                </a:solidFill>
              </a:rPr>
              <a:t>Nayak</a:t>
            </a:r>
            <a:r>
              <a:rPr lang="en-US" dirty="0" smtClean="0">
                <a:solidFill>
                  <a:srgbClr val="FF0000"/>
                </a:solidFill>
              </a:rPr>
              <a:t> )</a:t>
            </a:r>
            <a:endParaRPr lang="en-US" baseline="30000" dirty="0" smtClean="0"/>
          </a:p>
          <a:p>
            <a:pPr lvl="2"/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480" y="188640"/>
            <a:ext cx="9163050" cy="575345"/>
          </a:xfrm>
        </p:spPr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progrès</a:t>
            </a:r>
            <a:r>
              <a:rPr lang="en-US" dirty="0" smtClean="0"/>
              <a:t> de la </a:t>
            </a:r>
            <a:r>
              <a:rPr lang="en-US" dirty="0" err="1" smtClean="0"/>
              <a:t>théorie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80728"/>
            <a:ext cx="9633520" cy="5400600"/>
          </a:xfrm>
        </p:spPr>
        <p:txBody>
          <a:bodyPr/>
          <a:lstStyle/>
          <a:p>
            <a:r>
              <a:rPr lang="en-US" dirty="0" err="1" smtClean="0"/>
              <a:t>Moins</a:t>
            </a:r>
            <a:r>
              <a:rPr lang="en-US" dirty="0" smtClean="0"/>
              <a:t> </a:t>
            </a:r>
            <a:r>
              <a:rPr lang="en-US" dirty="0" err="1" smtClean="0"/>
              <a:t>souvent</a:t>
            </a:r>
            <a:r>
              <a:rPr lang="en-US" dirty="0" smtClean="0"/>
              <a:t> </a:t>
            </a:r>
            <a:r>
              <a:rPr lang="en-US" dirty="0" err="1" smtClean="0"/>
              <a:t>cités</a:t>
            </a:r>
            <a:r>
              <a:rPr lang="en-US" dirty="0" smtClean="0"/>
              <a:t>, </a:t>
            </a:r>
            <a:r>
              <a:rPr lang="en-US" dirty="0" err="1" smtClean="0"/>
              <a:t>mais</a:t>
            </a:r>
            <a:r>
              <a:rPr lang="en-US" dirty="0" smtClean="0"/>
              <a:t> tout </a:t>
            </a:r>
            <a:r>
              <a:rPr lang="en-US" dirty="0" err="1" smtClean="0"/>
              <a:t>aussi</a:t>
            </a:r>
            <a:r>
              <a:rPr lang="en-US" dirty="0" smtClean="0"/>
              <a:t> </a:t>
            </a:r>
            <a:r>
              <a:rPr lang="en-US" dirty="0" err="1" smtClean="0"/>
              <a:t>remarquables</a:t>
            </a:r>
            <a:r>
              <a:rPr lang="en-US" dirty="0" smtClean="0"/>
              <a:t>!</a:t>
            </a:r>
          </a:p>
          <a:p>
            <a:endParaRPr lang="en-US" sz="1200" dirty="0" smtClean="0"/>
          </a:p>
          <a:p>
            <a:r>
              <a:rPr lang="en-US" dirty="0" err="1" smtClean="0"/>
              <a:t>Aussi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pour les </a:t>
            </a:r>
            <a:r>
              <a:rPr lang="en-US" dirty="0" err="1" smtClean="0"/>
              <a:t>signaux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les bruits de fond: </a:t>
            </a:r>
          </a:p>
          <a:p>
            <a:pPr>
              <a:buNone/>
            </a:pPr>
            <a:r>
              <a:rPr lang="en-US" dirty="0" smtClean="0"/>
              <a:t>	“</a:t>
            </a:r>
            <a:r>
              <a:rPr lang="en-US" dirty="0" err="1" smtClean="0"/>
              <a:t>ordres</a:t>
            </a:r>
            <a:r>
              <a:rPr lang="en-US" dirty="0" smtClean="0"/>
              <a:t> </a:t>
            </a:r>
            <a:r>
              <a:rPr lang="en-US" dirty="0" err="1" smtClean="0"/>
              <a:t>supérieurs</a:t>
            </a:r>
            <a:r>
              <a:rPr lang="en-US" dirty="0" smtClean="0"/>
              <a:t>”: </a:t>
            </a:r>
            <a:r>
              <a:rPr lang="en-US" dirty="0" err="1" smtClean="0"/>
              <a:t>essentiellement</a:t>
            </a:r>
            <a:r>
              <a:rPr lang="en-US" dirty="0" smtClean="0"/>
              <a:t> corrections de QCD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Souvenirs de UA2: premiers </a:t>
            </a:r>
            <a:r>
              <a:rPr lang="en-US" dirty="0" err="1" smtClean="0"/>
              <a:t>calculs</a:t>
            </a:r>
            <a:r>
              <a:rPr lang="en-US" dirty="0" smtClean="0"/>
              <a:t> QCD ,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800" dirty="0" smtClean="0"/>
              <a:t>ex section </a:t>
            </a:r>
            <a:r>
              <a:rPr lang="en-US" sz="1800" dirty="0" err="1" smtClean="0"/>
              <a:t>efficace</a:t>
            </a:r>
            <a:r>
              <a:rPr lang="en-US" sz="1800" dirty="0" smtClean="0"/>
              <a:t> pp -&gt; 2 jets (</a:t>
            </a:r>
            <a:r>
              <a:rPr lang="en-US" sz="1800" dirty="0" err="1" smtClean="0"/>
              <a:t>qq</a:t>
            </a:r>
            <a:r>
              <a:rPr lang="en-US" sz="1800" dirty="0" smtClean="0"/>
              <a:t>’ </a:t>
            </a:r>
            <a:r>
              <a:rPr lang="en-US" sz="1800" dirty="0" err="1" smtClean="0"/>
              <a:t>ou</a:t>
            </a:r>
            <a:r>
              <a:rPr lang="en-US" sz="1800" dirty="0" smtClean="0"/>
              <a:t> </a:t>
            </a:r>
            <a:r>
              <a:rPr lang="en-US" sz="1800" dirty="0" err="1" smtClean="0"/>
              <a:t>gg</a:t>
            </a:r>
            <a:r>
              <a:rPr lang="en-US" sz="1800" dirty="0" smtClean="0"/>
              <a:t>) , “leading order” (LO)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Mesure</a:t>
            </a:r>
            <a:r>
              <a:rPr lang="en-US" sz="1800" dirty="0" smtClean="0"/>
              <a:t>: = </a:t>
            </a:r>
            <a:r>
              <a:rPr lang="en-US" sz="18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/>
              <a:t>x </a:t>
            </a:r>
            <a:r>
              <a:rPr lang="en-US" sz="1800" dirty="0" err="1" smtClean="0"/>
              <a:t>théorie</a:t>
            </a:r>
            <a:r>
              <a:rPr lang="en-US" sz="1800" dirty="0" smtClean="0"/>
              <a:t> (“k-factors”)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Aujourd’hui</a:t>
            </a:r>
            <a:r>
              <a:rPr lang="en-US" dirty="0" smtClean="0"/>
              <a:t>, la </a:t>
            </a:r>
            <a:r>
              <a:rPr lang="en-US" dirty="0" err="1" smtClean="0"/>
              <a:t>plupart</a:t>
            </a:r>
            <a:r>
              <a:rPr lang="en-US" dirty="0" smtClean="0"/>
              <a:t> des </a:t>
            </a:r>
            <a:r>
              <a:rPr lang="en-US" dirty="0" err="1" smtClean="0"/>
              <a:t>signaux</a:t>
            </a:r>
            <a:r>
              <a:rPr lang="en-US" dirty="0" smtClean="0"/>
              <a:t> et </a:t>
            </a:r>
            <a:r>
              <a:rPr lang="en-US" dirty="0" err="1" smtClean="0"/>
              <a:t>bdf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calculés</a:t>
            </a:r>
            <a:r>
              <a:rPr lang="en-US" dirty="0" smtClean="0"/>
              <a:t> à NLO, </a:t>
            </a:r>
            <a:r>
              <a:rPr lang="en-US" dirty="0" err="1" smtClean="0"/>
              <a:t>voire</a:t>
            </a:r>
            <a:r>
              <a:rPr lang="en-US" dirty="0" smtClean="0"/>
              <a:t> NNLO, et </a:t>
            </a:r>
            <a:r>
              <a:rPr lang="en-US" dirty="0" err="1" smtClean="0"/>
              <a:t>souvent</a:t>
            </a:r>
            <a:r>
              <a:rPr lang="en-US" dirty="0" smtClean="0"/>
              <a:t> avec </a:t>
            </a:r>
            <a:r>
              <a:rPr lang="en-US" dirty="0" err="1" smtClean="0"/>
              <a:t>resommation</a:t>
            </a:r>
            <a:r>
              <a:rPr lang="en-US" dirty="0" smtClean="0"/>
              <a:t> NLL </a:t>
            </a:r>
            <a:r>
              <a:rPr lang="en-US" dirty="0" err="1" smtClean="0"/>
              <a:t>ou</a:t>
            </a:r>
            <a:r>
              <a:rPr lang="en-US" dirty="0" smtClean="0"/>
              <a:t> NNLL. </a:t>
            </a:r>
          </a:p>
          <a:p>
            <a:pPr>
              <a:buNone/>
            </a:pPr>
            <a:endParaRPr lang="en-US" dirty="0" smtClean="0"/>
          </a:p>
          <a:p>
            <a:pPr>
              <a:buFont typeface="Symbol"/>
              <a:buChar char="Þ"/>
            </a:pPr>
            <a:r>
              <a:rPr lang="en-US" dirty="0" smtClean="0"/>
              <a:t>En accord avec les </a:t>
            </a:r>
            <a:r>
              <a:rPr lang="en-US" dirty="0" err="1" smtClean="0"/>
              <a:t>données</a:t>
            </a:r>
            <a:r>
              <a:rPr lang="en-US" dirty="0" smtClean="0"/>
              <a:t> à ~5 % </a:t>
            </a:r>
            <a:r>
              <a:rPr lang="en-US" dirty="0" err="1" smtClean="0"/>
              <a:t>près</a:t>
            </a:r>
            <a:r>
              <a:rPr lang="en-US" dirty="0" smtClean="0"/>
              <a:t> , comparable à </a:t>
            </a:r>
            <a:r>
              <a:rPr lang="en-US" dirty="0" err="1" smtClean="0"/>
              <a:t>l’incertitude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la </a:t>
            </a:r>
            <a:r>
              <a:rPr lang="en-US" dirty="0" err="1" smtClean="0"/>
              <a:t>luminosité</a:t>
            </a:r>
            <a:r>
              <a:rPr lang="en-US" dirty="0" smtClean="0"/>
              <a:t>. Les collisions </a:t>
            </a:r>
            <a:r>
              <a:rPr lang="en-US" dirty="0" err="1" smtClean="0"/>
              <a:t>hadroniques</a:t>
            </a:r>
            <a:r>
              <a:rPr lang="en-US" dirty="0" smtClean="0"/>
              <a:t> </a:t>
            </a:r>
            <a:r>
              <a:rPr lang="en-US" dirty="0" err="1" smtClean="0"/>
              <a:t>entrent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physique de </a:t>
            </a:r>
            <a:r>
              <a:rPr lang="en-US" dirty="0" err="1" smtClean="0"/>
              <a:t>précision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err="1" smtClean="0"/>
              <a:t>C’est</a:t>
            </a:r>
            <a:r>
              <a:rPr lang="en-US" i="1" dirty="0" smtClean="0"/>
              <a:t> </a:t>
            </a:r>
            <a:r>
              <a:rPr lang="en-US" i="1" dirty="0" err="1" smtClean="0"/>
              <a:t>une</a:t>
            </a:r>
            <a:r>
              <a:rPr lang="en-US" i="1" dirty="0" smtClean="0"/>
              <a:t> </a:t>
            </a:r>
            <a:r>
              <a:rPr lang="en-US" i="1" dirty="0" err="1" smtClean="0"/>
              <a:t>révolution</a:t>
            </a:r>
            <a:r>
              <a:rPr lang="en-US" i="1" dirty="0" smtClean="0"/>
              <a:t> </a:t>
            </a:r>
            <a:r>
              <a:rPr lang="en-US" i="1" dirty="0" err="1" smtClean="0"/>
              <a:t>tranquille</a:t>
            </a:r>
            <a:r>
              <a:rPr lang="en-US" i="1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480" y="188640"/>
            <a:ext cx="9163050" cy="647353"/>
          </a:xfrm>
        </p:spPr>
        <p:txBody>
          <a:bodyPr/>
          <a:lstStyle/>
          <a:p>
            <a:r>
              <a:rPr lang="en-US" dirty="0" err="1" smtClean="0"/>
              <a:t>Tevatron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9217025" cy="4824412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fonctionné</a:t>
            </a:r>
            <a:r>
              <a:rPr lang="en-US" dirty="0" smtClean="0"/>
              <a:t> </a:t>
            </a:r>
            <a:r>
              <a:rPr lang="en-US" dirty="0" err="1" smtClean="0"/>
              <a:t>depuis</a:t>
            </a:r>
            <a:r>
              <a:rPr lang="en-US" dirty="0" smtClean="0"/>
              <a:t> ~2001 à </a:t>
            </a:r>
            <a:r>
              <a:rPr lang="en-US" dirty="0" err="1" smtClean="0"/>
              <a:t>Etot</a:t>
            </a:r>
            <a:r>
              <a:rPr lang="en-US" dirty="0" smtClean="0"/>
              <a:t>= 1.96 </a:t>
            </a:r>
            <a:r>
              <a:rPr lang="en-US" dirty="0" err="1" smtClean="0"/>
              <a:t>TeV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</a:t>
            </a:r>
            <a:r>
              <a:rPr lang="en-US" dirty="0" err="1" smtClean="0"/>
              <a:t>Accélérateur</a:t>
            </a:r>
            <a:r>
              <a:rPr lang="en-US" dirty="0" smtClean="0"/>
              <a:t> </a:t>
            </a:r>
            <a:r>
              <a:rPr lang="en-US" dirty="0" err="1" smtClean="0"/>
              <a:t>arrêté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Croisements</a:t>
            </a:r>
            <a:r>
              <a:rPr lang="en-US" dirty="0" smtClean="0"/>
              <a:t> de </a:t>
            </a:r>
            <a:r>
              <a:rPr lang="en-US" dirty="0" err="1" smtClean="0"/>
              <a:t>faisceaux</a:t>
            </a:r>
            <a:r>
              <a:rPr lang="en-US" dirty="0" smtClean="0"/>
              <a:t>: 396 ns</a:t>
            </a:r>
          </a:p>
          <a:p>
            <a:endParaRPr lang="en-US" dirty="0" smtClean="0"/>
          </a:p>
          <a:p>
            <a:r>
              <a:rPr lang="en-US" dirty="0" err="1" smtClean="0"/>
              <a:t>Lumi</a:t>
            </a:r>
            <a:r>
              <a:rPr lang="en-US" dirty="0" smtClean="0"/>
              <a:t> </a:t>
            </a:r>
            <a:r>
              <a:rPr lang="en-US" dirty="0" err="1" smtClean="0"/>
              <a:t>instantanée</a:t>
            </a:r>
            <a:r>
              <a:rPr lang="en-US" dirty="0" smtClean="0"/>
              <a:t>: ~2 10</a:t>
            </a:r>
            <a:r>
              <a:rPr lang="en-US" baseline="30000" dirty="0" smtClean="0"/>
              <a:t>32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  <a:p>
            <a:endParaRPr lang="en-US" baseline="30000" dirty="0" smtClean="0"/>
          </a:p>
          <a:p>
            <a:r>
              <a:rPr lang="en-US" dirty="0" smtClean="0"/>
              <a:t>&lt;</a:t>
            </a:r>
            <a:r>
              <a:rPr lang="en-US" dirty="0" err="1" smtClean="0"/>
              <a:t>Evts</a:t>
            </a:r>
            <a:r>
              <a:rPr lang="en-US" dirty="0" smtClean="0"/>
              <a:t> /</a:t>
            </a:r>
            <a:r>
              <a:rPr lang="en-US" dirty="0" err="1" smtClean="0"/>
              <a:t>croisement</a:t>
            </a:r>
            <a:r>
              <a:rPr lang="en-US" dirty="0" smtClean="0"/>
              <a:t>&gt;  ~5</a:t>
            </a:r>
          </a:p>
          <a:p>
            <a:endParaRPr lang="en-US" baseline="30000" dirty="0" smtClean="0"/>
          </a:p>
          <a:p>
            <a:r>
              <a:rPr lang="en-US" dirty="0" smtClean="0"/>
              <a:t>2 </a:t>
            </a:r>
            <a:r>
              <a:rPr lang="en-US" dirty="0" err="1" smtClean="0"/>
              <a:t>expériences</a:t>
            </a:r>
            <a:r>
              <a:rPr lang="en-US" dirty="0" smtClean="0"/>
              <a:t>: CDF, </a:t>
            </a:r>
            <a:r>
              <a:rPr lang="en-US" dirty="0" smtClean="0">
                <a:solidFill>
                  <a:srgbClr val="FF0000"/>
                </a:solidFill>
              </a:rPr>
              <a:t>D0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Lumi</a:t>
            </a:r>
            <a:r>
              <a:rPr lang="en-US" dirty="0" smtClean="0"/>
              <a:t> </a:t>
            </a:r>
            <a:r>
              <a:rPr lang="en-US" dirty="0" err="1" smtClean="0"/>
              <a:t>intégrée</a:t>
            </a:r>
            <a:r>
              <a:rPr lang="en-US" dirty="0" smtClean="0"/>
              <a:t>: </a:t>
            </a:r>
          </a:p>
          <a:p>
            <a:pPr lvl="1"/>
            <a:r>
              <a:rPr lang="en-US" sz="2000" dirty="0" smtClean="0"/>
              <a:t>~10 fb-1 total par </a:t>
            </a:r>
            <a:r>
              <a:rPr lang="en-US" sz="2000" dirty="0" err="1" smtClean="0"/>
              <a:t>expérience</a:t>
            </a:r>
            <a:endParaRPr lang="en-US" sz="2000" dirty="0" smtClean="0"/>
          </a:p>
          <a:p>
            <a:pPr lvl="1"/>
            <a:r>
              <a:rPr lang="en-US" sz="2000" dirty="0" smtClean="0"/>
              <a:t>7 à 8 fb-1 </a:t>
            </a:r>
            <a:r>
              <a:rPr lang="en-US" sz="2000" dirty="0" err="1" smtClean="0"/>
              <a:t>analysés</a:t>
            </a:r>
            <a:r>
              <a:rPr lang="en-US" sz="2000" dirty="0" smtClean="0"/>
              <a:t>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3080" y="980728"/>
            <a:ext cx="317481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5008" y="3501008"/>
            <a:ext cx="4176464" cy="285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9163050" cy="647353"/>
          </a:xfrm>
        </p:spPr>
        <p:txBody>
          <a:bodyPr/>
          <a:lstStyle/>
          <a:p>
            <a:r>
              <a:rPr lang="en-US" dirty="0" smtClean="0"/>
              <a:t>Higgs au </a:t>
            </a:r>
            <a:r>
              <a:rPr lang="en-US" dirty="0" err="1" smtClean="0"/>
              <a:t>Tevatron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6752"/>
            <a:ext cx="9217025" cy="4824412"/>
          </a:xfrm>
        </p:spPr>
        <p:txBody>
          <a:bodyPr/>
          <a:lstStyle/>
          <a:p>
            <a:r>
              <a:rPr lang="en-US" dirty="0" err="1" smtClean="0"/>
              <a:t>Sensibilité</a:t>
            </a:r>
            <a:r>
              <a:rPr lang="en-US" dirty="0" smtClean="0"/>
              <a:t> </a:t>
            </a:r>
            <a:r>
              <a:rPr lang="en-US" dirty="0" err="1" smtClean="0"/>
              <a:t>dominante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 -&gt; WW  (</a:t>
            </a:r>
            <a:r>
              <a:rPr lang="en-US" dirty="0" err="1" smtClean="0"/>
              <a:t>l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dirty="0" smtClean="0"/>
              <a:t> )  	: </a:t>
            </a:r>
            <a:r>
              <a:rPr lang="en-US" dirty="0" smtClean="0"/>
              <a:t> 130- </a:t>
            </a:r>
            <a:r>
              <a:rPr lang="en-US" dirty="0" smtClean="0"/>
              <a:t>200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   &lt; SM </a:t>
            </a:r>
            <a:r>
              <a:rPr lang="en-US" dirty="0" smtClean="0"/>
              <a:t>Higgs à ~160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Saclay</a:t>
            </a:r>
            <a:r>
              <a:rPr lang="en-US" dirty="0" smtClean="0">
                <a:solidFill>
                  <a:srgbClr val="FF0000"/>
                </a:solidFill>
              </a:rPr>
              <a:t>: WW -&gt; </a:t>
            </a:r>
            <a:r>
              <a:rPr lang="en-US" dirty="0" err="1" smtClean="0">
                <a:solidFill>
                  <a:srgbClr val="FF0000"/>
                </a:solidFill>
              </a:rPr>
              <a:t>ee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mm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Symbol" pitchFamily="18" charset="2"/>
              </a:rPr>
              <a:t>tt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Symbol" pitchFamily="18" charset="2"/>
              </a:rPr>
              <a:t>mt</a:t>
            </a:r>
            <a:r>
              <a:rPr lang="en-US" baseline="-25000" dirty="0" err="1" smtClean="0">
                <a:solidFill>
                  <a:srgbClr val="FF0000"/>
                </a:solidFill>
              </a:rPr>
              <a:t>had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W/Z </a:t>
            </a:r>
            <a:r>
              <a:rPr lang="en-US" dirty="0" smtClean="0"/>
              <a:t>+H (b</a:t>
            </a:r>
            <a:r>
              <a:rPr lang="en-US" dirty="0" smtClean="0">
                <a:latin typeface="Times New Roman Antimatter" pitchFamily="18" charset="0"/>
              </a:rPr>
              <a:t>b</a:t>
            </a:r>
            <a:r>
              <a:rPr lang="en-US" dirty="0" smtClean="0"/>
              <a:t>) 	: 110-130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~ 2x SM Higgs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Accessoires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>
                <a:latin typeface="Symbol" pitchFamily="18" charset="2"/>
              </a:rPr>
              <a:t>gg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/>
              <a:t>, </a:t>
            </a:r>
            <a:r>
              <a:rPr lang="en-US" dirty="0" err="1" smtClean="0"/>
              <a:t>ttH</a:t>
            </a:r>
            <a:r>
              <a:rPr lang="en-US" dirty="0" smtClean="0"/>
              <a:t>, </a:t>
            </a:r>
            <a:r>
              <a:rPr lang="en-US" dirty="0" err="1" smtClean="0">
                <a:latin typeface="Symbol" pitchFamily="18" charset="2"/>
              </a:rPr>
              <a:t>tt</a:t>
            </a:r>
            <a:r>
              <a:rPr lang="en-US" dirty="0" smtClean="0">
                <a:latin typeface="Symbol" pitchFamily="18" charset="2"/>
              </a:rPr>
              <a:t>  	</a:t>
            </a:r>
            <a:r>
              <a:rPr lang="en-US" dirty="0" smtClean="0"/>
              <a:t>: </a:t>
            </a:r>
            <a:r>
              <a:rPr lang="en-US" dirty="0" smtClean="0"/>
              <a:t> 110- </a:t>
            </a:r>
            <a:r>
              <a:rPr lang="en-US" dirty="0" smtClean="0"/>
              <a:t>150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H-&gt; ZZ*-&gt; 4l	:  130-200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	~10 x SM Higgs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980728"/>
            <a:ext cx="482453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050" y="260648"/>
            <a:ext cx="9163050" cy="719361"/>
          </a:xfrm>
        </p:spPr>
        <p:txBody>
          <a:bodyPr/>
          <a:lstStyle/>
          <a:p>
            <a:r>
              <a:rPr lang="en-US" dirty="0" smtClean="0"/>
              <a:t>Higgs au </a:t>
            </a:r>
            <a:r>
              <a:rPr lang="en-US" dirty="0" err="1" smtClean="0"/>
              <a:t>Tevatron</a:t>
            </a:r>
            <a:r>
              <a:rPr lang="en-US" dirty="0" smtClean="0"/>
              <a:t>: </a:t>
            </a:r>
            <a:r>
              <a:rPr lang="en-US" dirty="0" err="1" smtClean="0"/>
              <a:t>actuel</a:t>
            </a:r>
            <a:r>
              <a:rPr lang="en-US" dirty="0" smtClean="0"/>
              <a:t> et projection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472" y="1196752"/>
            <a:ext cx="9217025" cy="4824412"/>
          </a:xfrm>
        </p:spPr>
        <p:txBody>
          <a:bodyPr/>
          <a:lstStyle/>
          <a:p>
            <a:r>
              <a:rPr lang="en-US" dirty="0" smtClean="0"/>
              <a:t>Avec ~8 fb</a:t>
            </a:r>
            <a:r>
              <a:rPr lang="en-US" baseline="30000" dirty="0" smtClean="0"/>
              <a:t>-1</a:t>
            </a:r>
            <a:r>
              <a:rPr lang="en-US" dirty="0" smtClean="0"/>
              <a:t> de </a:t>
            </a:r>
            <a:r>
              <a:rPr lang="en-US" dirty="0" err="1" smtClean="0"/>
              <a:t>données</a:t>
            </a:r>
            <a:r>
              <a:rPr lang="en-US" dirty="0" smtClean="0"/>
              <a:t> par </a:t>
            </a:r>
            <a:r>
              <a:rPr lang="en-US" dirty="0" err="1" smtClean="0"/>
              <a:t>expérience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Exclusion </a:t>
            </a:r>
            <a:r>
              <a:rPr lang="en-US" dirty="0" err="1" smtClean="0"/>
              <a:t>observée</a:t>
            </a:r>
            <a:r>
              <a:rPr lang="en-US" dirty="0" smtClean="0"/>
              <a:t>: 100-109 et 156-177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   “”           </a:t>
            </a:r>
            <a:r>
              <a:rPr lang="en-US" dirty="0" err="1" smtClean="0"/>
              <a:t>attendue</a:t>
            </a:r>
            <a:r>
              <a:rPr lang="en-US" dirty="0" smtClean="0"/>
              <a:t>: 100-108 et 148-181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err="1" smtClean="0"/>
              <a:t>Données</a:t>
            </a:r>
            <a:r>
              <a:rPr lang="en-US" dirty="0" smtClean="0"/>
              <a:t> finales: &gt; 10 </a:t>
            </a:r>
            <a:r>
              <a:rPr lang="en-US" dirty="0" smtClean="0"/>
              <a:t>fb</a:t>
            </a:r>
            <a:r>
              <a:rPr lang="en-US" baseline="30000" dirty="0" smtClean="0"/>
              <a:t>-1</a:t>
            </a:r>
            <a:r>
              <a:rPr lang="en-US" dirty="0" smtClean="0"/>
              <a:t>/</a:t>
            </a:r>
            <a:r>
              <a:rPr lang="en-US" dirty="0" err="1" smtClean="0"/>
              <a:t>expérience</a:t>
            </a:r>
            <a:endParaRPr lang="en-US" dirty="0" smtClean="0"/>
          </a:p>
          <a:p>
            <a:pPr lvl="1"/>
            <a:r>
              <a:rPr lang="en-US" dirty="0" smtClean="0"/>
              <a:t>Et </a:t>
            </a:r>
            <a:r>
              <a:rPr lang="en-US" dirty="0" err="1" smtClean="0"/>
              <a:t>amélioration</a:t>
            </a:r>
            <a:r>
              <a:rPr lang="en-US" dirty="0" smtClean="0"/>
              <a:t> (!) des analyses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Sensibilité</a:t>
            </a:r>
            <a:r>
              <a:rPr lang="en-US" dirty="0" smtClean="0"/>
              <a:t> à </a:t>
            </a:r>
            <a:r>
              <a:rPr lang="en-US" dirty="0" err="1" smtClean="0"/>
              <a:t>toute</a:t>
            </a:r>
            <a:r>
              <a:rPr lang="en-US" dirty="0" smtClean="0"/>
              <a:t> la </a:t>
            </a:r>
            <a:r>
              <a:rPr lang="en-US" dirty="0" err="1" smtClean="0"/>
              <a:t>gamme</a:t>
            </a:r>
            <a:r>
              <a:rPr lang="en-US" dirty="0" smtClean="0"/>
              <a:t> 114-180…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t="10361" b="7773"/>
          <a:stretch>
            <a:fillRect/>
          </a:stretch>
        </p:blipFill>
        <p:spPr bwMode="auto">
          <a:xfrm>
            <a:off x="5473524" y="1052736"/>
            <a:ext cx="38719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3554" t="7112" b="5175"/>
          <a:stretch>
            <a:fillRect/>
          </a:stretch>
        </p:blipFill>
        <p:spPr bwMode="auto">
          <a:xfrm>
            <a:off x="5457056" y="3573016"/>
            <a:ext cx="390791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480" y="188640"/>
            <a:ext cx="9163050" cy="504056"/>
          </a:xfrm>
        </p:spPr>
        <p:txBody>
          <a:bodyPr/>
          <a:lstStyle/>
          <a:p>
            <a:r>
              <a:rPr lang="en-US" dirty="0" smtClean="0"/>
              <a:t>LHC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464" y="836712"/>
            <a:ext cx="9217025" cy="5544616"/>
          </a:xfrm>
        </p:spPr>
        <p:txBody>
          <a:bodyPr/>
          <a:lstStyle/>
          <a:p>
            <a:r>
              <a:rPr lang="en-US" dirty="0" err="1" smtClean="0"/>
              <a:t>Historique</a:t>
            </a:r>
            <a:endParaRPr lang="en-US" dirty="0" smtClean="0"/>
          </a:p>
          <a:p>
            <a:pPr lvl="1"/>
            <a:r>
              <a:rPr lang="en-US" dirty="0" err="1" smtClean="0"/>
              <a:t>Mise</a:t>
            </a:r>
            <a:r>
              <a:rPr lang="en-US" dirty="0" smtClean="0"/>
              <a:t> en service 10/09/2008, accident 19/09/2008</a:t>
            </a:r>
          </a:p>
          <a:p>
            <a:pPr lvl="1"/>
            <a:r>
              <a:rPr lang="en-US" dirty="0" smtClean="0"/>
              <a:t>2009 </a:t>
            </a:r>
            <a:r>
              <a:rPr lang="en-US" dirty="0" err="1" smtClean="0"/>
              <a:t>réparations</a:t>
            </a:r>
            <a:r>
              <a:rPr lang="en-US" dirty="0" smtClean="0"/>
              <a:t> LHC, </a:t>
            </a:r>
            <a:r>
              <a:rPr lang="en-US" dirty="0" err="1" smtClean="0"/>
              <a:t>expériences</a:t>
            </a:r>
            <a:r>
              <a:rPr lang="en-US" dirty="0" smtClean="0"/>
              <a:t>: </a:t>
            </a:r>
            <a:r>
              <a:rPr lang="en-US" dirty="0" err="1" smtClean="0"/>
              <a:t>cosmiques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	 Fin 2009 </a:t>
            </a:r>
            <a:r>
              <a:rPr lang="en-US" dirty="0" err="1" smtClean="0"/>
              <a:t>données</a:t>
            </a:r>
            <a:r>
              <a:rPr lang="en-US" dirty="0" smtClean="0"/>
              <a:t> 900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2010 </a:t>
            </a:r>
            <a:r>
              <a:rPr lang="en-US" dirty="0" err="1" smtClean="0"/>
              <a:t>Données</a:t>
            </a:r>
            <a:r>
              <a:rPr lang="en-US" dirty="0" smtClean="0"/>
              <a:t> à 7 </a:t>
            </a:r>
            <a:r>
              <a:rPr lang="en-US" dirty="0" err="1" smtClean="0"/>
              <a:t>TeV</a:t>
            </a:r>
            <a:r>
              <a:rPr lang="en-US" dirty="0" smtClean="0"/>
              <a:t>, </a:t>
            </a:r>
            <a:r>
              <a:rPr lang="en-US" dirty="0" err="1" smtClean="0"/>
              <a:t>lumi</a:t>
            </a:r>
            <a:r>
              <a:rPr lang="en-US" dirty="0" smtClean="0"/>
              <a:t> 0 à 10</a:t>
            </a:r>
            <a:r>
              <a:rPr lang="en-US" baseline="30000" dirty="0" smtClean="0"/>
              <a:t>32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dirty="0" smtClean="0"/>
              <a:t>	Total 45 pb</a:t>
            </a:r>
            <a:r>
              <a:rPr lang="en-US" baseline="30000" dirty="0" smtClean="0"/>
              <a:t>-1</a:t>
            </a:r>
            <a:r>
              <a:rPr lang="en-US" dirty="0" smtClean="0"/>
              <a:t>/</a:t>
            </a:r>
            <a:r>
              <a:rPr lang="en-US" dirty="0" err="1" smtClean="0"/>
              <a:t>expérience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r>
              <a:rPr lang="en-US" i="1" dirty="0" smtClean="0"/>
              <a:t>Les </a:t>
            </a:r>
            <a:r>
              <a:rPr lang="en-US" i="1" dirty="0" err="1" smtClean="0"/>
              <a:t>ingés</a:t>
            </a:r>
            <a:r>
              <a:rPr lang="en-US" i="1" dirty="0" smtClean="0"/>
              <a:t> </a:t>
            </a:r>
            <a:r>
              <a:rPr lang="en-US" i="1" dirty="0" err="1" smtClean="0"/>
              <a:t>promettent</a:t>
            </a:r>
            <a:r>
              <a:rPr lang="en-US" i="1" dirty="0" smtClean="0"/>
              <a:t> 1 fb</a:t>
            </a:r>
            <a:r>
              <a:rPr lang="en-US" i="1" baseline="30000" dirty="0" smtClean="0"/>
              <a:t>-1</a:t>
            </a:r>
            <a:r>
              <a:rPr lang="en-US" i="1" dirty="0" smtClean="0"/>
              <a:t> pour fin 2011</a:t>
            </a:r>
          </a:p>
          <a:p>
            <a:endParaRPr lang="en-US" sz="1000" dirty="0" smtClean="0"/>
          </a:p>
          <a:p>
            <a:r>
              <a:rPr lang="en-US" dirty="0" smtClean="0"/>
              <a:t>2011</a:t>
            </a:r>
          </a:p>
          <a:p>
            <a:pPr lvl="1"/>
            <a:r>
              <a:rPr lang="en-US" dirty="0" err="1" smtClean="0"/>
              <a:t>Démarrage</a:t>
            </a:r>
            <a:r>
              <a:rPr lang="en-US" dirty="0" smtClean="0"/>
              <a:t> </a:t>
            </a:r>
            <a:r>
              <a:rPr lang="en-US" dirty="0" err="1" smtClean="0"/>
              <a:t>avril</a:t>
            </a:r>
            <a:r>
              <a:rPr lang="en-US" dirty="0" smtClean="0"/>
              <a:t> 7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1"/>
            <a:r>
              <a:rPr lang="en-US" dirty="0" smtClean="0"/>
              <a:t>Mai: L&gt; 10</a:t>
            </a:r>
            <a:r>
              <a:rPr lang="en-US" baseline="30000" dirty="0" smtClean="0"/>
              <a:t>33</a:t>
            </a:r>
            <a:r>
              <a:rPr lang="en-US" dirty="0" smtClean="0"/>
              <a:t>. Fin </a:t>
            </a:r>
            <a:r>
              <a:rPr lang="en-US" dirty="0" err="1" smtClean="0"/>
              <a:t>juin</a:t>
            </a:r>
            <a:r>
              <a:rPr lang="en-US" dirty="0" smtClean="0"/>
              <a:t> , 1 fb</a:t>
            </a:r>
            <a:r>
              <a:rPr lang="en-US" baseline="30000" dirty="0" smtClean="0"/>
              <a:t>-1</a:t>
            </a:r>
            <a:r>
              <a:rPr lang="en-US" dirty="0" smtClean="0"/>
              <a:t>/exp!</a:t>
            </a:r>
          </a:p>
          <a:p>
            <a:pPr lvl="1">
              <a:buNone/>
            </a:pPr>
            <a:r>
              <a:rPr lang="en-US" dirty="0" smtClean="0"/>
              <a:t>	=&gt; </a:t>
            </a:r>
            <a:r>
              <a:rPr lang="en-US" i="1" dirty="0" err="1" smtClean="0"/>
              <a:t>résultats</a:t>
            </a:r>
            <a:r>
              <a:rPr lang="en-US" i="1" dirty="0" smtClean="0"/>
              <a:t> pour EPS Grenoble le 21/07</a:t>
            </a:r>
          </a:p>
          <a:p>
            <a:pPr lvl="1"/>
            <a:r>
              <a:rPr lang="en-US" dirty="0" smtClean="0"/>
              <a:t>Lepton-Photon </a:t>
            </a:r>
            <a:r>
              <a:rPr lang="en-US" dirty="0" err="1" smtClean="0"/>
              <a:t>Mumbaï</a:t>
            </a:r>
            <a:r>
              <a:rPr lang="en-US" dirty="0" smtClean="0"/>
              <a:t> 22/08: 2 fb</a:t>
            </a:r>
            <a:r>
              <a:rPr lang="en-US" baseline="30000" dirty="0" smtClean="0"/>
              <a:t>-1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err="1" smtClean="0"/>
              <a:t>Aujourd’hui</a:t>
            </a:r>
            <a:r>
              <a:rPr lang="en-US" dirty="0" smtClean="0"/>
              <a:t> L&gt; 3 10</a:t>
            </a:r>
            <a:r>
              <a:rPr lang="en-US" baseline="30000" dirty="0" smtClean="0"/>
              <a:t>33</a:t>
            </a:r>
            <a:r>
              <a:rPr lang="en-US" dirty="0" smtClean="0"/>
              <a:t>, &gt; 5 fb</a:t>
            </a:r>
            <a:r>
              <a:rPr lang="en-US" baseline="30000" dirty="0" smtClean="0"/>
              <a:t>-1</a:t>
            </a:r>
            <a:r>
              <a:rPr lang="en-US" dirty="0" smtClean="0"/>
              <a:t>/exp</a:t>
            </a:r>
          </a:p>
          <a:p>
            <a:pPr lvl="1">
              <a:buNone/>
            </a:pPr>
            <a:r>
              <a:rPr lang="en-US" i="1" dirty="0" smtClean="0"/>
              <a:t>    50 ns entre </a:t>
            </a:r>
            <a:r>
              <a:rPr lang="en-US" i="1" dirty="0" err="1" smtClean="0"/>
              <a:t>croisements</a:t>
            </a:r>
            <a:r>
              <a:rPr lang="en-US" i="1" dirty="0" smtClean="0"/>
              <a:t>,</a:t>
            </a:r>
          </a:p>
          <a:p>
            <a:pPr lvl="1">
              <a:buNone/>
            </a:pPr>
            <a:r>
              <a:rPr lang="en-US" i="1" dirty="0" smtClean="0"/>
              <a:t>     &lt;</a:t>
            </a:r>
            <a:r>
              <a:rPr lang="en-US" i="1" dirty="0" smtClean="0">
                <a:latin typeface="Symbol" pitchFamily="18" charset="2"/>
              </a:rPr>
              <a:t>m</a:t>
            </a:r>
            <a:r>
              <a:rPr lang="en-US" i="1" dirty="0" smtClean="0"/>
              <a:t>&gt; = 20 – 10 interactions/</a:t>
            </a:r>
            <a:r>
              <a:rPr lang="en-US" i="1" dirty="0" err="1" smtClean="0"/>
              <a:t>croisement</a:t>
            </a:r>
            <a:endParaRPr lang="en-US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6" name="Image 5" descr="Atlas-sumLumiByDayUrg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7096" y="908720"/>
            <a:ext cx="3744416" cy="26907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5168" y="3933056"/>
            <a:ext cx="2815861" cy="2808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050" y="333375"/>
            <a:ext cx="9163050" cy="647353"/>
          </a:xfrm>
        </p:spPr>
        <p:txBody>
          <a:bodyPr/>
          <a:lstStyle/>
          <a:p>
            <a:r>
              <a:rPr lang="en-US" dirty="0" smtClean="0"/>
              <a:t>Le Higgs </a:t>
            </a:r>
            <a:r>
              <a:rPr lang="en-US" dirty="0" smtClean="0"/>
              <a:t>(</a:t>
            </a:r>
            <a:r>
              <a:rPr lang="en-US" dirty="0" err="1" smtClean="0"/>
              <a:t>Modèle</a:t>
            </a:r>
            <a:r>
              <a:rPr lang="en-US" dirty="0" smtClean="0"/>
              <a:t> Standard</a:t>
            </a:r>
            <a:r>
              <a:rPr lang="en-US" dirty="0" smtClean="0"/>
              <a:t>) </a:t>
            </a:r>
            <a:r>
              <a:rPr lang="en-US" dirty="0" err="1" smtClean="0"/>
              <a:t>avant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20000"/>
              </a:lnSpc>
            </a:pPr>
            <a:r>
              <a:rPr lang="fr-FR" sz="2000" dirty="0" smtClean="0"/>
              <a:t>Recherche directe: </a:t>
            </a:r>
          </a:p>
          <a:p>
            <a:pPr lvl="2">
              <a:lnSpc>
                <a:spcPct val="120000"/>
              </a:lnSpc>
            </a:pPr>
            <a:r>
              <a:rPr lang="fr-FR" sz="2000" dirty="0" smtClean="0"/>
              <a:t>LEP : m(H) &gt; 114 </a:t>
            </a:r>
            <a:r>
              <a:rPr lang="fr-FR" sz="2000" dirty="0" err="1" smtClean="0"/>
              <a:t>GeV</a:t>
            </a:r>
            <a:endParaRPr lang="fr-FR" sz="2000" dirty="0" smtClean="0"/>
          </a:p>
          <a:p>
            <a:pPr lvl="2">
              <a:lnSpc>
                <a:spcPct val="120000"/>
              </a:lnSpc>
            </a:pPr>
            <a:r>
              <a:rPr lang="fr-FR" sz="2000" dirty="0" err="1" smtClean="0"/>
              <a:t>Tevatron</a:t>
            </a:r>
            <a:r>
              <a:rPr lang="fr-FR" sz="2000" dirty="0" smtClean="0"/>
              <a:t>: m(H)</a:t>
            </a:r>
            <a:r>
              <a:rPr lang="fr-FR" sz="2000" dirty="0" smtClean="0">
                <a:sym typeface="Symbol" pitchFamily="18" charset="2"/>
              </a:rPr>
              <a:t> [158-173] </a:t>
            </a:r>
            <a:r>
              <a:rPr lang="fr-FR" sz="2000" dirty="0" err="1" smtClean="0">
                <a:sym typeface="Symbol" pitchFamily="18" charset="2"/>
              </a:rPr>
              <a:t>GeV</a:t>
            </a:r>
            <a:endParaRPr lang="fr-FR" sz="2000" dirty="0" smtClean="0">
              <a:sym typeface="Symbol" pitchFamily="18" charset="2"/>
            </a:endParaRPr>
          </a:p>
          <a:p>
            <a:endParaRPr lang="en-US" dirty="0" smtClean="0"/>
          </a:p>
          <a:p>
            <a:pPr lvl="1">
              <a:lnSpc>
                <a:spcPct val="220000"/>
              </a:lnSpc>
            </a:pPr>
            <a:r>
              <a:rPr lang="fr-FR" sz="2000" dirty="0" smtClean="0"/>
              <a:t>Mesures indirectes (cohérence): m(H) </a:t>
            </a:r>
            <a:r>
              <a:rPr lang="fr-FR" sz="2000" dirty="0" smtClean="0">
                <a:cs typeface="Times New Roman" pitchFamily="18" charset="0"/>
              </a:rPr>
              <a:t>≤ 163 </a:t>
            </a:r>
            <a:r>
              <a:rPr lang="fr-FR" sz="2000" dirty="0" err="1" smtClean="0">
                <a:cs typeface="Times New Roman" pitchFamily="18" charset="0"/>
              </a:rPr>
              <a:t>GeV</a:t>
            </a:r>
            <a:r>
              <a:rPr lang="fr-FR" sz="2000" dirty="0" smtClean="0">
                <a:cs typeface="Times New Roman" pitchFamily="18" charset="0"/>
              </a:rPr>
              <a:t> 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fr-FR" sz="2000" dirty="0" smtClean="0">
                <a:cs typeface="Times New Roman" pitchFamily="18" charset="0"/>
              </a:rPr>
              <a:t>					    (95% confiance)</a:t>
            </a:r>
          </a:p>
          <a:p>
            <a:pPr lvl="1">
              <a:lnSpc>
                <a:spcPct val="70000"/>
              </a:lnSpc>
              <a:buFontTx/>
              <a:buNone/>
            </a:pPr>
            <a:endParaRPr lang="fr-FR" sz="2000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Essentiellement</a:t>
            </a:r>
            <a:r>
              <a:rPr lang="en-US" dirty="0" smtClean="0"/>
              <a:t> via </a:t>
            </a:r>
            <a:r>
              <a:rPr lang="en-US" dirty="0" smtClean="0"/>
              <a:t>m(W</a:t>
            </a:r>
            <a:r>
              <a:rPr lang="en-US" dirty="0" smtClean="0"/>
              <a:t>) et </a:t>
            </a:r>
            <a:r>
              <a:rPr lang="en-US" dirty="0" smtClean="0"/>
              <a:t>m(top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smtClean="0"/>
              <a:t>A </a:t>
            </a:r>
            <a:r>
              <a:rPr lang="en-US" i="1" dirty="0" err="1" smtClean="0"/>
              <a:t>prendre</a:t>
            </a:r>
            <a:r>
              <a:rPr lang="en-US" i="1" dirty="0" smtClean="0"/>
              <a:t> avec un </a:t>
            </a:r>
            <a:r>
              <a:rPr lang="en-US" i="1" dirty="0" err="1" smtClean="0"/>
              <a:t>peu</a:t>
            </a:r>
            <a:r>
              <a:rPr lang="en-US" i="1" dirty="0" smtClean="0"/>
              <a:t> de </a:t>
            </a:r>
            <a:r>
              <a:rPr lang="en-US" i="1" dirty="0" err="1" smtClean="0"/>
              <a:t>recul</a:t>
            </a:r>
            <a:r>
              <a:rPr lang="en-US" i="1" dirty="0" smtClean="0"/>
              <a:t>…</a:t>
            </a:r>
          </a:p>
          <a:p>
            <a:pPr>
              <a:buNone/>
            </a:pPr>
            <a:r>
              <a:rPr lang="en-US" i="1" dirty="0" smtClean="0"/>
              <a:t>		(ne pas </a:t>
            </a:r>
            <a:r>
              <a:rPr lang="en-US" i="1" dirty="0" err="1" smtClean="0"/>
              <a:t>négliger</a:t>
            </a:r>
            <a:r>
              <a:rPr lang="en-US" i="1" dirty="0" smtClean="0"/>
              <a:t> les </a:t>
            </a:r>
            <a:r>
              <a:rPr lang="en-US" i="1" dirty="0" err="1" smtClean="0"/>
              <a:t>hautes</a:t>
            </a:r>
            <a:r>
              <a:rPr lang="en-US" i="1" dirty="0" smtClean="0"/>
              <a:t> masses…)</a:t>
            </a:r>
            <a:endParaRPr lang="en-US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6" name="Picture 4" descr="s08_blueband"/>
          <p:cNvPicPr>
            <a:picLocks noChangeAspect="1" noChangeArrowheads="1"/>
          </p:cNvPicPr>
          <p:nvPr/>
        </p:nvPicPr>
        <p:blipFill>
          <a:blip r:embed="rId2" cstate="print"/>
          <a:srcRect t="6970" b="2357"/>
          <a:stretch>
            <a:fillRect/>
          </a:stretch>
        </p:blipFill>
        <p:spPr bwMode="auto">
          <a:xfrm>
            <a:off x="6753200" y="2132856"/>
            <a:ext cx="28900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9163050" cy="648072"/>
          </a:xfrm>
        </p:spPr>
        <p:txBody>
          <a:bodyPr/>
          <a:lstStyle/>
          <a:p>
            <a:r>
              <a:rPr lang="en-US" dirty="0" err="1" smtClean="0"/>
              <a:t>Expériences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" y="1124744"/>
            <a:ext cx="9217025" cy="5041106"/>
          </a:xfrm>
        </p:spPr>
        <p:txBody>
          <a:bodyPr/>
          <a:lstStyle/>
          <a:p>
            <a:r>
              <a:rPr lang="en-US" dirty="0" err="1" smtClean="0"/>
              <a:t>Fonctionnement</a:t>
            </a:r>
            <a:r>
              <a:rPr lang="en-US" dirty="0" smtClean="0"/>
              <a:t> excellent</a:t>
            </a:r>
          </a:p>
          <a:p>
            <a:pPr lvl="1"/>
            <a:r>
              <a:rPr lang="en-US" dirty="0" err="1" smtClean="0"/>
              <a:t>Voies</a:t>
            </a:r>
            <a:r>
              <a:rPr lang="en-US" dirty="0" smtClean="0"/>
              <a:t> </a:t>
            </a:r>
            <a:r>
              <a:rPr lang="en-US" dirty="0" err="1" smtClean="0"/>
              <a:t>mortes</a:t>
            </a:r>
            <a:r>
              <a:rPr lang="en-US" dirty="0" smtClean="0"/>
              <a:t> &lt; 1%</a:t>
            </a:r>
          </a:p>
          <a:p>
            <a:pPr lvl="1"/>
            <a:r>
              <a:rPr lang="en-US" dirty="0" err="1" smtClean="0"/>
              <a:t>Efficacité</a:t>
            </a:r>
            <a:r>
              <a:rPr lang="en-US" dirty="0" smtClean="0"/>
              <a:t> </a:t>
            </a:r>
            <a:r>
              <a:rPr lang="en-US" dirty="0" err="1" smtClean="0"/>
              <a:t>prise</a:t>
            </a:r>
            <a:r>
              <a:rPr lang="en-US" dirty="0" smtClean="0"/>
              <a:t> de </a:t>
            </a:r>
            <a:r>
              <a:rPr lang="en-US" dirty="0" err="1" smtClean="0"/>
              <a:t>données</a:t>
            </a:r>
            <a:r>
              <a:rPr lang="en-US" dirty="0" smtClean="0"/>
              <a:t> ~ 94 %</a:t>
            </a:r>
          </a:p>
          <a:p>
            <a:pPr lvl="1"/>
            <a:r>
              <a:rPr lang="en-US" dirty="0" err="1" smtClean="0"/>
              <a:t>Efficacité</a:t>
            </a:r>
            <a:r>
              <a:rPr lang="en-US" dirty="0" smtClean="0"/>
              <a:t> </a:t>
            </a:r>
            <a:r>
              <a:rPr lang="en-US" dirty="0" err="1" smtClean="0"/>
              <a:t>données</a:t>
            </a:r>
            <a:r>
              <a:rPr lang="en-US" dirty="0" smtClean="0"/>
              <a:t> </a:t>
            </a:r>
            <a:r>
              <a:rPr lang="en-US" dirty="0" err="1" smtClean="0"/>
              <a:t>analysables</a:t>
            </a:r>
            <a:r>
              <a:rPr lang="en-US" dirty="0" smtClean="0"/>
              <a:t> ~ 90%</a:t>
            </a:r>
          </a:p>
          <a:p>
            <a:pPr lvl="1"/>
            <a:r>
              <a:rPr lang="en-US" dirty="0" smtClean="0"/>
              <a:t>Triggers </a:t>
            </a:r>
            <a:r>
              <a:rPr lang="en-US" dirty="0" err="1" smtClean="0"/>
              <a:t>maîtrisés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Traitement</a:t>
            </a:r>
            <a:r>
              <a:rPr lang="en-US" dirty="0" smtClean="0"/>
              <a:t> </a:t>
            </a:r>
            <a:r>
              <a:rPr lang="en-US" dirty="0" err="1" smtClean="0"/>
              <a:t>données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la grille OK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B Mansoulié, IRFU-SPP            Journée </a:t>
            </a:r>
            <a:r>
              <a:rPr lang="fr-FR" dirty="0" err="1" smtClean="0"/>
              <a:t>Higgs</a:t>
            </a:r>
            <a:r>
              <a:rPr lang="fr-FR" dirty="0" smtClean="0"/>
              <a:t>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5008" y="2996952"/>
            <a:ext cx="4715936" cy="263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953000" y="2627620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1" dirty="0" smtClean="0">
                <a:solidFill>
                  <a:srgbClr val="CC3300"/>
                </a:solidFill>
              </a:rPr>
              <a:t>ATLAS jobs per day across all Tier-1 &amp; Tier-2s</a:t>
            </a:r>
            <a:endParaRPr lang="en-US" sz="1800" dirty="0">
              <a:solidFill>
                <a:srgbClr val="CC33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85048" y="3068960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800k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050" y="116632"/>
            <a:ext cx="9163050" cy="647353"/>
          </a:xfrm>
        </p:spPr>
        <p:txBody>
          <a:bodyPr/>
          <a:lstStyle/>
          <a:p>
            <a:r>
              <a:rPr lang="en-US" dirty="0" smtClean="0"/>
              <a:t>Performances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472" y="836712"/>
            <a:ext cx="9217025" cy="5760640"/>
          </a:xfrm>
        </p:spPr>
        <p:txBody>
          <a:bodyPr/>
          <a:lstStyle/>
          <a:p>
            <a:r>
              <a:rPr lang="en-US" dirty="0" smtClean="0"/>
              <a:t>Performances déjà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bonnes</a:t>
            </a:r>
            <a:endParaRPr lang="en-US" dirty="0" smtClean="0"/>
          </a:p>
          <a:p>
            <a:pPr lvl="2"/>
            <a:endParaRPr lang="en-US" sz="1000" dirty="0" smtClean="0"/>
          </a:p>
          <a:p>
            <a:pPr lvl="1"/>
            <a:r>
              <a:rPr lang="en-US" dirty="0" err="1" smtClean="0"/>
              <a:t>Calo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calibration ~1</a:t>
            </a:r>
            <a:r>
              <a:rPr lang="en-US" dirty="0" smtClean="0"/>
              <a:t>%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CMS: </a:t>
            </a:r>
            <a:r>
              <a:rPr lang="en-US" sz="1600" dirty="0" err="1" smtClean="0">
                <a:solidFill>
                  <a:srgbClr val="FF0000"/>
                </a:solidFill>
              </a:rPr>
              <a:t>système</a:t>
            </a:r>
            <a:r>
              <a:rPr lang="en-US" sz="1600" dirty="0" smtClean="0">
                <a:solidFill>
                  <a:srgbClr val="FF0000"/>
                </a:solidFill>
              </a:rPr>
              <a:t> de monitoring, 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Atlas: calibration avec Z-&gt;</a:t>
            </a:r>
            <a:r>
              <a:rPr lang="en-US" sz="1600" dirty="0" err="1" smtClean="0">
                <a:solidFill>
                  <a:srgbClr val="FF0000"/>
                </a:solidFill>
              </a:rPr>
              <a:t>ee</a:t>
            </a:r>
            <a:endParaRPr lang="en-US" sz="1600" dirty="0" smtClean="0">
              <a:solidFill>
                <a:srgbClr val="FF0000"/>
              </a:solidFill>
            </a:endParaRPr>
          </a:p>
          <a:p>
            <a:pPr lvl="2"/>
            <a:endParaRPr lang="en-US" sz="1000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Muons</a:t>
            </a:r>
            <a:r>
              <a:rPr lang="en-US" dirty="0" smtClean="0"/>
              <a:t> </a:t>
            </a:r>
            <a:r>
              <a:rPr lang="en-US" dirty="0" err="1" smtClean="0"/>
              <a:t>proches</a:t>
            </a:r>
            <a:r>
              <a:rPr lang="en-US" dirty="0" smtClean="0"/>
              <a:t> </a:t>
            </a:r>
            <a:r>
              <a:rPr lang="en-US" dirty="0" err="1" smtClean="0"/>
              <a:t>perf</a:t>
            </a:r>
            <a:r>
              <a:rPr lang="en-US" dirty="0" smtClean="0"/>
              <a:t> </a:t>
            </a:r>
            <a:r>
              <a:rPr lang="en-US" dirty="0" err="1" smtClean="0"/>
              <a:t>ultime</a:t>
            </a:r>
            <a:endParaRPr lang="en-US" dirty="0" smtClean="0"/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Atlas: </a:t>
            </a:r>
            <a:r>
              <a:rPr lang="en-US" sz="1600" dirty="0" err="1" smtClean="0">
                <a:solidFill>
                  <a:srgbClr val="FF0000"/>
                </a:solidFill>
              </a:rPr>
              <a:t>alignement</a:t>
            </a:r>
            <a:r>
              <a:rPr lang="en-US" sz="1600" dirty="0" smtClean="0">
                <a:solidFill>
                  <a:srgbClr val="FF0000"/>
                </a:solidFill>
              </a:rPr>
              <a:t>, champ </a:t>
            </a:r>
            <a:r>
              <a:rPr lang="en-US" sz="1600" dirty="0" err="1" smtClean="0">
                <a:solidFill>
                  <a:srgbClr val="FF0000"/>
                </a:solidFill>
              </a:rPr>
              <a:t>magnétique</a:t>
            </a:r>
            <a:endParaRPr lang="en-US" sz="1600" dirty="0" smtClean="0">
              <a:solidFill>
                <a:srgbClr val="FF0000"/>
              </a:solidFill>
            </a:endParaRPr>
          </a:p>
          <a:p>
            <a:pPr lvl="2"/>
            <a:endParaRPr lang="en-US" sz="1000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E</a:t>
            </a:r>
            <a:r>
              <a:rPr lang="en-US" baseline="-25000" dirty="0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manquante</a:t>
            </a:r>
            <a:endParaRPr lang="en-US" dirty="0" smtClean="0"/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Atlas: </a:t>
            </a:r>
            <a:r>
              <a:rPr lang="en-US" sz="1600" dirty="0" err="1" smtClean="0">
                <a:solidFill>
                  <a:srgbClr val="FF0000"/>
                </a:solidFill>
              </a:rPr>
              <a:t>muons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</a:rPr>
              <a:t>évt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sous-jacent</a:t>
            </a:r>
            <a:endParaRPr lang="en-US" sz="1600" dirty="0" smtClean="0">
              <a:solidFill>
                <a:srgbClr val="FF0000"/>
              </a:solidFill>
            </a:endParaRPr>
          </a:p>
          <a:p>
            <a:pPr lvl="2"/>
            <a:endParaRPr lang="en-US" sz="1000" dirty="0" smtClean="0"/>
          </a:p>
          <a:p>
            <a:pPr lvl="1"/>
            <a:r>
              <a:rPr lang="en-US" dirty="0" smtClean="0"/>
              <a:t>Jet calibration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Atlas: </a:t>
            </a:r>
            <a:r>
              <a:rPr lang="en-US" sz="1600" dirty="0" err="1" smtClean="0">
                <a:solidFill>
                  <a:srgbClr val="FF0000"/>
                </a:solidFill>
              </a:rPr>
              <a:t>mesure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mtop</a:t>
            </a:r>
            <a:r>
              <a:rPr lang="en-US" sz="1600" dirty="0" smtClean="0">
                <a:solidFill>
                  <a:srgbClr val="FF0000"/>
                </a:solidFill>
              </a:rPr>
              <a:t> /JES</a:t>
            </a:r>
          </a:p>
          <a:p>
            <a:pPr lvl="2"/>
            <a:endParaRPr lang="en-US" sz="1000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B-tagging OK (</a:t>
            </a:r>
            <a:r>
              <a:rPr lang="en-US" dirty="0" err="1" smtClean="0"/>
              <a:t>algorithmes</a:t>
            </a:r>
            <a:r>
              <a:rPr lang="en-US" dirty="0" smtClean="0"/>
              <a:t> 1ère </a:t>
            </a:r>
            <a:r>
              <a:rPr lang="en-US" dirty="0" err="1" smtClean="0"/>
              <a:t>génération</a:t>
            </a:r>
            <a:r>
              <a:rPr lang="en-US" dirty="0" smtClean="0"/>
              <a:t>)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dirty="0" smtClean="0"/>
              <a:t>-ID </a:t>
            </a:r>
            <a:r>
              <a:rPr lang="en-US" sz="1600" dirty="0" smtClean="0">
                <a:solidFill>
                  <a:srgbClr val="FF0000"/>
                </a:solidFill>
              </a:rPr>
              <a:t>(CMS)</a:t>
            </a:r>
            <a:endParaRPr lang="en-US" sz="1600" dirty="0" smtClean="0">
              <a:solidFill>
                <a:srgbClr val="FF0000"/>
              </a:solidFill>
            </a:endParaRPr>
          </a:p>
          <a:p>
            <a:pPr lvl="2"/>
            <a:endParaRPr lang="en-US" sz="1000" dirty="0" smtClean="0"/>
          </a:p>
          <a:p>
            <a:pPr lvl="1"/>
            <a:r>
              <a:rPr lang="en-US" dirty="0" smtClean="0"/>
              <a:t>Etc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B Mansoulié, IRFU-SPP            Journée </a:t>
            </a:r>
            <a:r>
              <a:rPr lang="fr-FR" dirty="0" err="1" smtClean="0"/>
              <a:t>Higgs</a:t>
            </a:r>
            <a:r>
              <a:rPr lang="fr-FR" dirty="0" smtClean="0"/>
              <a:t>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8194" name="Picture 2" descr="\\Dapdc5\mansoulie\My Documents\Articles\Higgs-IRFU-021111\CMS-upsi_35invp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0912" y="836712"/>
            <a:ext cx="2697665" cy="1728192"/>
          </a:xfrm>
          <a:prstGeom prst="rect">
            <a:avLst/>
          </a:prstGeom>
          <a:noFill/>
        </p:spPr>
      </p:pic>
      <p:pic>
        <p:nvPicPr>
          <p:cNvPr id="8196" name="Picture 4" descr="\\Dapdc5\mansoulie\My Documents\Articles\Higgs-IRFU-021111\Atlas-STACO_loose_id_vs_e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224" y="1941018"/>
            <a:ext cx="2736304" cy="1848022"/>
          </a:xfrm>
          <a:prstGeom prst="rect">
            <a:avLst/>
          </a:prstGeom>
          <a:noFill/>
        </p:spPr>
      </p:pic>
      <p:pic>
        <p:nvPicPr>
          <p:cNvPr id="8197" name="Picture 5" descr="\\Dapdc5\mansoulie\My Documents\Articles\Higgs-IRFU-021111\Atlas-J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7056" y="4077072"/>
            <a:ext cx="3296053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9163050" cy="503337"/>
          </a:xfrm>
        </p:spPr>
        <p:txBody>
          <a:bodyPr/>
          <a:lstStyle/>
          <a:p>
            <a:r>
              <a:rPr lang="en-US" dirty="0" err="1" smtClean="0"/>
              <a:t>Mesures</a:t>
            </a:r>
            <a:r>
              <a:rPr lang="en-US" dirty="0" smtClean="0"/>
              <a:t> </a:t>
            </a:r>
            <a:r>
              <a:rPr lang="en-US" dirty="0" err="1" smtClean="0"/>
              <a:t>Modèle</a:t>
            </a:r>
            <a:r>
              <a:rPr lang="en-US" dirty="0" smtClean="0"/>
              <a:t> Standard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80728"/>
            <a:ext cx="9217025" cy="4824412"/>
          </a:xfrm>
        </p:spPr>
        <p:txBody>
          <a:bodyPr/>
          <a:lstStyle/>
          <a:p>
            <a:r>
              <a:rPr lang="en-US" dirty="0" err="1" smtClean="0"/>
              <a:t>Nombreuses</a:t>
            </a:r>
            <a:r>
              <a:rPr lang="en-US" dirty="0" smtClean="0"/>
              <a:t> (premières) </a:t>
            </a:r>
            <a:r>
              <a:rPr lang="en-US" dirty="0" err="1" smtClean="0"/>
              <a:t>mesures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de </a:t>
            </a:r>
            <a:r>
              <a:rPr lang="en-US" dirty="0" err="1" smtClean="0"/>
              <a:t>processus</a:t>
            </a:r>
            <a:r>
              <a:rPr lang="en-US" dirty="0" smtClean="0"/>
              <a:t> standards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Pour calibration: </a:t>
            </a:r>
          </a:p>
          <a:p>
            <a:pPr lvl="1"/>
            <a:r>
              <a:rPr lang="en-US" dirty="0" smtClean="0"/>
              <a:t>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, W, Z </a:t>
            </a:r>
            <a:r>
              <a:rPr lang="en-US" dirty="0" smtClean="0">
                <a:solidFill>
                  <a:srgbClr val="FF0000"/>
                </a:solidFill>
              </a:rPr>
              <a:t>(Atlas-</a:t>
            </a:r>
            <a:r>
              <a:rPr lang="en-US" dirty="0" err="1" smtClean="0">
                <a:solidFill>
                  <a:srgbClr val="FF0000"/>
                </a:solidFill>
              </a:rPr>
              <a:t>Saclay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endParaRPr lang="en-US" dirty="0" smtClean="0"/>
          </a:p>
          <a:p>
            <a:r>
              <a:rPr lang="en-US" sz="1800" dirty="0" smtClean="0"/>
              <a:t>En </a:t>
            </a:r>
            <a:r>
              <a:rPr lang="en-US" sz="1800" dirty="0" err="1" smtClean="0"/>
              <a:t>pré-étude</a:t>
            </a:r>
            <a:r>
              <a:rPr lang="en-US" sz="1800" dirty="0" smtClean="0"/>
              <a:t> au Higgs:</a:t>
            </a:r>
          </a:p>
          <a:p>
            <a:pPr>
              <a:buNone/>
            </a:pPr>
            <a:r>
              <a:rPr lang="en-US" sz="1800" dirty="0" smtClean="0"/>
              <a:t>      ex à </a:t>
            </a:r>
            <a:r>
              <a:rPr lang="en-US" sz="1800" dirty="0" err="1" smtClean="0">
                <a:solidFill>
                  <a:srgbClr val="FF0000"/>
                </a:solidFill>
              </a:rPr>
              <a:t>Saclay</a:t>
            </a:r>
            <a:r>
              <a:rPr lang="en-US" sz="1800" dirty="0" smtClean="0"/>
              <a:t>:</a:t>
            </a:r>
          </a:p>
          <a:p>
            <a:pPr lvl="1"/>
            <a:r>
              <a:rPr lang="en-US" dirty="0" err="1" smtClean="0"/>
              <a:t>spectre</a:t>
            </a:r>
            <a:r>
              <a:rPr lang="en-US" dirty="0" smtClean="0"/>
              <a:t> </a:t>
            </a:r>
            <a:r>
              <a:rPr lang="en-US" dirty="0" err="1" smtClean="0"/>
              <a:t>diphoton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CMS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Z+b</a:t>
            </a:r>
            <a:r>
              <a:rPr lang="en-US" dirty="0" smtClean="0"/>
              <a:t> (</a:t>
            </a:r>
            <a:r>
              <a:rPr lang="en-US" dirty="0" smtClean="0">
                <a:latin typeface="Times New Roman Antimatter" pitchFamily="18" charset="0"/>
              </a:rPr>
              <a:t>b</a:t>
            </a:r>
            <a:r>
              <a:rPr lang="en-US" dirty="0" smtClean="0"/>
              <a:t>) (</a:t>
            </a:r>
            <a:r>
              <a:rPr lang="en-US" dirty="0" smtClean="0">
                <a:solidFill>
                  <a:srgbClr val="FF0000"/>
                </a:solidFill>
              </a:rPr>
              <a:t>Atlas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Z -&gt; </a:t>
            </a:r>
            <a:r>
              <a:rPr lang="en-US" dirty="0" err="1" smtClean="0">
                <a:latin typeface="Symbol" pitchFamily="18" charset="2"/>
              </a:rPr>
              <a:t>tt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CMS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Dibosons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Atlas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6" name="Picture 2" descr="\\Dapdc5\mansoulie\My Documents\Enseignement\Fleurance_070811\Atlas-cross-sec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4888" y="1628800"/>
            <a:ext cx="5616624" cy="378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480" y="188641"/>
            <a:ext cx="9163050" cy="576064"/>
          </a:xfrm>
        </p:spPr>
        <p:txBody>
          <a:bodyPr/>
          <a:lstStyle/>
          <a:p>
            <a:r>
              <a:rPr lang="en-US" dirty="0" err="1" smtClean="0"/>
              <a:t>Résultats</a:t>
            </a:r>
            <a:r>
              <a:rPr lang="en-US" dirty="0" smtClean="0"/>
              <a:t> (Lepton-Photon, 1 à 2 fb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472" y="1196752"/>
            <a:ext cx="9217025" cy="4824412"/>
          </a:xfrm>
        </p:spPr>
        <p:txBody>
          <a:bodyPr/>
          <a:lstStyle/>
          <a:p>
            <a:r>
              <a:rPr lang="en-US" dirty="0" err="1" smtClean="0"/>
              <a:t>Sensibilités</a:t>
            </a:r>
            <a:r>
              <a:rPr lang="en-US" dirty="0" smtClean="0"/>
              <a:t> </a:t>
            </a:r>
            <a:r>
              <a:rPr lang="en-US" dirty="0" err="1" smtClean="0"/>
              <a:t>dominantes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u="sng" dirty="0" smtClean="0"/>
              <a:t>WW*</a:t>
            </a:r>
            <a:r>
              <a:rPr lang="en-US" dirty="0" smtClean="0"/>
              <a:t> (</a:t>
            </a:r>
            <a:r>
              <a:rPr lang="en-US" dirty="0" err="1" smtClean="0"/>
              <a:t>l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dirty="0" err="1" smtClean="0">
                <a:latin typeface="Symbol" pitchFamily="18" charset="2"/>
              </a:rPr>
              <a:t>n</a:t>
            </a:r>
            <a:r>
              <a:rPr lang="en-US" dirty="0" smtClean="0"/>
              <a:t>) : 120-200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(Atlas)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u="sng" dirty="0" smtClean="0"/>
              <a:t>ZZ* </a:t>
            </a:r>
            <a:r>
              <a:rPr lang="en-US" dirty="0" smtClean="0"/>
              <a:t>(4l): 130-350 </a:t>
            </a:r>
            <a:r>
              <a:rPr lang="en-US" sz="1600" dirty="0" smtClean="0">
                <a:solidFill>
                  <a:srgbClr val="FF0000"/>
                </a:solidFill>
                <a:ea typeface="+mn-ea"/>
                <a:cs typeface="+mn-cs"/>
              </a:rPr>
              <a:t>(Atlas</a:t>
            </a:r>
            <a:r>
              <a:rPr lang="en-US" sz="1600" dirty="0" smtClean="0">
                <a:solidFill>
                  <a:srgbClr val="FF0000"/>
                </a:solidFill>
                <a:ea typeface="+mn-ea"/>
                <a:cs typeface="+mn-cs"/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u="sng" dirty="0" smtClean="0"/>
              <a:t>ZZ</a:t>
            </a:r>
            <a:r>
              <a:rPr lang="en-US" dirty="0" smtClean="0"/>
              <a:t> (</a:t>
            </a:r>
            <a:r>
              <a:rPr lang="en-US" dirty="0" err="1" smtClean="0"/>
              <a:t>ll</a:t>
            </a:r>
            <a:r>
              <a:rPr lang="en-US" dirty="0" smtClean="0"/>
              <a:t> </a:t>
            </a:r>
            <a:r>
              <a:rPr lang="en-US" dirty="0" err="1" smtClean="0">
                <a:latin typeface="Symbol" pitchFamily="18" charset="2"/>
              </a:rPr>
              <a:t>nn</a:t>
            </a:r>
            <a:r>
              <a:rPr lang="en-US" dirty="0" smtClean="0"/>
              <a:t>) : 300-600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 err="1" smtClean="0">
                <a:latin typeface="Symbol" pitchFamily="18" charset="2"/>
              </a:rPr>
              <a:t>gg</a:t>
            </a:r>
            <a:r>
              <a:rPr lang="en-US" dirty="0" smtClean="0"/>
              <a:t>: 110- 140   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smtClean="0">
                <a:solidFill>
                  <a:srgbClr val="FF0000"/>
                </a:solidFill>
              </a:rPr>
              <a:t>C</a:t>
            </a:r>
            <a:r>
              <a:rPr lang="en-US" sz="1600" dirty="0" smtClean="0">
                <a:solidFill>
                  <a:srgbClr val="FF0000"/>
                </a:solidFill>
              </a:rPr>
              <a:t>MS)</a:t>
            </a:r>
            <a:endParaRPr lang="en-US" sz="16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 smtClean="0"/>
          </a:p>
          <a:p>
            <a:r>
              <a:rPr lang="en-US" dirty="0" err="1" smtClean="0"/>
              <a:t>Accessoires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ZZ (</a:t>
            </a:r>
            <a:r>
              <a:rPr lang="en-US" dirty="0" err="1" smtClean="0"/>
              <a:t>ll</a:t>
            </a:r>
            <a:r>
              <a:rPr lang="en-US" dirty="0" smtClean="0"/>
              <a:t> </a:t>
            </a:r>
            <a:r>
              <a:rPr lang="en-US" dirty="0" err="1" smtClean="0"/>
              <a:t>qq</a:t>
            </a:r>
            <a:r>
              <a:rPr lang="en-US" dirty="0" smtClean="0"/>
              <a:t>): 200-600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 err="1" smtClean="0">
                <a:latin typeface="Symbol" pitchFamily="18" charset="2"/>
              </a:rPr>
              <a:t>tt</a:t>
            </a:r>
            <a:r>
              <a:rPr lang="en-US" dirty="0" smtClean="0"/>
              <a:t> : 110-130 </a:t>
            </a:r>
            <a:r>
              <a:rPr lang="en-US" sz="1600" dirty="0" smtClean="0">
                <a:solidFill>
                  <a:srgbClr val="FF0000"/>
                </a:solidFill>
                <a:ea typeface="+mn-ea"/>
                <a:cs typeface="+mn-cs"/>
              </a:rPr>
              <a:t>(CMS</a:t>
            </a:r>
            <a:r>
              <a:rPr lang="en-US" sz="1600" dirty="0" smtClean="0">
                <a:solidFill>
                  <a:srgbClr val="FF0000"/>
                </a:solidFill>
                <a:ea typeface="+mn-ea"/>
                <a:cs typeface="+mn-cs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W/Z +H(bb) : 110-130</a:t>
            </a:r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032" y="836712"/>
            <a:ext cx="4183757" cy="263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3040" y="3501008"/>
            <a:ext cx="4104456" cy="279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050" y="188640"/>
            <a:ext cx="9163050" cy="647353"/>
          </a:xfrm>
        </p:spPr>
        <p:txBody>
          <a:bodyPr/>
          <a:lstStyle/>
          <a:p>
            <a:r>
              <a:rPr lang="en-US" dirty="0" err="1" smtClean="0"/>
              <a:t>Combinaison</a:t>
            </a:r>
            <a:r>
              <a:rPr lang="en-US" dirty="0" smtClean="0"/>
              <a:t> par </a:t>
            </a:r>
            <a:r>
              <a:rPr lang="en-US" dirty="0" err="1" smtClean="0"/>
              <a:t>expérience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24744"/>
            <a:ext cx="9217025" cy="518457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Exclusion </a:t>
            </a:r>
            <a:r>
              <a:rPr lang="en-US" dirty="0" smtClean="0"/>
              <a:t>des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endParaRPr lang="en-US" baseline="-25000" dirty="0" smtClean="0"/>
          </a:p>
          <a:p>
            <a:r>
              <a:rPr lang="en-US" dirty="0" smtClean="0"/>
              <a:t>Atlas:</a:t>
            </a:r>
            <a:endParaRPr lang="en-US" baseline="-25000" dirty="0" smtClean="0"/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Observée</a:t>
            </a:r>
            <a:r>
              <a:rPr lang="en-US" sz="1800" dirty="0" smtClean="0"/>
              <a:t> 95%CL: 146-232 , 256-282, 296-466 </a:t>
            </a:r>
            <a:r>
              <a:rPr lang="en-US" sz="1800" dirty="0" err="1" smtClean="0"/>
              <a:t>GeV</a:t>
            </a:r>
            <a:endParaRPr lang="en-US" sz="1800" dirty="0" smtClean="0"/>
          </a:p>
          <a:p>
            <a:pPr lvl="1"/>
            <a:r>
              <a:rPr lang="en-US" sz="1600" i="1" dirty="0" smtClean="0"/>
              <a:t>exclusion </a:t>
            </a:r>
            <a:r>
              <a:rPr lang="en-US" sz="1600" i="1" dirty="0" err="1" smtClean="0"/>
              <a:t>attendue</a:t>
            </a:r>
            <a:r>
              <a:rPr lang="en-US" sz="1600" i="1" dirty="0" smtClean="0"/>
              <a:t>: </a:t>
            </a:r>
            <a:r>
              <a:rPr lang="en-US" sz="1600" i="1" dirty="0" smtClean="0">
                <a:solidFill>
                  <a:srgbClr val="FF9900"/>
                </a:solidFill>
              </a:rPr>
              <a:t>131</a:t>
            </a:r>
            <a:r>
              <a:rPr lang="en-US" sz="1600" i="1" dirty="0" smtClean="0"/>
              <a:t> – 440 </a:t>
            </a:r>
            <a:r>
              <a:rPr lang="en-US" sz="1600" i="1" dirty="0" err="1" smtClean="0"/>
              <a:t>GeV</a:t>
            </a:r>
            <a:endParaRPr lang="en-US" sz="1600" i="1" dirty="0" smtClean="0"/>
          </a:p>
          <a:p>
            <a:endParaRPr lang="en-US" sz="1000" i="1" dirty="0" smtClean="0"/>
          </a:p>
          <a:p>
            <a:pPr>
              <a:buNone/>
            </a:pPr>
            <a:r>
              <a:rPr lang="en-US" sz="1800" dirty="0" smtClean="0"/>
              <a:t>	99%CL: 160-220, 300- 420 </a:t>
            </a:r>
            <a:r>
              <a:rPr lang="en-US" sz="1800" dirty="0" err="1" smtClean="0"/>
              <a:t>GeV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CMS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Observée</a:t>
            </a:r>
            <a:r>
              <a:rPr lang="en-US" sz="1800" dirty="0" smtClean="0"/>
              <a:t>: 145-216</a:t>
            </a:r>
            <a:r>
              <a:rPr lang="en-US" sz="1800" dirty="0" smtClean="0"/>
              <a:t>, 226-288, 310-400 </a:t>
            </a:r>
            <a:r>
              <a:rPr lang="en-US" sz="1800" dirty="0" err="1" smtClean="0"/>
              <a:t>GeV</a:t>
            </a:r>
            <a:endParaRPr lang="en-US" sz="1800" dirty="0" smtClean="0"/>
          </a:p>
          <a:p>
            <a:pPr lvl="1"/>
            <a:r>
              <a:rPr lang="en-US" sz="1600" i="1" dirty="0" err="1" smtClean="0"/>
              <a:t>attendue</a:t>
            </a:r>
            <a:r>
              <a:rPr lang="en-US" sz="1600" i="1" dirty="0" smtClean="0"/>
              <a:t>:</a:t>
            </a:r>
            <a:r>
              <a:rPr lang="en-US" sz="1600" dirty="0" smtClean="0"/>
              <a:t>  </a:t>
            </a:r>
            <a:r>
              <a:rPr lang="en-US" sz="1600" i="1" dirty="0" smtClean="0">
                <a:solidFill>
                  <a:srgbClr val="FF9900"/>
                </a:solidFill>
              </a:rPr>
              <a:t>130</a:t>
            </a:r>
            <a:r>
              <a:rPr lang="en-US" sz="1600" i="1" dirty="0" smtClean="0"/>
              <a:t>-440 </a:t>
            </a:r>
            <a:r>
              <a:rPr lang="en-US" sz="1600" i="1" dirty="0" err="1" smtClean="0"/>
              <a:t>GeV</a:t>
            </a:r>
            <a:endParaRPr lang="en-US" sz="1600" i="1" dirty="0" smtClean="0"/>
          </a:p>
          <a:p>
            <a:pPr lvl="1">
              <a:buNone/>
            </a:pPr>
            <a:endParaRPr lang="en-US" sz="1600" i="1" dirty="0" smtClean="0"/>
          </a:p>
          <a:p>
            <a:pPr>
              <a:buNone/>
            </a:pPr>
            <a:r>
              <a:rPr lang="en-US" sz="1800" dirty="0" smtClean="0"/>
              <a:t>Pas encore de Higgs, </a:t>
            </a:r>
            <a:r>
              <a:rPr lang="en-US" sz="1800" dirty="0" err="1" smtClean="0"/>
              <a:t>mais</a:t>
            </a:r>
            <a:r>
              <a:rPr lang="en-US" sz="1800" dirty="0" smtClean="0"/>
              <a:t> </a:t>
            </a:r>
            <a:r>
              <a:rPr lang="en-US" sz="1800" dirty="0" err="1" smtClean="0"/>
              <a:t>énorme</a:t>
            </a:r>
            <a:r>
              <a:rPr lang="en-US" sz="1800" dirty="0" smtClean="0"/>
              <a:t> </a:t>
            </a:r>
            <a:r>
              <a:rPr lang="en-US" sz="1800" dirty="0" err="1" smtClean="0"/>
              <a:t>progrès</a:t>
            </a:r>
            <a:r>
              <a:rPr lang="en-US" sz="1800" dirty="0" smtClean="0"/>
              <a:t> </a:t>
            </a:r>
          </a:p>
          <a:p>
            <a:pPr>
              <a:buNone/>
            </a:pPr>
            <a:r>
              <a:rPr lang="en-US" sz="1800" dirty="0" err="1" smtClean="0"/>
              <a:t>sur</a:t>
            </a:r>
            <a:r>
              <a:rPr lang="en-US" sz="1800" dirty="0" smtClean="0"/>
              <a:t> la </a:t>
            </a:r>
            <a:r>
              <a:rPr lang="en-US" sz="1800" dirty="0" err="1" smtClean="0"/>
              <a:t>gamme</a:t>
            </a:r>
            <a:r>
              <a:rPr lang="en-US" sz="1800" dirty="0" smtClean="0"/>
              <a:t> </a:t>
            </a:r>
            <a:r>
              <a:rPr lang="en-US" sz="1800" dirty="0" err="1" smtClean="0"/>
              <a:t>exclue</a:t>
            </a:r>
            <a:r>
              <a:rPr lang="en-US" sz="1800" dirty="0" smtClean="0"/>
              <a:t>, en un an!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Combinaison</a:t>
            </a:r>
            <a:r>
              <a:rPr lang="en-US" dirty="0" smtClean="0"/>
              <a:t> Atlas/CMS en </a:t>
            </a:r>
            <a:r>
              <a:rPr lang="en-US" dirty="0" err="1" smtClean="0"/>
              <a:t>cours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3081" y="908720"/>
            <a:ext cx="3672408" cy="283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1072" y="3706819"/>
            <a:ext cx="3744416" cy="253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050" y="333375"/>
            <a:ext cx="9163050" cy="647353"/>
          </a:xfrm>
        </p:spPr>
        <p:txBody>
          <a:bodyPr/>
          <a:lstStyle/>
          <a:p>
            <a:r>
              <a:rPr lang="en-US" dirty="0" smtClean="0"/>
              <a:t>Projections Higgs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472" y="1196752"/>
            <a:ext cx="9217025" cy="4824412"/>
          </a:xfrm>
        </p:spPr>
        <p:txBody>
          <a:bodyPr/>
          <a:lstStyle/>
          <a:p>
            <a:r>
              <a:rPr lang="en-US" dirty="0" err="1" smtClean="0"/>
              <a:t>Lumi</a:t>
            </a:r>
            <a:r>
              <a:rPr lang="en-US" dirty="0" smtClean="0"/>
              <a:t> 2011: 5 fb</a:t>
            </a:r>
            <a:r>
              <a:rPr lang="en-US" baseline="30000" dirty="0" smtClean="0"/>
              <a:t>-1</a:t>
            </a:r>
            <a:r>
              <a:rPr lang="en-US" dirty="0" smtClean="0"/>
              <a:t>/exp @7 </a:t>
            </a:r>
            <a:r>
              <a:rPr lang="en-US" dirty="0" err="1" smtClean="0"/>
              <a:t>TeV</a:t>
            </a:r>
            <a:endParaRPr lang="en-US" dirty="0" smtClean="0"/>
          </a:p>
          <a:p>
            <a:r>
              <a:rPr lang="en-US" dirty="0" smtClean="0"/>
              <a:t>Fin 2012:  15-20 fb</a:t>
            </a:r>
            <a:r>
              <a:rPr lang="en-US" baseline="30000" dirty="0" smtClean="0"/>
              <a:t>-1</a:t>
            </a:r>
            <a:r>
              <a:rPr lang="en-US" dirty="0" smtClean="0"/>
              <a:t>/exp @7 </a:t>
            </a:r>
            <a:r>
              <a:rPr lang="en-US" dirty="0" err="1" smtClean="0"/>
              <a:t>TeV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 V Sharma</a:t>
            </a:r>
          </a:p>
          <a:p>
            <a:pPr>
              <a:buNone/>
            </a:pPr>
            <a:r>
              <a:rPr lang="en-US" dirty="0" smtClean="0"/>
              <a:t> (CMS) à </a:t>
            </a:r>
            <a:r>
              <a:rPr lang="en-US" dirty="0" smtClean="0"/>
              <a:t>LP-2011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Améliorations</a:t>
            </a:r>
            <a:r>
              <a:rPr lang="en-US" dirty="0" smtClean="0"/>
              <a:t> </a:t>
            </a:r>
            <a:r>
              <a:rPr lang="en-US" dirty="0" err="1" smtClean="0"/>
              <a:t>nombreuses</a:t>
            </a:r>
            <a:r>
              <a:rPr lang="en-US" dirty="0" smtClean="0"/>
              <a:t> </a:t>
            </a:r>
            <a:r>
              <a:rPr lang="en-US" dirty="0" err="1" smtClean="0"/>
              <a:t>possibles</a:t>
            </a:r>
            <a:endParaRPr lang="en-US" dirty="0" smtClean="0"/>
          </a:p>
          <a:p>
            <a:pPr lvl="1"/>
            <a:r>
              <a:rPr lang="en-US" dirty="0" smtClean="0"/>
              <a:t>Performances (</a:t>
            </a:r>
            <a:r>
              <a:rPr lang="en-US" i="1" dirty="0" smtClean="0">
                <a:solidFill>
                  <a:srgbClr val="FF9900"/>
                </a:solidFill>
              </a:rPr>
              <a:t>b-tag</a:t>
            </a:r>
            <a:r>
              <a:rPr lang="en-US" i="1" dirty="0" smtClean="0"/>
              <a:t>, </a:t>
            </a:r>
            <a:r>
              <a:rPr lang="en-US" i="1" dirty="0" err="1" smtClean="0"/>
              <a:t>baisser</a:t>
            </a:r>
            <a:r>
              <a:rPr lang="en-US" i="1" dirty="0" smtClean="0"/>
              <a:t> les </a:t>
            </a:r>
            <a:r>
              <a:rPr lang="en-US" i="1" dirty="0" err="1" smtClean="0"/>
              <a:t>seuils</a:t>
            </a:r>
            <a:r>
              <a:rPr lang="en-US" i="1" dirty="0" smtClean="0"/>
              <a:t> en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T</a:t>
            </a:r>
            <a:r>
              <a:rPr lang="en-US" i="1" dirty="0" smtClean="0"/>
              <a:t>, calibrations</a:t>
            </a:r>
            <a:r>
              <a:rPr lang="en-US" dirty="0" smtClean="0"/>
              <a:t>…)</a:t>
            </a:r>
          </a:p>
          <a:p>
            <a:pPr lvl="1"/>
            <a:r>
              <a:rPr lang="en-US" dirty="0" smtClean="0"/>
              <a:t>Analyses (</a:t>
            </a:r>
            <a:r>
              <a:rPr lang="en-US" i="1" dirty="0" smtClean="0">
                <a:solidFill>
                  <a:srgbClr val="FF9900"/>
                </a:solidFill>
              </a:rPr>
              <a:t>MVA</a:t>
            </a:r>
            <a:r>
              <a:rPr lang="en-US" i="1" dirty="0" smtClean="0"/>
              <a:t>, plus de modes…)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8907" y="2132856"/>
            <a:ext cx="7137093" cy="273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unnelsche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7016" y="1772816"/>
            <a:ext cx="4608512" cy="304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050" y="188641"/>
            <a:ext cx="9163050" cy="504055"/>
          </a:xfrm>
        </p:spPr>
        <p:txBody>
          <a:bodyPr/>
          <a:lstStyle/>
          <a:p>
            <a:r>
              <a:rPr lang="en-US" dirty="0" smtClean="0"/>
              <a:t>Reminder : LHC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2480" y="980728"/>
            <a:ext cx="9217025" cy="5112568"/>
          </a:xfrm>
        </p:spPr>
        <p:txBody>
          <a:bodyPr>
            <a:noAutofit/>
          </a:bodyPr>
          <a:lstStyle/>
          <a:p>
            <a:pPr marL="457200" indent="-457200">
              <a:lnSpc>
                <a:spcPct val="130000"/>
              </a:lnSpc>
            </a:pPr>
            <a:r>
              <a:rPr lang="fr-FR" sz="1900" dirty="0" smtClean="0"/>
              <a:t> </a:t>
            </a:r>
            <a:r>
              <a:rPr lang="fr-FR" sz="1800" dirty="0" smtClean="0"/>
              <a:t>LHC: </a:t>
            </a:r>
            <a:r>
              <a:rPr lang="fr-FR" sz="1800" dirty="0" smtClean="0">
                <a:solidFill>
                  <a:srgbClr val="FF9900"/>
                </a:solidFill>
              </a:rPr>
              <a:t>proton-proton</a:t>
            </a:r>
            <a:r>
              <a:rPr lang="fr-FR" sz="1800" dirty="0" smtClean="0"/>
              <a:t>  </a:t>
            </a:r>
            <a:r>
              <a:rPr lang="fr-FR" sz="1800" dirty="0" err="1" smtClean="0"/>
              <a:t>collider</a:t>
            </a:r>
            <a:r>
              <a:rPr lang="fr-FR" sz="1800" dirty="0" smtClean="0"/>
              <a:t> (27 km </a:t>
            </a:r>
            <a:r>
              <a:rPr lang="fr-FR" sz="1800" dirty="0" err="1" smtClean="0"/>
              <a:t>circumference</a:t>
            </a:r>
            <a:r>
              <a:rPr lang="fr-FR" sz="1800" dirty="0" smtClean="0"/>
              <a:t>).</a:t>
            </a:r>
          </a:p>
          <a:p>
            <a:pPr marL="457200" indent="-457200">
              <a:lnSpc>
                <a:spcPct val="160000"/>
              </a:lnSpc>
            </a:pPr>
            <a:r>
              <a:rPr lang="fr-FR" sz="1800" dirty="0" smtClean="0">
                <a:solidFill>
                  <a:srgbClr val="FF9900"/>
                </a:solidFill>
              </a:rPr>
              <a:t> Nominal </a:t>
            </a:r>
            <a:r>
              <a:rPr lang="fr-FR" sz="1800" dirty="0" err="1" smtClean="0">
                <a:solidFill>
                  <a:srgbClr val="FF9900"/>
                </a:solidFill>
              </a:rPr>
              <a:t>beam</a:t>
            </a:r>
            <a:r>
              <a:rPr lang="fr-FR" sz="1800" dirty="0" smtClean="0">
                <a:solidFill>
                  <a:srgbClr val="FF9900"/>
                </a:solidFill>
              </a:rPr>
              <a:t> </a:t>
            </a:r>
            <a:r>
              <a:rPr lang="fr-FR" sz="1800" dirty="0" err="1" smtClean="0">
                <a:solidFill>
                  <a:srgbClr val="FF9900"/>
                </a:solidFill>
              </a:rPr>
              <a:t>energy</a:t>
            </a:r>
            <a:r>
              <a:rPr lang="fr-FR" sz="1800" dirty="0" smtClean="0">
                <a:solidFill>
                  <a:srgbClr val="FF9900"/>
                </a:solidFill>
              </a:rPr>
              <a:t> :</a:t>
            </a:r>
            <a:r>
              <a:rPr lang="fr-FR" sz="1800" dirty="0" smtClean="0"/>
              <a:t>7 </a:t>
            </a:r>
            <a:r>
              <a:rPr lang="fr-FR" sz="1800" dirty="0" err="1" smtClean="0"/>
              <a:t>TeV</a:t>
            </a:r>
            <a:r>
              <a:rPr lang="fr-FR" sz="1800" dirty="0" smtClean="0"/>
              <a:t> =&gt; collisions </a:t>
            </a:r>
            <a:r>
              <a:rPr lang="fr-FR" sz="1800" dirty="0" smtClean="0">
                <a:solidFill>
                  <a:srgbClr val="FF33CC"/>
                </a:solidFill>
              </a:rPr>
              <a:t>14 </a:t>
            </a:r>
            <a:r>
              <a:rPr lang="fr-FR" sz="1800" dirty="0" err="1" smtClean="0">
                <a:solidFill>
                  <a:srgbClr val="FF33CC"/>
                </a:solidFill>
              </a:rPr>
              <a:t>TeV</a:t>
            </a:r>
            <a:r>
              <a:rPr lang="fr-FR" sz="1800" dirty="0" smtClean="0"/>
              <a:t> </a:t>
            </a:r>
          </a:p>
          <a:p>
            <a:pPr marL="457200" indent="-457200">
              <a:lnSpc>
                <a:spcPct val="40000"/>
              </a:lnSpc>
            </a:pPr>
            <a:endParaRPr lang="fr-FR" sz="1800" dirty="0" smtClean="0"/>
          </a:p>
          <a:p>
            <a:pPr marL="457200" indent="-457200"/>
            <a:r>
              <a:rPr lang="fr-FR" sz="1800" dirty="0" smtClean="0"/>
              <a:t>Nominal </a:t>
            </a:r>
            <a:r>
              <a:rPr lang="fr-FR" sz="1800" dirty="0" err="1" smtClean="0"/>
              <a:t>luminosity</a:t>
            </a:r>
            <a:r>
              <a:rPr lang="fr-FR" sz="1800" dirty="0" smtClean="0"/>
              <a:t> 10</a:t>
            </a:r>
            <a:r>
              <a:rPr lang="fr-FR" sz="1800" baseline="30000" dirty="0" smtClean="0"/>
              <a:t>34</a:t>
            </a:r>
            <a:r>
              <a:rPr lang="fr-FR" sz="1800" dirty="0" smtClean="0"/>
              <a:t> cm</a:t>
            </a:r>
            <a:r>
              <a:rPr lang="fr-FR" sz="1800" baseline="30000" dirty="0" smtClean="0"/>
              <a:t>-2</a:t>
            </a:r>
            <a:r>
              <a:rPr lang="fr-FR" sz="1800" dirty="0" smtClean="0"/>
              <a:t>s</a:t>
            </a:r>
            <a:r>
              <a:rPr lang="fr-FR" sz="1800" baseline="30000" dirty="0" smtClean="0"/>
              <a:t>-1</a:t>
            </a:r>
            <a:r>
              <a:rPr lang="fr-FR" sz="1800" dirty="0" smtClean="0"/>
              <a:t>  (= 25 x </a:t>
            </a:r>
            <a:r>
              <a:rPr lang="fr-FR" sz="1800" dirty="0" err="1" smtClean="0"/>
              <a:t>TeVatron</a:t>
            </a:r>
            <a:r>
              <a:rPr lang="fr-FR" sz="1800" dirty="0" smtClean="0"/>
              <a:t>).</a:t>
            </a:r>
          </a:p>
          <a:p>
            <a:pPr marL="457200" indent="-457200">
              <a:buNone/>
            </a:pPr>
            <a:r>
              <a:rPr lang="fr-FR" sz="1800" dirty="0" smtClean="0"/>
              <a:t> </a:t>
            </a:r>
          </a:p>
          <a:p>
            <a:pPr marL="457200" indent="-457200"/>
            <a:r>
              <a:rPr lang="fr-FR" sz="1800" dirty="0" err="1" smtClean="0"/>
              <a:t>Bunch</a:t>
            </a:r>
            <a:r>
              <a:rPr lang="fr-FR" sz="1800" dirty="0" smtClean="0"/>
              <a:t> </a:t>
            </a:r>
            <a:r>
              <a:rPr lang="fr-FR" sz="1800" dirty="0" err="1" smtClean="0"/>
              <a:t>crossing</a:t>
            </a:r>
            <a:r>
              <a:rPr lang="fr-FR" sz="1800" dirty="0" smtClean="0"/>
              <a:t> time 25 ns (40 MHz)</a:t>
            </a:r>
          </a:p>
          <a:p>
            <a:pPr marL="457200" indent="-457200"/>
            <a:endParaRPr lang="fr-FR" sz="1800" dirty="0" smtClean="0"/>
          </a:p>
          <a:p>
            <a:pPr marL="288000" indent="-457200">
              <a:lnSpc>
                <a:spcPct val="290000"/>
              </a:lnSpc>
              <a:spcBef>
                <a:spcPts val="600"/>
              </a:spcBef>
            </a:pPr>
            <a:r>
              <a:rPr lang="fr-FR" sz="1800" dirty="0" smtClean="0">
                <a:solidFill>
                  <a:srgbClr val="FF9900"/>
                </a:solidFill>
              </a:rPr>
              <a:t>1984	</a:t>
            </a:r>
            <a:r>
              <a:rPr lang="fr-FR" sz="1800" dirty="0" smtClean="0"/>
              <a:t>First meeting Lausanne	</a:t>
            </a:r>
          </a:p>
          <a:p>
            <a:pPr marL="360000" indent="-457200">
              <a:spcBef>
                <a:spcPts val="600"/>
              </a:spcBef>
            </a:pPr>
            <a:r>
              <a:rPr lang="fr-FR" sz="1800" dirty="0" smtClean="0">
                <a:solidFill>
                  <a:srgbClr val="FF9900"/>
                </a:solidFill>
              </a:rPr>
              <a:t>1994</a:t>
            </a:r>
            <a:r>
              <a:rPr lang="fr-FR" sz="1800" dirty="0" smtClean="0"/>
              <a:t>	</a:t>
            </a:r>
            <a:r>
              <a:rPr lang="fr-FR" sz="1800" dirty="0" err="1" smtClean="0"/>
              <a:t>Approval</a:t>
            </a:r>
            <a:r>
              <a:rPr lang="fr-FR" sz="1800" dirty="0" smtClean="0"/>
              <a:t> for LHC</a:t>
            </a:r>
          </a:p>
          <a:p>
            <a:pPr marL="360000" indent="-457200">
              <a:spcBef>
                <a:spcPts val="600"/>
              </a:spcBef>
            </a:pPr>
            <a:r>
              <a:rPr lang="fr-FR" sz="1800" dirty="0" smtClean="0"/>
              <a:t>1995	</a:t>
            </a:r>
            <a:r>
              <a:rPr lang="fr-FR" sz="1800" dirty="0" err="1" smtClean="0"/>
              <a:t>Approval</a:t>
            </a:r>
            <a:r>
              <a:rPr lang="fr-FR" sz="1800" dirty="0" smtClean="0"/>
              <a:t> ATLAS et CMS</a:t>
            </a:r>
          </a:p>
          <a:p>
            <a:pPr marL="360000" indent="-457200">
              <a:spcBef>
                <a:spcPts val="600"/>
              </a:spcBef>
            </a:pPr>
            <a:r>
              <a:rPr lang="fr-FR" sz="1800" dirty="0" smtClean="0"/>
              <a:t>1997	US, </a:t>
            </a:r>
            <a:r>
              <a:rPr lang="fr-FR" sz="1800" dirty="0" err="1" smtClean="0"/>
              <a:t>Japan</a:t>
            </a:r>
            <a:r>
              <a:rPr lang="fr-FR" sz="1800" dirty="0" smtClean="0"/>
              <a:t>, </a:t>
            </a:r>
            <a:r>
              <a:rPr lang="fr-FR" sz="1800" dirty="0" err="1" smtClean="0"/>
              <a:t>India</a:t>
            </a:r>
            <a:r>
              <a:rPr lang="fr-FR" sz="1800" dirty="0" smtClean="0"/>
              <a:t> </a:t>
            </a:r>
            <a:r>
              <a:rPr lang="fr-FR" sz="1800" dirty="0" err="1" smtClean="0"/>
              <a:t>join</a:t>
            </a:r>
            <a:r>
              <a:rPr lang="fr-FR" sz="1800" dirty="0" smtClean="0"/>
              <a:t> LHC				</a:t>
            </a:r>
          </a:p>
          <a:p>
            <a:pPr marL="360000" indent="-457200">
              <a:spcBef>
                <a:spcPts val="600"/>
              </a:spcBef>
            </a:pPr>
            <a:r>
              <a:rPr lang="fr-FR" sz="1800" dirty="0" smtClean="0"/>
              <a:t>1998	… construction LHC &amp; </a:t>
            </a:r>
            <a:r>
              <a:rPr lang="fr-FR" sz="1800" dirty="0" err="1" smtClean="0"/>
              <a:t>experiments</a:t>
            </a:r>
            <a:endParaRPr lang="fr-FR" sz="1800" dirty="0" smtClean="0"/>
          </a:p>
          <a:p>
            <a:pPr marL="360000" indent="-457200">
              <a:spcBef>
                <a:spcPts val="600"/>
              </a:spcBef>
            </a:pPr>
            <a:r>
              <a:rPr lang="fr-FR" sz="1800" dirty="0" smtClean="0">
                <a:solidFill>
                  <a:srgbClr val="FF9900"/>
                </a:solidFill>
              </a:rPr>
              <a:t>2008	First </a:t>
            </a:r>
            <a:r>
              <a:rPr lang="fr-FR" sz="1800" dirty="0" err="1" smtClean="0">
                <a:solidFill>
                  <a:srgbClr val="FF9900"/>
                </a:solidFill>
              </a:rPr>
              <a:t>beams</a:t>
            </a:r>
            <a:endParaRPr lang="en-US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050" y="188640"/>
            <a:ext cx="9163050" cy="575345"/>
          </a:xfrm>
        </p:spPr>
        <p:txBody>
          <a:bodyPr/>
          <a:lstStyle/>
          <a:p>
            <a:r>
              <a:rPr lang="en-US" dirty="0" smtClean="0"/>
              <a:t>LHC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472" y="908720"/>
            <a:ext cx="9217025" cy="4824412"/>
          </a:xfrm>
        </p:spPr>
        <p:txBody>
          <a:bodyPr/>
          <a:lstStyle/>
          <a:p>
            <a:r>
              <a:rPr lang="en-US" dirty="0" smtClean="0"/>
              <a:t>Superconducting magnets </a:t>
            </a:r>
          </a:p>
          <a:p>
            <a:pPr lvl="1"/>
            <a:r>
              <a:rPr lang="en-US" dirty="0" smtClean="0"/>
              <a:t>1232 dipoles (15m)</a:t>
            </a:r>
          </a:p>
          <a:p>
            <a:pPr lvl="1"/>
            <a:r>
              <a:rPr lang="en-US" dirty="0" smtClean="0"/>
              <a:t>&gt; 5000 other magnets</a:t>
            </a:r>
          </a:p>
          <a:p>
            <a:pPr lvl="1"/>
            <a:r>
              <a:rPr lang="en-US" dirty="0" smtClean="0"/>
              <a:t>1.8 K (</a:t>
            </a:r>
            <a:r>
              <a:rPr lang="en-US" dirty="0" err="1" smtClean="0"/>
              <a:t>superfluid</a:t>
            </a:r>
            <a:r>
              <a:rPr lang="en-US" dirty="0" smtClean="0"/>
              <a:t> He)</a:t>
            </a:r>
          </a:p>
          <a:p>
            <a:pPr lvl="1"/>
            <a:r>
              <a:rPr lang="en-US" dirty="0" smtClean="0"/>
              <a:t>High magnetic energy in magnets</a:t>
            </a:r>
          </a:p>
          <a:p>
            <a:r>
              <a:rPr lang="en-US" dirty="0" smtClean="0"/>
              <a:t>High energy in beam</a:t>
            </a:r>
          </a:p>
          <a:p>
            <a:r>
              <a:rPr lang="en-US" i="1" dirty="0" smtClean="0"/>
              <a:t>Protection </a:t>
            </a:r>
            <a:r>
              <a:rPr lang="en-US" dirty="0" smtClean="0"/>
              <a:t>is essential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Very high stored energy in beam</a:t>
            </a:r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28</a:t>
            </a:fld>
            <a:endParaRPr lang="fr-FR" dirty="0"/>
          </a:p>
        </p:txBody>
      </p:sp>
      <p:pic>
        <p:nvPicPr>
          <p:cNvPr id="6" name="Picture 11" descr="aimant1000-intun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3041" y="980728"/>
            <a:ext cx="3672408" cy="275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3200" y="4005064"/>
            <a:ext cx="21848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Beam-power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488" y="3356992"/>
            <a:ext cx="4577992" cy="29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050" y="333375"/>
            <a:ext cx="9163050" cy="719361"/>
          </a:xfrm>
        </p:spPr>
        <p:txBody>
          <a:bodyPr/>
          <a:lstStyle/>
          <a:p>
            <a:r>
              <a:rPr lang="fr-FR" dirty="0" smtClean="0"/>
              <a:t>LHC startup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464" y="1341438"/>
            <a:ext cx="9217025" cy="4824412"/>
          </a:xfrm>
        </p:spPr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September 2008: first circulating beams, 450 + 450 </a:t>
            </a:r>
            <a:r>
              <a:rPr lang="en-US" dirty="0" err="1" smtClean="0"/>
              <a:t>GeV</a:t>
            </a:r>
            <a:r>
              <a:rPr lang="en-US" dirty="0" smtClean="0"/>
              <a:t> (injection energy)</a:t>
            </a:r>
          </a:p>
          <a:p>
            <a:pPr lvl="1"/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September: major incident, large hardware damage</a:t>
            </a:r>
          </a:p>
          <a:p>
            <a:pPr lvl="1"/>
            <a:r>
              <a:rPr lang="en-US" dirty="0" smtClean="0"/>
              <a:t>Investigation =&gt; cause of damage identified (bad junction on supra cable)</a:t>
            </a:r>
          </a:p>
          <a:p>
            <a:endParaRPr lang="en-US" dirty="0" smtClean="0"/>
          </a:p>
          <a:p>
            <a:r>
              <a:rPr lang="en-US" dirty="0" smtClean="0"/>
              <a:t>Oct 2008 – Nov 2009: No beam</a:t>
            </a:r>
          </a:p>
          <a:p>
            <a:pPr lvl="1"/>
            <a:r>
              <a:rPr lang="en-US" dirty="0" smtClean="0"/>
              <a:t>LHC: repair damages, add new protections: valves, electronics…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Experiments: </a:t>
            </a:r>
          </a:p>
          <a:p>
            <a:pPr lvl="2"/>
            <a:r>
              <a:rPr lang="en-US" dirty="0" smtClean="0"/>
              <a:t>complete detectors, online system and software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ecord and analyze millions of cosmic rays</a:t>
            </a:r>
          </a:p>
          <a:p>
            <a:pPr lvl="3"/>
            <a:r>
              <a:rPr lang="en-US" dirty="0"/>
              <a:t>a</a:t>
            </a:r>
            <a:r>
              <a:rPr lang="en-US" dirty="0" smtClean="0"/>
              <a:t>lign central detector, </a:t>
            </a:r>
            <a:r>
              <a:rPr lang="en-US" dirty="0" err="1" smtClean="0"/>
              <a:t>muon</a:t>
            </a:r>
            <a:r>
              <a:rPr lang="en-US" dirty="0" smtClean="0"/>
              <a:t> chambers</a:t>
            </a:r>
          </a:p>
          <a:p>
            <a:pPr lvl="3"/>
            <a:r>
              <a:rPr lang="en-US" dirty="0"/>
              <a:t>c</a:t>
            </a:r>
            <a:r>
              <a:rPr lang="en-US" dirty="0" smtClean="0"/>
              <a:t>heck calibration of calorimeters</a:t>
            </a:r>
          </a:p>
          <a:p>
            <a:pPr lvl="3"/>
            <a:r>
              <a:rPr lang="en-US" dirty="0" smtClean="0"/>
              <a:t>exercise </a:t>
            </a:r>
            <a:r>
              <a:rPr lang="en-US" dirty="0" err="1" smtClean="0"/>
              <a:t>softwares</a:t>
            </a:r>
            <a:endParaRPr lang="en-US" dirty="0" smtClean="0"/>
          </a:p>
          <a:p>
            <a:pPr lvl="3"/>
            <a:r>
              <a:rPr lang="en-US" dirty="0" smtClean="0"/>
              <a:t>exercise data distribution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29</a:t>
            </a:fld>
            <a:endParaRPr lang="fr-FR" dirty="0"/>
          </a:p>
        </p:txBody>
      </p:sp>
      <p:pic>
        <p:nvPicPr>
          <p:cNvPr id="6" name="Picture 17" descr="run66748ev8919719clusters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5248" y="3789040"/>
            <a:ext cx="247059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050" y="188640"/>
            <a:ext cx="9163050" cy="576064"/>
          </a:xfrm>
        </p:spPr>
        <p:txBody>
          <a:bodyPr/>
          <a:lstStyle/>
          <a:p>
            <a:r>
              <a:rPr lang="en-US" dirty="0" smtClean="0"/>
              <a:t>Modes de </a:t>
            </a:r>
            <a:r>
              <a:rPr lang="en-US" dirty="0" err="1" smtClean="0"/>
              <a:t>désintégration</a:t>
            </a:r>
            <a:r>
              <a:rPr lang="en-US" dirty="0" smtClean="0"/>
              <a:t> du Higgs/signatures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272480" y="836712"/>
            <a:ext cx="9290050" cy="540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en-US" sz="2000" b="1" kern="0" dirty="0" smtClean="0">
                <a:solidFill>
                  <a:srgbClr val="3333CC"/>
                </a:solidFill>
                <a:latin typeface="Times New Roman"/>
              </a:rPr>
              <a:t>LEP: M</a:t>
            </a:r>
            <a:r>
              <a:rPr lang="en-US" sz="2000" b="1" kern="0" baseline="-25000" dirty="0" smtClean="0">
                <a:solidFill>
                  <a:srgbClr val="3333CC"/>
                </a:solidFill>
                <a:latin typeface="Times New Roman"/>
              </a:rPr>
              <a:t>H</a:t>
            </a:r>
            <a:r>
              <a:rPr lang="en-US" sz="2000" b="1" kern="0" dirty="0" smtClean="0">
                <a:solidFill>
                  <a:srgbClr val="3333CC"/>
                </a:solidFill>
                <a:latin typeface="Times New Roman"/>
              </a:rPr>
              <a:t> &gt; 114.4 </a:t>
            </a:r>
            <a:r>
              <a:rPr lang="en-US" sz="2000" b="1" kern="0" dirty="0" err="1" smtClean="0">
                <a:solidFill>
                  <a:srgbClr val="3333CC"/>
                </a:solidFill>
                <a:latin typeface="Times New Roman"/>
              </a:rPr>
              <a:t>GeV</a:t>
            </a:r>
            <a:endParaRPr lang="en-US" sz="2000" b="1" kern="0" dirty="0" smtClean="0">
              <a:solidFill>
                <a:srgbClr val="3333CC"/>
              </a:solidFill>
              <a:latin typeface="Times New Roman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Haute masse: WW, ZZ</a:t>
            </a:r>
          </a:p>
          <a:p>
            <a:pPr marL="342900" lvl="0" indent="-342900" algn="l">
              <a:spcBef>
                <a:spcPct val="20000"/>
              </a:spcBef>
            </a:pPr>
            <a:r>
              <a:rPr lang="fr-FR" sz="2000" kern="0" dirty="0" smtClean="0">
                <a:solidFill>
                  <a:schemeClr val="accent2"/>
                </a:solidFill>
                <a:latin typeface="Symbol" pitchFamily="18" charset="2"/>
              </a:rPr>
              <a:t>	</a:t>
            </a:r>
            <a:r>
              <a:rPr lang="fr-FR" sz="1800" b="1" kern="0" dirty="0" err="1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fr-FR" sz="1800" b="1" kern="0" dirty="0" err="1" smtClean="0">
                <a:solidFill>
                  <a:schemeClr val="accent2"/>
                </a:solidFill>
                <a:latin typeface="+mn-lt"/>
              </a:rPr>
              <a:t>tot</a:t>
            </a:r>
            <a:r>
              <a:rPr lang="fr-FR" sz="1800" b="1" kern="0" dirty="0" smtClean="0">
                <a:solidFill>
                  <a:schemeClr val="accent2"/>
                </a:solidFill>
                <a:latin typeface="+mn-lt"/>
              </a:rPr>
              <a:t>(</a:t>
            </a:r>
            <a:r>
              <a:rPr lang="fr-FR" sz="1800" b="1" kern="0" dirty="0" err="1" smtClean="0">
                <a:solidFill>
                  <a:schemeClr val="accent2"/>
                </a:solidFill>
                <a:latin typeface="+mn-lt"/>
              </a:rPr>
              <a:t>Higgs</a:t>
            </a:r>
            <a:r>
              <a:rPr lang="fr-FR" sz="1800" b="1" kern="0" dirty="0" smtClean="0">
                <a:solidFill>
                  <a:schemeClr val="accent2"/>
                </a:solidFill>
                <a:latin typeface="+mn-lt"/>
              </a:rPr>
              <a:t>)[ </a:t>
            </a:r>
            <a:r>
              <a:rPr lang="fr-FR" sz="1800" b="1" kern="0" dirty="0" err="1" smtClean="0">
                <a:solidFill>
                  <a:schemeClr val="accent2"/>
                </a:solidFill>
                <a:latin typeface="+mn-lt"/>
              </a:rPr>
              <a:t>TeV</a:t>
            </a:r>
            <a:r>
              <a:rPr lang="fr-FR" sz="1800" b="1" kern="0" dirty="0" smtClean="0">
                <a:solidFill>
                  <a:schemeClr val="accent2"/>
                </a:solidFill>
                <a:latin typeface="+mn-lt"/>
              </a:rPr>
              <a:t>] ~0.5 m</a:t>
            </a:r>
            <a:r>
              <a:rPr lang="fr-FR" sz="1800" b="1" kern="0" baseline="-25000" dirty="0" smtClean="0">
                <a:solidFill>
                  <a:schemeClr val="accent2"/>
                </a:solidFill>
                <a:latin typeface="+mn-lt"/>
              </a:rPr>
              <a:t>H</a:t>
            </a:r>
            <a:r>
              <a:rPr lang="fr-FR" sz="1800" b="1" kern="0" baseline="30000" dirty="0" smtClean="0">
                <a:solidFill>
                  <a:schemeClr val="accent2"/>
                </a:solidFill>
                <a:latin typeface="+mn-lt"/>
              </a:rPr>
              <a:t>3 </a:t>
            </a:r>
            <a:r>
              <a:rPr lang="fr-FR" sz="1800" b="1" kern="0" dirty="0" smtClean="0">
                <a:solidFill>
                  <a:schemeClr val="accent2"/>
                </a:solidFill>
                <a:latin typeface="+mn-lt"/>
              </a:rPr>
              <a:t>[</a:t>
            </a:r>
            <a:r>
              <a:rPr lang="fr-FR" sz="1800" b="1" kern="0" dirty="0" err="1" smtClean="0">
                <a:solidFill>
                  <a:schemeClr val="accent2"/>
                </a:solidFill>
                <a:latin typeface="+mn-lt"/>
              </a:rPr>
              <a:t>TeV</a:t>
            </a:r>
            <a:r>
              <a:rPr lang="fr-FR" sz="1800" b="1" kern="0" dirty="0" smtClean="0">
                <a:solidFill>
                  <a:schemeClr val="accent2"/>
                </a:solidFill>
                <a:latin typeface="+mn-lt"/>
              </a:rPr>
              <a:t>]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signatures: </a:t>
            </a:r>
            <a:r>
              <a:rPr kumimoji="0" lang="fr-FR" sz="18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kern="0" dirty="0" smtClean="0">
                <a:solidFill>
                  <a:schemeClr val="accent2"/>
                </a:solidFill>
                <a:latin typeface="+mn-lt"/>
              </a:rPr>
              <a:t>	</a:t>
            </a:r>
            <a:r>
              <a:rPr kumimoji="0" lang="fr-FR" sz="18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excellentes pour les plus rares (4 leptons)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kern="0" dirty="0" smtClean="0">
                <a:solidFill>
                  <a:schemeClr val="accent2"/>
                </a:solidFill>
                <a:latin typeface="+mn-lt"/>
              </a:rPr>
              <a:t>	</a:t>
            </a:r>
            <a:r>
              <a:rPr kumimoji="0" lang="fr-FR" sz="18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à moyennes pour les plus abondantes (l</a:t>
            </a:r>
            <a:r>
              <a:rPr kumimoji="0" lang="fr-FR" sz="18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</a:rPr>
              <a:t>n</a:t>
            </a:r>
            <a:r>
              <a:rPr kumimoji="0" lang="fr-FR" sz="18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800" b="1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qq</a:t>
            </a:r>
            <a:r>
              <a:rPr kumimoji="0" lang="fr-FR" sz="18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)…)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kern="0" baseline="0" dirty="0" smtClean="0">
                <a:solidFill>
                  <a:schemeClr val="accent2"/>
                </a:solidFill>
                <a:latin typeface="+mn-lt"/>
              </a:rPr>
              <a:t>	</a:t>
            </a:r>
            <a:r>
              <a:rPr lang="fr-FR" sz="1800" b="1" i="1" kern="0" baseline="0" dirty="0" smtClean="0">
                <a:solidFill>
                  <a:schemeClr val="accent2"/>
                </a:solidFill>
                <a:latin typeface="+mn-lt"/>
              </a:rPr>
              <a:t>possible au-dessous du seuil…</a:t>
            </a:r>
            <a:endParaRPr kumimoji="0" lang="fr-FR" sz="1800" b="1" i="1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Basse</a:t>
            </a:r>
            <a:r>
              <a:rPr kumimoji="0" lang="fr-FR" sz="20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masse: 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b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 Antimatter" pitchFamily="18" charset="0"/>
              </a:rPr>
              <a:t>b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très difficile (fond QCD).</a:t>
            </a:r>
            <a:r>
              <a:rPr kumimoji="0" lang="fr-FR" sz="18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Seulement pour X+H (WH, ZH, </a:t>
            </a:r>
            <a:r>
              <a:rPr kumimoji="0" lang="fr-FR" sz="1800" b="1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t</a:t>
            </a:r>
            <a:r>
              <a:rPr kumimoji="0" lang="fr-FR" sz="1800" b="1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 Antimatter" pitchFamily="18" charset="0"/>
              </a:rPr>
              <a:t>t</a:t>
            </a:r>
            <a:r>
              <a:rPr kumimoji="0" lang="fr-FR" sz="1800" b="1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H</a:t>
            </a:r>
            <a:r>
              <a:rPr kumimoji="0" lang="fr-FR" sz="18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)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fr-FR" sz="1800" b="1" kern="0" baseline="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fr-FR" sz="1800" b="1" kern="0" baseline="0" dirty="0" smtClean="0">
                <a:solidFill>
                  <a:schemeClr val="accent2"/>
                </a:solidFill>
                <a:latin typeface="Symbol" pitchFamily="18" charset="2"/>
              </a:rPr>
              <a:t>tt </a:t>
            </a:r>
            <a:r>
              <a:rPr lang="fr-FR" sz="1800" b="1" kern="0" baseline="0" dirty="0" smtClean="0">
                <a:solidFill>
                  <a:schemeClr val="accent2"/>
                </a:solidFill>
                <a:latin typeface="+mn-lt"/>
              </a:rPr>
              <a:t>difficile </a:t>
            </a:r>
            <a:r>
              <a:rPr lang="fr-FR" sz="1800" b="1" kern="0" dirty="0" smtClean="0">
                <a:solidFill>
                  <a:schemeClr val="accent2"/>
                </a:solidFill>
                <a:latin typeface="+mn-lt"/>
              </a:rPr>
              <a:t>: </a:t>
            </a:r>
            <a:r>
              <a:rPr lang="fr-FR" sz="1800" b="1" kern="0" baseline="0" dirty="0" smtClean="0">
                <a:solidFill>
                  <a:schemeClr val="accent2"/>
                </a:solidFill>
                <a:latin typeface="Symbol" pitchFamily="18" charset="2"/>
              </a:rPr>
              <a:t>t</a:t>
            </a:r>
            <a:r>
              <a:rPr lang="fr-FR" sz="1800" b="1" kern="0" baseline="0" dirty="0" smtClean="0">
                <a:solidFill>
                  <a:schemeClr val="accent2"/>
                </a:solidFill>
                <a:latin typeface="+mn-lt"/>
              </a:rPr>
              <a:t> ID, manque neutrinos=&gt; mauvaise résolution en masse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800100" lvl="1" indent="-342900" algn="l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g g</a:t>
            </a:r>
            <a:r>
              <a:rPr lang="fr-FR" sz="1800" b="1" kern="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fr-FR" sz="1800" b="1" kern="0" dirty="0" smtClean="0">
                <a:solidFill>
                  <a:schemeClr val="accent2"/>
                </a:solidFill>
              </a:rPr>
              <a:t>difficile: </a:t>
            </a:r>
            <a:r>
              <a:rPr lang="fr-FR" sz="1800" b="1" kern="0" dirty="0" smtClean="0">
                <a:solidFill>
                  <a:schemeClr val="accent2"/>
                </a:solidFill>
                <a:latin typeface="+mn-lt"/>
              </a:rPr>
              <a:t>Rapport de branchement bas; </a:t>
            </a:r>
            <a:r>
              <a:rPr lang="fr-FR" sz="1800" b="1" kern="0" dirty="0" smtClean="0">
                <a:solidFill>
                  <a:schemeClr val="accent2"/>
                </a:solidFill>
              </a:rPr>
              <a:t>résolution en </a:t>
            </a:r>
            <a:r>
              <a:rPr lang="fr-FR" sz="1800" b="1" kern="0" dirty="0" smtClean="0">
                <a:solidFill>
                  <a:schemeClr val="accent2"/>
                </a:solidFill>
              </a:rPr>
              <a:t>énergie</a:t>
            </a:r>
            <a:endParaRPr lang="fr-FR" sz="1800" b="1" kern="0" dirty="0" smtClean="0">
              <a:solidFill>
                <a:schemeClr val="accent2"/>
              </a:solidFill>
            </a:endParaRPr>
          </a:p>
          <a:p>
            <a:pPr marL="800100" lvl="1" indent="-342900" algn="l">
              <a:spcBef>
                <a:spcPct val="20000"/>
              </a:spcBef>
            </a:pPr>
            <a:r>
              <a:rPr lang="fr-FR" sz="1800" b="1" kern="0" dirty="0" smtClean="0">
                <a:solidFill>
                  <a:schemeClr val="accent2"/>
                </a:solidFill>
              </a:rPr>
              <a:t>						          résolution  angulaire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7" descr="Higgsb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512" y="980728"/>
            <a:ext cx="4392488" cy="3213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050" y="188640"/>
            <a:ext cx="9163050" cy="575345"/>
          </a:xfrm>
        </p:spPr>
        <p:txBody>
          <a:bodyPr/>
          <a:lstStyle/>
          <a:p>
            <a:r>
              <a:rPr lang="en-US" dirty="0" smtClean="0"/>
              <a:t>Atlas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2" cstate="print"/>
          <a:srcRect l="3401" t="11903" r="6079" b="21011"/>
          <a:stretch>
            <a:fillRect/>
          </a:stretch>
        </p:blipFill>
        <p:spPr bwMode="auto">
          <a:xfrm>
            <a:off x="704528" y="1340768"/>
            <a:ext cx="5184576" cy="457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Line 10"/>
          <p:cNvSpPr>
            <a:spLocks noChangeShapeType="1"/>
          </p:cNvSpPr>
          <p:nvPr/>
        </p:nvSpPr>
        <p:spPr bwMode="auto">
          <a:xfrm flipV="1">
            <a:off x="920750" y="5157192"/>
            <a:ext cx="4608314" cy="92134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H="1">
            <a:off x="344488" y="1916832"/>
            <a:ext cx="0" cy="388865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3081338" y="5734050"/>
            <a:ext cx="801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>
                <a:solidFill>
                  <a:schemeClr val="tx1"/>
                </a:solidFill>
                <a:latin typeface="Times" pitchFamily="18" charset="0"/>
              </a:rPr>
              <a:t>45 m</a:t>
            </a:r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 flipH="1" flipV="1">
            <a:off x="1568624" y="1482998"/>
            <a:ext cx="360363" cy="57785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992560" y="1124744"/>
            <a:ext cx="1959767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1800" dirty="0" smtClean="0">
                <a:solidFill>
                  <a:schemeClr val="tx1"/>
                </a:solidFill>
                <a:latin typeface="Times" pitchFamily="18" charset="0"/>
              </a:rPr>
              <a:t>3 </a:t>
            </a:r>
            <a:r>
              <a:rPr lang="fr-FR" sz="1800" dirty="0" err="1" smtClean="0">
                <a:solidFill>
                  <a:schemeClr val="tx1"/>
                </a:solidFill>
                <a:latin typeface="Times" pitchFamily="18" charset="0"/>
              </a:rPr>
              <a:t>Toroidal</a:t>
            </a:r>
            <a:r>
              <a:rPr lang="fr-FR" sz="1800" dirty="0" smtClean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" pitchFamily="18" charset="0"/>
              </a:rPr>
              <a:t>magnets</a:t>
            </a:r>
            <a:endParaRPr lang="fr-FR" sz="18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 flipV="1">
            <a:off x="3800872" y="3429000"/>
            <a:ext cx="3456384" cy="14401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18"/>
          <p:cNvSpPr>
            <a:spLocks noChangeShapeType="1"/>
          </p:cNvSpPr>
          <p:nvPr/>
        </p:nvSpPr>
        <p:spPr bwMode="auto">
          <a:xfrm flipH="1">
            <a:off x="4736975" y="1340769"/>
            <a:ext cx="2448669" cy="360040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7257256" y="1124744"/>
            <a:ext cx="1627369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1800" dirty="0" smtClean="0">
                <a:solidFill>
                  <a:schemeClr val="tx1"/>
                </a:solidFill>
                <a:latin typeface="Times" pitchFamily="18" charset="0"/>
              </a:rPr>
              <a:t>Muon detectors</a:t>
            </a:r>
            <a:endParaRPr lang="fr-FR" sz="18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2" name="Line 22"/>
          <p:cNvSpPr>
            <a:spLocks noChangeShapeType="1"/>
          </p:cNvSpPr>
          <p:nvPr/>
        </p:nvSpPr>
        <p:spPr bwMode="auto">
          <a:xfrm flipV="1">
            <a:off x="3800872" y="2060848"/>
            <a:ext cx="3456384" cy="1296143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24"/>
          <p:cNvSpPr>
            <a:spLocks noChangeShapeType="1"/>
          </p:cNvSpPr>
          <p:nvPr/>
        </p:nvSpPr>
        <p:spPr bwMode="auto">
          <a:xfrm>
            <a:off x="3584848" y="3789040"/>
            <a:ext cx="3671937" cy="720924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7257256" y="4293096"/>
            <a:ext cx="2076209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1800" dirty="0" smtClean="0">
                <a:solidFill>
                  <a:schemeClr val="tx1"/>
                </a:solidFill>
                <a:latin typeface="Times" pitchFamily="18" charset="0"/>
              </a:rPr>
              <a:t>Hadron </a:t>
            </a:r>
            <a:r>
              <a:rPr lang="fr-FR" sz="1800" dirty="0" err="1" smtClean="0">
                <a:solidFill>
                  <a:schemeClr val="tx1"/>
                </a:solidFill>
                <a:latin typeface="Times" pitchFamily="18" charset="0"/>
              </a:rPr>
              <a:t>calorimeters</a:t>
            </a:r>
            <a:endParaRPr lang="fr-FR" sz="1800" dirty="0" smtClean="0">
              <a:solidFill>
                <a:schemeClr val="tx1"/>
              </a:solidFill>
              <a:latin typeface="Times" pitchFamily="18" charset="0"/>
            </a:endParaRPr>
          </a:p>
          <a:p>
            <a:pPr algn="l"/>
            <a:r>
              <a:rPr lang="fr-FR" sz="1800" dirty="0" smtClean="0">
                <a:solidFill>
                  <a:schemeClr val="tx1"/>
                </a:solidFill>
                <a:latin typeface="Times" pitchFamily="18" charset="0"/>
              </a:rPr>
              <a:t>Cu +</a:t>
            </a:r>
            <a:r>
              <a:rPr lang="fr-FR" sz="1800" dirty="0" err="1" smtClean="0">
                <a:solidFill>
                  <a:schemeClr val="tx1"/>
                </a:solidFill>
                <a:latin typeface="Times" pitchFamily="18" charset="0"/>
              </a:rPr>
              <a:t>Liq</a:t>
            </a:r>
            <a:r>
              <a:rPr lang="fr-FR" sz="1800" dirty="0" smtClean="0">
                <a:solidFill>
                  <a:schemeClr val="tx1"/>
                </a:solidFill>
                <a:latin typeface="Times" pitchFamily="18" charset="0"/>
              </a:rPr>
              <a:t> Argon</a:t>
            </a:r>
          </a:p>
          <a:p>
            <a:pPr algn="l"/>
            <a:r>
              <a:rPr lang="fr-FR" sz="1800" dirty="0" smtClean="0">
                <a:solidFill>
                  <a:schemeClr val="tx1"/>
                </a:solidFill>
                <a:latin typeface="Times" pitchFamily="18" charset="0"/>
              </a:rPr>
              <a:t>Fe + </a:t>
            </a:r>
            <a:r>
              <a:rPr lang="fr-FR" sz="1800" dirty="0" err="1" smtClean="0">
                <a:solidFill>
                  <a:schemeClr val="tx1"/>
                </a:solidFill>
                <a:latin typeface="Times" pitchFamily="18" charset="0"/>
              </a:rPr>
              <a:t>scintillator</a:t>
            </a:r>
            <a:endParaRPr lang="fr-FR" sz="18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45" name="Picture 28" descr="MCj021704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1113" y="5589588"/>
            <a:ext cx="2159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7257256" y="1988840"/>
            <a:ext cx="2448272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fr-FR" sz="1800" dirty="0" err="1" smtClean="0">
                <a:solidFill>
                  <a:schemeClr val="tx1"/>
                </a:solidFill>
                <a:latin typeface="Times" pitchFamily="18" charset="0"/>
              </a:rPr>
              <a:t>Inner</a:t>
            </a:r>
            <a:r>
              <a:rPr lang="fr-FR" sz="1800" dirty="0" smtClean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" pitchFamily="18" charset="0"/>
              </a:rPr>
              <a:t>tracker</a:t>
            </a:r>
            <a:endParaRPr lang="fr-FR" sz="1800" dirty="0" smtClean="0">
              <a:solidFill>
                <a:schemeClr val="tx1"/>
              </a:solidFill>
              <a:latin typeface="Times" pitchFamily="18" charset="0"/>
            </a:endParaRPr>
          </a:p>
          <a:p>
            <a:pPr algn="l"/>
            <a:r>
              <a:rPr lang="fr-FR" sz="1800" dirty="0" err="1" smtClean="0">
                <a:solidFill>
                  <a:schemeClr val="tx1"/>
                </a:solidFill>
                <a:latin typeface="Times" pitchFamily="18" charset="0"/>
              </a:rPr>
              <a:t>Silicon</a:t>
            </a:r>
            <a:r>
              <a:rPr lang="fr-FR" sz="1800" dirty="0" smtClean="0">
                <a:solidFill>
                  <a:schemeClr val="tx1"/>
                </a:solidFill>
                <a:latin typeface="Times" pitchFamily="18" charset="0"/>
              </a:rPr>
              <a:t> pixels &amp; </a:t>
            </a:r>
            <a:r>
              <a:rPr lang="fr-FR" sz="1800" dirty="0" err="1" smtClean="0">
                <a:solidFill>
                  <a:schemeClr val="tx1"/>
                </a:solidFill>
                <a:latin typeface="Times" pitchFamily="18" charset="0"/>
              </a:rPr>
              <a:t>strips</a:t>
            </a:r>
            <a:endParaRPr lang="fr-FR" sz="1800" dirty="0" smtClean="0">
              <a:solidFill>
                <a:schemeClr val="tx1"/>
              </a:solidFill>
              <a:latin typeface="Times" pitchFamily="18" charset="0"/>
            </a:endParaRPr>
          </a:p>
          <a:p>
            <a:pPr algn="l"/>
            <a:r>
              <a:rPr lang="fr-FR" sz="1800" dirty="0" smtClean="0">
                <a:solidFill>
                  <a:schemeClr val="tx1"/>
                </a:solidFill>
                <a:latin typeface="Times" pitchFamily="18" charset="0"/>
              </a:rPr>
              <a:t>TRT (</a:t>
            </a:r>
            <a:r>
              <a:rPr lang="fr-FR" sz="1800" dirty="0" err="1" smtClean="0">
                <a:solidFill>
                  <a:schemeClr val="tx1"/>
                </a:solidFill>
                <a:latin typeface="Times" pitchFamily="18" charset="0"/>
              </a:rPr>
              <a:t>wires</a:t>
            </a:r>
            <a:r>
              <a:rPr lang="fr-FR" sz="1800" dirty="0" smtClean="0">
                <a:solidFill>
                  <a:schemeClr val="tx1"/>
                </a:solidFill>
                <a:latin typeface="Times" pitchFamily="18" charset="0"/>
              </a:rPr>
              <a:t>)</a:t>
            </a:r>
            <a:endParaRPr lang="fr-FR" sz="18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7257256" y="3212976"/>
            <a:ext cx="1640193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1800" dirty="0" smtClean="0">
                <a:solidFill>
                  <a:schemeClr val="tx1"/>
                </a:solidFill>
                <a:latin typeface="Times" pitchFamily="18" charset="0"/>
              </a:rPr>
              <a:t>EM </a:t>
            </a:r>
            <a:r>
              <a:rPr lang="fr-FR" sz="1800" dirty="0" err="1" smtClean="0">
                <a:solidFill>
                  <a:schemeClr val="tx1"/>
                </a:solidFill>
                <a:latin typeface="Times" pitchFamily="18" charset="0"/>
              </a:rPr>
              <a:t>calorimeter</a:t>
            </a:r>
            <a:endParaRPr lang="fr-FR" sz="1800" dirty="0" smtClean="0">
              <a:solidFill>
                <a:schemeClr val="tx1"/>
              </a:solidFill>
              <a:latin typeface="Times" pitchFamily="18" charset="0"/>
            </a:endParaRPr>
          </a:p>
          <a:p>
            <a:pPr algn="l"/>
            <a:r>
              <a:rPr lang="fr-FR" sz="1800" dirty="0" smtClean="0">
                <a:solidFill>
                  <a:schemeClr val="tx1"/>
                </a:solidFill>
                <a:latin typeface="Times" pitchFamily="18" charset="0"/>
              </a:rPr>
              <a:t>Pb + </a:t>
            </a:r>
            <a:r>
              <a:rPr lang="fr-FR" sz="1800" dirty="0" err="1" smtClean="0">
                <a:solidFill>
                  <a:schemeClr val="tx1"/>
                </a:solidFill>
                <a:latin typeface="Times" pitchFamily="18" charset="0"/>
              </a:rPr>
              <a:t>Liq</a:t>
            </a:r>
            <a:r>
              <a:rPr lang="fr-FR" sz="1800" dirty="0" smtClean="0">
                <a:solidFill>
                  <a:schemeClr val="tx1"/>
                </a:solidFill>
                <a:latin typeface="Times" pitchFamily="18" charset="0"/>
              </a:rPr>
              <a:t> Argon</a:t>
            </a:r>
            <a:endParaRPr lang="fr-FR" sz="18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0" y="2564904"/>
            <a:ext cx="801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dirty="0">
                <a:solidFill>
                  <a:schemeClr val="tx1"/>
                </a:solidFill>
                <a:latin typeface="Times" pitchFamily="18" charset="0"/>
              </a:rPr>
              <a:t>25 m</a:t>
            </a:r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 flipV="1">
            <a:off x="1352599" y="1484784"/>
            <a:ext cx="144015" cy="1872208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14"/>
          <p:cNvSpPr>
            <a:spLocks noChangeShapeType="1"/>
          </p:cNvSpPr>
          <p:nvPr/>
        </p:nvSpPr>
        <p:spPr bwMode="auto">
          <a:xfrm flipH="1" flipV="1">
            <a:off x="1784647" y="1484784"/>
            <a:ext cx="3024334" cy="1296144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Text Box 15"/>
          <p:cNvSpPr txBox="1">
            <a:spLocks noChangeArrowheads="1"/>
          </p:cNvSpPr>
          <p:nvPr/>
        </p:nvSpPr>
        <p:spPr bwMode="auto">
          <a:xfrm>
            <a:off x="3224808" y="1124744"/>
            <a:ext cx="170431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1800" dirty="0" smtClean="0">
                <a:solidFill>
                  <a:schemeClr val="tx1"/>
                </a:solidFill>
                <a:latin typeface="Times" pitchFamily="18" charset="0"/>
              </a:rPr>
              <a:t>Central </a:t>
            </a:r>
            <a:r>
              <a:rPr lang="fr-FR" sz="1800" dirty="0" err="1" smtClean="0">
                <a:solidFill>
                  <a:schemeClr val="tx1"/>
                </a:solidFill>
                <a:latin typeface="Times" pitchFamily="18" charset="0"/>
              </a:rPr>
              <a:t>solenoid</a:t>
            </a:r>
            <a:endParaRPr lang="fr-FR" sz="18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66" name="Line 14"/>
          <p:cNvSpPr>
            <a:spLocks noChangeShapeType="1"/>
          </p:cNvSpPr>
          <p:nvPr/>
        </p:nvSpPr>
        <p:spPr bwMode="auto">
          <a:xfrm flipV="1">
            <a:off x="3440831" y="1484784"/>
            <a:ext cx="360039" cy="1656184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050" y="188640"/>
            <a:ext cx="9163050" cy="575345"/>
          </a:xfrm>
        </p:spPr>
        <p:txBody>
          <a:bodyPr/>
          <a:lstStyle/>
          <a:p>
            <a:r>
              <a:rPr lang="en-US" dirty="0" smtClean="0"/>
              <a:t>CMS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H="1">
            <a:off x="416496" y="1556792"/>
            <a:ext cx="0" cy="187220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648744" y="5157192"/>
            <a:ext cx="9460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dirty="0" smtClean="0">
                <a:solidFill>
                  <a:schemeClr val="tx1"/>
                </a:solidFill>
                <a:latin typeface="Times" pitchFamily="18" charset="0"/>
              </a:rPr>
              <a:t>XX </a:t>
            </a:r>
            <a:r>
              <a:rPr lang="fr-FR" dirty="0">
                <a:solidFill>
                  <a:schemeClr val="tx1"/>
                </a:solidFill>
                <a:latin typeface="Times" pitchFamily="18" charset="0"/>
              </a:rPr>
              <a:t>m</a:t>
            </a: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7257256" y="1124744"/>
            <a:ext cx="1627369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1800" dirty="0" smtClean="0">
                <a:solidFill>
                  <a:schemeClr val="tx1"/>
                </a:solidFill>
                <a:latin typeface="Times" pitchFamily="18" charset="0"/>
              </a:rPr>
              <a:t>Muon detectors</a:t>
            </a:r>
            <a:endParaRPr lang="fr-FR" sz="18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7257256" y="4293096"/>
            <a:ext cx="2076209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1800" dirty="0" smtClean="0">
                <a:solidFill>
                  <a:schemeClr val="tx1"/>
                </a:solidFill>
                <a:latin typeface="Times" pitchFamily="18" charset="0"/>
              </a:rPr>
              <a:t>Hadron </a:t>
            </a:r>
            <a:r>
              <a:rPr lang="fr-FR" sz="1800" dirty="0" err="1" smtClean="0">
                <a:solidFill>
                  <a:schemeClr val="tx1"/>
                </a:solidFill>
                <a:latin typeface="Times" pitchFamily="18" charset="0"/>
              </a:rPr>
              <a:t>calorimeters</a:t>
            </a:r>
            <a:endParaRPr lang="fr-FR" sz="1800" dirty="0" smtClean="0">
              <a:solidFill>
                <a:schemeClr val="tx1"/>
              </a:solidFill>
              <a:latin typeface="Times" pitchFamily="18" charset="0"/>
            </a:endParaRPr>
          </a:p>
          <a:p>
            <a:pPr algn="l"/>
            <a:r>
              <a:rPr lang="fr-FR" sz="1800" dirty="0" smtClean="0">
                <a:solidFill>
                  <a:schemeClr val="tx1"/>
                </a:solidFill>
                <a:latin typeface="Times" pitchFamily="18" charset="0"/>
              </a:rPr>
              <a:t>Fe + </a:t>
            </a:r>
            <a:r>
              <a:rPr lang="fr-FR" sz="1800" dirty="0" err="1" smtClean="0">
                <a:solidFill>
                  <a:schemeClr val="tx1"/>
                </a:solidFill>
                <a:latin typeface="Times" pitchFamily="18" charset="0"/>
              </a:rPr>
              <a:t>scintillator</a:t>
            </a:r>
            <a:endParaRPr lang="fr-FR" sz="18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7257256" y="1772816"/>
            <a:ext cx="2448272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fr-FR" sz="1800" dirty="0" err="1" smtClean="0">
                <a:solidFill>
                  <a:schemeClr val="tx1"/>
                </a:solidFill>
                <a:latin typeface="Times" pitchFamily="18" charset="0"/>
              </a:rPr>
              <a:t>Inner</a:t>
            </a:r>
            <a:r>
              <a:rPr lang="fr-FR" sz="1800" dirty="0" smtClean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" pitchFamily="18" charset="0"/>
              </a:rPr>
              <a:t>tracker</a:t>
            </a:r>
            <a:endParaRPr lang="fr-FR" sz="1800" dirty="0" smtClean="0">
              <a:solidFill>
                <a:schemeClr val="tx1"/>
              </a:solidFill>
              <a:latin typeface="Times" pitchFamily="18" charset="0"/>
            </a:endParaRPr>
          </a:p>
          <a:p>
            <a:pPr algn="l"/>
            <a:r>
              <a:rPr lang="fr-FR" sz="1800" dirty="0" err="1" smtClean="0">
                <a:solidFill>
                  <a:schemeClr val="tx1"/>
                </a:solidFill>
                <a:latin typeface="Times" pitchFamily="18" charset="0"/>
              </a:rPr>
              <a:t>Silicon</a:t>
            </a:r>
            <a:r>
              <a:rPr lang="fr-FR" sz="1800" dirty="0" smtClean="0">
                <a:solidFill>
                  <a:schemeClr val="tx1"/>
                </a:solidFill>
                <a:latin typeface="Times" pitchFamily="18" charset="0"/>
              </a:rPr>
              <a:t> pixels &amp; </a:t>
            </a:r>
            <a:r>
              <a:rPr lang="fr-FR" sz="1800" dirty="0" err="1" smtClean="0">
                <a:solidFill>
                  <a:schemeClr val="tx1"/>
                </a:solidFill>
                <a:latin typeface="Times" pitchFamily="18" charset="0"/>
              </a:rPr>
              <a:t>strips</a:t>
            </a:r>
            <a:endParaRPr lang="fr-FR" sz="18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7257256" y="2852936"/>
            <a:ext cx="1896673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1800" dirty="0" smtClean="0">
                <a:solidFill>
                  <a:schemeClr val="tx1"/>
                </a:solidFill>
                <a:latin typeface="Times" pitchFamily="18" charset="0"/>
              </a:rPr>
              <a:t>EM </a:t>
            </a:r>
            <a:r>
              <a:rPr lang="fr-FR" sz="1800" dirty="0" err="1" smtClean="0">
                <a:solidFill>
                  <a:schemeClr val="tx1"/>
                </a:solidFill>
                <a:latin typeface="Times" pitchFamily="18" charset="0"/>
              </a:rPr>
              <a:t>calorimeter</a:t>
            </a:r>
            <a:endParaRPr lang="fr-FR" sz="1800" dirty="0" smtClean="0">
              <a:solidFill>
                <a:schemeClr val="tx1"/>
              </a:solidFill>
              <a:latin typeface="Times" pitchFamily="18" charset="0"/>
            </a:endParaRPr>
          </a:p>
          <a:p>
            <a:pPr algn="l"/>
            <a:r>
              <a:rPr lang="fr-FR" sz="1800" dirty="0" err="1" smtClean="0">
                <a:solidFill>
                  <a:schemeClr val="tx1"/>
                </a:solidFill>
                <a:latin typeface="Times" pitchFamily="18" charset="0"/>
              </a:rPr>
              <a:t>Crystals</a:t>
            </a:r>
            <a:r>
              <a:rPr lang="fr-FR" sz="1800" dirty="0" smtClean="0">
                <a:solidFill>
                  <a:schemeClr val="tx1"/>
                </a:solidFill>
                <a:latin typeface="Times" pitchFamily="18" charset="0"/>
              </a:rPr>
              <a:t> (PbWO</a:t>
            </a:r>
            <a:r>
              <a:rPr lang="fr-FR" sz="1800" baseline="-25000" dirty="0" smtClean="0">
                <a:solidFill>
                  <a:schemeClr val="tx1"/>
                </a:solidFill>
                <a:latin typeface="Times" pitchFamily="18" charset="0"/>
              </a:rPr>
              <a:t>4</a:t>
            </a:r>
            <a:r>
              <a:rPr lang="fr-FR" sz="1800" dirty="0" smtClean="0">
                <a:solidFill>
                  <a:schemeClr val="tx1"/>
                </a:solidFill>
                <a:latin typeface="Times" pitchFamily="18" charset="0"/>
              </a:rPr>
              <a:t>)</a:t>
            </a:r>
            <a:endParaRPr lang="fr-FR" sz="18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0" y="2564904"/>
            <a:ext cx="9460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dirty="0" smtClean="0">
                <a:solidFill>
                  <a:schemeClr val="tx1"/>
                </a:solidFill>
                <a:latin typeface="Times" pitchFamily="18" charset="0"/>
              </a:rPr>
              <a:t>XX </a:t>
            </a:r>
            <a:r>
              <a:rPr lang="fr-FR" dirty="0">
                <a:solidFill>
                  <a:schemeClr val="tx1"/>
                </a:solidFill>
                <a:latin typeface="Times" pitchFamily="18" charset="0"/>
              </a:rPr>
              <a:t>m</a:t>
            </a:r>
          </a:p>
        </p:txBody>
      </p:sp>
      <p:pic>
        <p:nvPicPr>
          <p:cNvPr id="21" name="Picture 29" descr="CMS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843" y="1412776"/>
            <a:ext cx="573733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920552" y="3789040"/>
            <a:ext cx="4392488" cy="18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18"/>
          <p:cNvSpPr>
            <a:spLocks noChangeShapeType="1"/>
          </p:cNvSpPr>
          <p:nvPr/>
        </p:nvSpPr>
        <p:spPr bwMode="auto">
          <a:xfrm flipH="1">
            <a:off x="4736975" y="1340768"/>
            <a:ext cx="2448668" cy="792087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22"/>
          <p:cNvSpPr>
            <a:spLocks noChangeShapeType="1"/>
          </p:cNvSpPr>
          <p:nvPr/>
        </p:nvSpPr>
        <p:spPr bwMode="auto">
          <a:xfrm flipV="1">
            <a:off x="2936776" y="2060848"/>
            <a:ext cx="4320480" cy="792087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>
            <a:off x="3224808" y="2996952"/>
            <a:ext cx="3960440" cy="144016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24"/>
          <p:cNvSpPr>
            <a:spLocks noChangeShapeType="1"/>
          </p:cNvSpPr>
          <p:nvPr/>
        </p:nvSpPr>
        <p:spPr bwMode="auto">
          <a:xfrm>
            <a:off x="4520952" y="3429000"/>
            <a:ext cx="2735833" cy="1080964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9163050" cy="431329"/>
          </a:xfrm>
        </p:spPr>
        <p:txBody>
          <a:bodyPr/>
          <a:lstStyle/>
          <a:p>
            <a:r>
              <a:rPr lang="en-US" dirty="0" smtClean="0"/>
              <a:t>Experiments: Readiness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" y="1196752"/>
            <a:ext cx="9217025" cy="4969098"/>
          </a:xfrm>
        </p:spPr>
        <p:txBody>
          <a:bodyPr/>
          <a:lstStyle/>
          <a:p>
            <a:r>
              <a:rPr lang="en-US" dirty="0" smtClean="0"/>
              <a:t>Detectors completed and fixed </a:t>
            </a:r>
          </a:p>
          <a:p>
            <a:pPr>
              <a:buNone/>
            </a:pPr>
            <a:r>
              <a:rPr lang="en-US" dirty="0" smtClean="0"/>
              <a:t>	during 2009</a:t>
            </a:r>
          </a:p>
          <a:p>
            <a:pPr>
              <a:buFont typeface="Symbol" pitchFamily="18" charset="2"/>
              <a:buChar char="Þ"/>
            </a:pPr>
            <a:r>
              <a:rPr lang="en-US" dirty="0" smtClean="0"/>
              <a:t>Very good shape.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Low number of dead channels</a:t>
            </a:r>
          </a:p>
          <a:p>
            <a:pPr>
              <a:buNone/>
            </a:pPr>
            <a:r>
              <a:rPr lang="en-US" dirty="0" smtClean="0"/>
              <a:t>	                                       (ATLAS)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High data-taking efficiency        (CMS: 88%)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Excellent detector performances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199" y="980728"/>
            <a:ext cx="5603801" cy="294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064" y="3933056"/>
            <a:ext cx="3361420" cy="24482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9163050" cy="503337"/>
          </a:xfrm>
        </p:spPr>
        <p:txBody>
          <a:bodyPr/>
          <a:lstStyle/>
          <a:p>
            <a:r>
              <a:rPr lang="en-US" dirty="0" smtClean="0"/>
              <a:t>Offline data processing (on the grid)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36" name="Picture 38" descr="comp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6500"/>
            <a:ext cx="91440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49"/>
          <p:cNvGrpSpPr>
            <a:grpSpLocks/>
          </p:cNvGrpSpPr>
          <p:nvPr/>
        </p:nvGrpSpPr>
        <p:grpSpPr bwMode="auto">
          <a:xfrm>
            <a:off x="29460" y="1066800"/>
            <a:ext cx="9114540" cy="4529553"/>
            <a:chOff x="-5150" y="1067493"/>
            <a:chExt cx="9114953" cy="4528944"/>
          </a:xfrm>
        </p:grpSpPr>
        <p:sp>
          <p:nvSpPr>
            <p:cNvPr id="38" name="TextBox 9"/>
            <p:cNvSpPr txBox="1">
              <a:spLocks noChangeArrowheads="1"/>
            </p:cNvSpPr>
            <p:nvPr/>
          </p:nvSpPr>
          <p:spPr bwMode="auto">
            <a:xfrm>
              <a:off x="76519" y="1067493"/>
              <a:ext cx="990644" cy="33850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MB/s</a:t>
              </a:r>
            </a:p>
          </p:txBody>
        </p:sp>
        <p:cxnSp>
          <p:nvCxnSpPr>
            <p:cNvPr id="39" name="Straight Arrow Connector 21"/>
            <p:cNvCxnSpPr>
              <a:cxnSpLocks noChangeShapeType="1"/>
            </p:cNvCxnSpPr>
            <p:nvPr/>
          </p:nvCxnSpPr>
          <p:spPr bwMode="auto">
            <a:xfrm rot="5400000">
              <a:off x="5050993" y="2763406"/>
              <a:ext cx="720000" cy="15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40" name="Straight Connector 24"/>
            <p:cNvCxnSpPr>
              <a:cxnSpLocks noChangeShapeType="1"/>
            </p:cNvCxnSpPr>
            <p:nvPr/>
          </p:nvCxnSpPr>
          <p:spPr bwMode="auto">
            <a:xfrm rot="16200000" flipH="1">
              <a:off x="3865" y="3238261"/>
              <a:ext cx="3276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41" name="Straight Connector 25"/>
            <p:cNvCxnSpPr>
              <a:cxnSpLocks noChangeShapeType="1"/>
            </p:cNvCxnSpPr>
            <p:nvPr/>
          </p:nvCxnSpPr>
          <p:spPr bwMode="auto">
            <a:xfrm rot="16200000" flipH="1">
              <a:off x="994509" y="3238201"/>
              <a:ext cx="3276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42" name="TextBox 13"/>
            <p:cNvSpPr txBox="1">
              <a:spLocks noChangeArrowheads="1"/>
            </p:cNvSpPr>
            <p:nvPr/>
          </p:nvSpPr>
          <p:spPr bwMode="auto">
            <a:xfrm>
              <a:off x="473106" y="3442074"/>
              <a:ext cx="1343698" cy="276962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MC reprocessing</a:t>
              </a:r>
            </a:p>
          </p:txBody>
        </p:sp>
        <p:sp>
          <p:nvSpPr>
            <p:cNvPr id="43" name="TextBox 27"/>
            <p:cNvSpPr txBox="1">
              <a:spLocks noChangeArrowheads="1"/>
            </p:cNvSpPr>
            <p:nvPr/>
          </p:nvSpPr>
          <p:spPr bwMode="auto">
            <a:xfrm>
              <a:off x="862099" y="1673836"/>
              <a:ext cx="514908" cy="3385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Jan</a:t>
              </a:r>
            </a:p>
          </p:txBody>
        </p:sp>
        <p:sp>
          <p:nvSpPr>
            <p:cNvPr id="44" name="TextBox 28"/>
            <p:cNvSpPr txBox="1">
              <a:spLocks noChangeArrowheads="1"/>
            </p:cNvSpPr>
            <p:nvPr/>
          </p:nvSpPr>
          <p:spPr bwMode="auto">
            <a:xfrm>
              <a:off x="1927251" y="1673836"/>
              <a:ext cx="537352" cy="3385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Feb</a:t>
              </a:r>
            </a:p>
          </p:txBody>
        </p:sp>
        <p:sp>
          <p:nvSpPr>
            <p:cNvPr id="45" name="TextBox 29"/>
            <p:cNvSpPr txBox="1">
              <a:spLocks noChangeArrowheads="1"/>
            </p:cNvSpPr>
            <p:nvPr/>
          </p:nvSpPr>
          <p:spPr bwMode="auto">
            <a:xfrm>
              <a:off x="2826351" y="1673836"/>
              <a:ext cx="755369" cy="3385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March</a:t>
              </a:r>
            </a:p>
          </p:txBody>
        </p:sp>
        <p:sp>
          <p:nvSpPr>
            <p:cNvPr id="46" name="TextBox 30"/>
            <p:cNvSpPr txBox="1">
              <a:spLocks noChangeArrowheads="1"/>
            </p:cNvSpPr>
            <p:nvPr/>
          </p:nvSpPr>
          <p:spPr bwMode="auto">
            <a:xfrm>
              <a:off x="3840799" y="1673836"/>
              <a:ext cx="593459" cy="3385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April</a:t>
              </a:r>
            </a:p>
          </p:txBody>
        </p:sp>
        <p:cxnSp>
          <p:nvCxnSpPr>
            <p:cNvPr id="47" name="Straight Connector 25"/>
            <p:cNvCxnSpPr>
              <a:cxnSpLocks noChangeShapeType="1"/>
            </p:cNvCxnSpPr>
            <p:nvPr/>
          </p:nvCxnSpPr>
          <p:spPr bwMode="auto">
            <a:xfrm rot="16200000" flipH="1">
              <a:off x="2017776" y="3238980"/>
              <a:ext cx="3276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48" name="TextBox 30"/>
            <p:cNvSpPr txBox="1">
              <a:spLocks noChangeArrowheads="1"/>
            </p:cNvSpPr>
            <p:nvPr/>
          </p:nvSpPr>
          <p:spPr bwMode="auto">
            <a:xfrm>
              <a:off x="4896635" y="1677011"/>
              <a:ext cx="572619" cy="3385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May</a:t>
              </a:r>
            </a:p>
          </p:txBody>
        </p:sp>
        <p:cxnSp>
          <p:nvCxnSpPr>
            <p:cNvPr id="49" name="Straight Connector 27"/>
            <p:cNvCxnSpPr>
              <a:cxnSpLocks noChangeShapeType="1"/>
            </p:cNvCxnSpPr>
            <p:nvPr/>
          </p:nvCxnSpPr>
          <p:spPr bwMode="auto">
            <a:xfrm>
              <a:off x="567600" y="2438895"/>
              <a:ext cx="8542203" cy="1588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50" name="Straight Arrow Connector 29"/>
            <p:cNvCxnSpPr>
              <a:cxnSpLocks noChangeShapeType="1"/>
            </p:cNvCxnSpPr>
            <p:nvPr/>
          </p:nvCxnSpPr>
          <p:spPr bwMode="auto">
            <a:xfrm rot="16200000" flipH="1">
              <a:off x="2867724" y="2965702"/>
              <a:ext cx="1166343" cy="417516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51" name="TextBox 13"/>
            <p:cNvSpPr txBox="1">
              <a:spLocks noChangeArrowheads="1"/>
            </p:cNvSpPr>
            <p:nvPr/>
          </p:nvSpPr>
          <p:spPr bwMode="auto">
            <a:xfrm>
              <a:off x="2421755" y="2234149"/>
              <a:ext cx="1199421" cy="830885"/>
            </a:xfrm>
            <a:prstGeom prst="rect">
              <a:avLst/>
            </a:prstGeom>
            <a:solidFill>
              <a:srgbClr val="F2F2F2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Start of 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7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TeV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data-taking</a:t>
              </a:r>
            </a:p>
          </p:txBody>
        </p:sp>
        <p:sp>
          <p:nvSpPr>
            <p:cNvPr id="52" name="TextBox 30"/>
            <p:cNvSpPr txBox="1">
              <a:spLocks noChangeArrowheads="1"/>
            </p:cNvSpPr>
            <p:nvPr/>
          </p:nvSpPr>
          <p:spPr bwMode="auto">
            <a:xfrm>
              <a:off x="79573" y="2283354"/>
              <a:ext cx="813080" cy="33850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6 GB/s</a:t>
              </a:r>
            </a:p>
          </p:txBody>
        </p:sp>
        <p:sp>
          <p:nvSpPr>
            <p:cNvPr id="53" name="TextBox 30"/>
            <p:cNvSpPr txBox="1">
              <a:spLocks noChangeArrowheads="1"/>
            </p:cNvSpPr>
            <p:nvPr/>
          </p:nvSpPr>
          <p:spPr bwMode="auto">
            <a:xfrm>
              <a:off x="6179618" y="5257929"/>
              <a:ext cx="2659824" cy="33850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Peaks of 10 GB/s achieved</a:t>
              </a:r>
            </a:p>
          </p:txBody>
        </p:sp>
        <p:cxnSp>
          <p:nvCxnSpPr>
            <p:cNvPr id="54" name="Straight Connector 32"/>
            <p:cNvCxnSpPr>
              <a:cxnSpLocks noChangeShapeType="1"/>
            </p:cNvCxnSpPr>
            <p:nvPr/>
          </p:nvCxnSpPr>
          <p:spPr bwMode="auto">
            <a:xfrm>
              <a:off x="609600" y="4012497"/>
              <a:ext cx="8424000" cy="158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prstDash val="dash"/>
              <a:round/>
              <a:headEnd/>
              <a:tailEnd/>
            </a:ln>
          </p:spPr>
        </p:cxnSp>
        <p:sp>
          <p:nvSpPr>
            <p:cNvPr id="55" name="TextBox 30"/>
            <p:cNvSpPr txBox="1">
              <a:spLocks noChangeArrowheads="1"/>
            </p:cNvSpPr>
            <p:nvPr/>
          </p:nvSpPr>
          <p:spPr bwMode="auto">
            <a:xfrm>
              <a:off x="-5150" y="3810324"/>
              <a:ext cx="933311" cy="5846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~2 GB/s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(design)</a:t>
              </a:r>
            </a:p>
          </p:txBody>
        </p:sp>
        <p:cxnSp>
          <p:nvCxnSpPr>
            <p:cNvPr id="56" name="Straight Connector 25"/>
            <p:cNvCxnSpPr>
              <a:cxnSpLocks noChangeShapeType="1"/>
            </p:cNvCxnSpPr>
            <p:nvPr/>
          </p:nvCxnSpPr>
          <p:spPr bwMode="auto">
            <a:xfrm rot="16200000" flipH="1">
              <a:off x="3052003" y="3238201"/>
              <a:ext cx="3276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57" name="Straight Connector 25"/>
            <p:cNvCxnSpPr>
              <a:cxnSpLocks noChangeShapeType="1"/>
            </p:cNvCxnSpPr>
            <p:nvPr/>
          </p:nvCxnSpPr>
          <p:spPr bwMode="auto">
            <a:xfrm rot="16200000" flipH="1">
              <a:off x="4118851" y="3238200"/>
              <a:ext cx="3276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58" name="TextBox 30"/>
            <p:cNvSpPr txBox="1">
              <a:spLocks noChangeArrowheads="1"/>
            </p:cNvSpPr>
            <p:nvPr/>
          </p:nvSpPr>
          <p:spPr bwMode="auto">
            <a:xfrm>
              <a:off x="5960037" y="1677011"/>
              <a:ext cx="628726" cy="3385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June</a:t>
              </a:r>
            </a:p>
          </p:txBody>
        </p:sp>
        <p:cxnSp>
          <p:nvCxnSpPr>
            <p:cNvPr id="59" name="Straight Connector 25"/>
            <p:cNvCxnSpPr>
              <a:cxnSpLocks noChangeShapeType="1"/>
            </p:cNvCxnSpPr>
            <p:nvPr/>
          </p:nvCxnSpPr>
          <p:spPr bwMode="auto">
            <a:xfrm rot="16200000" flipH="1">
              <a:off x="5142734" y="3238200"/>
              <a:ext cx="3276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60" name="TextBox 30"/>
            <p:cNvSpPr txBox="1">
              <a:spLocks noChangeArrowheads="1"/>
            </p:cNvSpPr>
            <p:nvPr/>
          </p:nvSpPr>
          <p:spPr bwMode="auto">
            <a:xfrm>
              <a:off x="6956625" y="1677011"/>
              <a:ext cx="548573" cy="3385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July</a:t>
              </a:r>
            </a:p>
          </p:txBody>
        </p:sp>
        <p:cxnSp>
          <p:nvCxnSpPr>
            <p:cNvPr id="61" name="Straight Arrow Connector 41"/>
            <p:cNvCxnSpPr>
              <a:cxnSpLocks noChangeShapeType="1"/>
            </p:cNvCxnSpPr>
            <p:nvPr/>
          </p:nvCxnSpPr>
          <p:spPr bwMode="auto">
            <a:xfrm rot="16200000" flipH="1">
              <a:off x="6239255" y="3325487"/>
              <a:ext cx="480536" cy="23113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62" name="TextBox 13"/>
            <p:cNvSpPr txBox="1">
              <a:spLocks noChangeArrowheads="1"/>
            </p:cNvSpPr>
            <p:nvPr/>
          </p:nvSpPr>
          <p:spPr bwMode="auto">
            <a:xfrm>
              <a:off x="2031084" y="3200806"/>
              <a:ext cx="1061557" cy="461603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2009 data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reprocessing</a:t>
              </a:r>
            </a:p>
          </p:txBody>
        </p:sp>
        <p:sp>
          <p:nvSpPr>
            <p:cNvPr id="63" name="TextBox 36"/>
            <p:cNvSpPr txBox="1"/>
            <p:nvPr/>
          </p:nvSpPr>
          <p:spPr>
            <a:xfrm>
              <a:off x="4155983" y="2235736"/>
              <a:ext cx="1239498" cy="52315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Data and MC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reprocessing</a:t>
              </a:r>
            </a:p>
          </p:txBody>
        </p:sp>
        <p:sp>
          <p:nvSpPr>
            <p:cNvPr id="64" name="TextBox 13"/>
            <p:cNvSpPr txBox="1">
              <a:spLocks noChangeArrowheads="1"/>
            </p:cNvSpPr>
            <p:nvPr/>
          </p:nvSpPr>
          <p:spPr bwMode="auto">
            <a:xfrm>
              <a:off x="5600932" y="2538908"/>
              <a:ext cx="1350111" cy="830885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Start of 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10</a:t>
              </a:r>
              <a:r>
                <a:rPr kumimoji="0" lang="en-US" sz="1600" b="0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11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 p/bunch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operation</a:t>
              </a:r>
            </a:p>
          </p:txBody>
        </p:sp>
      </p:grpSp>
      <p:sp>
        <p:nvSpPr>
          <p:cNvPr id="35" name="TextBox 16"/>
          <p:cNvSpPr txBox="1">
            <a:spLocks noChangeArrowheads="1"/>
          </p:cNvSpPr>
          <p:nvPr/>
        </p:nvSpPr>
        <p:spPr bwMode="auto">
          <a:xfrm>
            <a:off x="3600356" y="838200"/>
            <a:ext cx="5567551" cy="58477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GRID-based analysis in Summer 2010: 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&gt; 1000 different users, &gt; 15 million analysis jobs processed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050" y="333375"/>
            <a:ext cx="9163050" cy="647353"/>
          </a:xfrm>
        </p:spPr>
        <p:txBody>
          <a:bodyPr/>
          <a:lstStyle/>
          <a:p>
            <a:r>
              <a:rPr lang="en-US" dirty="0" smtClean="0"/>
              <a:t>Detector performance studies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 </a:t>
            </a:r>
            <a:r>
              <a:rPr lang="en-US" dirty="0" err="1" smtClean="0"/>
              <a:t>TeV</a:t>
            </a:r>
            <a:r>
              <a:rPr lang="en-US" dirty="0" smtClean="0"/>
              <a:t> data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Momentum resolution studies </a:t>
            </a:r>
          </a:p>
          <a:p>
            <a:endParaRPr lang="en-US" dirty="0" smtClean="0"/>
          </a:p>
          <a:p>
            <a:pPr lvl="6"/>
            <a:r>
              <a:rPr lang="en-US" dirty="0" smtClean="0"/>
              <a:t>Y -&gt; </a:t>
            </a:r>
            <a:r>
              <a:rPr lang="en-US" dirty="0" smtClean="0">
                <a:latin typeface="Symbol" pitchFamily="18" charset="2"/>
              </a:rPr>
              <a:t>m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smtClean="0">
                <a:latin typeface="Symbol" pitchFamily="18" charset="2"/>
              </a:rPr>
              <a:t>  </a:t>
            </a:r>
            <a:r>
              <a:rPr lang="en-US" dirty="0" smtClean="0"/>
              <a:t>(CMS)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Missing E</a:t>
            </a:r>
            <a:r>
              <a:rPr lang="en-US" baseline="-25000" dirty="0" smtClean="0"/>
              <a:t>T</a:t>
            </a:r>
            <a:r>
              <a:rPr lang="en-US" dirty="0" smtClean="0"/>
              <a:t>  spectra</a:t>
            </a:r>
          </a:p>
          <a:p>
            <a:pPr>
              <a:buNone/>
            </a:pPr>
            <a:r>
              <a:rPr lang="en-US" dirty="0" smtClean="0"/>
              <a:t>(sensitive to </a:t>
            </a:r>
            <a:r>
              <a:rPr lang="en-US" dirty="0" err="1" smtClean="0"/>
              <a:t>calo</a:t>
            </a:r>
            <a:r>
              <a:rPr lang="en-US" dirty="0" smtClean="0"/>
              <a:t> noise)  		 (Atlas)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34</a:t>
            </a:fld>
            <a:endParaRPr lang="fr-FR" dirty="0"/>
          </a:p>
        </p:txBody>
      </p:sp>
      <p:pic>
        <p:nvPicPr>
          <p:cNvPr id="8" name="Picture 11" descr="UpsilonCentral3_1p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9024" y="1059357"/>
            <a:ext cx="3600400" cy="2441651"/>
          </a:xfrm>
          <a:prstGeom prst="rect">
            <a:avLst/>
          </a:prstGeom>
        </p:spPr>
      </p:pic>
      <p:pic>
        <p:nvPicPr>
          <p:cNvPr id="10" name="Image 9" descr="ETMi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6976" y="3717032"/>
            <a:ext cx="3646934" cy="262982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050" y="188640"/>
            <a:ext cx="9163050" cy="647353"/>
          </a:xfrm>
        </p:spPr>
        <p:txBody>
          <a:bodyPr/>
          <a:lstStyle/>
          <a:p>
            <a:r>
              <a:rPr lang="en-US" dirty="0" smtClean="0"/>
              <a:t>“Soft” events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456" y="980728"/>
            <a:ext cx="9217025" cy="5400600"/>
          </a:xfrm>
        </p:spPr>
        <p:txBody>
          <a:bodyPr/>
          <a:lstStyle/>
          <a:p>
            <a:r>
              <a:rPr lang="en-US" dirty="0" smtClean="0"/>
              <a:t>Min Bias Trigger: 1 or 2 hits in forward direction </a:t>
            </a:r>
          </a:p>
          <a:p>
            <a:pPr>
              <a:buNone/>
            </a:pPr>
            <a:r>
              <a:rPr lang="en-US" dirty="0" smtClean="0"/>
              <a:t>Hence mostly takes non-single-diffractive cross-section</a:t>
            </a:r>
          </a:p>
          <a:p>
            <a:endParaRPr lang="en-US" dirty="0" smtClean="0"/>
          </a:p>
          <a:p>
            <a:r>
              <a:rPr lang="en-US" dirty="0" smtClean="0"/>
              <a:t>Measure: charged track </a:t>
            </a:r>
          </a:p>
          <a:p>
            <a:pPr>
              <a:buNone/>
            </a:pPr>
            <a:r>
              <a:rPr lang="en-US" dirty="0" smtClean="0"/>
              <a:t>multiplicity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and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r>
              <a:rPr lang="en-US" dirty="0" smtClean="0"/>
              <a:t>Multiplicity rather higher, </a:t>
            </a:r>
          </a:p>
          <a:p>
            <a:pPr>
              <a:buNone/>
            </a:pPr>
            <a:r>
              <a:rPr lang="en-US" dirty="0" smtClean="0"/>
              <a:t>and rather softer tracks,</a:t>
            </a:r>
          </a:p>
          <a:p>
            <a:pPr>
              <a:buNone/>
            </a:pPr>
            <a:r>
              <a:rPr lang="en-US" dirty="0" smtClean="0"/>
              <a:t>than expected.</a:t>
            </a:r>
          </a:p>
          <a:p>
            <a:pPr>
              <a:buNone/>
            </a:pPr>
            <a:endParaRPr lang="en-US" dirty="0" smtClean="0"/>
          </a:p>
          <a:p>
            <a:pPr>
              <a:buFont typeface="Symbol" pitchFamily="18" charset="2"/>
              <a:buChar char="Þ"/>
            </a:pPr>
            <a:r>
              <a:rPr lang="en-US" dirty="0" smtClean="0"/>
              <a:t>new “Tune” of </a:t>
            </a:r>
            <a:r>
              <a:rPr lang="en-US" dirty="0" err="1" smtClean="0"/>
              <a:t>Pythia</a:t>
            </a:r>
            <a:r>
              <a:rPr lang="en-US" dirty="0" smtClean="0"/>
              <a:t> needed</a:t>
            </a:r>
          </a:p>
          <a:p>
            <a:pPr>
              <a:buNone/>
            </a:pPr>
            <a:r>
              <a:rPr lang="en-US" dirty="0" smtClean="0"/>
              <a:t>(including previous √s…)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Also “Underlying event” has somewhat more particles</a:t>
            </a:r>
          </a:p>
          <a:p>
            <a:pPr>
              <a:buNone/>
            </a:pPr>
            <a:r>
              <a:rPr lang="en-US" dirty="0" smtClean="0"/>
              <a:t>	than expected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35</a:t>
            </a:fld>
            <a:endParaRPr lang="fr-FR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8864" y="2204864"/>
            <a:ext cx="31973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686" y="908720"/>
            <a:ext cx="20179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9264" y="3573016"/>
            <a:ext cx="206301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9163050" cy="575345"/>
          </a:xfrm>
        </p:spPr>
        <p:txBody>
          <a:bodyPr/>
          <a:lstStyle/>
          <a:p>
            <a:r>
              <a:rPr lang="en-US" dirty="0" smtClean="0"/>
              <a:t>Missing E</a:t>
            </a:r>
            <a:r>
              <a:rPr lang="en-US" baseline="-25000" dirty="0" smtClean="0"/>
              <a:t>T, </a:t>
            </a:r>
            <a:r>
              <a:rPr lang="en-US" dirty="0" smtClean="0"/>
              <a:t>Jet Energy scale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217025" cy="4824412"/>
          </a:xfrm>
        </p:spPr>
        <p:txBody>
          <a:bodyPr/>
          <a:lstStyle/>
          <a:p>
            <a:r>
              <a:rPr lang="en-US" dirty="0" smtClean="0"/>
              <a:t>Missing E</a:t>
            </a:r>
            <a:r>
              <a:rPr lang="en-US" baseline="-25000" dirty="0" smtClean="0"/>
              <a:t>T</a:t>
            </a:r>
            <a:endParaRPr lang="en-US" dirty="0" smtClean="0"/>
          </a:p>
          <a:p>
            <a:pPr lvl="1"/>
            <a:r>
              <a:rPr lang="en-US" dirty="0" smtClean="0"/>
              <a:t>no large tail (</a:t>
            </a:r>
            <a:r>
              <a:rPr lang="en-US" dirty="0" err="1" smtClean="0"/>
              <a:t>calo</a:t>
            </a:r>
            <a:r>
              <a:rPr lang="en-US" dirty="0" smtClean="0"/>
              <a:t> noise, …)</a:t>
            </a:r>
          </a:p>
          <a:p>
            <a:pPr lvl="1"/>
            <a:r>
              <a:rPr lang="en-US" dirty="0" smtClean="0"/>
              <a:t>resolution well understood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Jet Energy </a:t>
            </a:r>
          </a:p>
          <a:p>
            <a:pPr lvl="1"/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Resolution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36</a:t>
            </a:fld>
            <a:endParaRPr lang="fr-FR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4848" y="908720"/>
            <a:ext cx="3096344" cy="24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3872" y="980728"/>
            <a:ext cx="3272128" cy="209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3532" y="3573016"/>
            <a:ext cx="38824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672" y="3284984"/>
            <a:ext cx="4176464" cy="282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480" y="188640"/>
            <a:ext cx="9163050" cy="647353"/>
          </a:xfrm>
        </p:spPr>
        <p:txBody>
          <a:bodyPr/>
          <a:lstStyle/>
          <a:p>
            <a:r>
              <a:rPr lang="en-US" dirty="0" err="1" smtClean="0"/>
              <a:t>Limites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" y="1196752"/>
            <a:ext cx="9217025" cy="4969098"/>
          </a:xfrm>
        </p:spPr>
        <p:txBody>
          <a:bodyPr/>
          <a:lstStyle/>
          <a:p>
            <a:r>
              <a:rPr lang="en-US" dirty="0" smtClean="0"/>
              <a:t>Pour le </a:t>
            </a:r>
            <a:r>
              <a:rPr lang="en-US" dirty="0" smtClean="0"/>
              <a:t>canal de </a:t>
            </a:r>
            <a:r>
              <a:rPr lang="en-US" dirty="0" err="1" smtClean="0"/>
              <a:t>désintégration</a:t>
            </a:r>
            <a:r>
              <a:rPr lang="en-US" dirty="0" smtClean="0"/>
              <a:t>  </a:t>
            </a:r>
            <a:r>
              <a:rPr lang="en-US" i="1" dirty="0" err="1" smtClean="0"/>
              <a:t>i</a:t>
            </a:r>
            <a:r>
              <a:rPr lang="en-US" i="1" dirty="0" smtClean="0"/>
              <a:t> : </a:t>
            </a:r>
            <a:endParaRPr lang="en-US" dirty="0" smtClean="0"/>
          </a:p>
          <a:p>
            <a:r>
              <a:rPr lang="en-US" dirty="0" smtClean="0"/>
              <a:t>Pour </a:t>
            </a:r>
            <a:r>
              <a:rPr lang="en-US" dirty="0" err="1" smtClean="0"/>
              <a:t>chaque</a:t>
            </a:r>
            <a:r>
              <a:rPr lang="en-US" dirty="0" smtClean="0"/>
              <a:t> masse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supposée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limites</a:t>
            </a:r>
            <a:r>
              <a:rPr lang="en-US" dirty="0" smtClean="0"/>
              <a:t> (à 95%CL) </a:t>
            </a:r>
            <a:r>
              <a:rPr lang="en-US" dirty="0" err="1" smtClean="0"/>
              <a:t>sur</a:t>
            </a:r>
            <a:r>
              <a:rPr lang="en-US" dirty="0" smtClean="0"/>
              <a:t> le rapport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/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(SM)</a:t>
            </a:r>
          </a:p>
          <a:p>
            <a:pPr lvl="2"/>
            <a:r>
              <a:rPr lang="en-US" dirty="0" err="1" smtClean="0"/>
              <a:t>Limite</a:t>
            </a:r>
            <a:r>
              <a:rPr lang="en-US" dirty="0" smtClean="0"/>
              <a:t> </a:t>
            </a:r>
            <a:r>
              <a:rPr lang="en-US" dirty="0" err="1" smtClean="0"/>
              <a:t>observée</a:t>
            </a:r>
            <a:endParaRPr lang="en-US" dirty="0" smtClean="0"/>
          </a:p>
          <a:p>
            <a:pPr lvl="2"/>
            <a:r>
              <a:rPr lang="en-US" dirty="0" err="1" smtClean="0"/>
              <a:t>Limite</a:t>
            </a:r>
            <a:r>
              <a:rPr lang="en-US" dirty="0" smtClean="0"/>
              <a:t> </a:t>
            </a:r>
            <a:r>
              <a:rPr lang="en-US" dirty="0" err="1" smtClean="0"/>
              <a:t>attendue</a:t>
            </a:r>
            <a:r>
              <a:rPr lang="en-US" dirty="0" smtClean="0"/>
              <a:t> , avec </a:t>
            </a:r>
            <a:r>
              <a:rPr lang="en-US" dirty="0" err="1" smtClean="0"/>
              <a:t>incertitudes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Limite</a:t>
            </a:r>
            <a:r>
              <a:rPr lang="en-US" dirty="0" smtClean="0"/>
              <a:t> </a:t>
            </a:r>
            <a:r>
              <a:rPr lang="en-US" dirty="0" err="1" smtClean="0"/>
              <a:t>observée</a:t>
            </a:r>
            <a:r>
              <a:rPr lang="en-US" dirty="0" smtClean="0"/>
              <a:t> &gt; </a:t>
            </a:r>
            <a:r>
              <a:rPr lang="en-US" dirty="0" err="1" smtClean="0"/>
              <a:t>limite</a:t>
            </a:r>
            <a:r>
              <a:rPr lang="en-US" dirty="0" smtClean="0"/>
              <a:t> </a:t>
            </a:r>
            <a:r>
              <a:rPr lang="en-US" dirty="0" err="1" smtClean="0"/>
              <a:t>attendue</a:t>
            </a:r>
            <a:r>
              <a:rPr lang="en-US" dirty="0" smtClean="0"/>
              <a:t> + </a:t>
            </a:r>
            <a:r>
              <a:rPr lang="en-US" dirty="0" smtClean="0"/>
              <a:t>n</a:t>
            </a:r>
            <a:r>
              <a:rPr lang="en-US" dirty="0" smtClean="0">
                <a:latin typeface="Symbol" pitchFamily="18" charset="2"/>
              </a:rPr>
              <a:t>s</a:t>
            </a:r>
          </a:p>
          <a:p>
            <a:pPr lvl="2">
              <a:buNone/>
            </a:pPr>
            <a:r>
              <a:rPr lang="en-US" dirty="0" smtClean="0">
                <a:latin typeface="Symbol" pitchFamily="18" charset="2"/>
              </a:rPr>
              <a:t>	</a:t>
            </a:r>
            <a:r>
              <a:rPr lang="en-US" dirty="0" smtClean="0"/>
              <a:t> </a:t>
            </a:r>
            <a:r>
              <a:rPr lang="en-US" dirty="0" smtClean="0"/>
              <a:t>=&gt; </a:t>
            </a:r>
            <a:r>
              <a:rPr lang="en-US" dirty="0" err="1" smtClean="0"/>
              <a:t>présence</a:t>
            </a:r>
            <a:r>
              <a:rPr lang="en-US" dirty="0" smtClean="0"/>
              <a:t> d’un </a:t>
            </a:r>
            <a:r>
              <a:rPr lang="en-US" dirty="0" err="1" smtClean="0"/>
              <a:t>excès</a:t>
            </a:r>
            <a:endParaRPr lang="en-US" dirty="0" smtClean="0"/>
          </a:p>
          <a:p>
            <a:pPr lvl="1"/>
            <a:r>
              <a:rPr lang="en-US" dirty="0" smtClean="0"/>
              <a:t>Si </a:t>
            </a:r>
            <a:r>
              <a:rPr lang="en-US" dirty="0" err="1" smtClean="0"/>
              <a:t>limite</a:t>
            </a:r>
            <a:r>
              <a:rPr lang="en-US" dirty="0" smtClean="0"/>
              <a:t> </a:t>
            </a:r>
            <a:r>
              <a:rPr lang="en-US" dirty="0" err="1" smtClean="0"/>
              <a:t>obs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/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(SM)  &lt; 1 =&gt; canal </a:t>
            </a:r>
            <a:r>
              <a:rPr lang="en-US" i="1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exclut</a:t>
            </a:r>
            <a:r>
              <a:rPr lang="en-US" dirty="0" smtClean="0"/>
              <a:t> </a:t>
            </a:r>
            <a:r>
              <a:rPr lang="en-US" dirty="0" err="1" smtClean="0"/>
              <a:t>mH</a:t>
            </a:r>
            <a:r>
              <a:rPr lang="en-US" dirty="0" smtClean="0"/>
              <a:t> à 95%CL</a:t>
            </a:r>
          </a:p>
          <a:p>
            <a:endParaRPr lang="en-US" dirty="0" smtClean="0"/>
          </a:p>
          <a:p>
            <a:r>
              <a:rPr lang="en-US" dirty="0" smtClean="0"/>
              <a:t>Ensemble des </a:t>
            </a:r>
            <a:r>
              <a:rPr lang="en-US" dirty="0" err="1" smtClean="0"/>
              <a:t>valeurs</a:t>
            </a:r>
            <a:r>
              <a:rPr lang="en-US" dirty="0" smtClean="0"/>
              <a:t> </a:t>
            </a:r>
            <a:r>
              <a:rPr lang="en-US" dirty="0" err="1" smtClean="0"/>
              <a:t>mH</a:t>
            </a:r>
            <a:r>
              <a:rPr lang="en-US" dirty="0" smtClean="0"/>
              <a:t> </a:t>
            </a:r>
            <a:r>
              <a:rPr lang="en-US" dirty="0" err="1" smtClean="0"/>
              <a:t>exclues</a:t>
            </a:r>
            <a:r>
              <a:rPr lang="en-US" dirty="0" smtClean="0"/>
              <a:t>=&gt; </a:t>
            </a:r>
            <a:r>
              <a:rPr lang="en-US" dirty="0" err="1" smtClean="0"/>
              <a:t>région</a:t>
            </a:r>
            <a:r>
              <a:rPr lang="en-US" dirty="0" smtClean="0"/>
              <a:t> de masse </a:t>
            </a:r>
            <a:r>
              <a:rPr lang="en-US" dirty="0" err="1" smtClean="0"/>
              <a:t>exclue</a:t>
            </a:r>
            <a:r>
              <a:rPr lang="en-US" dirty="0" smtClean="0"/>
              <a:t> par le canal </a:t>
            </a:r>
            <a:r>
              <a:rPr lang="en-US" i="1" dirty="0" smtClean="0"/>
              <a:t>I</a:t>
            </a:r>
          </a:p>
          <a:p>
            <a:endParaRPr lang="en-US" i="1" dirty="0" smtClean="0"/>
          </a:p>
          <a:p>
            <a:r>
              <a:rPr lang="en-US" dirty="0" smtClean="0"/>
              <a:t>Si </a:t>
            </a:r>
            <a:r>
              <a:rPr lang="en-US" dirty="0" err="1" smtClean="0"/>
              <a:t>présence</a:t>
            </a:r>
            <a:r>
              <a:rPr lang="en-US" dirty="0" smtClean="0"/>
              <a:t> </a:t>
            </a:r>
            <a:r>
              <a:rPr lang="en-US" dirty="0" err="1" smtClean="0"/>
              <a:t>excès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Probabilité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 bruit de fond </a:t>
            </a:r>
            <a:r>
              <a:rPr lang="en-US" dirty="0" err="1" smtClean="0"/>
              <a:t>ait</a:t>
            </a:r>
            <a:r>
              <a:rPr lang="en-US" dirty="0" smtClean="0"/>
              <a:t> </a:t>
            </a:r>
            <a:r>
              <a:rPr lang="en-US" dirty="0" err="1" smtClean="0"/>
              <a:t>fluctué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	 à </a:t>
            </a:r>
            <a:r>
              <a:rPr lang="en-US" dirty="0" err="1" smtClean="0"/>
              <a:t>ce</a:t>
            </a:r>
            <a:r>
              <a:rPr lang="en-US" dirty="0" smtClean="0"/>
              <a:t> point </a:t>
            </a:r>
            <a:r>
              <a:rPr lang="en-US" dirty="0" err="1" smtClean="0"/>
              <a:t>ou</a:t>
            </a:r>
            <a:r>
              <a:rPr lang="en-US" dirty="0" smtClean="0"/>
              <a:t> plus (p0)</a:t>
            </a:r>
          </a:p>
          <a:p>
            <a:endParaRPr lang="en-US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37</a:t>
            </a:fld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3120" y="908720"/>
            <a:ext cx="38728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472" y="189359"/>
            <a:ext cx="9163050" cy="575345"/>
          </a:xfrm>
        </p:spPr>
        <p:txBody>
          <a:bodyPr/>
          <a:lstStyle/>
          <a:p>
            <a:r>
              <a:rPr lang="en-US" dirty="0" smtClean="0"/>
              <a:t>Production du Higgs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2480" y="1052736"/>
            <a:ext cx="9217025" cy="4824412"/>
          </a:xfrm>
        </p:spPr>
        <p:txBody>
          <a:bodyPr/>
          <a:lstStyle/>
          <a:p>
            <a:r>
              <a:rPr lang="en-US" dirty="0" smtClean="0"/>
              <a:t>Fusion de gluons</a:t>
            </a:r>
          </a:p>
          <a:p>
            <a:pPr>
              <a:buNone/>
            </a:pPr>
            <a:r>
              <a:rPr lang="en-US" dirty="0" smtClean="0"/>
              <a:t>	Dominant au </a:t>
            </a:r>
            <a:r>
              <a:rPr lang="en-US" dirty="0" err="1" smtClean="0"/>
              <a:t>Tevatron</a:t>
            </a:r>
            <a:r>
              <a:rPr lang="en-US" dirty="0" smtClean="0"/>
              <a:t> </a:t>
            </a:r>
            <a:r>
              <a:rPr lang="en-US" dirty="0" smtClean="0"/>
              <a:t>et à LHC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Spécial</a:t>
            </a:r>
            <a:r>
              <a:rPr lang="en-US" dirty="0" smtClean="0"/>
              <a:t> </a:t>
            </a:r>
            <a:r>
              <a:rPr lang="en-US" dirty="0" err="1" smtClean="0"/>
              <a:t>Tevatron</a:t>
            </a:r>
            <a:r>
              <a:rPr lang="en-US" dirty="0" smtClean="0"/>
              <a:t> </a:t>
            </a:r>
            <a:r>
              <a:rPr lang="en-US" dirty="0" smtClean="0"/>
              <a:t>: WH, ZH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faisceaux</a:t>
            </a:r>
            <a:r>
              <a:rPr lang="en-US" dirty="0" smtClean="0"/>
              <a:t> p </a:t>
            </a:r>
            <a:r>
              <a:rPr lang="en-US" dirty="0" err="1" smtClean="0">
                <a:latin typeface="Times New Roman Antimatter" pitchFamily="18" charset="0"/>
              </a:rPr>
              <a:t>p</a:t>
            </a:r>
            <a:r>
              <a:rPr lang="en-US" dirty="0" smtClean="0"/>
              <a:t> =&gt; </a:t>
            </a:r>
            <a:r>
              <a:rPr lang="en-US" dirty="0" err="1" smtClean="0"/>
              <a:t>davantage</a:t>
            </a:r>
            <a:r>
              <a:rPr lang="en-US" dirty="0" smtClean="0"/>
              <a:t> de W et Z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Vector Boson Fusion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taux</a:t>
            </a:r>
            <a:r>
              <a:rPr lang="en-US" dirty="0" smtClean="0"/>
              <a:t> </a:t>
            </a:r>
            <a:r>
              <a:rPr lang="en-US" dirty="0" err="1" smtClean="0"/>
              <a:t>faible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signature </a:t>
            </a:r>
            <a:r>
              <a:rPr lang="en-US" dirty="0" err="1" smtClean="0"/>
              <a:t>supplémentaire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2 jets </a:t>
            </a:r>
            <a:r>
              <a:rPr lang="en-US" dirty="0" err="1" smtClean="0"/>
              <a:t>vers</a:t>
            </a:r>
            <a:r>
              <a:rPr lang="en-US" dirty="0" smtClean="0"/>
              <a:t> </a:t>
            </a:r>
            <a:r>
              <a:rPr lang="en-US" dirty="0" err="1" smtClean="0"/>
              <a:t>l’avant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5048" y="836712"/>
            <a:ext cx="2016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064" y="2708920"/>
            <a:ext cx="2500330" cy="112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9064" y="4005064"/>
            <a:ext cx="2095505" cy="148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3320" y="1124744"/>
            <a:ext cx="1314384" cy="104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7176" y="3429000"/>
            <a:ext cx="312065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9163050" cy="647353"/>
          </a:xfrm>
        </p:spPr>
        <p:txBody>
          <a:bodyPr/>
          <a:lstStyle/>
          <a:p>
            <a:r>
              <a:rPr lang="en-US" dirty="0" err="1" smtClean="0"/>
              <a:t>Luminosités</a:t>
            </a:r>
            <a:r>
              <a:rPr lang="en-US" dirty="0" smtClean="0"/>
              <a:t>, </a:t>
            </a:r>
            <a:r>
              <a:rPr lang="en-US" dirty="0" err="1" smtClean="0"/>
              <a:t>sensibilités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24744"/>
            <a:ext cx="9217025" cy="4824412"/>
          </a:xfrm>
        </p:spPr>
        <p:txBody>
          <a:bodyPr/>
          <a:lstStyle/>
          <a:p>
            <a:r>
              <a:rPr lang="en-US" dirty="0" err="1" smtClean="0"/>
              <a:t>Luminosité</a:t>
            </a:r>
            <a:r>
              <a:rPr lang="en-US" dirty="0" smtClean="0"/>
              <a:t> </a:t>
            </a:r>
            <a:r>
              <a:rPr lang="en-US" dirty="0" err="1" smtClean="0"/>
              <a:t>instantanée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nbre</a:t>
            </a:r>
            <a:r>
              <a:rPr lang="en-US" dirty="0" smtClean="0"/>
              <a:t> de collisions pp /</a:t>
            </a:r>
            <a:r>
              <a:rPr lang="en-US" dirty="0" err="1" smtClean="0"/>
              <a:t>seconde</a:t>
            </a:r>
            <a:endParaRPr lang="en-US" dirty="0" smtClean="0"/>
          </a:p>
          <a:p>
            <a:pPr lvl="1"/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  <a:p>
            <a:r>
              <a:rPr lang="en-US" dirty="0" err="1" smtClean="0"/>
              <a:t>Luminosité</a:t>
            </a:r>
            <a:r>
              <a:rPr lang="en-US" dirty="0" smtClean="0"/>
              <a:t> </a:t>
            </a:r>
            <a:r>
              <a:rPr lang="en-US" dirty="0" err="1" smtClean="0"/>
              <a:t>intégrée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nbre</a:t>
            </a:r>
            <a:r>
              <a:rPr lang="en-US" dirty="0" smtClean="0"/>
              <a:t> de collisions </a:t>
            </a:r>
            <a:r>
              <a:rPr lang="en-US" dirty="0" smtClean="0"/>
              <a:t>déjà </a:t>
            </a:r>
            <a:r>
              <a:rPr lang="en-US" dirty="0" err="1" smtClean="0"/>
              <a:t>produites</a:t>
            </a:r>
            <a:endParaRPr lang="en-US" dirty="0" smtClean="0"/>
          </a:p>
          <a:p>
            <a:pPr lvl="1"/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endParaRPr lang="en-US" dirty="0" smtClean="0"/>
          </a:p>
          <a:p>
            <a:pPr lvl="1"/>
            <a:r>
              <a:rPr lang="en-US" dirty="0" err="1" smtClean="0"/>
              <a:t>plutôt</a:t>
            </a:r>
            <a:r>
              <a:rPr lang="en-US" dirty="0" smtClean="0"/>
              <a:t> pb</a:t>
            </a:r>
            <a:r>
              <a:rPr lang="en-US" baseline="30000" dirty="0" smtClean="0"/>
              <a:t>-1</a:t>
            </a:r>
            <a:r>
              <a:rPr lang="en-US" dirty="0" smtClean="0"/>
              <a:t>, fb</a:t>
            </a:r>
            <a:r>
              <a:rPr lang="en-US" baseline="30000" dirty="0" smtClean="0"/>
              <a:t>-1</a:t>
            </a:r>
            <a:r>
              <a:rPr lang="en-US" dirty="0" smtClean="0"/>
              <a:t> : (L= 1 fb</a:t>
            </a:r>
            <a:r>
              <a:rPr lang="en-US" baseline="30000" dirty="0" smtClean="0"/>
              <a:t>-1 </a:t>
            </a:r>
            <a:r>
              <a:rPr lang="en-US" dirty="0" smtClean="0"/>
              <a:t>)x(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=1 </a:t>
            </a:r>
            <a:r>
              <a:rPr lang="en-US" dirty="0" err="1" smtClean="0"/>
              <a:t>fb</a:t>
            </a:r>
            <a:r>
              <a:rPr lang="en-US" dirty="0" smtClean="0"/>
              <a:t> )= &gt;1 </a:t>
            </a:r>
            <a:r>
              <a:rPr lang="en-US" dirty="0" err="1" smtClean="0"/>
              <a:t>événement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Globalement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Zone de </a:t>
            </a:r>
            <a:r>
              <a:rPr lang="en-US" dirty="0" err="1" smtClean="0"/>
              <a:t>sensibilité</a:t>
            </a:r>
            <a:r>
              <a:rPr lang="en-US" dirty="0" smtClean="0"/>
              <a:t> du </a:t>
            </a:r>
            <a:r>
              <a:rPr lang="en-US" dirty="0" err="1" smtClean="0"/>
              <a:t>TeVatron</a:t>
            </a:r>
            <a:r>
              <a:rPr lang="en-US" dirty="0" smtClean="0"/>
              <a:t>: 110 – 180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Zone de </a:t>
            </a:r>
            <a:r>
              <a:rPr lang="en-US" dirty="0" err="1" smtClean="0"/>
              <a:t>sensibilité</a:t>
            </a:r>
            <a:r>
              <a:rPr lang="en-US" dirty="0" smtClean="0"/>
              <a:t> de LHC 7 </a:t>
            </a:r>
            <a:r>
              <a:rPr lang="en-US" dirty="0" err="1" smtClean="0"/>
              <a:t>TeV</a:t>
            </a:r>
            <a:r>
              <a:rPr lang="en-US" dirty="0" smtClean="0"/>
              <a:t>: 110 – 600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Basse</a:t>
            </a:r>
            <a:r>
              <a:rPr lang="en-US" dirty="0" smtClean="0"/>
              <a:t> masse </a:t>
            </a:r>
            <a:r>
              <a:rPr lang="en-US" dirty="0" err="1" smtClean="0"/>
              <a:t>difficile</a:t>
            </a:r>
            <a:r>
              <a:rPr lang="en-US" dirty="0" smtClean="0"/>
              <a:t>: </a:t>
            </a:r>
            <a:r>
              <a:rPr lang="en-US" dirty="0" err="1" smtClean="0"/>
              <a:t>combinaison</a:t>
            </a:r>
            <a:r>
              <a:rPr lang="en-US" dirty="0" smtClean="0"/>
              <a:t> de </a:t>
            </a:r>
            <a:r>
              <a:rPr lang="en-US" dirty="0" err="1" smtClean="0"/>
              <a:t>canaux</a:t>
            </a:r>
            <a:r>
              <a:rPr lang="en-US" dirty="0" smtClean="0"/>
              <a:t> </a:t>
            </a:r>
            <a:r>
              <a:rPr lang="en-US" dirty="0" err="1" smtClean="0"/>
              <a:t>obligatoire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baseline="30000" dirty="0" smtClean="0"/>
          </a:p>
          <a:p>
            <a:pPr lvl="1"/>
            <a:endParaRPr lang="en-US" baseline="30000" dirty="0" smtClean="0"/>
          </a:p>
          <a:p>
            <a:pPr lvl="1"/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7551" y="1124744"/>
            <a:ext cx="3291953" cy="222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9163050" cy="575345"/>
          </a:xfrm>
        </p:spPr>
        <p:txBody>
          <a:bodyPr/>
          <a:lstStyle/>
          <a:p>
            <a:r>
              <a:rPr lang="en-US" dirty="0" smtClean="0"/>
              <a:t>Signatures, identification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80728"/>
            <a:ext cx="9633520" cy="5400600"/>
          </a:xfrm>
        </p:spPr>
        <p:txBody>
          <a:bodyPr/>
          <a:lstStyle/>
          <a:p>
            <a:r>
              <a:rPr lang="en-US" dirty="0" err="1" smtClean="0"/>
              <a:t>Différents</a:t>
            </a:r>
            <a:r>
              <a:rPr lang="en-US" dirty="0" smtClean="0"/>
              <a:t> modes de </a:t>
            </a:r>
            <a:r>
              <a:rPr lang="en-US" dirty="0" err="1" smtClean="0"/>
              <a:t>désintégration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=&gt; </a:t>
            </a:r>
            <a:r>
              <a:rPr lang="en-US" dirty="0" err="1" smtClean="0"/>
              <a:t>différentes</a:t>
            </a:r>
            <a:r>
              <a:rPr lang="en-US" dirty="0" smtClean="0"/>
              <a:t> signatures et </a:t>
            </a:r>
            <a:r>
              <a:rPr lang="en-US" dirty="0" err="1" smtClean="0"/>
              <a:t>exigences</a:t>
            </a:r>
            <a:r>
              <a:rPr lang="en-US" dirty="0" smtClean="0"/>
              <a:t> de performance</a:t>
            </a:r>
          </a:p>
          <a:p>
            <a:pPr lvl="1"/>
            <a:r>
              <a:rPr lang="fr-FR" dirty="0" err="1" smtClean="0"/>
              <a:t>b</a:t>
            </a:r>
            <a:r>
              <a:rPr lang="fr-FR" dirty="0" err="1" smtClean="0">
                <a:latin typeface="Times New Roman Antimatter" pitchFamily="18" charset="0"/>
              </a:rPr>
              <a:t>b</a:t>
            </a:r>
            <a:r>
              <a:rPr lang="fr-FR" dirty="0" smtClean="0">
                <a:latin typeface="Times New Roman Antimatter" pitchFamily="18" charset="0"/>
              </a:rPr>
              <a:t>: </a:t>
            </a:r>
            <a:r>
              <a:rPr lang="fr-FR" dirty="0" smtClean="0"/>
              <a:t>jets à vertex déplacé  =&gt; « b-</a:t>
            </a:r>
            <a:r>
              <a:rPr lang="fr-FR" dirty="0" err="1" smtClean="0"/>
              <a:t>tagging</a:t>
            </a:r>
            <a:r>
              <a:rPr lang="fr-FR" dirty="0" smtClean="0"/>
              <a:t> »</a:t>
            </a:r>
            <a:endParaRPr lang="en-US" dirty="0" smtClean="0"/>
          </a:p>
          <a:p>
            <a:pPr lvl="1"/>
            <a:r>
              <a:rPr lang="en-US" dirty="0" smtClean="0"/>
              <a:t>ZZ* : 4e, 4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, 2e2</a:t>
            </a:r>
            <a:r>
              <a:rPr lang="en-US" dirty="0" smtClean="0">
                <a:latin typeface="Symbol" pitchFamily="18" charset="2"/>
              </a:rPr>
              <a:t>m   =&gt; </a:t>
            </a:r>
            <a:r>
              <a:rPr lang="en-US" dirty="0" smtClean="0"/>
              <a:t>identification e, </a:t>
            </a:r>
            <a:r>
              <a:rPr lang="en-US" dirty="0" smtClean="0">
                <a:latin typeface="Symbol" pitchFamily="18" charset="2"/>
              </a:rPr>
              <a:t>m, </a:t>
            </a:r>
          </a:p>
          <a:p>
            <a:pPr lvl="1">
              <a:buNone/>
            </a:pPr>
            <a:r>
              <a:rPr lang="en-US" dirty="0" smtClean="0"/>
              <a:t>				     </a:t>
            </a:r>
            <a:r>
              <a:rPr lang="en-US" dirty="0" err="1" smtClean="0"/>
              <a:t>résolution</a:t>
            </a:r>
            <a:r>
              <a:rPr lang="en-US" dirty="0" smtClean="0"/>
              <a:t> </a:t>
            </a:r>
            <a:r>
              <a:rPr lang="en-US" dirty="0" err="1" smtClean="0"/>
              <a:t>énergie</a:t>
            </a:r>
            <a:r>
              <a:rPr lang="en-US" dirty="0" smtClean="0"/>
              <a:t> e, impulsion </a:t>
            </a:r>
            <a:r>
              <a:rPr lang="en-US" dirty="0" smtClean="0">
                <a:latin typeface="Symbol" pitchFamily="18" charset="2"/>
              </a:rPr>
              <a:t>m</a:t>
            </a:r>
          </a:p>
          <a:p>
            <a:pPr lvl="1"/>
            <a:r>
              <a:rPr lang="en-US" dirty="0" smtClean="0"/>
              <a:t>WW* :  (2e, 2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, </a:t>
            </a:r>
            <a:r>
              <a:rPr lang="en-US" dirty="0" err="1" smtClean="0"/>
              <a:t>e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smtClean="0"/>
              <a:t>)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dirty="0" err="1" smtClean="0"/>
              <a:t>miss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			idem + calibration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dirty="0" err="1" smtClean="0"/>
              <a:t>miss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>
                <a:latin typeface="Symbol" pitchFamily="18" charset="2"/>
              </a:rPr>
              <a:t>tt</a:t>
            </a:r>
            <a:r>
              <a:rPr lang="en-US" dirty="0" smtClean="0"/>
              <a:t> : identification des </a:t>
            </a:r>
            <a:r>
              <a:rPr lang="en-US" dirty="0" smtClean="0">
                <a:latin typeface="Symbol" pitchFamily="18" charset="2"/>
              </a:rPr>
              <a:t>t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>
                <a:latin typeface="Symbol" pitchFamily="18" charset="2"/>
              </a:rPr>
              <a:t>gg</a:t>
            </a:r>
            <a:r>
              <a:rPr lang="en-US" dirty="0" smtClean="0"/>
              <a:t>: </a:t>
            </a:r>
            <a:r>
              <a:rPr lang="en-US" dirty="0" smtClean="0"/>
              <a:t> </a:t>
            </a:r>
            <a:r>
              <a:rPr lang="en-US" dirty="0" smtClean="0"/>
              <a:t>identification photons , </a:t>
            </a:r>
            <a:r>
              <a:rPr lang="en-US" dirty="0" err="1" smtClean="0"/>
              <a:t>traitement</a:t>
            </a:r>
            <a:r>
              <a:rPr lang="en-US" dirty="0" smtClean="0"/>
              <a:t> des conversions</a:t>
            </a:r>
          </a:p>
          <a:p>
            <a:pPr lvl="1">
              <a:buNone/>
            </a:pPr>
            <a:r>
              <a:rPr lang="en-US" dirty="0" smtClean="0"/>
              <a:t>			</a:t>
            </a:r>
            <a:r>
              <a:rPr lang="en-US" dirty="0" err="1" smtClean="0"/>
              <a:t>résolution</a:t>
            </a:r>
            <a:r>
              <a:rPr lang="en-US" dirty="0" smtClean="0"/>
              <a:t> en </a:t>
            </a:r>
            <a:r>
              <a:rPr lang="en-US" dirty="0" err="1" smtClean="0"/>
              <a:t>énergie</a:t>
            </a:r>
            <a:r>
              <a:rPr lang="en-US" dirty="0" smtClean="0"/>
              <a:t>, en direction</a:t>
            </a:r>
          </a:p>
          <a:p>
            <a:pPr lvl="1">
              <a:buNone/>
            </a:pPr>
            <a:endParaRPr lang="en-US" sz="1000" dirty="0" smtClean="0">
              <a:latin typeface="Symbol" pitchFamily="18" charset="2"/>
            </a:endParaRPr>
          </a:p>
          <a:p>
            <a:r>
              <a:rPr lang="en-US" dirty="0" err="1" smtClean="0"/>
              <a:t>Excellente</a:t>
            </a:r>
            <a:r>
              <a:rPr lang="en-US" dirty="0" smtClean="0"/>
              <a:t> </a:t>
            </a:r>
            <a:r>
              <a:rPr lang="en-US" dirty="0" err="1" smtClean="0"/>
              <a:t>maîtrise</a:t>
            </a:r>
            <a:r>
              <a:rPr lang="en-US" dirty="0" smtClean="0"/>
              <a:t> au </a:t>
            </a:r>
            <a:r>
              <a:rPr lang="en-US" dirty="0" err="1" smtClean="0"/>
              <a:t>Tevatron</a:t>
            </a:r>
            <a:endParaRPr lang="en-US" dirty="0" smtClean="0"/>
          </a:p>
          <a:p>
            <a:r>
              <a:rPr lang="en-US" dirty="0" smtClean="0"/>
              <a:t>Déjà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bonne</a:t>
            </a:r>
            <a:r>
              <a:rPr lang="en-US" dirty="0" smtClean="0"/>
              <a:t> au LHC, </a:t>
            </a:r>
            <a:r>
              <a:rPr lang="en-US" dirty="0" err="1" smtClean="0"/>
              <a:t>mais</a:t>
            </a:r>
            <a:r>
              <a:rPr lang="en-US" dirty="0" smtClean="0"/>
              <a:t> en </a:t>
            </a:r>
            <a:r>
              <a:rPr lang="en-US" dirty="0" err="1" smtClean="0"/>
              <a:t>constante</a:t>
            </a:r>
            <a:r>
              <a:rPr lang="en-US" dirty="0" smtClean="0"/>
              <a:t> </a:t>
            </a:r>
            <a:r>
              <a:rPr lang="en-US" dirty="0" err="1" smtClean="0"/>
              <a:t>évolution</a:t>
            </a:r>
            <a:endParaRPr lang="en-US" dirty="0" smtClean="0"/>
          </a:p>
          <a:p>
            <a:pPr lvl="1"/>
            <a:r>
              <a:rPr lang="en-US" dirty="0" err="1" smtClean="0"/>
              <a:t>Gros</a:t>
            </a:r>
            <a:r>
              <a:rPr lang="en-US" dirty="0" smtClean="0"/>
              <a:t> travail “de fond” en </a:t>
            </a:r>
            <a:r>
              <a:rPr lang="en-US" dirty="0" err="1" smtClean="0"/>
              <a:t>cours</a:t>
            </a:r>
            <a:r>
              <a:rPr lang="en-US" dirty="0" smtClean="0"/>
              <a:t>: </a:t>
            </a:r>
            <a:r>
              <a:rPr lang="en-US" dirty="0" err="1" smtClean="0"/>
              <a:t>alignement</a:t>
            </a:r>
            <a:r>
              <a:rPr lang="en-US" dirty="0" smtClean="0"/>
              <a:t> </a:t>
            </a:r>
            <a:r>
              <a:rPr lang="en-US" dirty="0" err="1" smtClean="0"/>
              <a:t>muons</a:t>
            </a:r>
            <a:r>
              <a:rPr lang="en-US" dirty="0" smtClean="0"/>
              <a:t>,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calibration </a:t>
            </a:r>
            <a:r>
              <a:rPr lang="en-US" dirty="0" err="1" smtClean="0"/>
              <a:t>calorimètres</a:t>
            </a:r>
            <a:r>
              <a:rPr lang="en-US" dirty="0" smtClean="0"/>
              <a:t>, </a:t>
            </a:r>
            <a:r>
              <a:rPr lang="en-US" dirty="0" err="1" smtClean="0"/>
              <a:t>algorithmes</a:t>
            </a:r>
            <a:r>
              <a:rPr lang="en-US" dirty="0" smtClean="0"/>
              <a:t> </a:t>
            </a:r>
            <a:r>
              <a:rPr lang="en-US" dirty="0" smtClean="0"/>
              <a:t>de b-tag </a:t>
            </a:r>
            <a:r>
              <a:rPr lang="en-US" dirty="0" err="1" smtClean="0"/>
              <a:t>évolués</a:t>
            </a:r>
            <a:r>
              <a:rPr lang="en-US" dirty="0" smtClean="0"/>
              <a:t>,  trigger, etc.</a:t>
            </a:r>
          </a:p>
          <a:p>
            <a:pPr lvl="1"/>
            <a:r>
              <a:rPr lang="en-US" dirty="0" err="1" smtClean="0"/>
              <a:t>Gros</a:t>
            </a:r>
            <a:r>
              <a:rPr lang="en-US" dirty="0" smtClean="0"/>
              <a:t> travail de </a:t>
            </a:r>
            <a:r>
              <a:rPr lang="en-US" dirty="0" err="1" smtClean="0"/>
              <a:t>mesures</a:t>
            </a:r>
            <a:r>
              <a:rPr lang="en-US" dirty="0" smtClean="0"/>
              <a:t> </a:t>
            </a:r>
            <a:r>
              <a:rPr lang="en-US" dirty="0" err="1" smtClean="0"/>
              <a:t>Modèle</a:t>
            </a:r>
            <a:r>
              <a:rPr lang="en-US" dirty="0" smtClean="0"/>
              <a:t> Standard “</a:t>
            </a:r>
            <a:r>
              <a:rPr lang="en-US" dirty="0" err="1" smtClean="0"/>
              <a:t>pré</a:t>
            </a:r>
            <a:r>
              <a:rPr lang="en-US" dirty="0" smtClean="0"/>
              <a:t>-Higgs”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1429" y="980728"/>
            <a:ext cx="248610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248" y="3695498"/>
            <a:ext cx="2664296" cy="246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480" y="188641"/>
            <a:ext cx="9163050" cy="576063"/>
          </a:xfrm>
        </p:spPr>
        <p:txBody>
          <a:bodyPr/>
          <a:lstStyle/>
          <a:p>
            <a:r>
              <a:rPr lang="en-US" dirty="0" smtClean="0"/>
              <a:t>Bruits de fond, simulation, “data driven”…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463" y="836712"/>
            <a:ext cx="9217025" cy="5544616"/>
          </a:xfrm>
        </p:spPr>
        <p:txBody>
          <a:bodyPr/>
          <a:lstStyle/>
          <a:p>
            <a:r>
              <a:rPr lang="en-US" dirty="0" smtClean="0"/>
              <a:t>Higgs: </a:t>
            </a:r>
            <a:r>
              <a:rPr lang="en-US" dirty="0" err="1" smtClean="0"/>
              <a:t>événements</a:t>
            </a:r>
            <a:r>
              <a:rPr lang="en-US" dirty="0" smtClean="0"/>
              <a:t> </a:t>
            </a:r>
            <a:r>
              <a:rPr lang="en-US" dirty="0" err="1" smtClean="0"/>
              <a:t>rares</a:t>
            </a:r>
            <a:r>
              <a:rPr lang="en-US" dirty="0" smtClean="0"/>
              <a:t>, </a:t>
            </a:r>
            <a:r>
              <a:rPr lang="en-US" dirty="0" err="1" smtClean="0"/>
              <a:t>proches</a:t>
            </a:r>
            <a:r>
              <a:rPr lang="en-US" dirty="0" smtClean="0"/>
              <a:t> du </a:t>
            </a:r>
            <a:r>
              <a:rPr lang="en-US" dirty="0" err="1" smtClean="0"/>
              <a:t>Modèle</a:t>
            </a:r>
            <a:r>
              <a:rPr lang="en-US" dirty="0" smtClean="0"/>
              <a:t> Standard…</a:t>
            </a:r>
          </a:p>
          <a:p>
            <a:endParaRPr lang="en-US" dirty="0" smtClean="0"/>
          </a:p>
          <a:p>
            <a:r>
              <a:rPr lang="en-US" dirty="0" smtClean="0"/>
              <a:t>Bruits de fond multiples:</a:t>
            </a:r>
          </a:p>
          <a:p>
            <a:pPr lvl="1"/>
            <a:r>
              <a:rPr lang="en-US" dirty="0" smtClean="0"/>
              <a:t>(1) sections </a:t>
            </a:r>
            <a:r>
              <a:rPr lang="en-US" dirty="0" err="1" smtClean="0"/>
              <a:t>efficaces</a:t>
            </a:r>
            <a:r>
              <a:rPr lang="en-US" dirty="0" smtClean="0"/>
              <a:t> </a:t>
            </a:r>
            <a:r>
              <a:rPr lang="en-US" dirty="0" err="1" smtClean="0"/>
              <a:t>raisonnables</a:t>
            </a:r>
            <a:r>
              <a:rPr lang="en-US" dirty="0" smtClean="0"/>
              <a:t>, </a:t>
            </a:r>
            <a:r>
              <a:rPr lang="en-US" dirty="0" err="1" smtClean="0"/>
              <a:t>état</a:t>
            </a:r>
            <a:r>
              <a:rPr lang="en-US" dirty="0" smtClean="0"/>
              <a:t> final </a:t>
            </a:r>
            <a:r>
              <a:rPr lang="en-US" dirty="0" err="1" smtClean="0"/>
              <a:t>proche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	du signal . ex: continuum ZZ, WW,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vrais</a:t>
            </a:r>
            <a:r>
              <a:rPr lang="en-US" dirty="0" smtClean="0"/>
              <a:t> leptons, </a:t>
            </a:r>
            <a:r>
              <a:rPr lang="en-US" dirty="0" err="1" smtClean="0"/>
              <a:t>vraie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dirty="0" err="1" smtClean="0"/>
              <a:t>miss</a:t>
            </a:r>
            <a:r>
              <a:rPr lang="en-US" dirty="0" smtClean="0"/>
              <a:t>…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=&gt; Monte-Carlo</a:t>
            </a:r>
            <a:endParaRPr lang="en-US" dirty="0" smtClean="0"/>
          </a:p>
          <a:p>
            <a:pPr lvl="1">
              <a:lnSpc>
                <a:spcPct val="150000"/>
              </a:lnSpc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 (2)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grandes</a:t>
            </a:r>
            <a:r>
              <a:rPr lang="en-US" dirty="0" smtClean="0"/>
              <a:t> sections </a:t>
            </a:r>
            <a:r>
              <a:rPr lang="en-US" dirty="0" err="1" smtClean="0"/>
              <a:t>efficaces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 </a:t>
            </a:r>
            <a:r>
              <a:rPr lang="en-US" dirty="0" smtClean="0"/>
              <a:t>forte </a:t>
            </a:r>
            <a:r>
              <a:rPr lang="en-US" dirty="0" err="1" smtClean="0"/>
              <a:t>réjection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     ex:  QCD </a:t>
            </a:r>
            <a:r>
              <a:rPr lang="en-US" dirty="0" err="1" smtClean="0"/>
              <a:t>multijets</a:t>
            </a:r>
            <a:r>
              <a:rPr lang="en-US" dirty="0" smtClean="0"/>
              <a:t>, jets </a:t>
            </a:r>
            <a:r>
              <a:rPr lang="en-US" dirty="0" err="1" smtClean="0"/>
              <a:t>identifiés</a:t>
            </a:r>
            <a:r>
              <a:rPr lang="en-US" dirty="0" smtClean="0"/>
              <a:t> à tort </a:t>
            </a:r>
            <a:r>
              <a:rPr lang="en-US" dirty="0" err="1" smtClean="0"/>
              <a:t>comme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	des </a:t>
            </a:r>
            <a:r>
              <a:rPr lang="en-US" dirty="0" err="1" smtClean="0"/>
              <a:t>électrons</a:t>
            </a:r>
            <a:endParaRPr lang="en-US" dirty="0" smtClean="0"/>
          </a:p>
          <a:p>
            <a:pPr lvl="1">
              <a:lnSpc>
                <a:spcPct val="150000"/>
              </a:lnSpc>
              <a:buNone/>
            </a:pPr>
            <a:r>
              <a:rPr lang="en-US" sz="1000" dirty="0" smtClean="0"/>
              <a:t>	</a:t>
            </a:r>
            <a:r>
              <a:rPr lang="en-US" dirty="0" smtClean="0"/>
              <a:t>=&gt; “Data-driven”</a:t>
            </a:r>
          </a:p>
          <a:p>
            <a:pPr lvl="1">
              <a:lnSpc>
                <a:spcPct val="150000"/>
              </a:lnSpc>
              <a:buNone/>
            </a:pPr>
            <a:endParaRPr lang="en-US" sz="1000" dirty="0" smtClean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tous</a:t>
            </a:r>
            <a:r>
              <a:rPr lang="en-US" dirty="0" smtClean="0"/>
              <a:t> les </a:t>
            </a:r>
            <a:r>
              <a:rPr lang="en-US" dirty="0" err="1" smtClean="0"/>
              <a:t>cas</a:t>
            </a:r>
            <a:r>
              <a:rPr lang="en-US" dirty="0" smtClean="0"/>
              <a:t> </a:t>
            </a:r>
            <a:r>
              <a:rPr lang="en-US" dirty="0" err="1" smtClean="0"/>
              <a:t>intermédiaires</a:t>
            </a:r>
            <a:r>
              <a:rPr lang="en-US" dirty="0" smtClean="0"/>
              <a:t>…</a:t>
            </a:r>
          </a:p>
          <a:p>
            <a:pPr lvl="1">
              <a:lnSpc>
                <a:spcPct val="150000"/>
              </a:lnSpc>
              <a:buNone/>
            </a:pPr>
            <a:r>
              <a:rPr lang="en-US" dirty="0" smtClean="0"/>
              <a:t>	ex: Z + b</a:t>
            </a:r>
            <a:r>
              <a:rPr lang="en-US" dirty="0" smtClean="0">
                <a:latin typeface="Times New Roman Antimatter" pitchFamily="18" charset="0"/>
              </a:rPr>
              <a:t>b</a:t>
            </a:r>
            <a:r>
              <a:rPr lang="en-US" dirty="0" smtClean="0"/>
              <a:t> =&gt; Z + e + e + X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2050" name="Picture 2" descr="\\Dapdc5\mansoulie\My Documents\Enseignement\Ecole-Doctorale\LHC-Xsec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3119" y="1340768"/>
            <a:ext cx="3696749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050" y="333375"/>
            <a:ext cx="9163050" cy="647353"/>
          </a:xfrm>
        </p:spPr>
        <p:txBody>
          <a:bodyPr/>
          <a:lstStyle/>
          <a:p>
            <a:r>
              <a:rPr lang="en-US" dirty="0" smtClean="0"/>
              <a:t>Evaluation des </a:t>
            </a:r>
            <a:r>
              <a:rPr lang="en-US" dirty="0" err="1" smtClean="0"/>
              <a:t>fonds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6752"/>
            <a:ext cx="9217025" cy="4824412"/>
          </a:xfrm>
        </p:spPr>
        <p:txBody>
          <a:bodyPr/>
          <a:lstStyle/>
          <a:p>
            <a:r>
              <a:rPr lang="en-US" dirty="0" err="1" smtClean="0"/>
              <a:t>Cas</a:t>
            </a:r>
            <a:r>
              <a:rPr lang="en-US" dirty="0" smtClean="0"/>
              <a:t> (1): sections </a:t>
            </a:r>
            <a:r>
              <a:rPr lang="en-US" dirty="0" err="1" smtClean="0"/>
              <a:t>efficaces</a:t>
            </a:r>
            <a:r>
              <a:rPr lang="en-US" dirty="0" smtClean="0"/>
              <a:t> </a:t>
            </a:r>
            <a:r>
              <a:rPr lang="en-US" dirty="0" err="1" smtClean="0"/>
              <a:t>raisonnables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 simulation par Monte-Carlo possible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connaissance</a:t>
            </a:r>
            <a:r>
              <a:rPr lang="en-US" dirty="0" smtClean="0"/>
              <a:t> </a:t>
            </a:r>
            <a:r>
              <a:rPr lang="en-US" dirty="0" err="1" smtClean="0"/>
              <a:t>théorique</a:t>
            </a:r>
            <a:r>
              <a:rPr lang="en-US" dirty="0" smtClean="0"/>
              <a:t>? </a:t>
            </a:r>
          </a:p>
          <a:p>
            <a:pPr lvl="2"/>
            <a:r>
              <a:rPr lang="en-US" dirty="0" smtClean="0"/>
              <a:t>Ex: WW, ZZ </a:t>
            </a:r>
            <a:r>
              <a:rPr lang="en-US" dirty="0" err="1" smtClean="0"/>
              <a:t>jamais</a:t>
            </a:r>
            <a:r>
              <a:rPr lang="en-US" dirty="0" smtClean="0"/>
              <a:t> </a:t>
            </a:r>
            <a:r>
              <a:rPr lang="en-US" dirty="0" err="1" smtClean="0"/>
              <a:t>mesuré</a:t>
            </a:r>
            <a:r>
              <a:rPr lang="en-US" dirty="0" smtClean="0"/>
              <a:t>…</a:t>
            </a:r>
          </a:p>
          <a:p>
            <a:pPr lvl="2"/>
            <a:r>
              <a:rPr lang="en-US" dirty="0" err="1" smtClean="0"/>
              <a:t>Effets</a:t>
            </a:r>
            <a:r>
              <a:rPr lang="en-US" dirty="0" smtClean="0"/>
              <a:t> de </a:t>
            </a:r>
            <a:r>
              <a:rPr lang="en-US" dirty="0" err="1" smtClean="0"/>
              <a:t>polarisation</a:t>
            </a:r>
            <a:r>
              <a:rPr lang="en-US" dirty="0" smtClean="0"/>
              <a:t>? </a:t>
            </a:r>
            <a:r>
              <a:rPr lang="en-US" dirty="0" err="1" smtClean="0"/>
              <a:t>Ordres</a:t>
            </a:r>
            <a:r>
              <a:rPr lang="en-US" dirty="0" smtClean="0"/>
              <a:t> </a:t>
            </a:r>
            <a:r>
              <a:rPr lang="en-US" dirty="0" err="1" smtClean="0"/>
              <a:t>supérieurs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PDF’s? Q</a:t>
            </a:r>
            <a:r>
              <a:rPr lang="en-US" baseline="30000" dirty="0" smtClean="0"/>
              <a:t>2</a:t>
            </a:r>
            <a:r>
              <a:rPr lang="en-US" dirty="0" smtClean="0"/>
              <a:t>?</a:t>
            </a:r>
            <a:endParaRPr lang="en-US" baseline="300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Cas</a:t>
            </a:r>
            <a:r>
              <a:rPr lang="en-US" dirty="0" smtClean="0"/>
              <a:t> (2): sections </a:t>
            </a:r>
            <a:r>
              <a:rPr lang="en-US" dirty="0" err="1" smtClean="0"/>
              <a:t>efficaces</a:t>
            </a:r>
            <a:r>
              <a:rPr lang="en-US" dirty="0" smtClean="0"/>
              <a:t>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grandes</a:t>
            </a:r>
            <a:r>
              <a:rPr lang="en-US" dirty="0" smtClean="0">
                <a:sym typeface="Symbol"/>
              </a:rPr>
              <a:t>  </a:t>
            </a:r>
            <a:r>
              <a:rPr lang="en-US" dirty="0" smtClean="0"/>
              <a:t>forte </a:t>
            </a:r>
            <a:r>
              <a:rPr lang="en-US" dirty="0" err="1" smtClean="0"/>
              <a:t>réjection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Impossible par Monte-Carlo </a:t>
            </a:r>
            <a:r>
              <a:rPr lang="en-US" dirty="0" err="1" smtClean="0"/>
              <a:t>seul</a:t>
            </a:r>
            <a:endParaRPr lang="en-US" dirty="0" smtClean="0"/>
          </a:p>
          <a:p>
            <a:pPr lvl="2"/>
            <a:r>
              <a:rPr lang="en-US" dirty="0" smtClean="0"/>
              <a:t>Ex:</a:t>
            </a:r>
            <a:r>
              <a:rPr lang="en-US" baseline="30000" dirty="0" smtClean="0"/>
              <a:t> </a:t>
            </a:r>
            <a:r>
              <a:rPr lang="en-US" dirty="0" smtClean="0"/>
              <a:t>W + jet: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~ 10 </a:t>
            </a:r>
            <a:r>
              <a:rPr lang="en-US" dirty="0" err="1" smtClean="0"/>
              <a:t>nb</a:t>
            </a:r>
            <a:r>
              <a:rPr lang="en-US" dirty="0" smtClean="0"/>
              <a:t> = 10</a:t>
            </a:r>
            <a:r>
              <a:rPr lang="en-US" baseline="30000" dirty="0" smtClean="0"/>
              <a:t>5</a:t>
            </a:r>
            <a:r>
              <a:rPr lang="en-US" dirty="0" smtClean="0"/>
              <a:t> x signal  et   </a:t>
            </a:r>
            <a:r>
              <a:rPr lang="en-US" dirty="0" err="1" smtClean="0"/>
              <a:t>Prob</a:t>
            </a:r>
            <a:r>
              <a:rPr lang="en-US" dirty="0" smtClean="0"/>
              <a:t>(jet fakes electron) ~10</a:t>
            </a:r>
            <a:r>
              <a:rPr lang="en-US" baseline="30000" dirty="0" smtClean="0"/>
              <a:t>-4 </a:t>
            </a:r>
          </a:p>
          <a:p>
            <a:pPr lvl="2">
              <a:buNone/>
            </a:pPr>
            <a:r>
              <a:rPr lang="en-US" dirty="0" smtClean="0"/>
              <a:t>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d’événements</a:t>
            </a:r>
            <a:r>
              <a:rPr lang="en-US" dirty="0" smtClean="0"/>
              <a:t> MC? Description à 10</a:t>
            </a:r>
            <a:r>
              <a:rPr lang="en-US" baseline="30000" dirty="0" smtClean="0"/>
              <a:t>-6</a:t>
            </a:r>
            <a:r>
              <a:rPr lang="en-US" dirty="0" smtClean="0"/>
              <a:t> </a:t>
            </a:r>
            <a:r>
              <a:rPr lang="en-US" dirty="0" err="1" smtClean="0"/>
              <a:t>près</a:t>
            </a:r>
            <a:r>
              <a:rPr lang="en-US" dirty="0" smtClean="0"/>
              <a:t> ?</a:t>
            </a:r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=&gt; </a:t>
            </a:r>
            <a:r>
              <a:rPr lang="en-US" dirty="0" err="1" smtClean="0"/>
              <a:t>Région</a:t>
            </a:r>
            <a:r>
              <a:rPr lang="en-US" dirty="0" smtClean="0"/>
              <a:t> de </a:t>
            </a:r>
            <a:r>
              <a:rPr lang="en-US" dirty="0" err="1" smtClean="0"/>
              <a:t>contrôle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 </a:t>
            </a:r>
            <a:r>
              <a:rPr lang="en-US" dirty="0" smtClean="0"/>
              <a:t>extrapolation à la </a:t>
            </a:r>
            <a:r>
              <a:rPr lang="en-US" dirty="0" err="1" smtClean="0"/>
              <a:t>région</a:t>
            </a:r>
            <a:r>
              <a:rPr lang="en-US" dirty="0" smtClean="0"/>
              <a:t> du signal.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6" name="Image 5" descr="uuW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3080" y="1196752"/>
            <a:ext cx="1503426" cy="881319"/>
          </a:xfrm>
          <a:prstGeom prst="rect">
            <a:avLst/>
          </a:prstGeom>
        </p:spPr>
      </p:pic>
      <p:pic>
        <p:nvPicPr>
          <p:cNvPr id="7" name="Image 6" descr="uuWW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3320" y="1301491"/>
            <a:ext cx="1728192" cy="7593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9064" y="2348880"/>
            <a:ext cx="1910705" cy="116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9304" y="2223732"/>
            <a:ext cx="2000672" cy="14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4488" y="117351"/>
            <a:ext cx="9163050" cy="575345"/>
          </a:xfrm>
        </p:spPr>
        <p:txBody>
          <a:bodyPr/>
          <a:lstStyle/>
          <a:p>
            <a:r>
              <a:rPr lang="en-US" dirty="0" smtClean="0"/>
              <a:t>Bruits de fond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456" y="836712"/>
            <a:ext cx="9217025" cy="5472608"/>
          </a:xfrm>
        </p:spPr>
        <p:txBody>
          <a:bodyPr/>
          <a:lstStyle/>
          <a:p>
            <a:r>
              <a:rPr lang="en-US" dirty="0" err="1" smtClean="0"/>
              <a:t>Exemple</a:t>
            </a:r>
            <a:r>
              <a:rPr lang="en-US" dirty="0" smtClean="0"/>
              <a:t> : H-&gt; </a:t>
            </a:r>
            <a:r>
              <a:rPr lang="en-US" dirty="0" err="1" smtClean="0">
                <a:latin typeface="Symbol" pitchFamily="18" charset="2"/>
              </a:rPr>
              <a:t>gg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inclusif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Identification de 2 photons</a:t>
            </a:r>
          </a:p>
          <a:p>
            <a:pPr lvl="1"/>
            <a:r>
              <a:rPr lang="en-US" dirty="0" err="1" smtClean="0"/>
              <a:t>Recherche</a:t>
            </a:r>
            <a:r>
              <a:rPr lang="en-US" dirty="0" smtClean="0"/>
              <a:t> d’un </a:t>
            </a:r>
            <a:r>
              <a:rPr lang="en-US" dirty="0" err="1" smtClean="0"/>
              <a:t>pic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distribution de masse </a:t>
            </a:r>
          </a:p>
          <a:p>
            <a:pPr lvl="1"/>
            <a:r>
              <a:rPr lang="en-US" dirty="0" smtClean="0"/>
              <a:t>Fond: fit par </a:t>
            </a:r>
            <a:r>
              <a:rPr lang="en-US" dirty="0" err="1" smtClean="0"/>
              <a:t>courbe</a:t>
            </a:r>
            <a:r>
              <a:rPr lang="en-US" dirty="0" smtClean="0"/>
              <a:t> “</a:t>
            </a:r>
            <a:r>
              <a:rPr lang="en-US" dirty="0" err="1" smtClean="0"/>
              <a:t>lisse</a:t>
            </a:r>
            <a:r>
              <a:rPr lang="en-US" dirty="0" smtClean="0"/>
              <a:t>”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 =&gt; 100% “data driven”.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err="1" smtClean="0"/>
              <a:t>Exemple</a:t>
            </a:r>
            <a:r>
              <a:rPr lang="en-US" dirty="0" smtClean="0"/>
              <a:t>: H-&gt; ZZ* -&gt; 4e, 4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, 2e2</a:t>
            </a:r>
            <a:r>
              <a:rPr lang="en-US" dirty="0" smtClean="0">
                <a:latin typeface="Symbol" pitchFamily="18" charset="2"/>
              </a:rPr>
              <a:t>m</a:t>
            </a:r>
          </a:p>
          <a:p>
            <a:pPr lvl="1"/>
            <a:r>
              <a:rPr lang="en-US" dirty="0" smtClean="0"/>
              <a:t>Identification leptons, avec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paire</a:t>
            </a:r>
            <a:r>
              <a:rPr lang="en-US" dirty="0" smtClean="0"/>
              <a:t> en Z</a:t>
            </a:r>
          </a:p>
          <a:p>
            <a:pPr lvl="1"/>
            <a:r>
              <a:rPr lang="en-US" dirty="0" err="1" smtClean="0"/>
              <a:t>Recherche</a:t>
            </a:r>
            <a:r>
              <a:rPr lang="en-US" dirty="0" smtClean="0"/>
              <a:t> d’un </a:t>
            </a:r>
            <a:r>
              <a:rPr lang="en-US" dirty="0" err="1" smtClean="0"/>
              <a:t>pic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distribution m(4l)</a:t>
            </a:r>
          </a:p>
          <a:p>
            <a:r>
              <a:rPr lang="en-US" dirty="0" smtClean="0">
                <a:latin typeface="Symbol" pitchFamily="18" charset="2"/>
              </a:rPr>
              <a:t>- </a:t>
            </a:r>
            <a:r>
              <a:rPr lang="en-US" sz="1800" dirty="0" smtClean="0"/>
              <a:t>fond principal: “continuum ZZ*” </a:t>
            </a:r>
          </a:p>
          <a:p>
            <a:pPr lvl="1">
              <a:buNone/>
            </a:pPr>
            <a:r>
              <a:rPr lang="en-US" dirty="0" smtClean="0"/>
              <a:t>Calculable en MS. Data: </a:t>
            </a:r>
            <a:r>
              <a:rPr lang="en-US" dirty="0" err="1" smtClean="0"/>
              <a:t>vérifier</a:t>
            </a:r>
            <a:r>
              <a:rPr lang="en-US" dirty="0" smtClean="0"/>
              <a:t> la </a:t>
            </a:r>
            <a:r>
              <a:rPr lang="en-US" dirty="0" err="1" smtClean="0"/>
              <a:t>normalisation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 =&gt; </a:t>
            </a:r>
            <a:r>
              <a:rPr lang="en-US" dirty="0" err="1" smtClean="0"/>
              <a:t>presque</a:t>
            </a:r>
            <a:r>
              <a:rPr lang="en-US" dirty="0" smtClean="0"/>
              <a:t> 100% Monte-Carlo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B Mansoulié, IRFU-SPP            Journée Higgs, IRFU  2 novembre 2011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DE86-555C-4F60-AFE4-484410401857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3120" y="3573016"/>
            <a:ext cx="3096344" cy="296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1112" y="836712"/>
            <a:ext cx="3672408" cy="263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uvell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A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uvelle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uvell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L:\OffiPRO\Modeles\NOUVELLE.POT</Template>
  <TotalTime>49605</TotalTime>
  <Words>1726</Words>
  <Application>Microsoft Office PowerPoint</Application>
  <PresentationFormat>Format A4 (210 x 297 mm)</PresentationFormat>
  <Paragraphs>600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Nouvelle</vt:lpstr>
      <vt:lpstr>Recherche du Boson de Higgs aux collisionneurs de hadrons</vt:lpstr>
      <vt:lpstr>Le Higgs (Modèle Standard) avant 2011</vt:lpstr>
      <vt:lpstr>Modes de désintégration du Higgs/signatures</vt:lpstr>
      <vt:lpstr>Production du Higgs</vt:lpstr>
      <vt:lpstr>Luminosités, sensibilités</vt:lpstr>
      <vt:lpstr>Signatures, identification</vt:lpstr>
      <vt:lpstr>Bruits de fond, simulation, “data driven”…</vt:lpstr>
      <vt:lpstr>Evaluation des fonds</vt:lpstr>
      <vt:lpstr>Bruits de fond</vt:lpstr>
      <vt:lpstr>Bruits de fond</vt:lpstr>
      <vt:lpstr>Optimisation des analyses</vt:lpstr>
      <vt:lpstr>Analyses Higgs: complexes</vt:lpstr>
      <vt:lpstr>Analyses combinées</vt:lpstr>
      <vt:lpstr>Higgs non standard</vt:lpstr>
      <vt:lpstr>Les progrès de la théorie</vt:lpstr>
      <vt:lpstr>Tevatron</vt:lpstr>
      <vt:lpstr>Higgs au Tevatron</vt:lpstr>
      <vt:lpstr>Higgs au Tevatron: actuel et projection</vt:lpstr>
      <vt:lpstr>LHC</vt:lpstr>
      <vt:lpstr>Expériences</vt:lpstr>
      <vt:lpstr>Performances</vt:lpstr>
      <vt:lpstr>Mesures Modèle Standard</vt:lpstr>
      <vt:lpstr>Résultats (Lepton-Photon, 1 à 2 fb-1)</vt:lpstr>
      <vt:lpstr>Combinaison par expérience</vt:lpstr>
      <vt:lpstr>Projections Higgs</vt:lpstr>
      <vt:lpstr>Backup</vt:lpstr>
      <vt:lpstr>Reminder : LHC</vt:lpstr>
      <vt:lpstr>LHC </vt:lpstr>
      <vt:lpstr>LHC startup</vt:lpstr>
      <vt:lpstr>Atlas</vt:lpstr>
      <vt:lpstr>CMS</vt:lpstr>
      <vt:lpstr>Experiments: Readiness</vt:lpstr>
      <vt:lpstr>Offline data processing (on the grid)</vt:lpstr>
      <vt:lpstr>Detector performance studies</vt:lpstr>
      <vt:lpstr>“Soft” events</vt:lpstr>
      <vt:lpstr>Missing ET, Jet Energy scale</vt:lpstr>
      <vt:lpstr>Limites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Séminaire Poincaré</dc:title>
  <dc:subject>Physics at LHC</dc:subject>
  <dc:creator>B Mansoulié</dc:creator>
  <cp:lastModifiedBy>Mansoulie</cp:lastModifiedBy>
  <cp:revision>415</cp:revision>
  <cp:lastPrinted>2000-09-25T15:01:28Z</cp:lastPrinted>
  <dcterms:created xsi:type="dcterms:W3CDTF">1995-06-17T23:31:02Z</dcterms:created>
  <dcterms:modified xsi:type="dcterms:W3CDTF">2011-11-01T17:43:45Z</dcterms:modified>
</cp:coreProperties>
</file>