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9" r:id="rId3"/>
    <p:sldId id="268" r:id="rId4"/>
    <p:sldId id="261" r:id="rId5"/>
    <p:sldId id="270" r:id="rId6"/>
    <p:sldId id="263" r:id="rId7"/>
    <p:sldId id="267" r:id="rId8"/>
    <p:sldId id="266" r:id="rId9"/>
    <p:sldId id="276" r:id="rId10"/>
    <p:sldId id="273" r:id="rId11"/>
    <p:sldId id="274" r:id="rId12"/>
    <p:sldId id="275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1F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1" autoAdjust="0"/>
    <p:restoredTop sz="94660"/>
  </p:normalViewPr>
  <p:slideViewPr>
    <p:cSldViewPr>
      <p:cViewPr varScale="1">
        <p:scale>
          <a:sx n="53" d="100"/>
          <a:sy n="53" d="100"/>
        </p:scale>
        <p:origin x="-12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RAPPEL TITRE PRESENTATION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B5D63-60BE-4C57-A997-92231B26DA3C}" type="datetime2">
              <a:rPr lang="fr-FR" smtClean="0"/>
              <a:pPr/>
              <a:t>mardi 17 mai 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B2635-543E-4A9F-B21D-C51ACD2CDC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RAPPEL TITRE PRESENTATION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2D0C1-7A7C-4972-903F-C3749957E117}" type="datetime2">
              <a:rPr lang="fr-FR" smtClean="0"/>
              <a:pPr/>
              <a:t>mardi 17 mai 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063EC-8BBD-421C-BFD5-2B87C88F0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bg>
      <p:bgPr>
        <a:blipFill dpi="0" rotWithShape="1">
          <a:blip r:embed="rId2" cstate="print">
            <a:lum/>
          </a:blip>
          <a:srcRect/>
          <a:stretch>
            <a:fillRect l="-6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214546" y="214290"/>
            <a:ext cx="5572164" cy="796908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3600" b="1" i="0" cap="all" baseline="0">
                <a:solidFill>
                  <a:srgbClr val="AB757F"/>
                </a:solidFill>
                <a:latin typeface="Arial Bold"/>
              </a:defRPr>
            </a:lvl1pPr>
          </a:lstStyle>
          <a:p>
            <a:r>
              <a:rPr lang="fr-FR" dirty="0" smtClean="0"/>
              <a:t>Titre présentation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00034" y="1635115"/>
            <a:ext cx="2000264" cy="365125"/>
          </a:xfrm>
        </p:spPr>
        <p:txBody>
          <a:bodyPr/>
          <a:lstStyle>
            <a:lvl1pPr>
              <a:defRPr sz="1400" b="0" i="1" u="sng" baseline="0">
                <a:solidFill>
                  <a:srgbClr val="C3004A"/>
                </a:solidFill>
                <a:uFill>
                  <a:solidFill>
                    <a:srgbClr val="C00000"/>
                  </a:solidFill>
                </a:uFill>
                <a:latin typeface="Arial Bold"/>
              </a:defRPr>
            </a:lvl1pPr>
          </a:lstStyle>
          <a:p>
            <a:r>
              <a:rPr lang="fr-FR" smtClean="0"/>
              <a:t>A. Dbeyssi, le 17/05/2011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28596" y="5357826"/>
            <a:ext cx="1714480" cy="1357298"/>
          </a:xfrm>
        </p:spPr>
        <p:txBody>
          <a:bodyPr/>
          <a:lstStyle>
            <a:lvl1pPr>
              <a:defRPr sz="1000" b="0" i="0" baseline="0">
                <a:solidFill>
                  <a:srgbClr val="FF0000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 hasCustomPrompt="1"/>
          </p:nvPr>
        </p:nvSpPr>
        <p:spPr>
          <a:xfrm>
            <a:off x="2500298" y="1714489"/>
            <a:ext cx="6143668" cy="2071701"/>
          </a:xfrm>
        </p:spPr>
        <p:txBody>
          <a:bodyPr>
            <a:normAutofit/>
          </a:bodyPr>
          <a:lstStyle>
            <a:lvl1pPr>
              <a:buFontTx/>
              <a:buNone/>
              <a:defRPr sz="1200" b="0" i="0" baseline="0">
                <a:solidFill>
                  <a:srgbClr val="AB757F"/>
                </a:solidFill>
                <a:latin typeface="Arial Bold"/>
              </a:defRPr>
            </a:lvl1pPr>
            <a:lvl2pPr>
              <a:defRPr sz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Arial Bold"/>
              </a:defRPr>
            </a:lvl2pPr>
            <a:lvl3pPr>
              <a:defRPr sz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Arial Bold"/>
              </a:defRPr>
            </a:lvl3pPr>
            <a:lvl4pPr>
              <a:defRPr sz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Arial Bold"/>
              </a:defRPr>
            </a:lvl4pPr>
            <a:lvl5pPr>
              <a:defRPr sz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Arial Bold"/>
              </a:defRPr>
            </a:lvl5pPr>
          </a:lstStyle>
          <a:p>
            <a:pPr lvl="0"/>
            <a:r>
              <a:rPr lang="fr-FR" dirty="0" smtClean="0"/>
              <a:t>Texte d’introduction. xxxxxxxxxxxxxxxxxxxxxxxxxxxxxxxxxxxxxxxxxxxxxxxxxxxxxxxxxxxxxxxxxxxxxxxxxxxxxxxxxxxxxxxxxxxxxxxxxxxxxxxxxxxxxxxxxxxxxxxxxxxxxxxxxxxxxxxxxxxxxxxxxxxxxxxxxxxxxxxxxxxxxxxxxxxxxxxxxxxxxxxxxxxxxxxxxxxxxxxxxxxxxx</a:t>
            </a:r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14"/>
          </p:nvPr>
        </p:nvSpPr>
        <p:spPr>
          <a:xfrm>
            <a:off x="2500298" y="4143380"/>
            <a:ext cx="6143668" cy="2143140"/>
          </a:xfrm>
        </p:spPr>
        <p:txBody>
          <a:bodyPr>
            <a:normAutofit/>
          </a:bodyPr>
          <a:lstStyle>
            <a:lvl1pPr>
              <a:buNone/>
              <a:defRPr sz="1600" baseline="0">
                <a:latin typeface="Arial Bold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pic>
        <p:nvPicPr>
          <p:cNvPr id="11" name="Image 10" descr="logoip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78359" y="-71438"/>
            <a:ext cx="2407920" cy="1571612"/>
          </a:xfrm>
          <a:prstGeom prst="rect">
            <a:avLst/>
          </a:prstGeom>
        </p:spPr>
      </p:pic>
      <p:sp>
        <p:nvSpPr>
          <p:cNvPr id="9" name="Espace réservé du numéro de diapositive 4"/>
          <p:cNvSpPr txBox="1">
            <a:spLocks/>
          </p:cNvSpPr>
          <p:nvPr userDrawn="1"/>
        </p:nvSpPr>
        <p:spPr>
          <a:xfrm>
            <a:off x="8572528" y="6500834"/>
            <a:ext cx="57150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rgbClr val="C3004A"/>
                </a:solidFill>
                <a:latin typeface="Arial Bold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7C2CF4-5274-451A-B5B2-DDFF816FA3B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C3004A"/>
                </a:solidFill>
                <a:effectLst/>
                <a:uLnTx/>
                <a:uFillTx/>
                <a:latin typeface="Arial 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C3004A"/>
              </a:solidFill>
              <a:effectLst/>
              <a:uLnTx/>
              <a:uFillTx/>
              <a:latin typeface="Arial Bold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OWERPOINTfond_suite (2)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6" name="Image 5" descr="logoip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78359" y="-71438"/>
            <a:ext cx="2178591" cy="1357298"/>
          </a:xfrm>
          <a:prstGeom prst="rect">
            <a:avLst/>
          </a:prstGeom>
        </p:spPr>
      </p:pic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357422" y="1428736"/>
            <a:ext cx="6215106" cy="1143008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1400" b="0" i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14"/>
          </p:nvPr>
        </p:nvSpPr>
        <p:spPr>
          <a:xfrm>
            <a:off x="2357422" y="4786322"/>
            <a:ext cx="6143668" cy="1571636"/>
          </a:xfrm>
        </p:spPr>
        <p:txBody>
          <a:bodyPr>
            <a:normAutofit/>
          </a:bodyPr>
          <a:lstStyle>
            <a:lvl1pPr>
              <a:buFontTx/>
              <a:buNone/>
              <a:defRPr sz="1400" baseline="0">
                <a:latin typeface="Arial Bold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2357422" y="285728"/>
            <a:ext cx="6572296" cy="714380"/>
          </a:xfrm>
        </p:spPr>
        <p:txBody>
          <a:bodyPr>
            <a:normAutofit/>
          </a:bodyPr>
          <a:lstStyle>
            <a:lvl1pPr algn="l">
              <a:buFont typeface="Arial" pitchFamily="34" charset="0"/>
              <a:buNone/>
              <a:defRPr sz="1800" b="1" i="0" u="none" strike="noStrike" cap="all" baseline="0">
                <a:ln w="0" cap="sq">
                  <a:solidFill>
                    <a:schemeClr val="tx1"/>
                  </a:solidFill>
                </a:ln>
                <a:solidFill>
                  <a:srgbClr val="501F74"/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Arial Bold"/>
              </a:defRPr>
            </a:lvl1pPr>
          </a:lstStyle>
          <a:p>
            <a:r>
              <a:rPr lang="fr-FR" dirty="0" smtClean="0"/>
              <a:t>Rappel titre présentation</a:t>
            </a:r>
            <a:endParaRPr lang="fr-FR" dirty="0"/>
          </a:p>
        </p:txBody>
      </p:sp>
      <p:sp>
        <p:nvSpPr>
          <p:cNvPr id="12" name="Espace réservé du contenu 7"/>
          <p:cNvSpPr>
            <a:spLocks noGrp="1"/>
          </p:cNvSpPr>
          <p:nvPr>
            <p:ph sz="quarter" idx="15"/>
          </p:nvPr>
        </p:nvSpPr>
        <p:spPr>
          <a:xfrm>
            <a:off x="2357422" y="3071810"/>
            <a:ext cx="6143668" cy="1214446"/>
          </a:xfrm>
        </p:spPr>
        <p:txBody>
          <a:bodyPr>
            <a:normAutofit/>
          </a:bodyPr>
          <a:lstStyle>
            <a:lvl1pPr>
              <a:buFontTx/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pied de page 14"/>
          <p:cNvSpPr>
            <a:spLocks noGrp="1"/>
          </p:cNvSpPr>
          <p:nvPr/>
        </p:nvSpPr>
        <p:spPr/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2500298" y="785794"/>
            <a:ext cx="6643702" cy="1588"/>
          </a:xfrm>
          <a:prstGeom prst="line">
            <a:avLst/>
          </a:prstGeom>
          <a:ln w="19050">
            <a:solidFill>
              <a:srgbClr val="501F7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space réservé du texte 23"/>
          <p:cNvSpPr>
            <a:spLocks noGrp="1"/>
          </p:cNvSpPr>
          <p:nvPr>
            <p:ph type="body" sz="quarter" idx="17" hasCustomPrompt="1"/>
          </p:nvPr>
        </p:nvSpPr>
        <p:spPr>
          <a:xfrm>
            <a:off x="2357422" y="1071546"/>
            <a:ext cx="3571900" cy="357190"/>
          </a:xfrm>
        </p:spPr>
        <p:txBody>
          <a:bodyPr>
            <a:normAutofit/>
          </a:bodyPr>
          <a:lstStyle>
            <a:lvl1pPr>
              <a:buFontTx/>
              <a:buNone/>
              <a:defRPr sz="1800" b="1" i="0" baseline="0">
                <a:solidFill>
                  <a:srgbClr val="C3004A"/>
                </a:solidFill>
                <a:latin typeface="Arial Bold"/>
              </a:defRPr>
            </a:lvl1pPr>
          </a:lstStyle>
          <a:p>
            <a:pPr lvl="0"/>
            <a:r>
              <a:rPr lang="fr-FR" dirty="0" smtClean="0"/>
              <a:t>Titre principal</a:t>
            </a:r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8" hasCustomPrompt="1"/>
          </p:nvPr>
        </p:nvSpPr>
        <p:spPr>
          <a:xfrm>
            <a:off x="2357422" y="2714620"/>
            <a:ext cx="3571900" cy="357190"/>
          </a:xfrm>
        </p:spPr>
        <p:txBody>
          <a:bodyPr>
            <a:noAutofit/>
          </a:bodyPr>
          <a:lstStyle>
            <a:lvl1pPr>
              <a:buFontTx/>
              <a:buNone/>
              <a:defRPr sz="1800" baseline="0">
                <a:solidFill>
                  <a:srgbClr val="501F74"/>
                </a:solidFill>
                <a:latin typeface="Arial Bold"/>
              </a:defRPr>
            </a:lvl1pPr>
          </a:lstStyle>
          <a:p>
            <a:pPr lvl="0"/>
            <a:r>
              <a:rPr lang="fr-FR" sz="1800" baseline="0" dirty="0" smtClean="0">
                <a:solidFill>
                  <a:schemeClr val="accent4">
                    <a:lumMod val="75000"/>
                  </a:schemeClr>
                </a:solidFill>
                <a:latin typeface="Arial Bold"/>
              </a:rPr>
              <a:t>Intertitre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9" hasCustomPrompt="1"/>
          </p:nvPr>
        </p:nvSpPr>
        <p:spPr>
          <a:xfrm>
            <a:off x="2357422" y="4429126"/>
            <a:ext cx="3571900" cy="357196"/>
          </a:xfrm>
        </p:spPr>
        <p:txBody>
          <a:bodyPr>
            <a:noAutofit/>
          </a:bodyPr>
          <a:lstStyle>
            <a:lvl1pPr>
              <a:buFontTx/>
              <a:buNone/>
              <a:defRPr sz="1800" baseline="0">
                <a:solidFill>
                  <a:srgbClr val="AB757F"/>
                </a:solidFill>
                <a:latin typeface="Arial Bold"/>
              </a:defRPr>
            </a:lvl1pPr>
          </a:lstStyle>
          <a:p>
            <a:pPr lvl="0"/>
            <a:r>
              <a:rPr lang="fr-FR" dirty="0" smtClean="0"/>
              <a:t>Titre graphique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286644" y="492107"/>
            <a:ext cx="1714512" cy="365125"/>
          </a:xfrm>
        </p:spPr>
        <p:txBody>
          <a:bodyPr/>
          <a:lstStyle>
            <a:lvl1pPr>
              <a:defRPr sz="1000" b="0" i="1" baseline="0">
                <a:solidFill>
                  <a:srgbClr val="C3004A"/>
                </a:solidFill>
                <a:latin typeface="Arial Bold"/>
              </a:defRPr>
            </a:lvl1pPr>
          </a:lstStyle>
          <a:p>
            <a:r>
              <a:rPr lang="fr-FR" smtClean="0"/>
              <a:t>A. Dbeyssi, le 17/05/2011</a:t>
            </a:r>
            <a:endParaRPr lang="fr-FR" dirty="0"/>
          </a:p>
        </p:txBody>
      </p:sp>
      <p:sp>
        <p:nvSpPr>
          <p:cNvPr id="18" name="Espace réservé du numéro de diapositive 4"/>
          <p:cNvSpPr txBox="1">
            <a:spLocks/>
          </p:cNvSpPr>
          <p:nvPr userDrawn="1"/>
        </p:nvSpPr>
        <p:spPr>
          <a:xfrm>
            <a:off x="8572528" y="6500834"/>
            <a:ext cx="57150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rgbClr val="C3004A"/>
                </a:solidFill>
                <a:latin typeface="Arial Bold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7C2CF4-5274-451A-B5B2-DDFF816FA3B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C3004A"/>
                </a:solidFill>
                <a:effectLst/>
                <a:uLnTx/>
                <a:uFillTx/>
                <a:latin typeface="Arial 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C3004A"/>
              </a:solidFill>
              <a:effectLst/>
              <a:uLnTx/>
              <a:uFillTx/>
              <a:latin typeface="Arial Bold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A. Dbeyssi, le 17/05/2011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C2CF4-5274-451A-B5B2-DDFF816FA3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35496" y="1196752"/>
            <a:ext cx="2000264" cy="365125"/>
          </a:xfrm>
        </p:spPr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13"/>
          </p:nvPr>
        </p:nvSpPr>
        <p:spPr>
          <a:xfrm>
            <a:off x="2500298" y="1786497"/>
            <a:ext cx="6643702" cy="507150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  Radiative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correction :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emission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of photon (soft hard and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virtual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)  in initial  and final state .</a:t>
            </a:r>
          </a:p>
          <a:p>
            <a:pPr>
              <a:buFont typeface="Courier New" pitchFamily="49" charset="0"/>
              <a:buChar char="o"/>
            </a:pP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PandaRoot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Generators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and transport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models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fr-F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Effect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of the  PHOTOS  package of PANDAROOT : Simulation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with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radiative correction.                  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endParaRPr lang="fr-F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Monte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Carlo Simulations of     </a:t>
            </a:r>
          </a:p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   in PANDAROOT: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Study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of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energy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angular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distribution of </a:t>
            </a:r>
            <a:r>
              <a:rPr lang="fr-FR" sz="2400" b="1" dirty="0" err="1" smtClean="0">
                <a:solidFill>
                  <a:schemeClr val="accent4">
                    <a:lumMod val="75000"/>
                  </a:schemeClr>
                </a:solidFill>
              </a:rPr>
              <a:t>electrons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and positrons .</a:t>
            </a:r>
          </a:p>
          <a:p>
            <a:pPr>
              <a:buFont typeface="Courier New" pitchFamily="49" charset="0"/>
              <a:buChar char="o"/>
            </a:pPr>
            <a:endParaRPr lang="fr-F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2267744" y="620688"/>
          <a:ext cx="2808312" cy="792088"/>
        </p:xfrm>
        <a:graphic>
          <a:graphicData uri="http://schemas.openxmlformats.org/presentationml/2006/ole">
            <p:oleObj spid="_x0000_s1026" name="Équation" r:id="rId3" imgW="1002960" imgH="228600" progId="Equation.3">
              <p:embed/>
            </p:oleObj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2448272" y="44624"/>
            <a:ext cx="6444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RADIATIVE CORRECTIONS  TO</a:t>
            </a:r>
          </a:p>
          <a:p>
            <a:r>
              <a:rPr lang="fr-FR" sz="4000" b="1" dirty="0" smtClean="0"/>
              <a:t>                       IN </a:t>
            </a:r>
            <a:r>
              <a:rPr lang="fr-F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PANDAROOT</a:t>
            </a:r>
            <a:endParaRPr lang="fr-FR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876032" y="4869160"/>
          <a:ext cx="2088456" cy="517972"/>
        </p:xfrm>
        <a:graphic>
          <a:graphicData uri="http://schemas.openxmlformats.org/presentationml/2006/ole">
            <p:oleObj spid="_x0000_s1027" name="Équation" r:id="rId4" imgW="1002960" imgH="228600" progId="Equation.3">
              <p:embed/>
            </p:oleObj>
          </a:graphicData>
        </a:graphic>
      </p:graphicFrame>
      <p:pic>
        <p:nvPicPr>
          <p:cNvPr id="8" name="Espace réservé pour une image  16" descr="panda_full_label2_1.jpg"/>
          <p:cNvPicPr>
            <a:picLocks noChangeAspect="1"/>
          </p:cNvPicPr>
          <p:nvPr/>
        </p:nvPicPr>
        <p:blipFill>
          <a:blip r:embed="rId5" cstate="print"/>
          <a:srcRect t="5038" b="5038"/>
          <a:stretch>
            <a:fillRect/>
          </a:stretch>
        </p:blipFill>
        <p:spPr>
          <a:xfrm>
            <a:off x="107504" y="2276872"/>
            <a:ext cx="2448272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00808"/>
            <a:ext cx="410445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410445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Radiative </a:t>
            </a:r>
            <a:r>
              <a:rPr lang="fr-FR" dirty="0" smtClean="0"/>
              <a:t>corrections </a:t>
            </a:r>
            <a:r>
              <a:rPr lang="fr-FR" dirty="0" smtClean="0"/>
              <a:t>in </a:t>
            </a:r>
            <a:r>
              <a:rPr lang="fr-FR" dirty="0" err="1" smtClean="0"/>
              <a:t>pandaroot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261978" y="1052736"/>
            <a:ext cx="6622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chemeClr val="accent4"/>
                </a:solidFill>
              </a:rPr>
              <a:t>Energy</a:t>
            </a:r>
            <a:r>
              <a:rPr lang="fr-FR" sz="2400" b="1" dirty="0" smtClean="0">
                <a:solidFill>
                  <a:schemeClr val="accent4"/>
                </a:solidFill>
              </a:rPr>
              <a:t> of </a:t>
            </a:r>
            <a:r>
              <a:rPr lang="fr-FR" sz="2400" b="1" dirty="0" err="1" smtClean="0">
                <a:solidFill>
                  <a:schemeClr val="accent4"/>
                </a:solidFill>
              </a:rPr>
              <a:t>emitted</a:t>
            </a:r>
            <a:r>
              <a:rPr lang="fr-FR" sz="2400" b="1" dirty="0" smtClean="0">
                <a:solidFill>
                  <a:schemeClr val="accent4"/>
                </a:solidFill>
              </a:rPr>
              <a:t> photons in the </a:t>
            </a:r>
            <a:r>
              <a:rPr lang="fr-FR" sz="2400" b="1" dirty="0" err="1" smtClean="0">
                <a:solidFill>
                  <a:schemeClr val="accent4"/>
                </a:solidFill>
              </a:rPr>
              <a:t>laboratory</a:t>
            </a:r>
            <a:r>
              <a:rPr lang="fr-FR" sz="2400" b="1" dirty="0" smtClean="0">
                <a:solidFill>
                  <a:schemeClr val="accent4"/>
                </a:solidFill>
              </a:rPr>
              <a:t> frame</a:t>
            </a:r>
            <a:endParaRPr lang="fr-FR" sz="2400" b="1" dirty="0">
              <a:solidFill>
                <a:schemeClr val="accent4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67744" y="2060848"/>
            <a:ext cx="1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 = 1.7 </a:t>
            </a:r>
            <a:r>
              <a:rPr lang="fr-FR" b="1" dirty="0" err="1" smtClean="0"/>
              <a:t>GeV</a:t>
            </a:r>
            <a:r>
              <a:rPr lang="fr-FR" b="1" dirty="0" smtClean="0"/>
              <a:t>/c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020272" y="1916832"/>
            <a:ext cx="134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 =10 </a:t>
            </a:r>
            <a:r>
              <a:rPr lang="fr-FR" b="1" dirty="0" err="1" smtClean="0"/>
              <a:t>GeV</a:t>
            </a:r>
            <a:r>
              <a:rPr lang="fr-FR" b="1" dirty="0" smtClean="0"/>
              <a:t>/c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915816" y="5661248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chemeClr val="accent2"/>
                </a:solidFill>
              </a:rPr>
              <a:t>Mostly</a:t>
            </a:r>
            <a:r>
              <a:rPr lang="fr-FR" sz="2800" b="1" dirty="0" smtClean="0">
                <a:solidFill>
                  <a:schemeClr val="accent2"/>
                </a:solidFill>
              </a:rPr>
              <a:t> soft </a:t>
            </a:r>
            <a:r>
              <a:rPr lang="fr-FR" sz="2800" b="1" dirty="0" smtClean="0">
                <a:solidFill>
                  <a:schemeClr val="accent2"/>
                </a:solidFill>
              </a:rPr>
              <a:t>photon </a:t>
            </a:r>
            <a:r>
              <a:rPr lang="fr-FR" sz="2800" b="1" dirty="0" err="1" smtClean="0">
                <a:solidFill>
                  <a:schemeClr val="accent2"/>
                </a:solidFill>
              </a:rPr>
              <a:t>emission</a:t>
            </a:r>
            <a:endParaRPr lang="fr-FR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Radiative </a:t>
            </a:r>
            <a:r>
              <a:rPr lang="fr-FR" dirty="0" smtClean="0"/>
              <a:t>corrections </a:t>
            </a:r>
            <a:r>
              <a:rPr lang="fr-FR" dirty="0" smtClean="0"/>
              <a:t>in </a:t>
            </a:r>
            <a:r>
              <a:rPr lang="fr-FR" dirty="0" err="1" smtClean="0"/>
              <a:t>pandaroot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6192688" cy="409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827108" y="1196752"/>
            <a:ext cx="831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chemeClr val="accent4"/>
                </a:solidFill>
              </a:rPr>
              <a:t>Angular</a:t>
            </a:r>
            <a:r>
              <a:rPr lang="fr-FR" sz="2400" b="1" dirty="0" smtClean="0">
                <a:solidFill>
                  <a:schemeClr val="accent4"/>
                </a:solidFill>
              </a:rPr>
              <a:t> distribution of </a:t>
            </a:r>
            <a:r>
              <a:rPr lang="fr-FR" sz="2400" b="1" dirty="0" err="1" smtClean="0">
                <a:solidFill>
                  <a:schemeClr val="accent4"/>
                </a:solidFill>
              </a:rPr>
              <a:t>emitted</a:t>
            </a:r>
            <a:r>
              <a:rPr lang="fr-FR" sz="2400" b="1" dirty="0" smtClean="0">
                <a:solidFill>
                  <a:schemeClr val="accent4"/>
                </a:solidFill>
              </a:rPr>
              <a:t> photons in the </a:t>
            </a:r>
            <a:r>
              <a:rPr lang="fr-FR" sz="2400" b="1" dirty="0" err="1" smtClean="0">
                <a:solidFill>
                  <a:schemeClr val="accent4"/>
                </a:solidFill>
              </a:rPr>
              <a:t>laboratory</a:t>
            </a:r>
            <a:r>
              <a:rPr lang="fr-FR" sz="2400" b="1" dirty="0" smtClean="0">
                <a:solidFill>
                  <a:schemeClr val="accent4"/>
                </a:solidFill>
              </a:rPr>
              <a:t> frame</a:t>
            </a:r>
            <a:endParaRPr lang="fr-FR" sz="2400" b="1" dirty="0">
              <a:solidFill>
                <a:schemeClr val="accent4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39752" y="594928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chemeClr val="accent4"/>
                </a:solidFill>
              </a:rPr>
              <a:t>Forward</a:t>
            </a:r>
            <a:r>
              <a:rPr lang="fr-FR" sz="2800" b="1" dirty="0" smtClean="0">
                <a:solidFill>
                  <a:schemeClr val="accent4"/>
                </a:solidFill>
              </a:rPr>
              <a:t>  </a:t>
            </a:r>
            <a:r>
              <a:rPr lang="fr-FR" sz="2800" b="1" dirty="0" err="1" smtClean="0">
                <a:solidFill>
                  <a:schemeClr val="accent4"/>
                </a:solidFill>
              </a:rPr>
              <a:t>emission</a:t>
            </a:r>
            <a:r>
              <a:rPr lang="fr-FR" sz="2800" b="1" dirty="0" smtClean="0">
                <a:solidFill>
                  <a:schemeClr val="accent4"/>
                </a:solidFill>
              </a:rPr>
              <a:t> of photons </a:t>
            </a:r>
            <a:endParaRPr lang="fr-FR" sz="28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2357422" y="1428736"/>
            <a:ext cx="6215106" cy="54292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Simulation for the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channel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.</a:t>
            </a:r>
            <a:endParaRPr lang="fr-F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started</a:t>
            </a:r>
            <a:endParaRPr lang="fr-F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First tests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of the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Photos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have been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done</a:t>
            </a:r>
            <a:endParaRPr lang="fr-F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This 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work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can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be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extended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to :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Tracking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and reconstruction  of the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generated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particles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inside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the detectors.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Radiative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corrections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for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other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reactions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like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t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he muon productions.</a:t>
            </a:r>
            <a:endParaRPr lang="fr-FR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Generator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the hard photon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</a:rPr>
              <a:t>emission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: 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               </a:t>
            </a:r>
          </a:p>
          <a:p>
            <a:r>
              <a:rPr lang="fr-FR" sz="2000" b="1" dirty="0" smtClean="0"/>
              <a:t> </a:t>
            </a:r>
            <a:r>
              <a:rPr lang="fr-FR" sz="2000" b="1" dirty="0" smtClean="0"/>
              <a:t>                                                                 </a:t>
            </a:r>
            <a:r>
              <a:rPr lang="fr-FR" sz="2000" b="1" i="1" dirty="0" err="1" smtClean="0">
                <a:solidFill>
                  <a:srgbClr val="FFFF00"/>
                </a:solidFill>
              </a:rPr>
              <a:t>Thank</a:t>
            </a:r>
            <a:r>
              <a:rPr lang="fr-FR" sz="2000" b="1" i="1" dirty="0" smtClean="0">
                <a:solidFill>
                  <a:srgbClr val="FFFF00"/>
                </a:solidFill>
              </a:rPr>
              <a:t> </a:t>
            </a:r>
            <a:r>
              <a:rPr lang="fr-FR" sz="2000" b="1" i="1" dirty="0" err="1" smtClean="0">
                <a:solidFill>
                  <a:srgbClr val="FFFF00"/>
                </a:solidFill>
              </a:rPr>
              <a:t>you</a:t>
            </a:r>
            <a:r>
              <a:rPr lang="fr-FR" sz="2000" b="1" i="1" dirty="0" smtClean="0">
                <a:solidFill>
                  <a:srgbClr val="FFFF00"/>
                </a:solidFill>
              </a:rPr>
              <a:t> </a:t>
            </a:r>
          </a:p>
          <a:p>
            <a:endParaRPr lang="fr-FR" sz="2000" b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156176" y="1412776"/>
          <a:ext cx="2089150" cy="432048"/>
        </p:xfrm>
        <a:graphic>
          <a:graphicData uri="http://schemas.openxmlformats.org/presentationml/2006/ole">
            <p:oleObj spid="_x0000_s21507" name="Équation" r:id="rId3" imgW="1002960" imgH="228600" progId="Equation.3">
              <p:embed/>
            </p:oleObj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3995936" y="5373216"/>
          <a:ext cx="2488158" cy="504056"/>
        </p:xfrm>
        <a:graphic>
          <a:graphicData uri="http://schemas.openxmlformats.org/presentationml/2006/ole">
            <p:oleObj spid="_x0000_s21508" name="Équation" r:id="rId4" imgW="1231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464200" y="122332"/>
            <a:ext cx="6572296" cy="714380"/>
          </a:xfrm>
        </p:spPr>
        <p:txBody>
          <a:bodyPr/>
          <a:lstStyle/>
          <a:p>
            <a:r>
              <a:rPr lang="fr-FR" dirty="0" smtClean="0"/>
              <a:t>Radiative </a:t>
            </a:r>
            <a:r>
              <a:rPr lang="fr-FR" dirty="0" smtClean="0"/>
              <a:t>corrections </a:t>
            </a:r>
            <a:r>
              <a:rPr lang="fr-FR" dirty="0" smtClean="0"/>
              <a:t>in </a:t>
            </a:r>
            <a:r>
              <a:rPr lang="fr-FR" dirty="0" err="1" smtClean="0"/>
              <a:t>pandaroot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>
          <a:xfrm>
            <a:off x="611560" y="764704"/>
            <a:ext cx="8352928" cy="108012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    Positron and </a:t>
            </a:r>
            <a:r>
              <a:rPr lang="fr-FR" sz="2400" dirty="0" err="1" smtClean="0"/>
              <a:t>electron</a:t>
            </a:r>
            <a:r>
              <a:rPr lang="fr-FR" sz="2400" dirty="0" smtClean="0"/>
              <a:t> </a:t>
            </a:r>
            <a:r>
              <a:rPr lang="fr-FR" sz="2400" dirty="0" err="1" smtClean="0"/>
              <a:t>energy</a:t>
            </a:r>
            <a:r>
              <a:rPr lang="fr-FR" sz="2400" dirty="0" smtClean="0"/>
              <a:t> distribution in the centre of masse </a:t>
            </a:r>
            <a:r>
              <a:rPr lang="fr-FR" sz="2400" dirty="0" err="1" smtClean="0"/>
              <a:t>at</a:t>
            </a:r>
            <a:r>
              <a:rPr lang="fr-FR" sz="2400" dirty="0" smtClean="0"/>
              <a:t> 1.7 </a:t>
            </a:r>
            <a:r>
              <a:rPr lang="fr-FR" sz="2400" dirty="0" err="1" smtClean="0"/>
              <a:t>GeV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700808"/>
            <a:ext cx="424847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388843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0"/>
            <a:ext cx="5572164" cy="766438"/>
          </a:xfrm>
        </p:spPr>
        <p:txBody>
          <a:bodyPr/>
          <a:lstStyle/>
          <a:p>
            <a:r>
              <a:rPr lang="fr-FR" sz="3200" dirty="0" smtClean="0"/>
              <a:t>Radiative </a:t>
            </a:r>
            <a:r>
              <a:rPr lang="fr-FR" sz="3200" dirty="0" err="1" smtClean="0"/>
              <a:t>correctionS</a:t>
            </a:r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2448272" cy="1814882"/>
          </a:xfrm>
          <a:prstGeom prst="rect">
            <a:avLst/>
          </a:prstGeom>
        </p:spPr>
      </p:pic>
      <p:pic>
        <p:nvPicPr>
          <p:cNvPr id="6" name="Espace réservé du contenu 5"/>
          <p:cNvPicPr>
            <a:picLocks noGrp="1" noChangeAspect="1"/>
          </p:cNvPicPr>
          <p:nvPr>
            <p:ph sz="quarter" idx="13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501328"/>
            <a:ext cx="1919666" cy="20716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1944216" cy="164983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989" r="2839" b="24682"/>
          <a:stretch/>
        </p:blipFill>
        <p:spPr>
          <a:xfrm>
            <a:off x="7020272" y="1628800"/>
            <a:ext cx="1737938" cy="151216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046" r="8180" b="24098"/>
          <a:stretch/>
        </p:blipFill>
        <p:spPr>
          <a:xfrm>
            <a:off x="1331640" y="3068960"/>
            <a:ext cx="3384376" cy="14804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878" r="7854" b="24646"/>
          <a:stretch/>
        </p:blipFill>
        <p:spPr>
          <a:xfrm>
            <a:off x="4661842" y="3140968"/>
            <a:ext cx="4086622" cy="1373676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994" y="5497313"/>
            <a:ext cx="4735213" cy="59598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11560" y="1124744"/>
            <a:ext cx="8535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Virtual and soft photon </a:t>
            </a:r>
            <a:r>
              <a:rPr lang="fr-FR" sz="2800" b="1" dirty="0" err="1" smtClean="0">
                <a:solidFill>
                  <a:schemeClr val="accent2"/>
                </a:solidFill>
              </a:rPr>
              <a:t>emission</a:t>
            </a:r>
            <a:r>
              <a:rPr lang="fr-FR" sz="2800" b="1" dirty="0" smtClean="0">
                <a:solidFill>
                  <a:schemeClr val="accent2"/>
                </a:solidFill>
              </a:rPr>
              <a:t> (Born approximation) :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91680" y="4797152"/>
            <a:ext cx="372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Hard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chemeClr val="accent2"/>
                </a:solidFill>
              </a:rPr>
              <a:t>photon </a:t>
            </a:r>
            <a:r>
              <a:rPr lang="fr-FR" sz="2800" b="1" dirty="0" err="1" smtClean="0">
                <a:solidFill>
                  <a:schemeClr val="accent2"/>
                </a:solidFill>
              </a:rPr>
              <a:t>emission</a:t>
            </a:r>
            <a:r>
              <a:rPr lang="fr-FR" sz="2800" b="1" dirty="0" smtClean="0">
                <a:solidFill>
                  <a:schemeClr val="accent2"/>
                </a:solidFill>
              </a:rPr>
              <a:t> :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563913" y="404664"/>
          <a:ext cx="2808287" cy="792162"/>
        </p:xfrm>
        <a:graphic>
          <a:graphicData uri="http://schemas.openxmlformats.org/presentationml/2006/ole">
            <p:oleObj spid="_x0000_s18434" name="Équation" r:id="rId10" imgW="1002960" imgH="228600" progId="Equation.3">
              <p:embed/>
            </p:oleObj>
          </a:graphicData>
        </a:graphic>
      </p:graphicFrame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452320" y="116632"/>
            <a:ext cx="1604728" cy="365125"/>
          </a:xfrm>
        </p:spPr>
        <p:txBody>
          <a:bodyPr/>
          <a:lstStyle/>
          <a:p>
            <a:r>
              <a:rPr lang="fr-FR" dirty="0" smtClean="0"/>
              <a:t>A. </a:t>
            </a:r>
            <a:r>
              <a:rPr lang="fr-FR" dirty="0" err="1" smtClean="0"/>
              <a:t>Dbeyssi</a:t>
            </a:r>
            <a:r>
              <a:rPr lang="fr-FR" dirty="0" smtClean="0"/>
              <a:t>, le 17/05/2011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1403648" y="1500744"/>
            <a:ext cx="7312896" cy="20722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Framework of  simulation and </a:t>
            </a:r>
            <a:r>
              <a:rPr lang="fr-FR" sz="2000" b="1" dirty="0" err="1" smtClean="0"/>
              <a:t>analysis</a:t>
            </a:r>
            <a:r>
              <a:rPr lang="fr-FR" sz="2000" b="1" dirty="0" smtClean="0"/>
              <a:t>  for the PANDA </a:t>
            </a:r>
            <a:r>
              <a:rPr lang="fr-FR" sz="2000" b="1" dirty="0" err="1" smtClean="0"/>
              <a:t>experiment</a:t>
            </a:r>
            <a:r>
              <a:rPr lang="fr-FR" sz="20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Extension of  </a:t>
            </a:r>
            <a:r>
              <a:rPr lang="fr-FR" sz="2000" b="1" dirty="0" err="1" smtClean="0"/>
              <a:t>FairRoot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framework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developped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at</a:t>
            </a:r>
            <a:r>
              <a:rPr lang="fr-FR" sz="2000" b="1" dirty="0" smtClean="0"/>
              <a:t> GSI.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err="1" smtClean="0"/>
              <a:t>Based</a:t>
            </a:r>
            <a:r>
              <a:rPr lang="fr-FR" sz="2000" b="1" dirty="0" smtClean="0"/>
              <a:t> on </a:t>
            </a:r>
            <a:r>
              <a:rPr lang="fr-FR" sz="2000" b="1" dirty="0" err="1" smtClean="0"/>
              <a:t>Root</a:t>
            </a:r>
            <a:r>
              <a:rPr lang="fr-FR" sz="2000" b="1" dirty="0" smtClean="0"/>
              <a:t> and Virtual  Monte-Carlo  (transport model : Geant3, </a:t>
            </a:r>
            <a:r>
              <a:rPr lang="fr-FR" sz="2000" b="1" dirty="0" err="1" smtClean="0"/>
              <a:t>Geant</a:t>
            </a:r>
            <a:r>
              <a:rPr lang="fr-FR" sz="2000" b="1" dirty="0" smtClean="0"/>
              <a:t> 4 and  </a:t>
            </a:r>
            <a:r>
              <a:rPr lang="fr-FR" sz="2000" b="1" dirty="0" err="1" smtClean="0"/>
              <a:t>Fluka</a:t>
            </a:r>
            <a:r>
              <a:rPr lang="fr-FR" sz="2000" b="1" dirty="0" smtClean="0"/>
              <a:t>) . </a:t>
            </a:r>
            <a:endParaRPr lang="fr-FR" sz="2000" b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320184" y="116632"/>
            <a:ext cx="6572296" cy="714380"/>
          </a:xfrm>
        </p:spPr>
        <p:txBody>
          <a:bodyPr>
            <a:normAutofit/>
          </a:bodyPr>
          <a:lstStyle/>
          <a:p>
            <a:r>
              <a:rPr lang="fr-FR" dirty="0" smtClean="0"/>
              <a:t>RADIATIVE </a:t>
            </a:r>
            <a:r>
              <a:rPr lang="fr-FR" dirty="0" err="1" smtClean="0"/>
              <a:t>CORRECTIONs</a:t>
            </a:r>
            <a:r>
              <a:rPr lang="fr-FR" dirty="0" smtClean="0"/>
              <a:t> </a:t>
            </a:r>
            <a:r>
              <a:rPr lang="fr-FR" dirty="0" smtClean="0"/>
              <a:t>IN </a:t>
            </a:r>
            <a:r>
              <a:rPr lang="fr-F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PandarooT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5"/>
          </p:nvPr>
        </p:nvSpPr>
        <p:spPr>
          <a:xfrm>
            <a:off x="1475656" y="3789040"/>
            <a:ext cx="7223788" cy="266429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</a:t>
            </a:r>
            <a:r>
              <a:rPr lang="fr-FR" sz="2000" b="1" dirty="0" err="1" smtClean="0"/>
              <a:t>EvtGen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generator</a:t>
            </a:r>
            <a:r>
              <a:rPr lang="fr-FR" sz="2000" b="1" dirty="0" smtClean="0"/>
              <a:t>:  </a:t>
            </a:r>
            <a:r>
              <a:rPr lang="fr-FR" sz="2000" b="1" dirty="0" err="1" smtClean="0"/>
              <a:t>handle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complex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decay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channels</a:t>
            </a:r>
            <a:r>
              <a:rPr lang="fr-FR" sz="20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DPM </a:t>
            </a:r>
            <a:r>
              <a:rPr lang="fr-FR" sz="2000" b="1" dirty="0" smtClean="0"/>
              <a:t>(Dual Parton Model) </a:t>
            </a:r>
            <a:r>
              <a:rPr lang="fr-FR" sz="2000" b="1" dirty="0" err="1" smtClean="0"/>
              <a:t>generator</a:t>
            </a:r>
            <a:r>
              <a:rPr lang="fr-FR" sz="2000" b="1" dirty="0" smtClean="0"/>
              <a:t> :  </a:t>
            </a:r>
            <a:r>
              <a:rPr lang="fr-FR" sz="2000" b="1" dirty="0" err="1" smtClean="0"/>
              <a:t>generation</a:t>
            </a:r>
            <a:r>
              <a:rPr lang="fr-FR" sz="2000" b="1" dirty="0" smtClean="0"/>
              <a:t> and </a:t>
            </a:r>
            <a:r>
              <a:rPr lang="fr-FR" sz="2000" b="1" dirty="0" err="1" smtClean="0"/>
              <a:t>studies</a:t>
            </a:r>
            <a:r>
              <a:rPr lang="fr-FR" sz="2000" b="1" dirty="0" smtClean="0"/>
              <a:t> of background  </a:t>
            </a:r>
            <a:r>
              <a:rPr lang="fr-FR" sz="2000" b="1" dirty="0" err="1" smtClean="0"/>
              <a:t>events</a:t>
            </a:r>
            <a:r>
              <a:rPr lang="fr-FR" sz="20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</a:t>
            </a:r>
            <a:r>
              <a:rPr lang="fr-FR" sz="2000" b="1" dirty="0" err="1" smtClean="0"/>
              <a:t>UrQMD</a:t>
            </a:r>
            <a:r>
              <a:rPr lang="fr-FR" sz="2000" b="1" dirty="0" smtClean="0"/>
              <a:t> (Ultra-</a:t>
            </a:r>
            <a:r>
              <a:rPr lang="fr-FR" sz="2000" b="1" dirty="0" err="1" smtClean="0"/>
              <a:t>relativistic</a:t>
            </a:r>
            <a:r>
              <a:rPr lang="fr-FR" sz="2000" b="1" dirty="0" smtClean="0"/>
              <a:t> Quantum </a:t>
            </a:r>
            <a:r>
              <a:rPr lang="fr-FR" sz="2000" b="1" dirty="0" err="1" smtClean="0"/>
              <a:t>Molecular</a:t>
            </a:r>
            <a:r>
              <a:rPr lang="fr-FR" sz="2000" b="1" dirty="0" smtClean="0"/>
              <a:t>  </a:t>
            </a:r>
            <a:r>
              <a:rPr lang="fr-FR" sz="2000" b="1" dirty="0" err="1" smtClean="0"/>
              <a:t>Dynamic</a:t>
            </a:r>
            <a:r>
              <a:rPr lang="fr-FR" sz="2000" b="1" dirty="0" smtClean="0"/>
              <a:t>  Model) : </a:t>
            </a:r>
            <a:r>
              <a:rPr lang="fr-FR" sz="2000" b="1" dirty="0" err="1" smtClean="0"/>
              <a:t>used</a:t>
            </a:r>
            <a:r>
              <a:rPr lang="fr-FR" sz="2000" b="1" dirty="0" smtClean="0"/>
              <a:t> to </a:t>
            </a:r>
            <a:r>
              <a:rPr lang="fr-FR" sz="2000" b="1" dirty="0" err="1" smtClean="0"/>
              <a:t>study</a:t>
            </a:r>
            <a:r>
              <a:rPr lang="fr-FR" sz="2000" b="1" dirty="0" smtClean="0"/>
              <a:t>             collision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>
          <a:xfrm>
            <a:off x="2051720" y="1071546"/>
            <a:ext cx="3571900" cy="357190"/>
          </a:xfrm>
        </p:spPr>
        <p:txBody>
          <a:bodyPr>
            <a:noAutofit/>
          </a:bodyPr>
          <a:lstStyle/>
          <a:p>
            <a:r>
              <a:rPr lang="fr-FR" sz="2400" dirty="0" err="1" smtClean="0"/>
              <a:t>PandaRoot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>
          <a:xfrm>
            <a:off x="2008212" y="3284984"/>
            <a:ext cx="5228084" cy="357190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accent2"/>
                </a:solidFill>
              </a:rPr>
              <a:t>Event </a:t>
            </a:r>
            <a:r>
              <a:rPr lang="fr-FR" sz="2400" b="1" dirty="0" err="1" smtClean="0">
                <a:solidFill>
                  <a:schemeClr val="accent2"/>
                </a:solidFill>
              </a:rPr>
              <a:t>generators</a:t>
            </a:r>
            <a:r>
              <a:rPr lang="fr-FR" sz="2400" b="1" dirty="0" smtClean="0">
                <a:solidFill>
                  <a:schemeClr val="accent2"/>
                </a:solidFill>
              </a:rPr>
              <a:t> of </a:t>
            </a:r>
            <a:r>
              <a:rPr lang="fr-FR" sz="2400" b="1" dirty="0" err="1" smtClean="0">
                <a:solidFill>
                  <a:schemeClr val="accent2"/>
                </a:solidFill>
              </a:rPr>
              <a:t>PandaRoot</a:t>
            </a:r>
            <a:r>
              <a:rPr lang="fr-FR" sz="2400" b="1" dirty="0" smtClean="0">
                <a:solidFill>
                  <a:schemeClr val="accent2"/>
                </a:solidFill>
              </a:rPr>
              <a:t> </a:t>
            </a:r>
            <a:endParaRPr lang="fr-FR" sz="2400" b="1" dirty="0">
              <a:solidFill>
                <a:schemeClr val="accent2"/>
              </a:solidFill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7682024" y="492107"/>
            <a:ext cx="1714512" cy="365125"/>
          </a:xfrm>
        </p:spPr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/>
        </p:nvGraphicFramePr>
        <p:xfrm>
          <a:off x="4644008" y="5085184"/>
          <a:ext cx="864096" cy="491232"/>
        </p:xfrm>
        <a:graphic>
          <a:graphicData uri="http://schemas.openxmlformats.org/presentationml/2006/ole">
            <p:oleObj spid="_x0000_s17410" name="Équation" r:id="rId3" imgW="228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1434998" y="1428736"/>
            <a:ext cx="7673506" cy="54292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b="1" dirty="0" smtClean="0"/>
              <a:t>The radiative correction are </a:t>
            </a:r>
            <a:r>
              <a:rPr lang="fr-FR" sz="2400" b="1" dirty="0" err="1" smtClean="0"/>
              <a:t>implemented</a:t>
            </a:r>
            <a:r>
              <a:rPr lang="fr-FR" sz="2400" b="1" dirty="0" smtClean="0"/>
              <a:t> in </a:t>
            </a:r>
            <a:r>
              <a:rPr lang="fr-FR" sz="2400" b="1" dirty="0" err="1" smtClean="0"/>
              <a:t>Pandaratoot</a:t>
            </a:r>
            <a:r>
              <a:rPr lang="fr-FR" sz="2400" b="1" dirty="0" smtClean="0"/>
              <a:t>  </a:t>
            </a:r>
            <a:r>
              <a:rPr lang="fr-FR" sz="2400" b="1" dirty="0" err="1" smtClean="0"/>
              <a:t>with</a:t>
            </a:r>
            <a:r>
              <a:rPr lang="fr-FR" sz="2400" b="1" dirty="0" smtClean="0"/>
              <a:t> the package </a:t>
            </a:r>
            <a:r>
              <a:rPr lang="fr-FR" sz="2400" b="1" dirty="0" smtClean="0">
                <a:solidFill>
                  <a:schemeClr val="accent6"/>
                </a:solidFill>
              </a:rPr>
              <a:t>PHOTOS</a:t>
            </a:r>
            <a:r>
              <a:rPr lang="fr-FR" sz="2400" b="1" dirty="0" smtClean="0"/>
              <a:t> :</a:t>
            </a:r>
          </a:p>
          <a:p>
            <a:r>
              <a:rPr lang="fr-FR" sz="2400" b="1" dirty="0" smtClean="0"/>
              <a:t>    </a:t>
            </a:r>
            <a:r>
              <a:rPr lang="fr-FR" sz="2400" b="1" dirty="0" err="1" smtClean="0"/>
              <a:t>Emisson</a:t>
            </a:r>
            <a:r>
              <a:rPr lang="fr-FR" sz="2400" b="1" dirty="0" smtClean="0"/>
              <a:t> of photons as initial  and final state radiation (soft and </a:t>
            </a:r>
            <a:r>
              <a:rPr lang="fr-FR" sz="2400" b="1" dirty="0" err="1" smtClean="0"/>
              <a:t>virtual</a:t>
            </a:r>
            <a:r>
              <a:rPr lang="fr-FR" sz="2400" b="1" dirty="0" smtClean="0"/>
              <a:t> photons) .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smtClean="0"/>
              <a:t>Simulation </a:t>
            </a:r>
            <a:r>
              <a:rPr lang="fr-FR" sz="2400" b="1" dirty="0" err="1" smtClean="0"/>
              <a:t>with</a:t>
            </a:r>
            <a:r>
              <a:rPr lang="fr-FR" sz="2400" b="1" dirty="0" smtClean="0"/>
              <a:t>\</a:t>
            </a:r>
            <a:r>
              <a:rPr lang="fr-FR" sz="2400" b="1" dirty="0" err="1" smtClean="0"/>
              <a:t>without</a:t>
            </a:r>
            <a:r>
              <a:rPr lang="fr-FR" sz="2400" b="1" dirty="0" smtClean="0"/>
              <a:t> Photos ,  </a:t>
            </a:r>
            <a:r>
              <a:rPr lang="fr-FR" sz="2400" b="1" dirty="0" err="1" smtClean="0"/>
              <a:t>analysis</a:t>
            </a:r>
            <a:r>
              <a:rPr lang="fr-FR" sz="2400" b="1" dirty="0" smtClean="0"/>
              <a:t> and  </a:t>
            </a:r>
            <a:r>
              <a:rPr lang="fr-FR" sz="2400" b="1" dirty="0" err="1" smtClean="0"/>
              <a:t>comparison</a:t>
            </a:r>
            <a:r>
              <a:rPr lang="fr-FR" sz="2400" b="1" dirty="0" smtClean="0"/>
              <a:t>  of  the </a:t>
            </a:r>
            <a:r>
              <a:rPr lang="fr-FR" sz="2400" b="1" dirty="0" err="1" smtClean="0"/>
              <a:t>obtained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spectra</a:t>
            </a:r>
            <a:r>
              <a:rPr lang="fr-FR" sz="2400" b="1" dirty="0" smtClean="0"/>
              <a:t>  for </a:t>
            </a:r>
            <a:r>
              <a:rPr lang="fr-FR" sz="2400" b="1" dirty="0" err="1" smtClean="0"/>
              <a:t>energy</a:t>
            </a:r>
            <a:r>
              <a:rPr lang="fr-FR" sz="2400" b="1" dirty="0" smtClean="0"/>
              <a:t> and </a:t>
            </a:r>
            <a:r>
              <a:rPr lang="fr-FR" sz="2400" b="1" dirty="0" err="1" smtClean="0"/>
              <a:t>angular</a:t>
            </a:r>
            <a:r>
              <a:rPr lang="fr-FR" sz="2400" b="1" dirty="0" smtClean="0"/>
              <a:t> distribution of the </a:t>
            </a:r>
            <a:r>
              <a:rPr lang="fr-FR" sz="2400" b="1" dirty="0" err="1" smtClean="0"/>
              <a:t>emitted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particles</a:t>
            </a:r>
            <a:r>
              <a:rPr lang="fr-FR" sz="24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smtClean="0"/>
              <a:t>  </a:t>
            </a:r>
            <a:r>
              <a:rPr lang="fr-FR" sz="2400" b="1" dirty="0" err="1" smtClean="0"/>
              <a:t>generation</a:t>
            </a:r>
            <a:r>
              <a:rPr lang="fr-FR" sz="2400" b="1" dirty="0" smtClean="0"/>
              <a:t> of </a:t>
            </a:r>
            <a:r>
              <a:rPr lang="fr-FR" sz="2400" b="1" dirty="0" smtClean="0">
                <a:solidFill>
                  <a:schemeClr val="accent6"/>
                </a:solidFill>
              </a:rPr>
              <a:t>10 000 </a:t>
            </a:r>
            <a:r>
              <a:rPr lang="fr-FR" sz="2400" b="1" dirty="0" err="1" smtClean="0"/>
              <a:t>events</a:t>
            </a:r>
            <a:r>
              <a:rPr lang="fr-FR" sz="24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err="1" smtClean="0"/>
              <a:t>Using</a:t>
            </a:r>
            <a:r>
              <a:rPr lang="fr-FR" sz="2400" b="1" dirty="0" smtClean="0"/>
              <a:t> the Macro : </a:t>
            </a:r>
            <a:r>
              <a:rPr lang="fr-FR" sz="2400" b="1" dirty="0" err="1" smtClean="0">
                <a:solidFill>
                  <a:schemeClr val="accent6"/>
                </a:solidFill>
              </a:rPr>
              <a:t>run_sim</a:t>
            </a:r>
            <a:r>
              <a:rPr lang="fr-FR" sz="2400" b="1" dirty="0" smtClean="0">
                <a:solidFill>
                  <a:schemeClr val="accent6"/>
                </a:solidFill>
              </a:rPr>
              <a:t>-</a:t>
            </a:r>
            <a:r>
              <a:rPr lang="fr-FR" sz="2400" b="1" dirty="0" err="1" smtClean="0">
                <a:solidFill>
                  <a:schemeClr val="accent6"/>
                </a:solidFill>
              </a:rPr>
              <a:t>tpccombi.C</a:t>
            </a:r>
            <a:r>
              <a:rPr lang="fr-FR" sz="24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err="1" smtClean="0">
                <a:solidFill>
                  <a:schemeClr val="accent6"/>
                </a:solidFill>
              </a:rPr>
              <a:t>EvtGen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generator</a:t>
            </a:r>
            <a:r>
              <a:rPr lang="fr-FR" sz="2400" b="1" dirty="0" smtClean="0"/>
              <a:t> :  </a:t>
            </a:r>
            <a:r>
              <a:rPr lang="fr-FR" sz="2400" b="1" dirty="0" err="1" smtClean="0"/>
              <a:t>EvtElectronPositron.hh</a:t>
            </a:r>
            <a:r>
              <a:rPr lang="fr-FR" sz="2400" b="1" dirty="0" smtClean="0"/>
              <a:t>. (</a:t>
            </a:r>
            <a:r>
              <a:rPr lang="fr-FR" sz="2400" b="1" dirty="0" smtClean="0"/>
              <a:t>M. GUMBERIDZE)</a:t>
            </a:r>
            <a:endParaRPr lang="fr-FR" sz="2400" b="1" dirty="0" smtClean="0">
              <a:solidFill>
                <a:schemeClr val="accent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accent6"/>
                </a:solidFill>
              </a:rPr>
              <a:t> Geant3 </a:t>
            </a:r>
            <a:r>
              <a:rPr lang="fr-FR" sz="2400" b="1" dirty="0" smtClean="0"/>
              <a:t>transport model.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572296" cy="714380"/>
          </a:xfrm>
        </p:spPr>
        <p:txBody>
          <a:bodyPr/>
          <a:lstStyle/>
          <a:p>
            <a:r>
              <a:rPr lang="fr-FR" dirty="0" smtClean="0"/>
              <a:t>Radiative </a:t>
            </a:r>
            <a:r>
              <a:rPr lang="fr-FR" dirty="0" smtClean="0"/>
              <a:t>corrections </a:t>
            </a:r>
            <a:r>
              <a:rPr lang="fr-FR" dirty="0" smtClean="0"/>
              <a:t>in </a:t>
            </a:r>
            <a:r>
              <a:rPr lang="fr-FR" dirty="0" err="1" smtClean="0"/>
              <a:t>pandaroot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>
          <a:xfrm>
            <a:off x="1720180" y="836712"/>
            <a:ext cx="3571900" cy="357190"/>
          </a:xfrm>
        </p:spPr>
        <p:txBody>
          <a:bodyPr>
            <a:noAutofit/>
          </a:bodyPr>
          <a:lstStyle/>
          <a:p>
            <a:r>
              <a:rPr lang="fr-FR" sz="3200" dirty="0" smtClean="0"/>
              <a:t>PHOTOS </a:t>
            </a:r>
            <a:endParaRPr lang="fr-FR" sz="3200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1475656" y="1572752"/>
            <a:ext cx="7560840" cy="1712232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fr-FR" sz="2400" b="1" dirty="0" smtClean="0"/>
              <a:t> </a:t>
            </a:r>
            <a:r>
              <a:rPr lang="fr-FR" sz="2400" b="1" i="1" dirty="0" err="1" smtClean="0"/>
              <a:t>noPhotos</a:t>
            </a:r>
            <a:endParaRPr lang="fr-FR" sz="2400" b="1" i="1" dirty="0" smtClean="0"/>
          </a:p>
          <a:p>
            <a:r>
              <a:rPr lang="fr-FR" sz="2400" b="1" i="1" dirty="0" smtClean="0"/>
              <a:t> </a:t>
            </a:r>
            <a:r>
              <a:rPr lang="fr-FR" sz="2400" b="1" i="1" dirty="0" err="1" smtClean="0"/>
              <a:t>Decay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pbarpSystem</a:t>
            </a:r>
            <a:r>
              <a:rPr lang="fr-FR" sz="2400" b="1" i="1" dirty="0" smtClean="0"/>
              <a:t> 1.0  e+ e- </a:t>
            </a:r>
            <a:r>
              <a:rPr lang="fr-FR" sz="2400" b="1" i="1" dirty="0" err="1" smtClean="0"/>
              <a:t>ElectronPositron</a:t>
            </a:r>
            <a:r>
              <a:rPr lang="fr-FR" sz="2400" b="1" i="1" dirty="0" smtClean="0"/>
              <a:t> </a:t>
            </a:r>
            <a:r>
              <a:rPr lang="fr-FR" sz="2400" b="1" i="1" dirty="0" smtClean="0">
                <a:solidFill>
                  <a:srgbClr val="FF0000"/>
                </a:solidFill>
              </a:rPr>
              <a:t>1</a:t>
            </a:r>
            <a:r>
              <a:rPr lang="fr-FR" sz="2400" b="1" i="1" dirty="0" smtClean="0"/>
              <a:t>;</a:t>
            </a:r>
          </a:p>
          <a:p>
            <a:r>
              <a:rPr lang="fr-FR" sz="2400" b="1" i="1" dirty="0" smtClean="0"/>
              <a:t> </a:t>
            </a:r>
            <a:r>
              <a:rPr lang="fr-FR" sz="2400" b="1" i="1" dirty="0" err="1" smtClean="0"/>
              <a:t>Enddecay</a:t>
            </a:r>
            <a:r>
              <a:rPr lang="fr-FR" sz="2400" b="1" i="1" dirty="0" smtClean="0"/>
              <a:t> End </a:t>
            </a:r>
            <a:endParaRPr lang="fr-FR" sz="2400" b="1" i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Radiative </a:t>
            </a:r>
            <a:r>
              <a:rPr lang="fr-FR" dirty="0" smtClean="0"/>
              <a:t>corrections </a:t>
            </a:r>
            <a:r>
              <a:rPr lang="fr-FR" dirty="0" smtClean="0"/>
              <a:t>in </a:t>
            </a:r>
            <a:r>
              <a:rPr lang="fr-FR" dirty="0" err="1" smtClean="0"/>
              <a:t>pandaroot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>
          <a:xfrm>
            <a:off x="1331640" y="1052736"/>
            <a:ext cx="3571900" cy="357190"/>
          </a:xfrm>
        </p:spPr>
        <p:txBody>
          <a:bodyPr>
            <a:noAutofit/>
          </a:bodyPr>
          <a:lstStyle/>
          <a:p>
            <a:r>
              <a:rPr lang="fr-FR" sz="2000" dirty="0" err="1" smtClean="0"/>
              <a:t>Decay</a:t>
            </a:r>
            <a:r>
              <a:rPr lang="fr-FR" sz="2000" dirty="0" smtClean="0"/>
              <a:t> file (.DEC):</a:t>
            </a:r>
            <a:endParaRPr lang="fr-FR" sz="2000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907704" y="3429000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b="1" dirty="0" smtClean="0"/>
              <a:t>Proton </a:t>
            </a:r>
            <a:r>
              <a:rPr lang="fr-FR" sz="2400" b="1" dirty="0" err="1" smtClean="0"/>
              <a:t>form</a:t>
            </a:r>
            <a:r>
              <a:rPr lang="fr-FR" sz="2400" b="1" dirty="0" smtClean="0"/>
              <a:t> factor : </a:t>
            </a:r>
            <a:r>
              <a:rPr lang="fr-FR" sz="2400" b="1" dirty="0" smtClean="0">
                <a:solidFill>
                  <a:srgbClr val="FF0000"/>
                </a:solidFill>
              </a:rPr>
              <a:t>R=1</a:t>
            </a:r>
            <a:r>
              <a:rPr lang="fr-FR" sz="2400" b="1" dirty="0" smtClean="0"/>
              <a:t> (GE=GM).</a:t>
            </a:r>
          </a:p>
          <a:p>
            <a:endParaRPr lang="fr-FR" sz="2400" b="1" dirty="0" smtClean="0"/>
          </a:p>
          <a:p>
            <a:pPr>
              <a:buFont typeface="Arial" pitchFamily="34" charset="0"/>
              <a:buChar char="•"/>
            </a:pPr>
            <a:r>
              <a:rPr lang="fr-FR" sz="2400" b="1" dirty="0" smtClean="0"/>
              <a:t>2 values of antiproton </a:t>
            </a:r>
            <a:r>
              <a:rPr lang="fr-FR" sz="2400" b="1" dirty="0" err="1" smtClean="0"/>
              <a:t>momentum</a:t>
            </a:r>
            <a:r>
              <a:rPr lang="fr-FR" sz="2400" b="1" dirty="0" smtClean="0"/>
              <a:t> : p=1.7 and 10 </a:t>
            </a:r>
            <a:r>
              <a:rPr lang="fr-FR" sz="2400" b="1" dirty="0" err="1" smtClean="0"/>
              <a:t>GeV</a:t>
            </a:r>
            <a:r>
              <a:rPr lang="fr-FR" sz="2400" b="1" dirty="0" smtClean="0"/>
              <a:t>/c.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err="1" smtClean="0"/>
              <a:t>analysis</a:t>
            </a:r>
            <a:r>
              <a:rPr lang="fr-FR" sz="2400" b="1" dirty="0" smtClean="0"/>
              <a:t> of Monte-Carlo in 4</a:t>
            </a:r>
            <a:r>
              <a:rPr lang="el-GR" sz="2400" b="1" dirty="0" smtClean="0"/>
              <a:t>π</a:t>
            </a:r>
            <a:r>
              <a:rPr lang="fr-FR" sz="2400" b="1" dirty="0" smtClean="0"/>
              <a:t> = no detector </a:t>
            </a:r>
            <a:r>
              <a:rPr lang="fr-FR" sz="2400" b="1" dirty="0" err="1" smtClean="0"/>
              <a:t>acceptance</a:t>
            </a:r>
            <a:r>
              <a:rPr lang="fr-FR" sz="2400" b="1" dirty="0" smtClean="0"/>
              <a:t>.</a:t>
            </a:r>
            <a:endParaRPr lang="fr-FR" sz="2400" b="1" dirty="0" smtClean="0"/>
          </a:p>
          <a:p>
            <a:pPr>
              <a:buFont typeface="Arial" pitchFamily="34" charset="0"/>
              <a:buChar char="•"/>
            </a:pPr>
            <a:endParaRPr lang="fr-F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357422" y="266348"/>
            <a:ext cx="6572296" cy="714380"/>
          </a:xfrm>
        </p:spPr>
        <p:txBody>
          <a:bodyPr/>
          <a:lstStyle/>
          <a:p>
            <a:r>
              <a:rPr lang="fr-FR" dirty="0" smtClean="0"/>
              <a:t>Radiative </a:t>
            </a:r>
            <a:r>
              <a:rPr lang="fr-FR" dirty="0" smtClean="0"/>
              <a:t>corrections </a:t>
            </a:r>
            <a:r>
              <a:rPr lang="fr-FR" dirty="0" smtClean="0"/>
              <a:t>in </a:t>
            </a:r>
            <a:r>
              <a:rPr lang="fr-FR" dirty="0" err="1" smtClean="0"/>
              <a:t>pandaroot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74168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1259632" y="1424970"/>
            <a:ext cx="2167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err="1" smtClean="0"/>
              <a:t>noPhotos</a:t>
            </a:r>
            <a:endParaRPr lang="fr-FR" sz="4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932040" y="1424970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Photos</a:t>
            </a:r>
            <a:endParaRPr lang="fr-FR" sz="4000" dirty="0">
              <a:solidFill>
                <a:srgbClr val="FF0000"/>
              </a:solidFill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3995936" y="836712"/>
          <a:ext cx="2160240" cy="576064"/>
        </p:xfrm>
        <a:graphic>
          <a:graphicData uri="http://schemas.openxmlformats.org/presentationml/2006/ole">
            <p:oleObj spid="_x0000_s15362" name="Équation" r:id="rId4" imgW="838080" imgH="241200" progId="Equation.3">
              <p:embed/>
            </p:oleObj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763713" y="5229225"/>
          <a:ext cx="2160587" cy="863600"/>
        </p:xfrm>
        <a:graphic>
          <a:graphicData uri="http://schemas.openxmlformats.org/presentationml/2006/ole">
            <p:oleObj spid="_x0000_s15363" name="Équation" r:id="rId5" imgW="952200" imgH="431640" progId="Equation.3">
              <p:embed/>
            </p:oleObj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4932040" y="5373216"/>
          <a:ext cx="2304256" cy="504056"/>
        </p:xfrm>
        <a:graphic>
          <a:graphicData uri="http://schemas.openxmlformats.org/presentationml/2006/ole">
            <p:oleObj spid="_x0000_s15364" name="Équation" r:id="rId6" imgW="952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Radiative </a:t>
            </a:r>
            <a:r>
              <a:rPr lang="fr-FR" dirty="0" smtClean="0"/>
              <a:t>corrections </a:t>
            </a:r>
            <a:r>
              <a:rPr lang="fr-FR" dirty="0" smtClean="0"/>
              <a:t>in </a:t>
            </a:r>
            <a:r>
              <a:rPr lang="fr-FR" dirty="0" err="1" smtClean="0"/>
              <a:t>pandaroot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>
          <a:xfrm>
            <a:off x="1115616" y="980728"/>
            <a:ext cx="7344816" cy="84528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Electron-positron </a:t>
            </a:r>
            <a:r>
              <a:rPr lang="fr-FR" sz="2400" dirty="0" err="1" smtClean="0"/>
              <a:t>energy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laboratory</a:t>
            </a:r>
            <a:r>
              <a:rPr lang="fr-FR" sz="2400" dirty="0" smtClean="0"/>
              <a:t> frame  </a:t>
            </a:r>
            <a:r>
              <a:rPr lang="fr-FR" sz="2400" dirty="0" err="1" smtClean="0"/>
              <a:t>at</a:t>
            </a:r>
            <a:r>
              <a:rPr lang="fr-FR" sz="2400" dirty="0" smtClean="0"/>
              <a:t> 1.7 </a:t>
            </a:r>
            <a:r>
              <a:rPr lang="fr-FR" sz="2400" dirty="0" err="1" smtClean="0"/>
              <a:t>GeV</a:t>
            </a:r>
            <a:r>
              <a:rPr lang="fr-FR" sz="2400" dirty="0" smtClean="0"/>
              <a:t>:</a:t>
            </a:r>
            <a:endParaRPr lang="fr-FR" sz="2400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pic>
        <p:nvPicPr>
          <p:cNvPr id="14" name="Espace réservé du contenu 13" descr="energieelectronpositronLab2.eps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439145"/>
            <a:ext cx="7560840" cy="4302223"/>
          </a:xfrm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2814" y="1844824"/>
            <a:ext cx="3003202" cy="6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844824"/>
            <a:ext cx="1224136" cy="65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844824"/>
            <a:ext cx="3456384" cy="84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9" descr="electronCMelectron.eps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755576" y="1556792"/>
            <a:ext cx="8280920" cy="4302223"/>
          </a:xfr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051720" y="285728"/>
            <a:ext cx="6572296" cy="714380"/>
          </a:xfrm>
        </p:spPr>
        <p:txBody>
          <a:bodyPr/>
          <a:lstStyle/>
          <a:p>
            <a:r>
              <a:rPr lang="fr-FR" dirty="0" err="1" smtClean="0"/>
              <a:t>Angular</a:t>
            </a:r>
            <a:r>
              <a:rPr lang="fr-FR" dirty="0" smtClean="0"/>
              <a:t> distribution of the </a:t>
            </a:r>
            <a:r>
              <a:rPr lang="fr-FR" dirty="0" err="1" smtClean="0"/>
              <a:t>electron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>
          <a:xfrm>
            <a:off x="2357422" y="1071546"/>
            <a:ext cx="6031002" cy="773278"/>
          </a:xfrm>
        </p:spPr>
        <p:txBody>
          <a:bodyPr>
            <a:noAutofit/>
          </a:bodyPr>
          <a:lstStyle/>
          <a:p>
            <a:r>
              <a:rPr lang="fr-FR" sz="2000" dirty="0" err="1" smtClean="0"/>
              <a:t>Angular</a:t>
            </a:r>
            <a:r>
              <a:rPr lang="fr-FR" sz="2000" dirty="0" smtClean="0"/>
              <a:t> distribution of the </a:t>
            </a:r>
            <a:r>
              <a:rPr lang="fr-FR" sz="2000" dirty="0" err="1" smtClean="0"/>
              <a:t>electron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1.7 </a:t>
            </a:r>
            <a:r>
              <a:rPr lang="fr-FR" sz="2000" dirty="0" err="1" smtClean="0"/>
              <a:t>GeV</a:t>
            </a:r>
            <a:r>
              <a:rPr lang="fr-FR" sz="2000" dirty="0" smtClean="0"/>
              <a:t> :</a:t>
            </a:r>
            <a:endParaRPr lang="fr-FR" sz="2000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43608" y="6165304"/>
            <a:ext cx="8023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Small </a:t>
            </a:r>
            <a:r>
              <a:rPr lang="fr-FR" sz="2400" b="1" dirty="0" err="1" smtClean="0"/>
              <a:t>difference</a:t>
            </a:r>
            <a:r>
              <a:rPr lang="fr-FR" sz="2400" b="1" dirty="0" smtClean="0"/>
              <a:t> -&gt; </a:t>
            </a:r>
            <a:r>
              <a:rPr lang="fr-FR" sz="2400" b="1" dirty="0" err="1" smtClean="0"/>
              <a:t>necessary</a:t>
            </a:r>
            <a:r>
              <a:rPr lang="fr-FR" sz="2400" b="1" dirty="0" smtClean="0"/>
              <a:t> to </a:t>
            </a:r>
            <a:r>
              <a:rPr lang="fr-FR" sz="2400" b="1" dirty="0" err="1" smtClean="0"/>
              <a:t>decrease</a:t>
            </a:r>
            <a:r>
              <a:rPr lang="fr-FR" sz="2400" b="1" dirty="0" smtClean="0"/>
              <a:t> the </a:t>
            </a:r>
            <a:r>
              <a:rPr lang="fr-FR" sz="2400" b="1" dirty="0" err="1" smtClean="0"/>
              <a:t>widh</a:t>
            </a:r>
            <a:r>
              <a:rPr lang="fr-FR" sz="2400" b="1" dirty="0" smtClean="0"/>
              <a:t> of the </a:t>
            </a:r>
            <a:r>
              <a:rPr lang="fr-FR" sz="2400" b="1" dirty="0" err="1" smtClean="0"/>
              <a:t>bin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6732240" y="3501008"/>
            <a:ext cx="922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Photos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95736" y="3789040"/>
            <a:ext cx="1198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/>
              <a:t>noPhotos</a:t>
            </a:r>
            <a:endParaRPr lang="fr-FR" sz="2000" b="1" dirty="0"/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6519863" y="4152900"/>
          <a:ext cx="1811337" cy="809625"/>
        </p:xfrm>
        <a:graphic>
          <a:graphicData uri="http://schemas.openxmlformats.org/presentationml/2006/ole">
            <p:oleObj spid="_x0000_s24578" name="Équation" r:id="rId4" imgW="876240" imgH="406080" progId="Equation.3">
              <p:embed/>
            </p:oleObj>
          </a:graphicData>
        </a:graphic>
      </p:graphicFrame>
      <p:graphicFrame>
        <p:nvGraphicFramePr>
          <p:cNvPr id="14" name="Objet 13"/>
          <p:cNvGraphicFramePr>
            <a:graphicFrameLocks noChangeAspect="1"/>
          </p:cNvGraphicFramePr>
          <p:nvPr/>
        </p:nvGraphicFramePr>
        <p:xfrm>
          <a:off x="2289175" y="4283075"/>
          <a:ext cx="1495425" cy="666750"/>
        </p:xfrm>
        <a:graphic>
          <a:graphicData uri="http://schemas.openxmlformats.org/presentationml/2006/ole">
            <p:oleObj spid="_x0000_s24579" name="Équation" r:id="rId5" imgW="87624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Probability</a:t>
            </a:r>
            <a:r>
              <a:rPr lang="fr-FR" dirty="0" smtClean="0"/>
              <a:t> of </a:t>
            </a:r>
            <a:r>
              <a:rPr lang="fr-FR" dirty="0" smtClean="0"/>
              <a:t> </a:t>
            </a:r>
            <a:r>
              <a:rPr lang="fr-FR" dirty="0" smtClean="0"/>
              <a:t> photon </a:t>
            </a:r>
            <a:r>
              <a:rPr lang="fr-FR" dirty="0" err="1" smtClean="0"/>
              <a:t>emmision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A. Dbeyssi, le 17/05/2011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275856" y="4509120"/>
            <a:ext cx="476072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u="sng" dirty="0" err="1" smtClean="0"/>
              <a:t>Probability</a:t>
            </a:r>
            <a:r>
              <a:rPr lang="fr-FR" sz="2000" b="1" u="sng" dirty="0" smtClean="0"/>
              <a:t> of photon </a:t>
            </a:r>
            <a:r>
              <a:rPr lang="fr-FR" sz="2000" b="1" u="sng" dirty="0" err="1" smtClean="0"/>
              <a:t>emmision</a:t>
            </a:r>
            <a:r>
              <a:rPr lang="fr-FR" sz="2000" b="1" u="sng" dirty="0" smtClean="0"/>
              <a:t> in PHOTOS</a:t>
            </a:r>
          </a:p>
          <a:p>
            <a:endParaRPr lang="fr-FR" sz="2000" b="1" u="sng" dirty="0" smtClean="0"/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smtClean="0"/>
              <a:t>no </a:t>
            </a:r>
            <a:r>
              <a:rPr lang="el-GR" sz="2400" dirty="0" smtClean="0"/>
              <a:t>γ</a:t>
            </a:r>
            <a:r>
              <a:rPr lang="fr-FR" sz="2400" dirty="0" smtClean="0"/>
              <a:t>  :  75 %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1 </a:t>
            </a:r>
            <a:r>
              <a:rPr lang="el-GR" sz="2400" dirty="0" smtClean="0"/>
              <a:t>γ</a:t>
            </a:r>
            <a:r>
              <a:rPr lang="fr-FR" sz="2400" dirty="0" smtClean="0"/>
              <a:t>     :  21 %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2</a:t>
            </a:r>
            <a:r>
              <a:rPr lang="fr-FR" sz="2400" dirty="0" smtClean="0"/>
              <a:t> </a:t>
            </a:r>
            <a:r>
              <a:rPr lang="el-GR" sz="2400" dirty="0" smtClean="0"/>
              <a:t>γ</a:t>
            </a:r>
            <a:r>
              <a:rPr lang="fr-FR" sz="2400" dirty="0" smtClean="0"/>
              <a:t>     :  4 %</a:t>
            </a:r>
            <a:endParaRPr lang="fr-FR" sz="2400" dirty="0" smtClean="0"/>
          </a:p>
          <a:p>
            <a:endParaRPr lang="fr-FR" sz="2000" dirty="0" smtClean="0"/>
          </a:p>
          <a:p>
            <a:endParaRPr lang="fr-F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6538689" cy="337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PP2007_IPN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ol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ModèlePP2007_IPN(3)</Template>
  <TotalTime>854</TotalTime>
  <Words>576</Words>
  <Application>Microsoft Office PowerPoint</Application>
  <PresentationFormat>Affichage à l'écran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ModèlePP2007_IPN(3)</vt:lpstr>
      <vt:lpstr>Équation</vt:lpstr>
      <vt:lpstr>Microsoft Éditeur d'équations 3.0</vt:lpstr>
      <vt:lpstr>Diapositive 1</vt:lpstr>
      <vt:lpstr>Radiative correctionS</vt:lpstr>
      <vt:lpstr>RADIATIVE CORRECTIONs IN PandarooT</vt:lpstr>
      <vt:lpstr>Radiative corrections in pandaroot</vt:lpstr>
      <vt:lpstr>Radiative corrections in pandaroot</vt:lpstr>
      <vt:lpstr>Radiative corrections in pandaroot</vt:lpstr>
      <vt:lpstr>Radiative corrections in pandaroot</vt:lpstr>
      <vt:lpstr>Angular distribution of the electron</vt:lpstr>
      <vt:lpstr>Probability of   photon emmision</vt:lpstr>
      <vt:lpstr>Radiative corrections in pandaroot</vt:lpstr>
      <vt:lpstr>Radiative corrections in pandaroot</vt:lpstr>
      <vt:lpstr>Summary</vt:lpstr>
      <vt:lpstr>Radiative corrections in pandaroot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dbeyssi</dc:creator>
  <cp:lastModifiedBy>dbeyssi</cp:lastModifiedBy>
  <cp:revision>107</cp:revision>
  <dcterms:created xsi:type="dcterms:W3CDTF">2011-05-13T14:20:08Z</dcterms:created>
  <dcterms:modified xsi:type="dcterms:W3CDTF">2011-05-17T10:36:34Z</dcterms:modified>
</cp:coreProperties>
</file>