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000" r:id="rId2"/>
    <p:sldId id="1295" r:id="rId3"/>
    <p:sldId id="1059" r:id="rId4"/>
    <p:sldId id="1192" r:id="rId5"/>
    <p:sldId id="1271" r:id="rId6"/>
    <p:sldId id="1218" r:id="rId7"/>
    <p:sldId id="1219" r:id="rId8"/>
    <p:sldId id="1222" r:id="rId9"/>
    <p:sldId id="1305" r:id="rId10"/>
    <p:sldId id="1306" r:id="rId11"/>
    <p:sldId id="1307" r:id="rId12"/>
    <p:sldId id="1309" r:id="rId13"/>
    <p:sldId id="1310" r:id="rId14"/>
    <p:sldId id="1311" r:id="rId15"/>
    <p:sldId id="1312" r:id="rId16"/>
    <p:sldId id="1313" r:id="rId17"/>
    <p:sldId id="1314" r:id="rId18"/>
    <p:sldId id="1315" r:id="rId19"/>
    <p:sldId id="1316" r:id="rId20"/>
    <p:sldId id="1323" r:id="rId21"/>
    <p:sldId id="1324" r:id="rId22"/>
    <p:sldId id="1325" r:id="rId23"/>
    <p:sldId id="1321" r:id="rId24"/>
    <p:sldId id="1296" r:id="rId25"/>
    <p:sldId id="1297" r:id="rId26"/>
    <p:sldId id="1287" r:id="rId27"/>
    <p:sldId id="1298" r:id="rId28"/>
    <p:sldId id="1285" r:id="rId29"/>
    <p:sldId id="1288" r:id="rId30"/>
    <p:sldId id="1276" r:id="rId31"/>
    <p:sldId id="1326" r:id="rId32"/>
    <p:sldId id="1289" r:id="rId33"/>
    <p:sldId id="1293" r:id="rId34"/>
    <p:sldId id="1294" r:id="rId35"/>
    <p:sldId id="1290" r:id="rId36"/>
    <p:sldId id="1291" r:id="rId37"/>
    <p:sldId id="1292" r:id="rId38"/>
    <p:sldId id="1319" r:id="rId39"/>
    <p:sldId id="1320" r:id="rId40"/>
    <p:sldId id="1317" r:id="rId41"/>
  </p:sldIdLst>
  <p:sldSz cx="9144000" cy="6858000" type="screen4x3"/>
  <p:notesSz cx="7099300" cy="102235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D9D9D9"/>
    <a:srgbClr val="008000"/>
    <a:srgbClr val="33CC33"/>
    <a:srgbClr val="C0C0C0"/>
    <a:srgbClr val="6633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94600" autoAdjust="0"/>
  </p:normalViewPr>
  <p:slideViewPr>
    <p:cSldViewPr>
      <p:cViewPr>
        <p:scale>
          <a:sx n="73" d="100"/>
          <a:sy n="73" d="100"/>
        </p:scale>
        <p:origin x="-630" y="198"/>
      </p:cViewPr>
      <p:guideLst>
        <p:guide orient="horz" pos="4292"/>
        <p:guide pos="2608"/>
      </p:guideLst>
    </p:cSldViewPr>
  </p:slideViewPr>
  <p:outlineViewPr>
    <p:cViewPr>
      <p:scale>
        <a:sx n="33" d="100"/>
        <a:sy n="33" d="100"/>
      </p:scale>
      <p:origin x="240" y="324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925" y="-91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BF780BF8-A2A2-41B8-B585-6F48A98D89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080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i="0"/>
            </a:lvl1pPr>
          </a:lstStyle>
          <a:p>
            <a:pPr>
              <a:defRPr/>
            </a:pPr>
            <a:fld id="{FB063147-B733-45CF-AFC5-BED0597E56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1263650" y="33972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5" name="Présentation" r:id="rId3" imgW="4570656" imgH="3427371" progId="PowerPoint.Show.12">
                  <p:embed/>
                </p:oleObj>
              </mc:Choice>
              <mc:Fallback>
                <p:oleObj name="Présentation" r:id="rId3" imgW="4570656" imgH="3427371" progId="PowerPoint.Show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39725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954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2AF75-F1B2-451C-8698-0D89A4ACCD0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07DA5-6C66-4B77-83BB-0CC80AC047A8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A28FF-8EEF-4DB2-9B03-588E656E27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3" descr="cea_dap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268413"/>
            <a:ext cx="76993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684213" y="349250"/>
            <a:ext cx="8351837" cy="6175375"/>
            <a:chOff x="431" y="220"/>
            <a:chExt cx="5261" cy="3890"/>
          </a:xfrm>
        </p:grpSpPr>
        <p:pic>
          <p:nvPicPr>
            <p:cNvPr id="6" name="Picture 1077" descr="barr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220"/>
              <a:ext cx="52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78" descr="barre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3838"/>
              <a:ext cx="526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84" name="Rectangle 1088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1196975"/>
            <a:ext cx="7488237" cy="1470025"/>
          </a:xfrm>
        </p:spPr>
        <p:txBody>
          <a:bodyPr/>
          <a:lstStyle>
            <a:lvl1pPr>
              <a:defRPr sz="4400" b="1">
                <a:solidFill>
                  <a:srgbClr val="8ABBD0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85" name="Rectangle 10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494463"/>
            <a:ext cx="6348413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Rectangle 1092"/>
          <p:cNvSpPr>
            <a:spLocks noGrp="1" noChangeArrowheads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10" name="Rectangle 109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C750-3A04-4678-A096-07A4244D09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DFEA4-CBE2-4644-8FF4-E89ADFF5CE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0DEA-3FB7-40F4-B7E2-228F1424F9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9425" y="53975"/>
            <a:ext cx="1952625" cy="6072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71550" y="53975"/>
            <a:ext cx="5705475" cy="6072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5536-D323-4C06-AFE7-2E7F2D81E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966C-5F7C-4A63-BEC1-7E378B9683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7F20-E9DC-4FB6-BE61-D1F955E09B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550" y="692150"/>
            <a:ext cx="3817938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971550" y="3484563"/>
            <a:ext cx="3817938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AB0-B223-4087-A877-4AD363F7FD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888" y="53975"/>
            <a:ext cx="7777162" cy="4048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41888" y="692150"/>
            <a:ext cx="3817937" cy="26400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41888" y="3484563"/>
            <a:ext cx="3817937" cy="2641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7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8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6EAD-F860-42A5-9EDC-4BBD6BEBFC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9225-E1F6-4F55-B764-057EEBDE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82C-CF80-4CA0-82B2-DAD68A3D56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E20-40A5-4052-84C6-353E9586EC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692150"/>
            <a:ext cx="3817938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41888" y="692150"/>
            <a:ext cx="3817937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BF46-EC05-44CF-9150-7497587904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8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9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990-5C32-4F16-A63B-3710A888E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3276-51C5-4F23-B8ED-1E0776939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3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D69F-75E7-47D1-942C-7A03D416D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5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Rectangle 105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7744-BE18-4411-8897-BFE00C3475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9" descr="barr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4213" y="349250"/>
            <a:ext cx="8316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40" descr="barre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4213" y="6092825"/>
            <a:ext cx="8351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692150"/>
            <a:ext cx="77882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53975"/>
            <a:ext cx="77771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0" name="Rectangle 10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381750"/>
            <a:ext cx="4464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172" name="Rectangle 1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453188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i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173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494463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i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fld id="{E1D1A67A-1B79-4026-9DFF-5570299D5F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3" name="Picture 1054" descr="Sigle-Irfu_v_d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925" y="1196975"/>
            <a:ext cx="696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55" descr="logoIPNhaut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2636838"/>
            <a:ext cx="10429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jpe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wmf"/><Relationship Id="rId7" Type="http://schemas.openxmlformats.org/officeDocument/2006/relationships/image" Target="../media/image42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9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wmf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C:\SauvegardeEgle\EDISK\Foto in ordine\Seminari\CIMG314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355" y="404664"/>
            <a:ext cx="9989355" cy="74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GSI 1/XII/2010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66AA-DB8E-4809-B733-C571B8D5286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03648" y="3123585"/>
            <a:ext cx="578647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 b="1" dirty="0" err="1">
                <a:solidFill>
                  <a:srgbClr val="0000FF"/>
                </a:solidFill>
                <a:latin typeface="Arial" charset="0"/>
              </a:rPr>
              <a:t>Egle</a:t>
            </a:r>
            <a:r>
              <a:rPr lang="en-GB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latin typeface="Arial" charset="0"/>
              </a:rPr>
              <a:t>Tomasi-Gustafsson</a:t>
            </a:r>
            <a:endParaRPr lang="en-GB" sz="3600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/>
            <a:r>
              <a:rPr lang="en-GB" sz="2800" b="1" dirty="0">
                <a:solidFill>
                  <a:srgbClr val="0000FF"/>
                </a:solidFill>
                <a:latin typeface="Arial" charset="0"/>
              </a:rPr>
              <a:t>IRFU, </a:t>
            </a:r>
            <a:r>
              <a:rPr lang="en-GB" sz="2800" b="1" dirty="0" err="1">
                <a:solidFill>
                  <a:srgbClr val="0000FF"/>
                </a:solidFill>
                <a:latin typeface="Arial" charset="0"/>
              </a:rPr>
              <a:t>SPhN-</a:t>
            </a:r>
            <a:r>
              <a:rPr lang="en-GB" sz="2400" b="1" dirty="0" err="1">
                <a:solidFill>
                  <a:srgbClr val="0000FF"/>
                </a:solidFill>
                <a:latin typeface="Arial" charset="0"/>
              </a:rPr>
              <a:t>Saclay</a:t>
            </a:r>
            <a:r>
              <a:rPr lang="en-GB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sz="2800" b="1" dirty="0">
                <a:solidFill>
                  <a:srgbClr val="0000FF"/>
                </a:solidFill>
                <a:latin typeface="Arial" charset="0"/>
              </a:rPr>
              <a:t>and </a:t>
            </a:r>
            <a:endParaRPr lang="en-GB" sz="2800" b="1" dirty="0" smtClean="0">
              <a:solidFill>
                <a:srgbClr val="0000FF"/>
              </a:solidFill>
              <a:latin typeface="Arial" charset="0"/>
            </a:endParaRPr>
          </a:p>
          <a:p>
            <a:pPr algn="ctr" eaLnBrk="0" hangingPunct="0"/>
            <a:r>
              <a:rPr lang="en-GB" sz="2800" b="1" dirty="0" smtClean="0">
                <a:solidFill>
                  <a:srgbClr val="0000FF"/>
                </a:solidFill>
                <a:latin typeface="Arial" charset="0"/>
              </a:rPr>
              <a:t>IN2P3- </a:t>
            </a:r>
            <a:r>
              <a:rPr lang="en-GB" sz="2800" b="1" dirty="0">
                <a:solidFill>
                  <a:srgbClr val="0000FF"/>
                </a:solidFill>
                <a:latin typeface="Arial" charset="0"/>
              </a:rPr>
              <a:t>IPN </a:t>
            </a:r>
            <a:r>
              <a:rPr lang="en-GB" sz="2800" b="1" dirty="0" err="1" smtClean="0">
                <a:solidFill>
                  <a:srgbClr val="0000FF"/>
                </a:solidFill>
                <a:latin typeface="Arial" charset="0"/>
              </a:rPr>
              <a:t>Orsay</a:t>
            </a:r>
            <a:r>
              <a:rPr lang="en-GB" sz="2800" b="1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GB" sz="2800" b="1" dirty="0">
                <a:solidFill>
                  <a:srgbClr val="0000FF"/>
                </a:solidFill>
                <a:latin typeface="Arial" charset="0"/>
              </a:rPr>
              <a:t>France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6672" y="4413745"/>
            <a:ext cx="914570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600" b="1" dirty="0" smtClean="0">
                <a:solidFill>
                  <a:srgbClr val="663300"/>
                </a:solidFill>
                <a:latin typeface="Arial" charset="0"/>
              </a:rPr>
              <a:t>In collaboration with </a:t>
            </a:r>
            <a:endParaRPr lang="en-GB" sz="3600" b="1" dirty="0">
              <a:solidFill>
                <a:srgbClr val="663300"/>
              </a:solidFill>
              <a:latin typeface="Arial" charset="0"/>
            </a:endParaRPr>
          </a:p>
          <a:p>
            <a:pPr eaLnBrk="0" hangingPunct="0"/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E.A. </a:t>
            </a:r>
            <a:r>
              <a:rPr lang="en-GB" sz="2800" b="1" dirty="0" err="1" smtClean="0">
                <a:solidFill>
                  <a:srgbClr val="663300"/>
                </a:solidFill>
                <a:latin typeface="Arial" charset="0"/>
              </a:rPr>
              <a:t>Kuraev</a:t>
            </a:r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, A. </a:t>
            </a:r>
            <a:r>
              <a:rPr lang="en-GB" sz="2800" b="1" dirty="0" err="1" smtClean="0">
                <a:solidFill>
                  <a:srgbClr val="663300"/>
                </a:solidFill>
                <a:latin typeface="Arial" charset="0"/>
              </a:rPr>
              <a:t>Ahmadov,V</a:t>
            </a:r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. </a:t>
            </a:r>
            <a:r>
              <a:rPr lang="en-GB" sz="2800" b="1" dirty="0" err="1" smtClean="0">
                <a:solidFill>
                  <a:srgbClr val="663300"/>
                </a:solidFill>
                <a:latin typeface="Arial" charset="0"/>
              </a:rPr>
              <a:t>Bytev</a:t>
            </a:r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(JINR-BLTP, </a:t>
            </a:r>
            <a:r>
              <a:rPr lang="en-GB" sz="2800" b="1" dirty="0" err="1" smtClean="0">
                <a:solidFill>
                  <a:srgbClr val="663300"/>
                </a:solidFill>
                <a:latin typeface="Arial" charset="0"/>
              </a:rPr>
              <a:t>Dubna</a:t>
            </a:r>
            <a:r>
              <a:rPr lang="en-GB" sz="2800" b="1" dirty="0" smtClean="0">
                <a:solidFill>
                  <a:srgbClr val="663300"/>
                </a:solidFill>
                <a:latin typeface="Arial" charset="0"/>
              </a:rPr>
              <a:t>)</a:t>
            </a:r>
          </a:p>
          <a:p>
            <a:pPr eaLnBrk="0" hangingPunct="0"/>
            <a:endParaRPr lang="en-GB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180528" y="53975"/>
            <a:ext cx="8962578" cy="2294905"/>
          </a:xfrm>
        </p:spPr>
        <p:txBody>
          <a:bodyPr/>
          <a:lstStyle/>
          <a:p>
            <a:r>
              <a:rPr lang="en-US" sz="4400" i="1" dirty="0" err="1" smtClean="0">
                <a:solidFill>
                  <a:srgbClr val="FF0000"/>
                </a:solidFill>
              </a:rPr>
              <a:t>Radiative</a:t>
            </a:r>
            <a:r>
              <a:rPr lang="en-US" sz="4400" i="1" dirty="0" smtClean="0">
                <a:solidFill>
                  <a:srgbClr val="FF0000"/>
                </a:solidFill>
              </a:rPr>
              <a:t> corrections to </a:t>
            </a:r>
            <a:br>
              <a:rPr lang="en-US" sz="4400" i="1" dirty="0" smtClean="0">
                <a:solidFill>
                  <a:srgbClr val="FF0000"/>
                </a:solidFill>
              </a:rPr>
            </a:br>
            <a:r>
              <a:rPr lang="en-US" sz="4400" i="1" dirty="0" err="1" smtClean="0">
                <a:solidFill>
                  <a:srgbClr val="FF0000"/>
                </a:solidFill>
              </a:rPr>
              <a:t>p+p</a:t>
            </a:r>
            <a:r>
              <a:rPr lang="en-US" sz="4400" i="1" dirty="0" smtClean="0">
                <a:solidFill>
                  <a:srgbClr val="FF0000"/>
                </a:solidFill>
              </a:rPr>
              <a:t> →e</a:t>
            </a:r>
            <a:r>
              <a:rPr lang="en-US" sz="4400" i="1" baseline="30000" dirty="0" smtClean="0">
                <a:solidFill>
                  <a:srgbClr val="FF0000"/>
                </a:solidFill>
              </a:rPr>
              <a:t>+</a:t>
            </a:r>
            <a:r>
              <a:rPr lang="en-US" sz="4400" i="1" dirty="0" smtClean="0">
                <a:solidFill>
                  <a:srgbClr val="FF0000"/>
                </a:solidFill>
              </a:rPr>
              <a:t>+e</a:t>
            </a:r>
            <a:r>
              <a:rPr lang="en-US" sz="4400" i="1" baseline="30000" dirty="0" smtClean="0">
                <a:solidFill>
                  <a:srgbClr val="FF0000"/>
                </a:solidFill>
              </a:rPr>
              <a:t>-</a:t>
            </a:r>
            <a:endParaRPr lang="en-US" sz="4400" i="1" baseline="30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2915816" y="1340768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15E6-C11B-46BA-97AC-E5E870F54FD2}" type="slidenum">
              <a:rPr lang="fr-FR"/>
              <a:pPr/>
              <a:t>10</a:t>
            </a:fld>
            <a:endParaRPr lang="fr-FR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803275"/>
            <a:ext cx="8137525" cy="543401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Properties of the TPE amplitudes with respect to the transformation: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  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 = - cos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  i.e.,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</a:t>
            </a:r>
            <a:r>
              <a:rPr lang="fr-FR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  -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</a:t>
            </a:r>
          </a:p>
          <a:p>
            <a:pPr>
              <a:buFontTx/>
              <a:buNone/>
            </a:pP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(equivalent to non-linearity in Rosenbluth fit)</a:t>
            </a:r>
          </a:p>
          <a:p>
            <a:endParaRPr lang="en-US" sz="3200" b="1" i="1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800" i="1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endParaRPr lang="en-US" sz="2000">
              <a:latin typeface="Times New Roman" pitchFamily="18" charset="0"/>
              <a:sym typeface="Symbol" pitchFamily="18" charset="2"/>
            </a:endParaRPr>
          </a:p>
          <a:p>
            <a:r>
              <a:rPr lang="en-US" sz="2800">
                <a:latin typeface="Times New Roman" pitchFamily="18" charset="0"/>
                <a:sym typeface="Symbol" pitchFamily="18" charset="2"/>
              </a:rPr>
              <a:t>Based on these properties one can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remove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or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single out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 TPE contribution</a:t>
            </a:r>
            <a:endParaRPr lang="fr-FR" sz="28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Symmetry relations</a:t>
            </a:r>
            <a:endParaRPr lang="fr-FR" sz="32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183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5867400" y="573405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E. T.-G., G. Gakh, NPA  (2007)</a:t>
            </a:r>
            <a:endParaRPr lang="fr-FR" sz="1800">
              <a:solidFill>
                <a:schemeClr val="accent2"/>
              </a:solidFill>
            </a:endParaRP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1979613" y="2708275"/>
            <a:ext cx="5184775" cy="1152525"/>
          </a:xfrm>
          <a:prstGeom prst="rect">
            <a:avLst/>
          </a:prstGeom>
          <a:gradFill rotWithShape="1">
            <a:gsLst>
              <a:gs pos="0">
                <a:srgbClr val="FF3300">
                  <a:alpha val="48000"/>
                </a:srgbClr>
              </a:gs>
              <a:gs pos="100000">
                <a:srgbClr val="FF3300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0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AFC6-7844-44B1-A347-1AAC150E6077}" type="slidenum">
              <a:rPr lang="fr-FR"/>
              <a:pPr/>
              <a:t>11</a:t>
            </a:fld>
            <a:endParaRPr lang="fr-FR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4888" y="714375"/>
            <a:ext cx="7959725" cy="5434013"/>
          </a:xfrm>
        </p:spPr>
        <p:txBody>
          <a:bodyPr/>
          <a:lstStyle/>
          <a:p>
            <a:r>
              <a:rPr lang="en-US" sz="24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Differential cross section at </a:t>
            </a:r>
            <a:r>
              <a:rPr lang="en-US" sz="240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complementary  angles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:</a:t>
            </a:r>
          </a:p>
          <a:p>
            <a:pPr>
              <a:buFontTx/>
              <a:buNone/>
            </a:pPr>
            <a:endParaRPr lang="fr-FR" sz="2400">
              <a:solidFill>
                <a:srgbClr val="3333CC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>
                <a:solidFill>
                  <a:srgbClr val="FF3300"/>
                </a:solidFill>
              </a:rPr>
              <a:t>Symmetry relations</a:t>
            </a:r>
            <a:endParaRPr lang="fr-FR" sz="3200">
              <a:solidFill>
                <a:srgbClr val="FF3300"/>
              </a:solidFill>
            </a:endParaRP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4895850" cy="8159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6624638" cy="15621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45125"/>
            <a:ext cx="2484438" cy="6492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1331913" y="3217863"/>
            <a:ext cx="713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The DIFFERENCE enhances the 2</a:t>
            </a:r>
            <a:r>
              <a:rPr lang="en-US" sz="2400" i="0">
                <a:solidFill>
                  <a:srgbClr val="3333CC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contribution:</a:t>
            </a: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27080" name="Rectangle 8"/>
          <p:cNvSpPr>
            <a:spLocks noChangeArrowheads="1"/>
          </p:cNvSpPr>
          <p:nvPr/>
        </p:nvSpPr>
        <p:spPr bwMode="auto">
          <a:xfrm>
            <a:off x="1403350" y="1495425"/>
            <a:ext cx="571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The SUM cancels the 2</a:t>
            </a:r>
            <a:r>
              <a:rPr lang="en-US" sz="2400" i="0">
                <a:solidFill>
                  <a:srgbClr val="3333CC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sz="2400" i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contribution: </a:t>
            </a:r>
            <a:r>
              <a:rPr lang="en-US" sz="2400" i="0">
                <a:latin typeface="Comic Sans MS" pitchFamily="66" charset="0"/>
                <a:sym typeface="Symbol" pitchFamily="18" charset="2"/>
              </a:rPr>
              <a:t> </a:t>
            </a:r>
            <a:endParaRPr lang="fr-FR" sz="2400" i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9019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BFA5-65FE-4CAA-B028-209C401C6B7E}" type="slidenum">
              <a:rPr lang="fr-FR"/>
              <a:pPr/>
              <a:t>12</a:t>
            </a:fld>
            <a:endParaRPr lang="fr-FR"/>
          </a:p>
        </p:txBody>
      </p:sp>
      <p:pic>
        <p:nvPicPr>
          <p:cNvPr id="1063980" name="Picture 44" descr="h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85933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9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 i="1">
                <a:solidFill>
                  <a:srgbClr val="000099"/>
                </a:solidFill>
                <a:latin typeface="Times New Roman" pitchFamily="18" charset="0"/>
              </a:rPr>
              <a:t>Simulations</a:t>
            </a:r>
          </a:p>
        </p:txBody>
      </p:sp>
      <p:pic>
        <p:nvPicPr>
          <p:cNvPr id="1063943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765175"/>
            <a:ext cx="7453312" cy="1106488"/>
          </a:xfrm>
          <a:solidFill>
            <a:schemeClr val="folHlink"/>
          </a:solidFill>
          <a:ln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3946" name="Line 10"/>
          <p:cNvSpPr>
            <a:spLocks noChangeShapeType="1"/>
          </p:cNvSpPr>
          <p:nvPr/>
        </p:nvSpPr>
        <p:spPr bwMode="auto">
          <a:xfrm>
            <a:off x="4140200" y="908050"/>
            <a:ext cx="936625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 flipV="1">
            <a:off x="4140200" y="908050"/>
            <a:ext cx="863600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8" name="Line 12"/>
          <p:cNvSpPr>
            <a:spLocks noChangeShapeType="1"/>
          </p:cNvSpPr>
          <p:nvPr/>
        </p:nvSpPr>
        <p:spPr bwMode="auto">
          <a:xfrm>
            <a:off x="7092950" y="908050"/>
            <a:ext cx="136683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49" name="Line 13"/>
          <p:cNvSpPr>
            <a:spLocks noChangeShapeType="1"/>
          </p:cNvSpPr>
          <p:nvPr/>
        </p:nvSpPr>
        <p:spPr bwMode="auto">
          <a:xfrm flipV="1">
            <a:off x="7164388" y="908050"/>
            <a:ext cx="1223962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0" y="4508500"/>
            <a:ext cx="45720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99"/>
                </a:solidFill>
                <a:latin typeface="Comic Sans MS" pitchFamily="66" charset="0"/>
              </a:rPr>
              <a:t>Approximations:</a:t>
            </a:r>
          </a:p>
          <a:p>
            <a:pPr lvl="1">
              <a:buFontTx/>
              <a:buChar char="•"/>
            </a:pPr>
            <a:r>
              <a:rPr lang="fr-FR" sz="2000" dirty="0" err="1">
                <a:solidFill>
                  <a:srgbClr val="FF3300"/>
                </a:solidFill>
                <a:latin typeface="Comic Sans MS" pitchFamily="66" charset="0"/>
              </a:rPr>
              <a:t>Neglect</a:t>
            </a:r>
            <a:r>
              <a:rPr lang="fr-FR" sz="2000" dirty="0">
                <a:solidFill>
                  <a:srgbClr val="FF3300"/>
                </a:solidFill>
                <a:latin typeface="Comic Sans MS" pitchFamily="66" charset="0"/>
              </a:rPr>
              <a:t> contributions to GE,GM</a:t>
            </a:r>
          </a:p>
          <a:p>
            <a:pPr lvl="1">
              <a:buFontTx/>
              <a:buChar char="•"/>
            </a:pPr>
            <a:r>
              <a:rPr lang="fr-FR" sz="2000" dirty="0" err="1" smtClean="0">
                <a:solidFill>
                  <a:srgbClr val="FF3300"/>
                </a:solidFill>
                <a:latin typeface="Comic Sans MS" pitchFamily="66" charset="0"/>
              </a:rPr>
              <a:t>Consider</a:t>
            </a:r>
            <a:r>
              <a:rPr lang="fr-FR" sz="2000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fr-FR" sz="2000" dirty="0" err="1">
                <a:solidFill>
                  <a:srgbClr val="FF3300"/>
                </a:solidFill>
                <a:latin typeface="Comic Sans MS" pitchFamily="66" charset="0"/>
              </a:rPr>
              <a:t>only</a:t>
            </a:r>
            <a:r>
              <a:rPr lang="fr-FR" sz="2000" dirty="0">
                <a:solidFill>
                  <a:srgbClr val="FF3300"/>
                </a:solidFill>
                <a:latin typeface="Comic Sans MS" pitchFamily="66" charset="0"/>
              </a:rPr>
              <a:t> real part</a:t>
            </a:r>
            <a:endParaRPr lang="fr-FR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063951" name="Text Box 15"/>
          <p:cNvSpPr txBox="1">
            <a:spLocks noChangeArrowheads="1"/>
          </p:cNvSpPr>
          <p:nvPr/>
        </p:nvSpPr>
        <p:spPr bwMode="auto">
          <a:xfrm>
            <a:off x="179388" y="3284538"/>
            <a:ext cx="4349750" cy="107721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  <a:alpha val="37000"/>
                </a:schemeClr>
              </a:gs>
              <a:gs pos="100000">
                <a:schemeClr val="accent2">
                  <a:alpha val="25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latin typeface="Comic Sans MS" pitchFamily="66" charset="0"/>
              </a:rPr>
              <a:t>Main </a:t>
            </a:r>
            <a:r>
              <a:rPr lang="fr-FR" dirty="0" err="1">
                <a:latin typeface="Comic Sans MS" pitchFamily="66" charset="0"/>
              </a:rPr>
              <a:t>effect</a:t>
            </a:r>
            <a:r>
              <a:rPr lang="fr-FR" dirty="0">
                <a:latin typeface="Comic Sans MS" pitchFamily="66" charset="0"/>
              </a:rPr>
              <a:t>: </a:t>
            </a:r>
          </a:p>
          <a:p>
            <a:r>
              <a:rPr lang="fr-FR" err="1">
                <a:latin typeface="Comic Sans MS" pitchFamily="66" charset="0"/>
              </a:rPr>
              <a:t>odd</a:t>
            </a:r>
            <a:r>
              <a:rPr lang="fr-FR">
                <a:latin typeface="Comic Sans MS" pitchFamily="66" charset="0"/>
              </a:rPr>
              <a:t> </a:t>
            </a:r>
            <a:r>
              <a:rPr lang="fr-FR" smtClean="0">
                <a:latin typeface="Comic Sans MS" pitchFamily="66" charset="0"/>
              </a:rPr>
              <a:t>cos</a:t>
            </a:r>
            <a:r>
              <a:rPr lang="fr-FR" smtClean="0">
                <a:latin typeface="Symbol" pitchFamily="18" charset="2"/>
              </a:rPr>
              <a:t>q-</a:t>
            </a:r>
            <a:r>
              <a:rPr lang="fr-FR" smtClean="0">
                <a:latin typeface="Comic Sans MS" pitchFamily="66" charset="0"/>
              </a:rPr>
              <a:t>distribution</a:t>
            </a:r>
            <a:endParaRPr lang="fr-FR" sz="3600" dirty="0">
              <a:latin typeface="Comic Sans MS" pitchFamily="66" charset="0"/>
            </a:endParaRPr>
          </a:p>
        </p:txBody>
      </p:sp>
      <p:graphicFrame>
        <p:nvGraphicFramePr>
          <p:cNvPr id="1063965" name="Object 29"/>
          <p:cNvGraphicFramePr>
            <a:graphicFrameLocks noChangeAspect="1"/>
          </p:cNvGraphicFramePr>
          <p:nvPr/>
        </p:nvGraphicFramePr>
        <p:xfrm>
          <a:off x="5651500" y="3644900"/>
          <a:ext cx="19446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2" name="Equation" r:id="rId5" imgW="1028520" imgH="253800" progId="Equation.3">
                  <p:embed/>
                </p:oleObj>
              </mc:Choice>
              <mc:Fallback>
                <p:oleObj name="Equation" r:id="rId5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644900"/>
                        <a:ext cx="1944688" cy="481013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66" name="Object 30"/>
          <p:cNvGraphicFramePr>
            <a:graphicFrameLocks noChangeAspect="1"/>
          </p:cNvGraphicFramePr>
          <p:nvPr/>
        </p:nvGraphicFramePr>
        <p:xfrm>
          <a:off x="5651500" y="2636838"/>
          <a:ext cx="19446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3" name="Equation" r:id="rId7" imgW="1028520" imgH="253800" progId="Equation.3">
                  <p:embed/>
                </p:oleObj>
              </mc:Choice>
              <mc:Fallback>
                <p:oleObj name="Equation" r:id="rId7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636838"/>
                        <a:ext cx="1944688" cy="481012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67" name="Object 31"/>
          <p:cNvGraphicFramePr>
            <a:graphicFrameLocks noChangeAspect="1"/>
          </p:cNvGraphicFramePr>
          <p:nvPr/>
        </p:nvGraphicFramePr>
        <p:xfrm>
          <a:off x="5651500" y="2133600"/>
          <a:ext cx="1584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4" name="Equation" r:id="rId9" imgW="838080" imgH="253800" progId="Equation.3">
                  <p:embed/>
                </p:oleObj>
              </mc:Choice>
              <mc:Fallback>
                <p:oleObj name="Equation" r:id="rId9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33600"/>
                        <a:ext cx="15843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970" name="Object 34"/>
          <p:cNvGraphicFramePr>
            <a:graphicFrameLocks noChangeAspect="1"/>
          </p:cNvGraphicFramePr>
          <p:nvPr/>
        </p:nvGraphicFramePr>
        <p:xfrm>
          <a:off x="5651500" y="3141663"/>
          <a:ext cx="19208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5" name="Equation" r:id="rId11" imgW="1015920" imgH="253800" progId="Equation.3">
                  <p:embed/>
                </p:oleObj>
              </mc:Choice>
              <mc:Fallback>
                <p:oleObj name="Equation" r:id="rId11" imgW="1015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1663"/>
                        <a:ext cx="1920875" cy="481012"/>
                      </a:xfrm>
                      <a:prstGeom prst="rect">
                        <a:avLst/>
                      </a:prstGeom>
                      <a:solidFill>
                        <a:srgbClr val="33CC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977" name="Text Box 41"/>
          <p:cNvSpPr txBox="1">
            <a:spLocks noChangeArrowheads="1"/>
          </p:cNvSpPr>
          <p:nvPr/>
        </p:nvSpPr>
        <p:spPr bwMode="auto">
          <a:xfrm>
            <a:off x="971550" y="2133600"/>
            <a:ext cx="329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q</a:t>
            </a:r>
            <a:r>
              <a:rPr lang="fr-FR" baseline="30000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</a:rPr>
              <a:t>=5.4</a:t>
            </a:r>
            <a:r>
              <a:rPr lang="fr-FR"/>
              <a:t>,8.2,13.8 </a:t>
            </a:r>
            <a:r>
              <a:rPr lang="fr-FR" i="0">
                <a:solidFill>
                  <a:srgbClr val="FF0066"/>
                </a:solidFill>
              </a:rPr>
              <a:t>GeV</a:t>
            </a:r>
            <a:r>
              <a:rPr lang="fr-FR" baseline="30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063979" name="Rectangle 43"/>
          <p:cNvSpPr>
            <a:spLocks noChangeArrowheads="1"/>
          </p:cNvSpPr>
          <p:nvPr/>
        </p:nvSpPr>
        <p:spPr bwMode="auto">
          <a:xfrm>
            <a:off x="3276600" y="1341438"/>
            <a:ext cx="574675" cy="358775"/>
          </a:xfrm>
          <a:prstGeom prst="rect">
            <a:avLst/>
          </a:prstGeom>
          <a:gradFill rotWithShape="1">
            <a:gsLst>
              <a:gs pos="0">
                <a:srgbClr val="33CC33">
                  <a:alpha val="50999"/>
                </a:srgbClr>
              </a:gs>
              <a:gs pos="100000">
                <a:srgbClr val="33CC33">
                  <a:gamma/>
                  <a:shade val="46275"/>
                  <a:invGamma/>
                  <a:alpha val="6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4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6" grpId="0" animBg="1"/>
      <p:bldP spid="1063947" grpId="0" animBg="1"/>
      <p:bldP spid="1063948" grpId="0" animBg="1"/>
      <p:bldP spid="1063949" grpId="0" animBg="1"/>
      <p:bldP spid="1063950" grpId="0"/>
      <p:bldP spid="1063951" grpId="0" animBg="1"/>
      <p:bldP spid="1063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0803C-6553-40B4-AA69-6AABBAC4F71A}" type="slidenum">
              <a:rPr lang="fr-FR"/>
              <a:pPr/>
              <a:t>13</a:t>
            </a:fld>
            <a:endParaRPr lang="fr-FR"/>
          </a:p>
        </p:txBody>
      </p:sp>
      <p:pic>
        <p:nvPicPr>
          <p:cNvPr id="1076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21400" cy="6826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76232" name="Rectangle 8"/>
          <p:cNvSpPr>
            <a:spLocks noChangeArrowheads="1"/>
          </p:cNvSpPr>
          <p:nvPr/>
        </p:nvSpPr>
        <p:spPr bwMode="auto">
          <a:xfrm>
            <a:off x="4500563" y="594995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FF3300"/>
                </a:solidFill>
              </a:rPr>
              <a:t>E. T-G. and M. P. Rekalo, Phys.  Lett. B 504, 291 (2001)</a:t>
            </a: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i="0" u="sng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76238" name="Text Box 14"/>
          <p:cNvSpPr txBox="1">
            <a:spLocks noChangeArrowheads="1"/>
          </p:cNvSpPr>
          <p:nvPr/>
        </p:nvSpPr>
        <p:spPr bwMode="auto">
          <a:xfrm>
            <a:off x="1042988" y="34290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0">
                <a:solidFill>
                  <a:srgbClr val="FF3300"/>
                </a:solidFill>
                <a:latin typeface="Comic Sans MS" pitchFamily="66" charset="0"/>
              </a:rPr>
              <a:t>Cross section at 90</a:t>
            </a:r>
            <a:r>
              <a:rPr lang="en-US" sz="2400" i="0" baseline="30000">
                <a:solidFill>
                  <a:srgbClr val="FF3300"/>
                </a:solidFill>
                <a:latin typeface="Comic Sans MS" pitchFamily="66" charset="0"/>
              </a:rPr>
              <a:t>0</a:t>
            </a:r>
            <a:endParaRPr lang="fr-FR" sz="2400" i="0" baseline="3000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762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3024188" cy="8207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242" name="Text Box 18"/>
          <p:cNvSpPr txBox="1">
            <a:spLocks noChangeArrowheads="1"/>
          </p:cNvSpPr>
          <p:nvPr/>
        </p:nvSpPr>
        <p:spPr bwMode="auto">
          <a:xfrm>
            <a:off x="5292725" y="3429000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0">
                <a:solidFill>
                  <a:schemeClr val="accent2"/>
                </a:solidFill>
                <a:latin typeface="Comic Sans MS" pitchFamily="66" charset="0"/>
              </a:rPr>
              <a:t>Angular asymmetry</a:t>
            </a:r>
            <a:endParaRPr lang="fr-FR" sz="2400" i="0" baseline="300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0762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40322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2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671887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2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1944687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247" name="Text Box 23"/>
          <p:cNvSpPr txBox="1">
            <a:spLocks noChangeArrowheads="1"/>
          </p:cNvSpPr>
          <p:nvPr/>
        </p:nvSpPr>
        <p:spPr bwMode="auto">
          <a:xfrm>
            <a:off x="1331913" y="765175"/>
            <a:ext cx="6081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The form of the differential cross section:</a:t>
            </a:r>
          </a:p>
        </p:txBody>
      </p:sp>
      <p:sp>
        <p:nvSpPr>
          <p:cNvPr id="1076248" name="Text Box 24"/>
          <p:cNvSpPr txBox="1">
            <a:spLocks noChangeArrowheads="1"/>
          </p:cNvSpPr>
          <p:nvPr/>
        </p:nvSpPr>
        <p:spPr bwMode="auto">
          <a:xfrm>
            <a:off x="1331913" y="2060575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/>
              <a:t>is equivalent to:</a:t>
            </a:r>
          </a:p>
        </p:txBody>
      </p:sp>
      <p:sp>
        <p:nvSpPr>
          <p:cNvPr id="1076250" name="Rectangle 26"/>
          <p:cNvSpPr>
            <a:spLocks noChangeArrowheads="1"/>
          </p:cNvSpPr>
          <p:nvPr/>
        </p:nvSpPr>
        <p:spPr bwMode="auto">
          <a:xfrm>
            <a:off x="5508625" y="2781300"/>
            <a:ext cx="287338" cy="360363"/>
          </a:xfrm>
          <a:prstGeom prst="rect">
            <a:avLst/>
          </a:prstGeom>
          <a:solidFill>
            <a:schemeClr val="fol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1" name="Rectangle 27"/>
          <p:cNvSpPr>
            <a:spLocks noChangeArrowheads="1"/>
          </p:cNvSpPr>
          <p:nvPr/>
        </p:nvSpPr>
        <p:spPr bwMode="auto">
          <a:xfrm>
            <a:off x="4932363" y="3860800"/>
            <a:ext cx="4032250" cy="1439863"/>
          </a:xfrm>
          <a:prstGeom prst="rect">
            <a:avLst/>
          </a:prstGeom>
          <a:gradFill rotWithShape="1">
            <a:gsLst>
              <a:gs pos="0">
                <a:srgbClr val="000099">
                  <a:alpha val="32001"/>
                </a:srgbClr>
              </a:gs>
              <a:gs pos="100000">
                <a:srgbClr val="000099">
                  <a:gamma/>
                  <a:shade val="46275"/>
                  <a:invGamma/>
                  <a:alpha val="4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2" name="Rectangle 28"/>
          <p:cNvSpPr>
            <a:spLocks noChangeArrowheads="1"/>
          </p:cNvSpPr>
          <p:nvPr/>
        </p:nvSpPr>
        <p:spPr bwMode="auto">
          <a:xfrm>
            <a:off x="755650" y="3860800"/>
            <a:ext cx="4032250" cy="1439863"/>
          </a:xfrm>
          <a:prstGeom prst="rect">
            <a:avLst/>
          </a:prstGeom>
          <a:solidFill>
            <a:srgbClr val="FF330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3" name="Rectangle 29"/>
          <p:cNvSpPr>
            <a:spLocks noChangeArrowheads="1"/>
          </p:cNvSpPr>
          <p:nvPr/>
        </p:nvSpPr>
        <p:spPr bwMode="auto">
          <a:xfrm>
            <a:off x="4716463" y="2781300"/>
            <a:ext cx="287337" cy="360363"/>
          </a:xfrm>
          <a:prstGeom prst="rect">
            <a:avLst/>
          </a:prstGeom>
          <a:solidFill>
            <a:srgbClr val="FF3300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4" name="Rectangle 30"/>
          <p:cNvSpPr>
            <a:spLocks noChangeArrowheads="1"/>
          </p:cNvSpPr>
          <p:nvPr/>
        </p:nvSpPr>
        <p:spPr bwMode="auto">
          <a:xfrm>
            <a:off x="1547813" y="1268413"/>
            <a:ext cx="6119812" cy="719137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5" name="Rectangle 31"/>
          <p:cNvSpPr>
            <a:spLocks noChangeArrowheads="1"/>
          </p:cNvSpPr>
          <p:nvPr/>
        </p:nvSpPr>
        <p:spPr bwMode="auto">
          <a:xfrm>
            <a:off x="3419475" y="2565400"/>
            <a:ext cx="3240088" cy="719138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31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38" grpId="0"/>
      <p:bldP spid="1076242" grpId="0"/>
      <p:bldP spid="1076250" grpId="0" animBg="1"/>
      <p:bldP spid="1076251" grpId="0" animBg="1"/>
      <p:bldP spid="1076252" grpId="0" animBg="1"/>
      <p:bldP spid="1076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860-C059-409F-9E79-B2B490D74A8A}" type="slidenum">
              <a:rPr lang="fr-FR"/>
              <a:pPr/>
              <a:t>14</a:t>
            </a:fld>
            <a:endParaRPr lang="fr-FR"/>
          </a:p>
        </p:txBody>
      </p:sp>
      <p:sp>
        <p:nvSpPr>
          <p:cNvPr id="1079328" name="Rectangle 32"/>
          <p:cNvSpPr>
            <a:spLocks noChangeArrowheads="1"/>
          </p:cNvSpPr>
          <p:nvPr/>
        </p:nvSpPr>
        <p:spPr bwMode="auto">
          <a:xfrm>
            <a:off x="2484438" y="4076700"/>
            <a:ext cx="3384550" cy="9350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1331913" y="2420938"/>
            <a:ext cx="6551612" cy="935037"/>
          </a:xfrm>
          <a:prstGeom prst="rect">
            <a:avLst/>
          </a:prstGeom>
          <a:solidFill>
            <a:schemeClr val="accent2">
              <a:alpha val="67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/>
        </p:nvSpPr>
        <p:spPr bwMode="auto">
          <a:xfrm>
            <a:off x="4500563" y="594995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FF3300"/>
                </a:solidFill>
              </a:rPr>
              <a:t>E. T-G. and M. P. Rekalo, Phys.  Lett. B 504, 291 (2001)</a:t>
            </a:r>
          </a:p>
        </p:txBody>
      </p:sp>
      <p:sp>
        <p:nvSpPr>
          <p:cNvPr id="1079302" name="Text Box 6"/>
          <p:cNvSpPr txBox="1">
            <a:spLocks noChangeArrowheads="1"/>
          </p:cNvSpPr>
          <p:nvPr/>
        </p:nvSpPr>
        <p:spPr bwMode="auto">
          <a:xfrm>
            <a:off x="8794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i="0" u="sng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793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0713"/>
            <a:ext cx="3024188" cy="820737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3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264275" cy="55086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79310" name="Text Box 14"/>
          <p:cNvSpPr txBox="1">
            <a:spLocks noChangeArrowheads="1"/>
          </p:cNvSpPr>
          <p:nvPr/>
        </p:nvSpPr>
        <p:spPr bwMode="auto">
          <a:xfrm>
            <a:off x="1331913" y="771525"/>
            <a:ext cx="233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99"/>
                </a:solidFill>
                <a:latin typeface="Comic Sans MS" pitchFamily="66" charset="0"/>
              </a:rPr>
              <a:t>1 </a:t>
            </a:r>
            <a:r>
              <a:rPr lang="fr-FR">
                <a:solidFill>
                  <a:srgbClr val="000099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000099"/>
                </a:solidFill>
                <a:latin typeface="Comic Sans MS" pitchFamily="66" charset="0"/>
              </a:rPr>
              <a:t>exchange</a:t>
            </a:r>
            <a:r>
              <a:rPr lang="fr-FR">
                <a:latin typeface="Comic Sans MS" pitchFamily="66" charset="0"/>
              </a:rPr>
              <a:t>:</a:t>
            </a:r>
          </a:p>
        </p:txBody>
      </p:sp>
      <p:sp>
        <p:nvSpPr>
          <p:cNvPr id="1079316" name="Text Box 20"/>
          <p:cNvSpPr txBox="1">
            <a:spLocks noChangeArrowheads="1"/>
          </p:cNvSpPr>
          <p:nvPr/>
        </p:nvSpPr>
        <p:spPr bwMode="auto">
          <a:xfrm>
            <a:off x="2411413" y="1700213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>
                <a:latin typeface="Comic Sans MS" pitchFamily="66" charset="0"/>
              </a:rPr>
              <a:t>Linear Fit in</a:t>
            </a:r>
            <a:r>
              <a:rPr lang="fr-FR"/>
              <a:t>   </a:t>
            </a:r>
            <a:r>
              <a:rPr lang="fr-FR" i="0">
                <a:solidFill>
                  <a:srgbClr val="000099"/>
                </a:solidFill>
              </a:rPr>
              <a:t>cos</a:t>
            </a:r>
            <a:r>
              <a:rPr lang="fr-FR" baseline="30000">
                <a:solidFill>
                  <a:srgbClr val="000099"/>
                </a:solidFill>
              </a:rPr>
              <a:t>2</a:t>
            </a:r>
            <a:r>
              <a:rPr lang="fr-FR">
                <a:solidFill>
                  <a:srgbClr val="000099"/>
                </a:solidFill>
                <a:latin typeface="Symbol" pitchFamily="18" charset="2"/>
              </a:rPr>
              <a:t>q</a:t>
            </a:r>
            <a:endParaRPr lang="fr-FR">
              <a:solidFill>
                <a:srgbClr val="000099"/>
              </a:solidFill>
            </a:endParaRPr>
          </a:p>
        </p:txBody>
      </p:sp>
      <p:sp>
        <p:nvSpPr>
          <p:cNvPr id="1079317" name="Rectangle 21"/>
          <p:cNvSpPr>
            <a:spLocks noChangeArrowheads="1"/>
          </p:cNvSpPr>
          <p:nvPr/>
        </p:nvSpPr>
        <p:spPr bwMode="auto">
          <a:xfrm>
            <a:off x="6443663" y="836613"/>
            <a:ext cx="647700" cy="433387"/>
          </a:xfrm>
          <a:prstGeom prst="rect">
            <a:avLst/>
          </a:prstGeom>
          <a:gradFill rotWithShape="1">
            <a:gsLst>
              <a:gs pos="0">
                <a:srgbClr val="000099">
                  <a:alpha val="32001"/>
                </a:srgbClr>
              </a:gs>
              <a:gs pos="100000">
                <a:srgbClr val="000099">
                  <a:gamma/>
                  <a:shade val="46275"/>
                  <a:invGamma/>
                  <a:alpha val="4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9319" name="Rectangle 23"/>
          <p:cNvSpPr>
            <a:spLocks noChangeArrowheads="1"/>
          </p:cNvSpPr>
          <p:nvPr/>
        </p:nvSpPr>
        <p:spPr bwMode="auto">
          <a:xfrm>
            <a:off x="3924300" y="692150"/>
            <a:ext cx="3240088" cy="719138"/>
          </a:xfrm>
          <a:prstGeom prst="rect">
            <a:avLst/>
          </a:prstGeom>
          <a:gradFill rotWithShape="1">
            <a:gsLst>
              <a:gs pos="0">
                <a:schemeClr val="hlink">
                  <a:alpha val="21001"/>
                </a:schemeClr>
              </a:gs>
              <a:gs pos="100000">
                <a:schemeClr val="hlink">
                  <a:gamma/>
                  <a:tint val="85882"/>
                  <a:invGamma/>
                  <a:alpha val="2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93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92600"/>
            <a:ext cx="295275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32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84763"/>
            <a:ext cx="4392613" cy="8620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322" name="Line 26"/>
          <p:cNvSpPr>
            <a:spLocks noChangeShapeType="1"/>
          </p:cNvSpPr>
          <p:nvPr/>
        </p:nvSpPr>
        <p:spPr bwMode="auto">
          <a:xfrm>
            <a:off x="1979613" y="1989138"/>
            <a:ext cx="431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23" name="Text Box 27"/>
          <p:cNvSpPr txBox="1">
            <a:spLocks noChangeArrowheads="1"/>
          </p:cNvSpPr>
          <p:nvPr/>
        </p:nvSpPr>
        <p:spPr bwMode="auto">
          <a:xfrm>
            <a:off x="1063625" y="3355975"/>
            <a:ext cx="2287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3300"/>
                </a:solidFill>
                <a:latin typeface="Comic Sans MS" pitchFamily="66" charset="0"/>
              </a:rPr>
              <a:t>2 </a:t>
            </a:r>
            <a:r>
              <a:rPr lang="fr-FR" dirty="0">
                <a:solidFill>
                  <a:srgbClr val="FF3300"/>
                </a:solidFill>
                <a:latin typeface="Symbol" pitchFamily="18" charset="2"/>
              </a:rPr>
              <a:t>g </a:t>
            </a:r>
            <a:r>
              <a:rPr lang="fr-FR" dirty="0">
                <a:solidFill>
                  <a:srgbClr val="FF3300"/>
                </a:solidFill>
                <a:latin typeface="Comic Sans MS" pitchFamily="66" charset="0"/>
              </a:rPr>
              <a:t>exchange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79324" name="Text Box 28"/>
          <p:cNvSpPr txBox="1">
            <a:spLocks noChangeArrowheads="1"/>
          </p:cNvSpPr>
          <p:nvPr/>
        </p:nvSpPr>
        <p:spPr bwMode="auto">
          <a:xfrm>
            <a:off x="4124784" y="3357540"/>
            <a:ext cx="48397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dirty="0" err="1">
                <a:latin typeface="Comic Sans MS" pitchFamily="66" charset="0"/>
              </a:rPr>
              <a:t>Quadratic</a:t>
            </a:r>
            <a:r>
              <a:rPr lang="fr-FR" dirty="0">
                <a:latin typeface="Comic Sans MS" pitchFamily="66" charset="0"/>
              </a:rPr>
              <a:t> Fit in</a:t>
            </a:r>
            <a:r>
              <a:rPr lang="fr-FR" dirty="0"/>
              <a:t>   </a:t>
            </a:r>
            <a:r>
              <a:rPr lang="fr-FR" dirty="0">
                <a:solidFill>
                  <a:srgbClr val="FF3300"/>
                </a:solidFill>
              </a:rPr>
              <a:t>x=</a:t>
            </a:r>
            <a:r>
              <a:rPr lang="fr-FR" i="0" dirty="0" err="1">
                <a:solidFill>
                  <a:srgbClr val="FF3300"/>
                </a:solidFill>
              </a:rPr>
              <a:t>cos</a:t>
            </a:r>
            <a:r>
              <a:rPr lang="fr-FR" dirty="0" err="1">
                <a:solidFill>
                  <a:srgbClr val="FF3300"/>
                </a:solidFill>
                <a:latin typeface="Symbol" pitchFamily="18" charset="2"/>
              </a:rPr>
              <a:t>q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1079325" name="Line 29"/>
          <p:cNvSpPr>
            <a:spLocks noChangeShapeType="1"/>
          </p:cNvSpPr>
          <p:nvPr/>
        </p:nvSpPr>
        <p:spPr bwMode="auto">
          <a:xfrm>
            <a:off x="3635375" y="3717032"/>
            <a:ext cx="431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9329" name="Rectangle 33"/>
          <p:cNvSpPr>
            <a:spLocks noChangeArrowheads="1"/>
          </p:cNvSpPr>
          <p:nvPr/>
        </p:nvSpPr>
        <p:spPr bwMode="auto">
          <a:xfrm>
            <a:off x="4067175" y="4365625"/>
            <a:ext cx="360363" cy="358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B9A-A5F2-4489-AD42-5D9DACE715E8}" type="slidenum">
              <a:rPr lang="fr-FR"/>
              <a:pPr/>
              <a:t>15</a:t>
            </a:fld>
            <a:endParaRPr lang="fr-FR"/>
          </a:p>
        </p:txBody>
      </p:sp>
      <p:pic>
        <p:nvPicPr>
          <p:cNvPr id="1104904" name="Picture 8" descr="1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4902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4903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7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41C9-0C4F-42D4-8897-056CA2772885}" type="slidenum">
              <a:rPr lang="fr-FR"/>
              <a:pPr/>
              <a:t>16</a:t>
            </a:fld>
            <a:endParaRPr lang="fr-FR"/>
          </a:p>
        </p:txBody>
      </p:sp>
      <p:pic>
        <p:nvPicPr>
          <p:cNvPr id="1105928" name="Picture 8" descr="2g1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25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5926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0.02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5927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55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07A5-38E9-4A13-A9F7-7D26BB9023B4}" type="slidenum">
              <a:rPr lang="fr-FR"/>
              <a:pPr/>
              <a:t>17</a:t>
            </a:fld>
            <a:endParaRPr lang="fr-FR"/>
          </a:p>
        </p:txBody>
      </p:sp>
      <p:pic>
        <p:nvPicPr>
          <p:cNvPr id="1106952" name="Picture 8" descr="2g17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949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6950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0.05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6951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distributions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...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1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71A-77FD-44AF-9900-189B4B5C1C71}" type="slidenum">
              <a:rPr lang="fr-FR"/>
              <a:pPr/>
              <a:t>18</a:t>
            </a:fld>
            <a:endParaRPr lang="fr-FR"/>
          </a:p>
        </p:txBody>
      </p:sp>
      <p:pic>
        <p:nvPicPr>
          <p:cNvPr id="1107976" name="Picture 8" descr="2g1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050"/>
            <a:ext cx="72009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973" name="Text Box 5"/>
          <p:cNvSpPr txBox="1">
            <a:spLocks noChangeArrowheads="1"/>
          </p:cNvSpPr>
          <p:nvPr/>
        </p:nvSpPr>
        <p:spPr bwMode="auto">
          <a:xfrm>
            <a:off x="3851275" y="836613"/>
            <a:ext cx="204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r>
              <a:rPr lang="fr-FR"/>
              <a:t>=5.4 </a:t>
            </a:r>
            <a:r>
              <a:rPr lang="fr-FR" i="0"/>
              <a:t>GeV</a:t>
            </a:r>
            <a:r>
              <a:rPr lang="fr-FR" baseline="30000"/>
              <a:t>2</a:t>
            </a:r>
          </a:p>
        </p:txBody>
      </p:sp>
      <p:sp>
        <p:nvSpPr>
          <p:cNvPr id="1107974" name="Text Box 6"/>
          <p:cNvSpPr txBox="1">
            <a:spLocks noChangeArrowheads="1"/>
          </p:cNvSpPr>
          <p:nvPr/>
        </p:nvSpPr>
        <p:spPr bwMode="auto">
          <a:xfrm>
            <a:off x="3851275" y="1406525"/>
            <a:ext cx="157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 </a:t>
            </a:r>
            <a:r>
              <a:rPr lang="fr-FR">
                <a:solidFill>
                  <a:srgbClr val="FF0066"/>
                </a:solidFill>
              </a:rPr>
              <a:t>    0.20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107975" name="Line 7"/>
          <p:cNvSpPr>
            <a:spLocks noChangeShapeType="1"/>
          </p:cNvSpPr>
          <p:nvPr/>
        </p:nvSpPr>
        <p:spPr bwMode="auto">
          <a:xfrm>
            <a:off x="4427538" y="1700213"/>
            <a:ext cx="2159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Fitting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3600" i="1" dirty="0" err="1">
                <a:solidFill>
                  <a:schemeClr val="accent2"/>
                </a:solidFill>
                <a:latin typeface="Times New Roman" pitchFamily="18" charset="0"/>
              </a:rPr>
              <a:t>angular</a:t>
            </a:r>
            <a:r>
              <a:rPr lang="fr-FR" sz="36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3600" i="1" dirty="0" smtClean="0">
                <a:solidFill>
                  <a:schemeClr val="accent2"/>
                </a:solidFill>
                <a:latin typeface="Times New Roman" pitchFamily="18" charset="0"/>
              </a:rPr>
              <a:t>distributions…</a:t>
            </a:r>
            <a:endParaRPr lang="fr-FR" sz="36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08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99E3-2584-4B4E-A6E9-A5ECEE84F274}" type="slidenum">
              <a:rPr lang="fr-FR"/>
              <a:pPr/>
              <a:t>19</a:t>
            </a:fld>
            <a:endParaRPr lang="fr-FR"/>
          </a:p>
        </p:txBody>
      </p:sp>
      <p:pic>
        <p:nvPicPr>
          <p:cNvPr id="1087509" name="Picture 21" descr="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210675" cy="5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7494" name="Text Box 6"/>
          <p:cNvSpPr txBox="1">
            <a:spLocks noChangeArrowheads="1"/>
          </p:cNvSpPr>
          <p:nvPr/>
        </p:nvSpPr>
        <p:spPr bwMode="auto">
          <a:xfrm>
            <a:off x="2843213" y="635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0.02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498" name="Text Box 10"/>
          <p:cNvSpPr txBox="1">
            <a:spLocks noChangeArrowheads="1"/>
          </p:cNvSpPr>
          <p:nvPr/>
        </p:nvSpPr>
        <p:spPr bwMode="auto">
          <a:xfrm>
            <a:off x="323850" y="692150"/>
            <a:ext cx="1779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=5.4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499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18557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 8.2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500" name="Text Box 12"/>
          <p:cNvSpPr txBox="1">
            <a:spLocks noChangeArrowheads="1"/>
          </p:cNvSpPr>
          <p:nvPr/>
        </p:nvSpPr>
        <p:spPr bwMode="auto">
          <a:xfrm>
            <a:off x="323850" y="4221163"/>
            <a:ext cx="19319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/>
              <a:t>q</a:t>
            </a:r>
            <a:r>
              <a:rPr lang="fr-FR" sz="2400" baseline="30000"/>
              <a:t>2</a:t>
            </a:r>
            <a:r>
              <a:rPr lang="fr-FR" sz="2400"/>
              <a:t>=13.8 </a:t>
            </a:r>
            <a:r>
              <a:rPr lang="fr-FR" sz="2400" i="0"/>
              <a:t>GeV</a:t>
            </a:r>
            <a:r>
              <a:rPr lang="fr-FR" sz="2400" baseline="30000"/>
              <a:t>2</a:t>
            </a:r>
          </a:p>
        </p:txBody>
      </p:sp>
      <p:sp>
        <p:nvSpPr>
          <p:cNvPr id="1087501" name="Text Box 13"/>
          <p:cNvSpPr txBox="1">
            <a:spLocks noChangeArrowheads="1"/>
          </p:cNvSpPr>
          <p:nvPr/>
        </p:nvSpPr>
        <p:spPr bwMode="auto">
          <a:xfrm>
            <a:off x="5292725" y="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0.05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502" name="Text Box 14"/>
          <p:cNvSpPr txBox="1">
            <a:spLocks noChangeArrowheads="1"/>
          </p:cNvSpPr>
          <p:nvPr/>
        </p:nvSpPr>
        <p:spPr bwMode="auto">
          <a:xfrm>
            <a:off x="7524750" y="0"/>
            <a:ext cx="80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0.20</a:t>
            </a:r>
            <a:endParaRPr lang="fr-FR" baseline="30000">
              <a:solidFill>
                <a:srgbClr val="FF0066"/>
              </a:solidFill>
            </a:endParaRPr>
          </a:p>
        </p:txBody>
      </p:sp>
      <p:sp>
        <p:nvSpPr>
          <p:cNvPr id="1087504" name="Text Box 16"/>
          <p:cNvSpPr txBox="1">
            <a:spLocks noChangeArrowheads="1"/>
          </p:cNvSpPr>
          <p:nvPr/>
        </p:nvSpPr>
        <p:spPr bwMode="auto">
          <a:xfrm>
            <a:off x="971550" y="0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</a:t>
            </a:r>
            <a:r>
              <a:rPr lang="fr-FR">
                <a:solidFill>
                  <a:schemeClr val="accent2"/>
                </a:solidFill>
                <a:latin typeface="Symbol" pitchFamily="18" charset="2"/>
              </a:rPr>
              <a:t>g</a:t>
            </a:r>
            <a:endParaRPr lang="fr-FR" baseline="3000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87506" name="Text Box 18"/>
          <p:cNvSpPr txBox="1">
            <a:spLocks noChangeArrowheads="1"/>
          </p:cNvSpPr>
          <p:nvPr/>
        </p:nvSpPr>
        <p:spPr bwMode="auto">
          <a:xfrm>
            <a:off x="2268538" y="0"/>
            <a:ext cx="50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66"/>
                </a:solidFill>
              </a:rPr>
              <a:t>2</a:t>
            </a:r>
            <a:r>
              <a:rPr lang="fr-FR">
                <a:solidFill>
                  <a:srgbClr val="FF0066"/>
                </a:solidFill>
                <a:latin typeface="Symbol" pitchFamily="18" charset="2"/>
              </a:rPr>
              <a:t>g</a:t>
            </a:r>
            <a:endParaRPr lang="fr-FR" baseline="30000">
              <a:solidFill>
                <a:srgbClr val="FF0066"/>
              </a:solidFill>
              <a:latin typeface="Symbol" pitchFamily="18" charset="2"/>
            </a:endParaRPr>
          </a:p>
        </p:txBody>
      </p:sp>
      <p:sp>
        <p:nvSpPr>
          <p:cNvPr id="1087507" name="Rectangle 19"/>
          <p:cNvSpPr>
            <a:spLocks noChangeArrowheads="1"/>
          </p:cNvSpPr>
          <p:nvPr/>
        </p:nvSpPr>
        <p:spPr bwMode="auto">
          <a:xfrm>
            <a:off x="2268538" y="0"/>
            <a:ext cx="6875462" cy="6021388"/>
          </a:xfrm>
          <a:prstGeom prst="rect">
            <a:avLst/>
          </a:prstGeom>
          <a:solidFill>
            <a:srgbClr val="FF66FF">
              <a:alpha val="2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508" name="Rectangle 20"/>
          <p:cNvSpPr>
            <a:spLocks noChangeArrowheads="1"/>
          </p:cNvSpPr>
          <p:nvPr/>
        </p:nvSpPr>
        <p:spPr bwMode="auto">
          <a:xfrm>
            <a:off x="0" y="0"/>
            <a:ext cx="2268538" cy="6021388"/>
          </a:xfrm>
          <a:prstGeom prst="rect">
            <a:avLst/>
          </a:prstGeom>
          <a:gradFill rotWithShape="1">
            <a:gsLst>
              <a:gs pos="0">
                <a:schemeClr val="accent1">
                  <a:alpha val="10001"/>
                </a:schemeClr>
              </a:gs>
              <a:gs pos="100000">
                <a:schemeClr val="accent1">
                  <a:gamma/>
                  <a:shade val="46275"/>
                  <a:invGamma/>
                  <a:alpha val="1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526" y="116632"/>
            <a:ext cx="7777162" cy="40481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QED </a:t>
            </a:r>
            <a:r>
              <a:rPr lang="en-US" sz="4000" dirty="0" err="1" smtClean="0">
                <a:solidFill>
                  <a:schemeClr val="accent2"/>
                </a:solidFill>
              </a:rPr>
              <a:t>Radiative</a:t>
            </a:r>
            <a:r>
              <a:rPr lang="en-US" sz="4000" dirty="0" smtClean="0">
                <a:solidFill>
                  <a:schemeClr val="accent2"/>
                </a:solidFill>
              </a:rPr>
              <a:t> Corrections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16711" y="1772816"/>
            <a:ext cx="7128792" cy="206210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Modify the </a:t>
            </a:r>
            <a:r>
              <a:rPr lang="en-US" u="sng" dirty="0" smtClean="0">
                <a:solidFill>
                  <a:schemeClr val="bg1"/>
                </a:solidFill>
              </a:rPr>
              <a:t>absolute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</a:t>
            </a:r>
            <a:r>
              <a:rPr lang="en-US" dirty="0" smtClean="0">
                <a:solidFill>
                  <a:schemeClr val="bg1"/>
                </a:solidFill>
              </a:rPr>
              <a:t> of the experimental observables </a:t>
            </a:r>
            <a:r>
              <a:rPr lang="en-US" u="sng" dirty="0" smtClean="0">
                <a:solidFill>
                  <a:schemeClr val="bg1"/>
                </a:solidFill>
              </a:rPr>
              <a:t>and their </a:t>
            </a:r>
            <a:r>
              <a:rPr lang="en-US" u="sng" dirty="0">
                <a:solidFill>
                  <a:schemeClr val="bg1"/>
                </a:solidFill>
              </a:rPr>
              <a:t>dependence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from the relevant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kinematical variables</a:t>
            </a:r>
          </a:p>
        </p:txBody>
      </p:sp>
    </p:spTree>
    <p:extLst>
      <p:ext uri="{BB962C8B-B14F-4D97-AF65-F5344CB8AC3E}">
        <p14:creationId xmlns:p14="http://schemas.microsoft.com/office/powerpoint/2010/main" val="198133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7828-A425-45FB-8D96-1A55337EE05E}" type="slidenum">
              <a:rPr lang="fr-FR"/>
              <a:pPr/>
              <a:t>20</a:t>
            </a:fld>
            <a:endParaRPr lang="fr-FR"/>
          </a:p>
        </p:txBody>
      </p:sp>
      <p:sp>
        <p:nvSpPr>
          <p:cNvPr id="1122306" name="Rectangle 2"/>
          <p:cNvSpPr>
            <a:spLocks noChangeArrowheads="1"/>
          </p:cNvSpPr>
          <p:nvPr/>
        </p:nvSpPr>
        <p:spPr bwMode="auto">
          <a:xfrm>
            <a:off x="900113" y="908050"/>
            <a:ext cx="3240087" cy="24495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rgbClr val="008000"/>
                </a:solidFill>
              </a:rPr>
              <a:t>Radiative Return (ISR)</a:t>
            </a:r>
          </a:p>
        </p:txBody>
      </p:sp>
      <p:pic>
        <p:nvPicPr>
          <p:cNvPr id="1122308" name="Picture 4" descr="feip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196975"/>
            <a:ext cx="2663825" cy="1798638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223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3500438"/>
          <a:ext cx="867568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4" name="Equation" r:id="rId4" imgW="3301920" imgH="736560" progId="Equation.3">
                  <p:embed/>
                </p:oleObj>
              </mc:Choice>
              <mc:Fallback>
                <p:oleObj name="Equation" r:id="rId4" imgW="33019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00438"/>
                        <a:ext cx="8675688" cy="193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 cmpd="sng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2310" name="Picture 6" descr="Babar_with_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457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2311" name="Text Box 7"/>
          <p:cNvSpPr txBox="1">
            <a:spLocks noChangeArrowheads="1"/>
          </p:cNvSpPr>
          <p:nvPr/>
        </p:nvSpPr>
        <p:spPr bwMode="auto">
          <a:xfrm>
            <a:off x="4716463" y="2420938"/>
            <a:ext cx="3816350" cy="617537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+e</a:t>
            </a:r>
            <a:r>
              <a:rPr lang="en-US" sz="3200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122312" name="Line 8"/>
          <p:cNvSpPr>
            <a:spLocks noChangeShapeType="1"/>
          </p:cNvSpPr>
          <p:nvPr/>
        </p:nvSpPr>
        <p:spPr bwMode="auto">
          <a:xfrm>
            <a:off x="7235825" y="2565400"/>
            <a:ext cx="287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4140200" y="3716338"/>
            <a:ext cx="2376488" cy="5762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4" name="Rectangle 10"/>
          <p:cNvSpPr>
            <a:spLocks noChangeArrowheads="1"/>
          </p:cNvSpPr>
          <p:nvPr/>
        </p:nvSpPr>
        <p:spPr bwMode="auto">
          <a:xfrm>
            <a:off x="2700338" y="5805488"/>
            <a:ext cx="625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B. Aubert ( BABAR Collaboration) Phys Rev. </a:t>
            </a:r>
            <a:r>
              <a:rPr lang="en-US" sz="1800" b="1">
                <a:solidFill>
                  <a:srgbClr val="FF3300"/>
                </a:solidFill>
              </a:rPr>
              <a:t>D73</a:t>
            </a:r>
            <a:r>
              <a:rPr lang="en-US" sz="1800">
                <a:solidFill>
                  <a:srgbClr val="FF3300"/>
                </a:solidFill>
              </a:rPr>
              <a:t>, 012005 (2006)</a:t>
            </a:r>
            <a:endParaRPr lang="fr-FR" sz="18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19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2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B129-8340-49B3-AC79-B09089370262}" type="slidenum">
              <a:rPr lang="fr-FR"/>
              <a:pPr/>
              <a:t>21</a:t>
            </a:fld>
            <a:endParaRPr lang="fr-FR"/>
          </a:p>
        </p:txBody>
      </p:sp>
      <p:pic>
        <p:nvPicPr>
          <p:cNvPr id="108851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20713"/>
            <a:ext cx="2087563" cy="1990725"/>
          </a:xfrm>
          <a:noFill/>
          <a:ln/>
        </p:spPr>
      </p:pic>
      <p:sp>
        <p:nvSpPr>
          <p:cNvPr id="1088515" name="Rectangle 3"/>
          <p:cNvSpPr>
            <a:spLocks noChangeArrowheads="1"/>
          </p:cNvSpPr>
          <p:nvPr/>
        </p:nvSpPr>
        <p:spPr bwMode="auto">
          <a:xfrm>
            <a:off x="1331913" y="549275"/>
            <a:ext cx="149383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1.877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1.950</a:t>
            </a:r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77163" cy="404813"/>
          </a:xfrm>
        </p:spPr>
        <p:txBody>
          <a:bodyPr/>
          <a:lstStyle/>
          <a:p>
            <a:r>
              <a:rPr lang="en-US" sz="3600" i="1">
                <a:solidFill>
                  <a:srgbClr val="FF3300"/>
                </a:solidFill>
              </a:rPr>
              <a:t>Angular distribution</a:t>
            </a:r>
            <a:endParaRPr lang="fr-FR" sz="3600" i="1">
              <a:solidFill>
                <a:srgbClr val="FF3300"/>
              </a:solidFill>
            </a:endParaRPr>
          </a:p>
        </p:txBody>
      </p:sp>
      <p:pic>
        <p:nvPicPr>
          <p:cNvPr id="1088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20891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33638"/>
            <a:ext cx="20875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521" name="Picture 9" descr="Babar_with_ban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0"/>
            <a:ext cx="2233612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5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52963"/>
            <a:ext cx="5903913" cy="836612"/>
          </a:xfrm>
          <a:prstGeom prst="rect">
            <a:avLst/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88523" name="Rectangle 11"/>
          <p:cNvSpPr>
            <a:spLocks noChangeArrowheads="1"/>
          </p:cNvSpPr>
          <p:nvPr/>
        </p:nvSpPr>
        <p:spPr bwMode="auto">
          <a:xfrm rot="-5400000">
            <a:off x="5867203" y="2374775"/>
            <a:ext cx="3673078" cy="5847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b="1" i="0">
                <a:solidFill>
                  <a:srgbClr val="008000"/>
                </a:solidFill>
              </a:rPr>
              <a:t>Events/0.2 vs. cos </a:t>
            </a:r>
            <a:r>
              <a:rPr lang="fr-FR" b="1" i="0">
                <a:solidFill>
                  <a:srgbClr val="008000"/>
                </a:solidFill>
                <a:latin typeface="Symbol" pitchFamily="18" charset="2"/>
              </a:rPr>
              <a:t>q</a:t>
            </a:r>
          </a:p>
        </p:txBody>
      </p:sp>
      <p:pic>
        <p:nvPicPr>
          <p:cNvPr id="10885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32050"/>
            <a:ext cx="208915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8525" name="Rectangle 13"/>
          <p:cNvSpPr>
            <a:spLocks noChangeArrowheads="1"/>
          </p:cNvSpPr>
          <p:nvPr/>
        </p:nvSpPr>
        <p:spPr bwMode="auto">
          <a:xfrm>
            <a:off x="558006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2.400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3.000</a:t>
            </a:r>
          </a:p>
        </p:txBody>
      </p:sp>
      <p:sp>
        <p:nvSpPr>
          <p:cNvPr id="1088526" name="Rectangle 14"/>
          <p:cNvSpPr>
            <a:spLocks noChangeArrowheads="1"/>
          </p:cNvSpPr>
          <p:nvPr/>
        </p:nvSpPr>
        <p:spPr bwMode="auto">
          <a:xfrm>
            <a:off x="2771775" y="4724400"/>
            <a:ext cx="1728788" cy="649288"/>
          </a:xfrm>
          <a:prstGeom prst="rect">
            <a:avLst/>
          </a:pr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shade val="46275"/>
                  <a:invGamma/>
                  <a:alpha val="23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7" name="Rectangle 15" descr="80 %"/>
          <p:cNvSpPr>
            <a:spLocks noChangeArrowheads="1"/>
          </p:cNvSpPr>
          <p:nvPr/>
        </p:nvSpPr>
        <p:spPr bwMode="auto">
          <a:xfrm>
            <a:off x="4643438" y="4724400"/>
            <a:ext cx="2305050" cy="647700"/>
          </a:xfrm>
          <a:prstGeom prst="rect">
            <a:avLst/>
          </a:prstGeom>
          <a:pattFill prst="pct80">
            <a:fgClr>
              <a:srgbClr val="FF3300">
                <a:alpha val="23000"/>
              </a:srgbClr>
            </a:fgClr>
            <a:bgClr>
              <a:srgbClr val="761700">
                <a:alpha val="23000"/>
              </a:srgbClr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88529" name="Rectangle 17"/>
          <p:cNvSpPr>
            <a:spLocks noChangeArrowheads="1"/>
          </p:cNvSpPr>
          <p:nvPr/>
        </p:nvSpPr>
        <p:spPr bwMode="auto">
          <a:xfrm>
            <a:off x="34020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2.200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2.400</a:t>
            </a: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1331913" y="2420938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2.100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2.200</a:t>
            </a:r>
          </a:p>
        </p:txBody>
      </p:sp>
      <p:sp>
        <p:nvSpPr>
          <p:cNvPr id="1088531" name="Rectangle 19"/>
          <p:cNvSpPr>
            <a:spLocks noChangeArrowheads="1"/>
          </p:cNvSpPr>
          <p:nvPr/>
        </p:nvSpPr>
        <p:spPr bwMode="auto">
          <a:xfrm>
            <a:off x="5508625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2.025</a:t>
            </a:r>
            <a:r>
              <a:rPr lang="fr-FR" sz="2000" i="0">
                <a:solidFill>
                  <a:srgbClr val="008000"/>
                </a:solidFill>
              </a:rPr>
              <a:t>÷</a:t>
            </a:r>
            <a:r>
              <a:rPr lang="fr-FR" sz="2000" b="1" i="0">
                <a:solidFill>
                  <a:srgbClr val="008000"/>
                </a:solidFill>
              </a:rPr>
              <a:t>2.100</a:t>
            </a:r>
          </a:p>
        </p:txBody>
      </p:sp>
      <p:sp>
        <p:nvSpPr>
          <p:cNvPr id="1088532" name="Rectangle 20"/>
          <p:cNvSpPr>
            <a:spLocks noChangeArrowheads="1"/>
          </p:cNvSpPr>
          <p:nvPr/>
        </p:nvSpPr>
        <p:spPr bwMode="auto">
          <a:xfrm>
            <a:off x="3402013" y="549275"/>
            <a:ext cx="14763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>
                <a:solidFill>
                  <a:srgbClr val="008000"/>
                </a:solidFill>
              </a:rPr>
              <a:t>1.950÷2.025</a:t>
            </a:r>
          </a:p>
        </p:txBody>
      </p:sp>
      <p:sp>
        <p:nvSpPr>
          <p:cNvPr id="1088533" name="Rectangle 21"/>
          <p:cNvSpPr>
            <a:spLocks noChangeArrowheads="1"/>
          </p:cNvSpPr>
          <p:nvPr/>
        </p:nvSpPr>
        <p:spPr bwMode="auto">
          <a:xfrm>
            <a:off x="4716463" y="5661025"/>
            <a:ext cx="3924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Symbol" pitchFamily="18" charset="2"/>
              </a:rPr>
              <a:t>g-</a:t>
            </a:r>
            <a:r>
              <a:rPr lang="en-US" sz="3200" b="1">
                <a:solidFill>
                  <a:srgbClr val="008000"/>
                </a:solidFill>
              </a:rPr>
              <a:t>exchange?</a:t>
            </a:r>
          </a:p>
        </p:txBody>
      </p:sp>
    </p:spTree>
    <p:extLst>
      <p:ext uri="{BB962C8B-B14F-4D97-AF65-F5344CB8AC3E}">
        <p14:creationId xmlns:p14="http://schemas.microsoft.com/office/powerpoint/2010/main" val="937916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14CD-6718-4FD8-8FCD-5540F0EC44B1}" type="slidenum">
              <a:rPr lang="fr-FR"/>
              <a:pPr/>
              <a:t>22</a:t>
            </a:fld>
            <a:endParaRPr lang="fr-FR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Angular Asymmetry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90563" name="Picture 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564" name="Picture 4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609850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565" name="Picture 5" descr="Babar_with_bann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98487"/>
            <a:ext cx="3245034" cy="1196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0566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17891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Mpp=1.877-1.9</a:t>
            </a:r>
          </a:p>
        </p:txBody>
      </p:sp>
      <p:sp>
        <p:nvSpPr>
          <p:cNvPr id="1090567" name="Text Box 7"/>
          <p:cNvSpPr txBox="1">
            <a:spLocks noChangeArrowheads="1"/>
          </p:cNvSpPr>
          <p:nvPr/>
        </p:nvSpPr>
        <p:spPr bwMode="auto">
          <a:xfrm>
            <a:off x="6156324" y="2276475"/>
            <a:ext cx="2376115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A=0.01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±</a:t>
            </a:r>
            <a:r>
              <a:rPr lang="fr-FR" i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0.02</a:t>
            </a:r>
          </a:p>
        </p:txBody>
      </p:sp>
      <p:sp>
        <p:nvSpPr>
          <p:cNvPr id="1090568" name="Text Box 8"/>
          <p:cNvSpPr txBox="1">
            <a:spLocks noChangeArrowheads="1"/>
          </p:cNvSpPr>
          <p:nvPr/>
        </p:nvSpPr>
        <p:spPr bwMode="auto">
          <a:xfrm>
            <a:off x="3276600" y="4221163"/>
            <a:ext cx="134461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i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Mpp=2.4-3</a:t>
            </a:r>
          </a:p>
        </p:txBody>
      </p:sp>
      <p:sp>
        <p:nvSpPr>
          <p:cNvPr id="1090569" name="Rectangle 9"/>
          <p:cNvSpPr>
            <a:spLocks noChangeArrowheads="1"/>
          </p:cNvSpPr>
          <p:nvPr/>
        </p:nvSpPr>
        <p:spPr bwMode="auto">
          <a:xfrm>
            <a:off x="395288" y="5900738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E. T.-G., E.A. Kuraev, S. Bakmaev, S. Pacetti, Phys. Lett. B  (2008)</a:t>
            </a:r>
            <a:endParaRPr lang="fr-FR" sz="1800">
              <a:solidFill>
                <a:srgbClr val="FF33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58" y="895986"/>
            <a:ext cx="3745334" cy="12059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86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003800" cy="55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928662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     CEA DSM IRFU SPhN and   CNRS/IN2P3/ IPNO </a:t>
            </a:r>
            <a:endParaRPr lang="fr-FR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/>
              <a:t>GSI, 8-XII-2009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908-3DED-4EA6-882D-66E6AF1298C0}" type="slidenum">
              <a:rPr lang="fr-FR"/>
              <a:pPr/>
              <a:t>23</a:t>
            </a:fld>
            <a:endParaRPr lang="fr-FR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</a:rPr>
              <a:t>Structure Function method</a:t>
            </a:r>
            <a:r>
              <a:rPr lang="fr-FR"/>
              <a:t> </a:t>
            </a:r>
          </a:p>
        </p:txBody>
      </p:sp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652963"/>
            <a:ext cx="5327650" cy="703262"/>
          </a:xfrm>
          <a:prstGeom prst="rect">
            <a:avLst/>
          </a:prstGeom>
          <a:noFill/>
        </p:spPr>
      </p:pic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516563"/>
            <a:ext cx="7056438" cy="603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464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4026098" cy="731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46474" name="Picture 10" descr="bab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00628" y="642917"/>
            <a:ext cx="4171967" cy="4171967"/>
          </a:xfrm>
          <a:noFill/>
          <a:ln/>
        </p:spPr>
      </p:pic>
      <p:sp>
        <p:nvSpPr>
          <p:cNvPr id="446475" name="Rectangle 11"/>
          <p:cNvSpPr>
            <a:spLocks noChangeArrowheads="1"/>
          </p:cNvSpPr>
          <p:nvPr/>
        </p:nvSpPr>
        <p:spPr bwMode="auto">
          <a:xfrm>
            <a:off x="3419475" y="3141663"/>
            <a:ext cx="73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6476" name="Text Box 12"/>
          <p:cNvSpPr txBox="1">
            <a:spLocks noChangeArrowheads="1"/>
          </p:cNvSpPr>
          <p:nvPr/>
        </p:nvSpPr>
        <p:spPr bwMode="auto">
          <a:xfrm>
            <a:off x="1071538" y="928670"/>
            <a:ext cx="42973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</a:rPr>
              <a:t>e</a:t>
            </a:r>
            <a:r>
              <a:rPr lang="en-US" sz="3200" i="1" baseline="30000" dirty="0">
                <a:effectLst/>
                <a:latin typeface="Arial" charset="0"/>
              </a:rPr>
              <a:t>+ </a:t>
            </a:r>
            <a:r>
              <a:rPr lang="en-US" sz="3200" i="1" dirty="0">
                <a:effectLst/>
                <a:latin typeface="Arial" charset="0"/>
              </a:rPr>
              <a:t>+e</a:t>
            </a:r>
            <a:r>
              <a:rPr lang="en-US" sz="3200" i="1" baseline="30000" dirty="0">
                <a:effectLst/>
                <a:latin typeface="Arial" charset="0"/>
              </a:rPr>
              <a:t>-</a:t>
            </a:r>
            <a:r>
              <a:rPr lang="en-US" sz="3200" i="1" dirty="0">
                <a:effectLst/>
                <a:latin typeface="Arial" charset="0"/>
              </a:rPr>
              <a:t> </a:t>
            </a:r>
            <a:r>
              <a:rPr lang="en-US" sz="3200" i="1" dirty="0">
                <a:effectLst/>
                <a:latin typeface="Arial" charset="0"/>
                <a:sym typeface="Symbol" pitchFamily="18" charset="2"/>
              </a:rPr>
              <a:t> p + p + 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72330" y="128586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dirty="0" smtClean="0">
                <a:solidFill>
                  <a:srgbClr val="FF0000"/>
                </a:solidFill>
              </a:rPr>
              <a:t>E=0.05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14480" y="3214686"/>
            <a:ext cx="642942" cy="85725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13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59632" y="1321829"/>
            <a:ext cx="78377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Virtual and soft photon emission</a:t>
            </a:r>
          </a:p>
          <a:p>
            <a:pPr marL="571500" indent="-571500">
              <a:buFont typeface="Arial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dirty="0"/>
          </a:p>
          <a:p>
            <a:pPr marL="571500" indent="-571500">
              <a:buFont typeface="Arial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dirty="0"/>
          </a:p>
          <a:p>
            <a:pPr marL="571500" indent="-571500">
              <a:buFont typeface="Arial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Hard photon emission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LLA- Structure </a:t>
            </a:r>
            <a:r>
              <a:rPr lang="en-US" smtClean="0">
                <a:solidFill>
                  <a:srgbClr val="FF0000"/>
                </a:solidFill>
              </a:rPr>
              <a:t>Functions </a:t>
            </a:r>
            <a:r>
              <a:rPr lang="en-US" sz="2400" smtClean="0">
                <a:solidFill>
                  <a:srgbClr val="0000FF"/>
                </a:solidFill>
              </a:rPr>
              <a:t>Kuraev,Fadin</a:t>
            </a:r>
            <a:r>
              <a:rPr lang="en-US" sz="2400" dirty="0" smtClean="0">
                <a:solidFill>
                  <a:srgbClr val="0000FF"/>
                </a:solidFill>
              </a:rPr>
              <a:t> (1985)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353982" cy="132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1816"/>
            <a:ext cx="1831843" cy="18148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51" y="1821992"/>
            <a:ext cx="2266184" cy="18345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96" y="1819963"/>
            <a:ext cx="1737936" cy="1721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6" r="8180" b="24098"/>
          <a:stretch/>
        </p:blipFill>
        <p:spPr>
          <a:xfrm>
            <a:off x="1043608" y="3244740"/>
            <a:ext cx="2104541" cy="1408395"/>
          </a:xfrm>
          <a:prstGeom prst="rect">
            <a:avLst/>
          </a:prstGeom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64" y="3588889"/>
            <a:ext cx="3402438" cy="49716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1043608" y="1836346"/>
            <a:ext cx="7700194" cy="281679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95" y="5281289"/>
            <a:ext cx="4385262" cy="3834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r="2839" b="24682"/>
          <a:stretch/>
        </p:blipFill>
        <p:spPr>
          <a:xfrm>
            <a:off x="6888032" y="2130471"/>
            <a:ext cx="1737938" cy="10336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r="7854" b="24646"/>
          <a:stretch/>
        </p:blipFill>
        <p:spPr>
          <a:xfrm>
            <a:off x="3148149" y="3260594"/>
            <a:ext cx="2142406" cy="13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7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Differential cross section (SF)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7" y="721172"/>
            <a:ext cx="5858063" cy="4320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15" y="1636240"/>
            <a:ext cx="5314950" cy="26098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6" y="5104686"/>
            <a:ext cx="34861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13" y="5630817"/>
            <a:ext cx="1533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2839" y="4443521"/>
            <a:ext cx="685873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 structure function of the lepton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4573" y="5028296"/>
            <a:ext cx="6732672" cy="1209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93819" y="3602040"/>
            <a:ext cx="1067089" cy="587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49180" y="2949835"/>
            <a:ext cx="1140993" cy="6392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0087" y="1268760"/>
            <a:ext cx="333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Energy fractions of the leptons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1576" y="3331669"/>
            <a:ext cx="2088528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Partition function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21836" y="3632836"/>
            <a:ext cx="906338" cy="61325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05260" y="3785743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Odd term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41928" y="2767026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K-factor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3775215" y="2967081"/>
            <a:ext cx="298701" cy="1836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 flipH="1" flipV="1">
            <a:off x="6053677" y="3531724"/>
            <a:ext cx="851583" cy="70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H="1">
            <a:off x="5560156" y="3921775"/>
            <a:ext cx="1165158" cy="1280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87230" y="5045586"/>
            <a:ext cx="1067089" cy="587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65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696174" cy="324036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chemeClr val="accent2"/>
                </a:solidFill>
                <a:latin typeface="Comic Sans MS" pitchFamily="66" charset="0"/>
              </a:rPr>
              <a:t>K-factor (hard)</a:t>
            </a:r>
            <a:endParaRPr lang="en-US" sz="40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4581128"/>
            <a:ext cx="8332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f the order of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rom the even part of the cross section</a:t>
            </a:r>
            <a:endParaRPr lang="en-US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63496" y="3822982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00FF"/>
                </a:solidFill>
              </a:rPr>
              <a:t>cos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6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7157"/>
            <a:ext cx="4539171" cy="28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4" y="2492896"/>
            <a:ext cx="4132121" cy="27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Charge Asymmetry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094542" cy="7208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1" y="5013176"/>
            <a:ext cx="4453507" cy="7697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44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62" y="116632"/>
            <a:ext cx="8782050" cy="404813"/>
          </a:xfrm>
          <a:noFill/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Radiative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correction factor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110594" name="Picture 2" descr="C:\SauvegardeEgle\phnpc217\Kuraev\RCPanda\rati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50" y="1788695"/>
            <a:ext cx="4514426" cy="27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71649" y="1769218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s</a:t>
            </a:r>
            <a:r>
              <a:rPr lang="en-US" i="0" dirty="0" smtClean="0">
                <a:solidFill>
                  <a:srgbClr val="FF0000"/>
                </a:solidFill>
              </a:rPr>
              <a:t>=10 GeV</a:t>
            </a:r>
            <a:r>
              <a:rPr lang="en-US" i="0" baseline="30000" dirty="0" smtClean="0">
                <a:solidFill>
                  <a:srgbClr val="FF0000"/>
                </a:solidFill>
              </a:rPr>
              <a:t>2</a:t>
            </a:r>
            <a:endParaRPr lang="en-US" i="0" baseline="30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49320" y="4577567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>
                <a:solidFill>
                  <a:srgbClr val="0000FF"/>
                </a:solidFill>
              </a:rPr>
              <a:t>cos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q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5856" y="850464"/>
            <a:ext cx="3483646" cy="70788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sz="4000" i="0" dirty="0" err="1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4000" i="0" baseline="-25000" dirty="0" err="1" smtClean="0">
                <a:solidFill>
                  <a:schemeClr val="bg1"/>
                </a:solidFill>
                <a:latin typeface="+mj-lt"/>
              </a:rPr>
              <a:t>corr</a:t>
            </a:r>
            <a:r>
              <a:rPr lang="en-US" sz="4000" i="0" dirty="0" smtClean="0">
                <a:solidFill>
                  <a:schemeClr val="bg1"/>
                </a:solidFill>
                <a:latin typeface="Symbol" pitchFamily="18" charset="2"/>
              </a:rPr>
              <a:t>=</a:t>
            </a:r>
            <a:r>
              <a:rPr lang="en-US" sz="4000" i="0" dirty="0" err="1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4000" i="0" baseline="-25000" dirty="0" err="1" smtClean="0">
                <a:solidFill>
                  <a:schemeClr val="bg1"/>
                </a:solidFill>
                <a:latin typeface="+mj-lt"/>
              </a:rPr>
              <a:t>raw</a:t>
            </a:r>
            <a:r>
              <a:rPr lang="en-US" sz="4000" i="0" dirty="0" smtClean="0">
                <a:solidFill>
                  <a:schemeClr val="bg1"/>
                </a:solidFill>
                <a:latin typeface="Symbol" pitchFamily="18" charset="2"/>
              </a:rPr>
              <a:t>(1+d)</a:t>
            </a:r>
            <a:endParaRPr lang="en-US" sz="4000" i="0" baseline="30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96343" y="1769219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endParaRPr lang="en-US" i="0" baseline="300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1649" y="5162342"/>
            <a:ext cx="4394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Integrated in all phase space for </a:t>
            </a:r>
            <a:r>
              <a:rPr lang="en-US" sz="2400" dirty="0" smtClean="0">
                <a:latin typeface="Symbol" pitchFamily="18" charset="2"/>
              </a:rPr>
              <a:t>g</a:t>
            </a:r>
          </a:p>
          <a:p>
            <a:r>
              <a:rPr lang="en-US" sz="2400" dirty="0" smtClean="0">
                <a:cs typeface="Times New Roman" pitchFamily="18" charset="0"/>
              </a:rPr>
              <a:t>Proton </a:t>
            </a:r>
            <a:r>
              <a:rPr lang="en-US" sz="2400" dirty="0" err="1" smtClean="0">
                <a:cs typeface="Times New Roman" pitchFamily="18" charset="0"/>
              </a:rPr>
              <a:t>structureless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6046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Dalitz</a:t>
            </a:r>
            <a:r>
              <a:rPr lang="en-US" sz="3600" dirty="0" smtClean="0">
                <a:solidFill>
                  <a:srgbClr val="FF0000"/>
                </a:solidFill>
              </a:rPr>
              <a:t>-plot </a:t>
            </a:r>
            <a:r>
              <a:rPr lang="en-US" sz="3600" i="1" dirty="0" err="1" smtClean="0">
                <a:solidFill>
                  <a:srgbClr val="FF0000"/>
                </a:solidFill>
              </a:rPr>
              <a:t>p+p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→e</a:t>
            </a:r>
            <a:r>
              <a:rPr lang="en-US" sz="3600" i="1" baseline="30000" dirty="0">
                <a:solidFill>
                  <a:srgbClr val="FF0000"/>
                </a:solidFill>
              </a:rPr>
              <a:t>+</a:t>
            </a:r>
            <a:r>
              <a:rPr lang="en-US" sz="3600" i="1" dirty="0">
                <a:solidFill>
                  <a:srgbClr val="FF0000"/>
                </a:solidFill>
              </a:rPr>
              <a:t>+</a:t>
            </a:r>
            <a:r>
              <a:rPr lang="en-US" sz="3600" i="1" dirty="0" smtClean="0">
                <a:solidFill>
                  <a:srgbClr val="FF0000"/>
                </a:solidFill>
              </a:rPr>
              <a:t>e</a:t>
            </a:r>
            <a:r>
              <a:rPr lang="en-US" sz="3600" i="1" baseline="30000" dirty="0" smtClean="0">
                <a:solidFill>
                  <a:srgbClr val="FF0000"/>
                </a:solidFill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(+ g)</a:t>
            </a:r>
            <a:endParaRPr lang="en-US" sz="36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29939"/>
            <a:ext cx="5112568" cy="4106031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 bwMode="auto">
          <a:xfrm>
            <a:off x="4860032" y="116632"/>
            <a:ext cx="2160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6588224" y="3382955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accent2"/>
                </a:solidFill>
              </a:rPr>
              <a:t>x</a:t>
            </a:r>
            <a:r>
              <a:rPr lang="en-US" i="0" baseline="-25000" dirty="0" smtClean="0">
                <a:solidFill>
                  <a:schemeClr val="accent2"/>
                </a:solidFill>
              </a:rPr>
              <a:t>+</a:t>
            </a:r>
            <a:r>
              <a:rPr lang="en-US" i="0" dirty="0" smtClean="0">
                <a:solidFill>
                  <a:schemeClr val="accent2"/>
                </a:solidFill>
              </a:rPr>
              <a:t>=</a:t>
            </a:r>
            <a:r>
              <a:rPr lang="en-US" i="0" dirty="0" err="1" smtClean="0">
                <a:solidFill>
                  <a:schemeClr val="accent2"/>
                </a:solidFill>
              </a:rPr>
              <a:t>E</a:t>
            </a:r>
            <a:r>
              <a:rPr lang="en-US" i="0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i="0" baseline="-25000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91880" y="5010395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accent2"/>
                </a:solidFill>
              </a:rPr>
              <a:t>x</a:t>
            </a:r>
            <a:r>
              <a:rPr lang="en-US" i="0" baseline="-25000" dirty="0" smtClean="0">
                <a:solidFill>
                  <a:schemeClr val="accent2"/>
                </a:solidFill>
              </a:rPr>
              <a:t>-</a:t>
            </a:r>
            <a:r>
              <a:rPr lang="en-US" i="0" dirty="0" smtClean="0">
                <a:solidFill>
                  <a:schemeClr val="accent2"/>
                </a:solidFill>
              </a:rPr>
              <a:t>=</a:t>
            </a:r>
            <a:r>
              <a:rPr lang="en-US" i="0" dirty="0" err="1" smtClean="0">
                <a:solidFill>
                  <a:schemeClr val="accent2"/>
                </a:solidFill>
              </a:rPr>
              <a:t>E</a:t>
            </a:r>
            <a:r>
              <a:rPr lang="en-US" i="0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i="0" baseline="-25000" dirty="0" smtClean="0">
                <a:solidFill>
                  <a:schemeClr val="accent2"/>
                </a:solidFill>
              </a:rPr>
              <a:t>-</a:t>
            </a:r>
            <a:endParaRPr lang="en-US" i="0" baseline="-25000" dirty="0">
              <a:solidFill>
                <a:schemeClr val="accent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1307" y="980728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s</a:t>
            </a:r>
            <a:r>
              <a:rPr lang="en-US" i="0" dirty="0" smtClean="0">
                <a:solidFill>
                  <a:srgbClr val="FF0000"/>
                </a:solidFill>
              </a:rPr>
              <a:t>=10 GeV</a:t>
            </a:r>
            <a:r>
              <a:rPr lang="en-US" i="0" baseline="30000" dirty="0" smtClean="0">
                <a:solidFill>
                  <a:srgbClr val="FF0000"/>
                </a:solidFill>
              </a:rPr>
              <a:t>2</a:t>
            </a:r>
            <a:endParaRPr lang="en-US" i="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86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4FE4-5984-4286-A633-F996EB664206}" type="slidenum">
              <a:rPr lang="fr-FR"/>
              <a:pPr/>
              <a:t>3</a:t>
            </a:fld>
            <a:endParaRPr lang="fr-FR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smtClean="0">
                <a:solidFill>
                  <a:schemeClr val="tx1"/>
                </a:solidFill>
              </a:rPr>
              <a:t>PLAN</a:t>
            </a:r>
            <a:endParaRPr lang="fr-FR" sz="3600" i="1" dirty="0">
              <a:solidFill>
                <a:schemeClr val="tx1"/>
              </a:solidFill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971600" y="767664"/>
            <a:ext cx="8001056" cy="52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90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Introduction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Importance of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radiative 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corrections: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	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some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examples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in the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scattering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region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- simulations for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pbar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+ p -&gt; e</a:t>
            </a:r>
            <a:r>
              <a:rPr lang="fr-FR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+ e</a:t>
            </a:r>
            <a:r>
              <a:rPr lang="fr-FR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(best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precision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obtained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at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electron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-positron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colliders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Radiative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pbar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p annihilation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into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a radiative pair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Some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calculated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Comic Sans MS" pitchFamily="66" charset="0"/>
              </a:rPr>
              <a:t>spectra</a:t>
            </a:r>
            <a:endParaRPr lang="fr-F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Application in </a:t>
            </a:r>
            <a:r>
              <a:rPr lang="fr-FR" sz="2400" dirty="0" err="1">
                <a:solidFill>
                  <a:srgbClr val="FF0000"/>
                </a:solidFill>
                <a:latin typeface="Comic Sans MS" pitchFamily="66" charset="0"/>
              </a:rPr>
              <a:t>PandaRoot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 : PHOTOS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0480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Conclusions</a:t>
            </a:r>
          </a:p>
          <a:p>
            <a:pPr marL="762000" lvl="1" indent="-285750">
              <a:lnSpc>
                <a:spcPct val="90000"/>
              </a:lnSpc>
              <a:spcBef>
                <a:spcPct val="20000"/>
              </a:spcBef>
            </a:pPr>
            <a:endParaRPr lang="fr-FR" sz="24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571472" y="6357958"/>
            <a:ext cx="1389044" cy="261960"/>
          </a:xfrm>
        </p:spPr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smtClean="0">
                <a:solidFill>
                  <a:srgbClr val="FF0000"/>
                </a:solidFill>
              </a:rPr>
              <a:t>Conclusions/PLAN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3140968"/>
            <a:ext cx="7776864" cy="4176463"/>
          </a:xfrm>
        </p:spPr>
        <p:txBody>
          <a:bodyPr/>
          <a:lstStyle/>
          <a:p>
            <a:pPr marL="457200" indent="-457200">
              <a:buClr>
                <a:srgbClr val="FF3300"/>
              </a:buClr>
              <a:buAutoNum type="arabicParenR"/>
            </a:pPr>
            <a:r>
              <a:rPr lang="fr-FR" sz="2400" i="1" dirty="0" smtClean="0">
                <a:solidFill>
                  <a:srgbClr val="FF0000"/>
                </a:solidFill>
              </a:rPr>
              <a:t>Compare </a:t>
            </a:r>
            <a:r>
              <a:rPr lang="fr-FR" sz="2400" i="1" dirty="0" err="1" smtClean="0">
                <a:solidFill>
                  <a:srgbClr val="FF0000"/>
                </a:solidFill>
              </a:rPr>
              <a:t>electron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</a:rPr>
              <a:t>spectra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</a:rPr>
              <a:t>from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</a:rPr>
              <a:t>Montecarlo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</a:rPr>
              <a:t>with</a:t>
            </a:r>
            <a:r>
              <a:rPr lang="fr-FR" sz="2400" i="1" dirty="0" smtClean="0">
                <a:solidFill>
                  <a:srgbClr val="FF0000"/>
                </a:solidFill>
              </a:rPr>
              <a:t>/</a:t>
            </a:r>
            <a:r>
              <a:rPr lang="fr-FR" sz="2400" i="1" dirty="0" err="1" smtClean="0">
                <a:solidFill>
                  <a:srgbClr val="FF0000"/>
                </a:solidFill>
              </a:rPr>
              <a:t>without</a:t>
            </a:r>
            <a:r>
              <a:rPr lang="fr-FR" sz="2400" i="1" dirty="0" smtClean="0">
                <a:solidFill>
                  <a:srgbClr val="FF0000"/>
                </a:solidFill>
              </a:rPr>
              <a:t> RC PHOTOS </a:t>
            </a:r>
          </a:p>
          <a:p>
            <a:pPr marL="457200" indent="-457200">
              <a:buClr>
                <a:srgbClr val="FF3300"/>
              </a:buClr>
              <a:buAutoNum type="arabicParenR"/>
            </a:pP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Compare PHOTOS/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Calculation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in all phase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space</a:t>
            </a:r>
            <a:endParaRPr lang="fr-FR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Clr>
                <a:srgbClr val="FF3300"/>
              </a:buClr>
              <a:buNone/>
            </a:pP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3) High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effects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: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with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without</a:t>
            </a:r>
            <a:endParaRPr lang="fr-FR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Clr>
                <a:srgbClr val="FF3300"/>
              </a:buClr>
              <a:buNone/>
            </a:pP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4) compare: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event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distribution</a:t>
            </a:r>
          </a:p>
          <a:p>
            <a:pPr marL="0" indent="0">
              <a:buClr>
                <a:srgbClr val="FF3300"/>
              </a:buClr>
              <a:buNone/>
            </a:pPr>
            <a:r>
              <a:rPr lang="fr-FR" sz="2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400" i="1" dirty="0" smtClean="0">
                <a:solidFill>
                  <a:srgbClr val="FF0000"/>
                </a:solidFill>
                <a:latin typeface="Comic Sans MS" pitchFamily="66" charset="0"/>
              </a:rPr>
              <a:t>                  charge </a:t>
            </a:r>
            <a:r>
              <a:rPr lang="fr-FR" sz="2400" i="1" dirty="0" err="1" smtClean="0">
                <a:solidFill>
                  <a:srgbClr val="FF0000"/>
                </a:solidFill>
                <a:latin typeface="Comic Sans MS" pitchFamily="66" charset="0"/>
              </a:rPr>
              <a:t>asymmetry</a:t>
            </a:r>
            <a:endParaRPr lang="fr-FR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r">
              <a:buClr>
                <a:srgbClr val="FF3300"/>
              </a:buClr>
              <a:buNone/>
            </a:pP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….</a:t>
            </a:r>
            <a:r>
              <a:rPr lang="fr-FR" sz="2400" i="1" dirty="0" err="1" smtClean="0">
                <a:solidFill>
                  <a:srgbClr val="0000FF"/>
                </a:solidFill>
                <a:latin typeface="Comic Sans MS" pitchFamily="66" charset="0"/>
              </a:rPr>
              <a:t>Implement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 new formulas in </a:t>
            </a:r>
            <a:r>
              <a:rPr lang="fr-FR" sz="2400" i="1" dirty="0" err="1" smtClean="0">
                <a:solidFill>
                  <a:srgbClr val="0000FF"/>
                </a:solidFill>
                <a:latin typeface="Comic Sans MS" pitchFamily="66" charset="0"/>
              </a:rPr>
              <a:t>pandaroot</a:t>
            </a:r>
            <a:r>
              <a:rPr lang="fr-FR" sz="2400" i="1" dirty="0" smtClean="0">
                <a:solidFill>
                  <a:srgbClr val="0000FF"/>
                </a:solidFill>
                <a:latin typeface="Comic Sans MS" pitchFamily="66" charset="0"/>
              </a:rPr>
              <a:t>?</a:t>
            </a:r>
            <a:endParaRPr lang="fr-FR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>
              <a:buClr>
                <a:srgbClr val="FF3300"/>
              </a:buClr>
              <a:buNone/>
            </a:pPr>
            <a:r>
              <a:rPr lang="fr-FR" sz="2000" i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endParaRPr lang="fr-FR" sz="3200" i="1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11188" y="6453188"/>
            <a:ext cx="1317606" cy="190522"/>
          </a:xfrm>
        </p:spPr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B0E6F-3BC2-45A2-A02A-FBA0A869DA4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59632" y="980728"/>
            <a:ext cx="7272808" cy="206210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QED 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adiative</a:t>
            </a:r>
            <a:r>
              <a:rPr lang="en-US" dirty="0" smtClean="0">
                <a:solidFill>
                  <a:schemeClr val="bg1"/>
                </a:solidFill>
              </a:rPr>
              <a:t> corrections modify the </a:t>
            </a:r>
            <a:r>
              <a:rPr lang="en-US" u="sng" dirty="0" smtClean="0">
                <a:solidFill>
                  <a:schemeClr val="bg1"/>
                </a:solidFill>
              </a:rPr>
              <a:t>absolute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</a:t>
            </a:r>
            <a:r>
              <a:rPr lang="en-US" dirty="0" smtClean="0">
                <a:solidFill>
                  <a:schemeClr val="bg1"/>
                </a:solidFill>
              </a:rPr>
              <a:t> of the experimental observables </a:t>
            </a:r>
            <a:r>
              <a:rPr lang="en-US" u="sng" dirty="0" smtClean="0">
                <a:solidFill>
                  <a:schemeClr val="bg1"/>
                </a:solidFill>
              </a:rPr>
              <a:t>and their </a:t>
            </a:r>
            <a:r>
              <a:rPr lang="en-US" u="sng" dirty="0">
                <a:solidFill>
                  <a:schemeClr val="bg1"/>
                </a:solidFill>
              </a:rPr>
              <a:t>dependence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from the relevant kinematical variables</a:t>
            </a:r>
          </a:p>
        </p:txBody>
      </p:sp>
    </p:spTree>
    <p:extLst>
      <p:ext uri="{BB962C8B-B14F-4D97-AF65-F5344CB8AC3E}">
        <p14:creationId xmlns:p14="http://schemas.microsoft.com/office/powerpoint/2010/main" val="981963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A82C-CF80-4CA0-82B2-DAD68A3D560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" y="-9128"/>
            <a:ext cx="9144000" cy="6858000"/>
          </a:xfrm>
          <a:prstGeom prst="rect">
            <a:avLst/>
          </a:prstGeom>
        </p:spPr>
      </p:pic>
      <p:sp>
        <p:nvSpPr>
          <p:cNvPr id="24582" name="ZoneTexte 9"/>
          <p:cNvSpPr txBox="1">
            <a:spLocks noChangeArrowheads="1"/>
          </p:cNvSpPr>
          <p:nvPr/>
        </p:nvSpPr>
        <p:spPr bwMode="auto">
          <a:xfrm>
            <a:off x="611560" y="5062791"/>
            <a:ext cx="72635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5400" i="1" dirty="0" err="1">
                <a:solidFill>
                  <a:schemeClr val="accent2"/>
                </a:solidFill>
              </a:rPr>
              <a:t>Thank</a:t>
            </a:r>
            <a:r>
              <a:rPr lang="fr-FR" sz="5400" i="1" dirty="0">
                <a:solidFill>
                  <a:schemeClr val="accent2"/>
                </a:solidFill>
              </a:rPr>
              <a:t> </a:t>
            </a:r>
            <a:r>
              <a:rPr lang="fr-FR" sz="5400" i="1" dirty="0" err="1">
                <a:solidFill>
                  <a:schemeClr val="accent2"/>
                </a:solidFill>
              </a:rPr>
              <a:t>you</a:t>
            </a:r>
            <a:r>
              <a:rPr lang="fr-FR" sz="5400" i="1" dirty="0">
                <a:solidFill>
                  <a:schemeClr val="accent2"/>
                </a:solidFill>
              </a:rPr>
              <a:t> for attention</a:t>
            </a:r>
          </a:p>
        </p:txBody>
      </p:sp>
    </p:spTree>
    <p:extLst>
      <p:ext uri="{BB962C8B-B14F-4D97-AF65-F5344CB8AC3E}">
        <p14:creationId xmlns:p14="http://schemas.microsoft.com/office/powerpoint/2010/main" val="37517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 smtClean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124745"/>
            <a:ext cx="7776864" cy="4176463"/>
          </a:xfrm>
        </p:spPr>
        <p:txBody>
          <a:bodyPr/>
          <a:lstStyle/>
          <a:p>
            <a:pPr marL="0" indent="0">
              <a:buClr>
                <a:srgbClr val="FF3300"/>
              </a:buClr>
              <a:buNone/>
            </a:pPr>
            <a:r>
              <a:rPr lang="fr-FR" sz="2400" i="1" dirty="0" err="1">
                <a:solidFill>
                  <a:srgbClr val="FF0000"/>
                </a:solidFill>
              </a:rPr>
              <a:t>My</a:t>
            </a:r>
            <a:r>
              <a:rPr lang="fr-FR" sz="2400" i="1" dirty="0">
                <a:solidFill>
                  <a:srgbClr val="FF0000"/>
                </a:solidFill>
              </a:rPr>
              <a:t> questions for </a:t>
            </a:r>
            <a:r>
              <a:rPr lang="fr-FR" sz="2400" i="1" dirty="0" err="1" smtClean="0">
                <a:solidFill>
                  <a:srgbClr val="FF0000"/>
                </a:solidFill>
              </a:rPr>
              <a:t>you</a:t>
            </a:r>
            <a:r>
              <a:rPr lang="fr-FR" sz="2400" i="1" dirty="0" smtClean="0">
                <a:solidFill>
                  <a:srgbClr val="FF0000"/>
                </a:solidFill>
              </a:rPr>
              <a:t>: </a:t>
            </a:r>
            <a:endParaRPr lang="fr-FR" sz="2400" dirty="0">
              <a:latin typeface="Comic Sans MS" pitchFamily="66" charset="0"/>
            </a:endParaRPr>
          </a:p>
          <a:p>
            <a:pPr marL="0" indent="190500">
              <a:buClr>
                <a:srgbClr val="FF3300"/>
              </a:buClr>
              <a:buFont typeface="Wingdings" pitchFamily="2" charset="2"/>
              <a:buChar char="Ø"/>
            </a:pPr>
            <a:endParaRPr lang="fr-FR" sz="2400" dirty="0" smtClean="0">
              <a:latin typeface="Comic Sans MS" pitchFamily="66" charset="0"/>
            </a:endParaRPr>
          </a:p>
          <a:p>
            <a:pPr marL="0" indent="190500">
              <a:buClr>
                <a:srgbClr val="FF330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Has </a:t>
            </a:r>
            <a:r>
              <a:rPr lang="fr-FR" sz="2400" dirty="0" err="1" smtClean="0">
                <a:latin typeface="Comic Sans MS" pitchFamily="66" charset="0"/>
              </a:rPr>
              <a:t>anybody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looked</a:t>
            </a:r>
            <a:r>
              <a:rPr lang="fr-FR" sz="2400" dirty="0" smtClean="0">
                <a:latin typeface="Comic Sans MS" pitchFamily="66" charset="0"/>
              </a:rPr>
              <a:t> to the </a:t>
            </a:r>
            <a:r>
              <a:rPr lang="fr-FR" sz="2400" dirty="0" err="1" smtClean="0">
                <a:latin typeface="Comic Sans MS" pitchFamily="66" charset="0"/>
              </a:rPr>
              <a:t>effect</a:t>
            </a:r>
            <a:r>
              <a:rPr lang="fr-FR" sz="2400" dirty="0" smtClean="0">
                <a:latin typeface="Comic Sans MS" pitchFamily="66" charset="0"/>
              </a:rPr>
              <a:t> of PHOTOS on </a:t>
            </a:r>
          </a:p>
          <a:p>
            <a:pPr marL="0" indent="0">
              <a:buClr>
                <a:srgbClr val="FF3300"/>
              </a:buClr>
              <a:buNone/>
            </a:pPr>
            <a:r>
              <a:rPr lang="fr-FR" sz="2400" dirty="0" smtClean="0">
                <a:latin typeface="Comic Sans MS" pitchFamily="66" charset="0"/>
              </a:rPr>
              <a:t>  </a:t>
            </a:r>
            <a:r>
              <a:rPr lang="fr-FR" sz="2400" dirty="0" err="1" smtClean="0">
                <a:latin typeface="Comic Sans MS" pitchFamily="66" charset="0"/>
              </a:rPr>
              <a:t>specific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spectra</a:t>
            </a:r>
            <a:r>
              <a:rPr lang="fr-FR" sz="2400" dirty="0" smtClean="0">
                <a:latin typeface="Comic Sans MS" pitchFamily="66" charset="0"/>
              </a:rPr>
              <a:t>?</a:t>
            </a:r>
          </a:p>
          <a:p>
            <a:pPr marL="0" indent="190500">
              <a:buClr>
                <a:srgbClr val="FF330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Has PHOTOS been </a:t>
            </a:r>
            <a:r>
              <a:rPr lang="fr-FR" sz="2400" dirty="0" err="1" smtClean="0">
                <a:latin typeface="Comic Sans MS" pitchFamily="66" charset="0"/>
              </a:rPr>
              <a:t>implemented</a:t>
            </a:r>
            <a:r>
              <a:rPr lang="fr-FR" sz="2400" dirty="0" smtClean="0">
                <a:latin typeface="Comic Sans MS" pitchFamily="66" charset="0"/>
              </a:rPr>
              <a:t> for </a:t>
            </a:r>
            <a:r>
              <a:rPr lang="fr-FR" sz="2400" dirty="0" err="1" smtClean="0">
                <a:latin typeface="Comic Sans MS" pitchFamily="66" charset="0"/>
              </a:rPr>
              <a:t>specific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reactions</a:t>
            </a:r>
            <a:r>
              <a:rPr lang="fr-FR" sz="2400" dirty="0" smtClean="0">
                <a:latin typeface="Comic Sans MS" pitchFamily="66" charset="0"/>
              </a:rPr>
              <a:t>? </a:t>
            </a:r>
          </a:p>
          <a:p>
            <a:pPr marL="0" indent="190500">
              <a:buClr>
                <a:srgbClr val="FF330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Comic Sans MS" pitchFamily="66" charset="0"/>
              </a:rPr>
              <a:t>PHOTOS </a:t>
            </a:r>
            <a:r>
              <a:rPr lang="fr-FR" sz="2400" dirty="0" err="1" smtClean="0">
                <a:latin typeface="Comic Sans MS" pitchFamily="66" charset="0"/>
              </a:rPr>
              <a:t>is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based</a:t>
            </a:r>
            <a:r>
              <a:rPr lang="fr-FR" sz="2400" dirty="0" smtClean="0">
                <a:latin typeface="Comic Sans MS" pitchFamily="66" charset="0"/>
              </a:rPr>
              <a:t> on SF </a:t>
            </a:r>
            <a:r>
              <a:rPr lang="fr-FR" sz="2400" dirty="0" err="1" smtClean="0">
                <a:latin typeface="Comic Sans MS" pitchFamily="66" charset="0"/>
              </a:rPr>
              <a:t>method</a:t>
            </a:r>
            <a:r>
              <a:rPr lang="fr-FR" sz="2400" dirty="0" smtClean="0">
                <a:latin typeface="Comic Sans MS" pitchFamily="66" charset="0"/>
              </a:rPr>
              <a:t>: has </a:t>
            </a:r>
            <a:r>
              <a:rPr lang="fr-FR" sz="2400" dirty="0" err="1" smtClean="0">
                <a:latin typeface="Comic Sans MS" pitchFamily="66" charset="0"/>
              </a:rPr>
              <a:t>anybody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checked</a:t>
            </a:r>
            <a:r>
              <a:rPr lang="fr-FR" sz="2400" dirty="0" smtClean="0">
                <a:latin typeface="Comic Sans MS" pitchFamily="66" charset="0"/>
              </a:rPr>
              <a:t> the </a:t>
            </a:r>
            <a:r>
              <a:rPr lang="fr-FR" sz="2400" dirty="0" err="1" smtClean="0">
                <a:latin typeface="Comic Sans MS" pitchFamily="66" charset="0"/>
              </a:rPr>
              <a:t>effects</a:t>
            </a:r>
            <a:r>
              <a:rPr lang="fr-FR" sz="2400" dirty="0" smtClean="0">
                <a:latin typeface="Comic Sans MS" pitchFamily="66" charset="0"/>
              </a:rPr>
              <a:t> of </a:t>
            </a:r>
            <a:r>
              <a:rPr lang="fr-FR" sz="2400" dirty="0" err="1" smtClean="0">
                <a:latin typeface="Comic Sans MS" pitchFamily="66" charset="0"/>
              </a:rPr>
              <a:t>higher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order</a:t>
            </a:r>
            <a:r>
              <a:rPr lang="fr-FR" sz="2400" dirty="0" smtClean="0">
                <a:latin typeface="Comic Sans MS" pitchFamily="66" charset="0"/>
              </a:rPr>
              <a:t> versus first </a:t>
            </a:r>
            <a:r>
              <a:rPr lang="fr-FR" sz="2400" dirty="0" err="1" smtClean="0">
                <a:latin typeface="Comic Sans MS" pitchFamily="66" charset="0"/>
              </a:rPr>
              <a:t>order</a:t>
            </a:r>
            <a:r>
              <a:rPr lang="fr-FR" sz="2400" dirty="0" smtClean="0">
                <a:latin typeface="Comic Sans MS" pitchFamily="66" charset="0"/>
              </a:rPr>
              <a:t> contributions on </a:t>
            </a:r>
            <a:r>
              <a:rPr lang="fr-FR" sz="2400" dirty="0" err="1" smtClean="0">
                <a:latin typeface="Comic Sans MS" pitchFamily="66" charset="0"/>
              </a:rPr>
              <a:t>specific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spectra</a:t>
            </a:r>
            <a:r>
              <a:rPr lang="fr-FR" sz="2400" dirty="0" smtClean="0">
                <a:latin typeface="Comic Sans MS" pitchFamily="66" charset="0"/>
              </a:rPr>
              <a:t>?</a:t>
            </a:r>
          </a:p>
          <a:p>
            <a:pPr marL="0" indent="190500">
              <a:buClr>
                <a:srgbClr val="FF3300"/>
              </a:buClr>
              <a:buFont typeface="Wingdings" pitchFamily="2" charset="2"/>
              <a:buChar char="Ø"/>
            </a:pPr>
            <a:endParaRPr lang="fr-FR" sz="2400" dirty="0">
              <a:latin typeface="Comic Sans MS" pitchFamily="66" charset="0"/>
            </a:endParaRPr>
          </a:p>
          <a:p>
            <a:pPr marL="0" indent="0" algn="ctr">
              <a:buClr>
                <a:srgbClr val="FF3300"/>
              </a:buClr>
              <a:buNone/>
            </a:pPr>
            <a:r>
              <a:rPr lang="fr-FR" sz="2000" i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endParaRPr lang="fr-FR" sz="3200" i="1" dirty="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611188" y="6453188"/>
            <a:ext cx="1317606" cy="190522"/>
          </a:xfrm>
        </p:spPr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B0E6F-3BC2-45A2-A02A-FBA0A869DA4A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16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2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91590-A894-4528-A9E1-DF52E4C6321D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/>
          <a:lstStyle/>
          <a:p>
            <a:pPr>
              <a:defRPr/>
            </a:pPr>
            <a:r>
              <a:rPr lang="fr-FR" sz="32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Scattered electron energy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2476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464050" cy="9620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0" y="5373688"/>
            <a:ext cx="8748713" cy="82232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b="1" i="0">
                <a:latin typeface="Arial" charset="0"/>
              </a:rPr>
              <a:t>All orders of PT needed </a:t>
            </a:r>
            <a:r>
              <a:rPr lang="fr-FR" b="1" i="0">
                <a:latin typeface="Arial" charset="0"/>
                <a:sym typeface="Symbol" pitchFamily="18" charset="2"/>
              </a:rPr>
              <a:t></a:t>
            </a:r>
            <a:r>
              <a:rPr lang="fr-FR" b="1" i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fr-FR" b="1" i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				</a:t>
            </a:r>
            <a:r>
              <a:rPr lang="fr-FR" b="1">
                <a:solidFill>
                  <a:schemeClr val="bg1"/>
                </a:solidFill>
                <a:latin typeface="Arial" charset="0"/>
              </a:rPr>
              <a:t>beyond Mo &amp; Tsai approximation</a:t>
            </a:r>
            <a:r>
              <a:rPr lang="fr-FR" b="1">
                <a:solidFill>
                  <a:srgbClr val="FF3300"/>
                </a:solidFill>
                <a:latin typeface="Arial" charset="0"/>
              </a:rPr>
              <a:t>!</a:t>
            </a:r>
            <a:endParaRPr lang="fr-FR" b="1">
              <a:solidFill>
                <a:srgbClr val="FF33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8441" name="Picture 6" descr="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39608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2051050" y="2708275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solidFill>
                  <a:srgbClr val="0000FF"/>
                </a:solidFill>
              </a:rPr>
              <a:t>Initial state emission</a:t>
            </a:r>
          </a:p>
        </p:txBody>
      </p:sp>
      <p:sp>
        <p:nvSpPr>
          <p:cNvPr id="18443" name="Line 8"/>
          <p:cNvSpPr>
            <a:spLocks noChangeShapeType="1"/>
          </p:cNvSpPr>
          <p:nvPr/>
        </p:nvSpPr>
        <p:spPr bwMode="auto">
          <a:xfrm flipV="1">
            <a:off x="4643438" y="206057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6516688" y="1485900"/>
            <a:ext cx="253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solidFill>
                  <a:srgbClr val="0000FF"/>
                </a:solidFill>
              </a:rPr>
              <a:t>final state emission</a:t>
            </a:r>
          </a:p>
        </p:txBody>
      </p:sp>
      <p:sp>
        <p:nvSpPr>
          <p:cNvPr id="18445" name="Line 10"/>
          <p:cNvSpPr>
            <a:spLocks noChangeShapeType="1"/>
          </p:cNvSpPr>
          <p:nvPr/>
        </p:nvSpPr>
        <p:spPr bwMode="auto">
          <a:xfrm>
            <a:off x="7308850" y="18446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11"/>
          <p:cNvSpPr txBox="1">
            <a:spLocks noChangeArrowheads="1"/>
          </p:cNvSpPr>
          <p:nvPr/>
        </p:nvSpPr>
        <p:spPr bwMode="auto">
          <a:xfrm>
            <a:off x="5867400" y="2781300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solidFill>
                  <a:srgbClr val="33CC33"/>
                </a:solidFill>
              </a:rPr>
              <a:t>Quasi-elastic scattering</a:t>
            </a:r>
          </a:p>
        </p:txBody>
      </p:sp>
      <p:sp>
        <p:nvSpPr>
          <p:cNvPr id="18447" name="Line 12"/>
          <p:cNvSpPr>
            <a:spLocks noChangeShapeType="1"/>
          </p:cNvSpPr>
          <p:nvPr/>
        </p:nvSpPr>
        <p:spPr bwMode="auto">
          <a:xfrm>
            <a:off x="7019925" y="3213100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1908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14"/>
          <p:cNvSpPr txBox="1">
            <a:spLocks noChangeArrowheads="1"/>
          </p:cNvSpPr>
          <p:nvPr/>
        </p:nvSpPr>
        <p:spPr bwMode="auto">
          <a:xfrm>
            <a:off x="8243888" y="350043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800" i="0">
                <a:solidFill>
                  <a:srgbClr val="FF3300"/>
                </a:solidFill>
                <a:latin typeface="Arial" charset="0"/>
              </a:rPr>
              <a:t>3%</a:t>
            </a:r>
          </a:p>
        </p:txBody>
      </p:sp>
      <p:sp>
        <p:nvSpPr>
          <p:cNvPr id="18450" name="Line 15"/>
          <p:cNvSpPr>
            <a:spLocks noChangeShapeType="1"/>
          </p:cNvSpPr>
          <p:nvPr/>
        </p:nvSpPr>
        <p:spPr bwMode="auto">
          <a:xfrm flipH="1">
            <a:off x="8101013" y="37893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6"/>
          <p:cNvSpPr txBox="1">
            <a:spLocks noChangeArrowheads="1"/>
          </p:cNvSpPr>
          <p:nvPr/>
        </p:nvSpPr>
        <p:spPr bwMode="auto">
          <a:xfrm>
            <a:off x="7885113" y="479742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solidFill>
                  <a:srgbClr val="FF3300"/>
                </a:solidFill>
              </a:rPr>
              <a:t>Y</a:t>
            </a:r>
            <a:r>
              <a:rPr lang="fr-FR" i="0" baseline="-25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8452" name="Text Box 17"/>
          <p:cNvSpPr txBox="1">
            <a:spLocks noChangeArrowheads="1"/>
          </p:cNvSpPr>
          <p:nvPr/>
        </p:nvSpPr>
        <p:spPr bwMode="auto">
          <a:xfrm>
            <a:off x="2843213" y="4652963"/>
            <a:ext cx="1504950" cy="36671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800" i="0">
                <a:solidFill>
                  <a:schemeClr val="bg1"/>
                </a:solidFill>
                <a:latin typeface="Arial" charset="0"/>
              </a:rPr>
              <a:t>Not so small!</a:t>
            </a:r>
          </a:p>
        </p:txBody>
      </p:sp>
      <p:sp>
        <p:nvSpPr>
          <p:cNvPr id="18453" name="Line 18"/>
          <p:cNvSpPr>
            <a:spLocks noChangeShapeType="1"/>
          </p:cNvSpPr>
          <p:nvPr/>
        </p:nvSpPr>
        <p:spPr bwMode="auto">
          <a:xfrm flipV="1">
            <a:off x="3635375" y="4076700"/>
            <a:ext cx="1444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Rectangle 19"/>
          <p:cNvSpPr>
            <a:spLocks noChangeArrowheads="1"/>
          </p:cNvSpPr>
          <p:nvPr/>
        </p:nvSpPr>
        <p:spPr bwMode="auto">
          <a:xfrm>
            <a:off x="0" y="4868863"/>
            <a:ext cx="264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i="0">
                <a:solidFill>
                  <a:srgbClr val="FF3300"/>
                </a:solidFill>
              </a:rPr>
              <a:t>Shift to LOWER Q</a:t>
            </a:r>
            <a:r>
              <a:rPr lang="fr-FR" i="0" baseline="30000">
                <a:solidFill>
                  <a:srgbClr val="FF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3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692CA-509F-4541-AD55-49C859E05B3E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accent2"/>
                </a:solidFill>
              </a:rPr>
              <a:t>Short history (I)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90500">
              <a:lnSpc>
                <a:spcPct val="90000"/>
              </a:lnSpc>
              <a:buFontTx/>
              <a:buNone/>
            </a:pPr>
            <a:r>
              <a:rPr lang="fr-FR" sz="1600" smtClean="0">
                <a:solidFill>
                  <a:srgbClr val="0000FF"/>
                </a:solidFill>
              </a:rPr>
              <a:t>   </a:t>
            </a:r>
            <a:r>
              <a:rPr lang="fr-FR" sz="2400" smtClean="0">
                <a:solidFill>
                  <a:srgbClr val="0000FF"/>
                </a:solidFill>
                <a:latin typeface="Times New Roman" pitchFamily="18" charset="0"/>
              </a:rPr>
              <a:t>Schwinger:</a:t>
            </a:r>
            <a:r>
              <a:rPr lang="fr-FR" sz="2400" smtClean="0">
                <a:latin typeface="Times New Roman" pitchFamily="18" charset="0"/>
              </a:rPr>
              <a:t> corrections to cross section for electron scattering in external field</a:t>
            </a:r>
          </a:p>
          <a:p>
            <a:pPr marL="0" indent="190500">
              <a:lnSpc>
                <a:spcPct val="90000"/>
              </a:lnSpc>
              <a:buFontTx/>
              <a:buNone/>
            </a:pPr>
            <a:endParaRPr lang="fr-FR" sz="2400" smtClean="0">
              <a:latin typeface="Times New Roman" pitchFamily="18" charset="0"/>
            </a:endParaRPr>
          </a:p>
          <a:p>
            <a:pPr marL="0" indent="190500" algn="ctr">
              <a:lnSpc>
                <a:spcPct val="90000"/>
              </a:lnSpc>
              <a:buFont typeface="Symbol" pitchFamily="18" charset="2"/>
              <a:buChar char=" "/>
            </a:pPr>
            <a:r>
              <a:rPr lang="fr-FR" sz="3200" smtClean="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fr-FR" sz="3200" smtClean="0">
                <a:solidFill>
                  <a:srgbClr val="FF3300"/>
                </a:solidFill>
                <a:latin typeface="Times New Roman" pitchFamily="18" charset="0"/>
              </a:rPr>
              <a:t>=</a:t>
            </a:r>
            <a:r>
              <a:rPr lang="fr-FR" sz="3200" smtClean="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fr-FR" sz="3200" baseline="-25000" smtClean="0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lang="fr-FR" sz="3200" smtClean="0">
                <a:solidFill>
                  <a:srgbClr val="FF3300"/>
                </a:solidFill>
                <a:latin typeface="Times New Roman" pitchFamily="18" charset="0"/>
              </a:rPr>
              <a:t>(1+</a:t>
            </a:r>
            <a:r>
              <a:rPr lang="fr-FR" sz="320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fr-FR" sz="3200" smtClean="0">
                <a:solidFill>
                  <a:srgbClr val="FF3300"/>
                </a:solidFill>
                <a:latin typeface="Times New Roman" pitchFamily="18" charset="0"/>
              </a:rPr>
              <a:t>)  (1)</a:t>
            </a:r>
          </a:p>
          <a:p>
            <a:pPr marL="0" indent="190500" algn="ctr">
              <a:lnSpc>
                <a:spcPct val="90000"/>
              </a:lnSpc>
              <a:buFont typeface="Symbol" pitchFamily="18" charset="2"/>
              <a:buChar char=" "/>
            </a:pPr>
            <a:endParaRPr lang="fr-FR" sz="3200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190500">
              <a:lnSpc>
                <a:spcPct val="90000"/>
              </a:lnSpc>
              <a:buFont typeface="Symbol" pitchFamily="18" charset="2"/>
              <a:buChar char=" "/>
            </a:pPr>
            <a:r>
              <a:rPr lang="fr-FR" sz="2400" smtClean="0">
                <a:solidFill>
                  <a:srgbClr val="0000FF"/>
                </a:solidFill>
                <a:latin typeface="Times New Roman" pitchFamily="18" charset="0"/>
              </a:rPr>
              <a:t>Yennie, Frauchi, Suura</a:t>
            </a:r>
            <a:r>
              <a:rPr lang="fr-FR" sz="2400" smtClean="0">
                <a:latin typeface="Times New Roman" pitchFamily="18" charset="0"/>
              </a:rPr>
              <a:t>: cross section of any pure process (without real photon emission) is zero.</a:t>
            </a:r>
          </a:p>
          <a:p>
            <a:pPr marL="0" indent="190500">
              <a:lnSpc>
                <a:spcPct val="90000"/>
              </a:lnSpc>
              <a:buFont typeface="Symbol" pitchFamily="18" charset="2"/>
              <a:buChar char=" "/>
            </a:pPr>
            <a:endParaRPr lang="fr-FR" sz="2400" smtClean="0">
              <a:latin typeface="Times New Roman" pitchFamily="18" charset="0"/>
            </a:endParaRPr>
          </a:p>
          <a:p>
            <a:pPr marL="0" indent="190500">
              <a:lnSpc>
                <a:spcPct val="90000"/>
              </a:lnSpc>
              <a:buFont typeface="Symbol" pitchFamily="18" charset="2"/>
              <a:buChar char=" "/>
            </a:pPr>
            <a:r>
              <a:rPr lang="fr-FR" sz="2400" smtClean="0">
                <a:solidFill>
                  <a:srgbClr val="0000FF"/>
                </a:solidFill>
                <a:latin typeface="Times New Roman" pitchFamily="18" charset="0"/>
              </a:rPr>
              <a:t>Kessler, Ericsson, Baier, Fadin, Khoze, Y. Tsai</a:t>
            </a:r>
            <a:r>
              <a:rPr lang="fr-FR" sz="2400" smtClean="0">
                <a:latin typeface="Times New Roman" pitchFamily="18" charset="0"/>
              </a:rPr>
              <a:t> : quasi real electron method. Emission of hard photon is described in terms of a convolution of a radiative function with Born cross section. </a:t>
            </a:r>
          </a:p>
          <a:p>
            <a:pPr lvl="1">
              <a:lnSpc>
                <a:spcPct val="90000"/>
              </a:lnSpc>
              <a:buFont typeface="Symbol" pitchFamily="18" charset="2"/>
              <a:buChar char=" "/>
            </a:pPr>
            <a:r>
              <a:rPr lang="fr-FR" sz="2400" smtClean="0">
                <a:solidFill>
                  <a:srgbClr val="FF3300"/>
                </a:solidFill>
                <a:latin typeface="Times New Roman" pitchFamily="18" charset="0"/>
              </a:rPr>
              <a:t>  				</a:t>
            </a:r>
            <a:r>
              <a:rPr lang="fr-FR" sz="2400" smtClean="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    </a:t>
            </a:r>
            <a:r>
              <a:rPr lang="fr-FR" sz="2400" smtClean="0">
                <a:solidFill>
                  <a:srgbClr val="FF3300"/>
                </a:solidFill>
                <a:latin typeface="Times New Roman" pitchFamily="18" charset="0"/>
              </a:rPr>
              <a:t>(1)  Not adequate </a:t>
            </a:r>
          </a:p>
        </p:txBody>
      </p:sp>
    </p:spTree>
    <p:extLst>
      <p:ext uri="{BB962C8B-B14F-4D97-AF65-F5344CB8AC3E}">
        <p14:creationId xmlns:p14="http://schemas.microsoft.com/office/powerpoint/2010/main" val="722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05E0A-FE41-4737-904F-F9F7FE5FBB19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fr-FR" sz="3200" i="1" smtClean="0">
                <a:solidFill>
                  <a:schemeClr val="accent2"/>
                </a:solidFill>
              </a:rPr>
              <a:t>The Structure Function Method</a:t>
            </a: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1187450" y="1268413"/>
            <a:ext cx="59404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i="0">
                <a:solidFill>
                  <a:srgbClr val="FF3300"/>
                </a:solidFill>
              </a:rPr>
              <a:t>Distinguish: </a:t>
            </a:r>
          </a:p>
          <a:p>
            <a:pPr eaLnBrk="1" hangingPunct="1"/>
            <a:r>
              <a:rPr lang="fr-FR" i="0"/>
              <a:t>	 -leading contributions of higher order</a:t>
            </a:r>
          </a:p>
          <a:p>
            <a:pPr eaLnBrk="1" hangingPunct="1"/>
            <a:r>
              <a:rPr lang="fr-FR" i="0"/>
              <a:t>  </a:t>
            </a:r>
            <a:endParaRPr lang="fr-FR">
              <a:solidFill>
                <a:srgbClr val="FF3300"/>
              </a:solidFill>
            </a:endParaRPr>
          </a:p>
          <a:p>
            <a:pPr eaLnBrk="1" hangingPunct="1"/>
            <a:r>
              <a:rPr lang="fr-FR" i="0"/>
              <a:t>	 -non leading ones</a:t>
            </a:r>
            <a:endParaRPr lang="fr-FR" i="0">
              <a:sym typeface="Symbol" pitchFamily="18" charset="2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1763713" y="836613"/>
            <a:ext cx="6953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E. A. K. and V.S. FADIN, Sov. J. of Nucl. Phys. 41, 466 (1985)</a:t>
            </a:r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502977"/>
            <a:ext cx="1638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1952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1258888" y="2997200"/>
            <a:ext cx="72866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800" i="0" dirty="0">
                <a:solidFill>
                  <a:srgbClr val="FF3300"/>
                </a:solidFill>
              </a:rPr>
              <a:t>The SF </a:t>
            </a:r>
            <a:r>
              <a:rPr lang="fr-FR" sz="2800" i="0" dirty="0" err="1">
                <a:solidFill>
                  <a:srgbClr val="FF3300"/>
                </a:solidFill>
              </a:rPr>
              <a:t>method</a:t>
            </a:r>
            <a:r>
              <a:rPr lang="fr-FR" sz="2800" i="0" dirty="0">
                <a:solidFill>
                  <a:srgbClr val="FF3300"/>
                </a:solidFill>
              </a:rPr>
              <a:t> </a:t>
            </a:r>
            <a:r>
              <a:rPr lang="fr-FR" sz="2800" i="0" dirty="0" err="1">
                <a:solidFill>
                  <a:srgbClr val="FF3300"/>
                </a:solidFill>
              </a:rPr>
              <a:t>is</a:t>
            </a:r>
            <a:r>
              <a:rPr lang="fr-FR" sz="2800" i="0" dirty="0">
                <a:solidFill>
                  <a:srgbClr val="FF3300"/>
                </a:solidFill>
              </a:rPr>
              <a:t> </a:t>
            </a:r>
            <a:r>
              <a:rPr lang="fr-FR" sz="2800" i="0" dirty="0" err="1">
                <a:solidFill>
                  <a:srgbClr val="FF3300"/>
                </a:solidFill>
              </a:rPr>
              <a:t>based</a:t>
            </a:r>
            <a:r>
              <a:rPr lang="fr-FR" sz="2800" i="0" dirty="0">
                <a:solidFill>
                  <a:srgbClr val="FF3300"/>
                </a:solidFill>
              </a:rPr>
              <a:t> on</a:t>
            </a:r>
            <a:r>
              <a:rPr lang="fr-FR" sz="2800" i="0" dirty="0">
                <a:solidFill>
                  <a:schemeClr val="accent2"/>
                </a:solidFill>
              </a:rPr>
              <a:t>:</a:t>
            </a:r>
            <a:r>
              <a:rPr lang="fr-FR" sz="2800" i="0" dirty="0">
                <a:solidFill>
                  <a:srgbClr val="FF3300"/>
                </a:solidFill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fr-FR" i="0" dirty="0"/>
              <a:t> </a:t>
            </a:r>
            <a:r>
              <a:rPr lang="fr-FR" i="0" dirty="0" err="1"/>
              <a:t>Renormalization</a:t>
            </a:r>
            <a:r>
              <a:rPr lang="fr-FR" i="0" dirty="0"/>
              <a:t> group </a:t>
            </a:r>
            <a:r>
              <a:rPr lang="fr-FR" i="0" dirty="0" err="1"/>
              <a:t>evolution</a:t>
            </a:r>
            <a:r>
              <a:rPr lang="fr-FR" i="0" dirty="0"/>
              <a:t> </a:t>
            </a:r>
            <a:r>
              <a:rPr lang="fr-FR" i="0" dirty="0" err="1"/>
              <a:t>equation</a:t>
            </a:r>
            <a:endParaRPr lang="fr-FR" i="0" dirty="0"/>
          </a:p>
          <a:p>
            <a:pPr lvl="1" eaLnBrk="1" hangingPunct="1">
              <a:buFontTx/>
              <a:buChar char="•"/>
            </a:pPr>
            <a:r>
              <a:rPr lang="fr-FR" i="0" dirty="0"/>
              <a:t> </a:t>
            </a:r>
            <a:r>
              <a:rPr lang="fr-FR" i="0" dirty="0" err="1"/>
              <a:t>Drell</a:t>
            </a:r>
            <a:r>
              <a:rPr lang="fr-FR" i="0" dirty="0"/>
              <a:t>-Yan parton </a:t>
            </a:r>
            <a:r>
              <a:rPr lang="fr-FR" i="0" dirty="0" err="1"/>
              <a:t>picture</a:t>
            </a:r>
            <a:r>
              <a:rPr lang="fr-FR" i="0" dirty="0"/>
              <a:t> of the cross section in QCD</a:t>
            </a:r>
          </a:p>
        </p:txBody>
      </p:sp>
      <p:pic>
        <p:nvPicPr>
          <p:cNvPr id="235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33">
            <a:off x="395288" y="5445125"/>
            <a:ext cx="9350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9"/>
          <p:cNvSpPr txBox="1">
            <a:spLocks noChangeArrowheads="1"/>
          </p:cNvSpPr>
          <p:nvPr/>
        </p:nvSpPr>
        <p:spPr bwMode="auto">
          <a:xfrm>
            <a:off x="1411288" y="542290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000" b="1" i="0">
                <a:solidFill>
                  <a:srgbClr val="0000FF"/>
                </a:solidFill>
              </a:rPr>
              <a:t>Electron SF: </a:t>
            </a:r>
            <a:r>
              <a:rPr lang="fr-FR" sz="2000" b="1" i="0"/>
              <a:t>probability to ‘find’ electron in the </a:t>
            </a:r>
          </a:p>
          <a:p>
            <a:pPr eaLnBrk="1" hangingPunct="1"/>
            <a:r>
              <a:rPr lang="fr-FR" sz="2000" b="1" i="0"/>
              <a:t>initial electron, with energy fraction</a:t>
            </a:r>
            <a:r>
              <a:rPr lang="fr-FR" sz="2000" b="1" i="0">
                <a:solidFill>
                  <a:srgbClr val="0000FF"/>
                </a:solidFill>
              </a:rPr>
              <a:t> </a:t>
            </a:r>
            <a:r>
              <a:rPr lang="fr-FR" sz="2000" b="1">
                <a:solidFill>
                  <a:srgbClr val="0000FF"/>
                </a:solidFill>
              </a:rPr>
              <a:t>x </a:t>
            </a:r>
            <a:r>
              <a:rPr lang="fr-FR" sz="2000" b="1" i="0"/>
              <a:t>and virtuality up to</a:t>
            </a:r>
            <a:r>
              <a:rPr lang="fr-FR" sz="2000" b="1" i="0">
                <a:solidFill>
                  <a:srgbClr val="0000FF"/>
                </a:solidFill>
              </a:rPr>
              <a:t> Q</a:t>
            </a:r>
            <a:r>
              <a:rPr lang="fr-FR" sz="2000" b="1" i="0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323850" y="5373688"/>
            <a:ext cx="1152525" cy="7191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5616575" cy="1136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1223963" cy="747713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1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2" name="Espace réservé de la date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13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41DBF-1CD8-435E-BD89-216F31515746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accent2"/>
                </a:solidFill>
              </a:rPr>
              <a:t>LSF: </a:t>
            </a:r>
            <a:r>
              <a:rPr lang="fr-FR" sz="3200" i="1" smtClean="0">
                <a:solidFill>
                  <a:schemeClr val="accent2"/>
                </a:solidFill>
                <a:cs typeface="Arial" charset="0"/>
              </a:rPr>
              <a:t>‰ precision</a:t>
            </a:r>
          </a:p>
        </p:txBody>
      </p:sp>
      <p:graphicFrame>
        <p:nvGraphicFramePr>
          <p:cNvPr id="2050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844675"/>
          <a:ext cx="25193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9" name="Equation" r:id="rId3" imgW="1155600" imgH="482400" progId="Equation.3">
                  <p:embed/>
                </p:oleObj>
              </mc:Choice>
              <mc:Fallback>
                <p:oleObj name="Equation" r:id="rId3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44675"/>
                        <a:ext cx="2519363" cy="1052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16463" y="2997200"/>
          <a:ext cx="30972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0" name="Equation" r:id="rId5" imgW="1574640" imgH="431640" progId="Equation.3">
                  <p:embed/>
                </p:oleObj>
              </mc:Choice>
              <mc:Fallback>
                <p:oleObj name="Equation" r:id="rId5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997200"/>
                        <a:ext cx="3097212" cy="849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1763713" y="836613"/>
            <a:ext cx="6953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E. A. K. and V.S. FADIN, Sov. J. of Nucl. Phys. 41, 466 (1985)</a:t>
            </a: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1187450" y="1196975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LLA (L</a:t>
            </a:r>
            <a:r>
              <a:rPr lang="fr-FR" i="0">
                <a:latin typeface="Comic Sans MS" pitchFamily="66" charset="0"/>
              </a:rPr>
              <a:t>eading</a:t>
            </a:r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 L</a:t>
            </a:r>
            <a:r>
              <a:rPr lang="fr-FR" i="0">
                <a:latin typeface="Comic Sans MS" pitchFamily="66" charset="0"/>
              </a:rPr>
              <a:t>ogarithm</a:t>
            </a:r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 A</a:t>
            </a:r>
            <a:r>
              <a:rPr lang="fr-FR" i="0">
                <a:latin typeface="Comic Sans MS" pitchFamily="66" charset="0"/>
              </a:rPr>
              <a:t>pproximation</a:t>
            </a:r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)</a:t>
            </a:r>
            <a:endParaRPr lang="fr-FR" sz="2000" i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1258888" y="3284538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latin typeface="Comic Sans MS" pitchFamily="66" charset="0"/>
              </a:rPr>
              <a:t>Precision of</a:t>
            </a:r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 LLA</a:t>
            </a:r>
            <a:r>
              <a:rPr lang="fr-FR" i="0">
                <a:solidFill>
                  <a:srgbClr val="FF3300"/>
                </a:solidFill>
              </a:rPr>
              <a:t> </a:t>
            </a:r>
            <a:endParaRPr lang="fr-FR" sz="2000" i="0">
              <a:sym typeface="Symbol" pitchFamily="18" charset="2"/>
            </a:endParaRPr>
          </a:p>
        </p:txBody>
      </p:sp>
      <p:graphicFrame>
        <p:nvGraphicFramePr>
          <p:cNvPr id="2052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00563" y="4076700"/>
          <a:ext cx="22336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11" name="Equation" r:id="rId7" imgW="1320480" imgH="482400" progId="Equation.3">
                  <p:embed/>
                </p:oleObj>
              </mc:Choice>
              <mc:Fallback>
                <p:oleObj name="Equation" r:id="rId7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76700"/>
                        <a:ext cx="2233612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1"/>
          <p:cNvSpPr txBox="1">
            <a:spLocks noChangeArrowheads="1"/>
          </p:cNvSpPr>
          <p:nvPr/>
        </p:nvSpPr>
        <p:spPr bwMode="auto">
          <a:xfrm>
            <a:off x="971550" y="5300663"/>
            <a:ext cx="7777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>
                <a:latin typeface="Comic Sans MS" pitchFamily="66" charset="0"/>
              </a:rPr>
              <a:t>Even when corrections in first order PT are</a:t>
            </a:r>
            <a:r>
              <a:rPr lang="fr-FR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fr-FR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fr-FR">
                <a:solidFill>
                  <a:schemeClr val="accent2"/>
                </a:solidFill>
                <a:latin typeface="Comic Sans MS" pitchFamily="66" charset="0"/>
              </a:rPr>
              <a:t>~100%, </a:t>
            </a:r>
            <a:r>
              <a:rPr lang="fr-FR">
                <a:latin typeface="Comic Sans MS" pitchFamily="66" charset="0"/>
              </a:rPr>
              <a:t>the accuracy of higher order RC (LSF)  is</a:t>
            </a:r>
            <a:r>
              <a:rPr lang="fr-FR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fr-FR">
                <a:solidFill>
                  <a:schemeClr val="accent2"/>
                </a:solidFill>
                <a:latin typeface="Symbol" pitchFamily="18" charset="2"/>
              </a:rPr>
              <a:t>a/p d</a:t>
            </a:r>
            <a:r>
              <a:rPr lang="fr-FR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</a:t>
            </a:r>
            <a:r>
              <a:rPr lang="fr-FR">
                <a:solidFill>
                  <a:schemeClr val="accent2"/>
                </a:solidFill>
                <a:latin typeface="Comic Sans MS" pitchFamily="66" charset="0"/>
              </a:rPr>
              <a:t>1% !</a:t>
            </a:r>
            <a:r>
              <a:rPr lang="fr-FR">
                <a:latin typeface="Comic Sans MS" pitchFamily="66" charset="0"/>
              </a:rPr>
              <a:t> </a:t>
            </a:r>
            <a:endParaRPr lang="fr-FR" sz="20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61" name="Text Box 22"/>
          <p:cNvSpPr txBox="1">
            <a:spLocks noChangeArrowheads="1"/>
          </p:cNvSpPr>
          <p:nvPr/>
        </p:nvSpPr>
        <p:spPr bwMode="auto">
          <a:xfrm>
            <a:off x="1258888" y="42211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i="0">
                <a:latin typeface="Comic Sans MS" pitchFamily="66" charset="0"/>
              </a:rPr>
              <a:t>Including</a:t>
            </a:r>
            <a:r>
              <a:rPr lang="fr-FR" i="0">
                <a:solidFill>
                  <a:srgbClr val="FF3300"/>
                </a:solidFill>
                <a:latin typeface="Comic Sans MS" pitchFamily="66" charset="0"/>
              </a:rPr>
              <a:t> K-factor </a:t>
            </a:r>
            <a:endParaRPr lang="fr-FR" sz="2000" i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78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957E-955E-474C-8389-0EE72BBCC757}" type="slidenum">
              <a:rPr lang="fr-FR"/>
              <a:pPr>
                <a:defRPr/>
              </a:pPr>
              <a:t>37</a:t>
            </a:fld>
            <a:endParaRPr lang="fr-FR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accent2"/>
                </a:solidFill>
              </a:rPr>
              <a:t>The LSF cross section (for ep )</a:t>
            </a: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348880"/>
            <a:ext cx="5122863" cy="9794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914400" y="692696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fr-FR" i="0" dirty="0">
                <a:solidFill>
                  <a:srgbClr val="0000FF"/>
                </a:solidFill>
              </a:rPr>
              <a:t>If the </a:t>
            </a:r>
            <a:r>
              <a:rPr lang="fr-FR" i="0" dirty="0" err="1">
                <a:solidFill>
                  <a:srgbClr val="0000FF"/>
                </a:solidFill>
              </a:rPr>
              <a:t>electron</a:t>
            </a:r>
            <a:r>
              <a:rPr lang="fr-FR" i="0" dirty="0">
                <a:solidFill>
                  <a:srgbClr val="0000FF"/>
                </a:solidFill>
              </a:rPr>
              <a:t> </a:t>
            </a:r>
            <a:r>
              <a:rPr lang="fr-FR" i="0" dirty="0" err="1">
                <a:solidFill>
                  <a:srgbClr val="0000FF"/>
                </a:solidFill>
              </a:rPr>
              <a:t>is</a:t>
            </a:r>
            <a:r>
              <a:rPr lang="fr-FR" i="0" dirty="0">
                <a:solidFill>
                  <a:srgbClr val="0000FF"/>
                </a:solidFill>
              </a:rPr>
              <a:t> </a:t>
            </a:r>
            <a:r>
              <a:rPr lang="fr-FR" i="0" dirty="0" err="1">
                <a:solidFill>
                  <a:srgbClr val="0000FF"/>
                </a:solidFill>
              </a:rPr>
              <a:t>detected</a:t>
            </a:r>
            <a:r>
              <a:rPr lang="fr-FR" i="0" dirty="0">
                <a:solidFill>
                  <a:srgbClr val="0000FF"/>
                </a:solidFill>
              </a:rPr>
              <a:t> in a </a:t>
            </a:r>
            <a:r>
              <a:rPr lang="fr-FR" i="0" dirty="0" err="1">
                <a:solidFill>
                  <a:srgbClr val="0000FF"/>
                </a:solidFill>
              </a:rPr>
              <a:t>calorimeter</a:t>
            </a:r>
            <a:r>
              <a:rPr lang="fr-FR" i="0" dirty="0">
                <a:solidFill>
                  <a:srgbClr val="0000FF"/>
                </a:solidFill>
              </a:rPr>
              <a:t>:</a:t>
            </a:r>
            <a:r>
              <a:rPr lang="fr-FR" i="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fr-FR" i="0" dirty="0">
                <a:solidFill>
                  <a:srgbClr val="0000FF"/>
                </a:solidFill>
              </a:rPr>
              <a:t> the cross section </a:t>
            </a:r>
            <a:r>
              <a:rPr lang="fr-FR" i="0" dirty="0" err="1" smtClean="0">
                <a:solidFill>
                  <a:srgbClr val="0000FF"/>
                </a:solidFill>
              </a:rPr>
              <a:t>is</a:t>
            </a:r>
            <a:r>
              <a:rPr lang="fr-FR" i="0" dirty="0" smtClean="0">
                <a:solidFill>
                  <a:srgbClr val="0000FF"/>
                </a:solidFill>
              </a:rPr>
              <a:t> </a:t>
            </a:r>
            <a:r>
              <a:rPr lang="fr-FR" i="0" dirty="0" err="1">
                <a:solidFill>
                  <a:srgbClr val="0000FF"/>
                </a:solidFill>
              </a:rPr>
              <a:t>integrated</a:t>
            </a:r>
            <a:r>
              <a:rPr lang="fr-FR" i="0" dirty="0">
                <a:solidFill>
                  <a:srgbClr val="0000FF"/>
                </a:solidFill>
              </a:rPr>
              <a:t> over the </a:t>
            </a:r>
            <a:r>
              <a:rPr lang="fr-FR" i="0" dirty="0" err="1">
                <a:solidFill>
                  <a:srgbClr val="0000FF"/>
                </a:solidFill>
              </a:rPr>
              <a:t>scattered</a:t>
            </a:r>
            <a:r>
              <a:rPr lang="fr-FR" i="0" dirty="0">
                <a:solidFill>
                  <a:srgbClr val="0000FF"/>
                </a:solidFill>
              </a:rPr>
              <a:t> </a:t>
            </a:r>
            <a:r>
              <a:rPr lang="fr-FR" i="0" dirty="0" err="1">
                <a:solidFill>
                  <a:srgbClr val="0000FF"/>
                </a:solidFill>
              </a:rPr>
              <a:t>electron</a:t>
            </a:r>
            <a:r>
              <a:rPr lang="fr-FR" i="0" dirty="0">
                <a:solidFill>
                  <a:srgbClr val="0000FF"/>
                </a:solidFill>
              </a:rPr>
              <a:t> </a:t>
            </a:r>
            <a:r>
              <a:rPr lang="fr-FR" i="0" dirty="0" err="1">
                <a:solidFill>
                  <a:srgbClr val="0000FF"/>
                </a:solidFill>
              </a:rPr>
              <a:t>energy</a:t>
            </a:r>
            <a:r>
              <a:rPr lang="fr-FR" i="0" dirty="0">
                <a:solidFill>
                  <a:srgbClr val="0000FF"/>
                </a:solidFill>
              </a:rPr>
              <a:t> fraction:</a:t>
            </a:r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27368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9488"/>
            <a:ext cx="32400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4" y="3501008"/>
            <a:ext cx="7056438" cy="723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1116013" y="4076700"/>
            <a:ext cx="7559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905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fr-FR" i="0">
                <a:solidFill>
                  <a:srgbClr val="0000FF"/>
                </a:solidFill>
              </a:rPr>
              <a:t>The K-factor includes all non leading contributions:</a:t>
            </a:r>
          </a:p>
        </p:txBody>
      </p:sp>
      <p:graphicFrame>
        <p:nvGraphicFramePr>
          <p:cNvPr id="307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618135"/>
              </p:ext>
            </p:extLst>
          </p:nvPr>
        </p:nvGraphicFramePr>
        <p:xfrm>
          <a:off x="1187450" y="2298814"/>
          <a:ext cx="18002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9" name="Equation" r:id="rId7" imgW="977760" imgH="533160" progId="Equation.3">
                  <p:embed/>
                </p:oleObj>
              </mc:Choice>
              <mc:Fallback>
                <p:oleObj name="Equation" r:id="rId7" imgW="9777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98814"/>
                        <a:ext cx="1800225" cy="982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535"/>
            <a:ext cx="8782050" cy="404813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QED </a:t>
            </a:r>
            <a:r>
              <a:rPr lang="en-US" sz="3600" dirty="0" err="1" smtClean="0">
                <a:solidFill>
                  <a:srgbClr val="FF0000"/>
                </a:solidFill>
              </a:rPr>
              <a:t>Radiative</a:t>
            </a:r>
            <a:r>
              <a:rPr lang="en-US" sz="3600" dirty="0" smtClean="0">
                <a:solidFill>
                  <a:srgbClr val="FF0000"/>
                </a:solidFill>
              </a:rPr>
              <a:t> Corrections and DVCS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0" y="980728"/>
            <a:ext cx="1331640" cy="30787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5790584"/>
            <a:ext cx="766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V.V. </a:t>
            </a:r>
            <a:r>
              <a:rPr lang="en-US" sz="2000" b="1" dirty="0" err="1" smtClean="0">
                <a:solidFill>
                  <a:srgbClr val="FF0000"/>
                </a:solidFill>
              </a:rPr>
              <a:t>Bytev</a:t>
            </a:r>
            <a:r>
              <a:rPr lang="en-US" sz="2000" b="1" dirty="0" smtClean="0">
                <a:solidFill>
                  <a:srgbClr val="FF0000"/>
                </a:solidFill>
              </a:rPr>
              <a:t>, E.A. </a:t>
            </a:r>
            <a:r>
              <a:rPr lang="en-US" sz="2000" b="1" dirty="0" err="1" smtClean="0">
                <a:solidFill>
                  <a:srgbClr val="FF0000"/>
                </a:solidFill>
              </a:rPr>
              <a:t>Kuraev</a:t>
            </a:r>
            <a:r>
              <a:rPr lang="en-US" sz="2000" b="1" dirty="0" smtClean="0">
                <a:solidFill>
                  <a:srgbClr val="FF0000"/>
                </a:solidFill>
              </a:rPr>
              <a:t>, E.T.G., Phys.Rev.C77:055205,2008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32989" y="902931"/>
            <a:ext cx="430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cross section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732240" y="663881"/>
            <a:ext cx="235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Q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chemeClr val="accent2"/>
                </a:solidFill>
              </a:rPr>
              <a:t>=2.3 GeV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8731" y="1208681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xBj</a:t>
            </a:r>
            <a:r>
              <a:rPr lang="en-US" b="1" dirty="0" smtClean="0">
                <a:solidFill>
                  <a:schemeClr val="accent2"/>
                </a:solidFill>
              </a:rPr>
              <a:t>=0.36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pic>
        <p:nvPicPr>
          <p:cNvPr id="308226" name="Picture 2" descr="C:\SauvegardeEgle\phnpc217\Kuraev\vcs\sigth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42970"/>
            <a:ext cx="5102112" cy="51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19"/>
          <p:cNvCxnSpPr>
            <a:endCxn id="11" idx="3"/>
          </p:cNvCxnSpPr>
          <p:nvPr/>
        </p:nvCxnSpPr>
        <p:spPr bwMode="auto">
          <a:xfrm>
            <a:off x="290622" y="2520107"/>
            <a:ext cx="10410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345866" y="101940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280937" y="191434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</a:t>
            </a:r>
            <a:endParaRPr lang="en-US" dirty="0"/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261426" y="1706738"/>
            <a:ext cx="10702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6540515" y="2499119"/>
            <a:ext cx="1676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6540515" y="3767097"/>
            <a:ext cx="169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7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535"/>
            <a:ext cx="8782050" cy="404813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QED </a:t>
            </a:r>
            <a:r>
              <a:rPr lang="en-US" sz="3600" dirty="0" err="1" smtClean="0">
                <a:solidFill>
                  <a:srgbClr val="FF0000"/>
                </a:solidFill>
              </a:rPr>
              <a:t>Radiative</a:t>
            </a:r>
            <a:r>
              <a:rPr lang="en-US" sz="3600" dirty="0" smtClean="0">
                <a:solidFill>
                  <a:srgbClr val="FF0000"/>
                </a:solidFill>
              </a:rPr>
              <a:t> Corrections and DVCS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0" y="980728"/>
            <a:ext cx="1331640" cy="30787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" y="1222043"/>
            <a:ext cx="4645755" cy="39351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9512" y="5890338"/>
            <a:ext cx="766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V.V. </a:t>
            </a:r>
            <a:r>
              <a:rPr lang="en-US" sz="2000" b="1" dirty="0" err="1" smtClean="0">
                <a:solidFill>
                  <a:srgbClr val="FF0000"/>
                </a:solidFill>
              </a:rPr>
              <a:t>Bytev</a:t>
            </a:r>
            <a:r>
              <a:rPr lang="en-US" sz="2000" b="1" dirty="0" smtClean="0">
                <a:solidFill>
                  <a:srgbClr val="FF0000"/>
                </a:solidFill>
              </a:rPr>
              <a:t>, E.A. </a:t>
            </a:r>
            <a:r>
              <a:rPr lang="en-US" sz="2000" b="1" dirty="0" err="1" smtClean="0">
                <a:solidFill>
                  <a:srgbClr val="FF0000"/>
                </a:solidFill>
              </a:rPr>
              <a:t>Kuraev</a:t>
            </a:r>
            <a:r>
              <a:rPr lang="en-US" sz="2000" b="1" dirty="0" smtClean="0">
                <a:solidFill>
                  <a:srgbClr val="FF0000"/>
                </a:solidFill>
              </a:rPr>
              <a:t>, E.T.G., Phys.Rev.C77:055205,2008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7584" y="708149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Helicity</a:t>
            </a:r>
            <a:r>
              <a:rPr lang="en-US" dirty="0" smtClean="0"/>
              <a:t> asymmetry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732240" y="663881"/>
            <a:ext cx="2356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Q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chemeClr val="accent2"/>
                </a:solidFill>
              </a:rPr>
              <a:t>=2.3 GeV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8731" y="1208681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xBj</a:t>
            </a:r>
            <a:r>
              <a:rPr lang="en-US" b="1" dirty="0" smtClean="0">
                <a:solidFill>
                  <a:schemeClr val="accent2"/>
                </a:solidFill>
              </a:rPr>
              <a:t>=0.36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69" y="1916832"/>
            <a:ext cx="4641841" cy="464184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336267" y="1778998"/>
            <a:ext cx="328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asymmetry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01151" y="4864804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1547664" y="5305563"/>
            <a:ext cx="10702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415253" y="53055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</a:t>
            </a:r>
            <a:endParaRPr lang="en-US" dirty="0"/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1547664" y="5597950"/>
            <a:ext cx="10410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299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GSI 1/XII/2010</a:t>
            </a:r>
            <a:endParaRPr lang="fr-FR"/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905-758C-40E0-96A9-C93D4628F968}" type="slidenum">
              <a:rPr lang="fr-FR"/>
              <a:pPr/>
              <a:t>4</a:t>
            </a:fld>
            <a:endParaRPr lang="fr-FR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476250"/>
          </a:xfrm>
        </p:spPr>
        <p:txBody>
          <a:bodyPr/>
          <a:lstStyle/>
          <a:p>
            <a:r>
              <a:rPr lang="en-GB" sz="3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Analyticity</a:t>
            </a:r>
            <a:endParaRPr lang="en-GB" sz="40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7162800" y="4419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708618" name="Rectangle 10"/>
          <p:cNvSpPr>
            <a:spLocks noChangeArrowheads="1"/>
          </p:cNvSpPr>
          <p:nvPr/>
        </p:nvSpPr>
        <p:spPr bwMode="auto">
          <a:xfrm>
            <a:off x="6443663" y="46529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i="0">
                <a:solidFill>
                  <a:schemeClr val="hlink"/>
                </a:solidFill>
              </a:rPr>
              <a:t>_</a:t>
            </a:r>
          </a:p>
        </p:txBody>
      </p:sp>
      <p:grpSp>
        <p:nvGrpSpPr>
          <p:cNvPr id="708640" name="Group 32"/>
          <p:cNvGrpSpPr>
            <a:grpSpLocks/>
          </p:cNvGrpSpPr>
          <p:nvPr/>
        </p:nvGrpSpPr>
        <p:grpSpPr bwMode="auto">
          <a:xfrm>
            <a:off x="1042988" y="981075"/>
            <a:ext cx="1854200" cy="3598863"/>
            <a:chOff x="748" y="709"/>
            <a:chExt cx="1168" cy="2267"/>
          </a:xfrm>
        </p:grpSpPr>
        <p:pic>
          <p:nvPicPr>
            <p:cNvPr id="708623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54"/>
              <a:ext cx="1168" cy="2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8619" name="Rectangle 11"/>
            <p:cNvSpPr>
              <a:spLocks noChangeArrowheads="1"/>
            </p:cNvSpPr>
            <p:nvPr/>
          </p:nvSpPr>
          <p:spPr bwMode="auto">
            <a:xfrm>
              <a:off x="748" y="1570"/>
              <a:ext cx="49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2400" b="1" i="0">
                  <a:solidFill>
                    <a:schemeClr val="accent2"/>
                  </a:solidFill>
                </a:rPr>
                <a:t>q</a:t>
              </a:r>
              <a:r>
                <a:rPr lang="en-GB" sz="2400" b="1" i="0" baseline="30000">
                  <a:solidFill>
                    <a:schemeClr val="accent2"/>
                  </a:solidFill>
                </a:rPr>
                <a:t>2</a:t>
              </a:r>
              <a:r>
                <a:rPr lang="en-GB" sz="2400" b="1" i="0">
                  <a:solidFill>
                    <a:schemeClr val="accent2"/>
                  </a:solidFill>
                </a:rPr>
                <a:t>&lt;0</a:t>
              </a:r>
            </a:p>
          </p:txBody>
        </p:sp>
        <p:sp>
          <p:nvSpPr>
            <p:cNvPr id="708630" name="Text Box 22"/>
            <p:cNvSpPr txBox="1">
              <a:spLocks noChangeArrowheads="1"/>
            </p:cNvSpPr>
            <p:nvPr/>
          </p:nvSpPr>
          <p:spPr bwMode="auto">
            <a:xfrm>
              <a:off x="1474" y="709"/>
              <a:ext cx="2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708633" name="Text Box 25"/>
            <p:cNvSpPr txBox="1">
              <a:spLocks noChangeArrowheads="1"/>
            </p:cNvSpPr>
            <p:nvPr/>
          </p:nvSpPr>
          <p:spPr bwMode="auto">
            <a:xfrm>
              <a:off x="930" y="709"/>
              <a:ext cx="2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708635" name="Text Box 27"/>
            <p:cNvSpPr txBox="1">
              <a:spLocks noChangeArrowheads="1"/>
            </p:cNvSpPr>
            <p:nvPr/>
          </p:nvSpPr>
          <p:spPr bwMode="auto">
            <a:xfrm>
              <a:off x="1020" y="261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708636" name="Text Box 28"/>
            <p:cNvSpPr txBox="1">
              <a:spLocks noChangeArrowheads="1"/>
            </p:cNvSpPr>
            <p:nvPr/>
          </p:nvSpPr>
          <p:spPr bwMode="auto">
            <a:xfrm>
              <a:off x="1429" y="261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p</a:t>
              </a:r>
            </a:p>
          </p:txBody>
        </p:sp>
      </p:grpSp>
      <p:grpSp>
        <p:nvGrpSpPr>
          <p:cNvPr id="708641" name="Group 33"/>
          <p:cNvGrpSpPr>
            <a:grpSpLocks/>
          </p:cNvGrpSpPr>
          <p:nvPr/>
        </p:nvGrpSpPr>
        <p:grpSpPr bwMode="auto">
          <a:xfrm>
            <a:off x="5364163" y="2565400"/>
            <a:ext cx="3527425" cy="1958975"/>
            <a:chOff x="2971" y="709"/>
            <a:chExt cx="2222" cy="1234"/>
          </a:xfrm>
        </p:grpSpPr>
        <p:pic>
          <p:nvPicPr>
            <p:cNvPr id="70862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754"/>
              <a:ext cx="2222" cy="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8620" name="Rectangle 12"/>
            <p:cNvSpPr>
              <a:spLocks noChangeArrowheads="1"/>
            </p:cNvSpPr>
            <p:nvPr/>
          </p:nvSpPr>
          <p:spPr bwMode="auto">
            <a:xfrm>
              <a:off x="3651" y="890"/>
              <a:ext cx="48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GB" sz="2400" i="0">
                  <a:solidFill>
                    <a:schemeClr val="accent2"/>
                  </a:solidFill>
                </a:rPr>
                <a:t>q</a:t>
              </a:r>
              <a:r>
                <a:rPr lang="en-GB" sz="2400" i="0" baseline="30000">
                  <a:solidFill>
                    <a:schemeClr val="accent2"/>
                  </a:solidFill>
                </a:rPr>
                <a:t>2</a:t>
              </a:r>
              <a:r>
                <a:rPr lang="en-GB" sz="2400" i="0">
                  <a:solidFill>
                    <a:schemeClr val="accent2"/>
                  </a:solidFill>
                </a:rPr>
                <a:t>&gt;0</a:t>
              </a:r>
            </a:p>
          </p:txBody>
        </p:sp>
        <p:sp>
          <p:nvSpPr>
            <p:cNvPr id="708631" name="Text Box 23"/>
            <p:cNvSpPr txBox="1">
              <a:spLocks noChangeArrowheads="1"/>
            </p:cNvSpPr>
            <p:nvPr/>
          </p:nvSpPr>
          <p:spPr bwMode="auto">
            <a:xfrm>
              <a:off x="3198" y="1616"/>
              <a:ext cx="2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-</a:t>
              </a:r>
            </a:p>
          </p:txBody>
        </p:sp>
        <p:sp>
          <p:nvSpPr>
            <p:cNvPr id="708632" name="Text Box 24"/>
            <p:cNvSpPr txBox="1">
              <a:spLocks noChangeArrowheads="1"/>
            </p:cNvSpPr>
            <p:nvPr/>
          </p:nvSpPr>
          <p:spPr bwMode="auto">
            <a:xfrm>
              <a:off x="3198" y="709"/>
              <a:ext cx="30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33CC"/>
                  </a:solidFill>
                </a:rPr>
                <a:t>e</a:t>
              </a:r>
              <a:r>
                <a:rPr lang="fr-FR" b="1" i="0" baseline="30000">
                  <a:solidFill>
                    <a:srgbClr val="FF33CC"/>
                  </a:solidFill>
                </a:rPr>
                <a:t>+</a:t>
              </a:r>
            </a:p>
          </p:txBody>
        </p:sp>
        <p:sp>
          <p:nvSpPr>
            <p:cNvPr id="708634" name="Text Box 26"/>
            <p:cNvSpPr txBox="1">
              <a:spLocks noChangeArrowheads="1"/>
            </p:cNvSpPr>
            <p:nvPr/>
          </p:nvSpPr>
          <p:spPr bwMode="auto">
            <a:xfrm>
              <a:off x="4604" y="70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708638" name="Line 30"/>
            <p:cNvSpPr>
              <a:spLocks noChangeShapeType="1"/>
            </p:cNvSpPr>
            <p:nvPr/>
          </p:nvSpPr>
          <p:spPr bwMode="auto">
            <a:xfrm>
              <a:off x="4649" y="1661"/>
              <a:ext cx="13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639" name="Text Box 31"/>
            <p:cNvSpPr txBox="1">
              <a:spLocks noChangeArrowheads="1"/>
            </p:cNvSpPr>
            <p:nvPr/>
          </p:nvSpPr>
          <p:spPr bwMode="auto">
            <a:xfrm>
              <a:off x="4604" y="157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i="0">
                  <a:solidFill>
                    <a:srgbClr val="FFFF00"/>
                  </a:solidFill>
                </a:rPr>
                <a:t>p</a:t>
              </a:r>
            </a:p>
          </p:txBody>
        </p:sp>
      </p:grpSp>
      <p:sp>
        <p:nvSpPr>
          <p:cNvPr id="708643" name="Line 35"/>
          <p:cNvSpPr>
            <a:spLocks noChangeShapeType="1"/>
          </p:cNvSpPr>
          <p:nvPr/>
        </p:nvSpPr>
        <p:spPr bwMode="auto">
          <a:xfrm>
            <a:off x="755650" y="5516563"/>
            <a:ext cx="8388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44" name="Line 36"/>
          <p:cNvSpPr>
            <a:spLocks noChangeShapeType="1"/>
          </p:cNvSpPr>
          <p:nvPr/>
        </p:nvSpPr>
        <p:spPr bwMode="auto">
          <a:xfrm flipV="1">
            <a:off x="4140200" y="908050"/>
            <a:ext cx="0" cy="460851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2" name="Text Box 44"/>
          <p:cNvSpPr txBox="1">
            <a:spLocks noChangeArrowheads="1"/>
          </p:cNvSpPr>
          <p:nvPr/>
        </p:nvSpPr>
        <p:spPr bwMode="auto">
          <a:xfrm>
            <a:off x="8661400" y="5516563"/>
            <a:ext cx="48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q</a:t>
            </a:r>
            <a:r>
              <a:rPr lang="fr-FR" baseline="30000"/>
              <a:t>2</a:t>
            </a:r>
            <a:endParaRPr lang="fr-FR"/>
          </a:p>
        </p:txBody>
      </p:sp>
      <p:sp>
        <p:nvSpPr>
          <p:cNvPr id="708654" name="Rectangle 46"/>
          <p:cNvSpPr>
            <a:spLocks noChangeArrowheads="1"/>
          </p:cNvSpPr>
          <p:nvPr/>
        </p:nvSpPr>
        <p:spPr bwMode="auto">
          <a:xfrm>
            <a:off x="4140200" y="2133600"/>
            <a:ext cx="1152525" cy="3382963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  <a:alpha val="89000"/>
                </a:srgbClr>
              </a:gs>
              <a:gs pos="50000">
                <a:srgbClr val="FFFF00">
                  <a:alpha val="89000"/>
                </a:srgbClr>
              </a:gs>
              <a:gs pos="100000">
                <a:srgbClr val="FFFF00">
                  <a:gamma/>
                  <a:shade val="46275"/>
                  <a:invGamma/>
                  <a:alpha val="8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55" name="Text Box 47"/>
          <p:cNvSpPr txBox="1">
            <a:spLocks noChangeArrowheads="1"/>
          </p:cNvSpPr>
          <p:nvPr/>
        </p:nvSpPr>
        <p:spPr bwMode="auto">
          <a:xfrm>
            <a:off x="4820761" y="5396775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>
                        <a:alpha val="64999"/>
                      </a:srgbClr>
                    </a:gs>
                    <a:gs pos="50000">
                      <a:srgbClr val="FFFF00">
                        <a:gamma/>
                        <a:shade val="46275"/>
                        <a:invGamma/>
                        <a:alpha val="55000"/>
                      </a:srgbClr>
                    </a:gs>
                    <a:gs pos="100000">
                      <a:srgbClr val="FFFF00">
                        <a:alpha val="6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 b="1" i="0" dirty="0"/>
              <a:t>q</a:t>
            </a:r>
            <a:r>
              <a:rPr lang="fr-FR" sz="2400" b="1" i="0" baseline="30000" dirty="0"/>
              <a:t>2</a:t>
            </a:r>
            <a:r>
              <a:rPr lang="fr-FR" sz="2400" b="1" i="0" dirty="0"/>
              <a:t>=4m</a:t>
            </a:r>
            <a:r>
              <a:rPr lang="fr-FR" sz="2400" b="1" i="0" baseline="-25000" dirty="0"/>
              <a:t>p</a:t>
            </a:r>
            <a:r>
              <a:rPr lang="fr-FR" sz="2400" b="1" i="0" baseline="30000" dirty="0"/>
              <a:t>2</a:t>
            </a:r>
            <a:r>
              <a:rPr lang="fr-FR" dirty="0"/>
              <a:t> </a:t>
            </a:r>
          </a:p>
        </p:txBody>
      </p:sp>
      <p:sp>
        <p:nvSpPr>
          <p:cNvPr id="708656" name="Line 48"/>
          <p:cNvSpPr>
            <a:spLocks noChangeShapeType="1"/>
          </p:cNvSpPr>
          <p:nvPr/>
        </p:nvSpPr>
        <p:spPr bwMode="auto">
          <a:xfrm>
            <a:off x="5292725" y="54451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57" name="Rectangle 49"/>
          <p:cNvSpPr>
            <a:spLocks noChangeArrowheads="1"/>
          </p:cNvSpPr>
          <p:nvPr/>
        </p:nvSpPr>
        <p:spPr bwMode="auto">
          <a:xfrm>
            <a:off x="5292725" y="4652963"/>
            <a:ext cx="3455988" cy="792162"/>
          </a:xfrm>
          <a:prstGeom prst="rect">
            <a:avLst/>
          </a:prstGeom>
          <a:gradFill rotWithShape="1">
            <a:gsLst>
              <a:gs pos="0">
                <a:srgbClr val="996600">
                  <a:gamma/>
                  <a:shade val="46275"/>
                  <a:invGamma/>
                </a:srgbClr>
              </a:gs>
              <a:gs pos="50000">
                <a:srgbClr val="996600"/>
              </a:gs>
              <a:gs pos="100000">
                <a:srgbClr val="99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FFs are complex</a:t>
            </a:r>
          </a:p>
        </p:txBody>
      </p:sp>
      <p:sp>
        <p:nvSpPr>
          <p:cNvPr id="708658" name="Rectangle 50"/>
          <p:cNvSpPr>
            <a:spLocks noChangeArrowheads="1"/>
          </p:cNvSpPr>
          <p:nvPr/>
        </p:nvSpPr>
        <p:spPr bwMode="auto">
          <a:xfrm>
            <a:off x="1116013" y="4652963"/>
            <a:ext cx="3024187" cy="792162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FFs are real</a:t>
            </a:r>
          </a:p>
        </p:txBody>
      </p:sp>
      <p:sp>
        <p:nvSpPr>
          <p:cNvPr id="708659" name="Text Box 51"/>
          <p:cNvSpPr txBox="1">
            <a:spLocks noChangeArrowheads="1"/>
          </p:cNvSpPr>
          <p:nvPr/>
        </p:nvSpPr>
        <p:spPr bwMode="auto">
          <a:xfrm rot="-5400000">
            <a:off x="2992437" y="3794126"/>
            <a:ext cx="2817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Unphysical region</a:t>
            </a:r>
            <a:endParaRPr lang="fr-FR" baseline="30000"/>
          </a:p>
        </p:txBody>
      </p:sp>
      <p:sp>
        <p:nvSpPr>
          <p:cNvPr id="708660" name="Text Box 52"/>
          <p:cNvSpPr txBox="1">
            <a:spLocks noChangeArrowheads="1"/>
          </p:cNvSpPr>
          <p:nvPr/>
        </p:nvSpPr>
        <p:spPr bwMode="auto">
          <a:xfrm>
            <a:off x="4872039" y="5899535"/>
            <a:ext cx="1274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 dirty="0"/>
              <a:t>GE=GM</a:t>
            </a:r>
            <a:endParaRPr lang="fr-FR" sz="2000" b="1" i="0" baseline="30000" dirty="0"/>
          </a:p>
        </p:txBody>
      </p:sp>
      <p:sp>
        <p:nvSpPr>
          <p:cNvPr id="708663" name="Rectangle 55"/>
          <p:cNvSpPr>
            <a:spLocks noChangeArrowheads="1"/>
          </p:cNvSpPr>
          <p:nvPr/>
        </p:nvSpPr>
        <p:spPr bwMode="auto">
          <a:xfrm>
            <a:off x="1258888" y="549275"/>
            <a:ext cx="168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0">
                <a:solidFill>
                  <a:srgbClr val="3333FF"/>
                </a:solidFill>
              </a:rPr>
              <a:t>Space-like</a:t>
            </a:r>
            <a:endParaRPr lang="fr-FR" i="0">
              <a:solidFill>
                <a:srgbClr val="3333FF"/>
              </a:solidFill>
            </a:endParaRPr>
          </a:p>
        </p:txBody>
      </p:sp>
      <p:sp>
        <p:nvSpPr>
          <p:cNvPr id="708664" name="Rectangle 56"/>
          <p:cNvSpPr>
            <a:spLocks noChangeArrowheads="1"/>
          </p:cNvSpPr>
          <p:nvPr/>
        </p:nvSpPr>
        <p:spPr bwMode="auto">
          <a:xfrm>
            <a:off x="6156325" y="213360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0">
                <a:solidFill>
                  <a:srgbClr val="3333FF"/>
                </a:solidFill>
              </a:rPr>
              <a:t>Time-like</a:t>
            </a:r>
            <a:endParaRPr lang="fr-FR" i="0">
              <a:solidFill>
                <a:srgbClr val="3333FF"/>
              </a:solidFill>
            </a:endParaRPr>
          </a:p>
        </p:txBody>
      </p:sp>
      <p:sp>
        <p:nvSpPr>
          <p:cNvPr id="708665" name="Text Box 57"/>
          <p:cNvSpPr txBox="1">
            <a:spLocks noChangeArrowheads="1"/>
          </p:cNvSpPr>
          <p:nvPr/>
        </p:nvSpPr>
        <p:spPr bwMode="auto">
          <a:xfrm>
            <a:off x="2843213" y="2420938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 i="0"/>
              <a:t>GE(0)=1</a:t>
            </a:r>
            <a:endParaRPr lang="fr-FR" sz="2000" b="1" i="0" baseline="30000"/>
          </a:p>
        </p:txBody>
      </p:sp>
      <p:sp>
        <p:nvSpPr>
          <p:cNvPr id="708666" name="Text Box 58"/>
          <p:cNvSpPr txBox="1">
            <a:spLocks noChangeArrowheads="1"/>
          </p:cNvSpPr>
          <p:nvPr/>
        </p:nvSpPr>
        <p:spPr bwMode="auto">
          <a:xfrm>
            <a:off x="2771775" y="2708275"/>
            <a:ext cx="151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0"/>
              <a:t>GM(0)=</a:t>
            </a:r>
            <a:r>
              <a:rPr lang="fr-FR" b="1" i="0">
                <a:latin typeface="Symbol" pitchFamily="18" charset="2"/>
              </a:rPr>
              <a:t>m</a:t>
            </a:r>
            <a:r>
              <a:rPr lang="fr-FR" sz="2000" b="1" i="0" baseline="-25000"/>
              <a:t>p</a:t>
            </a:r>
          </a:p>
        </p:txBody>
      </p:sp>
      <p:sp>
        <p:nvSpPr>
          <p:cNvPr id="708667" name="Text Box 59"/>
          <p:cNvSpPr txBox="1">
            <a:spLocks noChangeArrowheads="1"/>
          </p:cNvSpPr>
          <p:nvPr/>
        </p:nvSpPr>
        <p:spPr bwMode="auto">
          <a:xfrm>
            <a:off x="5292725" y="692150"/>
            <a:ext cx="3240088" cy="1563688"/>
          </a:xfrm>
          <a:prstGeom prst="rect">
            <a:avLst/>
          </a:prstGeom>
          <a:solidFill>
            <a:schemeClr val="tx1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>
                <a:solidFill>
                  <a:srgbClr val="66FF66"/>
                </a:solidFill>
              </a:rPr>
              <a:t>Asymptotics</a:t>
            </a:r>
          </a:p>
          <a:p>
            <a:r>
              <a:rPr lang="fr-FR" sz="3200">
                <a:solidFill>
                  <a:srgbClr val="66FF66"/>
                </a:solidFill>
              </a:rPr>
              <a:t>	- QCD</a:t>
            </a:r>
          </a:p>
          <a:p>
            <a:r>
              <a:rPr lang="fr-FR" sz="3200">
                <a:solidFill>
                  <a:srgbClr val="66FF66"/>
                </a:solidFill>
              </a:rPr>
              <a:t>	- analyticity</a:t>
            </a:r>
          </a:p>
        </p:txBody>
      </p:sp>
      <p:sp>
        <p:nvSpPr>
          <p:cNvPr id="708669" name="Rectangle 61"/>
          <p:cNvSpPr>
            <a:spLocks noChangeArrowheads="1"/>
          </p:cNvSpPr>
          <p:nvPr/>
        </p:nvSpPr>
        <p:spPr bwMode="auto">
          <a:xfrm>
            <a:off x="6297612" y="5424123"/>
            <a:ext cx="211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cs typeface="Times New Roman" pitchFamily="16" charset="0"/>
              </a:rPr>
              <a:t>p+p</a:t>
            </a:r>
            <a:r>
              <a:rPr lang="en-GB" dirty="0">
                <a:cs typeface="Times New Roman" pitchFamily="16" charset="0"/>
              </a:rPr>
              <a:t> ↔ e</a:t>
            </a:r>
            <a:r>
              <a:rPr lang="en-GB" baseline="30000" dirty="0">
                <a:cs typeface="Times New Roman" pitchFamily="16" charset="0"/>
              </a:rPr>
              <a:t>+</a:t>
            </a:r>
            <a:r>
              <a:rPr lang="en-GB" dirty="0">
                <a:cs typeface="Times New Roman" pitchFamily="16" charset="0"/>
              </a:rPr>
              <a:t>+e</a:t>
            </a:r>
            <a:r>
              <a:rPr lang="en-GB" baseline="30000" dirty="0">
                <a:cs typeface="Times New Roman" pitchFamily="16" charset="0"/>
              </a:rPr>
              <a:t>-</a:t>
            </a:r>
            <a:endParaRPr lang="fr-FR" baseline="30000" dirty="0"/>
          </a:p>
        </p:txBody>
      </p:sp>
      <p:sp>
        <p:nvSpPr>
          <p:cNvPr id="708670" name="Rectangle 62"/>
          <p:cNvSpPr>
            <a:spLocks noChangeArrowheads="1"/>
          </p:cNvSpPr>
          <p:nvPr/>
        </p:nvSpPr>
        <p:spPr bwMode="auto">
          <a:xfrm>
            <a:off x="1169194" y="5578860"/>
            <a:ext cx="1862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err="1">
                <a:cs typeface="Times New Roman" pitchFamily="16" charset="0"/>
              </a:rPr>
              <a:t>e+p</a:t>
            </a:r>
            <a:r>
              <a:rPr lang="en-GB" dirty="0">
                <a:cs typeface="Times New Roman" pitchFamily="16" charset="0"/>
              </a:rPr>
              <a:t> </a:t>
            </a:r>
            <a:r>
              <a:rPr lang="en-GB" i="0" dirty="0">
                <a:cs typeface="Times New Roman" pitchFamily="16" charset="0"/>
                <a:sym typeface="Symbol" pitchFamily="18" charset="2"/>
              </a:rPr>
              <a:t> </a:t>
            </a:r>
            <a:r>
              <a:rPr lang="en-GB" dirty="0" err="1">
                <a:cs typeface="Times New Roman" pitchFamily="16" charset="0"/>
              </a:rPr>
              <a:t>e+p</a:t>
            </a:r>
            <a:endParaRPr lang="fr-FR" dirty="0"/>
          </a:p>
        </p:txBody>
      </p:sp>
      <p:sp>
        <p:nvSpPr>
          <p:cNvPr id="708671" name="Line 63"/>
          <p:cNvSpPr>
            <a:spLocks noChangeShapeType="1"/>
          </p:cNvSpPr>
          <p:nvPr/>
        </p:nvSpPr>
        <p:spPr bwMode="auto">
          <a:xfrm>
            <a:off x="6911975" y="560128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72" name="Rectangle 64"/>
          <p:cNvSpPr>
            <a:spLocks noChangeArrowheads="1"/>
          </p:cNvSpPr>
          <p:nvPr/>
        </p:nvSpPr>
        <p:spPr bwMode="auto">
          <a:xfrm rot="-5400000">
            <a:off x="3057599" y="3326393"/>
            <a:ext cx="3547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cs typeface="Times New Roman" pitchFamily="16" charset="0"/>
              </a:rPr>
              <a:t>p+p</a:t>
            </a:r>
            <a:r>
              <a:rPr lang="en-GB" dirty="0">
                <a:cs typeface="Times New Roman" pitchFamily="16" charset="0"/>
              </a:rPr>
              <a:t> ↔ e</a:t>
            </a:r>
            <a:r>
              <a:rPr lang="en-GB" baseline="30000" dirty="0">
                <a:cs typeface="Times New Roman" pitchFamily="16" charset="0"/>
              </a:rPr>
              <a:t>+</a:t>
            </a:r>
            <a:r>
              <a:rPr lang="en-GB" dirty="0">
                <a:cs typeface="Times New Roman" pitchFamily="16" charset="0"/>
              </a:rPr>
              <a:t>+e</a:t>
            </a:r>
            <a:r>
              <a:rPr lang="en-GB" baseline="30000" dirty="0">
                <a:cs typeface="Times New Roman" pitchFamily="16" charset="0"/>
              </a:rPr>
              <a:t>- </a:t>
            </a:r>
            <a:r>
              <a:rPr lang="en-GB" dirty="0" smtClean="0">
                <a:cs typeface="Times New Roman" pitchFamily="16" charset="0"/>
              </a:rPr>
              <a:t>+</a:t>
            </a:r>
            <a:r>
              <a:rPr lang="en-GB" dirty="0" smtClean="0">
                <a:latin typeface="Symbol" pitchFamily="18" charset="2"/>
                <a:cs typeface="Times New Roman" pitchFamily="16" charset="0"/>
              </a:rPr>
              <a:t>p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708673" name="Line 65"/>
          <p:cNvSpPr>
            <a:spLocks noChangeShapeType="1"/>
          </p:cNvSpPr>
          <p:nvPr/>
        </p:nvSpPr>
        <p:spPr bwMode="auto">
          <a:xfrm>
            <a:off x="4716463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74" name="Rectangle 66"/>
          <p:cNvSpPr>
            <a:spLocks noChangeArrowheads="1"/>
          </p:cNvSpPr>
          <p:nvPr/>
        </p:nvSpPr>
        <p:spPr bwMode="auto">
          <a:xfrm>
            <a:off x="2916238" y="2276475"/>
            <a:ext cx="12239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>
                        <a:gamma/>
                        <a:shade val="46275"/>
                        <a:invGamma/>
                        <a:alpha val="61000"/>
                      </a:srgbClr>
                    </a:gs>
                    <a:gs pos="50000">
                      <a:srgbClr val="FF3300">
                        <a:alpha val="5600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61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6832962" y="6008868"/>
            <a:ext cx="182843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M.P. </a:t>
            </a:r>
            <a:r>
              <a:rPr lang="fr-FR" sz="2400" dirty="0" err="1" smtClean="0">
                <a:solidFill>
                  <a:srgbClr val="0000FF"/>
                </a:solidFill>
              </a:rPr>
              <a:t>Rekalo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8814" y="638260"/>
            <a:ext cx="21627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talk J. Boucher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6710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Egle TOMASI-GUSTAFSSON     CEA DSM IRFU SPhN and   CNRS/IN2P3/ IPNO</a:t>
            </a:r>
          </a:p>
          <a:p>
            <a:endParaRPr lang="fr-FR"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1AE2-7636-40E3-B357-67796C14CE84}" type="slidenum">
              <a:rPr lang="fr-FR"/>
              <a:pPr/>
              <a:t>40</a:t>
            </a:fld>
            <a:endParaRPr lang="fr-FR"/>
          </a:p>
        </p:txBody>
      </p:sp>
      <p:pic>
        <p:nvPicPr>
          <p:cNvPr id="107727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810500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254" name="Rectangle 6"/>
          <p:cNvSpPr>
            <a:spLocks noChangeArrowheads="1"/>
          </p:cNvSpPr>
          <p:nvPr/>
        </p:nvSpPr>
        <p:spPr bwMode="auto">
          <a:xfrm>
            <a:off x="3563938" y="1557338"/>
            <a:ext cx="935037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5" name="Rectangle 7"/>
          <p:cNvSpPr>
            <a:spLocks noChangeArrowheads="1"/>
          </p:cNvSpPr>
          <p:nvPr/>
        </p:nvSpPr>
        <p:spPr bwMode="auto">
          <a:xfrm>
            <a:off x="3563938" y="3068638"/>
            <a:ext cx="936625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6" name="Rectangle 8"/>
          <p:cNvSpPr>
            <a:spLocks noChangeArrowheads="1"/>
          </p:cNvSpPr>
          <p:nvPr/>
        </p:nvSpPr>
        <p:spPr bwMode="auto">
          <a:xfrm>
            <a:off x="3563938" y="4581525"/>
            <a:ext cx="935037" cy="6477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7" name="Rectangle 9"/>
          <p:cNvSpPr>
            <a:spLocks noChangeArrowheads="1"/>
          </p:cNvSpPr>
          <p:nvPr/>
        </p:nvSpPr>
        <p:spPr bwMode="auto">
          <a:xfrm>
            <a:off x="3563938" y="765175"/>
            <a:ext cx="936625" cy="719138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8" name="Rectangle 10"/>
          <p:cNvSpPr>
            <a:spLocks noChangeArrowheads="1"/>
          </p:cNvSpPr>
          <p:nvPr/>
        </p:nvSpPr>
        <p:spPr bwMode="auto">
          <a:xfrm>
            <a:off x="1763713" y="1557338"/>
            <a:ext cx="720725" cy="649287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59" name="Rectangle 11"/>
          <p:cNvSpPr>
            <a:spLocks noChangeArrowheads="1"/>
          </p:cNvSpPr>
          <p:nvPr/>
        </p:nvSpPr>
        <p:spPr bwMode="auto">
          <a:xfrm>
            <a:off x="1763713" y="3068638"/>
            <a:ext cx="720725" cy="649287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0" name="Rectangle 12"/>
          <p:cNvSpPr>
            <a:spLocks noChangeArrowheads="1"/>
          </p:cNvSpPr>
          <p:nvPr/>
        </p:nvSpPr>
        <p:spPr bwMode="auto">
          <a:xfrm>
            <a:off x="1763713" y="4581525"/>
            <a:ext cx="720725" cy="576263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tint val="60392"/>
                  <a:invGamma/>
                  <a:alpha val="16000"/>
                </a:srgbClr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1" name="Rectangle 13"/>
          <p:cNvSpPr>
            <a:spLocks noChangeArrowheads="1"/>
          </p:cNvSpPr>
          <p:nvPr/>
        </p:nvSpPr>
        <p:spPr bwMode="auto">
          <a:xfrm>
            <a:off x="1763713" y="2276475"/>
            <a:ext cx="7207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2" name="Rectangle 14"/>
          <p:cNvSpPr>
            <a:spLocks noChangeArrowheads="1"/>
          </p:cNvSpPr>
          <p:nvPr/>
        </p:nvSpPr>
        <p:spPr bwMode="auto">
          <a:xfrm>
            <a:off x="3563938" y="765175"/>
            <a:ext cx="936625" cy="719138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3" name="Rectangle 15"/>
          <p:cNvSpPr>
            <a:spLocks noChangeArrowheads="1"/>
          </p:cNvSpPr>
          <p:nvPr/>
        </p:nvSpPr>
        <p:spPr bwMode="auto">
          <a:xfrm>
            <a:off x="3563938" y="2276475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4" name="Rectangle 16"/>
          <p:cNvSpPr>
            <a:spLocks noChangeArrowheads="1"/>
          </p:cNvSpPr>
          <p:nvPr/>
        </p:nvSpPr>
        <p:spPr bwMode="auto">
          <a:xfrm>
            <a:off x="3563938" y="3789363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5" name="Rectangle 17"/>
          <p:cNvSpPr>
            <a:spLocks noChangeArrowheads="1"/>
          </p:cNvSpPr>
          <p:nvPr/>
        </p:nvSpPr>
        <p:spPr bwMode="auto">
          <a:xfrm>
            <a:off x="3563938" y="5300663"/>
            <a:ext cx="9366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66" name="Rectangle 18"/>
          <p:cNvSpPr>
            <a:spLocks noChangeArrowheads="1"/>
          </p:cNvSpPr>
          <p:nvPr/>
        </p:nvSpPr>
        <p:spPr bwMode="auto">
          <a:xfrm>
            <a:off x="1763713" y="5300663"/>
            <a:ext cx="720725" cy="647700"/>
          </a:xfrm>
          <a:prstGeom prst="rect">
            <a:avLst/>
          </a:prstGeom>
          <a:solidFill>
            <a:srgbClr val="FF3300">
              <a:alpha val="20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7270" name="Text Box 22"/>
          <p:cNvSpPr txBox="1">
            <a:spLocks noChangeArrowheads="1"/>
          </p:cNvSpPr>
          <p:nvPr/>
        </p:nvSpPr>
        <p:spPr bwMode="auto">
          <a:xfrm>
            <a:off x="1979613" y="-6350"/>
            <a:ext cx="6553200" cy="519113"/>
          </a:xfrm>
          <a:prstGeom prst="rect">
            <a:avLst/>
          </a:prstGeom>
          <a:gradFill rotWithShape="1">
            <a:gsLst>
              <a:gs pos="0">
                <a:srgbClr val="FF3300">
                  <a:alpha val="83000"/>
                </a:srgbClr>
              </a:gs>
              <a:gs pos="100000">
                <a:srgbClr val="FF3300">
                  <a:gamma/>
                  <a:shade val="0"/>
                  <a:invGamma/>
                  <a:alpha val="59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N=a</a:t>
            </a:r>
            <a:r>
              <a:rPr lang="fr-FR" baseline="-25000">
                <a:solidFill>
                  <a:schemeClr val="bg1"/>
                </a:solidFill>
              </a:rPr>
              <a:t>0</a:t>
            </a:r>
            <a:r>
              <a:rPr lang="fr-FR">
                <a:solidFill>
                  <a:schemeClr val="bg1"/>
                </a:solidFill>
              </a:rPr>
              <a:t>+a</a:t>
            </a:r>
            <a:r>
              <a:rPr lang="fr-FR" baseline="-25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</a:rPr>
              <a:t>cos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 </a:t>
            </a:r>
            <a:r>
              <a:rPr lang="fr-FR">
                <a:solidFill>
                  <a:schemeClr val="bg1"/>
                </a:solidFill>
              </a:rPr>
              <a:t>sin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>
                <a:latin typeface="Symbol" pitchFamily="18" charset="2"/>
              </a:rPr>
              <a:t> </a:t>
            </a:r>
            <a:r>
              <a:rPr lang="fr-FR">
                <a:solidFill>
                  <a:schemeClr val="bg1"/>
                </a:solidFill>
              </a:rPr>
              <a:t>+a</a:t>
            </a:r>
            <a:r>
              <a:rPr lang="fr-FR" baseline="-25000">
                <a:solidFill>
                  <a:schemeClr val="bg1"/>
                </a:solidFill>
              </a:rPr>
              <a:t>1</a:t>
            </a:r>
            <a:r>
              <a:rPr lang="fr-FR">
                <a:solidFill>
                  <a:schemeClr val="bg1"/>
                </a:solidFill>
              </a:rPr>
              <a:t> cos</a:t>
            </a:r>
            <a:r>
              <a:rPr lang="fr-FR" baseline="30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fr-FR">
                <a:solidFill>
                  <a:schemeClr val="bg1"/>
                </a:solidFill>
              </a:rPr>
              <a:t>, a</a:t>
            </a:r>
            <a:r>
              <a:rPr lang="fr-FR" baseline="-25000">
                <a:solidFill>
                  <a:schemeClr val="bg1"/>
                </a:solidFill>
              </a:rPr>
              <a:t>2</a:t>
            </a:r>
            <a:r>
              <a:rPr lang="fr-FR">
                <a:solidFill>
                  <a:schemeClr val="bg1"/>
                </a:solidFill>
              </a:rPr>
              <a:t>~2</a:t>
            </a:r>
            <a:r>
              <a:rPr lang="fr-FR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81448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7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4" grpId="0" animBg="1"/>
      <p:bldP spid="1077255" grpId="0" animBg="1"/>
      <p:bldP spid="1077256" grpId="0" animBg="1"/>
      <p:bldP spid="1077257" grpId="0" animBg="1"/>
      <p:bldP spid="1077257" grpId="1" animBg="1"/>
      <p:bldP spid="1077258" grpId="0" animBg="1"/>
      <p:bldP spid="1077259" grpId="0" animBg="1"/>
      <p:bldP spid="1077260" grpId="0" animBg="1"/>
      <p:bldP spid="1077261" grpId="0" animBg="1"/>
      <p:bldP spid="1077262" grpId="0" animBg="1"/>
      <p:bldP spid="1077263" grpId="0" animBg="1"/>
      <p:bldP spid="1077264" grpId="0" animBg="1"/>
      <p:bldP spid="1077265" grpId="0" animBg="1"/>
      <p:bldP spid="1077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GSI 1/XII/2010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2C680-2FE1-4E4D-936E-1672D9C4FF29}" type="slidenum">
              <a:rPr lang="fr-FR"/>
              <a:pPr/>
              <a:t>5</a:t>
            </a:fld>
            <a:endParaRPr lang="fr-FR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 dirty="0">
                <a:solidFill>
                  <a:srgbClr val="FF3300"/>
                </a:solidFill>
                <a:latin typeface="Times New Roman" pitchFamily="18" charset="0"/>
              </a:rPr>
              <a:t>Radiative 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Corrections (</a:t>
            </a:r>
            <a:r>
              <a:rPr lang="fr-FR" sz="3600" i="1" dirty="0" err="1" smtClean="0">
                <a:solidFill>
                  <a:srgbClr val="FF3300"/>
                </a:solidFill>
                <a:latin typeface="Times New Roman" pitchFamily="18" charset="0"/>
              </a:rPr>
              <a:t>ep</a:t>
            </a:r>
            <a:r>
              <a:rPr lang="fr-FR" sz="3600" i="1" dirty="0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  <a:endParaRPr lang="fr-FR" sz="36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928771" name="Picture 5" descr="rosen_andi_simpler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843"/>
            <a:ext cx="42465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72" name="Rectangle 4"/>
          <p:cNvSpPr>
            <a:spLocks noChangeArrowheads="1"/>
          </p:cNvSpPr>
          <p:nvPr/>
        </p:nvSpPr>
        <p:spPr bwMode="auto">
          <a:xfrm>
            <a:off x="4787900" y="5805488"/>
            <a:ext cx="21605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37849" y="3964975"/>
            <a:ext cx="3962431" cy="1815882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RC to the cross section:</a:t>
            </a:r>
          </a:p>
          <a:p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chemeClr val="bg1"/>
                </a:solidFill>
              </a:rPr>
              <a:t> large (</a:t>
            </a:r>
            <a:r>
              <a:rPr lang="fr-FR" sz="2800" dirty="0" err="1">
                <a:solidFill>
                  <a:schemeClr val="bg1"/>
                </a:solidFill>
              </a:rPr>
              <a:t>may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reach</a:t>
            </a:r>
            <a:r>
              <a:rPr lang="fr-FR" sz="2800" dirty="0">
                <a:solidFill>
                  <a:schemeClr val="bg1"/>
                </a:solidFill>
              </a:rPr>
              <a:t> 40%)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fr-FR" sz="2800" dirty="0">
                <a:solidFill>
                  <a:schemeClr val="accent2"/>
                </a:solidFill>
                <a:latin typeface="Symbol" pitchFamily="18" charset="2"/>
              </a:rPr>
              <a:t>e</a:t>
            </a:r>
            <a:r>
              <a:rPr lang="fr-FR" sz="2800" dirty="0">
                <a:solidFill>
                  <a:schemeClr val="accent2"/>
                </a:solidFill>
              </a:rPr>
              <a:t> and Q</a:t>
            </a:r>
            <a:r>
              <a:rPr lang="fr-FR" sz="2800" baseline="30000" dirty="0">
                <a:solidFill>
                  <a:schemeClr val="accent2"/>
                </a:solidFill>
              </a:rPr>
              <a:t>2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dependent</a:t>
            </a:r>
            <a:endParaRPr lang="fr-FR" sz="2800" dirty="0">
              <a:solidFill>
                <a:schemeClr val="accent2"/>
              </a:solidFill>
            </a:endParaRPr>
          </a:p>
          <a:p>
            <a:r>
              <a:rPr lang="fr-FR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calculated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at</a:t>
            </a:r>
            <a:r>
              <a:rPr lang="fr-FR" sz="2800" dirty="0">
                <a:solidFill>
                  <a:srgbClr val="FF0000"/>
                </a:solidFill>
              </a:rPr>
              <a:t>  first </a:t>
            </a:r>
            <a:r>
              <a:rPr lang="fr-FR" sz="2800" dirty="0" err="1">
                <a:solidFill>
                  <a:srgbClr val="FF0000"/>
                </a:solidFill>
              </a:rPr>
              <a:t>order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28774" name="Text Box 6"/>
          <p:cNvSpPr txBox="1">
            <a:spLocks noChangeArrowheads="1"/>
          </p:cNvSpPr>
          <p:nvPr/>
        </p:nvSpPr>
        <p:spPr bwMode="auto">
          <a:xfrm>
            <a:off x="1043608" y="2276390"/>
            <a:ext cx="3384550" cy="14465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May change </a:t>
            </a:r>
          </a:p>
          <a:p>
            <a:r>
              <a:rPr lang="fr-FR" sz="2800" dirty="0">
                <a:solidFill>
                  <a:schemeClr val="bg1"/>
                </a:solidFill>
              </a:rPr>
              <a:t>the </a:t>
            </a:r>
            <a:r>
              <a:rPr lang="fr-FR" sz="2800" dirty="0" err="1">
                <a:solidFill>
                  <a:schemeClr val="bg1"/>
                </a:solidFill>
              </a:rPr>
              <a:t>slope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sz="2800" baseline="-25000" dirty="0" err="1">
                <a:solidFill>
                  <a:schemeClr val="bg1"/>
                </a:solidFill>
              </a:rPr>
              <a:t>R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fr-FR" sz="2800" dirty="0">
                <a:solidFill>
                  <a:schemeClr val="bg1"/>
                </a:solidFill>
              </a:rPr>
              <a:t>(and </a:t>
            </a:r>
            <a:r>
              <a:rPr lang="fr-FR" sz="2800" dirty="0" err="1">
                <a:solidFill>
                  <a:schemeClr val="bg1"/>
                </a:solidFill>
              </a:rPr>
              <a:t>even</a:t>
            </a:r>
            <a:r>
              <a:rPr lang="fr-FR" sz="2800" dirty="0">
                <a:solidFill>
                  <a:schemeClr val="bg1"/>
                </a:solidFill>
              </a:rPr>
              <a:t> the </a:t>
            </a:r>
            <a:r>
              <a:rPr lang="fr-FR" sz="2800" dirty="0" err="1">
                <a:solidFill>
                  <a:schemeClr val="bg1"/>
                </a:solidFill>
              </a:rPr>
              <a:t>sign</a:t>
            </a:r>
            <a:r>
              <a:rPr lang="fr-FR" sz="2800" baseline="-250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!!!)</a:t>
            </a:r>
          </a:p>
        </p:txBody>
      </p:sp>
      <p:sp>
        <p:nvSpPr>
          <p:cNvPr id="928775" name="Text Box 7"/>
          <p:cNvSpPr txBox="1">
            <a:spLocks noChangeArrowheads="1"/>
          </p:cNvSpPr>
          <p:nvPr/>
        </p:nvSpPr>
        <p:spPr bwMode="auto">
          <a:xfrm>
            <a:off x="6695281" y="2501556"/>
            <a:ext cx="1820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>
                <a:solidFill>
                  <a:srgbClr val="FF3300"/>
                </a:solidFill>
              </a:rPr>
              <a:t>Q</a:t>
            </a:r>
            <a:r>
              <a:rPr lang="fr-FR" sz="2800" i="0" baseline="30000" dirty="0">
                <a:solidFill>
                  <a:srgbClr val="FF3300"/>
                </a:solidFill>
              </a:rPr>
              <a:t>2</a:t>
            </a:r>
            <a:r>
              <a:rPr lang="fr-FR" sz="2800" i="0" dirty="0">
                <a:solidFill>
                  <a:srgbClr val="FF3300"/>
                </a:solidFill>
              </a:rPr>
              <a:t>=5 GeV</a:t>
            </a:r>
            <a:r>
              <a:rPr lang="fr-FR" sz="2800" i="0" baseline="300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28776" name="Text Box 8"/>
          <p:cNvSpPr txBox="1">
            <a:spLocks noChangeArrowheads="1"/>
          </p:cNvSpPr>
          <p:nvPr/>
        </p:nvSpPr>
        <p:spPr bwMode="auto">
          <a:xfrm>
            <a:off x="5994064" y="3461330"/>
            <a:ext cx="2736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i="0" dirty="0">
                <a:solidFill>
                  <a:schemeClr val="accent2"/>
                </a:solidFill>
              </a:rPr>
              <a:t>Q</a:t>
            </a:r>
            <a:r>
              <a:rPr lang="fr-FR" sz="2800" i="0" baseline="30000" dirty="0">
                <a:solidFill>
                  <a:schemeClr val="accent2"/>
                </a:solidFill>
              </a:rPr>
              <a:t>2</a:t>
            </a:r>
            <a:r>
              <a:rPr lang="fr-FR" sz="2800" i="0" dirty="0">
                <a:solidFill>
                  <a:schemeClr val="accent2"/>
                </a:solidFill>
              </a:rPr>
              <a:t>=3.75 GeV</a:t>
            </a:r>
            <a:r>
              <a:rPr lang="fr-FR" sz="2800" i="0" baseline="30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8777" name="Text Box 9"/>
          <p:cNvSpPr txBox="1">
            <a:spLocks noChangeArrowheads="1"/>
          </p:cNvSpPr>
          <p:nvPr/>
        </p:nvSpPr>
        <p:spPr bwMode="auto">
          <a:xfrm>
            <a:off x="5562599" y="1355082"/>
            <a:ext cx="2265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i="0" dirty="0">
                <a:solidFill>
                  <a:srgbClr val="33CC33"/>
                </a:solidFill>
              </a:rPr>
              <a:t>Q</a:t>
            </a:r>
            <a:r>
              <a:rPr lang="fr-FR" sz="2800" i="0" baseline="30000" dirty="0">
                <a:solidFill>
                  <a:srgbClr val="33CC33"/>
                </a:solidFill>
              </a:rPr>
              <a:t>2</a:t>
            </a:r>
            <a:r>
              <a:rPr lang="fr-FR" sz="2800" i="0" dirty="0">
                <a:solidFill>
                  <a:srgbClr val="33CC33"/>
                </a:solidFill>
              </a:rPr>
              <a:t>=1.75 GeV</a:t>
            </a:r>
            <a:r>
              <a:rPr lang="fr-FR" sz="2800" i="0" baseline="30000" dirty="0">
                <a:solidFill>
                  <a:srgbClr val="33CC33"/>
                </a:solidFill>
              </a:rPr>
              <a:t>2</a:t>
            </a:r>
          </a:p>
        </p:txBody>
      </p:sp>
      <p:sp>
        <p:nvSpPr>
          <p:cNvPr id="928778" name="Rectangle 10"/>
          <p:cNvSpPr>
            <a:spLocks noChangeArrowheads="1"/>
          </p:cNvSpPr>
          <p:nvPr/>
        </p:nvSpPr>
        <p:spPr bwMode="auto">
          <a:xfrm>
            <a:off x="3688556" y="5949950"/>
            <a:ext cx="454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2"/>
                </a:solidFill>
              </a:rPr>
              <a:t>E. T.-G., G. </a:t>
            </a:r>
            <a:r>
              <a:rPr lang="en-US" sz="2000" dirty="0" err="1">
                <a:solidFill>
                  <a:schemeClr val="accent2"/>
                </a:solidFill>
              </a:rPr>
              <a:t>Gakh</a:t>
            </a:r>
            <a:r>
              <a:rPr lang="en-US" sz="2000" dirty="0">
                <a:solidFill>
                  <a:schemeClr val="accent2"/>
                </a:solidFill>
              </a:rPr>
              <a:t>, PRC 72, 015209 (2005)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919727" y="632607"/>
            <a:ext cx="4057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 err="1" smtClean="0"/>
              <a:t>Andivahis</a:t>
            </a:r>
            <a:r>
              <a:rPr lang="en-US" sz="2000" i="1" dirty="0" smtClean="0"/>
              <a:t> </a:t>
            </a:r>
            <a:r>
              <a:rPr lang="en-US" sz="2000" i="1" dirty="0"/>
              <a:t>et al., </a:t>
            </a:r>
            <a:r>
              <a:rPr lang="en-US" sz="2000" i="1" dirty="0" smtClean="0"/>
              <a:t>PRD50</a:t>
            </a:r>
            <a:r>
              <a:rPr lang="en-US" sz="2000" i="1" dirty="0"/>
              <a:t>, 5491 (1994</a:t>
            </a:r>
            <a:r>
              <a:rPr lang="en-US" sz="2000" i="1" dirty="0">
                <a:solidFill>
                  <a:srgbClr val="00CC00"/>
                </a:solidFill>
              </a:rPr>
              <a:t>)</a:t>
            </a:r>
            <a:endParaRPr lang="fr-FR" sz="2000" i="1" dirty="0">
              <a:solidFill>
                <a:srgbClr val="00CC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84563"/>
              </p:ext>
            </p:extLst>
          </p:nvPr>
        </p:nvGraphicFramePr>
        <p:xfrm>
          <a:off x="1027112" y="917524"/>
          <a:ext cx="3544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Equation" r:id="rId4" imgW="1777229" imgH="431613" progId="Equation.3">
                  <p:embed/>
                </p:oleObj>
              </mc:Choice>
              <mc:Fallback>
                <p:oleObj name="Equation" r:id="rId4" imgW="1777229" imgH="4316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917524"/>
                        <a:ext cx="3544888" cy="860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3921"/>
                        </a:srgbClr>
                      </a:solidFill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041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000232" y="0"/>
            <a:ext cx="6147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Polarization experiments - </a:t>
            </a:r>
            <a:r>
              <a:rPr lang="en-US" sz="3600" dirty="0" err="1" smtClean="0">
                <a:cs typeface="Times New Roman" pitchFamily="18" charset="0"/>
              </a:rPr>
              <a:t>Jlab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8662" y="642918"/>
            <a:ext cx="4071966" cy="40011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A.I. </a:t>
            </a:r>
            <a:r>
              <a:rPr lang="fr-FR" sz="2000" dirty="0" err="1" smtClean="0">
                <a:solidFill>
                  <a:srgbClr val="FFFF00"/>
                </a:solidFill>
              </a:rPr>
              <a:t>Akhiezer</a:t>
            </a:r>
            <a:r>
              <a:rPr lang="fr-FR" sz="2000" dirty="0" smtClean="0">
                <a:solidFill>
                  <a:srgbClr val="FFFF00"/>
                </a:solidFill>
              </a:rPr>
              <a:t> and M.P. </a:t>
            </a:r>
            <a:r>
              <a:rPr lang="fr-FR" sz="2000" dirty="0" err="1" smtClean="0">
                <a:solidFill>
                  <a:srgbClr val="FFFF00"/>
                </a:solidFill>
              </a:rPr>
              <a:t>Rekalo</a:t>
            </a:r>
            <a:r>
              <a:rPr lang="fr-FR" sz="2000" dirty="0" smtClean="0">
                <a:solidFill>
                  <a:srgbClr val="FFFF00"/>
                </a:solidFill>
              </a:rPr>
              <a:t>, 1967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642918"/>
            <a:ext cx="4572032" cy="5434013"/>
          </a:xfrm>
          <a:prstGeom prst="rect">
            <a:avLst/>
          </a:prstGeom>
        </p:spPr>
        <p:txBody>
          <a:bodyPr/>
          <a:lstStyle/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r>
              <a:rPr lang="en-GB" sz="2800" i="0" u="sng" kern="0" dirty="0" smtClean="0">
                <a:solidFill>
                  <a:schemeClr val="accent2"/>
                </a:solidFill>
                <a:latin typeface="Comic Sans MS" pitchFamily="66" charset="0"/>
              </a:rPr>
              <a:t> collaboration</a:t>
            </a:r>
            <a:endParaRPr kumimoji="0" lang="en-GB" sz="2800" b="0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"standard"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dipole function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for the nucleon magnetic FFs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GMp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itchFamily="66" charset="0"/>
              </a:rPr>
              <a:t>GMn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2)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linear deviation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from the dipole function for the electric proton FF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</a:rPr>
              <a:t>Gep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</a:t>
            </a:r>
            <a:r>
              <a:rPr lang="en-GB" sz="2000" i="0" kern="0" dirty="0" smtClean="0">
                <a:solidFill>
                  <a:schemeClr val="accent2"/>
                </a:solidFill>
                <a:latin typeface="Comic Sans MS" pitchFamily="66" charset="0"/>
              </a:rPr>
              <a:t> QCD scaling </a:t>
            </a:r>
            <a:r>
              <a:rPr lang="en-GB" sz="2000" i="0" kern="0" dirty="0" smtClean="0">
                <a:latin typeface="Comic Sans MS" pitchFamily="66" charset="0"/>
              </a:rPr>
              <a:t>not reached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3) </a:t>
            </a:r>
            <a:r>
              <a:rPr lang="en-GB" sz="2000" i="0" kern="0" dirty="0" smtClean="0">
                <a:solidFill>
                  <a:srgbClr val="0000FF"/>
                </a:solidFill>
                <a:latin typeface="Comic Sans MS" pitchFamily="66" charset="0"/>
              </a:rPr>
              <a:t>Zero crossing </a:t>
            </a:r>
            <a:r>
              <a:rPr lang="en-GB" sz="2000" i="0" kern="0" dirty="0" smtClean="0">
                <a:latin typeface="Comic Sans MS" pitchFamily="66" charset="0"/>
              </a:rPr>
              <a:t>of </a:t>
            </a:r>
            <a:r>
              <a:rPr lang="en-GB" sz="2000" i="0" kern="0" dirty="0" err="1" smtClean="0">
                <a:latin typeface="Comic Sans MS" pitchFamily="66" charset="0"/>
              </a:rPr>
              <a:t>Gep</a:t>
            </a:r>
            <a:r>
              <a:rPr lang="en-GB" sz="2000" i="0" kern="0" dirty="0" smtClean="0">
                <a:latin typeface="Comic Sans MS" pitchFamily="66" charset="0"/>
              </a:rPr>
              <a:t>?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0" kern="0" dirty="0" smtClean="0">
                <a:latin typeface="Comic Sans MS" pitchFamily="66" charset="0"/>
              </a:rPr>
              <a:t>4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contradiction between polarized and </a:t>
            </a:r>
            <a:r>
              <a:rPr kumimoji="0" lang="en-GB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unpolarized</a:t>
            </a:r>
            <a:r>
              <a:rPr kumimoji="0" lang="en-GB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itchFamily="66" charset="0"/>
              </a:rPr>
              <a:t> measurements</a:t>
            </a:r>
            <a:endParaRPr kumimoji="0" lang="en-GB" sz="2000" b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191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>
          <a:xfrm>
            <a:off x="571472" y="6429396"/>
            <a:ext cx="1317606" cy="239692"/>
          </a:xfrm>
        </p:spPr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99BC2-71AA-4396-B3F4-5C9F3C83077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357586" cy="565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14678" y="5929330"/>
            <a:ext cx="2531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FF3300"/>
                </a:solidFill>
              </a:rPr>
              <a:t>A.J.R. Puckett et al, PRL (2010) </a:t>
            </a:r>
            <a:endParaRPr lang="en-GB" sz="1400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8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Gep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III results (2010)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86097"/>
            <a:ext cx="53816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4248" y="886097"/>
            <a:ext cx="1709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err="1" smtClean="0">
                <a:latin typeface="Comic Sans MS" pitchFamily="66" charset="0"/>
              </a:rPr>
              <a:t>Lomon</a:t>
            </a:r>
            <a:endParaRPr lang="en-US" sz="2400" b="1" i="0" dirty="0" smtClean="0">
              <a:latin typeface="Comic Sans MS" pitchFamily="66" charset="0"/>
            </a:endParaRPr>
          </a:p>
          <a:p>
            <a:r>
              <a:rPr lang="en-US" sz="2400" b="1" i="0" dirty="0" err="1" smtClean="0">
                <a:solidFill>
                  <a:srgbClr val="FF0000"/>
                </a:solidFill>
                <a:latin typeface="Comic Sans MS" pitchFamily="66" charset="0"/>
              </a:rPr>
              <a:t>Belitsky</a:t>
            </a:r>
            <a:endParaRPr lang="en-US" sz="2400" b="1" i="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b="1" i="0" dirty="0" err="1" smtClean="0">
                <a:solidFill>
                  <a:srgbClr val="0000FF"/>
                </a:solidFill>
                <a:latin typeface="Comic Sans MS" pitchFamily="66" charset="0"/>
              </a:rPr>
              <a:t>Guidal</a:t>
            </a:r>
            <a:endParaRPr lang="en-US" sz="2400" b="1" i="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400" b="1" i="0" dirty="0" smtClean="0">
                <a:solidFill>
                  <a:srgbClr val="008000"/>
                </a:solidFill>
                <a:latin typeface="Comic Sans MS" pitchFamily="66" charset="0"/>
              </a:rPr>
              <a:t>Gross</a:t>
            </a:r>
          </a:p>
          <a:p>
            <a:r>
              <a:rPr lang="en-US" sz="2400" b="1" i="0" dirty="0" smtClean="0">
                <a:solidFill>
                  <a:srgbClr val="FFC000"/>
                </a:solidFill>
                <a:latin typeface="Comic Sans MS" pitchFamily="66" charset="0"/>
              </a:rPr>
              <a:t>De </a:t>
            </a:r>
            <a:r>
              <a:rPr lang="en-US" sz="2400" b="1" i="0" dirty="0" err="1" smtClean="0">
                <a:solidFill>
                  <a:srgbClr val="FFC000"/>
                </a:solidFill>
                <a:latin typeface="Comic Sans MS" pitchFamily="66" charset="0"/>
              </a:rPr>
              <a:t>Melo</a:t>
            </a:r>
            <a:endParaRPr lang="en-US" sz="2400" b="1" i="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sz="2400" b="1" i="0" dirty="0" err="1" smtClean="0">
                <a:latin typeface="Comic Sans MS" pitchFamily="66" charset="0"/>
              </a:rPr>
              <a:t>Cloet</a:t>
            </a:r>
            <a:r>
              <a:rPr lang="en-US" sz="2400" b="1" i="0" dirty="0" smtClean="0">
                <a:latin typeface="Comic Sans MS" pitchFamily="66" charset="0"/>
              </a:rPr>
              <a:t> ---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63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Gep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III results (2010)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Egle Tomasi-Gustafsson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GSI 1/XII/2010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99225-E1F6-4F55-B764-057EEBDEA21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5989"/>
            <a:ext cx="7143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60356" y="265288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err="1" smtClean="0">
                <a:solidFill>
                  <a:schemeClr val="accent2"/>
                </a:solidFill>
              </a:rPr>
              <a:t>Bystritskiy</a:t>
            </a:r>
            <a:r>
              <a:rPr lang="en-US" sz="2000" i="0" dirty="0">
                <a:solidFill>
                  <a:schemeClr val="accent2"/>
                </a:solidFill>
              </a:rPr>
              <a:t> </a:t>
            </a:r>
            <a:r>
              <a:rPr lang="en-US" sz="2000" i="0" dirty="0" smtClean="0">
                <a:solidFill>
                  <a:schemeClr val="accent2"/>
                </a:solidFill>
              </a:rPr>
              <a:t>SF</a:t>
            </a:r>
            <a:endParaRPr lang="en-US" sz="2000" i="0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896" y="5344824"/>
            <a:ext cx="3273460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corrections </a:t>
            </a:r>
          </a:p>
          <a:p>
            <a:r>
              <a:rPr lang="en-US" sz="2400" dirty="0" smtClean="0"/>
              <a:t>applied to the data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1880" y="5529491"/>
            <a:ext cx="520206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No evidence of two photon effects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5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err="1"/>
              <a:t>Egle</a:t>
            </a:r>
            <a:r>
              <a:rPr lang="fr-FR" dirty="0"/>
              <a:t> TOMASI-GUSTAFSSON     CEA DSM IRFU </a:t>
            </a:r>
            <a:r>
              <a:rPr lang="fr-FR" dirty="0" err="1"/>
              <a:t>SPhN</a:t>
            </a:r>
            <a:r>
              <a:rPr lang="fr-FR" dirty="0"/>
              <a:t> and   CNRS/IN2P3/ IPNO</a:t>
            </a:r>
          </a:p>
          <a:p>
            <a:endParaRPr lang="fr-FR" dirty="0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12-XII-2008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FF43-DC5D-4695-A5B4-DFD034D38212}" type="slidenum">
              <a:rPr lang="fr-FR"/>
              <a:pPr/>
              <a:t>9</a:t>
            </a:fld>
            <a:endParaRPr lang="fr-FR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FF3300"/>
                </a:solidFill>
              </a:rPr>
              <a:t>Unpolarized cross section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3284538"/>
            <a:ext cx="4465637" cy="1225550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 b="1">
                <a:solidFill>
                  <a:srgbClr val="FF3300"/>
                </a:solidFill>
              </a:rPr>
              <a:t>Induces four new terms</a:t>
            </a:r>
          </a:p>
          <a:p>
            <a:r>
              <a:rPr lang="fr-FR" sz="2000" b="1">
                <a:solidFill>
                  <a:srgbClr val="FF3300"/>
                </a:solidFill>
              </a:rPr>
              <a:t>Odd function of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q: </a:t>
            </a:r>
          </a:p>
          <a:p>
            <a:r>
              <a:rPr lang="fr-FR" sz="2000" b="1">
                <a:solidFill>
                  <a:srgbClr val="FF3300"/>
                </a:solidFill>
              </a:rPr>
              <a:t>Does not contribute at </a:t>
            </a:r>
            <a:r>
              <a:rPr lang="fr-FR" sz="2000" b="1" i="1">
                <a:solidFill>
                  <a:srgbClr val="FF3300"/>
                </a:solidFill>
                <a:latin typeface="Symbol" pitchFamily="18" charset="2"/>
              </a:rPr>
              <a:t>q </a:t>
            </a:r>
            <a:r>
              <a:rPr lang="fr-FR" sz="2000" b="1">
                <a:solidFill>
                  <a:srgbClr val="FF3300"/>
                </a:solidFill>
              </a:rPr>
              <a:t>=90°</a:t>
            </a:r>
          </a:p>
        </p:txBody>
      </p:sp>
      <p:pic>
        <p:nvPicPr>
          <p:cNvPr id="1042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663825" cy="1031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36399"/>
            <a:ext cx="7921625" cy="11763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42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7058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alpha val="38000"/>
                      </a:schemeClr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441" name="Rectangle 9"/>
          <p:cNvSpPr>
            <a:spLocks noChangeArrowheads="1"/>
          </p:cNvSpPr>
          <p:nvPr/>
        </p:nvSpPr>
        <p:spPr bwMode="auto">
          <a:xfrm>
            <a:off x="1187450" y="2781300"/>
            <a:ext cx="44656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90500">
              <a:spcBef>
                <a:spcPct val="20000"/>
              </a:spcBef>
            </a:pPr>
            <a:r>
              <a:rPr lang="fr-FR" sz="2400" b="1" i="0">
                <a:solidFill>
                  <a:srgbClr val="FF3300"/>
                </a:solidFill>
                <a:latin typeface="Comic Sans MS" pitchFamily="66" charset="0"/>
              </a:rPr>
              <a:t>Two Photon Exchange:</a:t>
            </a:r>
          </a:p>
        </p:txBody>
      </p:sp>
      <p:sp>
        <p:nvSpPr>
          <p:cNvPr id="1042443" name="Rectangle 11"/>
          <p:cNvSpPr>
            <a:spLocks noChangeArrowheads="1"/>
          </p:cNvSpPr>
          <p:nvPr/>
        </p:nvSpPr>
        <p:spPr bwMode="auto">
          <a:xfrm>
            <a:off x="251520" y="2635250"/>
            <a:ext cx="810101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  <a:alpha val="14000"/>
                      </a:schemeClr>
                    </a:gs>
                    <a:gs pos="100000">
                      <a:schemeClr val="hlink"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pattFill prst="pct5">
                  <a:fgClr>
                    <a:schemeClr val="bg2"/>
                  </a:fgClr>
                  <a:bgClr>
                    <a:schemeClr val="hlink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3563938" y="4601710"/>
            <a:ext cx="1655762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5" name="Rectangle 13"/>
          <p:cNvSpPr>
            <a:spLocks noChangeArrowheads="1"/>
          </p:cNvSpPr>
          <p:nvPr/>
        </p:nvSpPr>
        <p:spPr bwMode="auto">
          <a:xfrm>
            <a:off x="7092950" y="4605792"/>
            <a:ext cx="1511300" cy="431800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6" name="Rectangle 14"/>
          <p:cNvSpPr>
            <a:spLocks noChangeArrowheads="1"/>
          </p:cNvSpPr>
          <p:nvPr/>
        </p:nvSpPr>
        <p:spPr bwMode="auto">
          <a:xfrm>
            <a:off x="1476375" y="5090233"/>
            <a:ext cx="4462463" cy="622504"/>
          </a:xfrm>
          <a:prstGeom prst="rect">
            <a:avLst/>
          </a:prstGeom>
          <a:gradFill rotWithShape="1">
            <a:gsLst>
              <a:gs pos="0">
                <a:srgbClr val="FF3300">
                  <a:alpha val="50999"/>
                </a:srgbClr>
              </a:gs>
              <a:gs pos="100000">
                <a:srgbClr val="FF3300">
                  <a:gamma/>
                  <a:shade val="46275"/>
                  <a:invGamma/>
                  <a:alpha val="6000"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47" name="Rectangle 15"/>
          <p:cNvSpPr>
            <a:spLocks noChangeArrowheads="1"/>
          </p:cNvSpPr>
          <p:nvPr/>
        </p:nvSpPr>
        <p:spPr bwMode="auto">
          <a:xfrm>
            <a:off x="1187450" y="692150"/>
            <a:ext cx="7416800" cy="2016125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05936" y="5769659"/>
            <a:ext cx="4886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08000"/>
                </a:solidFill>
              </a:rPr>
              <a:t>M.P</a:t>
            </a:r>
            <a:r>
              <a:rPr lang="en-US" sz="1800" b="1" i="0" dirty="0">
                <a:solidFill>
                  <a:srgbClr val="008000"/>
                </a:solidFill>
              </a:rPr>
              <a:t>. </a:t>
            </a:r>
            <a:r>
              <a:rPr lang="en-US" sz="1800" b="1" i="0" dirty="0" err="1">
                <a:solidFill>
                  <a:srgbClr val="008000"/>
                </a:solidFill>
              </a:rPr>
              <a:t>Rekalo</a:t>
            </a:r>
            <a:r>
              <a:rPr lang="en-US" sz="1800" b="1" i="0" dirty="0">
                <a:solidFill>
                  <a:srgbClr val="008000"/>
                </a:solidFill>
              </a:rPr>
              <a:t> and E. T.-G., EPJA  22, 331 (2004)</a:t>
            </a:r>
          </a:p>
          <a:p>
            <a:r>
              <a:rPr lang="en-US" sz="1800" b="1" i="0" dirty="0">
                <a:solidFill>
                  <a:srgbClr val="000099"/>
                </a:solidFill>
              </a:rPr>
              <a:t>G.I. </a:t>
            </a:r>
            <a:r>
              <a:rPr lang="en-US" sz="1800" b="1" i="0" dirty="0" err="1">
                <a:solidFill>
                  <a:srgbClr val="000099"/>
                </a:solidFill>
              </a:rPr>
              <a:t>Gakh</a:t>
            </a:r>
            <a:r>
              <a:rPr lang="en-US" sz="1800" b="1" i="0" dirty="0">
                <a:solidFill>
                  <a:srgbClr val="000099"/>
                </a:solidFill>
              </a:rPr>
              <a:t> and E. T.-G., NPA761, 120 (2005)</a:t>
            </a:r>
            <a:endParaRPr lang="fr-FR" sz="1800" b="1" i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20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 animBg="1"/>
      <p:bldP spid="1042441" grpId="0"/>
      <p:bldP spid="1042444" grpId="0" animBg="1"/>
      <p:bldP spid="1042445" grpId="0" animBg="1"/>
      <p:bldP spid="1042446" grpId="0" animBg="1"/>
    </p:bldLst>
  </p:timing>
</p:sld>
</file>

<file path=ppt/theme/theme1.xml><?xml version="1.0" encoding="utf-8"?>
<a:theme xmlns:a="http://schemas.openxmlformats.org/drawingml/2006/main" name="Villon_Dapnia">
  <a:themeElements>
    <a:clrScheme name="Villon_Dapn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illon_Dapn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llon_Dapn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lon_Dapn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lon_Dapn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Villon_Dapnia</Template>
  <TotalTime>28108</TotalTime>
  <Words>1566</Words>
  <Application>Microsoft Office PowerPoint</Application>
  <PresentationFormat>Affichage à l'écran (4:3)</PresentationFormat>
  <Paragraphs>399</Paragraphs>
  <Slides>40</Slides>
  <Notes>3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Villon_Dapnia</vt:lpstr>
      <vt:lpstr>Présentation</vt:lpstr>
      <vt:lpstr>Equation</vt:lpstr>
      <vt:lpstr>Radiative corrections to  p+p →e++e-</vt:lpstr>
      <vt:lpstr>QED Radiative Corrections</vt:lpstr>
      <vt:lpstr>PLAN</vt:lpstr>
      <vt:lpstr>Analyticity</vt:lpstr>
      <vt:lpstr>Radiative Corrections (ep)</vt:lpstr>
      <vt:lpstr>Présentation PowerPoint</vt:lpstr>
      <vt:lpstr>Gep III results (2010)</vt:lpstr>
      <vt:lpstr>Gep III results (2010)</vt:lpstr>
      <vt:lpstr>Unpolarized cross section</vt:lpstr>
      <vt:lpstr>Symmetry relations</vt:lpstr>
      <vt:lpstr>Symmetry relations</vt:lpstr>
      <vt:lpstr>Simulations</vt:lpstr>
      <vt:lpstr>Fitting the angular distributions...</vt:lpstr>
      <vt:lpstr>Fitting the angular distributions...</vt:lpstr>
      <vt:lpstr>Fitting the angular distributions...</vt:lpstr>
      <vt:lpstr>Fitting the angular distributions...</vt:lpstr>
      <vt:lpstr>Fitting the angular distributions...</vt:lpstr>
      <vt:lpstr>Fitting the angular distributions…</vt:lpstr>
      <vt:lpstr>Présentation PowerPoint</vt:lpstr>
      <vt:lpstr>Radiative Return (ISR)</vt:lpstr>
      <vt:lpstr>Angular distribution</vt:lpstr>
      <vt:lpstr>Angular Asymmetry</vt:lpstr>
      <vt:lpstr>Structure Function method </vt:lpstr>
      <vt:lpstr>Présentation PowerPoint</vt:lpstr>
      <vt:lpstr>Differential cross section (SF)</vt:lpstr>
      <vt:lpstr>K-factor (hard)</vt:lpstr>
      <vt:lpstr>Charge Asymmetry</vt:lpstr>
      <vt:lpstr>Radiative correction factor</vt:lpstr>
      <vt:lpstr>Dalitz-plot p+p →e++e- (+ g)</vt:lpstr>
      <vt:lpstr>Conclusions/PLAN </vt:lpstr>
      <vt:lpstr>Présentation PowerPoint</vt:lpstr>
      <vt:lpstr>Questions </vt:lpstr>
      <vt:lpstr>Scattered electron energy</vt:lpstr>
      <vt:lpstr>Short history (I)</vt:lpstr>
      <vt:lpstr>The Structure Function Method</vt:lpstr>
      <vt:lpstr>LSF: ‰ precision</vt:lpstr>
      <vt:lpstr>The LSF cross section (for ep )</vt:lpstr>
      <vt:lpstr>QED Radiative Corrections and DVCS</vt:lpstr>
      <vt:lpstr>QED Radiative Corrections and DVCS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Ballade, épitaphe et rondeau </dc:title>
  <dc:creator>bugeon</dc:creator>
  <cp:lastModifiedBy>Tomasi Egle</cp:lastModifiedBy>
  <cp:revision>2576</cp:revision>
  <cp:lastPrinted>2002-05-28T12:54:19Z</cp:lastPrinted>
  <dcterms:created xsi:type="dcterms:W3CDTF">2005-03-08T09:39:40Z</dcterms:created>
  <dcterms:modified xsi:type="dcterms:W3CDTF">2010-12-01T08:42:28Z</dcterms:modified>
</cp:coreProperties>
</file>