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embeddings/Microsoft_Equation5.bin" ContentType="application/vnd.openxmlformats-officedocument.oleObject"/>
  <Override PartName="/ppt/embeddings/Microsoft_Equation39.bin" ContentType="application/vnd.openxmlformats-officedocument.oleObject"/>
  <Override PartName="/ppt/embeddings/Microsoft_Equation58.bin" ContentType="application/vnd.openxmlformats-officedocument.oleObject"/>
  <Override PartName="/ppt/embeddings/Microsoft_Equation25.bin" ContentType="application/vnd.openxmlformats-officedocument.oleObject"/>
  <Override PartName="/ppt/embeddings/Microsoft_Equation44.bin" ContentType="application/vnd.openxmlformats-officedocument.oleObject"/>
  <Override PartName="/ppt/embeddings/Microsoft_Equation63.bin" ContentType="application/vnd.openxmlformats-officedocument.oleObject"/>
  <Override PartName="/ppt/slides/slide18.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embeddings/Microsoft_Equation9.bin" ContentType="application/vnd.openxmlformats-officedocument.oleObject"/>
  <Override PartName="/ppt/slides/slide23.xml" ContentType="application/vnd.openxmlformats-officedocument.presentationml.slide+xml"/>
  <Override PartName="/ppt/theme/theme1.xml" ContentType="application/vnd.openxmlformats-officedocument.theme+xml"/>
  <Override PartName="/ppt/embeddings/Microsoft_Equation27.bin" ContentType="application/vnd.openxmlformats-officedocument.oleObject"/>
  <Override PartName="/ppt/embeddings/Microsoft_Equation13.bin" ContentType="application/vnd.openxmlformats-officedocument.oleObject"/>
  <Override PartName="/ppt/embeddings/Microsoft_Equation32.bin" ContentType="application/vnd.openxmlformats-officedocument.oleObject"/>
  <Override PartName="/ppt/embeddings/Microsoft_Equation51.bin" ContentType="application/vnd.openxmlformats-officedocument.oleObject"/>
  <Override PartName="/ppt/embeddings/Microsoft_Equation48.bin" ContentType="application/vnd.openxmlformats-officedocument.oleObject"/>
  <Override PartName="/ppt/slideLayouts/slideLayout10.xml" ContentType="application/vnd.openxmlformats-officedocument.presentationml.slideLayout+xml"/>
  <Override PartName="/ppt/embeddings/Microsoft_Equation67.bin" ContentType="application/vnd.openxmlformats-officedocument.oleObject"/>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Default Extension="tiff" ContentType="image/tiff"/>
  <Override PartName="/ppt/embeddings/Microsoft_Equation2.bin" ContentType="application/vnd.openxmlformats-officedocument.oleObject"/>
  <Override PartName="/ppt/embeddings/Microsoft_Equation17.bin" ContentType="application/vnd.openxmlformats-officedocument.oleObject"/>
  <Override PartName="/ppt/embeddings/Microsoft_Equation36.bin" ContentType="application/vnd.openxmlformats-officedocument.oleObject"/>
  <Override PartName="/ppt/embeddings/Microsoft_Equation55.bin" ContentType="application/vnd.openxmlformats-officedocument.oleObject"/>
  <Override PartName="/ppt/embeddings/Microsoft_Equation22.bin" ContentType="application/vnd.openxmlformats-officedocument.oleObject"/>
  <Override PartName="/ppt/embeddings/Microsoft_Equation41.bin" ContentType="application/vnd.openxmlformats-officedocument.oleObject"/>
  <Override PartName="/ppt/embeddings/Microsoft_Equation60.bin" ContentType="application/vnd.openxmlformats-officedocument.oleObject"/>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embeddings/Microsoft_Equation6.bin" ContentType="application/vnd.openxmlformats-officedocument.oleObject"/>
  <Override PartName="/ppt/slides/slide20.xml" ContentType="application/vnd.openxmlformats-officedocument.presentationml.slide+xml"/>
  <Override PartName="/ppt/presProps.xml" ContentType="application/vnd.openxmlformats-officedocument.presentationml.presProps+xml"/>
  <Override PartName="/ppt/embeddings/Microsoft_Equation59.bin" ContentType="application/vnd.openxmlformats-officedocument.oleObject"/>
  <Override PartName="/ppt/embeddings/Microsoft_Equation10.bin" ContentType="application/vnd.openxmlformats-officedocument.oleObject"/>
  <Override PartName="/ppt/embeddings/Microsoft_Equation45.bin" ContentType="application/vnd.openxmlformats-officedocument.oleObject"/>
  <Override PartName="/ppt/embeddings/Microsoft_Equation64.bin" ContentType="application/vnd.openxmlformats-officedocument.oleObject"/>
  <Override PartName="/ppt/slides/slide19.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embeddings/Microsoft_Equation28.bin" ContentType="application/vnd.openxmlformats-officedocument.oleObject"/>
  <Override PartName="/ppt/embeddings/Microsoft_Equation14.bin" ContentType="application/vnd.openxmlformats-officedocument.oleObject"/>
  <Override PartName="/ppt/embeddings/Microsoft_Equation33.bin" ContentType="application/vnd.openxmlformats-officedocument.oleObject"/>
  <Override PartName="/ppt/embeddings/Microsoft_Equation52.bin" ContentType="application/vnd.openxmlformats-officedocument.oleObject"/>
  <Override PartName="/ppt/embeddings/Microsoft_Equation49.bin" ContentType="application/vnd.openxmlformats-officedocument.oleObject"/>
  <Override PartName="/ppt/slideLayouts/slideLayout11.xml" ContentType="application/vnd.openxmlformats-officedocument.presentationml.slideLayout+xml"/>
  <Override PartName="/ppt/embeddings/Microsoft_Equation68.bin" ContentType="application/vnd.openxmlformats-officedocument.oleObject"/>
  <Override PartName="/docProps/core.xml" ContentType="application/vnd.openxmlformats-package.core-properties+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embeddings/Microsoft_Equation3.bin" ContentType="application/vnd.openxmlformats-officedocument.oleObject"/>
  <Override PartName="/ppt/embeddings/Microsoft_Equation18.bin" ContentType="application/vnd.openxmlformats-officedocument.oleObject"/>
  <Override PartName="/ppt/embeddings/Microsoft_Equation37.bin" ContentType="application/vnd.openxmlformats-officedocument.oleObject"/>
  <Override PartName="/ppt/embeddings/Microsoft_Equation56.bin" ContentType="application/vnd.openxmlformats-officedocument.oleObject"/>
  <Override PartName="/ppt/embeddings/Microsoft_Equation23.bin" ContentType="application/vnd.openxmlformats-officedocument.oleObject"/>
  <Override PartName="/ppt/embeddings/Microsoft_Equation42.bin" ContentType="application/vnd.openxmlformats-officedocument.oleObject"/>
  <Override PartName="/ppt/embeddings/Microsoft_Equation61.bin" ContentType="application/vnd.openxmlformats-officedocument.oleObject"/>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embeddings/Microsoft_Equation7.bin" ContentType="application/vnd.openxmlformats-officedocument.oleObject"/>
  <Override PartName="/ppt/slides/slide21.xml" ContentType="application/vnd.openxmlformats-officedocument.presentationml.slide+xml"/>
  <Override PartName="/ppt/embeddings/Microsoft_Equation11.bin" ContentType="application/vnd.openxmlformats-officedocument.oleObject"/>
  <Override PartName="/ppt/embeddings/Microsoft_Equation30.bin" ContentType="application/vnd.openxmlformats-officedocument.oleObject"/>
  <Override PartName="/ppt/embeddings/Microsoft_Equation46.bin" ContentType="application/vnd.openxmlformats-officedocument.oleObject"/>
  <Override PartName="/ppt/embeddings/Microsoft_Equation65.bin" ContentType="application/vnd.openxmlformats-officedocument.oleObject"/>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embeddings/Microsoft_Equation29.bin" ContentType="application/vnd.openxmlformats-officedocument.oleObject"/>
  <Override PartName="/ppt/embeddings/Microsoft_Equation15.bin" ContentType="application/vnd.openxmlformats-officedocument.oleObject"/>
  <Override PartName="/ppt/slideLayouts/slideLayout12.xml" ContentType="application/vnd.openxmlformats-officedocument.presentationml.slideLayout+xml"/>
  <Override PartName="/ppt/embeddings/Microsoft_Equation53.bin" ContentType="application/vnd.openxmlformats-officedocument.oleObject"/>
  <Override PartName="/ppt/embeddings/Microsoft_Equation34.bin" ContentType="application/vnd.openxmlformats-officedocument.oleObject"/>
  <Override PartName="/ppt/embeddings/Microsoft_Equation20.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embeddings/Microsoft_Equation4.bin" ContentType="application/vnd.openxmlformats-officedocument.oleObject"/>
  <Override PartName="/docProps/app.xml" ContentType="application/vnd.openxmlformats-officedocument.extended-properties+xml"/>
  <Override PartName="/ppt/viewProps.xml" ContentType="application/vnd.openxmlformats-officedocument.presentationml.viewProps+xml"/>
  <Override PartName="/ppt/embeddings/Microsoft_Equation19.bin" ContentType="application/vnd.openxmlformats-officedocument.oleObject"/>
  <Override PartName="/ppt/embeddings/Microsoft_Equation38.bin" ContentType="application/vnd.openxmlformats-officedocument.oleObject"/>
  <Override PartName="/ppt/embeddings/Microsoft_Equation57.bin" ContentType="application/vnd.openxmlformats-officedocument.oleObject"/>
  <Override PartName="/ppt/notesMasters/notesMaster1.xml" ContentType="application/vnd.openxmlformats-officedocument.presentationml.notesMaster+xml"/>
  <Override PartName="/ppt/embeddings/Microsoft_Equation24.bin" ContentType="application/vnd.openxmlformats-officedocument.oleObject"/>
  <Override PartName="/ppt/embeddings/Microsoft_Equation43.bin" ContentType="application/vnd.openxmlformats-officedocument.oleObject"/>
  <Override PartName="/ppt/embeddings/Microsoft_Equation62.bin" ContentType="application/vnd.openxmlformats-officedocument.oleObject"/>
  <Override PartName="/ppt/presentation.xml" ContentType="application/vnd.openxmlformats-officedocument.presentationml.presentation.main+xml"/>
  <Override PartName="/ppt/slides/slide17.xml" ContentType="application/vnd.openxmlformats-officedocument.presentationml.slide+xml"/>
  <Override PartName="/ppt/slides/slide2.xml" ContentType="application/vnd.openxmlformats-officedocument.presentationml.slide+xml"/>
  <Override PartName="/ppt/embeddings/Microsoft_Equation8.bin" ContentType="application/vnd.openxmlformats-officedocument.oleObject"/>
  <Override PartName="/ppt/slides/slide22.xml" ContentType="application/vnd.openxmlformats-officedocument.presentationml.slide+xml"/>
  <Override PartName="/ppt/embeddings/Microsoft_Equation26.bin" ContentType="application/vnd.openxmlformats-officedocument.oleObject"/>
  <Override PartName="/ppt/embeddings/Microsoft_Equation12.bin" ContentType="application/vnd.openxmlformats-officedocument.oleObject"/>
  <Override PartName="/ppt/embeddings/Microsoft_Equation31.bin" ContentType="application/vnd.openxmlformats-officedocument.oleObject"/>
  <Override PartName="/ppt/embeddings/Microsoft_Equation50.bin" ContentType="application/vnd.openxmlformats-officedocument.oleObject"/>
  <Override PartName="/ppt/embeddings/Microsoft_Equation47.bin" ContentType="application/vnd.openxmlformats-officedocument.oleObject"/>
  <Override PartName="/ppt/embeddings/Microsoft_Equation66.bin" ContentType="application/vnd.openxmlformats-officedocument.oleObject"/>
  <Default Extension="pict" ContentType="image/pi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embeddings/Microsoft_Equation1.bin" ContentType="application/vnd.openxmlformats-officedocument.oleObject"/>
  <Override PartName="/ppt/embeddings/Microsoft_Equation16.bin" ContentType="application/vnd.openxmlformats-officedocument.oleObject"/>
  <Override PartName="/ppt/slideLayouts/slideLayout13.xml" ContentType="application/vnd.openxmlformats-officedocument.presentationml.slideLayout+xml"/>
  <Override PartName="/ppt/embeddings/Microsoft_Equation54.bin" ContentType="application/vnd.openxmlformats-officedocument.oleObject"/>
  <Override PartName="/ppt/embeddings/Microsoft_Equation35.bin" ContentType="application/vnd.openxmlformats-officedocument.oleObject"/>
  <Override PartName="/ppt/embeddings/Microsoft_Equation21.bin" ContentType="application/vnd.openxmlformats-officedocument.oleObject"/>
  <Override PartName="/ppt/embeddings/Microsoft_Equation40.bin" ContentType="application/vnd.openxmlformats-officedocument.oleObject"/>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7" r:id="rId1"/>
  </p:sldMasterIdLst>
  <p:notesMasterIdLst>
    <p:notesMasterId r:id="rId37"/>
  </p:notesMasterIdLst>
  <p:sldIdLst>
    <p:sldId id="256" r:id="rId2"/>
    <p:sldId id="299" r:id="rId3"/>
    <p:sldId id="305" r:id="rId4"/>
    <p:sldId id="258" r:id="rId5"/>
    <p:sldId id="318" r:id="rId6"/>
    <p:sldId id="300" r:id="rId7"/>
    <p:sldId id="301" r:id="rId8"/>
    <p:sldId id="302" r:id="rId9"/>
    <p:sldId id="304" r:id="rId10"/>
    <p:sldId id="306" r:id="rId11"/>
    <p:sldId id="307" r:id="rId12"/>
    <p:sldId id="308" r:id="rId13"/>
    <p:sldId id="309" r:id="rId14"/>
    <p:sldId id="319" r:id="rId15"/>
    <p:sldId id="320" r:id="rId16"/>
    <p:sldId id="310" r:id="rId17"/>
    <p:sldId id="311" r:id="rId18"/>
    <p:sldId id="312" r:id="rId19"/>
    <p:sldId id="313" r:id="rId20"/>
    <p:sldId id="315" r:id="rId21"/>
    <p:sldId id="316" r:id="rId22"/>
    <p:sldId id="317" r:id="rId23"/>
    <p:sldId id="322" r:id="rId24"/>
    <p:sldId id="321" r:id="rId25"/>
    <p:sldId id="323" r:id="rId26"/>
    <p:sldId id="324" r:id="rId27"/>
    <p:sldId id="325" r:id="rId28"/>
    <p:sldId id="329" r:id="rId29"/>
    <p:sldId id="326" r:id="rId30"/>
    <p:sldId id="327" r:id="rId31"/>
    <p:sldId id="328" r:id="rId32"/>
    <p:sldId id="330" r:id="rId33"/>
    <p:sldId id="331" r:id="rId34"/>
    <p:sldId id="332" r:id="rId35"/>
    <p:sldId id="333" r:id="rId3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4C9FF"/>
    <a:srgbClr val="4B82B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horzBarState="maximized">
    <p:restoredLeft sz="15620"/>
    <p:restoredTop sz="94660"/>
  </p:normalViewPr>
  <p:slideViewPr>
    <p:cSldViewPr snapToGrid="0" snapToObjects="1">
      <p:cViewPr>
        <p:scale>
          <a:sx n="120" d="100"/>
          <a:sy n="120" d="100"/>
        </p:scale>
        <p:origin x="-392" y="3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pict"/><Relationship Id="rId4" Type="http://schemas.openxmlformats.org/officeDocument/2006/relationships/image" Target="../media/image10.pict"/><Relationship Id="rId1" Type="http://schemas.openxmlformats.org/officeDocument/2006/relationships/image" Target="../media/image7.pict"/><Relationship Id="rId2" Type="http://schemas.openxmlformats.org/officeDocument/2006/relationships/image" Target="../media/image8.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pict"/><Relationship Id="rId2" Type="http://schemas.openxmlformats.org/officeDocument/2006/relationships/image" Target="../media/image14.pict"/><Relationship Id="rId3" Type="http://schemas.openxmlformats.org/officeDocument/2006/relationships/image" Target="../media/image36.pict"/></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pict"/><Relationship Id="rId4" Type="http://schemas.openxmlformats.org/officeDocument/2006/relationships/image" Target="../media/image39.pict"/><Relationship Id="rId5" Type="http://schemas.openxmlformats.org/officeDocument/2006/relationships/image" Target="../media/image40.pict"/><Relationship Id="rId1" Type="http://schemas.openxmlformats.org/officeDocument/2006/relationships/image" Target="../media/image9.pict"/><Relationship Id="rId2" Type="http://schemas.openxmlformats.org/officeDocument/2006/relationships/image" Target="../media/image37.pict"/></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0.pict"/><Relationship Id="rId4" Type="http://schemas.openxmlformats.org/officeDocument/2006/relationships/image" Target="../media/image40.pict"/><Relationship Id="rId5" Type="http://schemas.openxmlformats.org/officeDocument/2006/relationships/image" Target="../media/image43.pict"/><Relationship Id="rId1" Type="http://schemas.openxmlformats.org/officeDocument/2006/relationships/image" Target="../media/image41.pict"/><Relationship Id="rId2" Type="http://schemas.openxmlformats.org/officeDocument/2006/relationships/image" Target="../media/image42.pict"/></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5.pict"/><Relationship Id="rId4" Type="http://schemas.openxmlformats.org/officeDocument/2006/relationships/image" Target="../media/image46.pict"/><Relationship Id="rId5" Type="http://schemas.openxmlformats.org/officeDocument/2006/relationships/image" Target="../media/image47.pict"/><Relationship Id="rId6" Type="http://schemas.openxmlformats.org/officeDocument/2006/relationships/image" Target="../media/image48.pict"/><Relationship Id="rId7" Type="http://schemas.openxmlformats.org/officeDocument/2006/relationships/image" Target="../media/image49.pict"/><Relationship Id="rId1" Type="http://schemas.openxmlformats.org/officeDocument/2006/relationships/image" Target="../media/image44.pict"/><Relationship Id="rId2" Type="http://schemas.openxmlformats.org/officeDocument/2006/relationships/image" Target="../media/image40.pict"/></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pict"/></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pict"/><Relationship Id="rId4" Type="http://schemas.openxmlformats.org/officeDocument/2006/relationships/image" Target="../media/image55.pict"/><Relationship Id="rId1" Type="http://schemas.openxmlformats.org/officeDocument/2006/relationships/image" Target="../media/image53.pict"/><Relationship Id="rId2" Type="http://schemas.openxmlformats.org/officeDocument/2006/relationships/image" Target="../media/image54.pict"/></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pict"/><Relationship Id="rId2" Type="http://schemas.openxmlformats.org/officeDocument/2006/relationships/image" Target="../media/image57.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ict"/><Relationship Id="rId2" Type="http://schemas.openxmlformats.org/officeDocument/2006/relationships/image" Target="../media/image12.pict"/></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0.pict"/><Relationship Id="rId4" Type="http://schemas.openxmlformats.org/officeDocument/2006/relationships/image" Target="../media/image61.pict"/><Relationship Id="rId5" Type="http://schemas.openxmlformats.org/officeDocument/2006/relationships/image" Target="../media/image62.pict"/><Relationship Id="rId6" Type="http://schemas.openxmlformats.org/officeDocument/2006/relationships/image" Target="../media/image63.pict"/><Relationship Id="rId7" Type="http://schemas.openxmlformats.org/officeDocument/2006/relationships/image" Target="../media/image30.pict"/><Relationship Id="rId1" Type="http://schemas.openxmlformats.org/officeDocument/2006/relationships/image" Target="../media/image58.pict"/><Relationship Id="rId2" Type="http://schemas.openxmlformats.org/officeDocument/2006/relationships/image" Target="../media/image59.pict"/></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4.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ict"/><Relationship Id="rId2" Type="http://schemas.openxmlformats.org/officeDocument/2006/relationships/image" Target="../media/image14.pict"/><Relationship Id="rId3" Type="http://schemas.openxmlformats.org/officeDocument/2006/relationships/image" Target="../media/image15.pict"/></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pict"/><Relationship Id="rId4" Type="http://schemas.openxmlformats.org/officeDocument/2006/relationships/image" Target="../media/image9.pict"/><Relationship Id="rId5" Type="http://schemas.openxmlformats.org/officeDocument/2006/relationships/image" Target="../media/image20.pict"/><Relationship Id="rId1" Type="http://schemas.openxmlformats.org/officeDocument/2006/relationships/image" Target="../media/image17.pict"/><Relationship Id="rId2" Type="http://schemas.openxmlformats.org/officeDocument/2006/relationships/image" Target="../media/image18.pict"/></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pict"/><Relationship Id="rId4" Type="http://schemas.openxmlformats.org/officeDocument/2006/relationships/image" Target="../media/image23.pict"/><Relationship Id="rId5" Type="http://schemas.openxmlformats.org/officeDocument/2006/relationships/image" Target="../media/image24.pict"/><Relationship Id="rId1" Type="http://schemas.openxmlformats.org/officeDocument/2006/relationships/image" Target="../media/image9.pict"/><Relationship Id="rId2" Type="http://schemas.openxmlformats.org/officeDocument/2006/relationships/image" Target="../media/image21.pict"/></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pict"/><Relationship Id="rId4" Type="http://schemas.openxmlformats.org/officeDocument/2006/relationships/image" Target="../media/image27.pict"/><Relationship Id="rId1" Type="http://schemas.openxmlformats.org/officeDocument/2006/relationships/image" Target="../media/image9.pict"/><Relationship Id="rId2" Type="http://schemas.openxmlformats.org/officeDocument/2006/relationships/image" Target="../media/image25.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pict"/><Relationship Id="rId2" Type="http://schemas.openxmlformats.org/officeDocument/2006/relationships/image" Target="../media/image29.pict"/><Relationship Id="rId3" Type="http://schemas.openxmlformats.org/officeDocument/2006/relationships/image" Target="../media/image30.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pict"/><Relationship Id="rId2" Type="http://schemas.openxmlformats.org/officeDocument/2006/relationships/image" Target="../media/image32.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pict"/><Relationship Id="rId2" Type="http://schemas.openxmlformats.org/officeDocument/2006/relationships/image" Target="../media/image34.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2093E4-E824-6847-9465-1E311402281F}" type="datetimeFigureOut">
              <a:t>28/11/11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1D0F59-6F6F-9C4D-B7DB-79EF121BA3EF}" type="slidenum">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fr-FR"/>
              <a:t>Cliquez et modifiez le titre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p:txBody>
          <a:bodyPr/>
          <a:lstStyle/>
          <a:p>
            <a:fld id="{D28A4E14-7A8E-4F95-A408-58239DFD2FB8}" type="datetime1">
              <a:rPr lang="fr-FR"/>
              <a:pPr/>
              <a:t>28/11/11</a:t>
            </a:fld>
            <a:endParaRPr lang="fr-FR"/>
          </a:p>
        </p:txBody>
      </p:sp>
      <p:sp>
        <p:nvSpPr>
          <p:cNvPr id="5" name="Footer Placeholder 4"/>
          <p:cNvSpPr>
            <a:spLocks noGrp="1"/>
          </p:cNvSpPr>
          <p:nvPr>
            <p:ph type="ftr" sz="quarter" idx="11"/>
          </p:nvPr>
        </p:nvSpPr>
        <p:spPr/>
        <p:txBody>
          <a:bodyPr/>
          <a:lstStyle/>
          <a:p>
            <a:endParaRPr lang="fr-F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fr-FR"/>
              <a:t>Cliquez et modifiez le titre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7E83828-49C2-FF42-8664-969C85DC1E34}" type="datetimeFigureOut">
              <a:t>28/11/11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27BF97B-3E36-2440-BA9A-ED642AA91949}" type="slidenum">
              <a:t>‹#›</a:t>
            </a:fld>
            <a:endParaRPr lang="fr-F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images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fr-FR"/>
              <a:t>Cliquez et modifiez le titre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D7E83828-49C2-FF42-8664-969C85DC1E34}" type="datetimeFigureOut">
              <a:t>28/11/11</a:t>
            </a:fld>
            <a:endParaRPr lang="fr-F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fr-F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C27BF97B-3E36-2440-BA9A-ED642AA91949}" type="slidenum">
              <a:t>‹#›</a:t>
            </a:fld>
            <a:endParaRPr lang="fr-F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a:t>Cliquez sur l'icône pour ajouter une image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a:t>Cliquez sur l'icône pour ajouter une image</a:t>
            </a:r>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D7E83828-49C2-FF42-8664-969C85DC1E34}" type="datetimeFigureOut">
              <a:t>28/11/11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7BF97B-3E36-2440-BA9A-ED642AA91949}" type="slidenum">
              <a:t>‹#›</a:t>
            </a:fld>
            <a:endParaRPr lang="fr-F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fr-FR"/>
              <a:t>Cliquez et modifiez le titre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D7E83828-49C2-FF42-8664-969C85DC1E34}" type="datetimeFigureOut">
              <a:t>28/11/11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7BF97B-3E36-2440-BA9A-ED642AA91949}" type="slidenum">
              <a:t>‹#›</a:t>
            </a:fld>
            <a:endParaRPr lang="fr-F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D7E83828-49C2-FF42-8664-969C85DC1E34}" type="datetimeFigureOut">
              <a:t>28/11/11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7BF97B-3E36-2440-BA9A-ED642AA91949}" type="slidenum">
              <a:t>‹#›</a:t>
            </a:fld>
            <a:endParaRPr lang="fr-F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fr-FR"/>
              <a:t>Cliquez et modifiez le titre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p:txBody>
          <a:bodyPr/>
          <a:lstStyle/>
          <a:p>
            <a:fld id="{D28A4E14-7A8E-4F95-A408-58239DFD2FB8}" type="datetime1">
              <a:rPr lang="fr-FR"/>
              <a:pPr/>
              <a:t>28/11/11</a:t>
            </a:fld>
            <a:endParaRPr lang="fr-FR"/>
          </a:p>
        </p:txBody>
      </p:sp>
      <p:sp>
        <p:nvSpPr>
          <p:cNvPr id="5" name="Footer Placeholder 4"/>
          <p:cNvSpPr>
            <a:spLocks noGrp="1"/>
          </p:cNvSpPr>
          <p:nvPr>
            <p:ph type="ftr" sz="quarter" idx="11"/>
          </p:nvPr>
        </p:nvSpPr>
        <p:spPr/>
        <p:txBody>
          <a:bodyPr/>
          <a:lstStyle/>
          <a:p>
            <a:endParaRPr lang="fr-F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a:t>Cliquez sur l'icône pour ajouter une image</a:t>
            </a:r>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fr-FR"/>
              <a:t>Cliquez et modifiez le titre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994975E-BCEF-4391-BD3B-0CD9EB125C1E}" type="datetime1">
              <a:rPr lang="fr-FR"/>
              <a:pPr/>
              <a:t>28/11/11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292582-9FC8-4B1B-8456-B27CC842DEE2}" type="slidenum">
              <a:rPr lang="fr-FR"/>
              <a:pPr/>
              <a:t>‹#›</a:t>
            </a:fld>
            <a:endParaRPr lang="fr-F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fr-FR"/>
              <a:t>Cliquez et modifiez le titre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fld id="{D7E83828-49C2-FF42-8664-969C85DC1E34}" type="datetimeFigureOut">
              <a:t>28/11/11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27BF97B-3E36-2440-BA9A-ED642AA91949}" type="slidenum">
              <a:t>‹#›</a:t>
            </a:fld>
            <a:endParaRPr lang="fr-F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 name="Date Placeholder 6"/>
          <p:cNvSpPr>
            <a:spLocks noGrp="1"/>
          </p:cNvSpPr>
          <p:nvPr>
            <p:ph type="dt" sz="half" idx="10"/>
          </p:nvPr>
        </p:nvSpPr>
        <p:spPr/>
        <p:txBody>
          <a:bodyPr/>
          <a:lstStyle/>
          <a:p>
            <a:fld id="{D7E83828-49C2-FF42-8664-969C85DC1E34}" type="datetimeFigureOut">
              <a:t>28/11/11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27BF97B-3E36-2440-BA9A-ED642AA91949}" type="slidenum">
              <a:t>‹#›</a:t>
            </a:fld>
            <a:endParaRPr lang="fr-F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fld id="{D7E83828-49C2-FF42-8664-969C85DC1E34}" type="datetimeFigureOut">
              <a:t>28/11/11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27BF97B-3E36-2440-BA9A-ED642AA91949}" type="slidenum">
              <a:t>‹#›</a:t>
            </a:fld>
            <a:endParaRPr lang="fr-F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83828-49C2-FF42-8664-969C85DC1E34}" type="datetimeFigureOut">
              <a:t>28/11/11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27BF97B-3E36-2440-BA9A-ED642AA91949}" type="slidenum">
              <a:t>‹#›</a:t>
            </a:fld>
            <a:endParaRPr lang="fr-F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fr-FR"/>
              <a:t>Cliquez et modifiez le titre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D7E83828-49C2-FF42-8664-969C85DC1E34}" type="datetimeFigureOut">
              <a:t>28/11/11</a:t>
            </a:fld>
            <a:endParaRPr lang="fr-F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fr-F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BDB93A9-DE17-42E8-A366-46C30944BF19}" type="slidenum">
              <a:rPr lang="fr-FR"/>
              <a:pPr/>
              <a:t>‹#›</a:t>
            </a:fld>
            <a:endParaRPr lang="fr-F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fr-FR"/>
              <a:t>Cliquez et modifiez le titre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D7E83828-49C2-FF42-8664-969C85DC1E34}" type="datetimeFigureOut">
              <a:t>28/11/11</a:t>
            </a:fld>
            <a:endParaRPr lang="fr-FR"/>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fr-F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C27BF97B-3E36-2440-BA9A-ED642AA91949}" type="slidenum">
              <a:t>‹#›</a:t>
            </a:fld>
            <a:endParaRPr lang="fr-F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ransition spd="slow">
    <p:fade/>
  </p:transition>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quation10.bin"/><Relationship Id="rId4" Type="http://schemas.openxmlformats.org/officeDocument/2006/relationships/oleObject" Target="../embeddings/Microsoft_Equation11.bin"/><Relationship Id="rId5" Type="http://schemas.openxmlformats.org/officeDocument/2006/relationships/oleObject" Target="../embeddings/Microsoft_Equation12.bin"/><Relationship Id="rId6" Type="http://schemas.openxmlformats.org/officeDocument/2006/relationships/oleObject" Target="../embeddings/Microsoft_Equation13.bin"/><Relationship Id="rId7" Type="http://schemas.openxmlformats.org/officeDocument/2006/relationships/oleObject" Target="../embeddings/Microsoft_Equation14.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quation15.bin"/><Relationship Id="rId4" Type="http://schemas.openxmlformats.org/officeDocument/2006/relationships/oleObject" Target="../embeddings/Microsoft_Equation16.bin"/><Relationship Id="rId5" Type="http://schemas.openxmlformats.org/officeDocument/2006/relationships/oleObject" Target="../embeddings/Microsoft_Equation17.bin"/><Relationship Id="rId6" Type="http://schemas.openxmlformats.org/officeDocument/2006/relationships/oleObject" Target="../embeddings/Microsoft_Equation18.bin"/><Relationship Id="rId7" Type="http://schemas.openxmlformats.org/officeDocument/2006/relationships/oleObject" Target="../embeddings/Microsoft_Equation19.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quation20.bin"/><Relationship Id="rId4" Type="http://schemas.openxmlformats.org/officeDocument/2006/relationships/oleObject" Target="../embeddings/Microsoft_Equation21.bin"/><Relationship Id="rId5" Type="http://schemas.openxmlformats.org/officeDocument/2006/relationships/oleObject" Target="../embeddings/Microsoft_Equation22.bin"/><Relationship Id="rId6" Type="http://schemas.openxmlformats.org/officeDocument/2006/relationships/oleObject" Target="../embeddings/Microsoft_Equation23.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quation24.bin"/><Relationship Id="rId4" Type="http://schemas.openxmlformats.org/officeDocument/2006/relationships/oleObject" Target="../embeddings/Microsoft_Equation25.bin"/><Relationship Id="rId5" Type="http://schemas.openxmlformats.org/officeDocument/2006/relationships/oleObject" Target="../embeddings/Microsoft_Equation26.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quation27.bin"/><Relationship Id="rId4" Type="http://schemas.openxmlformats.org/officeDocument/2006/relationships/oleObject" Target="../embeddings/Microsoft_Equation28.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quation29.bin"/><Relationship Id="rId4" Type="http://schemas.openxmlformats.org/officeDocument/2006/relationships/oleObject" Target="../embeddings/Microsoft_Equation30.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oleObject" Target="../embeddings/Microsoft_Equation31.bin"/><Relationship Id="rId5" Type="http://schemas.openxmlformats.org/officeDocument/2006/relationships/oleObject" Target="../embeddings/Microsoft_Equation32.bin"/><Relationship Id="rId6" Type="http://schemas.openxmlformats.org/officeDocument/2006/relationships/oleObject" Target="../embeddings/Microsoft_Equation33.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34.bin"/><Relationship Id="rId4" Type="http://schemas.openxmlformats.org/officeDocument/2006/relationships/oleObject" Target="../embeddings/Microsoft_Equation35.bin"/><Relationship Id="rId5" Type="http://schemas.openxmlformats.org/officeDocument/2006/relationships/oleObject" Target="../embeddings/Microsoft_Equation36.bin"/><Relationship Id="rId6" Type="http://schemas.openxmlformats.org/officeDocument/2006/relationships/oleObject" Target="../embeddings/Microsoft_Equation37.bin"/><Relationship Id="rId7" Type="http://schemas.openxmlformats.org/officeDocument/2006/relationships/oleObject" Target="../embeddings/Microsoft_Equation38.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quation39.bin"/><Relationship Id="rId4" Type="http://schemas.openxmlformats.org/officeDocument/2006/relationships/oleObject" Target="../embeddings/Microsoft_Equation40.bin"/><Relationship Id="rId5" Type="http://schemas.openxmlformats.org/officeDocument/2006/relationships/oleObject" Target="../embeddings/Microsoft_Equation41.bin"/><Relationship Id="rId6" Type="http://schemas.openxmlformats.org/officeDocument/2006/relationships/oleObject" Target="../embeddings/Microsoft_Equation42.bin"/><Relationship Id="rId7" Type="http://schemas.openxmlformats.org/officeDocument/2006/relationships/oleObject" Target="../embeddings/Microsoft_Equation43.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quation44.bin"/><Relationship Id="rId4" Type="http://schemas.openxmlformats.org/officeDocument/2006/relationships/oleObject" Target="../embeddings/Microsoft_Equation45.bin"/><Relationship Id="rId5" Type="http://schemas.openxmlformats.org/officeDocument/2006/relationships/oleObject" Target="../embeddings/Microsoft_Equation46.bin"/><Relationship Id="rId6" Type="http://schemas.openxmlformats.org/officeDocument/2006/relationships/oleObject" Target="../embeddings/Microsoft_Equation47.bin"/><Relationship Id="rId7" Type="http://schemas.openxmlformats.org/officeDocument/2006/relationships/oleObject" Target="../embeddings/Microsoft_Equation48.bin"/><Relationship Id="rId8" Type="http://schemas.openxmlformats.org/officeDocument/2006/relationships/oleObject" Target="../embeddings/Microsoft_Equation49.bin"/><Relationship Id="rId9" Type="http://schemas.openxmlformats.org/officeDocument/2006/relationships/oleObject" Target="../embeddings/Microsoft_Equation50.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Microsoft_Equation51.bin"/></Relationships>
</file>

<file path=ppt/slides/_rels/slide25.xml.rels><?xml version="1.0" encoding="UTF-8" standalone="yes"?>
<Relationships xmlns="http://schemas.openxmlformats.org/package/2006/relationships"><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Microsoft_Equation52.bin"/></Relationships>
</file>

<file path=ppt/slides/_rels/slide26.xml.rels><?xml version="1.0" encoding="UTF-8" standalone="yes"?>
<Relationships xmlns="http://schemas.openxmlformats.org/package/2006/relationships"><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Microsoft_Equation53.bin"/></Relationships>
</file>

<file path=ppt/slides/_rels/slide27.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oleObject" Target="../embeddings/Microsoft_Equation54.bin"/><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quation55.bin"/><Relationship Id="rId4" Type="http://schemas.openxmlformats.org/officeDocument/2006/relationships/oleObject" Target="../embeddings/Microsoft_Equation56.bin"/><Relationship Id="rId5" Type="http://schemas.openxmlformats.org/officeDocument/2006/relationships/oleObject" Target="../embeddings/Microsoft_Equation57.bin"/><Relationship Id="rId6" Type="http://schemas.openxmlformats.org/officeDocument/2006/relationships/oleObject" Target="../embeddings/Microsoft_Equation58.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quation59.bin"/><Relationship Id="rId4" Type="http://schemas.openxmlformats.org/officeDocument/2006/relationships/oleObject" Target="../embeddings/Microsoft_Equation60.bin"/><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quation61.bin"/><Relationship Id="rId4" Type="http://schemas.openxmlformats.org/officeDocument/2006/relationships/oleObject" Target="../embeddings/Microsoft_Equation62.bin"/><Relationship Id="rId5" Type="http://schemas.openxmlformats.org/officeDocument/2006/relationships/oleObject" Target="../embeddings/Microsoft_Equation63.bin"/><Relationship Id="rId6" Type="http://schemas.openxmlformats.org/officeDocument/2006/relationships/oleObject" Target="../embeddings/Microsoft_Equation64.bin"/><Relationship Id="rId7" Type="http://schemas.openxmlformats.org/officeDocument/2006/relationships/oleObject" Target="../embeddings/Microsoft_Equation65.bin"/><Relationship Id="rId8" Type="http://schemas.openxmlformats.org/officeDocument/2006/relationships/oleObject" Target="../embeddings/Microsoft_Equation66.bin"/><Relationship Id="rId9" Type="http://schemas.openxmlformats.org/officeDocument/2006/relationships/oleObject" Target="../embeddings/Microsoft_Equation67.bin"/><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Microsoft_Equation6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6" Type="http://schemas.openxmlformats.org/officeDocument/2006/relationships/oleObject" Target="../embeddings/Microsoft_Equation4.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quation5.bin"/><Relationship Id="rId4" Type="http://schemas.openxmlformats.org/officeDocument/2006/relationships/oleObject" Target="../embeddings/Microsoft_Equation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oleObject" Target="../embeddings/Microsoft_Equation7.bin"/><Relationship Id="rId5" Type="http://schemas.openxmlformats.org/officeDocument/2006/relationships/oleObject" Target="../embeddings/Microsoft_Equation8.bin"/><Relationship Id="rId6" Type="http://schemas.openxmlformats.org/officeDocument/2006/relationships/oleObject" Target="../embeddings/Microsoft_Equation9.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Logo2.tiff"/>
          <p:cNvPicPr>
            <a:picLocks noChangeAspect="1"/>
          </p:cNvPicPr>
          <p:nvPr/>
        </p:nvPicPr>
        <p:blipFill>
          <a:blip r:embed="rId2"/>
          <a:stretch>
            <a:fillRect/>
          </a:stretch>
        </p:blipFill>
        <p:spPr>
          <a:xfrm rot="20729258">
            <a:off x="211233" y="319106"/>
            <a:ext cx="6980082" cy="5538720"/>
          </a:xfrm>
          <a:prstGeom prst="rect">
            <a:avLst/>
          </a:prstGeom>
          <a:effectLst>
            <a:glow rad="101600">
              <a:srgbClr val="FFFF00">
                <a:alpha val="41000"/>
              </a:srgbClr>
            </a:glow>
            <a:softEdge rad="317500"/>
          </a:effectLst>
        </p:spPr>
      </p:pic>
      <p:sp>
        <p:nvSpPr>
          <p:cNvPr id="2" name="Titre 1"/>
          <p:cNvSpPr>
            <a:spLocks noGrp="1"/>
          </p:cNvSpPr>
          <p:nvPr>
            <p:ph type="ctrTitle"/>
          </p:nvPr>
        </p:nvSpPr>
        <p:spPr>
          <a:xfrm>
            <a:off x="6112165" y="-93519"/>
            <a:ext cx="2997200" cy="3670299"/>
          </a:xfrm>
        </p:spPr>
        <p:txBody>
          <a:bodyPr anchor="t"/>
          <a:lstStyle/>
          <a:p>
            <a:pPr algn="r"/>
            <a:r>
              <a:rPr lang="fr-FR" sz="4200">
                <a:solidFill>
                  <a:srgbClr val="0000FF"/>
                </a:solidFill>
              </a:rPr>
              <a:t>Une autre vision</a:t>
            </a:r>
            <a:br>
              <a:rPr lang="fr-FR" sz="4200">
                <a:solidFill>
                  <a:srgbClr val="0000FF"/>
                </a:solidFill>
              </a:rPr>
            </a:br>
            <a:r>
              <a:rPr lang="fr-FR" sz="4200">
                <a:solidFill>
                  <a:srgbClr val="0000FF"/>
                </a:solidFill>
              </a:rPr>
              <a:t/>
            </a:r>
            <a:br>
              <a:rPr lang="fr-FR" sz="4200">
                <a:solidFill>
                  <a:srgbClr val="0000FF"/>
                </a:solidFill>
              </a:rPr>
            </a:br>
            <a:r>
              <a:rPr lang="fr-FR" sz="4200">
                <a:solidFill>
                  <a:srgbClr val="0000FF"/>
                </a:solidFill>
              </a:rPr>
              <a:t>du</a:t>
            </a:r>
            <a:br>
              <a:rPr lang="fr-FR" sz="4200">
                <a:solidFill>
                  <a:srgbClr val="0000FF"/>
                </a:solidFill>
              </a:rPr>
            </a:br>
            <a:r>
              <a:rPr lang="fr-FR" sz="4200">
                <a:solidFill>
                  <a:srgbClr val="0000FF"/>
                </a:solidFill>
              </a:rPr>
              <a:t>vide</a:t>
            </a:r>
          </a:p>
        </p:txBody>
      </p:sp>
      <p:sp>
        <p:nvSpPr>
          <p:cNvPr id="3" name="Sous-titre 2"/>
          <p:cNvSpPr>
            <a:spLocks noGrp="1"/>
          </p:cNvSpPr>
          <p:nvPr>
            <p:ph type="subTitle" idx="1"/>
          </p:nvPr>
        </p:nvSpPr>
        <p:spPr>
          <a:xfrm>
            <a:off x="4110180" y="5833480"/>
            <a:ext cx="5194300" cy="496824"/>
          </a:xfrm>
        </p:spPr>
        <p:txBody>
          <a:bodyPr/>
          <a:lstStyle/>
          <a:p>
            <a:r>
              <a:rPr lang="fr-FR">
                <a:solidFill>
                  <a:srgbClr val="FFFF00"/>
                </a:solidFill>
              </a:rPr>
              <a:t>Marcel Urban, Xavier Sarazin, François Couchot</a:t>
            </a:r>
          </a:p>
        </p:txBody>
      </p:sp>
      <p:sp>
        <p:nvSpPr>
          <p:cNvPr id="5" name="Espace réservé de la date 4"/>
          <p:cNvSpPr>
            <a:spLocks noGrp="1"/>
          </p:cNvSpPr>
          <p:nvPr>
            <p:ph type="dt" sz="half" idx="10"/>
          </p:nvPr>
        </p:nvSpPr>
        <p:spPr>
          <a:xfrm>
            <a:off x="3263900" y="6488112"/>
            <a:ext cx="2133600" cy="365125"/>
          </a:xfrm>
        </p:spPr>
        <p:txBody>
          <a:bodyPr/>
          <a:lstStyle/>
          <a:p>
            <a:r>
              <a:rPr lang="fr-FR"/>
              <a:t>CPPM - 5 décembre 2011</a:t>
            </a:r>
            <a:endParaRPr lang="fr-FR"/>
          </a:p>
        </p:txBody>
      </p:sp>
      <p:sp>
        <p:nvSpPr>
          <p:cNvPr id="6" name="Espace réservé du pied de page 5"/>
          <p:cNvSpPr>
            <a:spLocks noGrp="1"/>
          </p:cNvSpPr>
          <p:nvPr>
            <p:ph type="ftr" sz="quarter" idx="11"/>
          </p:nvPr>
        </p:nvSpPr>
        <p:spPr>
          <a:xfrm>
            <a:off x="0" y="6497407"/>
            <a:ext cx="2895600" cy="365125"/>
          </a:xfrm>
        </p:spPr>
        <p:txBody>
          <a:bodyPr/>
          <a:lstStyle/>
          <a:p>
            <a:r>
              <a:rPr lang="fr-FR"/>
              <a:t>François Couchot - LAL</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99" y="1665383"/>
            <a:ext cx="9118261" cy="4992594"/>
          </a:xfrm>
        </p:spPr>
        <p:txBody>
          <a:bodyPr/>
          <a:lstStyle/>
          <a:p>
            <a:r>
              <a:rPr lang="fr-FR"/>
              <a:t>Densité volumique de paires donnée par le principe de Pauli :</a:t>
            </a:r>
          </a:p>
          <a:p>
            <a:pPr lvl="1"/>
            <a:r>
              <a:rPr lang="fr-FR"/>
              <a:t>analogie avec le calcul du niveau de Fermi dans un solide</a:t>
            </a:r>
          </a:p>
          <a:p>
            <a:pPr lvl="1">
              <a:spcAft>
                <a:spcPts val="600"/>
              </a:spcAft>
            </a:pPr>
            <a:r>
              <a:rPr lang="fr-FR"/>
              <a:t>un état de spin occupe un hypervolume de taille </a:t>
            </a:r>
            <a:r>
              <a:rPr lang="fr-FR" i="1"/>
              <a:t>h</a:t>
            </a:r>
            <a:r>
              <a:rPr lang="fr-FR" i="1" baseline="30000"/>
              <a:t>3</a:t>
            </a:r>
          </a:p>
          <a:p>
            <a:pPr lvl="1">
              <a:spcAft>
                <a:spcPts val="600"/>
              </a:spcAft>
            </a:pPr>
            <a:endParaRPr lang="fr-FR" i="1"/>
          </a:p>
          <a:p>
            <a:pPr lvl="1">
              <a:spcAft>
                <a:spcPts val="1200"/>
              </a:spcAft>
            </a:pPr>
            <a:r>
              <a:rPr lang="fr-FR"/>
              <a:t>comme 					     ,</a:t>
            </a:r>
          </a:p>
          <a:p>
            <a:pPr>
              <a:spcAft>
                <a:spcPts val="1200"/>
              </a:spcAft>
            </a:pPr>
            <a:endParaRPr lang="fr-FR" i="1" baseline="-25000"/>
          </a:p>
          <a:p>
            <a:pPr>
              <a:spcAft>
                <a:spcPts val="1200"/>
              </a:spcAft>
            </a:pPr>
            <a:r>
              <a:rPr lang="fr-FR"/>
              <a:t>d'où la densité des paires         par état de spin :</a:t>
            </a:r>
          </a:p>
        </p:txBody>
      </p:sp>
      <p:sp>
        <p:nvSpPr>
          <p:cNvPr id="4" name="Espace réservé du numéro de diapositive 3"/>
          <p:cNvSpPr>
            <a:spLocks noGrp="1"/>
          </p:cNvSpPr>
          <p:nvPr>
            <p:ph type="sldNum" sz="quarter" idx="12"/>
          </p:nvPr>
        </p:nvSpPr>
        <p:spPr>
          <a:xfrm>
            <a:off x="4397660" y="6483346"/>
            <a:ext cx="533400" cy="365125"/>
          </a:xfrm>
        </p:spPr>
        <p:txBody>
          <a:bodyPr/>
          <a:lstStyle/>
          <a:p>
            <a:fld id="{C27BF97B-3E36-2440-BA9A-ED642AA91949}" type="slidenum">
              <a:t>10</a:t>
            </a:fld>
            <a:endParaRPr lang="fr-FR"/>
          </a:p>
        </p:txBody>
      </p:sp>
      <p:sp>
        <p:nvSpPr>
          <p:cNvPr id="5" name="Titre 1"/>
          <p:cNvSpPr>
            <a:spLocks noGrp="1"/>
          </p:cNvSpPr>
          <p:nvPr>
            <p:ph type="title"/>
          </p:nvPr>
        </p:nvSpPr>
        <p:spPr>
          <a:xfrm>
            <a:off x="437101" y="15970"/>
            <a:ext cx="8365787" cy="1417638"/>
          </a:xfrm>
        </p:spPr>
        <p:txBody>
          <a:bodyPr/>
          <a:lstStyle/>
          <a:p>
            <a:r>
              <a:rPr lang="fr-FR" sz="3400"/>
              <a:t>Densité des paires</a:t>
            </a:r>
            <a:endParaRPr lang="fr-FR" sz="3400" i="1"/>
          </a:p>
        </p:txBody>
      </p:sp>
      <p:graphicFrame>
        <p:nvGraphicFramePr>
          <p:cNvPr id="145414" name="Object 6"/>
          <p:cNvGraphicFramePr>
            <a:graphicFrameLocks noChangeAspect="1"/>
          </p:cNvGraphicFramePr>
          <p:nvPr/>
        </p:nvGraphicFramePr>
        <p:xfrm>
          <a:off x="3714202" y="3010165"/>
          <a:ext cx="1817687" cy="522288"/>
        </p:xfrm>
        <a:graphic>
          <a:graphicData uri="http://schemas.openxmlformats.org/presentationml/2006/ole">
            <p:oleObj spid="_x0000_s147460" name="Équation" r:id="rId3" imgW="685800" imgH="215900" progId="Equation.3">
              <p:embed/>
            </p:oleObj>
          </a:graphicData>
        </a:graphic>
      </p:graphicFrame>
      <p:graphicFrame>
        <p:nvGraphicFramePr>
          <p:cNvPr id="147461" name="Object 5"/>
          <p:cNvGraphicFramePr>
            <a:graphicFrameLocks noChangeAspect="1"/>
          </p:cNvGraphicFramePr>
          <p:nvPr/>
        </p:nvGraphicFramePr>
        <p:xfrm>
          <a:off x="3414164" y="3476059"/>
          <a:ext cx="2417763" cy="474662"/>
        </p:xfrm>
        <a:graphic>
          <a:graphicData uri="http://schemas.openxmlformats.org/presentationml/2006/ole">
            <p:oleObj spid="_x0000_s147461" name="Équation" r:id="rId4" imgW="1168400" imgH="228600" progId="Equation.3">
              <p:embed/>
            </p:oleObj>
          </a:graphicData>
        </a:graphic>
      </p:graphicFrame>
      <p:graphicFrame>
        <p:nvGraphicFramePr>
          <p:cNvPr id="11" name="Object 6"/>
          <p:cNvGraphicFramePr>
            <a:graphicFrameLocks noChangeAspect="1"/>
          </p:cNvGraphicFramePr>
          <p:nvPr/>
        </p:nvGraphicFramePr>
        <p:xfrm>
          <a:off x="2107880" y="3929555"/>
          <a:ext cx="4982899" cy="982957"/>
        </p:xfrm>
        <a:graphic>
          <a:graphicData uri="http://schemas.openxmlformats.org/presentationml/2006/ole">
            <p:oleObj spid="_x0000_s147462" name="Équation" r:id="rId5" imgW="2235200" imgH="482600" progId="Equation.3">
              <p:embed/>
            </p:oleObj>
          </a:graphicData>
        </a:graphic>
      </p:graphicFrame>
      <p:graphicFrame>
        <p:nvGraphicFramePr>
          <p:cNvPr id="147463" name="Object 7"/>
          <p:cNvGraphicFramePr>
            <a:graphicFrameLocks noChangeAspect="1"/>
          </p:cNvGraphicFramePr>
          <p:nvPr/>
        </p:nvGraphicFramePr>
        <p:xfrm>
          <a:off x="3884367" y="4923095"/>
          <a:ext cx="555625" cy="495300"/>
        </p:xfrm>
        <a:graphic>
          <a:graphicData uri="http://schemas.openxmlformats.org/presentationml/2006/ole">
            <p:oleObj spid="_x0000_s147463" name="Équation" r:id="rId6" imgW="228600" imgH="203200" progId="Equation.3">
              <p:embed/>
            </p:oleObj>
          </a:graphicData>
        </a:graphic>
      </p:graphicFrame>
      <p:graphicFrame>
        <p:nvGraphicFramePr>
          <p:cNvPr id="13" name="Object 6"/>
          <p:cNvGraphicFramePr>
            <a:graphicFrameLocks noChangeAspect="1"/>
          </p:cNvGraphicFramePr>
          <p:nvPr/>
        </p:nvGraphicFramePr>
        <p:xfrm>
          <a:off x="3742022" y="5346428"/>
          <a:ext cx="2378075" cy="1112838"/>
        </p:xfrm>
        <a:graphic>
          <a:graphicData uri="http://schemas.openxmlformats.org/presentationml/2006/ole">
            <p:oleObj spid="_x0000_s147464" name="Équation" r:id="rId7" imgW="1066800" imgH="5461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99" y="1675966"/>
            <a:ext cx="9118261" cy="4992594"/>
          </a:xfrm>
        </p:spPr>
        <p:txBody>
          <a:bodyPr/>
          <a:lstStyle/>
          <a:p>
            <a:pPr>
              <a:spcAft>
                <a:spcPts val="1800"/>
              </a:spcAft>
            </a:pPr>
            <a:r>
              <a:rPr lang="fr-FR" smtClean="0"/>
              <a:t>Les fermions         donnent une densité de polarisation :</a:t>
            </a:r>
            <a:endParaRPr lang="fr-FR" baseline="-25000"/>
          </a:p>
          <a:p>
            <a:pPr>
              <a:spcAft>
                <a:spcPts val="600"/>
              </a:spcAft>
            </a:pPr>
            <a:r>
              <a:rPr lang="fr-FR"/>
              <a:t>la somme sur toutes les espèces de fermions donne une estimation de µ</a:t>
            </a:r>
            <a:r>
              <a:rPr lang="fr-FR" baseline="-25000"/>
              <a:t>0</a:t>
            </a:r>
            <a:r>
              <a:rPr lang="fr-FR"/>
              <a:t> :</a:t>
            </a:r>
          </a:p>
          <a:p>
            <a:pPr>
              <a:spcAft>
                <a:spcPts val="10800"/>
              </a:spcAft>
            </a:pPr>
            <a:r>
              <a:rPr lang="fr-FR"/>
              <a:t>ce qui conduit, dans la zone linéaire, à :</a:t>
            </a:r>
          </a:p>
          <a:p>
            <a:pPr>
              <a:spcAft>
                <a:spcPts val="10800"/>
              </a:spcAft>
            </a:pPr>
            <a:r>
              <a:rPr lang="fr-FR"/>
              <a:t>soit :</a:t>
            </a:r>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11</a:t>
            </a:fld>
            <a:endParaRPr lang="fr-FR"/>
          </a:p>
        </p:txBody>
      </p:sp>
      <p:sp>
        <p:nvSpPr>
          <p:cNvPr id="5" name="Titre 1"/>
          <p:cNvSpPr>
            <a:spLocks noGrp="1"/>
          </p:cNvSpPr>
          <p:nvPr>
            <p:ph type="title"/>
          </p:nvPr>
        </p:nvSpPr>
        <p:spPr>
          <a:xfrm>
            <a:off x="447684" y="68885"/>
            <a:ext cx="8365787" cy="1417638"/>
          </a:xfrm>
        </p:spPr>
        <p:txBody>
          <a:bodyPr/>
          <a:lstStyle/>
          <a:p>
            <a:r>
              <a:rPr lang="fr-FR" sz="3400"/>
              <a:t>Densité de polarisation</a:t>
            </a:r>
            <a:endParaRPr lang="fr-FR" sz="3400" i="1"/>
          </a:p>
        </p:txBody>
      </p:sp>
      <p:graphicFrame>
        <p:nvGraphicFramePr>
          <p:cNvPr id="148487" name="Object 7"/>
          <p:cNvGraphicFramePr>
            <a:graphicFrameLocks noChangeAspect="1"/>
          </p:cNvGraphicFramePr>
          <p:nvPr/>
        </p:nvGraphicFramePr>
        <p:xfrm>
          <a:off x="2237032" y="1665381"/>
          <a:ext cx="555625" cy="495300"/>
        </p:xfrm>
        <a:graphic>
          <a:graphicData uri="http://schemas.openxmlformats.org/presentationml/2006/ole">
            <p:oleObj spid="_x0000_s148487" name="Équation" r:id="rId3" imgW="228600" imgH="203200" progId="Equation.3">
              <p:embed/>
            </p:oleObj>
          </a:graphicData>
        </a:graphic>
      </p:graphicFrame>
      <p:graphicFrame>
        <p:nvGraphicFramePr>
          <p:cNvPr id="148488" name="Object 8"/>
          <p:cNvGraphicFramePr>
            <a:graphicFrameLocks noChangeAspect="1"/>
          </p:cNvGraphicFramePr>
          <p:nvPr/>
        </p:nvGraphicFramePr>
        <p:xfrm>
          <a:off x="3311810" y="2097185"/>
          <a:ext cx="2171700" cy="511175"/>
        </p:xfrm>
        <a:graphic>
          <a:graphicData uri="http://schemas.openxmlformats.org/presentationml/2006/ole">
            <p:oleObj spid="_x0000_s148488" name="Équation" r:id="rId4" imgW="1041400" imgH="266700" progId="Equation.3">
              <p:embed/>
            </p:oleObj>
          </a:graphicData>
        </a:graphic>
      </p:graphicFrame>
      <p:graphicFrame>
        <p:nvGraphicFramePr>
          <p:cNvPr id="12" name="Object 8"/>
          <p:cNvGraphicFramePr>
            <a:graphicFrameLocks noChangeAspect="1"/>
          </p:cNvGraphicFramePr>
          <p:nvPr/>
        </p:nvGraphicFramePr>
        <p:xfrm>
          <a:off x="3448574" y="2978951"/>
          <a:ext cx="2674938" cy="704850"/>
        </p:xfrm>
        <a:graphic>
          <a:graphicData uri="http://schemas.openxmlformats.org/presentationml/2006/ole">
            <p:oleObj spid="_x0000_s148489" name="Équation" r:id="rId5" imgW="1282700" imgH="368300" progId="Equation.3">
              <p:embed/>
            </p:oleObj>
          </a:graphicData>
        </a:graphic>
      </p:graphicFrame>
      <p:graphicFrame>
        <p:nvGraphicFramePr>
          <p:cNvPr id="148490" name="Object 10"/>
          <p:cNvGraphicFramePr>
            <a:graphicFrameLocks noChangeAspect="1"/>
          </p:cNvGraphicFramePr>
          <p:nvPr/>
        </p:nvGraphicFramePr>
        <p:xfrm>
          <a:off x="242074" y="3987800"/>
          <a:ext cx="8745538" cy="1163638"/>
        </p:xfrm>
        <a:graphic>
          <a:graphicData uri="http://schemas.openxmlformats.org/presentationml/2006/ole">
            <p:oleObj spid="_x0000_s148490" name="Équation" r:id="rId6" imgW="3924300" imgH="571500" progId="Equation.3">
              <p:embed/>
            </p:oleObj>
          </a:graphicData>
        </a:graphic>
      </p:graphicFrame>
      <p:graphicFrame>
        <p:nvGraphicFramePr>
          <p:cNvPr id="14" name="Object 10"/>
          <p:cNvGraphicFramePr>
            <a:graphicFrameLocks noChangeAspect="1"/>
          </p:cNvGraphicFramePr>
          <p:nvPr/>
        </p:nvGraphicFramePr>
        <p:xfrm>
          <a:off x="2300288" y="5278438"/>
          <a:ext cx="4500562" cy="1112838"/>
        </p:xfrm>
        <a:graphic>
          <a:graphicData uri="http://schemas.openxmlformats.org/presentationml/2006/ole">
            <p:oleObj spid="_x0000_s148491" name="Équation" r:id="rId7" imgW="2019300" imgH="5461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99" y="1675966"/>
            <a:ext cx="9118261" cy="4992594"/>
          </a:xfrm>
        </p:spPr>
        <p:txBody>
          <a:bodyPr/>
          <a:lstStyle/>
          <a:p>
            <a:r>
              <a:rPr lang="fr-FR" smtClean="0"/>
              <a:t>Les fermions         sont les 3 leptons chargés et les 6 quarks dans leurs trois états de couleur, soit 3+6</a:t>
            </a:r>
            <a:r>
              <a:rPr lang="fr-FR"/>
              <a:t>⨉3=21 types de fermions</a:t>
            </a:r>
            <a:r>
              <a:rPr lang="fr-FR" smtClean="0"/>
              <a:t>.</a:t>
            </a:r>
            <a:endParaRPr lang="fr-FR" baseline="-25000"/>
          </a:p>
          <a:p>
            <a:pPr>
              <a:spcAft>
                <a:spcPts val="3000"/>
              </a:spcAft>
            </a:pPr>
            <a:r>
              <a:rPr lang="fr-FR"/>
              <a:t>On a conservé jusqu'ici les énergies de masse et les longueurs d'onde de Compton associées aux fermions, mais on a simplement				     , qui ne dépend plus de la nature du fermion. La somme dans       ne dépend que des carrés des charges. Elle vaut </a:t>
            </a:r>
            <a:r>
              <a:rPr lang="fr-FR" i="1"/>
              <a:t>e</a:t>
            </a:r>
            <a:r>
              <a:rPr lang="fr-FR" i="1" baseline="30000"/>
              <a:t>2</a:t>
            </a:r>
            <a:r>
              <a:rPr lang="fr-FR" i="1"/>
              <a:t>(3⨉1+(4/9+1/9) ⨉3⨉3)=8e</a:t>
            </a:r>
            <a:r>
              <a:rPr lang="fr-FR" i="1" baseline="30000"/>
              <a:t>2</a:t>
            </a:r>
            <a:r>
              <a:rPr lang="fr-FR"/>
              <a:t>.</a:t>
            </a:r>
          </a:p>
          <a:p>
            <a:pPr>
              <a:spcAft>
                <a:spcPts val="3000"/>
              </a:spcAft>
            </a:pPr>
            <a:r>
              <a:rPr lang="fr-FR"/>
              <a:t>On trouve donc</a:t>
            </a:r>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12</a:t>
            </a:fld>
            <a:endParaRPr lang="fr-FR"/>
          </a:p>
        </p:txBody>
      </p:sp>
      <p:sp>
        <p:nvSpPr>
          <p:cNvPr id="5" name="Titre 1"/>
          <p:cNvSpPr>
            <a:spLocks noGrp="1"/>
          </p:cNvSpPr>
          <p:nvPr>
            <p:ph type="title"/>
          </p:nvPr>
        </p:nvSpPr>
        <p:spPr>
          <a:xfrm>
            <a:off x="447684" y="68885"/>
            <a:ext cx="8365787" cy="1417638"/>
          </a:xfrm>
        </p:spPr>
        <p:txBody>
          <a:bodyPr/>
          <a:lstStyle/>
          <a:p>
            <a:r>
              <a:rPr lang="fr-FR" sz="3400"/>
              <a:t>les fermions</a:t>
            </a:r>
            <a:endParaRPr lang="fr-FR" sz="3400" i="1"/>
          </a:p>
        </p:txBody>
      </p:sp>
      <p:graphicFrame>
        <p:nvGraphicFramePr>
          <p:cNvPr id="148487" name="Object 7"/>
          <p:cNvGraphicFramePr>
            <a:graphicFrameLocks noChangeAspect="1"/>
          </p:cNvGraphicFramePr>
          <p:nvPr/>
        </p:nvGraphicFramePr>
        <p:xfrm>
          <a:off x="2237032" y="1663264"/>
          <a:ext cx="555625" cy="495300"/>
        </p:xfrm>
        <a:graphic>
          <a:graphicData uri="http://schemas.openxmlformats.org/presentationml/2006/ole">
            <p:oleObj spid="_x0000_s149506" name="Équation" r:id="rId3" imgW="228600" imgH="203200" progId="Equation.3">
              <p:embed/>
            </p:oleObj>
          </a:graphicData>
        </a:graphic>
      </p:graphicFrame>
      <p:graphicFrame>
        <p:nvGraphicFramePr>
          <p:cNvPr id="148490" name="Object 10"/>
          <p:cNvGraphicFramePr>
            <a:graphicFrameLocks noChangeAspect="1"/>
          </p:cNvGraphicFramePr>
          <p:nvPr/>
        </p:nvGraphicFramePr>
        <p:xfrm>
          <a:off x="2186812" y="3432716"/>
          <a:ext cx="3765550" cy="517525"/>
        </p:xfrm>
        <a:graphic>
          <a:graphicData uri="http://schemas.openxmlformats.org/presentationml/2006/ole">
            <p:oleObj spid="_x0000_s149509" name="Équation" r:id="rId4" imgW="1689100" imgH="254000" progId="Equation.3">
              <p:embed/>
            </p:oleObj>
          </a:graphicData>
        </a:graphic>
      </p:graphicFrame>
      <p:graphicFrame>
        <p:nvGraphicFramePr>
          <p:cNvPr id="14" name="Object 10"/>
          <p:cNvGraphicFramePr>
            <a:graphicFrameLocks noChangeAspect="1"/>
          </p:cNvGraphicFramePr>
          <p:nvPr/>
        </p:nvGraphicFramePr>
        <p:xfrm>
          <a:off x="3127375" y="4842404"/>
          <a:ext cx="3227388" cy="1112837"/>
        </p:xfrm>
        <a:graphic>
          <a:graphicData uri="http://schemas.openxmlformats.org/presentationml/2006/ole">
            <p:oleObj spid="_x0000_s149510" name="Équation" r:id="rId5" imgW="1447800" imgH="546100" progId="Equation.3">
              <p:embed/>
            </p:oleObj>
          </a:graphicData>
        </a:graphic>
      </p:graphicFrame>
      <p:graphicFrame>
        <p:nvGraphicFramePr>
          <p:cNvPr id="149512" name="Object 8"/>
          <p:cNvGraphicFramePr>
            <a:graphicFrameLocks noChangeAspect="1"/>
          </p:cNvGraphicFramePr>
          <p:nvPr/>
        </p:nvGraphicFramePr>
        <p:xfrm>
          <a:off x="5986953" y="3829324"/>
          <a:ext cx="383012" cy="412476"/>
        </p:xfrm>
        <a:graphic>
          <a:graphicData uri="http://schemas.openxmlformats.org/presentationml/2006/ole">
            <p:oleObj spid="_x0000_s149512" name="Équation" r:id="rId6" imgW="165100" imgH="1778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99" y="2134707"/>
            <a:ext cx="9118261" cy="3601459"/>
          </a:xfrm>
        </p:spPr>
        <p:txBody>
          <a:bodyPr/>
          <a:lstStyle/>
          <a:p>
            <a:pPr>
              <a:spcAft>
                <a:spcPts val="1200"/>
              </a:spcAft>
            </a:pPr>
            <a:r>
              <a:rPr lang="fr-FR" smtClean="0"/>
              <a:t>On a </a:t>
            </a:r>
          </a:p>
          <a:p>
            <a:pPr>
              <a:spcAft>
                <a:spcPts val="1200"/>
              </a:spcAft>
            </a:pPr>
            <a:r>
              <a:rPr lang="fr-FR" smtClean="0"/>
              <a:t>La valeur de </a:t>
            </a:r>
            <a:r>
              <a:rPr lang="fr-FR"/>
              <a:t>K</a:t>
            </a:r>
            <a:r>
              <a:rPr lang="fr-FR" baseline="-25000"/>
              <a:t>W</a:t>
            </a:r>
            <a:r>
              <a:rPr lang="fr-FR"/>
              <a:t> pour laquelle		   est telle que</a:t>
            </a:r>
          </a:p>
          <a:p>
            <a:pPr>
              <a:spcAft>
                <a:spcPts val="3600"/>
              </a:spcAft>
              <a:buNone/>
            </a:pPr>
            <a:r>
              <a:rPr lang="fr-FR"/>
              <a:t>				</a:t>
            </a:r>
          </a:p>
          <a:p>
            <a:pPr>
              <a:spcAft>
                <a:spcPts val="3600"/>
              </a:spcAft>
              <a:buNone/>
            </a:pPr>
            <a:r>
              <a:rPr lang="fr-FR"/>
              <a:t>				        soit K</a:t>
            </a:r>
            <a:r>
              <a:rPr lang="fr-FR" baseline="-25000"/>
              <a:t>W </a:t>
            </a:r>
            <a:r>
              <a:rPr lang="fr-FR"/>
              <a:t>= 31.9</a:t>
            </a:r>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13</a:t>
            </a:fld>
            <a:endParaRPr lang="fr-FR"/>
          </a:p>
        </p:txBody>
      </p:sp>
      <p:sp>
        <p:nvSpPr>
          <p:cNvPr id="5" name="Titre 1"/>
          <p:cNvSpPr>
            <a:spLocks noGrp="1"/>
          </p:cNvSpPr>
          <p:nvPr>
            <p:ph type="title"/>
          </p:nvPr>
        </p:nvSpPr>
        <p:spPr>
          <a:xfrm>
            <a:off x="447684" y="68885"/>
            <a:ext cx="8365787" cy="1417638"/>
          </a:xfrm>
        </p:spPr>
        <p:txBody>
          <a:bodyPr/>
          <a:lstStyle/>
          <a:p>
            <a:r>
              <a:rPr lang="fr-FR" sz="3400"/>
              <a:t>Contrainte sur K</a:t>
            </a:r>
            <a:r>
              <a:rPr lang="fr-FR" sz="3400" baseline="-25000"/>
              <a:t>W</a:t>
            </a:r>
            <a:endParaRPr lang="fr-FR" sz="3400" i="1" baseline="-25000"/>
          </a:p>
        </p:txBody>
      </p:sp>
      <p:graphicFrame>
        <p:nvGraphicFramePr>
          <p:cNvPr id="14" name="Object 10"/>
          <p:cNvGraphicFramePr>
            <a:graphicFrameLocks noChangeAspect="1"/>
          </p:cNvGraphicFramePr>
          <p:nvPr/>
        </p:nvGraphicFramePr>
        <p:xfrm>
          <a:off x="2166664" y="1850600"/>
          <a:ext cx="4134664" cy="1029902"/>
        </p:xfrm>
        <a:graphic>
          <a:graphicData uri="http://schemas.openxmlformats.org/presentationml/2006/ole">
            <p:oleObj spid="_x0000_s150532" name="Équation" r:id="rId3" imgW="1955800" imgH="533400" progId="Equation.3">
              <p:embed/>
            </p:oleObj>
          </a:graphicData>
        </a:graphic>
      </p:graphicFrame>
      <p:graphicFrame>
        <p:nvGraphicFramePr>
          <p:cNvPr id="10" name="Object 10"/>
          <p:cNvGraphicFramePr>
            <a:graphicFrameLocks noChangeAspect="1"/>
          </p:cNvGraphicFramePr>
          <p:nvPr/>
        </p:nvGraphicFramePr>
        <p:xfrm>
          <a:off x="4649259" y="3008326"/>
          <a:ext cx="1019175" cy="361950"/>
        </p:xfrm>
        <a:graphic>
          <a:graphicData uri="http://schemas.openxmlformats.org/presentationml/2006/ole">
            <p:oleObj spid="_x0000_s150534" name="Équation" r:id="rId4" imgW="457200" imgH="177800" progId="Equation.3">
              <p:embed/>
            </p:oleObj>
          </a:graphicData>
        </a:graphic>
      </p:graphicFrame>
      <p:graphicFrame>
        <p:nvGraphicFramePr>
          <p:cNvPr id="11" name="Object 10"/>
          <p:cNvGraphicFramePr>
            <a:graphicFrameLocks noChangeAspect="1"/>
          </p:cNvGraphicFramePr>
          <p:nvPr/>
        </p:nvGraphicFramePr>
        <p:xfrm>
          <a:off x="3189572" y="3500966"/>
          <a:ext cx="2416175" cy="1030288"/>
        </p:xfrm>
        <a:graphic>
          <a:graphicData uri="http://schemas.openxmlformats.org/presentationml/2006/ole">
            <p:oleObj spid="_x0000_s150535" name="Équation" r:id="rId5" imgW="1143000" imgH="5334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4386115" y="6472763"/>
            <a:ext cx="533400" cy="365125"/>
          </a:xfrm>
        </p:spPr>
        <p:txBody>
          <a:bodyPr/>
          <a:lstStyle/>
          <a:p>
            <a:fld id="{C27BF97B-3E36-2440-BA9A-ED642AA91949}" type="slidenum">
              <a:t>14</a:t>
            </a:fld>
            <a:endParaRPr lang="fr-FR"/>
          </a:p>
        </p:txBody>
      </p:sp>
      <p:sp>
        <p:nvSpPr>
          <p:cNvPr id="11" name="Titre 1"/>
          <p:cNvSpPr>
            <a:spLocks noGrp="1"/>
          </p:cNvSpPr>
          <p:nvPr>
            <p:ph type="title"/>
          </p:nvPr>
        </p:nvSpPr>
        <p:spPr>
          <a:xfrm rot="20214448">
            <a:off x="-156658" y="521413"/>
            <a:ext cx="7077895" cy="1715280"/>
          </a:xfrm>
          <a:effectLst/>
        </p:spPr>
        <p:txBody>
          <a:bodyPr>
            <a:scene3d>
              <a:camera prst="orthographicFront"/>
              <a:lightRig rig="threePt" dir="t"/>
            </a:scene3d>
            <a:sp3d extrusionH="57150">
              <a:bevelT w="38100" h="38100"/>
              <a:bevelB w="82550" h="38100" prst="coolSlant"/>
            </a:sp3d>
          </a:bodyPr>
          <a:lstStyle/>
          <a:p>
            <a:r>
              <a:rPr lang="fr-FR" sz="4000">
                <a:solidFill>
                  <a:schemeClr val="bg1"/>
                </a:solidFill>
                <a:effectLst>
                  <a:glow rad="25400">
                    <a:schemeClr val="tx2">
                      <a:alpha val="47000"/>
                    </a:schemeClr>
                  </a:glow>
                  <a:outerShdw blurRad="63500" dist="50800" dir="2700000" algn="tl" rotWithShape="0">
                    <a:prstClr val="black">
                      <a:alpha val="50000"/>
                    </a:prstClr>
                  </a:outerShdw>
                  <a:reflection stA="74000" endPos="70000" dist="139700" dir="5400000" sy="-100000" algn="bl" rotWithShape="0"/>
                </a:effectLst>
              </a:rPr>
              <a:t>Questions (pour plus tard)</a:t>
            </a:r>
            <a:endParaRPr lang="fr-FR" sz="4000">
              <a:effectLst>
                <a:glow rad="25400">
                  <a:schemeClr val="tx2">
                    <a:alpha val="47000"/>
                  </a:schemeClr>
                </a:glow>
                <a:outerShdw blurRad="63500" dist="50800" dir="2700000" algn="tl" rotWithShape="0">
                  <a:prstClr val="black">
                    <a:alpha val="50000"/>
                  </a:prstClr>
                </a:outerShdw>
                <a:reflection stA="74000" endPos="70000" dist="139700" dir="5400000" sy="-100000" algn="bl" rotWithShape="0"/>
              </a:effectLst>
            </a:endParaRPr>
          </a:p>
        </p:txBody>
      </p:sp>
      <p:sp>
        <p:nvSpPr>
          <p:cNvPr id="5" name="Titre 1"/>
          <p:cNvSpPr txBox="1">
            <a:spLocks/>
          </p:cNvSpPr>
          <p:nvPr/>
        </p:nvSpPr>
        <p:spPr>
          <a:xfrm rot="20214448">
            <a:off x="942624" y="1687262"/>
            <a:ext cx="7922136" cy="4078236"/>
          </a:xfrm>
          <a:prstGeom prst="rect">
            <a:avLst/>
          </a:prstGeom>
        </p:spPr>
        <p:txBody>
          <a:bodyPr vert="horz" lIns="91440" tIns="45720" rIns="91440" bIns="45720" rtlCol="0" anchor="ctr" anchorCtr="0">
            <a:noAutofit/>
          </a:bodyPr>
          <a:lstStyle/>
          <a:p>
            <a:pPr marL="685800" lvl="1" indent="-336550" defTabSz="914400">
              <a:spcBef>
                <a:spcPts val="600"/>
              </a:spcBef>
              <a:buFont typeface="Wingdings 2" pitchFamily="18" charset="2"/>
              <a:buChar char=""/>
            </a:pPr>
            <a:r>
              <a:rPr lang="fr-FR" sz="2400">
                <a:solidFill>
                  <a:srgbClr val="84C9FF"/>
                </a:solidFill>
                <a:effectLst>
                  <a:outerShdw blurRad="63500" dist="50800" dir="2700000" algn="tl" rotWithShape="0">
                    <a:prstClr val="black">
                      <a:alpha val="50000"/>
                    </a:prstClr>
                  </a:outerShdw>
                </a:effectLst>
              </a:rPr>
              <a:t>Que représente H ? et µ</a:t>
            </a:r>
            <a:r>
              <a:rPr lang="fr-FR" sz="2400" baseline="-25000">
                <a:solidFill>
                  <a:srgbClr val="84C9FF"/>
                </a:solidFill>
                <a:effectLst>
                  <a:outerShdw blurRad="63500" dist="50800" dir="2700000" algn="tl" rotWithShape="0">
                    <a:prstClr val="black">
                      <a:alpha val="50000"/>
                    </a:prstClr>
                  </a:outerShdw>
                </a:effectLst>
              </a:rPr>
              <a:t>0</a:t>
            </a:r>
            <a:r>
              <a:rPr lang="fr-FR" sz="2400">
                <a:solidFill>
                  <a:srgbClr val="84C9FF"/>
                </a:solidFill>
                <a:effectLst>
                  <a:outerShdw blurRad="63500" dist="50800" dir="2700000" algn="tl" rotWithShape="0">
                    <a:prstClr val="black">
                      <a:alpha val="50000"/>
                    </a:prstClr>
                  </a:outerShdw>
                </a:effectLst>
              </a:rPr>
              <a:t> ? Que serait un vide vide ? </a:t>
            </a:r>
          </a:p>
          <a:p>
            <a:pPr marL="685800" lvl="1" indent="-336550" defTabSz="914400">
              <a:spcBef>
                <a:spcPts val="600"/>
              </a:spcBef>
              <a:buFont typeface="Wingdings 2" pitchFamily="18" charset="2"/>
              <a:buChar char=""/>
            </a:pPr>
            <a:r>
              <a:rPr lang="fr-FR" sz="2400">
                <a:solidFill>
                  <a:srgbClr val="84C9FF"/>
                </a:solidFill>
                <a:effectLst>
                  <a:outerShdw blurRad="63500" dist="50800" dir="2700000" algn="tl" rotWithShape="0">
                    <a:prstClr val="black">
                      <a:alpha val="50000"/>
                    </a:prstClr>
                  </a:outerShdw>
                </a:effectLst>
              </a:rPr>
              <a:t>P</a:t>
            </a:r>
            <a:r>
              <a:rPr lang="fr-FR" sz="2400">
                <a:solidFill>
                  <a:srgbClr val="84C9FF"/>
                </a:solidFill>
                <a:effectLst>
                  <a:outerShdw blurRad="63500" dist="50800" dir="2700000" algn="tl" rotWithShape="0">
                    <a:prstClr val="black">
                      <a:alpha val="50000"/>
                    </a:prstClr>
                  </a:outerShdw>
                </a:effectLst>
              </a:rPr>
              <a:t>ourquoi K</a:t>
            </a:r>
            <a:r>
              <a:rPr lang="fr-FR" sz="2400" baseline="-25000">
                <a:solidFill>
                  <a:srgbClr val="84C9FF"/>
                </a:solidFill>
                <a:effectLst>
                  <a:outerShdw blurRad="63500" dist="50800" dir="2700000" algn="tl" rotWithShape="0">
                    <a:prstClr val="black">
                      <a:alpha val="50000"/>
                    </a:prstClr>
                  </a:outerShdw>
                </a:effectLst>
              </a:rPr>
              <a:t>W </a:t>
            </a:r>
            <a:r>
              <a:rPr lang="fr-FR" sz="2400">
                <a:solidFill>
                  <a:srgbClr val="84C9FF"/>
                </a:solidFill>
                <a:effectLst>
                  <a:outerShdw blurRad="63500" dist="50800" dir="2700000" algn="tl" rotWithShape="0">
                    <a:prstClr val="black">
                      <a:alpha val="50000"/>
                    </a:prstClr>
                  </a:outerShdw>
                </a:effectLst>
              </a:rPr>
              <a:t>= 31.9  (introduction d'une distribution en énergie des paires) ?</a:t>
            </a:r>
          </a:p>
          <a:p>
            <a:pPr marL="685800" lvl="1" indent="-336550" defTabSz="914400">
              <a:spcBef>
                <a:spcPts val="600"/>
              </a:spcBef>
              <a:buFont typeface="Wingdings 2" pitchFamily="18" charset="2"/>
              <a:buChar char=""/>
              <a:defRPr/>
            </a:pPr>
            <a:r>
              <a:rPr lang="fr-FR" sz="2400">
                <a:solidFill>
                  <a:srgbClr val="84C9FF"/>
                </a:solidFill>
                <a:effectLst>
                  <a:outerShdw blurRad="63500" dist="50800" dir="2700000" algn="tl" rotWithShape="0">
                    <a:prstClr val="black">
                      <a:alpha val="50000"/>
                    </a:prstClr>
                  </a:outerShdw>
                </a:effectLst>
              </a:rPr>
              <a:t>Et les non linéarités ?</a:t>
            </a:r>
          </a:p>
          <a:p>
            <a:pPr marL="1143000" lvl="2" indent="-336550" defTabSz="914400">
              <a:spcBef>
                <a:spcPts val="600"/>
              </a:spcBef>
              <a:buFont typeface="Wingdings 2" pitchFamily="18" charset="2"/>
              <a:buChar char=""/>
            </a:pPr>
            <a:r>
              <a:rPr lang="fr-FR" sz="2400">
                <a:solidFill>
                  <a:srgbClr val="84C9FF"/>
                </a:solidFill>
                <a:effectLst>
                  <a:outerShdw blurRad="63500" dist="50800" dir="2700000" algn="tl" rotWithShape="0">
                    <a:prstClr val="black">
                      <a:alpha val="50000"/>
                    </a:prstClr>
                  </a:outerShdw>
                </a:effectLst>
              </a:rPr>
              <a:t>statique et dynamique</a:t>
            </a:r>
          </a:p>
          <a:p>
            <a:pPr marL="1143000" lvl="2" indent="-336550" defTabSz="914400">
              <a:spcBef>
                <a:spcPts val="600"/>
              </a:spcBef>
              <a:buFont typeface="Wingdings 2" pitchFamily="18" charset="2"/>
              <a:buChar char=""/>
            </a:pPr>
            <a:r>
              <a:rPr lang="fr-FR" sz="2400">
                <a:solidFill>
                  <a:srgbClr val="84C9FF"/>
                </a:solidFill>
                <a:effectLst>
                  <a:outerShdw blurRad="63500" dist="50800" dir="2700000" algn="tl" rotWithShape="0">
                    <a:prstClr val="black">
                      <a:alpha val="50000"/>
                    </a:prstClr>
                  </a:outerShdw>
                </a:effectLst>
              </a:rPr>
              <a:t>comparaison avec un milieu magnétique standard</a:t>
            </a:r>
          </a:p>
          <a:p>
            <a:pPr marL="685800" lvl="1" indent="-336550" defTabSz="914400">
              <a:spcBef>
                <a:spcPts val="600"/>
              </a:spcBef>
              <a:buFont typeface="Wingdings 2" pitchFamily="18" charset="2"/>
              <a:buChar char=""/>
              <a:defRPr/>
            </a:pPr>
            <a:r>
              <a:rPr lang="fr-FR" sz="2400">
                <a:solidFill>
                  <a:srgbClr val="84C9FF"/>
                </a:solidFill>
                <a:effectLst>
                  <a:outerShdw blurRad="63500" dist="50800" dir="2700000" algn="tl" rotWithShape="0">
                    <a:prstClr val="black">
                      <a:alpha val="50000"/>
                    </a:prstClr>
                  </a:outerShdw>
                </a:effectLst>
              </a:rPr>
              <a:t>Et au dessus du champ critique ?</a:t>
            </a:r>
          </a:p>
          <a:p>
            <a:pPr marL="685800" lvl="1" indent="-336550" defTabSz="914400">
              <a:spcBef>
                <a:spcPts val="600"/>
              </a:spcBef>
              <a:buFont typeface="Wingdings 2" pitchFamily="18" charset="2"/>
              <a:buChar char=""/>
              <a:defRPr/>
            </a:pPr>
            <a:r>
              <a:rPr lang="fr-FR" sz="2400">
                <a:solidFill>
                  <a:srgbClr val="84C9FF"/>
                </a:solidFill>
                <a:effectLst>
                  <a:outerShdw blurRad="63500" dist="50800" dir="2700000" algn="tl" rotWithShape="0">
                    <a:prstClr val="black">
                      <a:alpha val="50000"/>
                    </a:prstClr>
                  </a:outerShdw>
                </a:effectLst>
              </a:rPr>
              <a:t>Et QED ?</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539597" y="2698750"/>
            <a:ext cx="2418820" cy="2217115"/>
          </a:xfrm>
        </p:spPr>
        <p:txBody>
          <a:bodyPr/>
          <a:lstStyle/>
          <a:p>
            <a:r>
              <a:rPr lang="fr-FR" sz="9600" i="1">
                <a:solidFill>
                  <a:schemeClr val="tx2">
                    <a:lumMod val="10000"/>
                    <a:lumOff val="90000"/>
                  </a:schemeClr>
                </a:solidFill>
                <a:latin typeface="Symbol" charset="2"/>
                <a:cs typeface="Symbol" charset="2"/>
              </a:rPr>
              <a:t>e</a:t>
            </a:r>
            <a:r>
              <a:rPr lang="fr-FR" sz="9600" i="1" baseline="-25000">
                <a:solidFill>
                  <a:schemeClr val="tx2">
                    <a:lumMod val="10000"/>
                    <a:lumOff val="90000"/>
                  </a:schemeClr>
                </a:solidFill>
                <a:latin typeface="Symbol" charset="2"/>
                <a:cs typeface="Symbol" charset="2"/>
              </a:rPr>
              <a:t>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wd">
                                    <p:tmPct val="10000"/>
                                  </p:iterate>
                                  <p:childTnLst>
                                    <p:animScale>
                                      <p:cBhvr>
                                        <p:cTn id="6" dur="2500" autoRev="1" fill="hold">
                                          <p:stCondLst>
                                            <p:cond delay="0"/>
                                          </p:stCondLst>
                                        </p:cTn>
                                        <p:tgtEl>
                                          <p:spTgt spid="2"/>
                                        </p:tgtEl>
                                      </p:cBhvr>
                                      <p:to x="80000" y="100000"/>
                                    </p:animScale>
                                    <p:anim by="(#ppt_w*0.10)" calcmode="lin" valueType="num">
                                      <p:cBhvr>
                                        <p:cTn id="7" dur="2500" autoRev="1" fill="hold">
                                          <p:stCondLst>
                                            <p:cond delay="0"/>
                                          </p:stCondLst>
                                        </p:cTn>
                                        <p:tgtEl>
                                          <p:spTgt spid="2"/>
                                        </p:tgtEl>
                                        <p:attrNameLst>
                                          <p:attrName>ppt_x</p:attrName>
                                        </p:attrNameLst>
                                      </p:cBhvr>
                                    </p:anim>
                                    <p:anim by="(-#ppt_w*0.10)" calcmode="lin" valueType="num">
                                      <p:cBhvr>
                                        <p:cTn id="8" dur="2500" autoRev="1" fill="hold">
                                          <p:stCondLst>
                                            <p:cond delay="0"/>
                                          </p:stCondLst>
                                        </p:cTn>
                                        <p:tgtEl>
                                          <p:spTgt spid="2"/>
                                        </p:tgtEl>
                                        <p:attrNameLst>
                                          <p:attrName>ppt_y</p:attrName>
                                        </p:attrNameLst>
                                      </p:cBhvr>
                                    </p:anim>
                                    <p:animRot by="-480000">
                                      <p:cBhvr>
                                        <p:cTn id="9" dur="2500" autoRev="1" fill="hold">
                                          <p:stCondLst>
                                            <p:cond delay="0"/>
                                          </p:stCondLst>
                                        </p:cTn>
                                        <p:tgtEl>
                                          <p:spTgt spid="2"/>
                                        </p:tgtEl>
                                        <p:attrNameLst>
                                          <p:attrName>r</p:attrName>
                                        </p:attrNameLst>
                                      </p:cBhvr>
                                    </p:animRot>
                                  </p:childTnLst>
                                </p:cTn>
                              </p:par>
                            </p:childTnLst>
                          </p:cTn>
                        </p:par>
                        <p:par>
                          <p:cTn id="10" fill="hold">
                            <p:stCondLst>
                              <p:cond delay="5000"/>
                            </p:stCondLst>
                            <p:childTnLst>
                              <p:par>
                                <p:cTn id="11" presetID="42" presetClass="exit" presetSubtype="0" fill="hold" grpId="1" nodeType="afterEffect">
                                  <p:stCondLst>
                                    <p:cond delay="0"/>
                                  </p:stCondLst>
                                  <p:iterate type="wd">
                                    <p:tmPct val="10000"/>
                                  </p:iterate>
                                  <p:childTnLst>
                                    <p:animEffect transition="out" filter="fade">
                                      <p:cBhvr>
                                        <p:cTn id="12" dur="5000"/>
                                        <p:tgtEl>
                                          <p:spTgt spid="2"/>
                                        </p:tgtEl>
                                      </p:cBhvr>
                                    </p:animEffect>
                                    <p:anim calcmode="lin" valueType="num">
                                      <p:cBhvr>
                                        <p:cTn id="13" dur="5000"/>
                                        <p:tgtEl>
                                          <p:spTgt spid="2"/>
                                        </p:tgtEl>
                                        <p:attrNameLst>
                                          <p:attrName>ppt_x</p:attrName>
                                        </p:attrNameLst>
                                      </p:cBhvr>
                                      <p:tavLst>
                                        <p:tav tm="0">
                                          <p:val>
                                            <p:strVal val="ppt_x"/>
                                          </p:val>
                                        </p:tav>
                                        <p:tav tm="100000">
                                          <p:val>
                                            <p:strVal val="ppt_x"/>
                                          </p:val>
                                        </p:tav>
                                      </p:tavLst>
                                    </p:anim>
                                    <p:anim calcmode="lin" valueType="num">
                                      <p:cBhvr>
                                        <p:cTn id="14" dur="5000"/>
                                        <p:tgtEl>
                                          <p:spTgt spid="2"/>
                                        </p:tgtEl>
                                        <p:attrNameLst>
                                          <p:attrName>ppt_y</p:attrName>
                                        </p:attrNameLst>
                                      </p:cBhvr>
                                      <p:tavLst>
                                        <p:tav tm="0">
                                          <p:val>
                                            <p:strVal val="ppt_y"/>
                                          </p:val>
                                        </p:tav>
                                        <p:tav tm="100000">
                                          <p:val>
                                            <p:strVal val="ppt_y+.1"/>
                                          </p:val>
                                        </p:tav>
                                      </p:tavLst>
                                    </p:anim>
                                    <p:set>
                                      <p:cBhvr>
                                        <p:cTn id="15"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2351130" y="299021"/>
            <a:ext cx="6281691" cy="787400"/>
          </a:xfrm>
        </p:spPr>
        <p:txBody>
          <a:bodyPr/>
          <a:lstStyle/>
          <a:p>
            <a:r>
              <a:rPr lang="fr-FR" sz="3400"/>
              <a:t>Permittivité électrique du vide </a:t>
            </a:r>
          </a:p>
        </p:txBody>
      </p:sp>
      <p:sp>
        <p:nvSpPr>
          <p:cNvPr id="4" name="Espace réservé du numéro de diapositive 3"/>
          <p:cNvSpPr>
            <a:spLocks noGrp="1"/>
          </p:cNvSpPr>
          <p:nvPr>
            <p:ph type="sldNum" sz="quarter" idx="12"/>
          </p:nvPr>
        </p:nvSpPr>
        <p:spPr>
          <a:xfrm>
            <a:off x="4397660" y="6483346"/>
            <a:ext cx="533400" cy="365125"/>
          </a:xfrm>
        </p:spPr>
        <p:txBody>
          <a:bodyPr/>
          <a:lstStyle/>
          <a:p>
            <a:fld id="{C27BF97B-3E36-2440-BA9A-ED642AA91949}" type="slidenum">
              <a:t>16</a:t>
            </a:fld>
            <a:endParaRPr lang="fr-FR"/>
          </a:p>
        </p:txBody>
      </p:sp>
      <p:sp>
        <p:nvSpPr>
          <p:cNvPr id="55" name="Text Box 59"/>
          <p:cNvSpPr txBox="1">
            <a:spLocks noChangeArrowheads="1"/>
          </p:cNvSpPr>
          <p:nvPr/>
        </p:nvSpPr>
        <p:spPr bwMode="auto">
          <a:xfrm>
            <a:off x="4346575" y="1066800"/>
            <a:ext cx="184150" cy="366713"/>
          </a:xfrm>
          <a:prstGeom prst="rect">
            <a:avLst/>
          </a:prstGeom>
          <a:noFill/>
          <a:ln w="19050">
            <a:noFill/>
            <a:miter lim="800000"/>
            <a:headEnd/>
            <a:tailEnd/>
          </a:ln>
        </p:spPr>
        <p:txBody>
          <a:bodyPr wrap="none">
            <a:prstTxWarp prst="textNoShape">
              <a:avLst/>
            </a:prstTxWarp>
            <a:spAutoFit/>
          </a:bodyPr>
          <a:lstStyle/>
          <a:p>
            <a:pPr algn="ctr">
              <a:lnSpc>
                <a:spcPct val="100000"/>
              </a:lnSpc>
            </a:pPr>
            <a:endParaRPr lang="fr-FR"/>
          </a:p>
        </p:txBody>
      </p:sp>
      <p:sp>
        <p:nvSpPr>
          <p:cNvPr id="72" name="Espace réservé du contenu 2"/>
          <p:cNvSpPr>
            <a:spLocks noGrp="1"/>
          </p:cNvSpPr>
          <p:nvPr>
            <p:ph idx="1"/>
          </p:nvPr>
        </p:nvSpPr>
        <p:spPr>
          <a:xfrm>
            <a:off x="-35658" y="3164899"/>
            <a:ext cx="9147910" cy="3693101"/>
          </a:xfrm>
        </p:spPr>
        <p:txBody>
          <a:bodyPr/>
          <a:lstStyle/>
          <a:p>
            <a:r>
              <a:rPr lang="fr-FR"/>
              <a:t>Cette polarisation crée des charges liées au diélectrique sur les faces proches des armatures : </a:t>
            </a:r>
            <a:r>
              <a:rPr lang="fr-FR">
                <a:latin typeface="Symbol" charset="2"/>
                <a:cs typeface="Symbol" charset="2"/>
              </a:rPr>
              <a:t>s =</a:t>
            </a:r>
            <a:r>
              <a:rPr lang="fr-FR"/>
              <a:t> P.n qui compensent en partie l'effet des charges libres. Le champ est la somme des contri-butions des deux types de charges : </a:t>
            </a:r>
            <a:r>
              <a:rPr lang="fr-FR" i="1"/>
              <a:t>E </a:t>
            </a:r>
            <a:r>
              <a:rPr lang="fr-FR" i="1">
                <a:latin typeface="Symbol" charset="2"/>
                <a:cs typeface="Symbol" charset="2"/>
              </a:rPr>
              <a:t>= </a:t>
            </a:r>
            <a:r>
              <a:rPr lang="fr-FR" i="1"/>
              <a:t>(</a:t>
            </a:r>
            <a:r>
              <a:rPr lang="fr-FR" i="1">
                <a:latin typeface="Symbol" charset="2"/>
                <a:cs typeface="Symbol" charset="2"/>
              </a:rPr>
              <a:t>s+s</a:t>
            </a:r>
            <a:r>
              <a:rPr lang="fr-FR" i="1" baseline="-25000">
                <a:latin typeface="Symbol" charset="2"/>
                <a:cs typeface="Symbol" charset="2"/>
              </a:rPr>
              <a:t>0</a:t>
            </a:r>
            <a:r>
              <a:rPr lang="fr-FR" i="1">
                <a:latin typeface="Symbol" charset="2"/>
                <a:cs typeface="Symbol" charset="2"/>
              </a:rPr>
              <a:t>)/e</a:t>
            </a:r>
            <a:r>
              <a:rPr lang="fr-FR" i="1" baseline="-25000">
                <a:latin typeface="Symbol" charset="2"/>
                <a:cs typeface="Symbol" charset="2"/>
              </a:rPr>
              <a:t>0 </a:t>
            </a:r>
            <a:r>
              <a:rPr lang="fr-FR" i="1">
                <a:latin typeface="Symbol" charset="2"/>
                <a:cs typeface="Symbol" charset="2"/>
              </a:rPr>
              <a:t>=</a:t>
            </a:r>
            <a:r>
              <a:rPr lang="en-US" i="1">
                <a:latin typeface="Symbol" charset="2"/>
                <a:cs typeface="Symbol" charset="2"/>
              </a:rPr>
              <a:t> </a:t>
            </a:r>
            <a:r>
              <a:rPr lang="fr-FR" i="1"/>
              <a:t>-</a:t>
            </a:r>
            <a:r>
              <a:rPr lang="en-US" i="1">
                <a:latin typeface="Symbol" charset="2"/>
                <a:cs typeface="Symbol" charset="2"/>
              </a:rPr>
              <a:t>c</a:t>
            </a:r>
            <a:r>
              <a:rPr lang="en-US" i="1"/>
              <a:t>E </a:t>
            </a:r>
            <a:r>
              <a:rPr lang="fr-FR" i="1">
                <a:latin typeface="Symbol" charset="2"/>
                <a:cs typeface="Symbol" charset="2"/>
              </a:rPr>
              <a:t>+ s</a:t>
            </a:r>
            <a:r>
              <a:rPr lang="fr-FR" i="1" baseline="-25000">
                <a:latin typeface="Symbol" charset="2"/>
                <a:cs typeface="Symbol" charset="2"/>
              </a:rPr>
              <a:t>0</a:t>
            </a:r>
            <a:r>
              <a:rPr lang="fr-FR" i="1">
                <a:latin typeface="Symbol" charset="2"/>
                <a:cs typeface="Symbol" charset="2"/>
              </a:rPr>
              <a:t> / e</a:t>
            </a:r>
            <a:r>
              <a:rPr lang="fr-FR" i="1" baseline="-25000">
                <a:latin typeface="Symbol" charset="2"/>
                <a:cs typeface="Symbol" charset="2"/>
              </a:rPr>
              <a:t>0 </a:t>
            </a:r>
            <a:r>
              <a:rPr lang="fr-FR"/>
              <a:t>. D'où </a:t>
            </a:r>
            <a:r>
              <a:rPr lang="fr-FR" i="1"/>
              <a:t>E</a:t>
            </a:r>
            <a:r>
              <a:rPr lang="fr-FR" i="1">
                <a:latin typeface="Symbol" charset="2"/>
                <a:cs typeface="Symbol" charset="2"/>
              </a:rPr>
              <a:t>= s</a:t>
            </a:r>
            <a:r>
              <a:rPr lang="fr-FR" i="1" baseline="-25000">
                <a:latin typeface="Symbol" charset="2"/>
                <a:cs typeface="Symbol" charset="2"/>
              </a:rPr>
              <a:t>0</a:t>
            </a:r>
            <a:r>
              <a:rPr lang="fr-FR" i="1">
                <a:latin typeface="Symbol" charset="2"/>
                <a:cs typeface="Symbol" charset="2"/>
              </a:rPr>
              <a:t> / (1+</a:t>
            </a:r>
            <a:r>
              <a:rPr lang="en-US" i="1">
                <a:latin typeface="Symbol" charset="2"/>
                <a:cs typeface="Symbol" charset="2"/>
              </a:rPr>
              <a:t>c)</a:t>
            </a:r>
            <a:r>
              <a:rPr lang="fr-FR" i="1">
                <a:latin typeface="Symbol" charset="2"/>
                <a:cs typeface="Symbol" charset="2"/>
              </a:rPr>
              <a:t>e</a:t>
            </a:r>
            <a:r>
              <a:rPr lang="fr-FR" i="1" baseline="-25000">
                <a:latin typeface="Symbol" charset="2"/>
                <a:cs typeface="Symbol" charset="2"/>
              </a:rPr>
              <a:t>0 </a:t>
            </a:r>
            <a:endParaRPr lang="en-US" i="1"/>
          </a:p>
          <a:p>
            <a:r>
              <a:rPr lang="fr-FR"/>
              <a:t>On définit partout </a:t>
            </a:r>
            <a:r>
              <a:rPr lang="en-US" i="1"/>
              <a:t>D </a:t>
            </a:r>
            <a:r>
              <a:rPr lang="en-US" i="1">
                <a:latin typeface="Symbol" charset="2"/>
                <a:cs typeface="Symbol" charset="2"/>
              </a:rPr>
              <a:t>= </a:t>
            </a:r>
            <a:r>
              <a:rPr lang="en-US" i="1">
                <a:latin typeface="Symbol" charset="2"/>
              </a:rPr>
              <a:t>e</a:t>
            </a:r>
            <a:r>
              <a:rPr lang="en-US" i="1" baseline="-25000">
                <a:latin typeface="Symbol" charset="2"/>
              </a:rPr>
              <a:t>0</a:t>
            </a:r>
            <a:r>
              <a:rPr lang="en-US" i="1"/>
              <a:t> E</a:t>
            </a:r>
            <a:r>
              <a:rPr lang="en-US" i="1">
                <a:latin typeface="Symbol" charset="2"/>
                <a:cs typeface="Symbol" charset="2"/>
              </a:rPr>
              <a:t>+</a:t>
            </a:r>
            <a:r>
              <a:rPr lang="en-US" i="1"/>
              <a:t>P=</a:t>
            </a:r>
            <a:r>
              <a:rPr lang="en-US" i="1">
                <a:latin typeface="Symbol" charset="2"/>
                <a:cs typeface="Symbol" charset="2"/>
              </a:rPr>
              <a:t>e</a:t>
            </a:r>
            <a:r>
              <a:rPr lang="en-US" i="1"/>
              <a:t>E</a:t>
            </a:r>
            <a:r>
              <a:rPr lang="en-US"/>
              <a:t>.</a:t>
            </a:r>
          </a:p>
          <a:p>
            <a:pPr lvl="2"/>
            <a:r>
              <a:rPr lang="en-US" i="1"/>
              <a:t>D</a:t>
            </a:r>
            <a:r>
              <a:rPr lang="en-US"/>
              <a:t> se calcule à partir des densités de charges libres.</a:t>
            </a:r>
            <a:endParaRPr lang="fr-FR"/>
          </a:p>
          <a:p>
            <a:pPr lvl="2"/>
            <a:r>
              <a:rPr lang="fr-FR"/>
              <a:t>Dans le vide, il reste </a:t>
            </a:r>
            <a:r>
              <a:rPr lang="en-US" i="1"/>
              <a:t>D </a:t>
            </a:r>
            <a:r>
              <a:rPr lang="en-US" i="1">
                <a:latin typeface="Symbol" charset="2"/>
                <a:cs typeface="Symbol" charset="2"/>
              </a:rPr>
              <a:t>=</a:t>
            </a:r>
            <a:r>
              <a:rPr lang="en-US" i="1"/>
              <a:t> </a:t>
            </a:r>
            <a:r>
              <a:rPr lang="en-US" i="1">
                <a:latin typeface="Symbol" charset="2"/>
              </a:rPr>
              <a:t>e</a:t>
            </a:r>
            <a:r>
              <a:rPr lang="en-US" i="1" baseline="-25000">
                <a:latin typeface="Symbol" charset="2"/>
              </a:rPr>
              <a:t>0</a:t>
            </a:r>
            <a:r>
              <a:rPr lang="en-US" i="1"/>
              <a:t> E </a:t>
            </a:r>
            <a:r>
              <a:rPr lang="en-US"/>
              <a:t>qui peut </a:t>
            </a:r>
            <a:r>
              <a:rPr lang="en-US"/>
              <a:t>être notée</a:t>
            </a:r>
            <a:r>
              <a:rPr lang="en-US" i="1"/>
              <a:t> P</a:t>
            </a:r>
            <a:r>
              <a:rPr lang="en-US" i="1" baseline="-25000">
                <a:latin typeface="Symbol" charset="2"/>
              </a:rPr>
              <a:t>0</a:t>
            </a:r>
            <a:r>
              <a:rPr lang="en-US" i="1"/>
              <a:t> , </a:t>
            </a:r>
            <a:r>
              <a:rPr lang="en-US"/>
              <a:t>c'est la polari-sation électrique du vide.</a:t>
            </a:r>
          </a:p>
        </p:txBody>
      </p:sp>
      <p:sp>
        <p:nvSpPr>
          <p:cNvPr id="211" name="ZoneTexte 210"/>
          <p:cNvSpPr txBox="1"/>
          <p:nvPr/>
        </p:nvSpPr>
        <p:spPr>
          <a:xfrm>
            <a:off x="4793184" y="3419347"/>
            <a:ext cx="685800" cy="369332"/>
          </a:xfrm>
          <a:prstGeom prst="rect">
            <a:avLst/>
          </a:prstGeom>
          <a:noFill/>
        </p:spPr>
        <p:txBody>
          <a:bodyPr wrap="square" rtlCol="0">
            <a:spAutoFit/>
          </a:bodyPr>
          <a:lstStyle/>
          <a:p>
            <a:r>
              <a:rPr lang="fr-FR">
                <a:solidFill>
                  <a:srgbClr val="FFFFFF"/>
                </a:solidFill>
              </a:rPr>
              <a:t>→→</a:t>
            </a:r>
          </a:p>
        </p:txBody>
      </p:sp>
      <p:grpSp>
        <p:nvGrpSpPr>
          <p:cNvPr id="217" name="Grouper 216"/>
          <p:cNvGrpSpPr/>
          <p:nvPr/>
        </p:nvGrpSpPr>
        <p:grpSpPr>
          <a:xfrm>
            <a:off x="-3910" y="59824"/>
            <a:ext cx="1976187" cy="2710549"/>
            <a:chOff x="59588" y="2548084"/>
            <a:chExt cx="1976187" cy="2710549"/>
          </a:xfrm>
        </p:grpSpPr>
        <p:sp>
          <p:nvSpPr>
            <p:cNvPr id="63" name="Rectangle 88"/>
            <p:cNvSpPr>
              <a:spLocks noChangeArrowheads="1"/>
            </p:cNvSpPr>
            <p:nvPr/>
          </p:nvSpPr>
          <p:spPr bwMode="auto">
            <a:xfrm>
              <a:off x="654963" y="2548084"/>
              <a:ext cx="703938" cy="2710549"/>
            </a:xfrm>
            <a:prstGeom prst="rect">
              <a:avLst/>
            </a:prstGeom>
            <a:solidFill>
              <a:schemeClr val="bg1"/>
            </a:solidFill>
            <a:ln w="19050">
              <a:noFill/>
              <a:miter lim="800000"/>
              <a:headEnd/>
              <a:tailEnd/>
            </a:ln>
          </p:spPr>
          <p:txBody>
            <a:bodyPr wrap="square" anchor="ctr">
              <a:prstTxWarp prst="textNoShape">
                <a:avLst/>
              </a:prstTxWarp>
              <a:spAutoFit/>
            </a:bodyPr>
            <a:lstStyle/>
            <a:p>
              <a:endParaRPr lang="fr-FR"/>
            </a:p>
          </p:txBody>
        </p:sp>
        <p:sp>
          <p:nvSpPr>
            <p:cNvPr id="61" name="Line 97"/>
            <p:cNvSpPr>
              <a:spLocks noChangeShapeType="1"/>
            </p:cNvSpPr>
            <p:nvPr/>
          </p:nvSpPr>
          <p:spPr bwMode="auto">
            <a:xfrm>
              <a:off x="456155" y="2708862"/>
              <a:ext cx="0" cy="2316105"/>
            </a:xfrm>
            <a:prstGeom prst="line">
              <a:avLst/>
            </a:prstGeom>
            <a:noFill/>
            <a:ln w="28575">
              <a:solidFill>
                <a:schemeClr val="tx1"/>
              </a:solidFill>
              <a:round/>
              <a:headEnd/>
              <a:tailEnd/>
            </a:ln>
          </p:spPr>
          <p:txBody>
            <a:bodyPr wrap="square">
              <a:prstTxWarp prst="textNoShape">
                <a:avLst/>
              </a:prstTxWarp>
              <a:spAutoFit/>
            </a:bodyPr>
            <a:lstStyle/>
            <a:p>
              <a:endParaRPr lang="fr-FR"/>
            </a:p>
          </p:txBody>
        </p:sp>
        <p:sp>
          <p:nvSpPr>
            <p:cNvPr id="121" name="Text Box 57"/>
            <p:cNvSpPr txBox="1">
              <a:spLocks noChangeArrowheads="1"/>
            </p:cNvSpPr>
            <p:nvPr/>
          </p:nvSpPr>
          <p:spPr bwMode="auto">
            <a:xfrm>
              <a:off x="462491" y="2598804"/>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22" name="Text Box 57"/>
            <p:cNvSpPr txBox="1">
              <a:spLocks noChangeArrowheads="1"/>
            </p:cNvSpPr>
            <p:nvPr/>
          </p:nvSpPr>
          <p:spPr bwMode="auto">
            <a:xfrm>
              <a:off x="462503" y="27427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23" name="Text Box 57"/>
            <p:cNvSpPr txBox="1">
              <a:spLocks noChangeArrowheads="1"/>
            </p:cNvSpPr>
            <p:nvPr/>
          </p:nvSpPr>
          <p:spPr bwMode="auto">
            <a:xfrm>
              <a:off x="462515" y="28951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24" name="Text Box 57"/>
            <p:cNvSpPr txBox="1">
              <a:spLocks noChangeArrowheads="1"/>
            </p:cNvSpPr>
            <p:nvPr/>
          </p:nvSpPr>
          <p:spPr bwMode="auto">
            <a:xfrm>
              <a:off x="462527" y="30475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25" name="Text Box 57"/>
            <p:cNvSpPr txBox="1">
              <a:spLocks noChangeArrowheads="1"/>
            </p:cNvSpPr>
            <p:nvPr/>
          </p:nvSpPr>
          <p:spPr bwMode="auto">
            <a:xfrm>
              <a:off x="462539" y="31999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26" name="Text Box 57"/>
            <p:cNvSpPr txBox="1">
              <a:spLocks noChangeArrowheads="1"/>
            </p:cNvSpPr>
            <p:nvPr/>
          </p:nvSpPr>
          <p:spPr bwMode="auto">
            <a:xfrm>
              <a:off x="462551" y="33523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27" name="Text Box 57"/>
            <p:cNvSpPr txBox="1">
              <a:spLocks noChangeArrowheads="1"/>
            </p:cNvSpPr>
            <p:nvPr/>
          </p:nvSpPr>
          <p:spPr bwMode="auto">
            <a:xfrm>
              <a:off x="462563" y="35047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28" name="Text Box 57"/>
            <p:cNvSpPr txBox="1">
              <a:spLocks noChangeArrowheads="1"/>
            </p:cNvSpPr>
            <p:nvPr/>
          </p:nvSpPr>
          <p:spPr bwMode="auto">
            <a:xfrm>
              <a:off x="462575" y="36571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29" name="Text Box 57"/>
            <p:cNvSpPr txBox="1">
              <a:spLocks noChangeArrowheads="1"/>
            </p:cNvSpPr>
            <p:nvPr/>
          </p:nvSpPr>
          <p:spPr bwMode="auto">
            <a:xfrm>
              <a:off x="462587" y="38095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30" name="Text Box 57"/>
            <p:cNvSpPr txBox="1">
              <a:spLocks noChangeArrowheads="1"/>
            </p:cNvSpPr>
            <p:nvPr/>
          </p:nvSpPr>
          <p:spPr bwMode="auto">
            <a:xfrm>
              <a:off x="462599" y="39619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31" name="Text Box 57"/>
            <p:cNvSpPr txBox="1">
              <a:spLocks noChangeArrowheads="1"/>
            </p:cNvSpPr>
            <p:nvPr/>
          </p:nvSpPr>
          <p:spPr bwMode="auto">
            <a:xfrm>
              <a:off x="462611" y="41143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32" name="Text Box 57"/>
            <p:cNvSpPr txBox="1">
              <a:spLocks noChangeArrowheads="1"/>
            </p:cNvSpPr>
            <p:nvPr/>
          </p:nvSpPr>
          <p:spPr bwMode="auto">
            <a:xfrm>
              <a:off x="462623" y="42667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33" name="Text Box 57"/>
            <p:cNvSpPr txBox="1">
              <a:spLocks noChangeArrowheads="1"/>
            </p:cNvSpPr>
            <p:nvPr/>
          </p:nvSpPr>
          <p:spPr bwMode="auto">
            <a:xfrm>
              <a:off x="462635" y="44191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34" name="Text Box 57"/>
            <p:cNvSpPr txBox="1">
              <a:spLocks noChangeArrowheads="1"/>
            </p:cNvSpPr>
            <p:nvPr/>
          </p:nvSpPr>
          <p:spPr bwMode="auto">
            <a:xfrm>
              <a:off x="462647" y="45715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35" name="Text Box 57"/>
            <p:cNvSpPr txBox="1">
              <a:spLocks noChangeArrowheads="1"/>
            </p:cNvSpPr>
            <p:nvPr/>
          </p:nvSpPr>
          <p:spPr bwMode="auto">
            <a:xfrm>
              <a:off x="462659" y="47239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36" name="Text Box 57"/>
            <p:cNvSpPr txBox="1">
              <a:spLocks noChangeArrowheads="1"/>
            </p:cNvSpPr>
            <p:nvPr/>
          </p:nvSpPr>
          <p:spPr bwMode="auto">
            <a:xfrm>
              <a:off x="462671" y="487633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37" name="Line 97"/>
            <p:cNvSpPr>
              <a:spLocks noChangeShapeType="1"/>
            </p:cNvSpPr>
            <p:nvPr/>
          </p:nvSpPr>
          <p:spPr bwMode="auto">
            <a:xfrm>
              <a:off x="1530384" y="2695821"/>
              <a:ext cx="0" cy="2316105"/>
            </a:xfrm>
            <a:prstGeom prst="line">
              <a:avLst/>
            </a:prstGeom>
            <a:noFill/>
            <a:ln w="28575">
              <a:solidFill>
                <a:schemeClr val="tx1"/>
              </a:solidFill>
              <a:round/>
              <a:headEnd/>
              <a:tailEnd/>
            </a:ln>
          </p:spPr>
          <p:txBody>
            <a:bodyPr wrap="square">
              <a:prstTxWarp prst="textNoShape">
                <a:avLst/>
              </a:prstTxWarp>
              <a:spAutoFit/>
            </a:bodyPr>
            <a:lstStyle/>
            <a:p>
              <a:endParaRPr lang="fr-FR"/>
            </a:p>
          </p:txBody>
        </p:sp>
        <p:sp>
          <p:nvSpPr>
            <p:cNvPr id="138" name="Text Box 57"/>
            <p:cNvSpPr txBox="1">
              <a:spLocks noChangeArrowheads="1"/>
            </p:cNvSpPr>
            <p:nvPr/>
          </p:nvSpPr>
          <p:spPr bwMode="auto">
            <a:xfrm>
              <a:off x="1363167" y="2602695"/>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39" name="Text Box 57"/>
            <p:cNvSpPr txBox="1">
              <a:spLocks noChangeArrowheads="1"/>
            </p:cNvSpPr>
            <p:nvPr/>
          </p:nvSpPr>
          <p:spPr bwMode="auto">
            <a:xfrm>
              <a:off x="1363179" y="2755095"/>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40" name="Text Box 57"/>
            <p:cNvSpPr txBox="1">
              <a:spLocks noChangeArrowheads="1"/>
            </p:cNvSpPr>
            <p:nvPr/>
          </p:nvSpPr>
          <p:spPr bwMode="auto">
            <a:xfrm>
              <a:off x="1363191" y="2907495"/>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41" name="Text Box 57"/>
            <p:cNvSpPr txBox="1">
              <a:spLocks noChangeArrowheads="1"/>
            </p:cNvSpPr>
            <p:nvPr/>
          </p:nvSpPr>
          <p:spPr bwMode="auto">
            <a:xfrm>
              <a:off x="1363203" y="3059895"/>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42" name="Text Box 57"/>
            <p:cNvSpPr txBox="1">
              <a:spLocks noChangeArrowheads="1"/>
            </p:cNvSpPr>
            <p:nvPr/>
          </p:nvSpPr>
          <p:spPr bwMode="auto">
            <a:xfrm>
              <a:off x="1363215" y="3212295"/>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43" name="Text Box 57"/>
            <p:cNvSpPr txBox="1">
              <a:spLocks noChangeArrowheads="1"/>
            </p:cNvSpPr>
            <p:nvPr/>
          </p:nvSpPr>
          <p:spPr bwMode="auto">
            <a:xfrm>
              <a:off x="1363227" y="3364695"/>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44" name="Text Box 57"/>
            <p:cNvSpPr txBox="1">
              <a:spLocks noChangeArrowheads="1"/>
            </p:cNvSpPr>
            <p:nvPr/>
          </p:nvSpPr>
          <p:spPr bwMode="auto">
            <a:xfrm>
              <a:off x="1363239" y="3517095"/>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45" name="Text Box 57"/>
            <p:cNvSpPr txBox="1">
              <a:spLocks noChangeArrowheads="1"/>
            </p:cNvSpPr>
            <p:nvPr/>
          </p:nvSpPr>
          <p:spPr bwMode="auto">
            <a:xfrm>
              <a:off x="1363251" y="3669495"/>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65" name="Text Box 57"/>
            <p:cNvSpPr txBox="1">
              <a:spLocks noChangeArrowheads="1"/>
            </p:cNvSpPr>
            <p:nvPr/>
          </p:nvSpPr>
          <p:spPr bwMode="auto">
            <a:xfrm>
              <a:off x="1365195" y="395134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66" name="Text Box 57"/>
            <p:cNvSpPr txBox="1">
              <a:spLocks noChangeArrowheads="1"/>
            </p:cNvSpPr>
            <p:nvPr/>
          </p:nvSpPr>
          <p:spPr bwMode="auto">
            <a:xfrm>
              <a:off x="1365327" y="410374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67" name="Text Box 57"/>
            <p:cNvSpPr txBox="1">
              <a:spLocks noChangeArrowheads="1"/>
            </p:cNvSpPr>
            <p:nvPr/>
          </p:nvSpPr>
          <p:spPr bwMode="auto">
            <a:xfrm>
              <a:off x="1365459" y="425614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68" name="Text Box 57"/>
            <p:cNvSpPr txBox="1">
              <a:spLocks noChangeArrowheads="1"/>
            </p:cNvSpPr>
            <p:nvPr/>
          </p:nvSpPr>
          <p:spPr bwMode="auto">
            <a:xfrm>
              <a:off x="1365591" y="4408548"/>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70" name="Text Box 57"/>
            <p:cNvSpPr txBox="1">
              <a:spLocks noChangeArrowheads="1"/>
            </p:cNvSpPr>
            <p:nvPr/>
          </p:nvSpPr>
          <p:spPr bwMode="auto">
            <a:xfrm>
              <a:off x="1363263" y="3809196"/>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72" name="Text Box 57"/>
            <p:cNvSpPr txBox="1">
              <a:spLocks noChangeArrowheads="1"/>
            </p:cNvSpPr>
            <p:nvPr/>
          </p:nvSpPr>
          <p:spPr bwMode="auto">
            <a:xfrm>
              <a:off x="1365207" y="4408524"/>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73" name="Text Box 57"/>
            <p:cNvSpPr txBox="1">
              <a:spLocks noChangeArrowheads="1"/>
            </p:cNvSpPr>
            <p:nvPr/>
          </p:nvSpPr>
          <p:spPr bwMode="auto">
            <a:xfrm>
              <a:off x="1365339" y="4560924"/>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74" name="Text Box 57"/>
            <p:cNvSpPr txBox="1">
              <a:spLocks noChangeArrowheads="1"/>
            </p:cNvSpPr>
            <p:nvPr/>
          </p:nvSpPr>
          <p:spPr bwMode="auto">
            <a:xfrm>
              <a:off x="1365471" y="4713324"/>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75" name="Text Box 57"/>
            <p:cNvSpPr txBox="1">
              <a:spLocks noChangeArrowheads="1"/>
            </p:cNvSpPr>
            <p:nvPr/>
          </p:nvSpPr>
          <p:spPr bwMode="auto">
            <a:xfrm>
              <a:off x="1365603" y="4865724"/>
              <a:ext cx="162984" cy="246221"/>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600" b="1"/>
                <a:t>–</a:t>
              </a:r>
            </a:p>
          </p:txBody>
        </p:sp>
        <p:sp>
          <p:nvSpPr>
            <p:cNvPr id="177" name="Text Box 57"/>
            <p:cNvSpPr txBox="1">
              <a:spLocks noChangeArrowheads="1"/>
            </p:cNvSpPr>
            <p:nvPr/>
          </p:nvSpPr>
          <p:spPr bwMode="auto">
            <a:xfrm>
              <a:off x="657578" y="2712357"/>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179" name="Text Box 57"/>
            <p:cNvSpPr txBox="1">
              <a:spLocks noChangeArrowheads="1"/>
            </p:cNvSpPr>
            <p:nvPr/>
          </p:nvSpPr>
          <p:spPr bwMode="auto">
            <a:xfrm>
              <a:off x="657602" y="3017157"/>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181" name="Text Box 57"/>
            <p:cNvSpPr txBox="1">
              <a:spLocks noChangeArrowheads="1"/>
            </p:cNvSpPr>
            <p:nvPr/>
          </p:nvSpPr>
          <p:spPr bwMode="auto">
            <a:xfrm>
              <a:off x="657626" y="3321957"/>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183" name="Text Box 57"/>
            <p:cNvSpPr txBox="1">
              <a:spLocks noChangeArrowheads="1"/>
            </p:cNvSpPr>
            <p:nvPr/>
          </p:nvSpPr>
          <p:spPr bwMode="auto">
            <a:xfrm>
              <a:off x="657650" y="3626757"/>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186" name="Text Box 57"/>
            <p:cNvSpPr txBox="1">
              <a:spLocks noChangeArrowheads="1"/>
            </p:cNvSpPr>
            <p:nvPr/>
          </p:nvSpPr>
          <p:spPr bwMode="auto">
            <a:xfrm>
              <a:off x="659738" y="4213410"/>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188" name="Text Box 57"/>
            <p:cNvSpPr txBox="1">
              <a:spLocks noChangeArrowheads="1"/>
            </p:cNvSpPr>
            <p:nvPr/>
          </p:nvSpPr>
          <p:spPr bwMode="auto">
            <a:xfrm>
              <a:off x="660002" y="4518210"/>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189" name="Text Box 57"/>
            <p:cNvSpPr txBox="1">
              <a:spLocks noChangeArrowheads="1"/>
            </p:cNvSpPr>
            <p:nvPr/>
          </p:nvSpPr>
          <p:spPr bwMode="auto">
            <a:xfrm>
              <a:off x="657674" y="3918858"/>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190" name="Text Box 57"/>
            <p:cNvSpPr txBox="1">
              <a:spLocks noChangeArrowheads="1"/>
            </p:cNvSpPr>
            <p:nvPr/>
          </p:nvSpPr>
          <p:spPr bwMode="auto">
            <a:xfrm>
              <a:off x="659618" y="4518186"/>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192" name="Text Box 57"/>
            <p:cNvSpPr txBox="1">
              <a:spLocks noChangeArrowheads="1"/>
            </p:cNvSpPr>
            <p:nvPr/>
          </p:nvSpPr>
          <p:spPr bwMode="auto">
            <a:xfrm>
              <a:off x="659882" y="4822986"/>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195" name="Text Box 57"/>
            <p:cNvSpPr txBox="1">
              <a:spLocks noChangeArrowheads="1"/>
            </p:cNvSpPr>
            <p:nvPr/>
          </p:nvSpPr>
          <p:spPr bwMode="auto">
            <a:xfrm>
              <a:off x="1200003" y="2720823"/>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197" name="Text Box 57"/>
            <p:cNvSpPr txBox="1">
              <a:spLocks noChangeArrowheads="1"/>
            </p:cNvSpPr>
            <p:nvPr/>
          </p:nvSpPr>
          <p:spPr bwMode="auto">
            <a:xfrm>
              <a:off x="1200027" y="3017157"/>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199" name="Text Box 57"/>
            <p:cNvSpPr txBox="1">
              <a:spLocks noChangeArrowheads="1"/>
            </p:cNvSpPr>
            <p:nvPr/>
          </p:nvSpPr>
          <p:spPr bwMode="auto">
            <a:xfrm>
              <a:off x="1200051" y="3321957"/>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201" name="Text Box 57"/>
            <p:cNvSpPr txBox="1">
              <a:spLocks noChangeArrowheads="1"/>
            </p:cNvSpPr>
            <p:nvPr/>
          </p:nvSpPr>
          <p:spPr bwMode="auto">
            <a:xfrm>
              <a:off x="1200075" y="3626757"/>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203" name="Text Box 57"/>
            <p:cNvSpPr txBox="1">
              <a:spLocks noChangeArrowheads="1"/>
            </p:cNvSpPr>
            <p:nvPr/>
          </p:nvSpPr>
          <p:spPr bwMode="auto">
            <a:xfrm>
              <a:off x="1200099" y="3931557"/>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205" name="Text Box 57"/>
            <p:cNvSpPr txBox="1">
              <a:spLocks noChangeArrowheads="1"/>
            </p:cNvSpPr>
            <p:nvPr/>
          </p:nvSpPr>
          <p:spPr bwMode="auto">
            <a:xfrm>
              <a:off x="1200123" y="4236357"/>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207" name="Text Box 57"/>
            <p:cNvSpPr txBox="1">
              <a:spLocks noChangeArrowheads="1"/>
            </p:cNvSpPr>
            <p:nvPr/>
          </p:nvSpPr>
          <p:spPr bwMode="auto">
            <a:xfrm>
              <a:off x="1200147" y="4541157"/>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209" name="Text Box 57"/>
            <p:cNvSpPr txBox="1">
              <a:spLocks noChangeArrowheads="1"/>
            </p:cNvSpPr>
            <p:nvPr/>
          </p:nvSpPr>
          <p:spPr bwMode="auto">
            <a:xfrm>
              <a:off x="1200171" y="4845957"/>
              <a:ext cx="162984" cy="153888"/>
            </a:xfrm>
            <a:prstGeom prst="rect">
              <a:avLst/>
            </a:prstGeom>
            <a:noFill/>
            <a:ln w="12700">
              <a:noFill/>
              <a:miter lim="800000"/>
              <a:headEnd/>
              <a:tailEnd/>
            </a:ln>
          </p:spPr>
          <p:txBody>
            <a:bodyPr wrap="square" lIns="0" tIns="0" rIns="0" bIns="0">
              <a:prstTxWarp prst="textNoShape">
                <a:avLst/>
              </a:prstTxWarp>
              <a:spAutoFit/>
            </a:bodyPr>
            <a:lstStyle/>
            <a:p>
              <a:pPr algn="ctr">
                <a:lnSpc>
                  <a:spcPct val="100000"/>
                </a:lnSpc>
              </a:pPr>
              <a:r>
                <a:rPr lang="en-US" sz="1000" b="1"/>
                <a:t>+</a:t>
              </a:r>
            </a:p>
          </p:txBody>
        </p:sp>
        <p:sp>
          <p:nvSpPr>
            <p:cNvPr id="212" name="Rectangle 211"/>
            <p:cNvSpPr/>
            <p:nvPr/>
          </p:nvSpPr>
          <p:spPr>
            <a:xfrm>
              <a:off x="59588" y="3625037"/>
              <a:ext cx="402674" cy="369332"/>
            </a:xfrm>
            <a:prstGeom prst="rect">
              <a:avLst/>
            </a:prstGeom>
          </p:spPr>
          <p:txBody>
            <a:bodyPr wrap="none">
              <a:spAutoFit/>
            </a:bodyPr>
            <a:lstStyle/>
            <a:p>
              <a:r>
                <a:rPr lang="fr-FR">
                  <a:latin typeface="Symbol" charset="2"/>
                  <a:cs typeface="Symbol" charset="2"/>
                </a:rPr>
                <a:t>s</a:t>
              </a:r>
              <a:r>
                <a:rPr lang="fr-FR" baseline="-25000">
                  <a:latin typeface="Symbol" charset="2"/>
                  <a:cs typeface="Symbol" charset="2"/>
                </a:rPr>
                <a:t>0</a:t>
              </a:r>
              <a:endParaRPr lang="fr-FR"/>
            </a:p>
          </p:txBody>
        </p:sp>
        <p:sp>
          <p:nvSpPr>
            <p:cNvPr id="213" name="Rectangle 212"/>
            <p:cNvSpPr/>
            <p:nvPr/>
          </p:nvSpPr>
          <p:spPr>
            <a:xfrm>
              <a:off x="1517684" y="3635627"/>
              <a:ext cx="518091" cy="369332"/>
            </a:xfrm>
            <a:prstGeom prst="rect">
              <a:avLst/>
            </a:prstGeom>
          </p:spPr>
          <p:txBody>
            <a:bodyPr wrap="none">
              <a:spAutoFit/>
            </a:bodyPr>
            <a:lstStyle/>
            <a:p>
              <a:r>
                <a:rPr lang="fr-FR">
                  <a:latin typeface="Symbol" charset="2"/>
                  <a:cs typeface="Symbol" charset="2"/>
                </a:rPr>
                <a:t>–</a:t>
              </a:r>
              <a:r>
                <a:rPr lang="fr-FR">
                  <a:latin typeface="Symbol" charset="2"/>
                  <a:cs typeface="Symbol" charset="2"/>
                </a:rPr>
                <a:t>s</a:t>
              </a:r>
              <a:r>
                <a:rPr lang="fr-FR" baseline="-25000">
                  <a:latin typeface="Symbol" charset="2"/>
                  <a:cs typeface="Symbol" charset="2"/>
                </a:rPr>
                <a:t>0</a:t>
              </a:r>
              <a:endParaRPr lang="fr-FR"/>
            </a:p>
          </p:txBody>
        </p:sp>
        <p:sp>
          <p:nvSpPr>
            <p:cNvPr id="214" name="ZoneTexte 213"/>
            <p:cNvSpPr txBox="1"/>
            <p:nvPr/>
          </p:nvSpPr>
          <p:spPr>
            <a:xfrm rot="16200000">
              <a:off x="146625" y="4231676"/>
              <a:ext cx="1694875" cy="338554"/>
            </a:xfrm>
            <a:prstGeom prst="rect">
              <a:avLst/>
            </a:prstGeom>
            <a:noFill/>
          </p:spPr>
          <p:txBody>
            <a:bodyPr wrap="square" rtlCol="0">
              <a:spAutoFit/>
            </a:bodyPr>
            <a:lstStyle/>
            <a:p>
              <a:r>
                <a:rPr lang="fr-FR" sz="1600">
                  <a:solidFill>
                    <a:srgbClr val="008000"/>
                  </a:solidFill>
                </a:rPr>
                <a:t>diélectrique</a:t>
              </a:r>
            </a:p>
          </p:txBody>
        </p:sp>
        <p:sp>
          <p:nvSpPr>
            <p:cNvPr id="215" name="Line 57"/>
            <p:cNvSpPr>
              <a:spLocks noChangeShapeType="1"/>
            </p:cNvSpPr>
            <p:nvPr/>
          </p:nvSpPr>
          <p:spPr bwMode="auto">
            <a:xfrm>
              <a:off x="898163" y="3199938"/>
              <a:ext cx="265177" cy="0"/>
            </a:xfrm>
            <a:prstGeom prst="line">
              <a:avLst/>
            </a:prstGeom>
            <a:noFill/>
            <a:ln w="38100">
              <a:solidFill>
                <a:srgbClr val="800000"/>
              </a:solidFill>
              <a:round/>
              <a:headEnd/>
              <a:tailEnd type="triangle" w="med" len="med"/>
            </a:ln>
          </p:spPr>
          <p:txBody>
            <a:bodyPr wrap="square">
              <a:prstTxWarp prst="textNoShape">
                <a:avLst/>
              </a:prstTxWarp>
              <a:spAutoFit/>
            </a:bodyPr>
            <a:lstStyle/>
            <a:p>
              <a:endParaRPr lang="fr-FR"/>
            </a:p>
          </p:txBody>
        </p:sp>
        <p:sp>
          <p:nvSpPr>
            <p:cNvPr id="216" name="Text Box 58"/>
            <p:cNvSpPr txBox="1">
              <a:spLocks noChangeArrowheads="1"/>
            </p:cNvSpPr>
            <p:nvPr/>
          </p:nvSpPr>
          <p:spPr bwMode="auto">
            <a:xfrm>
              <a:off x="835526" y="2720195"/>
              <a:ext cx="454814" cy="492443"/>
            </a:xfrm>
            <a:prstGeom prst="rect">
              <a:avLst/>
            </a:prstGeom>
            <a:noFill/>
            <a:ln w="19050">
              <a:noFill/>
              <a:miter lim="800000"/>
              <a:headEnd/>
              <a:tailEnd/>
            </a:ln>
          </p:spPr>
          <p:txBody>
            <a:bodyPr wrap="none">
              <a:prstTxWarp prst="textNoShape">
                <a:avLst/>
              </a:prstTxWarp>
              <a:spAutoFit/>
            </a:bodyPr>
            <a:lstStyle/>
            <a:p>
              <a:pPr algn="ctr">
                <a:lnSpc>
                  <a:spcPct val="100000"/>
                </a:lnSpc>
              </a:pPr>
              <a:r>
                <a:rPr lang="en-US" sz="2600" b="1" i="1">
                  <a:solidFill>
                    <a:srgbClr val="800000"/>
                  </a:solidFill>
                </a:rPr>
                <a:t>E</a:t>
              </a:r>
            </a:p>
          </p:txBody>
        </p:sp>
      </p:grpSp>
      <p:sp>
        <p:nvSpPr>
          <p:cNvPr id="218" name="Espace réservé du contenu 2"/>
          <p:cNvSpPr txBox="1">
            <a:spLocks/>
          </p:cNvSpPr>
          <p:nvPr/>
        </p:nvSpPr>
        <p:spPr>
          <a:xfrm>
            <a:off x="2057395" y="1569606"/>
            <a:ext cx="6963838" cy="16376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fr-FR" sz="2400" b="0" i="0"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Dans un condensateur plan, les densités de charge </a:t>
            </a:r>
            <a:r>
              <a:rPr kumimoji="0" lang="fr-FR"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Symbol" charset="2"/>
                <a:ea typeface="+mn-ea"/>
                <a:cs typeface="Symbol" charset="2"/>
              </a:rPr>
              <a:t>±s</a:t>
            </a:r>
            <a:r>
              <a:rPr kumimoji="0" lang="fr-FR" sz="2400" b="0" i="1" u="none" strike="noStrike" kern="1200" cap="none" spc="0" normalizeH="0" baseline="-25000" noProof="0">
                <a:ln>
                  <a:noFill/>
                </a:ln>
                <a:solidFill>
                  <a:schemeClr val="bg1"/>
                </a:solidFill>
                <a:effectLst>
                  <a:outerShdw blurRad="63500" dist="50800" dir="2700000" algn="tl" rotWithShape="0">
                    <a:prstClr val="black">
                      <a:alpha val="50000"/>
                    </a:prstClr>
                  </a:outerShdw>
                </a:effectLst>
                <a:uLnTx/>
                <a:uFillTx/>
                <a:latin typeface="Symbol" charset="2"/>
                <a:ea typeface="+mn-ea"/>
                <a:cs typeface="Symbol" charset="2"/>
              </a:rPr>
              <a:t>0   </a:t>
            </a:r>
            <a:r>
              <a:rPr kumimoji="0" lang="fr-FR" sz="2400" b="0" i="0"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sur les armatures créent un champ</a:t>
            </a:r>
            <a:br>
              <a:rPr kumimoji="0" lang="fr-FR" sz="2400" b="0" i="0"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br>
            <a:r>
              <a:rPr kumimoji="0" lang="fr-FR"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E</a:t>
            </a:r>
            <a:r>
              <a:rPr kumimoji="0" lang="fr-FR" sz="2400" b="0" i="1" u="none" strike="noStrike" kern="1200" cap="none" spc="0" normalizeH="0" baseline="-2500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0 </a:t>
            </a:r>
            <a:r>
              <a:rPr kumimoji="0" lang="fr-FR"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Symbol" charset="2"/>
                <a:ea typeface="+mn-ea"/>
                <a:cs typeface="Symbol" charset="2"/>
              </a:rPr>
              <a:t>=</a:t>
            </a:r>
            <a:r>
              <a:rPr kumimoji="0" lang="fr-FR"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 </a:t>
            </a:r>
            <a:r>
              <a:rPr kumimoji="0" lang="fr-FR"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Symbol" charset="2"/>
                <a:ea typeface="+mn-ea"/>
                <a:cs typeface="Symbol" charset="2"/>
              </a:rPr>
              <a:t>s</a:t>
            </a:r>
            <a:r>
              <a:rPr kumimoji="0" lang="fr-FR" sz="2400" b="0" i="1" u="none" strike="noStrike" kern="1200" cap="none" spc="0" normalizeH="0" baseline="-25000" noProof="0">
                <a:ln>
                  <a:noFill/>
                </a:ln>
                <a:solidFill>
                  <a:schemeClr val="bg1"/>
                </a:solidFill>
                <a:effectLst>
                  <a:outerShdw blurRad="63500" dist="50800" dir="2700000" algn="tl" rotWithShape="0">
                    <a:prstClr val="black">
                      <a:alpha val="50000"/>
                    </a:prstClr>
                  </a:outerShdw>
                </a:effectLst>
                <a:uLnTx/>
                <a:uFillTx/>
                <a:latin typeface="Symbol" charset="2"/>
                <a:ea typeface="+mn-ea"/>
                <a:cs typeface="Symbol" charset="2"/>
              </a:rPr>
              <a:t>0  </a:t>
            </a:r>
            <a:r>
              <a:rPr kumimoji="0" lang="fr-FR"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Symbol" charset="2"/>
                <a:ea typeface="+mn-ea"/>
                <a:cs typeface="Symbol" charset="2"/>
              </a:rPr>
              <a:t>/ e</a:t>
            </a:r>
            <a:r>
              <a:rPr kumimoji="0" lang="fr-FR" sz="2400" b="0" i="1" u="none" strike="noStrike" kern="1200" cap="none" spc="0" normalizeH="0" baseline="-25000" noProof="0">
                <a:ln>
                  <a:noFill/>
                </a:ln>
                <a:solidFill>
                  <a:schemeClr val="bg1"/>
                </a:solidFill>
                <a:effectLst>
                  <a:outerShdw blurRad="63500" dist="50800" dir="2700000" algn="tl" rotWithShape="0">
                    <a:prstClr val="black">
                      <a:alpha val="50000"/>
                    </a:prstClr>
                  </a:outerShdw>
                </a:effectLst>
                <a:uLnTx/>
                <a:uFillTx/>
                <a:latin typeface="Symbol" charset="2"/>
                <a:ea typeface="+mn-ea"/>
                <a:cs typeface="Symbol" charset="2"/>
              </a:rPr>
              <a:t>0 </a:t>
            </a:r>
            <a:r>
              <a:rPr kumimoji="0" lang="fr-FR"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Symbol" charset="2"/>
                <a:ea typeface="+mn-ea"/>
                <a:cs typeface="Symbol" charset="2"/>
              </a:rPr>
              <a:t>.  </a:t>
            </a:r>
            <a:r>
              <a:rPr kumimoji="0" lang="fr-FR" sz="2400" b="0" i="0"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Si on place un diélectrique entre les armatures, il se polarise :  </a:t>
            </a:r>
            <a:r>
              <a:rPr kumimoji="0" lang="fr-FR"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P </a:t>
            </a:r>
            <a:r>
              <a:rPr kumimoji="0" lang="fr-FR"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Symbol" charset="2"/>
                <a:ea typeface="+mn-ea"/>
                <a:cs typeface="Symbol" charset="2"/>
              </a:rPr>
              <a:t>=</a:t>
            </a:r>
            <a:r>
              <a:rPr kumimoji="0" lang="fr-FR"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 </a:t>
            </a:r>
            <a:r>
              <a:rPr kumimoji="0" lang="en-US"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Symbol" charset="2"/>
                <a:ea typeface="+mn-ea"/>
                <a:cs typeface="Symbol" charset="2"/>
              </a:rPr>
              <a:t>c </a:t>
            </a:r>
            <a:r>
              <a:rPr kumimoji="0" lang="fr-FR"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Symbol" charset="2"/>
                <a:ea typeface="+mn-ea"/>
                <a:cs typeface="Symbol" charset="2"/>
              </a:rPr>
              <a:t>e</a:t>
            </a:r>
            <a:r>
              <a:rPr kumimoji="0" lang="fr-FR" sz="2400" b="0" i="1" u="none" strike="noStrike" kern="1200" cap="none" spc="0" normalizeH="0" baseline="-25000" noProof="0">
                <a:ln>
                  <a:noFill/>
                </a:ln>
                <a:solidFill>
                  <a:schemeClr val="bg1"/>
                </a:solidFill>
                <a:effectLst>
                  <a:outerShdw blurRad="63500" dist="50800" dir="2700000" algn="tl" rotWithShape="0">
                    <a:prstClr val="black">
                      <a:alpha val="50000"/>
                    </a:prstClr>
                  </a:outerShdw>
                </a:effectLst>
                <a:uLnTx/>
                <a:uFillTx/>
                <a:latin typeface="Symbol" charset="2"/>
                <a:ea typeface="+mn-ea"/>
                <a:cs typeface="Symbol" charset="2"/>
              </a:rPr>
              <a:t>0 </a:t>
            </a:r>
            <a:r>
              <a:rPr kumimoji="0" lang="en-US" sz="2400" b="0" i="1"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E</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er 14"/>
          <p:cNvGrpSpPr/>
          <p:nvPr/>
        </p:nvGrpSpPr>
        <p:grpSpPr>
          <a:xfrm>
            <a:off x="3418900" y="2528890"/>
            <a:ext cx="2313352" cy="1242486"/>
            <a:chOff x="6485950" y="2413746"/>
            <a:chExt cx="2313352" cy="1242486"/>
          </a:xfrm>
        </p:grpSpPr>
        <p:sp>
          <p:nvSpPr>
            <p:cNvPr id="10" name="Étoile à 7 branches 9"/>
            <p:cNvSpPr/>
            <p:nvPr/>
          </p:nvSpPr>
          <p:spPr>
            <a:xfrm>
              <a:off x="6485950" y="2413746"/>
              <a:ext cx="651450" cy="596154"/>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3" name="Connecteur droit avec flèche 12"/>
            <p:cNvCxnSpPr>
              <a:stCxn id="10" idx="2"/>
            </p:cNvCxnSpPr>
            <p:nvPr/>
          </p:nvCxnSpPr>
          <p:spPr>
            <a:xfrm rot="16200000" flipH="1">
              <a:off x="7040669" y="2925868"/>
              <a:ext cx="253997" cy="422065"/>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7378700" y="3009901"/>
              <a:ext cx="1420602" cy="646331"/>
            </a:xfrm>
            <a:prstGeom prst="rect">
              <a:avLst/>
            </a:prstGeom>
            <a:noFill/>
          </p:spPr>
          <p:txBody>
            <a:bodyPr wrap="square" rtlCol="0">
              <a:spAutoFit/>
            </a:bodyPr>
            <a:lstStyle/>
            <a:p>
              <a:r>
                <a:rPr lang="fr-FR">
                  <a:solidFill>
                    <a:srgbClr val="FFFF00"/>
                  </a:solidFill>
                </a:rPr>
                <a:t>paramètre du modèle</a:t>
              </a:r>
            </a:p>
          </p:txBody>
        </p:sp>
      </p:grpSp>
      <p:sp>
        <p:nvSpPr>
          <p:cNvPr id="3" name="Espace réservé du contenu 2"/>
          <p:cNvSpPr>
            <a:spLocks noGrp="1"/>
          </p:cNvSpPr>
          <p:nvPr>
            <p:ph idx="1"/>
          </p:nvPr>
        </p:nvSpPr>
        <p:spPr>
          <a:xfrm>
            <a:off x="0" y="1689100"/>
            <a:ext cx="8966200" cy="4851400"/>
          </a:xfrm>
        </p:spPr>
        <p:txBody>
          <a:bodyPr/>
          <a:lstStyle/>
          <a:p>
            <a:r>
              <a:rPr lang="fr-FR"/>
              <a:t>On suppose que les paires de fermions possèdent pendant leur durée de vie un moment dipolaire électrique moyen égal à :</a:t>
            </a:r>
          </a:p>
          <a:p>
            <a:pPr lvl="1"/>
            <a:endParaRPr lang="fr-FR"/>
          </a:p>
          <a:p>
            <a:pPr lvl="1">
              <a:spcAft>
                <a:spcPts val="1800"/>
              </a:spcAft>
              <a:buNone/>
            </a:pPr>
            <a:endParaRPr lang="fr-FR"/>
          </a:p>
          <a:p>
            <a:pPr>
              <a:spcAft>
                <a:spcPts val="1800"/>
              </a:spcAft>
            </a:pPr>
            <a:r>
              <a:rPr lang="fr-FR"/>
              <a:t>L'énergie de couplage de ce dip</a:t>
            </a:r>
            <a:r>
              <a:rPr lang="fr-FR"/>
              <a:t>ôle placé dans un champ électrique externe </a:t>
            </a:r>
            <a:r>
              <a:rPr lang="fr-FR" i="1"/>
              <a:t>E </a:t>
            </a:r>
            <a:r>
              <a:rPr lang="fr-FR"/>
              <a:t>vaut</a:t>
            </a:r>
            <a:endParaRPr lang="fr-FR" i="1"/>
          </a:p>
          <a:p>
            <a:pPr lvl="1"/>
            <a:endParaRPr lang="fr-FR"/>
          </a:p>
        </p:txBody>
      </p:sp>
      <p:sp>
        <p:nvSpPr>
          <p:cNvPr id="4" name="Espace réservé du numéro de diapositive 3"/>
          <p:cNvSpPr>
            <a:spLocks noGrp="1"/>
          </p:cNvSpPr>
          <p:nvPr>
            <p:ph type="sldNum" sz="quarter" idx="12"/>
          </p:nvPr>
        </p:nvSpPr>
        <p:spPr>
          <a:xfrm>
            <a:off x="4397660" y="6483346"/>
            <a:ext cx="533400" cy="365125"/>
          </a:xfrm>
        </p:spPr>
        <p:txBody>
          <a:bodyPr/>
          <a:lstStyle/>
          <a:p>
            <a:fld id="{C27BF97B-3E36-2440-BA9A-ED642AA91949}" type="slidenum">
              <a:t>17</a:t>
            </a:fld>
            <a:endParaRPr lang="fr-FR"/>
          </a:p>
        </p:txBody>
      </p:sp>
      <p:sp>
        <p:nvSpPr>
          <p:cNvPr id="5" name="Titre 1"/>
          <p:cNvSpPr>
            <a:spLocks noGrp="1"/>
          </p:cNvSpPr>
          <p:nvPr>
            <p:ph type="title"/>
          </p:nvPr>
        </p:nvSpPr>
        <p:spPr/>
        <p:txBody>
          <a:bodyPr/>
          <a:lstStyle/>
          <a:p>
            <a:r>
              <a:rPr lang="fr-FR" sz="3400"/>
              <a:t>Permittivité électrique du vide </a:t>
            </a:r>
          </a:p>
        </p:txBody>
      </p:sp>
      <p:graphicFrame>
        <p:nvGraphicFramePr>
          <p:cNvPr id="6" name="Object 76"/>
          <p:cNvGraphicFramePr>
            <a:graphicFrameLocks noChangeAspect="1"/>
          </p:cNvGraphicFramePr>
          <p:nvPr/>
        </p:nvGraphicFramePr>
        <p:xfrm>
          <a:off x="3548587" y="2561170"/>
          <a:ext cx="1663700" cy="588963"/>
        </p:xfrm>
        <a:graphic>
          <a:graphicData uri="http://schemas.openxmlformats.org/presentationml/2006/ole">
            <p:oleObj spid="_x0000_s152578" name="Équation" r:id="rId3" imgW="685800" imgH="241300" progId="Equation.3">
              <p:embed/>
            </p:oleObj>
          </a:graphicData>
        </a:graphic>
      </p:graphicFrame>
      <p:graphicFrame>
        <p:nvGraphicFramePr>
          <p:cNvPr id="7" name="Object 76"/>
          <p:cNvGraphicFramePr>
            <a:graphicFrameLocks noChangeAspect="1"/>
          </p:cNvGraphicFramePr>
          <p:nvPr/>
        </p:nvGraphicFramePr>
        <p:xfrm>
          <a:off x="4063983" y="4839743"/>
          <a:ext cx="1139825" cy="617538"/>
        </p:xfrm>
        <a:graphic>
          <a:graphicData uri="http://schemas.openxmlformats.org/presentationml/2006/ole">
            <p:oleObj spid="_x0000_s152579" name="Équation" r:id="rId4" imgW="469900" imgH="254000" progId="Equation.3">
              <p:embed/>
            </p:oleObj>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Object 76"/>
          <p:cNvGraphicFramePr>
            <a:graphicFrameLocks noChangeAspect="1"/>
          </p:cNvGraphicFramePr>
          <p:nvPr/>
        </p:nvGraphicFramePr>
        <p:xfrm>
          <a:off x="4297366" y="4615935"/>
          <a:ext cx="4535487" cy="1744662"/>
        </p:xfrm>
        <a:graphic>
          <a:graphicData uri="http://schemas.openxmlformats.org/presentationml/2006/ole">
            <p:oleObj spid="_x0000_s153602" name="Équation" r:id="rId3" imgW="2032000" imgH="850900" progId="Equation.3">
              <p:embed/>
            </p:oleObj>
          </a:graphicData>
        </a:graphic>
      </p:graphicFrame>
      <p:sp>
        <p:nvSpPr>
          <p:cNvPr id="3" name="Espace réservé du contenu 2"/>
          <p:cNvSpPr>
            <a:spLocks noGrp="1"/>
          </p:cNvSpPr>
          <p:nvPr>
            <p:ph idx="1"/>
          </p:nvPr>
        </p:nvSpPr>
        <p:spPr>
          <a:xfrm>
            <a:off x="0" y="1859924"/>
            <a:ext cx="4711700" cy="4807576"/>
          </a:xfrm>
        </p:spPr>
        <p:txBody>
          <a:bodyPr wrap="square">
            <a:noAutofit/>
          </a:bodyPr>
          <a:lstStyle/>
          <a:p>
            <a:r>
              <a:rPr lang="fr-FR"/>
              <a:t>La durée de vie moyenne </a:t>
            </a:r>
            <a:r>
              <a:rPr lang="fr-FR" i="1">
                <a:latin typeface="Symbol" charset="2"/>
                <a:cs typeface="Symbol" charset="2"/>
              </a:rPr>
              <a:t>t</a:t>
            </a:r>
            <a:r>
              <a:rPr lang="fr-FR"/>
              <a:t> de la paire dépend de </a:t>
            </a:r>
            <a:r>
              <a:rPr lang="fr-FR" i="1">
                <a:latin typeface="Symbol" charset="2"/>
                <a:cs typeface="Symbol" charset="2"/>
              </a:rPr>
              <a:t>q </a:t>
            </a:r>
            <a:r>
              <a:rPr lang="fr-FR">
                <a:latin typeface="Symbol" charset="2"/>
                <a:cs typeface="Symbol" charset="2"/>
              </a:rPr>
              <a:t>:</a:t>
            </a:r>
            <a:endParaRPr lang="fr-FR" i="1"/>
          </a:p>
          <a:p>
            <a:pPr lvl="1"/>
            <a:r>
              <a:rPr lang="fr-FR"/>
              <a:t>Si</a:t>
            </a:r>
            <a:r>
              <a:rPr lang="fr-FR" i="1"/>
              <a:t> d </a:t>
            </a:r>
            <a:r>
              <a:rPr lang="fr-FR"/>
              <a:t>est aligné sur le champ, la paire dure plus longtemps que s'il est antialigné, car on a emprunté moins d'énergie au vide pour la créer.</a:t>
            </a:r>
          </a:p>
          <a:p>
            <a:r>
              <a:rPr lang="fr-FR"/>
              <a:t>Le dip</a:t>
            </a:r>
            <a:r>
              <a:rPr lang="fr-FR"/>
              <a:t>ôle électrique </a:t>
            </a:r>
            <a:r>
              <a:rPr lang="fr-FR"/>
              <a:t>moyen des paires en présence du champ extérieur </a:t>
            </a:r>
            <a:r>
              <a:rPr lang="fr-FR" i="1"/>
              <a:t>E</a:t>
            </a:r>
            <a:r>
              <a:rPr lang="fr-FR"/>
              <a:t> vaut :</a:t>
            </a:r>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18</a:t>
            </a:fld>
            <a:endParaRPr lang="fr-FR"/>
          </a:p>
        </p:txBody>
      </p:sp>
      <p:grpSp>
        <p:nvGrpSpPr>
          <p:cNvPr id="2" name="Grouper 7"/>
          <p:cNvGrpSpPr/>
          <p:nvPr/>
        </p:nvGrpSpPr>
        <p:grpSpPr>
          <a:xfrm>
            <a:off x="5652077" y="1930152"/>
            <a:ext cx="2440226" cy="1141084"/>
            <a:chOff x="5629275" y="3291069"/>
            <a:chExt cx="2228851" cy="1141084"/>
          </a:xfrm>
        </p:grpSpPr>
        <p:cxnSp>
          <p:nvCxnSpPr>
            <p:cNvPr id="9" name="Connecteur droit 8"/>
            <p:cNvCxnSpPr/>
            <p:nvPr/>
          </p:nvCxnSpPr>
          <p:spPr>
            <a:xfrm rot="5400000" flipH="1" flipV="1">
              <a:off x="6074491" y="3147834"/>
              <a:ext cx="656306" cy="1090567"/>
            </a:xfrm>
            <a:prstGeom prst="line">
              <a:avLst/>
            </a:prstGeom>
            <a:ln w="19050" cap="flat"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5863711" y="4015110"/>
              <a:ext cx="1994415" cy="6162"/>
            </a:xfrm>
            <a:prstGeom prst="line">
              <a:avLst/>
            </a:prstGeom>
            <a:ln w="19050" cap="flat"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6248170" y="3291069"/>
              <a:ext cx="365198" cy="400110"/>
            </a:xfrm>
            <a:prstGeom prst="rect">
              <a:avLst/>
            </a:prstGeom>
            <a:noFill/>
          </p:spPr>
          <p:txBody>
            <a:bodyPr wrap="square" rtlCol="0">
              <a:spAutoFit/>
            </a:bodyPr>
            <a:lstStyle/>
            <a:p>
              <a:r>
                <a:rPr lang="fr-FR" sz="2000" i="1">
                  <a:cs typeface="Symbol" charset="2"/>
                </a:rPr>
                <a:t>d</a:t>
              </a:r>
              <a:endParaRPr lang="fr-FR" sz="2000" i="1" baseline="30000">
                <a:cs typeface="Symbol" charset="2"/>
              </a:endParaRPr>
            </a:p>
          </p:txBody>
        </p:sp>
        <p:sp>
          <p:nvSpPr>
            <p:cNvPr id="12" name="ZoneTexte 11"/>
            <p:cNvSpPr txBox="1"/>
            <p:nvPr/>
          </p:nvSpPr>
          <p:spPr>
            <a:xfrm>
              <a:off x="6779747" y="4032043"/>
              <a:ext cx="447675" cy="400110"/>
            </a:xfrm>
            <a:prstGeom prst="rect">
              <a:avLst/>
            </a:prstGeom>
            <a:noFill/>
          </p:spPr>
          <p:txBody>
            <a:bodyPr wrap="square" rtlCol="0">
              <a:spAutoFit/>
            </a:bodyPr>
            <a:lstStyle/>
            <a:p>
              <a:r>
                <a:rPr lang="fr-FR" sz="2000" i="1">
                  <a:latin typeface="Cambria"/>
                  <a:cs typeface="Cambria"/>
                </a:rPr>
                <a:t>E</a:t>
              </a:r>
              <a:endParaRPr lang="fr-FR" sz="2000" i="1" baseline="30000"/>
            </a:p>
          </p:txBody>
        </p:sp>
        <p:sp>
          <p:nvSpPr>
            <p:cNvPr id="13" name="Arc 12"/>
            <p:cNvSpPr/>
            <p:nvPr/>
          </p:nvSpPr>
          <p:spPr>
            <a:xfrm>
              <a:off x="5629275" y="3696389"/>
              <a:ext cx="682625" cy="622103"/>
            </a:xfrm>
            <a:prstGeom prst="arc">
              <a:avLst>
                <a:gd name="adj1" fmla="val 19334705"/>
                <a:gd name="adj2" fmla="val 71154"/>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ZoneTexte 13"/>
            <p:cNvSpPr txBox="1"/>
            <p:nvPr/>
          </p:nvSpPr>
          <p:spPr>
            <a:xfrm>
              <a:off x="6325628" y="3615000"/>
              <a:ext cx="447675" cy="400110"/>
            </a:xfrm>
            <a:prstGeom prst="rect">
              <a:avLst/>
            </a:prstGeom>
            <a:noFill/>
          </p:spPr>
          <p:txBody>
            <a:bodyPr wrap="square" rtlCol="0">
              <a:spAutoFit/>
            </a:bodyPr>
            <a:lstStyle/>
            <a:p>
              <a:r>
                <a:rPr lang="fr-FR" sz="2000" i="1">
                  <a:latin typeface="Symbol" charset="2"/>
                  <a:cs typeface="Symbol" charset="2"/>
                </a:rPr>
                <a:t>q</a:t>
              </a:r>
              <a:endParaRPr lang="fr-FR" sz="2000" i="1" baseline="30000"/>
            </a:p>
          </p:txBody>
        </p:sp>
        <p:cxnSp>
          <p:nvCxnSpPr>
            <p:cNvPr id="15" name="Connecteur droit 14"/>
            <p:cNvCxnSpPr>
              <a:cxnSpLocks noChangeAspect="1"/>
            </p:cNvCxnSpPr>
            <p:nvPr/>
          </p:nvCxnSpPr>
          <p:spPr>
            <a:xfrm>
              <a:off x="6355909" y="3378692"/>
              <a:ext cx="153282" cy="1588"/>
            </a:xfrm>
            <a:prstGeom prst="line">
              <a:avLst/>
            </a:prstGeom>
            <a:ln w="9525" cap="flat"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a:cxnSpLocks noChangeAspect="1"/>
            </p:cNvCxnSpPr>
            <p:nvPr/>
          </p:nvCxnSpPr>
          <p:spPr>
            <a:xfrm>
              <a:off x="6864351" y="4108943"/>
              <a:ext cx="194185" cy="1588"/>
            </a:xfrm>
            <a:prstGeom prst="line">
              <a:avLst/>
            </a:prstGeom>
            <a:ln w="9525" cap="flat"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aphicFrame>
        <p:nvGraphicFramePr>
          <p:cNvPr id="17" name="Object 24"/>
          <p:cNvGraphicFramePr>
            <a:graphicFrameLocks noChangeAspect="1"/>
          </p:cNvGraphicFramePr>
          <p:nvPr/>
        </p:nvGraphicFramePr>
        <p:xfrm>
          <a:off x="5257800" y="3152775"/>
          <a:ext cx="3586163" cy="976313"/>
        </p:xfrm>
        <a:graphic>
          <a:graphicData uri="http://schemas.openxmlformats.org/presentationml/2006/ole">
            <p:oleObj spid="_x0000_s153603" name="Équation" r:id="rId4" imgW="1447800" imgH="431800" progId="Equation.3">
              <p:embed/>
            </p:oleObj>
          </a:graphicData>
        </a:graphic>
      </p:graphicFrame>
      <p:sp>
        <p:nvSpPr>
          <p:cNvPr id="20" name="Titre 1"/>
          <p:cNvSpPr>
            <a:spLocks noGrp="1"/>
          </p:cNvSpPr>
          <p:nvPr>
            <p:ph type="title"/>
          </p:nvPr>
        </p:nvSpPr>
        <p:spPr>
          <a:xfrm>
            <a:off x="765174" y="79468"/>
            <a:ext cx="7612063" cy="1417638"/>
          </a:xfrm>
        </p:spPr>
        <p:txBody>
          <a:bodyPr/>
          <a:lstStyle/>
          <a:p>
            <a:r>
              <a:rPr lang="fr-FR" sz="3400"/>
              <a:t>Permittivité électrique du vide </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00" y="1728881"/>
            <a:ext cx="5080000" cy="4992594"/>
          </a:xfrm>
        </p:spPr>
        <p:txBody>
          <a:bodyPr/>
          <a:lstStyle/>
          <a:p>
            <a:r>
              <a:rPr lang="fr-FR"/>
              <a:t>Relation liant la polarisation des paires du vide et le champ électrique</a:t>
            </a:r>
          </a:p>
          <a:p>
            <a:pPr>
              <a:spcAft>
                <a:spcPts val="600"/>
              </a:spcAft>
            </a:pPr>
            <a:r>
              <a:rPr lang="fr-FR"/>
              <a:t>linéaire pour </a:t>
            </a:r>
            <a:r>
              <a:rPr lang="fr-FR" i="1"/>
              <a:t>E≪ E</a:t>
            </a:r>
            <a:r>
              <a:rPr lang="fr-FR" i="1" baseline="-25000"/>
              <a:t>lim</a:t>
            </a:r>
          </a:p>
          <a:p>
            <a:pPr>
              <a:spcAft>
                <a:spcPts val="600"/>
              </a:spcAft>
            </a:pPr>
            <a:endParaRPr lang="fr-FR" i="1" baseline="-25000"/>
          </a:p>
          <a:p>
            <a:r>
              <a:rPr lang="fr-FR"/>
              <a:t>zone non linéaire où la polarisation augmente plus vite</a:t>
            </a:r>
          </a:p>
          <a:p>
            <a:r>
              <a:rPr lang="fr-FR"/>
              <a:t>saturation asymptotique :</a:t>
            </a:r>
          </a:p>
          <a:p>
            <a:pPr lvl="1"/>
            <a:r>
              <a:rPr lang="fr-FR"/>
              <a:t>on polarise entièrement les paires quand le champ est égal à B</a:t>
            </a:r>
            <a:r>
              <a:rPr lang="fr-FR" baseline="-25000"/>
              <a:t>lim</a:t>
            </a:r>
            <a:r>
              <a:rPr lang="fr-FR"/>
              <a:t> </a:t>
            </a:r>
            <a:r>
              <a:rPr lang="fr-FR" i="1" baseline="-25000"/>
              <a:t> </a:t>
            </a:r>
            <a:r>
              <a:rPr lang="fr-FR"/>
              <a:t> </a:t>
            </a:r>
            <a:endParaRPr lang="fr-FR" i="1">
              <a:latin typeface="Symbol" charset="2"/>
              <a:cs typeface="Symbol" charset="2"/>
            </a:endParaRPr>
          </a:p>
          <a:p>
            <a:pPr>
              <a:spcAft>
                <a:spcPts val="3000"/>
              </a:spcAft>
            </a:pPr>
            <a:endParaRPr lang="fr-FR" i="1"/>
          </a:p>
        </p:txBody>
      </p:sp>
      <p:sp>
        <p:nvSpPr>
          <p:cNvPr id="4" name="Espace réservé du numéro de diapositive 3"/>
          <p:cNvSpPr>
            <a:spLocks noGrp="1"/>
          </p:cNvSpPr>
          <p:nvPr>
            <p:ph type="sldNum" sz="quarter" idx="12"/>
          </p:nvPr>
        </p:nvSpPr>
        <p:spPr>
          <a:xfrm>
            <a:off x="4397660" y="6483346"/>
            <a:ext cx="533400" cy="365125"/>
          </a:xfrm>
        </p:spPr>
        <p:txBody>
          <a:bodyPr/>
          <a:lstStyle/>
          <a:p>
            <a:fld id="{C27BF97B-3E36-2440-BA9A-ED642AA91949}" type="slidenum">
              <a:t>19</a:t>
            </a:fld>
            <a:endParaRPr lang="fr-FR"/>
          </a:p>
        </p:txBody>
      </p:sp>
      <p:sp>
        <p:nvSpPr>
          <p:cNvPr id="5" name="Titre 1"/>
          <p:cNvSpPr>
            <a:spLocks noGrp="1"/>
          </p:cNvSpPr>
          <p:nvPr>
            <p:ph type="title"/>
          </p:nvPr>
        </p:nvSpPr>
        <p:spPr>
          <a:xfrm>
            <a:off x="765174" y="79468"/>
            <a:ext cx="8365787" cy="1417638"/>
          </a:xfrm>
        </p:spPr>
        <p:txBody>
          <a:bodyPr/>
          <a:lstStyle/>
          <a:p>
            <a:r>
              <a:rPr lang="fr-FR" sz="3400"/>
              <a:t>Moment dipolaire moyen d'une paire :</a:t>
            </a:r>
            <a:br>
              <a:rPr lang="fr-FR" sz="3400"/>
            </a:br>
            <a:r>
              <a:rPr lang="fr-FR" sz="3400" i="1"/>
              <a:t>d</a:t>
            </a:r>
            <a:r>
              <a:rPr lang="fr-FR" sz="3400" i="1" baseline="-25000"/>
              <a:t>f </a:t>
            </a:r>
            <a:r>
              <a:rPr lang="fr-FR" sz="3400" i="1"/>
              <a:t>.</a:t>
            </a:r>
            <a:r>
              <a:rPr lang="fr-FR" sz="3400" i="1" baseline="-25000"/>
              <a:t> </a:t>
            </a:r>
            <a:r>
              <a:rPr lang="fr-FR" sz="3400" i="1"/>
              <a:t>f(</a:t>
            </a:r>
            <a:r>
              <a:rPr lang="fr-FR" sz="3400" i="1">
                <a:latin typeface="Symbol" charset="2"/>
                <a:cs typeface="Symbol" charset="2"/>
              </a:rPr>
              <a:t>h=</a:t>
            </a:r>
            <a:r>
              <a:rPr lang="fr-FR" sz="3400" i="1"/>
              <a:t>E/E</a:t>
            </a:r>
            <a:r>
              <a:rPr lang="fr-FR" sz="3400" i="1" baseline="-25000"/>
              <a:t>lim</a:t>
            </a:r>
            <a:r>
              <a:rPr lang="fr-FR" sz="3400" i="1"/>
              <a:t>)</a:t>
            </a:r>
          </a:p>
        </p:txBody>
      </p:sp>
      <p:pic>
        <p:nvPicPr>
          <p:cNvPr id="18" name="Image 17" descr="mu0nonlin.pdf"/>
          <p:cNvPicPr>
            <a:picLocks noChangeAspect="1"/>
          </p:cNvPicPr>
          <p:nvPr/>
        </p:nvPicPr>
        <p:blipFill>
          <a:blip r:embed="rId3">
            <a:clrChange>
              <a:clrFrom>
                <a:srgbClr val="000400"/>
              </a:clrFrom>
              <a:clrTo>
                <a:srgbClr val="000400">
                  <a:alpha val="0"/>
                </a:srgbClr>
              </a:clrTo>
            </a:clrChange>
          </a:blip>
          <a:srcRect l="20199" t="7146" r="22724" b="9528"/>
          <a:stretch>
            <a:fillRect/>
          </a:stretch>
        </p:blipFill>
        <p:spPr>
          <a:xfrm>
            <a:off x="4966756" y="2428144"/>
            <a:ext cx="4312367" cy="4448710"/>
          </a:xfrm>
          <a:prstGeom prst="rect">
            <a:avLst/>
          </a:prstGeom>
        </p:spPr>
      </p:pic>
      <p:sp>
        <p:nvSpPr>
          <p:cNvPr id="19" name="ZoneTexte 18"/>
          <p:cNvSpPr txBox="1"/>
          <p:nvPr/>
        </p:nvSpPr>
        <p:spPr>
          <a:xfrm rot="16200000">
            <a:off x="4088176" y="2837031"/>
            <a:ext cx="1369799" cy="369332"/>
          </a:xfrm>
          <a:prstGeom prst="rect">
            <a:avLst/>
          </a:prstGeom>
          <a:noFill/>
        </p:spPr>
        <p:txBody>
          <a:bodyPr wrap="square" rtlCol="0">
            <a:spAutoFit/>
          </a:bodyPr>
          <a:lstStyle/>
          <a:p>
            <a:r>
              <a:rPr lang="fr-FR">
                <a:solidFill>
                  <a:schemeClr val="bg1"/>
                </a:solidFill>
              </a:rPr>
              <a:t>&lt;M&gt;/2µ</a:t>
            </a:r>
            <a:r>
              <a:rPr lang="fr-FR" baseline="-25000">
                <a:solidFill>
                  <a:schemeClr val="bg1"/>
                </a:solidFill>
              </a:rPr>
              <a:t>B</a:t>
            </a:r>
          </a:p>
        </p:txBody>
      </p:sp>
      <p:graphicFrame>
        <p:nvGraphicFramePr>
          <p:cNvPr id="145412" name="Object 24"/>
          <p:cNvGraphicFramePr>
            <a:graphicFrameLocks noChangeAspect="1"/>
          </p:cNvGraphicFramePr>
          <p:nvPr/>
        </p:nvGraphicFramePr>
        <p:xfrm>
          <a:off x="5978525" y="1865313"/>
          <a:ext cx="2295525" cy="561975"/>
        </p:xfrm>
        <a:graphic>
          <a:graphicData uri="http://schemas.openxmlformats.org/presentationml/2006/ole">
            <p:oleObj spid="_x0000_s154626" name="Équation" r:id="rId4" imgW="901700" imgH="241300" progId="Equation.3">
              <p:embed/>
            </p:oleObj>
          </a:graphicData>
        </a:graphic>
      </p:graphicFrame>
      <p:graphicFrame>
        <p:nvGraphicFramePr>
          <p:cNvPr id="20" name="Object 24"/>
          <p:cNvGraphicFramePr>
            <a:graphicFrameLocks noChangeAspect="1"/>
          </p:cNvGraphicFramePr>
          <p:nvPr/>
        </p:nvGraphicFramePr>
        <p:xfrm>
          <a:off x="5449888" y="2646363"/>
          <a:ext cx="3097212" cy="1585912"/>
        </p:xfrm>
        <a:graphic>
          <a:graphicData uri="http://schemas.openxmlformats.org/presentationml/2006/ole">
            <p:oleObj spid="_x0000_s154627" name="Équation" r:id="rId5" imgW="1562100" imgH="876300" progId="Equation.3">
              <p:embed/>
            </p:oleObj>
          </a:graphicData>
        </a:graphic>
      </p:graphicFrame>
      <p:graphicFrame>
        <p:nvGraphicFramePr>
          <p:cNvPr id="145414" name="Object 6"/>
          <p:cNvGraphicFramePr>
            <a:graphicFrameLocks noChangeAspect="1"/>
          </p:cNvGraphicFramePr>
          <p:nvPr/>
        </p:nvGraphicFramePr>
        <p:xfrm>
          <a:off x="754063" y="3503613"/>
          <a:ext cx="3494087" cy="971550"/>
        </p:xfrm>
        <a:graphic>
          <a:graphicData uri="http://schemas.openxmlformats.org/presentationml/2006/ole">
            <p:oleObj spid="_x0000_s154628" name="Équation" r:id="rId6" imgW="1676400" imgH="5080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4386115" y="6472763"/>
            <a:ext cx="533400" cy="365125"/>
          </a:xfrm>
        </p:spPr>
        <p:txBody>
          <a:bodyPr/>
          <a:lstStyle/>
          <a:p>
            <a:fld id="{C27BF97B-3E36-2440-BA9A-ED642AA91949}" type="slidenum">
              <a:t>2</a:t>
            </a:fld>
            <a:endParaRPr lang="fr-FR"/>
          </a:p>
        </p:txBody>
      </p:sp>
      <p:sp>
        <p:nvSpPr>
          <p:cNvPr id="11" name="Titre 1"/>
          <p:cNvSpPr>
            <a:spLocks noGrp="1"/>
          </p:cNvSpPr>
          <p:nvPr>
            <p:ph type="title"/>
          </p:nvPr>
        </p:nvSpPr>
        <p:spPr>
          <a:xfrm rot="20214448">
            <a:off x="184725" y="3098800"/>
            <a:ext cx="8739909" cy="1417638"/>
          </a:xfrm>
        </p:spPr>
        <p:txBody>
          <a:bodyPr/>
          <a:lstStyle/>
          <a:p>
            <a:r>
              <a:rPr lang="fr-FR" sz="3400">
                <a:ln w="18415" cmpd="sng">
                  <a:solidFill>
                    <a:srgbClr val="FFFFFF"/>
                  </a:solidFill>
                  <a:prstDash val="solid"/>
                </a:ln>
                <a:solidFill>
                  <a:srgbClr val="FFFFFF"/>
                </a:solidFill>
                <a:effectLst>
                  <a:outerShdw blurRad="63500" dir="3600000" algn="tl" rotWithShape="0">
                    <a:srgbClr val="000000">
                      <a:alpha val="70000"/>
                    </a:srgbClr>
                  </a:outerShdw>
                  <a:reflection stA="27000" endPos="54000" dist="317500" dir="5400000" sy="-100000" algn="bl" rotWithShape="0"/>
                </a:effectLst>
              </a:rPr>
              <a:t>Un mécanisme physique à l'origine des propriétés électromagnétiques du vide ? </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99" y="1675966"/>
            <a:ext cx="9118261" cy="4992594"/>
          </a:xfrm>
        </p:spPr>
        <p:txBody>
          <a:bodyPr/>
          <a:lstStyle/>
          <a:p>
            <a:pPr>
              <a:spcAft>
                <a:spcPts val="1800"/>
              </a:spcAft>
            </a:pPr>
            <a:r>
              <a:rPr lang="fr-FR" smtClean="0"/>
              <a:t>Les fermions         donnent une densité de polarisation :</a:t>
            </a:r>
            <a:endParaRPr lang="fr-FR" baseline="-25000"/>
          </a:p>
          <a:p>
            <a:pPr>
              <a:spcAft>
                <a:spcPts val="600"/>
              </a:spcAft>
            </a:pPr>
            <a:r>
              <a:rPr lang="fr-FR"/>
              <a:t>la somme sur toutes les espèces de fermions donne une estimation de </a:t>
            </a:r>
            <a:r>
              <a:rPr lang="fr-FR" i="1">
                <a:latin typeface="Symbol" charset="2"/>
                <a:cs typeface="Symbol" charset="2"/>
              </a:rPr>
              <a:t>e</a:t>
            </a:r>
            <a:r>
              <a:rPr lang="fr-FR" i="1" baseline="-25000">
                <a:latin typeface="Symbol" charset="2"/>
                <a:cs typeface="Symbol" charset="2"/>
              </a:rPr>
              <a:t>0</a:t>
            </a:r>
            <a:r>
              <a:rPr lang="fr-FR"/>
              <a:t> :</a:t>
            </a:r>
          </a:p>
          <a:p>
            <a:pPr>
              <a:spcAft>
                <a:spcPts val="10800"/>
              </a:spcAft>
            </a:pPr>
            <a:r>
              <a:rPr lang="fr-FR"/>
              <a:t>ce qui conduit, dans la zone linéaire, à :</a:t>
            </a:r>
          </a:p>
          <a:p>
            <a:pPr>
              <a:spcAft>
                <a:spcPts val="10800"/>
              </a:spcAft>
            </a:pPr>
            <a:r>
              <a:rPr lang="fr-FR"/>
              <a:t>soit :</a:t>
            </a:r>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20</a:t>
            </a:fld>
            <a:endParaRPr lang="fr-FR"/>
          </a:p>
        </p:txBody>
      </p:sp>
      <p:sp>
        <p:nvSpPr>
          <p:cNvPr id="5" name="Titre 1"/>
          <p:cNvSpPr>
            <a:spLocks noGrp="1"/>
          </p:cNvSpPr>
          <p:nvPr>
            <p:ph type="title"/>
          </p:nvPr>
        </p:nvSpPr>
        <p:spPr>
          <a:xfrm>
            <a:off x="447684" y="68885"/>
            <a:ext cx="8365787" cy="1417638"/>
          </a:xfrm>
        </p:spPr>
        <p:txBody>
          <a:bodyPr/>
          <a:lstStyle/>
          <a:p>
            <a:r>
              <a:rPr lang="fr-FR" sz="3400"/>
              <a:t>Densité de polarisation</a:t>
            </a:r>
            <a:endParaRPr lang="fr-FR" sz="3400" i="1"/>
          </a:p>
        </p:txBody>
      </p:sp>
      <p:graphicFrame>
        <p:nvGraphicFramePr>
          <p:cNvPr id="148487" name="Object 7"/>
          <p:cNvGraphicFramePr>
            <a:graphicFrameLocks noChangeAspect="1"/>
          </p:cNvGraphicFramePr>
          <p:nvPr/>
        </p:nvGraphicFramePr>
        <p:xfrm>
          <a:off x="2226449" y="1697132"/>
          <a:ext cx="555625" cy="495300"/>
        </p:xfrm>
        <a:graphic>
          <a:graphicData uri="http://schemas.openxmlformats.org/presentationml/2006/ole">
            <p:oleObj spid="_x0000_s156674" name="Équation" r:id="rId3" imgW="228600" imgH="203200" progId="Equation.3">
              <p:embed/>
            </p:oleObj>
          </a:graphicData>
        </a:graphic>
      </p:graphicFrame>
      <p:graphicFrame>
        <p:nvGraphicFramePr>
          <p:cNvPr id="148488" name="Object 8"/>
          <p:cNvGraphicFramePr>
            <a:graphicFrameLocks noChangeAspect="1"/>
          </p:cNvGraphicFramePr>
          <p:nvPr/>
        </p:nvGraphicFramePr>
        <p:xfrm>
          <a:off x="3455988" y="2097088"/>
          <a:ext cx="1881187" cy="511175"/>
        </p:xfrm>
        <a:graphic>
          <a:graphicData uri="http://schemas.openxmlformats.org/presentationml/2006/ole">
            <p:oleObj spid="_x0000_s156675" name="Équation" r:id="rId4" imgW="901700" imgH="266700" progId="Equation.3">
              <p:embed/>
            </p:oleObj>
          </a:graphicData>
        </a:graphic>
      </p:graphicFrame>
      <p:graphicFrame>
        <p:nvGraphicFramePr>
          <p:cNvPr id="12" name="Object 8"/>
          <p:cNvGraphicFramePr>
            <a:graphicFrameLocks noChangeAspect="1"/>
          </p:cNvGraphicFramePr>
          <p:nvPr/>
        </p:nvGraphicFramePr>
        <p:xfrm>
          <a:off x="3713163" y="2979738"/>
          <a:ext cx="2144712" cy="704850"/>
        </p:xfrm>
        <a:graphic>
          <a:graphicData uri="http://schemas.openxmlformats.org/presentationml/2006/ole">
            <p:oleObj spid="_x0000_s156676" name="Équation" r:id="rId5" imgW="1028700" imgH="368300" progId="Equation.3">
              <p:embed/>
            </p:oleObj>
          </a:graphicData>
        </a:graphic>
      </p:graphicFrame>
      <p:graphicFrame>
        <p:nvGraphicFramePr>
          <p:cNvPr id="148490" name="Object 10"/>
          <p:cNvGraphicFramePr>
            <a:graphicFrameLocks noChangeAspect="1"/>
          </p:cNvGraphicFramePr>
          <p:nvPr/>
        </p:nvGraphicFramePr>
        <p:xfrm>
          <a:off x="454025" y="3987800"/>
          <a:ext cx="8320088" cy="1163638"/>
        </p:xfrm>
        <a:graphic>
          <a:graphicData uri="http://schemas.openxmlformats.org/presentationml/2006/ole">
            <p:oleObj spid="_x0000_s156677" name="Équation" r:id="rId6" imgW="3733800" imgH="571500" progId="Equation.3">
              <p:embed/>
            </p:oleObj>
          </a:graphicData>
        </a:graphic>
      </p:graphicFrame>
      <p:graphicFrame>
        <p:nvGraphicFramePr>
          <p:cNvPr id="14" name="Object 10"/>
          <p:cNvGraphicFramePr>
            <a:graphicFrameLocks noChangeAspect="1"/>
          </p:cNvGraphicFramePr>
          <p:nvPr/>
        </p:nvGraphicFramePr>
        <p:xfrm>
          <a:off x="2357438" y="5278438"/>
          <a:ext cx="4386262" cy="1112837"/>
        </p:xfrm>
        <a:graphic>
          <a:graphicData uri="http://schemas.openxmlformats.org/presentationml/2006/ole">
            <p:oleObj spid="_x0000_s156678" name="Équation" r:id="rId7" imgW="1968500" imgH="5461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99" y="2566722"/>
            <a:ext cx="9118261" cy="3989559"/>
          </a:xfrm>
        </p:spPr>
        <p:txBody>
          <a:bodyPr/>
          <a:lstStyle/>
          <a:p>
            <a:pPr lvl="1">
              <a:spcAft>
                <a:spcPts val="9600"/>
              </a:spcAft>
            </a:pPr>
            <a:r>
              <a:rPr lang="fr-FR"/>
              <a:t>On a, comme pour </a:t>
            </a:r>
            <a:r>
              <a:rPr lang="fr-FR" i="1"/>
              <a:t>µ</a:t>
            </a:r>
            <a:r>
              <a:rPr lang="fr-FR" i="1" baseline="-25000"/>
              <a:t>0 </a:t>
            </a:r>
            <a:endParaRPr lang="fr-FR"/>
          </a:p>
          <a:p>
            <a:pPr lvl="1">
              <a:spcAft>
                <a:spcPts val="7200"/>
              </a:spcAft>
            </a:pPr>
            <a:endParaRPr lang="fr-FR"/>
          </a:p>
          <a:p>
            <a:pPr lvl="1">
              <a:spcAft>
                <a:spcPts val="7200"/>
              </a:spcAft>
            </a:pPr>
            <a:r>
              <a:rPr lang="fr-FR"/>
              <a:t>soit</a:t>
            </a:r>
          </a:p>
        </p:txBody>
      </p:sp>
      <p:sp>
        <p:nvSpPr>
          <p:cNvPr id="4" name="Espace réservé du numéro de diapositive 3"/>
          <p:cNvSpPr>
            <a:spLocks noGrp="1"/>
          </p:cNvSpPr>
          <p:nvPr>
            <p:ph type="sldNum" sz="quarter" idx="12"/>
          </p:nvPr>
        </p:nvSpPr>
        <p:spPr>
          <a:xfrm>
            <a:off x="4397660" y="6471617"/>
            <a:ext cx="533400" cy="365125"/>
          </a:xfrm>
        </p:spPr>
        <p:txBody>
          <a:bodyPr/>
          <a:lstStyle/>
          <a:p>
            <a:fld id="{C27BF97B-3E36-2440-BA9A-ED642AA91949}" type="slidenum">
              <a:t>21</a:t>
            </a:fld>
            <a:endParaRPr lang="fr-FR"/>
          </a:p>
        </p:txBody>
      </p:sp>
      <p:sp>
        <p:nvSpPr>
          <p:cNvPr id="5" name="Titre 1"/>
          <p:cNvSpPr>
            <a:spLocks noGrp="1"/>
          </p:cNvSpPr>
          <p:nvPr>
            <p:ph type="title"/>
          </p:nvPr>
        </p:nvSpPr>
        <p:spPr>
          <a:xfrm>
            <a:off x="447684" y="190500"/>
            <a:ext cx="8365787" cy="1417638"/>
          </a:xfrm>
        </p:spPr>
        <p:txBody>
          <a:bodyPr/>
          <a:lstStyle/>
          <a:p>
            <a:r>
              <a:rPr lang="fr-FR" sz="3400" i="1">
                <a:latin typeface="Symbol" charset="2"/>
                <a:cs typeface="Symbol" charset="2"/>
              </a:rPr>
              <a:t>e</a:t>
            </a:r>
            <a:r>
              <a:rPr lang="fr-FR" sz="3400" i="1" baseline="-25000">
                <a:latin typeface="Symbol" charset="2"/>
                <a:cs typeface="Symbol" charset="2"/>
              </a:rPr>
              <a:t>0</a:t>
            </a:r>
          </a:p>
        </p:txBody>
      </p:sp>
      <p:graphicFrame>
        <p:nvGraphicFramePr>
          <p:cNvPr id="148490" name="Object 10"/>
          <p:cNvGraphicFramePr>
            <a:graphicFrameLocks noChangeAspect="1"/>
          </p:cNvGraphicFramePr>
          <p:nvPr/>
        </p:nvGraphicFramePr>
        <p:xfrm>
          <a:off x="6262688" y="3195544"/>
          <a:ext cx="1698625" cy="517525"/>
        </p:xfrm>
        <a:graphic>
          <a:graphicData uri="http://schemas.openxmlformats.org/presentationml/2006/ole">
            <p:oleObj spid="_x0000_s157699" name="Équation" r:id="rId3" imgW="762000" imgH="254000" progId="Equation.3">
              <p:embed/>
            </p:oleObj>
          </a:graphicData>
        </a:graphic>
      </p:graphicFrame>
      <p:graphicFrame>
        <p:nvGraphicFramePr>
          <p:cNvPr id="14" name="Object 10"/>
          <p:cNvGraphicFramePr>
            <a:graphicFrameLocks noChangeAspect="1"/>
          </p:cNvGraphicFramePr>
          <p:nvPr/>
        </p:nvGraphicFramePr>
        <p:xfrm>
          <a:off x="3380580" y="5313271"/>
          <a:ext cx="2011363" cy="777875"/>
        </p:xfrm>
        <a:graphic>
          <a:graphicData uri="http://schemas.openxmlformats.org/presentationml/2006/ole">
            <p:oleObj spid="_x0000_s157700" name="Équation" r:id="rId4" imgW="901700" imgH="381000" progId="Equation.3">
              <p:embed/>
            </p:oleObj>
          </a:graphicData>
        </a:graphic>
      </p:graphicFrame>
      <p:graphicFrame>
        <p:nvGraphicFramePr>
          <p:cNvPr id="157702" name="Object 6"/>
          <p:cNvGraphicFramePr>
            <a:graphicFrameLocks noChangeAspect="1"/>
          </p:cNvGraphicFramePr>
          <p:nvPr/>
        </p:nvGraphicFramePr>
        <p:xfrm>
          <a:off x="4386262" y="3940082"/>
          <a:ext cx="2416175" cy="1030288"/>
        </p:xfrm>
        <a:graphic>
          <a:graphicData uri="http://schemas.openxmlformats.org/presentationml/2006/ole">
            <p:oleObj spid="_x0000_s157702" name="Équation" r:id="rId5" imgW="1143000" imgH="533400" progId="Equation.3">
              <p:embed/>
            </p:oleObj>
          </a:graphicData>
        </a:graphic>
      </p:graphicFrame>
      <p:graphicFrame>
        <p:nvGraphicFramePr>
          <p:cNvPr id="157703" name="Object 7"/>
          <p:cNvGraphicFramePr>
            <a:graphicFrameLocks noChangeAspect="1"/>
          </p:cNvGraphicFramePr>
          <p:nvPr/>
        </p:nvGraphicFramePr>
        <p:xfrm>
          <a:off x="4069557" y="1823945"/>
          <a:ext cx="4386262" cy="1112837"/>
        </p:xfrm>
        <a:graphic>
          <a:graphicData uri="http://schemas.openxmlformats.org/presentationml/2006/ole">
            <p:oleObj spid="_x0000_s157703" name="Équation" r:id="rId6" imgW="1968500" imgH="546100" progId="Equation.3">
              <p:embed/>
            </p:oleObj>
          </a:graphicData>
        </a:graphic>
      </p:graphicFrame>
      <p:graphicFrame>
        <p:nvGraphicFramePr>
          <p:cNvPr id="11" name="Object 7"/>
          <p:cNvGraphicFramePr>
            <a:graphicFrameLocks noChangeAspect="1"/>
          </p:cNvGraphicFramePr>
          <p:nvPr/>
        </p:nvGraphicFramePr>
        <p:xfrm>
          <a:off x="4069557" y="2962182"/>
          <a:ext cx="1527175" cy="750888"/>
        </p:xfrm>
        <a:graphic>
          <a:graphicData uri="http://schemas.openxmlformats.org/presentationml/2006/ole">
            <p:oleObj spid="_x0000_s157704" name="Équation" r:id="rId7" imgW="685800" imgH="3683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739" y="3456668"/>
            <a:ext cx="9118261" cy="3016095"/>
          </a:xfrm>
        </p:spPr>
        <p:txBody>
          <a:bodyPr/>
          <a:lstStyle/>
          <a:p>
            <a:r>
              <a:rPr lang="fr-FR" smtClean="0"/>
              <a:t>donc  		indépendamment de K</a:t>
            </a:r>
            <a:r>
              <a:rPr lang="fr-FR" baseline="-25000" smtClean="0"/>
              <a:t>W</a:t>
            </a:r>
            <a:r>
              <a:rPr lang="fr-FR" smtClean="0"/>
              <a:t> et du nombre de familles de fermions (et on retrouve cette relation de Maxwell avec un modèle purement corpusculaire)</a:t>
            </a:r>
            <a:endParaRPr lang="fr-FR" baseline="-25000" smtClean="0"/>
          </a:p>
          <a:p>
            <a:r>
              <a:rPr lang="fr-FR" smtClean="0"/>
              <a:t>dans un vide vide, on aurait		 et 	      . L</a:t>
            </a:r>
            <a:r>
              <a:rPr lang="fr-FR" smtClean="0"/>
              <a:t>es champs E et B seraient infinis, de même que les densités d'énergie</a:t>
            </a:r>
            <a:br>
              <a:rPr lang="fr-FR" smtClean="0"/>
            </a:br>
            <a:r>
              <a:rPr lang="fr-FR" smtClean="0"/>
              <a:t>et	           . Le vide stabilise le vide </a:t>
            </a:r>
            <a:r>
              <a:rPr lang="fr-FR" smtClean="0">
                <a:sym typeface="Wingdings"/>
              </a:rPr>
              <a:t>.</a:t>
            </a:r>
            <a:endParaRPr lang="fr-FR"/>
          </a:p>
          <a:p>
            <a:pPr>
              <a:spcAft>
                <a:spcPts val="1200"/>
              </a:spcAft>
            </a:pPr>
            <a:endParaRPr lang="fr-FR" baseline="-25000"/>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22</a:t>
            </a:fld>
            <a:endParaRPr lang="fr-FR"/>
          </a:p>
        </p:txBody>
      </p:sp>
      <p:sp>
        <p:nvSpPr>
          <p:cNvPr id="5" name="Titre 1"/>
          <p:cNvSpPr>
            <a:spLocks noGrp="1"/>
          </p:cNvSpPr>
          <p:nvPr>
            <p:ph type="title"/>
          </p:nvPr>
        </p:nvSpPr>
        <p:spPr>
          <a:xfrm>
            <a:off x="447684" y="68885"/>
            <a:ext cx="8365787" cy="1222282"/>
          </a:xfrm>
        </p:spPr>
        <p:txBody>
          <a:bodyPr/>
          <a:lstStyle/>
          <a:p>
            <a:r>
              <a:rPr lang="fr-FR" sz="3400"/>
              <a:t>Discussion</a:t>
            </a:r>
            <a:endParaRPr lang="fr-FR" sz="3400" i="1" baseline="-25000"/>
          </a:p>
        </p:txBody>
      </p:sp>
      <p:graphicFrame>
        <p:nvGraphicFramePr>
          <p:cNvPr id="158725" name="Object 5"/>
          <p:cNvGraphicFramePr>
            <a:graphicFrameLocks noChangeAspect="1"/>
          </p:cNvGraphicFramePr>
          <p:nvPr/>
        </p:nvGraphicFramePr>
        <p:xfrm>
          <a:off x="710275" y="1751104"/>
          <a:ext cx="3902868" cy="965047"/>
        </p:xfrm>
        <a:graphic>
          <a:graphicData uri="http://schemas.openxmlformats.org/presentationml/2006/ole">
            <p:oleObj spid="_x0000_s158725" name="Équation" r:id="rId3" imgW="2019300" imgH="546100" progId="Equation.3">
              <p:embed/>
            </p:oleObj>
          </a:graphicData>
        </a:graphic>
      </p:graphicFrame>
      <p:graphicFrame>
        <p:nvGraphicFramePr>
          <p:cNvPr id="158726" name="Object 6"/>
          <p:cNvGraphicFramePr>
            <a:graphicFrameLocks noChangeAspect="1"/>
          </p:cNvGraphicFramePr>
          <p:nvPr/>
        </p:nvGraphicFramePr>
        <p:xfrm>
          <a:off x="4029225" y="2451884"/>
          <a:ext cx="3876942" cy="983618"/>
        </p:xfrm>
        <a:graphic>
          <a:graphicData uri="http://schemas.openxmlformats.org/presentationml/2006/ole">
            <p:oleObj spid="_x0000_s158726" name="Équation" r:id="rId4" imgW="1968500" imgH="546100" progId="Equation.3">
              <p:embed/>
            </p:oleObj>
          </a:graphicData>
        </a:graphic>
      </p:graphicFrame>
      <p:graphicFrame>
        <p:nvGraphicFramePr>
          <p:cNvPr id="12" name="Object 6"/>
          <p:cNvGraphicFramePr>
            <a:graphicFrameLocks noChangeAspect="1"/>
          </p:cNvGraphicFramePr>
          <p:nvPr/>
        </p:nvGraphicFramePr>
        <p:xfrm>
          <a:off x="1274234" y="3509173"/>
          <a:ext cx="1387475" cy="414337"/>
        </p:xfrm>
        <a:graphic>
          <a:graphicData uri="http://schemas.openxmlformats.org/presentationml/2006/ole">
            <p:oleObj spid="_x0000_s158727" name="Équation" r:id="rId5" imgW="622300" imgH="203200" progId="Equation.3">
              <p:embed/>
            </p:oleObj>
          </a:graphicData>
        </a:graphic>
      </p:graphicFrame>
      <p:graphicFrame>
        <p:nvGraphicFramePr>
          <p:cNvPr id="13" name="Object 5"/>
          <p:cNvGraphicFramePr>
            <a:graphicFrameLocks noChangeAspect="1"/>
          </p:cNvGraphicFramePr>
          <p:nvPr/>
        </p:nvGraphicFramePr>
        <p:xfrm>
          <a:off x="4360333" y="4879976"/>
          <a:ext cx="1270539" cy="388941"/>
        </p:xfrm>
        <a:graphic>
          <a:graphicData uri="http://schemas.openxmlformats.org/presentationml/2006/ole">
            <p:oleObj spid="_x0000_s158728" name="Équation" r:id="rId6" imgW="533400" imgH="177800" progId="Equation.3">
              <p:embed/>
            </p:oleObj>
          </a:graphicData>
        </a:graphic>
      </p:graphicFrame>
      <p:graphicFrame>
        <p:nvGraphicFramePr>
          <p:cNvPr id="15" name="Object 6"/>
          <p:cNvGraphicFramePr>
            <a:graphicFrameLocks noChangeAspect="1"/>
          </p:cNvGraphicFramePr>
          <p:nvPr/>
        </p:nvGraphicFramePr>
        <p:xfrm>
          <a:off x="6108985" y="4879976"/>
          <a:ext cx="849312" cy="361950"/>
        </p:xfrm>
        <a:graphic>
          <a:graphicData uri="http://schemas.openxmlformats.org/presentationml/2006/ole">
            <p:oleObj spid="_x0000_s158729" name="Équation" r:id="rId7" imgW="381000" imgH="177800" progId="Equation.3">
              <p:embed/>
            </p:oleObj>
          </a:graphicData>
        </a:graphic>
      </p:graphicFrame>
      <p:graphicFrame>
        <p:nvGraphicFramePr>
          <p:cNvPr id="16" name="Object 6"/>
          <p:cNvGraphicFramePr>
            <a:graphicFrameLocks noChangeAspect="1"/>
          </p:cNvGraphicFramePr>
          <p:nvPr/>
        </p:nvGraphicFramePr>
        <p:xfrm>
          <a:off x="8011997" y="5205419"/>
          <a:ext cx="1047750" cy="412750"/>
        </p:xfrm>
        <a:graphic>
          <a:graphicData uri="http://schemas.openxmlformats.org/presentationml/2006/ole">
            <p:oleObj spid="_x0000_s158730" name="Équation" r:id="rId8" imgW="469900" imgH="203200" progId="Equation.3">
              <p:embed/>
            </p:oleObj>
          </a:graphicData>
        </a:graphic>
      </p:graphicFrame>
      <p:graphicFrame>
        <p:nvGraphicFramePr>
          <p:cNvPr id="17" name="Object 6"/>
          <p:cNvGraphicFramePr>
            <a:graphicFrameLocks noChangeAspect="1"/>
          </p:cNvGraphicFramePr>
          <p:nvPr/>
        </p:nvGraphicFramePr>
        <p:xfrm>
          <a:off x="733425" y="5591178"/>
          <a:ext cx="1104900" cy="412750"/>
        </p:xfrm>
        <a:graphic>
          <a:graphicData uri="http://schemas.openxmlformats.org/presentationml/2006/ole">
            <p:oleObj spid="_x0000_s158731" name="Équation" r:id="rId9" imgW="495300" imgH="2032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739" y="1756001"/>
            <a:ext cx="9118261" cy="4716761"/>
          </a:xfrm>
        </p:spPr>
        <p:txBody>
          <a:bodyPr/>
          <a:lstStyle/>
          <a:p>
            <a:r>
              <a:rPr lang="fr-FR" smtClean="0"/>
              <a:t>Les </a:t>
            </a:r>
            <a:r>
              <a:rPr lang="fr-FR" smtClean="0"/>
              <a:t>inductions H et D ne dépendent que des charges et des courants. On n'y trouve ni </a:t>
            </a:r>
            <a:r>
              <a:rPr lang="fr-FR" i="1">
                <a:latin typeface="Symbol" charset="2"/>
                <a:cs typeface="Symbol" charset="2"/>
              </a:rPr>
              <a:t>e</a:t>
            </a:r>
            <a:r>
              <a:rPr lang="fr-FR" i="1" baseline="-25000">
                <a:latin typeface="Symbol" charset="2"/>
                <a:cs typeface="Symbol" charset="2"/>
              </a:rPr>
              <a:t>0</a:t>
            </a:r>
            <a:r>
              <a:rPr lang="fr-FR"/>
              <a:t> </a:t>
            </a:r>
            <a:r>
              <a:rPr lang="fr-FR" smtClean="0"/>
              <a:t>, ni </a:t>
            </a:r>
            <a:r>
              <a:rPr lang="fr-FR" i="1"/>
              <a:t>µ</a:t>
            </a:r>
            <a:r>
              <a:rPr lang="fr-FR" i="1" baseline="-25000"/>
              <a:t>0 </a:t>
            </a:r>
            <a:r>
              <a:rPr lang="fr-FR"/>
              <a:t>. Ils resteraient finis m</a:t>
            </a:r>
            <a:r>
              <a:rPr lang="fr-FR"/>
              <a:t>ême dans un vide vide.</a:t>
            </a:r>
            <a:endParaRPr lang="fr-FR" i="1"/>
          </a:p>
          <a:p>
            <a:r>
              <a:rPr lang="fr-FR" smtClean="0"/>
              <a:t>E et B, qui contiennent dans leurs expressions  </a:t>
            </a:r>
            <a:r>
              <a:rPr lang="fr-FR" i="1">
                <a:latin typeface="Symbol" charset="2"/>
                <a:cs typeface="Symbol" charset="2"/>
              </a:rPr>
              <a:t>e</a:t>
            </a:r>
            <a:r>
              <a:rPr lang="fr-FR" i="1" baseline="-25000">
                <a:latin typeface="Symbol" charset="2"/>
                <a:cs typeface="Symbol" charset="2"/>
              </a:rPr>
              <a:t>0</a:t>
            </a:r>
            <a:r>
              <a:rPr lang="fr-FR"/>
              <a:t> </a:t>
            </a:r>
            <a:r>
              <a:rPr lang="fr-FR" smtClean="0"/>
              <a:t> ou </a:t>
            </a:r>
            <a:r>
              <a:rPr lang="fr-FR" i="1"/>
              <a:t>µ</a:t>
            </a:r>
            <a:r>
              <a:rPr lang="fr-FR" i="1" baseline="-25000"/>
              <a:t>0 </a:t>
            </a:r>
            <a:r>
              <a:rPr lang="fr-FR" smtClean="0"/>
              <a:t>, sont indispensables pour calculer les énergies </a:t>
            </a:r>
            <a:r>
              <a:rPr lang="fr-FR" b="1" i="1" smtClean="0"/>
              <a:t>D.E</a:t>
            </a:r>
            <a:r>
              <a:rPr lang="fr-FR" smtClean="0"/>
              <a:t> et </a:t>
            </a:r>
            <a:r>
              <a:rPr lang="fr-FR" b="1" i="1" smtClean="0"/>
              <a:t>H.B</a:t>
            </a:r>
            <a:r>
              <a:rPr lang="fr-FR" smtClean="0"/>
              <a:t> ou pour l'électromagnétisme dans la matière.</a:t>
            </a:r>
          </a:p>
          <a:p>
            <a:r>
              <a:rPr lang="fr-FR" smtClean="0"/>
              <a:t>Il est à noter qu'ici le vide est considéré comme un aspect particulier de la matière et que </a:t>
            </a:r>
            <a:r>
              <a:rPr lang="fr-FR" i="1">
                <a:latin typeface="Symbol" charset="2"/>
                <a:cs typeface="Symbol" charset="2"/>
              </a:rPr>
              <a:t>e</a:t>
            </a:r>
            <a:r>
              <a:rPr lang="fr-FR" i="1" baseline="-25000">
                <a:latin typeface="Symbol" charset="2"/>
                <a:cs typeface="Symbol" charset="2"/>
              </a:rPr>
              <a:t>0</a:t>
            </a:r>
            <a:r>
              <a:rPr lang="fr-FR"/>
              <a:t> </a:t>
            </a:r>
            <a:r>
              <a:rPr lang="fr-FR" smtClean="0"/>
              <a:t> ou </a:t>
            </a:r>
            <a:r>
              <a:rPr lang="fr-FR" i="1"/>
              <a:t>µ</a:t>
            </a:r>
            <a:r>
              <a:rPr lang="fr-FR" i="1" baseline="-25000"/>
              <a:t>0 </a:t>
            </a:r>
            <a:r>
              <a:rPr lang="fr-FR" smtClean="0"/>
              <a:t>sont retrouvés avec un mécanisme utilisant l'énergie de couplage des paires de fermions du vide aux champs électromagnétiques.</a:t>
            </a:r>
            <a:endParaRPr lang="fr-FR"/>
          </a:p>
          <a:p>
            <a:pPr>
              <a:spcAft>
                <a:spcPts val="1200"/>
              </a:spcAft>
            </a:pPr>
            <a:endParaRPr lang="fr-FR" baseline="-25000"/>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23</a:t>
            </a:fld>
            <a:endParaRPr lang="fr-FR"/>
          </a:p>
        </p:txBody>
      </p:sp>
      <p:sp>
        <p:nvSpPr>
          <p:cNvPr id="5" name="Titre 1"/>
          <p:cNvSpPr>
            <a:spLocks noGrp="1"/>
          </p:cNvSpPr>
          <p:nvPr>
            <p:ph type="title"/>
          </p:nvPr>
        </p:nvSpPr>
        <p:spPr>
          <a:xfrm>
            <a:off x="447684" y="68885"/>
            <a:ext cx="8365787" cy="1222282"/>
          </a:xfrm>
        </p:spPr>
        <p:txBody>
          <a:bodyPr/>
          <a:lstStyle/>
          <a:p>
            <a:r>
              <a:rPr lang="fr-FR" sz="3400"/>
              <a:t>Discussion</a:t>
            </a:r>
            <a:endParaRPr lang="fr-FR" sz="3400" i="1" baseline="-2500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739" y="3456669"/>
            <a:ext cx="9118261" cy="1432832"/>
          </a:xfrm>
        </p:spPr>
        <p:txBody>
          <a:bodyPr/>
          <a:lstStyle/>
          <a:p>
            <a:r>
              <a:rPr lang="fr-FR" smtClean="0"/>
              <a:t>Dans un monde où l'on ose faire varier </a:t>
            </a:r>
            <a:r>
              <a:rPr lang="fr-FR" i="1" smtClean="0"/>
              <a:t>c</a:t>
            </a:r>
            <a:r>
              <a:rPr lang="fr-FR" smtClean="0"/>
              <a:t>, en gardant </a:t>
            </a:r>
            <a:r>
              <a:rPr lang="fr-FR" i="1" smtClean="0">
                <a:latin typeface="Symbol" charset="2"/>
                <a:cs typeface="Symbol" charset="2"/>
              </a:rPr>
              <a:t>a</a:t>
            </a:r>
            <a:r>
              <a:rPr lang="fr-FR" smtClean="0">
                <a:latin typeface="Symbol" charset="2"/>
                <a:cs typeface="Symbol" charset="2"/>
              </a:rPr>
              <a:t>, ℏ </a:t>
            </a:r>
            <a:r>
              <a:rPr lang="fr-FR" smtClean="0"/>
              <a:t>et </a:t>
            </a:r>
            <a:r>
              <a:rPr lang="fr-FR" i="1" smtClean="0"/>
              <a:t>e</a:t>
            </a:r>
            <a:r>
              <a:rPr lang="fr-FR" smtClean="0"/>
              <a:t> comme constantes fondamentales, </a:t>
            </a:r>
            <a:r>
              <a:rPr lang="fr-FR" i="1" smtClean="0">
                <a:latin typeface="Symbol" charset="2"/>
                <a:cs typeface="Symbol" charset="2"/>
              </a:rPr>
              <a:t>e</a:t>
            </a:r>
            <a:r>
              <a:rPr lang="fr-FR" i="1" baseline="-25000" smtClean="0">
                <a:latin typeface="Symbol" charset="2"/>
                <a:cs typeface="Symbol" charset="2"/>
              </a:rPr>
              <a:t>0</a:t>
            </a:r>
            <a:r>
              <a:rPr lang="fr-FR" i="1" smtClean="0">
                <a:latin typeface="Symbol" charset="2"/>
                <a:cs typeface="Symbol" charset="2"/>
              </a:rPr>
              <a:t> </a:t>
            </a:r>
            <a:r>
              <a:rPr lang="fr-FR" smtClean="0"/>
              <a:t>et </a:t>
            </a:r>
            <a:r>
              <a:rPr lang="fr-FR" i="1" smtClean="0">
                <a:latin typeface="Symbol" charset="2"/>
                <a:cs typeface="Symbol" charset="2"/>
              </a:rPr>
              <a:t>m</a:t>
            </a:r>
            <a:r>
              <a:rPr lang="fr-FR" i="1" baseline="-25000" smtClean="0">
                <a:latin typeface="Symbol" charset="2"/>
                <a:cs typeface="Symbol" charset="2"/>
              </a:rPr>
              <a:t>0</a:t>
            </a:r>
            <a:r>
              <a:rPr lang="fr-FR" smtClean="0"/>
              <a:t> varient en </a:t>
            </a:r>
            <a:r>
              <a:rPr lang="fr-FR" i="1" smtClean="0">
                <a:latin typeface="Symbol" charset="2"/>
                <a:cs typeface="Symbol" charset="2"/>
              </a:rPr>
              <a:t>1/</a:t>
            </a:r>
            <a:r>
              <a:rPr lang="fr-FR" i="1" smtClean="0"/>
              <a:t>c</a:t>
            </a:r>
            <a:r>
              <a:rPr lang="fr-FR" smtClean="0"/>
              <a:t>, et l'impédance du vide reste constante.</a:t>
            </a:r>
            <a:endParaRPr lang="fr-FR" baseline="-25000" smtClean="0"/>
          </a:p>
          <a:p>
            <a:pPr>
              <a:spcAft>
                <a:spcPts val="1200"/>
              </a:spcAft>
              <a:buNone/>
            </a:pPr>
            <a:endParaRPr lang="fr-FR"/>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24</a:t>
            </a:fld>
            <a:endParaRPr lang="fr-FR"/>
          </a:p>
        </p:txBody>
      </p:sp>
      <p:sp>
        <p:nvSpPr>
          <p:cNvPr id="5" name="Titre 1"/>
          <p:cNvSpPr>
            <a:spLocks noGrp="1"/>
          </p:cNvSpPr>
          <p:nvPr>
            <p:ph type="title"/>
          </p:nvPr>
        </p:nvSpPr>
        <p:spPr>
          <a:xfrm>
            <a:off x="447684" y="68885"/>
            <a:ext cx="8365787" cy="1222282"/>
          </a:xfrm>
        </p:spPr>
        <p:txBody>
          <a:bodyPr/>
          <a:lstStyle/>
          <a:p>
            <a:r>
              <a:rPr lang="fr-FR" sz="3400"/>
              <a:t>Discussion</a:t>
            </a:r>
            <a:endParaRPr lang="fr-FR" sz="3400" i="1" baseline="-25000"/>
          </a:p>
        </p:txBody>
      </p:sp>
      <p:graphicFrame>
        <p:nvGraphicFramePr>
          <p:cNvPr id="158726" name="Object 6"/>
          <p:cNvGraphicFramePr>
            <a:graphicFrameLocks noChangeAspect="1"/>
          </p:cNvGraphicFramePr>
          <p:nvPr/>
        </p:nvGraphicFramePr>
        <p:xfrm>
          <a:off x="1447800" y="1827213"/>
          <a:ext cx="5826125" cy="982662"/>
        </p:xfrm>
        <a:graphic>
          <a:graphicData uri="http://schemas.openxmlformats.org/presentationml/2006/ole">
            <p:oleObj spid="_x0000_s162819" name="Équation" r:id="rId3" imgW="2959100" imgH="5461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99" y="1675966"/>
            <a:ext cx="9118261" cy="4796797"/>
          </a:xfrm>
        </p:spPr>
        <p:txBody>
          <a:bodyPr/>
          <a:lstStyle/>
          <a:p>
            <a:pPr>
              <a:spcAft>
                <a:spcPts val="1800"/>
              </a:spcAft>
            </a:pPr>
            <a:r>
              <a:rPr lang="fr-FR" smtClean="0"/>
              <a:t>Revenons aux calculs de polarisation, en reprenant l'exemple de</a:t>
            </a:r>
            <a:r>
              <a:rPr lang="fr-FR" smtClean="0"/>
              <a:t> </a:t>
            </a:r>
            <a:r>
              <a:rPr lang="fr-FR" i="1"/>
              <a:t>µ</a:t>
            </a:r>
            <a:r>
              <a:rPr lang="fr-FR" i="1" baseline="-25000"/>
              <a:t>0 </a:t>
            </a:r>
            <a:r>
              <a:rPr lang="fr-FR" smtClean="0"/>
              <a:t>, mais en autorisant une distribution de l'énergie des paires de fermions créées selon une densité </a:t>
            </a:r>
            <a:r>
              <a:rPr lang="fr-FR" i="1" smtClean="0"/>
              <a:t>p(</a:t>
            </a:r>
            <a:r>
              <a:rPr lang="fr-FR" i="1"/>
              <a:t>K</a:t>
            </a:r>
            <a:r>
              <a:rPr lang="fr-FR" i="1" baseline="-25000"/>
              <a:t>W</a:t>
            </a:r>
            <a:r>
              <a:rPr lang="fr-FR" i="1" smtClean="0"/>
              <a:t>)</a:t>
            </a:r>
            <a:r>
              <a:rPr lang="fr-FR" smtClean="0"/>
              <a:t>. On a maintenant pour un type de fermions :</a:t>
            </a:r>
          </a:p>
          <a:p>
            <a:pPr>
              <a:spcAft>
                <a:spcPts val="1800"/>
              </a:spcAft>
            </a:pPr>
            <a:endParaRPr lang="fr-FR" baseline="-25000"/>
          </a:p>
          <a:p>
            <a:pPr>
              <a:spcAft>
                <a:spcPts val="600"/>
              </a:spcAft>
            </a:pPr>
            <a:r>
              <a:rPr lang="fr-FR"/>
              <a:t>N</a:t>
            </a:r>
            <a:r>
              <a:rPr lang="fr-FR" baseline="-25000"/>
              <a:t>f</a:t>
            </a:r>
            <a:r>
              <a:rPr lang="fr-FR"/>
              <a:t> est en gros en (K</a:t>
            </a:r>
            <a:r>
              <a:rPr lang="fr-FR" baseline="-25000"/>
              <a:t>W </a:t>
            </a:r>
            <a:r>
              <a:rPr lang="fr-FR"/>
              <a:t>)</a:t>
            </a:r>
            <a:r>
              <a:rPr lang="fr-FR" baseline="30000"/>
              <a:t>3</a:t>
            </a:r>
            <a:r>
              <a:rPr lang="fr-FR"/>
              <a:t> et M</a:t>
            </a:r>
            <a:r>
              <a:rPr lang="fr-FR" baseline="-25000"/>
              <a:t>f</a:t>
            </a:r>
            <a:r>
              <a:rPr lang="fr-FR"/>
              <a:t> en 1/K</a:t>
            </a:r>
            <a:r>
              <a:rPr lang="fr-FR" baseline="-25000"/>
              <a:t>W </a:t>
            </a:r>
            <a:r>
              <a:rPr lang="fr-FR"/>
              <a:t>. Si on prend une densité de photons virtuels en 1/K</a:t>
            </a:r>
            <a:r>
              <a:rPr lang="fr-FR" baseline="-25000"/>
              <a:t>W </a:t>
            </a:r>
            <a:r>
              <a:rPr lang="fr-FR"/>
              <a:t>et une section efficace de production des paires en (1/K</a:t>
            </a:r>
            <a:r>
              <a:rPr lang="fr-FR" baseline="-25000"/>
              <a:t>W </a:t>
            </a:r>
            <a:r>
              <a:rPr lang="fr-FR"/>
              <a:t>)</a:t>
            </a:r>
            <a:r>
              <a:rPr lang="fr-FR" baseline="30000"/>
              <a:t>2</a:t>
            </a:r>
            <a:r>
              <a:rPr lang="fr-FR"/>
              <a:t>, p est en (1/K</a:t>
            </a:r>
            <a:r>
              <a:rPr lang="fr-FR" baseline="-25000"/>
              <a:t>W </a:t>
            </a:r>
            <a:r>
              <a:rPr lang="fr-FR"/>
              <a:t>)</a:t>
            </a:r>
            <a:r>
              <a:rPr lang="fr-FR" baseline="30000"/>
              <a:t>4</a:t>
            </a:r>
            <a:r>
              <a:rPr lang="fr-FR"/>
              <a:t>. Le numérateur converge, et le dénominateur diverge logarithmiquement.</a:t>
            </a:r>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25</a:t>
            </a:fld>
            <a:endParaRPr lang="fr-FR"/>
          </a:p>
        </p:txBody>
      </p:sp>
      <p:sp>
        <p:nvSpPr>
          <p:cNvPr id="5" name="Titre 1"/>
          <p:cNvSpPr>
            <a:spLocks noGrp="1"/>
          </p:cNvSpPr>
          <p:nvPr>
            <p:ph type="title"/>
          </p:nvPr>
        </p:nvSpPr>
        <p:spPr>
          <a:xfrm>
            <a:off x="447684" y="68885"/>
            <a:ext cx="8365787" cy="1417638"/>
          </a:xfrm>
        </p:spPr>
        <p:txBody>
          <a:bodyPr/>
          <a:lstStyle/>
          <a:p>
            <a:r>
              <a:rPr lang="fr-FR" sz="3400"/>
              <a:t>Libérons K</a:t>
            </a:r>
            <a:r>
              <a:rPr lang="fr-FR" sz="3400" baseline="-25000"/>
              <a:t>W </a:t>
            </a:r>
            <a:r>
              <a:rPr lang="fr-FR" sz="3400"/>
              <a:t>!</a:t>
            </a:r>
            <a:endParaRPr lang="fr-FR" sz="3400" i="1" baseline="-25000"/>
          </a:p>
        </p:txBody>
      </p:sp>
      <p:graphicFrame>
        <p:nvGraphicFramePr>
          <p:cNvPr id="148488" name="Object 8"/>
          <p:cNvGraphicFramePr>
            <a:graphicFrameLocks noChangeAspect="1"/>
          </p:cNvGraphicFramePr>
          <p:nvPr/>
        </p:nvGraphicFramePr>
        <p:xfrm>
          <a:off x="1582738" y="3244850"/>
          <a:ext cx="5376862" cy="998538"/>
        </p:xfrm>
        <a:graphic>
          <a:graphicData uri="http://schemas.openxmlformats.org/presentationml/2006/ole">
            <p:oleObj spid="_x0000_s164867" name="Équation" r:id="rId3" imgW="2578100" imgH="5207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99" y="1675966"/>
            <a:ext cx="9118261" cy="4796797"/>
          </a:xfrm>
        </p:spPr>
        <p:txBody>
          <a:bodyPr/>
          <a:lstStyle/>
          <a:p>
            <a:pPr>
              <a:spcAft>
                <a:spcPts val="4200"/>
              </a:spcAft>
            </a:pPr>
            <a:r>
              <a:rPr lang="fr-FR" smtClean="0"/>
              <a:t>Si on limite l'énergie des paires du vide à l'énergie de Planck, le dénominateur est en</a:t>
            </a:r>
            <a:endParaRPr lang="fr-FR" baseline="-25000"/>
          </a:p>
          <a:p>
            <a:pPr>
              <a:spcAft>
                <a:spcPts val="4200"/>
              </a:spcAft>
              <a:buNone/>
            </a:pPr>
            <a:r>
              <a:rPr lang="fr-FR"/>
              <a:t>	qui vaut entre 51 pour l'électron et 42 pour le top, ce qui correspond à l'ordre de grandeur de la valeur de </a:t>
            </a:r>
            <a:r>
              <a:rPr lang="fr-FR" i="1"/>
              <a:t>K</a:t>
            </a:r>
            <a:r>
              <a:rPr lang="fr-FR" i="1" baseline="-25000"/>
              <a:t>W</a:t>
            </a:r>
            <a:r>
              <a:rPr lang="fr-FR" baseline="-25000"/>
              <a:t>  </a:t>
            </a:r>
            <a:r>
              <a:rPr lang="fr-FR"/>
              <a:t>demandée par le modèle.</a:t>
            </a:r>
            <a:endParaRPr lang="fr-FR" baseline="-25000"/>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26</a:t>
            </a:fld>
            <a:endParaRPr lang="fr-FR"/>
          </a:p>
        </p:txBody>
      </p:sp>
      <p:sp>
        <p:nvSpPr>
          <p:cNvPr id="5" name="Titre 1"/>
          <p:cNvSpPr>
            <a:spLocks noGrp="1"/>
          </p:cNvSpPr>
          <p:nvPr>
            <p:ph type="title"/>
          </p:nvPr>
        </p:nvSpPr>
        <p:spPr>
          <a:xfrm>
            <a:off x="447684" y="68885"/>
            <a:ext cx="8365787" cy="1417638"/>
          </a:xfrm>
        </p:spPr>
        <p:txBody>
          <a:bodyPr/>
          <a:lstStyle/>
          <a:p>
            <a:r>
              <a:rPr lang="fr-FR" sz="3400"/>
              <a:t>Libérons K</a:t>
            </a:r>
            <a:r>
              <a:rPr lang="fr-FR" sz="3400" baseline="-25000"/>
              <a:t>W </a:t>
            </a:r>
            <a:r>
              <a:rPr lang="fr-FR" sz="3400"/>
              <a:t>!</a:t>
            </a:r>
            <a:endParaRPr lang="fr-FR" sz="3400" i="1" baseline="-25000"/>
          </a:p>
        </p:txBody>
      </p:sp>
      <p:graphicFrame>
        <p:nvGraphicFramePr>
          <p:cNvPr id="148488" name="Object 8"/>
          <p:cNvGraphicFramePr>
            <a:graphicFrameLocks noChangeAspect="1"/>
          </p:cNvGraphicFramePr>
          <p:nvPr/>
        </p:nvGraphicFramePr>
        <p:xfrm>
          <a:off x="3562635" y="2307167"/>
          <a:ext cx="1670050" cy="950912"/>
        </p:xfrm>
        <a:graphic>
          <a:graphicData uri="http://schemas.openxmlformats.org/presentationml/2006/ole">
            <p:oleObj spid="_x0000_s165890" name="Équation" r:id="rId3" imgW="800100" imgH="4953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00" y="1665383"/>
            <a:ext cx="9131300" cy="2371719"/>
          </a:xfrm>
        </p:spPr>
        <p:txBody>
          <a:bodyPr/>
          <a:lstStyle/>
          <a:p>
            <a:r>
              <a:rPr lang="fr-FR"/>
              <a:t>La relation liant la polarisation des paires du vide et le champ magnétique est fondamentalement non linéaire. Sous cet angle, le couplage minimal dans le lagrangien de QED appara</a:t>
            </a:r>
            <a:r>
              <a:rPr lang="fr-FR"/>
              <a:t>ît comme une approximation, et ce mécanisme prédit une non linéarité de base de l'électromagnétisme</a:t>
            </a:r>
            <a:r>
              <a:rPr lang="fr-FR"/>
              <a:t> </a:t>
            </a:r>
            <a:r>
              <a:rPr lang="fr-FR"/>
              <a:t>et non pas liée à des couplages multiples.</a:t>
            </a:r>
            <a:endParaRPr lang="fr-FR" i="1">
              <a:latin typeface="Symbol" charset="2"/>
              <a:cs typeface="Symbol" charset="2"/>
            </a:endParaRPr>
          </a:p>
        </p:txBody>
      </p:sp>
      <p:sp>
        <p:nvSpPr>
          <p:cNvPr id="4" name="Espace réservé du numéro de diapositive 3"/>
          <p:cNvSpPr>
            <a:spLocks noGrp="1"/>
          </p:cNvSpPr>
          <p:nvPr>
            <p:ph type="sldNum" sz="quarter" idx="12"/>
          </p:nvPr>
        </p:nvSpPr>
        <p:spPr>
          <a:xfrm>
            <a:off x="4397660" y="6483346"/>
            <a:ext cx="533400" cy="365125"/>
          </a:xfrm>
        </p:spPr>
        <p:txBody>
          <a:bodyPr/>
          <a:lstStyle/>
          <a:p>
            <a:fld id="{C27BF97B-3E36-2440-BA9A-ED642AA91949}" type="slidenum">
              <a:t>27</a:t>
            </a:fld>
            <a:endParaRPr lang="fr-FR"/>
          </a:p>
        </p:txBody>
      </p:sp>
      <p:sp>
        <p:nvSpPr>
          <p:cNvPr id="5" name="Titre 1"/>
          <p:cNvSpPr>
            <a:spLocks noGrp="1"/>
          </p:cNvSpPr>
          <p:nvPr>
            <p:ph type="title"/>
          </p:nvPr>
        </p:nvSpPr>
        <p:spPr>
          <a:xfrm>
            <a:off x="1852083" y="79468"/>
            <a:ext cx="5736167" cy="1417638"/>
          </a:xfrm>
        </p:spPr>
        <p:txBody>
          <a:bodyPr/>
          <a:lstStyle/>
          <a:p>
            <a:r>
              <a:rPr lang="fr-FR" sz="3400"/>
              <a:t>non linéarités</a:t>
            </a:r>
            <a:endParaRPr lang="fr-FR" sz="3400" i="1"/>
          </a:p>
        </p:txBody>
      </p:sp>
      <p:pic>
        <p:nvPicPr>
          <p:cNvPr id="18" name="Image 17" descr="mu0nonlin.pdf"/>
          <p:cNvPicPr>
            <a:picLocks noChangeAspect="1"/>
          </p:cNvPicPr>
          <p:nvPr/>
        </p:nvPicPr>
        <p:blipFill>
          <a:blip r:embed="rId3">
            <a:clrChange>
              <a:clrFrom>
                <a:srgbClr val="000400"/>
              </a:clrFrom>
              <a:clrTo>
                <a:srgbClr val="000400">
                  <a:alpha val="0"/>
                </a:srgbClr>
              </a:clrTo>
            </a:clrChange>
          </a:blip>
          <a:srcRect l="20199" t="32158" r="22724" b="9528"/>
          <a:stretch>
            <a:fillRect/>
          </a:stretch>
        </p:blipFill>
        <p:spPr>
          <a:xfrm>
            <a:off x="4966756" y="3795267"/>
            <a:ext cx="4312367" cy="3113336"/>
          </a:xfrm>
          <a:prstGeom prst="rect">
            <a:avLst/>
          </a:prstGeom>
        </p:spPr>
      </p:pic>
      <p:sp>
        <p:nvSpPr>
          <p:cNvPr id="19" name="ZoneTexte 18"/>
          <p:cNvSpPr txBox="1"/>
          <p:nvPr/>
        </p:nvSpPr>
        <p:spPr>
          <a:xfrm rot="16200000">
            <a:off x="4797238" y="4537335"/>
            <a:ext cx="1369799" cy="369332"/>
          </a:xfrm>
          <a:prstGeom prst="rect">
            <a:avLst/>
          </a:prstGeom>
          <a:noFill/>
        </p:spPr>
        <p:txBody>
          <a:bodyPr wrap="square" rtlCol="0">
            <a:spAutoFit/>
          </a:bodyPr>
          <a:lstStyle/>
          <a:p>
            <a:r>
              <a:rPr lang="fr-FR">
                <a:solidFill>
                  <a:schemeClr val="bg1"/>
                </a:solidFill>
              </a:rPr>
              <a:t>&lt;M&gt;/2µ</a:t>
            </a:r>
            <a:r>
              <a:rPr lang="fr-FR" baseline="-25000">
                <a:solidFill>
                  <a:schemeClr val="bg1"/>
                </a:solidFill>
              </a:rPr>
              <a:t>B</a:t>
            </a:r>
          </a:p>
        </p:txBody>
      </p:sp>
      <p:graphicFrame>
        <p:nvGraphicFramePr>
          <p:cNvPr id="145412" name="Object 24"/>
          <p:cNvGraphicFramePr>
            <a:graphicFrameLocks noChangeAspect="1"/>
          </p:cNvGraphicFramePr>
          <p:nvPr/>
        </p:nvGraphicFramePr>
        <p:xfrm flipV="1">
          <a:off x="7122583" y="5953121"/>
          <a:ext cx="1839040" cy="356526"/>
        </p:xfrm>
        <a:graphic>
          <a:graphicData uri="http://schemas.openxmlformats.org/presentationml/2006/ole">
            <p:oleObj spid="_x0000_s166914" name="Équation" r:id="rId4" imgW="1016000" imgH="215900" progId="Equation.3">
              <p:embed/>
            </p:oleObj>
          </a:graphicData>
        </a:graphic>
      </p:graphicFrame>
      <p:sp>
        <p:nvSpPr>
          <p:cNvPr id="10" name="Espace réservé du contenu 2"/>
          <p:cNvSpPr txBox="1">
            <a:spLocks/>
          </p:cNvSpPr>
          <p:nvPr/>
        </p:nvSpPr>
        <p:spPr>
          <a:xfrm>
            <a:off x="12700" y="4037102"/>
            <a:ext cx="4765960" cy="281136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buClrTx/>
              <a:buSzTx/>
              <a:buFont typeface="Wingdings 2" pitchFamily="18" charset="2"/>
              <a:buChar char=""/>
              <a:tabLst/>
              <a:defRPr/>
            </a:pPr>
            <a:r>
              <a:rPr kumimoji="0" lang="fr-FR" sz="2400" b="0"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Malheureusement,</a:t>
            </a:r>
            <a:r>
              <a:rPr kumimoji="0" lang="fr-FR" sz="2400" b="0" u="none" strike="noStrike" kern="1200" cap="none" spc="0" normalizeH="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 les effets prédits sont à un niveau très faible (&lt;10</a:t>
            </a:r>
            <a:r>
              <a:rPr kumimoji="0" lang="fr-FR" sz="2400" b="0" u="none" strike="noStrike" kern="1200" cap="none" spc="0" normalizeH="0" baseline="3000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-20 </a:t>
            </a:r>
            <a:r>
              <a:rPr kumimoji="0" lang="fr-FR" sz="2400" b="0" u="none" strike="noStrike" kern="1200" cap="none" spc="0" normalizeH="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dans les conditions de champ les plus élevés accessibles sur Terre)</a:t>
            </a:r>
            <a:endParaRPr kumimoji="0" lang="fr-FR" sz="2400" b="0" u="none" strike="noStrike" kern="1200" cap="none" spc="0" normalizeH="0" baseline="3000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endParaRPr>
          </a:p>
          <a:p>
            <a:pPr marL="342900" marR="0" lvl="0" indent="-342900" algn="l" defTabSz="914400" rtl="0" eaLnBrk="1" fontAlgn="auto" latinLnBrk="0" hangingPunct="1">
              <a:lnSpc>
                <a:spcPct val="100000"/>
              </a:lnSpc>
              <a:spcBef>
                <a:spcPts val="2000"/>
              </a:spcBef>
              <a:buClrTx/>
              <a:buSzTx/>
              <a:buFont typeface="Wingdings 2" pitchFamily="18" charset="2"/>
              <a:buChar char=""/>
              <a:tabLst/>
              <a:defRPr/>
            </a:pPr>
            <a:r>
              <a:rPr lang="fr-FR" sz="2400" baseline="0">
                <a:solidFill>
                  <a:schemeClr val="bg1"/>
                </a:solidFill>
                <a:effectLst>
                  <a:outerShdw blurRad="63500" dist="50800" dir="2700000" algn="tl" rotWithShape="0">
                    <a:prstClr val="black">
                      <a:alpha val="50000"/>
                    </a:prstClr>
                  </a:outerShdw>
                </a:effectLst>
              </a:rPr>
              <a:t>A creuser quand m</a:t>
            </a:r>
            <a:r>
              <a:rPr lang="fr-FR" sz="2400" baseline="0">
                <a:solidFill>
                  <a:schemeClr val="bg1"/>
                </a:solidFill>
                <a:effectLst>
                  <a:outerShdw blurRad="63500" dist="50800" dir="2700000" algn="tl" rotWithShape="0">
                    <a:prstClr val="black">
                      <a:alpha val="50000"/>
                    </a:prstClr>
                  </a:outerShdw>
                </a:effectLst>
              </a:rPr>
              <a:t>ême...</a:t>
            </a:r>
            <a:endParaRPr kumimoji="0" lang="fr-FR" sz="2400" b="0"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00" y="1771213"/>
            <a:ext cx="9131300" cy="4070784"/>
          </a:xfrm>
        </p:spPr>
        <p:txBody>
          <a:bodyPr/>
          <a:lstStyle/>
          <a:p>
            <a:r>
              <a:rPr lang="fr-FR"/>
              <a:t>La polarisation du vide de QED est liée à des diagrammes de Feynman contenant des boucles.</a:t>
            </a:r>
          </a:p>
          <a:p>
            <a:r>
              <a:rPr lang="fr-FR"/>
              <a:t>La vision du vide présentée ici n'a rien à voir. Il s'agit d'un degré zéro, si on peut dire, de la polarisation des paires virtuelles du vide, et conduisant à ses propriétés électromagnétiques de base.</a:t>
            </a:r>
          </a:p>
          <a:p>
            <a:r>
              <a:rPr lang="fr-FR"/>
              <a:t>D'autres auteurs (Gerd Leuchs et al.) sont arrivés aux m</a:t>
            </a:r>
            <a:r>
              <a:rPr lang="fr-FR"/>
              <a:t>êmes conclusionsà partir d'un point de vue voisin !</a:t>
            </a:r>
            <a:endParaRPr lang="fr-FR"/>
          </a:p>
        </p:txBody>
      </p:sp>
      <p:sp>
        <p:nvSpPr>
          <p:cNvPr id="4" name="Espace réservé du numéro de diapositive 3"/>
          <p:cNvSpPr>
            <a:spLocks noGrp="1"/>
          </p:cNvSpPr>
          <p:nvPr>
            <p:ph type="sldNum" sz="quarter" idx="12"/>
          </p:nvPr>
        </p:nvSpPr>
        <p:spPr>
          <a:xfrm>
            <a:off x="4397660" y="6483346"/>
            <a:ext cx="533400" cy="365125"/>
          </a:xfrm>
        </p:spPr>
        <p:txBody>
          <a:bodyPr/>
          <a:lstStyle/>
          <a:p>
            <a:fld id="{C27BF97B-3E36-2440-BA9A-ED642AA91949}" type="slidenum">
              <a:t>28</a:t>
            </a:fld>
            <a:endParaRPr lang="fr-FR"/>
          </a:p>
        </p:txBody>
      </p:sp>
      <p:sp>
        <p:nvSpPr>
          <p:cNvPr id="5" name="Titre 1"/>
          <p:cNvSpPr>
            <a:spLocks noGrp="1"/>
          </p:cNvSpPr>
          <p:nvPr>
            <p:ph type="title"/>
          </p:nvPr>
        </p:nvSpPr>
        <p:spPr>
          <a:xfrm>
            <a:off x="1852083" y="79468"/>
            <a:ext cx="5736167" cy="1417638"/>
          </a:xfrm>
        </p:spPr>
        <p:txBody>
          <a:bodyPr/>
          <a:lstStyle/>
          <a:p>
            <a:r>
              <a:rPr lang="fr-FR" sz="3400"/>
              <a:t>Polarisation du vide et polarisation du vide</a:t>
            </a:r>
            <a:endParaRPr lang="fr-FR" sz="3400" i="1"/>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539597" y="2698750"/>
            <a:ext cx="2418820" cy="2217115"/>
          </a:xfrm>
        </p:spPr>
        <p:txBody>
          <a:bodyPr/>
          <a:lstStyle/>
          <a:p>
            <a:r>
              <a:rPr lang="fr-FR" sz="9600" i="1">
                <a:solidFill>
                  <a:schemeClr val="tx2">
                    <a:lumMod val="10000"/>
                    <a:lumOff val="90000"/>
                  </a:schemeClr>
                </a:solidFill>
                <a:cs typeface="Symbol" charset="2"/>
              </a:rPr>
              <a:t>c</a:t>
            </a:r>
            <a:endParaRPr lang="fr-FR" sz="9600" i="1" baseline="-25000">
              <a:solidFill>
                <a:schemeClr val="tx2">
                  <a:lumMod val="10000"/>
                  <a:lumOff val="90000"/>
                </a:schemeClr>
              </a:solidFill>
              <a:cs typeface="Symbol" charset="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wd">
                                    <p:tmPct val="10000"/>
                                  </p:iterate>
                                  <p:childTnLst>
                                    <p:animScale>
                                      <p:cBhvr>
                                        <p:cTn id="6" dur="2500" autoRev="1" fill="hold">
                                          <p:stCondLst>
                                            <p:cond delay="0"/>
                                          </p:stCondLst>
                                        </p:cTn>
                                        <p:tgtEl>
                                          <p:spTgt spid="2"/>
                                        </p:tgtEl>
                                      </p:cBhvr>
                                      <p:to x="80000" y="100000"/>
                                    </p:animScale>
                                    <p:anim by="(#ppt_w*0.10)" calcmode="lin" valueType="num">
                                      <p:cBhvr>
                                        <p:cTn id="7" dur="2500" autoRev="1" fill="hold">
                                          <p:stCondLst>
                                            <p:cond delay="0"/>
                                          </p:stCondLst>
                                        </p:cTn>
                                        <p:tgtEl>
                                          <p:spTgt spid="2"/>
                                        </p:tgtEl>
                                        <p:attrNameLst>
                                          <p:attrName>ppt_x</p:attrName>
                                        </p:attrNameLst>
                                      </p:cBhvr>
                                    </p:anim>
                                    <p:anim by="(-#ppt_w*0.10)" calcmode="lin" valueType="num">
                                      <p:cBhvr>
                                        <p:cTn id="8" dur="2500" autoRev="1" fill="hold">
                                          <p:stCondLst>
                                            <p:cond delay="0"/>
                                          </p:stCondLst>
                                        </p:cTn>
                                        <p:tgtEl>
                                          <p:spTgt spid="2"/>
                                        </p:tgtEl>
                                        <p:attrNameLst>
                                          <p:attrName>ppt_y</p:attrName>
                                        </p:attrNameLst>
                                      </p:cBhvr>
                                    </p:anim>
                                    <p:animRot by="-480000">
                                      <p:cBhvr>
                                        <p:cTn id="9" dur="2500" autoRev="1" fill="hold">
                                          <p:stCondLst>
                                            <p:cond delay="0"/>
                                          </p:stCondLst>
                                        </p:cTn>
                                        <p:tgtEl>
                                          <p:spTgt spid="2"/>
                                        </p:tgtEl>
                                        <p:attrNameLst>
                                          <p:attrName>r</p:attrName>
                                        </p:attrNameLst>
                                      </p:cBhvr>
                                    </p:animRot>
                                  </p:childTnLst>
                                </p:cTn>
                              </p:par>
                            </p:childTnLst>
                          </p:cTn>
                        </p:par>
                        <p:par>
                          <p:cTn id="10" fill="hold">
                            <p:stCondLst>
                              <p:cond delay="5000"/>
                            </p:stCondLst>
                            <p:childTnLst>
                              <p:par>
                                <p:cTn id="11" presetID="42" presetClass="exit" presetSubtype="0" fill="hold" grpId="1" nodeType="afterEffect">
                                  <p:stCondLst>
                                    <p:cond delay="0"/>
                                  </p:stCondLst>
                                  <p:iterate type="wd">
                                    <p:tmPct val="10000"/>
                                  </p:iterate>
                                  <p:childTnLst>
                                    <p:animEffect transition="out" filter="fade">
                                      <p:cBhvr>
                                        <p:cTn id="12" dur="5000"/>
                                        <p:tgtEl>
                                          <p:spTgt spid="2"/>
                                        </p:tgtEl>
                                      </p:cBhvr>
                                    </p:animEffect>
                                    <p:anim calcmode="lin" valueType="num">
                                      <p:cBhvr>
                                        <p:cTn id="13" dur="5000"/>
                                        <p:tgtEl>
                                          <p:spTgt spid="2"/>
                                        </p:tgtEl>
                                        <p:attrNameLst>
                                          <p:attrName>ppt_x</p:attrName>
                                        </p:attrNameLst>
                                      </p:cBhvr>
                                      <p:tavLst>
                                        <p:tav tm="0">
                                          <p:val>
                                            <p:strVal val="ppt_x"/>
                                          </p:val>
                                        </p:tav>
                                        <p:tav tm="100000">
                                          <p:val>
                                            <p:strVal val="ppt_x"/>
                                          </p:val>
                                        </p:tav>
                                      </p:tavLst>
                                    </p:anim>
                                    <p:anim calcmode="lin" valueType="num">
                                      <p:cBhvr>
                                        <p:cTn id="14" dur="5000"/>
                                        <p:tgtEl>
                                          <p:spTgt spid="2"/>
                                        </p:tgtEl>
                                        <p:attrNameLst>
                                          <p:attrName>ppt_y</p:attrName>
                                        </p:attrNameLst>
                                      </p:cBhvr>
                                      <p:tavLst>
                                        <p:tav tm="0">
                                          <p:val>
                                            <p:strVal val="ppt_y"/>
                                          </p:val>
                                        </p:tav>
                                        <p:tav tm="100000">
                                          <p:val>
                                            <p:strVal val="ppt_y+.1"/>
                                          </p:val>
                                        </p:tav>
                                      </p:tavLst>
                                    </p:anim>
                                    <p:set>
                                      <p:cBhvr>
                                        <p:cTn id="15"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Dans le vide</a:t>
            </a:r>
          </a:p>
        </p:txBody>
      </p:sp>
      <p:sp>
        <p:nvSpPr>
          <p:cNvPr id="3" name="Espace réservé du contenu 2"/>
          <p:cNvSpPr>
            <a:spLocks noGrp="1"/>
          </p:cNvSpPr>
          <p:nvPr>
            <p:ph idx="1"/>
          </p:nvPr>
        </p:nvSpPr>
        <p:spPr>
          <a:xfrm>
            <a:off x="1689816" y="3273140"/>
            <a:ext cx="6384926" cy="583454"/>
          </a:xfrm>
        </p:spPr>
        <p:txBody>
          <a:bodyPr/>
          <a:lstStyle/>
          <a:p>
            <a:pPr algn="ctr">
              <a:buNone/>
            </a:pPr>
            <a:r>
              <a:rPr lang="fr-FR"/>
              <a:t>photon + photon   </a:t>
            </a:r>
            <a:r>
              <a:rPr lang="fr-FR" sz="4800" baseline="-6000">
                <a:latin typeface="Symbol"/>
              </a:rPr>
              <a:t>↔</a:t>
            </a:r>
            <a:r>
              <a:rPr lang="fr-FR" sz="2800" smtClean="0">
                <a:latin typeface="ZapfDingbatsITC"/>
              </a:rPr>
              <a:t> </a:t>
            </a:r>
            <a:r>
              <a:rPr lang="fr-FR" smtClean="0">
                <a:latin typeface="ZapfDingbatsITC"/>
              </a:rPr>
              <a:t> </a:t>
            </a:r>
            <a:r>
              <a:rPr lang="fr-FR"/>
              <a:t>fermion + antifermion</a:t>
            </a:r>
          </a:p>
        </p:txBody>
      </p:sp>
      <p:sp>
        <p:nvSpPr>
          <p:cNvPr id="4" name="Espace réservé du numéro de diapositive 3"/>
          <p:cNvSpPr>
            <a:spLocks noGrp="1"/>
          </p:cNvSpPr>
          <p:nvPr>
            <p:ph type="sldNum" sz="quarter" idx="12"/>
          </p:nvPr>
        </p:nvSpPr>
        <p:spPr>
          <a:xfrm>
            <a:off x="4386115" y="6483346"/>
            <a:ext cx="533400" cy="365125"/>
          </a:xfrm>
        </p:spPr>
        <p:txBody>
          <a:bodyPr/>
          <a:lstStyle/>
          <a:p>
            <a:fld id="{C27BF97B-3E36-2440-BA9A-ED642AA91949}" type="slidenum">
              <a:t>3</a:t>
            </a:fld>
            <a:endParaRPr lang="fr-FR"/>
          </a:p>
        </p:txBody>
      </p:sp>
      <p:sp>
        <p:nvSpPr>
          <p:cNvPr id="5" name="Espace réservé du contenu 2"/>
          <p:cNvSpPr txBox="1">
            <a:spLocks/>
          </p:cNvSpPr>
          <p:nvPr/>
        </p:nvSpPr>
        <p:spPr>
          <a:xfrm>
            <a:off x="5300302" y="3881968"/>
            <a:ext cx="2401889" cy="58345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ts val="2000"/>
              </a:spcBef>
              <a:spcAft>
                <a:spcPts val="0"/>
              </a:spcAft>
              <a:buClrTx/>
              <a:buSzTx/>
              <a:buFont typeface="Wingdings 2" pitchFamily="18" charset="2"/>
              <a:buNone/>
              <a:tabLst/>
              <a:defRPr/>
            </a:pPr>
            <a:r>
              <a:rPr kumimoji="0" lang="fr-FR" sz="2400" b="0" i="0"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e</a:t>
            </a:r>
            <a:r>
              <a:rPr kumimoji="0" lang="fr-FR" sz="2400" b="0" i="0" u="none" strike="noStrike" kern="1200" cap="none" spc="0" normalizeH="0" baseline="3000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a:t>
            </a:r>
            <a:r>
              <a:rPr kumimoji="0" lang="fr-FR" sz="2400" b="0" i="0"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e</a:t>
            </a:r>
            <a:r>
              <a:rPr kumimoji="0" lang="fr-FR" sz="2400" b="0" i="0" u="none" strike="noStrike" kern="1200" cap="none" spc="0" normalizeH="0" baseline="3000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a:t>
            </a:r>
            <a:r>
              <a:rPr kumimoji="0" lang="fr-FR" sz="2400" b="0" i="0"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 µ</a:t>
            </a:r>
            <a:r>
              <a:rPr kumimoji="0" lang="fr-FR" sz="2400" b="0" i="0" u="none" strike="noStrike" kern="1200" cap="none" spc="0" normalizeH="0" baseline="3000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a:t>
            </a:r>
            <a:r>
              <a:rPr kumimoji="0" lang="fr-FR" sz="2400" b="0" i="0"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µ</a:t>
            </a:r>
            <a:r>
              <a:rPr kumimoji="0" lang="fr-FR" sz="2400" b="0" i="0" u="none" strike="noStrike" kern="1200" cap="none" spc="0" normalizeH="0" baseline="3000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a:t>
            </a:r>
            <a:r>
              <a:rPr kumimoji="0" lang="fr-FR" sz="2400" b="0" i="0"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 etc.</a:t>
            </a:r>
          </a:p>
        </p:txBody>
      </p:sp>
      <p:sp>
        <p:nvSpPr>
          <p:cNvPr id="7" name="Espace réservé du contenu 2"/>
          <p:cNvSpPr txBox="1">
            <a:spLocks/>
          </p:cNvSpPr>
          <p:nvPr/>
        </p:nvSpPr>
        <p:spPr>
          <a:xfrm>
            <a:off x="2781300" y="2311400"/>
            <a:ext cx="3276600" cy="583454"/>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100000"/>
              </a:lnSpc>
              <a:spcBef>
                <a:spcPts val="2000"/>
              </a:spcBef>
              <a:spcAft>
                <a:spcPts val="0"/>
              </a:spcAft>
              <a:buClrTx/>
              <a:buSzTx/>
              <a:buFont typeface="Wingdings 2" pitchFamily="18" charset="2"/>
              <a:buNone/>
              <a:tabLst/>
              <a:defRPr/>
            </a:pPr>
            <a:r>
              <a:rPr kumimoji="0" lang="fr-FR" sz="4300" b="0" i="0" u="none" strike="noStrike" kern="1200" cap="none" spc="0" normalizeH="0" baseline="0" noProof="0">
                <a:ln>
                  <a:noFill/>
                </a:ln>
                <a:solidFill>
                  <a:schemeClr val="bg1"/>
                </a:solidFill>
                <a:effectLst>
                  <a:outerShdw blurRad="63500" dist="50800" dir="2700000" algn="tl" rotWithShape="0">
                    <a:prstClr val="black">
                      <a:alpha val="50000"/>
                    </a:prstClr>
                  </a:outerShdw>
                </a:effectLst>
                <a:uLnTx/>
                <a:uFillTx/>
                <a:latin typeface="+mn-lt"/>
                <a:ea typeface="+mn-ea"/>
                <a:cs typeface="+mn-cs"/>
              </a:rPr>
              <a:t>Des photons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00" y="1665383"/>
            <a:ext cx="9131300" cy="5044450"/>
          </a:xfrm>
        </p:spPr>
        <p:txBody>
          <a:bodyPr>
            <a:normAutofit/>
          </a:bodyPr>
          <a:lstStyle/>
          <a:p>
            <a:r>
              <a:rPr lang="fr-FR" sz="2000"/>
              <a:t>Un usage "abusif" de la relativité générale donne à la vitesse de la lumière un statut de constante universelle et absolue.</a:t>
            </a:r>
          </a:p>
          <a:p>
            <a:r>
              <a:rPr lang="fr-FR" sz="2000"/>
              <a:t>Pourtant, il existe une interprétation équivalente à la gravitation d'Einstein, qui introduit un indice dépendant du potentiel gravitationnel.</a:t>
            </a:r>
          </a:p>
          <a:p>
            <a:r>
              <a:rPr lang="fr-FR" sz="2000"/>
              <a:t>On peut donc imaginer que </a:t>
            </a:r>
            <a:r>
              <a:rPr lang="fr-FR" sz="2000" i="1"/>
              <a:t>c</a:t>
            </a:r>
            <a:r>
              <a:rPr lang="fr-FR" sz="2000"/>
              <a:t> varie dans le temps et dans l'espace, tout en conservant le paradoxe que, localement, ses variations sont indétectables.</a:t>
            </a:r>
          </a:p>
          <a:p>
            <a:r>
              <a:rPr lang="fr-FR" sz="2000"/>
              <a:t>Il existe d'ailleurs des cosmologies basées sur la possibilités de faire varier </a:t>
            </a:r>
            <a:r>
              <a:rPr lang="fr-FR" sz="2000" i="1"/>
              <a:t>c</a:t>
            </a:r>
            <a:r>
              <a:rPr lang="fr-FR" sz="2000"/>
              <a:t> : théories VSL... on montre par exemple que les mesures des SNIa sont compatibles avec une cosmologie sans </a:t>
            </a:r>
            <a:r>
              <a:rPr lang="fr-FR" sz="2000">
                <a:latin typeface="Symbol" charset="2"/>
                <a:cs typeface="Symbol" charset="2"/>
              </a:rPr>
              <a:t>L</a:t>
            </a:r>
            <a:r>
              <a:rPr lang="fr-FR" sz="2000"/>
              <a:t>, avec une petite décélération de </a:t>
            </a:r>
            <a:r>
              <a:rPr lang="fr-FR" sz="2000" i="1"/>
              <a:t>c</a:t>
            </a:r>
            <a:r>
              <a:rPr lang="fr-FR" sz="2000"/>
              <a:t>. </a:t>
            </a:r>
          </a:p>
          <a:p>
            <a:r>
              <a:rPr lang="fr-FR" sz="2000"/>
              <a:t>Nous proposons un mécanisme basé sur le m</a:t>
            </a:r>
            <a:r>
              <a:rPr lang="fr-FR" sz="2000"/>
              <a:t>ême "toy model"du vide pour rendre compte de la vitesse finie des photons. Nous en déduisons des conséquences expérimentales accessibles.</a:t>
            </a:r>
            <a:endParaRPr lang="fr-FR" sz="2000"/>
          </a:p>
          <a:p>
            <a:endParaRPr lang="fr-FR" sz="2000" i="1">
              <a:latin typeface="Symbol" charset="2"/>
              <a:cs typeface="Symbol" charset="2"/>
            </a:endParaRPr>
          </a:p>
        </p:txBody>
      </p:sp>
      <p:sp>
        <p:nvSpPr>
          <p:cNvPr id="4" name="Espace réservé du numéro de diapositive 3"/>
          <p:cNvSpPr>
            <a:spLocks noGrp="1"/>
          </p:cNvSpPr>
          <p:nvPr>
            <p:ph type="sldNum" sz="quarter" idx="12"/>
          </p:nvPr>
        </p:nvSpPr>
        <p:spPr>
          <a:xfrm>
            <a:off x="4397660" y="6483346"/>
            <a:ext cx="533400" cy="365125"/>
          </a:xfrm>
        </p:spPr>
        <p:txBody>
          <a:bodyPr/>
          <a:lstStyle/>
          <a:p>
            <a:fld id="{C27BF97B-3E36-2440-BA9A-ED642AA91949}" type="slidenum">
              <a:t>30</a:t>
            </a:fld>
            <a:endParaRPr lang="fr-FR"/>
          </a:p>
        </p:txBody>
      </p:sp>
      <p:sp>
        <p:nvSpPr>
          <p:cNvPr id="5" name="Titre 1"/>
          <p:cNvSpPr>
            <a:spLocks noGrp="1"/>
          </p:cNvSpPr>
          <p:nvPr>
            <p:ph type="title"/>
          </p:nvPr>
        </p:nvSpPr>
        <p:spPr>
          <a:xfrm>
            <a:off x="1852083" y="79468"/>
            <a:ext cx="5736167" cy="1417638"/>
          </a:xfrm>
        </p:spPr>
        <p:txBody>
          <a:bodyPr/>
          <a:lstStyle/>
          <a:p>
            <a:r>
              <a:rPr lang="fr-FR" sz="3400"/>
              <a:t>Sujet fascinant</a:t>
            </a:r>
            <a:endParaRPr lang="fr-FR" sz="3400" i="1"/>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216" y="1623051"/>
            <a:ext cx="9321801" cy="4992594"/>
          </a:xfrm>
        </p:spPr>
        <p:txBody>
          <a:bodyPr>
            <a:noAutofit/>
          </a:bodyPr>
          <a:lstStyle/>
          <a:p>
            <a:r>
              <a:rPr lang="fr-FR" smtClean="0"/>
              <a:t>Le vide que nous venons d'utiliser pour augmenter la cohérence de notre vision de l'électromagnétisme interagit aussi avec la lumière.</a:t>
            </a:r>
          </a:p>
          <a:p>
            <a:r>
              <a:rPr lang="fr-FR" smtClean="0"/>
              <a:t>Les photons peuvent ainsi </a:t>
            </a:r>
            <a:r>
              <a:rPr lang="fr-FR" smtClean="0"/>
              <a:t>être capturés par les paires virtuelles, jusqu'à ce qu'elles disparaissent, en redonnant aux photons leur impulsion initiale. Le temps de piégeage, de l'ordre de la durée de vie de la paire, retarde la propagation des photons.</a:t>
            </a:r>
            <a:endParaRPr lang="fr-FR"/>
          </a:p>
          <a:p>
            <a:r>
              <a:rPr lang="fr-FR"/>
              <a:t>la section efficace du piégeage peut </a:t>
            </a:r>
            <a:r>
              <a:rPr lang="fr-FR"/>
              <a:t>être intuitée à partir de la section efficace de la diffusion Thomson, en lui enlevant un facteur </a:t>
            </a:r>
            <a:r>
              <a:rPr lang="fr-FR" i="1">
                <a:latin typeface="Symbol" charset="2"/>
                <a:cs typeface="Symbol" charset="2"/>
              </a:rPr>
              <a:t>a</a:t>
            </a:r>
            <a:r>
              <a:rPr lang="fr-FR">
                <a:latin typeface="Symbol" charset="2"/>
                <a:cs typeface="Symbol" charset="2"/>
              </a:rPr>
              <a:t> </a:t>
            </a:r>
            <a:r>
              <a:rPr lang="fr-FR"/>
              <a:t>pour tenir compte du fait que le photon n'a pas besoin de se décrocher de la paire pour diffuser, mais qu'il est libéré à 100% quand la paire disparaît.</a:t>
            </a:r>
            <a:endParaRPr lang="fr-FR"/>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31</a:t>
            </a:fld>
            <a:endParaRPr lang="fr-FR"/>
          </a:p>
        </p:txBody>
      </p:sp>
      <p:sp>
        <p:nvSpPr>
          <p:cNvPr id="5" name="Titre 1"/>
          <p:cNvSpPr>
            <a:spLocks noGrp="1"/>
          </p:cNvSpPr>
          <p:nvPr>
            <p:ph type="title"/>
          </p:nvPr>
        </p:nvSpPr>
        <p:spPr>
          <a:xfrm>
            <a:off x="447684" y="68885"/>
            <a:ext cx="8365787" cy="1417638"/>
          </a:xfrm>
        </p:spPr>
        <p:txBody>
          <a:bodyPr/>
          <a:lstStyle/>
          <a:p>
            <a:r>
              <a:rPr lang="fr-FR" sz="3400"/>
              <a:t>Capture des photons par les paires</a:t>
            </a:r>
            <a:endParaRPr lang="fr-FR" sz="3400" i="1"/>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216" y="1623051"/>
            <a:ext cx="9321801" cy="4992594"/>
          </a:xfrm>
        </p:spPr>
        <p:txBody>
          <a:bodyPr>
            <a:noAutofit/>
          </a:bodyPr>
          <a:lstStyle/>
          <a:p>
            <a:pPr>
              <a:spcAft>
                <a:spcPts val="600"/>
              </a:spcAft>
            </a:pPr>
            <a:r>
              <a:rPr lang="fr-FR" smtClean="0"/>
              <a:t>Ainsi :</a:t>
            </a:r>
          </a:p>
          <a:p>
            <a:pPr>
              <a:spcAft>
                <a:spcPts val="600"/>
              </a:spcAft>
              <a:buNone/>
            </a:pPr>
            <a:r>
              <a:rPr lang="fr-FR" smtClean="0"/>
              <a:t>où le facteur </a:t>
            </a:r>
            <a:r>
              <a:rPr lang="fr-FR" i="1" smtClean="0"/>
              <a:t>2 </a:t>
            </a:r>
            <a:r>
              <a:rPr lang="fr-FR" smtClean="0"/>
              <a:t>tient compte des deux membres de la paire.</a:t>
            </a:r>
          </a:p>
          <a:p>
            <a:pPr>
              <a:spcAft>
                <a:spcPts val="600"/>
              </a:spcAft>
            </a:pPr>
            <a:r>
              <a:rPr lang="fr-FR" smtClean="0"/>
              <a:t>Un photon d'hélicité donnée interagit uniquement avec un fermion d'hélicité opposée, pour faire basculer son spin.</a:t>
            </a:r>
          </a:p>
          <a:p>
            <a:pPr>
              <a:spcAft>
                <a:spcPts val="600"/>
              </a:spcAft>
            </a:pPr>
            <a:r>
              <a:rPr lang="fr-FR" smtClean="0"/>
              <a:t>Sur un trajet de longueur </a:t>
            </a:r>
            <a:r>
              <a:rPr lang="fr-FR" i="1" smtClean="0"/>
              <a:t>l</a:t>
            </a:r>
            <a:r>
              <a:rPr lang="fr-FR" smtClean="0"/>
              <a:t> un photon s'arr</a:t>
            </a:r>
            <a:r>
              <a:rPr lang="fr-FR" smtClean="0"/>
              <a:t>ête</a:t>
            </a:r>
            <a:r>
              <a:rPr lang="fr-FR" smtClean="0"/>
              <a:t> en moyenne</a:t>
            </a:r>
            <a:br>
              <a:rPr lang="fr-FR" smtClean="0"/>
            </a:br>
            <a:r>
              <a:rPr lang="fr-FR" smtClean="0"/>
              <a:t>		     fois sur les paires        et y passe un temps de l'ordre de 		        , où </a:t>
            </a:r>
            <a:r>
              <a:rPr lang="fr-FR" i="1" smtClean="0">
                <a:latin typeface="Symbol" charset="2"/>
                <a:cs typeface="Symbol" charset="2"/>
              </a:rPr>
              <a:t>t</a:t>
            </a:r>
            <a:r>
              <a:rPr lang="fr-FR" i="1" baseline="-25000" smtClean="0"/>
              <a:t>f</a:t>
            </a:r>
            <a:r>
              <a:rPr lang="fr-FR" i="1" smtClean="0"/>
              <a:t>  </a:t>
            </a:r>
            <a:r>
              <a:rPr lang="fr-FR" smtClean="0"/>
              <a:t>est la durée de vie moyenne de la paire.</a:t>
            </a:r>
          </a:p>
          <a:p>
            <a:pPr>
              <a:spcAft>
                <a:spcPts val="600"/>
              </a:spcAft>
            </a:pPr>
            <a:r>
              <a:rPr lang="fr-FR" smtClean="0"/>
              <a:t>Entre deux captures, le photon se déplace instantanément, car</a:t>
            </a:r>
            <a:endParaRPr lang="fr-FR" smtClean="0"/>
          </a:p>
          <a:p>
            <a:pPr>
              <a:spcAft>
                <a:spcPts val="600"/>
              </a:spcAft>
              <a:buNone/>
            </a:pPr>
            <a:endParaRPr lang="fr-FR" smtClean="0"/>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32</a:t>
            </a:fld>
            <a:endParaRPr lang="fr-FR"/>
          </a:p>
        </p:txBody>
      </p:sp>
      <p:sp>
        <p:nvSpPr>
          <p:cNvPr id="5" name="Titre 1"/>
          <p:cNvSpPr>
            <a:spLocks noGrp="1"/>
          </p:cNvSpPr>
          <p:nvPr>
            <p:ph type="title"/>
          </p:nvPr>
        </p:nvSpPr>
        <p:spPr>
          <a:xfrm>
            <a:off x="447684" y="68885"/>
            <a:ext cx="8365787" cy="1417638"/>
          </a:xfrm>
        </p:spPr>
        <p:txBody>
          <a:bodyPr/>
          <a:lstStyle/>
          <a:p>
            <a:r>
              <a:rPr lang="fr-FR" sz="3400"/>
              <a:t>Temps de capture des photons par les paires</a:t>
            </a:r>
            <a:endParaRPr lang="fr-FR" sz="3400" i="1"/>
          </a:p>
        </p:txBody>
      </p:sp>
      <p:graphicFrame>
        <p:nvGraphicFramePr>
          <p:cNvPr id="172034" name="Object 2"/>
          <p:cNvGraphicFramePr>
            <a:graphicFrameLocks noChangeAspect="1"/>
          </p:cNvGraphicFramePr>
          <p:nvPr/>
        </p:nvGraphicFramePr>
        <p:xfrm>
          <a:off x="3038475" y="1677193"/>
          <a:ext cx="2201863" cy="639763"/>
        </p:xfrm>
        <a:graphic>
          <a:graphicData uri="http://schemas.openxmlformats.org/presentationml/2006/ole">
            <p:oleObj spid="_x0000_s172034" name="Équation" r:id="rId3" imgW="1117600" imgH="355600" progId="Equation.3">
              <p:embed/>
            </p:oleObj>
          </a:graphicData>
        </a:graphic>
      </p:graphicFrame>
      <p:graphicFrame>
        <p:nvGraphicFramePr>
          <p:cNvPr id="6" name="Object 2"/>
          <p:cNvGraphicFramePr>
            <a:graphicFrameLocks noChangeAspect="1"/>
          </p:cNvGraphicFramePr>
          <p:nvPr/>
        </p:nvGraphicFramePr>
        <p:xfrm>
          <a:off x="356127" y="4548717"/>
          <a:ext cx="1776412" cy="388938"/>
        </p:xfrm>
        <a:graphic>
          <a:graphicData uri="http://schemas.openxmlformats.org/presentationml/2006/ole">
            <p:oleObj spid="_x0000_s172035" name="Équation" r:id="rId4" imgW="901700" imgH="215900" progId="Equation.3">
              <p:embed/>
            </p:oleObj>
          </a:graphicData>
        </a:graphic>
      </p:graphicFrame>
      <p:graphicFrame>
        <p:nvGraphicFramePr>
          <p:cNvPr id="172036" name="Object 4"/>
          <p:cNvGraphicFramePr>
            <a:graphicFrameLocks noChangeAspect="1"/>
          </p:cNvGraphicFramePr>
          <p:nvPr/>
        </p:nvGraphicFramePr>
        <p:xfrm>
          <a:off x="4587095" y="4459289"/>
          <a:ext cx="555625" cy="495300"/>
        </p:xfrm>
        <a:graphic>
          <a:graphicData uri="http://schemas.openxmlformats.org/presentationml/2006/ole">
            <p:oleObj spid="_x0000_s172036" name="Équation" r:id="rId5" imgW="228600" imgH="203200" progId="Equation.3">
              <p:embed/>
            </p:oleObj>
          </a:graphicData>
        </a:graphic>
      </p:graphicFrame>
      <p:graphicFrame>
        <p:nvGraphicFramePr>
          <p:cNvPr id="8" name="Object 2"/>
          <p:cNvGraphicFramePr>
            <a:graphicFrameLocks noChangeAspect="1"/>
          </p:cNvGraphicFramePr>
          <p:nvPr/>
        </p:nvGraphicFramePr>
        <p:xfrm>
          <a:off x="1820602" y="4905906"/>
          <a:ext cx="1550988" cy="411163"/>
        </p:xfrm>
        <a:graphic>
          <a:graphicData uri="http://schemas.openxmlformats.org/presentationml/2006/ole">
            <p:oleObj spid="_x0000_s172037" name="Équation" r:id="rId6" imgW="787400" imgH="2286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216" y="1623051"/>
            <a:ext cx="9321801" cy="4992594"/>
          </a:xfrm>
        </p:spPr>
        <p:txBody>
          <a:bodyPr>
            <a:noAutofit/>
          </a:bodyPr>
          <a:lstStyle/>
          <a:p>
            <a:pPr algn="ctr">
              <a:spcAft>
                <a:spcPts val="600"/>
              </a:spcAft>
              <a:buNone/>
            </a:pPr>
            <a:r>
              <a:rPr lang="fr-FR" sz="2800" smtClean="0">
                <a:solidFill>
                  <a:srgbClr val="84C9FF"/>
                </a:solidFill>
              </a:rPr>
              <a:t>le vide vide ne possède pas d'échelle naturelle de temps, de distance, ni de vitesse.</a:t>
            </a:r>
            <a:endParaRPr lang="fr-FR" smtClean="0"/>
          </a:p>
          <a:p>
            <a:r>
              <a:rPr lang="fr-FR" smtClean="0"/>
              <a:t>En revanche, la longueur d'onde de Compton d'un fermion et la durée de vie d'une paire donnent des unités "naturelles" de longueur, de temps, et de vitesse.</a:t>
            </a:r>
          </a:p>
          <a:p>
            <a:r>
              <a:rPr lang="fr-FR" smtClean="0"/>
              <a:t>Le temps de parcours </a:t>
            </a:r>
            <a:r>
              <a:rPr lang="fr-FR" i="1" smtClean="0"/>
              <a:t>t</a:t>
            </a:r>
            <a:r>
              <a:rPr lang="fr-FR" smtClean="0"/>
              <a:t> d'un trajet de longueur </a:t>
            </a:r>
            <a:r>
              <a:rPr lang="fr-FR" i="1" smtClean="0"/>
              <a:t>l</a:t>
            </a:r>
            <a:r>
              <a:rPr lang="fr-FR" smtClean="0"/>
              <a:t> est donc donné par </a:t>
            </a:r>
            <a:br>
              <a:rPr lang="fr-FR" smtClean="0"/>
            </a:br>
            <a:r>
              <a:rPr lang="fr-FR" smtClean="0"/>
              <a:t>		</a:t>
            </a:r>
          </a:p>
          <a:p>
            <a:pPr>
              <a:spcAft>
                <a:spcPts val="600"/>
              </a:spcAft>
            </a:pPr>
            <a:r>
              <a:rPr lang="fr-FR" smtClean="0"/>
              <a:t>L'estimation de </a:t>
            </a:r>
            <a:r>
              <a:rPr lang="fr-FR" i="1" smtClean="0"/>
              <a:t>c</a:t>
            </a:r>
            <a:r>
              <a:rPr lang="fr-FR" smtClean="0"/>
              <a:t> est donc</a:t>
            </a:r>
            <a:endParaRPr lang="fr-FR" smtClean="0"/>
          </a:p>
          <a:p>
            <a:pPr>
              <a:spcAft>
                <a:spcPts val="600"/>
              </a:spcAft>
              <a:buNone/>
            </a:pPr>
            <a:endParaRPr lang="fr-FR" smtClean="0"/>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33</a:t>
            </a:fld>
            <a:endParaRPr lang="fr-FR"/>
          </a:p>
        </p:txBody>
      </p:sp>
      <p:sp>
        <p:nvSpPr>
          <p:cNvPr id="5" name="Titre 1"/>
          <p:cNvSpPr>
            <a:spLocks noGrp="1"/>
          </p:cNvSpPr>
          <p:nvPr>
            <p:ph type="title"/>
          </p:nvPr>
        </p:nvSpPr>
        <p:spPr>
          <a:xfrm>
            <a:off x="447684" y="68885"/>
            <a:ext cx="8365787" cy="1417638"/>
          </a:xfrm>
        </p:spPr>
        <p:txBody>
          <a:bodyPr/>
          <a:lstStyle/>
          <a:p>
            <a:r>
              <a:rPr lang="fr-FR" sz="3400" i="1"/>
              <a:t>c</a:t>
            </a:r>
          </a:p>
        </p:txBody>
      </p:sp>
      <p:graphicFrame>
        <p:nvGraphicFramePr>
          <p:cNvPr id="8" name="Object 2"/>
          <p:cNvGraphicFramePr>
            <a:graphicFrameLocks noChangeAspect="1"/>
          </p:cNvGraphicFramePr>
          <p:nvPr/>
        </p:nvGraphicFramePr>
        <p:xfrm>
          <a:off x="1106507" y="4578887"/>
          <a:ext cx="2692906" cy="649530"/>
        </p:xfrm>
        <a:graphic>
          <a:graphicData uri="http://schemas.openxmlformats.org/presentationml/2006/ole">
            <p:oleObj spid="_x0000_s173061" name="Équation" r:id="rId3" imgW="1397000" imgH="368300" progId="Equation.3">
              <p:embed/>
            </p:oleObj>
          </a:graphicData>
        </a:graphic>
      </p:graphicFrame>
      <p:graphicFrame>
        <p:nvGraphicFramePr>
          <p:cNvPr id="9" name="Object 2"/>
          <p:cNvGraphicFramePr>
            <a:graphicFrameLocks noChangeAspect="1"/>
          </p:cNvGraphicFramePr>
          <p:nvPr/>
        </p:nvGraphicFramePr>
        <p:xfrm>
          <a:off x="4502948" y="5372099"/>
          <a:ext cx="2179444" cy="1158881"/>
        </p:xfrm>
        <a:graphic>
          <a:graphicData uri="http://schemas.openxmlformats.org/presentationml/2006/ole">
            <p:oleObj spid="_x0000_s173062" name="Équation" r:id="rId4" imgW="939800" imgH="5461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99" y="1675966"/>
            <a:ext cx="9118261" cy="4992594"/>
          </a:xfrm>
        </p:spPr>
        <p:txBody>
          <a:bodyPr/>
          <a:lstStyle/>
          <a:p>
            <a:pPr>
              <a:spcAft>
                <a:spcPts val="1800"/>
              </a:spcAft>
            </a:pPr>
            <a:r>
              <a:rPr lang="fr-FR" smtClean="0"/>
              <a:t>Rappels </a:t>
            </a:r>
            <a:r>
              <a:rPr lang="fr-FR"/>
              <a:t>:</a:t>
            </a:r>
          </a:p>
          <a:p>
            <a:endParaRPr lang="fr-FR"/>
          </a:p>
          <a:p>
            <a:r>
              <a:rPr lang="fr-FR"/>
              <a:t>alors :</a:t>
            </a:r>
          </a:p>
          <a:p>
            <a:endParaRPr lang="fr-FR"/>
          </a:p>
          <a:p>
            <a:r>
              <a:rPr lang="fr-FR"/>
              <a:t>et</a:t>
            </a:r>
          </a:p>
          <a:p>
            <a:endParaRPr lang="fr-FR"/>
          </a:p>
          <a:p>
            <a:pPr>
              <a:lnSpc>
                <a:spcPct val="150000"/>
              </a:lnSpc>
              <a:spcBef>
                <a:spcPts val="200"/>
              </a:spcBef>
              <a:spcAft>
                <a:spcPts val="2400"/>
              </a:spcAft>
            </a:pPr>
            <a:r>
              <a:rPr lang="fr-FR"/>
              <a:t>la contrainte			    marche encore ici ! Le modèle est auto cohérent.</a:t>
            </a:r>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34</a:t>
            </a:fld>
            <a:endParaRPr lang="fr-FR"/>
          </a:p>
        </p:txBody>
      </p:sp>
      <p:sp>
        <p:nvSpPr>
          <p:cNvPr id="5" name="Titre 1"/>
          <p:cNvSpPr>
            <a:spLocks noGrp="1"/>
          </p:cNvSpPr>
          <p:nvPr>
            <p:ph type="title"/>
          </p:nvPr>
        </p:nvSpPr>
        <p:spPr>
          <a:xfrm>
            <a:off x="447684" y="68885"/>
            <a:ext cx="8365787" cy="1417638"/>
          </a:xfrm>
        </p:spPr>
        <p:txBody>
          <a:bodyPr/>
          <a:lstStyle/>
          <a:p>
            <a:r>
              <a:rPr lang="fr-FR" sz="3400"/>
              <a:t>Calcul de </a:t>
            </a:r>
            <a:r>
              <a:rPr lang="fr-FR" sz="3400" i="1"/>
              <a:t>c :</a:t>
            </a:r>
          </a:p>
        </p:txBody>
      </p:sp>
      <p:graphicFrame>
        <p:nvGraphicFramePr>
          <p:cNvPr id="174087" name="Object 7"/>
          <p:cNvGraphicFramePr>
            <a:graphicFrameLocks noChangeAspect="1"/>
          </p:cNvGraphicFramePr>
          <p:nvPr/>
        </p:nvGraphicFramePr>
        <p:xfrm>
          <a:off x="6423761" y="455081"/>
          <a:ext cx="2178050" cy="890587"/>
        </p:xfrm>
        <a:graphic>
          <a:graphicData uri="http://schemas.openxmlformats.org/presentationml/2006/ole">
            <p:oleObj spid="_x0000_s174087" name="Équation" r:id="rId3" imgW="939800" imgH="419100" progId="Equation.3">
              <p:embed/>
            </p:oleObj>
          </a:graphicData>
        </a:graphic>
      </p:graphicFrame>
      <p:graphicFrame>
        <p:nvGraphicFramePr>
          <p:cNvPr id="174088" name="Object 24"/>
          <p:cNvGraphicFramePr>
            <a:graphicFrameLocks noChangeAspect="1"/>
          </p:cNvGraphicFramePr>
          <p:nvPr/>
        </p:nvGraphicFramePr>
        <p:xfrm>
          <a:off x="6706858" y="1486523"/>
          <a:ext cx="2106613" cy="947737"/>
        </p:xfrm>
        <a:graphic>
          <a:graphicData uri="http://schemas.openxmlformats.org/presentationml/2006/ole">
            <p:oleObj spid="_x0000_s174088" name="Équation" r:id="rId4" imgW="850900" imgH="419100" progId="Equation.3">
              <p:embed/>
            </p:oleObj>
          </a:graphicData>
        </a:graphic>
      </p:graphicFrame>
      <p:graphicFrame>
        <p:nvGraphicFramePr>
          <p:cNvPr id="174089" name="Object 9"/>
          <p:cNvGraphicFramePr>
            <a:graphicFrameLocks noChangeAspect="1"/>
          </p:cNvGraphicFramePr>
          <p:nvPr/>
        </p:nvGraphicFramePr>
        <p:xfrm>
          <a:off x="1789381" y="1612731"/>
          <a:ext cx="2201863" cy="639763"/>
        </p:xfrm>
        <a:graphic>
          <a:graphicData uri="http://schemas.openxmlformats.org/presentationml/2006/ole">
            <p:oleObj spid="_x0000_s174089" name="Équation" r:id="rId5" imgW="1117600" imgH="355600" progId="Equation.3">
              <p:embed/>
            </p:oleObj>
          </a:graphicData>
        </a:graphic>
      </p:graphicFrame>
      <p:graphicFrame>
        <p:nvGraphicFramePr>
          <p:cNvPr id="174090" name="Object 10"/>
          <p:cNvGraphicFramePr>
            <a:graphicFrameLocks noChangeAspect="1"/>
          </p:cNvGraphicFramePr>
          <p:nvPr/>
        </p:nvGraphicFramePr>
        <p:xfrm>
          <a:off x="4128823" y="1356251"/>
          <a:ext cx="2378075" cy="1112838"/>
        </p:xfrm>
        <a:graphic>
          <a:graphicData uri="http://schemas.openxmlformats.org/presentationml/2006/ole">
            <p:oleObj spid="_x0000_s174090" name="Équation" r:id="rId6" imgW="1066800" imgH="546100" progId="Equation.3">
              <p:embed/>
            </p:oleObj>
          </a:graphicData>
        </a:graphic>
      </p:graphicFrame>
      <p:graphicFrame>
        <p:nvGraphicFramePr>
          <p:cNvPr id="174091" name="Object 11"/>
          <p:cNvGraphicFramePr>
            <a:graphicFrameLocks noChangeAspect="1"/>
          </p:cNvGraphicFramePr>
          <p:nvPr/>
        </p:nvGraphicFramePr>
        <p:xfrm>
          <a:off x="2068186" y="2810403"/>
          <a:ext cx="4503737" cy="1160462"/>
        </p:xfrm>
        <a:graphic>
          <a:graphicData uri="http://schemas.openxmlformats.org/presentationml/2006/ole">
            <p:oleObj spid="_x0000_s174091" name="Équation" r:id="rId7" imgW="1943100" imgH="546100" progId="Equation.3">
              <p:embed/>
            </p:oleObj>
          </a:graphicData>
        </a:graphic>
      </p:graphicFrame>
      <p:graphicFrame>
        <p:nvGraphicFramePr>
          <p:cNvPr id="174092" name="Object 12"/>
          <p:cNvGraphicFramePr>
            <a:graphicFrameLocks noChangeAspect="1"/>
          </p:cNvGraphicFramePr>
          <p:nvPr/>
        </p:nvGraphicFramePr>
        <p:xfrm>
          <a:off x="894047" y="3970865"/>
          <a:ext cx="3503613" cy="1187450"/>
        </p:xfrm>
        <a:graphic>
          <a:graphicData uri="http://schemas.openxmlformats.org/presentationml/2006/ole">
            <p:oleObj spid="_x0000_s174092" name="Équation" r:id="rId8" imgW="1511300" imgH="558800" progId="Equation.3">
              <p:embed/>
            </p:oleObj>
          </a:graphicData>
        </a:graphic>
      </p:graphicFrame>
      <p:graphicFrame>
        <p:nvGraphicFramePr>
          <p:cNvPr id="174093" name="Object 13"/>
          <p:cNvGraphicFramePr>
            <a:graphicFrameLocks noChangeAspect="1"/>
          </p:cNvGraphicFramePr>
          <p:nvPr/>
        </p:nvGraphicFramePr>
        <p:xfrm>
          <a:off x="2356140" y="5230286"/>
          <a:ext cx="2416175" cy="1030287"/>
        </p:xfrm>
        <a:graphic>
          <a:graphicData uri="http://schemas.openxmlformats.org/presentationml/2006/ole">
            <p:oleObj spid="_x0000_s174093" name="Équation" r:id="rId9" imgW="1143000" imgH="5334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739" y="1613519"/>
            <a:ext cx="9118261" cy="4992594"/>
          </a:xfrm>
        </p:spPr>
        <p:txBody>
          <a:bodyPr/>
          <a:lstStyle/>
          <a:p>
            <a:r>
              <a:rPr lang="fr-FR" smtClean="0"/>
              <a:t>La propagation de la lumière est décrite par un mécanisme de "stop and go", purement corpusculaire, où les captures successives sont indépendantes les unes des autres.</a:t>
            </a:r>
          </a:p>
          <a:p>
            <a:r>
              <a:rPr lang="fr-FR" smtClean="0"/>
              <a:t>Le nombre d'arr</a:t>
            </a:r>
            <a:r>
              <a:rPr lang="fr-FR" smtClean="0"/>
              <a:t>êt sur une distance donnée fluctue selon une loi de Poisson, de même que le temps de capture. On s'attend donc à ce que le temps de parcours des photons sur une longueur donnée fluctue, donnant lieu à une fluctuation apparente de la vitesse de la lumière.</a:t>
            </a:r>
          </a:p>
          <a:p>
            <a:r>
              <a:rPr lang="fr-FR" smtClean="0"/>
              <a:t>Numériquement, on attend 			    .</a:t>
            </a:r>
          </a:p>
          <a:p>
            <a:r>
              <a:rPr lang="fr-FR" smtClean="0"/>
              <a:t>On peut mettre une limite sur ce phénomène en utilisant des sources brèves astrophysiques ou des expériences au sol (la suite dans l'autre fichier).</a:t>
            </a:r>
            <a:endParaRPr lang="fr-FR"/>
          </a:p>
        </p:txBody>
      </p:sp>
      <p:sp>
        <p:nvSpPr>
          <p:cNvPr id="4" name="Espace réservé du numéro de diapositive 3"/>
          <p:cNvSpPr>
            <a:spLocks noGrp="1"/>
          </p:cNvSpPr>
          <p:nvPr>
            <p:ph type="sldNum" sz="quarter" idx="12"/>
          </p:nvPr>
        </p:nvSpPr>
        <p:spPr>
          <a:xfrm>
            <a:off x="4397660" y="6493929"/>
            <a:ext cx="533400" cy="365125"/>
          </a:xfrm>
        </p:spPr>
        <p:txBody>
          <a:bodyPr/>
          <a:lstStyle/>
          <a:p>
            <a:fld id="{C27BF97B-3E36-2440-BA9A-ED642AA91949}" type="slidenum">
              <a:t>35</a:t>
            </a:fld>
            <a:endParaRPr lang="fr-FR"/>
          </a:p>
        </p:txBody>
      </p:sp>
      <p:sp>
        <p:nvSpPr>
          <p:cNvPr id="5" name="Titre 1"/>
          <p:cNvSpPr>
            <a:spLocks noGrp="1"/>
          </p:cNvSpPr>
          <p:nvPr>
            <p:ph type="title"/>
          </p:nvPr>
        </p:nvSpPr>
        <p:spPr>
          <a:xfrm>
            <a:off x="447684" y="68885"/>
            <a:ext cx="8365787" cy="1417638"/>
          </a:xfrm>
        </p:spPr>
        <p:txBody>
          <a:bodyPr/>
          <a:lstStyle/>
          <a:p>
            <a:r>
              <a:rPr lang="fr-FR" sz="3400"/>
              <a:t>Fluctuation du temps de transit des photons</a:t>
            </a:r>
          </a:p>
        </p:txBody>
      </p:sp>
      <p:graphicFrame>
        <p:nvGraphicFramePr>
          <p:cNvPr id="175113" name="Object 9"/>
          <p:cNvGraphicFramePr>
            <a:graphicFrameLocks noChangeAspect="1"/>
          </p:cNvGraphicFramePr>
          <p:nvPr/>
        </p:nvGraphicFramePr>
        <p:xfrm>
          <a:off x="4390495" y="5156201"/>
          <a:ext cx="2301875" cy="411163"/>
        </p:xfrm>
        <a:graphic>
          <a:graphicData uri="http://schemas.openxmlformats.org/presentationml/2006/ole">
            <p:oleObj spid="_x0000_s175113" name="Équation" r:id="rId3" imgW="1168400" imgH="2286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184725" y="79468"/>
            <a:ext cx="8739909" cy="1417638"/>
          </a:xfrm>
        </p:spPr>
        <p:txBody>
          <a:bodyPr/>
          <a:lstStyle/>
          <a:p>
            <a:r>
              <a:rPr lang="fr-FR" sz="3400"/>
              <a:t>Interaction des paires de fermions du vide avec des champs électromagnétiques</a:t>
            </a:r>
          </a:p>
        </p:txBody>
      </p:sp>
      <p:sp>
        <p:nvSpPr>
          <p:cNvPr id="3" name="Espace réservé du contenu 2"/>
          <p:cNvSpPr>
            <a:spLocks noGrp="1"/>
          </p:cNvSpPr>
          <p:nvPr>
            <p:ph idx="1"/>
          </p:nvPr>
        </p:nvSpPr>
        <p:spPr>
          <a:xfrm>
            <a:off x="402929" y="1837631"/>
            <a:ext cx="8532093" cy="4731444"/>
          </a:xfrm>
        </p:spPr>
        <p:txBody>
          <a:bodyPr/>
          <a:lstStyle/>
          <a:p>
            <a:r>
              <a:rPr lang="fr-FR"/>
              <a:t>Paires éphémères</a:t>
            </a:r>
          </a:p>
          <a:p>
            <a:pPr lvl="1"/>
            <a:r>
              <a:rPr lang="fr-FR">
                <a:solidFill>
                  <a:srgbClr val="4B82B3"/>
                </a:solidFill>
              </a:rPr>
              <a:t>Temps de vie  ⨉ </a:t>
            </a:r>
            <a:r>
              <a:rPr lang="fr-FR">
                <a:solidFill>
                  <a:srgbClr val="4B82B3"/>
                </a:solidFill>
              </a:rPr>
              <a:t>Energie empruntée au vide ~ ℏ/2</a:t>
            </a:r>
            <a:endParaRPr lang="fr-FR">
              <a:solidFill>
                <a:srgbClr val="4B82B3"/>
              </a:solidFill>
            </a:endParaRPr>
          </a:p>
          <a:p>
            <a:r>
              <a:rPr lang="fr-FR"/>
              <a:t>Charge électrique, couleur, moment cinétique total nuls</a:t>
            </a:r>
          </a:p>
          <a:p>
            <a:pPr lvl="1"/>
            <a:r>
              <a:rPr lang="fr-FR">
                <a:solidFill>
                  <a:srgbClr val="4B82B3"/>
                </a:solidFill>
              </a:rPr>
              <a:t>Moments dipolaires électriques et magnétiques non nuls</a:t>
            </a:r>
          </a:p>
          <a:p>
            <a:r>
              <a:rPr lang="fr-FR"/>
              <a:t>Dans des champs externes </a:t>
            </a:r>
            <a:r>
              <a:rPr lang="fr-FR" b="1" i="1"/>
              <a:t>E</a:t>
            </a:r>
            <a:r>
              <a:rPr lang="fr-FR"/>
              <a:t> ou </a:t>
            </a:r>
            <a:r>
              <a:rPr lang="fr-FR" b="1" i="1"/>
              <a:t>B</a:t>
            </a:r>
          </a:p>
          <a:p>
            <a:pPr lvl="1"/>
            <a:r>
              <a:rPr lang="fr-FR" b="1" i="1">
                <a:solidFill>
                  <a:srgbClr val="4B82B3"/>
                </a:solidFill>
              </a:rPr>
              <a:t>Couplages des moments dipolaires aux champs</a:t>
            </a:r>
          </a:p>
          <a:p>
            <a:pPr lvl="2"/>
            <a:r>
              <a:rPr lang="fr-FR" b="1" i="1">
                <a:solidFill>
                  <a:srgbClr val="4B82B3"/>
                </a:solidFill>
              </a:rPr>
              <a:t>Dépendance des temps de vie en fonction de l'orientation des moments par rapport aux champs</a:t>
            </a:r>
          </a:p>
          <a:p>
            <a:pPr lvl="3"/>
            <a:r>
              <a:rPr lang="fr-FR" b="1" i="1">
                <a:solidFill>
                  <a:srgbClr val="FF6600"/>
                </a:solidFill>
              </a:rPr>
              <a:t>Polarisation moyenne du vide fonction des champs appliqués = origine de </a:t>
            </a:r>
            <a:r>
              <a:rPr lang="fr-FR" b="1" i="1">
                <a:solidFill>
                  <a:srgbClr val="FF6600"/>
                </a:solidFill>
                <a:latin typeface="Symbol" charset="2"/>
                <a:cs typeface="Symbol" charset="2"/>
              </a:rPr>
              <a:t>e</a:t>
            </a:r>
            <a:r>
              <a:rPr lang="fr-FR" b="1" i="1" baseline="-25000">
                <a:solidFill>
                  <a:srgbClr val="FF6600"/>
                </a:solidFill>
                <a:latin typeface="Symbol" charset="2"/>
                <a:cs typeface="Symbol" charset="2"/>
              </a:rPr>
              <a:t>0</a:t>
            </a:r>
            <a:r>
              <a:rPr lang="fr-FR" b="1" i="1">
                <a:solidFill>
                  <a:srgbClr val="FF6600"/>
                </a:solidFill>
                <a:latin typeface="Symbol" charset="2"/>
                <a:cs typeface="Symbol" charset="2"/>
              </a:rPr>
              <a:t> </a:t>
            </a:r>
            <a:r>
              <a:rPr lang="fr-FR" b="1" i="1">
                <a:solidFill>
                  <a:srgbClr val="FF6600"/>
                </a:solidFill>
              </a:rPr>
              <a:t>et </a:t>
            </a:r>
            <a:r>
              <a:rPr lang="fr-FR" b="1" i="1">
                <a:solidFill>
                  <a:srgbClr val="FF6600"/>
                </a:solidFill>
                <a:latin typeface="Symbol" charset="2"/>
                <a:cs typeface="Symbol" charset="2"/>
              </a:rPr>
              <a:t>m</a:t>
            </a:r>
            <a:r>
              <a:rPr lang="fr-FR" b="1" i="1" baseline="-25000">
                <a:solidFill>
                  <a:srgbClr val="FF6600"/>
                </a:solidFill>
                <a:latin typeface="Symbol" charset="2"/>
                <a:cs typeface="Symbol" charset="2"/>
              </a:rPr>
              <a:t>0</a:t>
            </a:r>
            <a:endParaRPr lang="fr-FR" b="1" i="1" baseline="-25000">
              <a:solidFill>
                <a:srgbClr val="FF6600"/>
              </a:solidFill>
            </a:endParaRPr>
          </a:p>
        </p:txBody>
      </p:sp>
      <p:sp>
        <p:nvSpPr>
          <p:cNvPr id="4" name="Espace réservé du numéro de diapositive 3"/>
          <p:cNvSpPr>
            <a:spLocks noGrp="1"/>
          </p:cNvSpPr>
          <p:nvPr>
            <p:ph type="sldNum" sz="quarter" idx="12"/>
          </p:nvPr>
        </p:nvSpPr>
        <p:spPr>
          <a:xfrm>
            <a:off x="4397660" y="6483346"/>
            <a:ext cx="533400" cy="365125"/>
          </a:xfrm>
        </p:spPr>
        <p:txBody>
          <a:bodyPr/>
          <a:lstStyle/>
          <a:p>
            <a:fld id="{C27BF97B-3E36-2440-BA9A-ED642AA91949}" type="slidenum">
              <a:t>4</a:t>
            </a:fld>
            <a:endParaRPr lang="fr-F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539597" y="2698750"/>
            <a:ext cx="2418820" cy="2217115"/>
          </a:xfrm>
        </p:spPr>
        <p:txBody>
          <a:bodyPr/>
          <a:lstStyle/>
          <a:p>
            <a:r>
              <a:rPr lang="fr-FR" sz="9600" i="1">
                <a:solidFill>
                  <a:schemeClr val="tx2">
                    <a:lumMod val="10000"/>
                    <a:lumOff val="90000"/>
                  </a:schemeClr>
                </a:solidFill>
                <a:latin typeface="Symbol" charset="2"/>
                <a:cs typeface="Symbol" charset="2"/>
              </a:rPr>
              <a:t>m</a:t>
            </a:r>
            <a:r>
              <a:rPr lang="fr-FR" sz="9600" i="1" baseline="-25000">
                <a:solidFill>
                  <a:schemeClr val="tx2">
                    <a:lumMod val="10000"/>
                    <a:lumOff val="90000"/>
                  </a:schemeClr>
                </a:solidFill>
                <a:latin typeface="Symbol" charset="2"/>
                <a:cs typeface="Symbol" charset="2"/>
              </a:rPr>
              <a:t>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1" nodeType="withEffect">
                                  <p:stCondLst>
                                    <p:cond delay="0"/>
                                  </p:stCondLst>
                                  <p:iterate type="wd">
                                    <p:tmPct val="10000"/>
                                  </p:iterate>
                                  <p:childTnLst>
                                    <p:animScale>
                                      <p:cBhvr>
                                        <p:cTn id="6" dur="2500" autoRev="1" fill="hold">
                                          <p:stCondLst>
                                            <p:cond delay="0"/>
                                          </p:stCondLst>
                                        </p:cTn>
                                        <p:tgtEl>
                                          <p:spTgt spid="2"/>
                                        </p:tgtEl>
                                      </p:cBhvr>
                                      <p:to x="80000" y="100000"/>
                                    </p:animScale>
                                    <p:anim by="(#ppt_w*0.10)" calcmode="lin" valueType="num">
                                      <p:cBhvr>
                                        <p:cTn id="7" dur="2500" autoRev="1" fill="hold">
                                          <p:stCondLst>
                                            <p:cond delay="0"/>
                                          </p:stCondLst>
                                        </p:cTn>
                                        <p:tgtEl>
                                          <p:spTgt spid="2"/>
                                        </p:tgtEl>
                                        <p:attrNameLst>
                                          <p:attrName>ppt_x</p:attrName>
                                        </p:attrNameLst>
                                      </p:cBhvr>
                                    </p:anim>
                                    <p:anim by="(-#ppt_w*0.10)" calcmode="lin" valueType="num">
                                      <p:cBhvr>
                                        <p:cTn id="8" dur="2500" autoRev="1" fill="hold">
                                          <p:stCondLst>
                                            <p:cond delay="0"/>
                                          </p:stCondLst>
                                        </p:cTn>
                                        <p:tgtEl>
                                          <p:spTgt spid="2"/>
                                        </p:tgtEl>
                                        <p:attrNameLst>
                                          <p:attrName>ppt_y</p:attrName>
                                        </p:attrNameLst>
                                      </p:cBhvr>
                                    </p:anim>
                                    <p:animRot by="-480000">
                                      <p:cBhvr>
                                        <p:cTn id="9" dur="2500" autoRev="1" fill="hold">
                                          <p:stCondLst>
                                            <p:cond delay="0"/>
                                          </p:stCondLst>
                                        </p:cTn>
                                        <p:tgtEl>
                                          <p:spTgt spid="2"/>
                                        </p:tgtEl>
                                        <p:attrNameLst>
                                          <p:attrName>r</p:attrName>
                                        </p:attrNameLst>
                                      </p:cBhvr>
                                    </p:animRot>
                                  </p:childTnLst>
                                </p:cTn>
                              </p:par>
                            </p:childTnLst>
                          </p:cTn>
                        </p:par>
                        <p:par>
                          <p:cTn id="10" fill="hold">
                            <p:stCondLst>
                              <p:cond delay="5000"/>
                            </p:stCondLst>
                            <p:childTnLst>
                              <p:par>
                                <p:cTn id="11" presetID="42" presetClass="exit" presetSubtype="0" fill="hold" grpId="2" nodeType="afterEffect">
                                  <p:stCondLst>
                                    <p:cond delay="0"/>
                                  </p:stCondLst>
                                  <p:iterate type="wd">
                                    <p:tmPct val="0"/>
                                  </p:iterate>
                                  <p:childTnLst>
                                    <p:animEffect transition="out" filter="fade">
                                      <p:cBhvr>
                                        <p:cTn id="12" dur="5000"/>
                                        <p:tgtEl>
                                          <p:spTgt spid="2"/>
                                        </p:tgtEl>
                                      </p:cBhvr>
                                    </p:animEffect>
                                    <p:anim calcmode="lin" valueType="num">
                                      <p:cBhvr>
                                        <p:cTn id="13" dur="5000"/>
                                        <p:tgtEl>
                                          <p:spTgt spid="2"/>
                                        </p:tgtEl>
                                        <p:attrNameLst>
                                          <p:attrName>ppt_x</p:attrName>
                                        </p:attrNameLst>
                                      </p:cBhvr>
                                      <p:tavLst>
                                        <p:tav tm="0">
                                          <p:val>
                                            <p:strVal val="ppt_x"/>
                                          </p:val>
                                        </p:tav>
                                        <p:tav tm="100000">
                                          <p:val>
                                            <p:strVal val="ppt_x"/>
                                          </p:val>
                                        </p:tav>
                                      </p:tavLst>
                                    </p:anim>
                                    <p:anim calcmode="lin" valueType="num">
                                      <p:cBhvr>
                                        <p:cTn id="14" dur="5000"/>
                                        <p:tgtEl>
                                          <p:spTgt spid="2"/>
                                        </p:tgtEl>
                                        <p:attrNameLst>
                                          <p:attrName>ppt_y</p:attrName>
                                        </p:attrNameLst>
                                      </p:cBhvr>
                                      <p:tavLst>
                                        <p:tav tm="0">
                                          <p:val>
                                            <p:strVal val="ppt_y"/>
                                          </p:val>
                                        </p:tav>
                                        <p:tav tm="100000">
                                          <p:val>
                                            <p:strVal val="ppt_y+.1"/>
                                          </p:val>
                                        </p:tav>
                                      </p:tavLst>
                                    </p:anim>
                                    <p:set>
                                      <p:cBhvr>
                                        <p:cTn id="15"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1304477" y="0"/>
            <a:ext cx="6998467" cy="787400"/>
          </a:xfrm>
        </p:spPr>
        <p:txBody>
          <a:bodyPr/>
          <a:lstStyle/>
          <a:p>
            <a:r>
              <a:rPr lang="fr-FR" sz="3400"/>
              <a:t>Perméabilité magnétique du vide </a:t>
            </a:r>
          </a:p>
        </p:txBody>
      </p:sp>
      <p:sp>
        <p:nvSpPr>
          <p:cNvPr id="4" name="Espace réservé du numéro de diapositive 3"/>
          <p:cNvSpPr>
            <a:spLocks noGrp="1"/>
          </p:cNvSpPr>
          <p:nvPr>
            <p:ph type="sldNum" sz="quarter" idx="12"/>
          </p:nvPr>
        </p:nvSpPr>
        <p:spPr>
          <a:xfrm>
            <a:off x="4397660" y="6483346"/>
            <a:ext cx="533400" cy="365125"/>
          </a:xfrm>
        </p:spPr>
        <p:txBody>
          <a:bodyPr/>
          <a:lstStyle/>
          <a:p>
            <a:fld id="{C27BF97B-3E36-2440-BA9A-ED642AA91949}" type="slidenum">
              <a:t>6</a:t>
            </a:fld>
            <a:endParaRPr lang="fr-FR"/>
          </a:p>
        </p:txBody>
      </p:sp>
      <p:sp>
        <p:nvSpPr>
          <p:cNvPr id="55" name="Text Box 59"/>
          <p:cNvSpPr txBox="1">
            <a:spLocks noChangeArrowheads="1"/>
          </p:cNvSpPr>
          <p:nvPr/>
        </p:nvSpPr>
        <p:spPr bwMode="auto">
          <a:xfrm>
            <a:off x="4346575" y="1066800"/>
            <a:ext cx="184150" cy="366713"/>
          </a:xfrm>
          <a:prstGeom prst="rect">
            <a:avLst/>
          </a:prstGeom>
          <a:noFill/>
          <a:ln w="19050">
            <a:noFill/>
            <a:miter lim="800000"/>
            <a:headEnd/>
            <a:tailEnd/>
          </a:ln>
        </p:spPr>
        <p:txBody>
          <a:bodyPr wrap="none">
            <a:prstTxWarp prst="textNoShape">
              <a:avLst/>
            </a:prstTxWarp>
            <a:spAutoFit/>
          </a:bodyPr>
          <a:lstStyle/>
          <a:p>
            <a:pPr algn="ctr">
              <a:lnSpc>
                <a:spcPct val="100000"/>
              </a:lnSpc>
            </a:pPr>
            <a:endParaRPr lang="fr-FR"/>
          </a:p>
        </p:txBody>
      </p:sp>
      <p:sp>
        <p:nvSpPr>
          <p:cNvPr id="72" name="Espace réservé du contenu 2"/>
          <p:cNvSpPr>
            <a:spLocks noGrp="1"/>
          </p:cNvSpPr>
          <p:nvPr>
            <p:ph idx="1"/>
          </p:nvPr>
        </p:nvSpPr>
        <p:spPr>
          <a:xfrm>
            <a:off x="673101" y="2082800"/>
            <a:ext cx="7835899" cy="3060700"/>
          </a:xfrm>
        </p:spPr>
        <p:txBody>
          <a:bodyPr/>
          <a:lstStyle/>
          <a:p>
            <a:r>
              <a:rPr lang="fr-FR"/>
              <a:t>Un courant I produit une excitation magnétique </a:t>
            </a:r>
            <a:r>
              <a:rPr lang="en-US" i="1"/>
              <a:t>H </a:t>
            </a:r>
            <a:r>
              <a:rPr lang="fr-FR"/>
              <a:t>qui crée une magnétisation </a:t>
            </a:r>
            <a:r>
              <a:rPr lang="en-US" i="1"/>
              <a:t>M</a:t>
            </a:r>
            <a:r>
              <a:rPr lang="fr-FR"/>
              <a:t> de la matière</a:t>
            </a:r>
            <a:r>
              <a:rPr lang="en-US" i="1"/>
              <a:t> </a:t>
            </a:r>
          </a:p>
          <a:p>
            <a:pPr algn="ctr">
              <a:buNone/>
            </a:pPr>
            <a:r>
              <a:rPr lang="en-US" i="1"/>
              <a:t>B=</a:t>
            </a:r>
            <a:r>
              <a:rPr lang="en-US" i="1">
                <a:latin typeface="Symbol" charset="2"/>
              </a:rPr>
              <a:t>m</a:t>
            </a:r>
            <a:r>
              <a:rPr lang="en-US" i="1" baseline="-25000">
                <a:latin typeface="Symbol" charset="2"/>
              </a:rPr>
              <a:t>0</a:t>
            </a:r>
            <a:r>
              <a:rPr lang="en-US" i="1"/>
              <a:t> (H+M)=µH, si M = </a:t>
            </a:r>
            <a:r>
              <a:rPr lang="en-US" i="1">
                <a:latin typeface="Symbol" charset="2"/>
                <a:cs typeface="Symbol" charset="2"/>
              </a:rPr>
              <a:t>c </a:t>
            </a:r>
            <a:r>
              <a:rPr lang="en-US" i="1"/>
              <a:t>H</a:t>
            </a:r>
          </a:p>
          <a:p>
            <a:r>
              <a:rPr lang="fr-FR"/>
              <a:t>Dans le vide, il reste </a:t>
            </a:r>
            <a:r>
              <a:rPr lang="en-US" i="1"/>
              <a:t>B=</a:t>
            </a:r>
            <a:r>
              <a:rPr lang="en-US" i="1">
                <a:latin typeface="Symbol" charset="2"/>
              </a:rPr>
              <a:t>m</a:t>
            </a:r>
            <a:r>
              <a:rPr lang="en-US" i="1" baseline="-25000">
                <a:latin typeface="Symbol" charset="2"/>
              </a:rPr>
              <a:t>0</a:t>
            </a:r>
            <a:r>
              <a:rPr lang="en-US" i="1"/>
              <a:t> H.</a:t>
            </a:r>
          </a:p>
          <a:p>
            <a:r>
              <a:rPr lang="en-US" i="1"/>
              <a:t> H </a:t>
            </a:r>
            <a:r>
              <a:rPr lang="en-US"/>
              <a:t>peut </a:t>
            </a:r>
            <a:r>
              <a:rPr lang="en-US"/>
              <a:t>être noté</a:t>
            </a:r>
            <a:r>
              <a:rPr lang="en-US" i="1"/>
              <a:t> M</a:t>
            </a:r>
            <a:r>
              <a:rPr lang="en-US" i="1" baseline="-25000">
                <a:latin typeface="Symbol" charset="2"/>
              </a:rPr>
              <a:t>0</a:t>
            </a:r>
            <a:r>
              <a:rPr lang="en-US" i="1"/>
              <a:t> , </a:t>
            </a:r>
            <a:r>
              <a:rPr lang="en-US"/>
              <a:t>c'est la magnétisation du vide.</a:t>
            </a:r>
          </a:p>
        </p:txBody>
      </p:sp>
      <p:grpSp>
        <p:nvGrpSpPr>
          <p:cNvPr id="81" name="Grouper 80"/>
          <p:cNvGrpSpPr/>
          <p:nvPr/>
        </p:nvGrpSpPr>
        <p:grpSpPr>
          <a:xfrm>
            <a:off x="2968330" y="745850"/>
            <a:ext cx="2630718" cy="857250"/>
            <a:chOff x="2955630" y="809350"/>
            <a:chExt cx="2630718" cy="857250"/>
          </a:xfrm>
        </p:grpSpPr>
        <p:sp>
          <p:nvSpPr>
            <p:cNvPr id="76" name="Text Box 58"/>
            <p:cNvSpPr txBox="1">
              <a:spLocks noChangeArrowheads="1"/>
            </p:cNvSpPr>
            <p:nvPr/>
          </p:nvSpPr>
          <p:spPr bwMode="auto">
            <a:xfrm>
              <a:off x="3223718" y="1219041"/>
              <a:ext cx="2255708" cy="369332"/>
            </a:xfrm>
            <a:prstGeom prst="rect">
              <a:avLst/>
            </a:prstGeom>
            <a:noFill/>
            <a:ln w="19050">
              <a:noFill/>
              <a:miter lim="800000"/>
              <a:headEnd/>
              <a:tailEnd/>
            </a:ln>
          </p:spPr>
          <p:txBody>
            <a:bodyPr wrap="none">
              <a:prstTxWarp prst="textNoShape">
                <a:avLst/>
              </a:prstTxWarp>
              <a:spAutoFit/>
            </a:bodyPr>
            <a:lstStyle/>
            <a:p>
              <a:pPr algn="ctr">
                <a:lnSpc>
                  <a:spcPct val="100000"/>
                </a:lnSpc>
              </a:pPr>
              <a:r>
                <a:rPr lang="en-US">
                  <a:solidFill>
                    <a:srgbClr val="800000"/>
                  </a:solidFill>
                </a:rPr>
                <a:t>barreau magnétique</a:t>
              </a:r>
            </a:p>
          </p:txBody>
        </p:sp>
        <p:grpSp>
          <p:nvGrpSpPr>
            <p:cNvPr id="75" name="Grouper 74"/>
            <p:cNvGrpSpPr/>
            <p:nvPr/>
          </p:nvGrpSpPr>
          <p:grpSpPr>
            <a:xfrm>
              <a:off x="2955630" y="809350"/>
              <a:ext cx="2630718" cy="857250"/>
              <a:chOff x="966262" y="791888"/>
              <a:chExt cx="2630718" cy="857250"/>
            </a:xfrm>
          </p:grpSpPr>
          <p:sp>
            <p:nvSpPr>
              <p:cNvPr id="53" name="Line 57"/>
              <p:cNvSpPr>
                <a:spLocks noChangeShapeType="1"/>
              </p:cNvSpPr>
              <p:nvPr/>
            </p:nvSpPr>
            <p:spPr bwMode="auto">
              <a:xfrm flipH="1">
                <a:off x="1409405" y="1301475"/>
                <a:ext cx="476250" cy="0"/>
              </a:xfrm>
              <a:prstGeom prst="line">
                <a:avLst/>
              </a:prstGeom>
              <a:noFill/>
              <a:ln w="38100">
                <a:solidFill>
                  <a:srgbClr val="800000"/>
                </a:solidFill>
                <a:round/>
                <a:headEnd/>
                <a:tailEnd type="triangle" w="med" len="med"/>
              </a:ln>
            </p:spPr>
            <p:txBody>
              <a:bodyPr>
                <a:prstTxWarp prst="textNoShape">
                  <a:avLst/>
                </a:prstTxWarp>
                <a:spAutoFit/>
              </a:bodyPr>
              <a:lstStyle/>
              <a:p>
                <a:endParaRPr lang="fr-FR"/>
              </a:p>
            </p:txBody>
          </p:sp>
          <p:sp>
            <p:nvSpPr>
              <p:cNvPr id="54" name="Text Box 58"/>
              <p:cNvSpPr txBox="1">
                <a:spLocks noChangeArrowheads="1"/>
              </p:cNvSpPr>
              <p:nvPr/>
            </p:nvSpPr>
            <p:spPr bwMode="auto">
              <a:xfrm>
                <a:off x="966262" y="791888"/>
                <a:ext cx="473536" cy="492443"/>
              </a:xfrm>
              <a:prstGeom prst="rect">
                <a:avLst/>
              </a:prstGeom>
              <a:noFill/>
              <a:ln w="19050">
                <a:noFill/>
                <a:miter lim="800000"/>
                <a:headEnd/>
                <a:tailEnd/>
              </a:ln>
            </p:spPr>
            <p:txBody>
              <a:bodyPr wrap="none">
                <a:prstTxWarp prst="textNoShape">
                  <a:avLst/>
                </a:prstTxWarp>
                <a:spAutoFit/>
              </a:bodyPr>
              <a:lstStyle/>
              <a:p>
                <a:pPr algn="ctr">
                  <a:lnSpc>
                    <a:spcPct val="100000"/>
                  </a:lnSpc>
                </a:pPr>
                <a:r>
                  <a:rPr lang="en-US" sz="2600" b="1" i="1">
                    <a:solidFill>
                      <a:srgbClr val="800000"/>
                    </a:solidFill>
                  </a:rPr>
                  <a:t>B</a:t>
                </a:r>
              </a:p>
            </p:txBody>
          </p:sp>
          <p:sp>
            <p:nvSpPr>
              <p:cNvPr id="7" name="Line 4"/>
              <p:cNvSpPr>
                <a:spLocks noChangeShapeType="1"/>
              </p:cNvSpPr>
              <p:nvPr/>
            </p:nvSpPr>
            <p:spPr bwMode="auto">
              <a:xfrm>
                <a:off x="1388768" y="1047475"/>
                <a:ext cx="2128837" cy="0"/>
              </a:xfrm>
              <a:prstGeom prst="line">
                <a:avLst/>
              </a:prstGeom>
              <a:noFill/>
              <a:ln w="19050">
                <a:solidFill>
                  <a:schemeClr val="tx1"/>
                </a:solidFill>
                <a:round/>
                <a:headEnd/>
                <a:tailEnd/>
              </a:ln>
            </p:spPr>
            <p:txBody>
              <a:bodyPr wrap="none">
                <a:prstTxWarp prst="textNoShape">
                  <a:avLst/>
                </a:prstTxWarp>
                <a:spAutoFit/>
              </a:bodyPr>
              <a:lstStyle/>
              <a:p>
                <a:endParaRPr lang="fr-FR"/>
              </a:p>
            </p:txBody>
          </p:sp>
          <p:sp>
            <p:nvSpPr>
              <p:cNvPr id="8" name="Line 6"/>
              <p:cNvSpPr>
                <a:spLocks noChangeShapeType="1"/>
              </p:cNvSpPr>
              <p:nvPr/>
            </p:nvSpPr>
            <p:spPr bwMode="auto">
              <a:xfrm>
                <a:off x="1388768" y="1547538"/>
                <a:ext cx="2141537" cy="0"/>
              </a:xfrm>
              <a:prstGeom prst="line">
                <a:avLst/>
              </a:prstGeom>
              <a:noFill/>
              <a:ln w="19050">
                <a:solidFill>
                  <a:schemeClr val="tx1"/>
                </a:solidFill>
                <a:round/>
                <a:headEnd/>
                <a:tailEnd/>
              </a:ln>
            </p:spPr>
            <p:txBody>
              <a:bodyPr wrap="square">
                <a:prstTxWarp prst="textNoShape">
                  <a:avLst/>
                </a:prstTxWarp>
                <a:spAutoFit/>
              </a:bodyPr>
              <a:lstStyle/>
              <a:p>
                <a:endParaRPr lang="fr-FR"/>
              </a:p>
            </p:txBody>
          </p:sp>
          <p:sp>
            <p:nvSpPr>
              <p:cNvPr id="9" name="Oval 7"/>
              <p:cNvSpPr>
                <a:spLocks noChangeArrowheads="1"/>
              </p:cNvSpPr>
              <p:nvPr/>
            </p:nvSpPr>
            <p:spPr bwMode="auto">
              <a:xfrm>
                <a:off x="3428705" y="1047475"/>
                <a:ext cx="168275" cy="500063"/>
              </a:xfrm>
              <a:prstGeom prst="ellipse">
                <a:avLst/>
              </a:prstGeom>
              <a:noFill/>
              <a:ln w="19050">
                <a:solidFill>
                  <a:schemeClr val="tx1"/>
                </a:solidFill>
                <a:round/>
                <a:headEnd/>
                <a:tailEnd/>
              </a:ln>
            </p:spPr>
            <p:txBody>
              <a:bodyPr wrap="none" anchor="ctr">
                <a:prstTxWarp prst="textNoShape">
                  <a:avLst/>
                </a:prstTxWarp>
                <a:spAutoFit/>
              </a:bodyPr>
              <a:lstStyle/>
              <a:p>
                <a:endParaRPr lang="fr-FR"/>
              </a:p>
            </p:txBody>
          </p:sp>
          <p:sp>
            <p:nvSpPr>
              <p:cNvPr id="11" name="Freeform 10"/>
              <p:cNvSpPr>
                <a:spLocks/>
              </p:cNvSpPr>
              <p:nvPr/>
            </p:nvSpPr>
            <p:spPr bwMode="auto">
              <a:xfrm>
                <a:off x="2844505" y="958575"/>
                <a:ext cx="122238" cy="684213"/>
              </a:xfrm>
              <a:custGeom>
                <a:avLst/>
                <a:gdLst>
                  <a:gd name="T0" fmla="*/ 194053591 w 77"/>
                  <a:gd name="T1" fmla="*/ 0 h 431"/>
                  <a:gd name="T2" fmla="*/ 65524329 w 77"/>
                  <a:gd name="T3" fmla="*/ 211693319 h 431"/>
                  <a:gd name="T4" fmla="*/ 5040333 w 77"/>
                  <a:gd name="T5" fmla="*/ 498991359 h 431"/>
                  <a:gd name="T6" fmla="*/ 35282330 w 77"/>
                  <a:gd name="T7" fmla="*/ 846773276 h 431"/>
                  <a:gd name="T8" fmla="*/ 133569618 w 77"/>
                  <a:gd name="T9" fmla="*/ 1050906817 h 431"/>
                  <a:gd name="T10" fmla="*/ 178932598 w 77"/>
                  <a:gd name="T11" fmla="*/ 1058466496 h 431"/>
                  <a:gd name="T12" fmla="*/ 0 60000 65536"/>
                  <a:gd name="T13" fmla="*/ 0 60000 65536"/>
                  <a:gd name="T14" fmla="*/ 0 60000 65536"/>
                  <a:gd name="T15" fmla="*/ 0 60000 65536"/>
                  <a:gd name="T16" fmla="*/ 0 60000 65536"/>
                  <a:gd name="T17" fmla="*/ 0 60000 65536"/>
                  <a:gd name="T18" fmla="*/ 0 w 77"/>
                  <a:gd name="T19" fmla="*/ 0 h 431"/>
                  <a:gd name="T20" fmla="*/ 77 w 77"/>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77" h="431">
                    <a:moveTo>
                      <a:pt x="77" y="0"/>
                    </a:moveTo>
                    <a:cubicBezTo>
                      <a:pt x="57" y="25"/>
                      <a:pt x="38" y="51"/>
                      <a:pt x="26" y="84"/>
                    </a:cubicBezTo>
                    <a:cubicBezTo>
                      <a:pt x="14" y="117"/>
                      <a:pt x="4" y="156"/>
                      <a:pt x="2" y="198"/>
                    </a:cubicBezTo>
                    <a:cubicBezTo>
                      <a:pt x="0" y="240"/>
                      <a:pt x="6" y="300"/>
                      <a:pt x="14" y="336"/>
                    </a:cubicBezTo>
                    <a:cubicBezTo>
                      <a:pt x="22" y="372"/>
                      <a:pt x="43" y="403"/>
                      <a:pt x="53" y="417"/>
                    </a:cubicBezTo>
                    <a:cubicBezTo>
                      <a:pt x="63" y="431"/>
                      <a:pt x="68" y="420"/>
                      <a:pt x="71" y="42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12" name="Freeform 11"/>
              <p:cNvSpPr>
                <a:spLocks/>
              </p:cNvSpPr>
              <p:nvPr/>
            </p:nvSpPr>
            <p:spPr bwMode="auto">
              <a:xfrm>
                <a:off x="2961980" y="955400"/>
                <a:ext cx="57150" cy="84138"/>
              </a:xfrm>
              <a:custGeom>
                <a:avLst/>
                <a:gdLst>
                  <a:gd name="T0" fmla="*/ 0 w 36"/>
                  <a:gd name="T1" fmla="*/ 5040343 h 53"/>
                  <a:gd name="T2" fmla="*/ 52922490 w 36"/>
                  <a:gd name="T3" fmla="*/ 20161370 h 53"/>
                  <a:gd name="T4" fmla="*/ 90725611 w 36"/>
                  <a:gd name="T5" fmla="*/ 133569880 h 53"/>
                  <a:gd name="T6" fmla="*/ 0 60000 65536"/>
                  <a:gd name="T7" fmla="*/ 0 60000 65536"/>
                  <a:gd name="T8" fmla="*/ 0 60000 65536"/>
                  <a:gd name="T9" fmla="*/ 0 w 36"/>
                  <a:gd name="T10" fmla="*/ 0 h 53"/>
                  <a:gd name="T11" fmla="*/ 36 w 36"/>
                  <a:gd name="T12" fmla="*/ 53 h 53"/>
                </a:gdLst>
                <a:ahLst/>
                <a:cxnLst>
                  <a:cxn ang="T6">
                    <a:pos x="T0" y="T1"/>
                  </a:cxn>
                  <a:cxn ang="T7">
                    <a:pos x="T2" y="T3"/>
                  </a:cxn>
                  <a:cxn ang="T8">
                    <a:pos x="T4" y="T5"/>
                  </a:cxn>
                </a:cxnLst>
                <a:rect l="T9" t="T10" r="T11" b="T12"/>
                <a:pathLst>
                  <a:path w="36" h="53">
                    <a:moveTo>
                      <a:pt x="0" y="2"/>
                    </a:moveTo>
                    <a:cubicBezTo>
                      <a:pt x="7" y="1"/>
                      <a:pt x="15" y="0"/>
                      <a:pt x="21" y="8"/>
                    </a:cubicBezTo>
                    <a:cubicBezTo>
                      <a:pt x="27" y="16"/>
                      <a:pt x="34" y="46"/>
                      <a:pt x="36" y="53"/>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13" name="Freeform 12"/>
              <p:cNvSpPr>
                <a:spLocks/>
              </p:cNvSpPr>
              <p:nvPr/>
            </p:nvSpPr>
            <p:spPr bwMode="auto">
              <a:xfrm>
                <a:off x="2942930" y="1553888"/>
                <a:ext cx="61913" cy="85725"/>
              </a:xfrm>
              <a:custGeom>
                <a:avLst/>
                <a:gdLst>
                  <a:gd name="T0" fmla="*/ 0 w 39"/>
                  <a:gd name="T1" fmla="*/ 136088449 h 54"/>
                  <a:gd name="T2" fmla="*/ 68045560 w 39"/>
                  <a:gd name="T3" fmla="*/ 98286885 h 54"/>
                  <a:gd name="T4" fmla="*/ 98287668 w 39"/>
                  <a:gd name="T5" fmla="*/ 0 h 54"/>
                  <a:gd name="T6" fmla="*/ 0 60000 65536"/>
                  <a:gd name="T7" fmla="*/ 0 60000 65536"/>
                  <a:gd name="T8" fmla="*/ 0 60000 65536"/>
                  <a:gd name="T9" fmla="*/ 0 w 39"/>
                  <a:gd name="T10" fmla="*/ 0 h 54"/>
                  <a:gd name="T11" fmla="*/ 39 w 39"/>
                  <a:gd name="T12" fmla="*/ 54 h 54"/>
                </a:gdLst>
                <a:ahLst/>
                <a:cxnLst>
                  <a:cxn ang="T6">
                    <a:pos x="T0" y="T1"/>
                  </a:cxn>
                  <a:cxn ang="T7">
                    <a:pos x="T2" y="T3"/>
                  </a:cxn>
                  <a:cxn ang="T8">
                    <a:pos x="T4" y="T5"/>
                  </a:cxn>
                </a:cxnLst>
                <a:rect l="T9" t="T10" r="T11" b="T12"/>
                <a:pathLst>
                  <a:path w="39" h="54">
                    <a:moveTo>
                      <a:pt x="0" y="54"/>
                    </a:moveTo>
                    <a:cubicBezTo>
                      <a:pt x="10" y="51"/>
                      <a:pt x="21" y="48"/>
                      <a:pt x="27" y="39"/>
                    </a:cubicBezTo>
                    <a:cubicBezTo>
                      <a:pt x="33" y="30"/>
                      <a:pt x="37" y="7"/>
                      <a:pt x="39" y="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14" name="Freeform 13"/>
              <p:cNvSpPr>
                <a:spLocks/>
              </p:cNvSpPr>
              <p:nvPr/>
            </p:nvSpPr>
            <p:spPr bwMode="auto">
              <a:xfrm>
                <a:off x="2990555" y="956988"/>
                <a:ext cx="122238" cy="684212"/>
              </a:xfrm>
              <a:custGeom>
                <a:avLst/>
                <a:gdLst>
                  <a:gd name="T0" fmla="*/ 194053591 w 77"/>
                  <a:gd name="T1" fmla="*/ 0 h 431"/>
                  <a:gd name="T2" fmla="*/ 65524329 w 77"/>
                  <a:gd name="T3" fmla="*/ 211693010 h 431"/>
                  <a:gd name="T4" fmla="*/ 5040333 w 77"/>
                  <a:gd name="T5" fmla="*/ 498990630 h 431"/>
                  <a:gd name="T6" fmla="*/ 35282330 w 77"/>
                  <a:gd name="T7" fmla="*/ 846772038 h 431"/>
                  <a:gd name="T8" fmla="*/ 133569618 w 77"/>
                  <a:gd name="T9" fmla="*/ 1050903694 h 431"/>
                  <a:gd name="T10" fmla="*/ 178932598 w 77"/>
                  <a:gd name="T11" fmla="*/ 1058464949 h 431"/>
                  <a:gd name="T12" fmla="*/ 0 60000 65536"/>
                  <a:gd name="T13" fmla="*/ 0 60000 65536"/>
                  <a:gd name="T14" fmla="*/ 0 60000 65536"/>
                  <a:gd name="T15" fmla="*/ 0 60000 65536"/>
                  <a:gd name="T16" fmla="*/ 0 60000 65536"/>
                  <a:gd name="T17" fmla="*/ 0 60000 65536"/>
                  <a:gd name="T18" fmla="*/ 0 w 77"/>
                  <a:gd name="T19" fmla="*/ 0 h 431"/>
                  <a:gd name="T20" fmla="*/ 77 w 77"/>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77" h="431">
                    <a:moveTo>
                      <a:pt x="77" y="0"/>
                    </a:moveTo>
                    <a:cubicBezTo>
                      <a:pt x="57" y="25"/>
                      <a:pt x="38" y="51"/>
                      <a:pt x="26" y="84"/>
                    </a:cubicBezTo>
                    <a:cubicBezTo>
                      <a:pt x="14" y="117"/>
                      <a:pt x="4" y="156"/>
                      <a:pt x="2" y="198"/>
                    </a:cubicBezTo>
                    <a:cubicBezTo>
                      <a:pt x="0" y="240"/>
                      <a:pt x="6" y="300"/>
                      <a:pt x="14" y="336"/>
                    </a:cubicBezTo>
                    <a:cubicBezTo>
                      <a:pt x="22" y="372"/>
                      <a:pt x="43" y="403"/>
                      <a:pt x="53" y="417"/>
                    </a:cubicBezTo>
                    <a:cubicBezTo>
                      <a:pt x="63" y="431"/>
                      <a:pt x="68" y="420"/>
                      <a:pt x="71" y="42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15" name="Freeform 14"/>
              <p:cNvSpPr>
                <a:spLocks/>
              </p:cNvSpPr>
              <p:nvPr/>
            </p:nvSpPr>
            <p:spPr bwMode="auto">
              <a:xfrm>
                <a:off x="3108030" y="953813"/>
                <a:ext cx="57150" cy="84137"/>
              </a:xfrm>
              <a:custGeom>
                <a:avLst/>
                <a:gdLst>
                  <a:gd name="T0" fmla="*/ 0 w 36"/>
                  <a:gd name="T1" fmla="*/ 5040283 h 53"/>
                  <a:gd name="T2" fmla="*/ 52922490 w 36"/>
                  <a:gd name="T3" fmla="*/ 20161131 h 53"/>
                  <a:gd name="T4" fmla="*/ 90725611 w 36"/>
                  <a:gd name="T5" fmla="*/ 133566705 h 53"/>
                  <a:gd name="T6" fmla="*/ 0 60000 65536"/>
                  <a:gd name="T7" fmla="*/ 0 60000 65536"/>
                  <a:gd name="T8" fmla="*/ 0 60000 65536"/>
                  <a:gd name="T9" fmla="*/ 0 w 36"/>
                  <a:gd name="T10" fmla="*/ 0 h 53"/>
                  <a:gd name="T11" fmla="*/ 36 w 36"/>
                  <a:gd name="T12" fmla="*/ 53 h 53"/>
                </a:gdLst>
                <a:ahLst/>
                <a:cxnLst>
                  <a:cxn ang="T6">
                    <a:pos x="T0" y="T1"/>
                  </a:cxn>
                  <a:cxn ang="T7">
                    <a:pos x="T2" y="T3"/>
                  </a:cxn>
                  <a:cxn ang="T8">
                    <a:pos x="T4" y="T5"/>
                  </a:cxn>
                </a:cxnLst>
                <a:rect l="T9" t="T10" r="T11" b="T12"/>
                <a:pathLst>
                  <a:path w="36" h="53">
                    <a:moveTo>
                      <a:pt x="0" y="2"/>
                    </a:moveTo>
                    <a:cubicBezTo>
                      <a:pt x="7" y="1"/>
                      <a:pt x="15" y="0"/>
                      <a:pt x="21" y="8"/>
                    </a:cubicBezTo>
                    <a:cubicBezTo>
                      <a:pt x="27" y="16"/>
                      <a:pt x="34" y="46"/>
                      <a:pt x="36" y="53"/>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16" name="Freeform 15"/>
              <p:cNvSpPr>
                <a:spLocks/>
              </p:cNvSpPr>
              <p:nvPr/>
            </p:nvSpPr>
            <p:spPr bwMode="auto">
              <a:xfrm>
                <a:off x="3088980" y="1552300"/>
                <a:ext cx="61913" cy="85725"/>
              </a:xfrm>
              <a:custGeom>
                <a:avLst/>
                <a:gdLst>
                  <a:gd name="T0" fmla="*/ 0 w 39"/>
                  <a:gd name="T1" fmla="*/ 136088449 h 54"/>
                  <a:gd name="T2" fmla="*/ 68045560 w 39"/>
                  <a:gd name="T3" fmla="*/ 98286885 h 54"/>
                  <a:gd name="T4" fmla="*/ 98287668 w 39"/>
                  <a:gd name="T5" fmla="*/ 0 h 54"/>
                  <a:gd name="T6" fmla="*/ 0 60000 65536"/>
                  <a:gd name="T7" fmla="*/ 0 60000 65536"/>
                  <a:gd name="T8" fmla="*/ 0 60000 65536"/>
                  <a:gd name="T9" fmla="*/ 0 w 39"/>
                  <a:gd name="T10" fmla="*/ 0 h 54"/>
                  <a:gd name="T11" fmla="*/ 39 w 39"/>
                  <a:gd name="T12" fmla="*/ 54 h 54"/>
                </a:gdLst>
                <a:ahLst/>
                <a:cxnLst>
                  <a:cxn ang="T6">
                    <a:pos x="T0" y="T1"/>
                  </a:cxn>
                  <a:cxn ang="T7">
                    <a:pos x="T2" y="T3"/>
                  </a:cxn>
                  <a:cxn ang="T8">
                    <a:pos x="T4" y="T5"/>
                  </a:cxn>
                </a:cxnLst>
                <a:rect l="T9" t="T10" r="T11" b="T12"/>
                <a:pathLst>
                  <a:path w="39" h="54">
                    <a:moveTo>
                      <a:pt x="0" y="54"/>
                    </a:moveTo>
                    <a:cubicBezTo>
                      <a:pt x="10" y="51"/>
                      <a:pt x="21" y="48"/>
                      <a:pt x="27" y="39"/>
                    </a:cubicBezTo>
                    <a:cubicBezTo>
                      <a:pt x="33" y="30"/>
                      <a:pt x="37" y="7"/>
                      <a:pt x="39" y="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17" name="Freeform 16"/>
              <p:cNvSpPr>
                <a:spLocks/>
              </p:cNvSpPr>
              <p:nvPr/>
            </p:nvSpPr>
            <p:spPr bwMode="auto">
              <a:xfrm>
                <a:off x="2557168" y="961750"/>
                <a:ext cx="122237" cy="684213"/>
              </a:xfrm>
              <a:custGeom>
                <a:avLst/>
                <a:gdLst>
                  <a:gd name="T0" fmla="*/ 194050416 w 77"/>
                  <a:gd name="T1" fmla="*/ 0 h 431"/>
                  <a:gd name="T2" fmla="*/ 65523793 w 77"/>
                  <a:gd name="T3" fmla="*/ 211693319 h 431"/>
                  <a:gd name="T4" fmla="*/ 5040291 w 77"/>
                  <a:gd name="T5" fmla="*/ 498991359 h 431"/>
                  <a:gd name="T6" fmla="*/ 35282042 w 77"/>
                  <a:gd name="T7" fmla="*/ 846773276 h 431"/>
                  <a:gd name="T8" fmla="*/ 133566938 w 77"/>
                  <a:gd name="T9" fmla="*/ 1050906817 h 431"/>
                  <a:gd name="T10" fmla="*/ 178929547 w 77"/>
                  <a:gd name="T11" fmla="*/ 1058466496 h 431"/>
                  <a:gd name="T12" fmla="*/ 0 60000 65536"/>
                  <a:gd name="T13" fmla="*/ 0 60000 65536"/>
                  <a:gd name="T14" fmla="*/ 0 60000 65536"/>
                  <a:gd name="T15" fmla="*/ 0 60000 65536"/>
                  <a:gd name="T16" fmla="*/ 0 60000 65536"/>
                  <a:gd name="T17" fmla="*/ 0 60000 65536"/>
                  <a:gd name="T18" fmla="*/ 0 w 77"/>
                  <a:gd name="T19" fmla="*/ 0 h 431"/>
                  <a:gd name="T20" fmla="*/ 77 w 77"/>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77" h="431">
                    <a:moveTo>
                      <a:pt x="77" y="0"/>
                    </a:moveTo>
                    <a:cubicBezTo>
                      <a:pt x="57" y="25"/>
                      <a:pt x="38" y="51"/>
                      <a:pt x="26" y="84"/>
                    </a:cubicBezTo>
                    <a:cubicBezTo>
                      <a:pt x="14" y="117"/>
                      <a:pt x="4" y="156"/>
                      <a:pt x="2" y="198"/>
                    </a:cubicBezTo>
                    <a:cubicBezTo>
                      <a:pt x="0" y="240"/>
                      <a:pt x="6" y="300"/>
                      <a:pt x="14" y="336"/>
                    </a:cubicBezTo>
                    <a:cubicBezTo>
                      <a:pt x="22" y="372"/>
                      <a:pt x="43" y="403"/>
                      <a:pt x="53" y="417"/>
                    </a:cubicBezTo>
                    <a:cubicBezTo>
                      <a:pt x="63" y="431"/>
                      <a:pt x="68" y="420"/>
                      <a:pt x="71" y="42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18" name="Freeform 17"/>
              <p:cNvSpPr>
                <a:spLocks/>
              </p:cNvSpPr>
              <p:nvPr/>
            </p:nvSpPr>
            <p:spPr bwMode="auto">
              <a:xfrm>
                <a:off x="2674643" y="958575"/>
                <a:ext cx="57150" cy="84138"/>
              </a:xfrm>
              <a:custGeom>
                <a:avLst/>
                <a:gdLst>
                  <a:gd name="T0" fmla="*/ 0 w 36"/>
                  <a:gd name="T1" fmla="*/ 5040343 h 53"/>
                  <a:gd name="T2" fmla="*/ 52922490 w 36"/>
                  <a:gd name="T3" fmla="*/ 20161370 h 53"/>
                  <a:gd name="T4" fmla="*/ 90725611 w 36"/>
                  <a:gd name="T5" fmla="*/ 133569880 h 53"/>
                  <a:gd name="T6" fmla="*/ 0 60000 65536"/>
                  <a:gd name="T7" fmla="*/ 0 60000 65536"/>
                  <a:gd name="T8" fmla="*/ 0 60000 65536"/>
                  <a:gd name="T9" fmla="*/ 0 w 36"/>
                  <a:gd name="T10" fmla="*/ 0 h 53"/>
                  <a:gd name="T11" fmla="*/ 36 w 36"/>
                  <a:gd name="T12" fmla="*/ 53 h 53"/>
                </a:gdLst>
                <a:ahLst/>
                <a:cxnLst>
                  <a:cxn ang="T6">
                    <a:pos x="T0" y="T1"/>
                  </a:cxn>
                  <a:cxn ang="T7">
                    <a:pos x="T2" y="T3"/>
                  </a:cxn>
                  <a:cxn ang="T8">
                    <a:pos x="T4" y="T5"/>
                  </a:cxn>
                </a:cxnLst>
                <a:rect l="T9" t="T10" r="T11" b="T12"/>
                <a:pathLst>
                  <a:path w="36" h="53">
                    <a:moveTo>
                      <a:pt x="0" y="2"/>
                    </a:moveTo>
                    <a:cubicBezTo>
                      <a:pt x="7" y="1"/>
                      <a:pt x="15" y="0"/>
                      <a:pt x="21" y="8"/>
                    </a:cubicBezTo>
                    <a:cubicBezTo>
                      <a:pt x="27" y="16"/>
                      <a:pt x="34" y="46"/>
                      <a:pt x="36" y="53"/>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19" name="Freeform 18"/>
              <p:cNvSpPr>
                <a:spLocks/>
              </p:cNvSpPr>
              <p:nvPr/>
            </p:nvSpPr>
            <p:spPr bwMode="auto">
              <a:xfrm>
                <a:off x="2655593" y="1557063"/>
                <a:ext cx="61912" cy="85725"/>
              </a:xfrm>
              <a:custGeom>
                <a:avLst/>
                <a:gdLst>
                  <a:gd name="T0" fmla="*/ 0 w 39"/>
                  <a:gd name="T1" fmla="*/ 136088449 h 54"/>
                  <a:gd name="T2" fmla="*/ 68042874 w 39"/>
                  <a:gd name="T3" fmla="*/ 98286885 h 54"/>
                  <a:gd name="T4" fmla="*/ 98284493 w 39"/>
                  <a:gd name="T5" fmla="*/ 0 h 54"/>
                  <a:gd name="T6" fmla="*/ 0 60000 65536"/>
                  <a:gd name="T7" fmla="*/ 0 60000 65536"/>
                  <a:gd name="T8" fmla="*/ 0 60000 65536"/>
                  <a:gd name="T9" fmla="*/ 0 w 39"/>
                  <a:gd name="T10" fmla="*/ 0 h 54"/>
                  <a:gd name="T11" fmla="*/ 39 w 39"/>
                  <a:gd name="T12" fmla="*/ 54 h 54"/>
                </a:gdLst>
                <a:ahLst/>
                <a:cxnLst>
                  <a:cxn ang="T6">
                    <a:pos x="T0" y="T1"/>
                  </a:cxn>
                  <a:cxn ang="T7">
                    <a:pos x="T2" y="T3"/>
                  </a:cxn>
                  <a:cxn ang="T8">
                    <a:pos x="T4" y="T5"/>
                  </a:cxn>
                </a:cxnLst>
                <a:rect l="T9" t="T10" r="T11" b="T12"/>
                <a:pathLst>
                  <a:path w="39" h="54">
                    <a:moveTo>
                      <a:pt x="0" y="54"/>
                    </a:moveTo>
                    <a:cubicBezTo>
                      <a:pt x="10" y="51"/>
                      <a:pt x="21" y="48"/>
                      <a:pt x="27" y="39"/>
                    </a:cubicBezTo>
                    <a:cubicBezTo>
                      <a:pt x="33" y="30"/>
                      <a:pt x="37" y="7"/>
                      <a:pt x="39" y="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20" name="Freeform 19"/>
              <p:cNvSpPr>
                <a:spLocks/>
              </p:cNvSpPr>
              <p:nvPr/>
            </p:nvSpPr>
            <p:spPr bwMode="auto">
              <a:xfrm>
                <a:off x="2703218" y="960163"/>
                <a:ext cx="122237" cy="684212"/>
              </a:xfrm>
              <a:custGeom>
                <a:avLst/>
                <a:gdLst>
                  <a:gd name="T0" fmla="*/ 194050416 w 77"/>
                  <a:gd name="T1" fmla="*/ 0 h 431"/>
                  <a:gd name="T2" fmla="*/ 65523793 w 77"/>
                  <a:gd name="T3" fmla="*/ 211693010 h 431"/>
                  <a:gd name="T4" fmla="*/ 5040291 w 77"/>
                  <a:gd name="T5" fmla="*/ 498990630 h 431"/>
                  <a:gd name="T6" fmla="*/ 35282042 w 77"/>
                  <a:gd name="T7" fmla="*/ 846772038 h 431"/>
                  <a:gd name="T8" fmla="*/ 133566938 w 77"/>
                  <a:gd name="T9" fmla="*/ 1050903694 h 431"/>
                  <a:gd name="T10" fmla="*/ 178929547 w 77"/>
                  <a:gd name="T11" fmla="*/ 1058464949 h 431"/>
                  <a:gd name="T12" fmla="*/ 0 60000 65536"/>
                  <a:gd name="T13" fmla="*/ 0 60000 65536"/>
                  <a:gd name="T14" fmla="*/ 0 60000 65536"/>
                  <a:gd name="T15" fmla="*/ 0 60000 65536"/>
                  <a:gd name="T16" fmla="*/ 0 60000 65536"/>
                  <a:gd name="T17" fmla="*/ 0 60000 65536"/>
                  <a:gd name="T18" fmla="*/ 0 w 77"/>
                  <a:gd name="T19" fmla="*/ 0 h 431"/>
                  <a:gd name="T20" fmla="*/ 77 w 77"/>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77" h="431">
                    <a:moveTo>
                      <a:pt x="77" y="0"/>
                    </a:moveTo>
                    <a:cubicBezTo>
                      <a:pt x="57" y="25"/>
                      <a:pt x="38" y="51"/>
                      <a:pt x="26" y="84"/>
                    </a:cubicBezTo>
                    <a:cubicBezTo>
                      <a:pt x="14" y="117"/>
                      <a:pt x="4" y="156"/>
                      <a:pt x="2" y="198"/>
                    </a:cubicBezTo>
                    <a:cubicBezTo>
                      <a:pt x="0" y="240"/>
                      <a:pt x="6" y="300"/>
                      <a:pt x="14" y="336"/>
                    </a:cubicBezTo>
                    <a:cubicBezTo>
                      <a:pt x="22" y="372"/>
                      <a:pt x="43" y="403"/>
                      <a:pt x="53" y="417"/>
                    </a:cubicBezTo>
                    <a:cubicBezTo>
                      <a:pt x="63" y="431"/>
                      <a:pt x="68" y="420"/>
                      <a:pt x="71" y="42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21" name="Freeform 20"/>
              <p:cNvSpPr>
                <a:spLocks/>
              </p:cNvSpPr>
              <p:nvPr/>
            </p:nvSpPr>
            <p:spPr bwMode="auto">
              <a:xfrm>
                <a:off x="2820693" y="956988"/>
                <a:ext cx="57150" cy="84137"/>
              </a:xfrm>
              <a:custGeom>
                <a:avLst/>
                <a:gdLst>
                  <a:gd name="T0" fmla="*/ 0 w 36"/>
                  <a:gd name="T1" fmla="*/ 5040283 h 53"/>
                  <a:gd name="T2" fmla="*/ 52922490 w 36"/>
                  <a:gd name="T3" fmla="*/ 20161131 h 53"/>
                  <a:gd name="T4" fmla="*/ 90725611 w 36"/>
                  <a:gd name="T5" fmla="*/ 133566705 h 53"/>
                  <a:gd name="T6" fmla="*/ 0 60000 65536"/>
                  <a:gd name="T7" fmla="*/ 0 60000 65536"/>
                  <a:gd name="T8" fmla="*/ 0 60000 65536"/>
                  <a:gd name="T9" fmla="*/ 0 w 36"/>
                  <a:gd name="T10" fmla="*/ 0 h 53"/>
                  <a:gd name="T11" fmla="*/ 36 w 36"/>
                  <a:gd name="T12" fmla="*/ 53 h 53"/>
                </a:gdLst>
                <a:ahLst/>
                <a:cxnLst>
                  <a:cxn ang="T6">
                    <a:pos x="T0" y="T1"/>
                  </a:cxn>
                  <a:cxn ang="T7">
                    <a:pos x="T2" y="T3"/>
                  </a:cxn>
                  <a:cxn ang="T8">
                    <a:pos x="T4" y="T5"/>
                  </a:cxn>
                </a:cxnLst>
                <a:rect l="T9" t="T10" r="T11" b="T12"/>
                <a:pathLst>
                  <a:path w="36" h="53">
                    <a:moveTo>
                      <a:pt x="0" y="2"/>
                    </a:moveTo>
                    <a:cubicBezTo>
                      <a:pt x="7" y="1"/>
                      <a:pt x="15" y="0"/>
                      <a:pt x="21" y="8"/>
                    </a:cubicBezTo>
                    <a:cubicBezTo>
                      <a:pt x="27" y="16"/>
                      <a:pt x="34" y="46"/>
                      <a:pt x="36" y="53"/>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22" name="Freeform 21"/>
              <p:cNvSpPr>
                <a:spLocks/>
              </p:cNvSpPr>
              <p:nvPr/>
            </p:nvSpPr>
            <p:spPr bwMode="auto">
              <a:xfrm>
                <a:off x="2801643" y="1555475"/>
                <a:ext cx="61912" cy="85725"/>
              </a:xfrm>
              <a:custGeom>
                <a:avLst/>
                <a:gdLst>
                  <a:gd name="T0" fmla="*/ 0 w 39"/>
                  <a:gd name="T1" fmla="*/ 136088449 h 54"/>
                  <a:gd name="T2" fmla="*/ 68042874 w 39"/>
                  <a:gd name="T3" fmla="*/ 98286885 h 54"/>
                  <a:gd name="T4" fmla="*/ 98284493 w 39"/>
                  <a:gd name="T5" fmla="*/ 0 h 54"/>
                  <a:gd name="T6" fmla="*/ 0 60000 65536"/>
                  <a:gd name="T7" fmla="*/ 0 60000 65536"/>
                  <a:gd name="T8" fmla="*/ 0 60000 65536"/>
                  <a:gd name="T9" fmla="*/ 0 w 39"/>
                  <a:gd name="T10" fmla="*/ 0 h 54"/>
                  <a:gd name="T11" fmla="*/ 39 w 39"/>
                  <a:gd name="T12" fmla="*/ 54 h 54"/>
                </a:gdLst>
                <a:ahLst/>
                <a:cxnLst>
                  <a:cxn ang="T6">
                    <a:pos x="T0" y="T1"/>
                  </a:cxn>
                  <a:cxn ang="T7">
                    <a:pos x="T2" y="T3"/>
                  </a:cxn>
                  <a:cxn ang="T8">
                    <a:pos x="T4" y="T5"/>
                  </a:cxn>
                </a:cxnLst>
                <a:rect l="T9" t="T10" r="T11" b="T12"/>
                <a:pathLst>
                  <a:path w="39" h="54">
                    <a:moveTo>
                      <a:pt x="0" y="54"/>
                    </a:moveTo>
                    <a:cubicBezTo>
                      <a:pt x="10" y="51"/>
                      <a:pt x="21" y="48"/>
                      <a:pt x="27" y="39"/>
                    </a:cubicBezTo>
                    <a:cubicBezTo>
                      <a:pt x="33" y="30"/>
                      <a:pt x="37" y="7"/>
                      <a:pt x="39" y="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23" name="Freeform 22"/>
              <p:cNvSpPr>
                <a:spLocks/>
              </p:cNvSpPr>
              <p:nvPr/>
            </p:nvSpPr>
            <p:spPr bwMode="auto">
              <a:xfrm>
                <a:off x="2274593" y="955400"/>
                <a:ext cx="122237" cy="684213"/>
              </a:xfrm>
              <a:custGeom>
                <a:avLst/>
                <a:gdLst>
                  <a:gd name="T0" fmla="*/ 194050416 w 77"/>
                  <a:gd name="T1" fmla="*/ 0 h 431"/>
                  <a:gd name="T2" fmla="*/ 65523793 w 77"/>
                  <a:gd name="T3" fmla="*/ 211693319 h 431"/>
                  <a:gd name="T4" fmla="*/ 5040291 w 77"/>
                  <a:gd name="T5" fmla="*/ 498991359 h 431"/>
                  <a:gd name="T6" fmla="*/ 35282042 w 77"/>
                  <a:gd name="T7" fmla="*/ 846773276 h 431"/>
                  <a:gd name="T8" fmla="*/ 133566938 w 77"/>
                  <a:gd name="T9" fmla="*/ 1050906817 h 431"/>
                  <a:gd name="T10" fmla="*/ 178929547 w 77"/>
                  <a:gd name="T11" fmla="*/ 1058466496 h 431"/>
                  <a:gd name="T12" fmla="*/ 0 60000 65536"/>
                  <a:gd name="T13" fmla="*/ 0 60000 65536"/>
                  <a:gd name="T14" fmla="*/ 0 60000 65536"/>
                  <a:gd name="T15" fmla="*/ 0 60000 65536"/>
                  <a:gd name="T16" fmla="*/ 0 60000 65536"/>
                  <a:gd name="T17" fmla="*/ 0 60000 65536"/>
                  <a:gd name="T18" fmla="*/ 0 w 77"/>
                  <a:gd name="T19" fmla="*/ 0 h 431"/>
                  <a:gd name="T20" fmla="*/ 77 w 77"/>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77" h="431">
                    <a:moveTo>
                      <a:pt x="77" y="0"/>
                    </a:moveTo>
                    <a:cubicBezTo>
                      <a:pt x="57" y="25"/>
                      <a:pt x="38" y="51"/>
                      <a:pt x="26" y="84"/>
                    </a:cubicBezTo>
                    <a:cubicBezTo>
                      <a:pt x="14" y="117"/>
                      <a:pt x="4" y="156"/>
                      <a:pt x="2" y="198"/>
                    </a:cubicBezTo>
                    <a:cubicBezTo>
                      <a:pt x="0" y="240"/>
                      <a:pt x="6" y="300"/>
                      <a:pt x="14" y="336"/>
                    </a:cubicBezTo>
                    <a:cubicBezTo>
                      <a:pt x="22" y="372"/>
                      <a:pt x="43" y="403"/>
                      <a:pt x="53" y="417"/>
                    </a:cubicBezTo>
                    <a:cubicBezTo>
                      <a:pt x="63" y="431"/>
                      <a:pt x="68" y="420"/>
                      <a:pt x="71" y="42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24" name="Freeform 23"/>
              <p:cNvSpPr>
                <a:spLocks/>
              </p:cNvSpPr>
              <p:nvPr/>
            </p:nvSpPr>
            <p:spPr bwMode="auto">
              <a:xfrm>
                <a:off x="2392068" y="952225"/>
                <a:ext cx="57150" cy="84138"/>
              </a:xfrm>
              <a:custGeom>
                <a:avLst/>
                <a:gdLst>
                  <a:gd name="T0" fmla="*/ 0 w 36"/>
                  <a:gd name="T1" fmla="*/ 5040343 h 53"/>
                  <a:gd name="T2" fmla="*/ 52922490 w 36"/>
                  <a:gd name="T3" fmla="*/ 20161370 h 53"/>
                  <a:gd name="T4" fmla="*/ 90725611 w 36"/>
                  <a:gd name="T5" fmla="*/ 133569880 h 53"/>
                  <a:gd name="T6" fmla="*/ 0 60000 65536"/>
                  <a:gd name="T7" fmla="*/ 0 60000 65536"/>
                  <a:gd name="T8" fmla="*/ 0 60000 65536"/>
                  <a:gd name="T9" fmla="*/ 0 w 36"/>
                  <a:gd name="T10" fmla="*/ 0 h 53"/>
                  <a:gd name="T11" fmla="*/ 36 w 36"/>
                  <a:gd name="T12" fmla="*/ 53 h 53"/>
                </a:gdLst>
                <a:ahLst/>
                <a:cxnLst>
                  <a:cxn ang="T6">
                    <a:pos x="T0" y="T1"/>
                  </a:cxn>
                  <a:cxn ang="T7">
                    <a:pos x="T2" y="T3"/>
                  </a:cxn>
                  <a:cxn ang="T8">
                    <a:pos x="T4" y="T5"/>
                  </a:cxn>
                </a:cxnLst>
                <a:rect l="T9" t="T10" r="T11" b="T12"/>
                <a:pathLst>
                  <a:path w="36" h="53">
                    <a:moveTo>
                      <a:pt x="0" y="2"/>
                    </a:moveTo>
                    <a:cubicBezTo>
                      <a:pt x="7" y="1"/>
                      <a:pt x="15" y="0"/>
                      <a:pt x="21" y="8"/>
                    </a:cubicBezTo>
                    <a:cubicBezTo>
                      <a:pt x="27" y="16"/>
                      <a:pt x="34" y="46"/>
                      <a:pt x="36" y="53"/>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25" name="Freeform 24"/>
              <p:cNvSpPr>
                <a:spLocks/>
              </p:cNvSpPr>
              <p:nvPr/>
            </p:nvSpPr>
            <p:spPr bwMode="auto">
              <a:xfrm>
                <a:off x="2373018" y="1550713"/>
                <a:ext cx="61912" cy="85725"/>
              </a:xfrm>
              <a:custGeom>
                <a:avLst/>
                <a:gdLst>
                  <a:gd name="T0" fmla="*/ 0 w 39"/>
                  <a:gd name="T1" fmla="*/ 136088449 h 54"/>
                  <a:gd name="T2" fmla="*/ 68042874 w 39"/>
                  <a:gd name="T3" fmla="*/ 98286885 h 54"/>
                  <a:gd name="T4" fmla="*/ 98284493 w 39"/>
                  <a:gd name="T5" fmla="*/ 0 h 54"/>
                  <a:gd name="T6" fmla="*/ 0 60000 65536"/>
                  <a:gd name="T7" fmla="*/ 0 60000 65536"/>
                  <a:gd name="T8" fmla="*/ 0 60000 65536"/>
                  <a:gd name="T9" fmla="*/ 0 w 39"/>
                  <a:gd name="T10" fmla="*/ 0 h 54"/>
                  <a:gd name="T11" fmla="*/ 39 w 39"/>
                  <a:gd name="T12" fmla="*/ 54 h 54"/>
                </a:gdLst>
                <a:ahLst/>
                <a:cxnLst>
                  <a:cxn ang="T6">
                    <a:pos x="T0" y="T1"/>
                  </a:cxn>
                  <a:cxn ang="T7">
                    <a:pos x="T2" y="T3"/>
                  </a:cxn>
                  <a:cxn ang="T8">
                    <a:pos x="T4" y="T5"/>
                  </a:cxn>
                </a:cxnLst>
                <a:rect l="T9" t="T10" r="T11" b="T12"/>
                <a:pathLst>
                  <a:path w="39" h="54">
                    <a:moveTo>
                      <a:pt x="0" y="54"/>
                    </a:moveTo>
                    <a:cubicBezTo>
                      <a:pt x="10" y="51"/>
                      <a:pt x="21" y="48"/>
                      <a:pt x="27" y="39"/>
                    </a:cubicBezTo>
                    <a:cubicBezTo>
                      <a:pt x="33" y="30"/>
                      <a:pt x="37" y="7"/>
                      <a:pt x="39" y="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26" name="Freeform 25"/>
              <p:cNvSpPr>
                <a:spLocks/>
              </p:cNvSpPr>
              <p:nvPr/>
            </p:nvSpPr>
            <p:spPr bwMode="auto">
              <a:xfrm>
                <a:off x="2420643" y="953813"/>
                <a:ext cx="122237" cy="684212"/>
              </a:xfrm>
              <a:custGeom>
                <a:avLst/>
                <a:gdLst>
                  <a:gd name="T0" fmla="*/ 194050416 w 77"/>
                  <a:gd name="T1" fmla="*/ 0 h 431"/>
                  <a:gd name="T2" fmla="*/ 65523793 w 77"/>
                  <a:gd name="T3" fmla="*/ 211693010 h 431"/>
                  <a:gd name="T4" fmla="*/ 5040291 w 77"/>
                  <a:gd name="T5" fmla="*/ 498990630 h 431"/>
                  <a:gd name="T6" fmla="*/ 35282042 w 77"/>
                  <a:gd name="T7" fmla="*/ 846772038 h 431"/>
                  <a:gd name="T8" fmla="*/ 133566938 w 77"/>
                  <a:gd name="T9" fmla="*/ 1050903694 h 431"/>
                  <a:gd name="T10" fmla="*/ 178929547 w 77"/>
                  <a:gd name="T11" fmla="*/ 1058464949 h 431"/>
                  <a:gd name="T12" fmla="*/ 0 60000 65536"/>
                  <a:gd name="T13" fmla="*/ 0 60000 65536"/>
                  <a:gd name="T14" fmla="*/ 0 60000 65536"/>
                  <a:gd name="T15" fmla="*/ 0 60000 65536"/>
                  <a:gd name="T16" fmla="*/ 0 60000 65536"/>
                  <a:gd name="T17" fmla="*/ 0 60000 65536"/>
                  <a:gd name="T18" fmla="*/ 0 w 77"/>
                  <a:gd name="T19" fmla="*/ 0 h 431"/>
                  <a:gd name="T20" fmla="*/ 77 w 77"/>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77" h="431">
                    <a:moveTo>
                      <a:pt x="77" y="0"/>
                    </a:moveTo>
                    <a:cubicBezTo>
                      <a:pt x="57" y="25"/>
                      <a:pt x="38" y="51"/>
                      <a:pt x="26" y="84"/>
                    </a:cubicBezTo>
                    <a:cubicBezTo>
                      <a:pt x="14" y="117"/>
                      <a:pt x="4" y="156"/>
                      <a:pt x="2" y="198"/>
                    </a:cubicBezTo>
                    <a:cubicBezTo>
                      <a:pt x="0" y="240"/>
                      <a:pt x="6" y="300"/>
                      <a:pt x="14" y="336"/>
                    </a:cubicBezTo>
                    <a:cubicBezTo>
                      <a:pt x="22" y="372"/>
                      <a:pt x="43" y="403"/>
                      <a:pt x="53" y="417"/>
                    </a:cubicBezTo>
                    <a:cubicBezTo>
                      <a:pt x="63" y="431"/>
                      <a:pt x="68" y="420"/>
                      <a:pt x="71" y="42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27" name="Freeform 26"/>
              <p:cNvSpPr>
                <a:spLocks/>
              </p:cNvSpPr>
              <p:nvPr/>
            </p:nvSpPr>
            <p:spPr bwMode="auto">
              <a:xfrm>
                <a:off x="2538118" y="950638"/>
                <a:ext cx="57150" cy="84137"/>
              </a:xfrm>
              <a:custGeom>
                <a:avLst/>
                <a:gdLst>
                  <a:gd name="T0" fmla="*/ 0 w 36"/>
                  <a:gd name="T1" fmla="*/ 5040283 h 53"/>
                  <a:gd name="T2" fmla="*/ 52922490 w 36"/>
                  <a:gd name="T3" fmla="*/ 20161131 h 53"/>
                  <a:gd name="T4" fmla="*/ 90725611 w 36"/>
                  <a:gd name="T5" fmla="*/ 133566705 h 53"/>
                  <a:gd name="T6" fmla="*/ 0 60000 65536"/>
                  <a:gd name="T7" fmla="*/ 0 60000 65536"/>
                  <a:gd name="T8" fmla="*/ 0 60000 65536"/>
                  <a:gd name="T9" fmla="*/ 0 w 36"/>
                  <a:gd name="T10" fmla="*/ 0 h 53"/>
                  <a:gd name="T11" fmla="*/ 36 w 36"/>
                  <a:gd name="T12" fmla="*/ 53 h 53"/>
                </a:gdLst>
                <a:ahLst/>
                <a:cxnLst>
                  <a:cxn ang="T6">
                    <a:pos x="T0" y="T1"/>
                  </a:cxn>
                  <a:cxn ang="T7">
                    <a:pos x="T2" y="T3"/>
                  </a:cxn>
                  <a:cxn ang="T8">
                    <a:pos x="T4" y="T5"/>
                  </a:cxn>
                </a:cxnLst>
                <a:rect l="T9" t="T10" r="T11" b="T12"/>
                <a:pathLst>
                  <a:path w="36" h="53">
                    <a:moveTo>
                      <a:pt x="0" y="2"/>
                    </a:moveTo>
                    <a:cubicBezTo>
                      <a:pt x="7" y="1"/>
                      <a:pt x="15" y="0"/>
                      <a:pt x="21" y="8"/>
                    </a:cubicBezTo>
                    <a:cubicBezTo>
                      <a:pt x="27" y="16"/>
                      <a:pt x="34" y="46"/>
                      <a:pt x="36" y="53"/>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28" name="Freeform 27"/>
              <p:cNvSpPr>
                <a:spLocks/>
              </p:cNvSpPr>
              <p:nvPr/>
            </p:nvSpPr>
            <p:spPr bwMode="auto">
              <a:xfrm>
                <a:off x="2519068" y="1549125"/>
                <a:ext cx="61912" cy="85725"/>
              </a:xfrm>
              <a:custGeom>
                <a:avLst/>
                <a:gdLst>
                  <a:gd name="T0" fmla="*/ 0 w 39"/>
                  <a:gd name="T1" fmla="*/ 136088449 h 54"/>
                  <a:gd name="T2" fmla="*/ 68042874 w 39"/>
                  <a:gd name="T3" fmla="*/ 98286885 h 54"/>
                  <a:gd name="T4" fmla="*/ 98284493 w 39"/>
                  <a:gd name="T5" fmla="*/ 0 h 54"/>
                  <a:gd name="T6" fmla="*/ 0 60000 65536"/>
                  <a:gd name="T7" fmla="*/ 0 60000 65536"/>
                  <a:gd name="T8" fmla="*/ 0 60000 65536"/>
                  <a:gd name="T9" fmla="*/ 0 w 39"/>
                  <a:gd name="T10" fmla="*/ 0 h 54"/>
                  <a:gd name="T11" fmla="*/ 39 w 39"/>
                  <a:gd name="T12" fmla="*/ 54 h 54"/>
                </a:gdLst>
                <a:ahLst/>
                <a:cxnLst>
                  <a:cxn ang="T6">
                    <a:pos x="T0" y="T1"/>
                  </a:cxn>
                  <a:cxn ang="T7">
                    <a:pos x="T2" y="T3"/>
                  </a:cxn>
                  <a:cxn ang="T8">
                    <a:pos x="T4" y="T5"/>
                  </a:cxn>
                </a:cxnLst>
                <a:rect l="T9" t="T10" r="T11" b="T12"/>
                <a:pathLst>
                  <a:path w="39" h="54">
                    <a:moveTo>
                      <a:pt x="0" y="54"/>
                    </a:moveTo>
                    <a:cubicBezTo>
                      <a:pt x="10" y="51"/>
                      <a:pt x="21" y="48"/>
                      <a:pt x="27" y="39"/>
                    </a:cubicBezTo>
                    <a:cubicBezTo>
                      <a:pt x="33" y="30"/>
                      <a:pt x="37" y="7"/>
                      <a:pt x="39" y="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29" name="Freeform 28"/>
              <p:cNvSpPr>
                <a:spLocks/>
              </p:cNvSpPr>
              <p:nvPr/>
            </p:nvSpPr>
            <p:spPr bwMode="auto">
              <a:xfrm>
                <a:off x="1990430" y="961750"/>
                <a:ext cx="122238" cy="684213"/>
              </a:xfrm>
              <a:custGeom>
                <a:avLst/>
                <a:gdLst>
                  <a:gd name="T0" fmla="*/ 194053591 w 77"/>
                  <a:gd name="T1" fmla="*/ 0 h 431"/>
                  <a:gd name="T2" fmla="*/ 65524329 w 77"/>
                  <a:gd name="T3" fmla="*/ 211693319 h 431"/>
                  <a:gd name="T4" fmla="*/ 5040333 w 77"/>
                  <a:gd name="T5" fmla="*/ 498991359 h 431"/>
                  <a:gd name="T6" fmla="*/ 35282330 w 77"/>
                  <a:gd name="T7" fmla="*/ 846773276 h 431"/>
                  <a:gd name="T8" fmla="*/ 133569618 w 77"/>
                  <a:gd name="T9" fmla="*/ 1050906817 h 431"/>
                  <a:gd name="T10" fmla="*/ 178932598 w 77"/>
                  <a:gd name="T11" fmla="*/ 1058466496 h 431"/>
                  <a:gd name="T12" fmla="*/ 0 60000 65536"/>
                  <a:gd name="T13" fmla="*/ 0 60000 65536"/>
                  <a:gd name="T14" fmla="*/ 0 60000 65536"/>
                  <a:gd name="T15" fmla="*/ 0 60000 65536"/>
                  <a:gd name="T16" fmla="*/ 0 60000 65536"/>
                  <a:gd name="T17" fmla="*/ 0 60000 65536"/>
                  <a:gd name="T18" fmla="*/ 0 w 77"/>
                  <a:gd name="T19" fmla="*/ 0 h 431"/>
                  <a:gd name="T20" fmla="*/ 77 w 77"/>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77" h="431">
                    <a:moveTo>
                      <a:pt x="77" y="0"/>
                    </a:moveTo>
                    <a:cubicBezTo>
                      <a:pt x="57" y="25"/>
                      <a:pt x="38" y="51"/>
                      <a:pt x="26" y="84"/>
                    </a:cubicBezTo>
                    <a:cubicBezTo>
                      <a:pt x="14" y="117"/>
                      <a:pt x="4" y="156"/>
                      <a:pt x="2" y="198"/>
                    </a:cubicBezTo>
                    <a:cubicBezTo>
                      <a:pt x="0" y="240"/>
                      <a:pt x="6" y="300"/>
                      <a:pt x="14" y="336"/>
                    </a:cubicBezTo>
                    <a:cubicBezTo>
                      <a:pt x="22" y="372"/>
                      <a:pt x="43" y="403"/>
                      <a:pt x="53" y="417"/>
                    </a:cubicBezTo>
                    <a:cubicBezTo>
                      <a:pt x="63" y="431"/>
                      <a:pt x="68" y="420"/>
                      <a:pt x="71" y="42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30" name="Freeform 29"/>
              <p:cNvSpPr>
                <a:spLocks/>
              </p:cNvSpPr>
              <p:nvPr/>
            </p:nvSpPr>
            <p:spPr bwMode="auto">
              <a:xfrm>
                <a:off x="2107905" y="958575"/>
                <a:ext cx="57150" cy="84138"/>
              </a:xfrm>
              <a:custGeom>
                <a:avLst/>
                <a:gdLst>
                  <a:gd name="T0" fmla="*/ 0 w 36"/>
                  <a:gd name="T1" fmla="*/ 5040343 h 53"/>
                  <a:gd name="T2" fmla="*/ 52922490 w 36"/>
                  <a:gd name="T3" fmla="*/ 20161370 h 53"/>
                  <a:gd name="T4" fmla="*/ 90725611 w 36"/>
                  <a:gd name="T5" fmla="*/ 133569880 h 53"/>
                  <a:gd name="T6" fmla="*/ 0 60000 65536"/>
                  <a:gd name="T7" fmla="*/ 0 60000 65536"/>
                  <a:gd name="T8" fmla="*/ 0 60000 65536"/>
                  <a:gd name="T9" fmla="*/ 0 w 36"/>
                  <a:gd name="T10" fmla="*/ 0 h 53"/>
                  <a:gd name="T11" fmla="*/ 36 w 36"/>
                  <a:gd name="T12" fmla="*/ 53 h 53"/>
                </a:gdLst>
                <a:ahLst/>
                <a:cxnLst>
                  <a:cxn ang="T6">
                    <a:pos x="T0" y="T1"/>
                  </a:cxn>
                  <a:cxn ang="T7">
                    <a:pos x="T2" y="T3"/>
                  </a:cxn>
                  <a:cxn ang="T8">
                    <a:pos x="T4" y="T5"/>
                  </a:cxn>
                </a:cxnLst>
                <a:rect l="T9" t="T10" r="T11" b="T12"/>
                <a:pathLst>
                  <a:path w="36" h="53">
                    <a:moveTo>
                      <a:pt x="0" y="2"/>
                    </a:moveTo>
                    <a:cubicBezTo>
                      <a:pt x="7" y="1"/>
                      <a:pt x="15" y="0"/>
                      <a:pt x="21" y="8"/>
                    </a:cubicBezTo>
                    <a:cubicBezTo>
                      <a:pt x="27" y="16"/>
                      <a:pt x="34" y="46"/>
                      <a:pt x="36" y="53"/>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31" name="Freeform 30"/>
              <p:cNvSpPr>
                <a:spLocks/>
              </p:cNvSpPr>
              <p:nvPr/>
            </p:nvSpPr>
            <p:spPr bwMode="auto">
              <a:xfrm>
                <a:off x="2088855" y="1557063"/>
                <a:ext cx="61913" cy="85725"/>
              </a:xfrm>
              <a:custGeom>
                <a:avLst/>
                <a:gdLst>
                  <a:gd name="T0" fmla="*/ 0 w 39"/>
                  <a:gd name="T1" fmla="*/ 136088449 h 54"/>
                  <a:gd name="T2" fmla="*/ 68045560 w 39"/>
                  <a:gd name="T3" fmla="*/ 98286885 h 54"/>
                  <a:gd name="T4" fmla="*/ 98287668 w 39"/>
                  <a:gd name="T5" fmla="*/ 0 h 54"/>
                  <a:gd name="T6" fmla="*/ 0 60000 65536"/>
                  <a:gd name="T7" fmla="*/ 0 60000 65536"/>
                  <a:gd name="T8" fmla="*/ 0 60000 65536"/>
                  <a:gd name="T9" fmla="*/ 0 w 39"/>
                  <a:gd name="T10" fmla="*/ 0 h 54"/>
                  <a:gd name="T11" fmla="*/ 39 w 39"/>
                  <a:gd name="T12" fmla="*/ 54 h 54"/>
                </a:gdLst>
                <a:ahLst/>
                <a:cxnLst>
                  <a:cxn ang="T6">
                    <a:pos x="T0" y="T1"/>
                  </a:cxn>
                  <a:cxn ang="T7">
                    <a:pos x="T2" y="T3"/>
                  </a:cxn>
                  <a:cxn ang="T8">
                    <a:pos x="T4" y="T5"/>
                  </a:cxn>
                </a:cxnLst>
                <a:rect l="T9" t="T10" r="T11" b="T12"/>
                <a:pathLst>
                  <a:path w="39" h="54">
                    <a:moveTo>
                      <a:pt x="0" y="54"/>
                    </a:moveTo>
                    <a:cubicBezTo>
                      <a:pt x="10" y="51"/>
                      <a:pt x="21" y="48"/>
                      <a:pt x="27" y="39"/>
                    </a:cubicBezTo>
                    <a:cubicBezTo>
                      <a:pt x="33" y="30"/>
                      <a:pt x="37" y="7"/>
                      <a:pt x="39" y="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32" name="Freeform 31"/>
              <p:cNvSpPr>
                <a:spLocks/>
              </p:cNvSpPr>
              <p:nvPr/>
            </p:nvSpPr>
            <p:spPr bwMode="auto">
              <a:xfrm>
                <a:off x="2136480" y="960163"/>
                <a:ext cx="122238" cy="684212"/>
              </a:xfrm>
              <a:custGeom>
                <a:avLst/>
                <a:gdLst>
                  <a:gd name="T0" fmla="*/ 194053591 w 77"/>
                  <a:gd name="T1" fmla="*/ 0 h 431"/>
                  <a:gd name="T2" fmla="*/ 65524329 w 77"/>
                  <a:gd name="T3" fmla="*/ 211693010 h 431"/>
                  <a:gd name="T4" fmla="*/ 5040333 w 77"/>
                  <a:gd name="T5" fmla="*/ 498990630 h 431"/>
                  <a:gd name="T6" fmla="*/ 35282330 w 77"/>
                  <a:gd name="T7" fmla="*/ 846772038 h 431"/>
                  <a:gd name="T8" fmla="*/ 133569618 w 77"/>
                  <a:gd name="T9" fmla="*/ 1050903694 h 431"/>
                  <a:gd name="T10" fmla="*/ 178932598 w 77"/>
                  <a:gd name="T11" fmla="*/ 1058464949 h 431"/>
                  <a:gd name="T12" fmla="*/ 0 60000 65536"/>
                  <a:gd name="T13" fmla="*/ 0 60000 65536"/>
                  <a:gd name="T14" fmla="*/ 0 60000 65536"/>
                  <a:gd name="T15" fmla="*/ 0 60000 65536"/>
                  <a:gd name="T16" fmla="*/ 0 60000 65536"/>
                  <a:gd name="T17" fmla="*/ 0 60000 65536"/>
                  <a:gd name="T18" fmla="*/ 0 w 77"/>
                  <a:gd name="T19" fmla="*/ 0 h 431"/>
                  <a:gd name="T20" fmla="*/ 77 w 77"/>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77" h="431">
                    <a:moveTo>
                      <a:pt x="77" y="0"/>
                    </a:moveTo>
                    <a:cubicBezTo>
                      <a:pt x="57" y="25"/>
                      <a:pt x="38" y="51"/>
                      <a:pt x="26" y="84"/>
                    </a:cubicBezTo>
                    <a:cubicBezTo>
                      <a:pt x="14" y="117"/>
                      <a:pt x="4" y="156"/>
                      <a:pt x="2" y="198"/>
                    </a:cubicBezTo>
                    <a:cubicBezTo>
                      <a:pt x="0" y="240"/>
                      <a:pt x="6" y="300"/>
                      <a:pt x="14" y="336"/>
                    </a:cubicBezTo>
                    <a:cubicBezTo>
                      <a:pt x="22" y="372"/>
                      <a:pt x="43" y="403"/>
                      <a:pt x="53" y="417"/>
                    </a:cubicBezTo>
                    <a:cubicBezTo>
                      <a:pt x="63" y="431"/>
                      <a:pt x="68" y="420"/>
                      <a:pt x="71" y="42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33" name="Freeform 32"/>
              <p:cNvSpPr>
                <a:spLocks/>
              </p:cNvSpPr>
              <p:nvPr/>
            </p:nvSpPr>
            <p:spPr bwMode="auto">
              <a:xfrm>
                <a:off x="2253955" y="956988"/>
                <a:ext cx="57150" cy="84137"/>
              </a:xfrm>
              <a:custGeom>
                <a:avLst/>
                <a:gdLst>
                  <a:gd name="T0" fmla="*/ 0 w 36"/>
                  <a:gd name="T1" fmla="*/ 5040283 h 53"/>
                  <a:gd name="T2" fmla="*/ 52922490 w 36"/>
                  <a:gd name="T3" fmla="*/ 20161131 h 53"/>
                  <a:gd name="T4" fmla="*/ 90725611 w 36"/>
                  <a:gd name="T5" fmla="*/ 133566705 h 53"/>
                  <a:gd name="T6" fmla="*/ 0 60000 65536"/>
                  <a:gd name="T7" fmla="*/ 0 60000 65536"/>
                  <a:gd name="T8" fmla="*/ 0 60000 65536"/>
                  <a:gd name="T9" fmla="*/ 0 w 36"/>
                  <a:gd name="T10" fmla="*/ 0 h 53"/>
                  <a:gd name="T11" fmla="*/ 36 w 36"/>
                  <a:gd name="T12" fmla="*/ 53 h 53"/>
                </a:gdLst>
                <a:ahLst/>
                <a:cxnLst>
                  <a:cxn ang="T6">
                    <a:pos x="T0" y="T1"/>
                  </a:cxn>
                  <a:cxn ang="T7">
                    <a:pos x="T2" y="T3"/>
                  </a:cxn>
                  <a:cxn ang="T8">
                    <a:pos x="T4" y="T5"/>
                  </a:cxn>
                </a:cxnLst>
                <a:rect l="T9" t="T10" r="T11" b="T12"/>
                <a:pathLst>
                  <a:path w="36" h="53">
                    <a:moveTo>
                      <a:pt x="0" y="2"/>
                    </a:moveTo>
                    <a:cubicBezTo>
                      <a:pt x="7" y="1"/>
                      <a:pt x="15" y="0"/>
                      <a:pt x="21" y="8"/>
                    </a:cubicBezTo>
                    <a:cubicBezTo>
                      <a:pt x="27" y="16"/>
                      <a:pt x="34" y="46"/>
                      <a:pt x="36" y="53"/>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34" name="Freeform 33"/>
              <p:cNvSpPr>
                <a:spLocks/>
              </p:cNvSpPr>
              <p:nvPr/>
            </p:nvSpPr>
            <p:spPr bwMode="auto">
              <a:xfrm>
                <a:off x="2234905" y="1555475"/>
                <a:ext cx="61913" cy="85725"/>
              </a:xfrm>
              <a:custGeom>
                <a:avLst/>
                <a:gdLst>
                  <a:gd name="T0" fmla="*/ 0 w 39"/>
                  <a:gd name="T1" fmla="*/ 136088449 h 54"/>
                  <a:gd name="T2" fmla="*/ 68045560 w 39"/>
                  <a:gd name="T3" fmla="*/ 98286885 h 54"/>
                  <a:gd name="T4" fmla="*/ 98287668 w 39"/>
                  <a:gd name="T5" fmla="*/ 0 h 54"/>
                  <a:gd name="T6" fmla="*/ 0 60000 65536"/>
                  <a:gd name="T7" fmla="*/ 0 60000 65536"/>
                  <a:gd name="T8" fmla="*/ 0 60000 65536"/>
                  <a:gd name="T9" fmla="*/ 0 w 39"/>
                  <a:gd name="T10" fmla="*/ 0 h 54"/>
                  <a:gd name="T11" fmla="*/ 39 w 39"/>
                  <a:gd name="T12" fmla="*/ 54 h 54"/>
                </a:gdLst>
                <a:ahLst/>
                <a:cxnLst>
                  <a:cxn ang="T6">
                    <a:pos x="T0" y="T1"/>
                  </a:cxn>
                  <a:cxn ang="T7">
                    <a:pos x="T2" y="T3"/>
                  </a:cxn>
                  <a:cxn ang="T8">
                    <a:pos x="T4" y="T5"/>
                  </a:cxn>
                </a:cxnLst>
                <a:rect l="T9" t="T10" r="T11" b="T12"/>
                <a:pathLst>
                  <a:path w="39" h="54">
                    <a:moveTo>
                      <a:pt x="0" y="54"/>
                    </a:moveTo>
                    <a:cubicBezTo>
                      <a:pt x="10" y="51"/>
                      <a:pt x="21" y="48"/>
                      <a:pt x="27" y="39"/>
                    </a:cubicBezTo>
                    <a:cubicBezTo>
                      <a:pt x="33" y="30"/>
                      <a:pt x="37" y="7"/>
                      <a:pt x="39" y="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35" name="Freeform 34"/>
              <p:cNvSpPr>
                <a:spLocks/>
              </p:cNvSpPr>
              <p:nvPr/>
            </p:nvSpPr>
            <p:spPr bwMode="auto">
              <a:xfrm>
                <a:off x="1703093" y="964925"/>
                <a:ext cx="122237" cy="684213"/>
              </a:xfrm>
              <a:custGeom>
                <a:avLst/>
                <a:gdLst>
                  <a:gd name="T0" fmla="*/ 194050416 w 77"/>
                  <a:gd name="T1" fmla="*/ 0 h 431"/>
                  <a:gd name="T2" fmla="*/ 65523793 w 77"/>
                  <a:gd name="T3" fmla="*/ 211693319 h 431"/>
                  <a:gd name="T4" fmla="*/ 5040291 w 77"/>
                  <a:gd name="T5" fmla="*/ 498991359 h 431"/>
                  <a:gd name="T6" fmla="*/ 35282042 w 77"/>
                  <a:gd name="T7" fmla="*/ 846773276 h 431"/>
                  <a:gd name="T8" fmla="*/ 133566938 w 77"/>
                  <a:gd name="T9" fmla="*/ 1050906817 h 431"/>
                  <a:gd name="T10" fmla="*/ 178929547 w 77"/>
                  <a:gd name="T11" fmla="*/ 1058466496 h 431"/>
                  <a:gd name="T12" fmla="*/ 0 60000 65536"/>
                  <a:gd name="T13" fmla="*/ 0 60000 65536"/>
                  <a:gd name="T14" fmla="*/ 0 60000 65536"/>
                  <a:gd name="T15" fmla="*/ 0 60000 65536"/>
                  <a:gd name="T16" fmla="*/ 0 60000 65536"/>
                  <a:gd name="T17" fmla="*/ 0 60000 65536"/>
                  <a:gd name="T18" fmla="*/ 0 w 77"/>
                  <a:gd name="T19" fmla="*/ 0 h 431"/>
                  <a:gd name="T20" fmla="*/ 77 w 77"/>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77" h="431">
                    <a:moveTo>
                      <a:pt x="77" y="0"/>
                    </a:moveTo>
                    <a:cubicBezTo>
                      <a:pt x="57" y="25"/>
                      <a:pt x="38" y="51"/>
                      <a:pt x="26" y="84"/>
                    </a:cubicBezTo>
                    <a:cubicBezTo>
                      <a:pt x="14" y="117"/>
                      <a:pt x="4" y="156"/>
                      <a:pt x="2" y="198"/>
                    </a:cubicBezTo>
                    <a:cubicBezTo>
                      <a:pt x="0" y="240"/>
                      <a:pt x="6" y="300"/>
                      <a:pt x="14" y="336"/>
                    </a:cubicBezTo>
                    <a:cubicBezTo>
                      <a:pt x="22" y="372"/>
                      <a:pt x="43" y="403"/>
                      <a:pt x="53" y="417"/>
                    </a:cubicBezTo>
                    <a:cubicBezTo>
                      <a:pt x="63" y="431"/>
                      <a:pt x="68" y="420"/>
                      <a:pt x="71" y="42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36" name="Freeform 35"/>
              <p:cNvSpPr>
                <a:spLocks/>
              </p:cNvSpPr>
              <p:nvPr/>
            </p:nvSpPr>
            <p:spPr bwMode="auto">
              <a:xfrm>
                <a:off x="1820568" y="961750"/>
                <a:ext cx="57150" cy="84138"/>
              </a:xfrm>
              <a:custGeom>
                <a:avLst/>
                <a:gdLst>
                  <a:gd name="T0" fmla="*/ 0 w 36"/>
                  <a:gd name="T1" fmla="*/ 5040343 h 53"/>
                  <a:gd name="T2" fmla="*/ 52922490 w 36"/>
                  <a:gd name="T3" fmla="*/ 20161370 h 53"/>
                  <a:gd name="T4" fmla="*/ 90725611 w 36"/>
                  <a:gd name="T5" fmla="*/ 133569880 h 53"/>
                  <a:gd name="T6" fmla="*/ 0 60000 65536"/>
                  <a:gd name="T7" fmla="*/ 0 60000 65536"/>
                  <a:gd name="T8" fmla="*/ 0 60000 65536"/>
                  <a:gd name="T9" fmla="*/ 0 w 36"/>
                  <a:gd name="T10" fmla="*/ 0 h 53"/>
                  <a:gd name="T11" fmla="*/ 36 w 36"/>
                  <a:gd name="T12" fmla="*/ 53 h 53"/>
                </a:gdLst>
                <a:ahLst/>
                <a:cxnLst>
                  <a:cxn ang="T6">
                    <a:pos x="T0" y="T1"/>
                  </a:cxn>
                  <a:cxn ang="T7">
                    <a:pos x="T2" y="T3"/>
                  </a:cxn>
                  <a:cxn ang="T8">
                    <a:pos x="T4" y="T5"/>
                  </a:cxn>
                </a:cxnLst>
                <a:rect l="T9" t="T10" r="T11" b="T12"/>
                <a:pathLst>
                  <a:path w="36" h="53">
                    <a:moveTo>
                      <a:pt x="0" y="2"/>
                    </a:moveTo>
                    <a:cubicBezTo>
                      <a:pt x="7" y="1"/>
                      <a:pt x="15" y="0"/>
                      <a:pt x="21" y="8"/>
                    </a:cubicBezTo>
                    <a:cubicBezTo>
                      <a:pt x="27" y="16"/>
                      <a:pt x="34" y="46"/>
                      <a:pt x="36" y="53"/>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37" name="Freeform 36"/>
              <p:cNvSpPr>
                <a:spLocks/>
              </p:cNvSpPr>
              <p:nvPr/>
            </p:nvSpPr>
            <p:spPr bwMode="auto">
              <a:xfrm>
                <a:off x="1801518" y="1560238"/>
                <a:ext cx="61912" cy="85725"/>
              </a:xfrm>
              <a:custGeom>
                <a:avLst/>
                <a:gdLst>
                  <a:gd name="T0" fmla="*/ 0 w 39"/>
                  <a:gd name="T1" fmla="*/ 136088449 h 54"/>
                  <a:gd name="T2" fmla="*/ 68042874 w 39"/>
                  <a:gd name="T3" fmla="*/ 98286885 h 54"/>
                  <a:gd name="T4" fmla="*/ 98284493 w 39"/>
                  <a:gd name="T5" fmla="*/ 0 h 54"/>
                  <a:gd name="T6" fmla="*/ 0 60000 65536"/>
                  <a:gd name="T7" fmla="*/ 0 60000 65536"/>
                  <a:gd name="T8" fmla="*/ 0 60000 65536"/>
                  <a:gd name="T9" fmla="*/ 0 w 39"/>
                  <a:gd name="T10" fmla="*/ 0 h 54"/>
                  <a:gd name="T11" fmla="*/ 39 w 39"/>
                  <a:gd name="T12" fmla="*/ 54 h 54"/>
                </a:gdLst>
                <a:ahLst/>
                <a:cxnLst>
                  <a:cxn ang="T6">
                    <a:pos x="T0" y="T1"/>
                  </a:cxn>
                  <a:cxn ang="T7">
                    <a:pos x="T2" y="T3"/>
                  </a:cxn>
                  <a:cxn ang="T8">
                    <a:pos x="T4" y="T5"/>
                  </a:cxn>
                </a:cxnLst>
                <a:rect l="T9" t="T10" r="T11" b="T12"/>
                <a:pathLst>
                  <a:path w="39" h="54">
                    <a:moveTo>
                      <a:pt x="0" y="54"/>
                    </a:moveTo>
                    <a:cubicBezTo>
                      <a:pt x="10" y="51"/>
                      <a:pt x="21" y="48"/>
                      <a:pt x="27" y="39"/>
                    </a:cubicBezTo>
                    <a:cubicBezTo>
                      <a:pt x="33" y="30"/>
                      <a:pt x="37" y="7"/>
                      <a:pt x="39" y="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38" name="Freeform 37"/>
              <p:cNvSpPr>
                <a:spLocks/>
              </p:cNvSpPr>
              <p:nvPr/>
            </p:nvSpPr>
            <p:spPr bwMode="auto">
              <a:xfrm>
                <a:off x="1849143" y="963338"/>
                <a:ext cx="122237" cy="684212"/>
              </a:xfrm>
              <a:custGeom>
                <a:avLst/>
                <a:gdLst>
                  <a:gd name="T0" fmla="*/ 194050416 w 77"/>
                  <a:gd name="T1" fmla="*/ 0 h 431"/>
                  <a:gd name="T2" fmla="*/ 65523793 w 77"/>
                  <a:gd name="T3" fmla="*/ 211693010 h 431"/>
                  <a:gd name="T4" fmla="*/ 5040291 w 77"/>
                  <a:gd name="T5" fmla="*/ 498990630 h 431"/>
                  <a:gd name="T6" fmla="*/ 35282042 w 77"/>
                  <a:gd name="T7" fmla="*/ 846772038 h 431"/>
                  <a:gd name="T8" fmla="*/ 133566938 w 77"/>
                  <a:gd name="T9" fmla="*/ 1050903694 h 431"/>
                  <a:gd name="T10" fmla="*/ 178929547 w 77"/>
                  <a:gd name="T11" fmla="*/ 1058464949 h 431"/>
                  <a:gd name="T12" fmla="*/ 0 60000 65536"/>
                  <a:gd name="T13" fmla="*/ 0 60000 65536"/>
                  <a:gd name="T14" fmla="*/ 0 60000 65536"/>
                  <a:gd name="T15" fmla="*/ 0 60000 65536"/>
                  <a:gd name="T16" fmla="*/ 0 60000 65536"/>
                  <a:gd name="T17" fmla="*/ 0 60000 65536"/>
                  <a:gd name="T18" fmla="*/ 0 w 77"/>
                  <a:gd name="T19" fmla="*/ 0 h 431"/>
                  <a:gd name="T20" fmla="*/ 77 w 77"/>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77" h="431">
                    <a:moveTo>
                      <a:pt x="77" y="0"/>
                    </a:moveTo>
                    <a:cubicBezTo>
                      <a:pt x="57" y="25"/>
                      <a:pt x="38" y="51"/>
                      <a:pt x="26" y="84"/>
                    </a:cubicBezTo>
                    <a:cubicBezTo>
                      <a:pt x="14" y="117"/>
                      <a:pt x="4" y="156"/>
                      <a:pt x="2" y="198"/>
                    </a:cubicBezTo>
                    <a:cubicBezTo>
                      <a:pt x="0" y="240"/>
                      <a:pt x="6" y="300"/>
                      <a:pt x="14" y="336"/>
                    </a:cubicBezTo>
                    <a:cubicBezTo>
                      <a:pt x="22" y="372"/>
                      <a:pt x="43" y="403"/>
                      <a:pt x="53" y="417"/>
                    </a:cubicBezTo>
                    <a:cubicBezTo>
                      <a:pt x="63" y="431"/>
                      <a:pt x="68" y="420"/>
                      <a:pt x="71" y="42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39" name="Freeform 38"/>
              <p:cNvSpPr>
                <a:spLocks/>
              </p:cNvSpPr>
              <p:nvPr/>
            </p:nvSpPr>
            <p:spPr bwMode="auto">
              <a:xfrm>
                <a:off x="1966618" y="960163"/>
                <a:ext cx="57150" cy="84137"/>
              </a:xfrm>
              <a:custGeom>
                <a:avLst/>
                <a:gdLst>
                  <a:gd name="T0" fmla="*/ 0 w 36"/>
                  <a:gd name="T1" fmla="*/ 5040283 h 53"/>
                  <a:gd name="T2" fmla="*/ 52922490 w 36"/>
                  <a:gd name="T3" fmla="*/ 20161131 h 53"/>
                  <a:gd name="T4" fmla="*/ 90725611 w 36"/>
                  <a:gd name="T5" fmla="*/ 133566705 h 53"/>
                  <a:gd name="T6" fmla="*/ 0 60000 65536"/>
                  <a:gd name="T7" fmla="*/ 0 60000 65536"/>
                  <a:gd name="T8" fmla="*/ 0 60000 65536"/>
                  <a:gd name="T9" fmla="*/ 0 w 36"/>
                  <a:gd name="T10" fmla="*/ 0 h 53"/>
                  <a:gd name="T11" fmla="*/ 36 w 36"/>
                  <a:gd name="T12" fmla="*/ 53 h 53"/>
                </a:gdLst>
                <a:ahLst/>
                <a:cxnLst>
                  <a:cxn ang="T6">
                    <a:pos x="T0" y="T1"/>
                  </a:cxn>
                  <a:cxn ang="T7">
                    <a:pos x="T2" y="T3"/>
                  </a:cxn>
                  <a:cxn ang="T8">
                    <a:pos x="T4" y="T5"/>
                  </a:cxn>
                </a:cxnLst>
                <a:rect l="T9" t="T10" r="T11" b="T12"/>
                <a:pathLst>
                  <a:path w="36" h="53">
                    <a:moveTo>
                      <a:pt x="0" y="2"/>
                    </a:moveTo>
                    <a:cubicBezTo>
                      <a:pt x="7" y="1"/>
                      <a:pt x="15" y="0"/>
                      <a:pt x="21" y="8"/>
                    </a:cubicBezTo>
                    <a:cubicBezTo>
                      <a:pt x="27" y="16"/>
                      <a:pt x="34" y="46"/>
                      <a:pt x="36" y="53"/>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40" name="Freeform 39"/>
              <p:cNvSpPr>
                <a:spLocks/>
              </p:cNvSpPr>
              <p:nvPr/>
            </p:nvSpPr>
            <p:spPr bwMode="auto">
              <a:xfrm>
                <a:off x="1947568" y="1558650"/>
                <a:ext cx="61912" cy="85725"/>
              </a:xfrm>
              <a:custGeom>
                <a:avLst/>
                <a:gdLst>
                  <a:gd name="T0" fmla="*/ 0 w 39"/>
                  <a:gd name="T1" fmla="*/ 136088449 h 54"/>
                  <a:gd name="T2" fmla="*/ 68042874 w 39"/>
                  <a:gd name="T3" fmla="*/ 98286885 h 54"/>
                  <a:gd name="T4" fmla="*/ 98284493 w 39"/>
                  <a:gd name="T5" fmla="*/ 0 h 54"/>
                  <a:gd name="T6" fmla="*/ 0 60000 65536"/>
                  <a:gd name="T7" fmla="*/ 0 60000 65536"/>
                  <a:gd name="T8" fmla="*/ 0 60000 65536"/>
                  <a:gd name="T9" fmla="*/ 0 w 39"/>
                  <a:gd name="T10" fmla="*/ 0 h 54"/>
                  <a:gd name="T11" fmla="*/ 39 w 39"/>
                  <a:gd name="T12" fmla="*/ 54 h 54"/>
                </a:gdLst>
                <a:ahLst/>
                <a:cxnLst>
                  <a:cxn ang="T6">
                    <a:pos x="T0" y="T1"/>
                  </a:cxn>
                  <a:cxn ang="T7">
                    <a:pos x="T2" y="T3"/>
                  </a:cxn>
                  <a:cxn ang="T8">
                    <a:pos x="T4" y="T5"/>
                  </a:cxn>
                </a:cxnLst>
                <a:rect l="T9" t="T10" r="T11" b="T12"/>
                <a:pathLst>
                  <a:path w="39" h="54">
                    <a:moveTo>
                      <a:pt x="0" y="54"/>
                    </a:moveTo>
                    <a:cubicBezTo>
                      <a:pt x="10" y="51"/>
                      <a:pt x="21" y="48"/>
                      <a:pt x="27" y="39"/>
                    </a:cubicBezTo>
                    <a:cubicBezTo>
                      <a:pt x="33" y="30"/>
                      <a:pt x="37" y="7"/>
                      <a:pt x="39" y="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41" name="Freeform 43"/>
              <p:cNvSpPr>
                <a:spLocks/>
              </p:cNvSpPr>
              <p:nvPr/>
            </p:nvSpPr>
            <p:spPr bwMode="auto">
              <a:xfrm>
                <a:off x="1566568" y="956988"/>
                <a:ext cx="122237" cy="684212"/>
              </a:xfrm>
              <a:custGeom>
                <a:avLst/>
                <a:gdLst>
                  <a:gd name="T0" fmla="*/ 194050416 w 77"/>
                  <a:gd name="T1" fmla="*/ 0 h 431"/>
                  <a:gd name="T2" fmla="*/ 65523793 w 77"/>
                  <a:gd name="T3" fmla="*/ 211693010 h 431"/>
                  <a:gd name="T4" fmla="*/ 5040291 w 77"/>
                  <a:gd name="T5" fmla="*/ 498990630 h 431"/>
                  <a:gd name="T6" fmla="*/ 35282042 w 77"/>
                  <a:gd name="T7" fmla="*/ 846772038 h 431"/>
                  <a:gd name="T8" fmla="*/ 133566938 w 77"/>
                  <a:gd name="T9" fmla="*/ 1050903694 h 431"/>
                  <a:gd name="T10" fmla="*/ 178929547 w 77"/>
                  <a:gd name="T11" fmla="*/ 1058464949 h 431"/>
                  <a:gd name="T12" fmla="*/ 0 60000 65536"/>
                  <a:gd name="T13" fmla="*/ 0 60000 65536"/>
                  <a:gd name="T14" fmla="*/ 0 60000 65536"/>
                  <a:gd name="T15" fmla="*/ 0 60000 65536"/>
                  <a:gd name="T16" fmla="*/ 0 60000 65536"/>
                  <a:gd name="T17" fmla="*/ 0 60000 65536"/>
                  <a:gd name="T18" fmla="*/ 0 w 77"/>
                  <a:gd name="T19" fmla="*/ 0 h 431"/>
                  <a:gd name="T20" fmla="*/ 77 w 77"/>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77" h="431">
                    <a:moveTo>
                      <a:pt x="77" y="0"/>
                    </a:moveTo>
                    <a:cubicBezTo>
                      <a:pt x="57" y="25"/>
                      <a:pt x="38" y="51"/>
                      <a:pt x="26" y="84"/>
                    </a:cubicBezTo>
                    <a:cubicBezTo>
                      <a:pt x="14" y="117"/>
                      <a:pt x="4" y="156"/>
                      <a:pt x="2" y="198"/>
                    </a:cubicBezTo>
                    <a:cubicBezTo>
                      <a:pt x="0" y="240"/>
                      <a:pt x="6" y="300"/>
                      <a:pt x="14" y="336"/>
                    </a:cubicBezTo>
                    <a:cubicBezTo>
                      <a:pt x="22" y="372"/>
                      <a:pt x="43" y="403"/>
                      <a:pt x="53" y="417"/>
                    </a:cubicBezTo>
                    <a:cubicBezTo>
                      <a:pt x="63" y="431"/>
                      <a:pt x="68" y="420"/>
                      <a:pt x="71" y="42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42" name="Freeform 44"/>
              <p:cNvSpPr>
                <a:spLocks/>
              </p:cNvSpPr>
              <p:nvPr/>
            </p:nvSpPr>
            <p:spPr bwMode="auto">
              <a:xfrm>
                <a:off x="1684043" y="953813"/>
                <a:ext cx="57150" cy="84137"/>
              </a:xfrm>
              <a:custGeom>
                <a:avLst/>
                <a:gdLst>
                  <a:gd name="T0" fmla="*/ 0 w 36"/>
                  <a:gd name="T1" fmla="*/ 5040283 h 53"/>
                  <a:gd name="T2" fmla="*/ 52922490 w 36"/>
                  <a:gd name="T3" fmla="*/ 20161131 h 53"/>
                  <a:gd name="T4" fmla="*/ 90725611 w 36"/>
                  <a:gd name="T5" fmla="*/ 133566705 h 53"/>
                  <a:gd name="T6" fmla="*/ 0 60000 65536"/>
                  <a:gd name="T7" fmla="*/ 0 60000 65536"/>
                  <a:gd name="T8" fmla="*/ 0 60000 65536"/>
                  <a:gd name="T9" fmla="*/ 0 w 36"/>
                  <a:gd name="T10" fmla="*/ 0 h 53"/>
                  <a:gd name="T11" fmla="*/ 36 w 36"/>
                  <a:gd name="T12" fmla="*/ 53 h 53"/>
                </a:gdLst>
                <a:ahLst/>
                <a:cxnLst>
                  <a:cxn ang="T6">
                    <a:pos x="T0" y="T1"/>
                  </a:cxn>
                  <a:cxn ang="T7">
                    <a:pos x="T2" y="T3"/>
                  </a:cxn>
                  <a:cxn ang="T8">
                    <a:pos x="T4" y="T5"/>
                  </a:cxn>
                </a:cxnLst>
                <a:rect l="T9" t="T10" r="T11" b="T12"/>
                <a:pathLst>
                  <a:path w="36" h="53">
                    <a:moveTo>
                      <a:pt x="0" y="2"/>
                    </a:moveTo>
                    <a:cubicBezTo>
                      <a:pt x="7" y="1"/>
                      <a:pt x="15" y="0"/>
                      <a:pt x="21" y="8"/>
                    </a:cubicBezTo>
                    <a:cubicBezTo>
                      <a:pt x="27" y="16"/>
                      <a:pt x="34" y="46"/>
                      <a:pt x="36" y="53"/>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43" name="Freeform 45"/>
              <p:cNvSpPr>
                <a:spLocks/>
              </p:cNvSpPr>
              <p:nvPr/>
            </p:nvSpPr>
            <p:spPr bwMode="auto">
              <a:xfrm>
                <a:off x="1664993" y="1552300"/>
                <a:ext cx="61912" cy="85725"/>
              </a:xfrm>
              <a:custGeom>
                <a:avLst/>
                <a:gdLst>
                  <a:gd name="T0" fmla="*/ 0 w 39"/>
                  <a:gd name="T1" fmla="*/ 136088449 h 54"/>
                  <a:gd name="T2" fmla="*/ 68042874 w 39"/>
                  <a:gd name="T3" fmla="*/ 98286885 h 54"/>
                  <a:gd name="T4" fmla="*/ 98284493 w 39"/>
                  <a:gd name="T5" fmla="*/ 0 h 54"/>
                  <a:gd name="T6" fmla="*/ 0 60000 65536"/>
                  <a:gd name="T7" fmla="*/ 0 60000 65536"/>
                  <a:gd name="T8" fmla="*/ 0 60000 65536"/>
                  <a:gd name="T9" fmla="*/ 0 w 39"/>
                  <a:gd name="T10" fmla="*/ 0 h 54"/>
                  <a:gd name="T11" fmla="*/ 39 w 39"/>
                  <a:gd name="T12" fmla="*/ 54 h 54"/>
                </a:gdLst>
                <a:ahLst/>
                <a:cxnLst>
                  <a:cxn ang="T6">
                    <a:pos x="T0" y="T1"/>
                  </a:cxn>
                  <a:cxn ang="T7">
                    <a:pos x="T2" y="T3"/>
                  </a:cxn>
                  <a:cxn ang="T8">
                    <a:pos x="T4" y="T5"/>
                  </a:cxn>
                </a:cxnLst>
                <a:rect l="T9" t="T10" r="T11" b="T12"/>
                <a:pathLst>
                  <a:path w="39" h="54">
                    <a:moveTo>
                      <a:pt x="0" y="54"/>
                    </a:moveTo>
                    <a:cubicBezTo>
                      <a:pt x="10" y="51"/>
                      <a:pt x="21" y="48"/>
                      <a:pt x="27" y="39"/>
                    </a:cubicBezTo>
                    <a:cubicBezTo>
                      <a:pt x="33" y="30"/>
                      <a:pt x="37" y="7"/>
                      <a:pt x="39" y="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grpSp>
            <p:nvGrpSpPr>
              <p:cNvPr id="44" name="Group 48"/>
              <p:cNvGrpSpPr>
                <a:grpSpLocks/>
              </p:cNvGrpSpPr>
              <p:nvPr/>
            </p:nvGrpSpPr>
            <p:grpSpPr bwMode="auto">
              <a:xfrm>
                <a:off x="3123905" y="949050"/>
                <a:ext cx="174625" cy="687388"/>
                <a:chOff x="826" y="820"/>
                <a:chExt cx="110" cy="433"/>
              </a:xfrm>
            </p:grpSpPr>
            <p:sp>
              <p:nvSpPr>
                <p:cNvPr id="45" name="Freeform 49"/>
                <p:cNvSpPr>
                  <a:spLocks/>
                </p:cNvSpPr>
                <p:nvPr/>
              </p:nvSpPr>
              <p:spPr bwMode="auto">
                <a:xfrm>
                  <a:off x="900" y="820"/>
                  <a:ext cx="36" cy="53"/>
                </a:xfrm>
                <a:custGeom>
                  <a:avLst/>
                  <a:gdLst>
                    <a:gd name="T0" fmla="*/ 0 w 36"/>
                    <a:gd name="T1" fmla="*/ 2 h 53"/>
                    <a:gd name="T2" fmla="*/ 21 w 36"/>
                    <a:gd name="T3" fmla="*/ 8 h 53"/>
                    <a:gd name="T4" fmla="*/ 36 w 36"/>
                    <a:gd name="T5" fmla="*/ 53 h 53"/>
                    <a:gd name="T6" fmla="*/ 0 60000 65536"/>
                    <a:gd name="T7" fmla="*/ 0 60000 65536"/>
                    <a:gd name="T8" fmla="*/ 0 60000 65536"/>
                    <a:gd name="T9" fmla="*/ 0 w 36"/>
                    <a:gd name="T10" fmla="*/ 0 h 53"/>
                    <a:gd name="T11" fmla="*/ 36 w 36"/>
                    <a:gd name="T12" fmla="*/ 53 h 53"/>
                  </a:gdLst>
                  <a:ahLst/>
                  <a:cxnLst>
                    <a:cxn ang="T6">
                      <a:pos x="T0" y="T1"/>
                    </a:cxn>
                    <a:cxn ang="T7">
                      <a:pos x="T2" y="T3"/>
                    </a:cxn>
                    <a:cxn ang="T8">
                      <a:pos x="T4" y="T5"/>
                    </a:cxn>
                  </a:cxnLst>
                  <a:rect l="T9" t="T10" r="T11" b="T12"/>
                  <a:pathLst>
                    <a:path w="36" h="53">
                      <a:moveTo>
                        <a:pt x="0" y="2"/>
                      </a:moveTo>
                      <a:cubicBezTo>
                        <a:pt x="7" y="1"/>
                        <a:pt x="15" y="0"/>
                        <a:pt x="21" y="8"/>
                      </a:cubicBezTo>
                      <a:cubicBezTo>
                        <a:pt x="27" y="16"/>
                        <a:pt x="34" y="46"/>
                        <a:pt x="36" y="53"/>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46" name="Freeform 50"/>
                <p:cNvSpPr>
                  <a:spLocks/>
                </p:cNvSpPr>
                <p:nvPr/>
              </p:nvSpPr>
              <p:spPr bwMode="auto">
                <a:xfrm>
                  <a:off x="888" y="1197"/>
                  <a:ext cx="39" cy="54"/>
                </a:xfrm>
                <a:custGeom>
                  <a:avLst/>
                  <a:gdLst>
                    <a:gd name="T0" fmla="*/ 0 w 39"/>
                    <a:gd name="T1" fmla="*/ 54 h 54"/>
                    <a:gd name="T2" fmla="*/ 27 w 39"/>
                    <a:gd name="T3" fmla="*/ 39 h 54"/>
                    <a:gd name="T4" fmla="*/ 39 w 39"/>
                    <a:gd name="T5" fmla="*/ 0 h 54"/>
                    <a:gd name="T6" fmla="*/ 0 60000 65536"/>
                    <a:gd name="T7" fmla="*/ 0 60000 65536"/>
                    <a:gd name="T8" fmla="*/ 0 60000 65536"/>
                    <a:gd name="T9" fmla="*/ 0 w 39"/>
                    <a:gd name="T10" fmla="*/ 0 h 54"/>
                    <a:gd name="T11" fmla="*/ 39 w 39"/>
                    <a:gd name="T12" fmla="*/ 54 h 54"/>
                  </a:gdLst>
                  <a:ahLst/>
                  <a:cxnLst>
                    <a:cxn ang="T6">
                      <a:pos x="T0" y="T1"/>
                    </a:cxn>
                    <a:cxn ang="T7">
                      <a:pos x="T2" y="T3"/>
                    </a:cxn>
                    <a:cxn ang="T8">
                      <a:pos x="T4" y="T5"/>
                    </a:cxn>
                  </a:cxnLst>
                  <a:rect l="T9" t="T10" r="T11" b="T12"/>
                  <a:pathLst>
                    <a:path w="39" h="54">
                      <a:moveTo>
                        <a:pt x="0" y="54"/>
                      </a:moveTo>
                      <a:cubicBezTo>
                        <a:pt x="10" y="51"/>
                        <a:pt x="21" y="48"/>
                        <a:pt x="27" y="39"/>
                      </a:cubicBezTo>
                      <a:cubicBezTo>
                        <a:pt x="33" y="30"/>
                        <a:pt x="37" y="7"/>
                        <a:pt x="39" y="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sp>
              <p:nvSpPr>
                <p:cNvPr id="47" name="Freeform 51"/>
                <p:cNvSpPr>
                  <a:spLocks/>
                </p:cNvSpPr>
                <p:nvPr/>
              </p:nvSpPr>
              <p:spPr bwMode="auto">
                <a:xfrm>
                  <a:off x="826" y="822"/>
                  <a:ext cx="77" cy="431"/>
                </a:xfrm>
                <a:custGeom>
                  <a:avLst/>
                  <a:gdLst>
                    <a:gd name="T0" fmla="*/ 77 w 77"/>
                    <a:gd name="T1" fmla="*/ 0 h 431"/>
                    <a:gd name="T2" fmla="*/ 26 w 77"/>
                    <a:gd name="T3" fmla="*/ 84 h 431"/>
                    <a:gd name="T4" fmla="*/ 2 w 77"/>
                    <a:gd name="T5" fmla="*/ 198 h 431"/>
                    <a:gd name="T6" fmla="*/ 14 w 77"/>
                    <a:gd name="T7" fmla="*/ 336 h 431"/>
                    <a:gd name="T8" fmla="*/ 53 w 77"/>
                    <a:gd name="T9" fmla="*/ 417 h 431"/>
                    <a:gd name="T10" fmla="*/ 71 w 77"/>
                    <a:gd name="T11" fmla="*/ 420 h 431"/>
                    <a:gd name="T12" fmla="*/ 0 60000 65536"/>
                    <a:gd name="T13" fmla="*/ 0 60000 65536"/>
                    <a:gd name="T14" fmla="*/ 0 60000 65536"/>
                    <a:gd name="T15" fmla="*/ 0 60000 65536"/>
                    <a:gd name="T16" fmla="*/ 0 60000 65536"/>
                    <a:gd name="T17" fmla="*/ 0 60000 65536"/>
                    <a:gd name="T18" fmla="*/ 0 w 77"/>
                    <a:gd name="T19" fmla="*/ 0 h 431"/>
                    <a:gd name="T20" fmla="*/ 77 w 77"/>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77" h="431">
                      <a:moveTo>
                        <a:pt x="77" y="0"/>
                      </a:moveTo>
                      <a:cubicBezTo>
                        <a:pt x="57" y="25"/>
                        <a:pt x="38" y="51"/>
                        <a:pt x="26" y="84"/>
                      </a:cubicBezTo>
                      <a:cubicBezTo>
                        <a:pt x="14" y="117"/>
                        <a:pt x="4" y="156"/>
                        <a:pt x="2" y="198"/>
                      </a:cubicBezTo>
                      <a:cubicBezTo>
                        <a:pt x="0" y="240"/>
                        <a:pt x="6" y="300"/>
                        <a:pt x="14" y="336"/>
                      </a:cubicBezTo>
                      <a:cubicBezTo>
                        <a:pt x="22" y="372"/>
                        <a:pt x="43" y="403"/>
                        <a:pt x="53" y="417"/>
                      </a:cubicBezTo>
                      <a:cubicBezTo>
                        <a:pt x="63" y="431"/>
                        <a:pt x="68" y="420"/>
                        <a:pt x="71" y="420"/>
                      </a:cubicBezTo>
                    </a:path>
                  </a:pathLst>
                </a:custGeom>
                <a:noFill/>
                <a:ln w="19050" cap="flat" cmpd="sng">
                  <a:solidFill>
                    <a:schemeClr val="tx1"/>
                  </a:solidFill>
                  <a:prstDash val="solid"/>
                  <a:round/>
                  <a:headEnd type="none" w="med" len="med"/>
                  <a:tailEnd type="none" w="med" len="med"/>
                </a:ln>
              </p:spPr>
              <p:txBody>
                <a:bodyPr wrap="none">
                  <a:prstTxWarp prst="textNoShape">
                    <a:avLst/>
                  </a:prstTxWarp>
                  <a:spAutoFit/>
                </a:bodyPr>
                <a:lstStyle/>
                <a:p>
                  <a:endParaRPr lang="fr-FR"/>
                </a:p>
              </p:txBody>
            </p:sp>
          </p:grpSp>
          <p:sp>
            <p:nvSpPr>
              <p:cNvPr id="49" name="Text Box 53"/>
              <p:cNvSpPr txBox="1">
                <a:spLocks noChangeArrowheads="1"/>
              </p:cNvSpPr>
              <p:nvPr/>
            </p:nvSpPr>
            <p:spPr bwMode="auto">
              <a:xfrm>
                <a:off x="3071084" y="1022351"/>
                <a:ext cx="321543" cy="400110"/>
              </a:xfrm>
              <a:prstGeom prst="rect">
                <a:avLst/>
              </a:prstGeom>
              <a:noFill/>
              <a:ln w="19050">
                <a:noFill/>
                <a:miter lim="800000"/>
                <a:headEnd/>
                <a:tailEnd/>
              </a:ln>
            </p:spPr>
            <p:txBody>
              <a:bodyPr wrap="none">
                <a:prstTxWarp prst="textNoShape">
                  <a:avLst/>
                </a:prstTxWarp>
                <a:spAutoFit/>
              </a:bodyPr>
              <a:lstStyle/>
              <a:p>
                <a:pPr algn="ctr">
                  <a:lnSpc>
                    <a:spcPct val="100000"/>
                  </a:lnSpc>
                </a:pPr>
                <a:r>
                  <a:rPr lang="en-US" sz="2000" i="1"/>
                  <a:t>I</a:t>
                </a:r>
              </a:p>
            </p:txBody>
          </p:sp>
          <p:sp>
            <p:nvSpPr>
              <p:cNvPr id="50" name="Line 54"/>
              <p:cNvSpPr>
                <a:spLocks noChangeShapeType="1"/>
              </p:cNvSpPr>
              <p:nvPr/>
            </p:nvSpPr>
            <p:spPr bwMode="auto">
              <a:xfrm flipV="1">
                <a:off x="1860255" y="1190350"/>
                <a:ext cx="0" cy="114300"/>
              </a:xfrm>
              <a:prstGeom prst="line">
                <a:avLst/>
              </a:prstGeom>
              <a:noFill/>
              <a:ln w="19050">
                <a:solidFill>
                  <a:schemeClr val="tx1"/>
                </a:solidFill>
                <a:round/>
                <a:headEnd/>
                <a:tailEnd type="triangle" w="med" len="med"/>
              </a:ln>
            </p:spPr>
            <p:txBody>
              <a:bodyPr wrap="none">
                <a:prstTxWarp prst="textNoShape">
                  <a:avLst/>
                </a:prstTxWarp>
                <a:spAutoFit/>
              </a:bodyPr>
              <a:lstStyle/>
              <a:p>
                <a:endParaRPr lang="fr-FR"/>
              </a:p>
            </p:txBody>
          </p:sp>
          <p:sp>
            <p:nvSpPr>
              <p:cNvPr id="51" name="Line 55"/>
              <p:cNvSpPr>
                <a:spLocks noChangeShapeType="1"/>
              </p:cNvSpPr>
              <p:nvPr/>
            </p:nvSpPr>
            <p:spPr bwMode="auto">
              <a:xfrm flipV="1">
                <a:off x="2423818" y="1185588"/>
                <a:ext cx="0" cy="114300"/>
              </a:xfrm>
              <a:prstGeom prst="line">
                <a:avLst/>
              </a:prstGeom>
              <a:noFill/>
              <a:ln w="19050">
                <a:solidFill>
                  <a:schemeClr val="tx1"/>
                </a:solidFill>
                <a:round/>
                <a:headEnd/>
                <a:tailEnd type="triangle" w="med" len="med"/>
              </a:ln>
            </p:spPr>
            <p:txBody>
              <a:bodyPr wrap="none">
                <a:prstTxWarp prst="textNoShape">
                  <a:avLst/>
                </a:prstTxWarp>
                <a:spAutoFit/>
              </a:bodyPr>
              <a:lstStyle/>
              <a:p>
                <a:endParaRPr lang="fr-FR"/>
              </a:p>
            </p:txBody>
          </p:sp>
          <p:sp>
            <p:nvSpPr>
              <p:cNvPr id="70" name="Arc 69"/>
              <p:cNvSpPr/>
              <p:nvPr/>
            </p:nvSpPr>
            <p:spPr>
              <a:xfrm>
                <a:off x="1301978" y="1047751"/>
                <a:ext cx="196850" cy="501374"/>
              </a:xfrm>
              <a:prstGeom prst="arc">
                <a:avLst>
                  <a:gd name="adj1" fmla="val 5450037"/>
                  <a:gd name="adj2" fmla="val 16118161"/>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77" name="Line 55"/>
            <p:cNvSpPr>
              <a:spLocks noChangeShapeType="1"/>
            </p:cNvSpPr>
            <p:nvPr/>
          </p:nvSpPr>
          <p:spPr bwMode="auto">
            <a:xfrm flipV="1">
              <a:off x="4692586" y="1203050"/>
              <a:ext cx="0" cy="114300"/>
            </a:xfrm>
            <a:prstGeom prst="line">
              <a:avLst/>
            </a:prstGeom>
            <a:noFill/>
            <a:ln w="19050">
              <a:solidFill>
                <a:schemeClr val="tx1"/>
              </a:solidFill>
              <a:round/>
              <a:headEnd/>
              <a:tailEnd type="triangle" w="med" len="med"/>
            </a:ln>
          </p:spPr>
          <p:txBody>
            <a:bodyPr wrap="none">
              <a:prstTxWarp prst="textNoShape">
                <a:avLst/>
              </a:prstTxWarp>
              <a:spAutoFit/>
            </a:bodyPr>
            <a:lstStyle/>
            <a:p>
              <a:endParaRPr lang="fr-FR"/>
            </a:p>
          </p:txBody>
        </p:sp>
        <p:sp>
          <p:nvSpPr>
            <p:cNvPr id="78" name="Line 55"/>
            <p:cNvSpPr>
              <a:spLocks noChangeShapeType="1"/>
            </p:cNvSpPr>
            <p:nvPr/>
          </p:nvSpPr>
          <p:spPr bwMode="auto">
            <a:xfrm flipV="1">
              <a:off x="4127436" y="1203050"/>
              <a:ext cx="0" cy="114300"/>
            </a:xfrm>
            <a:prstGeom prst="line">
              <a:avLst/>
            </a:prstGeom>
            <a:noFill/>
            <a:ln w="19050">
              <a:solidFill>
                <a:schemeClr val="tx1"/>
              </a:solidFill>
              <a:round/>
              <a:headEnd/>
              <a:tailEnd type="triangle" w="med" len="med"/>
            </a:ln>
          </p:spPr>
          <p:txBody>
            <a:bodyPr wrap="none">
              <a:prstTxWarp prst="textNoShape">
                <a:avLst/>
              </a:prstTxWarp>
              <a:spAutoFit/>
            </a:bodyPr>
            <a:lstStyle/>
            <a:p>
              <a:endParaRPr lang="fr-FR"/>
            </a:p>
          </p:txBody>
        </p:sp>
        <p:sp>
          <p:nvSpPr>
            <p:cNvPr id="79" name="Line 55"/>
            <p:cNvSpPr>
              <a:spLocks noChangeShapeType="1"/>
            </p:cNvSpPr>
            <p:nvPr/>
          </p:nvSpPr>
          <p:spPr bwMode="auto">
            <a:xfrm flipV="1">
              <a:off x="4984686" y="1196700"/>
              <a:ext cx="0" cy="114300"/>
            </a:xfrm>
            <a:prstGeom prst="line">
              <a:avLst/>
            </a:prstGeom>
            <a:noFill/>
            <a:ln w="19050">
              <a:solidFill>
                <a:schemeClr val="tx1"/>
              </a:solidFill>
              <a:round/>
              <a:headEnd/>
              <a:tailEnd type="triangle" w="med" len="med"/>
            </a:ln>
          </p:spPr>
          <p:txBody>
            <a:bodyPr wrap="none">
              <a:prstTxWarp prst="textNoShape">
                <a:avLst/>
              </a:prstTxWarp>
              <a:spAutoFit/>
            </a:bodyPr>
            <a:lstStyle/>
            <a:p>
              <a:endParaRPr lang="fr-FR"/>
            </a:p>
          </p:txBody>
        </p:sp>
        <p:sp>
          <p:nvSpPr>
            <p:cNvPr id="80" name="Line 55"/>
            <p:cNvSpPr>
              <a:spLocks noChangeShapeType="1"/>
            </p:cNvSpPr>
            <p:nvPr/>
          </p:nvSpPr>
          <p:spPr bwMode="auto">
            <a:xfrm flipV="1">
              <a:off x="3562286" y="1203050"/>
              <a:ext cx="0" cy="114300"/>
            </a:xfrm>
            <a:prstGeom prst="line">
              <a:avLst/>
            </a:prstGeom>
            <a:noFill/>
            <a:ln w="19050">
              <a:solidFill>
                <a:schemeClr val="tx1"/>
              </a:solidFill>
              <a:round/>
              <a:headEnd/>
              <a:tailEnd type="triangle" w="med" len="med"/>
            </a:ln>
          </p:spPr>
          <p:txBody>
            <a:bodyPr wrap="none">
              <a:prstTxWarp prst="textNoShape">
                <a:avLst/>
              </a:prstTxWarp>
              <a:spAutoFit/>
            </a:bodyPr>
            <a:lstStyle/>
            <a:p>
              <a:endParaRPr lang="fr-FR"/>
            </a:p>
          </p:txBody>
        </p:sp>
      </p:gr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89100"/>
            <a:ext cx="8966200" cy="4851400"/>
          </a:xfrm>
        </p:spPr>
        <p:txBody>
          <a:bodyPr/>
          <a:lstStyle/>
          <a:p>
            <a:pPr>
              <a:lnSpc>
                <a:spcPct val="150000"/>
              </a:lnSpc>
            </a:pPr>
            <a:r>
              <a:rPr lang="fr-FR"/>
              <a:t>Les paires        sont produites avec une énergie totale moyenne proportionnelle à leur énergie de masse </a:t>
            </a:r>
          </a:p>
          <a:p>
            <a:r>
              <a:rPr lang="fr-FR"/>
              <a:t>Leur moment cinétique total est nul, d'où</a:t>
            </a:r>
          </a:p>
          <a:p>
            <a:pPr lvl="1"/>
            <a:r>
              <a:rPr lang="fr-FR"/>
              <a:t>spins (fermion, antifermion) = ↑↓  ou  ↓↑</a:t>
            </a:r>
          </a:p>
          <a:p>
            <a:pPr lvl="1"/>
            <a:r>
              <a:rPr lang="fr-FR"/>
              <a:t>moment magnétique de la paire = 2 magnétons de Bohr :</a:t>
            </a:r>
          </a:p>
          <a:p>
            <a:pPr lvl="1">
              <a:buNone/>
            </a:pPr>
            <a:endParaRPr lang="fr-FR"/>
          </a:p>
          <a:p>
            <a:pPr lvl="1"/>
            <a:endParaRPr lang="fr-FR"/>
          </a:p>
          <a:p>
            <a:pPr lvl="1">
              <a:spcAft>
                <a:spcPts val="1800"/>
              </a:spcAft>
              <a:buNone/>
            </a:pPr>
            <a:endParaRPr lang="fr-FR"/>
          </a:p>
          <a:p>
            <a:pPr lvl="1">
              <a:spcAft>
                <a:spcPts val="1800"/>
              </a:spcAft>
            </a:pPr>
            <a:r>
              <a:rPr lang="fr-FR"/>
              <a:t>Energie de couplage =</a:t>
            </a:r>
          </a:p>
          <a:p>
            <a:pPr lvl="1"/>
            <a:endParaRPr lang="fr-FR"/>
          </a:p>
        </p:txBody>
      </p:sp>
      <p:sp>
        <p:nvSpPr>
          <p:cNvPr id="4" name="Espace réservé du numéro de diapositive 3"/>
          <p:cNvSpPr>
            <a:spLocks noGrp="1"/>
          </p:cNvSpPr>
          <p:nvPr>
            <p:ph type="sldNum" sz="quarter" idx="12"/>
          </p:nvPr>
        </p:nvSpPr>
        <p:spPr>
          <a:xfrm>
            <a:off x="4397660" y="6483346"/>
            <a:ext cx="533400" cy="365125"/>
          </a:xfrm>
        </p:spPr>
        <p:txBody>
          <a:bodyPr/>
          <a:lstStyle/>
          <a:p>
            <a:fld id="{C27BF97B-3E36-2440-BA9A-ED642AA91949}" type="slidenum">
              <a:t>7</a:t>
            </a:fld>
            <a:endParaRPr lang="fr-FR"/>
          </a:p>
        </p:txBody>
      </p:sp>
      <p:sp>
        <p:nvSpPr>
          <p:cNvPr id="5" name="Titre 1"/>
          <p:cNvSpPr>
            <a:spLocks noGrp="1"/>
          </p:cNvSpPr>
          <p:nvPr>
            <p:ph type="title"/>
          </p:nvPr>
        </p:nvSpPr>
        <p:spPr/>
        <p:txBody>
          <a:bodyPr/>
          <a:lstStyle/>
          <a:p>
            <a:r>
              <a:rPr lang="fr-FR" sz="3400"/>
              <a:t>Perméabilité magnétique du vide </a:t>
            </a:r>
          </a:p>
        </p:txBody>
      </p:sp>
      <p:graphicFrame>
        <p:nvGraphicFramePr>
          <p:cNvPr id="6" name="Object 76"/>
          <p:cNvGraphicFramePr>
            <a:graphicFrameLocks noChangeAspect="1"/>
          </p:cNvGraphicFramePr>
          <p:nvPr/>
        </p:nvGraphicFramePr>
        <p:xfrm>
          <a:off x="2882900" y="4413250"/>
          <a:ext cx="3482975" cy="1085850"/>
        </p:xfrm>
        <a:graphic>
          <a:graphicData uri="http://schemas.openxmlformats.org/presentationml/2006/ole">
            <p:oleObj spid="_x0000_s142338" name="Équation" r:id="rId3" imgW="1435100" imgH="444500" progId="Equation.3">
              <p:embed/>
            </p:oleObj>
          </a:graphicData>
        </a:graphic>
      </p:graphicFrame>
      <p:graphicFrame>
        <p:nvGraphicFramePr>
          <p:cNvPr id="7" name="Object 76"/>
          <p:cNvGraphicFramePr>
            <a:graphicFrameLocks noChangeAspect="1"/>
          </p:cNvGraphicFramePr>
          <p:nvPr/>
        </p:nvGraphicFramePr>
        <p:xfrm>
          <a:off x="3678238" y="5719763"/>
          <a:ext cx="1385887" cy="587375"/>
        </p:xfrm>
        <a:graphic>
          <a:graphicData uri="http://schemas.openxmlformats.org/presentationml/2006/ole">
            <p:oleObj spid="_x0000_s142339" name="Équation" r:id="rId4" imgW="571500" imgH="241300" progId="Equation.3">
              <p:embed/>
            </p:oleObj>
          </a:graphicData>
        </a:graphic>
      </p:graphicFrame>
      <p:graphicFrame>
        <p:nvGraphicFramePr>
          <p:cNvPr id="142340" name="Object 76"/>
          <p:cNvGraphicFramePr>
            <a:graphicFrameLocks noChangeAspect="1"/>
          </p:cNvGraphicFramePr>
          <p:nvPr/>
        </p:nvGraphicFramePr>
        <p:xfrm>
          <a:off x="1796256" y="1867646"/>
          <a:ext cx="554038" cy="495300"/>
        </p:xfrm>
        <a:graphic>
          <a:graphicData uri="http://schemas.openxmlformats.org/presentationml/2006/ole">
            <p:oleObj spid="_x0000_s142340" name="Équation" r:id="rId5" imgW="228600" imgH="203200" progId="Equation.3">
              <p:embed/>
            </p:oleObj>
          </a:graphicData>
        </a:graphic>
      </p:graphicFrame>
      <p:grpSp>
        <p:nvGrpSpPr>
          <p:cNvPr id="15" name="Grouper 14"/>
          <p:cNvGrpSpPr/>
          <p:nvPr/>
        </p:nvGrpSpPr>
        <p:grpSpPr>
          <a:xfrm>
            <a:off x="6477483" y="2371411"/>
            <a:ext cx="2313352" cy="1242486"/>
            <a:chOff x="6485950" y="2413746"/>
            <a:chExt cx="2313352" cy="1242486"/>
          </a:xfrm>
        </p:grpSpPr>
        <p:sp>
          <p:nvSpPr>
            <p:cNvPr id="10" name="Étoile à 7 branches 9"/>
            <p:cNvSpPr/>
            <p:nvPr/>
          </p:nvSpPr>
          <p:spPr>
            <a:xfrm>
              <a:off x="6485950" y="2413746"/>
              <a:ext cx="651450" cy="596154"/>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3" name="Connecteur droit avec flèche 12"/>
            <p:cNvCxnSpPr>
              <a:stCxn id="10" idx="2"/>
            </p:cNvCxnSpPr>
            <p:nvPr/>
          </p:nvCxnSpPr>
          <p:spPr>
            <a:xfrm rot="16200000" flipH="1">
              <a:off x="7040669" y="2925868"/>
              <a:ext cx="253997" cy="422065"/>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7378700" y="3009901"/>
              <a:ext cx="1420602" cy="646331"/>
            </a:xfrm>
            <a:prstGeom prst="rect">
              <a:avLst/>
            </a:prstGeom>
            <a:noFill/>
          </p:spPr>
          <p:txBody>
            <a:bodyPr wrap="square" rtlCol="0">
              <a:spAutoFit/>
            </a:bodyPr>
            <a:lstStyle/>
            <a:p>
              <a:r>
                <a:rPr lang="fr-FR">
                  <a:solidFill>
                    <a:srgbClr val="FFFF00"/>
                  </a:solidFill>
                </a:rPr>
                <a:t>paramètre du modèle</a:t>
              </a:r>
            </a:p>
          </p:txBody>
        </p:sp>
      </p:grpSp>
      <p:graphicFrame>
        <p:nvGraphicFramePr>
          <p:cNvPr id="11" name="Object 76"/>
          <p:cNvGraphicFramePr>
            <a:graphicFrameLocks noChangeAspect="1"/>
          </p:cNvGraphicFramePr>
          <p:nvPr/>
        </p:nvGraphicFramePr>
        <p:xfrm>
          <a:off x="5869516" y="2433266"/>
          <a:ext cx="3257550" cy="475032"/>
        </p:xfrm>
        <a:graphic>
          <a:graphicData uri="http://schemas.openxmlformats.org/presentationml/2006/ole">
            <p:oleObj spid="_x0000_s142342" name="Équation" r:id="rId6" imgW="1574800" imgH="228600" progId="Equation.3">
              <p:embed/>
            </p:oleObj>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Object 76"/>
          <p:cNvGraphicFramePr>
            <a:graphicFrameLocks noChangeAspect="1"/>
          </p:cNvGraphicFramePr>
          <p:nvPr/>
        </p:nvGraphicFramePr>
        <p:xfrm>
          <a:off x="4279900" y="4891093"/>
          <a:ext cx="4762500" cy="1744662"/>
        </p:xfrm>
        <a:graphic>
          <a:graphicData uri="http://schemas.openxmlformats.org/presentationml/2006/ole">
            <p:oleObj spid="_x0000_s143363" name="Équation" r:id="rId3" imgW="2133600" imgH="850900" progId="Equation.3">
              <p:embed/>
            </p:oleObj>
          </a:graphicData>
        </a:graphic>
      </p:graphicFrame>
      <p:sp>
        <p:nvSpPr>
          <p:cNvPr id="3" name="Espace réservé du contenu 2"/>
          <p:cNvSpPr>
            <a:spLocks noGrp="1"/>
          </p:cNvSpPr>
          <p:nvPr>
            <p:ph idx="1"/>
          </p:nvPr>
        </p:nvSpPr>
        <p:spPr>
          <a:xfrm>
            <a:off x="0" y="1859924"/>
            <a:ext cx="5163424" cy="4807576"/>
          </a:xfrm>
        </p:spPr>
        <p:txBody>
          <a:bodyPr wrap="square">
            <a:noAutofit/>
          </a:bodyPr>
          <a:lstStyle/>
          <a:p>
            <a:r>
              <a:rPr lang="fr-FR"/>
              <a:t>La durée de vie moyenne </a:t>
            </a:r>
            <a:r>
              <a:rPr lang="fr-FR" i="1">
                <a:latin typeface="Symbol" charset="2"/>
                <a:cs typeface="Symbol" charset="2"/>
              </a:rPr>
              <a:t>t</a:t>
            </a:r>
            <a:r>
              <a:rPr lang="fr-FR"/>
              <a:t> de la paire dépend de </a:t>
            </a:r>
            <a:r>
              <a:rPr lang="fr-FR" i="1">
                <a:latin typeface="Symbol" charset="2"/>
                <a:cs typeface="Symbol" charset="2"/>
              </a:rPr>
              <a:t>q </a:t>
            </a:r>
            <a:r>
              <a:rPr lang="fr-FR">
                <a:latin typeface="Symbol" charset="2"/>
                <a:cs typeface="Symbol" charset="2"/>
              </a:rPr>
              <a:t>:</a:t>
            </a:r>
            <a:endParaRPr lang="fr-FR" i="1"/>
          </a:p>
          <a:p>
            <a:pPr lvl="1"/>
            <a:r>
              <a:rPr lang="fr-FR"/>
              <a:t>Si</a:t>
            </a:r>
            <a:r>
              <a:rPr lang="fr-FR" i="1"/>
              <a:t> µ </a:t>
            </a:r>
            <a:r>
              <a:rPr lang="fr-FR"/>
              <a:t>est aligné sur le champ, la paire dure plus longtemps que s'il est antialigné, car on a emprunté moins d'énergie au vide pour la créer.</a:t>
            </a:r>
          </a:p>
          <a:p>
            <a:r>
              <a:rPr lang="fr-FR"/>
              <a:t>Le moment magnétique moyen des paires en présence du champ extérieur </a:t>
            </a:r>
            <a:r>
              <a:rPr lang="fr-FR" i="1"/>
              <a:t>B</a:t>
            </a:r>
            <a:r>
              <a:rPr lang="fr-FR"/>
              <a:t> vaut :</a:t>
            </a:r>
          </a:p>
        </p:txBody>
      </p:sp>
      <p:sp>
        <p:nvSpPr>
          <p:cNvPr id="4" name="Espace réservé du numéro de diapositive 3"/>
          <p:cNvSpPr>
            <a:spLocks noGrp="1"/>
          </p:cNvSpPr>
          <p:nvPr>
            <p:ph type="sldNum" sz="quarter" idx="12"/>
          </p:nvPr>
        </p:nvSpPr>
        <p:spPr>
          <a:xfrm>
            <a:off x="4397660" y="6472763"/>
            <a:ext cx="533400" cy="365125"/>
          </a:xfrm>
        </p:spPr>
        <p:txBody>
          <a:bodyPr/>
          <a:lstStyle/>
          <a:p>
            <a:fld id="{C27BF97B-3E36-2440-BA9A-ED642AA91949}" type="slidenum">
              <a:t>8</a:t>
            </a:fld>
            <a:endParaRPr lang="fr-FR"/>
          </a:p>
        </p:txBody>
      </p:sp>
      <p:sp>
        <p:nvSpPr>
          <p:cNvPr id="5" name="Titre 1"/>
          <p:cNvSpPr>
            <a:spLocks noGrp="1"/>
          </p:cNvSpPr>
          <p:nvPr>
            <p:ph type="title"/>
          </p:nvPr>
        </p:nvSpPr>
        <p:spPr/>
        <p:txBody>
          <a:bodyPr/>
          <a:lstStyle/>
          <a:p>
            <a:r>
              <a:rPr lang="fr-FR" sz="3400"/>
              <a:t>Perméabilité magnétique du vide </a:t>
            </a:r>
          </a:p>
        </p:txBody>
      </p:sp>
      <p:grpSp>
        <p:nvGrpSpPr>
          <p:cNvPr id="8" name="Grouper 7"/>
          <p:cNvGrpSpPr/>
          <p:nvPr/>
        </p:nvGrpSpPr>
        <p:grpSpPr>
          <a:xfrm>
            <a:off x="5652077" y="1908986"/>
            <a:ext cx="2440226" cy="1151667"/>
            <a:chOff x="5629275" y="3269903"/>
            <a:chExt cx="2228851" cy="1151667"/>
          </a:xfrm>
        </p:grpSpPr>
        <p:cxnSp>
          <p:nvCxnSpPr>
            <p:cNvPr id="9" name="Connecteur droit 8"/>
            <p:cNvCxnSpPr/>
            <p:nvPr/>
          </p:nvCxnSpPr>
          <p:spPr>
            <a:xfrm rot="5400000" flipH="1" flipV="1">
              <a:off x="6074491" y="3147834"/>
              <a:ext cx="656306" cy="1090567"/>
            </a:xfrm>
            <a:prstGeom prst="line">
              <a:avLst/>
            </a:prstGeom>
            <a:ln w="19050" cap="flat"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5863711" y="4015110"/>
              <a:ext cx="1994415" cy="6162"/>
            </a:xfrm>
            <a:prstGeom prst="line">
              <a:avLst/>
            </a:prstGeom>
            <a:ln w="19050" cap="flat"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6228837" y="3269903"/>
              <a:ext cx="365198" cy="400110"/>
            </a:xfrm>
            <a:prstGeom prst="rect">
              <a:avLst/>
            </a:prstGeom>
            <a:noFill/>
          </p:spPr>
          <p:txBody>
            <a:bodyPr wrap="square" rtlCol="0">
              <a:spAutoFit/>
            </a:bodyPr>
            <a:lstStyle/>
            <a:p>
              <a:r>
                <a:rPr lang="fr-FR" sz="2000" i="1">
                  <a:latin typeface="Symbol" charset="2"/>
                  <a:cs typeface="Symbol" charset="2"/>
                </a:rPr>
                <a:t>m</a:t>
              </a:r>
              <a:endParaRPr lang="fr-FR" sz="2000" i="1" baseline="30000">
                <a:latin typeface="Symbol" charset="2"/>
                <a:cs typeface="Symbol" charset="2"/>
              </a:endParaRPr>
            </a:p>
          </p:txBody>
        </p:sp>
        <p:sp>
          <p:nvSpPr>
            <p:cNvPr id="12" name="ZoneTexte 11"/>
            <p:cNvSpPr txBox="1"/>
            <p:nvPr/>
          </p:nvSpPr>
          <p:spPr>
            <a:xfrm>
              <a:off x="6760414" y="4021460"/>
              <a:ext cx="447675" cy="400110"/>
            </a:xfrm>
            <a:prstGeom prst="rect">
              <a:avLst/>
            </a:prstGeom>
            <a:noFill/>
          </p:spPr>
          <p:txBody>
            <a:bodyPr wrap="square" rtlCol="0">
              <a:spAutoFit/>
            </a:bodyPr>
            <a:lstStyle/>
            <a:p>
              <a:r>
                <a:rPr lang="fr-FR" sz="2000" i="1">
                  <a:latin typeface="Cambria"/>
                  <a:cs typeface="Cambria"/>
                </a:rPr>
                <a:t>B</a:t>
              </a:r>
              <a:endParaRPr lang="fr-FR" sz="2000" i="1" baseline="30000"/>
            </a:p>
          </p:txBody>
        </p:sp>
        <p:sp>
          <p:nvSpPr>
            <p:cNvPr id="13" name="Arc 12"/>
            <p:cNvSpPr/>
            <p:nvPr/>
          </p:nvSpPr>
          <p:spPr>
            <a:xfrm>
              <a:off x="5629275" y="3696389"/>
              <a:ext cx="682625" cy="622103"/>
            </a:xfrm>
            <a:prstGeom prst="arc">
              <a:avLst>
                <a:gd name="adj1" fmla="val 19334705"/>
                <a:gd name="adj2" fmla="val 71154"/>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ZoneTexte 13"/>
            <p:cNvSpPr txBox="1"/>
            <p:nvPr/>
          </p:nvSpPr>
          <p:spPr>
            <a:xfrm>
              <a:off x="6325628" y="3615000"/>
              <a:ext cx="447675" cy="400110"/>
            </a:xfrm>
            <a:prstGeom prst="rect">
              <a:avLst/>
            </a:prstGeom>
            <a:noFill/>
          </p:spPr>
          <p:txBody>
            <a:bodyPr wrap="square" rtlCol="0">
              <a:spAutoFit/>
            </a:bodyPr>
            <a:lstStyle/>
            <a:p>
              <a:r>
                <a:rPr lang="fr-FR" sz="2000" i="1">
                  <a:latin typeface="Symbol" charset="2"/>
                  <a:cs typeface="Symbol" charset="2"/>
                </a:rPr>
                <a:t>q</a:t>
              </a:r>
              <a:endParaRPr lang="fr-FR" sz="2000" i="1" baseline="30000"/>
            </a:p>
          </p:txBody>
        </p:sp>
        <p:cxnSp>
          <p:nvCxnSpPr>
            <p:cNvPr id="15" name="Connecteur droit 14"/>
            <p:cNvCxnSpPr>
              <a:cxnSpLocks noChangeAspect="1"/>
            </p:cNvCxnSpPr>
            <p:nvPr/>
          </p:nvCxnSpPr>
          <p:spPr>
            <a:xfrm>
              <a:off x="6355909" y="3378692"/>
              <a:ext cx="153282" cy="1588"/>
            </a:xfrm>
            <a:prstGeom prst="line">
              <a:avLst/>
            </a:prstGeom>
            <a:ln w="9525" cap="flat"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a:cxnSpLocks noChangeAspect="1"/>
            </p:cNvCxnSpPr>
            <p:nvPr/>
          </p:nvCxnSpPr>
          <p:spPr>
            <a:xfrm>
              <a:off x="6864351" y="4108943"/>
              <a:ext cx="194185" cy="1588"/>
            </a:xfrm>
            <a:prstGeom prst="line">
              <a:avLst/>
            </a:prstGeom>
            <a:ln w="9525" cap="flat"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aphicFrame>
        <p:nvGraphicFramePr>
          <p:cNvPr id="17" name="Object 24"/>
          <p:cNvGraphicFramePr>
            <a:graphicFrameLocks noChangeAspect="1"/>
          </p:cNvGraphicFramePr>
          <p:nvPr/>
        </p:nvGraphicFramePr>
        <p:xfrm>
          <a:off x="5116513" y="3152775"/>
          <a:ext cx="3868737" cy="976313"/>
        </p:xfrm>
        <a:graphic>
          <a:graphicData uri="http://schemas.openxmlformats.org/presentationml/2006/ole">
            <p:oleObj spid="_x0000_s143365" name="Équation" r:id="rId4" imgW="1562100" imgH="43180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00" y="1728881"/>
            <a:ext cx="5080000" cy="4992594"/>
          </a:xfrm>
        </p:spPr>
        <p:txBody>
          <a:bodyPr/>
          <a:lstStyle/>
          <a:p>
            <a:r>
              <a:rPr lang="fr-FR"/>
              <a:t>Relation liant la polarisation des paires du vide et le champ magnétique</a:t>
            </a:r>
          </a:p>
          <a:p>
            <a:pPr>
              <a:spcAft>
                <a:spcPts val="600"/>
              </a:spcAft>
            </a:pPr>
            <a:r>
              <a:rPr lang="fr-FR"/>
              <a:t>linéaire pour </a:t>
            </a:r>
            <a:r>
              <a:rPr lang="fr-FR" i="1"/>
              <a:t>B≪ B</a:t>
            </a:r>
            <a:r>
              <a:rPr lang="fr-FR" i="1" baseline="-25000"/>
              <a:t>lim</a:t>
            </a:r>
          </a:p>
          <a:p>
            <a:pPr>
              <a:spcAft>
                <a:spcPts val="600"/>
              </a:spcAft>
            </a:pPr>
            <a:endParaRPr lang="fr-FR" i="1" baseline="-25000"/>
          </a:p>
          <a:p>
            <a:r>
              <a:rPr lang="fr-FR"/>
              <a:t>zone non linéaire où la polarisation augmente plus vite</a:t>
            </a:r>
          </a:p>
          <a:p>
            <a:r>
              <a:rPr lang="fr-FR"/>
              <a:t>saturation asymptotique :</a:t>
            </a:r>
          </a:p>
          <a:p>
            <a:pPr lvl="1"/>
            <a:r>
              <a:rPr lang="fr-FR"/>
              <a:t>on polarise entièrement les paires quand le champ est égal à B</a:t>
            </a:r>
            <a:r>
              <a:rPr lang="fr-FR" baseline="-25000"/>
              <a:t>lim</a:t>
            </a:r>
            <a:r>
              <a:rPr lang="fr-FR"/>
              <a:t> </a:t>
            </a:r>
            <a:r>
              <a:rPr lang="fr-FR" i="1" baseline="-25000"/>
              <a:t> </a:t>
            </a:r>
            <a:r>
              <a:rPr lang="fr-FR"/>
              <a:t> </a:t>
            </a:r>
            <a:endParaRPr lang="fr-FR" i="1">
              <a:latin typeface="Symbol" charset="2"/>
              <a:cs typeface="Symbol" charset="2"/>
            </a:endParaRPr>
          </a:p>
          <a:p>
            <a:pPr>
              <a:spcAft>
                <a:spcPts val="3000"/>
              </a:spcAft>
            </a:pPr>
            <a:endParaRPr lang="fr-FR" i="1"/>
          </a:p>
        </p:txBody>
      </p:sp>
      <p:sp>
        <p:nvSpPr>
          <p:cNvPr id="4" name="Espace réservé du numéro de diapositive 3"/>
          <p:cNvSpPr>
            <a:spLocks noGrp="1"/>
          </p:cNvSpPr>
          <p:nvPr>
            <p:ph type="sldNum" sz="quarter" idx="12"/>
          </p:nvPr>
        </p:nvSpPr>
        <p:spPr>
          <a:xfrm>
            <a:off x="4397660" y="6483346"/>
            <a:ext cx="533400" cy="365125"/>
          </a:xfrm>
        </p:spPr>
        <p:txBody>
          <a:bodyPr/>
          <a:lstStyle/>
          <a:p>
            <a:fld id="{C27BF97B-3E36-2440-BA9A-ED642AA91949}" type="slidenum">
              <a:t>9</a:t>
            </a:fld>
            <a:endParaRPr lang="fr-FR"/>
          </a:p>
        </p:txBody>
      </p:sp>
      <p:sp>
        <p:nvSpPr>
          <p:cNvPr id="5" name="Titre 1"/>
          <p:cNvSpPr>
            <a:spLocks noGrp="1"/>
          </p:cNvSpPr>
          <p:nvPr>
            <p:ph type="title"/>
          </p:nvPr>
        </p:nvSpPr>
        <p:spPr>
          <a:xfrm>
            <a:off x="1852083" y="79468"/>
            <a:ext cx="5736167" cy="1417638"/>
          </a:xfrm>
        </p:spPr>
        <p:txBody>
          <a:bodyPr/>
          <a:lstStyle/>
          <a:p>
            <a:r>
              <a:rPr lang="fr-FR" sz="3400"/>
              <a:t>Moment moyen d'une paire :</a:t>
            </a:r>
            <a:br>
              <a:rPr lang="fr-FR" sz="3400"/>
            </a:br>
            <a:r>
              <a:rPr lang="fr-FR" sz="3400" i="1"/>
              <a:t>2µ</a:t>
            </a:r>
            <a:r>
              <a:rPr lang="fr-FR" sz="3400" i="1" baseline="-25000"/>
              <a:t>Bf</a:t>
            </a:r>
            <a:r>
              <a:rPr lang="fr-FR" sz="3400"/>
              <a:t> . </a:t>
            </a:r>
            <a:r>
              <a:rPr lang="fr-FR" sz="3400" i="1"/>
              <a:t>f(</a:t>
            </a:r>
            <a:r>
              <a:rPr lang="fr-FR" sz="3400" i="1">
                <a:latin typeface="Symbol" charset="2"/>
                <a:cs typeface="Symbol" charset="2"/>
              </a:rPr>
              <a:t>h=</a:t>
            </a:r>
            <a:r>
              <a:rPr lang="fr-FR" sz="3400" i="1"/>
              <a:t>B/B</a:t>
            </a:r>
            <a:r>
              <a:rPr lang="fr-FR" sz="3400" i="1" baseline="-25000"/>
              <a:t>lim</a:t>
            </a:r>
            <a:r>
              <a:rPr lang="fr-FR" sz="3400" i="1"/>
              <a:t>)</a:t>
            </a:r>
          </a:p>
        </p:txBody>
      </p:sp>
      <p:pic>
        <p:nvPicPr>
          <p:cNvPr id="18" name="Image 17" descr="mu0nonlin.pdf"/>
          <p:cNvPicPr>
            <a:picLocks noChangeAspect="1"/>
          </p:cNvPicPr>
          <p:nvPr/>
        </p:nvPicPr>
        <p:blipFill>
          <a:blip r:embed="rId3">
            <a:clrChange>
              <a:clrFrom>
                <a:srgbClr val="000400"/>
              </a:clrFrom>
              <a:clrTo>
                <a:srgbClr val="000400">
                  <a:alpha val="0"/>
                </a:srgbClr>
              </a:clrTo>
            </a:clrChange>
          </a:blip>
          <a:srcRect l="20199" t="7146" r="22724" b="9528"/>
          <a:stretch>
            <a:fillRect/>
          </a:stretch>
        </p:blipFill>
        <p:spPr>
          <a:xfrm>
            <a:off x="4966756" y="2428144"/>
            <a:ext cx="4312367" cy="4448710"/>
          </a:xfrm>
          <a:prstGeom prst="rect">
            <a:avLst/>
          </a:prstGeom>
        </p:spPr>
      </p:pic>
      <p:sp>
        <p:nvSpPr>
          <p:cNvPr id="19" name="ZoneTexte 18"/>
          <p:cNvSpPr txBox="1"/>
          <p:nvPr/>
        </p:nvSpPr>
        <p:spPr>
          <a:xfrm rot="16200000">
            <a:off x="4088176" y="2837031"/>
            <a:ext cx="1369799" cy="369332"/>
          </a:xfrm>
          <a:prstGeom prst="rect">
            <a:avLst/>
          </a:prstGeom>
          <a:noFill/>
        </p:spPr>
        <p:txBody>
          <a:bodyPr wrap="square" rtlCol="0">
            <a:spAutoFit/>
          </a:bodyPr>
          <a:lstStyle/>
          <a:p>
            <a:r>
              <a:rPr lang="fr-FR">
                <a:solidFill>
                  <a:schemeClr val="bg1"/>
                </a:solidFill>
              </a:rPr>
              <a:t>&lt;M&gt;/2µ</a:t>
            </a:r>
            <a:r>
              <a:rPr lang="fr-FR" baseline="-25000">
                <a:solidFill>
                  <a:schemeClr val="bg1"/>
                </a:solidFill>
              </a:rPr>
              <a:t>B</a:t>
            </a:r>
          </a:p>
        </p:txBody>
      </p:sp>
      <p:graphicFrame>
        <p:nvGraphicFramePr>
          <p:cNvPr id="145412" name="Object 24"/>
          <p:cNvGraphicFramePr>
            <a:graphicFrameLocks noChangeAspect="1"/>
          </p:cNvGraphicFramePr>
          <p:nvPr/>
        </p:nvGraphicFramePr>
        <p:xfrm>
          <a:off x="5832475" y="1894745"/>
          <a:ext cx="2587625" cy="501650"/>
        </p:xfrm>
        <a:graphic>
          <a:graphicData uri="http://schemas.openxmlformats.org/presentationml/2006/ole">
            <p:oleObj spid="_x0000_s145412" name="Équation" r:id="rId4" imgW="1016000" imgH="215900" progId="Equation.3">
              <p:embed/>
            </p:oleObj>
          </a:graphicData>
        </a:graphic>
      </p:graphicFrame>
      <p:graphicFrame>
        <p:nvGraphicFramePr>
          <p:cNvPr id="20" name="Object 24"/>
          <p:cNvGraphicFramePr>
            <a:graphicFrameLocks noChangeAspect="1"/>
          </p:cNvGraphicFramePr>
          <p:nvPr/>
        </p:nvGraphicFramePr>
        <p:xfrm>
          <a:off x="5449888" y="2646363"/>
          <a:ext cx="3097212" cy="1585912"/>
        </p:xfrm>
        <a:graphic>
          <a:graphicData uri="http://schemas.openxmlformats.org/presentationml/2006/ole">
            <p:oleObj spid="_x0000_s145413" name="Équation" r:id="rId5" imgW="1562100" imgH="876300" progId="Equation.3">
              <p:embed/>
            </p:oleObj>
          </a:graphicData>
        </a:graphic>
      </p:graphicFrame>
      <p:graphicFrame>
        <p:nvGraphicFramePr>
          <p:cNvPr id="145414" name="Object 6"/>
          <p:cNvGraphicFramePr>
            <a:graphicFrameLocks noChangeAspect="1"/>
          </p:cNvGraphicFramePr>
          <p:nvPr/>
        </p:nvGraphicFramePr>
        <p:xfrm>
          <a:off x="436563" y="3503613"/>
          <a:ext cx="4130675" cy="971550"/>
        </p:xfrm>
        <a:graphic>
          <a:graphicData uri="http://schemas.openxmlformats.org/presentationml/2006/ole">
            <p:oleObj spid="_x0000_s145414" name="Équation" r:id="rId6" imgW="1981200" imgH="508000" progId="Equation.3">
              <p:embed/>
            </p:oleObj>
          </a:graphicData>
        </a:graphic>
      </p:graphicFrame>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10558</TotalTime>
  <Words>2296</Words>
  <Application>Microsoft Macintosh PowerPoint</Application>
  <PresentationFormat>Présentation à l'écran (4:3)</PresentationFormat>
  <Paragraphs>265</Paragraphs>
  <Slides>35</Slides>
  <Notes>0</Notes>
  <HiddenSlides>0</HiddenSlides>
  <MMClips>0</MMClips>
  <ScaleCrop>false</ScaleCrop>
  <HeadingPairs>
    <vt:vector size="6" baseType="variant">
      <vt:variant>
        <vt:lpstr>Modèle de conception</vt:lpstr>
      </vt:variant>
      <vt:variant>
        <vt:i4>1</vt:i4>
      </vt:variant>
      <vt:variant>
        <vt:lpstr>Serveurs OLE incorporés</vt:lpstr>
      </vt:variant>
      <vt:variant>
        <vt:i4>1</vt:i4>
      </vt:variant>
      <vt:variant>
        <vt:lpstr>Titres des diapositives</vt:lpstr>
      </vt:variant>
      <vt:variant>
        <vt:i4>35</vt:i4>
      </vt:variant>
    </vt:vector>
  </HeadingPairs>
  <TitlesOfParts>
    <vt:vector size="37" baseType="lpstr">
      <vt:lpstr>Habitat</vt:lpstr>
      <vt:lpstr>Microsoft Equation</vt:lpstr>
      <vt:lpstr>Une autre vision  du vide</vt:lpstr>
      <vt:lpstr>Un mécanisme physique à l'origine des propriétés électromagnétiques du vide ? </vt:lpstr>
      <vt:lpstr>Dans le vide</vt:lpstr>
      <vt:lpstr>Interaction des paires de fermions du vide avec des champs électromagnétiques</vt:lpstr>
      <vt:lpstr>m0</vt:lpstr>
      <vt:lpstr>Perméabilité magnétique du vide </vt:lpstr>
      <vt:lpstr>Perméabilité magnétique du vide </vt:lpstr>
      <vt:lpstr>Perméabilité magnétique du vide </vt:lpstr>
      <vt:lpstr>Moment moyen d'une paire : 2µBf . f(h=B/Blim)</vt:lpstr>
      <vt:lpstr>Densité des paires</vt:lpstr>
      <vt:lpstr>Densité de polarisation</vt:lpstr>
      <vt:lpstr>les fermions</vt:lpstr>
      <vt:lpstr>Contrainte sur KW</vt:lpstr>
      <vt:lpstr>Questions (pour plus tard)</vt:lpstr>
      <vt:lpstr>e0</vt:lpstr>
      <vt:lpstr>Permittivité électrique du vide </vt:lpstr>
      <vt:lpstr>Permittivité électrique du vide </vt:lpstr>
      <vt:lpstr>Permittivité électrique du vide </vt:lpstr>
      <vt:lpstr>Moment dipolaire moyen d'une paire : df . f(h=E/Elim)</vt:lpstr>
      <vt:lpstr>Densité de polarisation</vt:lpstr>
      <vt:lpstr>e0</vt:lpstr>
      <vt:lpstr>Discussion</vt:lpstr>
      <vt:lpstr>Discussion</vt:lpstr>
      <vt:lpstr>Discussion</vt:lpstr>
      <vt:lpstr>Libérons KW !</vt:lpstr>
      <vt:lpstr>Libérons KW !</vt:lpstr>
      <vt:lpstr>non linéarités</vt:lpstr>
      <vt:lpstr>Polarisation du vide et polarisation du vide</vt:lpstr>
      <vt:lpstr>c</vt:lpstr>
      <vt:lpstr>Sujet fascinant</vt:lpstr>
      <vt:lpstr>Capture des photons par les paires</vt:lpstr>
      <vt:lpstr>Temps de capture des photons par les paires</vt:lpstr>
      <vt:lpstr>c</vt:lpstr>
      <vt:lpstr>Calcul de c :</vt:lpstr>
      <vt:lpstr>Fluctuation du temps de transit des photons</vt:lpstr>
    </vt:vector>
  </TitlesOfParts>
  <Company>LAL/CNRS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autre vision du vide</dc:title>
  <dc:creator>Couchot François</dc:creator>
  <cp:lastModifiedBy>Couchot François</cp:lastModifiedBy>
  <cp:revision>184</cp:revision>
  <dcterms:created xsi:type="dcterms:W3CDTF">2011-11-28T08:00:22Z</dcterms:created>
  <dcterms:modified xsi:type="dcterms:W3CDTF">2011-12-05T15:58:57Z</dcterms:modified>
</cp:coreProperties>
</file>