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5" r:id="rId3"/>
    <p:sldId id="297" r:id="rId4"/>
    <p:sldId id="257" r:id="rId5"/>
    <p:sldId id="258" r:id="rId6"/>
    <p:sldId id="259" r:id="rId7"/>
    <p:sldId id="288" r:id="rId8"/>
    <p:sldId id="260" r:id="rId9"/>
    <p:sldId id="261" r:id="rId10"/>
    <p:sldId id="281" r:id="rId11"/>
    <p:sldId id="282" r:id="rId12"/>
    <p:sldId id="262" r:id="rId13"/>
    <p:sldId id="263" r:id="rId14"/>
    <p:sldId id="303" r:id="rId15"/>
    <p:sldId id="304" r:id="rId16"/>
    <p:sldId id="266" r:id="rId17"/>
    <p:sldId id="268" r:id="rId18"/>
    <p:sldId id="269" r:id="rId19"/>
    <p:sldId id="271" r:id="rId20"/>
    <p:sldId id="272" r:id="rId21"/>
    <p:sldId id="276" r:id="rId22"/>
    <p:sldId id="274" r:id="rId23"/>
    <p:sldId id="277" r:id="rId24"/>
    <p:sldId id="278" r:id="rId25"/>
    <p:sldId id="298" r:id="rId26"/>
    <p:sldId id="279" r:id="rId27"/>
    <p:sldId id="299" r:id="rId28"/>
    <p:sldId id="300" r:id="rId29"/>
    <p:sldId id="286" r:id="rId30"/>
    <p:sldId id="285" r:id="rId31"/>
    <p:sldId id="290" r:id="rId32"/>
    <p:sldId id="307" r:id="rId33"/>
    <p:sldId id="270" r:id="rId34"/>
    <p:sldId id="283" r:id="rId35"/>
    <p:sldId id="284" r:id="rId36"/>
    <p:sldId id="287" r:id="rId37"/>
    <p:sldId id="267" r:id="rId38"/>
    <p:sldId id="305" r:id="rId39"/>
    <p:sldId id="306" r:id="rId40"/>
    <p:sldId id="302" r:id="rId4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25E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94660"/>
  </p:normalViewPr>
  <p:slideViewPr>
    <p:cSldViewPr>
      <p:cViewPr varScale="1">
        <p:scale>
          <a:sx n="50" d="100"/>
          <a:sy n="50" d="100"/>
        </p:scale>
        <p:origin x="-198" y="-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3.wmf"/><Relationship Id="rId5" Type="http://schemas.openxmlformats.org/officeDocument/2006/relationships/image" Target="../media/image78.wmf"/><Relationship Id="rId10" Type="http://schemas.openxmlformats.org/officeDocument/2006/relationships/image" Target="../media/image71.wmf"/><Relationship Id="rId4" Type="http://schemas.openxmlformats.org/officeDocument/2006/relationships/image" Target="../media/image77.wmf"/><Relationship Id="rId9" Type="http://schemas.openxmlformats.org/officeDocument/2006/relationships/image" Target="../media/image8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34.wmf"/><Relationship Id="rId5" Type="http://schemas.openxmlformats.org/officeDocument/2006/relationships/image" Target="../media/image36.wmf"/><Relationship Id="rId4"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89B8B-B208-46A8-9FB1-4D828646B61A}" type="datetimeFigureOut">
              <a:rPr lang="fi-FI" smtClean="0"/>
              <a:pPr/>
              <a:t>29.11.2011</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83AC1-C7EF-4CF5-A0DA-28DB7028E998}" type="slidenum">
              <a:rPr lang="fi-FI" smtClean="0"/>
              <a:pPr/>
              <a:t>‹N°›</a:t>
            </a:fld>
            <a:endParaRPr lang="fi-FI"/>
          </a:p>
        </p:txBody>
      </p:sp>
    </p:spTree>
    <p:extLst>
      <p:ext uri="{BB962C8B-B14F-4D97-AF65-F5344CB8AC3E}">
        <p14:creationId xmlns:p14="http://schemas.microsoft.com/office/powerpoint/2010/main" xmlns="" val="282361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(delayed explosion mechanism standard </a:t>
            </a:r>
            <a:r>
              <a:rPr lang="en-US" sz="2800" dirty="0" smtClean="0"/>
              <a:t>paradigm</a:t>
            </a:r>
            <a:endParaRPr lang="en-US" sz="2800" dirty="0" smtClean="0"/>
          </a:p>
          <a:p>
            <a:pPr lvl="1"/>
            <a:r>
              <a:rPr lang="en-US" sz="2400" dirty="0" smtClean="0"/>
              <a:t>Neutrinos are produced..</a:t>
            </a:r>
          </a:p>
          <a:p>
            <a:pPr lvl="1"/>
            <a:r>
              <a:rPr lang="en-US" sz="2400" dirty="0" smtClean="0"/>
              <a:t>Trapped, released at </a:t>
            </a:r>
            <a:r>
              <a:rPr lang="en-US" sz="2400" dirty="0" err="1" smtClean="0"/>
              <a:t>neutrinospheres</a:t>
            </a:r>
            <a:r>
              <a:rPr lang="en-US" sz="2400" dirty="0" smtClean="0"/>
              <a:t>…</a:t>
            </a:r>
          </a:p>
          <a:p>
            <a:pPr>
              <a:buNone/>
            </a:pPr>
            <a:endParaRPr lang="en-US" sz="2800" dirty="0" smtClean="0"/>
          </a:p>
          <a:p>
            <a:pPr>
              <a:buNone/>
            </a:pPr>
            <a:r>
              <a:rPr lang="en-US" sz="2800" dirty="0" smtClean="0"/>
              <a:t>(skip!?)</a:t>
            </a:r>
          </a:p>
        </p:txBody>
      </p:sp>
      <p:sp>
        <p:nvSpPr>
          <p:cNvPr id="4" name="Slide Number Placeholder 3"/>
          <p:cNvSpPr>
            <a:spLocks noGrp="1"/>
          </p:cNvSpPr>
          <p:nvPr>
            <p:ph type="sldNum" sz="quarter" idx="10"/>
          </p:nvPr>
        </p:nvSpPr>
        <p:spPr/>
        <p:txBody>
          <a:bodyPr/>
          <a:lstStyle/>
          <a:p>
            <a:fld id="{C9962E14-587E-4448-B3EC-1979F837DFB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800" dirty="0" smtClean="0"/>
              <a:t>Very sensitive to both</a:t>
            </a:r>
            <a:r>
              <a:rPr lang="en-US" sz="2800" baseline="0" dirty="0" smtClean="0"/>
              <a:t> mixing and primary flux parameters!</a:t>
            </a:r>
            <a:endParaRPr lang="en-US" sz="2800" dirty="0" smtClean="0"/>
          </a:p>
          <a:p>
            <a:pPr lvl="1"/>
            <a:r>
              <a:rPr lang="en-US" sz="2800" dirty="0" smtClean="0"/>
              <a:t>The fate of the neutrino fluxes depends on energy! </a:t>
            </a:r>
          </a:p>
          <a:p>
            <a:pPr lvl="1"/>
            <a:r>
              <a:rPr lang="en-US" sz="2800" dirty="0" smtClean="0"/>
              <a:t>High energy</a:t>
            </a:r>
            <a:r>
              <a:rPr lang="en-US" sz="2800" baseline="0" dirty="0" smtClean="0"/>
              <a:t> split visible?</a:t>
            </a:r>
            <a:endParaRPr lang="en-US" sz="2800" dirty="0" smtClean="0"/>
          </a:p>
          <a:p>
            <a:pPr lvl="1"/>
            <a:endParaRPr lang="en-US" sz="2800" dirty="0" smtClean="0"/>
          </a:p>
          <a:p>
            <a:pPr lvl="1"/>
            <a:endParaRPr lang="en-US" sz="2800"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PL always present for the whole neutrino spectrum (at least for relevant energies)</a:t>
            </a:r>
          </a:p>
          <a:p>
            <a:endParaRPr lang="en-US" sz="1200"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342900">
              <a:buFont typeface="Arial" pitchFamily="34" charset="0"/>
              <a:buChar char="•"/>
            </a:pPr>
            <a:r>
              <a:rPr lang="en-US" dirty="0" smtClean="0"/>
              <a:t>Any coherence between mass </a:t>
            </a:r>
            <a:r>
              <a:rPr lang="en-US" dirty="0" err="1" smtClean="0"/>
              <a:t>eigenstates</a:t>
            </a:r>
            <a:r>
              <a:rPr lang="en-US" dirty="0" smtClean="0"/>
              <a:t> is lost: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 flavor oscillations after the fluxes exit the star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 F1, F2 or</a:t>
            </a:r>
            <a:r>
              <a:rPr lang="en-US" sz="1200" baseline="0" dirty="0" smtClean="0"/>
              <a:t> F2 is either F0nue, F0nux or F0nuy!</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smtClean="0"/>
          </a:p>
          <a:p>
            <a:r>
              <a:rPr lang="en-US" sz="1200" dirty="0" err="1" smtClean="0"/>
              <a:t>Ue3</a:t>
            </a:r>
            <a:r>
              <a:rPr lang="en-US" sz="1200" dirty="0" smtClean="0"/>
              <a:t> </a:t>
            </a:r>
            <a:r>
              <a:rPr lang="en-US" sz="1200" dirty="0" err="1" smtClean="0"/>
              <a:t>sin^2</a:t>
            </a:r>
            <a:r>
              <a:rPr lang="en-US" sz="1200" dirty="0" smtClean="0"/>
              <a:t>! </a:t>
            </a:r>
            <a:r>
              <a:rPr lang="en-US" sz="1200" dirty="0" err="1" smtClean="0"/>
              <a:t>Theta13</a:t>
            </a:r>
            <a:r>
              <a:rPr lang="en-US" sz="1200" dirty="0" smtClean="0"/>
              <a:t> !!!</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dirty="0" err="1" smtClean="0"/>
              <a:t>F</a:t>
            </a:r>
            <a:r>
              <a:rPr lang="en-US" baseline="-25000" dirty="0" err="1" smtClean="0"/>
              <a:t>1</a:t>
            </a:r>
            <a:r>
              <a:rPr lang="en-US" dirty="0" smtClean="0"/>
              <a:t>, </a:t>
            </a:r>
            <a:r>
              <a:rPr lang="en-US" i="1" dirty="0" err="1" smtClean="0"/>
              <a:t>F</a:t>
            </a:r>
            <a:r>
              <a:rPr lang="en-US" baseline="-25000" dirty="0" err="1" smtClean="0"/>
              <a:t>2</a:t>
            </a:r>
            <a:r>
              <a:rPr lang="en-US" dirty="0" smtClean="0"/>
              <a:t>, </a:t>
            </a:r>
            <a:r>
              <a:rPr lang="en-US" i="1" dirty="0" err="1" smtClean="0"/>
              <a:t>F</a:t>
            </a:r>
            <a:r>
              <a:rPr lang="en-US" baseline="-25000" dirty="0" err="1" smtClean="0"/>
              <a:t>3</a:t>
            </a:r>
            <a:r>
              <a:rPr lang="en-US" dirty="0" smtClean="0"/>
              <a:t> are the initial fluxes </a:t>
            </a:r>
            <a:r>
              <a:rPr lang="en-US" i="1" dirty="0" err="1" smtClean="0"/>
              <a:t>F</a:t>
            </a:r>
            <a:r>
              <a:rPr lang="en-US" i="1" baseline="30000" dirty="0" err="1" smtClean="0"/>
              <a:t>0</a:t>
            </a:r>
            <a:r>
              <a:rPr lang="en-US" dirty="0" smtClean="0"/>
              <a:t>(</a:t>
            </a:r>
            <a:r>
              <a:rPr lang="en-US" dirty="0" smtClean="0">
                <a:latin typeface="Symbol" pitchFamily="18" charset="2"/>
              </a:rPr>
              <a:t>n</a:t>
            </a:r>
            <a:r>
              <a:rPr lang="en-US" baseline="-25000" dirty="0" smtClean="0"/>
              <a:t>e</a:t>
            </a:r>
            <a:r>
              <a:rPr lang="en-US" dirty="0" smtClean="0"/>
              <a:t>), </a:t>
            </a:r>
            <a:r>
              <a:rPr lang="en-US" i="1" dirty="0" err="1" smtClean="0"/>
              <a:t>F</a:t>
            </a:r>
            <a:r>
              <a:rPr lang="en-US" i="1" baseline="30000" dirty="0" err="1" smtClean="0"/>
              <a:t>0</a:t>
            </a:r>
            <a:r>
              <a:rPr lang="en-US" dirty="0" smtClean="0"/>
              <a:t>(</a:t>
            </a:r>
            <a:r>
              <a:rPr lang="en-US" dirty="0" err="1" smtClean="0">
                <a:latin typeface="Symbol" pitchFamily="18" charset="2"/>
              </a:rPr>
              <a:t>n</a:t>
            </a:r>
            <a:r>
              <a:rPr lang="en-US" baseline="-25000" dirty="0" err="1" smtClean="0"/>
              <a:t>x</a:t>
            </a:r>
            <a:r>
              <a:rPr lang="en-US" dirty="0" smtClean="0"/>
              <a:t>) or </a:t>
            </a:r>
            <a:r>
              <a:rPr lang="en-US" i="1" dirty="0" err="1" smtClean="0"/>
              <a:t>F</a:t>
            </a:r>
            <a:r>
              <a:rPr lang="en-US" i="1" baseline="30000" dirty="0" err="1" smtClean="0"/>
              <a:t>0</a:t>
            </a:r>
            <a:r>
              <a:rPr lang="en-US" i="1" baseline="30000" dirty="0" smtClean="0"/>
              <a:t> </a:t>
            </a:r>
            <a:r>
              <a:rPr lang="en-US" dirty="0" smtClean="0"/>
              <a:t>(</a:t>
            </a:r>
            <a:r>
              <a:rPr lang="en-US" dirty="0" err="1" smtClean="0">
                <a:latin typeface="Symbol" pitchFamily="18" charset="2"/>
              </a:rPr>
              <a:t>n</a:t>
            </a:r>
            <a:r>
              <a:rPr lang="en-US" baseline="-25000" dirty="0" err="1" smtClean="0"/>
              <a:t>y</a:t>
            </a:r>
            <a:r>
              <a:rPr lang="en-US" dirty="0" smtClean="0"/>
              <a:t>))</a:t>
            </a:r>
            <a:endParaRPr lang="en-US" baseline="-25000" dirty="0" smtClean="0"/>
          </a:p>
          <a:p>
            <a:endParaRPr lang="en-US" sz="120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865 blocks about 90 kg each =</a:t>
            </a:r>
            <a:r>
              <a:rPr lang="en-US" baseline="0" dirty="0" smtClean="0"/>
              <a:t> about 79 t</a:t>
            </a:r>
          </a:p>
          <a:p>
            <a:r>
              <a:rPr lang="en-US" baseline="0" dirty="0" smtClean="0"/>
              <a:t>N emission E-thresholds: 1n: 6.89 </a:t>
            </a:r>
            <a:r>
              <a:rPr lang="en-US" baseline="0" dirty="0" err="1" smtClean="0"/>
              <a:t>MeV</a:t>
            </a:r>
            <a:r>
              <a:rPr lang="en-US" baseline="0" dirty="0" smtClean="0"/>
              <a:t>, 2n: 14.98 </a:t>
            </a:r>
            <a:r>
              <a:rPr lang="en-US" baseline="0" dirty="0" err="1" smtClean="0"/>
              <a:t>MeV</a:t>
            </a:r>
            <a:r>
              <a:rPr lang="en-US" baseline="0" dirty="0" smtClean="0"/>
              <a:t>, 3n: 22.02 </a:t>
            </a:r>
            <a:r>
              <a:rPr lang="en-US" baseline="0" dirty="0" err="1" smtClean="0"/>
              <a:t>MeV</a:t>
            </a:r>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show</a:t>
            </a:r>
            <a:r>
              <a:rPr lang="en-US" baseline="0" dirty="0" smtClean="0"/>
              <a:t> the importance of the tail and effect of variation of pinching </a:t>
            </a:r>
          </a:p>
          <a:p>
            <a:endParaRPr lang="en-US" baseline="0" dirty="0" smtClean="0"/>
          </a:p>
          <a:p>
            <a:r>
              <a:rPr lang="en-US" baseline="0" dirty="0" smtClean="0"/>
              <a:t>Not only all the boxes are different but also the fluxes within each box can be different when modifying primary flux parameters…to which lead detector is sensitive to!</a:t>
            </a:r>
          </a:p>
          <a:p>
            <a:endParaRPr lang="en-US" baseline="0" dirty="0" smtClean="0"/>
          </a:p>
          <a:p>
            <a:r>
              <a:rPr lang="en-US" baseline="0" dirty="0" smtClean="0"/>
              <a:t>Nu-</a:t>
            </a:r>
            <a:r>
              <a:rPr lang="en-US" baseline="0" dirty="0" err="1" smtClean="0"/>
              <a:t>Pb</a:t>
            </a:r>
            <a:r>
              <a:rPr lang="en-US" baseline="0" dirty="0" smtClean="0"/>
              <a:t> </a:t>
            </a:r>
            <a:r>
              <a:rPr lang="en-US" baseline="0" dirty="0" err="1" smtClean="0"/>
              <a:t>CS’s</a:t>
            </a:r>
            <a:r>
              <a:rPr lang="en-US" baseline="0" dirty="0" smtClean="0"/>
              <a:t> large and also </a:t>
            </a:r>
            <a:r>
              <a:rPr lang="en-US" baseline="0" dirty="0" err="1" smtClean="0"/>
              <a:t>Pb</a:t>
            </a:r>
            <a:r>
              <a:rPr lang="en-US" baseline="0" dirty="0" smtClean="0"/>
              <a:t> has very low n capture</a:t>
            </a:r>
          </a:p>
          <a:p>
            <a:endParaRPr lang="en-US"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AutoNum type="arabicParenR"/>
            </a:pPr>
            <a:r>
              <a:rPr lang="en-US" sz="1200" dirty="0" smtClean="0"/>
              <a:t>Total numbers of events during the whole explosion</a:t>
            </a:r>
          </a:p>
          <a:p>
            <a:pPr marL="514350" indent="-514350">
              <a:buAutoNum type="arabicParenR"/>
            </a:pPr>
            <a:r>
              <a:rPr lang="en-US" sz="1200" dirty="0" err="1" smtClean="0"/>
              <a:t>1n</a:t>
            </a:r>
            <a:r>
              <a:rPr lang="en-US" sz="1200" dirty="0" smtClean="0"/>
              <a:t>- and </a:t>
            </a:r>
            <a:r>
              <a:rPr lang="en-US" sz="1200" dirty="0" err="1" smtClean="0"/>
              <a:t>2n</a:t>
            </a:r>
            <a:r>
              <a:rPr lang="en-US" sz="1200" dirty="0" smtClean="0"/>
              <a:t>-event rates 				      (due to good time resolution)</a:t>
            </a:r>
          </a:p>
          <a:p>
            <a:pPr marL="514350" indent="-514350">
              <a:buAutoNum type="arabicParenR"/>
            </a:pPr>
            <a:r>
              <a:rPr lang="en-US" sz="1200" dirty="0" smtClean="0"/>
              <a:t>Ratio of </a:t>
            </a:r>
            <a:r>
              <a:rPr lang="en-US" sz="1200" dirty="0" err="1" smtClean="0"/>
              <a:t>1n</a:t>
            </a:r>
            <a:r>
              <a:rPr lang="en-US" sz="1200" dirty="0" smtClean="0"/>
              <a:t>- and </a:t>
            </a:r>
            <a:r>
              <a:rPr lang="en-US" sz="1200" dirty="0" err="1" smtClean="0"/>
              <a:t>2n</a:t>
            </a:r>
            <a:r>
              <a:rPr lang="en-US" sz="1200" dirty="0" smtClean="0"/>
              <a:t>-events 				    (since </a:t>
            </a:r>
            <a:r>
              <a:rPr lang="en-US" sz="1200" dirty="0" err="1" smtClean="0"/>
              <a:t>1n</a:t>
            </a:r>
            <a:r>
              <a:rPr lang="en-US" sz="1200" dirty="0" smtClean="0"/>
              <a:t>- and </a:t>
            </a:r>
            <a:r>
              <a:rPr lang="en-US" sz="1200" dirty="0" err="1" smtClean="0"/>
              <a:t>2n</a:t>
            </a:r>
            <a:r>
              <a:rPr lang="en-US" sz="1200" dirty="0" smtClean="0"/>
              <a:t> events can be well distinguished)</a:t>
            </a:r>
          </a:p>
          <a:p>
            <a:pPr marL="514350" indent="-514350">
              <a:buAutoNum type="arabicParenR"/>
            </a:pPr>
            <a:r>
              <a:rPr lang="en-US" sz="1200" dirty="0" smtClean="0"/>
              <a:t>Summary</a:t>
            </a:r>
          </a:p>
        </p:txBody>
      </p:sp>
      <p:sp>
        <p:nvSpPr>
          <p:cNvPr id="4" name="Slide Number Placeholder 3"/>
          <p:cNvSpPr>
            <a:spLocks noGrp="1"/>
          </p:cNvSpPr>
          <p:nvPr>
            <p:ph type="sldNum" sz="quarter" idx="10"/>
          </p:nvPr>
        </p:nvSpPr>
        <p:spPr/>
        <p:txBody>
          <a:bodyPr/>
          <a:lstStyle/>
          <a:p>
            <a:fld id="{C9962E14-587E-4448-B3EC-1979F837DFB4}"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1" dirty="0" smtClean="0"/>
              <a:t> </a:t>
            </a:r>
            <a:r>
              <a:rPr lang="en-US" sz="1200" i="1" dirty="0" err="1" smtClean="0"/>
              <a:t>N</a:t>
            </a:r>
            <a:r>
              <a:rPr lang="en-US" sz="1200" baseline="-25000" dirty="0" err="1" smtClean="0"/>
              <a:t>1n</a:t>
            </a:r>
            <a:r>
              <a:rPr lang="en-US" sz="1200" baseline="-25000" dirty="0" smtClean="0"/>
              <a:t> </a:t>
            </a:r>
            <a:r>
              <a:rPr lang="en-US" sz="1200" dirty="0" smtClean="0"/>
              <a:t> always significant</a:t>
            </a:r>
            <a:endParaRPr lang="fi-FI" dirty="0" smtClean="0"/>
          </a:p>
          <a:p>
            <a:pPr marL="342900" lvl="1" indent="-342900">
              <a:buFont typeface="Arial" pitchFamily="34" charset="0"/>
              <a:buChar char="•"/>
            </a:pPr>
            <a:r>
              <a:rPr lang="fi-FI" dirty="0" smtClean="0"/>
              <a:t>: e.g. 390 -&gt; 30</a:t>
            </a:r>
          </a:p>
          <a:p>
            <a:r>
              <a:rPr lang="en-US" dirty="0" smtClean="0"/>
              <a:t>Sensitive</a:t>
            </a:r>
            <a:r>
              <a:rPr lang="en-US" baseline="0" dirty="0" smtClean="0"/>
              <a:t> to pinching independently of underlying physical scenario!</a:t>
            </a:r>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smtClean="0"/>
              <a:t>Fig without</a:t>
            </a:r>
            <a:r>
              <a:rPr lang="en-US" sz="2400" baseline="0" smtClean="0"/>
              <a:t> example measurement: add it afterwards (the same and the other to 25 MeV)</a:t>
            </a:r>
            <a:endParaRPr lang="en-US" sz="240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smtClean="0"/>
              <a:t>What</a:t>
            </a:r>
            <a:r>
              <a:rPr lang="en-US" sz="2400" baseline="0" smtClean="0"/>
              <a:t> comes to </a:t>
            </a:r>
            <a:r>
              <a:rPr lang="en-US" sz="2400" smtClean="0"/>
              <a:t>Uncertainties</a:t>
            </a:r>
            <a:r>
              <a:rPr lang="en-US" sz="2400" baseline="0" smtClean="0"/>
              <a:t> related to predictions and to measurement</a:t>
            </a:r>
            <a:endParaRPr lang="en-US" sz="240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Sensitive</a:t>
            </a:r>
            <a:r>
              <a:rPr lang="en-US" baseline="0" smtClean="0"/>
              <a:t> to pinching independently of underlying physical scenario!</a:t>
            </a:r>
            <a:endParaRPr lang="en-US"/>
          </a:p>
        </p:txBody>
      </p:sp>
      <p:sp>
        <p:nvSpPr>
          <p:cNvPr id="4" name="Slide Number Placeholder 3"/>
          <p:cNvSpPr>
            <a:spLocks noGrp="1"/>
          </p:cNvSpPr>
          <p:nvPr>
            <p:ph type="sldNum" sz="quarter" idx="10"/>
          </p:nvPr>
        </p:nvSpPr>
        <p:spPr/>
        <p:txBody>
          <a:bodyPr/>
          <a:lstStyle/>
          <a:p>
            <a:fld id="{C9962E14-587E-4448-B3EC-1979F837DFB4}"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Compact analytical way to calculate flavor evolution and final neutrino fluxes</a:t>
            </a:r>
          </a:p>
          <a:p>
            <a:endParaRPr lang="en-US" sz="2800" dirty="0" smtClean="0"/>
          </a:p>
          <a:p>
            <a:r>
              <a:rPr lang="en-US" sz="2800" dirty="0" smtClean="0"/>
              <a:t>HALO sensitive to primary neutrino fluxes</a:t>
            </a:r>
          </a:p>
          <a:p>
            <a:pPr lvl="1"/>
            <a:r>
              <a:rPr lang="en-US" sz="2400" dirty="0" smtClean="0"/>
              <a:t>Information about the neutrino production environment</a:t>
            </a:r>
            <a:endParaRPr lang="en-US" dirty="0" smtClean="0"/>
          </a:p>
          <a:p>
            <a:r>
              <a:rPr lang="en-US" sz="2800" dirty="0" smtClean="0"/>
              <a:t>Also, in principle, possible to distinguish between different physical scenarios: </a:t>
            </a:r>
          </a:p>
          <a:p>
            <a:pPr>
              <a:buNone/>
            </a:pPr>
            <a:r>
              <a:rPr lang="en-US" sz="2800" dirty="0" smtClean="0"/>
              <a:t>	Information about neutrino properties, provided that</a:t>
            </a:r>
          </a:p>
          <a:p>
            <a:pPr lvl="1"/>
            <a:r>
              <a:rPr lang="en-US" sz="2400" dirty="0" smtClean="0"/>
              <a:t>One can rely on predictions (theoretical uncertainties small)</a:t>
            </a:r>
          </a:p>
          <a:p>
            <a:pPr lvl="1"/>
            <a:r>
              <a:rPr lang="en-US" sz="2400" dirty="0" smtClean="0"/>
              <a:t>Measure the signal with sufficient precision</a:t>
            </a:r>
          </a:p>
          <a:p>
            <a:pPr lvl="1"/>
            <a:r>
              <a:rPr lang="en-US" sz="2400" dirty="0" smtClean="0"/>
              <a:t>We are in the “lucky case” (primary fluxes differ sufficiently)</a:t>
            </a:r>
          </a:p>
          <a:p>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(delayed explosion mechanism standard </a:t>
            </a:r>
            <a:r>
              <a:rPr lang="en-US" sz="2800" dirty="0" smtClean="0"/>
              <a:t>paradigm)</a:t>
            </a:r>
            <a:endParaRPr lang="en-US" sz="2800" dirty="0" smtClean="0"/>
          </a:p>
          <a:p>
            <a:pPr lvl="1"/>
            <a:r>
              <a:rPr lang="en-US" sz="2400" dirty="0" smtClean="0"/>
              <a:t>Neutrinos are produced..</a:t>
            </a:r>
          </a:p>
          <a:p>
            <a:pPr lvl="1"/>
            <a:r>
              <a:rPr lang="en-US" sz="2400" dirty="0" smtClean="0"/>
              <a:t>Trapped, released at </a:t>
            </a:r>
            <a:r>
              <a:rPr lang="en-US" sz="2400" dirty="0" err="1" smtClean="0"/>
              <a:t>neutrinospheres</a:t>
            </a:r>
            <a:r>
              <a:rPr lang="en-US" sz="2400" dirty="0" smtClean="0"/>
              <a:t>…</a:t>
            </a:r>
          </a:p>
          <a:p>
            <a:pPr>
              <a:buNone/>
            </a:pPr>
            <a:endParaRPr lang="en-US" sz="2800" dirty="0" smtClean="0"/>
          </a:p>
          <a:p>
            <a:pPr>
              <a:buNone/>
            </a:pPr>
            <a:r>
              <a:rPr lang="en-US" sz="2800" dirty="0" smtClean="0"/>
              <a:t>(skip!?)</a:t>
            </a:r>
          </a:p>
        </p:txBody>
      </p:sp>
      <p:sp>
        <p:nvSpPr>
          <p:cNvPr id="4" name="Slide Number Placeholder 3"/>
          <p:cNvSpPr>
            <a:spLocks noGrp="1"/>
          </p:cNvSpPr>
          <p:nvPr>
            <p:ph type="sldNum" sz="quarter" idx="10"/>
          </p:nvPr>
        </p:nvSpPr>
        <p:spPr/>
        <p:txBody>
          <a:bodyPr/>
          <a:lstStyle/>
          <a:p>
            <a:fld id="{C9962E14-587E-4448-B3EC-1979F837DFB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smtClean="0"/>
              <a:t>HALO sensitive to primary neutrino fluxes</a:t>
            </a:r>
          </a:p>
          <a:p>
            <a:pPr lvl="1"/>
            <a:r>
              <a:rPr lang="en-US" sz="2400" smtClean="0"/>
              <a:t>Information about the neutrino production environment</a:t>
            </a:r>
            <a:endParaRPr lang="en-US" smtClean="0"/>
          </a:p>
          <a:p>
            <a:r>
              <a:rPr lang="en-US" sz="2800" smtClean="0"/>
              <a:t>Also, in principle, possible to distinguish between different physical scenarios: </a:t>
            </a:r>
          </a:p>
          <a:p>
            <a:pPr>
              <a:buNone/>
            </a:pPr>
            <a:r>
              <a:rPr lang="en-US" sz="2800" smtClean="0"/>
              <a:t>	Information about neutrino properties, provided that</a:t>
            </a:r>
          </a:p>
          <a:p>
            <a:pPr lvl="1"/>
            <a:r>
              <a:rPr lang="en-US" sz="2400" smtClean="0"/>
              <a:t>One can rely on predictions (theoretical uncertainties small)</a:t>
            </a:r>
          </a:p>
          <a:p>
            <a:pPr lvl="1"/>
            <a:r>
              <a:rPr lang="en-US" sz="2400" smtClean="0"/>
              <a:t>Measure the signal with sufficient precision</a:t>
            </a:r>
          </a:p>
          <a:p>
            <a:pPr lvl="1"/>
            <a:r>
              <a:rPr lang="en-US" sz="2400" smtClean="0"/>
              <a:t>We are in the “lucky case” (primary fluxes differ sufficiently)</a:t>
            </a:r>
          </a:p>
          <a:p>
            <a:endParaRPr lang="en-US"/>
          </a:p>
        </p:txBody>
      </p:sp>
      <p:sp>
        <p:nvSpPr>
          <p:cNvPr id="4" name="Slide Number Placeholder 3"/>
          <p:cNvSpPr>
            <a:spLocks noGrp="1"/>
          </p:cNvSpPr>
          <p:nvPr>
            <p:ph type="sldNum" sz="quarter" idx="10"/>
          </p:nvPr>
        </p:nvSpPr>
        <p:spPr/>
        <p:txBody>
          <a:bodyPr/>
          <a:lstStyle/>
          <a:p>
            <a:fld id="{C9962E14-587E-4448-B3EC-1979F837DFB4}"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sz="1200" kern="1200" baseline="0" dirty="0" smtClean="0">
                <a:solidFill>
                  <a:schemeClr val="tx1"/>
                </a:solidFill>
                <a:latin typeface="+mn-lt"/>
                <a:ea typeface="+mn-ea"/>
                <a:cs typeface="+mn-cs"/>
              </a:rPr>
              <a:t>Exhibits a Resonance which minimizes the effective mass square difference</a:t>
            </a:r>
            <a:endParaRPr lang="de-DE" sz="1200" kern="1200" baseline="0" dirty="0" smtClean="0">
              <a:solidFill>
                <a:schemeClr val="tx1"/>
              </a:solidFill>
              <a:latin typeface="+mn-lt"/>
              <a:ea typeface="+mn-ea"/>
              <a:cs typeface="+mn-cs"/>
            </a:endParaRPr>
          </a:p>
          <a:p>
            <a:endParaRPr lang="de-DE"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Show first only figs, then the rest!</a:t>
            </a:r>
          </a:p>
          <a:p>
            <a:endParaRPr lang="it-IT" dirty="0" smtClean="0"/>
          </a:p>
          <a:p>
            <a:r>
              <a:rPr lang="it-IT" dirty="0" smtClean="0"/>
              <a:t>Pendulum in flavor space</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Dt</a:t>
            </a:r>
            <a:r>
              <a:rPr lang="en-US" sz="1200" dirty="0" smtClean="0"/>
              <a:t>(D </a:t>
            </a:r>
            <a:r>
              <a:rPr lang="en-US" sz="1200" dirty="0" err="1" smtClean="0"/>
              <a:t>cdot</a:t>
            </a:r>
            <a:r>
              <a:rPr lang="en-US" sz="1200" dirty="0" smtClean="0"/>
              <a:t> B) = 0: “Flavor lepton number” conservation  -&gt; split should occur) add somewhere (next or previous</a:t>
            </a:r>
            <a:r>
              <a:rPr lang="en-US" sz="1200" baseline="0" dirty="0" smtClean="0"/>
              <a:t> slide or after</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
            </a:r>
            <a:r>
              <a:rPr lang="en-US" baseline="0" dirty="0" smtClean="0"/>
              <a:t> = (</a:t>
            </a:r>
            <a:r>
              <a:rPr lang="en-US" baseline="0" dirty="0" err="1" smtClean="0"/>
              <a:t>n_e</a:t>
            </a:r>
            <a:r>
              <a:rPr lang="en-US" baseline="0" dirty="0" smtClean="0"/>
              <a:t> + </a:t>
            </a:r>
            <a:r>
              <a:rPr lang="en-US" baseline="0" dirty="0" err="1" smtClean="0"/>
              <a:t>n_x</a:t>
            </a:r>
            <a:r>
              <a:rPr lang="en-US" baseline="0" dirty="0" smtClean="0"/>
              <a:t>)/(N + </a:t>
            </a:r>
            <a:r>
              <a:rPr lang="en-US" baseline="0" dirty="0" err="1" smtClean="0"/>
              <a:t>antiN</a:t>
            </a:r>
            <a:r>
              <a:rPr lang="en-US" baseline="0" dirty="0" smtClean="0"/>
              <a:t>), </a:t>
            </a:r>
            <a:r>
              <a:rPr lang="en-US" baseline="0" dirty="0" err="1" smtClean="0"/>
              <a:t>n_e</a:t>
            </a:r>
            <a:r>
              <a:rPr lang="en-US" baseline="0" dirty="0" smtClean="0"/>
              <a:t>/x = occupation number of nu per unit volume at energy E (</a:t>
            </a:r>
            <a:r>
              <a:rPr lang="en-US" baseline="0" dirty="0" err="1" smtClean="0"/>
              <a:t>N+antiN</a:t>
            </a:r>
            <a:r>
              <a:rPr lang="en-US" baseline="0" dirty="0" smtClean="0"/>
              <a:t>)</a:t>
            </a:r>
            <a:r>
              <a:rPr lang="en-US" baseline="0" dirty="0" err="1" smtClean="0"/>
              <a:t>xTr</a:t>
            </a:r>
            <a:r>
              <a:rPr lang="en-US" baseline="0" dirty="0" smtClean="0"/>
              <a:t>(rho) </a:t>
            </a:r>
          </a:p>
          <a:p>
            <a:r>
              <a:rPr lang="en-US" baseline="0" dirty="0" smtClean="0"/>
              <a:t>N = </a:t>
            </a:r>
            <a:r>
              <a:rPr lang="en-US" baseline="0" dirty="0" err="1" smtClean="0"/>
              <a:t>N_e</a:t>
            </a:r>
            <a:r>
              <a:rPr lang="en-US" baseline="0" dirty="0" smtClean="0"/>
              <a:t> + </a:t>
            </a:r>
            <a:r>
              <a:rPr lang="en-US" baseline="0" dirty="0" err="1" smtClean="0"/>
              <a:t>N_x</a:t>
            </a:r>
            <a:r>
              <a:rPr lang="en-US" baseline="0" dirty="0" smtClean="0"/>
              <a:t>, </a:t>
            </a:r>
            <a:r>
              <a:rPr lang="en-US" baseline="0" dirty="0" err="1" smtClean="0"/>
              <a:t>N_e</a:t>
            </a:r>
            <a:r>
              <a:rPr lang="en-US" baseline="0" dirty="0" smtClean="0"/>
              <a:t>/x = </a:t>
            </a:r>
            <a:r>
              <a:rPr lang="en-US" baseline="0" dirty="0" err="1" smtClean="0"/>
              <a:t>int</a:t>
            </a:r>
            <a:r>
              <a:rPr lang="en-US" baseline="0" dirty="0" smtClean="0"/>
              <a:t> </a:t>
            </a:r>
            <a:r>
              <a:rPr lang="en-US" baseline="0" dirty="0" err="1" smtClean="0"/>
              <a:t>dE</a:t>
            </a:r>
            <a:r>
              <a:rPr lang="en-US" baseline="0" dirty="0" smtClean="0"/>
              <a:t> </a:t>
            </a:r>
            <a:r>
              <a:rPr lang="en-US" baseline="0" dirty="0" err="1" smtClean="0"/>
              <a:t>n_e</a:t>
            </a:r>
            <a:r>
              <a:rPr lang="en-US" baseline="0" dirty="0" smtClean="0"/>
              <a:t>/x</a:t>
            </a:r>
          </a:p>
          <a:p>
            <a:endParaRPr lang="en-US" baseline="0" dirty="0" smtClean="0"/>
          </a:p>
          <a:p>
            <a:r>
              <a:rPr lang="en-US" baseline="0" dirty="0" smtClean="0"/>
              <a:t>Mu much larger than lambda &amp; omega -&gt; each omega mode P follows D: synchronized </a:t>
            </a:r>
            <a:r>
              <a:rPr lang="en-US" baseline="0" dirty="0" err="1" smtClean="0"/>
              <a:t>osc</a:t>
            </a:r>
            <a:r>
              <a:rPr lang="en-US" baseline="0" dirty="0" smtClean="0"/>
              <a:t> with \</a:t>
            </a:r>
            <a:r>
              <a:rPr lang="en-US" baseline="0" dirty="0" err="1" smtClean="0"/>
              <a:t>sim</a:t>
            </a:r>
            <a:r>
              <a:rPr lang="en-US" baseline="0" dirty="0" smtClean="0"/>
              <a:t> &lt;omega&gt;</a:t>
            </a:r>
          </a:p>
          <a:p>
            <a:r>
              <a:rPr lang="en-US" baseline="0" dirty="0" smtClean="0"/>
              <a:t>But there is more to it…lets have a more closer look:..</a:t>
            </a:r>
          </a:p>
          <a:p>
            <a:endParaRPr lang="en-US" baseline="0" dirty="0" smtClean="0"/>
          </a:p>
          <a:p>
            <a:r>
              <a:rPr lang="en-US" baseline="0" dirty="0" smtClean="0"/>
              <a:t>Gyroscopic flavor pendulum:</a:t>
            </a:r>
          </a:p>
          <a:p>
            <a:endParaRPr lang="en-US" baseline="0" dirty="0" smtClean="0"/>
          </a:p>
          <a:p>
            <a:r>
              <a:rPr lang="en-US" baseline="0" dirty="0" smtClean="0"/>
              <a:t>Massless rod with length |P|,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point like bob at the end with mass M = 1/mu, which spins with sigma = </a:t>
            </a:r>
            <a:r>
              <a:rPr lang="en-US" baseline="0" dirty="0" err="1" smtClean="0"/>
              <a:t>const</a:t>
            </a:r>
            <a:r>
              <a:rPr lang="en-US" baseline="0" dirty="0" smtClean="0"/>
              <a:t> (in our case large),</a:t>
            </a:r>
          </a:p>
          <a:p>
            <a:r>
              <a:rPr lang="en-US" baseline="0" dirty="0" smtClean="0"/>
              <a:t>Under external force field (for classical gyroscopic pendulum gravity, in our case the B (vacuum) field)</a:t>
            </a:r>
          </a:p>
          <a:p>
            <a:r>
              <a:rPr lang="en-US" baseline="0" dirty="0" smtClean="0"/>
              <a:t>If initially stable that is aligned with the external field (classical pendulum points down) -&gt; no evolution,</a:t>
            </a:r>
          </a:p>
          <a:p>
            <a:r>
              <a:rPr lang="en-US" baseline="0" dirty="0" smtClean="0"/>
              <a:t>If initially unstable that is anti-aligned with the ext. field (classical pendulum points up) -&gt; no evolution</a:t>
            </a:r>
          </a:p>
          <a:p>
            <a:r>
              <a:rPr lang="en-US" baseline="0" dirty="0" smtClean="0"/>
              <a:t>BUT if there is an angle between the direction of the pendulum and the ext. field, ext. field tries to align the pendulum, </a:t>
            </a:r>
          </a:p>
          <a:p>
            <a:r>
              <a:rPr lang="en-US" baseline="0" dirty="0" smtClean="0"/>
              <a:t>However if spin initially large it maintains the pendulum in upright position (only (small) precession around the field)</a:t>
            </a:r>
          </a:p>
          <a:p>
            <a:r>
              <a:rPr lang="en-US" baseline="0" dirty="0" smtClean="0"/>
              <a:t>BUT if mu decreases (correspond to that mass of the bob increases) the external field starts to dominate and system evolves wobbling motion (nutation since spin still tries to bring it up and field tries to bring it down) of the pendulum </a:t>
            </a:r>
          </a:p>
          <a:p>
            <a:r>
              <a:rPr lang="en-US" baseline="0" dirty="0" smtClean="0"/>
              <a:t>Somewhat like a spinning top on the table initially points up anti-aligned with the gravitational field but starts wobbling, in this case, due to slowing down of the spin due to friction between the top and the table</a:t>
            </a:r>
          </a:p>
          <a:p>
            <a:r>
              <a:rPr lang="en-US" baseline="0" dirty="0" smtClean="0"/>
              <a:t>Notice that actually we have vectors for neutrinos and antineutrinos which evolve in opposite directions due to sign difference in the </a:t>
            </a:r>
            <a:r>
              <a:rPr lang="en-US" baseline="0" smtClean="0"/>
              <a:t>vacuum term…</a:t>
            </a:r>
            <a:endParaRPr lang="en-US" baseline="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pPr>
              <a:buNone/>
            </a:pPr>
            <a:r>
              <a:rPr lang="en-US" sz="1200" dirty="0" smtClean="0"/>
              <a:t>			Fig. cross section + flux averaged	</a:t>
            </a:r>
          </a:p>
          <a:p>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Sensitive</a:t>
            </a:r>
            <a:r>
              <a:rPr lang="en-US" sz="2400" baseline="0" dirty="0" smtClean="0"/>
              <a:t> to</a:t>
            </a:r>
            <a:r>
              <a:rPr lang="en-US" sz="2400" dirty="0" smtClean="0"/>
              <a:t> neutrino properties (MH, </a:t>
            </a:r>
            <a:r>
              <a:rPr lang="en-US" sz="2400" dirty="0" err="1" smtClean="0"/>
              <a:t>theta13</a:t>
            </a:r>
            <a:r>
              <a:rPr lang="en-US" sz="2400" dirty="0" smtClean="0"/>
              <a:t>) and primary flux</a:t>
            </a:r>
            <a:r>
              <a:rPr lang="en-US" sz="2400" baseline="0" dirty="0" smtClean="0"/>
              <a:t> parameters</a:t>
            </a:r>
            <a:r>
              <a:rPr lang="en-US" sz="2400" dirty="0" smtClean="0"/>
              <a:t> (L, Eave, pinching)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(depends also on the detection setup; cross sections…)</a:t>
            </a:r>
          </a:p>
          <a:p>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b="0" i="0" baseline="0" dirty="0" smtClean="0"/>
              <a:t>Notice that the total luminosity is very low corresponding to later cooling phase of the explosion</a:t>
            </a:r>
          </a:p>
          <a:p>
            <a:pPr lvl="1"/>
            <a:r>
              <a:rPr lang="en-US" sz="2400" b="0" i="0" baseline="0" dirty="0" smtClean="0"/>
              <a:t>(other scenarios can be obtained simply by scaling)</a:t>
            </a:r>
          </a:p>
          <a:p>
            <a:pPr lvl="1"/>
            <a:r>
              <a:rPr lang="en-US" sz="2400" b="0" i="0" baseline="0" dirty="0" smtClean="0"/>
              <a:t>Due to the good time resolution it is interesting to consider the time dependent signal…these are snapshots in time and can indeed these parameters can be different at different times (e.g. earlier times </a:t>
            </a:r>
            <a:r>
              <a:rPr lang="en-US" sz="2400" b="0" i="0" baseline="0" dirty="0" err="1" smtClean="0"/>
              <a:t>Eav</a:t>
            </a:r>
            <a:r>
              <a:rPr lang="en-US" sz="2400" b="0" i="0" baseline="0" dirty="0" smtClean="0"/>
              <a:t> can be higher than later..) </a:t>
            </a:r>
          </a:p>
          <a:p>
            <a:pPr lvl="1"/>
            <a:endParaRPr lang="en-US" sz="2400" b="0" i="0" baseline="0" dirty="0" smtClean="0"/>
          </a:p>
          <a:p>
            <a:pPr lvl="1"/>
            <a:endParaRPr lang="en-US" sz="2400" b="0" baseline="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Notice that about flat distribution around 5-20 </a:t>
            </a:r>
            <a:r>
              <a:rPr lang="en-US" baseline="0" dirty="0" err="1" smtClean="0"/>
              <a:t>kpc</a:t>
            </a:r>
            <a:r>
              <a:rPr lang="en-US" baseline="0" dirty="0" smtClean="0"/>
              <a:t>! Add reference!</a:t>
            </a:r>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Nue</a:t>
            </a:r>
            <a:r>
              <a:rPr lang="en-US" dirty="0" smtClean="0"/>
              <a:t> fluxes all are</a:t>
            </a:r>
            <a:r>
              <a:rPr lang="en-US" baseline="0" dirty="0" smtClean="0"/>
              <a:t> similar but also they all differ</a:t>
            </a:r>
          </a:p>
          <a:p>
            <a:r>
              <a:rPr lang="en-US" baseline="0" dirty="0" smtClean="0"/>
              <a:t>Can we say in which of these boxes we are living in?</a:t>
            </a:r>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800" dirty="0" smtClean="0"/>
              <a:t>Very sensitive to both</a:t>
            </a:r>
            <a:r>
              <a:rPr lang="en-US" sz="2800" baseline="0" dirty="0" smtClean="0"/>
              <a:t> mixing and primary flux parameters!</a:t>
            </a:r>
            <a:endParaRPr lang="en-US" sz="2800" dirty="0" smtClean="0"/>
          </a:p>
          <a:p>
            <a:pPr lvl="1"/>
            <a:r>
              <a:rPr lang="en-US" sz="2800" dirty="0" smtClean="0"/>
              <a:t>The fate of the neutrino fluxes depends on energy! </a:t>
            </a:r>
          </a:p>
          <a:p>
            <a:pPr lvl="1"/>
            <a:r>
              <a:rPr lang="en-US" sz="2800" dirty="0" smtClean="0"/>
              <a:t>High energy</a:t>
            </a:r>
            <a:r>
              <a:rPr lang="en-US" sz="2800" baseline="0" dirty="0" smtClean="0"/>
              <a:t> split visible?</a:t>
            </a:r>
            <a:endParaRPr lang="en-US" sz="2800" dirty="0" smtClean="0"/>
          </a:p>
          <a:p>
            <a:pPr lvl="1"/>
            <a:endParaRPr lang="en-US" sz="2800" dirty="0" smtClean="0"/>
          </a:p>
          <a:p>
            <a:pPr lvl="1"/>
            <a:endParaRPr lang="en-US" sz="2800"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PL always present for the whole neutrino spectrum (at least for relevant energies)</a:t>
            </a:r>
          </a:p>
          <a:p>
            <a:endParaRPr lang="en-US" sz="1200"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interesting:</a:t>
            </a:r>
          </a:p>
          <a:p>
            <a:pPr>
              <a:buFontTx/>
              <a:buChar char="-"/>
            </a:pPr>
            <a:r>
              <a:rPr lang="en-US" baseline="0" dirty="0" smtClean="0"/>
              <a:t>Under construction</a:t>
            </a:r>
          </a:p>
          <a:p>
            <a:pPr>
              <a:buFontTx/>
              <a:buChar char="-"/>
            </a:pPr>
            <a:r>
              <a:rPr lang="en-US" baseline="0" dirty="0" smtClean="0"/>
              <a:t>Complementary detection channel with large cross section!: to get most out of the next SN explosion, especially if we </a:t>
            </a:r>
            <a:r>
              <a:rPr lang="en-US" baseline="0" dirty="0" err="1" smtClean="0"/>
              <a:t>wanna</a:t>
            </a:r>
            <a:r>
              <a:rPr lang="en-US" baseline="0" dirty="0" smtClean="0"/>
              <a:t> say anything (even </a:t>
            </a:r>
            <a:r>
              <a:rPr lang="en-US" baseline="0" dirty="0" err="1" smtClean="0"/>
              <a:t>hypotheticly</a:t>
            </a:r>
            <a:r>
              <a:rPr lang="en-US" baseline="0" dirty="0" smtClean="0"/>
              <a:t>) about the flavor evolution, we want to see them all! (especially important for indicating the mass hierarchy; to see whether MSW resonances occur in neutrino or antineutrino channels)</a:t>
            </a:r>
            <a:endParaRPr lang="en-US" dirty="0" smtClean="0"/>
          </a:p>
          <a:p>
            <a:endParaRPr lang="en-US" dirty="0" smtClean="0"/>
          </a:p>
          <a:p>
            <a:r>
              <a:rPr lang="en-US" dirty="0" smtClean="0"/>
              <a:t>This tells why interesting</a:t>
            </a:r>
            <a:r>
              <a:rPr lang="en-US" baseline="0" dirty="0" smtClean="0"/>
              <a:t> and why now!</a:t>
            </a:r>
            <a:endParaRPr lang="en-US" dirty="0" smtClean="0"/>
          </a:p>
          <a:p>
            <a:endParaRPr lang="en-US" dirty="0" smtClean="0"/>
          </a:p>
          <a:p>
            <a:r>
              <a:rPr lang="en-US" dirty="0" smtClean="0"/>
              <a:t>While I will</a:t>
            </a:r>
            <a:r>
              <a:rPr lang="en-US" baseline="0" dirty="0" smtClean="0"/>
              <a:t> concentrate on HALO, many of the general conclusions apply to any lead (heavy neutron rich nucleus) detector, in fact…</a:t>
            </a:r>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a:t>
            </a:r>
            <a:r>
              <a:rPr lang="en-US" baseline="0" dirty="0" smtClean="0"/>
              <a:t> been several proposals for a lead based detector</a:t>
            </a:r>
          </a:p>
          <a:p>
            <a:r>
              <a:rPr lang="en-US" baseline="0" dirty="0" smtClean="0"/>
              <a:t>And I will not go into details of them, but halo differs from these considerations, I shall talk more about the details later…</a:t>
            </a:r>
          </a:p>
          <a:p>
            <a:endParaRPr lang="en-US" dirty="0"/>
          </a:p>
        </p:txBody>
      </p:sp>
      <p:sp>
        <p:nvSpPr>
          <p:cNvPr id="4" name="Slide Number Placeholder 3"/>
          <p:cNvSpPr>
            <a:spLocks noGrp="1"/>
          </p:cNvSpPr>
          <p:nvPr>
            <p:ph type="sldNum" sz="quarter" idx="10"/>
          </p:nvPr>
        </p:nvSpPr>
        <p:spPr/>
        <p:txBody>
          <a:bodyPr/>
          <a:lstStyle/>
          <a:p>
            <a:fld id="{C9962E14-587E-4448-B3EC-1979F837DFB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FF0000"/>
                </a:solidFill>
              </a:rPr>
              <a:t>Fuller et al: CC 2n</a:t>
            </a:r>
            <a:r>
              <a:rPr lang="en-US" sz="2400" b="0" baseline="0" dirty="0" smtClean="0">
                <a:solidFill>
                  <a:srgbClr val="FF0000"/>
                </a:solidFill>
              </a:rPr>
              <a:t> signal interesting</a:t>
            </a:r>
            <a:endParaRPr lang="en-US" sz="2400" b="0"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FF0000"/>
                </a:solidFill>
              </a:rPr>
              <a:t>Kolbe et al: yes,</a:t>
            </a:r>
            <a:r>
              <a:rPr lang="en-US" sz="2400" b="0" baseline="0" dirty="0" smtClean="0">
                <a:solidFill>
                  <a:srgbClr val="FF0000"/>
                </a:solidFill>
              </a:rPr>
              <a:t> but also NC 2n signal should be accounted for, and CC channel showed as a 	function of outgoing lepton energy (which is not measured in HALO)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solidFill>
                  <a:srgbClr val="FF0000"/>
                </a:solidFill>
              </a:rPr>
              <a:t>Engel et al: study of lead </a:t>
            </a:r>
            <a:r>
              <a:rPr lang="en-US" sz="2400" b="0" baseline="0" dirty="0" err="1" smtClean="0">
                <a:solidFill>
                  <a:srgbClr val="FF0000"/>
                </a:solidFill>
              </a:rPr>
              <a:t>perchlorate</a:t>
            </a:r>
            <a:r>
              <a:rPr lang="en-US" sz="2400" b="0" baseline="0" dirty="0" smtClean="0">
                <a:solidFill>
                  <a:srgbClr val="FF0000"/>
                </a:solidFill>
              </a:rPr>
              <a:t>: ability of electron detection (which is not measured in HALO) and the electron signal’s sensitivity to spectral shape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0"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FF0000"/>
                </a:solidFill>
              </a:rPr>
              <a:t> Due to large </a:t>
            </a:r>
            <a:r>
              <a:rPr lang="en-US" sz="2400" b="0" dirty="0" smtClean="0">
                <a:solidFill>
                  <a:srgbClr val="FF0000"/>
                </a:solidFill>
                <a:latin typeface="Symbol" pitchFamily="18" charset="2"/>
              </a:rPr>
              <a:t>n</a:t>
            </a:r>
            <a:r>
              <a:rPr lang="en-US" sz="2400" b="0" baseline="-25000" dirty="0" smtClean="0">
                <a:solidFill>
                  <a:srgbClr val="FF0000"/>
                </a:solidFill>
              </a:rPr>
              <a:t>e </a:t>
            </a:r>
            <a:r>
              <a:rPr lang="en-US" sz="2400" b="0" dirty="0" smtClean="0">
                <a:solidFill>
                  <a:srgbClr val="FF0000"/>
                </a:solidFill>
              </a:rPr>
              <a:t>– </a:t>
            </a:r>
            <a:r>
              <a:rPr lang="en-US" sz="2400" b="0" dirty="0" err="1" smtClean="0">
                <a:solidFill>
                  <a:srgbClr val="FF0000"/>
                </a:solidFill>
              </a:rPr>
              <a:t>Pb</a:t>
            </a:r>
            <a:r>
              <a:rPr lang="en-US" sz="2400" b="0" dirty="0" smtClean="0">
                <a:solidFill>
                  <a:srgbClr val="FF0000"/>
                </a:solidFill>
              </a:rPr>
              <a:t> cross sections, if </a:t>
            </a:r>
            <a:r>
              <a:rPr lang="en-US" sz="2400" b="0" dirty="0" err="1" smtClean="0">
                <a:solidFill>
                  <a:srgbClr val="FF0000"/>
                </a:solidFill>
                <a:latin typeface="Symbol" pitchFamily="18" charset="2"/>
              </a:rPr>
              <a:t>n</a:t>
            </a:r>
            <a:r>
              <a:rPr lang="en-US" sz="2400" b="0" baseline="-25000" dirty="0" err="1" smtClean="0">
                <a:solidFill>
                  <a:srgbClr val="FF0000"/>
                </a:solidFill>
              </a:rPr>
              <a:t>x</a:t>
            </a:r>
            <a:r>
              <a:rPr lang="en-US" sz="2400" b="0" baseline="-25000" dirty="0" smtClean="0">
                <a:solidFill>
                  <a:srgbClr val="FF0000"/>
                </a:solidFill>
              </a:rPr>
              <a:t>  </a:t>
            </a:r>
            <a:r>
              <a:rPr lang="en-US" sz="2400" b="0" dirty="0" smtClean="0">
                <a:solidFill>
                  <a:srgbClr val="FF0000"/>
                </a:solidFill>
              </a:rPr>
              <a:t>(high E)-&gt; </a:t>
            </a:r>
            <a:r>
              <a:rPr lang="en-US" sz="2400" b="0" dirty="0" smtClean="0">
                <a:solidFill>
                  <a:srgbClr val="FF0000"/>
                </a:solidFill>
                <a:latin typeface="Symbol" pitchFamily="18" charset="2"/>
              </a:rPr>
              <a:t>n</a:t>
            </a:r>
            <a:r>
              <a:rPr lang="en-US" sz="2400" b="0" baseline="-25000" dirty="0" smtClean="0">
                <a:solidFill>
                  <a:srgbClr val="FF0000"/>
                </a:solidFill>
              </a:rPr>
              <a:t>e </a:t>
            </a:r>
            <a:r>
              <a:rPr lang="en-US" sz="2400" b="0" dirty="0" smtClean="0">
                <a:solidFill>
                  <a:srgbClr val="FF0000"/>
                </a:solidFill>
              </a:rPr>
              <a:t>flavor oscillations occur, event numbers beyond cross section uncertainties, factor of</a:t>
            </a:r>
            <a:r>
              <a:rPr lang="en-US" sz="2400" b="0" baseline="0" dirty="0" smtClean="0">
                <a:solidFill>
                  <a:srgbClr val="FF0000"/>
                </a:solidFill>
              </a:rPr>
              <a:t> 40 for 2n events</a:t>
            </a:r>
            <a:r>
              <a:rPr lang="en-US" sz="2400" b="0" dirty="0" smtClean="0">
                <a:solidFill>
                  <a:srgbClr val="FF0000"/>
                </a:solidFill>
              </a:rPr>
              <a:t> [fuller et</a:t>
            </a:r>
            <a:r>
              <a:rPr lang="en-US" sz="2400" b="0" baseline="0" dirty="0" smtClean="0">
                <a:solidFill>
                  <a:srgbClr val="FF0000"/>
                </a:solidFill>
              </a:rPr>
              <a:t> 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i-FI" sz="2400" b="0" dirty="0" smtClean="0">
                <a:solidFill>
                  <a:srgbClr val="FF0000"/>
                </a:solidFill>
              </a:rPr>
              <a:t>Inclusion of other neutrino interactions in SN core imply different neutrino fluxes at the neutrino sphere</a:t>
            </a:r>
          </a:p>
        </p:txBody>
      </p:sp>
      <p:sp>
        <p:nvSpPr>
          <p:cNvPr id="4" name="Slide Number Placeholder 3"/>
          <p:cNvSpPr>
            <a:spLocks noGrp="1"/>
          </p:cNvSpPr>
          <p:nvPr>
            <p:ph type="sldNum" sz="quarter" idx="10"/>
          </p:nvPr>
        </p:nvSpPr>
        <p:spPr/>
        <p:txBody>
          <a:bodyPr/>
          <a:lstStyle/>
          <a:p>
            <a:fld id="{C9962E14-587E-4448-B3EC-1979F837DFB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About nu properties (combine with the next flux</a:t>
            </a:r>
            <a:r>
              <a:rPr lang="en-US" baseline="0" smtClean="0"/>
              <a:t> slide: two columns!!?</a:t>
            </a:r>
            <a:r>
              <a:rPr lang="en-US" smtClean="0"/>
              <a:t>)</a:t>
            </a:r>
          </a:p>
          <a:p>
            <a:r>
              <a:rPr lang="en-US" smtClean="0"/>
              <a:t>-Relevant for my discussion is that</a:t>
            </a:r>
            <a:r>
              <a:rPr lang="en-US" baseline="0" smtClean="0"/>
              <a:t> theta13 is known to be small but  only an upper bound exists</a:t>
            </a:r>
          </a:p>
          <a:p>
            <a:r>
              <a:rPr lang="en-US" baseline="0" smtClean="0"/>
              <a:t>-and mass hierarchy is not known</a:t>
            </a:r>
          </a:p>
          <a:p>
            <a:endParaRPr lang="en-US" baseline="0" smtClean="0"/>
          </a:p>
          <a:p>
            <a:r>
              <a:rPr lang="en-US" baseline="0" smtClean="0"/>
              <a:t>-additionally (not relevant for my discussion) we do not know the nature of neutrinos (D or M or </a:t>
            </a:r>
            <a:r>
              <a:rPr lang="en-US" baseline="0" err="1" smtClean="0"/>
              <a:t>sth</a:t>
            </a:r>
            <a:r>
              <a:rPr lang="en-US" baseline="0" smtClean="0"/>
              <a:t> else)</a:t>
            </a:r>
          </a:p>
          <a:p>
            <a:r>
              <a:rPr lang="en-US" baseline="0" smtClean="0"/>
              <a:t>-CP violation in </a:t>
            </a:r>
            <a:r>
              <a:rPr lang="en-US" baseline="0" err="1" smtClean="0"/>
              <a:t>leptonic</a:t>
            </a:r>
            <a:r>
              <a:rPr lang="en-US" baseline="0" smtClean="0"/>
              <a:t> sector?</a:t>
            </a:r>
          </a:p>
          <a:p>
            <a:r>
              <a:rPr lang="en-US" baseline="0" smtClean="0"/>
              <a:t>-sterile neutrinos?</a:t>
            </a:r>
          </a:p>
          <a:p>
            <a:endParaRPr lang="en-US"/>
          </a:p>
        </p:txBody>
      </p:sp>
      <p:sp>
        <p:nvSpPr>
          <p:cNvPr id="4" name="Slide Number Placeholder 3"/>
          <p:cNvSpPr>
            <a:spLocks noGrp="1"/>
          </p:cNvSpPr>
          <p:nvPr>
            <p:ph type="sldNum" sz="quarter" idx="10"/>
          </p:nvPr>
        </p:nvSpPr>
        <p:spPr/>
        <p:txBody>
          <a:bodyPr/>
          <a:lstStyle/>
          <a:p>
            <a:fld id="{C9962E14-587E-4448-B3EC-1979F837DFB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About nu properties (combine with the next flux</a:t>
            </a:r>
            <a:r>
              <a:rPr lang="en-US" baseline="0" smtClean="0"/>
              <a:t> slide: two columns!!?</a:t>
            </a:r>
            <a:r>
              <a:rPr lang="en-US" smtClean="0"/>
              <a:t>)</a:t>
            </a:r>
          </a:p>
          <a:p>
            <a:r>
              <a:rPr lang="en-US" smtClean="0"/>
              <a:t>-Relevant for my discussion is that</a:t>
            </a:r>
            <a:r>
              <a:rPr lang="en-US" baseline="0" smtClean="0"/>
              <a:t> theta13 is known to be small but  only an upper bound exists</a:t>
            </a:r>
          </a:p>
          <a:p>
            <a:r>
              <a:rPr lang="en-US" baseline="0" smtClean="0"/>
              <a:t>-and mass hierarchy is not known</a:t>
            </a:r>
          </a:p>
          <a:p>
            <a:endParaRPr lang="en-US" baseline="0" smtClean="0"/>
          </a:p>
          <a:p>
            <a:r>
              <a:rPr lang="en-US" baseline="0" smtClean="0"/>
              <a:t>-additionally (not relevant for my discussion) we do not know the nature of neutrinos (D or M or </a:t>
            </a:r>
            <a:r>
              <a:rPr lang="en-US" baseline="0" err="1" smtClean="0"/>
              <a:t>sth</a:t>
            </a:r>
            <a:r>
              <a:rPr lang="en-US" baseline="0" smtClean="0"/>
              <a:t> else)</a:t>
            </a:r>
          </a:p>
          <a:p>
            <a:r>
              <a:rPr lang="en-US" baseline="0" smtClean="0"/>
              <a:t>-CP violation in </a:t>
            </a:r>
            <a:r>
              <a:rPr lang="en-US" baseline="0" err="1" smtClean="0"/>
              <a:t>leptonic</a:t>
            </a:r>
            <a:r>
              <a:rPr lang="en-US" baseline="0" smtClean="0"/>
              <a:t> sector?</a:t>
            </a:r>
          </a:p>
          <a:p>
            <a:r>
              <a:rPr lang="en-US" baseline="0" smtClean="0"/>
              <a:t>-sterile neutrinos?</a:t>
            </a:r>
          </a:p>
          <a:p>
            <a:endParaRPr lang="en-US"/>
          </a:p>
        </p:txBody>
      </p:sp>
      <p:sp>
        <p:nvSpPr>
          <p:cNvPr id="4" name="Slide Number Placeholder 3"/>
          <p:cNvSpPr>
            <a:spLocks noGrp="1"/>
          </p:cNvSpPr>
          <p:nvPr>
            <p:ph type="sldNum" sz="quarter" idx="10"/>
          </p:nvPr>
        </p:nvSpPr>
        <p:spPr/>
        <p:txBody>
          <a:bodyPr/>
          <a:lstStyle/>
          <a:p>
            <a:fld id="{C9962E14-587E-4448-B3EC-1979F837DFB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smtClean="0"/>
              <a:t>+ show the flux figures again!  </a:t>
            </a:r>
          </a:p>
          <a:p>
            <a:r>
              <a:rPr lang="en-US" sz="1200" smtClean="0"/>
              <a:t>L values!? Pinching values???</a:t>
            </a:r>
          </a:p>
          <a:p>
            <a:endParaRPr lang="en-US" sz="1200" smtClean="0"/>
          </a:p>
          <a:p>
            <a:endParaRPr lang="en-US" sz="1200" smtClean="0"/>
          </a:p>
        </p:txBody>
      </p:sp>
      <p:sp>
        <p:nvSpPr>
          <p:cNvPr id="4" name="Slide Number Placeholder 3"/>
          <p:cNvSpPr>
            <a:spLocks noGrp="1"/>
          </p:cNvSpPr>
          <p:nvPr>
            <p:ph type="sldNum" sz="quarter" idx="10"/>
          </p:nvPr>
        </p:nvSpPr>
        <p:spPr/>
        <p:txBody>
          <a:bodyPr/>
          <a:lstStyle/>
          <a:p>
            <a:fld id="{C9962E14-587E-4448-B3EC-1979F837DFB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402147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10870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259296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139777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429299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382292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150746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254773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402432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1406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0D93FD0-C58D-44C2-B484-85B5568BECED}" type="datetimeFigureOut">
              <a:rPr lang="fi-FI" smtClean="0"/>
              <a:pPr/>
              <a:t>29.11.2011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54230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93FD0-C58D-44C2-B484-85B5568BECED}" type="datetimeFigureOut">
              <a:rPr lang="fi-FI" smtClean="0"/>
              <a:pPr/>
              <a:t>29.11.2011</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53C6C-5186-4C14-893E-2E14312B6587}" type="slidenum">
              <a:rPr lang="fi-FI" smtClean="0"/>
              <a:pPr/>
              <a:t>‹N°›</a:t>
            </a:fld>
            <a:endParaRPr lang="fi-FI"/>
          </a:p>
        </p:txBody>
      </p:sp>
    </p:spTree>
    <p:extLst>
      <p:ext uri="{BB962C8B-B14F-4D97-AF65-F5344CB8AC3E}">
        <p14:creationId xmlns:p14="http://schemas.microsoft.com/office/powerpoint/2010/main" xmlns="" val="41790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2.xml"/><Relationship Id="rId7" Type="http://schemas.openxmlformats.org/officeDocument/2006/relationships/oleObject" Target="../embeddings/oleObject10.bin"/><Relationship Id="rId2" Type="http://schemas.openxmlformats.org/officeDocument/2006/relationships/tags" Target="../tags/tag6.xml"/><Relationship Id="rId1" Type="http://schemas.openxmlformats.org/officeDocument/2006/relationships/vmlDrawing" Target="../drawings/vmlDrawing5.v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notesSlide" Target="../notesSlides/notesSlide8.xml"/><Relationship Id="rId9"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slideLayout" Target="../slideLayouts/slideLayout2.xml"/><Relationship Id="rId7" Type="http://schemas.openxmlformats.org/officeDocument/2006/relationships/oleObject" Target="../embeddings/oleObject14.bin"/><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oleObject" Target="../embeddings/oleObject18.bin"/><Relationship Id="rId5" Type="http://schemas.openxmlformats.org/officeDocument/2006/relationships/image" Target="../media/image33.jpeg"/><Relationship Id="rId10" Type="http://schemas.openxmlformats.org/officeDocument/2006/relationships/oleObject" Target="../embeddings/oleObject17.bin"/><Relationship Id="rId4" Type="http://schemas.openxmlformats.org/officeDocument/2006/relationships/notesSlide" Target="../notesSlides/notesSlide9.xml"/><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7.jpeg"/><Relationship Id="rId5" Type="http://schemas.openxmlformats.org/officeDocument/2006/relationships/oleObject" Target="../embeddings/oleObject19.bin"/><Relationship Id="rId4" Type="http://schemas.openxmlformats.org/officeDocument/2006/relationships/notesSlide" Target="../notesSlides/notesSlide10.xml"/><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9.jpeg"/><Relationship Id="rId5" Type="http://schemas.openxmlformats.org/officeDocument/2006/relationships/oleObject" Target="../embeddings/oleObject22.bin"/><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2.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8" Type="http://schemas.openxmlformats.org/officeDocument/2006/relationships/hyperlink" Target="http://www.snolab.ca/halo/index.html" TargetMode="External"/><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notesSlide" Target="../notesSlides/notesSlide13.xml"/><Relationship Id="rId9"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48.jpe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oleObject" Target="../embeddings/oleObject30.bin"/><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50.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slideLayout" Target="../slideLayouts/slideLayout2.xml"/><Relationship Id="rId7" Type="http://schemas.openxmlformats.org/officeDocument/2006/relationships/oleObject" Target="../embeddings/oleObject32.bin"/><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image" Target="../media/image55.jpeg"/><Relationship Id="rId4" Type="http://schemas.openxmlformats.org/officeDocument/2006/relationships/notesSlide" Target="../notesSlides/notesSlide17.xml"/><Relationship Id="rId9"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slideLayout" Target="../slideLayouts/slideLayout2.xml"/><Relationship Id="rId7" Type="http://schemas.openxmlformats.org/officeDocument/2006/relationships/image" Target="../media/image60.png"/><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image" Target="../media/image59.jpeg"/><Relationship Id="rId10" Type="http://schemas.openxmlformats.org/officeDocument/2006/relationships/oleObject" Target="../embeddings/oleObject38.bin"/><Relationship Id="rId4" Type="http://schemas.openxmlformats.org/officeDocument/2006/relationships/notesSlide" Target="../notesSlides/notesSlide18.xml"/><Relationship Id="rId9" Type="http://schemas.openxmlformats.org/officeDocument/2006/relationships/oleObject" Target="../embeddings/oleObject3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slideLayout" Target="../slideLayouts/slideLayout2.xml"/><Relationship Id="rId7" Type="http://schemas.openxmlformats.org/officeDocument/2006/relationships/oleObject" Target="../embeddings/oleObject42.bin"/><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notesSlide" Target="../notesSlides/notesSlide22.xml"/><Relationship Id="rId9"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oleObject" Target="../embeddings/oleObject3.bin"/><Relationship Id="rId12" Type="http://schemas.microsoft.com/office/2007/relationships/hdphoto" Target="../media/hdphoto1.wdp"/><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2.bin"/><Relationship Id="rId3" Type="http://schemas.openxmlformats.org/officeDocument/2006/relationships/slideLayout" Target="../slideLayouts/slideLayout2.xml"/><Relationship Id="rId7" Type="http://schemas.openxmlformats.org/officeDocument/2006/relationships/oleObject" Target="../embeddings/oleObject46.bin"/><Relationship Id="rId12" Type="http://schemas.openxmlformats.org/officeDocument/2006/relationships/oleObject" Target="../embeddings/oleObject51.bin"/><Relationship Id="rId2" Type="http://schemas.openxmlformats.org/officeDocument/2006/relationships/tags" Target="../tags/tag20.xml"/><Relationship Id="rId16" Type="http://schemas.openxmlformats.org/officeDocument/2006/relationships/oleObject" Target="../embeddings/oleObject55.bin"/><Relationship Id="rId1" Type="http://schemas.openxmlformats.org/officeDocument/2006/relationships/vmlDrawing" Target="../drawings/vmlDrawing17.vml"/><Relationship Id="rId6" Type="http://schemas.openxmlformats.org/officeDocument/2006/relationships/oleObject" Target="../embeddings/oleObject45.bin"/><Relationship Id="rId11" Type="http://schemas.openxmlformats.org/officeDocument/2006/relationships/oleObject" Target="../embeddings/oleObject50.bin"/><Relationship Id="rId5" Type="http://schemas.openxmlformats.org/officeDocument/2006/relationships/image" Target="../media/image84.jpeg"/><Relationship Id="rId15" Type="http://schemas.openxmlformats.org/officeDocument/2006/relationships/oleObject" Target="../embeddings/oleObject54.bin"/><Relationship Id="rId10" Type="http://schemas.openxmlformats.org/officeDocument/2006/relationships/oleObject" Target="../embeddings/oleObject49.bin"/><Relationship Id="rId4" Type="http://schemas.openxmlformats.org/officeDocument/2006/relationships/notesSlide" Target="../notesSlides/notesSlide23.xml"/><Relationship Id="rId9" Type="http://schemas.openxmlformats.org/officeDocument/2006/relationships/oleObject" Target="../embeddings/oleObject48.bin"/><Relationship Id="rId14"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oleObject" Target="../embeddings/oleObject56.bin"/><Relationship Id="rId5" Type="http://schemas.openxmlformats.org/officeDocument/2006/relationships/image" Target="../media/image88.jpeg"/><Relationship Id="rId4"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8.bin"/><Relationship Id="rId2" Type="http://schemas.openxmlformats.org/officeDocument/2006/relationships/tags" Target="../tags/tag22.xml"/><Relationship Id="rId1" Type="http://schemas.openxmlformats.org/officeDocument/2006/relationships/vmlDrawing" Target="../drawings/vmlDrawing19.vml"/><Relationship Id="rId6" Type="http://schemas.openxmlformats.org/officeDocument/2006/relationships/oleObject" Target="../embeddings/oleObject57.bin"/><Relationship Id="rId5" Type="http://schemas.openxmlformats.org/officeDocument/2006/relationships/image" Target="../media/image91.jpeg"/><Relationship Id="rId4"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9.bin"/><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61.bin"/><Relationship Id="rId2" Type="http://schemas.openxmlformats.org/officeDocument/2006/relationships/tags" Target="../tags/tag24.xml"/><Relationship Id="rId1" Type="http://schemas.openxmlformats.org/officeDocument/2006/relationships/vmlDrawing" Target="../drawings/vmlDrawing21.vml"/><Relationship Id="rId6" Type="http://schemas.openxmlformats.org/officeDocument/2006/relationships/oleObject" Target="../embeddings/oleObject60.bin"/><Relationship Id="rId5" Type="http://schemas.openxmlformats.org/officeDocument/2006/relationships/image" Target="../media/image97.jpeg"/><Relationship Id="rId4"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slideLayout" Target="../slideLayouts/slideLayout2.xml"/><Relationship Id="rId7" Type="http://schemas.openxmlformats.org/officeDocument/2006/relationships/oleObject" Target="../embeddings/oleObject62.bin"/><Relationship Id="rId2" Type="http://schemas.openxmlformats.org/officeDocument/2006/relationships/tags" Target="../tags/tag25.xml"/><Relationship Id="rId1" Type="http://schemas.openxmlformats.org/officeDocument/2006/relationships/vmlDrawing" Target="../drawings/vmlDrawing22.vml"/><Relationship Id="rId6" Type="http://schemas.openxmlformats.org/officeDocument/2006/relationships/image" Target="../media/image21.jpeg"/><Relationship Id="rId11" Type="http://schemas.openxmlformats.org/officeDocument/2006/relationships/oleObject" Target="../embeddings/oleObject66.bin"/><Relationship Id="rId5" Type="http://schemas.openxmlformats.org/officeDocument/2006/relationships/image" Target="../media/image37.jpeg"/><Relationship Id="rId10" Type="http://schemas.openxmlformats.org/officeDocument/2006/relationships/oleObject" Target="../embeddings/oleObject65.bin"/><Relationship Id="rId4" Type="http://schemas.openxmlformats.org/officeDocument/2006/relationships/notesSlide" Target="../notesSlides/notesSlide28.xml"/><Relationship Id="rId9" Type="http://schemas.openxmlformats.org/officeDocument/2006/relationships/oleObject" Target="../embeddings/oleObject64.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slideLayout" Target="../slideLayouts/slideLayout2.xml"/><Relationship Id="rId7" Type="http://schemas.openxmlformats.org/officeDocument/2006/relationships/oleObject" Target="../embeddings/oleObject68.bin"/><Relationship Id="rId2" Type="http://schemas.openxmlformats.org/officeDocument/2006/relationships/tags" Target="../tags/tag26.xml"/><Relationship Id="rId1" Type="http://schemas.openxmlformats.org/officeDocument/2006/relationships/vmlDrawing" Target="../drawings/vmlDrawing23.vml"/><Relationship Id="rId6" Type="http://schemas.openxmlformats.org/officeDocument/2006/relationships/oleObject" Target="../embeddings/oleObject67.bin"/><Relationship Id="rId5" Type="http://schemas.openxmlformats.org/officeDocument/2006/relationships/image" Target="../media/image19.jpeg"/><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slideLayout" Target="../slideLayouts/slideLayout2.xml"/><Relationship Id="rId7" Type="http://schemas.openxmlformats.org/officeDocument/2006/relationships/oleObject" Target="../embeddings/oleObject72.bin"/><Relationship Id="rId2" Type="http://schemas.openxmlformats.org/officeDocument/2006/relationships/tags" Target="../tags/tag27.xml"/><Relationship Id="rId1" Type="http://schemas.openxmlformats.org/officeDocument/2006/relationships/vmlDrawing" Target="../drawings/vmlDrawing24.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image" Target="../media/image10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Kuva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59762" y="2311574"/>
            <a:ext cx="5022943" cy="3926331"/>
          </a:xfrm>
          <a:prstGeom prst="rect">
            <a:avLst/>
          </a:prstGeom>
        </p:spPr>
      </p:pic>
      <p:pic>
        <p:nvPicPr>
          <p:cNvPr id="13" name="Picture 9" descr="HALO.jpg"/>
          <p:cNvPicPr>
            <a:picLocks noChangeAspect="1"/>
          </p:cNvPicPr>
          <p:nvPr/>
        </p:nvPicPr>
        <p:blipFill>
          <a:blip r:embed="rId3" cstate="print"/>
          <a:stretch>
            <a:fillRect/>
          </a:stretch>
        </p:blipFill>
        <p:spPr>
          <a:xfrm>
            <a:off x="5690497" y="2373669"/>
            <a:ext cx="4921860" cy="3790880"/>
          </a:xfrm>
          <a:prstGeom prst="rect">
            <a:avLst/>
          </a:prstGeom>
        </p:spPr>
      </p:pic>
      <p:pic>
        <p:nvPicPr>
          <p:cNvPr id="7" name="Kuva 6"/>
          <p:cNvPicPr>
            <a:picLocks noChangeAspect="1"/>
          </p:cNvPicPr>
          <p:nvPr/>
        </p:nvPicPr>
        <p:blipFill rotWithShape="1">
          <a:blip r:embed="rId4" cstate="print">
            <a:extLst>
              <a:ext uri="{28A0092B-C50C-407E-A947-70E740481C1C}">
                <a14:useLocalDpi xmlns:a14="http://schemas.microsoft.com/office/drawing/2010/main" xmlns="" val="0"/>
              </a:ext>
            </a:extLst>
          </a:blip>
          <a:srcRect l="18894" t="4148" r="8675" b="3898"/>
          <a:stretch/>
        </p:blipFill>
        <p:spPr>
          <a:xfrm>
            <a:off x="10692680" y="640975"/>
            <a:ext cx="1330288" cy="1264988"/>
          </a:xfrm>
          <a:prstGeom prst="rect">
            <a:avLst/>
          </a:prstGeom>
        </p:spPr>
      </p:pic>
      <p:sp>
        <p:nvSpPr>
          <p:cNvPr id="2" name="Otsikko 1"/>
          <p:cNvSpPr>
            <a:spLocks noGrp="1"/>
          </p:cNvSpPr>
          <p:nvPr>
            <p:ph type="ctrTitle"/>
          </p:nvPr>
        </p:nvSpPr>
        <p:spPr>
          <a:xfrm>
            <a:off x="146668" y="185495"/>
            <a:ext cx="8820472" cy="1856524"/>
          </a:xfrm>
        </p:spPr>
        <p:style>
          <a:lnRef idx="0">
            <a:schemeClr val="accent6"/>
          </a:lnRef>
          <a:fillRef idx="3">
            <a:schemeClr val="accent6"/>
          </a:fillRef>
          <a:effectRef idx="3">
            <a:schemeClr val="accent6"/>
          </a:effectRef>
          <a:fontRef idx="minor">
            <a:schemeClr val="lt1"/>
          </a:fontRef>
        </p:style>
        <p:txBody>
          <a:bodyPr>
            <a:noAutofit/>
          </a:bodyPr>
          <a:lstStyle/>
          <a:p>
            <a:r>
              <a:rPr lang="en-US" sz="3200" dirty="0" smtClean="0">
                <a:solidFill>
                  <a:schemeClr val="bg1"/>
                </a:solidFill>
                <a:latin typeface="Baskerville Old Face" pitchFamily="18" charset="0"/>
              </a:rPr>
              <a:t>SUPERNOVA NEUTRINO SIGNAL AT </a:t>
            </a:r>
            <a:br>
              <a:rPr lang="en-US" sz="3200" dirty="0" smtClean="0">
                <a:solidFill>
                  <a:schemeClr val="bg1"/>
                </a:solidFill>
                <a:latin typeface="Baskerville Old Face" pitchFamily="18" charset="0"/>
              </a:rPr>
            </a:br>
            <a:r>
              <a:rPr lang="en-US" sz="3200" dirty="0" smtClean="0">
                <a:solidFill>
                  <a:schemeClr val="bg1"/>
                </a:solidFill>
                <a:latin typeface="Baskerville Old Face" pitchFamily="18" charset="0"/>
              </a:rPr>
              <a:t>HELIUM AND LEAD OBSERVATORY:</a:t>
            </a:r>
            <a:br>
              <a:rPr lang="en-US" sz="3200" dirty="0" smtClean="0">
                <a:solidFill>
                  <a:schemeClr val="bg1"/>
                </a:solidFill>
                <a:latin typeface="Baskerville Old Face" pitchFamily="18" charset="0"/>
              </a:rPr>
            </a:br>
            <a:r>
              <a:rPr lang="en-US" sz="2400" b="1" dirty="0" smtClean="0">
                <a:solidFill>
                  <a:schemeClr val="bg1"/>
                </a:solidFill>
              </a:rPr>
              <a:t>Learning about the primary neutrino fluxes and neutrino properties</a:t>
            </a:r>
            <a:endParaRPr lang="fi-FI" sz="2400" dirty="0">
              <a:solidFill>
                <a:schemeClr val="bg1"/>
              </a:solidFill>
            </a:endParaRPr>
          </a:p>
        </p:txBody>
      </p:sp>
      <p:sp>
        <p:nvSpPr>
          <p:cNvPr id="4" name="Suorakulmio 3"/>
          <p:cNvSpPr/>
          <p:nvPr/>
        </p:nvSpPr>
        <p:spPr>
          <a:xfrm>
            <a:off x="35762" y="6237906"/>
            <a:ext cx="10097547" cy="523220"/>
          </a:xfrm>
          <a:prstGeom prst="rect">
            <a:avLst/>
          </a:prstGeom>
        </p:spPr>
        <p:txBody>
          <a:bodyPr wrap="square">
            <a:spAutoFit/>
          </a:bodyPr>
          <a:lstStyle/>
          <a:p>
            <a:r>
              <a:rPr lang="fi-FI" sz="2800" dirty="0" smtClean="0">
                <a:solidFill>
                  <a:schemeClr val="accent6">
                    <a:lumMod val="75000"/>
                  </a:schemeClr>
                </a:solidFill>
                <a:effectLst>
                  <a:outerShdw blurRad="38100" dist="38100" dir="2700000" algn="tl">
                    <a:srgbClr val="000000">
                      <a:alpha val="43137"/>
                    </a:srgbClr>
                  </a:outerShdw>
                </a:effectLst>
              </a:rPr>
              <a:t>    LAPP, </a:t>
            </a:r>
            <a:r>
              <a:rPr lang="fi-FI" sz="2800" dirty="0" err="1" smtClean="0">
                <a:solidFill>
                  <a:schemeClr val="accent6">
                    <a:lumMod val="75000"/>
                  </a:schemeClr>
                </a:solidFill>
                <a:effectLst>
                  <a:outerShdw blurRad="38100" dist="38100" dir="2700000" algn="tl">
                    <a:srgbClr val="000000">
                      <a:alpha val="43137"/>
                    </a:srgbClr>
                  </a:outerShdw>
                </a:effectLst>
              </a:rPr>
              <a:t>Annecy-le-Vieux</a:t>
            </a:r>
            <a:r>
              <a:rPr lang="fi-FI" sz="2800" dirty="0" smtClean="0">
                <a:solidFill>
                  <a:schemeClr val="accent6">
                    <a:lumMod val="75000"/>
                  </a:schemeClr>
                </a:solidFill>
                <a:effectLst>
                  <a:outerShdw blurRad="38100" dist="38100" dir="2700000" algn="tl">
                    <a:srgbClr val="000000">
                      <a:alpha val="43137"/>
                    </a:srgbClr>
                  </a:outerShdw>
                </a:effectLst>
              </a:rPr>
              <a:t>  	        28-29/11/</a:t>
            </a:r>
            <a:r>
              <a:rPr lang="en-US" sz="2800" dirty="0" smtClean="0">
                <a:solidFill>
                  <a:schemeClr val="accent6">
                    <a:lumMod val="75000"/>
                  </a:schemeClr>
                </a:solidFill>
                <a:effectLst>
                  <a:outerShdw blurRad="38100" dist="38100" dir="2700000" algn="tl">
                    <a:srgbClr val="000000">
                      <a:alpha val="43137"/>
                    </a:srgbClr>
                  </a:outerShdw>
                </a:effectLst>
              </a:rPr>
              <a:t>2011</a:t>
            </a:r>
            <a:endParaRPr lang="en-US" sz="2800" dirty="0">
              <a:solidFill>
                <a:schemeClr val="accent6">
                  <a:lumMod val="75000"/>
                </a:schemeClr>
              </a:solidFill>
              <a:effectLst>
                <a:outerShdw blurRad="38100" dist="38100" dir="2700000" algn="tl">
                  <a:srgbClr val="000000">
                    <a:alpha val="43137"/>
                  </a:srgbClr>
                </a:outerShdw>
              </a:effectLst>
            </a:endParaRPr>
          </a:p>
        </p:txBody>
      </p:sp>
      <p:pic>
        <p:nvPicPr>
          <p:cNvPr id="5"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78789" y="2679699"/>
            <a:ext cx="2156230" cy="1264988"/>
          </a:xfrm>
          <a:prstGeom prst="rect">
            <a:avLst/>
          </a:prstGeom>
        </p:spPr>
      </p:pic>
      <p:pic>
        <p:nvPicPr>
          <p:cNvPr id="8" name="Picture 11" descr="snolab2.jpg"/>
          <p:cNvPicPr>
            <a:picLocks noChangeAspect="1"/>
          </p:cNvPicPr>
          <p:nvPr/>
        </p:nvPicPr>
        <p:blipFill>
          <a:blip r:embed="rId6" cstate="print"/>
          <a:stretch>
            <a:fillRect/>
          </a:stretch>
        </p:blipFill>
        <p:spPr>
          <a:xfrm>
            <a:off x="7236296" y="5481635"/>
            <a:ext cx="1551076" cy="756270"/>
          </a:xfrm>
          <a:prstGeom prst="rect">
            <a:avLst/>
          </a:prstGeom>
        </p:spPr>
      </p:pic>
      <p:pic>
        <p:nvPicPr>
          <p:cNvPr id="6" name="Kuva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810793" y="4597086"/>
            <a:ext cx="1485900" cy="2235200"/>
          </a:xfrm>
          <a:prstGeom prst="rect">
            <a:avLst/>
          </a:prstGeom>
        </p:spPr>
      </p:pic>
      <p:sp>
        <p:nvSpPr>
          <p:cNvPr id="3" name="Alaotsikko 2"/>
          <p:cNvSpPr>
            <a:spLocks noGrp="1"/>
          </p:cNvSpPr>
          <p:nvPr>
            <p:ph type="subTitle" idx="1"/>
          </p:nvPr>
        </p:nvSpPr>
        <p:spPr>
          <a:xfrm>
            <a:off x="2267743" y="3910663"/>
            <a:ext cx="4572000" cy="648072"/>
          </a:xfrm>
        </p:spPr>
        <p:txBody>
          <a:bodyPr/>
          <a:lstStyle/>
          <a:p>
            <a:r>
              <a:rPr lang="fi-FI" b="1" dirty="0" smtClean="0">
                <a:solidFill>
                  <a:schemeClr val="accent6">
                    <a:lumMod val="75000"/>
                  </a:schemeClr>
                </a:solidFill>
              </a:rPr>
              <a:t>Daavid Väänänen</a:t>
            </a:r>
          </a:p>
        </p:txBody>
      </p:sp>
      <p:sp>
        <p:nvSpPr>
          <p:cNvPr id="9" name="Suorakulmio 8"/>
          <p:cNvSpPr/>
          <p:nvPr/>
        </p:nvSpPr>
        <p:spPr>
          <a:xfrm>
            <a:off x="1526042" y="1849909"/>
            <a:ext cx="6061724"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fi-FI" sz="2400" b="1" dirty="0" smtClean="0"/>
              <a:t>D. Väänänen, C. </a:t>
            </a:r>
            <a:r>
              <a:rPr lang="fi-FI" sz="2400" b="1" dirty="0" err="1" smtClean="0"/>
              <a:t>Volpe</a:t>
            </a:r>
            <a:r>
              <a:rPr lang="fi-FI" sz="2400" b="1" dirty="0" smtClean="0"/>
              <a:t>, JCAP 1110 (2011) 019</a:t>
            </a:r>
            <a:endParaRPr lang="fi-FI" sz="2400" b="1" dirty="0"/>
          </a:p>
        </p:txBody>
      </p:sp>
    </p:spTree>
    <p:extLst>
      <p:ext uri="{BB962C8B-B14F-4D97-AF65-F5344CB8AC3E}">
        <p14:creationId xmlns:p14="http://schemas.microsoft.com/office/powerpoint/2010/main" xmlns="" val="168421145"/>
      </p:ext>
    </p:extLst>
  </p:cSld>
  <p:clrMapOvr>
    <a:masterClrMapping/>
  </p:clrMapOvr>
  <mc:AlternateContent xmlns:mc="http://schemas.openxmlformats.org/markup-compatibility/2006">
    <mc:Choice xmlns:p14="http://schemas.microsoft.com/office/powerpoint/2010/main" xmlns="" Requires="p14">
      <p:transition spd="slow" p14:dur="2000" advTm="16818"/>
    </mc:Choice>
    <mc:Fallback>
      <p:transition spd="slow" advTm="1681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orakulmio 20"/>
          <p:cNvSpPr/>
          <p:nvPr/>
        </p:nvSpPr>
        <p:spPr>
          <a:xfrm>
            <a:off x="-324544" y="-171400"/>
            <a:ext cx="9721080" cy="7272808"/>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57200" y="2235975"/>
            <a:ext cx="8229600" cy="762248"/>
          </a:xfrm>
        </p:spPr>
        <p:txBody>
          <a:bodyPr/>
          <a:lstStyle/>
          <a:p>
            <a:r>
              <a:rPr lang="fi-FI" dirty="0" smtClean="0"/>
              <a:t>MSW EFFECT</a:t>
            </a:r>
            <a:endParaRPr lang="fi-FI" dirty="0"/>
          </a:p>
        </p:txBody>
      </p:sp>
      <p:sp>
        <p:nvSpPr>
          <p:cNvPr id="3" name="Sisällön paikkamerkki 2"/>
          <p:cNvSpPr>
            <a:spLocks noGrp="1"/>
          </p:cNvSpPr>
          <p:nvPr>
            <p:ph idx="1"/>
          </p:nvPr>
        </p:nvSpPr>
        <p:spPr>
          <a:xfrm>
            <a:off x="457200" y="836711"/>
            <a:ext cx="8229600" cy="6428069"/>
          </a:xfrm>
        </p:spPr>
        <p:txBody>
          <a:bodyPr>
            <a:normAutofit/>
          </a:bodyPr>
          <a:lstStyle/>
          <a:p>
            <a:r>
              <a:rPr lang="fi-FI" dirty="0" err="1" smtClean="0">
                <a:solidFill>
                  <a:schemeClr val="bg1"/>
                </a:solidFill>
              </a:rPr>
              <a:t>Resonance</a:t>
            </a:r>
            <a:r>
              <a:rPr lang="fi-FI" dirty="0" smtClean="0">
                <a:solidFill>
                  <a:schemeClr val="bg1"/>
                </a:solidFill>
              </a:rPr>
              <a:t> </a:t>
            </a:r>
            <a:r>
              <a:rPr lang="fi-FI" dirty="0" err="1" smtClean="0">
                <a:solidFill>
                  <a:schemeClr val="bg1"/>
                </a:solidFill>
              </a:rPr>
              <a:t>flavor</a:t>
            </a:r>
            <a:r>
              <a:rPr lang="fi-FI" dirty="0" smtClean="0">
                <a:solidFill>
                  <a:schemeClr val="bg1"/>
                </a:solidFill>
              </a:rPr>
              <a:t> </a:t>
            </a:r>
            <a:r>
              <a:rPr lang="fi-FI" dirty="0" err="1" smtClean="0">
                <a:solidFill>
                  <a:schemeClr val="bg1"/>
                </a:solidFill>
              </a:rPr>
              <a:t>conversion</a:t>
            </a:r>
            <a:endParaRPr lang="fi-FI" dirty="0" smtClean="0">
              <a:solidFill>
                <a:schemeClr val="bg1"/>
              </a:solidFill>
            </a:endParaRPr>
          </a:p>
          <a:p>
            <a:endParaRPr lang="fi-FI" dirty="0">
              <a:solidFill>
                <a:schemeClr val="bg1"/>
              </a:solidFill>
            </a:endParaRPr>
          </a:p>
          <a:p>
            <a:endParaRPr lang="fi-FI" dirty="0" smtClean="0">
              <a:solidFill>
                <a:schemeClr val="bg1"/>
              </a:solidFill>
            </a:endParaRPr>
          </a:p>
          <a:p>
            <a:endParaRPr lang="fi-FI" dirty="0">
              <a:solidFill>
                <a:schemeClr val="bg1"/>
              </a:solidFill>
            </a:endParaRPr>
          </a:p>
          <a:p>
            <a:endParaRPr lang="fi-FI" dirty="0" smtClean="0">
              <a:solidFill>
                <a:schemeClr val="bg1"/>
              </a:solidFill>
            </a:endParaRPr>
          </a:p>
          <a:p>
            <a:endParaRPr lang="en-US" sz="2800" dirty="0" smtClean="0">
              <a:solidFill>
                <a:schemeClr val="bg1"/>
              </a:solidFill>
            </a:endParaRPr>
          </a:p>
          <a:p>
            <a:r>
              <a:rPr lang="en-US" sz="2800" dirty="0" smtClean="0">
                <a:solidFill>
                  <a:schemeClr val="bg1"/>
                </a:solidFill>
              </a:rPr>
              <a:t>Low resonance: </a:t>
            </a:r>
          </a:p>
          <a:p>
            <a:pPr lvl="1"/>
            <a:r>
              <a:rPr lang="en-US" sz="2400" dirty="0" smtClean="0">
                <a:solidFill>
                  <a:schemeClr val="bg1"/>
                </a:solidFill>
              </a:rPr>
              <a:t>always adiabatic, always for </a:t>
            </a:r>
            <a:r>
              <a:rPr lang="en-US" sz="2400" dirty="0" smtClean="0">
                <a:solidFill>
                  <a:schemeClr val="bg1"/>
                </a:solidFill>
                <a:latin typeface="Symbol" pitchFamily="18" charset="2"/>
              </a:rPr>
              <a:t>n</a:t>
            </a:r>
            <a:r>
              <a:rPr lang="en-US" sz="2400" dirty="0" smtClean="0">
                <a:solidFill>
                  <a:schemeClr val="bg1"/>
                </a:solidFill>
              </a:rPr>
              <a:t>’s</a:t>
            </a:r>
          </a:p>
          <a:p>
            <a:r>
              <a:rPr lang="en-US" sz="2800" dirty="0" smtClean="0">
                <a:solidFill>
                  <a:schemeClr val="bg1"/>
                </a:solidFill>
              </a:rPr>
              <a:t>High resonance: </a:t>
            </a:r>
          </a:p>
          <a:p>
            <a:pPr lvl="1"/>
            <a:r>
              <a:rPr lang="en-US" sz="2400" dirty="0" smtClean="0">
                <a:solidFill>
                  <a:schemeClr val="bg1"/>
                </a:solidFill>
              </a:rPr>
              <a:t>(non-)adiabatic for </a:t>
            </a:r>
            <a:r>
              <a:rPr lang="en-US" sz="2400" i="1" dirty="0" smtClean="0">
                <a:solidFill>
                  <a:schemeClr val="bg1"/>
                </a:solidFill>
                <a:latin typeface="Symbol" pitchFamily="18" charset="2"/>
              </a:rPr>
              <a:t>q</a:t>
            </a:r>
            <a:r>
              <a:rPr lang="en-US" sz="2400" baseline="-25000" dirty="0" smtClean="0">
                <a:solidFill>
                  <a:schemeClr val="bg1"/>
                </a:solidFill>
              </a:rPr>
              <a:t> 13 </a:t>
            </a:r>
            <a:r>
              <a:rPr lang="en-US" sz="2400" dirty="0" smtClean="0">
                <a:solidFill>
                  <a:schemeClr val="bg1"/>
                </a:solidFill>
              </a:rPr>
              <a:t>&gt; 0.03 (&lt; 0.003)</a:t>
            </a:r>
          </a:p>
        </p:txBody>
      </p:sp>
      <p:grpSp>
        <p:nvGrpSpPr>
          <p:cNvPr id="5" name="Ryhmä 4"/>
          <p:cNvGrpSpPr/>
          <p:nvPr/>
        </p:nvGrpSpPr>
        <p:grpSpPr>
          <a:xfrm>
            <a:off x="1361440" y="1464729"/>
            <a:ext cx="6300192" cy="2824348"/>
            <a:chOff x="1403648" y="836712"/>
            <a:chExt cx="6300192" cy="2824348"/>
          </a:xfrm>
        </p:grpSpPr>
        <p:pic>
          <p:nvPicPr>
            <p:cNvPr id="6" name="Picture 16" descr="PlotIMHNMH.JPG"/>
            <p:cNvPicPr>
              <a:picLocks noChangeAspect="1"/>
            </p:cNvPicPr>
            <p:nvPr/>
          </p:nvPicPr>
          <p:blipFill>
            <a:blip r:embed="rId3" cstate="print"/>
            <a:stretch>
              <a:fillRect/>
            </a:stretch>
          </p:blipFill>
          <p:spPr>
            <a:xfrm>
              <a:off x="1403648" y="836712"/>
              <a:ext cx="6300192" cy="2824348"/>
            </a:xfrm>
            <a:prstGeom prst="rect">
              <a:avLst/>
            </a:prstGeom>
          </p:spPr>
        </p:pic>
        <p:sp>
          <p:nvSpPr>
            <p:cNvPr id="7" name="Rectangle 17"/>
            <p:cNvSpPr/>
            <p:nvPr/>
          </p:nvSpPr>
          <p:spPr>
            <a:xfrm>
              <a:off x="1907704" y="836712"/>
              <a:ext cx="600374" cy="369332"/>
            </a:xfrm>
            <a:prstGeom prst="rect">
              <a:avLst/>
            </a:prstGeom>
          </p:spPr>
          <p:txBody>
            <a:bodyPr wrap="square">
              <a:spAutoFit/>
            </a:bodyPr>
            <a:lstStyle/>
            <a:p>
              <a:r>
                <a:rPr lang="en-US" b="1" dirty="0" err="1" smtClean="0">
                  <a:effectLst>
                    <a:outerShdw blurRad="38100" dist="38100" dir="2700000" algn="tl">
                      <a:srgbClr val="000000">
                        <a:alpha val="43137"/>
                      </a:srgbClr>
                    </a:outerShdw>
                  </a:effectLst>
                </a:rPr>
                <a:t>IMH</a:t>
              </a:r>
              <a:endParaRPr lang="en-US" b="1" dirty="0">
                <a:effectLst>
                  <a:outerShdw blurRad="38100" dist="38100" dir="2700000" algn="tl">
                    <a:srgbClr val="000000">
                      <a:alpha val="43137"/>
                    </a:srgbClr>
                  </a:outerShdw>
                </a:effectLst>
              </a:endParaRPr>
            </a:p>
          </p:txBody>
        </p:sp>
        <p:sp>
          <p:nvSpPr>
            <p:cNvPr id="8" name="Rectangle 18"/>
            <p:cNvSpPr/>
            <p:nvPr/>
          </p:nvSpPr>
          <p:spPr>
            <a:xfrm>
              <a:off x="6012160" y="836712"/>
              <a:ext cx="692814" cy="369332"/>
            </a:xfrm>
            <a:prstGeom prst="rect">
              <a:avLst/>
            </a:prstGeom>
          </p:spPr>
          <p:txBody>
            <a:bodyPr wrap="square">
              <a:spAutoFit/>
            </a:bodyPr>
            <a:lstStyle/>
            <a:p>
              <a:r>
                <a:rPr lang="en-US" b="1" dirty="0" err="1" smtClean="0">
                  <a:effectLst>
                    <a:outerShdw blurRad="38100" dist="38100" dir="2700000" algn="tl">
                      <a:srgbClr val="000000">
                        <a:alpha val="43137"/>
                      </a:srgbClr>
                    </a:outerShdw>
                  </a:effectLst>
                </a:rPr>
                <a:t>NMH</a:t>
              </a:r>
              <a:endParaRPr lang="en-US" b="1" dirty="0">
                <a:effectLst>
                  <a:outerShdw blurRad="38100" dist="38100" dir="2700000" algn="tl">
                    <a:srgbClr val="000000">
                      <a:alpha val="43137"/>
                    </a:srgbClr>
                  </a:outerShdw>
                </a:effectLst>
              </a:endParaRPr>
            </a:p>
          </p:txBody>
        </p:sp>
        <p:sp>
          <p:nvSpPr>
            <p:cNvPr id="9" name="Oval 15"/>
            <p:cNvSpPr/>
            <p:nvPr/>
          </p:nvSpPr>
          <p:spPr>
            <a:xfrm>
              <a:off x="6804248" y="1340768"/>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Oval 22"/>
            <p:cNvSpPr/>
            <p:nvPr/>
          </p:nvSpPr>
          <p:spPr>
            <a:xfrm>
              <a:off x="5508104" y="2060848"/>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Oval 23"/>
            <p:cNvSpPr/>
            <p:nvPr/>
          </p:nvSpPr>
          <p:spPr>
            <a:xfrm>
              <a:off x="3275856" y="1268760"/>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Oval 24"/>
            <p:cNvSpPr/>
            <p:nvPr/>
          </p:nvSpPr>
          <p:spPr>
            <a:xfrm>
              <a:off x="1763688" y="2060848"/>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ZoneTexte 25"/>
            <p:cNvSpPr txBox="1"/>
            <p:nvPr/>
          </p:nvSpPr>
          <p:spPr>
            <a:xfrm>
              <a:off x="1835696" y="1772816"/>
              <a:ext cx="648072" cy="400110"/>
            </a:xfrm>
            <a:prstGeom prst="rect">
              <a:avLst/>
            </a:prstGeom>
            <a:noFill/>
          </p:spPr>
          <p:txBody>
            <a:bodyPr wrap="square" rtlCol="0">
              <a:spAutoFit/>
            </a:bodyPr>
            <a:lstStyle/>
            <a:p>
              <a:r>
                <a:rPr lang="en-US" sz="2000" b="1" dirty="0" smtClean="0"/>
                <a:t>H</a:t>
              </a:r>
              <a:endParaRPr lang="en-US" sz="2000" b="1" dirty="0"/>
            </a:p>
          </p:txBody>
        </p:sp>
        <p:sp>
          <p:nvSpPr>
            <p:cNvPr id="14" name="ZoneTexte 26"/>
            <p:cNvSpPr txBox="1"/>
            <p:nvPr/>
          </p:nvSpPr>
          <p:spPr>
            <a:xfrm>
              <a:off x="3347864" y="1052736"/>
              <a:ext cx="648072" cy="400110"/>
            </a:xfrm>
            <a:prstGeom prst="rect">
              <a:avLst/>
            </a:prstGeom>
            <a:noFill/>
          </p:spPr>
          <p:txBody>
            <a:bodyPr wrap="square" rtlCol="0">
              <a:spAutoFit/>
            </a:bodyPr>
            <a:lstStyle/>
            <a:p>
              <a:r>
                <a:rPr lang="en-US" sz="2000" b="1" dirty="0" smtClean="0"/>
                <a:t>L</a:t>
              </a:r>
              <a:endParaRPr lang="en-US" sz="2000" b="1" dirty="0"/>
            </a:p>
          </p:txBody>
        </p:sp>
        <p:sp>
          <p:nvSpPr>
            <p:cNvPr id="15" name="ZoneTexte 27"/>
            <p:cNvSpPr txBox="1"/>
            <p:nvPr/>
          </p:nvSpPr>
          <p:spPr>
            <a:xfrm>
              <a:off x="6948264" y="1052736"/>
              <a:ext cx="648072" cy="400110"/>
            </a:xfrm>
            <a:prstGeom prst="rect">
              <a:avLst/>
            </a:prstGeom>
            <a:noFill/>
          </p:spPr>
          <p:txBody>
            <a:bodyPr wrap="square" rtlCol="0">
              <a:spAutoFit/>
            </a:bodyPr>
            <a:lstStyle/>
            <a:p>
              <a:r>
                <a:rPr lang="en-US" sz="2000" b="1" dirty="0" smtClean="0"/>
                <a:t>H</a:t>
              </a:r>
              <a:endParaRPr lang="en-US" sz="2000" b="1" dirty="0"/>
            </a:p>
          </p:txBody>
        </p:sp>
        <p:sp>
          <p:nvSpPr>
            <p:cNvPr id="16" name="ZoneTexte 28"/>
            <p:cNvSpPr txBox="1"/>
            <p:nvPr/>
          </p:nvSpPr>
          <p:spPr>
            <a:xfrm>
              <a:off x="5580112" y="1772816"/>
              <a:ext cx="648072" cy="400110"/>
            </a:xfrm>
            <a:prstGeom prst="rect">
              <a:avLst/>
            </a:prstGeom>
            <a:noFill/>
          </p:spPr>
          <p:txBody>
            <a:bodyPr wrap="square" rtlCol="0">
              <a:spAutoFit/>
            </a:bodyPr>
            <a:lstStyle/>
            <a:p>
              <a:r>
                <a:rPr lang="en-US" sz="2000" b="1" dirty="0" smtClean="0"/>
                <a:t>L</a:t>
              </a:r>
              <a:endParaRPr lang="en-US" sz="2000" b="1" dirty="0"/>
            </a:p>
          </p:txBody>
        </p:sp>
      </p:grpSp>
      <p:graphicFrame>
        <p:nvGraphicFramePr>
          <p:cNvPr id="17" name="Objekti 16"/>
          <p:cNvGraphicFramePr>
            <a:graphicFrameLocks noChangeAspect="1"/>
          </p:cNvGraphicFramePr>
          <p:nvPr>
            <p:extLst>
              <p:ext uri="{D42A27DB-BD31-4B8C-83A1-F6EECF244321}">
                <p14:modId xmlns:p14="http://schemas.microsoft.com/office/powerpoint/2010/main" xmlns="" val="828333398"/>
              </p:ext>
            </p:extLst>
          </p:nvPr>
        </p:nvGraphicFramePr>
        <p:xfrm>
          <a:off x="3298825" y="4270375"/>
          <a:ext cx="4002088" cy="514350"/>
        </p:xfrm>
        <a:graphic>
          <a:graphicData uri="http://schemas.openxmlformats.org/presentationml/2006/ole">
            <p:oleObj spid="_x0000_s20546" name="Equation" r:id="rId4" imgW="2171520" imgH="279360" progId="">
              <p:embed/>
            </p:oleObj>
          </a:graphicData>
        </a:graphic>
      </p:graphicFrame>
      <p:graphicFrame>
        <p:nvGraphicFramePr>
          <p:cNvPr id="18" name="Objekti 17"/>
          <p:cNvGraphicFramePr>
            <a:graphicFrameLocks noChangeAspect="1"/>
          </p:cNvGraphicFramePr>
          <p:nvPr>
            <p:extLst>
              <p:ext uri="{D42A27DB-BD31-4B8C-83A1-F6EECF244321}">
                <p14:modId xmlns:p14="http://schemas.microsoft.com/office/powerpoint/2010/main" xmlns="" val="3272615602"/>
              </p:ext>
            </p:extLst>
          </p:nvPr>
        </p:nvGraphicFramePr>
        <p:xfrm>
          <a:off x="3284538" y="5278438"/>
          <a:ext cx="4148137" cy="504825"/>
        </p:xfrm>
        <a:graphic>
          <a:graphicData uri="http://schemas.openxmlformats.org/presentationml/2006/ole">
            <p:oleObj spid="_x0000_s20547" name="Equation" r:id="rId5" imgW="2298600" imgH="279360" progId="">
              <p:embed/>
            </p:oleObj>
          </a:graphicData>
        </a:graphic>
      </p:graphicFrame>
      <p:sp>
        <p:nvSpPr>
          <p:cNvPr id="22"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1)			   MSW- Effect</a:t>
            </a:r>
            <a:endParaRPr lang="en-US" sz="3200" dirty="0"/>
          </a:p>
        </p:txBody>
      </p:sp>
      <p:sp>
        <p:nvSpPr>
          <p:cNvPr id="23"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a:t>
            </a:r>
            <a:r>
              <a:rPr lang="en-US" sz="2000" dirty="0" smtClean="0">
                <a:solidFill>
                  <a:schemeClr val="bg1"/>
                </a:solidFill>
              </a:rPr>
              <a:t>B.  Neutrino Flavor </a:t>
            </a:r>
            <a:r>
              <a:rPr lang="en-US" sz="2000" dirty="0">
                <a:solidFill>
                  <a:schemeClr val="bg1"/>
                </a:solidFill>
              </a:rPr>
              <a:t>E</a:t>
            </a:r>
            <a:r>
              <a:rPr lang="en-US" sz="2000" dirty="0" smtClean="0">
                <a:solidFill>
                  <a:schemeClr val="bg1"/>
                </a:solidFill>
              </a:rPr>
              <a:t>volution </a:t>
            </a:r>
            <a:r>
              <a:rPr lang="en-US" sz="2000" dirty="0" smtClean="0">
                <a:solidFill>
                  <a:schemeClr val="accent6">
                    <a:lumMod val="75000"/>
                  </a:schemeClr>
                </a:solidFill>
              </a:rPr>
              <a:t>	  C. The Formalism	    D. Neutrino Signal at HALO </a:t>
            </a:r>
            <a:endParaRPr lang="en-US" sz="2000" dirty="0">
              <a:solidFill>
                <a:schemeClr val="accent6">
                  <a:lumMod val="75000"/>
                </a:schemeClr>
              </a:solidFill>
            </a:endParaRPr>
          </a:p>
        </p:txBody>
      </p:sp>
      <p:sp>
        <p:nvSpPr>
          <p:cNvPr id="20" name="Rectangle 16"/>
          <p:cNvSpPr/>
          <p:nvPr/>
        </p:nvSpPr>
        <p:spPr>
          <a:xfrm rot="5400000">
            <a:off x="6722921" y="2477777"/>
            <a:ext cx="2969226" cy="646331"/>
          </a:xfrm>
          <a:prstGeom prst="rect">
            <a:avLst/>
          </a:prstGeom>
        </p:spPr>
        <p:txBody>
          <a:bodyPr wrap="square">
            <a:spAutoFit/>
          </a:bodyPr>
          <a:lstStyle/>
          <a:p>
            <a:pPr algn="ctr"/>
            <a:r>
              <a:rPr lang="en-US" b="1" dirty="0" smtClean="0">
                <a:solidFill>
                  <a:schemeClr val="bg1"/>
                </a:solidFill>
                <a:effectLst>
                  <a:outerShdw blurRad="38100" dist="38100" dir="2700000" algn="tl">
                    <a:srgbClr val="000000">
                      <a:alpha val="43137"/>
                    </a:srgbClr>
                  </a:outerShdw>
                </a:effectLst>
              </a:rPr>
              <a:t>A. </a:t>
            </a:r>
            <a:r>
              <a:rPr lang="en-US" b="1" dirty="0" err="1" smtClean="0">
                <a:solidFill>
                  <a:schemeClr val="bg1"/>
                </a:solidFill>
                <a:effectLst>
                  <a:outerShdw blurRad="38100" dist="38100" dir="2700000" algn="tl">
                    <a:srgbClr val="000000">
                      <a:alpha val="43137"/>
                    </a:srgbClr>
                  </a:outerShdw>
                </a:effectLst>
              </a:rPr>
              <a:t>Dighe</a:t>
            </a:r>
            <a:r>
              <a:rPr lang="en-US" b="1" dirty="0" smtClean="0">
                <a:solidFill>
                  <a:schemeClr val="bg1"/>
                </a:solidFill>
                <a:effectLst>
                  <a:outerShdw blurRad="38100" dist="38100" dir="2700000" algn="tl">
                    <a:srgbClr val="000000">
                      <a:alpha val="43137"/>
                    </a:srgbClr>
                  </a:outerShdw>
                </a:effectLst>
              </a:rPr>
              <a:t>, A. Smirnov, </a:t>
            </a:r>
          </a:p>
          <a:p>
            <a:pPr algn="ctr"/>
            <a:r>
              <a:rPr lang="en-US" b="1" dirty="0" smtClean="0">
                <a:solidFill>
                  <a:schemeClr val="bg1"/>
                </a:solidFill>
                <a:effectLst>
                  <a:outerShdw blurRad="38100" dist="38100" dir="2700000" algn="tl">
                    <a:srgbClr val="000000">
                      <a:alpha val="43137"/>
                    </a:srgbClr>
                  </a:outerShdw>
                </a:effectLst>
              </a:rPr>
              <a:t>PRD 62,  033007 (2000)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49080508"/>
      </p:ext>
    </p:extLst>
  </p:cSld>
  <p:clrMapOvr>
    <a:masterClrMapping/>
  </p:clrMapOvr>
  <mc:AlternateContent xmlns:mc="http://schemas.openxmlformats.org/markup-compatibility/2006">
    <mc:Choice xmlns:p14="http://schemas.microsoft.com/office/powerpoint/2010/main" xmlns="" Requires="p14">
      <p:transition spd="slow" p14:dur="2000" advTm="72374"/>
    </mc:Choice>
    <mc:Fallback>
      <p:transition spd="slow" advTm="7237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836711"/>
            <a:ext cx="8229600" cy="5289452"/>
          </a:xfrm>
        </p:spPr>
        <p:txBody>
          <a:bodyPr/>
          <a:lstStyle/>
          <a:p>
            <a:r>
              <a:rPr lang="fi-FI" dirty="0" err="1" smtClean="0"/>
              <a:t>Collective</a:t>
            </a:r>
            <a:r>
              <a:rPr lang="fi-FI" dirty="0" smtClean="0"/>
              <a:t> </a:t>
            </a:r>
            <a:r>
              <a:rPr lang="fi-FI" dirty="0" err="1" smtClean="0"/>
              <a:t>effects</a:t>
            </a:r>
            <a:r>
              <a:rPr lang="fi-FI" dirty="0" smtClean="0"/>
              <a:t>:</a:t>
            </a:r>
          </a:p>
        </p:txBody>
      </p:sp>
      <p:pic>
        <p:nvPicPr>
          <p:cNvPr id="5"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t="-4910" r="7990"/>
          <a:stretch/>
        </p:blipFill>
        <p:spPr>
          <a:xfrm>
            <a:off x="5165456" y="2786041"/>
            <a:ext cx="3576117" cy="4077535"/>
          </a:xfrm>
          <a:prstGeom prst="rect">
            <a:avLst/>
          </a:prstGeom>
        </p:spPr>
      </p:pic>
      <p:pic>
        <p:nvPicPr>
          <p:cNvPr id="7" name="Kuva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346457"/>
            <a:ext cx="5112568" cy="3790173"/>
          </a:xfrm>
          <a:prstGeom prst="rect">
            <a:avLst/>
          </a:prstGeom>
        </p:spPr>
      </p:pic>
      <p:sp>
        <p:nvSpPr>
          <p:cNvPr id="8" name="Rectangle 17"/>
          <p:cNvSpPr/>
          <p:nvPr/>
        </p:nvSpPr>
        <p:spPr>
          <a:xfrm rot="5400000">
            <a:off x="7301976" y="4813465"/>
            <a:ext cx="3037718" cy="646331"/>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A. </a:t>
            </a:r>
            <a:r>
              <a:rPr lang="en-US" b="1" dirty="0" err="1" smtClean="0">
                <a:effectLst>
                  <a:outerShdw blurRad="38100" dist="38100" dir="2700000" algn="tl">
                    <a:srgbClr val="000000">
                      <a:alpha val="43137"/>
                    </a:srgbClr>
                  </a:outerShdw>
                </a:effectLst>
              </a:rPr>
              <a:t>Mirizzi</a:t>
            </a:r>
            <a:r>
              <a:rPr lang="en-US" b="1" dirty="0" smtClean="0">
                <a:effectLst>
                  <a:outerShdw blurRad="38100" dist="38100" dir="2700000" algn="tl">
                    <a:srgbClr val="000000">
                      <a:alpha val="43137"/>
                    </a:srgbClr>
                  </a:outerShdw>
                </a:effectLst>
              </a:rPr>
              <a:t>, R. </a:t>
            </a:r>
            <a:r>
              <a:rPr lang="en-US" b="1" dirty="0" err="1" smtClean="0">
                <a:effectLst>
                  <a:outerShdw blurRad="38100" dist="38100" dir="2700000" algn="tl">
                    <a:srgbClr val="000000">
                      <a:alpha val="43137"/>
                    </a:srgbClr>
                  </a:outerShdw>
                </a:effectLst>
              </a:rPr>
              <a:t>Tomàs</a:t>
            </a:r>
            <a:r>
              <a:rPr lang="en-US" b="1" dirty="0" smtClean="0">
                <a:effectLst>
                  <a:outerShdw blurRad="38100" dist="38100" dir="2700000" algn="tl">
                    <a:srgbClr val="000000">
                      <a:alpha val="43137"/>
                    </a:srgbClr>
                  </a:outerShdw>
                </a:effectLst>
              </a:rPr>
              <a:t>,</a:t>
            </a:r>
          </a:p>
          <a:p>
            <a:r>
              <a:rPr lang="en-US" b="1" dirty="0" smtClean="0">
                <a:effectLst>
                  <a:outerShdw blurRad="38100" dist="38100" dir="2700000" algn="tl">
                    <a:srgbClr val="000000">
                      <a:alpha val="43137"/>
                    </a:srgbClr>
                  </a:outerShdw>
                </a:effectLst>
              </a:rPr>
              <a:t>PRD 84 </a:t>
            </a:r>
            <a:r>
              <a:rPr lang="en-US" b="1" dirty="0">
                <a:effectLst>
                  <a:outerShdw blurRad="38100" dist="38100" dir="2700000" algn="tl">
                    <a:srgbClr val="000000">
                      <a:alpha val="43137"/>
                    </a:srgbClr>
                  </a:outerShdw>
                </a:effectLst>
              </a:rPr>
              <a:t>(2011) 033013 </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11"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a:t>2</a:t>
            </a:r>
            <a:r>
              <a:rPr lang="en-US" sz="3600" dirty="0" smtClean="0"/>
              <a:t>)			</a:t>
            </a:r>
            <a:r>
              <a:rPr lang="en-US" sz="3600" dirty="0" err="1" smtClean="0">
                <a:latin typeface="Symbol" pitchFamily="18" charset="2"/>
              </a:rPr>
              <a:t>nn</a:t>
            </a:r>
            <a:r>
              <a:rPr lang="en-US" sz="3600" dirty="0" smtClean="0"/>
              <a:t> - Interactions</a:t>
            </a:r>
            <a:endParaRPr lang="en-US" sz="3200" dirty="0"/>
          </a:p>
        </p:txBody>
      </p:sp>
      <p:sp>
        <p:nvSpPr>
          <p:cNvPr id="12"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a:t>
            </a:r>
            <a:r>
              <a:rPr lang="en-US" sz="2000" dirty="0" smtClean="0">
                <a:solidFill>
                  <a:schemeClr val="bg1"/>
                </a:solidFill>
              </a:rPr>
              <a:t>B.  Neutrino Flavor </a:t>
            </a:r>
            <a:r>
              <a:rPr lang="en-US" sz="2000" dirty="0">
                <a:solidFill>
                  <a:schemeClr val="bg1"/>
                </a:solidFill>
              </a:rPr>
              <a:t>E</a:t>
            </a:r>
            <a:r>
              <a:rPr lang="en-US" sz="2000" dirty="0" smtClean="0">
                <a:solidFill>
                  <a:schemeClr val="bg1"/>
                </a:solidFill>
              </a:rPr>
              <a:t>volution </a:t>
            </a:r>
            <a:r>
              <a:rPr lang="en-US" sz="2000" dirty="0" smtClean="0">
                <a:solidFill>
                  <a:schemeClr val="accent6">
                    <a:lumMod val="75000"/>
                  </a:schemeClr>
                </a:solidFill>
              </a:rPr>
              <a:t>	  C. The Formalism	    D. Neutrino Signal at HALO </a:t>
            </a:r>
            <a:endParaRPr lang="en-US" sz="2000" dirty="0">
              <a:solidFill>
                <a:schemeClr val="accent6">
                  <a:lumMod val="75000"/>
                </a:schemeClr>
              </a:solidFill>
            </a:endParaRPr>
          </a:p>
        </p:txBody>
      </p:sp>
      <p:graphicFrame>
        <p:nvGraphicFramePr>
          <p:cNvPr id="14" name="Objekti 13"/>
          <p:cNvGraphicFramePr>
            <a:graphicFrameLocks noChangeAspect="1"/>
          </p:cNvGraphicFramePr>
          <p:nvPr>
            <p:extLst>
              <p:ext uri="{D42A27DB-BD31-4B8C-83A1-F6EECF244321}">
                <p14:modId xmlns:p14="http://schemas.microsoft.com/office/powerpoint/2010/main" xmlns="" val="3854489200"/>
              </p:ext>
            </p:extLst>
          </p:nvPr>
        </p:nvGraphicFramePr>
        <p:xfrm>
          <a:off x="5913438" y="1323975"/>
          <a:ext cx="2860675" cy="1346200"/>
        </p:xfrm>
        <a:graphic>
          <a:graphicData uri="http://schemas.openxmlformats.org/presentationml/2006/ole">
            <p:oleObj spid="_x0000_s25630" name="Equation" r:id="rId6" imgW="1511280" imgH="711000" progId="">
              <p:embed/>
            </p:oleObj>
          </a:graphicData>
        </a:graphic>
      </p:graphicFrame>
      <p:sp>
        <p:nvSpPr>
          <p:cNvPr id="6" name="Suorakulmio 5"/>
          <p:cNvSpPr/>
          <p:nvPr/>
        </p:nvSpPr>
        <p:spPr>
          <a:xfrm rot="5400000">
            <a:off x="4091778" y="2206468"/>
            <a:ext cx="2366353" cy="646331"/>
          </a:xfrm>
          <a:prstGeom prst="rect">
            <a:avLst/>
          </a:prstGeom>
        </p:spPr>
        <p:txBody>
          <a:bodyPr wrap="none">
            <a:spAutoFit/>
          </a:bodyPr>
          <a:lstStyle/>
          <a:p>
            <a:r>
              <a:rPr lang="fi-FI" b="1" dirty="0" err="1" smtClean="0">
                <a:effectLst>
                  <a:outerShdw blurRad="38100" dist="38100" dir="2700000" algn="tl">
                    <a:srgbClr val="000000">
                      <a:alpha val="43137"/>
                    </a:srgbClr>
                  </a:outerShdw>
                </a:effectLst>
              </a:rPr>
              <a:t>Raffelt</a:t>
            </a:r>
            <a:r>
              <a:rPr lang="fi-FI" b="1" dirty="0" smtClean="0">
                <a:effectLst>
                  <a:outerShdw blurRad="38100" dist="38100" dir="2700000" algn="tl">
                    <a:srgbClr val="000000">
                      <a:alpha val="43137"/>
                    </a:srgbClr>
                  </a:outerShdw>
                </a:effectLst>
              </a:rPr>
              <a:t>, </a:t>
            </a:r>
            <a:r>
              <a:rPr lang="fi-FI" b="1" dirty="0" err="1" smtClean="0">
                <a:effectLst>
                  <a:outerShdw blurRad="38100" dist="38100" dir="2700000" algn="tl">
                    <a:srgbClr val="000000">
                      <a:alpha val="43137"/>
                    </a:srgbClr>
                  </a:outerShdw>
                </a:effectLst>
              </a:rPr>
              <a:t>Smirnov</a:t>
            </a:r>
            <a:r>
              <a:rPr lang="fi-FI" b="1" dirty="0" smtClean="0">
                <a:effectLst>
                  <a:outerShdw blurRad="38100" dist="38100" dir="2700000" algn="tl">
                    <a:srgbClr val="000000">
                      <a:alpha val="43137"/>
                    </a:srgbClr>
                  </a:outerShdw>
                </a:effectLst>
              </a:rPr>
              <a:t>, </a:t>
            </a:r>
          </a:p>
          <a:p>
            <a:r>
              <a:rPr lang="fi-FI" b="1" dirty="0" smtClean="0">
                <a:effectLst>
                  <a:outerShdw blurRad="38100" dist="38100" dir="2700000" algn="tl">
                    <a:srgbClr val="000000">
                      <a:alpha val="43137"/>
                    </a:srgbClr>
                  </a:outerShdw>
                </a:effectLst>
              </a:rPr>
              <a:t>PRD 76 (2007) 081301</a:t>
            </a:r>
            <a:endParaRPr lang="fi-FI" b="1" dirty="0">
              <a:effectLst>
                <a:outerShdw blurRad="38100" dist="38100" dir="2700000" algn="tl">
                  <a:srgbClr val="000000">
                    <a:alpha val="43137"/>
                  </a:srgbClr>
                </a:outerShdw>
              </a:effectLst>
            </a:endParaRPr>
          </a:p>
        </p:txBody>
      </p:sp>
      <p:sp>
        <p:nvSpPr>
          <p:cNvPr id="13" name="Tekstiruutu 12"/>
          <p:cNvSpPr txBox="1"/>
          <p:nvPr/>
        </p:nvSpPr>
        <p:spPr>
          <a:xfrm>
            <a:off x="0" y="1124744"/>
            <a:ext cx="1224136" cy="3416320"/>
          </a:xfrm>
          <a:prstGeom prst="rect">
            <a:avLst/>
          </a:prstGeom>
          <a:noFill/>
        </p:spPr>
        <p:txBody>
          <a:bodyPr wrap="square" rtlCol="0">
            <a:spAutoFit/>
          </a:bodyPr>
          <a:lstStyle/>
          <a:p>
            <a:r>
              <a:rPr lang="en-US" sz="3600" b="1" dirty="0" smtClean="0">
                <a:solidFill>
                  <a:srgbClr val="FF0000"/>
                </a:solidFill>
                <a:latin typeface="Symbol" pitchFamily="18" charset="2"/>
              </a:rPr>
              <a:t>n</a:t>
            </a:r>
            <a:r>
              <a:rPr lang="en-US" sz="3600" b="1" baseline="-25000" dirty="0" smtClean="0">
                <a:solidFill>
                  <a:srgbClr val="FF0000"/>
                </a:solidFill>
              </a:rPr>
              <a:t>e</a:t>
            </a:r>
          </a:p>
          <a:p>
            <a:endParaRPr lang="en-US" sz="3600" b="1" baseline="-25000" dirty="0" smtClean="0">
              <a:solidFill>
                <a:srgbClr val="FF0000"/>
              </a:solidFill>
            </a:endParaRPr>
          </a:p>
          <a:p>
            <a:endParaRPr lang="en-US" sz="3600" b="1" baseline="-25000" dirty="0">
              <a:solidFill>
                <a:srgbClr val="FF0000"/>
              </a:solidFill>
            </a:endParaRPr>
          </a:p>
          <a:p>
            <a:endParaRPr lang="en-US" sz="3600" b="1" baseline="-25000" dirty="0" smtClean="0">
              <a:solidFill>
                <a:srgbClr val="FF0000"/>
              </a:solidFill>
            </a:endParaRPr>
          </a:p>
          <a:p>
            <a:endParaRPr lang="en-US" sz="3600" b="1" baseline="-25000" dirty="0">
              <a:solidFill>
                <a:srgbClr val="FF0000"/>
              </a:solidFill>
            </a:endParaRPr>
          </a:p>
          <a:p>
            <a:endParaRPr lang="en-US" sz="3600" b="1" baseline="-25000" dirty="0" smtClean="0">
              <a:solidFill>
                <a:srgbClr val="FF0000"/>
              </a:solidFill>
            </a:endParaRPr>
          </a:p>
          <a:p>
            <a:endParaRPr lang="en-US" sz="3600" b="1" baseline="-25000" dirty="0">
              <a:solidFill>
                <a:srgbClr val="FF0000"/>
              </a:solidFill>
            </a:endParaRPr>
          </a:p>
          <a:p>
            <a:r>
              <a:rPr lang="en-US" sz="3600" b="1" dirty="0" err="1" smtClean="0">
                <a:solidFill>
                  <a:srgbClr val="FF0000"/>
                </a:solidFill>
                <a:latin typeface="Symbol" pitchFamily="18" charset="2"/>
              </a:rPr>
              <a:t>n</a:t>
            </a:r>
            <a:r>
              <a:rPr lang="en-US" sz="3600" b="1" baseline="-25000" dirty="0" err="1" smtClean="0">
                <a:solidFill>
                  <a:srgbClr val="FF0000"/>
                </a:solidFill>
              </a:rPr>
              <a:t>x</a:t>
            </a:r>
            <a:endParaRPr lang="en-US" sz="3600" b="1" baseline="-25000" dirty="0">
              <a:solidFill>
                <a:srgbClr val="FF0000"/>
              </a:solidFill>
            </a:endParaRPr>
          </a:p>
        </p:txBody>
      </p:sp>
      <p:sp>
        <p:nvSpPr>
          <p:cNvPr id="16" name="Tekstiruutu 15"/>
          <p:cNvSpPr txBox="1"/>
          <p:nvPr/>
        </p:nvSpPr>
        <p:spPr>
          <a:xfrm>
            <a:off x="6776954" y="3617771"/>
            <a:ext cx="1224136" cy="461665"/>
          </a:xfrm>
          <a:prstGeom prst="rect">
            <a:avLst/>
          </a:prstGeom>
          <a:noFill/>
        </p:spPr>
        <p:txBody>
          <a:bodyPr wrap="square" rtlCol="0">
            <a:spAutoFit/>
          </a:bodyPr>
          <a:lstStyle/>
          <a:p>
            <a:r>
              <a:rPr lang="en-US" sz="2400" b="1" dirty="0" smtClean="0">
                <a:solidFill>
                  <a:srgbClr val="FF0000"/>
                </a:solidFill>
                <a:latin typeface="Symbol" pitchFamily="18" charset="2"/>
              </a:rPr>
              <a:t>IMH</a:t>
            </a:r>
            <a:endParaRPr lang="en-US" sz="2400" b="1" baseline="-25000" dirty="0">
              <a:solidFill>
                <a:srgbClr val="FF0000"/>
              </a:solidFill>
            </a:endParaRPr>
          </a:p>
        </p:txBody>
      </p:sp>
      <p:sp>
        <p:nvSpPr>
          <p:cNvPr id="17" name="Tekstiruutu 16"/>
          <p:cNvSpPr txBox="1"/>
          <p:nvPr/>
        </p:nvSpPr>
        <p:spPr>
          <a:xfrm>
            <a:off x="1944216" y="1700808"/>
            <a:ext cx="1224136" cy="461665"/>
          </a:xfrm>
          <a:prstGeom prst="rect">
            <a:avLst/>
          </a:prstGeom>
          <a:noFill/>
        </p:spPr>
        <p:txBody>
          <a:bodyPr wrap="square" rtlCol="0">
            <a:spAutoFit/>
          </a:bodyPr>
          <a:lstStyle/>
          <a:p>
            <a:r>
              <a:rPr lang="en-US" sz="2400" b="1" dirty="0" smtClean="0">
                <a:solidFill>
                  <a:srgbClr val="FF0000"/>
                </a:solidFill>
                <a:latin typeface="Symbol" pitchFamily="18" charset="2"/>
              </a:rPr>
              <a:t>IMH</a:t>
            </a:r>
            <a:endParaRPr lang="en-US" sz="2400" b="1" baseline="-25000" dirty="0">
              <a:solidFill>
                <a:srgbClr val="FF0000"/>
              </a:solidFill>
            </a:endParaRPr>
          </a:p>
        </p:txBody>
      </p:sp>
      <p:sp>
        <p:nvSpPr>
          <p:cNvPr id="9" name="Suorakulmio 8"/>
          <p:cNvSpPr/>
          <p:nvPr/>
        </p:nvSpPr>
        <p:spPr>
          <a:xfrm>
            <a:off x="3279603" y="1494076"/>
            <a:ext cx="1344477" cy="523220"/>
          </a:xfrm>
          <a:prstGeom prst="rect">
            <a:avLst/>
          </a:prstGeom>
        </p:spPr>
        <p:txBody>
          <a:bodyPr wrap="square">
            <a:spAutoFit/>
          </a:bodyPr>
          <a:lstStyle/>
          <a:p>
            <a:r>
              <a:rPr lang="en-US" sz="2800" b="1" dirty="0" smtClean="0">
                <a:solidFill>
                  <a:srgbClr val="FF0000"/>
                </a:solidFill>
                <a:latin typeface="Symbol" pitchFamily="18" charset="2"/>
              </a:rPr>
              <a:t>w</a:t>
            </a:r>
            <a:r>
              <a:rPr lang="en-US" sz="2800" b="1" baseline="-25000" dirty="0" smtClean="0">
                <a:solidFill>
                  <a:srgbClr val="FF0000"/>
                </a:solidFill>
              </a:rPr>
              <a:t>1</a:t>
            </a:r>
          </a:p>
        </p:txBody>
      </p:sp>
      <p:sp>
        <p:nvSpPr>
          <p:cNvPr id="10" name="Suorakulmio 9"/>
          <p:cNvSpPr/>
          <p:nvPr/>
        </p:nvSpPr>
        <p:spPr>
          <a:xfrm>
            <a:off x="4099923" y="1439198"/>
            <a:ext cx="553357" cy="523220"/>
          </a:xfrm>
          <a:prstGeom prst="rect">
            <a:avLst/>
          </a:prstGeom>
        </p:spPr>
        <p:txBody>
          <a:bodyPr wrap="none">
            <a:spAutoFit/>
          </a:bodyPr>
          <a:lstStyle/>
          <a:p>
            <a:r>
              <a:rPr lang="en-US" sz="2800" b="1" dirty="0">
                <a:solidFill>
                  <a:srgbClr val="FF0000"/>
                </a:solidFill>
                <a:latin typeface="Symbol" pitchFamily="18" charset="2"/>
              </a:rPr>
              <a:t>w</a:t>
            </a:r>
            <a:r>
              <a:rPr lang="en-US" sz="2800" b="1" baseline="-25000" dirty="0">
                <a:solidFill>
                  <a:srgbClr val="FF0000"/>
                </a:solidFill>
              </a:rPr>
              <a:t>2</a:t>
            </a:r>
            <a:endParaRPr lang="en-US" sz="2800" dirty="0"/>
          </a:p>
        </p:txBody>
      </p:sp>
      <p:sp>
        <p:nvSpPr>
          <p:cNvPr id="20" name="Suorakulmio 19"/>
          <p:cNvSpPr/>
          <p:nvPr/>
        </p:nvSpPr>
        <p:spPr>
          <a:xfrm>
            <a:off x="2608312" y="3612887"/>
            <a:ext cx="588623" cy="523220"/>
          </a:xfrm>
          <a:prstGeom prst="rect">
            <a:avLst/>
          </a:prstGeom>
        </p:spPr>
        <p:txBody>
          <a:bodyPr wrap="none">
            <a:spAutoFit/>
          </a:bodyPr>
          <a:lstStyle/>
          <a:p>
            <a:r>
              <a:rPr lang="en-US" sz="2800" b="1" dirty="0" err="1" smtClean="0">
                <a:solidFill>
                  <a:srgbClr val="FF0000"/>
                </a:solidFill>
                <a:latin typeface="Symbol" pitchFamily="18" charset="2"/>
              </a:rPr>
              <a:t>w</a:t>
            </a:r>
            <a:r>
              <a:rPr lang="en-US" sz="2800" b="1" baseline="-25000" dirty="0" err="1" smtClean="0">
                <a:solidFill>
                  <a:srgbClr val="FF0000"/>
                </a:solidFill>
              </a:rPr>
              <a:t>N</a:t>
            </a:r>
            <a:endParaRPr lang="en-US" sz="2800" dirty="0"/>
          </a:p>
        </p:txBody>
      </p:sp>
      <p:sp>
        <p:nvSpPr>
          <p:cNvPr id="21" name="Suorakulmio 20"/>
          <p:cNvSpPr/>
          <p:nvPr/>
        </p:nvSpPr>
        <p:spPr>
          <a:xfrm>
            <a:off x="4369012" y="1700808"/>
            <a:ext cx="4572000" cy="1446550"/>
          </a:xfrm>
          <a:prstGeom prst="rect">
            <a:avLst/>
          </a:prstGeom>
        </p:spPr>
        <p:txBody>
          <a:bodyPr>
            <a:spAutoFit/>
          </a:bodyPr>
          <a:lstStyle/>
          <a:p>
            <a:r>
              <a:rPr lang="en-US" sz="4400" b="1" baseline="-25000" dirty="0" smtClean="0">
                <a:solidFill>
                  <a:srgbClr val="FF0000"/>
                </a:solidFill>
                <a:effectLst>
                  <a:outerShdw blurRad="38100" dist="38100" dir="2700000" algn="tl">
                    <a:srgbClr val="000000">
                      <a:alpha val="43137"/>
                    </a:srgbClr>
                  </a:outerShdw>
                </a:effectLst>
              </a:rPr>
              <a:t>.</a:t>
            </a:r>
            <a:endParaRPr lang="en-US" sz="4400" b="1" baseline="-25000" dirty="0">
              <a:solidFill>
                <a:srgbClr val="FF0000"/>
              </a:solidFill>
              <a:effectLst>
                <a:outerShdw blurRad="38100" dist="38100" dir="2700000" algn="tl">
                  <a:srgbClr val="000000">
                    <a:alpha val="43137"/>
                  </a:srgbClr>
                </a:outerShdw>
              </a:effectLst>
            </a:endParaRPr>
          </a:p>
          <a:p>
            <a:r>
              <a:rPr lang="en-US" sz="4400" b="1" baseline="-25000" dirty="0" smtClean="0">
                <a:solidFill>
                  <a:srgbClr val="FF0000"/>
                </a:solidFill>
                <a:effectLst>
                  <a:outerShdw blurRad="38100" dist="38100" dir="2700000" algn="tl">
                    <a:srgbClr val="000000">
                      <a:alpha val="43137"/>
                    </a:srgbClr>
                  </a:outerShdw>
                </a:effectLst>
              </a:rPr>
              <a:t>.</a:t>
            </a:r>
            <a:endParaRPr lang="en-US" sz="4400" b="1" baseline="-25000" dirty="0">
              <a:solidFill>
                <a:srgbClr val="FF0000"/>
              </a:solidFill>
              <a:effectLst>
                <a:outerShdw blurRad="38100" dist="38100" dir="2700000" algn="tl">
                  <a:srgbClr val="000000">
                    <a:alpha val="43137"/>
                  </a:srgbClr>
                </a:outerShdw>
              </a:effectLst>
            </a:endParaRPr>
          </a:p>
          <a:p>
            <a:r>
              <a:rPr lang="en-US" sz="4400" b="1" baseline="-25000" dirty="0" smtClean="0">
                <a:solidFill>
                  <a:srgbClr val="FF0000"/>
                </a:solidFill>
                <a:effectLst>
                  <a:outerShdw blurRad="38100" dist="38100" dir="2700000" algn="tl">
                    <a:srgbClr val="000000">
                      <a:alpha val="43137"/>
                    </a:srgbClr>
                  </a:outerShdw>
                </a:effectLst>
              </a:rPr>
              <a:t>.</a:t>
            </a:r>
            <a:endParaRPr lang="en-US" sz="4400" b="1" baseline="-25000" dirty="0">
              <a:solidFill>
                <a:srgbClr val="FF0000"/>
              </a:solidFill>
              <a:effectLst>
                <a:outerShdw blurRad="38100" dist="38100" dir="2700000" algn="tl">
                  <a:srgbClr val="000000">
                    <a:alpha val="43137"/>
                  </a:srgbClr>
                </a:outerShdw>
              </a:effectLst>
            </a:endParaRPr>
          </a:p>
        </p:txBody>
      </p:sp>
    </p:spTree>
    <p:custDataLst>
      <p:tags r:id="rId2"/>
    </p:custDataLst>
    <p:extLst>
      <p:ext uri="{BB962C8B-B14F-4D97-AF65-F5344CB8AC3E}">
        <p14:creationId xmlns:p14="http://schemas.microsoft.com/office/powerpoint/2010/main" xmlns="" val="945357445"/>
      </p:ext>
    </p:extLst>
  </p:cSld>
  <p:clrMapOvr>
    <a:masterClrMapping/>
  </p:clrMapOvr>
  <mc:AlternateContent xmlns:mc="http://schemas.openxmlformats.org/markup-compatibility/2006">
    <mc:Choice xmlns:p14="http://schemas.microsoft.com/office/powerpoint/2010/main" xmlns="" Requires="p14">
      <p:transition spd="slow" p14:dur="2000" advTm="71272"/>
    </mc:Choice>
    <mc:Fallback>
      <p:transition spd="slow" advTm="71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964488" cy="5688632"/>
          </a:xfrm>
        </p:spPr>
        <p:txBody>
          <a:bodyPr>
            <a:normAutofit/>
          </a:bodyPr>
          <a:lstStyle/>
          <a:p>
            <a:pPr algn="ctr">
              <a:buNone/>
            </a:pPr>
            <a:r>
              <a:rPr lang="en-US" sz="2800" dirty="0" smtClean="0">
                <a:solidFill>
                  <a:schemeClr val="bg1"/>
                </a:solidFill>
              </a:rPr>
              <a:t>We consider iron core-collapse </a:t>
            </a:r>
            <a:r>
              <a:rPr lang="en-US" sz="2800" dirty="0" err="1" smtClean="0">
                <a:solidFill>
                  <a:schemeClr val="bg1"/>
                </a:solidFill>
              </a:rPr>
              <a:t>SNe</a:t>
            </a:r>
            <a:endParaRPr lang="en-US" sz="2800" dirty="0" smtClean="0">
              <a:solidFill>
                <a:schemeClr val="bg1"/>
              </a:solidFill>
            </a:endParaRPr>
          </a:p>
          <a:p>
            <a:pPr algn="ctr">
              <a:buFont typeface="Wingdings" pitchFamily="2" charset="2"/>
              <a:buChar char="Ø"/>
            </a:pPr>
            <a:r>
              <a:rPr lang="en-US" sz="3000" b="1" dirty="0" smtClean="0">
                <a:solidFill>
                  <a:srgbClr val="FF0000"/>
                </a:solidFill>
              </a:rPr>
              <a:t>Factorized dynamics:</a:t>
            </a:r>
          </a:p>
          <a:p>
            <a:pPr marL="0" indent="0">
              <a:buNone/>
            </a:pPr>
            <a:endParaRPr lang="en-US" sz="2800" dirty="0">
              <a:solidFill>
                <a:schemeClr val="bg1"/>
              </a:solidFill>
            </a:endParaRPr>
          </a:p>
        </p:txBody>
      </p:sp>
      <p:grpSp>
        <p:nvGrpSpPr>
          <p:cNvPr id="5" name="Groupe 73"/>
          <p:cNvGrpSpPr/>
          <p:nvPr/>
        </p:nvGrpSpPr>
        <p:grpSpPr>
          <a:xfrm rot="10800000">
            <a:off x="-324544" y="2762125"/>
            <a:ext cx="12373504" cy="5923459"/>
            <a:chOff x="-2772816" y="3356992"/>
            <a:chExt cx="12373504" cy="5923459"/>
          </a:xfrm>
        </p:grpSpPr>
        <p:sp>
          <p:nvSpPr>
            <p:cNvPr id="36" name="Oval 35"/>
            <p:cNvSpPr/>
            <p:nvPr/>
          </p:nvSpPr>
          <p:spPr>
            <a:xfrm rot="16200000">
              <a:off x="-1990130" y="2574306"/>
              <a:ext cx="5923459" cy="748883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7" name="Oval 36"/>
            <p:cNvSpPr/>
            <p:nvPr/>
          </p:nvSpPr>
          <p:spPr>
            <a:xfrm rot="16200000">
              <a:off x="-1179338" y="4055454"/>
              <a:ext cx="3737522" cy="4596801"/>
            </a:xfrm>
            <a:prstGeom prst="ellipse">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Oval 37"/>
            <p:cNvSpPr/>
            <p:nvPr/>
          </p:nvSpPr>
          <p:spPr>
            <a:xfrm rot="16200000">
              <a:off x="-503374" y="5624054"/>
              <a:ext cx="1668020" cy="1598392"/>
            </a:xfrm>
            <a:prstGeom prst="ellipse">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9" name="Oval 38"/>
            <p:cNvSpPr/>
            <p:nvPr/>
          </p:nvSpPr>
          <p:spPr>
            <a:xfrm rot="16200000">
              <a:off x="-261458" y="5955199"/>
              <a:ext cx="1121819" cy="936104"/>
            </a:xfrm>
            <a:prstGeom prst="ellipse">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Rectangle 18"/>
            <p:cNvSpPr/>
            <p:nvPr/>
          </p:nvSpPr>
          <p:spPr>
            <a:xfrm rot="10800000">
              <a:off x="132144" y="5321752"/>
              <a:ext cx="1540783" cy="646331"/>
            </a:xfrm>
            <a:prstGeom prst="rect">
              <a:avLst/>
            </a:prstGeom>
          </p:spPr>
          <p:txBody>
            <a:bodyPr wrap="square">
              <a:spAutoFit/>
            </a:bodyPr>
            <a:lstStyle/>
            <a:p>
              <a:pPr algn="ctr"/>
              <a:r>
                <a:rPr lang="en-US" b="1" dirty="0" smtClean="0"/>
                <a:t>NEUTRINO</a:t>
              </a:r>
            </a:p>
            <a:p>
              <a:pPr algn="ctr"/>
              <a:r>
                <a:rPr lang="en-US" b="1" dirty="0" smtClean="0"/>
                <a:t>SPHERE </a:t>
              </a:r>
            </a:p>
          </p:txBody>
        </p:sp>
        <p:pic>
          <p:nvPicPr>
            <p:cNvPr id="8" name="Picture 7"/>
            <p:cNvPicPr>
              <a:picLocks noChangeAspect="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rot="1226026">
              <a:off x="7452320" y="4683066"/>
              <a:ext cx="2148368" cy="2203454"/>
            </a:xfrm>
            <a:prstGeom prst="rect">
              <a:avLst/>
            </a:prstGeom>
          </p:spPr>
        </p:pic>
        <p:sp>
          <p:nvSpPr>
            <p:cNvPr id="49" name="TextBox 48"/>
            <p:cNvSpPr txBox="1"/>
            <p:nvPr/>
          </p:nvSpPr>
          <p:spPr>
            <a:xfrm rot="10800000">
              <a:off x="5460228" y="5836261"/>
              <a:ext cx="900100" cy="707886"/>
            </a:xfrm>
            <a:prstGeom prst="rect">
              <a:avLst/>
            </a:prstGeom>
            <a:noFill/>
          </p:spPr>
          <p:txBody>
            <a:bodyPr wrap="square" rtlCol="0">
              <a:spAutoFit/>
            </a:bodyPr>
            <a:lstStyle/>
            <a:p>
              <a:r>
                <a:rPr lang="fi-FI" sz="4000" dirty="0" smtClean="0">
                  <a:solidFill>
                    <a:schemeClr val="bg1"/>
                  </a:solidFill>
                  <a:latin typeface="Symbol" pitchFamily="18" charset="2"/>
                </a:rPr>
                <a:t>n</a:t>
              </a:r>
              <a:endParaRPr lang="fi-FI" sz="4000" baseline="-25000" dirty="0">
                <a:solidFill>
                  <a:schemeClr val="bg1"/>
                </a:solidFill>
              </a:endParaRPr>
            </a:p>
          </p:txBody>
        </p:sp>
        <p:sp>
          <p:nvSpPr>
            <p:cNvPr id="31" name="TextBox 30"/>
            <p:cNvSpPr txBox="1"/>
            <p:nvPr/>
          </p:nvSpPr>
          <p:spPr>
            <a:xfrm rot="10800000">
              <a:off x="1139748" y="5548229"/>
              <a:ext cx="900100" cy="707886"/>
            </a:xfrm>
            <a:prstGeom prst="rect">
              <a:avLst/>
            </a:prstGeom>
            <a:noFill/>
          </p:spPr>
          <p:txBody>
            <a:bodyPr wrap="square" rtlCol="0">
              <a:spAutoFit/>
            </a:bodyPr>
            <a:lstStyle/>
            <a:p>
              <a:r>
                <a:rPr lang="fi-FI" sz="4000" dirty="0" smtClean="0">
                  <a:latin typeface="Symbol" pitchFamily="18" charset="2"/>
                </a:rPr>
                <a:t>n</a:t>
              </a:r>
              <a:endParaRPr lang="fi-FI" sz="4000" dirty="0">
                <a:latin typeface="Symbol" pitchFamily="18" charset="2"/>
              </a:endParaRPr>
            </a:p>
          </p:txBody>
        </p:sp>
        <p:sp>
          <p:nvSpPr>
            <p:cNvPr id="32" name="TextBox 31"/>
            <p:cNvSpPr txBox="1"/>
            <p:nvPr/>
          </p:nvSpPr>
          <p:spPr>
            <a:xfrm rot="10800000">
              <a:off x="1540956" y="6124293"/>
              <a:ext cx="642908" cy="707886"/>
            </a:xfrm>
            <a:prstGeom prst="rect">
              <a:avLst/>
            </a:prstGeom>
            <a:noFill/>
          </p:spPr>
          <p:txBody>
            <a:bodyPr wrap="square" rtlCol="0">
              <a:spAutoFit/>
            </a:bodyPr>
            <a:lstStyle/>
            <a:p>
              <a:r>
                <a:rPr lang="fi-FI" sz="4000" dirty="0" smtClean="0">
                  <a:latin typeface="Symbol" pitchFamily="18" charset="2"/>
                </a:rPr>
                <a:t>n</a:t>
              </a:r>
              <a:endParaRPr lang="fi-FI" sz="4000" baseline="-25000" dirty="0"/>
            </a:p>
          </p:txBody>
        </p:sp>
        <p:sp>
          <p:nvSpPr>
            <p:cNvPr id="33" name="TextBox 32"/>
            <p:cNvSpPr txBox="1"/>
            <p:nvPr/>
          </p:nvSpPr>
          <p:spPr>
            <a:xfrm rot="10800000">
              <a:off x="1787820" y="5332205"/>
              <a:ext cx="900100" cy="707886"/>
            </a:xfrm>
            <a:prstGeom prst="rect">
              <a:avLst/>
            </a:prstGeom>
            <a:noFill/>
          </p:spPr>
          <p:txBody>
            <a:bodyPr wrap="square" rtlCol="0">
              <a:spAutoFit/>
            </a:bodyPr>
            <a:lstStyle/>
            <a:p>
              <a:r>
                <a:rPr lang="fi-FI" sz="4000" dirty="0" smtClean="0">
                  <a:latin typeface="Symbol" pitchFamily="18" charset="2"/>
                </a:rPr>
                <a:t>n</a:t>
              </a:r>
              <a:endParaRPr lang="fi-FI" sz="4000" baseline="-25000" dirty="0"/>
            </a:p>
          </p:txBody>
        </p:sp>
        <p:sp>
          <p:nvSpPr>
            <p:cNvPr id="34" name="TextBox 33"/>
            <p:cNvSpPr txBox="1"/>
            <p:nvPr/>
          </p:nvSpPr>
          <p:spPr>
            <a:xfrm rot="10800000">
              <a:off x="2003844" y="5980277"/>
              <a:ext cx="900100" cy="707886"/>
            </a:xfrm>
            <a:prstGeom prst="rect">
              <a:avLst/>
            </a:prstGeom>
            <a:noFill/>
          </p:spPr>
          <p:txBody>
            <a:bodyPr wrap="square" rtlCol="0">
              <a:spAutoFit/>
            </a:bodyPr>
            <a:lstStyle/>
            <a:p>
              <a:r>
                <a:rPr lang="fi-FI" sz="4000" dirty="0" smtClean="0">
                  <a:latin typeface="Symbol" pitchFamily="18" charset="2"/>
                </a:rPr>
                <a:t>n</a:t>
              </a:r>
              <a:endParaRPr lang="fi-FI" sz="4000" dirty="0">
                <a:latin typeface="Symbol" pitchFamily="18" charset="2"/>
              </a:endParaRPr>
            </a:p>
          </p:txBody>
        </p:sp>
        <p:cxnSp>
          <p:nvCxnSpPr>
            <p:cNvPr id="57" name="Straight Arrow Connector 56"/>
            <p:cNvCxnSpPr/>
            <p:nvPr/>
          </p:nvCxnSpPr>
          <p:spPr>
            <a:xfrm flipV="1">
              <a:off x="1115616" y="6076470"/>
              <a:ext cx="963858" cy="3048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46"/>
            <p:cNvGrpSpPr/>
            <p:nvPr/>
          </p:nvGrpSpPr>
          <p:grpSpPr>
            <a:xfrm rot="838999">
              <a:off x="1939792" y="5539085"/>
              <a:ext cx="602257" cy="955601"/>
              <a:chOff x="11458575" y="1209675"/>
              <a:chExt cx="602257" cy="955601"/>
            </a:xfrm>
          </p:grpSpPr>
          <p:cxnSp>
            <p:nvCxnSpPr>
              <p:cNvPr id="48" name="Straight Arrow Connector 47"/>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617334" y="1467886"/>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1739102" y="1657483"/>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915686" y="1939019"/>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p:cNvCxnSpPr/>
            <p:nvPr/>
          </p:nvCxnSpPr>
          <p:spPr>
            <a:xfrm>
              <a:off x="2915816" y="5805264"/>
              <a:ext cx="749314" cy="46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2"/>
            <p:cNvGrpSpPr/>
            <p:nvPr/>
          </p:nvGrpSpPr>
          <p:grpSpPr>
            <a:xfrm rot="1940161">
              <a:off x="3535997" y="5322208"/>
              <a:ext cx="602257" cy="955601"/>
              <a:chOff x="11458575" y="1209675"/>
              <a:chExt cx="602257" cy="955601"/>
            </a:xfrm>
          </p:grpSpPr>
          <p:cxnSp>
            <p:nvCxnSpPr>
              <p:cNvPr id="64" name="Straight Arrow Connector 63"/>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1617334" y="1467886"/>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1739101" y="1657485"/>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1915686" y="1939019"/>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a:off x="4644008" y="5805264"/>
              <a:ext cx="2693871" cy="36556"/>
            </a:xfrm>
            <a:prstGeom prst="straightConnector1">
              <a:avLst/>
            </a:prstGeom>
            <a:ln w="57150">
              <a:headEnd type="none" w="med" len="med"/>
              <a:tailEnd type="triangle" w="med" len="med"/>
            </a:ln>
            <a:effectLst>
              <a:glow rad="228600">
                <a:schemeClr val="accent5">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grpSp>
          <p:nvGrpSpPr>
            <p:cNvPr id="10" name="Group 74"/>
            <p:cNvGrpSpPr/>
            <p:nvPr/>
          </p:nvGrpSpPr>
          <p:grpSpPr>
            <a:xfrm rot="15849202">
              <a:off x="504710" y="6413280"/>
              <a:ext cx="264876" cy="619846"/>
              <a:chOff x="11656688" y="1815368"/>
              <a:chExt cx="215225" cy="534720"/>
            </a:xfrm>
          </p:grpSpPr>
          <p:cxnSp>
            <p:nvCxnSpPr>
              <p:cNvPr id="88" name="Straight Arrow Connector 87"/>
              <p:cNvCxnSpPr/>
              <p:nvPr/>
            </p:nvCxnSpPr>
            <p:spPr>
              <a:xfrm rot="5750798">
                <a:off x="11583060" y="1953176"/>
                <a:ext cx="426662" cy="15104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 name="Group 75"/>
            <p:cNvGrpSpPr/>
            <p:nvPr/>
          </p:nvGrpSpPr>
          <p:grpSpPr>
            <a:xfrm rot="9619445">
              <a:off x="877406" y="6395784"/>
              <a:ext cx="165111" cy="422104"/>
              <a:chOff x="11656688" y="1927984"/>
              <a:chExt cx="165111" cy="422104"/>
            </a:xfrm>
          </p:grpSpPr>
          <p:cxnSp>
            <p:nvCxnSpPr>
              <p:cNvPr id="86" name="Straight Arrow Connector 85"/>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4" name="Group 77"/>
            <p:cNvGrpSpPr/>
            <p:nvPr/>
          </p:nvGrpSpPr>
          <p:grpSpPr>
            <a:xfrm rot="11257645">
              <a:off x="589876" y="5977311"/>
              <a:ext cx="225999" cy="563314"/>
              <a:chOff x="11656688" y="1927984"/>
              <a:chExt cx="165111" cy="422104"/>
            </a:xfrm>
          </p:grpSpPr>
          <p:cxnSp>
            <p:nvCxnSpPr>
              <p:cNvPr id="82" name="Straight Arrow Connector 81"/>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 name="Group 78"/>
            <p:cNvGrpSpPr/>
            <p:nvPr/>
          </p:nvGrpSpPr>
          <p:grpSpPr>
            <a:xfrm rot="15849202">
              <a:off x="785472" y="6083263"/>
              <a:ext cx="395344" cy="225847"/>
              <a:chOff x="11656688" y="1927984"/>
              <a:chExt cx="165111" cy="422104"/>
            </a:xfrm>
          </p:grpSpPr>
          <p:cxnSp>
            <p:nvCxnSpPr>
              <p:cNvPr id="80" name="Straight Arrow Connector 79"/>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rot="10800000">
              <a:off x="3768040" y="5131371"/>
              <a:ext cx="648072" cy="720080"/>
            </a:xfrm>
            <a:prstGeom prst="rect">
              <a:avLst/>
            </a:prstGeom>
            <a:noFill/>
          </p:spPr>
          <p:txBody>
            <a:bodyPr wrap="square" rtlCol="0">
              <a:spAutoFit/>
            </a:bodyPr>
            <a:lstStyle/>
            <a:p>
              <a:r>
                <a:rPr lang="fi-FI" sz="4000" dirty="0" smtClean="0"/>
                <a:t>e</a:t>
              </a:r>
              <a:r>
                <a:rPr lang="fi-FI" sz="4800" baseline="30000" dirty="0" smtClean="0"/>
                <a:t>-</a:t>
              </a:r>
              <a:endParaRPr lang="fi-FI" sz="4000" baseline="30000" dirty="0"/>
            </a:p>
          </p:txBody>
        </p:sp>
        <p:sp>
          <p:nvSpPr>
            <p:cNvPr id="100" name="TextBox 44"/>
            <p:cNvSpPr txBox="1"/>
            <p:nvPr/>
          </p:nvSpPr>
          <p:spPr>
            <a:xfrm rot="10800000">
              <a:off x="3696032" y="5923459"/>
              <a:ext cx="648072" cy="720080"/>
            </a:xfrm>
            <a:prstGeom prst="rect">
              <a:avLst/>
            </a:prstGeom>
            <a:noFill/>
          </p:spPr>
          <p:txBody>
            <a:bodyPr wrap="square" rtlCol="0">
              <a:spAutoFit/>
            </a:bodyPr>
            <a:lstStyle/>
            <a:p>
              <a:r>
                <a:rPr lang="fi-FI" sz="4000" dirty="0" smtClean="0"/>
                <a:t>e</a:t>
              </a:r>
              <a:r>
                <a:rPr lang="fi-FI" sz="4800" baseline="30000" dirty="0" smtClean="0"/>
                <a:t>-</a:t>
              </a:r>
              <a:endParaRPr lang="fi-FI" sz="4000" baseline="30000" dirty="0"/>
            </a:p>
          </p:txBody>
        </p:sp>
      </p:grpSp>
      <p:cxnSp>
        <p:nvCxnSpPr>
          <p:cNvPr id="58" name="Straight Arrow Connector 57"/>
          <p:cNvCxnSpPr/>
          <p:nvPr/>
        </p:nvCxnSpPr>
        <p:spPr>
          <a:xfrm rot="6238999">
            <a:off x="7080289" y="5894532"/>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6238999">
            <a:off x="6750177" y="5919592"/>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7340161">
            <a:off x="5490144" y="6146617"/>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7340161">
            <a:off x="5145100" y="6075496"/>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6" name="Group 76"/>
          <p:cNvGrpSpPr/>
          <p:nvPr/>
        </p:nvGrpSpPr>
        <p:grpSpPr>
          <a:xfrm rot="13802079">
            <a:off x="8432417" y="5387793"/>
            <a:ext cx="165111" cy="422104"/>
            <a:chOff x="11656688" y="1927984"/>
            <a:chExt cx="165111" cy="422104"/>
          </a:xfrm>
        </p:grpSpPr>
        <p:cxnSp>
          <p:nvCxnSpPr>
            <p:cNvPr id="84" name="Straight Arrow Connector 83"/>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rot="10800000" flipV="1">
            <a:off x="6360328" y="6128822"/>
            <a:ext cx="358281" cy="1084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a:off x="4632136" y="6237312"/>
            <a:ext cx="473900" cy="34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9804" y="485006"/>
            <a:ext cx="1152128" cy="400110"/>
          </a:xfrm>
          <a:prstGeom prst="rect">
            <a:avLst/>
          </a:prstGeom>
          <a:noFill/>
        </p:spPr>
        <p:txBody>
          <a:bodyPr wrap="square" rtlCol="0">
            <a:spAutoFit/>
          </a:bodyPr>
          <a:lstStyle/>
          <a:p>
            <a:r>
              <a:rPr lang="en-US" sz="2000" b="1" err="1" smtClean="0"/>
              <a:t>PNS</a:t>
            </a:r>
            <a:endParaRPr lang="en-US" sz="2000" b="1"/>
          </a:p>
        </p:txBody>
      </p:sp>
      <p:sp>
        <p:nvSpPr>
          <p:cNvPr id="11" name="Rounded Rectangle 10"/>
          <p:cNvSpPr/>
          <p:nvPr/>
        </p:nvSpPr>
        <p:spPr>
          <a:xfrm flipV="1">
            <a:off x="179512" y="1844824"/>
            <a:ext cx="8784976" cy="151216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itle 1"/>
          <p:cNvSpPr txBox="1">
            <a:spLocks/>
          </p:cNvSpPr>
          <p:nvPr/>
        </p:nvSpPr>
        <p:spPr>
          <a:xfrm>
            <a:off x="0" y="0"/>
            <a:ext cx="9144000" cy="836711"/>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C.	       The Formalism and Assumptions</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9" name="Object 8"/>
          <p:cNvGraphicFramePr>
            <a:graphicFrameLocks noChangeAspect="1"/>
          </p:cNvGraphicFramePr>
          <p:nvPr>
            <p:extLst>
              <p:ext uri="{D42A27DB-BD31-4B8C-83A1-F6EECF244321}">
                <p14:modId xmlns:p14="http://schemas.microsoft.com/office/powerpoint/2010/main" xmlns="" val="4138029994"/>
              </p:ext>
            </p:extLst>
          </p:nvPr>
        </p:nvGraphicFramePr>
        <p:xfrm>
          <a:off x="1907704" y="1844824"/>
          <a:ext cx="3978275" cy="1512888"/>
        </p:xfrm>
        <a:graphic>
          <a:graphicData uri="http://schemas.openxmlformats.org/presentationml/2006/ole">
            <p:oleObj spid="_x0000_s3179" name="Equation" r:id="rId7" imgW="1930400" imgH="736600" progId="">
              <p:embed/>
            </p:oleObj>
          </a:graphicData>
        </a:graphic>
      </p:graphicFrame>
      <p:sp>
        <p:nvSpPr>
          <p:cNvPr id="55" name="Rectangle 54"/>
          <p:cNvSpPr/>
          <p:nvPr/>
        </p:nvSpPr>
        <p:spPr>
          <a:xfrm>
            <a:off x="6804248" y="3573016"/>
            <a:ext cx="2088232"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i-FI" sz="2400" dirty="0" smtClean="0">
                <a:solidFill>
                  <a:schemeClr val="accent4">
                    <a:lumMod val="75000"/>
                  </a:schemeClr>
                </a:solidFill>
              </a:rPr>
              <a:t>1) </a:t>
            </a:r>
          </a:p>
          <a:p>
            <a:pPr algn="ctr"/>
            <a:r>
              <a:rPr lang="fi-FI" sz="2400" dirty="0" smtClean="0">
                <a:solidFill>
                  <a:schemeClr val="accent4">
                    <a:lumMod val="75000"/>
                  </a:schemeClr>
                </a:solidFill>
              </a:rPr>
              <a:t>Primary fluxes</a:t>
            </a:r>
            <a:endParaRPr lang="fi-FI" sz="2400" dirty="0">
              <a:solidFill>
                <a:schemeClr val="accent4">
                  <a:lumMod val="75000"/>
                </a:schemeClr>
              </a:solidFill>
            </a:endParaRPr>
          </a:p>
        </p:txBody>
      </p:sp>
      <p:graphicFrame>
        <p:nvGraphicFramePr>
          <p:cNvPr id="93" name="Objet 92"/>
          <p:cNvGraphicFramePr>
            <a:graphicFrameLocks noChangeAspect="1"/>
          </p:cNvGraphicFramePr>
          <p:nvPr/>
        </p:nvGraphicFramePr>
        <p:xfrm>
          <a:off x="5796136" y="2420888"/>
          <a:ext cx="3189287" cy="908050"/>
        </p:xfrm>
        <a:graphic>
          <a:graphicData uri="http://schemas.openxmlformats.org/presentationml/2006/ole">
            <p:oleObj spid="_x0000_s3180" name="Équation" r:id="rId8" imgW="1778000" imgH="508000" progId="Equation.3">
              <p:embed/>
            </p:oleObj>
          </a:graphicData>
        </a:graphic>
      </p:graphicFrame>
      <p:graphicFrame>
        <p:nvGraphicFramePr>
          <p:cNvPr id="32846" name="Object 78"/>
          <p:cNvGraphicFramePr>
            <a:graphicFrameLocks noChangeAspect="1"/>
          </p:cNvGraphicFramePr>
          <p:nvPr/>
        </p:nvGraphicFramePr>
        <p:xfrm>
          <a:off x="251520" y="2060848"/>
          <a:ext cx="1547812" cy="1203325"/>
        </p:xfrm>
        <a:graphic>
          <a:graphicData uri="http://schemas.openxmlformats.org/presentationml/2006/ole">
            <p:oleObj spid="_x0000_s3181" name="Équation" r:id="rId9" imgW="863225" imgH="672808" progId="Equation.3">
              <p:embed/>
            </p:oleObj>
          </a:graphicData>
        </a:graphic>
      </p:graphicFrame>
      <p:sp>
        <p:nvSpPr>
          <p:cNvPr id="117" name="Rectangle 116"/>
          <p:cNvSpPr/>
          <p:nvPr/>
        </p:nvSpPr>
        <p:spPr>
          <a:xfrm>
            <a:off x="179512" y="3573016"/>
            <a:ext cx="3384376"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fi-FI" sz="2400" dirty="0" smtClean="0">
                <a:solidFill>
                  <a:schemeClr val="tx2">
                    <a:lumMod val="75000"/>
                  </a:schemeClr>
                </a:solidFill>
              </a:rPr>
              <a:t>4)	Propagation to Earth</a:t>
            </a:r>
          </a:p>
        </p:txBody>
      </p:sp>
      <p:sp>
        <p:nvSpPr>
          <p:cNvPr id="118" name="Rectangle 117"/>
          <p:cNvSpPr/>
          <p:nvPr/>
        </p:nvSpPr>
        <p:spPr>
          <a:xfrm>
            <a:off x="3563888" y="3573016"/>
            <a:ext cx="108012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400" dirty="0" smtClean="0">
                <a:solidFill>
                  <a:srgbClr val="00B050"/>
                </a:solidFill>
              </a:rPr>
              <a:t>3)  MSW effects </a:t>
            </a:r>
          </a:p>
        </p:txBody>
      </p:sp>
      <p:sp>
        <p:nvSpPr>
          <p:cNvPr id="119" name="Rectangle 118"/>
          <p:cNvSpPr/>
          <p:nvPr/>
        </p:nvSpPr>
        <p:spPr>
          <a:xfrm>
            <a:off x="4644008" y="3573016"/>
            <a:ext cx="2151856"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fi-FI" sz="2400" dirty="0" smtClean="0">
                <a:solidFill>
                  <a:schemeClr val="accent6">
                    <a:lumMod val="75000"/>
                  </a:schemeClr>
                </a:solidFill>
              </a:rPr>
              <a:t>2)</a:t>
            </a:r>
          </a:p>
          <a:p>
            <a:pPr marL="457200" indent="-457200"/>
            <a:r>
              <a:rPr lang="fi-FI" sz="2400" dirty="0" smtClean="0">
                <a:solidFill>
                  <a:schemeClr val="accent6">
                    <a:lumMod val="75000"/>
                  </a:schemeClr>
                </a:solidFill>
              </a:rPr>
              <a:t>Effects due to </a:t>
            </a:r>
          </a:p>
          <a:p>
            <a:pPr marL="457200" indent="-457200" algn="ctr"/>
            <a:r>
              <a:rPr lang="fi-FI" sz="2400" dirty="0" smtClean="0">
                <a:solidFill>
                  <a:schemeClr val="accent6">
                    <a:lumMod val="75000"/>
                  </a:schemeClr>
                </a:solidFill>
                <a:latin typeface="Symbol" pitchFamily="18" charset="2"/>
              </a:rPr>
              <a:t>nn-</a:t>
            </a:r>
            <a:r>
              <a:rPr lang="fi-FI" sz="2400" dirty="0" smtClean="0">
                <a:solidFill>
                  <a:schemeClr val="accent6">
                    <a:lumMod val="75000"/>
                  </a:schemeClr>
                </a:solidFill>
              </a:rPr>
              <a:t>interactions</a:t>
            </a:r>
            <a:endParaRPr lang="fi-FI" sz="2400" dirty="0">
              <a:solidFill>
                <a:schemeClr val="accent6">
                  <a:lumMod val="75000"/>
                </a:schemeClr>
              </a:solidFill>
            </a:endParaRPr>
          </a:p>
        </p:txBody>
      </p:sp>
      <p:sp>
        <p:nvSpPr>
          <p:cNvPr id="74" name="Title 1"/>
          <p:cNvSpPr txBox="1">
            <a:spLocks/>
          </p:cNvSpPr>
          <p:nvPr/>
        </p:nvSpPr>
        <p:spPr>
          <a:xfrm>
            <a:off x="0" y="-675456"/>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	</a:t>
            </a:r>
            <a:r>
              <a:rPr lang="en-US" sz="2000" dirty="0" smtClean="0">
                <a:solidFill>
                  <a:schemeClr val="bg1"/>
                </a:solidFill>
              </a:rPr>
              <a:t>	</a:t>
            </a:r>
            <a:r>
              <a:rPr lang="en-US" sz="2000" dirty="0" smtClean="0">
                <a:solidFill>
                  <a:schemeClr val="accent6">
                    <a:lumMod val="75000"/>
                  </a:schemeClr>
                </a:solidFill>
              </a:rPr>
              <a:t>     </a:t>
            </a:r>
            <a:r>
              <a:rPr lang="en-US" sz="2000" dirty="0" smtClean="0">
                <a:solidFill>
                  <a:schemeClr val="bg1"/>
                </a:solidFill>
              </a:rPr>
              <a:t>B.  Neutrino Flavor </a:t>
            </a:r>
            <a:r>
              <a:rPr lang="en-US" sz="2000" dirty="0">
                <a:solidFill>
                  <a:schemeClr val="bg1"/>
                </a:solidFill>
              </a:rPr>
              <a:t>E</a:t>
            </a:r>
            <a:r>
              <a:rPr lang="en-US" sz="2000" dirty="0" smtClean="0">
                <a:solidFill>
                  <a:schemeClr val="bg1"/>
                </a:solidFill>
              </a:rPr>
              <a:t>volution </a:t>
            </a:r>
            <a:r>
              <a:rPr lang="en-US" sz="2000" dirty="0" smtClean="0">
                <a:solidFill>
                  <a:schemeClr val="accent6">
                    <a:lumMod val="75000"/>
                  </a:schemeClr>
                </a:solidFill>
              </a:rPr>
              <a:t>	    C. Neutrino Signal at HALO </a:t>
            </a:r>
            <a:endParaRPr lang="en-US" sz="2000" dirty="0">
              <a:solidFill>
                <a:schemeClr val="accent6">
                  <a:lumMod val="75000"/>
                </a:schemeClr>
              </a:solidFill>
            </a:endParaRPr>
          </a:p>
        </p:txBody>
      </p:sp>
    </p:spTree>
    <p:custDataLst>
      <p:tags r:id="rId2"/>
    </p:custDataLst>
    <p:extLst>
      <p:ext uri="{BB962C8B-B14F-4D97-AF65-F5344CB8AC3E}">
        <p14:creationId xmlns:p14="http://schemas.microsoft.com/office/powerpoint/2010/main" xmlns="" val="4221290412"/>
      </p:ext>
    </p:extLst>
  </p:cSld>
  <p:clrMapOvr>
    <a:masterClrMapping/>
  </p:clrMapOvr>
  <mc:AlternateContent xmlns:mc="http://schemas.openxmlformats.org/markup-compatibility/2006">
    <mc:Choice xmlns:p14="http://schemas.microsoft.com/office/powerpoint/2010/main" xmlns="" Requires="p14">
      <p:transition spd="slow" p14:dur="2000" advTm="42875"/>
    </mc:Choice>
    <mc:Fallback>
      <p:transition spd="slow" advTm="4287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4"/>
          <p:cNvSpPr/>
          <p:nvPr/>
        </p:nvSpPr>
        <p:spPr>
          <a:xfrm flipV="1">
            <a:off x="2447763" y="837381"/>
            <a:ext cx="4248472" cy="1512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TextBox 20"/>
          <p:cNvSpPr txBox="1"/>
          <p:nvPr/>
        </p:nvSpPr>
        <p:spPr>
          <a:xfrm>
            <a:off x="179512" y="3283210"/>
            <a:ext cx="8964488" cy="954107"/>
          </a:xfrm>
          <a:prstGeom prst="rect">
            <a:avLst/>
          </a:prstGeom>
          <a:noFill/>
        </p:spPr>
        <p:txBody>
          <a:bodyPr wrap="square" rtlCol="0">
            <a:spAutoFit/>
          </a:bodyPr>
          <a:lstStyle/>
          <a:p>
            <a:pPr marL="457200" indent="-457200">
              <a:buFont typeface="Arial" pitchFamily="34" charset="0"/>
              <a:buChar char="•"/>
            </a:pPr>
            <a:r>
              <a:rPr lang="fi-FI" sz="2800" dirty="0" smtClean="0"/>
              <a:t>Equal </a:t>
            </a:r>
            <a:r>
              <a:rPr lang="fi-FI" sz="2800" dirty="0"/>
              <a:t>luminosities </a:t>
            </a:r>
            <a:r>
              <a:rPr lang="fi-FI" sz="2800" dirty="0" smtClean="0"/>
              <a:t>or 				       and</a:t>
            </a:r>
          </a:p>
          <a:p>
            <a:endParaRPr lang="fi-FI" sz="2800" dirty="0"/>
          </a:p>
        </p:txBody>
      </p:sp>
      <p:sp>
        <p:nvSpPr>
          <p:cNvPr id="8" name="TextBox 7"/>
          <p:cNvSpPr txBox="1"/>
          <p:nvPr/>
        </p:nvSpPr>
        <p:spPr>
          <a:xfrm>
            <a:off x="179512" y="2067280"/>
            <a:ext cx="8964488" cy="523220"/>
          </a:xfrm>
          <a:prstGeom prst="rect">
            <a:avLst/>
          </a:prstGeom>
          <a:noFill/>
        </p:spPr>
        <p:txBody>
          <a:bodyPr wrap="square" rtlCol="0">
            <a:spAutoFit/>
          </a:bodyPr>
          <a:lstStyle/>
          <a:p>
            <a:r>
              <a:rPr lang="fi-FI" sz="2800" dirty="0" smtClean="0"/>
              <a:t>We assume:						</a:t>
            </a:r>
          </a:p>
        </p:txBody>
      </p:sp>
      <p:sp>
        <p:nvSpPr>
          <p:cNvPr id="14" name="Rounded Rectangle 13"/>
          <p:cNvSpPr/>
          <p:nvPr/>
        </p:nvSpPr>
        <p:spPr>
          <a:xfrm flipV="1">
            <a:off x="539552" y="2492896"/>
            <a:ext cx="541860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36" y="3789040"/>
            <a:ext cx="8954752" cy="249670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xmlns="" val="854233377"/>
              </p:ext>
            </p:extLst>
          </p:nvPr>
        </p:nvGraphicFramePr>
        <p:xfrm>
          <a:off x="1763688" y="3861048"/>
          <a:ext cx="2756125" cy="1531013"/>
        </p:xfrm>
        <a:graphic>
          <a:graphicData uri="http://schemas.openxmlformats.org/presentationml/2006/ole">
            <p:oleObj spid="_x0000_s4297" name="Equation" r:id="rId6" imgW="1511300" imgH="8382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326759676"/>
              </p:ext>
            </p:extLst>
          </p:nvPr>
        </p:nvGraphicFramePr>
        <p:xfrm>
          <a:off x="5940152" y="3933056"/>
          <a:ext cx="2561955" cy="1440160"/>
        </p:xfrm>
        <a:graphic>
          <a:graphicData uri="http://schemas.openxmlformats.org/presentationml/2006/ole">
            <p:oleObj spid="_x0000_s4298" name="Equation" r:id="rId7" imgW="1308100" imgH="736600" progId="">
              <p:embed/>
            </p:oleObj>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3182583358"/>
              </p:ext>
            </p:extLst>
          </p:nvPr>
        </p:nvGraphicFramePr>
        <p:xfrm>
          <a:off x="827584" y="2492896"/>
          <a:ext cx="4830763" cy="885825"/>
        </p:xfrm>
        <a:graphic>
          <a:graphicData uri="http://schemas.openxmlformats.org/presentationml/2006/ole">
            <p:oleObj spid="_x0000_s4299" name="Equation" r:id="rId8" imgW="2628900" imgH="482600" progId="">
              <p:embed/>
            </p:oleObj>
          </a:graphicData>
        </a:graphic>
      </p:graphicFrame>
      <p:sp>
        <p:nvSpPr>
          <p:cNvPr id="17"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1)	  Neutrino fluxes at the </a:t>
            </a:r>
            <a:r>
              <a:rPr lang="en-US" sz="3600" dirty="0" err="1" smtClean="0"/>
              <a:t>neutrinosphere</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Oval 12"/>
          <p:cNvSpPr/>
          <p:nvPr/>
        </p:nvSpPr>
        <p:spPr>
          <a:xfrm>
            <a:off x="10116616" y="2115288"/>
            <a:ext cx="3096344" cy="1175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12160" y="2492896"/>
            <a:ext cx="2560637" cy="830997"/>
          </a:xfrm>
          <a:prstGeom prst="rect">
            <a:avLst/>
          </a:prstGeom>
        </p:spPr>
        <p:txBody>
          <a:bodyPr wrap="none">
            <a:spAutoFit/>
          </a:bodyPr>
          <a:lstStyle/>
          <a:p>
            <a:r>
              <a:rPr lang="fi-FI" sz="2400" dirty="0"/>
              <a:t>Power Law </a:t>
            </a:r>
            <a:endParaRPr lang="fi-FI" sz="2400" dirty="0" smtClean="0"/>
          </a:p>
          <a:p>
            <a:r>
              <a:rPr lang="fi-FI" sz="2400" dirty="0" smtClean="0"/>
              <a:t>energy </a:t>
            </a:r>
            <a:r>
              <a:rPr lang="fi-FI" sz="2400" dirty="0"/>
              <a:t>distribution</a:t>
            </a:r>
          </a:p>
        </p:txBody>
      </p:sp>
      <p:sp>
        <p:nvSpPr>
          <p:cNvPr id="19" name="Oval 18"/>
          <p:cNvSpPr/>
          <p:nvPr/>
        </p:nvSpPr>
        <p:spPr>
          <a:xfrm>
            <a:off x="4860032" y="2852936"/>
            <a:ext cx="635361" cy="587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79712" y="2420888"/>
            <a:ext cx="635361" cy="587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79712" y="2852936"/>
            <a:ext cx="635361" cy="587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11992" y="2448750"/>
            <a:ext cx="317681" cy="329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15816" y="263691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bottom"/>
          <p:cNvSpPr/>
          <p:nvPr/>
        </p:nvSpPr>
        <p:spPr>
          <a:xfrm>
            <a:off x="179511" y="6285740"/>
            <a:ext cx="8627311" cy="56865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Important information on neutrino transport in </a:t>
            </a:r>
            <a:r>
              <a:rPr lang="en-US" sz="2800" dirty="0" err="1" smtClean="0"/>
              <a:t>SN</a:t>
            </a:r>
            <a:r>
              <a:rPr lang="en-US" sz="2800" dirty="0" smtClean="0"/>
              <a:t> core</a:t>
            </a:r>
          </a:p>
        </p:txBody>
      </p:sp>
      <p:graphicFrame>
        <p:nvGraphicFramePr>
          <p:cNvPr id="4810" name="Object 714"/>
          <p:cNvGraphicFramePr>
            <a:graphicFrameLocks noChangeAspect="1"/>
          </p:cNvGraphicFramePr>
          <p:nvPr/>
        </p:nvGraphicFramePr>
        <p:xfrm>
          <a:off x="6804248" y="1628800"/>
          <a:ext cx="2087240" cy="504056"/>
        </p:xfrm>
        <a:graphic>
          <a:graphicData uri="http://schemas.openxmlformats.org/presentationml/2006/ole">
            <p:oleObj spid="_x0000_s4300" name="Équation" r:id="rId9" imgW="1054100" imgH="254000" progId="Equation.3">
              <p:embed/>
            </p:oleObj>
          </a:graphicData>
        </a:graphic>
      </p:graphicFrame>
      <p:graphicFrame>
        <p:nvGraphicFramePr>
          <p:cNvPr id="28" name="Object 2"/>
          <p:cNvGraphicFramePr>
            <a:graphicFrameLocks noChangeAspect="1"/>
          </p:cNvGraphicFramePr>
          <p:nvPr/>
        </p:nvGraphicFramePr>
        <p:xfrm>
          <a:off x="2627784" y="836712"/>
          <a:ext cx="3898900" cy="1512887"/>
        </p:xfrm>
        <a:graphic>
          <a:graphicData uri="http://schemas.openxmlformats.org/presentationml/2006/ole">
            <p:oleObj spid="_x0000_s4301" name="Equation" r:id="rId10" imgW="1892300" imgH="736600" progId="">
              <p:embed/>
            </p:oleObj>
          </a:graphicData>
        </a:graphic>
      </p:graphicFrame>
      <p:sp>
        <p:nvSpPr>
          <p:cNvPr id="30" name="TextBox 20"/>
          <p:cNvSpPr txBox="1"/>
          <p:nvPr/>
        </p:nvSpPr>
        <p:spPr>
          <a:xfrm>
            <a:off x="179512" y="2636912"/>
            <a:ext cx="8964488" cy="523220"/>
          </a:xfrm>
          <a:prstGeom prst="rect">
            <a:avLst/>
          </a:prstGeom>
          <a:noFill/>
        </p:spPr>
        <p:txBody>
          <a:bodyPr wrap="square" rtlCol="0">
            <a:spAutoFit/>
          </a:bodyPr>
          <a:lstStyle/>
          <a:p>
            <a:pPr>
              <a:buFont typeface="Arial" pitchFamily="34" charset="0"/>
              <a:buChar char="•"/>
            </a:pPr>
            <a:r>
              <a:rPr lang="fi-FI" sz="2800" dirty="0" smtClean="0"/>
              <a:t> </a:t>
            </a:r>
            <a:endParaRPr lang="fi-FI" sz="2800" dirty="0"/>
          </a:p>
        </p:txBody>
      </p:sp>
      <p:sp>
        <p:nvSpPr>
          <p:cNvPr id="31" name="Rectangle 30"/>
          <p:cNvSpPr/>
          <p:nvPr/>
        </p:nvSpPr>
        <p:spPr>
          <a:xfrm>
            <a:off x="6732240" y="1556792"/>
            <a:ext cx="2232248"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Objet 26"/>
          <p:cNvGraphicFramePr>
            <a:graphicFrameLocks noChangeAspect="1"/>
          </p:cNvGraphicFramePr>
          <p:nvPr/>
        </p:nvGraphicFramePr>
        <p:xfrm>
          <a:off x="3779912" y="3304527"/>
          <a:ext cx="3168352" cy="555851"/>
        </p:xfrm>
        <a:graphic>
          <a:graphicData uri="http://schemas.openxmlformats.org/presentationml/2006/ole">
            <p:oleObj spid="_x0000_s4302" name="Équation" r:id="rId11" imgW="1447172" imgH="253890" progId="Equation.3">
              <p:embed/>
            </p:oleObj>
          </a:graphicData>
        </a:graphic>
      </p:graphicFrame>
      <p:sp>
        <p:nvSpPr>
          <p:cNvPr id="32" name="Oval 24"/>
          <p:cNvSpPr/>
          <p:nvPr/>
        </p:nvSpPr>
        <p:spPr>
          <a:xfrm>
            <a:off x="4067944" y="2780928"/>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a:t>
            </a:r>
            <a:r>
              <a:rPr lang="en-US" sz="2000" dirty="0" smtClean="0">
                <a:solidFill>
                  <a:schemeClr val="bg1"/>
                </a:solidFill>
              </a:rPr>
              <a:t>  C. The Formalism	</a:t>
            </a:r>
            <a:r>
              <a:rPr lang="en-US" sz="2000" dirty="0" smtClean="0">
                <a:solidFill>
                  <a:schemeClr val="accent6">
                    <a:lumMod val="75000"/>
                  </a:schemeClr>
                </a:solidFill>
              </a:rPr>
              <a:t>    D. Neutrino Signal at HALO </a:t>
            </a:r>
            <a:endParaRPr lang="en-US" sz="2000" dirty="0">
              <a:solidFill>
                <a:schemeClr val="accent6">
                  <a:lumMod val="75000"/>
                </a:schemeClr>
              </a:solidFill>
            </a:endParaRPr>
          </a:p>
        </p:txBody>
      </p:sp>
    </p:spTree>
    <p:custDataLst>
      <p:tags r:id="rId2"/>
    </p:custDataLst>
    <p:extLst>
      <p:ext uri="{BB962C8B-B14F-4D97-AF65-F5344CB8AC3E}">
        <p14:creationId xmlns:p14="http://schemas.microsoft.com/office/powerpoint/2010/main" xmlns="" val="1440753120"/>
      </p:ext>
    </p:extLst>
  </p:cSld>
  <p:clrMapOvr>
    <a:masterClrMapping/>
  </p:clrMapOvr>
  <mc:AlternateContent xmlns:mc="http://schemas.openxmlformats.org/markup-compatibility/2006">
    <mc:Choice xmlns:p14="http://schemas.microsoft.com/office/powerpoint/2010/main" xmlns="" Requires="p14">
      <p:transition spd="slow" p14:dur="2000" advTm="77039"/>
    </mc:Choice>
    <mc:Fallback>
      <p:transition spd="slow" advTm="770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1" presetClass="exit" presetSubtype="0" fill="hold" grpId="1"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animBg="1"/>
      <p:bldP spid="19" grpId="1" animBg="1"/>
      <p:bldP spid="20" grpId="0" animBg="1"/>
      <p:bldP spid="20" grpId="1" animBg="1"/>
      <p:bldP spid="23" grpId="0" animBg="1"/>
      <p:bldP spid="23" grpId="1" animBg="1"/>
      <p:bldP spid="25" grpId="0" animBg="1"/>
      <p:bldP spid="25" grpId="1" animBg="1"/>
      <p:bldP spid="26" grpId="0" animBg="1"/>
      <p:bldP spid="32" grpId="0" animBg="1"/>
      <p:bldP spid="3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24328" y="908720"/>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ounded Rectangle 14"/>
          <p:cNvSpPr/>
          <p:nvPr/>
        </p:nvSpPr>
        <p:spPr>
          <a:xfrm flipV="1">
            <a:off x="2447763" y="837381"/>
            <a:ext cx="4248472" cy="1512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51520" y="836712"/>
            <a:ext cx="8640960" cy="5688632"/>
          </a:xfrm>
        </p:spPr>
        <p:txBody>
          <a:bodyPr>
            <a:normAutofit/>
          </a:bodyPr>
          <a:lstStyle/>
          <a:p>
            <a:pPr>
              <a:buNone/>
            </a:pPr>
            <a:r>
              <a:rPr lang="en-US" sz="2800" dirty="0" smtClean="0"/>
              <a:t> </a:t>
            </a:r>
          </a:p>
        </p:txBody>
      </p:sp>
      <p:graphicFrame>
        <p:nvGraphicFramePr>
          <p:cNvPr id="21506" name="Object 2"/>
          <p:cNvGraphicFramePr>
            <a:graphicFrameLocks noChangeAspect="1"/>
          </p:cNvGraphicFramePr>
          <p:nvPr>
            <p:extLst>
              <p:ext uri="{D42A27DB-BD31-4B8C-83A1-F6EECF244321}">
                <p14:modId xmlns:p14="http://schemas.microsoft.com/office/powerpoint/2010/main" xmlns="" val="3873365434"/>
              </p:ext>
            </p:extLst>
          </p:nvPr>
        </p:nvGraphicFramePr>
        <p:xfrm>
          <a:off x="2582862" y="836711"/>
          <a:ext cx="3978275" cy="1512888"/>
        </p:xfrm>
        <a:graphic>
          <a:graphicData uri="http://schemas.openxmlformats.org/presentationml/2006/ole">
            <p:oleObj spid="_x0000_s37893" name="Equation" r:id="rId5" imgW="1930400" imgH="736600" progId="">
              <p:embed/>
            </p:oleObj>
          </a:graphicData>
        </a:graphic>
      </p:graphicFrame>
      <p:sp>
        <p:nvSpPr>
          <p:cNvPr id="22"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r>
              <a:rPr lang="en-US" sz="3600" dirty="0" smtClean="0"/>
              <a:t>2)    		Fluxes after the </a:t>
            </a:r>
            <a:r>
              <a:rPr lang="fi-FI" sz="3600" dirty="0">
                <a:solidFill>
                  <a:schemeClr val="bg1"/>
                </a:solidFill>
                <a:latin typeface="Symbol" pitchFamily="18" charset="2"/>
              </a:rPr>
              <a:t>nn </a:t>
            </a:r>
            <a:r>
              <a:rPr lang="fi-FI" sz="3600" dirty="0">
                <a:solidFill>
                  <a:schemeClr val="bg1"/>
                </a:solidFill>
              </a:rPr>
              <a:t>-</a:t>
            </a:r>
            <a:r>
              <a:rPr lang="fi-FI" sz="3600" dirty="0" smtClean="0">
                <a:solidFill>
                  <a:schemeClr val="bg1"/>
                </a:solidFill>
              </a:rPr>
              <a:t>interactions</a:t>
            </a:r>
            <a:endParaRPr lang="fi-FI" sz="3600" dirty="0">
              <a:solidFill>
                <a:schemeClr val="bg1"/>
              </a:solidFill>
            </a:endParaRPr>
          </a:p>
        </p:txBody>
      </p:sp>
      <p:sp>
        <p:nvSpPr>
          <p:cNvPr id="29"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a:t>
            </a:r>
            <a:r>
              <a:rPr lang="en-US" sz="2000" dirty="0" smtClean="0">
                <a:solidFill>
                  <a:schemeClr val="bg1"/>
                </a:solidFill>
              </a:rPr>
              <a:t>  C. The Formalism	</a:t>
            </a:r>
            <a:r>
              <a:rPr lang="en-US" sz="2000" dirty="0" smtClean="0">
                <a:solidFill>
                  <a:schemeClr val="accent6">
                    <a:lumMod val="75000"/>
                  </a:schemeClr>
                </a:solidFill>
              </a:rPr>
              <a:t>    D. Neutrino Signal at HALO </a:t>
            </a:r>
            <a:endParaRPr lang="en-US" sz="2000" dirty="0">
              <a:solidFill>
                <a:schemeClr val="accent6">
                  <a:lumMod val="75000"/>
                </a:schemeClr>
              </a:solidFill>
            </a:endParaRPr>
          </a:p>
        </p:txBody>
      </p:sp>
      <p:grpSp>
        <p:nvGrpSpPr>
          <p:cNvPr id="11" name="Ryhmä 10"/>
          <p:cNvGrpSpPr/>
          <p:nvPr/>
        </p:nvGrpSpPr>
        <p:grpSpPr>
          <a:xfrm>
            <a:off x="1400161" y="1704866"/>
            <a:ext cx="5656757" cy="3348919"/>
            <a:chOff x="-42530" y="2979589"/>
            <a:chExt cx="5450245" cy="3381517"/>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xmlns="" val="0"/>
                </a:ext>
              </a:extLst>
            </a:blip>
            <a:srcRect l="4380" t="9301"/>
            <a:stretch/>
          </p:blipFill>
          <p:spPr>
            <a:xfrm>
              <a:off x="2840985" y="3857224"/>
              <a:ext cx="2566730" cy="2428516"/>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xmlns="" val="0"/>
                </a:ext>
              </a:extLst>
            </a:blip>
            <a:srcRect t="4306" r="7990"/>
            <a:stretch/>
          </p:blipFill>
          <p:spPr>
            <a:xfrm>
              <a:off x="646332" y="3778731"/>
              <a:ext cx="2482949" cy="2582375"/>
            </a:xfrm>
            <a:prstGeom prst="rect">
              <a:avLst/>
            </a:prstGeom>
          </p:spPr>
        </p:pic>
        <p:sp>
          <p:nvSpPr>
            <p:cNvPr id="19" name="Rectangle 18"/>
            <p:cNvSpPr/>
            <p:nvPr/>
          </p:nvSpPr>
          <p:spPr>
            <a:xfrm>
              <a:off x="2832565" y="3574887"/>
              <a:ext cx="593432" cy="369332"/>
            </a:xfrm>
            <a:prstGeom prst="rect">
              <a:avLst/>
            </a:prstGeom>
          </p:spPr>
          <p:txBody>
            <a:bodyPr wrap="none">
              <a:spAutoFit/>
            </a:bodyPr>
            <a:lstStyle/>
            <a:p>
              <a:r>
                <a:rPr lang="en-US" b="1" smtClean="0">
                  <a:effectLst>
                    <a:outerShdw blurRad="38100" dist="38100" dir="2700000" algn="tl">
                      <a:srgbClr val="000000">
                        <a:alpha val="43137"/>
                      </a:srgbClr>
                    </a:outerShdw>
                  </a:effectLst>
                </a:rPr>
                <a:t>IMH</a:t>
              </a:r>
            </a:p>
          </p:txBody>
        </p:sp>
        <p:sp>
          <p:nvSpPr>
            <p:cNvPr id="21" name="Rectangle 20"/>
            <p:cNvSpPr/>
            <p:nvPr/>
          </p:nvSpPr>
          <p:spPr>
            <a:xfrm>
              <a:off x="1608429" y="3664804"/>
              <a:ext cx="1224136" cy="4845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aphicFrame>
          <p:nvGraphicFramePr>
            <p:cNvPr id="4" name="Object 3"/>
            <p:cNvGraphicFramePr>
              <a:graphicFrameLocks noChangeAspect="1"/>
            </p:cNvGraphicFramePr>
            <p:nvPr>
              <p:extLst>
                <p:ext uri="{D42A27DB-BD31-4B8C-83A1-F6EECF244321}">
                  <p14:modId xmlns:p14="http://schemas.microsoft.com/office/powerpoint/2010/main" xmlns="" val="3118843662"/>
                </p:ext>
              </p:extLst>
            </p:nvPr>
          </p:nvGraphicFramePr>
          <p:xfrm>
            <a:off x="1727115" y="3713884"/>
            <a:ext cx="1105450" cy="386371"/>
          </p:xfrm>
          <a:graphic>
            <a:graphicData uri="http://schemas.openxmlformats.org/presentationml/2006/ole">
              <p:oleObj spid="_x0000_s37894" name="Equation" r:id="rId8" imgW="761669" imgH="266584" progId="">
                <p:embed/>
              </p:oleObj>
            </a:graphicData>
          </a:graphic>
        </p:graphicFrame>
        <p:sp>
          <p:nvSpPr>
            <p:cNvPr id="6" name="Rectangle 5"/>
            <p:cNvSpPr/>
            <p:nvPr/>
          </p:nvSpPr>
          <p:spPr>
            <a:xfrm>
              <a:off x="3737475" y="3664804"/>
              <a:ext cx="1224136" cy="4845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aphicFrame>
          <p:nvGraphicFramePr>
            <p:cNvPr id="5" name="Object 4"/>
            <p:cNvGraphicFramePr>
              <a:graphicFrameLocks noChangeAspect="1"/>
            </p:cNvGraphicFramePr>
            <p:nvPr>
              <p:extLst>
                <p:ext uri="{D42A27DB-BD31-4B8C-83A1-F6EECF244321}">
                  <p14:modId xmlns:p14="http://schemas.microsoft.com/office/powerpoint/2010/main" xmlns="" val="4129288033"/>
                </p:ext>
              </p:extLst>
            </p:nvPr>
          </p:nvGraphicFramePr>
          <p:xfrm>
            <a:off x="3809483" y="3705727"/>
            <a:ext cx="1152128" cy="402686"/>
          </p:xfrm>
          <a:graphic>
            <a:graphicData uri="http://schemas.openxmlformats.org/presentationml/2006/ole">
              <p:oleObj spid="_x0000_s37895" name="Equation" r:id="rId9" imgW="761669" imgH="266584" progId="">
                <p:embed/>
              </p:oleObj>
            </a:graphicData>
          </a:graphic>
        </p:graphicFrame>
        <p:sp>
          <p:nvSpPr>
            <p:cNvPr id="25" name="Rectangle 17"/>
            <p:cNvSpPr/>
            <p:nvPr/>
          </p:nvSpPr>
          <p:spPr>
            <a:xfrm rot="16200000">
              <a:off x="-1238223" y="4175282"/>
              <a:ext cx="3037718" cy="646331"/>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A. </a:t>
              </a:r>
              <a:r>
                <a:rPr lang="en-US" b="1" dirty="0" err="1" smtClean="0">
                  <a:effectLst>
                    <a:outerShdw blurRad="38100" dist="38100" dir="2700000" algn="tl">
                      <a:srgbClr val="000000">
                        <a:alpha val="43137"/>
                      </a:srgbClr>
                    </a:outerShdw>
                  </a:effectLst>
                </a:rPr>
                <a:t>Mirizzi</a:t>
              </a:r>
              <a:r>
                <a:rPr lang="en-US" b="1" dirty="0" smtClean="0">
                  <a:effectLst>
                    <a:outerShdw blurRad="38100" dist="38100" dir="2700000" algn="tl">
                      <a:srgbClr val="000000">
                        <a:alpha val="43137"/>
                      </a:srgbClr>
                    </a:outerShdw>
                  </a:effectLst>
                </a:rPr>
                <a:t>, R. </a:t>
              </a:r>
              <a:r>
                <a:rPr lang="en-US" b="1" dirty="0" err="1" smtClean="0">
                  <a:effectLst>
                    <a:outerShdw blurRad="38100" dist="38100" dir="2700000" algn="tl">
                      <a:srgbClr val="000000">
                        <a:alpha val="43137"/>
                      </a:srgbClr>
                    </a:outerShdw>
                  </a:effectLst>
                </a:rPr>
                <a:t>Tomàs</a:t>
              </a:r>
              <a:r>
                <a:rPr lang="en-US" b="1" dirty="0" smtClean="0">
                  <a:effectLst>
                    <a:outerShdw blurRad="38100" dist="38100" dir="2700000" algn="tl">
                      <a:srgbClr val="000000">
                        <a:alpha val="43137"/>
                      </a:srgbClr>
                    </a:outerShdw>
                  </a:effectLst>
                </a:rPr>
                <a:t>,</a:t>
              </a:r>
            </a:p>
            <a:p>
              <a:r>
                <a:rPr lang="en-US" b="1" dirty="0" smtClean="0">
                  <a:effectLst>
                    <a:outerShdw blurRad="38100" dist="38100" dir="2700000" algn="tl">
                      <a:srgbClr val="000000">
                        <a:alpha val="43137"/>
                      </a:srgbClr>
                    </a:outerShdw>
                  </a:effectLst>
                </a:rPr>
                <a:t>PRD 84 </a:t>
              </a:r>
              <a:r>
                <a:rPr lang="en-US" b="1" dirty="0">
                  <a:effectLst>
                    <a:outerShdw blurRad="38100" dist="38100" dir="2700000" algn="tl">
                      <a:srgbClr val="000000">
                        <a:alpha val="43137"/>
                      </a:srgbClr>
                    </a:outerShdw>
                  </a:effectLst>
                </a:rPr>
                <a:t>(2011) 033013 </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grpSp>
      <p:sp>
        <p:nvSpPr>
          <p:cNvPr id="27" name="Rectangle 26"/>
          <p:cNvSpPr/>
          <p:nvPr/>
        </p:nvSpPr>
        <p:spPr>
          <a:xfrm>
            <a:off x="2115125" y="5038643"/>
            <a:ext cx="4941794" cy="12470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2600" dirty="0" err="1">
                <a:solidFill>
                  <a:schemeClr val="tx1"/>
                </a:solidFill>
              </a:rPr>
              <a:t>We</a:t>
            </a:r>
            <a:r>
              <a:rPr lang="fi-FI" sz="2600" dirty="0">
                <a:solidFill>
                  <a:schemeClr val="tx1"/>
                </a:solidFill>
              </a:rPr>
              <a:t> </a:t>
            </a:r>
            <a:r>
              <a:rPr lang="fi-FI" sz="2600" dirty="0" err="1" smtClean="0">
                <a:solidFill>
                  <a:schemeClr val="tx1"/>
                </a:solidFill>
              </a:rPr>
              <a:t>assume</a:t>
            </a:r>
            <a:r>
              <a:rPr lang="fi-FI" sz="2600" dirty="0" smtClean="0">
                <a:solidFill>
                  <a:schemeClr val="tx1"/>
                </a:solidFill>
              </a:rPr>
              <a:t>: </a:t>
            </a:r>
          </a:p>
          <a:p>
            <a:pPr marL="342900" indent="-342900">
              <a:buFont typeface="Arial" pitchFamily="34" charset="0"/>
              <a:buChar char="•"/>
            </a:pPr>
            <a:r>
              <a:rPr lang="fi-FI" sz="2600" dirty="0" smtClean="0">
                <a:solidFill>
                  <a:schemeClr val="tx1"/>
                </a:solidFill>
              </a:rPr>
              <a:t>0</a:t>
            </a:r>
            <a:r>
              <a:rPr lang="fi-FI" sz="2600" dirty="0">
                <a:solidFill>
                  <a:schemeClr val="tx1"/>
                </a:solidFill>
              </a:rPr>
              <a:t>, 1 </a:t>
            </a:r>
            <a:r>
              <a:rPr lang="fi-FI" sz="2600" dirty="0" err="1">
                <a:solidFill>
                  <a:schemeClr val="tx1"/>
                </a:solidFill>
              </a:rPr>
              <a:t>or</a:t>
            </a:r>
            <a:r>
              <a:rPr lang="fi-FI" sz="2600" dirty="0">
                <a:solidFill>
                  <a:schemeClr val="tx1"/>
                </a:solidFill>
              </a:rPr>
              <a:t> 2 </a:t>
            </a:r>
            <a:r>
              <a:rPr lang="fi-FI" sz="2600" dirty="0" err="1">
                <a:solidFill>
                  <a:schemeClr val="tx1"/>
                </a:solidFill>
              </a:rPr>
              <a:t>splits</a:t>
            </a:r>
            <a:r>
              <a:rPr lang="fi-FI" sz="2600" dirty="0">
                <a:solidFill>
                  <a:schemeClr val="tx1"/>
                </a:solidFill>
              </a:rPr>
              <a:t> in </a:t>
            </a:r>
            <a:r>
              <a:rPr lang="fi-FI" sz="2600" dirty="0" err="1" smtClean="0">
                <a:solidFill>
                  <a:schemeClr val="tx1"/>
                </a:solidFill>
              </a:rPr>
              <a:t>energy</a:t>
            </a:r>
            <a:endParaRPr lang="fi-FI" sz="2600" dirty="0" smtClean="0">
              <a:solidFill>
                <a:schemeClr val="tx1"/>
              </a:solidFill>
            </a:endParaRPr>
          </a:p>
          <a:p>
            <a:pPr marL="342900" indent="-342900">
              <a:buFont typeface="Arial" pitchFamily="34" charset="0"/>
              <a:buChar char="•"/>
            </a:pPr>
            <a:r>
              <a:rPr lang="fi-FI" sz="2600" dirty="0" err="1" smtClean="0">
                <a:solidFill>
                  <a:schemeClr val="tx1"/>
                </a:solidFill>
              </a:rPr>
              <a:t>Splits</a:t>
            </a:r>
            <a:r>
              <a:rPr lang="fi-FI" sz="2600" dirty="0" smtClean="0">
                <a:solidFill>
                  <a:schemeClr val="tx1"/>
                </a:solidFill>
              </a:rPr>
              <a:t> </a:t>
            </a:r>
            <a:r>
              <a:rPr lang="fi-FI" sz="2600" dirty="0" err="1" smtClean="0">
                <a:solidFill>
                  <a:schemeClr val="tx1"/>
                </a:solidFill>
              </a:rPr>
              <a:t>sharp</a:t>
            </a:r>
            <a:r>
              <a:rPr lang="fi-FI" sz="2600" dirty="0">
                <a:solidFill>
                  <a:schemeClr val="tx1"/>
                </a:solidFill>
              </a:rPr>
              <a:t> </a:t>
            </a:r>
            <a:r>
              <a:rPr lang="fi-FI" sz="2600" dirty="0" smtClean="0">
                <a:solidFill>
                  <a:schemeClr val="tx1"/>
                </a:solidFill>
              </a:rPr>
              <a:t>in </a:t>
            </a:r>
            <a:r>
              <a:rPr lang="fi-FI" sz="2600" dirty="0" err="1" smtClean="0">
                <a:solidFill>
                  <a:schemeClr val="tx1"/>
                </a:solidFill>
              </a:rPr>
              <a:t>energy</a:t>
            </a:r>
            <a:endParaRPr lang="fi-FI" sz="2600" dirty="0">
              <a:solidFill>
                <a:schemeClr val="tx1"/>
              </a:solidFill>
            </a:endParaRPr>
          </a:p>
          <a:p>
            <a:endParaRPr lang="en-US" sz="2600" dirty="0">
              <a:solidFill>
                <a:schemeClr val="tx1"/>
              </a:solidFill>
            </a:endParaRPr>
          </a:p>
        </p:txBody>
      </p:sp>
      <p:sp>
        <p:nvSpPr>
          <p:cNvPr id="26" name="Rounded Rectangle: bottom"/>
          <p:cNvSpPr/>
          <p:nvPr/>
        </p:nvSpPr>
        <p:spPr>
          <a:xfrm>
            <a:off x="539552" y="6285740"/>
            <a:ext cx="8064896" cy="56865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Large dependence </a:t>
            </a:r>
            <a:r>
              <a:rPr lang="en-US" sz="2800" dirty="0"/>
              <a:t>on </a:t>
            </a:r>
            <a:r>
              <a:rPr lang="en-US" sz="2800" dirty="0" smtClean="0"/>
              <a:t>luminosity and mass </a:t>
            </a:r>
            <a:r>
              <a:rPr lang="en-US" sz="2800" dirty="0"/>
              <a:t>hierarchy</a:t>
            </a:r>
            <a:endParaRPr lang="en-US" sz="2800" dirty="0" smtClean="0"/>
          </a:p>
        </p:txBody>
      </p:sp>
    </p:spTree>
    <p:custDataLst>
      <p:tags r:id="rId2"/>
    </p:custDataLst>
    <p:extLst>
      <p:ext uri="{BB962C8B-B14F-4D97-AF65-F5344CB8AC3E}">
        <p14:creationId xmlns:p14="http://schemas.microsoft.com/office/powerpoint/2010/main" xmlns="" val="889146272"/>
      </p:ext>
    </p:extLst>
  </p:cSld>
  <p:clrMapOvr>
    <a:masterClrMapping/>
  </p:clrMapOvr>
  <mc:AlternateContent xmlns:mc="http://schemas.openxmlformats.org/markup-compatibility/2006">
    <mc:Choice xmlns:p14="http://schemas.microsoft.com/office/powerpoint/2010/main" xmlns="" Requires="p14">
      <p:transition spd="slow" p14:dur="2000" advTm="1132"/>
    </mc:Choice>
    <mc:Fallback>
      <p:transition spd="slow" advTm="113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5688632"/>
          </a:xfrm>
        </p:spPr>
        <p:txBody>
          <a:bodyPr>
            <a:normAutofit/>
          </a:bodyPr>
          <a:lstStyle/>
          <a:p>
            <a:pPr marL="0" indent="0">
              <a:buNone/>
            </a:pPr>
            <a:r>
              <a:rPr lang="en-US" sz="2800" dirty="0"/>
              <a:t> </a:t>
            </a:r>
            <a:endParaRPr lang="en-US" sz="2800" dirty="0" smtClean="0"/>
          </a:p>
        </p:txBody>
      </p:sp>
      <p:sp>
        <p:nvSpPr>
          <p:cNvPr id="14" name="Rounded Rectangle 13"/>
          <p:cNvSpPr/>
          <p:nvPr/>
        </p:nvSpPr>
        <p:spPr>
          <a:xfrm flipV="1">
            <a:off x="2447763" y="837381"/>
            <a:ext cx="4248472" cy="1512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ounded Rectangle: bottom"/>
          <p:cNvSpPr/>
          <p:nvPr/>
        </p:nvSpPr>
        <p:spPr>
          <a:xfrm>
            <a:off x="539552" y="6285740"/>
            <a:ext cx="8064896" cy="56865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lgn="ctr">
              <a:buFont typeface="Wingdings" pitchFamily="2" charset="2"/>
              <a:buChar char="Ø"/>
            </a:pPr>
            <a:r>
              <a:rPr lang="en-US" sz="2800" dirty="0" smtClean="0"/>
              <a:t>Neutrinos exit the star as pure mass </a:t>
            </a:r>
            <a:r>
              <a:rPr lang="en-US" sz="2800" dirty="0" err="1" smtClean="0"/>
              <a:t>eigenstates</a:t>
            </a:r>
            <a:endParaRPr lang="en-US" sz="2800" dirty="0" smtClean="0"/>
          </a:p>
        </p:txBody>
      </p:sp>
      <p:sp>
        <p:nvSpPr>
          <p:cNvPr id="17" name="Rectangle 16"/>
          <p:cNvSpPr/>
          <p:nvPr/>
        </p:nvSpPr>
        <p:spPr>
          <a:xfrm rot="16200000">
            <a:off x="-634706" y="3169762"/>
            <a:ext cx="2969230" cy="646331"/>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rPr>
              <a:t>A. </a:t>
            </a:r>
            <a:r>
              <a:rPr lang="en-US" b="1" dirty="0" err="1" smtClean="0">
                <a:effectLst>
                  <a:outerShdw blurRad="38100" dist="38100" dir="2700000" algn="tl">
                    <a:srgbClr val="000000">
                      <a:alpha val="43137"/>
                    </a:srgbClr>
                  </a:outerShdw>
                </a:effectLst>
              </a:rPr>
              <a:t>Dighe</a:t>
            </a:r>
            <a:r>
              <a:rPr lang="en-US" b="1" dirty="0" smtClean="0">
                <a:effectLst>
                  <a:outerShdw blurRad="38100" dist="38100" dir="2700000" algn="tl">
                    <a:srgbClr val="000000">
                      <a:alpha val="43137"/>
                    </a:srgbClr>
                  </a:outerShdw>
                </a:effectLst>
              </a:rPr>
              <a:t>, A. Smirnov, </a:t>
            </a:r>
          </a:p>
          <a:p>
            <a:pPr algn="ctr"/>
            <a:r>
              <a:rPr lang="en-US" b="1" dirty="0" smtClean="0">
                <a:effectLst>
                  <a:outerShdw blurRad="38100" dist="38100" dir="2700000" algn="tl">
                    <a:srgbClr val="000000">
                      <a:alpha val="43137"/>
                    </a:srgbClr>
                  </a:outerShdw>
                </a:effectLst>
              </a:rPr>
              <a:t>PRD 62,  033007 (2000) </a:t>
            </a:r>
            <a:endParaRPr lang="en-US" b="1" dirty="0">
              <a:effectLst>
                <a:outerShdw blurRad="38100" dist="38100" dir="2700000" algn="tl">
                  <a:srgbClr val="000000">
                    <a:alpha val="43137"/>
                  </a:srgbClr>
                </a:outerShdw>
              </a:effectLst>
            </a:endParaRPr>
          </a:p>
        </p:txBody>
      </p:sp>
      <p:sp>
        <p:nvSpPr>
          <p:cNvPr id="20" name="Rectangle 19"/>
          <p:cNvSpPr/>
          <p:nvPr/>
        </p:nvSpPr>
        <p:spPr>
          <a:xfrm>
            <a:off x="4469904" y="3912431"/>
            <a:ext cx="1400444" cy="369332"/>
          </a:xfrm>
          <a:prstGeom prst="rect">
            <a:avLst/>
          </a:prstGeom>
        </p:spPr>
        <p:txBody>
          <a:bodyPr wrap="square">
            <a:spAutoFit/>
          </a:bodyPr>
          <a:lstStyle/>
          <a:p>
            <a:r>
              <a:rPr lang="en-US" b="1" err="1" smtClean="0">
                <a:effectLst>
                  <a:outerShdw blurRad="38100" dist="38100" dir="2700000" algn="tl">
                    <a:srgbClr val="000000">
                      <a:alpha val="43137"/>
                    </a:srgbClr>
                  </a:outerShdw>
                </a:effectLst>
              </a:rPr>
              <a:t>NMH</a:t>
            </a:r>
            <a:endParaRPr lang="en-US" b="1">
              <a:effectLst>
                <a:outerShdw blurRad="38100" dist="38100" dir="2700000" algn="tl">
                  <a:srgbClr val="000000">
                    <a:alpha val="43137"/>
                  </a:srgbClr>
                </a:outerShdw>
              </a:effectLst>
            </a:endParaRPr>
          </a:p>
        </p:txBody>
      </p:sp>
      <p:sp>
        <p:nvSpPr>
          <p:cNvPr id="26" name="ZoneTexte 26"/>
          <p:cNvSpPr txBox="1"/>
          <p:nvPr/>
        </p:nvSpPr>
        <p:spPr>
          <a:xfrm>
            <a:off x="2388225" y="3933056"/>
            <a:ext cx="449755" cy="400110"/>
          </a:xfrm>
          <a:prstGeom prst="rect">
            <a:avLst/>
          </a:prstGeom>
          <a:noFill/>
        </p:spPr>
        <p:txBody>
          <a:bodyPr wrap="square" rtlCol="0">
            <a:spAutoFit/>
          </a:bodyPr>
          <a:lstStyle/>
          <a:p>
            <a:r>
              <a:rPr lang="en-US" sz="2000" b="1" smtClean="0"/>
              <a:t>L</a:t>
            </a:r>
            <a:endParaRPr lang="en-US" sz="2000" b="1"/>
          </a:p>
        </p:txBody>
      </p:sp>
      <p:graphicFrame>
        <p:nvGraphicFramePr>
          <p:cNvPr id="2" name="Object 1"/>
          <p:cNvGraphicFramePr>
            <a:graphicFrameLocks noChangeAspect="1"/>
          </p:cNvGraphicFramePr>
          <p:nvPr>
            <p:extLst>
              <p:ext uri="{D42A27DB-BD31-4B8C-83A1-F6EECF244321}">
                <p14:modId xmlns:p14="http://schemas.microsoft.com/office/powerpoint/2010/main" xmlns="" val="2735594750"/>
              </p:ext>
            </p:extLst>
          </p:nvPr>
        </p:nvGraphicFramePr>
        <p:xfrm>
          <a:off x="2582862" y="836711"/>
          <a:ext cx="3978275" cy="1512888"/>
        </p:xfrm>
        <a:graphic>
          <a:graphicData uri="http://schemas.openxmlformats.org/presentationml/2006/ole">
            <p:oleObj spid="_x0000_s38917" name="Equation" r:id="rId5" imgW="1930400" imgH="736600" progId="">
              <p:embed/>
            </p:oleObj>
          </a:graphicData>
        </a:graphic>
      </p:graphicFrame>
      <p:sp>
        <p:nvSpPr>
          <p:cNvPr id="23"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a:t>3</a:t>
            </a:r>
            <a:r>
              <a:rPr lang="en-US" sz="3600" dirty="0" smtClean="0"/>
              <a:t>)	</a:t>
            </a:r>
            <a:r>
              <a:rPr lang="en-US" sz="3600" dirty="0"/>
              <a:t>	Fluxes after the MSW region</a:t>
            </a:r>
          </a:p>
        </p:txBody>
      </p:sp>
      <p:sp>
        <p:nvSpPr>
          <p:cNvPr id="37"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a:t>
            </a:r>
            <a:r>
              <a:rPr lang="en-US" sz="2000" dirty="0" smtClean="0">
                <a:solidFill>
                  <a:schemeClr val="bg1"/>
                </a:solidFill>
              </a:rPr>
              <a:t>  C. The Formalism	</a:t>
            </a:r>
            <a:r>
              <a:rPr lang="en-US" sz="2000" dirty="0" smtClean="0">
                <a:solidFill>
                  <a:schemeClr val="accent6">
                    <a:lumMod val="75000"/>
                  </a:schemeClr>
                </a:solidFill>
              </a:rPr>
              <a:t>    D. Neutrino Signal at HALO </a:t>
            </a:r>
            <a:endParaRPr lang="en-US" sz="2000" dirty="0">
              <a:solidFill>
                <a:schemeClr val="accent6">
                  <a:lumMod val="75000"/>
                </a:schemeClr>
              </a:solidFill>
            </a:endParaRPr>
          </a:p>
        </p:txBody>
      </p:sp>
      <p:grpSp>
        <p:nvGrpSpPr>
          <p:cNvPr id="32" name="Ryhmä 31"/>
          <p:cNvGrpSpPr/>
          <p:nvPr/>
        </p:nvGrpSpPr>
        <p:grpSpPr>
          <a:xfrm>
            <a:off x="1520231" y="2416598"/>
            <a:ext cx="5982611" cy="2560944"/>
            <a:chOff x="1403648" y="836712"/>
            <a:chExt cx="6300192" cy="2824348"/>
          </a:xfrm>
        </p:grpSpPr>
        <p:pic>
          <p:nvPicPr>
            <p:cNvPr id="38" name="Picture 16" descr="PlotIMHNMH.JPG"/>
            <p:cNvPicPr>
              <a:picLocks noChangeAspect="1"/>
            </p:cNvPicPr>
            <p:nvPr/>
          </p:nvPicPr>
          <p:blipFill>
            <a:blip r:embed="rId6" cstate="print"/>
            <a:stretch>
              <a:fillRect/>
            </a:stretch>
          </p:blipFill>
          <p:spPr>
            <a:xfrm>
              <a:off x="1403648" y="836712"/>
              <a:ext cx="6300192" cy="2824348"/>
            </a:xfrm>
            <a:prstGeom prst="rect">
              <a:avLst/>
            </a:prstGeom>
          </p:spPr>
        </p:pic>
        <p:sp>
          <p:nvSpPr>
            <p:cNvPr id="39" name="Rectangle 17"/>
            <p:cNvSpPr/>
            <p:nvPr/>
          </p:nvSpPr>
          <p:spPr>
            <a:xfrm>
              <a:off x="1907704" y="836712"/>
              <a:ext cx="927650" cy="504347"/>
            </a:xfrm>
            <a:prstGeom prst="rect">
              <a:avLst/>
            </a:prstGeom>
          </p:spPr>
          <p:txBody>
            <a:bodyPr wrap="square">
              <a:spAutoFit/>
            </a:bodyPr>
            <a:lstStyle/>
            <a:p>
              <a:r>
                <a:rPr lang="en-US" b="1" dirty="0" err="1" smtClean="0">
                  <a:effectLst>
                    <a:outerShdw blurRad="38100" dist="38100" dir="2700000" algn="tl">
                      <a:srgbClr val="000000">
                        <a:alpha val="43137"/>
                      </a:srgbClr>
                    </a:outerShdw>
                  </a:effectLst>
                </a:rPr>
                <a:t>IMH</a:t>
              </a:r>
              <a:endParaRPr lang="en-US" b="1" dirty="0">
                <a:effectLst>
                  <a:outerShdw blurRad="38100" dist="38100" dir="2700000" algn="tl">
                    <a:srgbClr val="000000">
                      <a:alpha val="43137"/>
                    </a:srgbClr>
                  </a:outerShdw>
                </a:effectLst>
              </a:endParaRPr>
            </a:p>
          </p:txBody>
        </p:sp>
        <p:sp>
          <p:nvSpPr>
            <p:cNvPr id="40" name="Rectangle 18"/>
            <p:cNvSpPr/>
            <p:nvPr/>
          </p:nvSpPr>
          <p:spPr>
            <a:xfrm>
              <a:off x="6012160" y="836712"/>
              <a:ext cx="792088" cy="504347"/>
            </a:xfrm>
            <a:prstGeom prst="rect">
              <a:avLst/>
            </a:prstGeom>
          </p:spPr>
          <p:txBody>
            <a:bodyPr wrap="square">
              <a:spAutoFit/>
            </a:bodyPr>
            <a:lstStyle/>
            <a:p>
              <a:r>
                <a:rPr lang="en-US" b="1" dirty="0" err="1" smtClean="0">
                  <a:effectLst>
                    <a:outerShdw blurRad="38100" dist="38100" dir="2700000" algn="tl">
                      <a:srgbClr val="000000">
                        <a:alpha val="43137"/>
                      </a:srgbClr>
                    </a:outerShdw>
                  </a:effectLst>
                </a:rPr>
                <a:t>NMH</a:t>
              </a:r>
              <a:endParaRPr lang="en-US" b="1" dirty="0">
                <a:effectLst>
                  <a:outerShdw blurRad="38100" dist="38100" dir="2700000" algn="tl">
                    <a:srgbClr val="000000">
                      <a:alpha val="43137"/>
                    </a:srgbClr>
                  </a:outerShdw>
                </a:effectLst>
              </a:endParaRPr>
            </a:p>
          </p:txBody>
        </p:sp>
        <p:sp>
          <p:nvSpPr>
            <p:cNvPr id="41" name="Oval 15"/>
            <p:cNvSpPr/>
            <p:nvPr/>
          </p:nvSpPr>
          <p:spPr>
            <a:xfrm>
              <a:off x="6804248" y="1340768"/>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2" name="Oval 22"/>
            <p:cNvSpPr/>
            <p:nvPr/>
          </p:nvSpPr>
          <p:spPr>
            <a:xfrm>
              <a:off x="5508104" y="2060848"/>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3" name="Oval 23"/>
            <p:cNvSpPr/>
            <p:nvPr/>
          </p:nvSpPr>
          <p:spPr>
            <a:xfrm>
              <a:off x="3275856" y="1268760"/>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4" name="Oval 24"/>
            <p:cNvSpPr/>
            <p:nvPr/>
          </p:nvSpPr>
          <p:spPr>
            <a:xfrm>
              <a:off x="1763688" y="2060848"/>
              <a:ext cx="504056" cy="50405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5" name="ZoneTexte 25"/>
            <p:cNvSpPr txBox="1"/>
            <p:nvPr/>
          </p:nvSpPr>
          <p:spPr>
            <a:xfrm>
              <a:off x="1835696" y="1772816"/>
              <a:ext cx="648072" cy="400110"/>
            </a:xfrm>
            <a:prstGeom prst="rect">
              <a:avLst/>
            </a:prstGeom>
            <a:noFill/>
          </p:spPr>
          <p:txBody>
            <a:bodyPr wrap="square" rtlCol="0">
              <a:spAutoFit/>
            </a:bodyPr>
            <a:lstStyle/>
            <a:p>
              <a:r>
                <a:rPr lang="en-US" sz="2000" b="1" dirty="0" smtClean="0"/>
                <a:t>H</a:t>
              </a:r>
              <a:endParaRPr lang="en-US" sz="2000" b="1" dirty="0"/>
            </a:p>
          </p:txBody>
        </p:sp>
        <p:sp>
          <p:nvSpPr>
            <p:cNvPr id="46" name="ZoneTexte 26"/>
            <p:cNvSpPr txBox="1"/>
            <p:nvPr/>
          </p:nvSpPr>
          <p:spPr>
            <a:xfrm>
              <a:off x="3347864" y="1052736"/>
              <a:ext cx="648072" cy="400110"/>
            </a:xfrm>
            <a:prstGeom prst="rect">
              <a:avLst/>
            </a:prstGeom>
            <a:noFill/>
          </p:spPr>
          <p:txBody>
            <a:bodyPr wrap="square" rtlCol="0">
              <a:spAutoFit/>
            </a:bodyPr>
            <a:lstStyle/>
            <a:p>
              <a:r>
                <a:rPr lang="en-US" sz="2000" b="1" dirty="0" smtClean="0"/>
                <a:t>L</a:t>
              </a:r>
              <a:endParaRPr lang="en-US" sz="2000" b="1" dirty="0"/>
            </a:p>
          </p:txBody>
        </p:sp>
        <p:sp>
          <p:nvSpPr>
            <p:cNvPr id="47" name="ZoneTexte 27"/>
            <p:cNvSpPr txBox="1"/>
            <p:nvPr/>
          </p:nvSpPr>
          <p:spPr>
            <a:xfrm>
              <a:off x="6948264" y="1052736"/>
              <a:ext cx="648072" cy="400110"/>
            </a:xfrm>
            <a:prstGeom prst="rect">
              <a:avLst/>
            </a:prstGeom>
            <a:noFill/>
          </p:spPr>
          <p:txBody>
            <a:bodyPr wrap="square" rtlCol="0">
              <a:spAutoFit/>
            </a:bodyPr>
            <a:lstStyle/>
            <a:p>
              <a:r>
                <a:rPr lang="en-US" sz="2000" b="1" dirty="0" smtClean="0"/>
                <a:t>H</a:t>
              </a:r>
              <a:endParaRPr lang="en-US" sz="2000" b="1" dirty="0"/>
            </a:p>
          </p:txBody>
        </p:sp>
        <p:sp>
          <p:nvSpPr>
            <p:cNvPr id="48" name="ZoneTexte 28"/>
            <p:cNvSpPr txBox="1"/>
            <p:nvPr/>
          </p:nvSpPr>
          <p:spPr>
            <a:xfrm>
              <a:off x="5580112" y="1772816"/>
              <a:ext cx="648072" cy="400110"/>
            </a:xfrm>
            <a:prstGeom prst="rect">
              <a:avLst/>
            </a:prstGeom>
            <a:noFill/>
          </p:spPr>
          <p:txBody>
            <a:bodyPr wrap="square" rtlCol="0">
              <a:spAutoFit/>
            </a:bodyPr>
            <a:lstStyle/>
            <a:p>
              <a:r>
                <a:rPr lang="en-US" sz="2000" b="1" dirty="0" smtClean="0"/>
                <a:t>L</a:t>
              </a:r>
              <a:endParaRPr lang="en-US" sz="2000" b="1" dirty="0"/>
            </a:p>
          </p:txBody>
        </p:sp>
      </p:grpSp>
      <p:sp>
        <p:nvSpPr>
          <p:cNvPr id="6" name="Rectangle 5"/>
          <p:cNvSpPr/>
          <p:nvPr/>
        </p:nvSpPr>
        <p:spPr>
          <a:xfrm>
            <a:off x="323528" y="4977541"/>
            <a:ext cx="8568952" cy="12878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600" dirty="0" smtClean="0">
                <a:solidFill>
                  <a:schemeClr val="tx1"/>
                </a:solidFill>
              </a:rPr>
              <a:t>We assume:</a:t>
            </a:r>
          </a:p>
          <a:p>
            <a:pPr>
              <a:buFont typeface="Arial" pitchFamily="34" charset="0"/>
              <a:buChar char="•"/>
            </a:pPr>
            <a:r>
              <a:rPr lang="en-US" sz="2600" dirty="0" smtClean="0">
                <a:solidFill>
                  <a:schemeClr val="tx1"/>
                </a:solidFill>
              </a:rPr>
              <a:t>  Low resonance always adiabatic</a:t>
            </a:r>
          </a:p>
          <a:p>
            <a:pPr>
              <a:buFont typeface="Arial" pitchFamily="34" charset="0"/>
              <a:buChar char="•"/>
            </a:pPr>
            <a:r>
              <a:rPr lang="en-US" sz="2600" dirty="0" smtClean="0">
                <a:solidFill>
                  <a:schemeClr val="tx1"/>
                </a:solidFill>
              </a:rPr>
              <a:t> </a:t>
            </a:r>
            <a:r>
              <a:rPr lang="en-US" sz="2600" dirty="0" smtClean="0">
                <a:solidFill>
                  <a:schemeClr val="tx1"/>
                </a:solidFill>
              </a:rPr>
              <a:t> High resonance: adiabatic(</a:t>
            </a:r>
            <a:r>
              <a:rPr lang="en-US" sz="2600" i="1" dirty="0" smtClean="0">
                <a:solidFill>
                  <a:schemeClr val="tx1"/>
                </a:solidFill>
                <a:latin typeface="Symbol" pitchFamily="18" charset="2"/>
              </a:rPr>
              <a:t>q</a:t>
            </a:r>
            <a:r>
              <a:rPr lang="en-US" sz="2600" baseline="-25000" dirty="0" smtClean="0">
                <a:solidFill>
                  <a:schemeClr val="tx1"/>
                </a:solidFill>
              </a:rPr>
              <a:t> 13 </a:t>
            </a:r>
            <a:r>
              <a:rPr lang="en-US" sz="2600" dirty="0" smtClean="0">
                <a:solidFill>
                  <a:schemeClr val="tx1"/>
                </a:solidFill>
              </a:rPr>
              <a:t>= 0.1) or non-adiabatic(0.001)</a:t>
            </a:r>
            <a:endParaRPr lang="en-US" sz="2600" dirty="0" smtClean="0">
              <a:solidFill>
                <a:schemeClr val="tx1"/>
              </a:solidFill>
            </a:endParaRPr>
          </a:p>
        </p:txBody>
      </p:sp>
    </p:spTree>
    <p:custDataLst>
      <p:tags r:id="rId2"/>
    </p:custDataLst>
    <p:extLst>
      <p:ext uri="{BB962C8B-B14F-4D97-AF65-F5344CB8AC3E}">
        <p14:creationId xmlns:p14="http://schemas.microsoft.com/office/powerpoint/2010/main" xmlns="" val="3256591426"/>
      </p:ext>
    </p:extLst>
  </p:cSld>
  <p:clrMapOvr>
    <a:masterClrMapping/>
  </p:clrMapOvr>
  <mc:AlternateContent xmlns:mc="http://schemas.openxmlformats.org/markup-compatibility/2006">
    <mc:Choice xmlns:p14="http://schemas.microsoft.com/office/powerpoint/2010/main" xmlns="" Requires="p14">
      <p:transition spd="slow" p14:dur="2000" advTm="575"/>
    </mc:Choice>
    <mc:Fallback>
      <p:transition spd="slow" advTm="57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5688632"/>
          </a:xfrm>
        </p:spPr>
        <p:txBody>
          <a:bodyPr>
            <a:normAutofit/>
          </a:bodyPr>
          <a:lstStyle/>
          <a:p>
            <a:endParaRPr lang="en-US" sz="2800" dirty="0" smtClean="0"/>
          </a:p>
          <a:p>
            <a:endParaRPr lang="en-US" sz="2800" dirty="0" smtClean="0"/>
          </a:p>
          <a:p>
            <a:endParaRPr lang="en-US" sz="2800" dirty="0" smtClean="0"/>
          </a:p>
          <a:p>
            <a:endParaRPr lang="en-US" sz="2800" dirty="0" smtClean="0"/>
          </a:p>
          <a:p>
            <a:endParaRPr lang="en-US" sz="2800" dirty="0" smtClean="0"/>
          </a:p>
          <a:p>
            <a:pPr>
              <a:buNone/>
            </a:pPr>
            <a:endParaRPr lang="en-US" sz="2800" dirty="0" smtClean="0"/>
          </a:p>
          <a:p>
            <a:pPr marL="457200" lvl="1" indent="-457200">
              <a:buFont typeface="Wingdings" pitchFamily="2" charset="2"/>
              <a:buChar char="Ø"/>
            </a:pPr>
            <a:r>
              <a:rPr lang="en-US" dirty="0" smtClean="0"/>
              <a:t>Final </a:t>
            </a:r>
            <a:r>
              <a:rPr lang="en-US" dirty="0"/>
              <a:t>(flavor) fluxes incoherent sums of massive </a:t>
            </a:r>
            <a:r>
              <a:rPr lang="en-US" dirty="0" smtClean="0"/>
              <a:t>fluxes</a:t>
            </a:r>
          </a:p>
          <a:p>
            <a:pPr marL="0" lvl="1" indent="0">
              <a:buNone/>
            </a:pPr>
            <a:r>
              <a:rPr lang="en-US" dirty="0"/>
              <a:t> </a:t>
            </a:r>
            <a:r>
              <a:rPr lang="en-US" dirty="0" smtClean="0"/>
              <a:t>     </a:t>
            </a:r>
            <a:r>
              <a:rPr lang="en-US" sz="2800" dirty="0" smtClean="0"/>
              <a:t>E.g. :</a:t>
            </a:r>
          </a:p>
          <a:p>
            <a:endParaRPr lang="en-US" sz="2800" dirty="0" smtClean="0"/>
          </a:p>
        </p:txBody>
      </p:sp>
      <p:sp>
        <p:nvSpPr>
          <p:cNvPr id="16" name="Rounded Rectangle 15"/>
          <p:cNvSpPr/>
          <p:nvPr/>
        </p:nvSpPr>
        <p:spPr>
          <a:xfrm flipV="1">
            <a:off x="1583668" y="4469380"/>
            <a:ext cx="561662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ounded Rectangle 8"/>
          <p:cNvSpPr/>
          <p:nvPr/>
        </p:nvSpPr>
        <p:spPr>
          <a:xfrm flipV="1">
            <a:off x="2447763" y="851715"/>
            <a:ext cx="4248472" cy="14978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139269" name="Object 5"/>
          <p:cNvGraphicFramePr>
            <a:graphicFrameLocks noChangeAspect="1"/>
          </p:cNvGraphicFramePr>
          <p:nvPr>
            <p:extLst>
              <p:ext uri="{D42A27DB-BD31-4B8C-83A1-F6EECF244321}">
                <p14:modId xmlns:p14="http://schemas.microsoft.com/office/powerpoint/2010/main" xmlns="" val="1627606614"/>
              </p:ext>
            </p:extLst>
          </p:nvPr>
        </p:nvGraphicFramePr>
        <p:xfrm>
          <a:off x="1385742" y="2418889"/>
          <a:ext cx="3748087" cy="1439863"/>
        </p:xfrm>
        <a:graphic>
          <a:graphicData uri="http://schemas.openxmlformats.org/presentationml/2006/ole">
            <p:oleObj spid="_x0000_s7325" name="Equation" r:id="rId4" imgW="1917700" imgH="736600" progId="">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2297504406"/>
              </p:ext>
            </p:extLst>
          </p:nvPr>
        </p:nvGraphicFramePr>
        <p:xfrm>
          <a:off x="5332514" y="2565573"/>
          <a:ext cx="2727441" cy="1080120"/>
        </p:xfrm>
        <a:graphic>
          <a:graphicData uri="http://schemas.openxmlformats.org/presentationml/2006/ole">
            <p:oleObj spid="_x0000_s7326" name="Equation" r:id="rId5" imgW="1282700" imgH="508000" progId="">
              <p:embed/>
            </p:oleObj>
          </a:graphicData>
        </a:graphic>
      </p:graphicFrame>
      <p:graphicFrame>
        <p:nvGraphicFramePr>
          <p:cNvPr id="139271" name="Object 7"/>
          <p:cNvGraphicFramePr>
            <a:graphicFrameLocks noChangeAspect="1"/>
          </p:cNvGraphicFramePr>
          <p:nvPr>
            <p:extLst>
              <p:ext uri="{D42A27DB-BD31-4B8C-83A1-F6EECF244321}">
                <p14:modId xmlns:p14="http://schemas.microsoft.com/office/powerpoint/2010/main" xmlns="" val="2659086929"/>
              </p:ext>
            </p:extLst>
          </p:nvPr>
        </p:nvGraphicFramePr>
        <p:xfrm>
          <a:off x="1655676" y="4627967"/>
          <a:ext cx="5472608" cy="546921"/>
        </p:xfrm>
        <a:graphic>
          <a:graphicData uri="http://schemas.openxmlformats.org/presentationml/2006/ole">
            <p:oleObj spid="_x0000_s7327" name="Equation" r:id="rId6" imgW="2413000" imgH="241300" progId="">
              <p:embed/>
            </p:oleObj>
          </a:graphicData>
        </a:graphic>
      </p:graphicFrame>
      <p:graphicFrame>
        <p:nvGraphicFramePr>
          <p:cNvPr id="139272" name="Object 8"/>
          <p:cNvGraphicFramePr>
            <a:graphicFrameLocks noChangeAspect="1"/>
          </p:cNvGraphicFramePr>
          <p:nvPr>
            <p:extLst>
              <p:ext uri="{D42A27DB-BD31-4B8C-83A1-F6EECF244321}">
                <p14:modId xmlns:p14="http://schemas.microsoft.com/office/powerpoint/2010/main" xmlns="" val="3888136712"/>
              </p:ext>
            </p:extLst>
          </p:nvPr>
        </p:nvGraphicFramePr>
        <p:xfrm>
          <a:off x="2699792" y="5334153"/>
          <a:ext cx="5233987" cy="471487"/>
        </p:xfrm>
        <a:graphic>
          <a:graphicData uri="http://schemas.openxmlformats.org/presentationml/2006/ole">
            <p:oleObj spid="_x0000_s7328" name="Equation" r:id="rId7" imgW="2679700" imgH="241300" progId="">
              <p:embed/>
            </p:oleObj>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3335088675"/>
              </p:ext>
            </p:extLst>
          </p:nvPr>
        </p:nvGraphicFramePr>
        <p:xfrm>
          <a:off x="2582862" y="836711"/>
          <a:ext cx="3978275" cy="1512888"/>
        </p:xfrm>
        <a:graphic>
          <a:graphicData uri="http://schemas.openxmlformats.org/presentationml/2006/ole">
            <p:oleObj spid="_x0000_s7329" name="Equation" r:id="rId8" imgW="1930400" imgH="736600" progId="">
              <p:embed/>
            </p:oleObj>
          </a:graphicData>
        </a:graphic>
      </p:graphicFrame>
      <p:sp>
        <p:nvSpPr>
          <p:cNvPr id="15"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4)		</a:t>
            </a:r>
            <a:r>
              <a:rPr lang="en-US" sz="3600" dirty="0"/>
              <a:t> </a:t>
            </a:r>
            <a:r>
              <a:rPr lang="en-US" sz="3600" dirty="0" smtClean="0"/>
              <a:t>       Final neutrino fluxes</a:t>
            </a:r>
            <a:endParaRPr lang="en-US" sz="3600" dirty="0"/>
          </a:p>
        </p:txBody>
      </p:sp>
      <p:sp>
        <p:nvSpPr>
          <p:cNvPr id="13" name="Rounded Rectangle 12"/>
          <p:cNvSpPr/>
          <p:nvPr/>
        </p:nvSpPr>
        <p:spPr>
          <a:xfrm flipV="1">
            <a:off x="983944" y="2349549"/>
            <a:ext cx="7176109" cy="1512168"/>
          </a:xfrm>
          <a:prstGeom prst="round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a:t>
            </a:r>
            <a:r>
              <a:rPr lang="en-US" sz="2000" dirty="0" smtClean="0">
                <a:solidFill>
                  <a:schemeClr val="bg1"/>
                </a:solidFill>
              </a:rPr>
              <a:t>  C. The Formalism	</a:t>
            </a:r>
            <a:r>
              <a:rPr lang="en-US" sz="2000" dirty="0" smtClean="0">
                <a:solidFill>
                  <a:schemeClr val="accent6">
                    <a:lumMod val="75000"/>
                  </a:schemeClr>
                </a:solidFill>
              </a:rPr>
              <a:t>    D. Neutrino Signal at HALO </a:t>
            </a:r>
            <a:endParaRPr lang="en-US" sz="2000" dirty="0">
              <a:solidFill>
                <a:schemeClr val="accent6">
                  <a:lumMod val="75000"/>
                </a:schemeClr>
              </a:solidFill>
            </a:endParaRPr>
          </a:p>
        </p:txBody>
      </p:sp>
    </p:spTree>
    <p:extLst>
      <p:ext uri="{BB962C8B-B14F-4D97-AF65-F5344CB8AC3E}">
        <p14:creationId xmlns:p14="http://schemas.microsoft.com/office/powerpoint/2010/main" xmlns="" val="3449978382"/>
      </p:ext>
    </p:extLst>
  </p:cSld>
  <p:clrMapOvr>
    <a:masterClrMapping/>
  </p:clrMapOvr>
  <mc:AlternateContent xmlns:mc="http://schemas.openxmlformats.org/markup-compatibility/2006">
    <mc:Choice xmlns:p14="http://schemas.microsoft.com/office/powerpoint/2010/main" xmlns="" Requires="p14">
      <p:transition spd="slow" p14:dur="2000" advTm="23058"/>
    </mc:Choice>
    <mc:Fallback>
      <p:transition spd="slow" advTm="2305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5688632"/>
          </a:xfrm>
        </p:spPr>
        <p:txBody>
          <a:bodyPr>
            <a:noAutofit/>
          </a:bodyPr>
          <a:lstStyle/>
          <a:p>
            <a:r>
              <a:rPr lang="en-US" sz="2800" dirty="0" smtClean="0">
                <a:solidFill>
                  <a:schemeClr val="bg1"/>
                </a:solidFill>
              </a:rPr>
              <a:t>A dedicated </a:t>
            </a:r>
            <a:r>
              <a:rPr lang="en-US" sz="2800" dirty="0" err="1" smtClean="0">
                <a:solidFill>
                  <a:schemeClr val="bg1"/>
                </a:solidFill>
              </a:rPr>
              <a:t>SN</a:t>
            </a:r>
            <a:r>
              <a:rPr lang="en-US" sz="2800" dirty="0" smtClean="0">
                <a:solidFill>
                  <a:schemeClr val="bg1"/>
                </a:solidFill>
              </a:rPr>
              <a:t> neutrino detector under construction</a:t>
            </a:r>
          </a:p>
          <a:p>
            <a:pPr lvl="1"/>
            <a:r>
              <a:rPr lang="en-US" dirty="0" smtClean="0">
                <a:solidFill>
                  <a:schemeClr val="bg1"/>
                </a:solidFill>
              </a:rPr>
              <a:t>79t of </a:t>
            </a:r>
            <a:r>
              <a:rPr lang="en-US" dirty="0" err="1" smtClean="0">
                <a:solidFill>
                  <a:schemeClr val="bg1"/>
                </a:solidFill>
              </a:rPr>
              <a:t>Pb</a:t>
            </a:r>
            <a:r>
              <a:rPr lang="en-US" dirty="0" smtClean="0">
                <a:solidFill>
                  <a:schemeClr val="bg1"/>
                </a:solidFill>
              </a:rPr>
              <a:t> (HALO-2: 1kt)</a:t>
            </a:r>
          </a:p>
        </p:txBody>
      </p:sp>
      <p:pic>
        <p:nvPicPr>
          <p:cNvPr id="14" name="Picture 13" descr="HALOblock.JPG"/>
          <p:cNvPicPr>
            <a:picLocks noChangeAspect="1"/>
          </p:cNvPicPr>
          <p:nvPr/>
        </p:nvPicPr>
        <p:blipFill>
          <a:blip r:embed="rId5" cstate="print"/>
          <a:stretch>
            <a:fillRect/>
          </a:stretch>
        </p:blipFill>
        <p:spPr>
          <a:xfrm>
            <a:off x="0" y="4135953"/>
            <a:ext cx="1900128" cy="1522042"/>
          </a:xfrm>
          <a:prstGeom prst="rect">
            <a:avLst/>
          </a:prstGeom>
        </p:spPr>
      </p:pic>
      <p:sp>
        <p:nvSpPr>
          <p:cNvPr id="18"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D.	 Helium </a:t>
            </a:r>
            <a:r>
              <a:rPr lang="en-US" sz="3600" dirty="0"/>
              <a:t>And Lead Observatory  </a:t>
            </a:r>
            <a:r>
              <a:rPr lang="en-US" sz="3600" dirty="0" smtClean="0"/>
              <a:t>(HALO) </a:t>
            </a:r>
            <a:endParaRPr lang="en-US" sz="3600" dirty="0"/>
          </a:p>
        </p:txBody>
      </p:sp>
      <p:pic>
        <p:nvPicPr>
          <p:cNvPr id="15" name="Picture 14" descr="HALOfinished 002_medium.JPG"/>
          <p:cNvPicPr>
            <a:picLocks noChangeAspect="1"/>
          </p:cNvPicPr>
          <p:nvPr/>
        </p:nvPicPr>
        <p:blipFill>
          <a:blip r:embed="rId6" cstate="print"/>
          <a:stretch>
            <a:fillRect/>
          </a:stretch>
        </p:blipFill>
        <p:spPr>
          <a:xfrm>
            <a:off x="4367407" y="1844824"/>
            <a:ext cx="5023954" cy="3744416"/>
          </a:xfrm>
          <a:prstGeom prst="rect">
            <a:avLst/>
          </a:prstGeom>
        </p:spPr>
      </p:pic>
      <p:pic>
        <p:nvPicPr>
          <p:cNvPr id="9" name="Picture 8" descr="snolab2.jpg"/>
          <p:cNvPicPr>
            <a:picLocks noChangeAspect="1"/>
          </p:cNvPicPr>
          <p:nvPr/>
        </p:nvPicPr>
        <p:blipFill>
          <a:blip r:embed="rId7" cstate="print"/>
          <a:stretch>
            <a:fillRect/>
          </a:stretch>
        </p:blipFill>
        <p:spPr>
          <a:xfrm>
            <a:off x="5652120" y="1268760"/>
            <a:ext cx="1785950" cy="870789"/>
          </a:xfrm>
          <a:prstGeom prst="rect">
            <a:avLst/>
          </a:prstGeom>
        </p:spPr>
      </p:pic>
      <p:sp>
        <p:nvSpPr>
          <p:cNvPr id="19" name="Rectangle 18"/>
          <p:cNvSpPr/>
          <p:nvPr/>
        </p:nvSpPr>
        <p:spPr>
          <a:xfrm>
            <a:off x="4450712" y="5305856"/>
            <a:ext cx="4542760" cy="369332"/>
          </a:xfrm>
          <a:prstGeom prst="rect">
            <a:avLst/>
          </a:prstGeom>
        </p:spPr>
        <p:txBody>
          <a:bodyPr wrap="square">
            <a:spAutoFit/>
          </a:bodyPr>
          <a:lstStyle/>
          <a:p>
            <a:r>
              <a:rPr lang="fi-FI" dirty="0" smtClean="0">
                <a:hlinkClick r:id="rId8"/>
              </a:rPr>
              <a:t>www.snolab.ca/halo/index.html</a:t>
            </a:r>
            <a:r>
              <a:rPr lang="fi-FI" dirty="0" smtClean="0"/>
              <a:t> (March 2010)</a:t>
            </a:r>
            <a:endParaRPr lang="fi-FI" dirty="0"/>
          </a:p>
        </p:txBody>
      </p:sp>
      <p:sp>
        <p:nvSpPr>
          <p:cNvPr id="22" name="Rounded Rectangle: bottom"/>
          <p:cNvSpPr/>
          <p:nvPr/>
        </p:nvSpPr>
        <p:spPr>
          <a:xfrm>
            <a:off x="251520" y="5633319"/>
            <a:ext cx="8712968" cy="11968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buFont typeface="Wingdings" pitchFamily="2" charset="2"/>
              <a:buChar char="ü"/>
            </a:pPr>
            <a:r>
              <a:rPr lang="en-US" sz="2800" dirty="0" smtClean="0"/>
              <a:t>Detection efficiency: </a:t>
            </a:r>
            <a:r>
              <a:rPr lang="en-US" sz="2800" dirty="0" smtClean="0">
                <a:latin typeface="Symbol" pitchFamily="18" charset="2"/>
              </a:rPr>
              <a:t>~ </a:t>
            </a:r>
            <a:r>
              <a:rPr lang="en-US" sz="2800" dirty="0" smtClean="0"/>
              <a:t>50% (electrons not detected)</a:t>
            </a:r>
          </a:p>
          <a:p>
            <a:pPr marL="457200" indent="-457200">
              <a:buFont typeface="Wingdings" pitchFamily="2" charset="2"/>
              <a:buChar char="ü"/>
            </a:pPr>
            <a:r>
              <a:rPr lang="en-US" sz="2800" dirty="0" smtClean="0"/>
              <a:t>Good time resolution: </a:t>
            </a:r>
            <a:r>
              <a:rPr lang="en-US" sz="2800" dirty="0" smtClean="0">
                <a:latin typeface="Symbol" pitchFamily="18" charset="2"/>
              </a:rPr>
              <a:t>~ </a:t>
            </a:r>
            <a:r>
              <a:rPr lang="en-US" sz="2800" dirty="0" smtClean="0"/>
              <a:t>30 ms  </a:t>
            </a:r>
          </a:p>
        </p:txBody>
      </p:sp>
      <p:sp>
        <p:nvSpPr>
          <p:cNvPr id="24" name="Rectangle à coins arrondis 23"/>
          <p:cNvSpPr/>
          <p:nvPr/>
        </p:nvSpPr>
        <p:spPr>
          <a:xfrm>
            <a:off x="1763688" y="4077072"/>
            <a:ext cx="2808312" cy="1512168"/>
          </a:xfrm>
          <a:prstGeom prst="roundRect">
            <a:avLst>
              <a:gd name="adj" fmla="val 42329"/>
            </a:avLst>
          </a:prstGeom>
          <a:solidFill>
            <a:schemeClr val="tx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Inside </a:t>
            </a:r>
            <a:r>
              <a:rPr lang="en-US" sz="2400" baseline="30000" dirty="0" smtClean="0">
                <a:solidFill>
                  <a:schemeClr val="bg1"/>
                </a:solidFill>
              </a:rPr>
              <a:t>3</a:t>
            </a:r>
            <a:r>
              <a:rPr lang="en-US" sz="2400" dirty="0" smtClean="0">
                <a:solidFill>
                  <a:schemeClr val="bg1"/>
                </a:solidFill>
              </a:rPr>
              <a:t>He gas detectors for neutron detection</a:t>
            </a:r>
            <a:endParaRPr lang="en-US" sz="2400" dirty="0"/>
          </a:p>
        </p:txBody>
      </p:sp>
      <p:cxnSp>
        <p:nvCxnSpPr>
          <p:cNvPr id="16" name="Connecteur droit 15"/>
          <p:cNvCxnSpPr/>
          <p:nvPr/>
        </p:nvCxnSpPr>
        <p:spPr>
          <a:xfrm>
            <a:off x="3995936" y="4077072"/>
            <a:ext cx="2664296" cy="14401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4367407" y="4293096"/>
            <a:ext cx="2364833" cy="119742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flipV="1">
            <a:off x="-6006" y="1844824"/>
            <a:ext cx="4355976" cy="2232248"/>
          </a:xfrm>
          <a:prstGeom prst="roundRect">
            <a:avLst>
              <a:gd name="adj" fmla="val 183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3" name="Objet 22"/>
          <p:cNvGraphicFramePr>
            <a:graphicFrameLocks noChangeAspect="1"/>
          </p:cNvGraphicFramePr>
          <p:nvPr>
            <p:extLst>
              <p:ext uri="{D42A27DB-BD31-4B8C-83A1-F6EECF244321}">
                <p14:modId xmlns:p14="http://schemas.microsoft.com/office/powerpoint/2010/main" xmlns="" val="1422570909"/>
              </p:ext>
            </p:extLst>
          </p:nvPr>
        </p:nvGraphicFramePr>
        <p:xfrm>
          <a:off x="29998" y="1933487"/>
          <a:ext cx="4283968" cy="2054921"/>
        </p:xfrm>
        <a:graphic>
          <a:graphicData uri="http://schemas.openxmlformats.org/presentationml/2006/ole">
            <p:oleObj spid="_x0000_s9250" name="Équation" r:id="rId9" imgW="2171700" imgH="1041400" progId="Equation.3">
              <p:embed/>
            </p:oleObj>
          </a:graphicData>
        </a:graphic>
      </p:graphicFrame>
      <p:sp>
        <p:nvSpPr>
          <p:cNvPr id="21"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a:t>
            </a:r>
            <a:r>
              <a:rPr lang="en-US" sz="2000" dirty="0" smtClean="0">
                <a:solidFill>
                  <a:schemeClr val="bg1"/>
                </a:solidFill>
              </a:rPr>
              <a:t>D. Neutrino Signal at HALO </a:t>
            </a:r>
            <a:endParaRPr lang="en-US" sz="2000" dirty="0">
              <a:solidFill>
                <a:schemeClr val="bg1"/>
              </a:solidFill>
            </a:endParaRPr>
          </a:p>
        </p:txBody>
      </p:sp>
    </p:spTree>
    <p:custDataLst>
      <p:tags r:id="rId2"/>
    </p:custDataLst>
    <p:extLst>
      <p:ext uri="{BB962C8B-B14F-4D97-AF65-F5344CB8AC3E}">
        <p14:creationId xmlns:p14="http://schemas.microsoft.com/office/powerpoint/2010/main" xmlns="" val="2696346299"/>
      </p:ext>
    </p:extLst>
  </p:cSld>
  <p:clrMapOvr>
    <a:masterClrMapping/>
  </p:clrMapOvr>
  <mc:AlternateContent xmlns:mc="http://schemas.openxmlformats.org/markup-compatibility/2006">
    <mc:Choice xmlns:p14="http://schemas.microsoft.com/office/powerpoint/2010/main" xmlns="" Requires="p14">
      <p:transition spd="slow" p14:dur="2000" advTm="95599"/>
    </mc:Choice>
    <mc:Fallback>
      <p:transition spd="slow" advTm="9559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finalFe.jpg"/>
          <p:cNvPicPr>
            <a:picLocks noChangeAspect="1"/>
          </p:cNvPicPr>
          <p:nvPr/>
        </p:nvPicPr>
        <p:blipFill>
          <a:blip r:embed="rId5" cstate="print"/>
          <a:stretch>
            <a:fillRect/>
          </a:stretch>
        </p:blipFill>
        <p:spPr>
          <a:xfrm>
            <a:off x="683568" y="1412776"/>
            <a:ext cx="8081461" cy="3791493"/>
          </a:xfrm>
          <a:prstGeom prst="rect">
            <a:avLst/>
          </a:prstGeom>
        </p:spPr>
      </p:pic>
      <p:sp>
        <p:nvSpPr>
          <p:cNvPr id="24" name="TextBox 23"/>
          <p:cNvSpPr txBox="1"/>
          <p:nvPr/>
        </p:nvSpPr>
        <p:spPr>
          <a:xfrm rot="5400000">
            <a:off x="6875902" y="3291217"/>
            <a:ext cx="4074530" cy="461665"/>
          </a:xfrm>
          <a:prstGeom prst="rect">
            <a:avLst/>
          </a:prstGeom>
          <a:noFill/>
        </p:spPr>
        <p:txBody>
          <a:bodyPr wrap="square" rtlCol="0">
            <a:spAutoFit/>
          </a:bodyPr>
          <a:lstStyle/>
          <a:p>
            <a:r>
              <a:rPr lang="en-US" sz="2400" dirty="0" smtClean="0">
                <a:latin typeface="Symbol" pitchFamily="18" charset="2"/>
              </a:rPr>
              <a:t>n</a:t>
            </a:r>
            <a:r>
              <a:rPr lang="en-US" sz="2400" baseline="-25000" dirty="0" smtClean="0"/>
              <a:t>e</a:t>
            </a:r>
            <a:r>
              <a:rPr lang="en-US" sz="2400" b="1" dirty="0" smtClean="0"/>
              <a:t>-</a:t>
            </a:r>
            <a:r>
              <a:rPr lang="en-US" sz="2400" b="1" dirty="0" err="1" smtClean="0"/>
              <a:t>Pb</a:t>
            </a:r>
            <a:r>
              <a:rPr lang="en-US" sz="2400" b="1" dirty="0" smtClean="0"/>
              <a:t> cross sections [</a:t>
            </a:r>
            <a:r>
              <a:rPr lang="en-US" sz="2400" b="1" dirty="0" err="1"/>
              <a:t>a</a:t>
            </a:r>
            <a:r>
              <a:rPr lang="en-US" sz="2400" b="1" dirty="0" err="1" smtClean="0"/>
              <a:t>.u</a:t>
            </a:r>
            <a:r>
              <a:rPr lang="en-US" sz="2400" b="1" dirty="0" smtClean="0"/>
              <a:t>.]</a:t>
            </a:r>
          </a:p>
        </p:txBody>
      </p:sp>
      <p:sp>
        <p:nvSpPr>
          <p:cNvPr id="3" name="Content Placeholder 2"/>
          <p:cNvSpPr>
            <a:spLocks noGrp="1"/>
          </p:cNvSpPr>
          <p:nvPr>
            <p:ph idx="1"/>
          </p:nvPr>
        </p:nvSpPr>
        <p:spPr>
          <a:xfrm>
            <a:off x="0" y="836711"/>
            <a:ext cx="8964488" cy="5688633"/>
          </a:xfrm>
        </p:spPr>
        <p:txBody>
          <a:bodyPr>
            <a:noAutofit/>
          </a:bodyPr>
          <a:lstStyle/>
          <a:p>
            <a:pPr>
              <a:buNone/>
            </a:pPr>
            <a:r>
              <a:rPr lang="en-US" sz="2800" dirty="0" smtClean="0"/>
              <a:t>	Dependence </a:t>
            </a:r>
            <a:r>
              <a:rPr lang="en-US" sz="2800" dirty="0"/>
              <a:t>on </a:t>
            </a:r>
            <a:r>
              <a:rPr lang="en-US" sz="2800" dirty="0" err="1">
                <a:latin typeface="Symbol" pitchFamily="18" charset="2"/>
              </a:rPr>
              <a:t>a</a:t>
            </a:r>
            <a:r>
              <a:rPr lang="en-US" sz="2800" baseline="-14000" dirty="0" err="1">
                <a:latin typeface="Symbol" pitchFamily="18" charset="2"/>
              </a:rPr>
              <a:t>n</a:t>
            </a:r>
            <a:r>
              <a:rPr lang="en-US" sz="2800" baseline="-26000" dirty="0" err="1"/>
              <a:t>x</a:t>
            </a:r>
            <a:r>
              <a:rPr lang="en-US" sz="2800" dirty="0"/>
              <a:t> and </a:t>
            </a:r>
            <a:r>
              <a:rPr lang="en-US" sz="2800" dirty="0" smtClean="0"/>
              <a:t>neutron emission cross sections:</a:t>
            </a:r>
            <a:endParaRPr lang="en-US" sz="2800" dirty="0"/>
          </a:p>
          <a:p>
            <a:pPr>
              <a:buNone/>
            </a:pPr>
            <a:endParaRPr lang="en-US" sz="2800" dirty="0" smtClean="0"/>
          </a:p>
        </p:txBody>
      </p:sp>
      <p:sp>
        <p:nvSpPr>
          <p:cNvPr id="14" name="Rounded Rectangle: bottom"/>
          <p:cNvSpPr/>
          <p:nvPr/>
        </p:nvSpPr>
        <p:spPr>
          <a:xfrm>
            <a:off x="251520" y="5633319"/>
            <a:ext cx="8712968" cy="11968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buFont typeface="Wingdings" pitchFamily="2" charset="2"/>
              <a:buChar char="ü"/>
            </a:pPr>
            <a:r>
              <a:rPr lang="en-US" sz="2800" dirty="0"/>
              <a:t>Sensitive to the tail of the energy </a:t>
            </a:r>
            <a:r>
              <a:rPr lang="en-US" sz="2800" dirty="0" smtClean="0"/>
              <a:t>spectrum</a:t>
            </a:r>
          </a:p>
          <a:p>
            <a:pPr marL="457200" indent="-457200">
              <a:buFont typeface="Wingdings" pitchFamily="2" charset="2"/>
              <a:buChar char="Ø"/>
            </a:pPr>
            <a:r>
              <a:rPr lang="fi-FI" sz="2800" dirty="0" smtClean="0"/>
              <a:t>Can </a:t>
            </a:r>
            <a:r>
              <a:rPr lang="fi-FI" sz="2800" dirty="0" err="1" smtClean="0"/>
              <a:t>we</a:t>
            </a:r>
            <a:r>
              <a:rPr lang="fi-FI" sz="2800" dirty="0" smtClean="0"/>
              <a:t> </a:t>
            </a:r>
            <a:r>
              <a:rPr lang="fi-FI" sz="2800" dirty="0" err="1" smtClean="0"/>
              <a:t>learn</a:t>
            </a:r>
            <a:r>
              <a:rPr lang="fi-FI" sz="2800" dirty="0" smtClean="0"/>
              <a:t> </a:t>
            </a:r>
            <a:r>
              <a:rPr lang="fi-FI" sz="2800" dirty="0" err="1" smtClean="0"/>
              <a:t>about</a:t>
            </a:r>
            <a:r>
              <a:rPr lang="fi-FI" sz="2800" dirty="0" smtClean="0"/>
              <a:t> </a:t>
            </a:r>
            <a:r>
              <a:rPr lang="fi-FI" sz="2800" dirty="0" err="1" smtClean="0"/>
              <a:t>primary</a:t>
            </a:r>
            <a:r>
              <a:rPr lang="fi-FI" sz="2800" dirty="0" smtClean="0"/>
              <a:t> </a:t>
            </a:r>
            <a:r>
              <a:rPr lang="fi-FI" sz="2800" dirty="0" err="1" smtClean="0">
                <a:latin typeface="Symbol" pitchFamily="18" charset="2"/>
              </a:rPr>
              <a:t>n</a:t>
            </a:r>
            <a:r>
              <a:rPr lang="fi-FI" sz="2800" dirty="0" err="1" smtClean="0"/>
              <a:t>-fluxes</a:t>
            </a:r>
            <a:r>
              <a:rPr lang="fi-FI" sz="2800" dirty="0" smtClean="0"/>
              <a:t> and </a:t>
            </a:r>
            <a:r>
              <a:rPr lang="fi-FI" sz="2800" dirty="0" err="1" smtClean="0">
                <a:latin typeface="Symbol" pitchFamily="18" charset="2"/>
              </a:rPr>
              <a:t>n</a:t>
            </a:r>
            <a:r>
              <a:rPr lang="fi-FI" sz="2800" dirty="0" err="1" smtClean="0"/>
              <a:t>-properties</a:t>
            </a:r>
            <a:r>
              <a:rPr lang="fi-FI" sz="2800" dirty="0" smtClean="0"/>
              <a:t>?</a:t>
            </a:r>
            <a:endParaRPr lang="en-US" sz="2800" dirty="0" smtClean="0"/>
          </a:p>
        </p:txBody>
      </p:sp>
      <p:sp>
        <p:nvSpPr>
          <p:cNvPr id="7"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lgn="ctr">
              <a:spcBef>
                <a:spcPct val="0"/>
              </a:spcBef>
            </a:pPr>
            <a:r>
              <a:rPr lang="en-US" sz="3600" dirty="0" smtClean="0">
                <a:latin typeface="Symbol" pitchFamily="18" charset="2"/>
              </a:rPr>
              <a:t>n</a:t>
            </a:r>
            <a:r>
              <a:rPr lang="en-US" sz="3600" baseline="-25000" dirty="0" smtClean="0"/>
              <a:t>e</a:t>
            </a:r>
            <a:r>
              <a:rPr lang="en-US" sz="3600" dirty="0" smtClean="0"/>
              <a:t> flux at Earth</a:t>
            </a:r>
            <a:r>
              <a:rPr lang="fi-FI" sz="3600" dirty="0" smtClean="0"/>
              <a:t> </a:t>
            </a:r>
            <a:endParaRPr lang="en-US" sz="3600" dirty="0"/>
          </a:p>
        </p:txBody>
      </p:sp>
      <p:sp>
        <p:nvSpPr>
          <p:cNvPr id="22" name="TextBox 21"/>
          <p:cNvSpPr txBox="1"/>
          <p:nvPr/>
        </p:nvSpPr>
        <p:spPr>
          <a:xfrm>
            <a:off x="2798158" y="1834305"/>
            <a:ext cx="522312"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2 n</a:t>
            </a:r>
            <a:endParaRPr lang="en-US" sz="2000" b="1" dirty="0">
              <a:effectLst>
                <a:outerShdw blurRad="38100" dist="38100" dir="2700000" algn="tl">
                  <a:srgbClr val="000000">
                    <a:alpha val="43137"/>
                  </a:srgbClr>
                </a:outerShdw>
              </a:effectLst>
            </a:endParaRPr>
          </a:p>
        </p:txBody>
      </p:sp>
      <p:sp>
        <p:nvSpPr>
          <p:cNvPr id="23" name="Rectangle 22"/>
          <p:cNvSpPr/>
          <p:nvPr/>
        </p:nvSpPr>
        <p:spPr>
          <a:xfrm>
            <a:off x="1979712" y="2420888"/>
            <a:ext cx="510076" cy="400110"/>
          </a:xfrm>
          <a:prstGeom prst="rect">
            <a:avLst/>
          </a:prstGeom>
        </p:spPr>
        <p:txBody>
          <a:bodyPr wrap="none">
            <a:spAutoFit/>
          </a:bodyPr>
          <a:lstStyle/>
          <a:p>
            <a:r>
              <a:rPr lang="en-US" sz="2000" b="1" dirty="0" smtClean="0">
                <a:effectLst>
                  <a:outerShdw blurRad="38100" dist="38100" dir="2700000" algn="tl">
                    <a:srgbClr val="000000">
                      <a:alpha val="43137"/>
                    </a:srgbClr>
                  </a:outerShdw>
                </a:effectLst>
              </a:rPr>
              <a:t>1 n</a:t>
            </a:r>
          </a:p>
        </p:txBody>
      </p:sp>
      <p:sp>
        <p:nvSpPr>
          <p:cNvPr id="25" name="TextBox 24"/>
          <p:cNvSpPr txBox="1"/>
          <p:nvPr/>
        </p:nvSpPr>
        <p:spPr>
          <a:xfrm>
            <a:off x="0" y="1925486"/>
            <a:ext cx="937561" cy="3108543"/>
          </a:xfrm>
          <a:prstGeom prst="rect">
            <a:avLst/>
          </a:prstGeom>
          <a:noFill/>
        </p:spPr>
        <p:txBody>
          <a:bodyPr wrap="square" rtlCol="0">
            <a:spAutoFit/>
          </a:bodyPr>
          <a:lstStyle/>
          <a:p>
            <a:endParaRPr lang="en-US" smtClean="0"/>
          </a:p>
          <a:p>
            <a:r>
              <a:rPr lang="en-US" sz="2000" b="1" smtClean="0">
                <a:effectLst>
                  <a:outerShdw blurRad="38100" dist="38100" dir="2700000" algn="tl">
                    <a:srgbClr val="000000">
                      <a:alpha val="43137"/>
                    </a:srgbClr>
                  </a:outerShdw>
                </a:effectLst>
              </a:rPr>
              <a:t>Equal </a:t>
            </a:r>
          </a:p>
          <a:p>
            <a:r>
              <a:rPr lang="en-US" sz="2000" b="1" i="1" smtClean="0">
                <a:effectLst>
                  <a:outerShdw blurRad="38100" dist="38100" dir="2700000" algn="tl">
                    <a:srgbClr val="000000">
                      <a:alpha val="43137"/>
                    </a:srgbClr>
                  </a:outerShdw>
                </a:effectLst>
              </a:rPr>
              <a:t>L</a:t>
            </a:r>
            <a:r>
              <a:rPr lang="en-US" sz="2000" b="1" smtClean="0">
                <a:effectLst>
                  <a:outerShdw blurRad="38100" dist="38100" dir="2700000" algn="tl">
                    <a:srgbClr val="000000">
                      <a:alpha val="43137"/>
                    </a:srgbClr>
                  </a:outerShdw>
                </a:effectLst>
              </a:rPr>
              <a:t> :</a:t>
            </a:r>
          </a:p>
          <a:p>
            <a:endParaRPr lang="en-US" sz="2000" b="1" smtClean="0"/>
          </a:p>
          <a:p>
            <a:endParaRPr lang="en-US" sz="2000" b="1" smtClean="0"/>
          </a:p>
          <a:p>
            <a:endParaRPr lang="en-US" sz="2000" b="1" smtClean="0"/>
          </a:p>
          <a:p>
            <a:endParaRPr lang="en-US" sz="2000" b="1" smtClean="0"/>
          </a:p>
          <a:p>
            <a:r>
              <a:rPr lang="en-US" sz="2000" b="1" i="1" err="1" smtClean="0">
                <a:effectLst>
                  <a:outerShdw blurRad="38100" dist="38100" dir="2700000" algn="tl">
                    <a:srgbClr val="000000">
                      <a:alpha val="43137"/>
                    </a:srgbClr>
                  </a:outerShdw>
                </a:effectLst>
              </a:rPr>
              <a:t>L</a:t>
            </a:r>
            <a:r>
              <a:rPr lang="en-US" sz="2000" b="1" baseline="-10000" err="1" smtClean="0">
                <a:effectLst>
                  <a:outerShdw blurRad="38100" dist="38100" dir="2700000" algn="tl">
                    <a:srgbClr val="000000">
                      <a:alpha val="43137"/>
                    </a:srgbClr>
                  </a:outerShdw>
                </a:effectLst>
                <a:latin typeface="Symbol" pitchFamily="18" charset="2"/>
              </a:rPr>
              <a:t>n</a:t>
            </a:r>
            <a:r>
              <a:rPr lang="en-US" sz="2000" b="1" baseline="-25000" err="1" smtClean="0">
                <a:effectLst>
                  <a:outerShdw blurRad="38100" dist="38100" dir="2700000" algn="tl">
                    <a:srgbClr val="000000">
                      <a:alpha val="43137"/>
                    </a:srgbClr>
                  </a:outerShdw>
                </a:effectLst>
              </a:rPr>
              <a:t>x</a:t>
            </a:r>
            <a:r>
              <a:rPr lang="en-US" sz="2000" b="1" baseline="-25000" smtClean="0">
                <a:effectLst>
                  <a:outerShdw blurRad="38100" dist="38100" dir="2700000" algn="tl">
                    <a:srgbClr val="000000">
                      <a:alpha val="43137"/>
                    </a:srgbClr>
                  </a:outerShdw>
                </a:effectLst>
                <a:latin typeface="Symbol" pitchFamily="18" charset="2"/>
              </a:rPr>
              <a:t> </a:t>
            </a:r>
            <a:r>
              <a:rPr lang="en-US" sz="2000" b="1" smtClean="0">
                <a:effectLst>
                  <a:outerShdw blurRad="38100" dist="38100" dir="2700000" algn="tl">
                    <a:srgbClr val="000000">
                      <a:alpha val="43137"/>
                    </a:srgbClr>
                  </a:outerShdw>
                </a:effectLst>
              </a:rPr>
              <a:t>=</a:t>
            </a:r>
          </a:p>
          <a:p>
            <a:r>
              <a:rPr lang="en-US" sz="2000" b="1" smtClean="0">
                <a:effectLst>
                  <a:outerShdw blurRad="38100" dist="38100" dir="2700000" algn="tl">
                    <a:srgbClr val="000000">
                      <a:alpha val="43137"/>
                    </a:srgbClr>
                  </a:outerShdw>
                </a:effectLst>
              </a:rPr>
              <a:t>2 </a:t>
            </a:r>
            <a:r>
              <a:rPr lang="en-US" sz="2000" b="1" i="1" smtClean="0">
                <a:effectLst>
                  <a:outerShdw blurRad="38100" dist="38100" dir="2700000" algn="tl">
                    <a:srgbClr val="000000">
                      <a:alpha val="43137"/>
                    </a:srgbClr>
                  </a:outerShdw>
                </a:effectLst>
              </a:rPr>
              <a:t>L</a:t>
            </a:r>
            <a:r>
              <a:rPr lang="en-US" sz="2000" b="1" baseline="-10000" smtClean="0">
                <a:effectLst>
                  <a:outerShdw blurRad="38100" dist="38100" dir="2700000" algn="tl">
                    <a:srgbClr val="000000">
                      <a:alpha val="43137"/>
                    </a:srgbClr>
                  </a:outerShdw>
                </a:effectLst>
                <a:latin typeface="Symbol" pitchFamily="18" charset="2"/>
              </a:rPr>
              <a:t>n</a:t>
            </a:r>
            <a:r>
              <a:rPr lang="en-US" sz="2000" b="1" baseline="-25000" smtClean="0">
                <a:effectLst>
                  <a:outerShdw blurRad="38100" dist="38100" dir="2700000" algn="tl">
                    <a:srgbClr val="000000">
                      <a:alpha val="43137"/>
                    </a:srgbClr>
                  </a:outerShdw>
                </a:effectLst>
              </a:rPr>
              <a:t>e</a:t>
            </a:r>
            <a:r>
              <a:rPr lang="en-US" sz="2000" b="1" smtClean="0">
                <a:effectLst>
                  <a:outerShdw blurRad="38100" dist="38100" dir="2700000" algn="tl">
                    <a:srgbClr val="000000">
                      <a:alpha val="43137"/>
                    </a:srgbClr>
                  </a:outerShdw>
                </a:effectLst>
              </a:rPr>
              <a:t> :</a:t>
            </a:r>
            <a:r>
              <a:rPr lang="en-US" sz="2000" b="1" baseline="-25000" smtClean="0">
                <a:effectLst>
                  <a:outerShdw blurRad="38100" dist="38100" dir="2700000" algn="tl">
                    <a:srgbClr val="000000">
                      <a:alpha val="43137"/>
                    </a:srgbClr>
                  </a:outerShdw>
                </a:effectLst>
              </a:rPr>
              <a:t> </a:t>
            </a:r>
            <a:endParaRPr lang="en-US" sz="2000" b="1" smtClean="0">
              <a:effectLst>
                <a:outerShdw blurRad="38100" dist="38100" dir="2700000" algn="tl">
                  <a:srgbClr val="000000">
                    <a:alpha val="43137"/>
                  </a:srgbClr>
                </a:outerShdw>
              </a:effectLst>
            </a:endParaRPr>
          </a:p>
          <a:p>
            <a:endParaRPr lang="en-US"/>
          </a:p>
        </p:txBody>
      </p:sp>
      <p:sp>
        <p:nvSpPr>
          <p:cNvPr id="13" name="Rounded Rectangle 12"/>
          <p:cNvSpPr/>
          <p:nvPr/>
        </p:nvSpPr>
        <p:spPr>
          <a:xfrm>
            <a:off x="251520" y="5245828"/>
            <a:ext cx="8712968" cy="387491"/>
          </a:xfrm>
          <a:prstGeom prst="roundRect">
            <a:avLst>
              <a:gd name="adj" fmla="val 7687"/>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259439976"/>
              </p:ext>
            </p:extLst>
          </p:nvPr>
        </p:nvGraphicFramePr>
        <p:xfrm>
          <a:off x="312262" y="5245828"/>
          <a:ext cx="8652226" cy="404119"/>
        </p:xfrm>
        <a:graphic>
          <a:graphicData uri="http://schemas.openxmlformats.org/presentationml/2006/ole">
            <p:oleObj spid="_x0000_s10274" name="Equation" r:id="rId6" imgW="5892800" imgH="304800" progId="">
              <p:embed/>
            </p:oleObj>
          </a:graphicData>
        </a:graphic>
      </p:graphicFrame>
      <p:sp>
        <p:nvSpPr>
          <p:cNvPr id="17" name="ZoneTexte 16"/>
          <p:cNvSpPr txBox="1"/>
          <p:nvPr/>
        </p:nvSpPr>
        <p:spPr>
          <a:xfrm>
            <a:off x="1403648" y="1628800"/>
            <a:ext cx="1296144" cy="954107"/>
          </a:xfrm>
          <a:prstGeom prst="rect">
            <a:avLst/>
          </a:prstGeom>
          <a:noFill/>
        </p:spPr>
        <p:txBody>
          <a:bodyPr wrap="square" rtlCol="0">
            <a:spAutoFit/>
          </a:bodyPr>
          <a:lstStyle/>
          <a:p>
            <a:r>
              <a:rPr lang="en-US" sz="2800" dirty="0" err="1" smtClean="0">
                <a:latin typeface="Symbol" pitchFamily="18" charset="2"/>
              </a:rPr>
              <a:t>a</a:t>
            </a:r>
            <a:r>
              <a:rPr lang="en-US" sz="2800" baseline="-10000" dirty="0" err="1" smtClean="0">
                <a:latin typeface="Symbol" pitchFamily="18" charset="2"/>
              </a:rPr>
              <a:t>n</a:t>
            </a:r>
            <a:r>
              <a:rPr lang="en-US" sz="2800" baseline="-24000" dirty="0" err="1" smtClean="0"/>
              <a:t>x</a:t>
            </a:r>
            <a:r>
              <a:rPr lang="en-US" sz="2800" dirty="0" smtClean="0"/>
              <a:t> – 2</a:t>
            </a:r>
          </a:p>
          <a:p>
            <a:r>
              <a:rPr lang="en-US" sz="2800" dirty="0" smtClean="0">
                <a:solidFill>
                  <a:srgbClr val="FF0000"/>
                </a:solidFill>
              </a:rPr>
              <a:t>       – 7</a:t>
            </a:r>
            <a:endParaRPr lang="en-US" sz="2800" baseline="-24000" dirty="0">
              <a:solidFill>
                <a:srgbClr val="FF0000"/>
              </a:solidFill>
              <a:latin typeface="Symbol" pitchFamily="18" charset="2"/>
            </a:endParaRPr>
          </a:p>
        </p:txBody>
      </p:sp>
      <p:sp>
        <p:nvSpPr>
          <p:cNvPr id="16" name="TextBox 14"/>
          <p:cNvSpPr txBox="1"/>
          <p:nvPr/>
        </p:nvSpPr>
        <p:spPr>
          <a:xfrm rot="20431887">
            <a:off x="1836713" y="2317871"/>
            <a:ext cx="547057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1"/>
            <a:r>
              <a:rPr lang="en-US" sz="2800" b="1" dirty="0" smtClean="0">
                <a:solidFill>
                  <a:srgbClr val="FF0000"/>
                </a:solidFill>
              </a:rPr>
              <a:t>Remark: LARGE UNCERTAINTIES RELATED TO CROSS SECTIONS!</a:t>
            </a:r>
          </a:p>
          <a:p>
            <a:pPr lvl="1"/>
            <a:r>
              <a:rPr lang="en-US" sz="2400" b="1" dirty="0" smtClean="0">
                <a:solidFill>
                  <a:schemeClr val="tx1"/>
                </a:solidFill>
              </a:rPr>
              <a:t>RELY ON THEORETICAL PREDICTIONS:</a:t>
            </a:r>
          </a:p>
          <a:p>
            <a:pPr algn="ctr"/>
            <a:r>
              <a:rPr lang="en-US" b="1" dirty="0" smtClean="0">
                <a:effectLst>
                  <a:outerShdw blurRad="38100" dist="38100" dir="2700000" algn="tl">
                    <a:srgbClr val="000000">
                      <a:alpha val="43137"/>
                    </a:srgbClr>
                  </a:outerShdw>
                </a:effectLst>
              </a:rPr>
              <a:t>e.g. </a:t>
            </a:r>
            <a:r>
              <a:rPr lang="en-US" b="1" dirty="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Kolbe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Langanke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PRC</a:t>
            </a:r>
            <a:r>
              <a:rPr lang="en-US" b="1" dirty="0">
                <a:effectLst>
                  <a:outerShdw blurRad="38100" dist="38100" dir="2700000" algn="tl">
                    <a:srgbClr val="000000">
                      <a:alpha val="43137"/>
                    </a:srgbClr>
                  </a:outerShdw>
                </a:effectLst>
              </a:rPr>
              <a:t> 63, 025802 (2001</a:t>
            </a:r>
            <a:r>
              <a:rPr lang="en-US" b="1" dirty="0" smtClean="0">
                <a:effectLst>
                  <a:outerShdw blurRad="38100" dist="38100" dir="2700000" algn="tl">
                    <a:srgbClr val="000000">
                      <a:alpha val="43137"/>
                    </a:srgbClr>
                  </a:outerShdw>
                </a:effectLst>
              </a:rPr>
              <a:t>)],</a:t>
            </a:r>
          </a:p>
          <a:p>
            <a:pPr algn="ctr"/>
            <a:r>
              <a:rPr lang="en-US" b="1" dirty="0" smtClean="0">
                <a:effectLst>
                  <a:outerShdw blurRad="38100" dist="38100" dir="2700000" algn="tl">
                    <a:srgbClr val="000000">
                      <a:alpha val="43137"/>
                    </a:srgbClr>
                  </a:outerShdw>
                </a:effectLst>
              </a:rPr>
              <a:t> [Engel, </a:t>
            </a:r>
            <a:r>
              <a:rPr lang="en-US" b="1" dirty="0">
                <a:effectLst>
                  <a:outerShdw blurRad="38100" dist="38100" dir="2700000" algn="tl">
                    <a:srgbClr val="000000">
                      <a:alpha val="43137"/>
                    </a:srgbClr>
                  </a:outerShdw>
                </a:effectLst>
              </a:rPr>
              <a:t>McLaughlin, </a:t>
            </a:r>
            <a:r>
              <a:rPr lang="en-US" b="1" dirty="0" smtClean="0">
                <a:effectLst>
                  <a:outerShdw blurRad="38100" dist="38100" dir="2700000" algn="tl">
                    <a:srgbClr val="000000">
                      <a:alpha val="43137"/>
                    </a:srgbClr>
                  </a:outerShdw>
                </a:effectLst>
              </a:rPr>
              <a:t>Volpe</a:t>
            </a:r>
            <a:r>
              <a:rPr lang="en-US" b="1" dirty="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PRD67</a:t>
            </a:r>
            <a:r>
              <a:rPr lang="en-US" b="1" dirty="0" smtClean="0">
                <a:effectLst>
                  <a:outerShdw blurRad="38100" dist="38100" dir="2700000" algn="tl">
                    <a:srgbClr val="000000">
                      <a:alpha val="43137"/>
                    </a:srgbClr>
                  </a:outerShdw>
                </a:effectLst>
              </a:rPr>
              <a:t>, 013005 </a:t>
            </a:r>
            <a:r>
              <a:rPr lang="en-US" b="1" dirty="0">
                <a:effectLst>
                  <a:outerShdw blurRad="38100" dist="38100" dir="2700000" algn="tl">
                    <a:srgbClr val="000000">
                      <a:alpha val="43137"/>
                    </a:srgbClr>
                  </a:outerShdw>
                </a:effectLst>
              </a:rPr>
              <a:t>(2003</a:t>
            </a:r>
            <a:r>
              <a:rPr lang="en-US" b="1" dirty="0" smtClean="0">
                <a:effectLst>
                  <a:outerShdw blurRad="38100" dist="38100" dir="2700000" algn="tl">
                    <a:srgbClr val="000000">
                      <a:alpha val="43137"/>
                    </a:srgbClr>
                  </a:outerShdw>
                </a:effectLst>
              </a:rPr>
              <a:t>)]</a:t>
            </a:r>
            <a:endParaRPr lang="en-US" sz="2400" b="1" dirty="0">
              <a:solidFill>
                <a:schemeClr val="tx1"/>
              </a:solidFill>
            </a:endParaRPr>
          </a:p>
        </p:txBody>
      </p:sp>
      <p:sp>
        <p:nvSpPr>
          <p:cNvPr id="18"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a:t>
            </a:r>
            <a:r>
              <a:rPr lang="en-US" sz="2000" dirty="0" smtClean="0">
                <a:solidFill>
                  <a:schemeClr val="bg1"/>
                </a:solidFill>
              </a:rPr>
              <a:t>D. Neutrino Signal at HALO </a:t>
            </a:r>
            <a:endParaRPr lang="en-US" sz="2000" dirty="0">
              <a:solidFill>
                <a:schemeClr val="bg1"/>
              </a:solidFill>
            </a:endParaRPr>
          </a:p>
        </p:txBody>
      </p:sp>
    </p:spTree>
    <p:custDataLst>
      <p:tags r:id="rId2"/>
    </p:custDataLst>
    <p:extLst>
      <p:ext uri="{BB962C8B-B14F-4D97-AF65-F5344CB8AC3E}">
        <p14:creationId xmlns:p14="http://schemas.microsoft.com/office/powerpoint/2010/main" xmlns="" val="1047753749"/>
      </p:ext>
    </p:extLst>
  </p:cSld>
  <p:clrMapOvr>
    <a:masterClrMapping/>
  </p:clrMapOvr>
  <mc:AlternateContent xmlns:mc="http://schemas.openxmlformats.org/markup-compatibility/2006">
    <mc:Choice xmlns:p14="http://schemas.microsoft.com/office/powerpoint/2010/main" xmlns="" Requires="p14">
      <p:transition spd="slow" p14:dur="2000" advTm="104472"/>
    </mc:Choice>
    <mc:Fallback>
      <p:transition spd="slow" advTm="1044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836711"/>
            <a:ext cx="8712968" cy="2232249"/>
          </a:xfrm>
        </p:spPr>
        <p:txBody>
          <a:bodyPr>
            <a:noAutofit/>
          </a:bodyPr>
          <a:lstStyle/>
          <a:p>
            <a:pPr marL="514350" indent="-514350">
              <a:buAutoNum type="arabicParenR"/>
            </a:pPr>
            <a:r>
              <a:rPr lang="en-US" sz="2800" dirty="0" smtClean="0"/>
              <a:t>Total numbers of 1n- (</a:t>
            </a:r>
            <a:r>
              <a:rPr lang="en-US" sz="2800" i="1" dirty="0" smtClean="0"/>
              <a:t>N</a:t>
            </a:r>
            <a:r>
              <a:rPr lang="en-US" sz="2800" baseline="-25000" dirty="0" smtClean="0"/>
              <a:t>1n</a:t>
            </a:r>
            <a:r>
              <a:rPr lang="en-US" sz="2800" dirty="0" smtClean="0"/>
              <a:t>) and 2n-events (</a:t>
            </a:r>
            <a:r>
              <a:rPr lang="en-US" sz="2800" i="1" dirty="0" smtClean="0"/>
              <a:t>N</a:t>
            </a:r>
            <a:r>
              <a:rPr lang="en-US" sz="2800" baseline="-25000" dirty="0" smtClean="0"/>
              <a:t>2n</a:t>
            </a:r>
            <a:r>
              <a:rPr lang="en-US" sz="2800" dirty="0" smtClean="0"/>
              <a:t>) 	    during the whole explosion</a:t>
            </a:r>
          </a:p>
          <a:p>
            <a:pPr marL="514350" indent="-514350">
              <a:buAutoNum type="arabicParenR"/>
            </a:pPr>
            <a:r>
              <a:rPr lang="en-US" sz="2800" dirty="0" smtClean="0"/>
              <a:t>Sensitivity to unknown parameters</a:t>
            </a:r>
          </a:p>
          <a:p>
            <a:pPr marL="514350" indent="-514350">
              <a:buFont typeface="Arial" pitchFamily="34" charset="0"/>
              <a:buAutoNum type="arabicParenR"/>
            </a:pPr>
            <a:r>
              <a:rPr lang="en-US" sz="2800" dirty="0" smtClean="0"/>
              <a:t>Ratio of 1n- and 2n-events (</a:t>
            </a:r>
            <a:r>
              <a:rPr lang="en-US" sz="2800" i="1" dirty="0" smtClean="0"/>
              <a:t>N</a:t>
            </a:r>
            <a:r>
              <a:rPr lang="en-US" sz="2800" baseline="-25000" dirty="0" smtClean="0"/>
              <a:t>1n </a:t>
            </a:r>
            <a:r>
              <a:rPr lang="en-US" sz="2800" dirty="0" smtClean="0"/>
              <a:t>/</a:t>
            </a:r>
            <a:r>
              <a:rPr lang="en-US" sz="2800" i="1" dirty="0" smtClean="0"/>
              <a:t> N</a:t>
            </a:r>
            <a:r>
              <a:rPr lang="en-US" sz="2800" baseline="-25000" dirty="0" smtClean="0"/>
              <a:t>2n</a:t>
            </a:r>
            <a:r>
              <a:rPr lang="en-US" sz="2800" dirty="0" smtClean="0"/>
              <a:t>) </a:t>
            </a:r>
          </a:p>
          <a:p>
            <a:pPr marL="0" indent="0">
              <a:buNone/>
            </a:pPr>
            <a:endParaRPr lang="en-US" sz="2800" dirty="0" smtClean="0"/>
          </a:p>
          <a:p>
            <a:pPr marL="0" indent="0">
              <a:buNone/>
            </a:pPr>
            <a:endParaRPr lang="en-US" sz="2800" dirty="0" smtClean="0"/>
          </a:p>
        </p:txBody>
      </p:sp>
      <p:sp>
        <p:nvSpPr>
          <p:cNvPr id="16" name="Rounded Rectangle 15"/>
          <p:cNvSpPr/>
          <p:nvPr/>
        </p:nvSpPr>
        <p:spPr>
          <a:xfrm rot="10800000" flipV="1">
            <a:off x="1799691" y="2924944"/>
            <a:ext cx="5544616" cy="2592288"/>
          </a:xfrm>
          <a:prstGeom prst="round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r>
              <a:rPr lang="en-US" sz="2800" b="1" dirty="0"/>
              <a:t>We consider:</a:t>
            </a:r>
          </a:p>
          <a:p>
            <a:pPr marL="457200" indent="-457200">
              <a:buFont typeface="Arial" pitchFamily="34" charset="0"/>
              <a:buChar char="•"/>
            </a:pPr>
            <a:r>
              <a:rPr lang="en-US" sz="2800" b="1" dirty="0"/>
              <a:t>1 </a:t>
            </a:r>
            <a:r>
              <a:rPr lang="en-US" sz="2800" b="1" dirty="0" err="1"/>
              <a:t>kt</a:t>
            </a:r>
            <a:r>
              <a:rPr lang="en-US" sz="2800" b="1" dirty="0"/>
              <a:t> of </a:t>
            </a:r>
            <a:r>
              <a:rPr lang="en-US" sz="2800" b="1" dirty="0" err="1"/>
              <a:t>Pb</a:t>
            </a:r>
            <a:r>
              <a:rPr lang="en-US" sz="2800" b="1" dirty="0"/>
              <a:t> (HALO - 2)</a:t>
            </a:r>
          </a:p>
          <a:p>
            <a:pPr marL="457200" indent="-457200">
              <a:buFont typeface="Arial" pitchFamily="34" charset="0"/>
              <a:buChar char="•"/>
            </a:pPr>
            <a:r>
              <a:rPr lang="en-US" sz="2800" b="1" dirty="0"/>
              <a:t>Galactic supernova at 10 </a:t>
            </a:r>
            <a:r>
              <a:rPr lang="en-US" sz="2800" b="1" dirty="0" err="1"/>
              <a:t>kpc</a:t>
            </a:r>
            <a:endParaRPr lang="en-US" sz="2800" b="1" dirty="0"/>
          </a:p>
          <a:p>
            <a:pPr marL="457200" indent="-457200">
              <a:buFont typeface="Arial" pitchFamily="34" charset="0"/>
              <a:buChar char="•"/>
            </a:pPr>
            <a:r>
              <a:rPr lang="en-US" sz="2800" b="1" dirty="0"/>
              <a:t>100% detection efficiency</a:t>
            </a:r>
          </a:p>
          <a:p>
            <a:pPr marL="457200" indent="-457200">
              <a:buFont typeface="Arial" pitchFamily="34" charset="0"/>
              <a:buChar char="•"/>
            </a:pPr>
            <a:r>
              <a:rPr lang="en-US" sz="2800" b="1" dirty="0"/>
              <a:t>NC + CC </a:t>
            </a:r>
            <a:r>
              <a:rPr lang="en-US" sz="2800" b="1" dirty="0" smtClean="0"/>
              <a:t>events</a:t>
            </a:r>
            <a:endParaRPr lang="en-US" sz="2800" b="1" dirty="0"/>
          </a:p>
        </p:txBody>
      </p:sp>
      <p:sp>
        <p:nvSpPr>
          <p:cNvPr id="10"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lgn="ctr">
              <a:spcBef>
                <a:spcPct val="0"/>
              </a:spcBef>
            </a:pPr>
            <a:r>
              <a:rPr lang="en-US" sz="3600" smtClean="0"/>
              <a:t>THE RESULTS</a:t>
            </a:r>
            <a:endParaRPr lang="en-US" sz="3600"/>
          </a:p>
        </p:txBody>
      </p:sp>
      <p:sp>
        <p:nvSpPr>
          <p:cNvPr id="6"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a:t>
            </a:r>
            <a:r>
              <a:rPr lang="en-US" sz="2000" dirty="0" smtClean="0">
                <a:solidFill>
                  <a:schemeClr val="bg1"/>
                </a:solidFill>
              </a:rPr>
              <a:t>D. Neutrino Signal at HALO </a:t>
            </a:r>
            <a:endParaRPr lang="en-US" sz="2000" dirty="0">
              <a:solidFill>
                <a:schemeClr val="bg1"/>
              </a:solidFill>
            </a:endParaRPr>
          </a:p>
        </p:txBody>
      </p:sp>
    </p:spTree>
    <p:custDataLst>
      <p:tags r:id="rId1"/>
    </p:custDataLst>
    <p:extLst>
      <p:ext uri="{BB962C8B-B14F-4D97-AF65-F5344CB8AC3E}">
        <p14:creationId xmlns:p14="http://schemas.microsoft.com/office/powerpoint/2010/main" xmlns="" val="3273636297"/>
      </p:ext>
    </p:extLst>
  </p:cSld>
  <p:clrMapOvr>
    <a:masterClrMapping/>
  </p:clrMapOvr>
  <mc:AlternateContent xmlns:mc="http://schemas.openxmlformats.org/markup-compatibility/2006">
    <mc:Choice xmlns:p14="http://schemas.microsoft.com/office/powerpoint/2010/main" xmlns="" Requires="p14">
      <p:transition spd="slow" p14:dur="2000" advTm="34940"/>
    </mc:Choice>
    <mc:Fallback>
      <p:transition spd="slow" advTm="3494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uorakulmio 45"/>
          <p:cNvSpPr/>
          <p:nvPr/>
        </p:nvSpPr>
        <p:spPr>
          <a:xfrm>
            <a:off x="-324544" y="-171400"/>
            <a:ext cx="9721080" cy="7272808"/>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1720" y="1340768"/>
            <a:ext cx="4968552" cy="482453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Oval 30"/>
          <p:cNvSpPr/>
          <p:nvPr/>
        </p:nvSpPr>
        <p:spPr>
          <a:xfrm>
            <a:off x="2843808" y="1988840"/>
            <a:ext cx="3384376" cy="3456384"/>
          </a:xfrm>
          <a:prstGeom prst="ellipse">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3" name="Oval 32"/>
          <p:cNvSpPr/>
          <p:nvPr/>
        </p:nvSpPr>
        <p:spPr>
          <a:xfrm>
            <a:off x="3707904" y="2924944"/>
            <a:ext cx="1656184" cy="1656184"/>
          </a:xfrm>
          <a:prstGeom prst="ellipse">
            <a:avLst/>
          </a:prstGeom>
          <a:solidFill>
            <a:schemeClr val="bg2">
              <a:lumMod val="5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7" name="Oval 136"/>
          <p:cNvSpPr/>
          <p:nvPr/>
        </p:nvSpPr>
        <p:spPr>
          <a:xfrm>
            <a:off x="3707904" y="2924944"/>
            <a:ext cx="1656184" cy="1656184"/>
          </a:xfrm>
          <a:prstGeom prst="ellipse">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5" name="Oval 134"/>
          <p:cNvSpPr/>
          <p:nvPr/>
        </p:nvSpPr>
        <p:spPr>
          <a:xfrm>
            <a:off x="4067944" y="3284984"/>
            <a:ext cx="936104" cy="936104"/>
          </a:xfrm>
          <a:prstGeom prst="ellipse">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89" name="Straight Arrow Connector 88"/>
          <p:cNvCxnSpPr/>
          <p:nvPr/>
        </p:nvCxnSpPr>
        <p:spPr>
          <a:xfrm rot="5400000">
            <a:off x="4320766" y="3176178"/>
            <a:ext cx="5040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0" name="Straight Arrow Connector 89"/>
          <p:cNvCxnSpPr/>
          <p:nvPr/>
        </p:nvCxnSpPr>
        <p:spPr>
          <a:xfrm rot="16200000" flipV="1">
            <a:off x="4320766" y="4328306"/>
            <a:ext cx="5040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2" name="Straight Arrow Connector 91"/>
          <p:cNvCxnSpPr/>
          <p:nvPr/>
        </p:nvCxnSpPr>
        <p:spPr>
          <a:xfrm rot="10800000">
            <a:off x="4788024" y="3861048"/>
            <a:ext cx="433636"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5" name="Straight Arrow Connector 94"/>
          <p:cNvCxnSpPr/>
          <p:nvPr/>
        </p:nvCxnSpPr>
        <p:spPr>
          <a:xfrm>
            <a:off x="3923928" y="3212976"/>
            <a:ext cx="393948"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7" name="Straight Arrow Connector 96"/>
          <p:cNvCxnSpPr/>
          <p:nvPr/>
        </p:nvCxnSpPr>
        <p:spPr>
          <a:xfrm flipV="1">
            <a:off x="3851920" y="3933056"/>
            <a:ext cx="36004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9" name="Straight Arrow Connector 98"/>
          <p:cNvCxnSpPr/>
          <p:nvPr/>
        </p:nvCxnSpPr>
        <p:spPr>
          <a:xfrm rot="10800000" flipV="1">
            <a:off x="4860032" y="3284984"/>
            <a:ext cx="36004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9" name="Straight Arrow Connector 108"/>
          <p:cNvCxnSpPr/>
          <p:nvPr/>
        </p:nvCxnSpPr>
        <p:spPr>
          <a:xfrm rot="16200000" flipV="1">
            <a:off x="4356770" y="2708126"/>
            <a:ext cx="43204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0" name="Straight Arrow Connector 109"/>
          <p:cNvCxnSpPr/>
          <p:nvPr/>
        </p:nvCxnSpPr>
        <p:spPr>
          <a:xfrm rot="5400000">
            <a:off x="4356770" y="4796358"/>
            <a:ext cx="43204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1" name="Straight Arrow Connector 110"/>
          <p:cNvCxnSpPr/>
          <p:nvPr/>
        </p:nvCxnSpPr>
        <p:spPr>
          <a:xfrm>
            <a:off x="5221660" y="4221088"/>
            <a:ext cx="358452"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2" name="Straight Arrow Connector 111"/>
          <p:cNvCxnSpPr/>
          <p:nvPr/>
        </p:nvCxnSpPr>
        <p:spPr>
          <a:xfrm rot="10800000">
            <a:off x="3563888" y="2924944"/>
            <a:ext cx="36004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3" name="Straight Arrow Connector 112"/>
          <p:cNvCxnSpPr/>
          <p:nvPr/>
        </p:nvCxnSpPr>
        <p:spPr>
          <a:xfrm rot="10800000" flipV="1">
            <a:off x="3419872" y="4221088"/>
            <a:ext cx="432048"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4" name="Straight Arrow Connector 113"/>
          <p:cNvCxnSpPr/>
          <p:nvPr/>
        </p:nvCxnSpPr>
        <p:spPr>
          <a:xfrm flipV="1">
            <a:off x="5220072" y="2996952"/>
            <a:ext cx="36004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8" name="Straight Arrow Connector 127"/>
          <p:cNvCxnSpPr/>
          <p:nvPr/>
        </p:nvCxnSpPr>
        <p:spPr>
          <a:xfrm rot="5400000">
            <a:off x="4320766" y="2024050"/>
            <a:ext cx="5040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9" name="Straight Arrow Connector 128"/>
          <p:cNvCxnSpPr/>
          <p:nvPr/>
        </p:nvCxnSpPr>
        <p:spPr>
          <a:xfrm rot="16200000" flipV="1">
            <a:off x="4320766" y="5408426"/>
            <a:ext cx="5040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0" name="Straight Arrow Connector 129"/>
          <p:cNvCxnSpPr/>
          <p:nvPr/>
        </p:nvCxnSpPr>
        <p:spPr>
          <a:xfrm rot="10800000">
            <a:off x="5724128" y="4581128"/>
            <a:ext cx="433636"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1" name="Straight Arrow Connector 130"/>
          <p:cNvCxnSpPr/>
          <p:nvPr/>
        </p:nvCxnSpPr>
        <p:spPr>
          <a:xfrm>
            <a:off x="2987824" y="2420888"/>
            <a:ext cx="393948"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2" name="Straight Arrow Connector 131"/>
          <p:cNvCxnSpPr/>
          <p:nvPr/>
        </p:nvCxnSpPr>
        <p:spPr>
          <a:xfrm flipV="1">
            <a:off x="2915816" y="4672186"/>
            <a:ext cx="36004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3" name="Straight Arrow Connector 132"/>
          <p:cNvCxnSpPr/>
          <p:nvPr/>
        </p:nvCxnSpPr>
        <p:spPr>
          <a:xfrm rot="10800000" flipV="1">
            <a:off x="5724128" y="2583954"/>
            <a:ext cx="36004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4" name="TextBox 143"/>
          <p:cNvSpPr txBox="1"/>
          <p:nvPr/>
        </p:nvSpPr>
        <p:spPr>
          <a:xfrm>
            <a:off x="4355976" y="1628800"/>
            <a:ext cx="1656184" cy="2308324"/>
          </a:xfrm>
          <a:prstGeom prst="rect">
            <a:avLst/>
          </a:prstGeom>
          <a:noFill/>
        </p:spPr>
        <p:txBody>
          <a:bodyPr wrap="square" rtlCol="0">
            <a:spAutoFit/>
          </a:bodyPr>
          <a:lstStyle/>
          <a:p>
            <a:r>
              <a:rPr lang="en-US" b="1" dirty="0" smtClean="0"/>
              <a:t>H</a:t>
            </a:r>
          </a:p>
          <a:p>
            <a:endParaRPr lang="en-US" b="1" dirty="0" smtClean="0"/>
          </a:p>
          <a:p>
            <a:r>
              <a:rPr lang="en-US" b="1" dirty="0" smtClean="0"/>
              <a:t>He</a:t>
            </a:r>
          </a:p>
          <a:p>
            <a:r>
              <a:rPr lang="en-US" b="1" dirty="0" smtClean="0"/>
              <a:t>C, O , Si </a:t>
            </a:r>
          </a:p>
          <a:p>
            <a:endParaRPr lang="en-US" b="1" dirty="0" smtClean="0"/>
          </a:p>
          <a:p>
            <a:endParaRPr lang="en-US" b="1" dirty="0" smtClean="0"/>
          </a:p>
          <a:p>
            <a:endParaRPr lang="en-US" b="1" dirty="0" smtClean="0"/>
          </a:p>
          <a:p>
            <a:r>
              <a:rPr lang="en-US" b="1" dirty="0" smtClean="0"/>
              <a:t>Fe</a:t>
            </a:r>
            <a:endParaRPr lang="en-US" b="1" dirty="0"/>
          </a:p>
        </p:txBody>
      </p:sp>
      <p:sp>
        <p:nvSpPr>
          <p:cNvPr id="145" name="TextBox 144"/>
          <p:cNvSpPr txBox="1"/>
          <p:nvPr/>
        </p:nvSpPr>
        <p:spPr>
          <a:xfrm>
            <a:off x="4211960" y="3573016"/>
            <a:ext cx="1152128" cy="400110"/>
          </a:xfrm>
          <a:prstGeom prst="rect">
            <a:avLst/>
          </a:prstGeom>
          <a:noFill/>
        </p:spPr>
        <p:txBody>
          <a:bodyPr wrap="square" rtlCol="0">
            <a:spAutoFit/>
          </a:bodyPr>
          <a:lstStyle/>
          <a:p>
            <a:r>
              <a:rPr lang="en-US" sz="2000" b="1" dirty="0" err="1" smtClean="0"/>
              <a:t>PNS</a:t>
            </a:r>
            <a:endParaRPr lang="en-US" sz="2000" b="1" dirty="0"/>
          </a:p>
        </p:txBody>
      </p:sp>
      <p:sp>
        <p:nvSpPr>
          <p:cNvPr id="147" name="onion"/>
          <p:cNvSpPr txBox="1"/>
          <p:nvPr/>
        </p:nvSpPr>
        <p:spPr>
          <a:xfrm>
            <a:off x="251520" y="836712"/>
            <a:ext cx="4176464" cy="954107"/>
          </a:xfrm>
          <a:prstGeom prst="rect">
            <a:avLst/>
          </a:prstGeom>
          <a:noFill/>
        </p:spPr>
        <p:txBody>
          <a:bodyPr wrap="square" rtlCol="0">
            <a:spAutoFit/>
          </a:bodyPr>
          <a:lstStyle/>
          <a:p>
            <a:r>
              <a:rPr lang="en-US" sz="2800" dirty="0" smtClean="0">
                <a:solidFill>
                  <a:schemeClr val="bg1"/>
                </a:solidFill>
              </a:rPr>
              <a:t>Massive stars </a:t>
            </a:r>
            <a:r>
              <a:rPr lang="en-US" sz="2800" i="1" dirty="0" smtClean="0">
                <a:solidFill>
                  <a:schemeClr val="bg1"/>
                </a:solidFill>
              </a:rPr>
              <a:t>M &gt; </a:t>
            </a:r>
            <a:r>
              <a:rPr lang="en-US" sz="2800" dirty="0" smtClean="0">
                <a:solidFill>
                  <a:schemeClr val="bg1"/>
                </a:solidFill>
              </a:rPr>
              <a:t>8</a:t>
            </a:r>
            <a:r>
              <a:rPr lang="en-US" sz="2800" i="1" dirty="0" smtClean="0">
                <a:solidFill>
                  <a:schemeClr val="bg1"/>
                </a:solidFill>
              </a:rPr>
              <a:t> M</a:t>
            </a:r>
            <a:r>
              <a:rPr lang="en-US" sz="2800" baseline="-25000" dirty="0" smtClean="0">
                <a:solidFill>
                  <a:schemeClr val="bg1"/>
                </a:solidFill>
              </a:rPr>
              <a:t>sol</a:t>
            </a:r>
          </a:p>
          <a:p>
            <a:r>
              <a:rPr lang="en-US" sz="2800" dirty="0" smtClean="0">
                <a:solidFill>
                  <a:schemeClr val="bg1"/>
                </a:solidFill>
              </a:rPr>
              <a:t>Onion structure</a:t>
            </a:r>
            <a:endParaRPr lang="en-US" sz="2800" dirty="0">
              <a:solidFill>
                <a:schemeClr val="bg1"/>
              </a:solidFill>
            </a:endParaRPr>
          </a:p>
        </p:txBody>
      </p:sp>
      <p:sp>
        <p:nvSpPr>
          <p:cNvPr id="148" name="core collapse"/>
          <p:cNvSpPr txBox="1"/>
          <p:nvPr/>
        </p:nvSpPr>
        <p:spPr>
          <a:xfrm>
            <a:off x="179512" y="817548"/>
            <a:ext cx="4176464" cy="523220"/>
          </a:xfrm>
          <a:prstGeom prst="rect">
            <a:avLst/>
          </a:prstGeom>
          <a:noFill/>
        </p:spPr>
        <p:txBody>
          <a:bodyPr wrap="square" rtlCol="0">
            <a:spAutoFit/>
          </a:bodyPr>
          <a:lstStyle/>
          <a:p>
            <a:r>
              <a:rPr lang="en-US" sz="2800" dirty="0" smtClean="0">
                <a:solidFill>
                  <a:schemeClr val="bg1"/>
                </a:solidFill>
              </a:rPr>
              <a:t>Core-collapse</a:t>
            </a:r>
            <a:endParaRPr lang="en-US" sz="2800" dirty="0">
              <a:solidFill>
                <a:schemeClr val="bg1"/>
              </a:solidFill>
            </a:endParaRPr>
          </a:p>
        </p:txBody>
      </p:sp>
      <p:sp>
        <p:nvSpPr>
          <p:cNvPr id="149" name="shock wave pns"/>
          <p:cNvSpPr txBox="1"/>
          <p:nvPr/>
        </p:nvSpPr>
        <p:spPr>
          <a:xfrm>
            <a:off x="186409" y="836712"/>
            <a:ext cx="4176464" cy="1384995"/>
          </a:xfrm>
          <a:prstGeom prst="rect">
            <a:avLst/>
          </a:prstGeom>
          <a:noFill/>
        </p:spPr>
        <p:txBody>
          <a:bodyPr wrap="square" rtlCol="0">
            <a:spAutoFit/>
          </a:bodyPr>
          <a:lstStyle/>
          <a:p>
            <a:r>
              <a:rPr lang="en-US" sz="2800" dirty="0" smtClean="0">
                <a:solidFill>
                  <a:schemeClr val="bg1"/>
                </a:solidFill>
              </a:rPr>
              <a:t>Shock wave,</a:t>
            </a:r>
          </a:p>
          <a:p>
            <a:r>
              <a:rPr lang="en-US" sz="2800" dirty="0" smtClean="0">
                <a:solidFill>
                  <a:schemeClr val="bg1"/>
                </a:solidFill>
              </a:rPr>
              <a:t>Proto-neutron star</a:t>
            </a:r>
          </a:p>
          <a:p>
            <a:r>
              <a:rPr lang="en-US" sz="2800" dirty="0" smtClean="0">
                <a:solidFill>
                  <a:schemeClr val="bg1"/>
                </a:solidFill>
              </a:rPr>
              <a:t>formation</a:t>
            </a:r>
            <a:endParaRPr lang="en-US" sz="2800" dirty="0">
              <a:solidFill>
                <a:schemeClr val="bg1"/>
              </a:solidFill>
            </a:endParaRPr>
          </a:p>
        </p:txBody>
      </p:sp>
      <p:sp>
        <p:nvSpPr>
          <p:cNvPr id="150" name="nu production"/>
          <p:cNvSpPr txBox="1"/>
          <p:nvPr/>
        </p:nvSpPr>
        <p:spPr>
          <a:xfrm>
            <a:off x="251520" y="313492"/>
            <a:ext cx="4176464" cy="523220"/>
          </a:xfrm>
          <a:prstGeom prst="rect">
            <a:avLst/>
          </a:prstGeom>
          <a:noFill/>
        </p:spPr>
        <p:txBody>
          <a:bodyPr wrap="square" rtlCol="0">
            <a:spAutoFit/>
          </a:bodyPr>
          <a:lstStyle/>
          <a:p>
            <a:r>
              <a:rPr lang="en-US" sz="2800" dirty="0" smtClean="0">
                <a:solidFill>
                  <a:schemeClr val="bg1"/>
                </a:solidFill>
              </a:rPr>
              <a:t>Neutrino production</a:t>
            </a:r>
            <a:endParaRPr lang="en-US" sz="2800" dirty="0">
              <a:solidFill>
                <a:schemeClr val="bg1"/>
              </a:solidFill>
            </a:endParaRPr>
          </a:p>
        </p:txBody>
      </p:sp>
      <p:sp>
        <p:nvSpPr>
          <p:cNvPr id="44" name="Title 1"/>
          <p:cNvSpPr txBox="1">
            <a:spLocks/>
          </p:cNvSpPr>
          <p:nvPr/>
        </p:nvSpPr>
        <p:spPr>
          <a:xfrm>
            <a:off x="0" y="0"/>
            <a:ext cx="9144000" cy="836711"/>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		Iron </a:t>
            </a:r>
            <a:r>
              <a:rPr lang="en-US" sz="3600" dirty="0"/>
              <a:t>Core-collapse Supernovae</a:t>
            </a:r>
            <a:endParaRPr lang="en-US" sz="3200" dirty="0"/>
          </a:p>
        </p:txBody>
      </p:sp>
    </p:spTree>
    <p:custDataLst>
      <p:tags r:id="rId1"/>
    </p:custDataLst>
    <p:extLst>
      <p:ext uri="{BB962C8B-B14F-4D97-AF65-F5344CB8AC3E}">
        <p14:creationId xmlns:p14="http://schemas.microsoft.com/office/powerpoint/2010/main" xmlns="" val="3307413746"/>
      </p:ext>
    </p:extLst>
  </p:cSld>
  <p:clrMapOvr>
    <a:masterClrMapping/>
  </p:clrMapOvr>
  <mc:AlternateContent xmlns:mc="http://schemas.openxmlformats.org/markup-compatibility/2006">
    <mc:Choice xmlns:p14="http://schemas.microsoft.com/office/powerpoint/2010/main" xmlns="" Requires="p14">
      <p:transition spd="slow" p14:dur="2000" advTm="64542"/>
    </mc:Choice>
    <mc:Fallback>
      <p:transition spd="slow" advTm="645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ox(in)">
                                      <p:cBhvr>
                                        <p:cTn id="7" dur="500"/>
                                        <p:tgtEl>
                                          <p:spTgt spid="132"/>
                                        </p:tgtEl>
                                      </p:cBhvr>
                                    </p:animEffect>
                                  </p:childTnLst>
                                </p:cTn>
                              </p:par>
                              <p:par>
                                <p:cTn id="8" presetID="4" presetClass="entr" presetSubtype="16"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ox(in)">
                                      <p:cBhvr>
                                        <p:cTn id="10" dur="500"/>
                                        <p:tgtEl>
                                          <p:spTgt spid="129"/>
                                        </p:tgtEl>
                                      </p:cBhvr>
                                    </p:animEffect>
                                  </p:childTnLst>
                                </p:cTn>
                              </p:par>
                              <p:par>
                                <p:cTn id="11" presetID="4" presetClass="entr" presetSubtype="16"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box(in)">
                                      <p:cBhvr>
                                        <p:cTn id="13" dur="500"/>
                                        <p:tgtEl>
                                          <p:spTgt spid="130"/>
                                        </p:tgtEl>
                                      </p:cBhvr>
                                    </p:animEffect>
                                  </p:childTnLst>
                                </p:cTn>
                              </p:par>
                              <p:par>
                                <p:cTn id="14" presetID="4" presetClass="entr" presetSubtype="16"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box(in)">
                                      <p:cBhvr>
                                        <p:cTn id="16" dur="500"/>
                                        <p:tgtEl>
                                          <p:spTgt spid="133"/>
                                        </p:tgtEl>
                                      </p:cBhvr>
                                    </p:animEffect>
                                  </p:childTnLst>
                                </p:cTn>
                              </p:par>
                              <p:par>
                                <p:cTn id="17" presetID="4" presetClass="entr" presetSubtype="16"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box(in)">
                                      <p:cBhvr>
                                        <p:cTn id="19" dur="500"/>
                                        <p:tgtEl>
                                          <p:spTgt spid="128"/>
                                        </p:tgtEl>
                                      </p:cBhvr>
                                    </p:animEffect>
                                  </p:childTnLst>
                                </p:cTn>
                              </p:par>
                              <p:par>
                                <p:cTn id="20" presetID="4" presetClass="entr" presetSubtype="16" fill="hold" nodeType="with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box(in)">
                                      <p:cBhvr>
                                        <p:cTn id="22" dur="500"/>
                                        <p:tgtEl>
                                          <p:spTgt spid="131"/>
                                        </p:tgtEl>
                                      </p:cBhvr>
                                    </p:animEffect>
                                  </p:childTnLst>
                                </p:cTn>
                              </p:par>
                              <p:par>
                                <p:cTn id="23" presetID="4" presetClass="exit" presetSubtype="16" fill="hold" grpId="0" nodeType="withEffect">
                                  <p:stCondLst>
                                    <p:cond delay="0"/>
                                  </p:stCondLst>
                                  <p:childTnLst>
                                    <p:animEffect transition="out" filter="box(in)">
                                      <p:cBhvr>
                                        <p:cTn id="24" dur="500"/>
                                        <p:tgtEl>
                                          <p:spTgt spid="144"/>
                                        </p:tgtEl>
                                      </p:cBhvr>
                                    </p:animEffect>
                                    <p:set>
                                      <p:cBhvr>
                                        <p:cTn id="25" dur="1" fill="hold">
                                          <p:stCondLst>
                                            <p:cond delay="499"/>
                                          </p:stCondLst>
                                        </p:cTn>
                                        <p:tgtEl>
                                          <p:spTgt spid="14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box(in)">
                                      <p:cBhvr>
                                        <p:cTn id="30" dur="500"/>
                                        <p:tgtEl>
                                          <p:spTgt spid="97"/>
                                        </p:tgtEl>
                                      </p:cBhvr>
                                    </p:animEffect>
                                  </p:childTnLst>
                                </p:cTn>
                              </p:par>
                              <p:par>
                                <p:cTn id="31" presetID="4" presetClass="entr" presetSubtype="16"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box(in)">
                                      <p:cBhvr>
                                        <p:cTn id="33" dur="500"/>
                                        <p:tgtEl>
                                          <p:spTgt spid="90"/>
                                        </p:tgtEl>
                                      </p:cBhvr>
                                    </p:animEffect>
                                  </p:childTnLst>
                                </p:cTn>
                              </p:par>
                              <p:par>
                                <p:cTn id="34" presetID="4" presetClass="entr" presetSubtype="16" fill="hold"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box(in)">
                                      <p:cBhvr>
                                        <p:cTn id="36" dur="500"/>
                                        <p:tgtEl>
                                          <p:spTgt spid="92"/>
                                        </p:tgtEl>
                                      </p:cBhvr>
                                    </p:animEffect>
                                  </p:childTnLst>
                                </p:cTn>
                              </p:par>
                              <p:par>
                                <p:cTn id="37" presetID="4" presetClass="entr" presetSubtype="16"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ox(in)">
                                      <p:cBhvr>
                                        <p:cTn id="39" dur="500"/>
                                        <p:tgtEl>
                                          <p:spTgt spid="99"/>
                                        </p:tgtEl>
                                      </p:cBhvr>
                                    </p:animEffect>
                                  </p:childTnLst>
                                </p:cTn>
                              </p:par>
                              <p:par>
                                <p:cTn id="40" presetID="4" presetClass="entr" presetSubtype="16" fill="hold"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box(in)">
                                      <p:cBhvr>
                                        <p:cTn id="42" dur="500"/>
                                        <p:tgtEl>
                                          <p:spTgt spid="89"/>
                                        </p:tgtEl>
                                      </p:cBhvr>
                                    </p:animEffect>
                                  </p:childTnLst>
                                </p:cTn>
                              </p:par>
                              <p:par>
                                <p:cTn id="43" presetID="4" presetClass="entr" presetSubtype="16"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box(in)">
                                      <p:cBhvr>
                                        <p:cTn id="45" dur="500"/>
                                        <p:tgtEl>
                                          <p:spTgt spid="95"/>
                                        </p:tgtEl>
                                      </p:cBhvr>
                                    </p:animEffect>
                                  </p:childTnLst>
                                </p:cTn>
                              </p:par>
                              <p:par>
                                <p:cTn id="46" presetID="2" presetClass="exit" presetSubtype="2" fill="hold" grpId="0" nodeType="withEffect">
                                  <p:stCondLst>
                                    <p:cond delay="0"/>
                                  </p:stCondLst>
                                  <p:childTnLst>
                                    <p:anim calcmode="lin" valueType="num">
                                      <p:cBhvr additive="base">
                                        <p:cTn id="47" dur="500"/>
                                        <p:tgtEl>
                                          <p:spTgt spid="147"/>
                                        </p:tgtEl>
                                        <p:attrNameLst>
                                          <p:attrName>ppt_x</p:attrName>
                                        </p:attrNameLst>
                                      </p:cBhvr>
                                      <p:tavLst>
                                        <p:tav tm="0">
                                          <p:val>
                                            <p:strVal val="ppt_x"/>
                                          </p:val>
                                        </p:tav>
                                        <p:tav tm="100000">
                                          <p:val>
                                            <p:strVal val="1+ppt_w/2"/>
                                          </p:val>
                                        </p:tav>
                                      </p:tavLst>
                                    </p:anim>
                                    <p:anim calcmode="lin" valueType="num">
                                      <p:cBhvr additive="base">
                                        <p:cTn id="48" dur="500"/>
                                        <p:tgtEl>
                                          <p:spTgt spid="147"/>
                                        </p:tgtEl>
                                        <p:attrNameLst>
                                          <p:attrName>ppt_y</p:attrName>
                                        </p:attrNameLst>
                                      </p:cBhvr>
                                      <p:tavLst>
                                        <p:tav tm="0">
                                          <p:val>
                                            <p:strVal val="ppt_y"/>
                                          </p:val>
                                        </p:tav>
                                        <p:tav tm="100000">
                                          <p:val>
                                            <p:strVal val="ppt_y"/>
                                          </p:val>
                                        </p:tav>
                                      </p:tavLst>
                                    </p:anim>
                                    <p:set>
                                      <p:cBhvr>
                                        <p:cTn id="49" dur="1" fill="hold">
                                          <p:stCondLst>
                                            <p:cond delay="499"/>
                                          </p:stCondLst>
                                        </p:cTn>
                                        <p:tgtEl>
                                          <p:spTgt spid="147"/>
                                        </p:tgtEl>
                                        <p:attrNameLst>
                                          <p:attrName>style.visibility</p:attrName>
                                        </p:attrNameLst>
                                      </p:cBhvr>
                                      <p:to>
                                        <p:strVal val="hidden"/>
                                      </p:to>
                                    </p:set>
                                  </p:childTnLst>
                                </p:cTn>
                              </p:par>
                              <p:par>
                                <p:cTn id="50" presetID="2" presetClass="entr" presetSubtype="8" fill="hold" grpId="0" nodeType="withEffect">
                                  <p:stCondLst>
                                    <p:cond delay="0"/>
                                  </p:stCondLst>
                                  <p:childTnLst>
                                    <p:set>
                                      <p:cBhvr>
                                        <p:cTn id="51" dur="1" fill="hold">
                                          <p:stCondLst>
                                            <p:cond delay="0"/>
                                          </p:stCondLst>
                                        </p:cTn>
                                        <p:tgtEl>
                                          <p:spTgt spid="148"/>
                                        </p:tgtEl>
                                        <p:attrNameLst>
                                          <p:attrName>style.visibility</p:attrName>
                                        </p:attrNameLst>
                                      </p:cBhvr>
                                      <p:to>
                                        <p:strVal val="visible"/>
                                      </p:to>
                                    </p:set>
                                    <p:anim calcmode="lin" valueType="num">
                                      <p:cBhvr additive="base">
                                        <p:cTn id="52" dur="500" fill="hold"/>
                                        <p:tgtEl>
                                          <p:spTgt spid="148"/>
                                        </p:tgtEl>
                                        <p:attrNameLst>
                                          <p:attrName>ppt_x</p:attrName>
                                        </p:attrNameLst>
                                      </p:cBhvr>
                                      <p:tavLst>
                                        <p:tav tm="0">
                                          <p:val>
                                            <p:strVal val="0-#ppt_w/2"/>
                                          </p:val>
                                        </p:tav>
                                        <p:tav tm="100000">
                                          <p:val>
                                            <p:strVal val="#ppt_x"/>
                                          </p:val>
                                        </p:tav>
                                      </p:tavLst>
                                    </p:anim>
                                    <p:anim calcmode="lin" valueType="num">
                                      <p:cBhvr additive="base">
                                        <p:cTn id="53" dur="5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nodeType="clickEffect">
                                  <p:stCondLst>
                                    <p:cond delay="0"/>
                                  </p:stCondLst>
                                  <p:childTnLst>
                                    <p:animEffect transition="out" filter="box(in)">
                                      <p:cBhvr>
                                        <p:cTn id="57" dur="500"/>
                                        <p:tgtEl>
                                          <p:spTgt spid="99"/>
                                        </p:tgtEl>
                                      </p:cBhvr>
                                    </p:animEffect>
                                    <p:set>
                                      <p:cBhvr>
                                        <p:cTn id="58" dur="1" fill="hold">
                                          <p:stCondLst>
                                            <p:cond delay="499"/>
                                          </p:stCondLst>
                                        </p:cTn>
                                        <p:tgtEl>
                                          <p:spTgt spid="99"/>
                                        </p:tgtEl>
                                        <p:attrNameLst>
                                          <p:attrName>style.visibility</p:attrName>
                                        </p:attrNameLst>
                                      </p:cBhvr>
                                      <p:to>
                                        <p:strVal val="hidden"/>
                                      </p:to>
                                    </p:set>
                                  </p:childTnLst>
                                </p:cTn>
                              </p:par>
                              <p:par>
                                <p:cTn id="59" presetID="2" presetClass="exit" presetSubtype="2" fill="hold" grpId="1" nodeType="withEffect">
                                  <p:stCondLst>
                                    <p:cond delay="0"/>
                                  </p:stCondLst>
                                  <p:childTnLst>
                                    <p:anim calcmode="lin" valueType="num">
                                      <p:cBhvr additive="base">
                                        <p:cTn id="60" dur="500"/>
                                        <p:tgtEl>
                                          <p:spTgt spid="148"/>
                                        </p:tgtEl>
                                        <p:attrNameLst>
                                          <p:attrName>ppt_x</p:attrName>
                                        </p:attrNameLst>
                                      </p:cBhvr>
                                      <p:tavLst>
                                        <p:tav tm="0">
                                          <p:val>
                                            <p:strVal val="ppt_x"/>
                                          </p:val>
                                        </p:tav>
                                        <p:tav tm="100000">
                                          <p:val>
                                            <p:strVal val="1+ppt_w/2"/>
                                          </p:val>
                                        </p:tav>
                                      </p:tavLst>
                                    </p:anim>
                                    <p:anim calcmode="lin" valueType="num">
                                      <p:cBhvr additive="base">
                                        <p:cTn id="61" dur="500"/>
                                        <p:tgtEl>
                                          <p:spTgt spid="148"/>
                                        </p:tgtEl>
                                        <p:attrNameLst>
                                          <p:attrName>ppt_y</p:attrName>
                                        </p:attrNameLst>
                                      </p:cBhvr>
                                      <p:tavLst>
                                        <p:tav tm="0">
                                          <p:val>
                                            <p:strVal val="ppt_y"/>
                                          </p:val>
                                        </p:tav>
                                        <p:tav tm="100000">
                                          <p:val>
                                            <p:strVal val="ppt_y"/>
                                          </p:val>
                                        </p:tav>
                                      </p:tavLst>
                                    </p:anim>
                                    <p:set>
                                      <p:cBhvr>
                                        <p:cTn id="62" dur="1" fill="hold">
                                          <p:stCondLst>
                                            <p:cond delay="499"/>
                                          </p:stCondLst>
                                        </p:cTn>
                                        <p:tgtEl>
                                          <p:spTgt spid="148"/>
                                        </p:tgtEl>
                                        <p:attrNameLst>
                                          <p:attrName>style.visibility</p:attrName>
                                        </p:attrNameLst>
                                      </p:cBhvr>
                                      <p:to>
                                        <p:strVal val="hidden"/>
                                      </p:to>
                                    </p:set>
                                  </p:childTnLst>
                                </p:cTn>
                              </p:par>
                              <p:par>
                                <p:cTn id="63" presetID="2" presetClass="entr" presetSubtype="8" fill="hold" grpId="1" nodeType="withEffect">
                                  <p:stCondLst>
                                    <p:cond delay="0"/>
                                  </p:stCondLst>
                                  <p:childTnLst>
                                    <p:set>
                                      <p:cBhvr>
                                        <p:cTn id="64" dur="1" fill="hold">
                                          <p:stCondLst>
                                            <p:cond delay="0"/>
                                          </p:stCondLst>
                                        </p:cTn>
                                        <p:tgtEl>
                                          <p:spTgt spid="149"/>
                                        </p:tgtEl>
                                        <p:attrNameLst>
                                          <p:attrName>style.visibility</p:attrName>
                                        </p:attrNameLst>
                                      </p:cBhvr>
                                      <p:to>
                                        <p:strVal val="visible"/>
                                      </p:to>
                                    </p:set>
                                    <p:anim calcmode="lin" valueType="num">
                                      <p:cBhvr additive="base">
                                        <p:cTn id="65" dur="500" fill="hold"/>
                                        <p:tgtEl>
                                          <p:spTgt spid="149"/>
                                        </p:tgtEl>
                                        <p:attrNameLst>
                                          <p:attrName>ppt_x</p:attrName>
                                        </p:attrNameLst>
                                      </p:cBhvr>
                                      <p:tavLst>
                                        <p:tav tm="0">
                                          <p:val>
                                            <p:strVal val="0-#ppt_w/2"/>
                                          </p:val>
                                        </p:tav>
                                        <p:tav tm="100000">
                                          <p:val>
                                            <p:strVal val="#ppt_x"/>
                                          </p:val>
                                        </p:tav>
                                      </p:tavLst>
                                    </p:anim>
                                    <p:anim calcmode="lin" valueType="num">
                                      <p:cBhvr additive="base">
                                        <p:cTn id="66" dur="500" fill="hold"/>
                                        <p:tgtEl>
                                          <p:spTgt spid="149"/>
                                        </p:tgtEl>
                                        <p:attrNameLst>
                                          <p:attrName>ppt_y</p:attrName>
                                        </p:attrNameLst>
                                      </p:cBhvr>
                                      <p:tavLst>
                                        <p:tav tm="0">
                                          <p:val>
                                            <p:strVal val="#ppt_y"/>
                                          </p:val>
                                        </p:tav>
                                        <p:tav tm="100000">
                                          <p:val>
                                            <p:strVal val="#ppt_y"/>
                                          </p:val>
                                        </p:tav>
                                      </p:tavLst>
                                    </p:anim>
                                  </p:childTnLst>
                                </p:cTn>
                              </p:par>
                              <p:par>
                                <p:cTn id="67" presetID="4" presetClass="exit" presetSubtype="16" fill="hold" nodeType="withEffect">
                                  <p:stCondLst>
                                    <p:cond delay="0"/>
                                  </p:stCondLst>
                                  <p:childTnLst>
                                    <p:animEffect transition="out" filter="box(in)">
                                      <p:cBhvr>
                                        <p:cTn id="68" dur="500"/>
                                        <p:tgtEl>
                                          <p:spTgt spid="92"/>
                                        </p:tgtEl>
                                      </p:cBhvr>
                                    </p:animEffect>
                                    <p:set>
                                      <p:cBhvr>
                                        <p:cTn id="69" dur="1" fill="hold">
                                          <p:stCondLst>
                                            <p:cond delay="499"/>
                                          </p:stCondLst>
                                        </p:cTn>
                                        <p:tgtEl>
                                          <p:spTgt spid="92"/>
                                        </p:tgtEl>
                                        <p:attrNameLst>
                                          <p:attrName>style.visibility</p:attrName>
                                        </p:attrNameLst>
                                      </p:cBhvr>
                                      <p:to>
                                        <p:strVal val="hidden"/>
                                      </p:to>
                                    </p:set>
                                  </p:childTnLst>
                                </p:cTn>
                              </p:par>
                              <p:par>
                                <p:cTn id="70" presetID="4" presetClass="exit" presetSubtype="16" fill="hold" nodeType="withEffect">
                                  <p:stCondLst>
                                    <p:cond delay="0"/>
                                  </p:stCondLst>
                                  <p:childTnLst>
                                    <p:animEffect transition="out" filter="box(in)">
                                      <p:cBhvr>
                                        <p:cTn id="71" dur="500"/>
                                        <p:tgtEl>
                                          <p:spTgt spid="90"/>
                                        </p:tgtEl>
                                      </p:cBhvr>
                                    </p:animEffect>
                                    <p:set>
                                      <p:cBhvr>
                                        <p:cTn id="72" dur="1" fill="hold">
                                          <p:stCondLst>
                                            <p:cond delay="499"/>
                                          </p:stCondLst>
                                        </p:cTn>
                                        <p:tgtEl>
                                          <p:spTgt spid="90"/>
                                        </p:tgtEl>
                                        <p:attrNameLst>
                                          <p:attrName>style.visibility</p:attrName>
                                        </p:attrNameLst>
                                      </p:cBhvr>
                                      <p:to>
                                        <p:strVal val="hidden"/>
                                      </p:to>
                                    </p:set>
                                  </p:childTnLst>
                                </p:cTn>
                              </p:par>
                              <p:par>
                                <p:cTn id="73" presetID="4" presetClass="exit" presetSubtype="16" fill="hold" nodeType="withEffect">
                                  <p:stCondLst>
                                    <p:cond delay="0"/>
                                  </p:stCondLst>
                                  <p:childTnLst>
                                    <p:animEffect transition="out" filter="box(in)">
                                      <p:cBhvr>
                                        <p:cTn id="74" dur="500"/>
                                        <p:tgtEl>
                                          <p:spTgt spid="97"/>
                                        </p:tgtEl>
                                      </p:cBhvr>
                                    </p:animEffect>
                                    <p:set>
                                      <p:cBhvr>
                                        <p:cTn id="75" dur="1" fill="hold">
                                          <p:stCondLst>
                                            <p:cond delay="499"/>
                                          </p:stCondLst>
                                        </p:cTn>
                                        <p:tgtEl>
                                          <p:spTgt spid="97"/>
                                        </p:tgtEl>
                                        <p:attrNameLst>
                                          <p:attrName>style.visibility</p:attrName>
                                        </p:attrNameLst>
                                      </p:cBhvr>
                                      <p:to>
                                        <p:strVal val="hidden"/>
                                      </p:to>
                                    </p:set>
                                  </p:childTnLst>
                                </p:cTn>
                              </p:par>
                              <p:par>
                                <p:cTn id="76" presetID="4" presetClass="exit" presetSubtype="16" fill="hold" nodeType="withEffect">
                                  <p:stCondLst>
                                    <p:cond delay="0"/>
                                  </p:stCondLst>
                                  <p:childTnLst>
                                    <p:animEffect transition="out" filter="box(in)">
                                      <p:cBhvr>
                                        <p:cTn id="77" dur="500"/>
                                        <p:tgtEl>
                                          <p:spTgt spid="95"/>
                                        </p:tgtEl>
                                      </p:cBhvr>
                                    </p:animEffect>
                                    <p:set>
                                      <p:cBhvr>
                                        <p:cTn id="78" dur="1" fill="hold">
                                          <p:stCondLst>
                                            <p:cond delay="499"/>
                                          </p:stCondLst>
                                        </p:cTn>
                                        <p:tgtEl>
                                          <p:spTgt spid="95"/>
                                        </p:tgtEl>
                                        <p:attrNameLst>
                                          <p:attrName>style.visibility</p:attrName>
                                        </p:attrNameLst>
                                      </p:cBhvr>
                                      <p:to>
                                        <p:strVal val="hidden"/>
                                      </p:to>
                                    </p:set>
                                  </p:childTnLst>
                                </p:cTn>
                              </p:par>
                              <p:par>
                                <p:cTn id="79" presetID="4" presetClass="exit" presetSubtype="16" fill="hold" nodeType="withEffect">
                                  <p:stCondLst>
                                    <p:cond delay="0"/>
                                  </p:stCondLst>
                                  <p:childTnLst>
                                    <p:animEffect transition="out" filter="box(in)">
                                      <p:cBhvr>
                                        <p:cTn id="80" dur="500"/>
                                        <p:tgtEl>
                                          <p:spTgt spid="89"/>
                                        </p:tgtEl>
                                      </p:cBhvr>
                                    </p:animEffect>
                                    <p:set>
                                      <p:cBhvr>
                                        <p:cTn id="81" dur="1" fill="hold">
                                          <p:stCondLst>
                                            <p:cond delay="499"/>
                                          </p:stCondLst>
                                        </p:cTn>
                                        <p:tgtEl>
                                          <p:spTgt spid="89"/>
                                        </p:tgtEl>
                                        <p:attrNameLst>
                                          <p:attrName>style.visibility</p:attrName>
                                        </p:attrNameLst>
                                      </p:cBhvr>
                                      <p:to>
                                        <p:strVal val="hidden"/>
                                      </p:to>
                                    </p:set>
                                  </p:childTnLst>
                                </p:cTn>
                              </p:par>
                              <p:par>
                                <p:cTn id="82" presetID="4" presetClass="entr" presetSubtype="16" fill="hold"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box(in)">
                                      <p:cBhvr>
                                        <p:cTn id="84" dur="500"/>
                                        <p:tgtEl>
                                          <p:spTgt spid="109"/>
                                        </p:tgtEl>
                                      </p:cBhvr>
                                    </p:animEffect>
                                  </p:childTnLst>
                                </p:cTn>
                              </p:par>
                              <p:par>
                                <p:cTn id="85" presetID="4" presetClass="entr" presetSubtype="16" fill="hold" nodeType="withEffect">
                                  <p:stCondLst>
                                    <p:cond delay="0"/>
                                  </p:stCondLst>
                                  <p:childTnLst>
                                    <p:set>
                                      <p:cBhvr>
                                        <p:cTn id="86" dur="1" fill="hold">
                                          <p:stCondLst>
                                            <p:cond delay="0"/>
                                          </p:stCondLst>
                                        </p:cTn>
                                        <p:tgtEl>
                                          <p:spTgt spid="112"/>
                                        </p:tgtEl>
                                        <p:attrNameLst>
                                          <p:attrName>style.visibility</p:attrName>
                                        </p:attrNameLst>
                                      </p:cBhvr>
                                      <p:to>
                                        <p:strVal val="visible"/>
                                      </p:to>
                                    </p:set>
                                    <p:animEffect transition="in" filter="box(in)">
                                      <p:cBhvr>
                                        <p:cTn id="87" dur="500"/>
                                        <p:tgtEl>
                                          <p:spTgt spid="112"/>
                                        </p:tgtEl>
                                      </p:cBhvr>
                                    </p:animEffect>
                                  </p:childTnLst>
                                </p:cTn>
                              </p:par>
                              <p:par>
                                <p:cTn id="88" presetID="4" presetClass="entr" presetSubtype="16" fill="hold" nodeType="with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box(in)">
                                      <p:cBhvr>
                                        <p:cTn id="90" dur="500"/>
                                        <p:tgtEl>
                                          <p:spTgt spid="113"/>
                                        </p:tgtEl>
                                      </p:cBhvr>
                                    </p:animEffect>
                                  </p:childTnLst>
                                </p:cTn>
                              </p:par>
                              <p:par>
                                <p:cTn id="91" presetID="4" presetClass="entr" presetSubtype="16" fill="hold" nodeType="with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box(in)">
                                      <p:cBhvr>
                                        <p:cTn id="93" dur="500"/>
                                        <p:tgtEl>
                                          <p:spTgt spid="110"/>
                                        </p:tgtEl>
                                      </p:cBhvr>
                                    </p:animEffect>
                                  </p:childTnLst>
                                </p:cTn>
                              </p:par>
                              <p:par>
                                <p:cTn id="94" presetID="4" presetClass="entr" presetSubtype="16" fill="hold" nodeType="withEffect">
                                  <p:stCondLst>
                                    <p:cond delay="0"/>
                                  </p:stCondLst>
                                  <p:childTnLst>
                                    <p:set>
                                      <p:cBhvr>
                                        <p:cTn id="95" dur="1" fill="hold">
                                          <p:stCondLst>
                                            <p:cond delay="0"/>
                                          </p:stCondLst>
                                        </p:cTn>
                                        <p:tgtEl>
                                          <p:spTgt spid="111"/>
                                        </p:tgtEl>
                                        <p:attrNameLst>
                                          <p:attrName>style.visibility</p:attrName>
                                        </p:attrNameLst>
                                      </p:cBhvr>
                                      <p:to>
                                        <p:strVal val="visible"/>
                                      </p:to>
                                    </p:set>
                                    <p:animEffect transition="in" filter="box(in)">
                                      <p:cBhvr>
                                        <p:cTn id="96" dur="500"/>
                                        <p:tgtEl>
                                          <p:spTgt spid="111"/>
                                        </p:tgtEl>
                                      </p:cBhvr>
                                    </p:animEffect>
                                  </p:childTnLst>
                                </p:cTn>
                              </p:par>
                              <p:par>
                                <p:cTn id="97" presetID="4" presetClass="entr" presetSubtype="16" fill="hold" nodeType="withEffect">
                                  <p:stCondLst>
                                    <p:cond delay="0"/>
                                  </p:stCondLst>
                                  <p:childTnLst>
                                    <p:set>
                                      <p:cBhvr>
                                        <p:cTn id="98" dur="1" fill="hold">
                                          <p:stCondLst>
                                            <p:cond delay="0"/>
                                          </p:stCondLst>
                                        </p:cTn>
                                        <p:tgtEl>
                                          <p:spTgt spid="114"/>
                                        </p:tgtEl>
                                        <p:attrNameLst>
                                          <p:attrName>style.visibility</p:attrName>
                                        </p:attrNameLst>
                                      </p:cBhvr>
                                      <p:to>
                                        <p:strVal val="visible"/>
                                      </p:to>
                                    </p:set>
                                    <p:animEffect transition="in" filter="box(in)">
                                      <p:cBhvr>
                                        <p:cTn id="99" dur="500"/>
                                        <p:tgtEl>
                                          <p:spTgt spid="114"/>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137"/>
                                        </p:tgtEl>
                                        <p:attrNameLst>
                                          <p:attrName>style.visibility</p:attrName>
                                        </p:attrNameLst>
                                      </p:cBhvr>
                                      <p:to>
                                        <p:strVal val="visible"/>
                                      </p:to>
                                    </p:set>
                                    <p:animEffect transition="in" filter="box(in)">
                                      <p:cBhvr>
                                        <p:cTn id="102" dur="500"/>
                                        <p:tgtEl>
                                          <p:spTgt spid="137"/>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box(in)">
                                      <p:cBhvr>
                                        <p:cTn id="105" dur="500"/>
                                        <p:tgtEl>
                                          <p:spTgt spid="135"/>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145"/>
                                        </p:tgtEl>
                                        <p:attrNameLst>
                                          <p:attrName>style.visibility</p:attrName>
                                        </p:attrNameLst>
                                      </p:cBhvr>
                                      <p:to>
                                        <p:strVal val="visible"/>
                                      </p:to>
                                    </p:set>
                                    <p:animEffect transition="in" filter="box(in)">
                                      <p:cBhvr>
                                        <p:cTn id="108"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5" grpId="0" animBg="1"/>
      <p:bldP spid="144" grpId="0"/>
      <p:bldP spid="145" grpId="0"/>
      <p:bldP spid="147" grpId="0"/>
      <p:bldP spid="148" grpId="0"/>
      <p:bldP spid="148" grpId="1"/>
      <p:bldP spid="14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892480" cy="5688632"/>
          </a:xfrm>
        </p:spPr>
        <p:txBody>
          <a:bodyPr>
            <a:normAutofit/>
          </a:bodyPr>
          <a:lstStyle/>
          <a:p>
            <a:pPr marL="342900" lvl="1" indent="-342900">
              <a:buFont typeface="Arial" pitchFamily="34" charset="0"/>
              <a:buChar char="•"/>
            </a:pPr>
            <a:r>
              <a:rPr lang="en-US" dirty="0"/>
              <a:t>A</a:t>
            </a:r>
            <a:r>
              <a:rPr lang="en-US" dirty="0" smtClean="0"/>
              <a:t>ssuming </a:t>
            </a:r>
            <a:r>
              <a:rPr lang="en-US" b="1" dirty="0"/>
              <a:t>equal </a:t>
            </a:r>
            <a:r>
              <a:rPr lang="en-US" b="1" dirty="0" smtClean="0"/>
              <a:t>luminosities</a:t>
            </a:r>
            <a:r>
              <a:rPr lang="en-US" dirty="0"/>
              <a:t> </a:t>
            </a:r>
            <a:r>
              <a:rPr lang="en-US" dirty="0" smtClean="0"/>
              <a:t>during the whole explosion with total time-integrated luminosity</a:t>
            </a:r>
          </a:p>
          <a:p>
            <a:pPr marL="342900" lvl="1" indent="-342900">
              <a:buFont typeface="Arial" pitchFamily="34" charset="0"/>
              <a:buChar char="•"/>
            </a:pPr>
            <a:endParaRPr lang="fi-FI" b="1" dirty="0"/>
          </a:p>
          <a:p>
            <a:pPr marL="342900" lvl="1" indent="-342900">
              <a:buFont typeface="Arial" pitchFamily="34" charset="0"/>
              <a:buChar char="•"/>
            </a:pPr>
            <a:endParaRPr lang="fi-FI" b="1" dirty="0" smtClean="0"/>
          </a:p>
          <a:p>
            <a:pPr marL="342900" lvl="1" indent="-342900">
              <a:buFont typeface="Arial" pitchFamily="34" charset="0"/>
              <a:buChar char="•"/>
            </a:pPr>
            <a:endParaRPr lang="fi-FI" b="1" dirty="0"/>
          </a:p>
          <a:p>
            <a:pPr marL="342900" lvl="1" indent="-342900">
              <a:buFont typeface="Arial" pitchFamily="34" charset="0"/>
              <a:buChar char="•"/>
            </a:pPr>
            <a:endParaRPr lang="fi-FI" b="1" dirty="0" smtClean="0"/>
          </a:p>
          <a:p>
            <a:pPr marL="342900" lvl="1" indent="-342900">
              <a:buFont typeface="Arial" pitchFamily="34" charset="0"/>
              <a:buChar char="•"/>
            </a:pPr>
            <a:endParaRPr lang="fi-FI" b="1" dirty="0"/>
          </a:p>
          <a:p>
            <a:pPr marL="342900" lvl="1" indent="-342900">
              <a:buFont typeface="Arial" pitchFamily="34" charset="0"/>
              <a:buChar char="•"/>
            </a:pPr>
            <a:endParaRPr lang="fi-FI" b="1" dirty="0" smtClean="0"/>
          </a:p>
          <a:p>
            <a:pPr marL="0" lvl="1" indent="0">
              <a:buNone/>
            </a:pPr>
            <a:endParaRPr lang="fi-FI" b="1" dirty="0"/>
          </a:p>
        </p:txBody>
      </p:sp>
      <p:pic>
        <p:nvPicPr>
          <p:cNvPr id="23" name="Picture 22"/>
          <p:cNvPicPr>
            <a:picLocks noChangeAspect="1"/>
          </p:cNvPicPr>
          <p:nvPr>
            <p:custDataLst>
              <p:tags r:id="rId3"/>
            </p:custDataLst>
          </p:nvPr>
        </p:nvPicPr>
        <p:blipFill>
          <a:blip r:embed="rId6" cstate="print">
            <a:extLst>
              <a:ext uri="{28A0092B-C50C-407E-A947-70E740481C1C}">
                <a14:useLocalDpi xmlns:a14="http://schemas.microsoft.com/office/drawing/2010/main" xmlns="" val="0"/>
              </a:ext>
            </a:extLst>
          </a:blip>
          <a:stretch>
            <a:fillRect/>
          </a:stretch>
        </p:blipFill>
        <p:spPr>
          <a:xfrm>
            <a:off x="279022" y="1988840"/>
            <a:ext cx="8585956" cy="3168352"/>
          </a:xfrm>
          <a:prstGeom prst="rect">
            <a:avLst/>
          </a:prstGeom>
        </p:spPr>
      </p:pic>
      <p:sp>
        <p:nvSpPr>
          <p:cNvPr id="8" name="Rectangle 7"/>
          <p:cNvSpPr/>
          <p:nvPr/>
        </p:nvSpPr>
        <p:spPr>
          <a:xfrm>
            <a:off x="2915816" y="3789040"/>
            <a:ext cx="5949162" cy="1368152"/>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9"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1)		   Total numbers </a:t>
            </a:r>
            <a:r>
              <a:rPr lang="en-US" sz="3600" dirty="0"/>
              <a:t>of events</a:t>
            </a:r>
          </a:p>
        </p:txBody>
      </p:sp>
      <p:graphicFrame>
        <p:nvGraphicFramePr>
          <p:cNvPr id="2" name="Object 1"/>
          <p:cNvGraphicFramePr>
            <a:graphicFrameLocks noChangeAspect="1"/>
          </p:cNvGraphicFramePr>
          <p:nvPr>
            <p:extLst>
              <p:ext uri="{D42A27DB-BD31-4B8C-83A1-F6EECF244321}">
                <p14:modId xmlns:p14="http://schemas.microsoft.com/office/powerpoint/2010/main" xmlns="" val="193629668"/>
              </p:ext>
            </p:extLst>
          </p:nvPr>
        </p:nvGraphicFramePr>
        <p:xfrm>
          <a:off x="6031291" y="1314514"/>
          <a:ext cx="2833687" cy="663575"/>
        </p:xfrm>
        <a:graphic>
          <a:graphicData uri="http://schemas.openxmlformats.org/presentationml/2006/ole">
            <p:oleObj spid="_x0000_s12321" name="Equation" r:id="rId7" imgW="1511300" imgH="355600" progId="">
              <p:embed/>
            </p:oleObj>
          </a:graphicData>
        </a:graphic>
      </p:graphicFrame>
      <p:sp>
        <p:nvSpPr>
          <p:cNvPr id="10" name="Rounded Rectangle: bottom"/>
          <p:cNvSpPr/>
          <p:nvPr/>
        </p:nvSpPr>
        <p:spPr>
          <a:xfrm>
            <a:off x="251520" y="5301208"/>
            <a:ext cx="8712968" cy="127582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buFont typeface="Wingdings" pitchFamily="2" charset="2"/>
              <a:buChar char="ü"/>
            </a:pPr>
            <a:r>
              <a:rPr lang="fi-FI" sz="2800" dirty="0" smtClean="0"/>
              <a:t>For </a:t>
            </a:r>
            <a:r>
              <a:rPr lang="fi-FI" sz="2800" dirty="0"/>
              <a:t>HALO – I, multiply by </a:t>
            </a:r>
            <a:r>
              <a:rPr lang="fi-FI" sz="2800" dirty="0" smtClean="0"/>
              <a:t>0.076</a:t>
            </a:r>
            <a:endParaRPr lang="en-US" sz="2800" dirty="0"/>
          </a:p>
          <a:p>
            <a:pPr marL="800100" lvl="1" indent="-342900">
              <a:buFont typeface="Wingdings" pitchFamily="2" charset="2"/>
              <a:buChar char="Ø"/>
            </a:pPr>
            <a:r>
              <a:rPr lang="en-US" sz="2400" dirty="0" smtClean="0"/>
              <a:t>higher average energies appreciated (or </a:t>
            </a:r>
            <a:r>
              <a:rPr lang="en-US" sz="2400" dirty="0" err="1" smtClean="0"/>
              <a:t>SN</a:t>
            </a:r>
            <a:r>
              <a:rPr lang="en-US" sz="2400" dirty="0" smtClean="0"/>
              <a:t> closer!)</a:t>
            </a:r>
            <a:endParaRPr lang="en-US" sz="2400" dirty="0"/>
          </a:p>
        </p:txBody>
      </p:sp>
      <p:sp>
        <p:nvSpPr>
          <p:cNvPr id="11"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a:t>
            </a:r>
            <a:r>
              <a:rPr lang="en-US" sz="2000" dirty="0" smtClean="0">
                <a:solidFill>
                  <a:schemeClr val="bg1"/>
                </a:solidFill>
              </a:rPr>
              <a:t>D. Neutrino Signal at HALO </a:t>
            </a:r>
            <a:endParaRPr lang="en-US" sz="2000" dirty="0">
              <a:solidFill>
                <a:schemeClr val="bg1"/>
              </a:solidFill>
            </a:endParaRPr>
          </a:p>
        </p:txBody>
      </p:sp>
    </p:spTree>
    <p:custDataLst>
      <p:tags r:id="rId2"/>
    </p:custDataLst>
    <p:extLst>
      <p:ext uri="{BB962C8B-B14F-4D97-AF65-F5344CB8AC3E}">
        <p14:creationId xmlns:p14="http://schemas.microsoft.com/office/powerpoint/2010/main" xmlns="" val="2276307664"/>
      </p:ext>
    </p:extLst>
  </p:cSld>
  <p:clrMapOvr>
    <a:masterClrMapping/>
  </p:clrMapOvr>
  <mc:AlternateContent xmlns:mc="http://schemas.openxmlformats.org/markup-compatibility/2006">
    <mc:Choice xmlns:p14="http://schemas.microsoft.com/office/powerpoint/2010/main" xmlns="" Requires="p14">
      <p:transition spd="slow" p14:dur="2000" advTm="41824"/>
    </mc:Choice>
    <mc:Fallback>
      <p:transition spd="slow" advTm="418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19672" y="1219729"/>
            <a:ext cx="5290337" cy="3554445"/>
          </a:xfrm>
          <a:prstGeom prst="rect">
            <a:avLst/>
          </a:prstGeom>
        </p:spPr>
      </p:pic>
      <p:sp>
        <p:nvSpPr>
          <p:cNvPr id="3" name="Content Placeholder 2"/>
          <p:cNvSpPr>
            <a:spLocks noGrp="1"/>
          </p:cNvSpPr>
          <p:nvPr>
            <p:ph idx="1"/>
          </p:nvPr>
        </p:nvSpPr>
        <p:spPr>
          <a:xfrm>
            <a:off x="251520" y="836712"/>
            <a:ext cx="8640960" cy="5688632"/>
          </a:xfrm>
        </p:spPr>
        <p:txBody>
          <a:bodyPr>
            <a:normAutofit/>
          </a:bodyPr>
          <a:lstStyle/>
          <a:p>
            <a:pPr marL="342900" lvl="1" indent="-342900">
              <a:buFont typeface="Arial" pitchFamily="34" charset="0"/>
              <a:buChar char="•"/>
            </a:pPr>
            <a:r>
              <a:rPr lang="en-US" sz="2400" dirty="0" smtClean="0"/>
              <a:t>For				(COOLING PHASE)</a:t>
            </a:r>
            <a:endParaRPr lang="en-US" sz="2400" dirty="0"/>
          </a:p>
          <a:p>
            <a:pPr>
              <a:buNone/>
            </a:pPr>
            <a:endParaRPr lang="en-US" sz="2400" dirty="0" smtClean="0"/>
          </a:p>
        </p:txBody>
      </p:sp>
      <p:graphicFrame>
        <p:nvGraphicFramePr>
          <p:cNvPr id="21" name="Object 20"/>
          <p:cNvGraphicFramePr>
            <a:graphicFrameLocks noChangeAspect="1"/>
          </p:cNvGraphicFramePr>
          <p:nvPr>
            <p:extLst>
              <p:ext uri="{D42A27DB-BD31-4B8C-83A1-F6EECF244321}">
                <p14:modId xmlns:p14="http://schemas.microsoft.com/office/powerpoint/2010/main" xmlns="" val="829539055"/>
              </p:ext>
            </p:extLst>
          </p:nvPr>
        </p:nvGraphicFramePr>
        <p:xfrm>
          <a:off x="1187624" y="858712"/>
          <a:ext cx="2232248" cy="602948"/>
        </p:xfrm>
        <a:graphic>
          <a:graphicData uri="http://schemas.openxmlformats.org/presentationml/2006/ole">
            <p:oleObj spid="_x0000_s13446" name="Equation" r:id="rId6" imgW="1307532" imgH="355446" progId="">
              <p:embed/>
            </p:oleObj>
          </a:graphicData>
        </a:graphic>
      </p:graphicFrame>
      <p:cxnSp>
        <p:nvCxnSpPr>
          <p:cNvPr id="10" name="Straight Connector 9"/>
          <p:cNvCxnSpPr/>
          <p:nvPr/>
        </p:nvCxnSpPr>
        <p:spPr>
          <a:xfrm flipV="1">
            <a:off x="4477814" y="1454906"/>
            <a:ext cx="0" cy="288032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flipV="1">
            <a:off x="4192833" y="1454906"/>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38412" y="1454906"/>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64616" y="3831170"/>
            <a:ext cx="464746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2164616" y="3687154"/>
            <a:ext cx="4647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64616" y="3983570"/>
            <a:ext cx="4647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092475" y="1454906"/>
            <a:ext cx="0" cy="288032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flipV="1">
            <a:off x="5807494" y="1454906"/>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353073" y="1454906"/>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64616" y="2319002"/>
            <a:ext cx="464746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2164616" y="2174986"/>
            <a:ext cx="4647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64616" y="2471402"/>
            <a:ext cx="464746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20996" y="2248109"/>
            <a:ext cx="2054481" cy="87248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27" name="Rectangle 26"/>
          <p:cNvSpPr/>
          <p:nvPr/>
        </p:nvSpPr>
        <p:spPr>
          <a:xfrm>
            <a:off x="6920997" y="3120589"/>
            <a:ext cx="2054480" cy="142116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52" name="Rectangle 51"/>
          <p:cNvSpPr/>
          <p:nvPr/>
        </p:nvSpPr>
        <p:spPr>
          <a:xfrm>
            <a:off x="0" y="1791034"/>
            <a:ext cx="1619672" cy="24118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aphicFrame>
        <p:nvGraphicFramePr>
          <p:cNvPr id="13" name="Object 12"/>
          <p:cNvGraphicFramePr>
            <a:graphicFrameLocks noChangeAspect="1"/>
          </p:cNvGraphicFramePr>
          <p:nvPr>
            <p:extLst>
              <p:ext uri="{D42A27DB-BD31-4B8C-83A1-F6EECF244321}">
                <p14:modId xmlns:p14="http://schemas.microsoft.com/office/powerpoint/2010/main" xmlns="" val="4125266012"/>
              </p:ext>
            </p:extLst>
          </p:nvPr>
        </p:nvGraphicFramePr>
        <p:xfrm>
          <a:off x="40109" y="1857919"/>
          <a:ext cx="1579563" cy="2278063"/>
        </p:xfrm>
        <a:graphic>
          <a:graphicData uri="http://schemas.openxmlformats.org/presentationml/2006/ole">
            <p:oleObj spid="_x0000_s13447" name="Equation" r:id="rId7" imgW="1002865" imgH="1447172" progId="">
              <p:embed/>
            </p:oleObj>
          </a:graphicData>
        </a:graphic>
      </p:graphicFrame>
      <p:sp>
        <p:nvSpPr>
          <p:cNvPr id="54" name="Rounded Rectangle: bottom"/>
          <p:cNvSpPr/>
          <p:nvPr/>
        </p:nvSpPr>
        <p:spPr>
          <a:xfrm>
            <a:off x="251520" y="4774174"/>
            <a:ext cx="8712968" cy="180286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400" dirty="0" smtClean="0"/>
              <a:t>Combination of </a:t>
            </a:r>
            <a:r>
              <a:rPr lang="en-US" sz="2400" dirty="0" err="1" smtClean="0"/>
              <a:t>1n</a:t>
            </a:r>
            <a:r>
              <a:rPr lang="en-US" sz="2400" dirty="0" smtClean="0"/>
              <a:t>- and </a:t>
            </a:r>
            <a:r>
              <a:rPr lang="en-US" sz="2400" dirty="0" err="1" smtClean="0"/>
              <a:t>2n</a:t>
            </a:r>
            <a:r>
              <a:rPr lang="en-US" sz="2400" dirty="0" smtClean="0"/>
              <a:t>-events provides</a:t>
            </a:r>
          </a:p>
          <a:p>
            <a:pPr marL="342900" indent="-342900">
              <a:buFont typeface="Wingdings" pitchFamily="2" charset="2"/>
              <a:buChar char="Ø"/>
            </a:pPr>
            <a:r>
              <a:rPr lang="en-US" sz="2400" dirty="0" smtClean="0"/>
              <a:t>Constraints on </a:t>
            </a:r>
            <a:r>
              <a:rPr lang="en-US" sz="2400" dirty="0" err="1">
                <a:latin typeface="Symbol" pitchFamily="18" charset="2"/>
              </a:rPr>
              <a:t>a</a:t>
            </a:r>
            <a:r>
              <a:rPr lang="en-US" sz="2400" baseline="-14000" dirty="0" err="1">
                <a:latin typeface="Symbol" pitchFamily="18" charset="2"/>
              </a:rPr>
              <a:t>n</a:t>
            </a:r>
            <a:r>
              <a:rPr lang="en-US" sz="2400" baseline="-26000" dirty="0" err="1"/>
              <a:t>x</a:t>
            </a:r>
            <a:r>
              <a:rPr lang="en-US" sz="2400" dirty="0" smtClean="0"/>
              <a:t> and </a:t>
            </a:r>
            <a:endParaRPr lang="en-US" sz="2400" dirty="0"/>
          </a:p>
          <a:p>
            <a:pPr marL="342900" indent="-342900">
              <a:buFont typeface="Wingdings" pitchFamily="2" charset="2"/>
              <a:buChar char="Ø"/>
            </a:pPr>
            <a:r>
              <a:rPr lang="en-US" sz="2400" dirty="0" smtClean="0"/>
              <a:t>Possibility to indicate other unknowns depending on how much the primary neutrino fluxes differ</a:t>
            </a:r>
            <a:endParaRPr lang="en-US" sz="2400" dirty="0"/>
          </a:p>
        </p:txBody>
      </p:sp>
      <p:sp>
        <p:nvSpPr>
          <p:cNvPr id="25"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a:spcBef>
                <a:spcPct val="0"/>
              </a:spcBef>
            </a:pPr>
            <a:r>
              <a:rPr lang="en-US" sz="3600" dirty="0" smtClean="0"/>
              <a:t>4)</a:t>
            </a:r>
            <a:r>
              <a:rPr lang="en-US" sz="3600" dirty="0"/>
              <a:t>		</a:t>
            </a:r>
            <a:r>
              <a:rPr lang="en-US" sz="3600" dirty="0" smtClean="0"/>
              <a:t>Sensitivity to unknown parameters</a:t>
            </a:r>
            <a:endParaRPr lang="en-US" sz="3600" dirty="0"/>
          </a:p>
        </p:txBody>
      </p:sp>
      <p:sp>
        <p:nvSpPr>
          <p:cNvPr id="36" name="Rectangle 35"/>
          <p:cNvSpPr/>
          <p:nvPr/>
        </p:nvSpPr>
        <p:spPr>
          <a:xfrm>
            <a:off x="4183975" y="3687154"/>
            <a:ext cx="554437" cy="29641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37" name="Rectangle 36"/>
          <p:cNvSpPr/>
          <p:nvPr/>
        </p:nvSpPr>
        <p:spPr>
          <a:xfrm>
            <a:off x="5798636" y="2174986"/>
            <a:ext cx="554437" cy="29641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aphicFrame>
        <p:nvGraphicFramePr>
          <p:cNvPr id="2" name="Object 1"/>
          <p:cNvGraphicFramePr>
            <a:graphicFrameLocks noChangeAspect="1"/>
          </p:cNvGraphicFramePr>
          <p:nvPr>
            <p:extLst>
              <p:ext uri="{D42A27DB-BD31-4B8C-83A1-F6EECF244321}">
                <p14:modId xmlns:p14="http://schemas.microsoft.com/office/powerpoint/2010/main" xmlns="" val="646141316"/>
              </p:ext>
            </p:extLst>
          </p:nvPr>
        </p:nvGraphicFramePr>
        <p:xfrm>
          <a:off x="3635895" y="5229200"/>
          <a:ext cx="806847" cy="576064"/>
        </p:xfrm>
        <a:graphic>
          <a:graphicData uri="http://schemas.openxmlformats.org/presentationml/2006/ole">
            <p:oleObj spid="_x0000_s13448" name="Equation" r:id="rId8" imgW="355292" imgH="253780" progId="">
              <p:embed/>
            </p:oleObj>
          </a:graphicData>
        </a:graphic>
      </p:graphicFrame>
      <p:sp>
        <p:nvSpPr>
          <p:cNvPr id="35" name="Rounded Rectangle 34"/>
          <p:cNvSpPr/>
          <p:nvPr/>
        </p:nvSpPr>
        <p:spPr>
          <a:xfrm rot="10800000" flipV="1">
            <a:off x="6920996" y="1340768"/>
            <a:ext cx="2054480" cy="907340"/>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dirty="0" smtClean="0"/>
              <a:t>At the top of each curve: </a:t>
            </a:r>
            <a:r>
              <a:rPr lang="en-US" dirty="0" err="1" smtClean="0">
                <a:latin typeface="Symbol" pitchFamily="18" charset="2"/>
              </a:rPr>
              <a:t>a</a:t>
            </a:r>
            <a:r>
              <a:rPr lang="en-US" baseline="-14000" dirty="0" err="1" smtClean="0">
                <a:latin typeface="Symbol" pitchFamily="18" charset="2"/>
              </a:rPr>
              <a:t>n</a:t>
            </a:r>
            <a:r>
              <a:rPr lang="en-US" baseline="-26000" dirty="0" err="1" smtClean="0"/>
              <a:t>x</a:t>
            </a:r>
            <a:r>
              <a:rPr lang="en-US" dirty="0" smtClean="0"/>
              <a:t> </a:t>
            </a:r>
            <a:r>
              <a:rPr lang="en-US" dirty="0"/>
              <a:t>= </a:t>
            </a:r>
            <a:r>
              <a:rPr lang="en-US" dirty="0" smtClean="0"/>
              <a:t>2,        at bottom </a:t>
            </a:r>
            <a:r>
              <a:rPr lang="en-US" dirty="0" err="1">
                <a:latin typeface="Symbol" pitchFamily="18" charset="2"/>
              </a:rPr>
              <a:t>a</a:t>
            </a:r>
            <a:r>
              <a:rPr lang="en-US" baseline="-14000" dirty="0" err="1">
                <a:latin typeface="Symbol" pitchFamily="18" charset="2"/>
              </a:rPr>
              <a:t>n</a:t>
            </a:r>
            <a:r>
              <a:rPr lang="en-US" baseline="-26000" dirty="0" err="1"/>
              <a:t>x</a:t>
            </a:r>
            <a:r>
              <a:rPr lang="en-US" dirty="0"/>
              <a:t> = </a:t>
            </a:r>
            <a:r>
              <a:rPr lang="en-US" dirty="0" smtClean="0"/>
              <a:t>7 </a:t>
            </a:r>
          </a:p>
        </p:txBody>
      </p:sp>
      <p:graphicFrame>
        <p:nvGraphicFramePr>
          <p:cNvPr id="38" name="Object 37"/>
          <p:cNvGraphicFramePr>
            <a:graphicFrameLocks noChangeAspect="1"/>
          </p:cNvGraphicFramePr>
          <p:nvPr>
            <p:extLst>
              <p:ext uri="{D42A27DB-BD31-4B8C-83A1-F6EECF244321}">
                <p14:modId xmlns:p14="http://schemas.microsoft.com/office/powerpoint/2010/main" xmlns="" val="3492591873"/>
              </p:ext>
            </p:extLst>
          </p:nvPr>
        </p:nvGraphicFramePr>
        <p:xfrm>
          <a:off x="7035800" y="2252663"/>
          <a:ext cx="1939925" cy="2325687"/>
        </p:xfrm>
        <a:graphic>
          <a:graphicData uri="http://schemas.openxmlformats.org/presentationml/2006/ole">
            <p:oleObj spid="_x0000_s13449" name="Equation" r:id="rId9" imgW="1587500" imgH="1905000" progId="">
              <p:embed/>
            </p:oleObj>
          </a:graphicData>
        </a:graphic>
      </p:graphicFrame>
      <p:sp>
        <p:nvSpPr>
          <p:cNvPr id="40"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a:t>
            </a:r>
            <a:r>
              <a:rPr lang="en-US" sz="2000" dirty="0" smtClean="0">
                <a:solidFill>
                  <a:schemeClr val="bg1"/>
                </a:solidFill>
              </a:rPr>
              <a:t>D. Neutrino Signal at HALO </a:t>
            </a:r>
            <a:endParaRPr lang="en-US" sz="2000" dirty="0">
              <a:solidFill>
                <a:schemeClr val="bg1"/>
              </a:solidFill>
            </a:endParaRPr>
          </a:p>
        </p:txBody>
      </p:sp>
    </p:spTree>
    <p:custDataLst>
      <p:tags r:id="rId2"/>
    </p:custDataLst>
    <p:extLst>
      <p:ext uri="{BB962C8B-B14F-4D97-AF65-F5344CB8AC3E}">
        <p14:creationId xmlns:p14="http://schemas.microsoft.com/office/powerpoint/2010/main" xmlns="" val="748035160"/>
      </p:ext>
    </p:extLst>
  </p:cSld>
  <p:clrMapOvr>
    <a:masterClrMapping/>
  </p:clrMapOvr>
  <mc:AlternateContent xmlns:mc="http://schemas.openxmlformats.org/markup-compatibility/2006">
    <mc:Choice xmlns:p14="http://schemas.microsoft.com/office/powerpoint/2010/main" xmlns="" Requires="p14">
      <p:transition spd="slow" p14:dur="2000" advTm="149536"/>
    </mc:Choice>
    <mc:Fallback>
      <p:transition spd="slow" advTm="149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xEl>
                                              <p:pRg st="2" end="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6695" y="1183841"/>
            <a:ext cx="6142604" cy="4620191"/>
          </a:xfrm>
          <a:prstGeom prst="rect">
            <a:avLst/>
          </a:prstGeom>
        </p:spPr>
      </p:pic>
      <p:sp>
        <p:nvSpPr>
          <p:cNvPr id="18" name="Rounded Rectangle 17"/>
          <p:cNvSpPr/>
          <p:nvPr/>
        </p:nvSpPr>
        <p:spPr>
          <a:xfrm flipV="1">
            <a:off x="6232366" y="3213501"/>
            <a:ext cx="2845852" cy="1145741"/>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flipV="1">
            <a:off x="6232366" y="1845349"/>
            <a:ext cx="2845852" cy="1368152"/>
          </a:xfrm>
          <a:prstGeom prst="roundRect">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51520" y="836712"/>
            <a:ext cx="8892480" cy="5658519"/>
          </a:xfrm>
        </p:spPr>
        <p:txBody>
          <a:bodyPr>
            <a:normAutofit/>
          </a:bodyPr>
          <a:lstStyle/>
          <a:p>
            <a:pPr marL="342900" lvl="1" indent="-342900">
              <a:buFont typeface="Arial" pitchFamily="34" charset="0"/>
              <a:buChar char="•"/>
            </a:pPr>
            <a:r>
              <a:rPr lang="en-US" smtClean="0"/>
              <a:t>Independent </a:t>
            </a:r>
            <a:r>
              <a:rPr lang="en-US"/>
              <a:t>of common flux </a:t>
            </a:r>
            <a:r>
              <a:rPr lang="en-US" smtClean="0"/>
              <a:t>parameters</a:t>
            </a:r>
          </a:p>
        </p:txBody>
      </p:sp>
      <p:sp>
        <p:nvSpPr>
          <p:cNvPr id="15" name="Rectangle 14"/>
          <p:cNvSpPr/>
          <p:nvPr/>
        </p:nvSpPr>
        <p:spPr>
          <a:xfrm>
            <a:off x="6232366" y="3324706"/>
            <a:ext cx="3168352" cy="923330"/>
          </a:xfrm>
          <a:prstGeom prst="rect">
            <a:avLst/>
          </a:prstGeom>
        </p:spPr>
        <p:txBody>
          <a:bodyPr wrap="square">
            <a:spAutoFit/>
          </a:bodyPr>
          <a:lstStyle/>
          <a:p>
            <a:r>
              <a:rPr lang="en-US" b="1" smtClean="0"/>
              <a:t>Solid: 	       </a:t>
            </a:r>
            <a:r>
              <a:rPr lang="en-US" b="1" smtClean="0">
                <a:effectLst>
                  <a:outerShdw blurRad="38100" dist="38100" dir="2700000" algn="tl">
                    <a:srgbClr val="000000">
                      <a:alpha val="43137"/>
                    </a:srgbClr>
                  </a:outerShdw>
                </a:effectLst>
              </a:rPr>
              <a:t>IMH</a:t>
            </a:r>
          </a:p>
          <a:p>
            <a:r>
              <a:rPr lang="en-US" b="1" smtClean="0"/>
              <a:t>Dashed: 	       </a:t>
            </a:r>
            <a:r>
              <a:rPr lang="en-US" b="1" smtClean="0">
                <a:effectLst>
                  <a:outerShdw blurRad="38100" dist="38100" dir="2700000" algn="tl">
                    <a:srgbClr val="000000">
                      <a:alpha val="43137"/>
                    </a:srgbClr>
                  </a:outerShdw>
                </a:effectLst>
              </a:rPr>
              <a:t>NMH small </a:t>
            </a:r>
            <a:r>
              <a:rPr lang="en-US" b="1" i="1" smtClean="0">
                <a:effectLst>
                  <a:outerShdw blurRad="38100" dist="38100" dir="2700000" algn="tl">
                    <a:srgbClr val="000000">
                      <a:alpha val="43137"/>
                    </a:srgbClr>
                  </a:outerShdw>
                </a:effectLst>
                <a:latin typeface="Symbol" pitchFamily="18" charset="2"/>
              </a:rPr>
              <a:t>q</a:t>
            </a:r>
            <a:r>
              <a:rPr lang="en-US" b="1" baseline="-25000" smtClean="0">
                <a:effectLst>
                  <a:outerShdw blurRad="38100" dist="38100" dir="2700000" algn="tl">
                    <a:srgbClr val="000000">
                      <a:alpha val="43137"/>
                    </a:srgbClr>
                  </a:outerShdw>
                </a:effectLst>
                <a:latin typeface="Symbol" pitchFamily="18" charset="2"/>
              </a:rPr>
              <a:t>13</a:t>
            </a:r>
            <a:r>
              <a:rPr lang="en-US" b="1" smtClean="0">
                <a:effectLst>
                  <a:outerShdw blurRad="38100" dist="38100" dir="2700000" algn="tl">
                    <a:srgbClr val="000000">
                      <a:alpha val="43137"/>
                    </a:srgbClr>
                  </a:outerShdw>
                </a:effectLst>
              </a:rPr>
              <a:t> </a:t>
            </a:r>
          </a:p>
          <a:p>
            <a:r>
              <a:rPr lang="en-US" b="1" smtClean="0"/>
              <a:t>Dash-dotted</a:t>
            </a:r>
            <a:r>
              <a:rPr lang="en-US" b="1" smtClean="0">
                <a:effectLst>
                  <a:outerShdw blurRad="38100" dist="38100" dir="2700000" algn="tl">
                    <a:srgbClr val="000000">
                      <a:alpha val="43137"/>
                    </a:srgbClr>
                  </a:outerShdw>
                </a:effectLst>
              </a:rPr>
              <a:t>: NMH large </a:t>
            </a:r>
            <a:r>
              <a:rPr lang="en-US" b="1" i="1" smtClean="0">
                <a:effectLst>
                  <a:outerShdw blurRad="38100" dist="38100" dir="2700000" algn="tl">
                    <a:srgbClr val="000000">
                      <a:alpha val="43137"/>
                    </a:srgbClr>
                  </a:outerShdw>
                </a:effectLst>
                <a:latin typeface="Symbol" pitchFamily="18" charset="2"/>
              </a:rPr>
              <a:t>q</a:t>
            </a:r>
            <a:r>
              <a:rPr lang="en-US" b="1" baseline="-25000" smtClean="0">
                <a:effectLst>
                  <a:outerShdw blurRad="38100" dist="38100" dir="2700000" algn="tl">
                    <a:srgbClr val="000000">
                      <a:alpha val="43137"/>
                    </a:srgbClr>
                  </a:outerShdw>
                </a:effectLst>
                <a:latin typeface="Symbol" pitchFamily="18" charset="2"/>
              </a:rPr>
              <a:t>13</a:t>
            </a:r>
            <a:r>
              <a:rPr lang="en-US" b="1" smtClean="0">
                <a:effectLst>
                  <a:outerShdw blurRad="38100" dist="38100" dir="2700000" algn="tl">
                    <a:srgbClr val="000000">
                      <a:alpha val="43137"/>
                    </a:srgbClr>
                  </a:outerShdw>
                </a:effectLst>
              </a:rPr>
              <a:t> </a:t>
            </a:r>
          </a:p>
        </p:txBody>
      </p:sp>
      <p:cxnSp>
        <p:nvCxnSpPr>
          <p:cNvPr id="37" name="Straight Connector 36"/>
          <p:cNvCxnSpPr/>
          <p:nvPr/>
        </p:nvCxnSpPr>
        <p:spPr>
          <a:xfrm>
            <a:off x="1270811" y="3769691"/>
            <a:ext cx="493673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2267744" y="1689838"/>
            <a:ext cx="0" cy="3047326"/>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xmlns="" val="857989845"/>
              </p:ext>
            </p:extLst>
          </p:nvPr>
        </p:nvGraphicFramePr>
        <p:xfrm>
          <a:off x="6348440" y="1892436"/>
          <a:ext cx="2599410" cy="1329432"/>
        </p:xfrm>
        <a:graphic>
          <a:graphicData uri="http://schemas.openxmlformats.org/presentationml/2006/ole">
            <p:oleObj spid="_x0000_s14454" name="Equation" r:id="rId6" imgW="1587240" imgH="812520" progId="">
              <p:embed/>
            </p:oleObj>
          </a:graphicData>
        </a:graphic>
      </p:graphicFrame>
      <p:sp>
        <p:nvSpPr>
          <p:cNvPr id="28" name="Rectangle 27"/>
          <p:cNvSpPr/>
          <p:nvPr/>
        </p:nvSpPr>
        <p:spPr>
          <a:xfrm>
            <a:off x="2687600" y="2123817"/>
            <a:ext cx="1220794" cy="461665"/>
          </a:xfrm>
          <a:prstGeom prst="rect">
            <a:avLst/>
          </a:prstGeom>
        </p:spPr>
        <p:txBody>
          <a:bodyPr wrap="square">
            <a:spAutoFit/>
          </a:bodyPr>
          <a:lstStyle/>
          <a:p>
            <a:r>
              <a:rPr lang="en-US" sz="2400" b="1" smtClean="0">
                <a:effectLst>
                  <a:outerShdw blurRad="38100" dist="38100" dir="2700000" algn="tl">
                    <a:srgbClr val="000000">
                      <a:alpha val="43137"/>
                    </a:srgbClr>
                  </a:outerShdw>
                </a:effectLst>
              </a:rPr>
              <a:t>Equal </a:t>
            </a:r>
            <a:r>
              <a:rPr lang="en-US" sz="2400" b="1" i="1" smtClean="0">
                <a:effectLst>
                  <a:outerShdw blurRad="38100" dist="38100" dir="2700000" algn="tl">
                    <a:srgbClr val="000000">
                      <a:alpha val="43137"/>
                    </a:srgbClr>
                  </a:outerShdw>
                </a:effectLst>
              </a:rPr>
              <a:t>L</a:t>
            </a:r>
          </a:p>
        </p:txBody>
      </p:sp>
      <mc:AlternateContent xmlns:mc="http://schemas.openxmlformats.org/markup-compatibility/2006">
        <mc:Choice xmlns:a14="http://schemas.microsoft.com/office/drawing/2010/main" xmlns="" Requires="a14">
          <p:sp>
            <p:nvSpPr>
              <p:cNvPr id="29" name="Rectangle 28"/>
              <p:cNvSpPr/>
              <p:nvPr/>
            </p:nvSpPr>
            <p:spPr>
              <a:xfrm>
                <a:off x="3352557" y="4829177"/>
                <a:ext cx="714876" cy="4948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i-FI" sz="2400" b="1" i="1">
                              <a:latin typeface="Cambria Math"/>
                            </a:rPr>
                          </m:ctrlPr>
                        </m:sSubPr>
                        <m:e>
                          <m:r>
                            <a:rPr lang="fi-FI" sz="2400" b="1" i="1">
                              <a:latin typeface="Cambria Math"/>
                            </a:rPr>
                            <m:t>𝜶</m:t>
                          </m:r>
                        </m:e>
                        <m:sub>
                          <m:sSub>
                            <m:sSubPr>
                              <m:ctrlPr>
                                <a:rPr lang="fi-FI" sz="2400" b="1" i="1">
                                  <a:latin typeface="Cambria Math"/>
                                </a:rPr>
                              </m:ctrlPr>
                            </m:sSubPr>
                            <m:e>
                              <m:r>
                                <a:rPr lang="fi-FI" sz="2400" b="1" i="1">
                                  <a:latin typeface="Cambria Math"/>
                                </a:rPr>
                                <m:t>𝝂</m:t>
                              </m:r>
                            </m:e>
                            <m:sub>
                              <m:r>
                                <a:rPr lang="fi-FI" sz="2400" b="1" i="1">
                                  <a:latin typeface="Cambria Math"/>
                                </a:rPr>
                                <m:t>𝒙</m:t>
                              </m:r>
                            </m:sub>
                          </m:sSub>
                        </m:sub>
                      </m:sSub>
                    </m:oMath>
                  </m:oMathPara>
                </a14:m>
                <a:endParaRPr lang="fi-FI" sz="2400" b="1"/>
              </a:p>
            </p:txBody>
          </p:sp>
        </mc:Choice>
        <mc:Fallback>
          <p:sp>
            <p:nvSpPr>
              <p:cNvPr id="29" name="Rectangle 28"/>
              <p:cNvSpPr>
                <a:spLocks noRot="1" noChangeAspect="1" noMove="1" noResize="1" noEditPoints="1" noAdjustHandles="1" noChangeArrowheads="1" noChangeShapeType="1" noTextEdit="1"/>
              </p:cNvSpPr>
              <p:nvPr/>
            </p:nvSpPr>
            <p:spPr>
              <a:xfrm>
                <a:off x="3352557" y="4829177"/>
                <a:ext cx="714876" cy="494815"/>
              </a:xfrm>
              <a:prstGeom prst="rect">
                <a:avLst/>
              </a:prstGeom>
              <a:blipFill rotWithShape="1">
                <a:blip r:embed="rId7" cstate="print"/>
                <a:stretch>
                  <a:fillRect/>
                </a:stretch>
              </a:blipFill>
            </p:spPr>
            <p:txBody>
              <a:bodyPr/>
              <a:lstStyle/>
              <a:p>
                <a:r>
                  <a:rPr lang="fi-FI">
                    <a:noFill/>
                  </a:rPr>
                  <a:t> </a:t>
                </a:r>
              </a:p>
            </p:txBody>
          </p:sp>
        </mc:Fallback>
      </mc:AlternateContent>
      <p:cxnSp>
        <p:nvCxnSpPr>
          <p:cNvPr id="34" name="Straight Connector 33"/>
          <p:cNvCxnSpPr/>
          <p:nvPr/>
        </p:nvCxnSpPr>
        <p:spPr>
          <a:xfrm>
            <a:off x="3862878" y="1689838"/>
            <a:ext cx="0" cy="3047326"/>
          </a:xfrm>
          <a:prstGeom prst="line">
            <a:avLst/>
          </a:prstGeom>
        </p:spPr>
        <p:style>
          <a:lnRef idx="3">
            <a:schemeClr val="accent1"/>
          </a:lnRef>
          <a:fillRef idx="0">
            <a:schemeClr val="accent1"/>
          </a:fillRef>
          <a:effectRef idx="2">
            <a:schemeClr val="accent1"/>
          </a:effectRef>
          <a:fontRef idx="minor">
            <a:schemeClr val="tx1"/>
          </a:fontRef>
        </p:style>
      </p:cxnSp>
      <p:sp>
        <p:nvSpPr>
          <p:cNvPr id="44" name="Rounded Rectangle: bottom"/>
          <p:cNvSpPr/>
          <p:nvPr/>
        </p:nvSpPr>
        <p:spPr>
          <a:xfrm>
            <a:off x="251520" y="5301208"/>
            <a:ext cx="8712968" cy="127582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342900" indent="-342900">
              <a:buFont typeface="Wingdings" pitchFamily="2" charset="2"/>
              <a:buChar char="Ø"/>
            </a:pPr>
            <a:r>
              <a:rPr lang="en-US" sz="2400" dirty="0"/>
              <a:t>Allows to identify the degenerate combinations </a:t>
            </a:r>
            <a:r>
              <a:rPr lang="en-US" sz="2400" dirty="0" smtClean="0"/>
              <a:t>of </a:t>
            </a:r>
            <a:r>
              <a:rPr lang="en-US" sz="2400" dirty="0" err="1">
                <a:latin typeface="Symbol" pitchFamily="18" charset="2"/>
              </a:rPr>
              <a:t>a</a:t>
            </a:r>
            <a:r>
              <a:rPr lang="en-US" sz="2400" baseline="-14000" dirty="0" err="1">
                <a:latin typeface="Symbol" pitchFamily="18" charset="2"/>
              </a:rPr>
              <a:t>n</a:t>
            </a:r>
            <a:r>
              <a:rPr lang="en-US" sz="2400" baseline="-26000" dirty="0" err="1"/>
              <a:t>x</a:t>
            </a:r>
            <a:r>
              <a:rPr lang="en-US" sz="2400" dirty="0" smtClean="0"/>
              <a:t> and</a:t>
            </a:r>
            <a:endParaRPr lang="en-US" sz="2400" dirty="0"/>
          </a:p>
          <a:p>
            <a:pPr marL="342900" indent="-342900">
              <a:buFont typeface="Wingdings" pitchFamily="2" charset="2"/>
              <a:buChar char="Ø"/>
            </a:pPr>
            <a:r>
              <a:rPr lang="en-US" sz="2400" dirty="0"/>
              <a:t>Sensitivity to pinching has </a:t>
            </a:r>
            <a:r>
              <a:rPr lang="en-US" sz="2400" dirty="0" smtClean="0"/>
              <a:t>small </a:t>
            </a:r>
            <a:r>
              <a:rPr lang="en-US" sz="2400" dirty="0"/>
              <a:t>dependence </a:t>
            </a:r>
            <a:r>
              <a:rPr lang="en-US" sz="2400" dirty="0" smtClean="0"/>
              <a:t>on </a:t>
            </a:r>
            <a:r>
              <a:rPr lang="en-US" sz="2400" dirty="0"/>
              <a:t>unknown neutrino properties and flux parameters</a:t>
            </a:r>
          </a:p>
        </p:txBody>
      </p:sp>
      <p:cxnSp>
        <p:nvCxnSpPr>
          <p:cNvPr id="17" name="Straight Connector 16"/>
          <p:cNvCxnSpPr/>
          <p:nvPr/>
        </p:nvCxnSpPr>
        <p:spPr>
          <a:xfrm>
            <a:off x="3563888" y="1689838"/>
            <a:ext cx="0" cy="3047326"/>
          </a:xfrm>
          <a:prstGeom prst="line">
            <a:avLst/>
          </a:prstGeom>
        </p:spPr>
        <p:style>
          <a:lnRef idx="3">
            <a:schemeClr val="accent1"/>
          </a:lnRef>
          <a:fillRef idx="0">
            <a:schemeClr val="accent1"/>
          </a:fillRef>
          <a:effectRef idx="2">
            <a:schemeClr val="accent1"/>
          </a:effectRef>
          <a:fontRef idx="minor">
            <a:schemeClr val="tx1"/>
          </a:fontRef>
        </p:style>
      </p:cxnSp>
      <p:sp>
        <p:nvSpPr>
          <p:cNvPr id="19"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a:spcBef>
                <a:spcPct val="0"/>
              </a:spcBef>
            </a:pPr>
            <a:r>
              <a:rPr lang="en-US" sz="3600" smtClean="0"/>
              <a:t>3)		</a:t>
            </a:r>
            <a:r>
              <a:rPr lang="en-US" sz="3600"/>
              <a:t>Ratio of 1n- and 2n- </a:t>
            </a:r>
            <a:r>
              <a:rPr lang="en-US" sz="3600" smtClean="0"/>
              <a:t>events</a:t>
            </a:r>
            <a:endParaRPr lang="en-US" sz="3600"/>
          </a:p>
        </p:txBody>
      </p:sp>
      <p:graphicFrame>
        <p:nvGraphicFramePr>
          <p:cNvPr id="2" name="Object 1"/>
          <p:cNvGraphicFramePr>
            <a:graphicFrameLocks noChangeAspect="1"/>
          </p:cNvGraphicFramePr>
          <p:nvPr>
            <p:extLst>
              <p:ext uri="{D42A27DB-BD31-4B8C-83A1-F6EECF244321}">
                <p14:modId xmlns:p14="http://schemas.microsoft.com/office/powerpoint/2010/main" xmlns="" val="3553607628"/>
              </p:ext>
            </p:extLst>
          </p:nvPr>
        </p:nvGraphicFramePr>
        <p:xfrm>
          <a:off x="1337820" y="1187913"/>
          <a:ext cx="3119438" cy="511175"/>
        </p:xfrm>
        <a:graphic>
          <a:graphicData uri="http://schemas.openxmlformats.org/presentationml/2006/ole">
            <p:oleObj spid="_x0000_s14455" name="Equation" r:id="rId8" imgW="1548728" imgH="25389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673270802"/>
              </p:ext>
            </p:extLst>
          </p:nvPr>
        </p:nvGraphicFramePr>
        <p:xfrm>
          <a:off x="1563688" y="1177925"/>
          <a:ext cx="2581275" cy="511175"/>
        </p:xfrm>
        <a:graphic>
          <a:graphicData uri="http://schemas.openxmlformats.org/presentationml/2006/ole">
            <p:oleObj spid="_x0000_s14456" name="Equation" r:id="rId9" imgW="1282700" imgH="254000" progId="">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823259881"/>
              </p:ext>
            </p:extLst>
          </p:nvPr>
        </p:nvGraphicFramePr>
        <p:xfrm>
          <a:off x="8065540" y="5301208"/>
          <a:ext cx="808038" cy="576263"/>
        </p:xfrm>
        <a:graphic>
          <a:graphicData uri="http://schemas.openxmlformats.org/presentationml/2006/ole">
            <p:oleObj spid="_x0000_s14457" name="Equation" r:id="rId10" imgW="355292" imgH="253780" progId="">
              <p:embed/>
            </p:oleObj>
          </a:graphicData>
        </a:graphic>
      </p:graphicFrame>
      <p:sp>
        <p:nvSpPr>
          <p:cNvPr id="20"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a:t>
            </a:r>
            <a:r>
              <a:rPr lang="en-US" sz="2000" dirty="0" smtClean="0">
                <a:solidFill>
                  <a:schemeClr val="bg1"/>
                </a:solidFill>
              </a:rPr>
              <a:t>D. Neutrino Signal at HALO </a:t>
            </a:r>
            <a:endParaRPr lang="en-US" sz="2000" dirty="0">
              <a:solidFill>
                <a:schemeClr val="bg1"/>
              </a:solidFill>
            </a:endParaRPr>
          </a:p>
        </p:txBody>
      </p:sp>
    </p:spTree>
    <p:custDataLst>
      <p:tags r:id="rId2"/>
    </p:custDataLst>
    <p:extLst>
      <p:ext uri="{BB962C8B-B14F-4D97-AF65-F5344CB8AC3E}">
        <p14:creationId xmlns:p14="http://schemas.microsoft.com/office/powerpoint/2010/main" xmlns="" val="734508612"/>
      </p:ext>
    </p:extLst>
  </p:cSld>
  <p:clrMapOvr>
    <a:masterClrMapping/>
  </p:clrMapOvr>
  <mc:AlternateContent xmlns:mc="http://schemas.openxmlformats.org/markup-compatibility/2006">
    <mc:Choice xmlns:p14="http://schemas.microsoft.com/office/powerpoint/2010/main" xmlns="" Requires="p14">
      <p:transition spd="slow" p14:dur="2000" advTm="53138"/>
    </mc:Choice>
    <mc:Fallback>
      <p:transition spd="slow" advTm="53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4941168"/>
            <a:ext cx="9144000" cy="1743422"/>
          </a:xfrm>
          <a:prstGeom prst="roundRect">
            <a:avLst>
              <a:gd name="adj" fmla="val 9958"/>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3000" b="1" dirty="0">
                <a:solidFill>
                  <a:srgbClr val="2614AC"/>
                </a:solidFill>
              </a:rPr>
              <a:t>Future </a:t>
            </a:r>
            <a:r>
              <a:rPr lang="en-US" sz="3000" b="1" dirty="0" smtClean="0">
                <a:solidFill>
                  <a:srgbClr val="2614AC"/>
                </a:solidFill>
              </a:rPr>
              <a:t>prospects:</a:t>
            </a:r>
          </a:p>
          <a:p>
            <a:pPr marL="914400" lvl="1" indent="-457200">
              <a:buFont typeface="Wingdings" pitchFamily="2" charset="2"/>
              <a:buChar char="ü"/>
            </a:pPr>
            <a:r>
              <a:rPr lang="en-US" sz="2600" dirty="0" smtClean="0"/>
              <a:t>Better </a:t>
            </a:r>
            <a:r>
              <a:rPr lang="en-US" sz="2600" dirty="0"/>
              <a:t>understanding </a:t>
            </a:r>
            <a:r>
              <a:rPr lang="en-US" sz="2600" dirty="0" smtClean="0"/>
              <a:t>of </a:t>
            </a:r>
            <a:r>
              <a:rPr lang="en-US" sz="2600" dirty="0" err="1" smtClean="0">
                <a:latin typeface="Symbol" pitchFamily="18" charset="2"/>
              </a:rPr>
              <a:t>nn</a:t>
            </a:r>
            <a:r>
              <a:rPr lang="en-US" sz="2600" dirty="0" smtClean="0"/>
              <a:t> – interaction effects</a:t>
            </a:r>
          </a:p>
          <a:p>
            <a:pPr marL="914400" lvl="1" indent="-457200">
              <a:buFont typeface="Wingdings" pitchFamily="2" charset="2"/>
              <a:buChar char="ü"/>
            </a:pPr>
            <a:r>
              <a:rPr lang="en-US" sz="2600" dirty="0" smtClean="0"/>
              <a:t>Include </a:t>
            </a:r>
            <a:r>
              <a:rPr lang="en-US" sz="2600" dirty="0"/>
              <a:t>other possible effects (Earth matter, shock wave, turbulence)</a:t>
            </a:r>
          </a:p>
        </p:txBody>
      </p:sp>
      <p:sp>
        <p:nvSpPr>
          <p:cNvPr id="7" name="Title 1"/>
          <p:cNvSpPr txBox="1">
            <a:spLocks/>
          </p:cNvSpPr>
          <p:nvPr/>
        </p:nvSpPr>
        <p:spPr>
          <a:xfrm>
            <a:off x="0" y="0"/>
            <a:ext cx="9144000" cy="836712"/>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lgn="ctr">
              <a:spcBef>
                <a:spcPct val="0"/>
              </a:spcBef>
            </a:pPr>
            <a:r>
              <a:rPr lang="en-US" sz="3600" noProof="0" dirty="0" smtClean="0"/>
              <a:t>C</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onclusions (1)</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ounded Rectangle 10"/>
          <p:cNvSpPr/>
          <p:nvPr/>
        </p:nvSpPr>
        <p:spPr>
          <a:xfrm>
            <a:off x="0" y="2204864"/>
            <a:ext cx="9144000" cy="2736304"/>
          </a:xfrm>
          <a:prstGeom prst="roundRect">
            <a:avLst>
              <a:gd name="adj" fmla="val 5928"/>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2800" b="1" dirty="0"/>
              <a:t>We have shown that </a:t>
            </a:r>
            <a:r>
              <a:rPr lang="en-US" sz="2800" b="1" dirty="0" err="1"/>
              <a:t>SN</a:t>
            </a:r>
            <a:r>
              <a:rPr lang="en-US" sz="2800" b="1" dirty="0"/>
              <a:t> neutrino signal at HALO </a:t>
            </a:r>
            <a:r>
              <a:rPr lang="en-US" sz="2800" b="1" dirty="0" smtClean="0"/>
              <a:t>provides:</a:t>
            </a:r>
          </a:p>
          <a:p>
            <a:pPr marL="914400" lvl="1" indent="-457200">
              <a:buFont typeface="Wingdings" pitchFamily="2" charset="2"/>
              <a:buChar char="ü"/>
            </a:pPr>
            <a:r>
              <a:rPr lang="fi-FI" sz="2600" dirty="0" smtClean="0"/>
              <a:t>Possibility </a:t>
            </a:r>
            <a:r>
              <a:rPr lang="fi-FI" sz="2600" dirty="0"/>
              <a:t>to identify degenerate solutions of </a:t>
            </a:r>
            <a:r>
              <a:rPr lang="fi-FI" sz="2600" dirty="0" smtClean="0"/>
              <a:t>	</a:t>
            </a:r>
            <a:r>
              <a:rPr lang="fi-FI" sz="2600" dirty="0"/>
              <a:t> </a:t>
            </a:r>
            <a:r>
              <a:rPr lang="fi-FI" sz="2600" dirty="0" smtClean="0"/>
              <a:t>    </a:t>
            </a:r>
            <a:r>
              <a:rPr lang="fi-FI" sz="2600" dirty="0"/>
              <a:t> </a:t>
            </a:r>
            <a:r>
              <a:rPr lang="fi-FI" sz="2600" dirty="0" smtClean="0"/>
              <a:t> </a:t>
            </a:r>
            <a:r>
              <a:rPr lang="fi-FI" sz="2600" b="1" dirty="0" smtClean="0">
                <a:solidFill>
                  <a:srgbClr val="FF0000"/>
                </a:solidFill>
              </a:rPr>
              <a:t>primary </a:t>
            </a:r>
            <a:r>
              <a:rPr lang="fi-FI" sz="2600" b="1" dirty="0">
                <a:solidFill>
                  <a:srgbClr val="FF0000"/>
                </a:solidFill>
              </a:rPr>
              <a:t>non-electron-type neutrino average </a:t>
            </a:r>
            <a:r>
              <a:rPr lang="fi-FI" sz="2600" b="1" dirty="0" smtClean="0">
                <a:solidFill>
                  <a:srgbClr val="FF0000"/>
                </a:solidFill>
              </a:rPr>
              <a:t>energy</a:t>
            </a:r>
            <a:r>
              <a:rPr lang="fi-FI" sz="2600" dirty="0" smtClean="0"/>
              <a:t> and </a:t>
            </a:r>
            <a:r>
              <a:rPr lang="fi-FI" sz="2600" b="1" dirty="0" smtClean="0">
                <a:solidFill>
                  <a:srgbClr val="FF0000"/>
                </a:solidFill>
              </a:rPr>
              <a:t>pinching values</a:t>
            </a:r>
          </a:p>
          <a:p>
            <a:pPr marL="914400" lvl="1" indent="-457200">
              <a:buFont typeface="Wingdings" pitchFamily="2" charset="2"/>
              <a:buChar char="ü"/>
            </a:pPr>
            <a:r>
              <a:rPr lang="en-US" sz="2600" dirty="0" smtClean="0"/>
              <a:t>Better </a:t>
            </a:r>
            <a:r>
              <a:rPr lang="en-US" sz="2600" dirty="0"/>
              <a:t>constraints </a:t>
            </a:r>
            <a:r>
              <a:rPr lang="en-US" sz="2600" dirty="0" smtClean="0"/>
              <a:t>and possible indication on		     </a:t>
            </a:r>
            <a:r>
              <a:rPr lang="en-US" sz="2600" b="1" dirty="0" smtClean="0">
                <a:solidFill>
                  <a:srgbClr val="FF0000"/>
                </a:solidFill>
              </a:rPr>
              <a:t>luminosity and mass hierarchy and </a:t>
            </a:r>
            <a:r>
              <a:rPr lang="en-US" sz="2600" b="1" i="1" dirty="0" err="1" smtClean="0">
                <a:solidFill>
                  <a:srgbClr val="FF0000"/>
                </a:solidFill>
                <a:latin typeface="Symbol" pitchFamily="18" charset="2"/>
              </a:rPr>
              <a:t>q</a:t>
            </a:r>
            <a:r>
              <a:rPr lang="en-US" sz="2600" b="1" baseline="-25000" dirty="0" err="1" smtClean="0">
                <a:solidFill>
                  <a:srgbClr val="FF0000"/>
                </a:solidFill>
                <a:latin typeface="Symbol" pitchFamily="18" charset="2"/>
              </a:rPr>
              <a:t>13</a:t>
            </a:r>
            <a:r>
              <a:rPr lang="en-US" sz="2600" b="1" dirty="0" smtClean="0"/>
              <a:t> 	            	                   </a:t>
            </a:r>
            <a:r>
              <a:rPr lang="en-US" sz="2600" dirty="0" smtClean="0"/>
              <a:t>in </a:t>
            </a:r>
            <a:r>
              <a:rPr lang="en-US" sz="2600" dirty="0"/>
              <a:t>conjunction with other </a:t>
            </a:r>
            <a:r>
              <a:rPr lang="en-US" sz="2600" dirty="0" smtClean="0"/>
              <a:t>detectors</a:t>
            </a:r>
            <a:endParaRPr lang="en-US" sz="2600" dirty="0"/>
          </a:p>
        </p:txBody>
      </p:sp>
      <p:sp>
        <p:nvSpPr>
          <p:cNvPr id="6" name="Rounded Rectangle 5"/>
          <p:cNvSpPr/>
          <p:nvPr/>
        </p:nvSpPr>
        <p:spPr>
          <a:xfrm>
            <a:off x="0" y="836712"/>
            <a:ext cx="9144000" cy="1368152"/>
          </a:xfrm>
          <a:prstGeom prst="roundRect">
            <a:avLst>
              <a:gd name="adj" fmla="val 5928"/>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lvl="1">
              <a:defRPr/>
            </a:pPr>
            <a:r>
              <a:rPr lang="en-US" sz="2800" b="1" dirty="0" smtClean="0"/>
              <a:t>We have provided: </a:t>
            </a:r>
          </a:p>
          <a:p>
            <a:pPr marL="800100" lvl="2" indent="-342900">
              <a:buFont typeface="Wingdings" pitchFamily="2" charset="2"/>
              <a:buChar char="ü"/>
              <a:defRPr/>
            </a:pPr>
            <a:r>
              <a:rPr lang="en-US" sz="2600" dirty="0" smtClean="0"/>
              <a:t>Compact </a:t>
            </a:r>
            <a:r>
              <a:rPr lang="en-US" sz="2600" dirty="0"/>
              <a:t>analytical way to </a:t>
            </a:r>
            <a:r>
              <a:rPr lang="en-US" sz="2600" dirty="0" smtClean="0"/>
              <a:t>calculate neutrino </a:t>
            </a:r>
            <a:r>
              <a:rPr lang="en-US" sz="2600" dirty="0"/>
              <a:t>flavor </a:t>
            </a:r>
            <a:r>
              <a:rPr lang="en-US" sz="2600" dirty="0" smtClean="0"/>
              <a:t>evolution in </a:t>
            </a:r>
            <a:r>
              <a:rPr lang="en-US" sz="2600" dirty="0" err="1" smtClean="0"/>
              <a:t>SNe</a:t>
            </a:r>
            <a:r>
              <a:rPr lang="en-US" sz="2600" dirty="0" smtClean="0"/>
              <a:t> and final </a:t>
            </a:r>
            <a:r>
              <a:rPr lang="en-US" sz="2600" dirty="0"/>
              <a:t>neutrino </a:t>
            </a:r>
            <a:r>
              <a:rPr lang="en-US" sz="2600" dirty="0" smtClean="0"/>
              <a:t>fluxes at Earth</a:t>
            </a:r>
            <a:endParaRPr lang="en-US" sz="2600" dirty="0"/>
          </a:p>
        </p:txBody>
      </p:sp>
      <p:sp>
        <p:nvSpPr>
          <p:cNvPr id="8" name="Suorakulmio 7"/>
          <p:cNvSpPr/>
          <p:nvPr/>
        </p:nvSpPr>
        <p:spPr>
          <a:xfrm>
            <a:off x="2555776" y="6499924"/>
            <a:ext cx="459645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i-FI" b="1" dirty="0" smtClean="0"/>
              <a:t>[D. Väänänen, C. </a:t>
            </a:r>
            <a:r>
              <a:rPr lang="fi-FI" b="1" dirty="0" err="1" smtClean="0"/>
              <a:t>Volpe</a:t>
            </a:r>
            <a:r>
              <a:rPr lang="fi-FI" b="1" dirty="0" smtClean="0"/>
              <a:t>, JCAP 1110 (2011) 019]</a:t>
            </a:r>
            <a:endParaRPr lang="fi-FI" b="1" dirty="0"/>
          </a:p>
        </p:txBody>
      </p:sp>
    </p:spTree>
    <p:custDataLst>
      <p:tags r:id="rId1"/>
    </p:custDataLst>
    <p:extLst>
      <p:ext uri="{BB962C8B-B14F-4D97-AF65-F5344CB8AC3E}">
        <p14:creationId xmlns:p14="http://schemas.microsoft.com/office/powerpoint/2010/main" xmlns="" val="3575177927"/>
      </p:ext>
    </p:extLst>
  </p:cSld>
  <p:clrMapOvr>
    <a:masterClrMapping/>
  </p:clrMapOvr>
  <mc:AlternateContent xmlns:mc="http://schemas.openxmlformats.org/markup-compatibility/2006">
    <mc:Choice xmlns:p14="http://schemas.microsoft.com/office/powerpoint/2010/main" xmlns="" Requires="p14">
      <p:transition spd="slow" p14:dur="2000" advTm="28142"/>
    </mc:Choice>
    <mc:Fallback>
      <p:transition spd="slow" advTm="28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6712"/>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lgn="ctr">
              <a:spcBef>
                <a:spcPct val="0"/>
              </a:spcBef>
            </a:pPr>
            <a:r>
              <a:rPr lang="en-US" sz="3600" noProof="0" dirty="0" smtClean="0"/>
              <a:t>C</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onclusions (2)</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ounded Rectangle 10"/>
          <p:cNvSpPr/>
          <p:nvPr/>
        </p:nvSpPr>
        <p:spPr>
          <a:xfrm>
            <a:off x="203142" y="1170721"/>
            <a:ext cx="8737716" cy="5011922"/>
          </a:xfrm>
          <a:prstGeom prst="roundRect">
            <a:avLst>
              <a:gd name="adj" fmla="val 5928"/>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3000" b="1" dirty="0">
                <a:solidFill>
                  <a:srgbClr val="FF0000"/>
                </a:solidFill>
              </a:rPr>
              <a:t>Our study emphasizes the importance of having</a:t>
            </a:r>
            <a:r>
              <a:rPr lang="en-US" sz="3000" b="1" dirty="0" smtClean="0">
                <a:solidFill>
                  <a:srgbClr val="FF0000"/>
                </a:solidFill>
              </a:rPr>
              <a:t>:</a:t>
            </a:r>
            <a:endParaRPr lang="en-US" sz="3000" b="1" dirty="0">
              <a:solidFill>
                <a:srgbClr val="FF0000"/>
              </a:solidFill>
            </a:endParaRPr>
          </a:p>
          <a:p>
            <a:pPr lvl="1">
              <a:buFont typeface="Wingdings" pitchFamily="2" charset="2"/>
              <a:buChar char="ü"/>
            </a:pPr>
            <a:r>
              <a:rPr lang="en-US" sz="2600" dirty="0"/>
              <a:t>  More information on the </a:t>
            </a:r>
            <a:r>
              <a:rPr lang="en-US" sz="2600" b="1" dirty="0" smtClean="0"/>
              <a:t>high-energy </a:t>
            </a:r>
            <a:r>
              <a:rPr lang="en-US" sz="2600" b="1" dirty="0"/>
              <a:t>component </a:t>
            </a:r>
            <a:r>
              <a:rPr lang="en-US" sz="2600" b="1" dirty="0" smtClean="0"/>
              <a:t>of	the primary </a:t>
            </a:r>
            <a:r>
              <a:rPr lang="en-US" sz="2600" b="1" dirty="0"/>
              <a:t>neutrino spectra</a:t>
            </a:r>
            <a:r>
              <a:rPr lang="en-US" sz="2600" dirty="0"/>
              <a:t> from </a:t>
            </a:r>
            <a:r>
              <a:rPr lang="en-US" sz="2600" dirty="0" err="1" smtClean="0"/>
              <a:t>SN</a:t>
            </a:r>
            <a:r>
              <a:rPr lang="en-US" sz="2600" dirty="0" smtClean="0"/>
              <a:t> simulations</a:t>
            </a:r>
          </a:p>
          <a:p>
            <a:pPr lvl="1"/>
            <a:endParaRPr lang="en-US" sz="2600" dirty="0"/>
          </a:p>
          <a:p>
            <a:pPr lvl="1">
              <a:buFont typeface="Wingdings" pitchFamily="2" charset="2"/>
              <a:buChar char="ü"/>
            </a:pPr>
            <a:r>
              <a:rPr lang="en-US" sz="2600" dirty="0" smtClean="0"/>
              <a:t>  </a:t>
            </a:r>
            <a:r>
              <a:rPr lang="en-US" sz="2600" b="1" dirty="0" smtClean="0"/>
              <a:t>Measurement</a:t>
            </a:r>
            <a:r>
              <a:rPr lang="en-US" sz="2600" dirty="0" smtClean="0"/>
              <a:t> of neutrino – lead cross sections!</a:t>
            </a:r>
          </a:p>
          <a:p>
            <a:pPr lvl="2">
              <a:buFont typeface="Wingdings" pitchFamily="2" charset="2"/>
              <a:buChar char="Ø"/>
            </a:pPr>
            <a:r>
              <a:rPr lang="en-US" sz="2400" dirty="0" smtClean="0"/>
              <a:t> spallation sources (</a:t>
            </a:r>
            <a:r>
              <a:rPr lang="en-US" sz="2400" dirty="0" err="1" smtClean="0"/>
              <a:t>e.g</a:t>
            </a:r>
            <a:r>
              <a:rPr lang="en-US" sz="2400" dirty="0" smtClean="0"/>
              <a:t> </a:t>
            </a:r>
            <a:r>
              <a:rPr lang="en-US" sz="2400" dirty="0" err="1" smtClean="0"/>
              <a:t>SNS</a:t>
            </a:r>
            <a:r>
              <a:rPr lang="en-US" sz="2400" dirty="0" smtClean="0"/>
              <a:t> at Los Alamos, </a:t>
            </a:r>
            <a:r>
              <a:rPr lang="en-US" sz="2400" dirty="0" err="1" smtClean="0"/>
              <a:t>ESS</a:t>
            </a:r>
            <a:r>
              <a:rPr lang="en-US" sz="2400" dirty="0" smtClean="0"/>
              <a:t> at Lund) or</a:t>
            </a:r>
          </a:p>
          <a:p>
            <a:pPr lvl="2">
              <a:buFont typeface="Wingdings" pitchFamily="2" charset="2"/>
              <a:buChar char="Ø"/>
            </a:pPr>
            <a:r>
              <a:rPr lang="en-US" sz="2400" dirty="0" smtClean="0"/>
              <a:t> Low </a:t>
            </a:r>
            <a:r>
              <a:rPr lang="en-US" sz="2400" dirty="0"/>
              <a:t>energy beta </a:t>
            </a:r>
            <a:r>
              <a:rPr lang="en-US" sz="2400" dirty="0" smtClean="0"/>
              <a:t>beams </a:t>
            </a:r>
            <a:r>
              <a:rPr lang="en-US" sz="2100" dirty="0" smtClean="0"/>
              <a:t>[C</a:t>
            </a:r>
            <a:r>
              <a:rPr lang="en-US" sz="2100" dirty="0"/>
              <a:t>. Volpe, J. Phys. G 30, </a:t>
            </a:r>
            <a:r>
              <a:rPr lang="en-US" sz="2100" dirty="0" err="1"/>
              <a:t>L1-L6</a:t>
            </a:r>
            <a:r>
              <a:rPr lang="en-US" sz="2100" dirty="0"/>
              <a:t> (2004</a:t>
            </a:r>
            <a:r>
              <a:rPr lang="en-US" sz="2100" dirty="0" smtClean="0"/>
              <a:t>)]</a:t>
            </a:r>
          </a:p>
          <a:p>
            <a:pPr lvl="2"/>
            <a:endParaRPr lang="en-US" sz="2000" dirty="0"/>
          </a:p>
          <a:p>
            <a:pPr lvl="1">
              <a:buFont typeface="Wingdings" pitchFamily="2" charset="2"/>
              <a:buChar char="ü"/>
            </a:pPr>
            <a:r>
              <a:rPr lang="en-US" sz="2600" dirty="0"/>
              <a:t>  A worldwide network of supernova neutrino detectors	with </a:t>
            </a:r>
            <a:r>
              <a:rPr lang="en-US" sz="2600" b="1" dirty="0"/>
              <a:t>complementary detection channels</a:t>
            </a:r>
            <a:r>
              <a:rPr lang="en-US" sz="2600" dirty="0"/>
              <a:t> and </a:t>
            </a:r>
            <a:r>
              <a:rPr lang="en-US" sz="2600" b="1" dirty="0"/>
              <a:t>energy 	</a:t>
            </a:r>
            <a:r>
              <a:rPr lang="en-US" sz="2600" b="1" dirty="0" smtClean="0"/>
              <a:t>thresholds</a:t>
            </a:r>
            <a:endParaRPr lang="en-US" sz="2600" b="1" dirty="0"/>
          </a:p>
        </p:txBody>
      </p:sp>
      <p:sp>
        <p:nvSpPr>
          <p:cNvPr id="6" name="Suorakulmio 5"/>
          <p:cNvSpPr/>
          <p:nvPr/>
        </p:nvSpPr>
        <p:spPr>
          <a:xfrm>
            <a:off x="2555776" y="6499924"/>
            <a:ext cx="459645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i-FI" b="1" dirty="0" smtClean="0"/>
              <a:t>[D. Väänänen, C. </a:t>
            </a:r>
            <a:r>
              <a:rPr lang="fi-FI" b="1" dirty="0" err="1" smtClean="0"/>
              <a:t>Volpe</a:t>
            </a:r>
            <a:r>
              <a:rPr lang="fi-FI" b="1" dirty="0" smtClean="0"/>
              <a:t>, JCAP 1110 (2011) 019]</a:t>
            </a:r>
            <a:endParaRPr lang="fi-FI" b="1" dirty="0"/>
          </a:p>
        </p:txBody>
      </p:sp>
    </p:spTree>
    <p:custDataLst>
      <p:tags r:id="rId1"/>
    </p:custDataLst>
    <p:extLst>
      <p:ext uri="{BB962C8B-B14F-4D97-AF65-F5344CB8AC3E}">
        <p14:creationId xmlns:p14="http://schemas.microsoft.com/office/powerpoint/2010/main" xmlns="" val="3103466187"/>
      </p:ext>
    </p:extLst>
  </p:cSld>
  <p:clrMapOvr>
    <a:masterClrMapping/>
  </p:clrMapOvr>
  <mc:AlternateContent xmlns:mc="http://schemas.openxmlformats.org/markup-compatibility/2006">
    <mc:Choice xmlns:p14="http://schemas.microsoft.com/office/powerpoint/2010/main" xmlns="" Requires="p14">
      <p:transition spd="slow" p14:dur="2000" advTm="58129"/>
    </mc:Choice>
    <mc:Fallback>
      <p:transition spd="slow" advTm="5812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descr="EarlyUniverse.jpg"/>
          <p:cNvPicPr>
            <a:picLocks noChangeAspect="1"/>
          </p:cNvPicPr>
          <p:nvPr/>
        </p:nvPicPr>
        <p:blipFill>
          <a:blip r:embed="rId2" cstate="print"/>
          <a:stretch>
            <a:fillRect/>
          </a:stretch>
        </p:blipFill>
        <p:spPr>
          <a:xfrm>
            <a:off x="0" y="2962656"/>
            <a:ext cx="5839968" cy="3895344"/>
          </a:xfrm>
          <a:prstGeom prst="rect">
            <a:avLst/>
          </a:prstGeom>
        </p:spPr>
      </p:pic>
      <p:pic>
        <p:nvPicPr>
          <p:cNvPr id="11" name="Kuva 10" descr="SN1604.jpg"/>
          <p:cNvPicPr>
            <a:picLocks noChangeAspect="1"/>
          </p:cNvPicPr>
          <p:nvPr/>
        </p:nvPicPr>
        <p:blipFill>
          <a:blip r:embed="rId3" cstate="print"/>
          <a:stretch>
            <a:fillRect/>
          </a:stretch>
        </p:blipFill>
        <p:spPr>
          <a:xfrm>
            <a:off x="0" y="0"/>
            <a:ext cx="3851920" cy="3851920"/>
          </a:xfrm>
          <a:prstGeom prst="rect">
            <a:avLst/>
          </a:prstGeom>
        </p:spPr>
      </p:pic>
      <p:pic>
        <p:nvPicPr>
          <p:cNvPr id="10" name="Kuva 9" descr="SN1987.jpg"/>
          <p:cNvPicPr>
            <a:picLocks noChangeAspect="1"/>
          </p:cNvPicPr>
          <p:nvPr/>
        </p:nvPicPr>
        <p:blipFill>
          <a:blip r:embed="rId4" cstate="print"/>
          <a:stretch>
            <a:fillRect/>
          </a:stretch>
        </p:blipFill>
        <p:spPr>
          <a:xfrm>
            <a:off x="3851920" y="-1"/>
            <a:ext cx="5292080" cy="4136709"/>
          </a:xfrm>
          <a:prstGeom prst="rect">
            <a:avLst/>
          </a:prstGeom>
        </p:spPr>
      </p:pic>
      <p:pic>
        <p:nvPicPr>
          <p:cNvPr id="12" name="Kuva 11" descr="SN1054.jpg"/>
          <p:cNvPicPr>
            <a:picLocks noChangeAspect="1"/>
          </p:cNvPicPr>
          <p:nvPr/>
        </p:nvPicPr>
        <p:blipFill>
          <a:blip r:embed="rId5" cstate="print"/>
          <a:stretch>
            <a:fillRect/>
          </a:stretch>
        </p:blipFill>
        <p:spPr>
          <a:xfrm>
            <a:off x="4929190" y="3486152"/>
            <a:ext cx="4214810" cy="3371848"/>
          </a:xfrm>
          <a:prstGeom prst="rect">
            <a:avLst/>
          </a:prstGeom>
        </p:spPr>
      </p:pic>
      <p:sp>
        <p:nvSpPr>
          <p:cNvPr id="15" name="Rectangle 14"/>
          <p:cNvSpPr/>
          <p:nvPr/>
        </p:nvSpPr>
        <p:spPr>
          <a:xfrm>
            <a:off x="2714612" y="3143248"/>
            <a:ext cx="3786214" cy="1323439"/>
          </a:xfrm>
          <a:prstGeom prst="rect">
            <a:avLst/>
          </a:prstGeom>
          <a:noFill/>
        </p:spPr>
        <p:txBody>
          <a:bodyPr wrap="square" lIns="91440" tIns="45720" rIns="91440" bIns="45720">
            <a:spAutoFit/>
          </a:bodyPr>
          <a:lstStyle/>
          <a:p>
            <a:pPr algn="ctr"/>
            <a:r>
              <a:rPr lang="en-US" sz="8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MERCI!</a:t>
            </a:r>
            <a:endParaRPr lang="en-US"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Footer Placeholder 15"/>
          <p:cNvSpPr>
            <a:spLocks noGrp="1"/>
          </p:cNvSpPr>
          <p:nvPr>
            <p:ph type="ftr" sz="quarter" idx="11"/>
          </p:nvPr>
        </p:nvSpPr>
        <p:spPr/>
        <p:txBody>
          <a:bodyPr/>
          <a:lstStyle/>
          <a:p>
            <a:r>
              <a:rPr lang="en-US" smtClean="0"/>
              <a:t>Daavid Väänänen</a:t>
            </a:r>
            <a:endParaRPr lang="en-US"/>
          </a:p>
        </p:txBody>
      </p:sp>
    </p:spTree>
    <p:extLst>
      <p:ext uri="{BB962C8B-B14F-4D97-AF65-F5344CB8AC3E}">
        <p14:creationId xmlns:p14="http://schemas.microsoft.com/office/powerpoint/2010/main" xmlns="" val="3527182224"/>
      </p:ext>
    </p:extLst>
  </p:cSld>
  <p:clrMapOvr>
    <a:masterClrMapping/>
  </p:clrMapOvr>
  <mc:AlternateContent xmlns:mc="http://schemas.openxmlformats.org/markup-compatibility/2006">
    <mc:Choice xmlns:p14="http://schemas.microsoft.com/office/powerpoint/2010/main" xmlns="" Requires="p14">
      <p:transition spd="slow" p14:dur="2000" advTm="14553"/>
    </mc:Choice>
    <mc:Fallback>
      <p:transition spd="slow" advTm="1455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BACK-UPS</a:t>
            </a:r>
            <a:endParaRPr lang="fi-FI" dirty="0"/>
          </a:p>
        </p:txBody>
      </p:sp>
      <p:sp>
        <p:nvSpPr>
          <p:cNvPr id="3" name="Sisällön paikkamerkki 2"/>
          <p:cNvSpPr>
            <a:spLocks noGrp="1"/>
          </p:cNvSpPr>
          <p:nvPr>
            <p:ph idx="1"/>
          </p:nvPr>
        </p:nvSpPr>
        <p:spPr/>
        <p:txBody>
          <a:bodyPr/>
          <a:lstStyle/>
          <a:p>
            <a:endParaRPr lang="fi-FI"/>
          </a:p>
        </p:txBody>
      </p:sp>
    </p:spTree>
    <p:extLst>
      <p:ext uri="{BB962C8B-B14F-4D97-AF65-F5344CB8AC3E}">
        <p14:creationId xmlns:p14="http://schemas.microsoft.com/office/powerpoint/2010/main" xmlns="" val="3844928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Luminosities and average energies</a:t>
            </a:r>
            <a:endParaRPr lang="en-US" dirty="0"/>
          </a:p>
        </p:txBody>
      </p:sp>
      <p:sp>
        <p:nvSpPr>
          <p:cNvPr id="3" name="Content Placeholder 2"/>
          <p:cNvSpPr>
            <a:spLocks noGrp="1"/>
          </p:cNvSpPr>
          <p:nvPr>
            <p:ph idx="1"/>
          </p:nvPr>
        </p:nvSpPr>
        <p:spPr>
          <a:xfrm>
            <a:off x="179512" y="1600200"/>
            <a:ext cx="8784976" cy="4997152"/>
          </a:xfrm>
        </p:spPr>
        <p:txBody>
          <a:bodyPr/>
          <a:lstStyle/>
          <a:p>
            <a:pPr marL="0" indent="0">
              <a:buNone/>
            </a:pPr>
            <a:r>
              <a:rPr lang="en-US" dirty="0" smtClean="0"/>
              <a:t>[</a:t>
            </a:r>
            <a:r>
              <a:rPr lang="en-US" dirty="0" err="1" smtClean="0"/>
              <a:t>Keil</a:t>
            </a:r>
            <a:r>
              <a:rPr lang="en-US" dirty="0"/>
              <a:t>, </a:t>
            </a:r>
            <a:r>
              <a:rPr lang="en-US" dirty="0" err="1"/>
              <a:t>Raffelt</a:t>
            </a:r>
            <a:r>
              <a:rPr lang="en-US" dirty="0"/>
              <a:t>, </a:t>
            </a:r>
            <a:r>
              <a:rPr lang="en-US" dirty="0" err="1"/>
              <a:t>Janka</a:t>
            </a:r>
            <a:r>
              <a:rPr lang="en-US" dirty="0"/>
              <a:t>, </a:t>
            </a:r>
            <a:r>
              <a:rPr lang="en-US" dirty="0" err="1"/>
              <a:t>Astrophys</a:t>
            </a:r>
            <a:r>
              <a:rPr lang="en-US" dirty="0"/>
              <a:t>. J. 590, 971 (2003) </a:t>
            </a:r>
            <a:r>
              <a:rPr lang="en-US" dirty="0" smtClean="0"/>
              <a:t>]</a:t>
            </a:r>
          </a:p>
          <a:p>
            <a:pPr marL="0" indent="0">
              <a:buNone/>
            </a:pPr>
            <a:r>
              <a:rPr lang="en-US" dirty="0" smtClean="0"/>
              <a:t>-&gt; 	</a:t>
            </a:r>
            <a:r>
              <a:rPr lang="en-US" dirty="0" err="1" smtClean="0"/>
              <a:t>aveE_e</a:t>
            </a:r>
            <a:r>
              <a:rPr lang="en-US" dirty="0" smtClean="0"/>
              <a:t>   = </a:t>
            </a:r>
            <a:r>
              <a:rPr lang="en-US" dirty="0"/>
              <a:t>9.4 MeV, </a:t>
            </a:r>
            <a:endParaRPr lang="en-US" dirty="0" smtClean="0"/>
          </a:p>
          <a:p>
            <a:pPr marL="0" indent="0">
              <a:buNone/>
            </a:pPr>
            <a:r>
              <a:rPr lang="en-US" dirty="0"/>
              <a:t>	</a:t>
            </a:r>
            <a:r>
              <a:rPr lang="en-US" dirty="0" err="1" smtClean="0"/>
              <a:t>aveE_ae</a:t>
            </a:r>
            <a:r>
              <a:rPr lang="en-US" dirty="0" smtClean="0"/>
              <a:t> </a:t>
            </a:r>
            <a:r>
              <a:rPr lang="en-US" dirty="0"/>
              <a:t>= 13 MeV </a:t>
            </a:r>
            <a:endParaRPr lang="en-US" dirty="0" smtClean="0"/>
          </a:p>
          <a:p>
            <a:pPr marL="0" indent="0">
              <a:buNone/>
            </a:pPr>
            <a:r>
              <a:rPr lang="en-US" dirty="0"/>
              <a:t>	</a:t>
            </a:r>
            <a:r>
              <a:rPr lang="en-US" dirty="0" err="1" smtClean="0"/>
              <a:t>aveE_x</a:t>
            </a:r>
            <a:r>
              <a:rPr lang="en-US" dirty="0" smtClean="0"/>
              <a:t>   = </a:t>
            </a:r>
            <a:r>
              <a:rPr lang="en-US" dirty="0"/>
              <a:t>15.8 MeV, </a:t>
            </a:r>
            <a:endParaRPr lang="en-US" dirty="0" smtClean="0"/>
          </a:p>
          <a:p>
            <a:pPr marL="0" indent="0">
              <a:buNone/>
            </a:pPr>
            <a:r>
              <a:rPr lang="en-US" dirty="0"/>
              <a:t>	</a:t>
            </a:r>
            <a:endParaRPr lang="en-US" dirty="0" smtClean="0"/>
          </a:p>
          <a:p>
            <a:pPr marL="0" indent="0">
              <a:buNone/>
            </a:pPr>
            <a:r>
              <a:rPr lang="en-US" dirty="0"/>
              <a:t>	</a:t>
            </a:r>
            <a:r>
              <a:rPr lang="en-US" dirty="0" smtClean="0"/>
              <a:t>Le </a:t>
            </a:r>
            <a:r>
              <a:rPr lang="en-US" dirty="0"/>
              <a:t>= </a:t>
            </a:r>
            <a:r>
              <a:rPr lang="en-US" dirty="0" err="1"/>
              <a:t>Lae</a:t>
            </a:r>
            <a:r>
              <a:rPr lang="en-US" dirty="0"/>
              <a:t> = </a:t>
            </a:r>
            <a:r>
              <a:rPr lang="en-US" dirty="0" err="1"/>
              <a:t>4.1x10^51</a:t>
            </a:r>
            <a:r>
              <a:rPr lang="en-US" dirty="0"/>
              <a:t> erg s^-1, </a:t>
            </a:r>
            <a:endParaRPr lang="en-US" dirty="0" smtClean="0"/>
          </a:p>
          <a:p>
            <a:pPr marL="0" indent="0">
              <a:buNone/>
            </a:pPr>
            <a:r>
              <a:rPr lang="en-US" dirty="0"/>
              <a:t>	</a:t>
            </a:r>
            <a:r>
              <a:rPr lang="en-US" dirty="0" smtClean="0"/>
              <a:t>Lx </a:t>
            </a:r>
            <a:r>
              <a:rPr lang="en-US" dirty="0"/>
              <a:t>= </a:t>
            </a:r>
            <a:r>
              <a:rPr lang="en-US" dirty="0" err="1"/>
              <a:t>7.9x10^51</a:t>
            </a:r>
            <a:r>
              <a:rPr lang="en-US" dirty="0"/>
              <a:t> erg s^-1</a:t>
            </a:r>
          </a:p>
        </p:txBody>
      </p:sp>
    </p:spTree>
    <p:extLst>
      <p:ext uri="{BB962C8B-B14F-4D97-AF65-F5344CB8AC3E}">
        <p14:creationId xmlns:p14="http://schemas.microsoft.com/office/powerpoint/2010/main" xmlns="" val="470645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lotMatterEig2.JPG"/>
          <p:cNvPicPr>
            <a:picLocks noChangeAspect="1"/>
          </p:cNvPicPr>
          <p:nvPr/>
        </p:nvPicPr>
        <p:blipFill>
          <a:blip r:embed="rId4" cstate="print"/>
          <a:stretch>
            <a:fillRect/>
          </a:stretch>
        </p:blipFill>
        <p:spPr>
          <a:xfrm>
            <a:off x="1619672" y="1894311"/>
            <a:ext cx="5335508" cy="3095736"/>
          </a:xfrm>
          <a:prstGeom prst="rect">
            <a:avLst/>
          </a:prstGeom>
        </p:spPr>
      </p:pic>
      <p:sp>
        <p:nvSpPr>
          <p:cNvPr id="7" name="Rectangle 6"/>
          <p:cNvSpPr/>
          <p:nvPr/>
        </p:nvSpPr>
        <p:spPr>
          <a:xfrm>
            <a:off x="3585997" y="1230343"/>
            <a:ext cx="1972006" cy="93719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i-FI"/>
          </a:p>
        </p:txBody>
      </p:sp>
      <p:sp>
        <p:nvSpPr>
          <p:cNvPr id="22" name="Rounded Rectangle 21"/>
          <p:cNvSpPr/>
          <p:nvPr/>
        </p:nvSpPr>
        <p:spPr>
          <a:xfrm flipV="1">
            <a:off x="539552" y="4951918"/>
            <a:ext cx="8064896" cy="49330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itle 2"/>
          <p:cNvSpPr txBox="1">
            <a:spLocks/>
          </p:cNvSpPr>
          <p:nvPr/>
        </p:nvSpPr>
        <p:spPr>
          <a:xfrm>
            <a:off x="0" y="0"/>
            <a:ext cx="9144000" cy="8367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lvl="0" algn="ctr">
              <a:spcBef>
                <a:spcPct val="0"/>
              </a:spcBef>
            </a:pPr>
            <a:r>
              <a:rPr lang="en-US" sz="3600" dirty="0" smtClean="0"/>
              <a:t>MSW effect</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Rounded Rectangle 22"/>
          <p:cNvSpPr/>
          <p:nvPr/>
        </p:nvSpPr>
        <p:spPr>
          <a:xfrm flipV="1">
            <a:off x="6416418" y="1230342"/>
            <a:ext cx="2548070" cy="90251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ounded Rectangle 20"/>
          <p:cNvSpPr/>
          <p:nvPr/>
        </p:nvSpPr>
        <p:spPr>
          <a:xfrm flipV="1">
            <a:off x="511762" y="1230343"/>
            <a:ext cx="5904656" cy="9025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61FCE8-53BB-4077-A021-980C49E289F5}" type="datetime3">
              <a:rPr lang="en-US" smtClean="0"/>
              <a:pPr/>
              <a:t>29 November 2011</a:t>
            </a:fld>
            <a:endParaRPr lang="en-US"/>
          </a:p>
        </p:txBody>
      </p:sp>
      <p:sp>
        <p:nvSpPr>
          <p:cNvPr id="6" name="Footer Placeholder 5"/>
          <p:cNvSpPr>
            <a:spLocks noGrp="1"/>
          </p:cNvSpPr>
          <p:nvPr>
            <p:ph type="ftr" sz="quarter" idx="11"/>
          </p:nvPr>
        </p:nvSpPr>
        <p:spPr/>
        <p:txBody>
          <a:bodyPr/>
          <a:lstStyle/>
          <a:p>
            <a:r>
              <a:rPr lang="en-US" smtClean="0"/>
              <a:t>Daavid Väänänen</a:t>
            </a:r>
            <a:endParaRPr lang="en-US"/>
          </a:p>
        </p:txBody>
      </p:sp>
      <p:sp>
        <p:nvSpPr>
          <p:cNvPr id="11" name="Rounded Rectangle: bottom"/>
          <p:cNvSpPr/>
          <p:nvPr/>
        </p:nvSpPr>
        <p:spPr>
          <a:xfrm>
            <a:off x="539552" y="5445224"/>
            <a:ext cx="8064896" cy="100811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400" dirty="0" smtClean="0"/>
              <a:t>- Resonant flavor conversion possible even with small </a:t>
            </a:r>
            <a:r>
              <a:rPr lang="en-US" sz="2400" i="1" dirty="0" smtClean="0">
                <a:latin typeface="Symbol" pitchFamily="18" charset="2"/>
              </a:rPr>
              <a:t>q</a:t>
            </a:r>
            <a:r>
              <a:rPr lang="en-US" sz="2400" baseline="-25000" dirty="0" smtClean="0"/>
              <a:t>vac</a:t>
            </a:r>
            <a:endParaRPr lang="en-US" sz="2400" baseline="-25000" dirty="0" smtClean="0">
              <a:latin typeface="Symbol" pitchFamily="18" charset="2"/>
            </a:endParaRPr>
          </a:p>
          <a:p>
            <a:r>
              <a:rPr lang="en-US" sz="2400" dirty="0" smtClean="0"/>
              <a:t>- Solution to the solar neutrino problem!</a:t>
            </a:r>
          </a:p>
        </p:txBody>
      </p:sp>
      <p:sp>
        <p:nvSpPr>
          <p:cNvPr id="18" name="Rectangle 17"/>
          <p:cNvSpPr/>
          <p:nvPr/>
        </p:nvSpPr>
        <p:spPr>
          <a:xfrm rot="5400000">
            <a:off x="6356075" y="3830109"/>
            <a:ext cx="4248472" cy="923330"/>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C. </a:t>
            </a:r>
            <a:r>
              <a:rPr lang="en-US" b="1" dirty="0" err="1" smtClean="0">
                <a:effectLst>
                  <a:outerShdw blurRad="38100" dist="38100" dir="2700000" algn="tl">
                    <a:srgbClr val="000000">
                      <a:alpha val="43137"/>
                    </a:srgbClr>
                  </a:outerShdw>
                </a:effectLst>
              </a:rPr>
              <a:t>Giunti</a:t>
            </a:r>
            <a:r>
              <a:rPr lang="en-US" b="1" dirty="0" smtClean="0">
                <a:effectLst>
                  <a:outerShdw blurRad="38100" dist="38100" dir="2700000" algn="tl">
                    <a:srgbClr val="000000">
                      <a:alpha val="43137"/>
                    </a:srgbClr>
                  </a:outerShdw>
                </a:effectLst>
              </a:rPr>
              <a:t> &amp; C. </a:t>
            </a:r>
            <a:r>
              <a:rPr lang="en-US" b="1" dirty="0">
                <a:effectLst>
                  <a:outerShdw blurRad="38100" dist="38100" dir="2700000" algn="tl">
                    <a:srgbClr val="000000">
                      <a:alpha val="43137"/>
                    </a:srgbClr>
                  </a:outerShdw>
                </a:effectLst>
              </a:rPr>
              <a:t>Kim (2007), </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“Fundamentals of neutrino </a:t>
            </a:r>
          </a:p>
          <a:p>
            <a:r>
              <a:rPr lang="en-US" b="1" dirty="0" smtClean="0">
                <a:effectLst>
                  <a:outerShdw blurRad="38100" dist="38100" dir="2700000" algn="tl">
                    <a:srgbClr val="000000">
                      <a:alpha val="43137"/>
                    </a:srgbClr>
                  </a:outerShdw>
                </a:effectLst>
              </a:rPr>
              <a:t>physics and astrophysics” </a:t>
            </a:r>
            <a:endParaRPr lang="en-US" b="1" dirty="0">
              <a:effectLst>
                <a:outerShdw blurRad="38100" dist="38100" dir="2700000" algn="tl">
                  <a:srgbClr val="000000">
                    <a:alpha val="43137"/>
                  </a:srgbClr>
                </a:outerShdw>
              </a:effectLst>
            </a:endParaRPr>
          </a:p>
        </p:txBody>
      </p:sp>
      <p:graphicFrame>
        <p:nvGraphicFramePr>
          <p:cNvPr id="20" name="Object 19"/>
          <p:cNvGraphicFramePr>
            <a:graphicFrameLocks noChangeAspect="1"/>
          </p:cNvGraphicFramePr>
          <p:nvPr>
            <p:extLst>
              <p:ext uri="{D42A27DB-BD31-4B8C-83A1-F6EECF244321}">
                <p14:modId xmlns:p14="http://schemas.microsoft.com/office/powerpoint/2010/main" xmlns="" val="3814954417"/>
              </p:ext>
            </p:extLst>
          </p:nvPr>
        </p:nvGraphicFramePr>
        <p:xfrm>
          <a:off x="619289" y="1345048"/>
          <a:ext cx="5689601" cy="673100"/>
        </p:xfrm>
        <a:graphic>
          <a:graphicData uri="http://schemas.openxmlformats.org/presentationml/2006/ole">
            <p:oleObj spid="_x0000_s31752" name="Equation" r:id="rId5" imgW="3009900" imgH="355600" progId="">
              <p:embed/>
            </p:oleObj>
          </a:graphicData>
        </a:graphic>
      </p:graphicFrame>
      <p:sp>
        <p:nvSpPr>
          <p:cNvPr id="24" name="Rectangle 23"/>
          <p:cNvSpPr/>
          <p:nvPr/>
        </p:nvSpPr>
        <p:spPr>
          <a:xfrm>
            <a:off x="0" y="836712"/>
            <a:ext cx="9721080" cy="646331"/>
          </a:xfrm>
          <a:prstGeom prst="rect">
            <a:avLst/>
          </a:prstGeom>
        </p:spPr>
        <p:txBody>
          <a:bodyPr wrap="square">
            <a:spAutoFit/>
          </a:bodyPr>
          <a:lstStyle/>
          <a:p>
            <a:r>
              <a:rPr lang="de-DE" b="1" dirty="0" smtClean="0">
                <a:effectLst>
                  <a:outerShdw blurRad="38100" dist="38100" dir="2700000" algn="tl">
                    <a:srgbClr val="000000">
                      <a:alpha val="43137"/>
                    </a:srgbClr>
                  </a:outerShdw>
                </a:effectLst>
              </a:rPr>
              <a:t>L. Wolfenstein, PRD 17, 2369 (1978), </a:t>
            </a:r>
            <a:r>
              <a:rPr lang="en-US" b="1" dirty="0" smtClean="0">
                <a:effectLst>
                  <a:outerShdw blurRad="38100" dist="38100" dir="2700000" algn="tl">
                    <a:srgbClr val="000000">
                      <a:alpha val="43137"/>
                    </a:srgbClr>
                  </a:outerShdw>
                </a:effectLst>
              </a:rPr>
              <a:t>S. </a:t>
            </a:r>
            <a:r>
              <a:rPr lang="en-US" b="1" dirty="0" err="1" smtClean="0">
                <a:effectLst>
                  <a:outerShdw blurRad="38100" dist="38100" dir="2700000" algn="tl">
                    <a:srgbClr val="000000">
                      <a:alpha val="43137"/>
                    </a:srgbClr>
                  </a:outerShdw>
                </a:effectLst>
              </a:rPr>
              <a:t>Mikheev</a:t>
            </a:r>
            <a:r>
              <a:rPr lang="en-US" b="1" dirty="0" smtClean="0">
                <a:effectLst>
                  <a:outerShdw blurRad="38100" dist="38100" dir="2700000" algn="tl">
                    <a:srgbClr val="000000">
                      <a:alpha val="43137"/>
                    </a:srgbClr>
                  </a:outerShdw>
                </a:effectLst>
              </a:rPr>
              <a:t> &amp; A. Smirnov, </a:t>
            </a:r>
            <a:r>
              <a:rPr lang="en-US" b="1" dirty="0" err="1" smtClean="0">
                <a:effectLst>
                  <a:outerShdw blurRad="38100" dist="38100" dir="2700000" algn="tl">
                    <a:srgbClr val="000000">
                      <a:alpha val="43137"/>
                    </a:srgbClr>
                  </a:outerShdw>
                </a:effectLst>
              </a:rPr>
              <a:t>Sov</a:t>
            </a:r>
            <a:r>
              <a:rPr lang="en-US" b="1" dirty="0" smtClean="0">
                <a:effectLst>
                  <a:outerShdw blurRad="38100" dist="38100" dir="2700000" algn="tl">
                    <a:srgbClr val="000000">
                      <a:alpha val="43137"/>
                    </a:srgbClr>
                  </a:outerShdw>
                </a:effectLst>
              </a:rPr>
              <a:t>. J. </a:t>
            </a:r>
            <a:r>
              <a:rPr lang="en-US" b="1" dirty="0" err="1" smtClean="0">
                <a:effectLst>
                  <a:outerShdw blurRad="38100" dist="38100" dir="2700000" algn="tl">
                    <a:srgbClr val="000000">
                      <a:alpha val="43137"/>
                    </a:srgbClr>
                  </a:outerShdw>
                </a:effectLst>
              </a:rPr>
              <a:t>Nucl</a:t>
            </a:r>
            <a:r>
              <a:rPr lang="en-US" b="1" dirty="0" smtClean="0">
                <a:effectLst>
                  <a:outerShdw blurRad="38100" dist="38100" dir="2700000" algn="tl">
                    <a:srgbClr val="000000">
                      <a:alpha val="43137"/>
                    </a:srgbClr>
                  </a:outerShdw>
                </a:effectLst>
              </a:rPr>
              <a:t>. Phys., 42, 913 (1985)</a:t>
            </a:r>
          </a:p>
          <a:p>
            <a:r>
              <a:rPr lang="de-DE" b="1" dirty="0" smtClean="0">
                <a:effectLst>
                  <a:outerShdw blurRad="38100" dist="38100" dir="2700000" algn="tl">
                    <a:srgbClr val="000000">
                      <a:alpha val="43137"/>
                    </a:srgbClr>
                  </a:outerShdw>
                </a:effectLst>
              </a:rPr>
              <a:t> </a:t>
            </a:r>
          </a:p>
        </p:txBody>
      </p:sp>
      <p:graphicFrame>
        <p:nvGraphicFramePr>
          <p:cNvPr id="2" name="Object 1"/>
          <p:cNvGraphicFramePr>
            <a:graphicFrameLocks noChangeAspect="1"/>
          </p:cNvGraphicFramePr>
          <p:nvPr>
            <p:extLst>
              <p:ext uri="{D42A27DB-BD31-4B8C-83A1-F6EECF244321}">
                <p14:modId xmlns:p14="http://schemas.microsoft.com/office/powerpoint/2010/main" xmlns="" val="224956357"/>
              </p:ext>
            </p:extLst>
          </p:nvPr>
        </p:nvGraphicFramePr>
        <p:xfrm>
          <a:off x="1187624" y="4960938"/>
          <a:ext cx="7097712" cy="493712"/>
        </p:xfrm>
        <a:graphic>
          <a:graphicData uri="http://schemas.openxmlformats.org/presentationml/2006/ole">
            <p:oleObj spid="_x0000_s31753" name="Equation" r:id="rId6" imgW="4025900" imgH="2794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2095335795"/>
              </p:ext>
            </p:extLst>
          </p:nvPr>
        </p:nvGraphicFramePr>
        <p:xfrm>
          <a:off x="6494271" y="1230344"/>
          <a:ext cx="2392363" cy="893762"/>
        </p:xfrm>
        <a:graphic>
          <a:graphicData uri="http://schemas.openxmlformats.org/presentationml/2006/ole">
            <p:oleObj spid="_x0000_s31754" name="Equation" r:id="rId7" imgW="1358900" imgH="508000" progId="">
              <p:embed/>
            </p:oleObj>
          </a:graphicData>
        </a:graphic>
      </p:graphicFrame>
      <p:sp>
        <p:nvSpPr>
          <p:cNvPr id="9" name="Slide Number Placeholder 8"/>
          <p:cNvSpPr>
            <a:spLocks noGrp="1"/>
          </p:cNvSpPr>
          <p:nvPr>
            <p:ph type="sldNum" sz="quarter" idx="12"/>
          </p:nvPr>
        </p:nvSpPr>
        <p:spPr/>
        <p:txBody>
          <a:bodyPr/>
          <a:lstStyle/>
          <a:p>
            <a:fld id="{0BC3A824-F91E-4F1E-BA20-7A5B64B03BB2}" type="slidenum">
              <a:rPr lang="en-US" smtClean="0"/>
              <a:pPr/>
              <a:t>28</a:t>
            </a:fld>
            <a:endParaRPr lang="en-US"/>
          </a:p>
        </p:txBody>
      </p:sp>
    </p:spTree>
    <p:extLst>
      <p:ext uri="{BB962C8B-B14F-4D97-AF65-F5344CB8AC3E}">
        <p14:creationId xmlns:p14="http://schemas.microsoft.com/office/powerpoint/2010/main" xmlns="" val="1579465409"/>
      </p:ext>
    </p:extLst>
  </p:cSld>
  <p:clrMapOvr>
    <a:masterClrMapping/>
  </p:clrMapOvr>
  <mc:AlternateContent xmlns:mc="http://schemas.openxmlformats.org/markup-compatibility/2006">
    <mc:Choice xmlns:p14="http://schemas.microsoft.com/office/powerpoint/2010/main" xmlns="" Requires="p14">
      <p:transition spd="slow" p14:dur="2000" advTm="174500"/>
    </mc:Choice>
    <mc:Fallback>
      <p:transition spd="slow" advTm="1745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robsIPNO.JPG"/>
          <p:cNvPicPr>
            <a:picLocks noChangeAspect="1"/>
          </p:cNvPicPr>
          <p:nvPr/>
        </p:nvPicPr>
        <p:blipFill>
          <a:blip r:embed="rId5" cstate="print"/>
          <a:stretch>
            <a:fillRect/>
          </a:stretch>
        </p:blipFill>
        <p:spPr>
          <a:xfrm>
            <a:off x="5235546" y="1105796"/>
            <a:ext cx="3780488" cy="253922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03827" y="973223"/>
            <a:ext cx="4519214" cy="2743809"/>
          </a:xfrm>
          <a:prstGeom prst="rect">
            <a:avLst/>
          </a:prstGeom>
        </p:spPr>
      </p:pic>
      <p:sp>
        <p:nvSpPr>
          <p:cNvPr id="39" name="Rounded Rectangle 38"/>
          <p:cNvSpPr/>
          <p:nvPr/>
        </p:nvSpPr>
        <p:spPr>
          <a:xfrm flipV="1">
            <a:off x="5382616" y="4203649"/>
            <a:ext cx="2592288"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Rounded Rectangle 37"/>
          <p:cNvSpPr/>
          <p:nvPr/>
        </p:nvSpPr>
        <p:spPr>
          <a:xfrm flipV="1">
            <a:off x="4662536" y="5544417"/>
            <a:ext cx="3672408" cy="7474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7" name="Rounded Rectangle 36"/>
          <p:cNvSpPr/>
          <p:nvPr/>
        </p:nvSpPr>
        <p:spPr>
          <a:xfrm flipV="1">
            <a:off x="1494184" y="4995737"/>
            <a:ext cx="3168352" cy="12961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03040" y="836712"/>
            <a:ext cx="8640960" cy="5760640"/>
          </a:xfrm>
        </p:spPr>
        <p:txBody>
          <a:bodyPr>
            <a:normAutofit/>
          </a:bodyPr>
          <a:lstStyle/>
          <a:p>
            <a:endParaRPr lang="en-US" sz="2800" dirty="0" smtClean="0"/>
          </a:p>
          <a:p>
            <a:endParaRPr lang="en-US" sz="2800" dirty="0" smtClean="0"/>
          </a:p>
          <a:p>
            <a:endParaRPr lang="en-US" sz="2800" dirty="0" smtClean="0"/>
          </a:p>
          <a:p>
            <a:endParaRPr lang="en-US" sz="2800" dirty="0" smtClean="0"/>
          </a:p>
          <a:p>
            <a:endParaRPr lang="en-US" sz="2800" dirty="0" smtClean="0"/>
          </a:p>
          <a:p>
            <a:pPr>
              <a:buNone/>
            </a:pPr>
            <a:endParaRPr lang="en-US" sz="2800" dirty="0" smtClean="0"/>
          </a:p>
          <a:p>
            <a:pPr>
              <a:buNone/>
            </a:pPr>
            <a:endParaRPr lang="en-US" sz="2800" dirty="0" smtClean="0"/>
          </a:p>
          <a:p>
            <a:r>
              <a:rPr lang="en-US" sz="2800" dirty="0" smtClean="0"/>
              <a:t>“gyroscopic flavor pendulum”:</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
        <p:nvSpPr>
          <p:cNvPr id="4" name="Date Placeholder 3"/>
          <p:cNvSpPr>
            <a:spLocks noGrp="1"/>
          </p:cNvSpPr>
          <p:nvPr>
            <p:ph type="dt" sz="half" idx="10"/>
          </p:nvPr>
        </p:nvSpPr>
        <p:spPr/>
        <p:txBody>
          <a:bodyPr/>
          <a:lstStyle/>
          <a:p>
            <a:fld id="{6B99D135-FEE3-49F6-9C28-8DFD8E7D9098}" type="datetime3">
              <a:rPr lang="en-US" smtClean="0"/>
              <a:pPr/>
              <a:t>29 November 2011</a:t>
            </a:fld>
            <a:endParaRPr lang="en-US"/>
          </a:p>
        </p:txBody>
      </p:sp>
      <p:sp>
        <p:nvSpPr>
          <p:cNvPr id="6" name="Footer Placeholder 5"/>
          <p:cNvSpPr>
            <a:spLocks noGrp="1"/>
          </p:cNvSpPr>
          <p:nvPr>
            <p:ph type="ftr" sz="quarter" idx="11"/>
          </p:nvPr>
        </p:nvSpPr>
        <p:spPr/>
        <p:txBody>
          <a:bodyPr/>
          <a:lstStyle/>
          <a:p>
            <a:r>
              <a:rPr lang="en-US" smtClean="0"/>
              <a:t>Daavid Väänänen</a:t>
            </a:r>
            <a:endParaRPr lang="en-US"/>
          </a:p>
        </p:txBody>
      </p:sp>
      <p:sp>
        <p:nvSpPr>
          <p:cNvPr id="12" name="Title 1"/>
          <p:cNvSpPr txBox="1">
            <a:spLocks/>
          </p:cNvSpPr>
          <p:nvPr/>
        </p:nvSpPr>
        <p:spPr>
          <a:xfrm>
            <a:off x="0" y="0"/>
            <a:ext cx="9144000" cy="8367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lvl="0" algn="ctr">
              <a:spcBef>
                <a:spcPct val="0"/>
              </a:spcBef>
            </a:pPr>
            <a:r>
              <a:rPr lang="en-US" sz="3600" dirty="0" smtClean="0"/>
              <a:t>Collective flavor conversion effects</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TextBox 12"/>
          <p:cNvSpPr txBox="1"/>
          <p:nvPr/>
        </p:nvSpPr>
        <p:spPr>
          <a:xfrm rot="16200000">
            <a:off x="-1466340" y="1274856"/>
            <a:ext cx="3600400" cy="707886"/>
          </a:xfrm>
          <a:prstGeom prst="rect">
            <a:avLst/>
          </a:prstGeom>
          <a:noFill/>
        </p:spPr>
        <p:txBody>
          <a:bodyPr wrap="square" rtlCol="0">
            <a:spAutoFit/>
          </a:bodyPr>
          <a:lstStyle/>
          <a:p>
            <a:r>
              <a:rPr lang="it-IT" sz="2000" b="1" dirty="0" smtClean="0">
                <a:effectLst>
                  <a:outerShdw blurRad="38100" dist="38100" dir="2700000" algn="tl">
                    <a:srgbClr val="000000">
                      <a:alpha val="43137"/>
                    </a:srgbClr>
                  </a:outerShdw>
                </a:effectLst>
              </a:rPr>
              <a:t>G. Fogli </a:t>
            </a:r>
            <a:r>
              <a:rPr lang="it-IT" sz="2000" b="1" i="1" dirty="0" smtClean="0">
                <a:effectLst>
                  <a:outerShdw blurRad="38100" dist="38100" dir="2700000" algn="tl">
                    <a:srgbClr val="000000">
                      <a:alpha val="43137"/>
                    </a:srgbClr>
                  </a:outerShdw>
                </a:effectLst>
              </a:rPr>
              <a:t>et al</a:t>
            </a:r>
            <a:r>
              <a:rPr lang="it-IT" sz="2000" b="1" dirty="0" smtClean="0">
                <a:effectLst>
                  <a:outerShdw blurRad="38100" dist="38100" dir="2700000" algn="tl">
                    <a:srgbClr val="000000">
                      <a:alpha val="43137"/>
                    </a:srgbClr>
                  </a:outerShdw>
                </a:effectLst>
              </a:rPr>
              <a:t> JCAP </a:t>
            </a:r>
          </a:p>
          <a:p>
            <a:r>
              <a:rPr lang="it-IT" sz="2000" b="1" dirty="0" smtClean="0">
                <a:effectLst>
                  <a:outerShdw blurRad="38100" dist="38100" dir="2700000" algn="tl">
                    <a:srgbClr val="000000">
                      <a:alpha val="43137"/>
                    </a:srgbClr>
                  </a:outerShdw>
                </a:effectLst>
              </a:rPr>
              <a:t>12:010 (2007)</a:t>
            </a:r>
            <a:endParaRPr lang="en-US" sz="2000" b="1" dirty="0" smtClean="0">
              <a:effectLst>
                <a:outerShdw blurRad="38100" dist="38100" dir="2700000" algn="tl">
                  <a:srgbClr val="000000">
                    <a:alpha val="43137"/>
                  </a:srgbClr>
                </a:outerShdw>
              </a:effectLst>
            </a:endParaRPr>
          </a:p>
        </p:txBody>
      </p:sp>
      <p:sp>
        <p:nvSpPr>
          <p:cNvPr id="29" name="TextBox 28"/>
          <p:cNvSpPr txBox="1"/>
          <p:nvPr/>
        </p:nvSpPr>
        <p:spPr>
          <a:xfrm>
            <a:off x="1043608" y="3717032"/>
            <a:ext cx="1656184" cy="923330"/>
          </a:xfrm>
          <a:prstGeom prst="rect">
            <a:avLst/>
          </a:prstGeom>
          <a:noFill/>
        </p:spPr>
        <p:txBody>
          <a:bodyPr wrap="square" rtlCol="0">
            <a:spAutoFit/>
          </a:bodyPr>
          <a:lstStyle/>
          <a:p>
            <a:r>
              <a:rPr lang="en-US" dirty="0" smtClean="0"/>
              <a:t>Synchronized oscillations	</a:t>
            </a:r>
            <a:endParaRPr lang="en-US" dirty="0"/>
          </a:p>
        </p:txBody>
      </p:sp>
      <p:sp>
        <p:nvSpPr>
          <p:cNvPr id="30" name="Rectangle 29"/>
          <p:cNvSpPr/>
          <p:nvPr/>
        </p:nvSpPr>
        <p:spPr>
          <a:xfrm>
            <a:off x="2555776" y="3717032"/>
            <a:ext cx="1584175" cy="923330"/>
          </a:xfrm>
          <a:prstGeom prst="rect">
            <a:avLst/>
          </a:prstGeom>
        </p:spPr>
        <p:txBody>
          <a:bodyPr wrap="square">
            <a:spAutoFit/>
          </a:bodyPr>
          <a:lstStyle/>
          <a:p>
            <a:r>
              <a:rPr lang="en-US" dirty="0" smtClean="0"/>
              <a:t>Bipolar oscillations	</a:t>
            </a:r>
            <a:endParaRPr lang="en-US" dirty="0"/>
          </a:p>
        </p:txBody>
      </p:sp>
      <p:sp>
        <p:nvSpPr>
          <p:cNvPr id="31" name="Rectangle 30"/>
          <p:cNvSpPr/>
          <p:nvPr/>
        </p:nvSpPr>
        <p:spPr>
          <a:xfrm>
            <a:off x="3779912" y="3789040"/>
            <a:ext cx="1388585" cy="369332"/>
          </a:xfrm>
          <a:prstGeom prst="rect">
            <a:avLst/>
          </a:prstGeom>
        </p:spPr>
        <p:txBody>
          <a:bodyPr wrap="none">
            <a:spAutoFit/>
          </a:bodyPr>
          <a:lstStyle/>
          <a:p>
            <a:r>
              <a:rPr lang="en-US" dirty="0" smtClean="0"/>
              <a:t>Spectral split</a:t>
            </a:r>
            <a:endParaRPr lang="en-US" dirty="0"/>
          </a:p>
        </p:txBody>
      </p:sp>
      <p:cxnSp>
        <p:nvCxnSpPr>
          <p:cNvPr id="32" name="Straight Connector 31"/>
          <p:cNvCxnSpPr/>
          <p:nvPr/>
        </p:nvCxnSpPr>
        <p:spPr>
          <a:xfrm rot="5400000">
            <a:off x="1763688" y="3573016"/>
            <a:ext cx="15841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059832" y="3645024"/>
            <a:ext cx="144016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7761" name="Object 1"/>
          <p:cNvGraphicFramePr>
            <a:graphicFrameLocks noChangeAspect="1"/>
          </p:cNvGraphicFramePr>
          <p:nvPr>
            <p:extLst>
              <p:ext uri="{D42A27DB-BD31-4B8C-83A1-F6EECF244321}">
                <p14:modId xmlns:p14="http://schemas.microsoft.com/office/powerpoint/2010/main" xmlns="" val="2985348141"/>
              </p:ext>
            </p:extLst>
          </p:nvPr>
        </p:nvGraphicFramePr>
        <p:xfrm>
          <a:off x="5584303" y="4291483"/>
          <a:ext cx="2359025" cy="1049337"/>
        </p:xfrm>
        <a:graphic>
          <a:graphicData uri="http://schemas.openxmlformats.org/presentationml/2006/ole">
            <p:oleObj spid="_x0000_s18512" name="Equation" r:id="rId7" imgW="1028700" imgH="457200" progId="">
              <p:embed/>
            </p:oleObj>
          </a:graphicData>
        </a:graphic>
      </p:graphicFrame>
      <p:graphicFrame>
        <p:nvGraphicFramePr>
          <p:cNvPr id="117762" name="Object 2"/>
          <p:cNvGraphicFramePr>
            <a:graphicFrameLocks noChangeAspect="1"/>
          </p:cNvGraphicFramePr>
          <p:nvPr>
            <p:extLst>
              <p:ext uri="{D42A27DB-BD31-4B8C-83A1-F6EECF244321}">
                <p14:modId xmlns:p14="http://schemas.microsoft.com/office/powerpoint/2010/main" xmlns="" val="3735963993"/>
              </p:ext>
            </p:extLst>
          </p:nvPr>
        </p:nvGraphicFramePr>
        <p:xfrm>
          <a:off x="1643260" y="5002831"/>
          <a:ext cx="2870200" cy="1289050"/>
        </p:xfrm>
        <a:graphic>
          <a:graphicData uri="http://schemas.openxmlformats.org/presentationml/2006/ole">
            <p:oleObj spid="_x0000_s18513" name="Equation" r:id="rId8" imgW="1612900" imgH="723900" progId="">
              <p:embed/>
            </p:oleObj>
          </a:graphicData>
        </a:graphic>
      </p:graphicFrame>
      <p:graphicFrame>
        <p:nvGraphicFramePr>
          <p:cNvPr id="117763" name="Object 3"/>
          <p:cNvGraphicFramePr>
            <a:graphicFrameLocks noChangeAspect="1"/>
          </p:cNvGraphicFramePr>
          <p:nvPr>
            <p:extLst>
              <p:ext uri="{D42A27DB-BD31-4B8C-83A1-F6EECF244321}">
                <p14:modId xmlns:p14="http://schemas.microsoft.com/office/powerpoint/2010/main" xmlns="" val="3363588892"/>
              </p:ext>
            </p:extLst>
          </p:nvPr>
        </p:nvGraphicFramePr>
        <p:xfrm>
          <a:off x="4630216" y="5571008"/>
          <a:ext cx="3722687" cy="754062"/>
        </p:xfrm>
        <a:graphic>
          <a:graphicData uri="http://schemas.openxmlformats.org/presentationml/2006/ole">
            <p:oleObj spid="_x0000_s18514" name="Equation" r:id="rId9" imgW="2260600" imgH="457200" progId="">
              <p:embed/>
            </p:oleObj>
          </a:graphicData>
        </a:graphic>
      </p:graphicFrame>
      <p:sp>
        <p:nvSpPr>
          <p:cNvPr id="21" name="TextBox 20"/>
          <p:cNvSpPr txBox="1"/>
          <p:nvPr/>
        </p:nvSpPr>
        <p:spPr>
          <a:xfrm rot="5400000">
            <a:off x="7001961" y="2634625"/>
            <a:ext cx="3995936" cy="400110"/>
          </a:xfrm>
          <a:prstGeom prst="rect">
            <a:avLst/>
          </a:prstGeom>
          <a:noFill/>
        </p:spPr>
        <p:txBody>
          <a:bodyPr wrap="square" rtlCol="0">
            <a:spAutoFit/>
          </a:bodyPr>
          <a:lstStyle/>
          <a:p>
            <a:r>
              <a:rPr lang="it-IT" sz="2000" b="1" dirty="0" smtClean="0">
                <a:effectLst>
                  <a:outerShdw blurRad="38100" dist="38100" dir="2700000" algn="tl">
                    <a:srgbClr val="000000">
                      <a:alpha val="43137"/>
                    </a:srgbClr>
                  </a:outerShdw>
                </a:effectLst>
              </a:rPr>
              <a:t>Gava </a:t>
            </a:r>
            <a:r>
              <a:rPr lang="it-IT" sz="2000" b="1" i="1" dirty="0" smtClean="0">
                <a:effectLst>
                  <a:outerShdw blurRad="38100" dist="38100" dir="2700000" algn="tl">
                    <a:srgbClr val="000000">
                      <a:alpha val="43137"/>
                    </a:srgbClr>
                  </a:outerShdw>
                </a:effectLst>
              </a:rPr>
              <a:t>et al.</a:t>
            </a:r>
            <a:r>
              <a:rPr lang="it-IT" sz="2000" b="1" dirty="0" smtClean="0">
                <a:effectLst>
                  <a:outerShdw blurRad="38100" dist="38100" dir="2700000" algn="tl">
                    <a:srgbClr val="000000">
                      <a:alpha val="43137"/>
                    </a:srgbClr>
                  </a:outerShdw>
                </a:effectLst>
              </a:rPr>
              <a:t>, PRD 78, 083007 (2008)</a:t>
            </a:r>
            <a:endParaRPr lang="en-US" sz="2000" b="1" dirty="0" smtClean="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0BC3A824-F91E-4F1E-BA20-7A5B64B03BB2}" type="slidenum">
              <a:rPr lang="en-US" smtClean="0"/>
              <a:pPr/>
              <a:t>29</a:t>
            </a:fld>
            <a:endParaRPr lang="en-US"/>
          </a:p>
        </p:txBody>
      </p:sp>
      <p:sp>
        <p:nvSpPr>
          <p:cNvPr id="25" name="Rectangle 24"/>
          <p:cNvSpPr/>
          <p:nvPr/>
        </p:nvSpPr>
        <p:spPr>
          <a:xfrm>
            <a:off x="755576" y="980728"/>
            <a:ext cx="447558" cy="2554545"/>
          </a:xfrm>
          <a:prstGeom prst="rect">
            <a:avLst/>
          </a:prstGeom>
        </p:spPr>
        <p:txBody>
          <a:bodyPr wrap="none">
            <a:spAutoFit/>
          </a:bodyPr>
          <a:lstStyle/>
          <a:p>
            <a:r>
              <a:rPr lang="en-US" sz="2400" b="1" dirty="0" smtClean="0">
                <a:effectLst>
                  <a:outerShdw blurRad="38100" dist="38100" dir="2700000" algn="tl">
                    <a:srgbClr val="000000">
                      <a:alpha val="43137"/>
                    </a:srgbClr>
                  </a:outerShdw>
                </a:effectLst>
                <a:latin typeface="Symbol" pitchFamily="18" charset="2"/>
              </a:rPr>
              <a:t>n</a:t>
            </a:r>
            <a:r>
              <a:rPr lang="en-US" sz="2400" b="1" baseline="-25000" dirty="0" smtClean="0">
                <a:effectLst>
                  <a:outerShdw blurRad="38100" dist="38100" dir="2700000" algn="tl">
                    <a:srgbClr val="000000">
                      <a:alpha val="43137"/>
                    </a:srgbClr>
                  </a:outerShdw>
                </a:effectLst>
              </a:rPr>
              <a:t>e</a:t>
            </a:r>
          </a:p>
          <a:p>
            <a:endParaRPr lang="en-US" sz="2400" baseline="-25000" dirty="0" smtClean="0"/>
          </a:p>
          <a:p>
            <a:endParaRPr lang="en-US" sz="2400" baseline="-25000" dirty="0" smtClean="0"/>
          </a:p>
          <a:p>
            <a:endParaRPr lang="en-US" sz="2400" baseline="-25000" dirty="0" smtClean="0"/>
          </a:p>
          <a:p>
            <a:endParaRPr lang="en-US" sz="2400" baseline="-25000" dirty="0" smtClean="0"/>
          </a:p>
          <a:p>
            <a:endParaRPr lang="en-US" sz="2400" baseline="-25000" dirty="0" smtClean="0"/>
          </a:p>
          <a:p>
            <a:endParaRPr lang="en-US" sz="2400" baseline="-25000" dirty="0" smtClean="0"/>
          </a:p>
          <a:p>
            <a:endParaRPr lang="en-US" sz="2400" baseline="-25000" dirty="0" smtClean="0"/>
          </a:p>
          <a:p>
            <a:r>
              <a:rPr lang="en-US" sz="2400" b="1" dirty="0" smtClean="0">
                <a:effectLst>
                  <a:outerShdw blurRad="38100" dist="38100" dir="2700000" algn="tl">
                    <a:srgbClr val="000000">
                      <a:alpha val="43137"/>
                    </a:srgbClr>
                  </a:outerShdw>
                </a:effectLst>
                <a:latin typeface="Symbol" pitchFamily="18" charset="2"/>
              </a:rPr>
              <a:t>n</a:t>
            </a:r>
            <a:r>
              <a:rPr lang="en-US" sz="2400" b="1" baseline="-25000" dirty="0" smtClean="0">
                <a:effectLst>
                  <a:outerShdw blurRad="38100" dist="38100" dir="2700000" algn="tl">
                    <a:srgbClr val="000000">
                      <a:alpha val="43137"/>
                    </a:srgbClr>
                  </a:outerShdw>
                </a:effectLst>
              </a:rPr>
              <a:t>x</a:t>
            </a:r>
            <a:endParaRPr lang="en-US" sz="2400" baseline="-25000" dirty="0"/>
          </a:p>
        </p:txBody>
      </p:sp>
      <p:cxnSp>
        <p:nvCxnSpPr>
          <p:cNvPr id="24" name="Connecteur droit 23"/>
          <p:cNvCxnSpPr/>
          <p:nvPr/>
        </p:nvCxnSpPr>
        <p:spPr>
          <a:xfrm>
            <a:off x="827584" y="1124744"/>
            <a:ext cx="216024" cy="1588"/>
          </a:xfrm>
          <a:prstGeom prst="line">
            <a:avLst/>
          </a:prstGeom>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a:off x="827584" y="3212976"/>
            <a:ext cx="216024" cy="1588"/>
          </a:xfrm>
          <a:prstGeom prst="line">
            <a:avLst/>
          </a:prstGeom>
        </p:spPr>
        <p:style>
          <a:lnRef idx="1">
            <a:schemeClr val="dk1"/>
          </a:lnRef>
          <a:fillRef idx="0">
            <a:schemeClr val="dk1"/>
          </a:fillRef>
          <a:effectRef idx="0">
            <a:schemeClr val="dk1"/>
          </a:effectRef>
          <a:fontRef idx="minor">
            <a:schemeClr val="tx1"/>
          </a:fontRef>
        </p:style>
      </p:cxnSp>
    </p:spTree>
    <p:custDataLst>
      <p:tags r:id="rId2"/>
    </p:custDataLst>
    <p:extLst>
      <p:ext uri="{BB962C8B-B14F-4D97-AF65-F5344CB8AC3E}">
        <p14:creationId xmlns:p14="http://schemas.microsoft.com/office/powerpoint/2010/main" xmlns="" val="3560928630"/>
      </p:ext>
    </p:extLst>
  </p:cSld>
  <p:clrMapOvr>
    <a:masterClrMapping/>
  </p:clrMapOvr>
  <mc:AlternateContent xmlns:mc="http://schemas.openxmlformats.org/markup-compatibility/2006">
    <mc:Choice xmlns:p14="http://schemas.microsoft.com/office/powerpoint/2010/main" xmlns="" Requires="p14">
      <p:transition spd="slow" p14:dur="2000" advTm="406628"/>
    </mc:Choice>
    <mc:Fallback>
      <p:transition spd="slow" advTm="406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761"/>
                                        </p:tgtEl>
                                        <p:attrNameLst>
                                          <p:attrName>style.visibility</p:attrName>
                                        </p:attrNameLst>
                                      </p:cBhvr>
                                      <p:to>
                                        <p:strVal val="visible"/>
                                      </p:to>
                                    </p:set>
                                    <p:anim calcmode="lin" valueType="num">
                                      <p:cBhvr additive="base">
                                        <p:cTn id="11" dur="500" fill="hold"/>
                                        <p:tgtEl>
                                          <p:spTgt spid="117761"/>
                                        </p:tgtEl>
                                        <p:attrNameLst>
                                          <p:attrName>ppt_x</p:attrName>
                                        </p:attrNameLst>
                                      </p:cBhvr>
                                      <p:tavLst>
                                        <p:tav tm="0">
                                          <p:val>
                                            <p:strVal val="#ppt_x"/>
                                          </p:val>
                                        </p:tav>
                                        <p:tav tm="100000">
                                          <p:val>
                                            <p:strVal val="#ppt_x"/>
                                          </p:val>
                                        </p:tav>
                                      </p:tavLst>
                                    </p:anim>
                                    <p:anim calcmode="lin" valueType="num">
                                      <p:cBhvr additive="base">
                                        <p:cTn id="12" dur="500" fill="hold"/>
                                        <p:tgtEl>
                                          <p:spTgt spid="1177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762"/>
                                        </p:tgtEl>
                                        <p:attrNameLst>
                                          <p:attrName>style.visibility</p:attrName>
                                        </p:attrNameLst>
                                      </p:cBhvr>
                                      <p:to>
                                        <p:strVal val="visible"/>
                                      </p:to>
                                    </p:set>
                                    <p:anim calcmode="lin" valueType="num">
                                      <p:cBhvr additive="base">
                                        <p:cTn id="15" dur="500" fill="hold"/>
                                        <p:tgtEl>
                                          <p:spTgt spid="117762"/>
                                        </p:tgtEl>
                                        <p:attrNameLst>
                                          <p:attrName>ppt_x</p:attrName>
                                        </p:attrNameLst>
                                      </p:cBhvr>
                                      <p:tavLst>
                                        <p:tav tm="0">
                                          <p:val>
                                            <p:strVal val="#ppt_x"/>
                                          </p:val>
                                        </p:tav>
                                        <p:tav tm="100000">
                                          <p:val>
                                            <p:strVal val="#ppt_x"/>
                                          </p:val>
                                        </p:tav>
                                      </p:tavLst>
                                    </p:anim>
                                    <p:anim calcmode="lin" valueType="num">
                                      <p:cBhvr additive="base">
                                        <p:cTn id="16" dur="500" fill="hold"/>
                                        <p:tgtEl>
                                          <p:spTgt spid="11776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7763"/>
                                        </p:tgtEl>
                                        <p:attrNameLst>
                                          <p:attrName>style.visibility</p:attrName>
                                        </p:attrNameLst>
                                      </p:cBhvr>
                                      <p:to>
                                        <p:strVal val="visible"/>
                                      </p:to>
                                    </p:set>
                                    <p:anim calcmode="lin" valueType="num">
                                      <p:cBhvr additive="base">
                                        <p:cTn id="19" dur="500" fill="hold"/>
                                        <p:tgtEl>
                                          <p:spTgt spid="117763"/>
                                        </p:tgtEl>
                                        <p:attrNameLst>
                                          <p:attrName>ppt_x</p:attrName>
                                        </p:attrNameLst>
                                      </p:cBhvr>
                                      <p:tavLst>
                                        <p:tav tm="0">
                                          <p:val>
                                            <p:strVal val="#ppt_x"/>
                                          </p:val>
                                        </p:tav>
                                        <p:tav tm="100000">
                                          <p:val>
                                            <p:strVal val="#ppt_x"/>
                                          </p:val>
                                        </p:tav>
                                      </p:tavLst>
                                    </p:anim>
                                    <p:anim calcmode="lin" valueType="num">
                                      <p:cBhvr additive="base">
                                        <p:cTn id="20" dur="500" fill="hold"/>
                                        <p:tgtEl>
                                          <p:spTgt spid="117763"/>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7761"/>
                                        </p:tgtEl>
                                        <p:attrNameLst>
                                          <p:attrName>style.visibility</p:attrName>
                                        </p:attrNameLst>
                                      </p:cBhvr>
                                      <p:to>
                                        <p:strVal val="visible"/>
                                      </p:to>
                                    </p:set>
                                    <p:anim calcmode="lin" valueType="num">
                                      <p:cBhvr additive="base">
                                        <p:cTn id="27" dur="500" fill="hold"/>
                                        <p:tgtEl>
                                          <p:spTgt spid="117761"/>
                                        </p:tgtEl>
                                        <p:attrNameLst>
                                          <p:attrName>ppt_x</p:attrName>
                                        </p:attrNameLst>
                                      </p:cBhvr>
                                      <p:tavLst>
                                        <p:tav tm="0">
                                          <p:val>
                                            <p:strVal val="#ppt_x"/>
                                          </p:val>
                                        </p:tav>
                                        <p:tav tm="100000">
                                          <p:val>
                                            <p:strVal val="#ppt_x"/>
                                          </p:val>
                                        </p:tav>
                                      </p:tavLst>
                                    </p:anim>
                                    <p:anim calcmode="lin" valueType="num">
                                      <p:cBhvr additive="base">
                                        <p:cTn id="28" dur="500" fill="hold"/>
                                        <p:tgtEl>
                                          <p:spTgt spid="11776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7762"/>
                                        </p:tgtEl>
                                        <p:attrNameLst>
                                          <p:attrName>style.visibility</p:attrName>
                                        </p:attrNameLst>
                                      </p:cBhvr>
                                      <p:to>
                                        <p:strVal val="visible"/>
                                      </p:to>
                                    </p:set>
                                    <p:anim calcmode="lin" valueType="num">
                                      <p:cBhvr additive="base">
                                        <p:cTn id="31" dur="500" fill="hold"/>
                                        <p:tgtEl>
                                          <p:spTgt spid="117762"/>
                                        </p:tgtEl>
                                        <p:attrNameLst>
                                          <p:attrName>ppt_x</p:attrName>
                                        </p:attrNameLst>
                                      </p:cBhvr>
                                      <p:tavLst>
                                        <p:tav tm="0">
                                          <p:val>
                                            <p:strVal val="#ppt_x"/>
                                          </p:val>
                                        </p:tav>
                                        <p:tav tm="100000">
                                          <p:val>
                                            <p:strVal val="#ppt_x"/>
                                          </p:val>
                                        </p:tav>
                                      </p:tavLst>
                                    </p:anim>
                                    <p:anim calcmode="lin" valueType="num">
                                      <p:cBhvr additive="base">
                                        <p:cTn id="32" dur="500" fill="hold"/>
                                        <p:tgtEl>
                                          <p:spTgt spid="1177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7763"/>
                                        </p:tgtEl>
                                        <p:attrNameLst>
                                          <p:attrName>style.visibility</p:attrName>
                                        </p:attrNameLst>
                                      </p:cBhvr>
                                      <p:to>
                                        <p:strVal val="visible"/>
                                      </p:to>
                                    </p:set>
                                    <p:anim calcmode="lin" valueType="num">
                                      <p:cBhvr additive="base">
                                        <p:cTn id="35" dur="500" fill="hold"/>
                                        <p:tgtEl>
                                          <p:spTgt spid="117763"/>
                                        </p:tgtEl>
                                        <p:attrNameLst>
                                          <p:attrName>ppt_x</p:attrName>
                                        </p:attrNameLst>
                                      </p:cBhvr>
                                      <p:tavLst>
                                        <p:tav tm="0">
                                          <p:val>
                                            <p:strVal val="#ppt_x"/>
                                          </p:val>
                                        </p:tav>
                                        <p:tav tm="100000">
                                          <p:val>
                                            <p:strVal val="#ppt_x"/>
                                          </p:val>
                                        </p:tav>
                                      </p:tavLst>
                                    </p:anim>
                                    <p:anim calcmode="lin" valueType="num">
                                      <p:cBhvr additive="base">
                                        <p:cTn id="36" dur="500" fill="hold"/>
                                        <p:tgtEl>
                                          <p:spTgt spid="1177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2"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7761"/>
                                        </p:tgtEl>
                                        <p:attrNameLst>
                                          <p:attrName>style.visibility</p:attrName>
                                        </p:attrNameLst>
                                      </p:cBhvr>
                                      <p:to>
                                        <p:strVal val="visible"/>
                                      </p:to>
                                    </p:set>
                                    <p:anim calcmode="lin" valueType="num">
                                      <p:cBhvr additive="base">
                                        <p:cTn id="47" dur="500" fill="hold"/>
                                        <p:tgtEl>
                                          <p:spTgt spid="117761"/>
                                        </p:tgtEl>
                                        <p:attrNameLst>
                                          <p:attrName>ppt_x</p:attrName>
                                        </p:attrNameLst>
                                      </p:cBhvr>
                                      <p:tavLst>
                                        <p:tav tm="0">
                                          <p:val>
                                            <p:strVal val="#ppt_x"/>
                                          </p:val>
                                        </p:tav>
                                        <p:tav tm="100000">
                                          <p:val>
                                            <p:strVal val="#ppt_x"/>
                                          </p:val>
                                        </p:tav>
                                      </p:tavLst>
                                    </p:anim>
                                    <p:anim calcmode="lin" valueType="num">
                                      <p:cBhvr additive="base">
                                        <p:cTn id="48" dur="500" fill="hold"/>
                                        <p:tgtEl>
                                          <p:spTgt spid="11776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7762"/>
                                        </p:tgtEl>
                                        <p:attrNameLst>
                                          <p:attrName>style.visibility</p:attrName>
                                        </p:attrNameLst>
                                      </p:cBhvr>
                                      <p:to>
                                        <p:strVal val="visible"/>
                                      </p:to>
                                    </p:set>
                                    <p:anim calcmode="lin" valueType="num">
                                      <p:cBhvr additive="base">
                                        <p:cTn id="51" dur="500" fill="hold"/>
                                        <p:tgtEl>
                                          <p:spTgt spid="117762"/>
                                        </p:tgtEl>
                                        <p:attrNameLst>
                                          <p:attrName>ppt_x</p:attrName>
                                        </p:attrNameLst>
                                      </p:cBhvr>
                                      <p:tavLst>
                                        <p:tav tm="0">
                                          <p:val>
                                            <p:strVal val="#ppt_x"/>
                                          </p:val>
                                        </p:tav>
                                        <p:tav tm="100000">
                                          <p:val>
                                            <p:strVal val="#ppt_x"/>
                                          </p:val>
                                        </p:tav>
                                      </p:tavLst>
                                    </p:anim>
                                    <p:anim calcmode="lin" valueType="num">
                                      <p:cBhvr additive="base">
                                        <p:cTn id="52" dur="500" fill="hold"/>
                                        <p:tgtEl>
                                          <p:spTgt spid="11776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7763"/>
                                        </p:tgtEl>
                                        <p:attrNameLst>
                                          <p:attrName>style.visibility</p:attrName>
                                        </p:attrNameLst>
                                      </p:cBhvr>
                                      <p:to>
                                        <p:strVal val="visible"/>
                                      </p:to>
                                    </p:set>
                                    <p:anim calcmode="lin" valueType="num">
                                      <p:cBhvr additive="base">
                                        <p:cTn id="55" dur="500" fill="hold"/>
                                        <p:tgtEl>
                                          <p:spTgt spid="117763"/>
                                        </p:tgtEl>
                                        <p:attrNameLst>
                                          <p:attrName>ppt_x</p:attrName>
                                        </p:attrNameLst>
                                      </p:cBhvr>
                                      <p:tavLst>
                                        <p:tav tm="0">
                                          <p:val>
                                            <p:strVal val="#ppt_x"/>
                                          </p:val>
                                        </p:tav>
                                        <p:tav tm="100000">
                                          <p:val>
                                            <p:strVal val="#ppt_x"/>
                                          </p:val>
                                        </p:tav>
                                      </p:tavLst>
                                    </p:anim>
                                    <p:anim calcmode="lin" valueType="num">
                                      <p:cBhvr additive="base">
                                        <p:cTn id="56" dur="500" fill="hold"/>
                                        <p:tgtEl>
                                          <p:spTgt spid="117763"/>
                                        </p:tgtEl>
                                        <p:attrNameLst>
                                          <p:attrName>ppt_y</p:attrName>
                                        </p:attrNameLst>
                                      </p:cBhvr>
                                      <p:tavLst>
                                        <p:tav tm="0">
                                          <p:val>
                                            <p:strVal val="1+#ppt_h/2"/>
                                          </p:val>
                                        </p:tav>
                                        <p:tav tm="100000">
                                          <p:val>
                                            <p:strVal val="#ppt_y"/>
                                          </p:val>
                                        </p:tav>
                                      </p:tavLst>
                                    </p:anim>
                                  </p:childTnLst>
                                </p:cTn>
                              </p:par>
                              <p:par>
                                <p:cTn id="57" presetID="2" presetClass="entr" presetSubtype="4" fill="hold" grpId="1"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1+#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8" grpId="0" animBg="1"/>
      <p:bldP spid="37" grpId="0" animBg="1"/>
      <p:bldP spid="3" grpId="0" build="p"/>
      <p:bldP spid="3" grpId="1" build="p"/>
      <p:bldP spid="3" grpId="2" build="p"/>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uorakulmio 45"/>
          <p:cNvSpPr/>
          <p:nvPr/>
        </p:nvSpPr>
        <p:spPr>
          <a:xfrm>
            <a:off x="-324544" y="-171400"/>
            <a:ext cx="9721080" cy="7272808"/>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graphicFrame>
        <p:nvGraphicFramePr>
          <p:cNvPr id="331778" name="Object 2"/>
          <p:cNvGraphicFramePr>
            <a:graphicFrameLocks noChangeAspect="1"/>
          </p:cNvGraphicFramePr>
          <p:nvPr>
            <p:extLst>
              <p:ext uri="{D42A27DB-BD31-4B8C-83A1-F6EECF244321}">
                <p14:modId xmlns:p14="http://schemas.microsoft.com/office/powerpoint/2010/main" xmlns="" val="1635617352"/>
              </p:ext>
            </p:extLst>
          </p:nvPr>
        </p:nvGraphicFramePr>
        <p:xfrm>
          <a:off x="96472" y="2744927"/>
          <a:ext cx="2016125" cy="433387"/>
        </p:xfrm>
        <a:graphic>
          <a:graphicData uri="http://schemas.openxmlformats.org/presentationml/2006/ole">
            <p:oleObj spid="_x0000_s28704" name="Equation" r:id="rId5" imgW="2781000" imgH="596880" progId="">
              <p:embed/>
            </p:oleObj>
          </a:graphicData>
        </a:graphic>
      </p:graphicFrame>
      <p:graphicFrame>
        <p:nvGraphicFramePr>
          <p:cNvPr id="331780" name="Object 4"/>
          <p:cNvGraphicFramePr>
            <a:graphicFrameLocks noChangeAspect="1"/>
          </p:cNvGraphicFramePr>
          <p:nvPr>
            <p:extLst>
              <p:ext uri="{D42A27DB-BD31-4B8C-83A1-F6EECF244321}">
                <p14:modId xmlns:p14="http://schemas.microsoft.com/office/powerpoint/2010/main" xmlns="" val="3210745792"/>
              </p:ext>
            </p:extLst>
          </p:nvPr>
        </p:nvGraphicFramePr>
        <p:xfrm>
          <a:off x="6680735" y="3294130"/>
          <a:ext cx="2029233" cy="434636"/>
        </p:xfrm>
        <a:graphic>
          <a:graphicData uri="http://schemas.openxmlformats.org/presentationml/2006/ole">
            <p:oleObj spid="_x0000_s28705" name="Equation" r:id="rId6" imgW="2781000" imgH="596880" progId="">
              <p:embed/>
            </p:oleObj>
          </a:graphicData>
        </a:graphic>
      </p:graphicFrame>
      <p:sp>
        <p:nvSpPr>
          <p:cNvPr id="150" name="nu production"/>
          <p:cNvSpPr txBox="1"/>
          <p:nvPr/>
        </p:nvSpPr>
        <p:spPr>
          <a:xfrm>
            <a:off x="251520" y="313492"/>
            <a:ext cx="4176464" cy="523220"/>
          </a:xfrm>
          <a:prstGeom prst="rect">
            <a:avLst/>
          </a:prstGeom>
          <a:noFill/>
        </p:spPr>
        <p:txBody>
          <a:bodyPr wrap="square" rtlCol="0">
            <a:spAutoFit/>
          </a:bodyPr>
          <a:lstStyle/>
          <a:p>
            <a:r>
              <a:rPr lang="en-US" sz="2800" dirty="0" smtClean="0">
                <a:solidFill>
                  <a:schemeClr val="bg1"/>
                </a:solidFill>
              </a:rPr>
              <a:t>Neutrino production</a:t>
            </a:r>
            <a:endParaRPr lang="en-US" sz="2800" dirty="0">
              <a:solidFill>
                <a:schemeClr val="bg1"/>
              </a:solidFill>
            </a:endParaRPr>
          </a:p>
        </p:txBody>
      </p:sp>
      <p:sp>
        <p:nvSpPr>
          <p:cNvPr id="152" name="nue burst"/>
          <p:cNvSpPr txBox="1"/>
          <p:nvPr/>
        </p:nvSpPr>
        <p:spPr>
          <a:xfrm>
            <a:off x="384405" y="2263588"/>
            <a:ext cx="1728192" cy="523220"/>
          </a:xfrm>
          <a:prstGeom prst="rect">
            <a:avLst/>
          </a:prstGeom>
          <a:noFill/>
        </p:spPr>
        <p:txBody>
          <a:bodyPr wrap="square" rtlCol="0">
            <a:spAutoFit/>
          </a:bodyPr>
          <a:lstStyle/>
          <a:p>
            <a:r>
              <a:rPr lang="en-US" sz="2800" dirty="0" smtClean="0">
                <a:solidFill>
                  <a:schemeClr val="bg1"/>
                </a:solidFill>
                <a:latin typeface="Symbol" pitchFamily="18" charset="2"/>
              </a:rPr>
              <a:t>n</a:t>
            </a:r>
            <a:r>
              <a:rPr lang="en-US" sz="2800" baseline="-25000" dirty="0" smtClean="0">
                <a:solidFill>
                  <a:schemeClr val="bg1"/>
                </a:solidFill>
              </a:rPr>
              <a:t>e</a:t>
            </a:r>
            <a:r>
              <a:rPr lang="en-US" sz="2800" dirty="0" smtClean="0">
                <a:solidFill>
                  <a:schemeClr val="bg1"/>
                </a:solidFill>
              </a:rPr>
              <a:t> burst</a:t>
            </a:r>
            <a:endParaRPr lang="en-US" sz="2800" dirty="0">
              <a:solidFill>
                <a:schemeClr val="bg1"/>
              </a:solidFill>
            </a:endParaRPr>
          </a:p>
        </p:txBody>
      </p:sp>
      <p:graphicFrame>
        <p:nvGraphicFramePr>
          <p:cNvPr id="331779" name="Object 3"/>
          <p:cNvGraphicFramePr>
            <a:graphicFrameLocks noChangeAspect="1"/>
          </p:cNvGraphicFramePr>
          <p:nvPr>
            <p:extLst>
              <p:ext uri="{D42A27DB-BD31-4B8C-83A1-F6EECF244321}">
                <p14:modId xmlns:p14="http://schemas.microsoft.com/office/powerpoint/2010/main" xmlns="" val="2588720687"/>
              </p:ext>
            </p:extLst>
          </p:nvPr>
        </p:nvGraphicFramePr>
        <p:xfrm>
          <a:off x="6588224" y="4149080"/>
          <a:ext cx="2542260" cy="1958590"/>
        </p:xfrm>
        <a:graphic>
          <a:graphicData uri="http://schemas.openxmlformats.org/presentationml/2006/ole">
            <p:oleObj spid="_x0000_s28706" name="Equation" r:id="rId7" imgW="4431960" imgH="3416040" progId="">
              <p:embed/>
            </p:oleObj>
          </a:graphicData>
        </a:graphic>
      </p:graphicFrame>
      <p:sp>
        <p:nvSpPr>
          <p:cNvPr id="44" name="Title 1"/>
          <p:cNvSpPr txBox="1">
            <a:spLocks/>
          </p:cNvSpPr>
          <p:nvPr/>
        </p:nvSpPr>
        <p:spPr>
          <a:xfrm>
            <a:off x="0" y="0"/>
            <a:ext cx="9144000" cy="836711"/>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lgn="ctr">
              <a:spcBef>
                <a:spcPct val="0"/>
              </a:spcBef>
            </a:pPr>
            <a:r>
              <a:rPr lang="en-US" sz="3600" dirty="0" smtClean="0">
                <a:solidFill>
                  <a:schemeClr val="bg1"/>
                </a:solidFill>
              </a:rPr>
              <a:t>Primary Neutrino Fluxes</a:t>
            </a:r>
            <a:endParaRPr lang="en-US" sz="3200" dirty="0"/>
          </a:p>
        </p:txBody>
      </p:sp>
      <p:sp>
        <p:nvSpPr>
          <p:cNvPr id="45" name="Rounded Rectangle: bottom"/>
          <p:cNvSpPr/>
          <p:nvPr/>
        </p:nvSpPr>
        <p:spPr>
          <a:xfrm>
            <a:off x="179511" y="6285740"/>
            <a:ext cx="8627311" cy="56865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Important information on neutrino transport in </a:t>
            </a:r>
            <a:r>
              <a:rPr lang="en-US" sz="2800" dirty="0" err="1" smtClean="0"/>
              <a:t>SN</a:t>
            </a:r>
            <a:r>
              <a:rPr lang="en-US" sz="2800" dirty="0" smtClean="0"/>
              <a:t> core</a:t>
            </a:r>
          </a:p>
        </p:txBody>
      </p:sp>
      <p:sp>
        <p:nvSpPr>
          <p:cNvPr id="3" name="Suorakulmio 2"/>
          <p:cNvSpPr/>
          <p:nvPr/>
        </p:nvSpPr>
        <p:spPr>
          <a:xfrm>
            <a:off x="179511" y="862448"/>
            <a:ext cx="9144002" cy="954107"/>
          </a:xfrm>
          <a:prstGeom prst="rect">
            <a:avLst/>
          </a:prstGeom>
        </p:spPr>
        <p:txBody>
          <a:bodyPr wrap="square">
            <a:spAutoFit/>
          </a:bodyPr>
          <a:lstStyle/>
          <a:p>
            <a:pPr marL="457200" indent="-457200">
              <a:buFont typeface="Arial" pitchFamily="34" charset="0"/>
              <a:buChar char="•"/>
            </a:pPr>
            <a:r>
              <a:rPr lang="en-US" sz="2800" dirty="0">
                <a:solidFill>
                  <a:schemeClr val="bg1"/>
                </a:solidFill>
              </a:rPr>
              <a:t>Neutrinos first trapped due to high matter densities</a:t>
            </a:r>
          </a:p>
          <a:p>
            <a:pPr marL="457200" indent="-457200">
              <a:buFont typeface="Arial" pitchFamily="34" charset="0"/>
              <a:buChar char="•"/>
            </a:pPr>
            <a:r>
              <a:rPr lang="en-US" sz="2800" dirty="0">
                <a:solidFill>
                  <a:schemeClr val="bg1"/>
                </a:solidFill>
              </a:rPr>
              <a:t>Released at </a:t>
            </a:r>
            <a:r>
              <a:rPr lang="en-US" sz="2800" i="1" dirty="0" err="1">
                <a:solidFill>
                  <a:schemeClr val="bg1"/>
                </a:solidFill>
              </a:rPr>
              <a:t>neutrinospheres</a:t>
            </a:r>
            <a:r>
              <a:rPr lang="en-US" sz="2800" dirty="0">
                <a:solidFill>
                  <a:schemeClr val="bg1"/>
                </a:solidFill>
              </a:rPr>
              <a:t> (primary neutrino fluxes)</a:t>
            </a:r>
          </a:p>
        </p:txBody>
      </p:sp>
      <p:pic>
        <p:nvPicPr>
          <p:cNvPr id="42" name="Picture 52"/>
          <p:cNvPicPr>
            <a:picLocks noChangeAspect="1"/>
          </p:cNvPicPr>
          <p:nvPr/>
        </p:nvPicPr>
        <p:blipFill>
          <a:blip r:embed="rId8" cstate="print">
            <a:extLst>
              <a:ext uri="{BEBA8EAE-BF5A-486C-A8C5-ECC9F3942E4B}">
                <a14:imgProps xmlns:a14="http://schemas.microsoft.com/office/drawing/2010/main" xmlns="">
                  <a14:imgLayer r:embed="rId12">
                    <a14:imgEffect>
                      <a14:backgroundRemoval t="2000" b="97037" l="815" r="98519"/>
                    </a14:imgEffect>
                  </a14:imgLayer>
                </a14:imgProps>
              </a:ext>
              <a:ext uri="{28A0092B-C50C-407E-A947-70E740481C1C}">
                <a14:useLocalDpi xmlns:a14="http://schemas.microsoft.com/office/drawing/2010/main" xmlns="" val="0"/>
              </a:ext>
            </a:extLst>
          </a:blip>
          <a:stretch>
            <a:fillRect/>
          </a:stretch>
        </p:blipFill>
        <p:spPr>
          <a:xfrm>
            <a:off x="2035819" y="1671656"/>
            <a:ext cx="4911117" cy="4911117"/>
          </a:xfrm>
          <a:prstGeom prst="rect">
            <a:avLst/>
          </a:prstGeom>
        </p:spPr>
      </p:pic>
      <p:sp>
        <p:nvSpPr>
          <p:cNvPr id="53" name="TextBox 60"/>
          <p:cNvSpPr txBox="1"/>
          <p:nvPr/>
        </p:nvSpPr>
        <p:spPr>
          <a:xfrm>
            <a:off x="2849320" y="1882071"/>
            <a:ext cx="1584176" cy="461665"/>
          </a:xfrm>
          <a:prstGeom prst="rect">
            <a:avLst/>
          </a:prstGeom>
          <a:noFill/>
        </p:spPr>
        <p:txBody>
          <a:bodyPr wrap="square" rtlCol="0">
            <a:spAutoFit/>
          </a:bodyPr>
          <a:lstStyle/>
          <a:p>
            <a:r>
              <a:rPr lang="fi-FI" sz="2400" b="1" dirty="0" smtClean="0">
                <a:effectLst>
                  <a:outerShdw blurRad="38100" dist="38100" dir="2700000" algn="tl">
                    <a:srgbClr val="000000">
                      <a:alpha val="43137"/>
                    </a:srgbClr>
                  </a:outerShdw>
                </a:effectLst>
              </a:rPr>
              <a:t>PNS</a:t>
            </a:r>
            <a:endParaRPr lang="fi-FI" sz="2400" b="1" dirty="0">
              <a:effectLst>
                <a:outerShdw blurRad="38100" dist="38100" dir="2700000" algn="tl">
                  <a:srgbClr val="000000">
                    <a:alpha val="43137"/>
                  </a:srgbClr>
                </a:outerShdw>
              </a:effectLst>
            </a:endParaRPr>
          </a:p>
        </p:txBody>
      </p:sp>
      <p:pic>
        <p:nvPicPr>
          <p:cNvPr id="55" name="Picture 6" descr="L_EG10.jpg"/>
          <p:cNvPicPr>
            <a:picLocks noChangeAspect="1"/>
          </p:cNvPicPr>
          <p:nvPr/>
        </p:nvPicPr>
        <p:blipFill>
          <a:blip r:embed="rId13" cstate="print"/>
          <a:stretch>
            <a:fillRect/>
          </a:stretch>
        </p:blipFill>
        <p:spPr>
          <a:xfrm>
            <a:off x="2483768" y="3573016"/>
            <a:ext cx="4049676" cy="2812275"/>
          </a:xfrm>
          <a:prstGeom prst="rect">
            <a:avLst/>
          </a:prstGeom>
        </p:spPr>
      </p:pic>
      <p:sp>
        <p:nvSpPr>
          <p:cNvPr id="56" name="TextBox 14"/>
          <p:cNvSpPr txBox="1"/>
          <p:nvPr/>
        </p:nvSpPr>
        <p:spPr>
          <a:xfrm rot="16200000">
            <a:off x="744445" y="3598163"/>
            <a:ext cx="2736304" cy="707886"/>
          </a:xfrm>
          <a:prstGeom prst="rect">
            <a:avLst/>
          </a:prstGeom>
          <a:noFill/>
        </p:spPr>
        <p:txBody>
          <a:bodyPr wrap="square" rtlCol="0">
            <a:spAutoFit/>
          </a:bodyPr>
          <a:lstStyle/>
          <a:p>
            <a:r>
              <a:rPr lang="en-US" sz="2000" b="1" dirty="0" err="1" smtClean="0">
                <a:effectLst>
                  <a:outerShdw blurRad="38100" dist="38100" dir="2700000" algn="tl">
                    <a:srgbClr val="000000">
                      <a:alpha val="43137"/>
                    </a:srgbClr>
                  </a:outerShdw>
                </a:effectLst>
              </a:rPr>
              <a:t>Hüdepohl</a:t>
            </a:r>
            <a:r>
              <a:rPr lang="en-US" sz="2000" b="1" dirty="0" smtClean="0">
                <a:effectLst>
                  <a:outerShdw blurRad="38100" dist="38100" dir="2700000" algn="tl">
                    <a:srgbClr val="000000">
                      <a:alpha val="43137"/>
                    </a:srgbClr>
                  </a:outerShdw>
                </a:effectLst>
              </a:rPr>
              <a:t> </a:t>
            </a:r>
            <a:r>
              <a:rPr lang="en-US" sz="2000" b="1" i="1" dirty="0" smtClean="0">
                <a:effectLst>
                  <a:outerShdw blurRad="38100" dist="38100" dir="2700000" algn="tl">
                    <a:srgbClr val="000000">
                      <a:alpha val="43137"/>
                    </a:srgbClr>
                  </a:outerShdw>
                </a:effectLst>
              </a:rPr>
              <a:t>et al.</a:t>
            </a:r>
          </a:p>
          <a:p>
            <a:r>
              <a:rPr lang="en-US" sz="2000" b="1" dirty="0" smtClean="0">
                <a:effectLst>
                  <a:outerShdw blurRad="38100" dist="38100" dir="2700000" algn="tl">
                    <a:srgbClr val="000000">
                      <a:alpha val="43137"/>
                    </a:srgbClr>
                  </a:outerShdw>
                </a:effectLst>
              </a:rPr>
              <a:t> PRL 104, 251101 (2010)</a:t>
            </a:r>
            <a:endParaRPr lang="en-US" sz="2000" b="1" dirty="0">
              <a:effectLst>
                <a:outerShdw blurRad="38100" dist="38100" dir="2700000" algn="tl">
                  <a:srgbClr val="000000">
                    <a:alpha val="43137"/>
                  </a:srgbClr>
                </a:outerShdw>
              </a:effectLst>
            </a:endParaRPr>
          </a:p>
        </p:txBody>
      </p:sp>
      <p:cxnSp>
        <p:nvCxnSpPr>
          <p:cNvPr id="57" name="Straight Connector 139"/>
          <p:cNvCxnSpPr/>
          <p:nvPr/>
        </p:nvCxnSpPr>
        <p:spPr>
          <a:xfrm flipH="1" flipV="1">
            <a:off x="1763690" y="2600909"/>
            <a:ext cx="1368150"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39"/>
          <p:cNvCxnSpPr/>
          <p:nvPr/>
        </p:nvCxnSpPr>
        <p:spPr>
          <a:xfrm flipH="1" flipV="1">
            <a:off x="3923928" y="1772816"/>
            <a:ext cx="216024" cy="8640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39"/>
          <p:cNvCxnSpPr/>
          <p:nvPr/>
        </p:nvCxnSpPr>
        <p:spPr>
          <a:xfrm flipH="1">
            <a:off x="2411760" y="1772816"/>
            <a:ext cx="24482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xmlns="" val="154745718"/>
      </p:ext>
    </p:extLst>
  </p:cSld>
  <p:clrMapOvr>
    <a:masterClrMapping/>
  </p:clrMapOvr>
  <mc:AlternateContent xmlns:mc="http://schemas.openxmlformats.org/markup-compatibility/2006">
    <mc:Choice xmlns:p14="http://schemas.microsoft.com/office/powerpoint/2010/main" xmlns="" Requires="p14">
      <p:transition spd="slow" p14:dur="2000" advTm="114680"/>
    </mc:Choice>
    <mc:Fallback>
      <p:transition spd="slow" advTm="114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17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17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1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flipV="1">
            <a:off x="1619672" y="3573015"/>
            <a:ext cx="3234438" cy="5636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0" name="Rounded Rectangle 29"/>
          <p:cNvSpPr/>
          <p:nvPr/>
        </p:nvSpPr>
        <p:spPr>
          <a:xfrm flipV="1">
            <a:off x="539552" y="4725144"/>
            <a:ext cx="4320480" cy="11521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p:txBody>
      </p:sp>
      <p:pic>
        <p:nvPicPr>
          <p:cNvPr id="10" name="Picture 9" descr="omular.jpg"/>
          <p:cNvPicPr>
            <a:picLocks noChangeAspect="1"/>
          </p:cNvPicPr>
          <p:nvPr/>
        </p:nvPicPr>
        <p:blipFill>
          <a:blip r:embed="rId5" cstate="print"/>
          <a:stretch>
            <a:fillRect/>
          </a:stretch>
        </p:blipFill>
        <p:spPr>
          <a:xfrm>
            <a:off x="728943" y="3501008"/>
            <a:ext cx="4125167" cy="2448272"/>
          </a:xfrm>
          <a:prstGeom prst="rect">
            <a:avLst/>
          </a:prstGeom>
        </p:spPr>
      </p:pic>
      <p:sp>
        <p:nvSpPr>
          <p:cNvPr id="26" name="Rounded Rectangle 25"/>
          <p:cNvSpPr/>
          <p:nvPr/>
        </p:nvSpPr>
        <p:spPr>
          <a:xfrm flipV="1">
            <a:off x="4860032" y="4725144"/>
            <a:ext cx="3744416" cy="11521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p:txBody>
      </p:sp>
      <p:sp>
        <p:nvSpPr>
          <p:cNvPr id="25" name="Rounded Rectangle 24"/>
          <p:cNvSpPr/>
          <p:nvPr/>
        </p:nvSpPr>
        <p:spPr>
          <a:xfrm flipV="1">
            <a:off x="4860032" y="3573016"/>
            <a:ext cx="3168352" cy="11521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Rounded Rectangle 23"/>
          <p:cNvSpPr/>
          <p:nvPr/>
        </p:nvSpPr>
        <p:spPr>
          <a:xfrm flipV="1">
            <a:off x="1619672" y="2852936"/>
            <a:ext cx="5832648"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flipV="1">
            <a:off x="5580112" y="980728"/>
            <a:ext cx="2376264"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 name="Rounded Rectangle 21"/>
          <p:cNvSpPr/>
          <p:nvPr/>
        </p:nvSpPr>
        <p:spPr>
          <a:xfrm flipV="1">
            <a:off x="1115616" y="1340768"/>
            <a:ext cx="4248472" cy="13681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51520" y="836712"/>
            <a:ext cx="8640960" cy="5688632"/>
          </a:xfrm>
        </p:spPr>
        <p:txBody>
          <a:bodyPr>
            <a:normAutofit/>
          </a:bodyPr>
          <a:lstStyle/>
          <a:p>
            <a:r>
              <a:rPr lang="en-US" sz="2800" dirty="0" smtClean="0"/>
              <a:t>Polarization vector formalism (</a:t>
            </a:r>
            <a:r>
              <a:rPr lang="en-US" sz="2800" dirty="0" err="1" smtClean="0"/>
              <a:t>2f</a:t>
            </a:r>
            <a:r>
              <a:rPr lang="en-US" sz="2800" dirty="0" smtClean="0"/>
              <a:t>):</a:t>
            </a:r>
          </a:p>
          <a:p>
            <a:endParaRPr lang="en-US" sz="2800" dirty="0" smtClean="0"/>
          </a:p>
          <a:p>
            <a:endParaRPr lang="en-US" sz="2800" dirty="0" smtClean="0"/>
          </a:p>
          <a:p>
            <a:endParaRPr lang="en-US" sz="2800" dirty="0" smtClean="0"/>
          </a:p>
          <a:p>
            <a:r>
              <a:rPr lang="en-US" sz="2800" dirty="0" smtClean="0"/>
              <a:t>EOM:</a:t>
            </a:r>
          </a:p>
          <a:p>
            <a:pPr>
              <a:buNone/>
            </a:pPr>
            <a:endParaRPr lang="en-US" sz="2800" dirty="0" smtClean="0"/>
          </a:p>
          <a:p>
            <a:pPr>
              <a:buNone/>
            </a:pPr>
            <a:r>
              <a:rPr lang="en-US" sz="2800" dirty="0" smtClean="0"/>
              <a:t>	</a:t>
            </a:r>
            <a:endParaRPr lang="en-US" sz="20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
        <p:nvSpPr>
          <p:cNvPr id="4" name="Date Placeholder 3"/>
          <p:cNvSpPr>
            <a:spLocks noGrp="1"/>
          </p:cNvSpPr>
          <p:nvPr>
            <p:ph type="dt" sz="half" idx="10"/>
          </p:nvPr>
        </p:nvSpPr>
        <p:spPr/>
        <p:txBody>
          <a:bodyPr/>
          <a:lstStyle/>
          <a:p>
            <a:fld id="{3053B727-8F65-4FA6-B183-A9BFE70E0217}" type="datetime3">
              <a:rPr lang="en-US" smtClean="0"/>
              <a:pPr/>
              <a:t>29 November 2011</a:t>
            </a:fld>
            <a:endParaRPr lang="en-US"/>
          </a:p>
        </p:txBody>
      </p:sp>
      <p:sp>
        <p:nvSpPr>
          <p:cNvPr id="6" name="Footer Placeholder 5"/>
          <p:cNvSpPr>
            <a:spLocks noGrp="1"/>
          </p:cNvSpPr>
          <p:nvPr>
            <p:ph type="ftr" sz="quarter" idx="11"/>
          </p:nvPr>
        </p:nvSpPr>
        <p:spPr/>
        <p:txBody>
          <a:bodyPr/>
          <a:lstStyle/>
          <a:p>
            <a:r>
              <a:rPr lang="en-US" smtClean="0"/>
              <a:t>Daavid Väänänen</a:t>
            </a:r>
            <a:endParaRPr lang="en-US"/>
          </a:p>
        </p:txBody>
      </p:sp>
      <p:sp>
        <p:nvSpPr>
          <p:cNvPr id="12" name="Title 1"/>
          <p:cNvSpPr txBox="1">
            <a:spLocks/>
          </p:cNvSpPr>
          <p:nvPr/>
        </p:nvSpPr>
        <p:spPr>
          <a:xfrm>
            <a:off x="0" y="0"/>
            <a:ext cx="9144000" cy="8367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lvl="0" algn="ctr">
              <a:spcBef>
                <a:spcPct val="0"/>
              </a:spcBef>
            </a:pPr>
            <a:r>
              <a:rPr lang="en-US" sz="3600" dirty="0" smtClean="0"/>
              <a:t>Flavor evolution</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13" name="Object 12"/>
          <p:cNvGraphicFramePr>
            <a:graphicFrameLocks noChangeAspect="1"/>
          </p:cNvGraphicFramePr>
          <p:nvPr/>
        </p:nvGraphicFramePr>
        <p:xfrm>
          <a:off x="1691680" y="2852936"/>
          <a:ext cx="5708104" cy="709656"/>
        </p:xfrm>
        <a:graphic>
          <a:graphicData uri="http://schemas.openxmlformats.org/presentationml/2006/ole">
            <p:oleObj spid="_x0000_s17707" name="Equation" r:id="rId6" imgW="2044700" imgH="254000" progId="">
              <p:embed/>
            </p:oleObj>
          </a:graphicData>
        </a:graphic>
      </p:graphicFrame>
      <p:graphicFrame>
        <p:nvGraphicFramePr>
          <p:cNvPr id="14" name="Object 13"/>
          <p:cNvGraphicFramePr>
            <a:graphicFrameLocks noChangeAspect="1"/>
          </p:cNvGraphicFramePr>
          <p:nvPr/>
        </p:nvGraphicFramePr>
        <p:xfrm>
          <a:off x="7020272" y="4941168"/>
          <a:ext cx="1419225" cy="822325"/>
        </p:xfrm>
        <a:graphic>
          <a:graphicData uri="http://schemas.openxmlformats.org/presentationml/2006/ole">
            <p:oleObj spid="_x0000_s17708" name="Equation" r:id="rId7" imgW="876300" imgH="508000" progId="">
              <p:embed/>
            </p:oleObj>
          </a:graphicData>
        </a:graphic>
      </p:graphicFrame>
      <p:graphicFrame>
        <p:nvGraphicFramePr>
          <p:cNvPr id="100359" name="Object 7"/>
          <p:cNvGraphicFramePr>
            <a:graphicFrameLocks noChangeAspect="1"/>
          </p:cNvGraphicFramePr>
          <p:nvPr/>
        </p:nvGraphicFramePr>
        <p:xfrm>
          <a:off x="1150938" y="1317625"/>
          <a:ext cx="4224337" cy="1346200"/>
        </p:xfrm>
        <a:graphic>
          <a:graphicData uri="http://schemas.openxmlformats.org/presentationml/2006/ole">
            <p:oleObj spid="_x0000_s17709" name="Equation" r:id="rId8" imgW="2235200" imgH="711200" progId="">
              <p:embed/>
            </p:oleObj>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xmlns="" val="1081766991"/>
              </p:ext>
            </p:extLst>
          </p:nvPr>
        </p:nvGraphicFramePr>
        <p:xfrm>
          <a:off x="5668963" y="985838"/>
          <a:ext cx="2216150" cy="1862137"/>
        </p:xfrm>
        <a:graphic>
          <a:graphicData uri="http://schemas.openxmlformats.org/presentationml/2006/ole">
            <p:oleObj spid="_x0000_s17710" name="Equation" r:id="rId9" imgW="1270000" imgH="1066800" progId="">
              <p:embed/>
            </p:oleObj>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xmlns="" val="1242885046"/>
              </p:ext>
            </p:extLst>
          </p:nvPr>
        </p:nvGraphicFramePr>
        <p:xfrm>
          <a:off x="4937125" y="3573463"/>
          <a:ext cx="3057525" cy="1150937"/>
        </p:xfrm>
        <a:graphic>
          <a:graphicData uri="http://schemas.openxmlformats.org/presentationml/2006/ole">
            <p:oleObj spid="_x0000_s17711" name="Equation" r:id="rId10" imgW="1752600" imgH="660400" progId="">
              <p:embed/>
            </p:oleObj>
          </a:graphicData>
        </a:graphic>
      </p:graphicFrame>
      <p:sp>
        <p:nvSpPr>
          <p:cNvPr id="27" name="Rounded Rectangle: bottom"/>
          <p:cNvSpPr/>
          <p:nvPr/>
        </p:nvSpPr>
        <p:spPr>
          <a:xfrm>
            <a:off x="539552" y="5877272"/>
            <a:ext cx="8064896" cy="56865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t>Collective effects!</a:t>
            </a:r>
          </a:p>
        </p:txBody>
      </p:sp>
      <p:sp>
        <p:nvSpPr>
          <p:cNvPr id="20" name="TextBox 19"/>
          <p:cNvSpPr txBox="1"/>
          <p:nvPr/>
        </p:nvSpPr>
        <p:spPr>
          <a:xfrm rot="16200000">
            <a:off x="-1446257" y="3507105"/>
            <a:ext cx="3600400" cy="707886"/>
          </a:xfrm>
          <a:prstGeom prst="rect">
            <a:avLst/>
          </a:prstGeom>
          <a:noFill/>
        </p:spPr>
        <p:txBody>
          <a:bodyPr wrap="square" rtlCol="0">
            <a:spAutoFit/>
          </a:bodyPr>
          <a:lstStyle/>
          <a:p>
            <a:r>
              <a:rPr lang="it-IT" sz="2000" b="1" dirty="0" smtClean="0">
                <a:effectLst>
                  <a:outerShdw blurRad="38100" dist="38100" dir="2700000" algn="tl">
                    <a:srgbClr val="000000">
                      <a:alpha val="43137"/>
                    </a:srgbClr>
                  </a:outerShdw>
                </a:effectLst>
              </a:rPr>
              <a:t>Dasgupta </a:t>
            </a:r>
            <a:r>
              <a:rPr lang="it-IT" sz="2000" b="1" i="1" dirty="0" smtClean="0">
                <a:effectLst>
                  <a:outerShdw blurRad="38100" dist="38100" dir="2700000" algn="tl">
                    <a:srgbClr val="000000">
                      <a:alpha val="43137"/>
                    </a:srgbClr>
                  </a:outerShdw>
                </a:effectLst>
              </a:rPr>
              <a:t>et al.</a:t>
            </a:r>
            <a:r>
              <a:rPr lang="it-IT" sz="2000" b="1" dirty="0" smtClean="0">
                <a:effectLst>
                  <a:outerShdw blurRad="38100" dist="38100" dir="2700000" algn="tl">
                    <a:srgbClr val="000000">
                      <a:alpha val="43137"/>
                    </a:srgbClr>
                  </a:outerShdw>
                </a:effectLst>
              </a:rPr>
              <a:t>, PRD </a:t>
            </a:r>
          </a:p>
          <a:p>
            <a:r>
              <a:rPr lang="it-IT" sz="2000" b="1" dirty="0" smtClean="0">
                <a:effectLst>
                  <a:outerShdw blurRad="38100" dist="38100" dir="2700000" algn="tl">
                    <a:srgbClr val="000000">
                      <a:alpha val="43137"/>
                    </a:srgbClr>
                  </a:outerShdw>
                </a:effectLst>
              </a:rPr>
              <a:t>77, 113002(2008)</a:t>
            </a:r>
            <a:endParaRPr lang="en-US" sz="2000" b="1" dirty="0" smtClean="0">
              <a:effectLst>
                <a:outerShdw blurRad="38100" dist="38100" dir="2700000" algn="tl">
                  <a:srgbClr val="000000">
                    <a:alpha val="43137"/>
                  </a:srgbClr>
                </a:outerShdw>
              </a:effectLst>
            </a:endParaRPr>
          </a:p>
        </p:txBody>
      </p:sp>
      <p:graphicFrame>
        <p:nvGraphicFramePr>
          <p:cNvPr id="28" name="Object 27"/>
          <p:cNvGraphicFramePr>
            <a:graphicFrameLocks noChangeAspect="1"/>
          </p:cNvGraphicFramePr>
          <p:nvPr/>
        </p:nvGraphicFramePr>
        <p:xfrm>
          <a:off x="5292080" y="4725144"/>
          <a:ext cx="936104" cy="605714"/>
        </p:xfrm>
        <a:graphic>
          <a:graphicData uri="http://schemas.openxmlformats.org/presentationml/2006/ole">
            <p:oleObj spid="_x0000_s17712" name="Equation" r:id="rId11" imgW="647700" imgH="419100" progId="">
              <p:embed/>
            </p:oleObj>
          </a:graphicData>
        </a:graphic>
      </p:graphicFrame>
      <p:graphicFrame>
        <p:nvGraphicFramePr>
          <p:cNvPr id="100363" name="Object 11"/>
          <p:cNvGraphicFramePr>
            <a:graphicFrameLocks noChangeAspect="1"/>
          </p:cNvGraphicFramePr>
          <p:nvPr/>
        </p:nvGraphicFramePr>
        <p:xfrm>
          <a:off x="6372200" y="4797152"/>
          <a:ext cx="2053629" cy="432048"/>
        </p:xfrm>
        <a:graphic>
          <a:graphicData uri="http://schemas.openxmlformats.org/presentationml/2006/ole">
            <p:oleObj spid="_x0000_s17713" name="Equation" r:id="rId12" imgW="1205977" imgH="253890" progId="">
              <p:embed/>
            </p:oleObj>
          </a:graphicData>
        </a:graphic>
      </p:graphicFrame>
      <p:graphicFrame>
        <p:nvGraphicFramePr>
          <p:cNvPr id="100364" name="Object 12"/>
          <p:cNvGraphicFramePr>
            <a:graphicFrameLocks noChangeAspect="1"/>
          </p:cNvGraphicFramePr>
          <p:nvPr/>
        </p:nvGraphicFramePr>
        <p:xfrm>
          <a:off x="5076056" y="5373216"/>
          <a:ext cx="1928955" cy="360040"/>
        </p:xfrm>
        <a:graphic>
          <a:graphicData uri="http://schemas.openxmlformats.org/presentationml/2006/ole">
            <p:oleObj spid="_x0000_s17714" name="Equation" r:id="rId13" imgW="1358310" imgH="253890" progId="">
              <p:embed/>
            </p:oleObj>
          </a:graphicData>
        </a:graphic>
      </p:graphicFrame>
      <p:sp>
        <p:nvSpPr>
          <p:cNvPr id="29" name="Rounded Rectangle 28"/>
          <p:cNvSpPr/>
          <p:nvPr/>
        </p:nvSpPr>
        <p:spPr>
          <a:xfrm flipV="1">
            <a:off x="1619672" y="4136706"/>
            <a:ext cx="3240360" cy="5884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297626116"/>
              </p:ext>
            </p:extLst>
          </p:nvPr>
        </p:nvGraphicFramePr>
        <p:xfrm>
          <a:off x="1907704" y="4107099"/>
          <a:ext cx="2267937" cy="647649"/>
        </p:xfrm>
        <a:graphic>
          <a:graphicData uri="http://schemas.openxmlformats.org/presentationml/2006/ole">
            <p:oleObj spid="_x0000_s17715" name="Equation" r:id="rId14" imgW="888614" imgH="25389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931394153"/>
              </p:ext>
            </p:extLst>
          </p:nvPr>
        </p:nvGraphicFramePr>
        <p:xfrm>
          <a:off x="930182" y="4907186"/>
          <a:ext cx="3722687" cy="754062"/>
        </p:xfrm>
        <a:graphic>
          <a:graphicData uri="http://schemas.openxmlformats.org/presentationml/2006/ole">
            <p:oleObj spid="_x0000_s17716" name="Equation" r:id="rId15" imgW="2260600" imgH="457200" progId="">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3104888862"/>
              </p:ext>
            </p:extLst>
          </p:nvPr>
        </p:nvGraphicFramePr>
        <p:xfrm>
          <a:off x="2339752" y="3648096"/>
          <a:ext cx="1512391" cy="425903"/>
        </p:xfrm>
        <a:graphic>
          <a:graphicData uri="http://schemas.openxmlformats.org/presentationml/2006/ole">
            <p:oleObj spid="_x0000_s17717" name="Equation" r:id="rId16" imgW="723586" imgH="203112" progId="">
              <p:embed/>
            </p:oleObj>
          </a:graphicData>
        </a:graphic>
      </p:graphicFrame>
      <p:sp>
        <p:nvSpPr>
          <p:cNvPr id="2" name="Slide Number Placeholder 1"/>
          <p:cNvSpPr>
            <a:spLocks noGrp="1"/>
          </p:cNvSpPr>
          <p:nvPr>
            <p:ph type="sldNum" sz="quarter" idx="12"/>
          </p:nvPr>
        </p:nvSpPr>
        <p:spPr/>
        <p:txBody>
          <a:bodyPr/>
          <a:lstStyle/>
          <a:p>
            <a:fld id="{0BC3A824-F91E-4F1E-BA20-7A5B64B03BB2}" type="slidenum">
              <a:rPr lang="en-US" smtClean="0"/>
              <a:pPr/>
              <a:t>30</a:t>
            </a:fld>
            <a:endParaRPr lang="en-US"/>
          </a:p>
        </p:txBody>
      </p:sp>
    </p:spTree>
    <p:custDataLst>
      <p:tags r:id="rId2"/>
    </p:custDataLst>
    <p:extLst>
      <p:ext uri="{BB962C8B-B14F-4D97-AF65-F5344CB8AC3E}">
        <p14:creationId xmlns:p14="http://schemas.microsoft.com/office/powerpoint/2010/main" xmlns="" val="978722282"/>
      </p:ext>
    </p:extLst>
  </p:cSld>
  <p:clrMapOvr>
    <a:masterClrMapping/>
  </p:clrMapOvr>
  <mc:AlternateContent xmlns:mc="http://schemas.openxmlformats.org/markup-compatibility/2006">
    <mc:Choice xmlns:p14="http://schemas.microsoft.com/office/powerpoint/2010/main" xmlns="" Requires="p14">
      <p:transition spd="slow" p14:dur="2000" advTm="234084"/>
    </mc:Choice>
    <mc:Fallback>
      <p:transition spd="slow" advTm="234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0363"/>
                                        </p:tgtEl>
                                        <p:attrNameLst>
                                          <p:attrName>style.visibility</p:attrName>
                                        </p:attrNameLst>
                                      </p:cBhvr>
                                      <p:to>
                                        <p:strVal val="visible"/>
                                      </p:to>
                                    </p:set>
                                    <p:anim calcmode="lin" valueType="num">
                                      <p:cBhvr additive="base">
                                        <p:cTn id="15" dur="500" fill="hold"/>
                                        <p:tgtEl>
                                          <p:spTgt spid="100363"/>
                                        </p:tgtEl>
                                        <p:attrNameLst>
                                          <p:attrName>ppt_x</p:attrName>
                                        </p:attrNameLst>
                                      </p:cBhvr>
                                      <p:tavLst>
                                        <p:tav tm="0">
                                          <p:val>
                                            <p:strVal val="1+#ppt_w/2"/>
                                          </p:val>
                                        </p:tav>
                                        <p:tav tm="100000">
                                          <p:val>
                                            <p:strVal val="#ppt_x"/>
                                          </p:val>
                                        </p:tav>
                                      </p:tavLst>
                                    </p:anim>
                                    <p:anim calcmode="lin" valueType="num">
                                      <p:cBhvr additive="base">
                                        <p:cTn id="16" dur="500" fill="hold"/>
                                        <p:tgtEl>
                                          <p:spTgt spid="10036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0364"/>
                                        </p:tgtEl>
                                        <p:attrNameLst>
                                          <p:attrName>style.visibility</p:attrName>
                                        </p:attrNameLst>
                                      </p:cBhvr>
                                      <p:to>
                                        <p:strVal val="visible"/>
                                      </p:to>
                                    </p:set>
                                    <p:anim calcmode="lin" valueType="num">
                                      <p:cBhvr additive="base">
                                        <p:cTn id="19" dur="500" fill="hold"/>
                                        <p:tgtEl>
                                          <p:spTgt spid="100364"/>
                                        </p:tgtEl>
                                        <p:attrNameLst>
                                          <p:attrName>ppt_x</p:attrName>
                                        </p:attrNameLst>
                                      </p:cBhvr>
                                      <p:tavLst>
                                        <p:tav tm="0">
                                          <p:val>
                                            <p:strVal val="1+#ppt_w/2"/>
                                          </p:val>
                                        </p:tav>
                                        <p:tav tm="100000">
                                          <p:val>
                                            <p:strVal val="#ppt_x"/>
                                          </p:val>
                                        </p:tav>
                                      </p:tavLst>
                                    </p:anim>
                                    <p:anim calcmode="lin" valueType="num">
                                      <p:cBhvr additive="base">
                                        <p:cTn id="20" dur="500" fill="hold"/>
                                        <p:tgtEl>
                                          <p:spTgt spid="10036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1+#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par>
                                <p:cTn id="51" presetID="2" presetClass="entr" presetSubtype="8" fill="hold" grpId="1"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0-#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xit" presetSubtype="8" fill="hold" grpId="1" nodeType="withEffect">
                                  <p:stCondLst>
                                    <p:cond delay="0"/>
                                  </p:stCondLst>
                                  <p:childTnLst>
                                    <p:anim calcmode="lin" valueType="num">
                                      <p:cBhvr additive="base">
                                        <p:cTn id="60" dur="500"/>
                                        <p:tgtEl>
                                          <p:spTgt spid="20"/>
                                        </p:tgtEl>
                                        <p:attrNameLst>
                                          <p:attrName>ppt_x</p:attrName>
                                        </p:attrNameLst>
                                      </p:cBhvr>
                                      <p:tavLst>
                                        <p:tav tm="0">
                                          <p:val>
                                            <p:strVal val="ppt_x"/>
                                          </p:val>
                                        </p:tav>
                                        <p:tav tm="100000">
                                          <p:val>
                                            <p:strVal val="0-ppt_w/2"/>
                                          </p:val>
                                        </p:tav>
                                      </p:tavLst>
                                    </p:anim>
                                    <p:anim calcmode="lin" valueType="num">
                                      <p:cBhvr additive="base">
                                        <p:cTn id="61" dur="500"/>
                                        <p:tgtEl>
                                          <p:spTgt spid="20"/>
                                        </p:tgtEl>
                                        <p:attrNameLst>
                                          <p:attrName>ppt_y</p:attrName>
                                        </p:attrNameLst>
                                      </p:cBhvr>
                                      <p:tavLst>
                                        <p:tav tm="0">
                                          <p:val>
                                            <p:strVal val="ppt_y"/>
                                          </p:val>
                                        </p:tav>
                                        <p:tav tm="100000">
                                          <p:val>
                                            <p:strVal val="ppt_y"/>
                                          </p:val>
                                        </p:tav>
                                      </p:tavLst>
                                    </p:anim>
                                    <p:set>
                                      <p:cBhvr>
                                        <p:cTn id="62" dur="1" fill="hold">
                                          <p:stCondLst>
                                            <p:cond delay="499"/>
                                          </p:stCondLst>
                                        </p:cTn>
                                        <p:tgtEl>
                                          <p:spTgt spid="20"/>
                                        </p:tgtEl>
                                        <p:attrNameLst>
                                          <p:attrName>style.visibility</p:attrName>
                                        </p:attrNameLst>
                                      </p:cBhvr>
                                      <p:to>
                                        <p:strVal val="hidden"/>
                                      </p:to>
                                    </p:set>
                                  </p:childTnLst>
                                </p:cTn>
                              </p:par>
                              <p:par>
                                <p:cTn id="63" presetID="2" presetClass="exit" presetSubtype="8" fill="hold" nodeType="withEffect">
                                  <p:stCondLst>
                                    <p:cond delay="0"/>
                                  </p:stCondLst>
                                  <p:childTnLst>
                                    <p:anim calcmode="lin" valueType="num">
                                      <p:cBhvr additive="base">
                                        <p:cTn id="64" dur="500"/>
                                        <p:tgtEl>
                                          <p:spTgt spid="10"/>
                                        </p:tgtEl>
                                        <p:attrNameLst>
                                          <p:attrName>ppt_x</p:attrName>
                                        </p:attrNameLst>
                                      </p:cBhvr>
                                      <p:tavLst>
                                        <p:tav tm="0">
                                          <p:val>
                                            <p:strVal val="ppt_x"/>
                                          </p:val>
                                        </p:tav>
                                        <p:tav tm="100000">
                                          <p:val>
                                            <p:strVal val="0-ppt_w/2"/>
                                          </p:val>
                                        </p:tav>
                                      </p:tavLst>
                                    </p:anim>
                                    <p:anim calcmode="lin" valueType="num">
                                      <p:cBhvr additive="base">
                                        <p:cTn id="65" dur="500"/>
                                        <p:tgtEl>
                                          <p:spTgt spid="10"/>
                                        </p:tgtEl>
                                        <p:attrNameLst>
                                          <p:attrName>ppt_y</p:attrName>
                                        </p:attrNameLst>
                                      </p:cBhvr>
                                      <p:tavLst>
                                        <p:tav tm="0">
                                          <p:val>
                                            <p:strVal val="ppt_y"/>
                                          </p:val>
                                        </p:tav>
                                        <p:tav tm="100000">
                                          <p:val>
                                            <p:strVal val="ppt_y"/>
                                          </p:val>
                                        </p:tav>
                                      </p:tavLst>
                                    </p:anim>
                                    <p:set>
                                      <p:cBhvr>
                                        <p:cTn id="66" dur="1" fill="hold">
                                          <p:stCondLst>
                                            <p:cond delay="499"/>
                                          </p:stCondLst>
                                        </p:cTn>
                                        <p:tgtEl>
                                          <p:spTgt spid="10"/>
                                        </p:tgtEl>
                                        <p:attrNameLst>
                                          <p:attrName>style.visibility</p:attrName>
                                        </p:attrNameLst>
                                      </p:cBhvr>
                                      <p:to>
                                        <p:strVal val="hidden"/>
                                      </p:to>
                                    </p:set>
                                  </p:childTnLst>
                                </p:cTn>
                              </p:par>
                              <p:par>
                                <p:cTn id="67" presetID="2" presetClass="entr" presetSubtype="8"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0-#ppt_w/2"/>
                                          </p:val>
                                        </p:tav>
                                        <p:tav tm="100000">
                                          <p:val>
                                            <p:strVal val="#ppt_x"/>
                                          </p:val>
                                        </p:tav>
                                      </p:tavLst>
                                    </p:anim>
                                    <p:anim calcmode="lin" valueType="num">
                                      <p:cBhvr additive="base">
                                        <p:cTn id="70" dur="50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0-#ppt_w/2"/>
                                          </p:val>
                                        </p:tav>
                                        <p:tav tm="100000">
                                          <p:val>
                                            <p:strVal val="#ppt_x"/>
                                          </p:val>
                                        </p:tav>
                                      </p:tavLst>
                                    </p:anim>
                                    <p:anim calcmode="lin" valueType="num">
                                      <p:cBhvr additive="base">
                                        <p:cTn id="7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0" grpId="1" animBg="1"/>
      <p:bldP spid="26" grpId="0" animBg="1"/>
      <p:bldP spid="27" grpId="0" animBg="1"/>
      <p:bldP spid="20" grpId="0"/>
      <p:bldP spid="20" grpId="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Synchronized oscillations</a:t>
            </a:r>
            <a:endParaRPr lang="fi-FI" dirty="0"/>
          </a:p>
        </p:txBody>
      </p:sp>
      <p:sp>
        <p:nvSpPr>
          <p:cNvPr id="7" name="Suorakulmio 6"/>
          <p:cNvSpPr/>
          <p:nvPr/>
        </p:nvSpPr>
        <p:spPr>
          <a:xfrm>
            <a:off x="1353551" y="1444134"/>
            <a:ext cx="2987421" cy="646331"/>
          </a:xfrm>
          <a:prstGeom prst="rect">
            <a:avLst/>
          </a:prstGeom>
        </p:spPr>
        <p:txBody>
          <a:bodyPr wrap="none">
            <a:spAutoFit/>
          </a:bodyPr>
          <a:lstStyle/>
          <a:p>
            <a:r>
              <a:rPr lang="fi-FI" b="1" dirty="0" err="1" smtClean="0"/>
              <a:t>Pastor</a:t>
            </a:r>
            <a:r>
              <a:rPr lang="fi-FI" b="1" dirty="0" smtClean="0"/>
              <a:t>, </a:t>
            </a:r>
            <a:r>
              <a:rPr lang="fi-FI" b="1" dirty="0" err="1" smtClean="0"/>
              <a:t>Raffelt</a:t>
            </a:r>
            <a:r>
              <a:rPr lang="fi-FI" b="1" dirty="0" smtClean="0"/>
              <a:t>, </a:t>
            </a:r>
            <a:r>
              <a:rPr lang="fi-FI" b="1" dirty="0" err="1" smtClean="0"/>
              <a:t>Semikoz</a:t>
            </a:r>
            <a:r>
              <a:rPr lang="fi-FI" b="1" dirty="0" smtClean="0"/>
              <a:t>,</a:t>
            </a:r>
          </a:p>
          <a:p>
            <a:r>
              <a:rPr lang="fi-FI" b="1" dirty="0" err="1" smtClean="0"/>
              <a:t>Phys.Rev</a:t>
            </a:r>
            <a:r>
              <a:rPr lang="fi-FI" b="1" dirty="0" smtClean="0"/>
              <a:t>. D65 (2002) 053011</a:t>
            </a:r>
            <a:r>
              <a:rPr lang="fi-FI" dirty="0" smtClean="0"/>
              <a:t> </a:t>
            </a:r>
            <a:endParaRPr lang="fi-FI" dirty="0"/>
          </a:p>
        </p:txBody>
      </p:sp>
      <p:pic>
        <p:nvPicPr>
          <p:cNvPr id="8" name="Kuva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0" y="2276872"/>
            <a:ext cx="3175261" cy="2301429"/>
          </a:xfrm>
          <a:prstGeom prst="rect">
            <a:avLst/>
          </a:prstGeom>
        </p:spPr>
      </p:pic>
      <p:sp>
        <p:nvSpPr>
          <p:cNvPr id="9" name="Espace réservé du contenu 8"/>
          <p:cNvSpPr>
            <a:spLocks noGrp="1"/>
          </p:cNvSpPr>
          <p:nvPr>
            <p:ph idx="1"/>
          </p:nvPr>
        </p:nvSpPr>
        <p:spPr/>
        <p:txBody>
          <a:bodyPr/>
          <a:lstStyle/>
          <a:p>
            <a:endParaRPr lang="fr-FR"/>
          </a:p>
        </p:txBody>
      </p:sp>
    </p:spTree>
    <p:extLst>
      <p:ext uri="{BB962C8B-B14F-4D97-AF65-F5344CB8AC3E}">
        <p14:creationId xmlns:p14="http://schemas.microsoft.com/office/powerpoint/2010/main" xmlns="" val="3804519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Sisällön paikkamerkki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2276872"/>
            <a:ext cx="8326254" cy="376239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5609214"/>
          </a:xfrm>
        </p:spPr>
        <p:txBody>
          <a:bodyPr>
            <a:normAutofit/>
          </a:bodyPr>
          <a:lstStyle/>
          <a:p>
            <a:r>
              <a:rPr lang="en-US" sz="2800" dirty="0" smtClean="0"/>
              <a:t>Cross sections rely on theoretical predictions</a:t>
            </a:r>
          </a:p>
          <a:p>
            <a:pPr>
              <a:buNone/>
            </a:pPr>
            <a:r>
              <a:rPr lang="en-US" sz="2400" dirty="0" smtClean="0"/>
              <a:t>     Ratio of flux </a:t>
            </a:r>
          </a:p>
          <a:p>
            <a:pPr>
              <a:buNone/>
            </a:pPr>
            <a:r>
              <a:rPr lang="en-US" sz="2400" dirty="0" smtClean="0"/>
              <a:t>     averaged cross-</a:t>
            </a:r>
          </a:p>
          <a:p>
            <a:pPr>
              <a:buNone/>
            </a:pPr>
            <a:r>
              <a:rPr lang="en-US" sz="2400" dirty="0" smtClean="0"/>
              <a:t>     sections:</a:t>
            </a:r>
          </a:p>
          <a:p>
            <a:pPr>
              <a:buNone/>
            </a:pPr>
            <a:endParaRPr lang="en-US" sz="1100" dirty="0" smtClean="0"/>
          </a:p>
          <a:p>
            <a:pPr>
              <a:buNone/>
            </a:pPr>
            <a:r>
              <a:rPr lang="en-US" sz="1100" dirty="0" smtClean="0"/>
              <a:t>		</a:t>
            </a:r>
          </a:p>
          <a:p>
            <a:pPr>
              <a:buNone/>
            </a:pPr>
            <a:r>
              <a:rPr lang="en-US" sz="1100" dirty="0" smtClean="0"/>
              <a:t>		</a:t>
            </a:r>
          </a:p>
          <a:p>
            <a:pPr>
              <a:buNone/>
            </a:pPr>
            <a:endParaRPr lang="en-US" sz="1100" dirty="0" smtClean="0"/>
          </a:p>
          <a:p>
            <a:pPr>
              <a:buNone/>
            </a:pPr>
            <a:endParaRPr lang="en-US" sz="1100" dirty="0" smtClean="0"/>
          </a:p>
          <a:p>
            <a:pPr>
              <a:buNone/>
            </a:pPr>
            <a:endParaRPr lang="en-US" sz="1100" dirty="0" smtClean="0"/>
          </a:p>
          <a:p>
            <a:pPr>
              <a:buNone/>
            </a:pPr>
            <a:endParaRPr lang="en-US" sz="1100" dirty="0" smtClean="0"/>
          </a:p>
          <a:p>
            <a:pPr>
              <a:buNone/>
            </a:pPr>
            <a:endParaRPr lang="en-US" sz="1100" dirty="0" smtClean="0"/>
          </a:p>
          <a:p>
            <a:r>
              <a:rPr lang="en-US" sz="2800" dirty="0" smtClean="0"/>
              <a:t>To measure: </a:t>
            </a:r>
          </a:p>
          <a:p>
            <a:pPr lvl="1"/>
            <a:r>
              <a:rPr lang="en-US" sz="2400" dirty="0" smtClean="0"/>
              <a:t>spallation sources (</a:t>
            </a:r>
            <a:r>
              <a:rPr lang="en-US" sz="2400" dirty="0" err="1" smtClean="0"/>
              <a:t>e.g</a:t>
            </a:r>
            <a:r>
              <a:rPr lang="en-US" sz="2400" dirty="0" smtClean="0"/>
              <a:t> SNS at Los Alamos, ESS at Lund) or</a:t>
            </a:r>
          </a:p>
          <a:p>
            <a:pPr lvl="1"/>
            <a:r>
              <a:rPr lang="en-US" sz="2400" dirty="0" smtClean="0"/>
              <a:t>Low energy beta-beams  </a:t>
            </a:r>
            <a:r>
              <a:rPr lang="en-US" sz="1800" b="1" dirty="0" smtClean="0"/>
              <a:t>[C. Volpe, J. Phys. G 30, L1-L6 (2004)]</a:t>
            </a:r>
          </a:p>
          <a:p>
            <a:pPr lvl="1"/>
            <a:endParaRPr lang="en-US" sz="2400" dirty="0" smtClean="0"/>
          </a:p>
        </p:txBody>
      </p:sp>
      <p:sp>
        <p:nvSpPr>
          <p:cNvPr id="27" name="ZoneTexte 26"/>
          <p:cNvSpPr txBox="1"/>
          <p:nvPr/>
        </p:nvSpPr>
        <p:spPr>
          <a:xfrm>
            <a:off x="7055768" y="1844824"/>
            <a:ext cx="2088232" cy="2862322"/>
          </a:xfrm>
          <a:prstGeom prst="rect">
            <a:avLst/>
          </a:prstGeom>
          <a:noFill/>
        </p:spPr>
        <p:txBody>
          <a:bodyPr wrap="square" rtlCol="0">
            <a:spAutoFit/>
          </a:bodyPr>
          <a:lstStyle/>
          <a:p>
            <a:pPr>
              <a:buNone/>
            </a:pPr>
            <a:r>
              <a:rPr lang="en-US" sz="2000" b="1" dirty="0" smtClean="0"/>
              <a:t>[Engel, McLaughlin, </a:t>
            </a:r>
          </a:p>
          <a:p>
            <a:r>
              <a:rPr lang="en-US" sz="2000" b="1" dirty="0" smtClean="0"/>
              <a:t>Volpe, PRD 67, 013005 (2003)]</a:t>
            </a:r>
          </a:p>
          <a:p>
            <a:pPr>
              <a:buNone/>
            </a:pPr>
            <a:endParaRPr lang="en-US" sz="2000" b="1" dirty="0" smtClean="0"/>
          </a:p>
          <a:p>
            <a:r>
              <a:rPr lang="en-US" sz="2000" b="1" dirty="0" smtClean="0"/>
              <a:t>[</a:t>
            </a:r>
            <a:r>
              <a:rPr lang="en-US" sz="2000" b="1" dirty="0" err="1" smtClean="0"/>
              <a:t>N.Paar</a:t>
            </a:r>
            <a:r>
              <a:rPr lang="en-US" sz="2000" b="1" dirty="0" smtClean="0"/>
              <a:t>, private </a:t>
            </a:r>
          </a:p>
          <a:p>
            <a:pPr marL="0" lvl="1"/>
            <a:r>
              <a:rPr lang="en-US" sz="2000" b="1" dirty="0" smtClean="0"/>
              <a:t>communication (as in </a:t>
            </a:r>
            <a:r>
              <a:rPr lang="fi-FI" sz="2000" b="1" dirty="0" smtClean="0"/>
              <a:t>PRC </a:t>
            </a:r>
            <a:r>
              <a:rPr lang="fi-FI" sz="2000" b="1" dirty="0"/>
              <a:t>77, 024608 (2008</a:t>
            </a:r>
            <a:r>
              <a:rPr lang="fi-FI" sz="2000" b="1" dirty="0" smtClean="0"/>
              <a:t>))</a:t>
            </a:r>
            <a:r>
              <a:rPr lang="en-US" sz="2000" b="1" dirty="0" smtClean="0"/>
              <a:t>]</a:t>
            </a:r>
            <a:endParaRPr lang="en-US" sz="2000" dirty="0" smtClean="0"/>
          </a:p>
        </p:txBody>
      </p:sp>
      <p:cxnSp>
        <p:nvCxnSpPr>
          <p:cNvPr id="15" name="Connecteur droit 14"/>
          <p:cNvCxnSpPr/>
          <p:nvPr/>
        </p:nvCxnSpPr>
        <p:spPr>
          <a:xfrm>
            <a:off x="7055768" y="3284984"/>
            <a:ext cx="205273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0" y="307266"/>
            <a:ext cx="9144000" cy="5294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lvl="0" algn="ctr">
              <a:spcBef>
                <a:spcPct val="0"/>
              </a:spcBef>
            </a:pPr>
            <a:r>
              <a:rPr lang="en-US" sz="3600" dirty="0" smtClean="0"/>
              <a:t>Remark: large uncertainties on cross sections</a:t>
            </a:r>
            <a:endParaRPr lang="en-US" sz="3600" dirty="0"/>
          </a:p>
        </p:txBody>
      </p:sp>
      <p:sp>
        <p:nvSpPr>
          <p:cNvPr id="19" name="Title 1"/>
          <p:cNvSpPr txBox="1">
            <a:spLocks/>
          </p:cNvSpPr>
          <p:nvPr/>
        </p:nvSpPr>
        <p:spPr>
          <a:xfrm>
            <a:off x="0" y="-16769"/>
            <a:ext cx="9144000" cy="3240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rgbClr val="00B0F0"/>
                </a:solidFill>
              </a:rPr>
              <a:t>A.  Open Questions		                 B.  Neutrino evolution 	</a:t>
            </a:r>
            <a:r>
              <a:rPr lang="en-US" sz="2000" dirty="0" smtClean="0">
                <a:solidFill>
                  <a:schemeClr val="bg1"/>
                </a:solidFill>
              </a:rPr>
              <a:t>    C. Neutrino Signal at HALO </a:t>
            </a:r>
            <a:endParaRPr lang="en-US" sz="2000" dirty="0">
              <a:solidFill>
                <a:schemeClr val="bg1"/>
              </a:solidFill>
            </a:endParaRPr>
          </a:p>
        </p:txBody>
      </p:sp>
      <p:sp>
        <p:nvSpPr>
          <p:cNvPr id="20" name="Rounded Rectangle: bottom"/>
          <p:cNvSpPr/>
          <p:nvPr/>
        </p:nvSpPr>
        <p:spPr>
          <a:xfrm>
            <a:off x="251520" y="5633319"/>
            <a:ext cx="8712968" cy="119683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800" dirty="0" smtClean="0"/>
              <a:t>In order to extract as much information as possible from SN </a:t>
            </a:r>
            <a:r>
              <a:rPr lang="en-US" sz="2800" dirty="0" smtClean="0">
                <a:latin typeface="Symbol" pitchFamily="18" charset="2"/>
              </a:rPr>
              <a:t>n</a:t>
            </a:r>
            <a:r>
              <a:rPr lang="en-US" sz="2800" dirty="0" smtClean="0"/>
              <a:t> fluxes, the </a:t>
            </a:r>
            <a:r>
              <a:rPr lang="fi-FI" sz="2800" dirty="0" smtClean="0">
                <a:latin typeface="Symbol" pitchFamily="18" charset="2"/>
              </a:rPr>
              <a:t>n</a:t>
            </a:r>
            <a:r>
              <a:rPr lang="en-US" sz="2800" dirty="0" smtClean="0"/>
              <a:t>– </a:t>
            </a:r>
            <a:r>
              <a:rPr lang="en-US" sz="2800" dirty="0" err="1" smtClean="0"/>
              <a:t>Pb</a:t>
            </a:r>
            <a:r>
              <a:rPr lang="en-US" sz="2800" dirty="0" smtClean="0"/>
              <a:t> cross sections should be measured!</a:t>
            </a:r>
            <a:endParaRPr lang="en-US" sz="2800" baseline="-25000" dirty="0">
              <a:solidFill>
                <a:schemeClr val="bg1"/>
              </a:solidFill>
            </a:endParaRPr>
          </a:p>
        </p:txBody>
      </p:sp>
      <p:pic>
        <p:nvPicPr>
          <p:cNvPr id="23" name="Image 22" descr="AveAlphaContours.jpg"/>
          <p:cNvPicPr>
            <a:picLocks noChangeAspect="1"/>
          </p:cNvPicPr>
          <p:nvPr/>
        </p:nvPicPr>
        <p:blipFill>
          <a:blip r:embed="rId5" cstate="print"/>
          <a:srcRect l="51483" t="5942" r="663" b="-26"/>
          <a:stretch>
            <a:fillRect/>
          </a:stretch>
        </p:blipFill>
        <p:spPr>
          <a:xfrm>
            <a:off x="3203848" y="1268761"/>
            <a:ext cx="3312368" cy="3576076"/>
          </a:xfrm>
          <a:prstGeom prst="rect">
            <a:avLst/>
          </a:prstGeom>
        </p:spPr>
      </p:pic>
      <p:pic>
        <p:nvPicPr>
          <p:cNvPr id="24" name="Image 23" descr="AveAlphaContours.jpg"/>
          <p:cNvPicPr>
            <a:picLocks noChangeAspect="1"/>
          </p:cNvPicPr>
          <p:nvPr/>
        </p:nvPicPr>
        <p:blipFill>
          <a:blip r:embed="rId5" cstate="print"/>
          <a:srcRect t="19884" r="97249" b="22752"/>
          <a:stretch>
            <a:fillRect/>
          </a:stretch>
        </p:blipFill>
        <p:spPr>
          <a:xfrm>
            <a:off x="2915816" y="1628800"/>
            <a:ext cx="220080" cy="2520280"/>
          </a:xfrm>
          <a:prstGeom prst="rect">
            <a:avLst/>
          </a:prstGeom>
        </p:spPr>
      </p:pic>
      <p:graphicFrame>
        <p:nvGraphicFramePr>
          <p:cNvPr id="10" name="Objet 9"/>
          <p:cNvGraphicFramePr>
            <a:graphicFrameLocks noChangeAspect="1"/>
          </p:cNvGraphicFramePr>
          <p:nvPr/>
        </p:nvGraphicFramePr>
        <p:xfrm>
          <a:off x="0" y="2780928"/>
          <a:ext cx="2903538" cy="1089025"/>
        </p:xfrm>
        <a:graphic>
          <a:graphicData uri="http://schemas.openxmlformats.org/presentationml/2006/ole">
            <p:oleObj spid="_x0000_s11293" name="Équation" r:id="rId6" imgW="1485900" imgH="558800" progId="Equation.3">
              <p:embed/>
            </p:oleObj>
          </a:graphicData>
        </a:graphic>
      </p:graphicFrame>
      <p:sp>
        <p:nvSpPr>
          <p:cNvPr id="11" name="ZoneTexte 10"/>
          <p:cNvSpPr txBox="1"/>
          <p:nvPr/>
        </p:nvSpPr>
        <p:spPr>
          <a:xfrm>
            <a:off x="6551712" y="1844824"/>
            <a:ext cx="1224136" cy="1938992"/>
          </a:xfrm>
          <a:prstGeom prst="rect">
            <a:avLst/>
          </a:prstGeom>
          <a:noFill/>
        </p:spPr>
        <p:txBody>
          <a:bodyPr wrap="square" rtlCol="0">
            <a:spAutoFit/>
          </a:bodyPr>
          <a:lstStyle/>
          <a:p>
            <a:r>
              <a:rPr lang="en-US" sz="2400" dirty="0" smtClean="0"/>
              <a:t>(1)</a:t>
            </a:r>
          </a:p>
          <a:p>
            <a:endParaRPr lang="en-US" sz="2400" dirty="0" smtClean="0"/>
          </a:p>
          <a:p>
            <a:endParaRPr lang="en-US" sz="2400" dirty="0" smtClean="0"/>
          </a:p>
          <a:p>
            <a:endParaRPr lang="en-US" sz="2400" dirty="0" smtClean="0"/>
          </a:p>
          <a:p>
            <a:r>
              <a:rPr lang="en-US" sz="2400" dirty="0" smtClean="0"/>
              <a:t>(2)</a:t>
            </a:r>
            <a:endParaRPr lang="en-US" sz="2400" dirty="0"/>
          </a:p>
        </p:txBody>
      </p:sp>
    </p:spTree>
    <p:custDataLst>
      <p:tags r:id="rId2"/>
    </p:custDataLst>
    <p:extLst>
      <p:ext uri="{BB962C8B-B14F-4D97-AF65-F5344CB8AC3E}">
        <p14:creationId xmlns:p14="http://schemas.microsoft.com/office/powerpoint/2010/main" xmlns="" val="373377754"/>
      </p:ext>
    </p:extLst>
  </p:cSld>
  <p:clrMapOvr>
    <a:masterClrMapping/>
  </p:clrMapOvr>
  <p:transition advTm="667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anim calcmode="lin" valueType="num">
                                      <p:cBhvr additive="base">
                                        <p:cTn id="1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3" end="1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anim calcmode="lin" valueType="num">
                                      <p:cBhvr additive="base">
                                        <p:cTn id="15"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a:xfrm>
            <a:off x="251520" y="836712"/>
            <a:ext cx="8892480" cy="5688632"/>
          </a:xfrm>
        </p:spPr>
        <p:txBody>
          <a:bodyPr>
            <a:noAutofit/>
          </a:bodyPr>
          <a:lstStyle/>
          <a:p>
            <a:pPr marL="342900" lvl="1" indent="-342900">
              <a:buFont typeface="Arial" pitchFamily="34" charset="0"/>
              <a:buChar char="•"/>
            </a:pPr>
            <a:r>
              <a:rPr lang="en-US" smtClean="0"/>
              <a:t>Assuming</a:t>
            </a:r>
            <a:r>
              <a:rPr lang="en-US" b="1" smtClean="0"/>
              <a:t> IMH </a:t>
            </a:r>
            <a:r>
              <a:rPr lang="en-US" smtClean="0"/>
              <a:t>and</a:t>
            </a:r>
            <a:r>
              <a:rPr lang="en-US" b="1" smtClean="0"/>
              <a:t> equal luminosities:</a:t>
            </a:r>
            <a:endParaRPr lang="fi-FI"/>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2024634"/>
            <a:ext cx="9144000" cy="3270206"/>
          </a:xfrm>
          <a:prstGeom prst="rect">
            <a:avLst/>
          </a:prstGeom>
        </p:spPr>
      </p:pic>
      <p:sp>
        <p:nvSpPr>
          <p:cNvPr id="18" name="TextBox 17"/>
          <p:cNvSpPr txBox="1"/>
          <p:nvPr/>
        </p:nvSpPr>
        <p:spPr>
          <a:xfrm>
            <a:off x="221521" y="1638495"/>
            <a:ext cx="8445134" cy="461665"/>
          </a:xfrm>
          <a:prstGeom prst="rect">
            <a:avLst/>
          </a:prstGeom>
          <a:noFill/>
        </p:spPr>
        <p:txBody>
          <a:bodyPr wrap="square" rtlCol="0">
            <a:spAutoFit/>
          </a:bodyPr>
          <a:lstStyle/>
          <a:p>
            <a:r>
              <a:rPr lang="en-US" sz="2400" b="1" smtClean="0">
                <a:effectLst>
                  <a:outerShdw blurRad="38100" dist="38100" dir="2700000" algn="tl">
                    <a:srgbClr val="000000">
                      <a:alpha val="43137"/>
                    </a:srgbClr>
                  </a:outerShdw>
                </a:effectLst>
              </a:rPr>
              <a:t>		       </a:t>
            </a:r>
            <a:r>
              <a:rPr lang="en-US" sz="2400" b="1" err="1" smtClean="0">
                <a:effectLst>
                  <a:outerShdw blurRad="38100" dist="38100" dir="2700000" algn="tl">
                    <a:srgbClr val="000000">
                      <a:alpha val="43137"/>
                    </a:srgbClr>
                  </a:outerShdw>
                </a:effectLst>
              </a:rPr>
              <a:t>1n</a:t>
            </a:r>
            <a:r>
              <a:rPr lang="en-US" sz="2400" b="1" smtClean="0">
                <a:effectLst>
                  <a:outerShdw blurRad="38100" dist="38100" dir="2700000" algn="tl">
                    <a:srgbClr val="000000">
                      <a:alpha val="43137"/>
                    </a:srgbClr>
                  </a:outerShdw>
                </a:effectLst>
              </a:rPr>
              <a:t>				           </a:t>
            </a:r>
            <a:r>
              <a:rPr lang="en-US" sz="2400" b="1" err="1" smtClean="0">
                <a:effectLst>
                  <a:outerShdw blurRad="38100" dist="38100" dir="2700000" algn="tl">
                    <a:srgbClr val="000000">
                      <a:alpha val="43137"/>
                    </a:srgbClr>
                  </a:outerShdw>
                </a:effectLst>
              </a:rPr>
              <a:t>2n</a:t>
            </a:r>
            <a:r>
              <a:rPr lang="en-US" sz="2400" b="1" smtClean="0">
                <a:effectLst>
                  <a:outerShdw blurRad="38100" dist="38100" dir="2700000" algn="tl">
                    <a:srgbClr val="000000">
                      <a:alpha val="43137"/>
                    </a:srgbClr>
                  </a:outerShdw>
                </a:effectLst>
              </a:rPr>
              <a:t> </a:t>
            </a:r>
          </a:p>
        </p:txBody>
      </p:sp>
      <p:graphicFrame>
        <p:nvGraphicFramePr>
          <p:cNvPr id="3" name="Object 2"/>
          <p:cNvGraphicFramePr>
            <a:graphicFrameLocks noChangeAspect="1"/>
          </p:cNvGraphicFramePr>
          <p:nvPr>
            <p:extLst>
              <p:ext uri="{D42A27DB-BD31-4B8C-83A1-F6EECF244321}">
                <p14:modId xmlns:p14="http://schemas.microsoft.com/office/powerpoint/2010/main" xmlns="" val="2783139231"/>
              </p:ext>
            </p:extLst>
          </p:nvPr>
        </p:nvGraphicFramePr>
        <p:xfrm>
          <a:off x="6497044" y="872095"/>
          <a:ext cx="2465388" cy="690562"/>
        </p:xfrm>
        <a:graphic>
          <a:graphicData uri="http://schemas.openxmlformats.org/presentationml/2006/ole">
            <p:oleObj spid="_x0000_s15414" name="Equation" r:id="rId6" imgW="1218671" imgH="342751" progId="">
              <p:embed/>
            </p:oleObj>
          </a:graphicData>
        </a:graphic>
      </p:graphicFrame>
      <p:sp>
        <p:nvSpPr>
          <p:cNvPr id="5" name="Rectangle 4"/>
          <p:cNvSpPr/>
          <p:nvPr/>
        </p:nvSpPr>
        <p:spPr>
          <a:xfrm>
            <a:off x="7668344" y="1484784"/>
            <a:ext cx="1475656" cy="17325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aphicFrame>
        <p:nvGraphicFramePr>
          <p:cNvPr id="209921" name="Object 1"/>
          <p:cNvGraphicFramePr>
            <a:graphicFrameLocks noChangeAspect="1"/>
          </p:cNvGraphicFramePr>
          <p:nvPr>
            <p:extLst>
              <p:ext uri="{D42A27DB-BD31-4B8C-83A1-F6EECF244321}">
                <p14:modId xmlns:p14="http://schemas.microsoft.com/office/powerpoint/2010/main" xmlns="" val="2362464584"/>
              </p:ext>
            </p:extLst>
          </p:nvPr>
        </p:nvGraphicFramePr>
        <p:xfrm>
          <a:off x="7668344" y="1470585"/>
          <a:ext cx="1475656" cy="1711472"/>
        </p:xfrm>
        <a:graphic>
          <a:graphicData uri="http://schemas.openxmlformats.org/presentationml/2006/ole">
            <p:oleObj spid="_x0000_s15415" name="Equation" r:id="rId7" imgW="1028520" imgH="1193760" progId="">
              <p:embed/>
            </p:oleObj>
          </a:graphicData>
        </a:graphic>
      </p:graphicFrame>
      <p:sp>
        <p:nvSpPr>
          <p:cNvPr id="10" name="Title 1"/>
          <p:cNvSpPr txBox="1">
            <a:spLocks/>
          </p:cNvSpPr>
          <p:nvPr/>
        </p:nvSpPr>
        <p:spPr>
          <a:xfrm>
            <a:off x="0" y="307266"/>
            <a:ext cx="9144000" cy="5294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lvl="0">
              <a:spcBef>
                <a:spcPct val="0"/>
              </a:spcBef>
            </a:pPr>
            <a:r>
              <a:rPr lang="en-US" sz="3600" smtClean="0"/>
              <a:t>2)</a:t>
            </a:r>
            <a:r>
              <a:rPr lang="en-US" sz="3600"/>
              <a:t>	</a:t>
            </a:r>
            <a:r>
              <a:rPr lang="en-US" sz="3600" smtClean="0"/>
              <a:t>      1n- </a:t>
            </a:r>
            <a:r>
              <a:rPr lang="en-US" sz="3600"/>
              <a:t>and 2n-emission event rates</a:t>
            </a:r>
          </a:p>
        </p:txBody>
      </p:sp>
      <p:sp>
        <p:nvSpPr>
          <p:cNvPr id="13" name="Title 1"/>
          <p:cNvSpPr txBox="1">
            <a:spLocks/>
          </p:cNvSpPr>
          <p:nvPr/>
        </p:nvSpPr>
        <p:spPr>
          <a:xfrm>
            <a:off x="0" y="-16769"/>
            <a:ext cx="9144000" cy="3240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smtClean="0">
                <a:solidFill>
                  <a:srgbClr val="00B0F0"/>
                </a:solidFill>
              </a:rPr>
              <a:t>A.  Open Questions		                 B.  Neutrino evolution 	</a:t>
            </a:r>
            <a:r>
              <a:rPr lang="en-US" sz="2000" smtClean="0">
                <a:solidFill>
                  <a:schemeClr val="bg1"/>
                </a:solidFill>
              </a:rPr>
              <a:t>    C. Neutrino Signal at HALO </a:t>
            </a:r>
            <a:endParaRPr lang="en-US" sz="2000">
              <a:solidFill>
                <a:schemeClr val="bg1"/>
              </a:solidFill>
            </a:endParaRPr>
          </a:p>
        </p:txBody>
      </p:sp>
      <p:sp>
        <p:nvSpPr>
          <p:cNvPr id="11" name="Rounded Rectangle: bottom"/>
          <p:cNvSpPr/>
          <p:nvPr/>
        </p:nvSpPr>
        <p:spPr>
          <a:xfrm>
            <a:off x="251520" y="5301208"/>
            <a:ext cx="8712968" cy="12758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342900" indent="-342900">
              <a:buFont typeface="Wingdings" pitchFamily="2" charset="2"/>
              <a:buChar char="Ø"/>
            </a:pPr>
            <a:r>
              <a:rPr lang="en-US" sz="2400" dirty="0"/>
              <a:t>Complementary: </a:t>
            </a:r>
            <a:r>
              <a:rPr lang="en-US" sz="2400" dirty="0" err="1"/>
              <a:t>1n</a:t>
            </a:r>
            <a:r>
              <a:rPr lang="en-US" sz="2400" dirty="0"/>
              <a:t> events more sensitive to pinching for lower average energies while opposite true for </a:t>
            </a:r>
            <a:r>
              <a:rPr lang="en-US" sz="2400" dirty="0" err="1"/>
              <a:t>2n</a:t>
            </a:r>
            <a:r>
              <a:rPr lang="en-US" sz="2400" dirty="0"/>
              <a:t> events</a:t>
            </a:r>
          </a:p>
        </p:txBody>
      </p:sp>
    </p:spTree>
    <p:custDataLst>
      <p:tags r:id="rId2"/>
    </p:custDataLst>
    <p:extLst>
      <p:ext uri="{BB962C8B-B14F-4D97-AF65-F5344CB8AC3E}">
        <p14:creationId xmlns:p14="http://schemas.microsoft.com/office/powerpoint/2010/main" xmlns="" val="3405009505"/>
      </p:ext>
    </p:extLst>
  </p:cSld>
  <p:clrMapOvr>
    <a:masterClrMapping/>
  </p:clrMapOvr>
  <mc:AlternateContent xmlns:mc="http://schemas.openxmlformats.org/markup-compatibility/2006">
    <mc:Choice xmlns:p14="http://schemas.microsoft.com/office/powerpoint/2010/main" xmlns="" Requires="p14">
      <p:transition spd="slow" p14:dur="2000" advTm="140729"/>
    </mc:Choice>
    <mc:Fallback>
      <p:transition spd="slow" advTm="14072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7"/>
          </a:xfrm>
        </p:spPr>
        <p:txBody>
          <a:bodyPr>
            <a:normAutofit/>
          </a:bodyPr>
          <a:lstStyle/>
          <a:p>
            <a:pPr marL="342900" lvl="1" indent="-342900">
              <a:buFont typeface="Arial" pitchFamily="34" charset="0"/>
              <a:buChar char="•"/>
            </a:pPr>
            <a:r>
              <a:rPr lang="en-US" dirty="0" smtClean="0"/>
              <a:t>Relative statistical error depending on the event numbers: </a:t>
            </a:r>
            <a:r>
              <a:rPr lang="en-US" i="1" dirty="0" smtClean="0"/>
              <a:t>N</a:t>
            </a:r>
            <a:r>
              <a:rPr lang="en-US" baseline="-25000" dirty="0" smtClean="0"/>
              <a:t>1n</a:t>
            </a:r>
            <a:r>
              <a:rPr lang="en-US" dirty="0" smtClean="0"/>
              <a:t> and </a:t>
            </a:r>
            <a:r>
              <a:rPr lang="en-US" i="1" dirty="0" smtClean="0"/>
              <a:t>N</a:t>
            </a:r>
            <a:r>
              <a:rPr lang="en-US" baseline="-25000" dirty="0" smtClean="0"/>
              <a:t>2n</a:t>
            </a:r>
            <a:r>
              <a:rPr lang="en-US" dirty="0" smtClean="0"/>
              <a:t>:</a:t>
            </a:r>
          </a:p>
        </p:txBody>
      </p:sp>
      <p:pic>
        <p:nvPicPr>
          <p:cNvPr id="45" name="Image 44" descr="ratioERRORS.jpg"/>
          <p:cNvPicPr>
            <a:picLocks noChangeAspect="1"/>
          </p:cNvPicPr>
          <p:nvPr/>
        </p:nvPicPr>
        <p:blipFill>
          <a:blip r:embed="rId5" cstate="print"/>
          <a:stretch>
            <a:fillRect/>
          </a:stretch>
        </p:blipFill>
        <p:spPr>
          <a:xfrm>
            <a:off x="0" y="1340768"/>
            <a:ext cx="4294152" cy="4365104"/>
          </a:xfrm>
          <a:prstGeom prst="rect">
            <a:avLst/>
          </a:prstGeom>
        </p:spPr>
      </p:pic>
      <p:sp>
        <p:nvSpPr>
          <p:cNvPr id="19" name="Title 1"/>
          <p:cNvSpPr txBox="1">
            <a:spLocks/>
          </p:cNvSpPr>
          <p:nvPr/>
        </p:nvSpPr>
        <p:spPr>
          <a:xfrm>
            <a:off x="0" y="307266"/>
            <a:ext cx="9144000" cy="5294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spcBef>
                <a:spcPct val="0"/>
              </a:spcBef>
            </a:pPr>
            <a:r>
              <a:rPr lang="en-US" sz="3600" dirty="0" smtClean="0"/>
              <a:t>3)  	      About statistics related to the ratio</a:t>
            </a:r>
            <a:endParaRPr lang="en-US" sz="3600" dirty="0"/>
          </a:p>
        </p:txBody>
      </p:sp>
      <p:sp>
        <p:nvSpPr>
          <p:cNvPr id="22" name="Title 1"/>
          <p:cNvSpPr txBox="1">
            <a:spLocks/>
          </p:cNvSpPr>
          <p:nvPr/>
        </p:nvSpPr>
        <p:spPr>
          <a:xfrm>
            <a:off x="0" y="-16769"/>
            <a:ext cx="9144000" cy="3240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smtClean="0">
                <a:solidFill>
                  <a:srgbClr val="00B0F0"/>
                </a:solidFill>
              </a:rPr>
              <a:t>A.  Open Questions		                 B.  Neutrino evolution 	</a:t>
            </a:r>
            <a:r>
              <a:rPr lang="en-US" sz="2000" smtClean="0">
                <a:solidFill>
                  <a:schemeClr val="bg1"/>
                </a:solidFill>
              </a:rPr>
              <a:t>    C. Neutrino Signal at HALO </a:t>
            </a:r>
            <a:endParaRPr lang="en-US" sz="2000">
              <a:solidFill>
                <a:schemeClr val="bg1"/>
              </a:solidFill>
            </a:endParaRPr>
          </a:p>
        </p:txBody>
      </p:sp>
      <p:pic>
        <p:nvPicPr>
          <p:cNvPr id="20" name="Image 19" descr="ratioErrors50.jpg"/>
          <p:cNvPicPr>
            <a:picLocks noChangeAspect="1"/>
          </p:cNvPicPr>
          <p:nvPr/>
        </p:nvPicPr>
        <p:blipFill>
          <a:blip r:embed="rId6" cstate="print"/>
          <a:stretch>
            <a:fillRect/>
          </a:stretch>
        </p:blipFill>
        <p:spPr>
          <a:xfrm>
            <a:off x="4932040" y="1412776"/>
            <a:ext cx="3833751" cy="3960440"/>
          </a:xfrm>
          <a:prstGeom prst="rect">
            <a:avLst/>
          </a:prstGeom>
        </p:spPr>
      </p:pic>
      <p:sp>
        <p:nvSpPr>
          <p:cNvPr id="9" name="Rectangle à coins arrondis 8"/>
          <p:cNvSpPr/>
          <p:nvPr/>
        </p:nvSpPr>
        <p:spPr>
          <a:xfrm>
            <a:off x="323528" y="4797152"/>
            <a:ext cx="576064" cy="7200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à coins arrondis 9"/>
          <p:cNvSpPr/>
          <p:nvPr/>
        </p:nvSpPr>
        <p:spPr>
          <a:xfrm>
            <a:off x="4716016" y="1484784"/>
            <a:ext cx="4248472" cy="4032448"/>
          </a:xfrm>
          <a:prstGeom prst="roundRect">
            <a:avLst>
              <a:gd name="adj" fmla="val 651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eur droit 11"/>
          <p:cNvCxnSpPr/>
          <p:nvPr/>
        </p:nvCxnSpPr>
        <p:spPr>
          <a:xfrm flipV="1">
            <a:off x="395536" y="1556792"/>
            <a:ext cx="4392488" cy="32403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827584" y="5517232"/>
            <a:ext cx="4104456"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915816" y="3717826"/>
            <a:ext cx="288032" cy="287238"/>
            <a:chOff x="2915816" y="3717826"/>
            <a:chExt cx="288032" cy="287238"/>
          </a:xfrm>
        </p:grpSpPr>
        <p:cxnSp>
          <p:nvCxnSpPr>
            <p:cNvPr id="13" name="Connecteur droit 12"/>
            <p:cNvCxnSpPr/>
            <p:nvPr/>
          </p:nvCxnSpPr>
          <p:spPr>
            <a:xfrm rot="5400000" flipH="1" flipV="1">
              <a:off x="2916610" y="3861048"/>
              <a:ext cx="287238" cy="7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a:off x="2915816" y="3861048"/>
              <a:ext cx="28803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611560" y="5013176"/>
            <a:ext cx="288032" cy="287238"/>
            <a:chOff x="2915816" y="3717826"/>
            <a:chExt cx="288032" cy="287238"/>
          </a:xfrm>
        </p:grpSpPr>
        <p:cxnSp>
          <p:nvCxnSpPr>
            <p:cNvPr id="34" name="Connecteur droit 33"/>
            <p:cNvCxnSpPr/>
            <p:nvPr/>
          </p:nvCxnSpPr>
          <p:spPr>
            <a:xfrm rot="5400000" flipH="1" flipV="1">
              <a:off x="2916610" y="3861048"/>
              <a:ext cx="287238" cy="7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10800000">
              <a:off x="2915816" y="3861048"/>
              <a:ext cx="28803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e 35"/>
          <p:cNvGrpSpPr/>
          <p:nvPr/>
        </p:nvGrpSpPr>
        <p:grpSpPr>
          <a:xfrm>
            <a:off x="7236296" y="3933056"/>
            <a:ext cx="288032" cy="287238"/>
            <a:chOff x="2915816" y="3717826"/>
            <a:chExt cx="288032" cy="287238"/>
          </a:xfrm>
        </p:grpSpPr>
        <p:cxnSp>
          <p:nvCxnSpPr>
            <p:cNvPr id="37" name="Connecteur droit 36"/>
            <p:cNvCxnSpPr/>
            <p:nvPr/>
          </p:nvCxnSpPr>
          <p:spPr>
            <a:xfrm rot="5400000" flipH="1" flipV="1">
              <a:off x="2916610" y="3861048"/>
              <a:ext cx="287238" cy="7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10800000">
              <a:off x="2915816" y="3861048"/>
              <a:ext cx="28803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e 38"/>
          <p:cNvGrpSpPr/>
          <p:nvPr/>
        </p:nvGrpSpPr>
        <p:grpSpPr>
          <a:xfrm>
            <a:off x="1619672" y="4797152"/>
            <a:ext cx="288032" cy="287238"/>
            <a:chOff x="2915816" y="3717826"/>
            <a:chExt cx="288032" cy="287238"/>
          </a:xfrm>
        </p:grpSpPr>
        <p:cxnSp>
          <p:nvCxnSpPr>
            <p:cNvPr id="40" name="Connecteur droit 39"/>
            <p:cNvCxnSpPr/>
            <p:nvPr/>
          </p:nvCxnSpPr>
          <p:spPr>
            <a:xfrm rot="5400000" flipH="1" flipV="1">
              <a:off x="2916610" y="3861048"/>
              <a:ext cx="287238" cy="7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10800000">
              <a:off x="2915816" y="3861048"/>
              <a:ext cx="28803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179512" y="5661248"/>
            <a:ext cx="8964488" cy="400110"/>
          </a:xfrm>
          <a:prstGeom prst="rect">
            <a:avLst/>
          </a:prstGeom>
        </p:spPr>
        <p:txBody>
          <a:bodyPr wrap="square">
            <a:spAutoFit/>
          </a:bodyPr>
          <a:lstStyle/>
          <a:p>
            <a:r>
              <a:rPr lang="en-US" sz="2000" b="1" dirty="0" smtClean="0"/>
              <a:t>Total numbers of events for IMH with equal luminosities </a:t>
            </a:r>
            <a:endParaRPr lang="en-US" sz="2000" dirty="0" smtClean="0"/>
          </a:p>
        </p:txBody>
      </p:sp>
      <p:sp>
        <p:nvSpPr>
          <p:cNvPr id="50" name="Rectangle 49"/>
          <p:cNvSpPr/>
          <p:nvPr/>
        </p:nvSpPr>
        <p:spPr>
          <a:xfrm>
            <a:off x="4211960" y="5229200"/>
            <a:ext cx="535724" cy="369332"/>
          </a:xfrm>
          <a:prstGeom prst="rect">
            <a:avLst/>
          </a:prstGeom>
        </p:spPr>
        <p:txBody>
          <a:bodyPr wrap="square" anchor="t">
            <a:spAutoFit/>
          </a:bodyPr>
          <a:lstStyle/>
          <a:p>
            <a:r>
              <a:rPr lang="en-US" dirty="0" smtClean="0"/>
              <a:t>780</a:t>
            </a:r>
            <a:endParaRPr lang="en-US" dirty="0"/>
          </a:p>
        </p:txBody>
      </p:sp>
      <p:sp>
        <p:nvSpPr>
          <p:cNvPr id="51" name="Rectangle 50"/>
          <p:cNvSpPr/>
          <p:nvPr/>
        </p:nvSpPr>
        <p:spPr>
          <a:xfrm>
            <a:off x="8785874" y="4725144"/>
            <a:ext cx="716252" cy="400110"/>
          </a:xfrm>
          <a:prstGeom prst="rect">
            <a:avLst/>
          </a:prstGeom>
        </p:spPr>
        <p:txBody>
          <a:bodyPr wrap="square" anchor="t">
            <a:spAutoFit/>
          </a:bodyPr>
          <a:lstStyle/>
          <a:p>
            <a:r>
              <a:rPr lang="en-US" sz="2000" dirty="0" smtClean="0"/>
              <a:t>62</a:t>
            </a:r>
            <a:endParaRPr lang="en-US" sz="2000" dirty="0"/>
          </a:p>
        </p:txBody>
      </p:sp>
      <p:sp>
        <p:nvSpPr>
          <p:cNvPr id="27" name="ZoneTexte 26"/>
          <p:cNvSpPr txBox="1"/>
          <p:nvPr/>
        </p:nvSpPr>
        <p:spPr>
          <a:xfrm>
            <a:off x="3123363" y="2845792"/>
            <a:ext cx="160112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 = 2.60 </a:t>
            </a:r>
            <a:r>
              <a:rPr lang="en-US" u="sng" dirty="0" smtClean="0"/>
              <a:t>+</a:t>
            </a:r>
            <a:r>
              <a:rPr lang="en-US" dirty="0" smtClean="0"/>
              <a:t> 0.25</a:t>
            </a:r>
          </a:p>
          <a:p>
            <a:r>
              <a:rPr lang="en-US" dirty="0" smtClean="0"/>
              <a:t>(1 </a:t>
            </a:r>
            <a:r>
              <a:rPr lang="en-US" dirty="0" err="1" smtClean="0"/>
              <a:t>kt</a:t>
            </a:r>
            <a:r>
              <a:rPr lang="en-US" dirty="0" smtClean="0"/>
              <a:t>, 10 </a:t>
            </a:r>
            <a:r>
              <a:rPr lang="en-US" dirty="0" err="1" smtClean="0"/>
              <a:t>kpc</a:t>
            </a:r>
            <a:r>
              <a:rPr lang="en-US" dirty="0" smtClean="0"/>
              <a:t>, 100%)</a:t>
            </a:r>
            <a:endParaRPr lang="en-US" dirty="0"/>
          </a:p>
        </p:txBody>
      </p:sp>
      <p:sp>
        <p:nvSpPr>
          <p:cNvPr id="48" name="ZoneTexte 47"/>
          <p:cNvSpPr txBox="1"/>
          <p:nvPr/>
        </p:nvSpPr>
        <p:spPr>
          <a:xfrm>
            <a:off x="1907705" y="3935336"/>
            <a:ext cx="144016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 = 5.2 </a:t>
            </a:r>
            <a:r>
              <a:rPr lang="en-US" u="sng" dirty="0" smtClean="0"/>
              <a:t>+</a:t>
            </a:r>
            <a:r>
              <a:rPr lang="en-US" dirty="0" smtClean="0"/>
              <a:t> 0.9 1 </a:t>
            </a:r>
            <a:r>
              <a:rPr lang="en-US" dirty="0" err="1" smtClean="0"/>
              <a:t>kt</a:t>
            </a:r>
            <a:r>
              <a:rPr lang="en-US" dirty="0" smtClean="0"/>
              <a:t>, 10 </a:t>
            </a:r>
            <a:r>
              <a:rPr lang="en-US" dirty="0" err="1" smtClean="0"/>
              <a:t>kpc</a:t>
            </a:r>
            <a:r>
              <a:rPr lang="en-US" dirty="0" smtClean="0"/>
              <a:t> (</a:t>
            </a:r>
            <a:r>
              <a:rPr lang="en-US" b="1" dirty="0" smtClean="0">
                <a:solidFill>
                  <a:srgbClr val="FF0000"/>
                </a:solidFill>
                <a:effectLst>
                  <a:outerShdw blurRad="38100" dist="38100" dir="2700000" algn="tl">
                    <a:srgbClr val="000000">
                      <a:alpha val="43137"/>
                    </a:srgbClr>
                  </a:outerShdw>
                </a:effectLst>
              </a:rPr>
              <a:t>50</a:t>
            </a:r>
            <a:r>
              <a:rPr lang="en-US" dirty="0" smtClean="0"/>
              <a:t>% per n)</a:t>
            </a:r>
            <a:endParaRPr lang="en-US" dirty="0"/>
          </a:p>
        </p:txBody>
      </p:sp>
      <p:sp>
        <p:nvSpPr>
          <p:cNvPr id="52" name="ZoneTexte 51"/>
          <p:cNvSpPr txBox="1"/>
          <p:nvPr/>
        </p:nvSpPr>
        <p:spPr>
          <a:xfrm>
            <a:off x="3923928" y="4005064"/>
            <a:ext cx="144016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 = </a:t>
            </a:r>
            <a:r>
              <a:rPr lang="en-US" dirty="0" smtClean="0"/>
              <a:t>5.2 </a:t>
            </a:r>
            <a:r>
              <a:rPr lang="en-US" u="sng" dirty="0" smtClean="0"/>
              <a:t>+</a:t>
            </a:r>
            <a:r>
              <a:rPr lang="en-US" dirty="0" smtClean="0"/>
              <a:t> 0.5</a:t>
            </a:r>
          </a:p>
          <a:p>
            <a:r>
              <a:rPr lang="en-US" dirty="0" smtClean="0"/>
              <a:t>(</a:t>
            </a:r>
            <a:r>
              <a:rPr lang="en-US" dirty="0"/>
              <a:t>1 </a:t>
            </a:r>
            <a:r>
              <a:rPr lang="en-US" dirty="0" err="1" smtClean="0"/>
              <a:t>kt</a:t>
            </a:r>
            <a:r>
              <a:rPr lang="en-US" dirty="0" smtClean="0"/>
              <a:t>, </a:t>
            </a:r>
            <a:r>
              <a:rPr lang="en-US" b="1" dirty="0" smtClean="0">
                <a:solidFill>
                  <a:srgbClr val="FF0000"/>
                </a:solidFill>
                <a:effectLst>
                  <a:outerShdw blurRad="38100" dist="38100" dir="2700000" algn="tl">
                    <a:srgbClr val="000000">
                      <a:alpha val="43137"/>
                    </a:srgbClr>
                  </a:outerShdw>
                </a:effectLst>
              </a:rPr>
              <a:t>5 </a:t>
            </a:r>
            <a:r>
              <a:rPr lang="en-US" b="1" dirty="0" err="1" smtClean="0">
                <a:solidFill>
                  <a:srgbClr val="FF0000"/>
                </a:solidFill>
                <a:effectLst>
                  <a:outerShdw blurRad="38100" dist="38100" dir="2700000" algn="tl">
                    <a:srgbClr val="000000">
                      <a:alpha val="43137"/>
                    </a:srgbClr>
                  </a:outerShdw>
                </a:effectLst>
              </a:rPr>
              <a:t>kpc</a:t>
            </a:r>
            <a:r>
              <a:rPr lang="en-US" b="1" dirty="0" smtClean="0">
                <a:solidFill>
                  <a:srgbClr val="FF0000"/>
                </a:solidFill>
                <a:effectLst>
                  <a:outerShdw blurRad="38100" dist="38100" dir="2700000" algn="tl">
                    <a:srgbClr val="000000">
                      <a:alpha val="43137"/>
                    </a:srgbClr>
                  </a:outerShdw>
                </a:effectLst>
              </a:rPr>
              <a:t> </a:t>
            </a:r>
            <a:r>
              <a:rPr lang="en-US" dirty="0" smtClean="0">
                <a:solidFill>
                  <a:schemeClr val="tx1"/>
                </a:solidFill>
              </a:rPr>
              <a:t>50</a:t>
            </a:r>
            <a:r>
              <a:rPr lang="en-US" dirty="0" smtClean="0"/>
              <a:t>% per n)</a:t>
            </a:r>
            <a:endParaRPr lang="en-US" dirty="0"/>
          </a:p>
        </p:txBody>
      </p:sp>
      <p:sp>
        <p:nvSpPr>
          <p:cNvPr id="53" name="ZoneTexte 52"/>
          <p:cNvSpPr txBox="1"/>
          <p:nvPr/>
        </p:nvSpPr>
        <p:spPr>
          <a:xfrm>
            <a:off x="828776" y="4438059"/>
            <a:ext cx="141356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79 t, 10 </a:t>
            </a:r>
            <a:r>
              <a:rPr lang="en-US" dirty="0" err="1" smtClean="0"/>
              <a:t>kpc</a:t>
            </a:r>
            <a:r>
              <a:rPr lang="en-US" dirty="0" smtClean="0"/>
              <a:t> 100%</a:t>
            </a:r>
            <a:endParaRPr lang="en-US" dirty="0"/>
          </a:p>
        </p:txBody>
      </p:sp>
      <p:sp>
        <p:nvSpPr>
          <p:cNvPr id="54" name="ZoneTexte 53"/>
          <p:cNvSpPr txBox="1"/>
          <p:nvPr/>
        </p:nvSpPr>
        <p:spPr>
          <a:xfrm>
            <a:off x="7496904" y="3085269"/>
            <a:ext cx="13681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 = 2.6 </a:t>
            </a:r>
            <a:r>
              <a:rPr lang="en-US" u="sng" dirty="0"/>
              <a:t>+</a:t>
            </a:r>
            <a:r>
              <a:rPr lang="en-US" dirty="0"/>
              <a:t> 0.9 </a:t>
            </a:r>
          </a:p>
          <a:p>
            <a:r>
              <a:rPr lang="en-US" dirty="0" smtClean="0"/>
              <a:t>(79 t, 10 </a:t>
            </a:r>
            <a:r>
              <a:rPr lang="en-US" dirty="0" err="1" smtClean="0"/>
              <a:t>kpc</a:t>
            </a:r>
            <a:r>
              <a:rPr lang="en-US" dirty="0" smtClean="0"/>
              <a:t> 100%)</a:t>
            </a:r>
            <a:endParaRPr lang="en-US" dirty="0"/>
          </a:p>
        </p:txBody>
      </p:sp>
      <p:sp>
        <p:nvSpPr>
          <p:cNvPr id="55" name="ZoneTexte 54"/>
          <p:cNvSpPr txBox="1"/>
          <p:nvPr/>
        </p:nvSpPr>
        <p:spPr>
          <a:xfrm>
            <a:off x="7847856" y="3012006"/>
            <a:ext cx="140466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 = </a:t>
            </a:r>
            <a:r>
              <a:rPr lang="en-US" dirty="0" smtClean="0"/>
              <a:t>5.2 </a:t>
            </a:r>
            <a:r>
              <a:rPr lang="en-US" u="sng" dirty="0" smtClean="0"/>
              <a:t>+</a:t>
            </a:r>
            <a:r>
              <a:rPr lang="en-US" dirty="0" smtClean="0"/>
              <a:t> </a:t>
            </a:r>
            <a:r>
              <a:rPr lang="en-US" dirty="0"/>
              <a:t>1</a:t>
            </a:r>
            <a:r>
              <a:rPr lang="en-US" dirty="0" smtClean="0"/>
              <a:t>.6</a:t>
            </a:r>
            <a:endParaRPr lang="en-US" dirty="0"/>
          </a:p>
          <a:p>
            <a:r>
              <a:rPr lang="en-US" dirty="0" smtClean="0"/>
              <a:t>(79 t, </a:t>
            </a:r>
            <a:r>
              <a:rPr lang="en-US" b="1" dirty="0" smtClean="0">
                <a:solidFill>
                  <a:srgbClr val="FF0000"/>
                </a:solidFill>
                <a:effectLst>
                  <a:outerShdw blurRad="38100" dist="38100" dir="2700000" algn="tl">
                    <a:srgbClr val="000000">
                      <a:alpha val="43137"/>
                    </a:srgbClr>
                  </a:outerShdw>
                </a:effectLst>
              </a:rPr>
              <a:t>5 </a:t>
            </a:r>
            <a:r>
              <a:rPr lang="en-US" b="1" dirty="0" err="1" smtClean="0">
                <a:solidFill>
                  <a:srgbClr val="FF0000"/>
                </a:solidFill>
                <a:effectLst>
                  <a:outerShdw blurRad="38100" dist="38100" dir="2700000" algn="tl">
                    <a:srgbClr val="000000">
                      <a:alpha val="43137"/>
                    </a:srgbClr>
                  </a:outerShdw>
                </a:effectLst>
              </a:rPr>
              <a:t>kpc</a:t>
            </a:r>
            <a:r>
              <a:rPr lang="en-US" b="1" dirty="0" smtClean="0">
                <a:solidFill>
                  <a:srgbClr val="FF0000"/>
                </a:solidFill>
                <a:effectLst>
                  <a:outerShdw blurRad="38100" dist="38100" dir="2700000" algn="tl">
                    <a:srgbClr val="000000">
                      <a:alpha val="43137"/>
                    </a:srgbClr>
                  </a:outerShdw>
                </a:effectLst>
              </a:rPr>
              <a:t> </a:t>
            </a:r>
            <a:r>
              <a:rPr lang="en-US" dirty="0" smtClean="0"/>
              <a:t>50% per n)</a:t>
            </a:r>
            <a:endParaRPr lang="en-US" dirty="0"/>
          </a:p>
        </p:txBody>
      </p:sp>
      <p:sp>
        <p:nvSpPr>
          <p:cNvPr id="56" name="Rectangle 55"/>
          <p:cNvSpPr/>
          <p:nvPr/>
        </p:nvSpPr>
        <p:spPr>
          <a:xfrm>
            <a:off x="179512" y="6021288"/>
            <a:ext cx="3802131" cy="369332"/>
          </a:xfrm>
          <a:prstGeom prst="rect">
            <a:avLst/>
          </a:prstGeom>
        </p:spPr>
        <p:txBody>
          <a:bodyPr wrap="none">
            <a:spAutoFit/>
          </a:bodyPr>
          <a:lstStyle/>
          <a:p>
            <a:r>
              <a:rPr lang="en-US" dirty="0" smtClean="0"/>
              <a:t>(</a:t>
            </a:r>
            <a:r>
              <a:rPr lang="en-US" b="1" dirty="0" smtClean="0">
                <a:solidFill>
                  <a:srgbClr val="FF0000"/>
                </a:solidFill>
                <a:effectLst>
                  <a:outerShdw blurRad="38100" dist="38100" dir="2700000" algn="tl">
                    <a:srgbClr val="000000">
                      <a:alpha val="43137"/>
                    </a:srgbClr>
                  </a:outerShdw>
                </a:effectLst>
              </a:rPr>
              <a:t>50</a:t>
            </a:r>
            <a:r>
              <a:rPr lang="en-US" dirty="0" smtClean="0"/>
              <a:t>% detection efficiency per neutron)</a:t>
            </a:r>
            <a:endParaRPr lang="en-US" dirty="0"/>
          </a:p>
        </p:txBody>
      </p:sp>
      <p:sp>
        <p:nvSpPr>
          <p:cNvPr id="57" name="Rectangle 56"/>
          <p:cNvSpPr/>
          <p:nvPr/>
        </p:nvSpPr>
        <p:spPr>
          <a:xfrm>
            <a:off x="179512" y="6021288"/>
            <a:ext cx="2792752" cy="369332"/>
          </a:xfrm>
          <a:prstGeom prst="rect">
            <a:avLst/>
          </a:prstGeom>
        </p:spPr>
        <p:txBody>
          <a:bodyPr wrap="none">
            <a:spAutoFit/>
          </a:bodyPr>
          <a:lstStyle/>
          <a:p>
            <a:r>
              <a:rPr lang="en-US" dirty="0" smtClean="0"/>
              <a:t>(100% detection efficiency)</a:t>
            </a:r>
            <a:endParaRPr lang="en-US" dirty="0"/>
          </a:p>
        </p:txBody>
      </p:sp>
      <p:sp>
        <p:nvSpPr>
          <p:cNvPr id="58" name="Rectangle 57"/>
          <p:cNvSpPr/>
          <p:nvPr/>
        </p:nvSpPr>
        <p:spPr>
          <a:xfrm rot="1282364">
            <a:off x="-146267" y="3044237"/>
            <a:ext cx="9357956" cy="461665"/>
          </a:xfrm>
          <a:prstGeom prst="rect">
            <a:avLst/>
          </a:prstGeom>
          <a:solidFill>
            <a:schemeClr val="bg1"/>
          </a:solidFill>
          <a:ln w="28575">
            <a:solidFill>
              <a:srgbClr val="FF0000"/>
            </a:solidFill>
          </a:ln>
        </p:spPr>
        <p:txBody>
          <a:bodyPr wrap="square">
            <a:spAutoFit/>
          </a:bodyPr>
          <a:lstStyle/>
          <a:p>
            <a:r>
              <a:rPr lang="en-US" sz="2400" b="1" dirty="0" smtClean="0">
                <a:solidFill>
                  <a:srgbClr val="FF0000"/>
                </a:solidFill>
              </a:rPr>
              <a:t>NB.   Betelgeuse is at 0.2 </a:t>
            </a:r>
            <a:r>
              <a:rPr lang="en-US" sz="2400" b="1" dirty="0" err="1" smtClean="0">
                <a:solidFill>
                  <a:srgbClr val="FF0000"/>
                </a:solidFill>
              </a:rPr>
              <a:t>kpc</a:t>
            </a:r>
            <a:r>
              <a:rPr lang="en-US" sz="2400" b="1" dirty="0" smtClean="0">
                <a:solidFill>
                  <a:srgbClr val="FF0000"/>
                </a:solidFill>
              </a:rPr>
              <a:t> -&gt; multiply by a factor of 2500 </a:t>
            </a:r>
            <a:r>
              <a:rPr lang="en-US" sz="2400" b="1" dirty="0" err="1" smtClean="0">
                <a:solidFill>
                  <a:srgbClr val="FF0000"/>
                </a:solidFill>
              </a:rPr>
              <a:t>w.r.t</a:t>
            </a:r>
            <a:r>
              <a:rPr lang="en-US" sz="2400" b="1" dirty="0" smtClean="0">
                <a:solidFill>
                  <a:srgbClr val="FF0000"/>
                </a:solidFill>
              </a:rPr>
              <a:t>. 10 </a:t>
            </a:r>
            <a:r>
              <a:rPr lang="en-US" sz="2400" b="1" dirty="0" err="1" smtClean="0">
                <a:solidFill>
                  <a:srgbClr val="FF0000"/>
                </a:solidFill>
              </a:rPr>
              <a:t>kpc</a:t>
            </a:r>
            <a:r>
              <a:rPr lang="en-US" sz="2400" b="1" dirty="0" smtClean="0">
                <a:solidFill>
                  <a:srgbClr val="FF0000"/>
                </a:solidFill>
              </a:rPr>
              <a:t>!</a:t>
            </a:r>
          </a:p>
        </p:txBody>
      </p:sp>
      <p:grpSp>
        <p:nvGrpSpPr>
          <p:cNvPr id="42" name="Groupe 35"/>
          <p:cNvGrpSpPr/>
          <p:nvPr/>
        </p:nvGrpSpPr>
        <p:grpSpPr>
          <a:xfrm>
            <a:off x="6291611" y="4502515"/>
            <a:ext cx="288032" cy="287238"/>
            <a:chOff x="2915816" y="3717826"/>
            <a:chExt cx="288032" cy="287238"/>
          </a:xfrm>
        </p:grpSpPr>
        <p:cxnSp>
          <p:nvCxnSpPr>
            <p:cNvPr id="43" name="Connecteur droit 36"/>
            <p:cNvCxnSpPr/>
            <p:nvPr/>
          </p:nvCxnSpPr>
          <p:spPr>
            <a:xfrm rot="5400000" flipH="1" flipV="1">
              <a:off x="2916610" y="3861048"/>
              <a:ext cx="287238" cy="7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cteur droit 37"/>
            <p:cNvCxnSpPr/>
            <p:nvPr/>
          </p:nvCxnSpPr>
          <p:spPr>
            <a:xfrm rot="10800000">
              <a:off x="2915816" y="3861048"/>
              <a:ext cx="28803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ZoneTexte 53"/>
          <p:cNvSpPr txBox="1"/>
          <p:nvPr/>
        </p:nvSpPr>
        <p:spPr>
          <a:xfrm>
            <a:off x="6526313" y="3616201"/>
            <a:ext cx="13681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 = </a:t>
            </a:r>
            <a:r>
              <a:rPr lang="en-US" dirty="0" smtClean="0"/>
              <a:t>5.2 </a:t>
            </a:r>
            <a:r>
              <a:rPr lang="en-US" u="sng" dirty="0"/>
              <a:t>+</a:t>
            </a:r>
            <a:r>
              <a:rPr lang="en-US" dirty="0"/>
              <a:t> </a:t>
            </a:r>
            <a:r>
              <a:rPr lang="en-US" dirty="0" smtClean="0"/>
              <a:t>3.3 </a:t>
            </a:r>
            <a:endParaRPr lang="en-US" dirty="0"/>
          </a:p>
          <a:p>
            <a:r>
              <a:rPr lang="en-US" dirty="0" smtClean="0"/>
              <a:t>(79 t, 10 </a:t>
            </a:r>
            <a:r>
              <a:rPr lang="en-US" dirty="0" err="1" smtClean="0"/>
              <a:t>kpc</a:t>
            </a:r>
            <a:r>
              <a:rPr lang="en-US" dirty="0" smtClean="0"/>
              <a:t> </a:t>
            </a:r>
            <a:r>
              <a:rPr lang="en-US" b="1" dirty="0" smtClean="0">
                <a:solidFill>
                  <a:srgbClr val="FF0000"/>
                </a:solidFill>
                <a:effectLst>
                  <a:outerShdw blurRad="38100" dist="38100" dir="2700000" algn="tl">
                    <a:srgbClr val="000000">
                      <a:alpha val="43137"/>
                    </a:srgbClr>
                  </a:outerShdw>
                </a:effectLst>
              </a:rPr>
              <a:t>50</a:t>
            </a:r>
            <a:r>
              <a:rPr lang="en-US" dirty="0" smtClean="0"/>
              <a:t>% per n)</a:t>
            </a:r>
            <a:endParaRPr lang="en-US" dirty="0"/>
          </a:p>
        </p:txBody>
      </p:sp>
      <p:graphicFrame>
        <p:nvGraphicFramePr>
          <p:cNvPr id="2" name="Objekti 1"/>
          <p:cNvGraphicFramePr>
            <a:graphicFrameLocks noChangeAspect="1"/>
          </p:cNvGraphicFramePr>
          <p:nvPr>
            <p:extLst>
              <p:ext uri="{D42A27DB-BD31-4B8C-83A1-F6EECF244321}">
                <p14:modId xmlns:p14="http://schemas.microsoft.com/office/powerpoint/2010/main" xmlns="" val="18426711"/>
              </p:ext>
            </p:extLst>
          </p:nvPr>
        </p:nvGraphicFramePr>
        <p:xfrm>
          <a:off x="6202629" y="5648970"/>
          <a:ext cx="2705100" cy="498475"/>
        </p:xfrm>
        <a:graphic>
          <a:graphicData uri="http://schemas.openxmlformats.org/presentationml/2006/ole">
            <p:oleObj spid="_x0000_s16412" name="Equation" r:id="rId7" imgW="1650960" imgH="304560" progId="">
              <p:embed/>
            </p:oleObj>
          </a:graphicData>
        </a:graphic>
      </p:graphicFrame>
    </p:spTree>
    <p:custDataLst>
      <p:tags r:id="rId2"/>
    </p:custDataLst>
    <p:extLst>
      <p:ext uri="{BB962C8B-B14F-4D97-AF65-F5344CB8AC3E}">
        <p14:creationId xmlns:p14="http://schemas.microsoft.com/office/powerpoint/2010/main" xmlns="" val="1581867998"/>
      </p:ext>
    </p:extLst>
  </p:cSld>
  <p:clrMapOvr>
    <a:masterClrMapping/>
  </p:clrMapOvr>
  <mc:AlternateContent xmlns:mc="http://schemas.openxmlformats.org/markup-compatibility/2006">
    <mc:Choice xmlns:p14="http://schemas.microsoft.com/office/powerpoint/2010/main" xmlns="" Requires="p14">
      <p:transition spd="slow" p14:dur="2000" advTm="266544"/>
    </mc:Choice>
    <mc:Fallback>
      <p:transition spd="slow" advTm="2665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ppt_x</p:attrName>
                                        </p:attrNameLst>
                                      </p:cBhvr>
                                      <p:tavLst>
                                        <p:tav tm="0">
                                          <p:val>
                                            <p:fltVal val="0.5"/>
                                          </p:val>
                                        </p:tav>
                                        <p:tav tm="100000">
                                          <p:val>
                                            <p:strVal val="#ppt_x"/>
                                          </p:val>
                                        </p:tav>
                                      </p:tavLst>
                                    </p:anim>
                                    <p:anim calcmode="lin" valueType="num">
                                      <p:cBhvr>
                                        <p:cTn id="28" dur="500" fill="hold"/>
                                        <p:tgtEl>
                                          <p:spTgt spid="20"/>
                                        </p:tgtEl>
                                        <p:attrNameLst>
                                          <p:attrName>ppt_y</p:attrName>
                                        </p:attrNameLst>
                                      </p:cBhvr>
                                      <p:tavLst>
                                        <p:tav tm="0">
                                          <p:val>
                                            <p:fltVal val="0.5"/>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23" presetClass="entr" presetSubtype="528"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ppt_x</p:attrName>
                                        </p:attrNameLst>
                                      </p:cBhvr>
                                      <p:tavLst>
                                        <p:tav tm="0">
                                          <p:val>
                                            <p:fltVal val="0.5"/>
                                          </p:val>
                                        </p:tav>
                                        <p:tav tm="100000">
                                          <p:val>
                                            <p:strVal val="#ppt_x"/>
                                          </p:val>
                                        </p:tav>
                                      </p:tavLst>
                                    </p:anim>
                                    <p:anim calcmode="lin" valueType="num">
                                      <p:cBhvr>
                                        <p:cTn id="38" dur="500" fill="hold"/>
                                        <p:tgtEl>
                                          <p:spTgt spid="54"/>
                                        </p:tgtEl>
                                        <p:attrNameLst>
                                          <p:attrName>ppt_y</p:attrName>
                                        </p:attrNameLst>
                                      </p:cBhvr>
                                      <p:tavLst>
                                        <p:tav tm="0">
                                          <p:val>
                                            <p:fltVal val="0.5"/>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57"/>
                                        </p:tgtEl>
                                        <p:attrNameLst>
                                          <p:attrName>style.visibility</p:attrName>
                                        </p:attrNameLst>
                                      </p:cBhvr>
                                      <p:to>
                                        <p:strVal val="hidden"/>
                                      </p:to>
                                    </p:set>
                                  </p:childTnLst>
                                </p:cTn>
                              </p:par>
                              <p:par>
                                <p:cTn id="45" presetID="23" presetClass="entr" presetSubtype="528"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 calcmode="lin" valueType="num">
                                      <p:cBhvr>
                                        <p:cTn id="49" dur="500" fill="hold"/>
                                        <p:tgtEl>
                                          <p:spTgt spid="36"/>
                                        </p:tgtEl>
                                        <p:attrNameLst>
                                          <p:attrName>ppt_x</p:attrName>
                                        </p:attrNameLst>
                                      </p:cBhvr>
                                      <p:tavLst>
                                        <p:tav tm="0">
                                          <p:val>
                                            <p:fltVal val="0.5"/>
                                          </p:val>
                                        </p:tav>
                                        <p:tav tm="100000">
                                          <p:val>
                                            <p:strVal val="#ppt_x"/>
                                          </p:val>
                                        </p:tav>
                                      </p:tavLst>
                                    </p:anim>
                                    <p:anim calcmode="lin" valueType="num">
                                      <p:cBhvr>
                                        <p:cTn id="50" dur="500" fill="hold"/>
                                        <p:tgtEl>
                                          <p:spTgt spid="36"/>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1.38889E-6 -2.96296E-6 L -0.14167 0.15764 " pathEditMode="relative" rAng="0" ptsTypes="AA">
                                      <p:cBhvr>
                                        <p:cTn id="54" dur="2000" fill="hold"/>
                                        <p:tgtEl>
                                          <p:spTgt spid="29"/>
                                        </p:tgtEl>
                                        <p:attrNameLst>
                                          <p:attrName>ppt_x</p:attrName>
                                          <p:attrName>ppt_y</p:attrName>
                                        </p:attrNameLst>
                                      </p:cBhvr>
                                      <p:rCtr x="-71" y="79"/>
                                    </p:animMotion>
                                  </p:childTnLst>
                                </p:cTn>
                              </p:par>
                              <p:par>
                                <p:cTn id="55" presetID="1" presetClass="exit" presetSubtype="0" fill="hold" nodeType="withEffect">
                                  <p:stCondLst>
                                    <p:cond delay="0"/>
                                  </p:stCondLst>
                                  <p:childTnLst>
                                    <p:set>
                                      <p:cBhvr>
                                        <p:cTn id="56" dur="1" fill="hold">
                                          <p:stCondLst>
                                            <p:cond delay="0"/>
                                          </p:stCondLst>
                                        </p:cTn>
                                        <p:tgtEl>
                                          <p:spTgt spid="5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par>
                          <p:cTn id="61" fill="hold">
                            <p:stCondLst>
                              <p:cond delay="2000"/>
                            </p:stCondLst>
                            <p:childTnLst>
                              <p:par>
                                <p:cTn id="62" presetID="1" presetClass="entr" presetSubtype="0" fill="hold" grpId="0" nodeType="afterEffect">
                                  <p:stCondLst>
                                    <p:cond delay="500"/>
                                  </p:stCondLst>
                                  <p:childTnLst>
                                    <p:set>
                                      <p:cBhvr>
                                        <p:cTn id="63" dur="1" fill="hold">
                                          <p:stCondLst>
                                            <p:cond delay="0"/>
                                          </p:stCondLst>
                                        </p:cTn>
                                        <p:tgtEl>
                                          <p:spTgt spid="4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1.94444E-6 -1.92228E-6 L -0.1033 0.08281 " pathEditMode="relative" rAng="0" ptsTypes="AA">
                                      <p:cBhvr>
                                        <p:cTn id="67" dur="2000" fill="hold"/>
                                        <p:tgtEl>
                                          <p:spTgt spid="36"/>
                                        </p:tgtEl>
                                        <p:attrNameLst>
                                          <p:attrName>ppt_x</p:attrName>
                                          <p:attrName>ppt_y</p:attrName>
                                        </p:attrNameLst>
                                      </p:cBhvr>
                                      <p:rCtr x="-5174" y="4141"/>
                                    </p:animMotion>
                                  </p:childTnLst>
                                </p:cTn>
                              </p:par>
                              <p:par>
                                <p:cTn id="68" presetID="1" presetClass="exit" presetSubtype="0" fill="hold" grpId="1" nodeType="withEffect">
                                  <p:stCondLst>
                                    <p:cond delay="0"/>
                                  </p:stCondLst>
                                  <p:childTnLst>
                                    <p:set>
                                      <p:cBhvr>
                                        <p:cTn id="69" dur="1" fill="hold">
                                          <p:stCondLst>
                                            <p:cond delay="0"/>
                                          </p:stCondLst>
                                        </p:cTn>
                                        <p:tgtEl>
                                          <p:spTgt spid="54"/>
                                        </p:tgtEl>
                                        <p:attrNameLst>
                                          <p:attrName>style.visibility</p:attrName>
                                        </p:attrNameLst>
                                      </p:cBhvr>
                                      <p:to>
                                        <p:strVal val="hidden"/>
                                      </p:to>
                                    </p:set>
                                  </p:childTnLst>
                                </p:cTn>
                              </p:par>
                            </p:childTnLst>
                          </p:cTn>
                        </p:par>
                        <p:par>
                          <p:cTn id="70" fill="hold">
                            <p:stCondLst>
                              <p:cond delay="2000"/>
                            </p:stCondLst>
                            <p:childTnLst>
                              <p:par>
                                <p:cTn id="71" presetID="1"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0" presetClass="path" presetSubtype="0" accel="50000" decel="50000" fill="hold" nodeType="withEffect">
                                  <p:stCondLst>
                                    <p:cond delay="0"/>
                                  </p:stCondLst>
                                  <p:childTnLst>
                                    <p:animMotion origin="layout" path="M -1.94444E-6 0.00023 L 0.29931 -0.1573 " pathEditMode="relative" rAng="0" ptsTypes="AA">
                                      <p:cBhvr>
                                        <p:cTn id="78" dur="2000" fill="hold"/>
                                        <p:tgtEl>
                                          <p:spTgt spid="39"/>
                                        </p:tgtEl>
                                        <p:attrNameLst>
                                          <p:attrName>ppt_x</p:attrName>
                                          <p:attrName>ppt_y</p:attrName>
                                        </p:attrNameLst>
                                      </p:cBhvr>
                                      <p:rCtr x="14965" y="-7888"/>
                                    </p:animMotion>
                                  </p:childTnLst>
                                </p:cTn>
                              </p:par>
                              <p:par>
                                <p:cTn id="79" presetID="1" presetClass="exit" presetSubtype="0" fill="hold" nodeType="withEffect">
                                  <p:stCondLst>
                                    <p:cond delay="0"/>
                                  </p:stCondLst>
                                  <p:childTnLst>
                                    <p:set>
                                      <p:cBhvr>
                                        <p:cTn id="80" dur="1" fill="hold">
                                          <p:stCondLst>
                                            <p:cond delay="0"/>
                                          </p:stCondLst>
                                        </p:cTn>
                                        <p:tgtEl>
                                          <p:spTgt spid="29"/>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xit" presetSubtype="0" fill="hold" grpId="2" nodeType="withEffect">
                                  <p:stCondLst>
                                    <p:cond delay="0"/>
                                  </p:stCondLst>
                                  <p:childTnLst>
                                    <p:set>
                                      <p:cBhvr>
                                        <p:cTn id="84" dur="1" fill="hold">
                                          <p:stCondLst>
                                            <p:cond delay="0"/>
                                          </p:stCondLst>
                                        </p:cTn>
                                        <p:tgtEl>
                                          <p:spTgt spid="48"/>
                                        </p:tgtEl>
                                        <p:attrNameLst>
                                          <p:attrName>style.visibility</p:attrName>
                                        </p:attrNameLst>
                                      </p:cBhvr>
                                      <p:to>
                                        <p:strVal val="hidden"/>
                                      </p:to>
                                    </p:set>
                                  </p:childTnLst>
                                </p:cTn>
                              </p:par>
                            </p:childTnLst>
                          </p:cTn>
                        </p:par>
                        <p:par>
                          <p:cTn id="85" fill="hold">
                            <p:stCondLst>
                              <p:cond delay="2000"/>
                            </p:stCondLst>
                            <p:childTnLst>
                              <p:par>
                                <p:cTn id="86" presetID="1" presetClass="entr" presetSubtype="0" fill="hold" grpId="0" nodeType="afterEffect">
                                  <p:stCondLst>
                                    <p:cond delay="500"/>
                                  </p:stCondLst>
                                  <p:childTnLst>
                                    <p:set>
                                      <p:cBhvr>
                                        <p:cTn id="87" dur="1" fill="hold">
                                          <p:stCondLst>
                                            <p:cond delay="0"/>
                                          </p:stCondLst>
                                        </p:cTn>
                                        <p:tgtEl>
                                          <p:spTgt spid="5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1" presetClass="exit" presetSubtype="0" fill="hold" grpId="1" nodeType="withEffect">
                                  <p:stCondLst>
                                    <p:cond delay="0"/>
                                  </p:stCondLst>
                                  <p:childTnLst>
                                    <p:set>
                                      <p:cBhvr>
                                        <p:cTn id="93" dur="1" fill="hold">
                                          <p:stCondLst>
                                            <p:cond delay="0"/>
                                          </p:stCondLst>
                                        </p:cTn>
                                        <p:tgtEl>
                                          <p:spTgt spid="48"/>
                                        </p:tgtEl>
                                        <p:attrNameLst>
                                          <p:attrName>style.visibility</p:attrName>
                                        </p:attrNameLst>
                                      </p:cBhvr>
                                      <p:to>
                                        <p:strVal val="hidden"/>
                                      </p:to>
                                    </p:set>
                                  </p:childTnLst>
                                </p:cTn>
                              </p:par>
                              <p:par>
                                <p:cTn id="94" presetID="0" presetClass="path" presetSubtype="0" accel="50000" decel="50000" fill="hold" nodeType="withEffect">
                                  <p:stCondLst>
                                    <p:cond delay="0"/>
                                  </p:stCondLst>
                                  <p:childTnLst>
                                    <p:animMotion origin="layout" path="M 2.5E-6 -1.38793E-6 L 0.28455 -0.08397 " pathEditMode="relative" rAng="0" ptsTypes="AA">
                                      <p:cBhvr>
                                        <p:cTn id="95" dur="2000" fill="hold"/>
                                        <p:tgtEl>
                                          <p:spTgt spid="42"/>
                                        </p:tgtEl>
                                        <p:attrNameLst>
                                          <p:attrName>ppt_x</p:attrName>
                                          <p:attrName>ppt_y</p:attrName>
                                        </p:attrNameLst>
                                      </p:cBhvr>
                                      <p:rCtr x="14219" y="-4210"/>
                                    </p:animMotion>
                                  </p:childTnLst>
                                </p:cTn>
                              </p:par>
                              <p:par>
                                <p:cTn id="96" presetID="1" presetClass="exit" presetSubtype="0" fill="hold" nodeType="withEffect">
                                  <p:stCondLst>
                                    <p:cond delay="0"/>
                                  </p:stCondLst>
                                  <p:childTnLst>
                                    <p:set>
                                      <p:cBhvr>
                                        <p:cTn id="97" dur="1" fill="hold">
                                          <p:stCondLst>
                                            <p:cond delay="0"/>
                                          </p:stCondLst>
                                        </p:cTn>
                                        <p:tgtEl>
                                          <p:spTgt spid="3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7"/>
                                        </p:tgtEl>
                                        <p:attrNameLst>
                                          <p:attrName>style.visibility</p:attrName>
                                        </p:attrNameLst>
                                      </p:cBhvr>
                                      <p:to>
                                        <p:strVal val="hidden"/>
                                      </p:to>
                                    </p:set>
                                  </p:childTnLst>
                                </p:cTn>
                              </p:par>
                            </p:childTnLst>
                          </p:cTn>
                        </p:par>
                        <p:par>
                          <p:cTn id="100" fill="hold">
                            <p:stCondLst>
                              <p:cond delay="2000"/>
                            </p:stCondLst>
                            <p:childTnLst>
                              <p:par>
                                <p:cTn id="101" presetID="1" presetClass="entr" presetSubtype="0"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p:cTn id="109" dur="500" fill="hold"/>
                                        <p:tgtEl>
                                          <p:spTgt spid="58"/>
                                        </p:tgtEl>
                                        <p:attrNameLst>
                                          <p:attrName>ppt_w</p:attrName>
                                        </p:attrNameLst>
                                      </p:cBhvr>
                                      <p:tavLst>
                                        <p:tav tm="0">
                                          <p:val>
                                            <p:fltVal val="0"/>
                                          </p:val>
                                        </p:tav>
                                        <p:tav tm="100000">
                                          <p:val>
                                            <p:strVal val="#ppt_w"/>
                                          </p:val>
                                        </p:tav>
                                      </p:tavLst>
                                    </p:anim>
                                    <p:anim calcmode="lin" valueType="num">
                                      <p:cBhvr>
                                        <p:cTn id="110" dur="500" fill="hold"/>
                                        <p:tgtEl>
                                          <p:spTgt spid="58"/>
                                        </p:tgtEl>
                                        <p:attrNameLst>
                                          <p:attrName>ppt_h</p:attrName>
                                        </p:attrNameLst>
                                      </p:cBhvr>
                                      <p:tavLst>
                                        <p:tav tm="0">
                                          <p:val>
                                            <p:fltVal val="0"/>
                                          </p:val>
                                        </p:tav>
                                        <p:tav tm="100000">
                                          <p:val>
                                            <p:strVal val="#ppt_h"/>
                                          </p:val>
                                        </p:tav>
                                      </p:tavLst>
                                    </p:anim>
                                    <p:animEffect transition="in" filter="fade">
                                      <p:cBhvr>
                                        <p:cTn id="11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0" grpId="0"/>
      <p:bldP spid="51" grpId="0"/>
      <p:bldP spid="27" grpId="0" animBg="1"/>
      <p:bldP spid="48" grpId="0" animBg="1"/>
      <p:bldP spid="48" grpId="1" animBg="1"/>
      <p:bldP spid="48" grpId="2" animBg="1"/>
      <p:bldP spid="52" grpId="0" animBg="1"/>
      <p:bldP spid="53" grpId="0" animBg="1"/>
      <p:bldP spid="54" grpId="0" animBg="1"/>
      <p:bldP spid="54" grpId="1" animBg="1"/>
      <p:bldP spid="55" grpId="0" animBg="1"/>
      <p:bldP spid="56" grpId="0"/>
      <p:bldP spid="57" grpId="0"/>
      <p:bldP spid="57" grpId="1"/>
      <p:bldP spid="58" grpId="0" animBg="1"/>
      <p:bldP spid="47" grpId="0" animBg="1"/>
      <p:bldP spid="4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lvl="1" algn="ctr" rtl="0">
              <a:spcBef>
                <a:spcPct val="0"/>
              </a:spcBef>
            </a:pPr>
            <a:r>
              <a:rPr lang="fi-FI" sz="2400" b="1" dirty="0" err="1" smtClean="0"/>
              <a:t>Paar</a:t>
            </a:r>
            <a:r>
              <a:rPr lang="fi-FI" sz="2400" b="1" dirty="0" smtClean="0"/>
              <a:t>, </a:t>
            </a:r>
            <a:r>
              <a:rPr lang="fi-FI" sz="2400" b="1" dirty="0" err="1" smtClean="0"/>
              <a:t>Vretenar</a:t>
            </a:r>
            <a:r>
              <a:rPr lang="fi-FI" sz="2400" b="1" dirty="0" smtClean="0"/>
              <a:t>, Marketin, Ring, PRC 77, 024608 (2008):</a:t>
            </a:r>
            <a:br>
              <a:rPr lang="fi-FI" sz="2400" b="1" dirty="0" smtClean="0"/>
            </a:br>
            <a:endParaRPr lang="fi-FI" dirty="0"/>
          </a:p>
        </p:txBody>
      </p:sp>
      <p:pic>
        <p:nvPicPr>
          <p:cNvPr id="4" name="Sisällön paikkamerkki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1124744"/>
            <a:ext cx="8410875" cy="5733256"/>
          </a:xfrm>
        </p:spPr>
      </p:pic>
    </p:spTree>
    <p:extLst>
      <p:ext uri="{BB962C8B-B14F-4D97-AF65-F5344CB8AC3E}">
        <p14:creationId xmlns:p14="http://schemas.microsoft.com/office/powerpoint/2010/main" xmlns="" val="1562603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finalFeMULTI.jpg"/>
          <p:cNvPicPr>
            <a:picLocks noChangeAspect="1"/>
          </p:cNvPicPr>
          <p:nvPr/>
        </p:nvPicPr>
        <p:blipFill>
          <a:blip r:embed="rId5" cstate="print"/>
          <a:stretch>
            <a:fillRect/>
          </a:stretch>
        </p:blipFill>
        <p:spPr>
          <a:xfrm>
            <a:off x="1043608" y="2348880"/>
            <a:ext cx="7905626" cy="3744416"/>
          </a:xfrm>
          <a:prstGeom prst="rect">
            <a:avLst/>
          </a:prstGeom>
        </p:spPr>
      </p:pic>
      <p:sp>
        <p:nvSpPr>
          <p:cNvPr id="22" name="Rounded Rectangle 8"/>
          <p:cNvSpPr/>
          <p:nvPr/>
        </p:nvSpPr>
        <p:spPr>
          <a:xfrm flipV="1">
            <a:off x="2447763" y="851715"/>
            <a:ext cx="4248472" cy="14978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51520" y="836712"/>
            <a:ext cx="8640960" cy="5688632"/>
          </a:xfrm>
        </p:spPr>
        <p:txBody>
          <a:bodyPr>
            <a:normAutofit/>
          </a:bodyPr>
          <a:lstStyle/>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graphicFrame>
        <p:nvGraphicFramePr>
          <p:cNvPr id="139267" name="Object 3"/>
          <p:cNvGraphicFramePr>
            <a:graphicFrameLocks noChangeAspect="1"/>
          </p:cNvGraphicFramePr>
          <p:nvPr>
            <p:extLst>
              <p:ext uri="{D42A27DB-BD31-4B8C-83A1-F6EECF244321}">
                <p14:modId xmlns:p14="http://schemas.microsoft.com/office/powerpoint/2010/main" xmlns="" val="844691627"/>
              </p:ext>
            </p:extLst>
          </p:nvPr>
        </p:nvGraphicFramePr>
        <p:xfrm>
          <a:off x="2587625" y="836613"/>
          <a:ext cx="3978275" cy="1512887"/>
        </p:xfrm>
        <a:graphic>
          <a:graphicData uri="http://schemas.openxmlformats.org/presentationml/2006/ole">
            <p:oleObj spid="_x0000_s8248" name="Equation" r:id="rId6" imgW="1930320" imgH="736560" progId="">
              <p:embed/>
            </p:oleObj>
          </a:graphicData>
        </a:graphic>
      </p:graphicFrame>
      <p:sp>
        <p:nvSpPr>
          <p:cNvPr id="17" name="Rounded Rectangle: bottom"/>
          <p:cNvSpPr/>
          <p:nvPr/>
        </p:nvSpPr>
        <p:spPr>
          <a:xfrm>
            <a:off x="251520" y="6435677"/>
            <a:ext cx="8712968" cy="42232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t>Can we distinguish among scenarios?</a:t>
            </a:r>
          </a:p>
        </p:txBody>
      </p:sp>
      <p:sp>
        <p:nvSpPr>
          <p:cNvPr id="33" name="TextBox 32"/>
          <p:cNvSpPr txBox="1"/>
          <p:nvPr/>
        </p:nvSpPr>
        <p:spPr>
          <a:xfrm>
            <a:off x="0" y="2708920"/>
            <a:ext cx="1440160" cy="3108543"/>
          </a:xfrm>
          <a:prstGeom prst="rect">
            <a:avLst/>
          </a:prstGeom>
          <a:noFill/>
        </p:spPr>
        <p:txBody>
          <a:bodyPr wrap="square" rtlCol="0">
            <a:spAutoFit/>
          </a:bodyPr>
          <a:lstStyle/>
          <a:p>
            <a:endParaRPr lang="en-US" dirty="0" smtClean="0"/>
          </a:p>
          <a:p>
            <a:r>
              <a:rPr lang="en-US" sz="2000" b="1" dirty="0" smtClean="0">
                <a:effectLst>
                  <a:outerShdw blurRad="38100" dist="38100" dir="2700000" algn="tl">
                    <a:srgbClr val="000000">
                      <a:alpha val="43137"/>
                    </a:srgbClr>
                  </a:outerShdw>
                </a:effectLst>
              </a:rPr>
              <a:t>Equal </a:t>
            </a:r>
            <a:r>
              <a:rPr lang="en-US" sz="2000" b="1" i="1" dirty="0" smtClean="0">
                <a:effectLst>
                  <a:outerShdw blurRad="38100" dist="38100" dir="2700000" algn="tl">
                    <a:srgbClr val="000000">
                      <a:alpha val="43137"/>
                    </a:srgbClr>
                  </a:outerShdw>
                </a:effectLst>
              </a:rPr>
              <a:t>L</a:t>
            </a:r>
            <a:r>
              <a:rPr lang="en-US" sz="2000" b="1" dirty="0" smtClean="0">
                <a:effectLst>
                  <a:outerShdw blurRad="38100" dist="38100" dir="2700000" algn="tl">
                    <a:srgbClr val="000000">
                      <a:alpha val="43137"/>
                    </a:srgbClr>
                  </a:outerShdw>
                </a:effectLst>
              </a:rPr>
              <a:t> :</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en-US" sz="2000" b="1" i="1" dirty="0" smtClean="0">
                <a:effectLst>
                  <a:outerShdw blurRad="38100" dist="38100" dir="2700000" algn="tl">
                    <a:srgbClr val="000000">
                      <a:alpha val="43137"/>
                    </a:srgbClr>
                  </a:outerShdw>
                </a:effectLst>
              </a:rPr>
              <a:t>L</a:t>
            </a:r>
            <a:r>
              <a:rPr lang="en-US" sz="2000" b="1" baseline="-10000" dirty="0" smtClean="0">
                <a:effectLst>
                  <a:outerShdw blurRad="38100" dist="38100" dir="2700000" algn="tl">
                    <a:srgbClr val="000000">
                      <a:alpha val="43137"/>
                    </a:srgbClr>
                  </a:outerShdw>
                </a:effectLst>
                <a:latin typeface="Symbol" pitchFamily="18" charset="2"/>
              </a:rPr>
              <a:t>n</a:t>
            </a:r>
            <a:r>
              <a:rPr lang="en-US" sz="2000" b="1" baseline="-25000" dirty="0" smtClean="0">
                <a:effectLst>
                  <a:outerShdw blurRad="38100" dist="38100" dir="2700000" algn="tl">
                    <a:srgbClr val="000000">
                      <a:alpha val="43137"/>
                    </a:srgbClr>
                  </a:outerShdw>
                </a:effectLst>
              </a:rPr>
              <a:t>x</a:t>
            </a:r>
            <a:r>
              <a:rPr lang="en-US" sz="2000" b="1" baseline="-25000" dirty="0" smtClean="0">
                <a:effectLst>
                  <a:outerShdw blurRad="38100" dist="38100" dir="2700000" algn="tl">
                    <a:srgbClr val="000000">
                      <a:alpha val="43137"/>
                    </a:srgbClr>
                  </a:outerShdw>
                </a:effectLst>
                <a:latin typeface="Symbol" pitchFamily="18" charset="2"/>
              </a:rPr>
              <a:t> </a:t>
            </a:r>
            <a:r>
              <a:rPr lang="en-US" sz="2000" b="1" dirty="0" smtClean="0">
                <a:effectLst>
                  <a:outerShdw blurRad="38100" dist="38100" dir="2700000" algn="tl">
                    <a:srgbClr val="000000">
                      <a:alpha val="43137"/>
                    </a:srgbClr>
                  </a:outerShdw>
                </a:effectLst>
              </a:rPr>
              <a:t> = </a:t>
            </a:r>
          </a:p>
          <a:p>
            <a:r>
              <a:rPr lang="en-US" sz="2000" b="1" dirty="0" smtClean="0">
                <a:effectLst>
                  <a:outerShdw blurRad="38100" dist="38100" dir="2700000" algn="tl">
                    <a:srgbClr val="000000">
                      <a:alpha val="43137"/>
                    </a:srgbClr>
                  </a:outerShdw>
                </a:effectLst>
              </a:rPr>
              <a:t> 2 </a:t>
            </a:r>
            <a:r>
              <a:rPr lang="en-US" sz="2000" b="1" i="1" dirty="0" smtClean="0">
                <a:effectLst>
                  <a:outerShdw blurRad="38100" dist="38100" dir="2700000" algn="tl">
                    <a:srgbClr val="000000">
                      <a:alpha val="43137"/>
                    </a:srgbClr>
                  </a:outerShdw>
                </a:effectLst>
              </a:rPr>
              <a:t>L</a:t>
            </a:r>
            <a:r>
              <a:rPr lang="en-US" sz="2000" b="1" baseline="-10000" dirty="0" smtClean="0">
                <a:effectLst>
                  <a:outerShdw blurRad="38100" dist="38100" dir="2700000" algn="tl">
                    <a:srgbClr val="000000">
                      <a:alpha val="43137"/>
                    </a:srgbClr>
                  </a:outerShdw>
                </a:effectLst>
                <a:latin typeface="Symbol" pitchFamily="18" charset="2"/>
              </a:rPr>
              <a:t>n</a:t>
            </a:r>
            <a:r>
              <a:rPr lang="en-US" sz="2000" b="1" baseline="-25000" dirty="0" smtClean="0">
                <a:effectLst>
                  <a:outerShdw blurRad="38100" dist="38100" dir="2700000" algn="tl">
                    <a:srgbClr val="000000">
                      <a:alpha val="43137"/>
                    </a:srgbClr>
                  </a:outerShdw>
                </a:effectLst>
              </a:rPr>
              <a:t>e</a:t>
            </a:r>
            <a:r>
              <a:rPr lang="en-US" sz="2000" b="1" dirty="0" smtClean="0">
                <a:effectLst>
                  <a:outerShdw blurRad="38100" dist="38100" dir="2700000" algn="tl">
                    <a:srgbClr val="000000">
                      <a:alpha val="43137"/>
                    </a:srgbClr>
                  </a:outerShdw>
                </a:effectLst>
              </a:rPr>
              <a:t> :</a:t>
            </a:r>
            <a:r>
              <a:rPr lang="en-US" sz="2000" b="1" baseline="-25000" dirty="0" smtClean="0">
                <a:effectLst>
                  <a:outerShdw blurRad="38100" dist="38100" dir="2700000" algn="tl">
                    <a:srgbClr val="000000">
                      <a:alpha val="43137"/>
                    </a:srgbClr>
                  </a:outerShdw>
                </a:effectLst>
              </a:rPr>
              <a:t> </a:t>
            </a:r>
            <a:endParaRPr lang="en-US" sz="2000" b="1" dirty="0" smtClean="0">
              <a:effectLst>
                <a:outerShdw blurRad="38100" dist="38100" dir="2700000" algn="tl">
                  <a:srgbClr val="000000">
                    <a:alpha val="43137"/>
                  </a:srgbClr>
                </a:outerShdw>
              </a:effectLst>
            </a:endParaRPr>
          </a:p>
          <a:p>
            <a:endParaRPr lang="en-US" dirty="0"/>
          </a:p>
        </p:txBody>
      </p:sp>
      <p:sp>
        <p:nvSpPr>
          <p:cNvPr id="18" name="Title 1"/>
          <p:cNvSpPr txBox="1">
            <a:spLocks/>
          </p:cNvSpPr>
          <p:nvPr/>
        </p:nvSpPr>
        <p:spPr>
          <a:xfrm>
            <a:off x="0" y="307266"/>
            <a:ext cx="9144000" cy="5294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lvl="0">
              <a:spcBef>
                <a:spcPct val="0"/>
              </a:spcBef>
            </a:pPr>
            <a:r>
              <a:rPr lang="en-US" sz="3600" dirty="0" smtClean="0"/>
              <a:t>4)		        Final </a:t>
            </a:r>
            <a:r>
              <a:rPr lang="en-US" sz="3600" dirty="0" smtClean="0">
                <a:latin typeface="Symbol" pitchFamily="18" charset="2"/>
              </a:rPr>
              <a:t>n</a:t>
            </a:r>
            <a:r>
              <a:rPr lang="en-US" sz="3600" baseline="-25000" dirty="0" smtClean="0"/>
              <a:t>e</a:t>
            </a:r>
            <a:r>
              <a:rPr lang="en-US" sz="3600" dirty="0" smtClean="0"/>
              <a:t> flux at Earth</a:t>
            </a:r>
            <a:endParaRPr lang="en-US" sz="3600" dirty="0"/>
          </a:p>
        </p:txBody>
      </p:sp>
      <p:sp>
        <p:nvSpPr>
          <p:cNvPr id="21" name="Title 1"/>
          <p:cNvSpPr txBox="1">
            <a:spLocks/>
          </p:cNvSpPr>
          <p:nvPr/>
        </p:nvSpPr>
        <p:spPr>
          <a:xfrm>
            <a:off x="0" y="-16769"/>
            <a:ext cx="9144000" cy="3240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smtClean="0">
                <a:solidFill>
                  <a:srgbClr val="00B0F0"/>
                </a:solidFill>
              </a:rPr>
              <a:t>A.  Open Questions	</a:t>
            </a:r>
            <a:r>
              <a:rPr lang="en-US" sz="2000" smtClean="0">
                <a:solidFill>
                  <a:schemeClr val="bg1"/>
                </a:solidFill>
              </a:rPr>
              <a:t>	                 B.  Neutrino evolution 	</a:t>
            </a:r>
            <a:r>
              <a:rPr lang="en-US" sz="2000" smtClean="0">
                <a:solidFill>
                  <a:srgbClr val="00B0F0"/>
                </a:solidFill>
              </a:rPr>
              <a:t>    C. Neutrino Signal at HALO </a:t>
            </a:r>
            <a:endParaRPr lang="en-US" sz="2000">
              <a:solidFill>
                <a:srgbClr val="00B0F0"/>
              </a:solidFill>
            </a:endParaRPr>
          </a:p>
        </p:txBody>
      </p:sp>
      <p:sp>
        <p:nvSpPr>
          <p:cNvPr id="9" name="Rounded Rectangle 8"/>
          <p:cNvSpPr/>
          <p:nvPr/>
        </p:nvSpPr>
        <p:spPr>
          <a:xfrm>
            <a:off x="251520" y="6093297"/>
            <a:ext cx="8712968" cy="360040"/>
          </a:xfrm>
          <a:prstGeom prst="roundRect">
            <a:avLst>
              <a:gd name="adj" fmla="val 7687"/>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fi-FI"/>
          </a:p>
        </p:txBody>
      </p:sp>
      <p:graphicFrame>
        <p:nvGraphicFramePr>
          <p:cNvPr id="99332" name="Object 4"/>
          <p:cNvGraphicFramePr>
            <a:graphicFrameLocks noChangeAspect="1"/>
          </p:cNvGraphicFramePr>
          <p:nvPr/>
        </p:nvGraphicFramePr>
        <p:xfrm>
          <a:off x="323528" y="6093296"/>
          <a:ext cx="8648700" cy="393700"/>
        </p:xfrm>
        <a:graphic>
          <a:graphicData uri="http://schemas.openxmlformats.org/presentationml/2006/ole">
            <p:oleObj spid="_x0000_s8249" name="Equation" r:id="rId7" imgW="5892800" imgH="304800" progId="">
              <p:embed/>
            </p:oleObj>
          </a:graphicData>
        </a:graphic>
      </p:graphicFrame>
    </p:spTree>
    <p:custDataLst>
      <p:tags r:id="rId2"/>
    </p:custDataLst>
    <p:extLst>
      <p:ext uri="{BB962C8B-B14F-4D97-AF65-F5344CB8AC3E}">
        <p14:creationId xmlns:p14="http://schemas.microsoft.com/office/powerpoint/2010/main" xmlns="" val="4174470051"/>
      </p:ext>
    </p:extLst>
  </p:cSld>
  <p:clrMapOvr>
    <a:masterClrMapping/>
  </p:clrMapOvr>
  <p:transition advTm="4462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xmlns="" val="0"/>
              </a:ext>
            </a:extLst>
          </a:blip>
          <a:srcRect l="4380" t="9301"/>
          <a:stretch/>
        </p:blipFill>
        <p:spPr>
          <a:xfrm>
            <a:off x="2840985" y="3857224"/>
            <a:ext cx="2566730" cy="2428516"/>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xmlns="" val="0"/>
              </a:ext>
            </a:extLst>
          </a:blip>
          <a:srcRect t="4306" r="7990"/>
          <a:stretch/>
        </p:blipFill>
        <p:spPr>
          <a:xfrm>
            <a:off x="646332" y="3778731"/>
            <a:ext cx="2482949" cy="2582375"/>
          </a:xfrm>
          <a:prstGeom prst="rect">
            <a:avLst/>
          </a:prstGeom>
        </p:spPr>
      </p:pic>
      <p:sp>
        <p:nvSpPr>
          <p:cNvPr id="8" name="Rectangle 7"/>
          <p:cNvSpPr/>
          <p:nvPr/>
        </p:nvSpPr>
        <p:spPr>
          <a:xfrm>
            <a:off x="7524328" y="908720"/>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ounded Rectangle 14"/>
          <p:cNvSpPr/>
          <p:nvPr/>
        </p:nvSpPr>
        <p:spPr>
          <a:xfrm flipV="1">
            <a:off x="2447763" y="837381"/>
            <a:ext cx="4248472" cy="1512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51520" y="836712"/>
            <a:ext cx="8640960" cy="5688632"/>
          </a:xfrm>
        </p:spPr>
        <p:txBody>
          <a:bodyPr>
            <a:normAutofit/>
          </a:bodyPr>
          <a:lstStyle/>
          <a:p>
            <a:pPr>
              <a:buNone/>
            </a:pPr>
            <a:r>
              <a:rPr lang="en-US" sz="2800" smtClean="0"/>
              <a:t> </a:t>
            </a:r>
          </a:p>
        </p:txBody>
      </p:sp>
      <p:graphicFrame>
        <p:nvGraphicFramePr>
          <p:cNvPr id="21506" name="Object 2"/>
          <p:cNvGraphicFramePr>
            <a:graphicFrameLocks noChangeAspect="1"/>
          </p:cNvGraphicFramePr>
          <p:nvPr>
            <p:extLst>
              <p:ext uri="{D42A27DB-BD31-4B8C-83A1-F6EECF244321}">
                <p14:modId xmlns:p14="http://schemas.microsoft.com/office/powerpoint/2010/main" xmlns="" val="2912818731"/>
              </p:ext>
            </p:extLst>
          </p:nvPr>
        </p:nvGraphicFramePr>
        <p:xfrm>
          <a:off x="2582862" y="836711"/>
          <a:ext cx="3978275" cy="1512888"/>
        </p:xfrm>
        <a:graphic>
          <a:graphicData uri="http://schemas.openxmlformats.org/presentationml/2006/ole">
            <p:oleObj spid="_x0000_s39943" name="Equation" r:id="rId7" imgW="1930400" imgH="736600" progId="">
              <p:embed/>
            </p:oleObj>
          </a:graphicData>
        </a:graphic>
      </p:graphicFrame>
      <p:graphicFrame>
        <p:nvGraphicFramePr>
          <p:cNvPr id="21508" name="Object 4"/>
          <p:cNvGraphicFramePr>
            <a:graphicFrameLocks noChangeAspect="1"/>
          </p:cNvGraphicFramePr>
          <p:nvPr>
            <p:extLst>
              <p:ext uri="{D42A27DB-BD31-4B8C-83A1-F6EECF244321}">
                <p14:modId xmlns:p14="http://schemas.microsoft.com/office/powerpoint/2010/main" xmlns="" val="2851625633"/>
              </p:ext>
            </p:extLst>
          </p:nvPr>
        </p:nvGraphicFramePr>
        <p:xfrm>
          <a:off x="1576388" y="2381250"/>
          <a:ext cx="5710237" cy="1231900"/>
        </p:xfrm>
        <a:graphic>
          <a:graphicData uri="http://schemas.openxmlformats.org/presentationml/2006/ole">
            <p:oleObj spid="_x0000_s39944" name="Equation" r:id="rId8" imgW="3530600" imgH="7620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3374065345"/>
              </p:ext>
            </p:extLst>
          </p:nvPr>
        </p:nvGraphicFramePr>
        <p:xfrm>
          <a:off x="5474388" y="4341470"/>
          <a:ext cx="3322638" cy="1984375"/>
        </p:xfrm>
        <a:graphic>
          <a:graphicData uri="http://schemas.openxmlformats.org/presentationml/2006/ole">
            <p:oleObj spid="_x0000_s39945" name="Equation" r:id="rId9" imgW="1739900" imgH="1041400" progId="">
              <p:embed/>
            </p:oleObj>
          </a:graphicData>
        </a:graphic>
      </p:graphicFrame>
      <p:sp>
        <p:nvSpPr>
          <p:cNvPr id="19" name="Rectangle 18"/>
          <p:cNvSpPr/>
          <p:nvPr/>
        </p:nvSpPr>
        <p:spPr>
          <a:xfrm>
            <a:off x="2832565" y="3574887"/>
            <a:ext cx="593432" cy="369332"/>
          </a:xfrm>
          <a:prstGeom prst="rect">
            <a:avLst/>
          </a:prstGeom>
        </p:spPr>
        <p:txBody>
          <a:bodyPr wrap="none">
            <a:spAutoFit/>
          </a:bodyPr>
          <a:lstStyle/>
          <a:p>
            <a:r>
              <a:rPr lang="en-US" b="1" smtClean="0">
                <a:effectLst>
                  <a:outerShdw blurRad="38100" dist="38100" dir="2700000" algn="tl">
                    <a:srgbClr val="000000">
                      <a:alpha val="43137"/>
                    </a:srgbClr>
                  </a:outerShdw>
                </a:effectLst>
              </a:rPr>
              <a:t>IMH</a:t>
            </a:r>
          </a:p>
        </p:txBody>
      </p:sp>
      <p:sp>
        <p:nvSpPr>
          <p:cNvPr id="21" name="Rectangle 20"/>
          <p:cNvSpPr/>
          <p:nvPr/>
        </p:nvSpPr>
        <p:spPr>
          <a:xfrm>
            <a:off x="1608429" y="3664804"/>
            <a:ext cx="1224136" cy="4845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aphicFrame>
        <p:nvGraphicFramePr>
          <p:cNvPr id="4" name="Object 3"/>
          <p:cNvGraphicFramePr>
            <a:graphicFrameLocks noChangeAspect="1"/>
          </p:cNvGraphicFramePr>
          <p:nvPr>
            <p:extLst>
              <p:ext uri="{D42A27DB-BD31-4B8C-83A1-F6EECF244321}">
                <p14:modId xmlns:p14="http://schemas.microsoft.com/office/powerpoint/2010/main" xmlns="" val="2873475394"/>
              </p:ext>
            </p:extLst>
          </p:nvPr>
        </p:nvGraphicFramePr>
        <p:xfrm>
          <a:off x="1727115" y="3713884"/>
          <a:ext cx="1105450" cy="386371"/>
        </p:xfrm>
        <a:graphic>
          <a:graphicData uri="http://schemas.openxmlformats.org/presentationml/2006/ole">
            <p:oleObj spid="_x0000_s39946" name="Equation" r:id="rId10" imgW="761669" imgH="266584" progId="">
              <p:embed/>
            </p:oleObj>
          </a:graphicData>
        </a:graphic>
      </p:graphicFrame>
      <p:sp>
        <p:nvSpPr>
          <p:cNvPr id="22"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r>
              <a:rPr lang="en-US" sz="3600" dirty="0" smtClean="0"/>
              <a:t>2)    		Fluxes after the </a:t>
            </a:r>
            <a:r>
              <a:rPr lang="fi-FI" sz="3600" dirty="0">
                <a:solidFill>
                  <a:schemeClr val="bg1"/>
                </a:solidFill>
                <a:latin typeface="Symbol" pitchFamily="18" charset="2"/>
              </a:rPr>
              <a:t>nn </a:t>
            </a:r>
            <a:r>
              <a:rPr lang="fi-FI" sz="3600" dirty="0">
                <a:solidFill>
                  <a:schemeClr val="bg1"/>
                </a:solidFill>
              </a:rPr>
              <a:t>-</a:t>
            </a:r>
            <a:r>
              <a:rPr lang="fi-FI" sz="3600" dirty="0" smtClean="0">
                <a:solidFill>
                  <a:schemeClr val="bg1"/>
                </a:solidFill>
              </a:rPr>
              <a:t>interactions</a:t>
            </a:r>
            <a:endParaRPr lang="fi-FI" sz="3600" dirty="0">
              <a:solidFill>
                <a:schemeClr val="bg1"/>
              </a:solidFill>
            </a:endParaRPr>
          </a:p>
        </p:txBody>
      </p:sp>
      <p:sp>
        <p:nvSpPr>
          <p:cNvPr id="24" name="TextBox 23"/>
          <p:cNvSpPr txBox="1"/>
          <p:nvPr/>
        </p:nvSpPr>
        <p:spPr>
          <a:xfrm>
            <a:off x="5364088" y="3664804"/>
            <a:ext cx="8964488" cy="830997"/>
          </a:xfrm>
          <a:prstGeom prst="rect">
            <a:avLst/>
          </a:prstGeom>
          <a:noFill/>
        </p:spPr>
        <p:txBody>
          <a:bodyPr wrap="square" rtlCol="0">
            <a:spAutoFit/>
          </a:bodyPr>
          <a:lstStyle/>
          <a:p>
            <a:r>
              <a:rPr lang="fi-FI" sz="2400" dirty="0" smtClean="0"/>
              <a:t>We assume:</a:t>
            </a:r>
          </a:p>
          <a:p>
            <a:pPr marL="457200" indent="-457200">
              <a:buFont typeface="Arial" pitchFamily="34" charset="0"/>
              <a:buChar char="•"/>
            </a:pPr>
            <a:r>
              <a:rPr lang="fi-FI" sz="2400" dirty="0" smtClean="0"/>
              <a:t>0, 1 or 2 splits in energy</a:t>
            </a:r>
            <a:endParaRPr lang="fi-FI" sz="2400" dirty="0"/>
          </a:p>
        </p:txBody>
      </p:sp>
      <p:sp>
        <p:nvSpPr>
          <p:cNvPr id="23" name="Rounded Rectangle 22"/>
          <p:cNvSpPr/>
          <p:nvPr/>
        </p:nvSpPr>
        <p:spPr>
          <a:xfrm flipV="1">
            <a:off x="983945" y="2349549"/>
            <a:ext cx="7080444" cy="1295475"/>
          </a:xfrm>
          <a:prstGeom prst="round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p:cNvSpPr/>
          <p:nvPr/>
        </p:nvSpPr>
        <p:spPr>
          <a:xfrm>
            <a:off x="3737475" y="3664804"/>
            <a:ext cx="1224136" cy="4845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aphicFrame>
        <p:nvGraphicFramePr>
          <p:cNvPr id="5" name="Object 4"/>
          <p:cNvGraphicFramePr>
            <a:graphicFrameLocks noChangeAspect="1"/>
          </p:cNvGraphicFramePr>
          <p:nvPr>
            <p:extLst>
              <p:ext uri="{D42A27DB-BD31-4B8C-83A1-F6EECF244321}">
                <p14:modId xmlns:p14="http://schemas.microsoft.com/office/powerpoint/2010/main" xmlns="" val="3490615096"/>
              </p:ext>
            </p:extLst>
          </p:nvPr>
        </p:nvGraphicFramePr>
        <p:xfrm>
          <a:off x="3809483" y="3705727"/>
          <a:ext cx="1152128" cy="402686"/>
        </p:xfrm>
        <a:graphic>
          <a:graphicData uri="http://schemas.openxmlformats.org/presentationml/2006/ole">
            <p:oleObj spid="_x0000_s39947" name="Equation" r:id="rId11" imgW="761669" imgH="266584" progId="">
              <p:embed/>
            </p:oleObj>
          </a:graphicData>
        </a:graphic>
      </p:graphicFrame>
      <p:sp>
        <p:nvSpPr>
          <p:cNvPr id="26" name="Rounded Rectangle: bottom"/>
          <p:cNvSpPr/>
          <p:nvPr/>
        </p:nvSpPr>
        <p:spPr>
          <a:xfrm>
            <a:off x="539552" y="6285740"/>
            <a:ext cx="8064896" cy="56865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Large dependence </a:t>
            </a:r>
            <a:r>
              <a:rPr lang="en-US" sz="2800" dirty="0"/>
              <a:t>on </a:t>
            </a:r>
            <a:r>
              <a:rPr lang="en-US" sz="2800" dirty="0" smtClean="0"/>
              <a:t>luminosity and mass </a:t>
            </a:r>
            <a:r>
              <a:rPr lang="en-US" sz="2800" dirty="0"/>
              <a:t>hierarchy</a:t>
            </a:r>
            <a:endParaRPr lang="en-US" sz="2800" dirty="0" smtClean="0"/>
          </a:p>
        </p:txBody>
      </p:sp>
      <p:sp>
        <p:nvSpPr>
          <p:cNvPr id="27" name="Rectangle 26"/>
          <p:cNvSpPr/>
          <p:nvPr/>
        </p:nvSpPr>
        <p:spPr>
          <a:xfrm>
            <a:off x="5364089" y="3759552"/>
            <a:ext cx="3672408" cy="2490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a:t>
            </a:r>
            <a:r>
              <a:rPr lang="en-US" sz="2000" dirty="0" smtClean="0">
                <a:solidFill>
                  <a:schemeClr val="bg1"/>
                </a:solidFill>
              </a:rPr>
              <a:t>  C. The Formalism	</a:t>
            </a:r>
            <a:r>
              <a:rPr lang="en-US" sz="2000" dirty="0" smtClean="0">
                <a:solidFill>
                  <a:schemeClr val="accent6">
                    <a:lumMod val="75000"/>
                  </a:schemeClr>
                </a:solidFill>
              </a:rPr>
              <a:t>    D. Neutrino Signal at HALO </a:t>
            </a:r>
            <a:endParaRPr lang="en-US" sz="2000" dirty="0">
              <a:solidFill>
                <a:schemeClr val="accent6">
                  <a:lumMod val="75000"/>
                </a:schemeClr>
              </a:solidFill>
            </a:endParaRPr>
          </a:p>
        </p:txBody>
      </p:sp>
      <p:sp>
        <p:nvSpPr>
          <p:cNvPr id="25" name="Rectangle 17"/>
          <p:cNvSpPr/>
          <p:nvPr/>
        </p:nvSpPr>
        <p:spPr>
          <a:xfrm rot="16200000">
            <a:off x="-1238223" y="4500652"/>
            <a:ext cx="3037718" cy="646331"/>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A. </a:t>
            </a:r>
            <a:r>
              <a:rPr lang="en-US" b="1" dirty="0" err="1" smtClean="0">
                <a:effectLst>
                  <a:outerShdw blurRad="38100" dist="38100" dir="2700000" algn="tl">
                    <a:srgbClr val="000000">
                      <a:alpha val="43137"/>
                    </a:srgbClr>
                  </a:outerShdw>
                </a:effectLst>
              </a:rPr>
              <a:t>Mirizzi</a:t>
            </a:r>
            <a:r>
              <a:rPr lang="en-US" b="1" dirty="0" smtClean="0">
                <a:effectLst>
                  <a:outerShdw blurRad="38100" dist="38100" dir="2700000" algn="tl">
                    <a:srgbClr val="000000">
                      <a:alpha val="43137"/>
                    </a:srgbClr>
                  </a:outerShdw>
                </a:effectLst>
              </a:rPr>
              <a:t>, R. </a:t>
            </a:r>
            <a:r>
              <a:rPr lang="en-US" b="1" dirty="0" err="1" smtClean="0">
                <a:effectLst>
                  <a:outerShdw blurRad="38100" dist="38100" dir="2700000" algn="tl">
                    <a:srgbClr val="000000">
                      <a:alpha val="43137"/>
                    </a:srgbClr>
                  </a:outerShdw>
                </a:effectLst>
              </a:rPr>
              <a:t>Tomàs</a:t>
            </a:r>
            <a:r>
              <a:rPr lang="en-US" b="1" dirty="0" smtClean="0">
                <a:effectLst>
                  <a:outerShdw blurRad="38100" dist="38100" dir="2700000" algn="tl">
                    <a:srgbClr val="000000">
                      <a:alpha val="43137"/>
                    </a:srgbClr>
                  </a:outerShdw>
                </a:effectLst>
              </a:rPr>
              <a:t>,</a:t>
            </a:r>
          </a:p>
          <a:p>
            <a:r>
              <a:rPr lang="en-US" b="1" dirty="0" smtClean="0">
                <a:effectLst>
                  <a:outerShdw blurRad="38100" dist="38100" dir="2700000" algn="tl">
                    <a:srgbClr val="000000">
                      <a:alpha val="43137"/>
                    </a:srgbClr>
                  </a:outerShdw>
                </a:effectLst>
              </a:rPr>
              <a:t>PRD 84 </a:t>
            </a:r>
            <a:r>
              <a:rPr lang="en-US" b="1" dirty="0">
                <a:effectLst>
                  <a:outerShdw blurRad="38100" dist="38100" dir="2700000" algn="tl">
                    <a:srgbClr val="000000">
                      <a:alpha val="43137"/>
                    </a:srgbClr>
                  </a:outerShdw>
                </a:effectLst>
              </a:rPr>
              <a:t>(2011) 033013 </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custDataLst>
      <p:tags r:id="rId2"/>
    </p:custDataLst>
    <p:extLst>
      <p:ext uri="{BB962C8B-B14F-4D97-AF65-F5344CB8AC3E}">
        <p14:creationId xmlns:p14="http://schemas.microsoft.com/office/powerpoint/2010/main" xmlns="" val="1060593830"/>
      </p:ext>
    </p:extLst>
  </p:cSld>
  <p:clrMapOvr>
    <a:masterClrMapping/>
  </p:clrMapOvr>
  <mc:AlternateContent xmlns:mc="http://schemas.openxmlformats.org/markup-compatibility/2006">
    <mc:Choice xmlns:p14="http://schemas.microsoft.com/office/powerpoint/2010/main" xmlns="" Requires="p14">
      <p:transition spd="slow" p14:dur="2000" advTm="40448"/>
    </mc:Choice>
    <mc:Fallback>
      <p:transition spd="slow" advTm="4044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lotIMHNMH.JPG"/>
          <p:cNvPicPr>
            <a:picLocks noChangeAspect="1"/>
          </p:cNvPicPr>
          <p:nvPr/>
        </p:nvPicPr>
        <p:blipFill>
          <a:blip r:embed="rId5" cstate="print"/>
          <a:stretch>
            <a:fillRect/>
          </a:stretch>
        </p:blipFill>
        <p:spPr>
          <a:xfrm>
            <a:off x="623807" y="3946000"/>
            <a:ext cx="5316345" cy="2383293"/>
          </a:xfrm>
          <a:prstGeom prst="rect">
            <a:avLst/>
          </a:prstGeom>
        </p:spPr>
      </p:pic>
      <p:sp>
        <p:nvSpPr>
          <p:cNvPr id="3" name="Content Placeholder 2"/>
          <p:cNvSpPr>
            <a:spLocks noGrp="1"/>
          </p:cNvSpPr>
          <p:nvPr>
            <p:ph idx="1"/>
          </p:nvPr>
        </p:nvSpPr>
        <p:spPr>
          <a:xfrm>
            <a:off x="251520" y="836712"/>
            <a:ext cx="8640960" cy="5688632"/>
          </a:xfrm>
        </p:spPr>
        <p:txBody>
          <a:bodyPr>
            <a:normAutofit/>
          </a:bodyPr>
          <a:lstStyle/>
          <a:p>
            <a:pPr marL="0" indent="0">
              <a:buNone/>
            </a:pPr>
            <a:r>
              <a:rPr lang="en-US" sz="2800"/>
              <a:t> </a:t>
            </a:r>
            <a:endParaRPr lang="en-US" sz="2800" smtClean="0"/>
          </a:p>
        </p:txBody>
      </p:sp>
      <p:sp>
        <p:nvSpPr>
          <p:cNvPr id="14" name="Rounded Rectangle 13"/>
          <p:cNvSpPr/>
          <p:nvPr/>
        </p:nvSpPr>
        <p:spPr>
          <a:xfrm flipV="1">
            <a:off x="2447763" y="837381"/>
            <a:ext cx="4248472" cy="1512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21509" name="Object 5"/>
          <p:cNvGraphicFramePr>
            <a:graphicFrameLocks noChangeAspect="1"/>
          </p:cNvGraphicFramePr>
          <p:nvPr>
            <p:extLst>
              <p:ext uri="{D42A27DB-BD31-4B8C-83A1-F6EECF244321}">
                <p14:modId xmlns:p14="http://schemas.microsoft.com/office/powerpoint/2010/main" xmlns="" val="2460501379"/>
              </p:ext>
            </p:extLst>
          </p:nvPr>
        </p:nvGraphicFramePr>
        <p:xfrm>
          <a:off x="1012825" y="2430463"/>
          <a:ext cx="6999288" cy="1133475"/>
        </p:xfrm>
        <a:graphic>
          <a:graphicData uri="http://schemas.openxmlformats.org/presentationml/2006/ole">
            <p:oleObj spid="_x0000_s40965" name="Equation" r:id="rId6" imgW="4394160" imgH="711000" progId="">
              <p:embed/>
            </p:oleObj>
          </a:graphicData>
        </a:graphic>
      </p:graphicFrame>
      <p:sp>
        <p:nvSpPr>
          <p:cNvPr id="12" name="Rounded Rectangle: bottom"/>
          <p:cNvSpPr/>
          <p:nvPr/>
        </p:nvSpPr>
        <p:spPr>
          <a:xfrm>
            <a:off x="539552" y="6285740"/>
            <a:ext cx="8064896" cy="56865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lgn="ctr">
              <a:buFont typeface="Wingdings" pitchFamily="2" charset="2"/>
              <a:buChar char="Ø"/>
            </a:pPr>
            <a:r>
              <a:rPr lang="en-US" sz="2800" dirty="0" smtClean="0"/>
              <a:t>Neutrinos exit the star as pure mass </a:t>
            </a:r>
            <a:r>
              <a:rPr lang="en-US" sz="2800" dirty="0" err="1" smtClean="0"/>
              <a:t>eigenstates</a:t>
            </a:r>
            <a:endParaRPr lang="en-US" sz="28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xmlns="" val="3497057099"/>
              </p:ext>
            </p:extLst>
          </p:nvPr>
        </p:nvGraphicFramePr>
        <p:xfrm>
          <a:off x="6057900" y="3990975"/>
          <a:ext cx="2962275" cy="2206625"/>
        </p:xfrm>
        <a:graphic>
          <a:graphicData uri="http://schemas.openxmlformats.org/presentationml/2006/ole">
            <p:oleObj spid="_x0000_s40966" name="Equation" r:id="rId7" imgW="1562100" imgH="1168400" progId="">
              <p:embed/>
            </p:oleObj>
          </a:graphicData>
        </a:graphic>
      </p:graphicFrame>
      <p:sp>
        <p:nvSpPr>
          <p:cNvPr id="17" name="Rectangle 16"/>
          <p:cNvSpPr/>
          <p:nvPr/>
        </p:nvSpPr>
        <p:spPr>
          <a:xfrm rot="16200000">
            <a:off x="-1183972" y="4824042"/>
            <a:ext cx="2969226" cy="646331"/>
          </a:xfrm>
          <a:prstGeom prst="rect">
            <a:avLst/>
          </a:prstGeom>
        </p:spPr>
        <p:txBody>
          <a:bodyPr wrap="square">
            <a:spAutoFit/>
          </a:bodyPr>
          <a:lstStyle/>
          <a:p>
            <a:pPr algn="ctr"/>
            <a:r>
              <a:rPr lang="en-US" b="1" smtClean="0">
                <a:effectLst>
                  <a:outerShdw blurRad="38100" dist="38100" dir="2700000" algn="tl">
                    <a:srgbClr val="000000">
                      <a:alpha val="43137"/>
                    </a:srgbClr>
                  </a:outerShdw>
                </a:effectLst>
              </a:rPr>
              <a:t>A. </a:t>
            </a:r>
            <a:r>
              <a:rPr lang="en-US" b="1" err="1" smtClean="0">
                <a:effectLst>
                  <a:outerShdw blurRad="38100" dist="38100" dir="2700000" algn="tl">
                    <a:srgbClr val="000000">
                      <a:alpha val="43137"/>
                    </a:srgbClr>
                  </a:outerShdw>
                </a:effectLst>
              </a:rPr>
              <a:t>Dighe</a:t>
            </a:r>
            <a:r>
              <a:rPr lang="en-US" b="1" smtClean="0">
                <a:effectLst>
                  <a:outerShdw blurRad="38100" dist="38100" dir="2700000" algn="tl">
                    <a:srgbClr val="000000">
                      <a:alpha val="43137"/>
                    </a:srgbClr>
                  </a:outerShdw>
                </a:effectLst>
              </a:rPr>
              <a:t>, A. Smirnov, </a:t>
            </a:r>
          </a:p>
          <a:p>
            <a:pPr algn="ctr"/>
            <a:r>
              <a:rPr lang="en-US" b="1" smtClean="0">
                <a:effectLst>
                  <a:outerShdw blurRad="38100" dist="38100" dir="2700000" algn="tl">
                    <a:srgbClr val="000000">
                      <a:alpha val="43137"/>
                    </a:srgbClr>
                  </a:outerShdw>
                </a:effectLst>
              </a:rPr>
              <a:t>PRD 62,  033007 (2000) </a:t>
            </a:r>
            <a:endParaRPr lang="en-US" b="1">
              <a:effectLst>
                <a:outerShdw blurRad="38100" dist="38100" dir="2700000" algn="tl">
                  <a:srgbClr val="000000">
                    <a:alpha val="43137"/>
                  </a:srgbClr>
                </a:outerShdw>
              </a:effectLst>
            </a:endParaRPr>
          </a:p>
        </p:txBody>
      </p:sp>
      <p:sp>
        <p:nvSpPr>
          <p:cNvPr id="19" name="Rectangle 18"/>
          <p:cNvSpPr/>
          <p:nvPr/>
        </p:nvSpPr>
        <p:spPr>
          <a:xfrm>
            <a:off x="924283" y="3948445"/>
            <a:ext cx="1197322" cy="369332"/>
          </a:xfrm>
          <a:prstGeom prst="rect">
            <a:avLst/>
          </a:prstGeom>
        </p:spPr>
        <p:txBody>
          <a:bodyPr wrap="square">
            <a:spAutoFit/>
          </a:bodyPr>
          <a:lstStyle/>
          <a:p>
            <a:r>
              <a:rPr lang="en-US" b="1" err="1" smtClean="0">
                <a:effectLst>
                  <a:outerShdw blurRad="38100" dist="38100" dir="2700000" algn="tl">
                    <a:srgbClr val="000000">
                      <a:alpha val="43137"/>
                    </a:srgbClr>
                  </a:outerShdw>
                </a:effectLst>
              </a:rPr>
              <a:t>IMH</a:t>
            </a:r>
            <a:endParaRPr lang="en-US" b="1">
              <a:effectLst>
                <a:outerShdw blurRad="38100" dist="38100" dir="2700000" algn="tl">
                  <a:srgbClr val="000000">
                    <a:alpha val="43137"/>
                  </a:srgbClr>
                </a:outerShdw>
              </a:effectLst>
            </a:endParaRPr>
          </a:p>
        </p:txBody>
      </p:sp>
      <p:sp>
        <p:nvSpPr>
          <p:cNvPr id="20" name="Rectangle 19"/>
          <p:cNvSpPr/>
          <p:nvPr/>
        </p:nvSpPr>
        <p:spPr>
          <a:xfrm>
            <a:off x="4469904" y="3912431"/>
            <a:ext cx="1400444" cy="369332"/>
          </a:xfrm>
          <a:prstGeom prst="rect">
            <a:avLst/>
          </a:prstGeom>
        </p:spPr>
        <p:txBody>
          <a:bodyPr wrap="square">
            <a:spAutoFit/>
          </a:bodyPr>
          <a:lstStyle/>
          <a:p>
            <a:r>
              <a:rPr lang="en-US" b="1" err="1" smtClean="0">
                <a:effectLst>
                  <a:outerShdw blurRad="38100" dist="38100" dir="2700000" algn="tl">
                    <a:srgbClr val="000000">
                      <a:alpha val="43137"/>
                    </a:srgbClr>
                  </a:outerShdw>
                </a:effectLst>
              </a:rPr>
              <a:t>NMH</a:t>
            </a:r>
            <a:endParaRPr lang="en-US" b="1">
              <a:effectLst>
                <a:outerShdw blurRad="38100" dist="38100" dir="2700000" algn="tl">
                  <a:srgbClr val="000000">
                    <a:alpha val="43137"/>
                  </a:srgbClr>
                </a:outerShdw>
              </a:effectLst>
            </a:endParaRPr>
          </a:p>
        </p:txBody>
      </p:sp>
      <p:sp>
        <p:nvSpPr>
          <p:cNvPr id="21" name="Oval 20"/>
          <p:cNvSpPr/>
          <p:nvPr/>
        </p:nvSpPr>
        <p:spPr>
          <a:xfrm>
            <a:off x="5170126" y="4348916"/>
            <a:ext cx="349810" cy="36231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Oval 21"/>
          <p:cNvSpPr/>
          <p:nvPr/>
        </p:nvSpPr>
        <p:spPr>
          <a:xfrm>
            <a:off x="3995936" y="5014073"/>
            <a:ext cx="473968" cy="36231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Oval 23"/>
          <p:cNvSpPr/>
          <p:nvPr/>
        </p:nvSpPr>
        <p:spPr>
          <a:xfrm>
            <a:off x="919094" y="5036278"/>
            <a:ext cx="349810" cy="36231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5" name="ZoneTexte 25"/>
          <p:cNvSpPr txBox="1"/>
          <p:nvPr/>
        </p:nvSpPr>
        <p:spPr>
          <a:xfrm>
            <a:off x="878949" y="4693989"/>
            <a:ext cx="449755" cy="400110"/>
          </a:xfrm>
          <a:prstGeom prst="rect">
            <a:avLst/>
          </a:prstGeom>
          <a:noFill/>
        </p:spPr>
        <p:txBody>
          <a:bodyPr wrap="square" rtlCol="0">
            <a:spAutoFit/>
          </a:bodyPr>
          <a:lstStyle/>
          <a:p>
            <a:r>
              <a:rPr lang="en-US" sz="2000" b="1" smtClean="0"/>
              <a:t>H</a:t>
            </a:r>
            <a:endParaRPr lang="en-US" sz="2000" b="1"/>
          </a:p>
        </p:txBody>
      </p:sp>
      <p:sp>
        <p:nvSpPr>
          <p:cNvPr id="26" name="ZoneTexte 26"/>
          <p:cNvSpPr txBox="1"/>
          <p:nvPr/>
        </p:nvSpPr>
        <p:spPr>
          <a:xfrm>
            <a:off x="2388225" y="3933056"/>
            <a:ext cx="449755" cy="400110"/>
          </a:xfrm>
          <a:prstGeom prst="rect">
            <a:avLst/>
          </a:prstGeom>
          <a:noFill/>
        </p:spPr>
        <p:txBody>
          <a:bodyPr wrap="square" rtlCol="0">
            <a:spAutoFit/>
          </a:bodyPr>
          <a:lstStyle/>
          <a:p>
            <a:r>
              <a:rPr lang="en-US" sz="2000" b="1" smtClean="0"/>
              <a:t>L</a:t>
            </a:r>
            <a:endParaRPr lang="en-US" sz="2000" b="1"/>
          </a:p>
        </p:txBody>
      </p:sp>
      <p:sp>
        <p:nvSpPr>
          <p:cNvPr id="27" name="ZoneTexte 27"/>
          <p:cNvSpPr txBox="1"/>
          <p:nvPr/>
        </p:nvSpPr>
        <p:spPr>
          <a:xfrm>
            <a:off x="5345031" y="4081708"/>
            <a:ext cx="449755" cy="400110"/>
          </a:xfrm>
          <a:prstGeom prst="rect">
            <a:avLst/>
          </a:prstGeom>
          <a:noFill/>
        </p:spPr>
        <p:txBody>
          <a:bodyPr wrap="square" rtlCol="0">
            <a:spAutoFit/>
          </a:bodyPr>
          <a:lstStyle/>
          <a:p>
            <a:r>
              <a:rPr lang="en-US" sz="2000" b="1" smtClean="0"/>
              <a:t>H</a:t>
            </a:r>
            <a:endParaRPr lang="en-US" sz="2000" b="1"/>
          </a:p>
        </p:txBody>
      </p:sp>
      <p:sp>
        <p:nvSpPr>
          <p:cNvPr id="28" name="ZoneTexte 28"/>
          <p:cNvSpPr txBox="1"/>
          <p:nvPr/>
        </p:nvSpPr>
        <p:spPr>
          <a:xfrm>
            <a:off x="4107166" y="4659916"/>
            <a:ext cx="449755" cy="400110"/>
          </a:xfrm>
          <a:prstGeom prst="rect">
            <a:avLst/>
          </a:prstGeom>
          <a:noFill/>
        </p:spPr>
        <p:txBody>
          <a:bodyPr wrap="square" rtlCol="0">
            <a:spAutoFit/>
          </a:bodyPr>
          <a:lstStyle/>
          <a:p>
            <a:r>
              <a:rPr lang="en-US" sz="2000" b="1" smtClean="0"/>
              <a:t>L</a:t>
            </a:r>
            <a:endParaRPr lang="en-US" sz="2000" b="1"/>
          </a:p>
        </p:txBody>
      </p:sp>
      <p:sp>
        <p:nvSpPr>
          <p:cNvPr id="29" name="Oval 28"/>
          <p:cNvSpPr/>
          <p:nvPr/>
        </p:nvSpPr>
        <p:spPr>
          <a:xfrm>
            <a:off x="2139134" y="4333166"/>
            <a:ext cx="473968" cy="36231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xmlns="" val="3134332362"/>
              </p:ext>
            </p:extLst>
          </p:nvPr>
        </p:nvGraphicFramePr>
        <p:xfrm>
          <a:off x="2582862" y="836711"/>
          <a:ext cx="3978275" cy="1512888"/>
        </p:xfrm>
        <a:graphic>
          <a:graphicData uri="http://schemas.openxmlformats.org/presentationml/2006/ole">
            <p:oleObj spid="_x0000_s40967" name="Equation" r:id="rId8" imgW="1930400" imgH="736600" progId="">
              <p:embed/>
            </p:oleObj>
          </a:graphicData>
        </a:graphic>
      </p:graphicFrame>
      <p:sp>
        <p:nvSpPr>
          <p:cNvPr id="23"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a:t>3</a:t>
            </a:r>
            <a:r>
              <a:rPr lang="en-US" sz="3600" dirty="0" smtClean="0"/>
              <a:t>)	</a:t>
            </a:r>
            <a:r>
              <a:rPr lang="en-US" sz="3600" dirty="0"/>
              <a:t>	Fluxes after the MSW region</a:t>
            </a:r>
          </a:p>
        </p:txBody>
      </p:sp>
      <p:sp>
        <p:nvSpPr>
          <p:cNvPr id="4" name="TextBox 3"/>
          <p:cNvSpPr txBox="1"/>
          <p:nvPr/>
        </p:nvSpPr>
        <p:spPr>
          <a:xfrm>
            <a:off x="1545840" y="4317777"/>
            <a:ext cx="324036" cy="246221"/>
          </a:xfrm>
          <a:prstGeom prst="rect">
            <a:avLst/>
          </a:prstGeom>
          <a:noFill/>
        </p:spPr>
        <p:txBody>
          <a:bodyPr wrap="square" rtlCol="0">
            <a:spAutoFit/>
          </a:bodyPr>
          <a:lstStyle/>
          <a:p>
            <a:r>
              <a:rPr lang="fi-FI" sz="1000" i="1" dirty="0" smtClean="0"/>
              <a:t>m</a:t>
            </a:r>
            <a:endParaRPr lang="en-US" sz="1000" i="1" dirty="0"/>
          </a:p>
        </p:txBody>
      </p:sp>
      <p:sp>
        <p:nvSpPr>
          <p:cNvPr id="30" name="TextBox 29"/>
          <p:cNvSpPr txBox="1"/>
          <p:nvPr/>
        </p:nvSpPr>
        <p:spPr>
          <a:xfrm>
            <a:off x="1912561" y="5014072"/>
            <a:ext cx="324036" cy="246221"/>
          </a:xfrm>
          <a:prstGeom prst="rect">
            <a:avLst/>
          </a:prstGeom>
          <a:noFill/>
        </p:spPr>
        <p:txBody>
          <a:bodyPr wrap="square" rtlCol="0">
            <a:spAutoFit/>
          </a:bodyPr>
          <a:lstStyle/>
          <a:p>
            <a:r>
              <a:rPr lang="fi-FI" sz="1000" i="1" dirty="0" smtClean="0"/>
              <a:t>m</a:t>
            </a:r>
            <a:endParaRPr lang="en-US" sz="1000" i="1" dirty="0"/>
          </a:p>
        </p:txBody>
      </p:sp>
      <p:sp>
        <p:nvSpPr>
          <p:cNvPr id="31" name="TextBox 30"/>
          <p:cNvSpPr txBox="1"/>
          <p:nvPr/>
        </p:nvSpPr>
        <p:spPr>
          <a:xfrm>
            <a:off x="1572358" y="4736860"/>
            <a:ext cx="324036" cy="246221"/>
          </a:xfrm>
          <a:prstGeom prst="rect">
            <a:avLst/>
          </a:prstGeom>
          <a:noFill/>
        </p:spPr>
        <p:txBody>
          <a:bodyPr wrap="square" rtlCol="0">
            <a:spAutoFit/>
          </a:bodyPr>
          <a:lstStyle/>
          <a:p>
            <a:r>
              <a:rPr lang="fi-FI" sz="1000" i="1" dirty="0" smtClean="0"/>
              <a:t>m</a:t>
            </a:r>
            <a:endParaRPr lang="en-US" sz="1000" i="1" dirty="0"/>
          </a:p>
        </p:txBody>
      </p:sp>
      <p:sp>
        <p:nvSpPr>
          <p:cNvPr id="33" name="TextBox 32"/>
          <p:cNvSpPr txBox="1"/>
          <p:nvPr/>
        </p:nvSpPr>
        <p:spPr>
          <a:xfrm>
            <a:off x="4556921" y="4358707"/>
            <a:ext cx="324036" cy="246221"/>
          </a:xfrm>
          <a:prstGeom prst="rect">
            <a:avLst/>
          </a:prstGeom>
          <a:noFill/>
        </p:spPr>
        <p:txBody>
          <a:bodyPr wrap="square" rtlCol="0">
            <a:spAutoFit/>
          </a:bodyPr>
          <a:lstStyle/>
          <a:p>
            <a:r>
              <a:rPr lang="fi-FI" sz="1000" i="1" dirty="0" smtClean="0"/>
              <a:t>m</a:t>
            </a:r>
            <a:endParaRPr lang="en-US" sz="1000" i="1" dirty="0"/>
          </a:p>
        </p:txBody>
      </p:sp>
      <p:sp>
        <p:nvSpPr>
          <p:cNvPr id="34" name="TextBox 33"/>
          <p:cNvSpPr txBox="1"/>
          <p:nvPr/>
        </p:nvSpPr>
        <p:spPr>
          <a:xfrm>
            <a:off x="5114482" y="5014071"/>
            <a:ext cx="324036" cy="246221"/>
          </a:xfrm>
          <a:prstGeom prst="rect">
            <a:avLst/>
          </a:prstGeom>
          <a:noFill/>
        </p:spPr>
        <p:txBody>
          <a:bodyPr wrap="square" rtlCol="0">
            <a:spAutoFit/>
          </a:bodyPr>
          <a:lstStyle/>
          <a:p>
            <a:r>
              <a:rPr lang="fi-FI" sz="1000" i="1" dirty="0" smtClean="0"/>
              <a:t>m</a:t>
            </a:r>
            <a:endParaRPr lang="en-US" sz="1000" i="1" dirty="0"/>
          </a:p>
        </p:txBody>
      </p:sp>
      <p:sp>
        <p:nvSpPr>
          <p:cNvPr id="35" name="TextBox 34"/>
          <p:cNvSpPr txBox="1"/>
          <p:nvPr/>
        </p:nvSpPr>
        <p:spPr>
          <a:xfrm>
            <a:off x="4723900" y="4711233"/>
            <a:ext cx="324036" cy="246221"/>
          </a:xfrm>
          <a:prstGeom prst="rect">
            <a:avLst/>
          </a:prstGeom>
          <a:noFill/>
        </p:spPr>
        <p:txBody>
          <a:bodyPr wrap="square" rtlCol="0">
            <a:spAutoFit/>
          </a:bodyPr>
          <a:lstStyle/>
          <a:p>
            <a:r>
              <a:rPr lang="fi-FI" sz="1000" i="1" dirty="0" smtClean="0"/>
              <a:t>m</a:t>
            </a:r>
            <a:endParaRPr lang="en-US" sz="1000" i="1" dirty="0"/>
          </a:p>
        </p:txBody>
      </p:sp>
      <p:sp>
        <p:nvSpPr>
          <p:cNvPr id="36" name="Rounded Rectangle 35"/>
          <p:cNvSpPr/>
          <p:nvPr/>
        </p:nvSpPr>
        <p:spPr>
          <a:xfrm flipV="1">
            <a:off x="983945" y="2349549"/>
            <a:ext cx="7080444" cy="1295475"/>
          </a:xfrm>
          <a:prstGeom prst="round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p:cNvSpPr/>
          <p:nvPr/>
        </p:nvSpPr>
        <p:spPr>
          <a:xfrm>
            <a:off x="5966317" y="3933056"/>
            <a:ext cx="3070179" cy="22528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accent6">
                    <a:lumMod val="75000"/>
                  </a:schemeClr>
                </a:solidFill>
              </a:rPr>
              <a:t>A.  Open Questions</a:t>
            </a:r>
            <a:r>
              <a:rPr lang="en-US" sz="2000" dirty="0">
                <a:solidFill>
                  <a:schemeClr val="accent6">
                    <a:lumMod val="75000"/>
                  </a:schemeClr>
                </a:solidFill>
              </a:rPr>
              <a:t>	</a:t>
            </a:r>
            <a:r>
              <a:rPr lang="en-US" sz="2000" dirty="0" smtClean="0">
                <a:solidFill>
                  <a:schemeClr val="accent6">
                    <a:lumMod val="75000"/>
                  </a:schemeClr>
                </a:solidFill>
              </a:rPr>
              <a:t>  B.  Neutrino Flavor </a:t>
            </a:r>
            <a:r>
              <a:rPr lang="en-US" sz="2000" dirty="0">
                <a:solidFill>
                  <a:schemeClr val="accent6">
                    <a:lumMod val="75000"/>
                  </a:schemeClr>
                </a:solidFill>
              </a:rPr>
              <a:t>E</a:t>
            </a:r>
            <a:r>
              <a:rPr lang="en-US" sz="2000" dirty="0" smtClean="0">
                <a:solidFill>
                  <a:schemeClr val="accent6">
                    <a:lumMod val="75000"/>
                  </a:schemeClr>
                </a:solidFill>
              </a:rPr>
              <a:t>volution 	</a:t>
            </a:r>
            <a:r>
              <a:rPr lang="en-US" sz="2000" dirty="0" smtClean="0">
                <a:solidFill>
                  <a:schemeClr val="bg1"/>
                </a:solidFill>
              </a:rPr>
              <a:t>  C. The Formalism	</a:t>
            </a:r>
            <a:r>
              <a:rPr lang="en-US" sz="2000" dirty="0" smtClean="0">
                <a:solidFill>
                  <a:schemeClr val="accent6">
                    <a:lumMod val="75000"/>
                  </a:schemeClr>
                </a:solidFill>
              </a:rPr>
              <a:t>    D. Neutrino Signal at HALO </a:t>
            </a:r>
            <a:endParaRPr lang="en-US" sz="2000" dirty="0">
              <a:solidFill>
                <a:schemeClr val="accent6">
                  <a:lumMod val="75000"/>
                </a:schemeClr>
              </a:solidFill>
            </a:endParaRPr>
          </a:p>
        </p:txBody>
      </p:sp>
    </p:spTree>
    <p:custDataLst>
      <p:tags r:id="rId2"/>
    </p:custDataLst>
    <p:extLst>
      <p:ext uri="{BB962C8B-B14F-4D97-AF65-F5344CB8AC3E}">
        <p14:creationId xmlns:p14="http://schemas.microsoft.com/office/powerpoint/2010/main" xmlns="" val="2929244282"/>
      </p:ext>
    </p:extLst>
  </p:cSld>
  <p:clrMapOvr>
    <a:masterClrMapping/>
  </p:clrMapOvr>
  <mc:AlternateContent xmlns:mc="http://schemas.openxmlformats.org/markup-compatibility/2006">
    <mc:Choice xmlns:p14="http://schemas.microsoft.com/office/powerpoint/2010/main" xmlns="" Requires="p14">
      <p:transition spd="slow" p14:dur="2000" advTm="35054"/>
    </mc:Choice>
    <mc:Fallback>
      <p:transition spd="slow" advTm="3505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6021288"/>
          </a:xfrm>
        </p:spPr>
        <p:txBody>
          <a:bodyPr>
            <a:normAutofit/>
          </a:bodyPr>
          <a:lstStyle/>
          <a:p>
            <a:pPr marL="514350" indent="-514350"/>
            <a:r>
              <a:rPr lang="en-US" sz="2800" dirty="0" smtClean="0"/>
              <a:t>Helium And Lead Observatory (HALO)</a:t>
            </a:r>
          </a:p>
          <a:p>
            <a:pPr marL="514350" indent="-514350">
              <a:buNone/>
            </a:pPr>
            <a:r>
              <a:rPr lang="en-US" sz="2800" dirty="0" smtClean="0"/>
              <a:t>	-- a dedicated supernova (SN) neutrino detector --</a:t>
            </a:r>
          </a:p>
          <a:p>
            <a:pPr marL="514350" indent="-514350">
              <a:buNone/>
            </a:pPr>
            <a:endParaRPr lang="en-US" sz="2800" b="1" dirty="0" smtClean="0">
              <a:solidFill>
                <a:srgbClr val="FF0000"/>
              </a:solidFill>
            </a:endParaRPr>
          </a:p>
          <a:p>
            <a:pPr marL="514350" indent="-514350">
              <a:buNone/>
            </a:pPr>
            <a:r>
              <a:rPr lang="en-US" sz="2800" b="1" dirty="0" smtClean="0">
                <a:solidFill>
                  <a:srgbClr val="FF0000"/>
                </a:solidFill>
              </a:rPr>
              <a:t>	under construction</a:t>
            </a:r>
            <a:r>
              <a:rPr lang="en-US" sz="2800" dirty="0" smtClean="0"/>
              <a:t> at	</a:t>
            </a:r>
          </a:p>
          <a:p>
            <a:pPr marL="514350" indent="-514350"/>
            <a:endParaRPr lang="en-US" sz="2800" dirty="0" smtClean="0"/>
          </a:p>
          <a:p>
            <a:pPr marL="514350" indent="-514350"/>
            <a:endParaRPr lang="en-US" sz="2800" dirty="0" smtClean="0"/>
          </a:p>
          <a:p>
            <a:pPr marL="514350" indent="-514350"/>
            <a:r>
              <a:rPr lang="en-US" sz="2800" dirty="0" smtClean="0"/>
              <a:t>Most of the existing and proposed detectors mainly sensitive to electron antineutrinos</a:t>
            </a:r>
          </a:p>
          <a:p>
            <a:pPr marL="914400" lvl="1" indent="-514350">
              <a:buFont typeface="Wingdings" pitchFamily="2" charset="2"/>
              <a:buChar char="ü"/>
            </a:pPr>
            <a:r>
              <a:rPr lang="en-US" b="1" dirty="0" err="1" smtClean="0">
                <a:solidFill>
                  <a:srgbClr val="FF0000"/>
                </a:solidFill>
              </a:rPr>
              <a:t>Pb</a:t>
            </a:r>
            <a:r>
              <a:rPr lang="en-US" b="1" dirty="0" smtClean="0">
                <a:solidFill>
                  <a:srgbClr val="FF0000"/>
                </a:solidFill>
              </a:rPr>
              <a:t> detector mainly sensitive to electron neutrinos</a:t>
            </a:r>
          </a:p>
          <a:p>
            <a:pPr marL="914400" lvl="1" indent="-514350">
              <a:buNone/>
            </a:pPr>
            <a:r>
              <a:rPr lang="en-US" b="1" dirty="0" smtClean="0">
                <a:solidFill>
                  <a:srgbClr val="FF0000"/>
                </a:solidFill>
              </a:rPr>
              <a:t>	(with large </a:t>
            </a:r>
            <a:r>
              <a:rPr lang="en-US" b="1" dirty="0" smtClean="0">
                <a:solidFill>
                  <a:srgbClr val="FF0000"/>
                </a:solidFill>
                <a:latin typeface="Symbol" pitchFamily="18" charset="2"/>
              </a:rPr>
              <a:t>n</a:t>
            </a:r>
            <a:r>
              <a:rPr lang="en-US" b="1" baseline="-25000" dirty="0" smtClean="0">
                <a:solidFill>
                  <a:srgbClr val="FF0000"/>
                </a:solidFill>
              </a:rPr>
              <a:t>e</a:t>
            </a:r>
            <a:r>
              <a:rPr lang="en-US" b="1" dirty="0" smtClean="0">
                <a:solidFill>
                  <a:srgbClr val="FF0000"/>
                </a:solidFill>
              </a:rPr>
              <a:t> – </a:t>
            </a:r>
            <a:r>
              <a:rPr lang="en-US" b="1" dirty="0" err="1" smtClean="0">
                <a:solidFill>
                  <a:srgbClr val="FF0000"/>
                </a:solidFill>
              </a:rPr>
              <a:t>Pb</a:t>
            </a:r>
            <a:r>
              <a:rPr lang="en-US" b="1" dirty="0" smtClean="0">
                <a:solidFill>
                  <a:srgbClr val="FF0000"/>
                </a:solidFill>
              </a:rPr>
              <a:t> cross section!)</a:t>
            </a:r>
          </a:p>
          <a:p>
            <a:pPr marL="514350" indent="-514350"/>
            <a:endParaRPr lang="en-US" sz="2800" dirty="0" smtClean="0"/>
          </a:p>
        </p:txBody>
      </p:sp>
      <p:sp>
        <p:nvSpPr>
          <p:cNvPr id="7" name="Title 1"/>
          <p:cNvSpPr txBox="1">
            <a:spLocks/>
          </p:cNvSpPr>
          <p:nvPr/>
        </p:nvSpPr>
        <p:spPr>
          <a:xfrm>
            <a:off x="0" y="0"/>
            <a:ext cx="9144000" cy="836712"/>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mn-lt"/>
                <a:ea typeface="+mn-ea"/>
                <a:cs typeface="+mn-cs"/>
              </a:rPr>
              <a:t>Motivation</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pic>
        <p:nvPicPr>
          <p:cNvPr id="9" name="Picture 10" descr="snolab2.jpg"/>
          <p:cNvPicPr>
            <a:picLocks noChangeAspect="1"/>
          </p:cNvPicPr>
          <p:nvPr/>
        </p:nvPicPr>
        <p:blipFill>
          <a:blip r:embed="rId3" cstate="print"/>
          <a:stretch>
            <a:fillRect/>
          </a:stretch>
        </p:blipFill>
        <p:spPr>
          <a:xfrm>
            <a:off x="4139952" y="1988840"/>
            <a:ext cx="2658333" cy="1296144"/>
          </a:xfrm>
          <a:prstGeom prst="rect">
            <a:avLst/>
          </a:prstGeom>
        </p:spPr>
      </p:pic>
    </p:spTree>
    <p:extLst>
      <p:ext uri="{BB962C8B-B14F-4D97-AF65-F5344CB8AC3E}">
        <p14:creationId xmlns:p14="http://schemas.microsoft.com/office/powerpoint/2010/main" xmlns="" val="1084631784"/>
      </p:ext>
    </p:extLst>
  </p:cSld>
  <p:clrMapOvr>
    <a:masterClrMapping/>
  </p:clrMapOvr>
  <mc:AlternateContent xmlns:mc="http://schemas.openxmlformats.org/markup-compatibility/2006">
    <mc:Choice xmlns:p14="http://schemas.microsoft.com/office/powerpoint/2010/main" xmlns="" Requires="p14">
      <p:transition spd="slow" p14:dur="2000" advTm="30232"/>
    </mc:Choice>
    <mc:Fallback>
      <p:transition spd="slow" advTm="3023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8" descr="CCNCfeyn.JPG"/>
          <p:cNvPicPr>
            <a:picLocks noChangeAspect="1"/>
          </p:cNvPicPr>
          <p:nvPr/>
        </p:nvPicPr>
        <p:blipFill rotWithShape="1">
          <a:blip r:embed="rId4" cstate="print"/>
          <a:srcRect r="59138"/>
          <a:stretch/>
        </p:blipFill>
        <p:spPr>
          <a:xfrm>
            <a:off x="2302062" y="2542617"/>
            <a:ext cx="2580144" cy="2625395"/>
          </a:xfrm>
          <a:prstGeom prst="rect">
            <a:avLst/>
          </a:prstGeom>
        </p:spPr>
      </p:pic>
      <p:sp>
        <p:nvSpPr>
          <p:cNvPr id="3" name="Sisällön paikkamerkki 2"/>
          <p:cNvSpPr>
            <a:spLocks noGrp="1"/>
          </p:cNvSpPr>
          <p:nvPr>
            <p:ph idx="1"/>
          </p:nvPr>
        </p:nvSpPr>
        <p:spPr>
          <a:xfrm>
            <a:off x="457200" y="908720"/>
            <a:ext cx="8229600" cy="5949280"/>
          </a:xfrm>
        </p:spPr>
        <p:txBody>
          <a:bodyPr/>
          <a:lstStyle/>
          <a:p>
            <a:r>
              <a:rPr lang="fi-FI" dirty="0" err="1" smtClean="0"/>
              <a:t>Influenced</a:t>
            </a:r>
            <a:r>
              <a:rPr lang="fi-FI" dirty="0" smtClean="0"/>
              <a:t> </a:t>
            </a:r>
            <a:r>
              <a:rPr lang="fi-FI" dirty="0" err="1" smtClean="0"/>
              <a:t>by</a:t>
            </a:r>
            <a:r>
              <a:rPr lang="fi-FI" dirty="0" smtClean="0"/>
              <a:t> the </a:t>
            </a:r>
            <a:r>
              <a:rPr lang="fi-FI" dirty="0" err="1" smtClean="0"/>
              <a:t>background</a:t>
            </a:r>
            <a:r>
              <a:rPr lang="fi-FI" dirty="0" smtClean="0"/>
              <a:t> </a:t>
            </a:r>
            <a:r>
              <a:rPr lang="fi-FI" dirty="0" err="1" smtClean="0"/>
              <a:t>densities</a:t>
            </a:r>
            <a:r>
              <a:rPr lang="fi-FI" dirty="0" smtClean="0"/>
              <a:t>:</a:t>
            </a:r>
            <a:endParaRPr lang="fi-FI" dirty="0"/>
          </a:p>
        </p:txBody>
      </p:sp>
      <p:sp>
        <p:nvSpPr>
          <p:cNvPr id="12" name="Pyöristetty suorakulmio 11"/>
          <p:cNvSpPr/>
          <p:nvPr/>
        </p:nvSpPr>
        <p:spPr>
          <a:xfrm>
            <a:off x="2746843" y="3441395"/>
            <a:ext cx="1646912" cy="72008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i-FI" sz="2000" b="1" dirty="0" smtClean="0"/>
              <a:t>MSW EFFECTS</a:t>
            </a:r>
            <a:endParaRPr lang="fi-FI" sz="2000" b="1" dirty="0"/>
          </a:p>
        </p:txBody>
      </p:sp>
      <p:sp>
        <p:nvSpPr>
          <p:cNvPr id="6" name="Vasen aaltosulje 5"/>
          <p:cNvSpPr/>
          <p:nvPr/>
        </p:nvSpPr>
        <p:spPr>
          <a:xfrm rot="16200000">
            <a:off x="3165433" y="2374249"/>
            <a:ext cx="674992" cy="1130034"/>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9" name="Title 1"/>
          <p:cNvSpPr txBox="1">
            <a:spLocks/>
          </p:cNvSpPr>
          <p:nvPr/>
        </p:nvSpPr>
        <p:spPr>
          <a:xfrm>
            <a:off x="-5352" y="0"/>
            <a:ext cx="9144000" cy="836712"/>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lvl="0">
              <a:spcBef>
                <a:spcPct val="0"/>
              </a:spcBef>
            </a:pPr>
            <a:r>
              <a:rPr lang="en-US" sz="3600" dirty="0" smtClean="0"/>
              <a:t>B.	Neutrino Flavor Evolution in Supernovae</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36" name="Ryhmä 35"/>
          <p:cNvGrpSpPr/>
          <p:nvPr/>
        </p:nvGrpSpPr>
        <p:grpSpPr>
          <a:xfrm>
            <a:off x="5298527" y="2817990"/>
            <a:ext cx="2585485" cy="1877254"/>
            <a:chOff x="5144903" y="2554771"/>
            <a:chExt cx="2585485" cy="1877254"/>
          </a:xfrm>
        </p:grpSpPr>
        <p:grpSp>
          <p:nvGrpSpPr>
            <p:cNvPr id="21" name="Group 65"/>
            <p:cNvGrpSpPr/>
            <p:nvPr/>
          </p:nvGrpSpPr>
          <p:grpSpPr>
            <a:xfrm rot="15471141">
              <a:off x="6058580" y="2760218"/>
              <a:ext cx="1573999" cy="1769616"/>
              <a:chOff x="11261303" y="1209675"/>
              <a:chExt cx="955600" cy="955601"/>
            </a:xfrm>
          </p:grpSpPr>
          <p:grpSp>
            <p:nvGrpSpPr>
              <p:cNvPr id="22" name="Group 64"/>
              <p:cNvGrpSpPr/>
              <p:nvPr/>
            </p:nvGrpSpPr>
            <p:grpSpPr>
              <a:xfrm>
                <a:off x="11458575" y="1209675"/>
                <a:ext cx="602259" cy="955601"/>
                <a:chOff x="11458575" y="1209675"/>
                <a:chExt cx="602259" cy="955601"/>
              </a:xfrm>
            </p:grpSpPr>
            <p:cxnSp>
              <p:nvCxnSpPr>
                <p:cNvPr id="28" name="Straight Arrow Connector 41"/>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42"/>
                <p:cNvCxnSpPr/>
                <p:nvPr/>
              </p:nvCxnSpPr>
              <p:spPr>
                <a:xfrm>
                  <a:off x="11617336" y="1467886"/>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53"/>
                <p:cNvCxnSpPr/>
                <p:nvPr/>
              </p:nvCxnSpPr>
              <p:spPr>
                <a:xfrm>
                  <a:off x="11739105" y="1657483"/>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54"/>
                <p:cNvCxnSpPr/>
                <p:nvPr/>
              </p:nvCxnSpPr>
              <p:spPr>
                <a:xfrm>
                  <a:off x="11915688" y="1939019"/>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3" name="Group 71"/>
              <p:cNvGrpSpPr/>
              <p:nvPr/>
            </p:nvGrpSpPr>
            <p:grpSpPr>
              <a:xfrm rot="5400000">
                <a:off x="11437974" y="1178908"/>
                <a:ext cx="602257" cy="955600"/>
                <a:chOff x="11458575" y="1209675"/>
                <a:chExt cx="602257" cy="955600"/>
              </a:xfrm>
            </p:grpSpPr>
            <p:cxnSp>
              <p:nvCxnSpPr>
                <p:cNvPr id="24" name="Straight Arrow Connector 72"/>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73"/>
                <p:cNvCxnSpPr/>
                <p:nvPr/>
              </p:nvCxnSpPr>
              <p:spPr>
                <a:xfrm>
                  <a:off x="11617334" y="1467884"/>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74"/>
                <p:cNvCxnSpPr/>
                <p:nvPr/>
              </p:nvCxnSpPr>
              <p:spPr>
                <a:xfrm>
                  <a:off x="11739102" y="1657481"/>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75"/>
                <p:cNvCxnSpPr/>
                <p:nvPr/>
              </p:nvCxnSpPr>
              <p:spPr>
                <a:xfrm>
                  <a:off x="11915686" y="1939018"/>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
          <p:nvSpPr>
            <p:cNvPr id="32" name="TextBox 61"/>
            <p:cNvSpPr txBox="1"/>
            <p:nvPr/>
          </p:nvSpPr>
          <p:spPr>
            <a:xfrm>
              <a:off x="5144903" y="2554771"/>
              <a:ext cx="1176950" cy="707886"/>
            </a:xfrm>
            <a:prstGeom prst="rect">
              <a:avLst/>
            </a:prstGeom>
            <a:noFill/>
          </p:spPr>
          <p:txBody>
            <a:bodyPr wrap="square" rtlCol="0">
              <a:spAutoFit/>
            </a:bodyPr>
            <a:lstStyle/>
            <a:p>
              <a:r>
                <a:rPr lang="fi-FI" sz="4000" dirty="0" err="1" smtClean="0">
                  <a:latin typeface="Symbol" pitchFamily="18" charset="2"/>
                </a:rPr>
                <a:t>n</a:t>
              </a:r>
              <a:r>
                <a:rPr lang="fi-FI" sz="4000" dirty="0" err="1" smtClean="0">
                  <a:latin typeface="+mj-lt"/>
                </a:rPr>
                <a:t>(p</a:t>
              </a:r>
              <a:r>
                <a:rPr lang="fi-FI" sz="4000" dirty="0" smtClean="0">
                  <a:latin typeface="+mj-lt"/>
                </a:rPr>
                <a:t>)</a:t>
              </a:r>
              <a:endParaRPr lang="fi-FI" sz="4000" dirty="0">
                <a:latin typeface="+mj-lt"/>
              </a:endParaRPr>
            </a:p>
          </p:txBody>
        </p:sp>
      </p:grpSp>
      <p:sp>
        <p:nvSpPr>
          <p:cNvPr id="13" name="Pyöristetty suorakulmio 12"/>
          <p:cNvSpPr/>
          <p:nvPr/>
        </p:nvSpPr>
        <p:spPr>
          <a:xfrm>
            <a:off x="6153588" y="3441611"/>
            <a:ext cx="1646912" cy="72008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i-FI" sz="2000" b="1" dirty="0" smtClean="0"/>
              <a:t>COLLECTIVE EFFECTS</a:t>
            </a:r>
            <a:endParaRPr lang="fi-FI" sz="2000" b="1" dirty="0"/>
          </a:p>
        </p:txBody>
      </p:sp>
      <p:sp>
        <p:nvSpPr>
          <p:cNvPr id="16" name="Vasen aaltosulje 15"/>
          <p:cNvSpPr/>
          <p:nvPr/>
        </p:nvSpPr>
        <p:spPr>
          <a:xfrm rot="16200000">
            <a:off x="6567364" y="857460"/>
            <a:ext cx="734142" cy="4104458"/>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graphicFrame>
        <p:nvGraphicFramePr>
          <p:cNvPr id="7" name="Objekti 6"/>
          <p:cNvGraphicFramePr>
            <a:graphicFrameLocks noChangeAspect="1"/>
          </p:cNvGraphicFramePr>
          <p:nvPr>
            <p:extLst>
              <p:ext uri="{D42A27DB-BD31-4B8C-83A1-F6EECF244321}">
                <p14:modId xmlns:p14="http://schemas.microsoft.com/office/powerpoint/2010/main" xmlns="" val="66575974"/>
              </p:ext>
            </p:extLst>
          </p:nvPr>
        </p:nvGraphicFramePr>
        <p:xfrm>
          <a:off x="288925" y="1436688"/>
          <a:ext cx="8736013" cy="1381125"/>
        </p:xfrm>
        <a:graphic>
          <a:graphicData uri="http://schemas.openxmlformats.org/presentationml/2006/ole">
            <p:oleObj spid="_x0000_s34826" name="Equation" r:id="rId5" imgW="4178160" imgH="660240" progId="">
              <p:embed/>
            </p:oleObj>
          </a:graphicData>
        </a:graphic>
      </p:graphicFrame>
      <p:graphicFrame>
        <p:nvGraphicFramePr>
          <p:cNvPr id="4" name="Objekti 3"/>
          <p:cNvGraphicFramePr>
            <a:graphicFrameLocks noChangeAspect="1"/>
          </p:cNvGraphicFramePr>
          <p:nvPr>
            <p:extLst>
              <p:ext uri="{D42A27DB-BD31-4B8C-83A1-F6EECF244321}">
                <p14:modId xmlns:p14="http://schemas.microsoft.com/office/powerpoint/2010/main" xmlns="" val="859330450"/>
              </p:ext>
            </p:extLst>
          </p:nvPr>
        </p:nvGraphicFramePr>
        <p:xfrm>
          <a:off x="5395446" y="5159617"/>
          <a:ext cx="3451225" cy="1570037"/>
        </p:xfrm>
        <a:graphic>
          <a:graphicData uri="http://schemas.openxmlformats.org/presentationml/2006/ole">
            <p:oleObj spid="_x0000_s34827" name="Equation" r:id="rId6" imgW="1739880" imgH="901440" progId="">
              <p:embed/>
            </p:oleObj>
          </a:graphicData>
        </a:graphic>
      </p:graphicFrame>
      <p:graphicFrame>
        <p:nvGraphicFramePr>
          <p:cNvPr id="8" name="Objekti 7"/>
          <p:cNvGraphicFramePr>
            <a:graphicFrameLocks noChangeAspect="1"/>
          </p:cNvGraphicFramePr>
          <p:nvPr>
            <p:extLst>
              <p:ext uri="{D42A27DB-BD31-4B8C-83A1-F6EECF244321}">
                <p14:modId xmlns:p14="http://schemas.microsoft.com/office/powerpoint/2010/main" xmlns="" val="2450954872"/>
              </p:ext>
            </p:extLst>
          </p:nvPr>
        </p:nvGraphicFramePr>
        <p:xfrm>
          <a:off x="72816" y="5476323"/>
          <a:ext cx="2205038" cy="936625"/>
        </p:xfrm>
        <a:graphic>
          <a:graphicData uri="http://schemas.openxmlformats.org/presentationml/2006/ole">
            <p:oleObj spid="_x0000_s34828" name="Equation" r:id="rId7" imgW="1371600" imgH="583920" progId="">
              <p:embed/>
            </p:oleObj>
          </a:graphicData>
        </a:graphic>
      </p:graphicFrame>
      <p:graphicFrame>
        <p:nvGraphicFramePr>
          <p:cNvPr id="9" name="Objekti 8"/>
          <p:cNvGraphicFramePr>
            <a:graphicFrameLocks noChangeAspect="1"/>
          </p:cNvGraphicFramePr>
          <p:nvPr>
            <p:extLst>
              <p:ext uri="{D42A27DB-BD31-4B8C-83A1-F6EECF244321}">
                <p14:modId xmlns:p14="http://schemas.microsoft.com/office/powerpoint/2010/main" xmlns="" val="2712943315"/>
              </p:ext>
            </p:extLst>
          </p:nvPr>
        </p:nvGraphicFramePr>
        <p:xfrm>
          <a:off x="2439988" y="5295900"/>
          <a:ext cx="2536825" cy="1190625"/>
        </p:xfrm>
        <a:graphic>
          <a:graphicData uri="http://schemas.openxmlformats.org/presentationml/2006/ole">
            <p:oleObj spid="_x0000_s34829" name="Equation" r:id="rId8" imgW="1460160" imgH="685800" progId="">
              <p:embed/>
            </p:oleObj>
          </a:graphicData>
        </a:graphic>
      </p:graphicFrame>
      <p:sp>
        <p:nvSpPr>
          <p:cNvPr id="37" name="TextBox 61"/>
          <p:cNvSpPr txBox="1"/>
          <p:nvPr/>
        </p:nvSpPr>
        <p:spPr>
          <a:xfrm>
            <a:off x="5301687" y="4359551"/>
            <a:ext cx="1176950" cy="707886"/>
          </a:xfrm>
          <a:prstGeom prst="rect">
            <a:avLst/>
          </a:prstGeom>
          <a:noFill/>
        </p:spPr>
        <p:txBody>
          <a:bodyPr wrap="square" rtlCol="0">
            <a:spAutoFit/>
          </a:bodyPr>
          <a:lstStyle/>
          <a:p>
            <a:r>
              <a:rPr lang="fi-FI" sz="4000" dirty="0" err="1" smtClean="0">
                <a:latin typeface="Symbol" pitchFamily="18" charset="2"/>
              </a:rPr>
              <a:t>n</a:t>
            </a:r>
            <a:r>
              <a:rPr lang="fi-FI" sz="4000" dirty="0" err="1" smtClean="0">
                <a:latin typeface="+mj-lt"/>
              </a:rPr>
              <a:t>(q</a:t>
            </a:r>
            <a:r>
              <a:rPr lang="fi-FI" sz="4000" dirty="0" smtClean="0">
                <a:latin typeface="+mj-lt"/>
              </a:rPr>
              <a:t>)</a:t>
            </a:r>
            <a:endParaRPr lang="fi-FI" sz="4000" dirty="0">
              <a:latin typeface="+mj-lt"/>
            </a:endParaRPr>
          </a:p>
        </p:txBody>
      </p:sp>
      <p:sp>
        <p:nvSpPr>
          <p:cNvPr id="38" name="TextBox 61"/>
          <p:cNvSpPr txBox="1"/>
          <p:nvPr/>
        </p:nvSpPr>
        <p:spPr>
          <a:xfrm>
            <a:off x="7769118" y="2817990"/>
            <a:ext cx="1176950" cy="707886"/>
          </a:xfrm>
          <a:prstGeom prst="rect">
            <a:avLst/>
          </a:prstGeom>
          <a:noFill/>
        </p:spPr>
        <p:txBody>
          <a:bodyPr wrap="square" rtlCol="0">
            <a:spAutoFit/>
          </a:bodyPr>
          <a:lstStyle/>
          <a:p>
            <a:r>
              <a:rPr lang="fi-FI" sz="4000" dirty="0" err="1" smtClean="0">
                <a:latin typeface="Symbol" pitchFamily="18" charset="2"/>
              </a:rPr>
              <a:t>n</a:t>
            </a:r>
            <a:r>
              <a:rPr lang="fi-FI" sz="4000" dirty="0" err="1" smtClean="0">
                <a:latin typeface="+mj-lt"/>
              </a:rPr>
              <a:t>(q</a:t>
            </a:r>
            <a:r>
              <a:rPr lang="fi-FI" sz="4000" dirty="0" smtClean="0">
                <a:latin typeface="+mj-lt"/>
              </a:rPr>
              <a:t>)</a:t>
            </a:r>
            <a:endParaRPr lang="fi-FI" sz="4000" dirty="0">
              <a:latin typeface="+mj-lt"/>
            </a:endParaRPr>
          </a:p>
        </p:txBody>
      </p:sp>
      <p:sp>
        <p:nvSpPr>
          <p:cNvPr id="39" name="TextBox 61"/>
          <p:cNvSpPr txBox="1"/>
          <p:nvPr/>
        </p:nvSpPr>
        <p:spPr>
          <a:xfrm>
            <a:off x="7720497" y="4369910"/>
            <a:ext cx="1176950" cy="707886"/>
          </a:xfrm>
          <a:prstGeom prst="rect">
            <a:avLst/>
          </a:prstGeom>
          <a:noFill/>
        </p:spPr>
        <p:txBody>
          <a:bodyPr wrap="square" rtlCol="0">
            <a:spAutoFit/>
          </a:bodyPr>
          <a:lstStyle/>
          <a:p>
            <a:r>
              <a:rPr lang="fi-FI" sz="4000" dirty="0" err="1" smtClean="0">
                <a:latin typeface="Symbol" pitchFamily="18" charset="2"/>
              </a:rPr>
              <a:t>n</a:t>
            </a:r>
            <a:r>
              <a:rPr lang="fi-FI" sz="4000" dirty="0" err="1" smtClean="0">
                <a:latin typeface="+mj-lt"/>
              </a:rPr>
              <a:t>(p</a:t>
            </a:r>
            <a:r>
              <a:rPr lang="fi-FI" sz="4000" dirty="0" smtClean="0">
                <a:latin typeface="+mj-lt"/>
              </a:rPr>
              <a:t>)</a:t>
            </a:r>
            <a:endParaRPr lang="fi-FI" sz="4000" dirty="0">
              <a:latin typeface="+mj-lt"/>
            </a:endParaRPr>
          </a:p>
        </p:txBody>
      </p:sp>
    </p:spTree>
    <p:custDataLst>
      <p:tags r:id="rId2"/>
    </p:custDataLst>
    <p:extLst>
      <p:ext uri="{BB962C8B-B14F-4D97-AF65-F5344CB8AC3E}">
        <p14:creationId xmlns:p14="http://schemas.microsoft.com/office/powerpoint/2010/main" xmlns="" val="1386485335"/>
      </p:ext>
    </p:extLst>
  </p:cSld>
  <p:clrMapOvr>
    <a:masterClrMapping/>
  </p:clrMapOvr>
  <mc:AlternateContent xmlns:mc="http://schemas.openxmlformats.org/markup-compatibility/2006">
    <mc:Choice xmlns:p14="http://schemas.microsoft.com/office/powerpoint/2010/main" xmlns="" Requires="p14">
      <p:transition spd="slow" p14:dur="2000" advTm="62000"/>
    </mc:Choice>
    <mc:Fallback>
      <p:transition spd="slow" advTm="6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3"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892480" cy="6021288"/>
          </a:xfrm>
        </p:spPr>
        <p:txBody>
          <a:bodyPr>
            <a:normAutofit/>
          </a:bodyPr>
          <a:lstStyle/>
          <a:p>
            <a:r>
              <a:rPr lang="en-US" sz="2800" dirty="0" smtClean="0"/>
              <a:t>Lead based neutrino detectors proposed: e.g.</a:t>
            </a:r>
          </a:p>
          <a:p>
            <a:pPr lvl="1"/>
            <a:r>
              <a:rPr lang="en-US" sz="2400" b="1" dirty="0" smtClean="0"/>
              <a:t>OMNIS</a:t>
            </a:r>
            <a:r>
              <a:rPr lang="en-US" sz="2400" dirty="0" smtClean="0"/>
              <a:t> [D.B Cline </a:t>
            </a:r>
            <a:r>
              <a:rPr lang="en-US" sz="2400" i="1" dirty="0" smtClean="0"/>
              <a:t>et al</a:t>
            </a:r>
            <a:r>
              <a:rPr lang="en-US" sz="2400" dirty="0" smtClean="0"/>
              <a:t>., PRD 50, 720 (1994)]</a:t>
            </a:r>
          </a:p>
          <a:p>
            <a:pPr lvl="1"/>
            <a:r>
              <a:rPr lang="en-US" sz="2400" b="1" dirty="0" smtClean="0"/>
              <a:t>LAND</a:t>
            </a:r>
            <a:r>
              <a:rPr lang="en-US" sz="2400" dirty="0" smtClean="0"/>
              <a:t> [C.K. </a:t>
            </a:r>
            <a:r>
              <a:rPr lang="en-US" sz="2400" dirty="0" err="1" smtClean="0"/>
              <a:t>Hargove</a:t>
            </a:r>
            <a:r>
              <a:rPr lang="en-US" sz="2400" dirty="0" smtClean="0"/>
              <a:t> </a:t>
            </a:r>
            <a:r>
              <a:rPr lang="en-US" sz="2400" i="1" dirty="0"/>
              <a:t>et al</a:t>
            </a:r>
            <a:r>
              <a:rPr lang="en-US" sz="2400" dirty="0" smtClean="0"/>
              <a:t>., </a:t>
            </a:r>
            <a:r>
              <a:rPr lang="en-US" sz="2400" dirty="0" err="1" smtClean="0"/>
              <a:t>Astropart</a:t>
            </a:r>
            <a:r>
              <a:rPr lang="en-US" sz="2400" dirty="0" smtClean="0"/>
              <a:t>. Phys. 5, 183 (1996)]</a:t>
            </a:r>
          </a:p>
          <a:p>
            <a:pPr lvl="1"/>
            <a:r>
              <a:rPr lang="en-US" sz="2400" b="1" dirty="0" smtClean="0"/>
              <a:t>Pb(ClO</a:t>
            </a:r>
            <a:r>
              <a:rPr lang="en-US" sz="2400" b="1" baseline="-25000" dirty="0" smtClean="0"/>
              <a:t>4</a:t>
            </a:r>
            <a:r>
              <a:rPr lang="en-US" sz="2400" b="1" dirty="0" smtClean="0"/>
              <a:t>)</a:t>
            </a:r>
            <a:r>
              <a:rPr lang="en-US" sz="2400" b="1" baseline="-25000" dirty="0" smtClean="0"/>
              <a:t>2 </a:t>
            </a:r>
            <a:r>
              <a:rPr lang="en-US" sz="2400" dirty="0" smtClean="0"/>
              <a:t>based detector [S.R. Elliot PRC 62, 065802 (2000)]</a:t>
            </a:r>
          </a:p>
          <a:p>
            <a:pPr lvl="1"/>
            <a:endParaRPr lang="en-US" sz="1000" b="1" dirty="0" smtClean="0">
              <a:solidFill>
                <a:srgbClr val="FF0000"/>
              </a:solidFill>
            </a:endParaRPr>
          </a:p>
          <a:p>
            <a:r>
              <a:rPr lang="en-US" sz="2800" dirty="0" smtClean="0"/>
              <a:t>Predictions:</a:t>
            </a:r>
          </a:p>
          <a:p>
            <a:pPr lvl="1"/>
            <a:r>
              <a:rPr lang="fi-FI" sz="2400" b="1" dirty="0" smtClean="0"/>
              <a:t>Fuller, Haxton, McLaughlin, PRD 59, 085005 (1999)</a:t>
            </a:r>
          </a:p>
          <a:p>
            <a:pPr lvl="1"/>
            <a:r>
              <a:rPr lang="fi-FI" sz="2400" b="1" dirty="0" smtClean="0"/>
              <a:t>Kolbe, </a:t>
            </a:r>
            <a:r>
              <a:rPr lang="fi-FI" sz="2400" b="1" dirty="0" err="1" smtClean="0"/>
              <a:t>Langanke</a:t>
            </a:r>
            <a:r>
              <a:rPr lang="fi-FI" sz="2400" b="1" dirty="0" smtClean="0"/>
              <a:t>, PRC </a:t>
            </a:r>
            <a:r>
              <a:rPr lang="fi-FI" sz="2400" b="1" dirty="0"/>
              <a:t>63, 025802 (2001)</a:t>
            </a:r>
            <a:r>
              <a:rPr lang="fi-FI" sz="2400" dirty="0"/>
              <a:t> </a:t>
            </a:r>
            <a:endParaRPr lang="fi-FI" sz="2400" b="1" dirty="0" smtClean="0"/>
          </a:p>
          <a:p>
            <a:pPr lvl="1"/>
            <a:r>
              <a:rPr lang="en-US" sz="2400" b="1" dirty="0" smtClean="0"/>
              <a:t>Engel, McLaughlin, Volpe, PRD 67, 013005 (2003)</a:t>
            </a:r>
          </a:p>
          <a:p>
            <a:pPr lvl="1">
              <a:buFont typeface="Wingdings" pitchFamily="2" charset="2"/>
              <a:buChar char="Ø"/>
            </a:pPr>
            <a:r>
              <a:rPr lang="en-US" sz="2400" b="1" dirty="0" smtClean="0">
                <a:solidFill>
                  <a:srgbClr val="FF0000"/>
                </a:solidFill>
              </a:rPr>
              <a:t> </a:t>
            </a:r>
            <a:r>
              <a:rPr lang="en-US" sz="2400" b="1" dirty="0" err="1" smtClean="0">
                <a:solidFill>
                  <a:srgbClr val="FF0000"/>
                </a:solidFill>
              </a:rPr>
              <a:t>Pb</a:t>
            </a:r>
            <a:r>
              <a:rPr lang="en-US" sz="2400" b="1" dirty="0" smtClean="0">
                <a:solidFill>
                  <a:srgbClr val="FF0000"/>
                </a:solidFill>
              </a:rPr>
              <a:t> detector sensitive to the high energy component  of the hot </a:t>
            </a:r>
            <a:r>
              <a:rPr lang="en-US" sz="2400" b="1" dirty="0" smtClean="0">
                <a:solidFill>
                  <a:srgbClr val="FF0000"/>
                </a:solidFill>
                <a:latin typeface="Symbol" pitchFamily="18" charset="2"/>
              </a:rPr>
              <a:t>n</a:t>
            </a:r>
            <a:r>
              <a:rPr lang="en-US" sz="2400" b="1" dirty="0" smtClean="0">
                <a:solidFill>
                  <a:srgbClr val="FF0000"/>
                </a:solidFill>
              </a:rPr>
              <a:t> spectrum</a:t>
            </a:r>
          </a:p>
          <a:p>
            <a:pPr lvl="1">
              <a:buFont typeface="Wingdings" pitchFamily="2" charset="2"/>
              <a:buChar char="Ø"/>
            </a:pPr>
            <a:r>
              <a:rPr lang="en-US" sz="2400" b="1" dirty="0" smtClean="0">
                <a:solidFill>
                  <a:srgbClr val="FF0000"/>
                </a:solidFill>
              </a:rPr>
              <a:t> Difference in event numbers with and without mixing can be beyond uncertainties</a:t>
            </a:r>
          </a:p>
          <a:p>
            <a:pPr algn="ctr">
              <a:buFont typeface="Wingdings" pitchFamily="2" charset="2"/>
              <a:buChar char="Ø"/>
            </a:pPr>
            <a:endParaRPr lang="en-US" sz="2800" b="1" dirty="0">
              <a:solidFill>
                <a:srgbClr val="FF0000"/>
              </a:solidFill>
            </a:endParaRPr>
          </a:p>
        </p:txBody>
      </p:sp>
      <p:sp>
        <p:nvSpPr>
          <p:cNvPr id="7" name="Title 1"/>
          <p:cNvSpPr txBox="1">
            <a:spLocks/>
          </p:cNvSpPr>
          <p:nvPr/>
        </p:nvSpPr>
        <p:spPr>
          <a:xfrm>
            <a:off x="0" y="0"/>
            <a:ext cx="9144000" cy="836712"/>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pPr lvl="0" algn="ctr">
              <a:spcBef>
                <a:spcPct val="0"/>
              </a:spcBef>
            </a:pPr>
            <a:r>
              <a:rPr lang="en-US" sz="3600" dirty="0" smtClean="0"/>
              <a:t>Previous work on Pb detectors</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1760205145"/>
      </p:ext>
    </p:extLst>
  </p:cSld>
  <p:clrMapOvr>
    <a:masterClrMapping/>
  </p:clrMapOvr>
  <p:transition advTm="4148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normAutofit/>
          </a:bodyPr>
          <a:lstStyle/>
          <a:p>
            <a:pPr>
              <a:buNone/>
            </a:pPr>
            <a:r>
              <a:rPr lang="en-US" sz="2800" dirty="0" smtClean="0"/>
              <a:t>	However, </a:t>
            </a:r>
          </a:p>
          <a:p>
            <a:pPr>
              <a:buNone/>
            </a:pPr>
            <a:endParaRPr lang="en-US" sz="2800" dirty="0" smtClean="0"/>
          </a:p>
          <a:p>
            <a:pPr lvl="1">
              <a:buFont typeface="Wingdings" pitchFamily="2" charset="2"/>
              <a:buChar char="ü"/>
            </a:pPr>
            <a:r>
              <a:rPr lang="en-US" sz="2600" b="1" dirty="0" smtClean="0">
                <a:solidFill>
                  <a:srgbClr val="FF0000"/>
                </a:solidFill>
              </a:rPr>
              <a:t>Current design of HALO differs from earlier considerations</a:t>
            </a:r>
          </a:p>
          <a:p>
            <a:pPr lvl="1">
              <a:buFont typeface="Wingdings" pitchFamily="2" charset="2"/>
              <a:buChar char="ü"/>
            </a:pPr>
            <a:endParaRPr lang="en-US" sz="2600" b="1" dirty="0" smtClean="0">
              <a:solidFill>
                <a:srgbClr val="FF0000"/>
              </a:solidFill>
            </a:endParaRPr>
          </a:p>
          <a:p>
            <a:pPr lvl="1">
              <a:buFont typeface="Wingdings" pitchFamily="2" charset="2"/>
              <a:buChar char="ü"/>
            </a:pPr>
            <a:r>
              <a:rPr lang="fi-FI" sz="2600" b="1" dirty="0" smtClean="0">
                <a:solidFill>
                  <a:srgbClr val="FF0000"/>
                </a:solidFill>
              </a:rPr>
              <a:t>Recent SN simulations </a:t>
            </a:r>
            <a:r>
              <a:rPr lang="fi-FI" sz="2600" b="1" dirty="0" err="1" smtClean="0">
                <a:solidFill>
                  <a:srgbClr val="FF0000"/>
                </a:solidFill>
              </a:rPr>
              <a:t>indicate</a:t>
            </a:r>
            <a:r>
              <a:rPr lang="fi-FI" sz="2600" b="1" dirty="0" smtClean="0">
                <a:solidFill>
                  <a:srgbClr val="FF0000"/>
                </a:solidFill>
              </a:rPr>
              <a:t> </a:t>
            </a:r>
            <a:r>
              <a:rPr lang="fi-FI" sz="2600" b="1" dirty="0" err="1" smtClean="0">
                <a:solidFill>
                  <a:srgbClr val="FF0000"/>
                </a:solidFill>
              </a:rPr>
              <a:t>lower</a:t>
            </a:r>
            <a:r>
              <a:rPr lang="fi-FI" sz="2600" b="1" dirty="0" smtClean="0">
                <a:solidFill>
                  <a:srgbClr val="FF0000"/>
                </a:solidFill>
              </a:rPr>
              <a:t> </a:t>
            </a:r>
            <a:r>
              <a:rPr lang="fi-FI" sz="2600" b="1" dirty="0" err="1" smtClean="0">
                <a:solidFill>
                  <a:srgbClr val="FF0000"/>
                </a:solidFill>
              </a:rPr>
              <a:t>neutrino</a:t>
            </a:r>
            <a:r>
              <a:rPr lang="fi-FI" sz="2600" b="1" dirty="0" smtClean="0">
                <a:solidFill>
                  <a:srgbClr val="FF0000"/>
                </a:solidFill>
              </a:rPr>
              <a:t> </a:t>
            </a:r>
            <a:r>
              <a:rPr lang="fi-FI" sz="2600" b="1" dirty="0" err="1" smtClean="0">
                <a:solidFill>
                  <a:srgbClr val="FF0000"/>
                </a:solidFill>
              </a:rPr>
              <a:t>energies</a:t>
            </a:r>
            <a:endParaRPr lang="fi-FI" sz="2600" b="1" dirty="0" smtClean="0">
              <a:solidFill>
                <a:srgbClr val="FF0000"/>
              </a:solidFill>
            </a:endParaRPr>
          </a:p>
          <a:p>
            <a:pPr lvl="1">
              <a:buFont typeface="Wingdings" pitchFamily="2" charset="2"/>
              <a:buChar char="ü"/>
            </a:pPr>
            <a:endParaRPr lang="fi-FI" sz="2600" b="1" dirty="0" smtClean="0">
              <a:solidFill>
                <a:srgbClr val="FF0000"/>
              </a:solidFill>
            </a:endParaRPr>
          </a:p>
          <a:p>
            <a:pPr lvl="1">
              <a:buFont typeface="Wingdings" pitchFamily="2" charset="2"/>
              <a:buChar char="ü"/>
            </a:pPr>
            <a:r>
              <a:rPr lang="en-US" sz="2600" b="1" dirty="0" smtClean="0">
                <a:solidFill>
                  <a:srgbClr val="FF0000"/>
                </a:solidFill>
              </a:rPr>
              <a:t>Neutrino-neutrino interactions were not included</a:t>
            </a:r>
            <a:endParaRPr lang="fi-FI" sz="2600" b="1" dirty="0" smtClean="0">
              <a:solidFill>
                <a:srgbClr val="FF0000"/>
              </a:solidFill>
            </a:endParaRPr>
          </a:p>
          <a:p>
            <a:pPr lvl="1">
              <a:buFont typeface="Wingdings" pitchFamily="2" charset="2"/>
              <a:buChar char="ü"/>
            </a:pPr>
            <a:endParaRPr lang="fi-FI" sz="2400" b="1" dirty="0" smtClean="0">
              <a:solidFill>
                <a:srgbClr val="FF0000"/>
              </a:solidFill>
            </a:endParaRPr>
          </a:p>
          <a:p>
            <a:pPr lvl="1">
              <a:buFont typeface="Wingdings" pitchFamily="2" charset="2"/>
              <a:buChar char="Ø"/>
            </a:pPr>
            <a:r>
              <a:rPr lang="en-US" sz="3600" b="1" dirty="0" smtClean="0"/>
              <a:t> New predictions for HALO necessary!</a:t>
            </a:r>
          </a:p>
          <a:p>
            <a:pPr>
              <a:buNone/>
            </a:pPr>
            <a:endParaRPr lang="en-US" dirty="0" smtClean="0">
              <a:solidFill>
                <a:srgbClr val="FF0000"/>
              </a:solidFill>
            </a:endParaRPr>
          </a:p>
          <a:p>
            <a:endParaRPr lang="en-US" sz="2800" dirty="0"/>
          </a:p>
        </p:txBody>
      </p:sp>
      <p:sp>
        <p:nvSpPr>
          <p:cNvPr id="7" name="Title 1"/>
          <p:cNvSpPr txBox="1">
            <a:spLocks/>
          </p:cNvSpPr>
          <p:nvPr/>
        </p:nvSpPr>
        <p:spPr>
          <a:xfrm>
            <a:off x="0" y="0"/>
            <a:ext cx="9144000" cy="836712"/>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pPr lvl="0" algn="ctr">
              <a:spcBef>
                <a:spcPct val="0"/>
              </a:spcBef>
            </a:pPr>
            <a:r>
              <a:rPr lang="en-US" sz="3600" dirty="0" smtClean="0"/>
              <a:t>Motivation</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3188426607"/>
      </p:ext>
    </p:extLst>
  </p:cSld>
  <p:clrMapOvr>
    <a:masterClrMapping/>
  </p:clrMapOvr>
  <p:transition advTm="2895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Oval 5"/>
          <p:cNvSpPr/>
          <p:nvPr/>
        </p:nvSpPr>
        <p:spPr>
          <a:xfrm>
            <a:off x="-2503586" y="-1897866"/>
            <a:ext cx="5707434" cy="590293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Oval 6"/>
          <p:cNvSpPr/>
          <p:nvPr/>
        </p:nvSpPr>
        <p:spPr>
          <a:xfrm>
            <a:off x="-1445751" y="-734026"/>
            <a:ext cx="3737522" cy="3586962"/>
          </a:xfrm>
          <a:prstGeom prst="ellipse">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Oval 7"/>
          <p:cNvSpPr/>
          <p:nvPr/>
        </p:nvSpPr>
        <p:spPr>
          <a:xfrm>
            <a:off x="-532749" y="58316"/>
            <a:ext cx="1668020" cy="1598392"/>
          </a:xfrm>
          <a:prstGeom prst="ellipse">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Oval 8"/>
          <p:cNvSpPr/>
          <p:nvPr/>
        </p:nvSpPr>
        <p:spPr>
          <a:xfrm>
            <a:off x="-259649" y="358276"/>
            <a:ext cx="1121819" cy="936104"/>
          </a:xfrm>
          <a:prstGeom prst="ellipse">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p:cNvSpPr/>
          <p:nvPr/>
        </p:nvSpPr>
        <p:spPr>
          <a:xfrm>
            <a:off x="833659" y="999544"/>
            <a:ext cx="1540783" cy="646331"/>
          </a:xfrm>
          <a:prstGeom prst="rect">
            <a:avLst/>
          </a:prstGeom>
        </p:spPr>
        <p:txBody>
          <a:bodyPr wrap="square">
            <a:spAutoFit/>
          </a:bodyPr>
          <a:lstStyle/>
          <a:p>
            <a:r>
              <a:rPr lang="en-US" b="1" dirty="0" smtClean="0"/>
              <a:t>NEUTRINO</a:t>
            </a:r>
          </a:p>
          <a:p>
            <a:r>
              <a:rPr lang="en-US" b="1" dirty="0" smtClean="0"/>
              <a:t>SPHERE </a:t>
            </a:r>
          </a:p>
        </p:txBody>
      </p:sp>
      <p:sp>
        <p:nvSpPr>
          <p:cNvPr id="17" name="TextBox 16"/>
          <p:cNvSpPr txBox="1"/>
          <p:nvPr/>
        </p:nvSpPr>
        <p:spPr>
          <a:xfrm>
            <a:off x="2026024" y="5175205"/>
            <a:ext cx="7117976" cy="1661993"/>
          </a:xfrm>
          <a:prstGeom prst="rect">
            <a:avLst/>
          </a:prstGeom>
          <a:noFill/>
        </p:spPr>
        <p:txBody>
          <a:bodyPr wrap="square" rtlCol="0">
            <a:spAutoFit/>
          </a:bodyPr>
          <a:lstStyle/>
          <a:p>
            <a:pPr lvl="2"/>
            <a:r>
              <a:rPr lang="fi-FI" sz="2800" b="1" dirty="0" smtClean="0">
                <a:solidFill>
                  <a:schemeClr val="bg1"/>
                </a:solidFill>
              </a:rPr>
              <a:t>D.  </a:t>
            </a:r>
            <a:r>
              <a:rPr lang="fi-FI" sz="2800" b="1" dirty="0" err="1" smtClean="0">
                <a:solidFill>
                  <a:schemeClr val="bg1"/>
                </a:solidFill>
              </a:rPr>
              <a:t>Neutrino</a:t>
            </a:r>
            <a:r>
              <a:rPr lang="fi-FI" sz="2800" b="1" dirty="0" smtClean="0">
                <a:solidFill>
                  <a:schemeClr val="bg1"/>
                </a:solidFill>
              </a:rPr>
              <a:t> </a:t>
            </a:r>
            <a:r>
              <a:rPr lang="fi-FI" sz="2800" b="1" dirty="0">
                <a:solidFill>
                  <a:schemeClr val="bg1"/>
                </a:solidFill>
              </a:rPr>
              <a:t>Signal </a:t>
            </a:r>
            <a:r>
              <a:rPr lang="fi-FI" sz="2800" b="1" dirty="0" smtClean="0">
                <a:solidFill>
                  <a:schemeClr val="bg1"/>
                </a:solidFill>
              </a:rPr>
              <a:t>at </a:t>
            </a:r>
            <a:r>
              <a:rPr lang="en-US" sz="2800" b="1" dirty="0" smtClean="0">
                <a:solidFill>
                  <a:schemeClr val="bg1"/>
                </a:solidFill>
              </a:rPr>
              <a:t>HALO</a:t>
            </a:r>
          </a:p>
          <a:p>
            <a:pPr marL="1885950" lvl="3" indent="-514350">
              <a:buFont typeface="Wingdings" pitchFamily="2" charset="2"/>
              <a:buChar char="Ø"/>
            </a:pPr>
            <a:r>
              <a:rPr lang="en-US" sz="2800" dirty="0">
                <a:solidFill>
                  <a:schemeClr val="bg1"/>
                </a:solidFill>
              </a:rPr>
              <a:t>C</a:t>
            </a:r>
            <a:r>
              <a:rPr lang="en-US" sz="2800" dirty="0" smtClean="0">
                <a:solidFill>
                  <a:schemeClr val="bg1"/>
                </a:solidFill>
              </a:rPr>
              <a:t>an we</a:t>
            </a:r>
            <a:r>
              <a:rPr lang="fi-FI" sz="2800" dirty="0" smtClean="0">
                <a:solidFill>
                  <a:schemeClr val="bg1"/>
                </a:solidFill>
              </a:rPr>
              <a:t> extract information on the open questions?</a:t>
            </a:r>
            <a:r>
              <a:rPr lang="en-US" sz="2800" dirty="0" smtClean="0">
                <a:solidFill>
                  <a:schemeClr val="bg1"/>
                </a:solidFill>
              </a:rPr>
              <a:t> </a:t>
            </a:r>
            <a:endParaRPr lang="en-US" sz="2800" dirty="0">
              <a:solidFill>
                <a:schemeClr val="bg1"/>
              </a:solidFill>
            </a:endParaRPr>
          </a:p>
          <a:p>
            <a:endParaRPr lang="fi-FI" dirty="0">
              <a:solidFill>
                <a:schemeClr val="bg1"/>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651" y="5149680"/>
            <a:ext cx="3319461" cy="3319461"/>
          </a:xfrm>
          <a:prstGeom prst="rect">
            <a:avLst/>
          </a:prstGeom>
        </p:spPr>
      </p:pic>
      <p:cxnSp>
        <p:nvCxnSpPr>
          <p:cNvPr id="20" name="Straight Connector 19"/>
          <p:cNvCxnSpPr/>
          <p:nvPr/>
        </p:nvCxnSpPr>
        <p:spPr>
          <a:xfrm flipV="1">
            <a:off x="1742470" y="3035627"/>
            <a:ext cx="1605394" cy="223824"/>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1122463" y="2272788"/>
            <a:ext cx="2225401" cy="1079772"/>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19353581" y="794733"/>
            <a:ext cx="358685" cy="480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9" name="Picture 88" descr="HALO.jpg"/>
          <p:cNvPicPr>
            <a:picLocks noChangeAspect="1"/>
          </p:cNvPicPr>
          <p:nvPr/>
        </p:nvPicPr>
        <p:blipFill>
          <a:blip r:embed="rId3" cstate="print"/>
          <a:stretch>
            <a:fillRect/>
          </a:stretch>
        </p:blipFill>
        <p:spPr>
          <a:xfrm>
            <a:off x="377534" y="5619222"/>
            <a:ext cx="1188132" cy="874316"/>
          </a:xfrm>
          <a:prstGeom prst="rect">
            <a:avLst/>
          </a:prstGeom>
        </p:spPr>
      </p:pic>
      <p:pic>
        <p:nvPicPr>
          <p:cNvPr id="88" name="Picture 87" descr="snolab2.jpg"/>
          <p:cNvPicPr>
            <a:picLocks noChangeAspect="1"/>
          </p:cNvPicPr>
          <p:nvPr/>
        </p:nvPicPr>
        <p:blipFill>
          <a:blip r:embed="rId4" cstate="print"/>
          <a:stretch>
            <a:fillRect/>
          </a:stretch>
        </p:blipFill>
        <p:spPr>
          <a:xfrm>
            <a:off x="377534" y="5217359"/>
            <a:ext cx="1188132" cy="579306"/>
          </a:xfrm>
          <a:prstGeom prst="rect">
            <a:avLst/>
          </a:prstGeom>
        </p:spPr>
      </p:pic>
      <p:sp>
        <p:nvSpPr>
          <p:cNvPr id="92" name="TextBox 91"/>
          <p:cNvSpPr txBox="1"/>
          <p:nvPr/>
        </p:nvSpPr>
        <p:spPr>
          <a:xfrm>
            <a:off x="39804" y="485006"/>
            <a:ext cx="1152128" cy="707886"/>
          </a:xfrm>
          <a:prstGeom prst="rect">
            <a:avLst/>
          </a:prstGeom>
          <a:noFill/>
        </p:spPr>
        <p:txBody>
          <a:bodyPr wrap="square" rtlCol="0">
            <a:spAutoFit/>
          </a:bodyPr>
          <a:lstStyle/>
          <a:p>
            <a:r>
              <a:rPr lang="en-US" sz="2000" b="1" dirty="0" err="1" smtClean="0"/>
              <a:t>PNS</a:t>
            </a:r>
            <a:endParaRPr lang="en-US" sz="2000" b="1" dirty="0" smtClean="0"/>
          </a:p>
          <a:p>
            <a:r>
              <a:rPr lang="fi-FI" sz="2000" b="1" dirty="0" smtClean="0"/>
              <a:t>core</a:t>
            </a:r>
            <a:endParaRPr lang="en-US" sz="2000" b="1" dirty="0"/>
          </a:p>
        </p:txBody>
      </p:sp>
      <p:sp>
        <p:nvSpPr>
          <p:cNvPr id="35" name="Rectangle 34"/>
          <p:cNvSpPr/>
          <p:nvPr/>
        </p:nvSpPr>
        <p:spPr>
          <a:xfrm>
            <a:off x="2968026" y="58316"/>
            <a:ext cx="6156176" cy="6629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lvl="4" algn="ctr"/>
            <a:r>
              <a:rPr lang="fi-FI" sz="3200" b="1" dirty="0" smtClean="0">
                <a:solidFill>
                  <a:schemeClr val="bg1"/>
                </a:solidFill>
              </a:rPr>
              <a:t>THE </a:t>
            </a:r>
            <a:r>
              <a:rPr lang="fi-FI" sz="3200" b="1" dirty="0">
                <a:solidFill>
                  <a:schemeClr val="bg1"/>
                </a:solidFill>
              </a:rPr>
              <a:t>EVOLUTION OF THE </a:t>
            </a:r>
            <a:r>
              <a:rPr lang="fi-FI" sz="3200" b="1" dirty="0" smtClean="0">
                <a:solidFill>
                  <a:schemeClr val="bg1"/>
                </a:solidFill>
              </a:rPr>
              <a:t>TALK</a:t>
            </a:r>
            <a:endParaRPr lang="fi-FI" sz="3200" b="1" dirty="0">
              <a:solidFill>
                <a:schemeClr val="bg1"/>
              </a:solidFill>
            </a:endParaRPr>
          </a:p>
          <a:p>
            <a:pPr marL="0" lvl="4"/>
            <a:endParaRPr lang="fi-FI" dirty="0">
              <a:solidFill>
                <a:schemeClr val="bg1"/>
              </a:solidFill>
            </a:endParaRPr>
          </a:p>
        </p:txBody>
      </p:sp>
      <p:sp>
        <p:nvSpPr>
          <p:cNvPr id="45" name="TextBox 44"/>
          <p:cNvSpPr txBox="1"/>
          <p:nvPr/>
        </p:nvSpPr>
        <p:spPr>
          <a:xfrm>
            <a:off x="842370" y="1656708"/>
            <a:ext cx="900100" cy="707886"/>
          </a:xfrm>
          <a:prstGeom prst="rect">
            <a:avLst/>
          </a:prstGeom>
          <a:noFill/>
        </p:spPr>
        <p:txBody>
          <a:bodyPr wrap="square" rtlCol="0">
            <a:spAutoFit/>
          </a:bodyPr>
          <a:lstStyle/>
          <a:p>
            <a:r>
              <a:rPr lang="fi-FI" sz="4000" dirty="0" smtClean="0">
                <a:latin typeface="Symbol" pitchFamily="18" charset="2"/>
              </a:rPr>
              <a:t>n</a:t>
            </a:r>
            <a:endParaRPr lang="fi-FI" sz="4000" dirty="0">
              <a:latin typeface="Symbol" pitchFamily="18" charset="2"/>
            </a:endParaRPr>
          </a:p>
        </p:txBody>
      </p:sp>
      <p:sp>
        <p:nvSpPr>
          <p:cNvPr id="47" name="TextBox 46"/>
          <p:cNvSpPr txBox="1"/>
          <p:nvPr/>
        </p:nvSpPr>
        <p:spPr>
          <a:xfrm>
            <a:off x="-27040" y="1461734"/>
            <a:ext cx="642908" cy="707886"/>
          </a:xfrm>
          <a:prstGeom prst="rect">
            <a:avLst/>
          </a:prstGeom>
          <a:noFill/>
        </p:spPr>
        <p:txBody>
          <a:bodyPr wrap="square" rtlCol="0">
            <a:spAutoFit/>
          </a:bodyPr>
          <a:lstStyle/>
          <a:p>
            <a:r>
              <a:rPr lang="fi-FI" sz="4000" dirty="0" smtClean="0">
                <a:latin typeface="Symbol" pitchFamily="18" charset="2"/>
              </a:rPr>
              <a:t>n</a:t>
            </a:r>
            <a:r>
              <a:rPr lang="fi-FI" sz="4000" baseline="-25000" dirty="0" smtClean="0"/>
              <a:t>e</a:t>
            </a:r>
            <a:endParaRPr lang="fi-FI" sz="4000" baseline="-25000" dirty="0"/>
          </a:p>
        </p:txBody>
      </p:sp>
      <p:sp>
        <p:nvSpPr>
          <p:cNvPr id="58" name="TextBox 57"/>
          <p:cNvSpPr txBox="1"/>
          <p:nvPr/>
        </p:nvSpPr>
        <p:spPr>
          <a:xfrm>
            <a:off x="213353" y="3129355"/>
            <a:ext cx="1944216" cy="707886"/>
          </a:xfrm>
          <a:prstGeom prst="rect">
            <a:avLst/>
          </a:prstGeom>
          <a:noFill/>
        </p:spPr>
        <p:txBody>
          <a:bodyPr wrap="square" rtlCol="0">
            <a:spAutoFit/>
          </a:bodyPr>
          <a:lstStyle/>
          <a:p>
            <a:r>
              <a:rPr lang="fi-FI" sz="4000" smtClean="0"/>
              <a:t>e</a:t>
            </a:r>
            <a:r>
              <a:rPr lang="fi-FI" sz="4800" baseline="30000" smtClean="0"/>
              <a:t>-</a:t>
            </a:r>
            <a:endParaRPr lang="fi-FI" sz="4000" baseline="30000"/>
          </a:p>
        </p:txBody>
      </p:sp>
      <p:sp>
        <p:nvSpPr>
          <p:cNvPr id="59" name="TextBox 58"/>
          <p:cNvSpPr txBox="1"/>
          <p:nvPr/>
        </p:nvSpPr>
        <p:spPr>
          <a:xfrm>
            <a:off x="1120176" y="3070221"/>
            <a:ext cx="905848" cy="707886"/>
          </a:xfrm>
          <a:prstGeom prst="rect">
            <a:avLst/>
          </a:prstGeom>
          <a:noFill/>
        </p:spPr>
        <p:txBody>
          <a:bodyPr wrap="square" rtlCol="0">
            <a:spAutoFit/>
          </a:bodyPr>
          <a:lstStyle/>
          <a:p>
            <a:r>
              <a:rPr lang="fi-FI" sz="4000" smtClean="0"/>
              <a:t>e</a:t>
            </a:r>
            <a:r>
              <a:rPr lang="fi-FI" sz="4800" baseline="30000" smtClean="0"/>
              <a:t>-</a:t>
            </a:r>
            <a:endParaRPr lang="fi-FI" sz="4000" baseline="30000"/>
          </a:p>
        </p:txBody>
      </p:sp>
      <p:sp>
        <p:nvSpPr>
          <p:cNvPr id="61" name="TextBox 60"/>
          <p:cNvSpPr txBox="1"/>
          <p:nvPr/>
        </p:nvSpPr>
        <p:spPr>
          <a:xfrm>
            <a:off x="862388" y="2201903"/>
            <a:ext cx="900100" cy="707886"/>
          </a:xfrm>
          <a:prstGeom prst="rect">
            <a:avLst/>
          </a:prstGeom>
          <a:noFill/>
        </p:spPr>
        <p:txBody>
          <a:bodyPr wrap="square" rtlCol="0">
            <a:spAutoFit/>
          </a:bodyPr>
          <a:lstStyle/>
          <a:p>
            <a:r>
              <a:rPr lang="fi-FI" sz="4000" dirty="0" smtClean="0">
                <a:latin typeface="Symbol" pitchFamily="18" charset="2"/>
              </a:rPr>
              <a:t>n</a:t>
            </a:r>
            <a:r>
              <a:rPr lang="fi-FI" sz="4000" baseline="-25000" dirty="0" smtClean="0"/>
              <a:t>e</a:t>
            </a:r>
            <a:endParaRPr lang="fi-FI" sz="4000" baseline="-25000" dirty="0"/>
          </a:p>
        </p:txBody>
      </p:sp>
      <p:sp>
        <p:nvSpPr>
          <p:cNvPr id="62" name="TextBox 61"/>
          <p:cNvSpPr txBox="1"/>
          <p:nvPr/>
        </p:nvSpPr>
        <p:spPr>
          <a:xfrm>
            <a:off x="173340" y="2117581"/>
            <a:ext cx="900100" cy="707886"/>
          </a:xfrm>
          <a:prstGeom prst="rect">
            <a:avLst/>
          </a:prstGeom>
          <a:noFill/>
        </p:spPr>
        <p:txBody>
          <a:bodyPr wrap="square" rtlCol="0">
            <a:spAutoFit/>
          </a:bodyPr>
          <a:lstStyle/>
          <a:p>
            <a:r>
              <a:rPr lang="fi-FI" sz="4000" dirty="0" smtClean="0">
                <a:latin typeface="Symbol" pitchFamily="18" charset="2"/>
              </a:rPr>
              <a:t>n</a:t>
            </a:r>
            <a:endParaRPr lang="fi-FI" sz="4000" dirty="0">
              <a:latin typeface="Symbol" pitchFamily="18" charset="2"/>
            </a:endParaRPr>
          </a:p>
        </p:txBody>
      </p:sp>
      <p:sp>
        <p:nvSpPr>
          <p:cNvPr id="63" name="TextBox 62"/>
          <p:cNvSpPr txBox="1"/>
          <p:nvPr/>
        </p:nvSpPr>
        <p:spPr>
          <a:xfrm>
            <a:off x="953750" y="4005064"/>
            <a:ext cx="900100" cy="707886"/>
          </a:xfrm>
          <a:prstGeom prst="rect">
            <a:avLst/>
          </a:prstGeom>
          <a:noFill/>
        </p:spPr>
        <p:txBody>
          <a:bodyPr wrap="square" rtlCol="0">
            <a:spAutoFit/>
          </a:bodyPr>
          <a:lstStyle/>
          <a:p>
            <a:r>
              <a:rPr lang="fi-FI" sz="4000" smtClean="0">
                <a:solidFill>
                  <a:schemeClr val="bg1"/>
                </a:solidFill>
                <a:latin typeface="Symbol" pitchFamily="18" charset="2"/>
              </a:rPr>
              <a:t>n</a:t>
            </a:r>
            <a:r>
              <a:rPr lang="fi-FI" sz="4000" baseline="-25000" smtClean="0">
                <a:solidFill>
                  <a:schemeClr val="bg1"/>
                </a:solidFill>
              </a:rPr>
              <a:t>e</a:t>
            </a:r>
            <a:endParaRPr lang="fi-FI" sz="4000" baseline="-25000">
              <a:solidFill>
                <a:schemeClr val="bg1"/>
              </a:solidFill>
            </a:endParaRPr>
          </a:p>
        </p:txBody>
      </p:sp>
      <p:grpSp>
        <p:nvGrpSpPr>
          <p:cNvPr id="66" name="Group 65"/>
          <p:cNvGrpSpPr/>
          <p:nvPr/>
        </p:nvGrpSpPr>
        <p:grpSpPr>
          <a:xfrm>
            <a:off x="144980" y="1669773"/>
            <a:ext cx="955601" cy="955601"/>
            <a:chOff x="11261301" y="1209675"/>
            <a:chExt cx="955601" cy="955601"/>
          </a:xfrm>
        </p:grpSpPr>
        <p:grpSp>
          <p:nvGrpSpPr>
            <p:cNvPr id="65" name="Group 64"/>
            <p:cNvGrpSpPr/>
            <p:nvPr/>
          </p:nvGrpSpPr>
          <p:grpSpPr>
            <a:xfrm>
              <a:off x="11458575" y="1209675"/>
              <a:ext cx="602257" cy="955601"/>
              <a:chOff x="11458575" y="1209675"/>
              <a:chExt cx="602257" cy="955601"/>
            </a:xfrm>
          </p:grpSpPr>
          <p:cxnSp>
            <p:nvCxnSpPr>
              <p:cNvPr id="42" name="Straight Arrow Connector 41"/>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1617334" y="1467886"/>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1739102" y="1657483"/>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1915686" y="1939019"/>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5400000">
              <a:off x="11437973" y="1178907"/>
              <a:ext cx="602257" cy="955601"/>
              <a:chOff x="11458575" y="1209675"/>
              <a:chExt cx="602257" cy="955601"/>
            </a:xfrm>
          </p:grpSpPr>
          <p:cxnSp>
            <p:nvCxnSpPr>
              <p:cNvPr id="73" name="Straight Arrow Connector 72"/>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1617334" y="1467886"/>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739102" y="1657483"/>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1915686" y="1939019"/>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78" name="Group 77"/>
          <p:cNvGrpSpPr/>
          <p:nvPr/>
        </p:nvGrpSpPr>
        <p:grpSpPr>
          <a:xfrm rot="1940161">
            <a:off x="458347" y="2707598"/>
            <a:ext cx="955601" cy="955601"/>
            <a:chOff x="11261301" y="1209675"/>
            <a:chExt cx="955601" cy="955601"/>
          </a:xfrm>
        </p:grpSpPr>
        <p:grpSp>
          <p:nvGrpSpPr>
            <p:cNvPr id="79" name="Group 78"/>
            <p:cNvGrpSpPr/>
            <p:nvPr/>
          </p:nvGrpSpPr>
          <p:grpSpPr>
            <a:xfrm>
              <a:off x="11458575" y="1209675"/>
              <a:ext cx="602257" cy="955601"/>
              <a:chOff x="11458575" y="1209675"/>
              <a:chExt cx="602257" cy="955601"/>
            </a:xfrm>
          </p:grpSpPr>
          <p:cxnSp>
            <p:nvCxnSpPr>
              <p:cNvPr id="86" name="Straight Arrow Connector 85"/>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1617334" y="1467886"/>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1739102" y="1657483"/>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1915686" y="1939019"/>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rot="5400000">
              <a:off x="11437973" y="1178907"/>
              <a:ext cx="602257" cy="955601"/>
              <a:chOff x="11458575" y="1209675"/>
              <a:chExt cx="602257" cy="955601"/>
            </a:xfrm>
          </p:grpSpPr>
          <p:cxnSp>
            <p:nvCxnSpPr>
              <p:cNvPr id="81" name="Straight Arrow Connector 80"/>
              <p:cNvCxnSpPr/>
              <p:nvPr/>
            </p:nvCxnSpPr>
            <p:spPr>
              <a:xfrm>
                <a:off x="11458575" y="1209675"/>
                <a:ext cx="183698"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1617334" y="1467886"/>
                <a:ext cx="121768" cy="18959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1739102" y="1657483"/>
                <a:ext cx="201523" cy="3280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1915686" y="1939019"/>
                <a:ext cx="145146" cy="22625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0" name="Straight Arrow Connector 29"/>
          <p:cNvCxnSpPr>
            <a:endCxn id="88" idx="0"/>
          </p:cNvCxnSpPr>
          <p:nvPr/>
        </p:nvCxnSpPr>
        <p:spPr>
          <a:xfrm>
            <a:off x="936147" y="3761193"/>
            <a:ext cx="35453" cy="1456166"/>
          </a:xfrm>
          <a:prstGeom prst="straightConnector1">
            <a:avLst/>
          </a:prstGeom>
          <a:ln w="57150">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137" name="Group 136"/>
          <p:cNvGrpSpPr/>
          <p:nvPr/>
        </p:nvGrpSpPr>
        <p:grpSpPr>
          <a:xfrm>
            <a:off x="-124322" y="1080367"/>
            <a:ext cx="871523" cy="589406"/>
            <a:chOff x="11641215" y="1853901"/>
            <a:chExt cx="871523" cy="682326"/>
          </a:xfrm>
        </p:grpSpPr>
        <p:grpSp>
          <p:nvGrpSpPr>
            <p:cNvPr id="123" name="Group 122"/>
            <p:cNvGrpSpPr/>
            <p:nvPr/>
          </p:nvGrpSpPr>
          <p:grpSpPr>
            <a:xfrm rot="21249202">
              <a:off x="11641215" y="1853901"/>
              <a:ext cx="203201" cy="489302"/>
              <a:chOff x="11656688" y="1927984"/>
              <a:chExt cx="165111" cy="422104"/>
            </a:xfrm>
          </p:grpSpPr>
          <p:cxnSp>
            <p:nvCxnSpPr>
              <p:cNvPr id="116" name="Straight Arrow Connector 115"/>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rot="15019445">
              <a:off x="11800657" y="2142239"/>
              <a:ext cx="165111" cy="422104"/>
              <a:chOff x="11656688" y="1927984"/>
              <a:chExt cx="165111" cy="422104"/>
            </a:xfrm>
          </p:grpSpPr>
          <p:cxnSp>
            <p:nvCxnSpPr>
              <p:cNvPr id="125" name="Straight Arrow Connector 124"/>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rot="8402079">
              <a:off x="11963762" y="1943449"/>
              <a:ext cx="165111" cy="422104"/>
              <a:chOff x="11656688" y="1927984"/>
              <a:chExt cx="165111" cy="422104"/>
            </a:xfrm>
          </p:grpSpPr>
          <p:cxnSp>
            <p:nvCxnSpPr>
              <p:cNvPr id="128" name="Straight Arrow Connector 127"/>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rot="16657645">
              <a:off x="12118081" y="1814548"/>
              <a:ext cx="225999" cy="563314"/>
              <a:chOff x="11656688" y="1927984"/>
              <a:chExt cx="165111" cy="422104"/>
            </a:xfrm>
          </p:grpSpPr>
          <p:cxnSp>
            <p:nvCxnSpPr>
              <p:cNvPr id="131" name="Straight Arrow Connector 130"/>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rot="21249202">
              <a:off x="12094817" y="2263620"/>
              <a:ext cx="399106" cy="272607"/>
              <a:chOff x="11656688" y="1927984"/>
              <a:chExt cx="165111" cy="422104"/>
            </a:xfrm>
          </p:grpSpPr>
          <p:cxnSp>
            <p:nvCxnSpPr>
              <p:cNvPr id="134" name="Straight Arrow Connector 133"/>
              <p:cNvCxnSpPr/>
              <p:nvPr/>
            </p:nvCxnSpPr>
            <p:spPr>
              <a:xfrm flipH="1">
                <a:off x="11700792" y="1927984"/>
                <a:ext cx="121007" cy="3047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11656688" y="2176584"/>
                <a:ext cx="72008" cy="17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
        <p:nvSpPr>
          <p:cNvPr id="67" name="TextBox 1"/>
          <p:cNvSpPr txBox="1"/>
          <p:nvPr/>
        </p:nvSpPr>
        <p:spPr>
          <a:xfrm>
            <a:off x="3085937" y="2272473"/>
            <a:ext cx="5734535" cy="1815882"/>
          </a:xfrm>
          <a:prstGeom prst="rect">
            <a:avLst/>
          </a:prstGeom>
          <a:noFill/>
        </p:spPr>
        <p:txBody>
          <a:bodyPr wrap="square" rtlCol="0">
            <a:spAutoFit/>
          </a:bodyPr>
          <a:lstStyle/>
          <a:p>
            <a:pPr marL="514350" indent="-514350">
              <a:buAutoNum type="alphaUcPeriod" startAt="2"/>
            </a:pPr>
            <a:r>
              <a:rPr lang="fi-FI" sz="2800" b="1" dirty="0" err="1" smtClean="0">
                <a:solidFill>
                  <a:schemeClr val="bg1"/>
                </a:solidFill>
              </a:rPr>
              <a:t>Neutrino</a:t>
            </a:r>
            <a:r>
              <a:rPr lang="fi-FI" sz="2800" b="1" dirty="0" smtClean="0">
                <a:solidFill>
                  <a:schemeClr val="bg1"/>
                </a:solidFill>
              </a:rPr>
              <a:t> </a:t>
            </a:r>
            <a:r>
              <a:rPr lang="fi-FI" sz="2800" b="1" dirty="0" err="1" smtClean="0">
                <a:solidFill>
                  <a:schemeClr val="bg1"/>
                </a:solidFill>
              </a:rPr>
              <a:t>Flavor</a:t>
            </a:r>
            <a:r>
              <a:rPr lang="fi-FI" sz="2800" b="1" dirty="0" smtClean="0">
                <a:solidFill>
                  <a:schemeClr val="bg1"/>
                </a:solidFill>
              </a:rPr>
              <a:t> </a:t>
            </a:r>
            <a:r>
              <a:rPr lang="fi-FI" sz="2800" b="1" dirty="0" err="1" smtClean="0">
                <a:solidFill>
                  <a:schemeClr val="bg1"/>
                </a:solidFill>
              </a:rPr>
              <a:t>Evolution</a:t>
            </a:r>
            <a:r>
              <a:rPr lang="fi-FI" sz="2800" b="1" dirty="0" smtClean="0">
                <a:solidFill>
                  <a:schemeClr val="bg1"/>
                </a:solidFill>
              </a:rPr>
              <a:t> in </a:t>
            </a:r>
            <a:r>
              <a:rPr lang="fi-FI" sz="2800" b="1" dirty="0" err="1" smtClean="0">
                <a:solidFill>
                  <a:schemeClr val="bg1"/>
                </a:solidFill>
              </a:rPr>
              <a:t>SNe</a:t>
            </a:r>
            <a:endParaRPr lang="fi-FI" sz="2800" b="1" dirty="0" smtClean="0">
              <a:solidFill>
                <a:schemeClr val="bg1"/>
              </a:solidFill>
            </a:endParaRPr>
          </a:p>
          <a:p>
            <a:pPr marL="0" lvl="4"/>
            <a:r>
              <a:rPr lang="fi-FI" sz="2800" dirty="0" smtClean="0">
                <a:solidFill>
                  <a:schemeClr val="bg1"/>
                </a:solidFill>
              </a:rPr>
              <a:t>    1)  MSW </a:t>
            </a:r>
            <a:r>
              <a:rPr lang="fi-FI" sz="2800" dirty="0" err="1" smtClean="0">
                <a:solidFill>
                  <a:schemeClr val="bg1"/>
                </a:solidFill>
              </a:rPr>
              <a:t>effect</a:t>
            </a:r>
            <a:endParaRPr lang="fi-FI" sz="2800" dirty="0" smtClean="0">
              <a:solidFill>
                <a:schemeClr val="bg1"/>
              </a:solidFill>
            </a:endParaRPr>
          </a:p>
          <a:p>
            <a:pPr marL="0" lvl="4"/>
            <a:r>
              <a:rPr lang="fi-FI" sz="2800" dirty="0">
                <a:solidFill>
                  <a:schemeClr val="bg1"/>
                </a:solidFill>
              </a:rPr>
              <a:t> </a:t>
            </a:r>
            <a:r>
              <a:rPr lang="fi-FI" sz="2800" dirty="0" smtClean="0">
                <a:solidFill>
                  <a:schemeClr val="bg1"/>
                </a:solidFill>
              </a:rPr>
              <a:t>   </a:t>
            </a:r>
            <a:r>
              <a:rPr lang="fi-FI" sz="2800" dirty="0">
                <a:solidFill>
                  <a:schemeClr val="bg1"/>
                </a:solidFill>
              </a:rPr>
              <a:t>2</a:t>
            </a:r>
            <a:r>
              <a:rPr lang="fi-FI" sz="2800" dirty="0" smtClean="0">
                <a:solidFill>
                  <a:schemeClr val="bg1"/>
                </a:solidFill>
              </a:rPr>
              <a:t>)  </a:t>
            </a:r>
            <a:r>
              <a:rPr lang="fi-FI" sz="2800" dirty="0" err="1" smtClean="0">
                <a:solidFill>
                  <a:schemeClr val="bg1"/>
                </a:solidFill>
                <a:latin typeface="Symbol" pitchFamily="18" charset="2"/>
              </a:rPr>
              <a:t>nn</a:t>
            </a:r>
            <a:r>
              <a:rPr lang="fi-FI" sz="2800" dirty="0" smtClean="0">
                <a:solidFill>
                  <a:schemeClr val="bg1"/>
                </a:solidFill>
                <a:latin typeface="Symbol" pitchFamily="18" charset="2"/>
              </a:rPr>
              <a:t> </a:t>
            </a:r>
            <a:r>
              <a:rPr lang="fi-FI" sz="2800" dirty="0" smtClean="0">
                <a:solidFill>
                  <a:schemeClr val="bg1"/>
                </a:solidFill>
              </a:rPr>
              <a:t>–</a:t>
            </a:r>
            <a:r>
              <a:rPr lang="fi-FI" sz="2800" dirty="0" err="1" smtClean="0">
                <a:solidFill>
                  <a:schemeClr val="bg1"/>
                </a:solidFill>
              </a:rPr>
              <a:t>interaction</a:t>
            </a:r>
            <a:r>
              <a:rPr lang="fi-FI" sz="2800" dirty="0" smtClean="0">
                <a:solidFill>
                  <a:schemeClr val="bg1"/>
                </a:solidFill>
              </a:rPr>
              <a:t> </a:t>
            </a:r>
            <a:r>
              <a:rPr lang="fi-FI" sz="2800" dirty="0" err="1" smtClean="0">
                <a:solidFill>
                  <a:schemeClr val="bg1"/>
                </a:solidFill>
              </a:rPr>
              <a:t>effects</a:t>
            </a:r>
            <a:endParaRPr lang="fi-FI" sz="2800" dirty="0" smtClean="0">
              <a:solidFill>
                <a:schemeClr val="bg1"/>
              </a:solidFill>
            </a:endParaRPr>
          </a:p>
          <a:p>
            <a:pPr marL="0" lvl="4"/>
            <a:endParaRPr lang="fi-FI" sz="2800" dirty="0" smtClean="0">
              <a:solidFill>
                <a:schemeClr val="bg1"/>
              </a:solidFill>
            </a:endParaRPr>
          </a:p>
        </p:txBody>
      </p:sp>
      <p:sp>
        <p:nvSpPr>
          <p:cNvPr id="14" name="Suorakulmio 13"/>
          <p:cNvSpPr/>
          <p:nvPr/>
        </p:nvSpPr>
        <p:spPr>
          <a:xfrm>
            <a:off x="3085937" y="650325"/>
            <a:ext cx="6136378" cy="1384995"/>
          </a:xfrm>
          <a:prstGeom prst="rect">
            <a:avLst/>
          </a:prstGeom>
        </p:spPr>
        <p:txBody>
          <a:bodyPr wrap="square">
            <a:spAutoFit/>
          </a:bodyPr>
          <a:lstStyle/>
          <a:p>
            <a:pPr marL="0" lvl="4"/>
            <a:r>
              <a:rPr lang="fi-FI" sz="2800" b="1" dirty="0" smtClean="0">
                <a:solidFill>
                  <a:schemeClr val="bg1"/>
                </a:solidFill>
              </a:rPr>
              <a:t> A.  Open </a:t>
            </a:r>
            <a:r>
              <a:rPr lang="fi-FI" sz="2800" b="1" dirty="0" err="1" smtClean="0">
                <a:solidFill>
                  <a:schemeClr val="bg1"/>
                </a:solidFill>
              </a:rPr>
              <a:t>Questions</a:t>
            </a:r>
            <a:r>
              <a:rPr lang="fi-FI" sz="2800" b="1" dirty="0" smtClean="0">
                <a:solidFill>
                  <a:schemeClr val="bg1"/>
                </a:solidFill>
              </a:rPr>
              <a:t>:</a:t>
            </a:r>
          </a:p>
          <a:p>
            <a:pPr marL="0" lvl="4"/>
            <a:r>
              <a:rPr lang="fi-FI" sz="2800" dirty="0" smtClean="0">
                <a:solidFill>
                  <a:schemeClr val="bg1"/>
                </a:solidFill>
              </a:rPr>
              <a:t>      1)  Unknown </a:t>
            </a:r>
            <a:r>
              <a:rPr lang="fi-FI" sz="2800" dirty="0" err="1" smtClean="0">
                <a:solidFill>
                  <a:schemeClr val="bg1"/>
                </a:solidFill>
              </a:rPr>
              <a:t>neutrino</a:t>
            </a:r>
            <a:r>
              <a:rPr lang="fi-FI" sz="2800" dirty="0" smtClean="0">
                <a:solidFill>
                  <a:schemeClr val="bg1"/>
                </a:solidFill>
              </a:rPr>
              <a:t> </a:t>
            </a:r>
            <a:r>
              <a:rPr lang="fi-FI" sz="2800" dirty="0" err="1" smtClean="0">
                <a:solidFill>
                  <a:schemeClr val="bg1"/>
                </a:solidFill>
              </a:rPr>
              <a:t>properties</a:t>
            </a:r>
            <a:endParaRPr lang="fi-FI" sz="2800" dirty="0" smtClean="0">
              <a:solidFill>
                <a:schemeClr val="bg1"/>
              </a:solidFill>
            </a:endParaRPr>
          </a:p>
          <a:p>
            <a:pPr marL="0" lvl="4"/>
            <a:r>
              <a:rPr lang="fi-FI" sz="2800" dirty="0" smtClean="0">
                <a:solidFill>
                  <a:schemeClr val="bg1"/>
                </a:solidFill>
              </a:rPr>
              <a:t>      2)  </a:t>
            </a:r>
            <a:r>
              <a:rPr lang="fi-FI" sz="2800" dirty="0" err="1" smtClean="0">
                <a:solidFill>
                  <a:schemeClr val="bg1"/>
                </a:solidFill>
              </a:rPr>
              <a:t>Neutrino</a:t>
            </a:r>
            <a:r>
              <a:rPr lang="fi-FI" sz="2800" dirty="0" smtClean="0">
                <a:solidFill>
                  <a:schemeClr val="bg1"/>
                </a:solidFill>
              </a:rPr>
              <a:t> </a:t>
            </a:r>
            <a:r>
              <a:rPr lang="fi-FI" sz="2800" dirty="0" err="1" smtClean="0">
                <a:solidFill>
                  <a:schemeClr val="bg1"/>
                </a:solidFill>
              </a:rPr>
              <a:t>fluxes</a:t>
            </a:r>
            <a:r>
              <a:rPr lang="fi-FI" sz="2800" dirty="0" smtClean="0">
                <a:solidFill>
                  <a:schemeClr val="bg1"/>
                </a:solidFill>
              </a:rPr>
              <a:t> at </a:t>
            </a:r>
            <a:r>
              <a:rPr lang="fi-FI" sz="2800" dirty="0" err="1" smtClean="0">
                <a:solidFill>
                  <a:schemeClr val="bg1"/>
                </a:solidFill>
              </a:rPr>
              <a:t>neutrinosphere</a:t>
            </a:r>
            <a:endParaRPr lang="fi-FI" dirty="0"/>
          </a:p>
        </p:txBody>
      </p:sp>
      <p:cxnSp>
        <p:nvCxnSpPr>
          <p:cNvPr id="77" name="Straight Connector 21"/>
          <p:cNvCxnSpPr/>
          <p:nvPr/>
        </p:nvCxnSpPr>
        <p:spPr>
          <a:xfrm>
            <a:off x="546741" y="1618939"/>
            <a:ext cx="2967179" cy="196738"/>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69" name="TextBox 1"/>
          <p:cNvSpPr txBox="1"/>
          <p:nvPr/>
        </p:nvSpPr>
        <p:spPr>
          <a:xfrm>
            <a:off x="2968026" y="4097397"/>
            <a:ext cx="5734535" cy="523220"/>
          </a:xfrm>
          <a:prstGeom prst="rect">
            <a:avLst/>
          </a:prstGeom>
          <a:noFill/>
        </p:spPr>
        <p:txBody>
          <a:bodyPr wrap="square" rtlCol="0">
            <a:spAutoFit/>
          </a:bodyPr>
          <a:lstStyle/>
          <a:p>
            <a:r>
              <a:rPr lang="fi-FI" sz="2800" b="1" dirty="0" smtClean="0">
                <a:solidFill>
                  <a:schemeClr val="bg1"/>
                </a:solidFill>
              </a:rPr>
              <a:t>C.  The </a:t>
            </a:r>
            <a:r>
              <a:rPr lang="fi-FI" sz="2800" b="1" dirty="0" err="1" smtClean="0">
                <a:solidFill>
                  <a:schemeClr val="bg1"/>
                </a:solidFill>
              </a:rPr>
              <a:t>Formalism</a:t>
            </a:r>
            <a:r>
              <a:rPr lang="fi-FI" sz="2800" b="1" dirty="0" smtClean="0">
                <a:solidFill>
                  <a:schemeClr val="bg1"/>
                </a:solidFill>
              </a:rPr>
              <a:t> and </a:t>
            </a:r>
            <a:r>
              <a:rPr lang="fi-FI" sz="2800" b="1" dirty="0" err="1" smtClean="0">
                <a:solidFill>
                  <a:schemeClr val="bg1"/>
                </a:solidFill>
              </a:rPr>
              <a:t>Assumptions</a:t>
            </a:r>
            <a:endParaRPr lang="fi-FI" sz="2800" b="1" dirty="0" smtClean="0">
              <a:solidFill>
                <a:schemeClr val="bg1"/>
              </a:solidFill>
            </a:endParaRPr>
          </a:p>
        </p:txBody>
      </p:sp>
    </p:spTree>
    <p:extLst>
      <p:ext uri="{BB962C8B-B14F-4D97-AF65-F5344CB8AC3E}">
        <p14:creationId xmlns:p14="http://schemas.microsoft.com/office/powerpoint/2010/main" xmlns="" val="3639419022"/>
      </p:ext>
    </p:extLst>
  </p:cSld>
  <p:clrMapOvr>
    <a:masterClrMapping/>
  </p:clrMapOvr>
  <mc:AlternateContent xmlns:mc="http://schemas.openxmlformats.org/markup-compatibility/2006">
    <mc:Choice xmlns:p14="http://schemas.microsoft.com/office/powerpoint/2010/main" xmlns="" Requires="p14">
      <p:transition spd="slow" p14:dur="2000" advTm="27199"/>
    </mc:Choice>
    <mc:Fallback>
      <p:transition spd="slow" advTm="2719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38419"/>
            <a:ext cx="8640960" cy="6093296"/>
          </a:xfrm>
        </p:spPr>
        <p:txBody>
          <a:bodyPr>
            <a:normAutofit/>
          </a:bodyPr>
          <a:lstStyle/>
          <a:p>
            <a:pPr marL="742950" lvl="2" indent="-342900"/>
            <a:endParaRPr lang="en-US" sz="2600" b="1" i="1" dirty="0" smtClean="0">
              <a:solidFill>
                <a:srgbClr val="FF0000"/>
              </a:solidFill>
              <a:latin typeface="Symbol" pitchFamily="18" charset="2"/>
            </a:endParaRPr>
          </a:p>
          <a:p>
            <a:pPr marL="742950" lvl="2" indent="-342900"/>
            <a:r>
              <a:rPr lang="en-US" sz="2600" b="1" i="1" dirty="0" smtClean="0">
                <a:solidFill>
                  <a:srgbClr val="FF0000"/>
                </a:solidFill>
                <a:latin typeface="Symbol" pitchFamily="18" charset="2"/>
              </a:rPr>
              <a:t>q</a:t>
            </a:r>
            <a:r>
              <a:rPr lang="en-US" sz="2600" b="1" baseline="-25000" dirty="0" smtClean="0">
                <a:solidFill>
                  <a:srgbClr val="FF0000"/>
                </a:solidFill>
                <a:latin typeface="Symbol" pitchFamily="18" charset="2"/>
              </a:rPr>
              <a:t>13</a:t>
            </a:r>
            <a:r>
              <a:rPr lang="en-US" sz="2600" dirty="0" smtClean="0"/>
              <a:t> &lt; 0.2 (PDG), non-zero? </a:t>
            </a:r>
          </a:p>
          <a:p>
            <a:pPr marL="400050" lvl="2" indent="0">
              <a:buNone/>
            </a:pPr>
            <a:endParaRPr lang="en-US" sz="1000" dirty="0" smtClean="0"/>
          </a:p>
          <a:p>
            <a:pPr marL="742950" lvl="2" indent="-342900"/>
            <a:r>
              <a:rPr lang="en-US" sz="2600" b="1" dirty="0" smtClean="0">
                <a:solidFill>
                  <a:srgbClr val="FF0000"/>
                </a:solidFill>
              </a:rPr>
              <a:t>Neutrino mass hierarchy</a:t>
            </a:r>
            <a:r>
              <a:rPr lang="en-US" sz="2600" b="1" dirty="0" smtClean="0"/>
              <a:t>:</a:t>
            </a:r>
          </a:p>
          <a:p>
            <a:pPr marL="1314450" lvl="4" indent="0">
              <a:buNone/>
            </a:pPr>
            <a:endParaRPr lang="en-US" sz="3200" dirty="0" smtClean="0"/>
          </a:p>
          <a:p>
            <a:pPr marL="1314450" lvl="4" indent="0">
              <a:buNone/>
            </a:pPr>
            <a:endParaRPr lang="en-US" sz="3200" dirty="0" smtClean="0"/>
          </a:p>
          <a:p>
            <a:pPr marL="1314450" lvl="4" indent="0">
              <a:buNone/>
            </a:pPr>
            <a:endParaRPr lang="en-US" sz="3200" dirty="0" smtClean="0"/>
          </a:p>
          <a:p>
            <a:pPr marL="1314450" lvl="4" indent="0">
              <a:buNone/>
            </a:pPr>
            <a:endParaRPr lang="en-US" sz="3200" dirty="0" smtClean="0"/>
          </a:p>
          <a:p>
            <a:pPr marL="1314450" lvl="4" indent="0">
              <a:buNone/>
            </a:pPr>
            <a:r>
              <a:rPr lang="en-US" sz="2800" dirty="0" smtClean="0"/>
              <a:t>We do not consider:</a:t>
            </a:r>
          </a:p>
          <a:p>
            <a:pPr marL="1314450" lvl="4" indent="0">
              <a:buFont typeface="Wingdings" pitchFamily="2" charset="2"/>
              <a:buChar char="ü"/>
            </a:pPr>
            <a:r>
              <a:rPr lang="en-US" sz="2800" dirty="0" smtClean="0"/>
              <a:t>   CP-violation (</a:t>
            </a:r>
            <a:r>
              <a:rPr lang="en-US" sz="2800" dirty="0" err="1" smtClean="0">
                <a:latin typeface="Symbol" pitchFamily="18" charset="2"/>
              </a:rPr>
              <a:t>d</a:t>
            </a:r>
            <a:r>
              <a:rPr lang="en-US" sz="2800" baseline="-25000" dirty="0" err="1" smtClean="0"/>
              <a:t>CP</a:t>
            </a:r>
            <a:r>
              <a:rPr lang="en-US" sz="2800" dirty="0" smtClean="0"/>
              <a:t> = 0)</a:t>
            </a:r>
          </a:p>
          <a:p>
            <a:pPr marL="1314450" lvl="4" indent="0">
              <a:buFont typeface="Wingdings" pitchFamily="2" charset="2"/>
              <a:buChar char="ü"/>
            </a:pPr>
            <a:r>
              <a:rPr lang="en-US" sz="2800" dirty="0" smtClean="0"/>
              <a:t>   sterile degrees of freedom</a:t>
            </a:r>
          </a:p>
          <a:p>
            <a:pPr marL="1314450" lvl="4" indent="0">
              <a:buFont typeface="Wingdings" pitchFamily="2" charset="2"/>
              <a:buChar char="ü"/>
            </a:pPr>
            <a:r>
              <a:rPr lang="en-US" sz="2800" dirty="0" smtClean="0"/>
              <a:t>	superluminal neutrinos</a:t>
            </a:r>
          </a:p>
        </p:txBody>
      </p:sp>
      <p:grpSp>
        <p:nvGrpSpPr>
          <p:cNvPr id="25" name="Groupe 24"/>
          <p:cNvGrpSpPr/>
          <p:nvPr/>
        </p:nvGrpSpPr>
        <p:grpSpPr>
          <a:xfrm>
            <a:off x="1979712" y="2420888"/>
            <a:ext cx="5054966" cy="1456568"/>
            <a:chOff x="1996898" y="1904779"/>
            <a:chExt cx="5054966" cy="1456568"/>
          </a:xfrm>
        </p:grpSpPr>
        <p:cxnSp>
          <p:nvCxnSpPr>
            <p:cNvPr id="11" name="Straight Connector 10"/>
            <p:cNvCxnSpPr/>
            <p:nvPr/>
          </p:nvCxnSpPr>
          <p:spPr>
            <a:xfrm>
              <a:off x="5192998" y="3068960"/>
              <a:ext cx="99590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5192998" y="2492896"/>
              <a:ext cx="99590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a:off x="5200702" y="2276872"/>
              <a:ext cx="99590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1996898" y="2276872"/>
              <a:ext cx="99590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1996899" y="3084488"/>
              <a:ext cx="99590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a:off x="2004603" y="2868464"/>
              <a:ext cx="995901"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3000504" y="1917644"/>
              <a:ext cx="900100" cy="584775"/>
            </a:xfrm>
            <a:prstGeom prst="rect">
              <a:avLst/>
            </a:prstGeom>
            <a:noFill/>
          </p:spPr>
          <p:txBody>
            <a:bodyPr wrap="square" rtlCol="0">
              <a:spAutoFit/>
            </a:bodyPr>
            <a:lstStyle/>
            <a:p>
              <a:r>
                <a:rPr lang="fi-FI" sz="3200" smtClean="0">
                  <a:latin typeface="Symbol" pitchFamily="18" charset="2"/>
                </a:rPr>
                <a:t>n</a:t>
              </a:r>
              <a:r>
                <a:rPr lang="fi-FI" sz="3200" baseline="-25000" smtClean="0">
                  <a:latin typeface="Symbol" pitchFamily="18" charset="2"/>
                </a:rPr>
                <a:t>3</a:t>
              </a:r>
              <a:endParaRPr lang="fi-FI" sz="3200" smtClean="0">
                <a:latin typeface="Symbol" pitchFamily="18" charset="2"/>
              </a:endParaRPr>
            </a:p>
          </p:txBody>
        </p:sp>
        <p:sp>
          <p:nvSpPr>
            <p:cNvPr id="4" name="Rectangle 3"/>
            <p:cNvSpPr/>
            <p:nvPr/>
          </p:nvSpPr>
          <p:spPr>
            <a:xfrm>
              <a:off x="2991784" y="2507303"/>
              <a:ext cx="534121" cy="584775"/>
            </a:xfrm>
            <a:prstGeom prst="rect">
              <a:avLst/>
            </a:prstGeom>
          </p:spPr>
          <p:txBody>
            <a:bodyPr wrap="none">
              <a:spAutoFit/>
            </a:bodyPr>
            <a:lstStyle/>
            <a:p>
              <a:r>
                <a:rPr lang="fi-FI" sz="3200">
                  <a:latin typeface="Symbol" pitchFamily="18" charset="2"/>
                </a:rPr>
                <a:t>n</a:t>
              </a:r>
              <a:r>
                <a:rPr lang="fi-FI" sz="3200" baseline="-25000">
                  <a:latin typeface="Symbol" pitchFamily="18" charset="2"/>
                </a:rPr>
                <a:t>2</a:t>
              </a:r>
              <a:endParaRPr lang="fi-FI" sz="3200">
                <a:latin typeface="Symbol" pitchFamily="18" charset="2"/>
              </a:endParaRPr>
            </a:p>
          </p:txBody>
        </p:sp>
        <p:sp>
          <p:nvSpPr>
            <p:cNvPr id="22" name="Rectangle 21"/>
            <p:cNvSpPr/>
            <p:nvPr/>
          </p:nvSpPr>
          <p:spPr>
            <a:xfrm>
              <a:off x="6151764" y="1904779"/>
              <a:ext cx="534121" cy="584775"/>
            </a:xfrm>
            <a:prstGeom prst="rect">
              <a:avLst/>
            </a:prstGeom>
          </p:spPr>
          <p:txBody>
            <a:bodyPr wrap="none">
              <a:spAutoFit/>
            </a:bodyPr>
            <a:lstStyle/>
            <a:p>
              <a:r>
                <a:rPr lang="fi-FI" sz="3200">
                  <a:latin typeface="Symbol" pitchFamily="18" charset="2"/>
                </a:rPr>
                <a:t>n</a:t>
              </a:r>
              <a:r>
                <a:rPr lang="fi-FI" sz="3200" baseline="-25000">
                  <a:latin typeface="Symbol" pitchFamily="18" charset="2"/>
                </a:rPr>
                <a:t>2</a:t>
              </a:r>
              <a:endParaRPr lang="fi-FI" sz="3200">
                <a:latin typeface="Symbol" pitchFamily="18" charset="2"/>
              </a:endParaRPr>
            </a:p>
          </p:txBody>
        </p:sp>
        <p:sp>
          <p:nvSpPr>
            <p:cNvPr id="23" name="TextBox 22"/>
            <p:cNvSpPr txBox="1"/>
            <p:nvPr/>
          </p:nvSpPr>
          <p:spPr>
            <a:xfrm>
              <a:off x="6151764" y="2776571"/>
              <a:ext cx="900100" cy="584775"/>
            </a:xfrm>
            <a:prstGeom prst="rect">
              <a:avLst/>
            </a:prstGeom>
            <a:noFill/>
          </p:spPr>
          <p:txBody>
            <a:bodyPr wrap="square" rtlCol="0">
              <a:spAutoFit/>
            </a:bodyPr>
            <a:lstStyle/>
            <a:p>
              <a:r>
                <a:rPr lang="fi-FI" sz="3200" smtClean="0">
                  <a:latin typeface="Symbol" pitchFamily="18" charset="2"/>
                </a:rPr>
                <a:t>n</a:t>
              </a:r>
              <a:r>
                <a:rPr lang="fi-FI" sz="3200" baseline="-25000" smtClean="0">
                  <a:latin typeface="Symbol" pitchFamily="18" charset="2"/>
                </a:rPr>
                <a:t>3</a:t>
              </a:r>
              <a:endParaRPr lang="fi-FI" sz="3200" baseline="-25000">
                <a:latin typeface="Symbol" pitchFamily="18" charset="2"/>
              </a:endParaRPr>
            </a:p>
          </p:txBody>
        </p:sp>
        <p:sp>
          <p:nvSpPr>
            <p:cNvPr id="6" name="Rectangle 5"/>
            <p:cNvSpPr/>
            <p:nvPr/>
          </p:nvSpPr>
          <p:spPr>
            <a:xfrm>
              <a:off x="3000504" y="2776572"/>
              <a:ext cx="534121" cy="584775"/>
            </a:xfrm>
            <a:prstGeom prst="rect">
              <a:avLst/>
            </a:prstGeom>
          </p:spPr>
          <p:txBody>
            <a:bodyPr wrap="none">
              <a:spAutoFit/>
            </a:bodyPr>
            <a:lstStyle/>
            <a:p>
              <a:r>
                <a:rPr lang="fi-FI" sz="3200" smtClean="0">
                  <a:latin typeface="Symbol" pitchFamily="18" charset="2"/>
                </a:rPr>
                <a:t>n</a:t>
              </a:r>
              <a:r>
                <a:rPr lang="fi-FI" sz="3200" baseline="-25000" smtClean="0">
                  <a:latin typeface="Symbol" pitchFamily="18" charset="2"/>
                </a:rPr>
                <a:t>1</a:t>
              </a:r>
              <a:endParaRPr lang="fi-FI" sz="3200" baseline="-25000">
                <a:latin typeface="Symbol" pitchFamily="18" charset="2"/>
              </a:endParaRPr>
            </a:p>
          </p:txBody>
        </p:sp>
        <p:sp>
          <p:nvSpPr>
            <p:cNvPr id="29" name="Rectangle 28"/>
            <p:cNvSpPr/>
            <p:nvPr/>
          </p:nvSpPr>
          <p:spPr>
            <a:xfrm>
              <a:off x="6151763" y="2191796"/>
              <a:ext cx="534121" cy="584775"/>
            </a:xfrm>
            <a:prstGeom prst="rect">
              <a:avLst/>
            </a:prstGeom>
          </p:spPr>
          <p:txBody>
            <a:bodyPr wrap="none">
              <a:spAutoFit/>
            </a:bodyPr>
            <a:lstStyle/>
            <a:p>
              <a:r>
                <a:rPr lang="fi-FI" sz="3200" smtClean="0">
                  <a:latin typeface="Symbol" pitchFamily="18" charset="2"/>
                </a:rPr>
                <a:t>n</a:t>
              </a:r>
              <a:r>
                <a:rPr lang="fi-FI" sz="3200" baseline="-25000" smtClean="0">
                  <a:latin typeface="Symbol" pitchFamily="18" charset="2"/>
                </a:rPr>
                <a:t>1</a:t>
              </a:r>
              <a:endParaRPr lang="fi-FI" sz="3200" baseline="-25000">
                <a:latin typeface="Symbol" pitchFamily="18" charset="2"/>
              </a:endParaRPr>
            </a:p>
          </p:txBody>
        </p:sp>
      </p:grpSp>
      <p:sp>
        <p:nvSpPr>
          <p:cNvPr id="26" name="Rectangle 25"/>
          <p:cNvSpPr/>
          <p:nvPr/>
        </p:nvSpPr>
        <p:spPr>
          <a:xfrm>
            <a:off x="179512" y="1988840"/>
            <a:ext cx="7452320" cy="523220"/>
          </a:xfrm>
          <a:prstGeom prst="rect">
            <a:avLst/>
          </a:prstGeom>
        </p:spPr>
        <p:txBody>
          <a:bodyPr wrap="square">
            <a:spAutoFit/>
          </a:bodyPr>
          <a:lstStyle/>
          <a:p>
            <a:pPr marL="1314450" lvl="4" indent="0">
              <a:buNone/>
            </a:pPr>
            <a:r>
              <a:rPr lang="en-US" sz="2800" dirty="0" smtClean="0"/>
              <a:t>Normal (NMH)	   or     Inverted (IMH) ?</a:t>
            </a:r>
          </a:p>
        </p:txBody>
      </p:sp>
      <p:sp>
        <p:nvSpPr>
          <p:cNvPr id="2" name="Suorakulmio 1"/>
          <p:cNvSpPr/>
          <p:nvPr/>
        </p:nvSpPr>
        <p:spPr>
          <a:xfrm>
            <a:off x="4572000" y="855966"/>
            <a:ext cx="5342088" cy="923330"/>
          </a:xfrm>
          <a:prstGeom prst="rect">
            <a:avLst/>
          </a:prstGeom>
        </p:spPr>
        <p:txBody>
          <a:bodyPr wrap="square">
            <a:spAutoFit/>
          </a:bodyPr>
          <a:lstStyle/>
          <a:p>
            <a:r>
              <a:rPr lang="fi-FI" b="1" dirty="0" smtClean="0"/>
              <a:t>[</a:t>
            </a:r>
            <a:r>
              <a:rPr lang="fi-FI" b="1" dirty="0" err="1" smtClean="0"/>
              <a:t>Balantekin,Yilmaz</a:t>
            </a:r>
            <a:r>
              <a:rPr lang="fi-FI" b="1" dirty="0" smtClean="0"/>
              <a:t>, </a:t>
            </a:r>
            <a:r>
              <a:rPr lang="fi-FI" b="1" dirty="0" err="1" smtClean="0"/>
              <a:t>J.Phys</a:t>
            </a:r>
            <a:r>
              <a:rPr lang="fi-FI" b="1" dirty="0" smtClean="0"/>
              <a:t>. G35, 075007 (2008)]</a:t>
            </a:r>
          </a:p>
          <a:p>
            <a:r>
              <a:rPr lang="fi-FI" b="1" dirty="0" smtClean="0"/>
              <a:t>[</a:t>
            </a:r>
            <a:r>
              <a:rPr lang="fi-FI" b="1" dirty="0" err="1" smtClean="0"/>
              <a:t>T2K</a:t>
            </a:r>
            <a:r>
              <a:rPr lang="fi-FI" b="1" dirty="0" smtClean="0"/>
              <a:t> Collaboration, </a:t>
            </a:r>
            <a:r>
              <a:rPr lang="fi-FI" b="1" dirty="0" err="1" smtClean="0"/>
              <a:t>PRL</a:t>
            </a:r>
            <a:r>
              <a:rPr lang="fi-FI" b="1" dirty="0" smtClean="0"/>
              <a:t> 107, 041801 (2011)]</a:t>
            </a:r>
          </a:p>
          <a:p>
            <a:r>
              <a:rPr lang="en-US" b="1" dirty="0"/>
              <a:t>[</a:t>
            </a:r>
            <a:r>
              <a:rPr lang="en-US" b="1" dirty="0" err="1"/>
              <a:t>Fogli</a:t>
            </a:r>
            <a:r>
              <a:rPr lang="en-US" b="1" dirty="0"/>
              <a:t> </a:t>
            </a:r>
            <a:r>
              <a:rPr lang="en-US" b="1" i="1" dirty="0"/>
              <a:t>et al.</a:t>
            </a:r>
            <a:r>
              <a:rPr lang="en-US" b="1" dirty="0"/>
              <a:t>,</a:t>
            </a:r>
            <a:r>
              <a:rPr lang="en-US" b="1" i="1" dirty="0"/>
              <a:t> </a:t>
            </a:r>
            <a:r>
              <a:rPr lang="en-US" b="1" dirty="0" err="1"/>
              <a:t>arXiv</a:t>
            </a:r>
            <a:r>
              <a:rPr lang="en-US" b="1" dirty="0"/>
              <a:t>: 1106.6028 (2011)]</a:t>
            </a:r>
            <a:endParaRPr lang="fi-FI" b="1" dirty="0"/>
          </a:p>
        </p:txBody>
      </p:sp>
      <p:sp>
        <p:nvSpPr>
          <p:cNvPr id="32"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bg1"/>
                </a:solidFill>
              </a:rPr>
              <a:t>A.  Open Questions</a:t>
            </a:r>
            <a:r>
              <a:rPr lang="en-US" sz="2000" dirty="0">
                <a:solidFill>
                  <a:schemeClr val="bg1"/>
                </a:solidFill>
              </a:rPr>
              <a:t>	</a:t>
            </a:r>
            <a:r>
              <a:rPr lang="en-US" sz="2000" dirty="0" smtClean="0">
                <a:solidFill>
                  <a:schemeClr val="bg1"/>
                </a:solidFill>
              </a:rPr>
              <a:t>  </a:t>
            </a:r>
            <a:r>
              <a:rPr lang="en-US" sz="2000" dirty="0" smtClean="0">
                <a:solidFill>
                  <a:schemeClr val="accent6">
                    <a:lumMod val="75000"/>
                  </a:schemeClr>
                </a:solidFill>
              </a:rPr>
              <a:t>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D. Neutrino Signal at HALO </a:t>
            </a:r>
            <a:endParaRPr lang="en-US" sz="2000" dirty="0">
              <a:solidFill>
                <a:schemeClr val="accent6">
                  <a:lumMod val="75000"/>
                </a:schemeClr>
              </a:solidFill>
            </a:endParaRPr>
          </a:p>
        </p:txBody>
      </p:sp>
      <p:sp>
        <p:nvSpPr>
          <p:cNvPr id="20" name="Title 1"/>
          <p:cNvSpPr txBox="1">
            <a:spLocks/>
          </p:cNvSpPr>
          <p:nvPr/>
        </p:nvSpPr>
        <p:spPr>
          <a:xfrm>
            <a:off x="0" y="307267"/>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marL="0" lvl="1" indent="0">
              <a:buNone/>
            </a:pPr>
            <a:r>
              <a:rPr lang="en-US" sz="3600" dirty="0" smtClean="0"/>
              <a:t>1)		Unknown </a:t>
            </a:r>
            <a:r>
              <a:rPr lang="en-US" sz="3600" dirty="0"/>
              <a:t>neutrino properties:</a:t>
            </a:r>
          </a:p>
        </p:txBody>
      </p:sp>
    </p:spTree>
    <p:custDataLst>
      <p:tags r:id="rId1"/>
    </p:custDataLst>
    <p:extLst>
      <p:ext uri="{BB962C8B-B14F-4D97-AF65-F5344CB8AC3E}">
        <p14:creationId xmlns:p14="http://schemas.microsoft.com/office/powerpoint/2010/main" xmlns="" val="2056728467"/>
      </p:ext>
    </p:extLst>
  </p:cSld>
  <p:clrMapOvr>
    <a:masterClrMapping/>
  </p:clrMapOvr>
  <mc:AlternateContent xmlns:mc="http://schemas.openxmlformats.org/markup-compatibility/2006">
    <mc:Choice xmlns:p14="http://schemas.microsoft.com/office/powerpoint/2010/main" xmlns="" Requires="p14">
      <p:transition spd="slow" p14:dur="2000" advTm="15720"/>
    </mc:Choice>
    <mc:Fallback>
      <p:transition spd="slow" advTm="1572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0"/>
            <a:ext cx="8892480" cy="6021289"/>
          </a:xfrm>
        </p:spPr>
        <p:txBody>
          <a:bodyPr>
            <a:normAutofit/>
          </a:bodyPr>
          <a:lstStyle/>
          <a:p>
            <a:pPr marL="514350" lvl="1" indent="-514350">
              <a:buNone/>
            </a:pPr>
            <a:r>
              <a:rPr lang="en-US" sz="3200" b="1" dirty="0" smtClean="0">
                <a:solidFill>
                  <a:srgbClr val="FF0000"/>
                </a:solidFill>
              </a:rPr>
              <a:t>			 </a:t>
            </a:r>
            <a:r>
              <a:rPr lang="fi-FI" b="1" dirty="0" smtClean="0">
                <a:solidFill>
                  <a:srgbClr val="FF0000"/>
                </a:solidFill>
              </a:rPr>
              <a:t>--  the </a:t>
            </a:r>
            <a:r>
              <a:rPr lang="fi-FI" b="1" i="1" dirty="0" smtClean="0">
                <a:solidFill>
                  <a:srgbClr val="FF0000"/>
                </a:solidFill>
              </a:rPr>
              <a:t>primary</a:t>
            </a:r>
            <a:r>
              <a:rPr lang="fi-FI" b="1" dirty="0" smtClean="0">
                <a:solidFill>
                  <a:srgbClr val="FF0000"/>
                </a:solidFill>
              </a:rPr>
              <a:t> neutrino fluxes  -- </a:t>
            </a:r>
            <a:endParaRPr lang="fi-FI" b="1" dirty="0" smtClean="0"/>
          </a:p>
          <a:p>
            <a:pPr marL="0" lvl="1" indent="0">
              <a:buNone/>
            </a:pPr>
            <a:endParaRPr lang="fi-FI" b="1" dirty="0" smtClean="0"/>
          </a:p>
          <a:p>
            <a:pPr marL="0" lvl="1" indent="0">
              <a:buNone/>
            </a:pPr>
            <a:endParaRPr lang="en-US" b="1" dirty="0" smtClean="0"/>
          </a:p>
          <a:p>
            <a:pPr marL="742950" lvl="2" indent="-342900">
              <a:lnSpc>
                <a:spcPct val="150000"/>
              </a:lnSpc>
            </a:pPr>
            <a:r>
              <a:rPr lang="en-US" sz="2800" dirty="0" smtClean="0"/>
              <a:t> </a:t>
            </a:r>
            <a:r>
              <a:rPr lang="en-US" sz="2800" dirty="0" smtClean="0">
                <a:solidFill>
                  <a:srgbClr val="00B050"/>
                </a:solidFill>
              </a:rPr>
              <a:t>Luminosities</a:t>
            </a:r>
            <a:r>
              <a:rPr lang="en-US" sz="2800" dirty="0" smtClean="0"/>
              <a:t>, average energies and </a:t>
            </a:r>
            <a:r>
              <a:rPr lang="en-US" sz="2800" dirty="0" smtClean="0">
                <a:solidFill>
                  <a:srgbClr val="0000CC"/>
                </a:solidFill>
              </a:rPr>
              <a:t>energy spectrum</a:t>
            </a:r>
            <a:r>
              <a:rPr lang="en-US" sz="2800" dirty="0" smtClean="0"/>
              <a:t>?</a:t>
            </a:r>
          </a:p>
          <a:p>
            <a:pPr marL="742950" lvl="2" indent="-342900">
              <a:lnSpc>
                <a:spcPct val="150000"/>
              </a:lnSpc>
            </a:pPr>
            <a:r>
              <a:rPr lang="fi-FI" sz="2800" dirty="0" smtClean="0"/>
              <a:t>Bounds from SN simulations:  					</a:t>
            </a:r>
            <a:endParaRPr lang="en-US" sz="2800" dirty="0" smtClean="0"/>
          </a:p>
        </p:txBody>
      </p:sp>
      <p:sp>
        <p:nvSpPr>
          <p:cNvPr id="26" name="Rounded Rectangle 10"/>
          <p:cNvSpPr/>
          <p:nvPr/>
        </p:nvSpPr>
        <p:spPr>
          <a:xfrm flipV="1">
            <a:off x="2339752" y="1484784"/>
            <a:ext cx="4536504"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xmlns="" val="825023830"/>
              </p:ext>
            </p:extLst>
          </p:nvPr>
        </p:nvGraphicFramePr>
        <p:xfrm>
          <a:off x="2684463" y="1484313"/>
          <a:ext cx="3775075" cy="1084262"/>
        </p:xfrm>
        <a:graphic>
          <a:graphicData uri="http://schemas.openxmlformats.org/presentationml/2006/ole">
            <p:oleObj spid="_x0000_s1134" name="Equation" r:id="rId5" imgW="1549080" imgH="444240" progId="">
              <p:embed/>
            </p:oleObj>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xmlns="" val="3786599628"/>
              </p:ext>
            </p:extLst>
          </p:nvPr>
        </p:nvGraphicFramePr>
        <p:xfrm>
          <a:off x="1475656" y="4221088"/>
          <a:ext cx="3291040" cy="2434370"/>
        </p:xfrm>
        <a:graphic>
          <a:graphicData uri="http://schemas.openxmlformats.org/presentationml/2006/ole">
            <p:oleObj spid="_x0000_s1135" name="Equation" r:id="rId6" imgW="1854200" imgH="1371600" progId="">
              <p:embed/>
            </p:oleObj>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xmlns="" val="674727045"/>
              </p:ext>
            </p:extLst>
          </p:nvPr>
        </p:nvGraphicFramePr>
        <p:xfrm>
          <a:off x="5238750" y="4454525"/>
          <a:ext cx="2917825" cy="1793875"/>
        </p:xfrm>
        <a:graphic>
          <a:graphicData uri="http://schemas.openxmlformats.org/presentationml/2006/ole">
            <p:oleObj spid="_x0000_s1136" name="Equation" r:id="rId7" imgW="1358640" imgH="838080" progId="">
              <p:embed/>
            </p:oleObj>
          </a:graphicData>
        </a:graphic>
      </p:graphicFrame>
      <p:sp>
        <p:nvSpPr>
          <p:cNvPr id="25" name="Rectangle 24"/>
          <p:cNvSpPr/>
          <p:nvPr/>
        </p:nvSpPr>
        <p:spPr>
          <a:xfrm>
            <a:off x="683568" y="3645024"/>
            <a:ext cx="8460432" cy="553998"/>
          </a:xfrm>
          <a:prstGeom prst="rect">
            <a:avLst/>
          </a:prstGeom>
        </p:spPr>
        <p:txBody>
          <a:bodyPr wrap="square">
            <a:spAutoFit/>
          </a:bodyPr>
          <a:lstStyle/>
          <a:p>
            <a:pPr marL="742950" lvl="2" indent="-342900">
              <a:lnSpc>
                <a:spcPct val="150000"/>
              </a:lnSpc>
            </a:pPr>
            <a:r>
              <a:rPr lang="fi-FI" sz="2000" dirty="0" smtClean="0"/>
              <a:t>(e.g. [Keil, Raffelt, Janka, Astrop.J. 590, 971], [Ficher </a:t>
            </a:r>
            <a:r>
              <a:rPr lang="fi-FI" sz="2000" i="1" dirty="0" smtClean="0"/>
              <a:t>et al</a:t>
            </a:r>
            <a:r>
              <a:rPr lang="fi-FI" sz="2000" dirty="0" smtClean="0"/>
              <a:t>. 0908.1871])</a:t>
            </a:r>
          </a:p>
        </p:txBody>
      </p:sp>
      <p:sp>
        <p:nvSpPr>
          <p:cNvPr id="12" name="Title 1"/>
          <p:cNvSpPr txBox="1">
            <a:spLocks/>
          </p:cNvSpPr>
          <p:nvPr/>
        </p:nvSpPr>
        <p:spPr>
          <a:xfrm>
            <a:off x="0" y="-16769"/>
            <a:ext cx="9144000" cy="32403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000" dirty="0" smtClean="0">
                <a:solidFill>
                  <a:schemeClr val="bg1"/>
                </a:solidFill>
              </a:rPr>
              <a:t>A.  Open Questions</a:t>
            </a:r>
            <a:r>
              <a:rPr lang="en-US" sz="2000" dirty="0">
                <a:solidFill>
                  <a:schemeClr val="bg1"/>
                </a:solidFill>
              </a:rPr>
              <a:t>	</a:t>
            </a:r>
            <a:r>
              <a:rPr lang="en-US" sz="2000" dirty="0" smtClean="0">
                <a:solidFill>
                  <a:schemeClr val="bg1"/>
                </a:solidFill>
              </a:rPr>
              <a:t>  </a:t>
            </a:r>
            <a:r>
              <a:rPr lang="en-US" sz="2000" dirty="0" smtClean="0">
                <a:solidFill>
                  <a:schemeClr val="accent6">
                    <a:lumMod val="75000"/>
                  </a:schemeClr>
                </a:solidFill>
              </a:rPr>
              <a:t>B.  Neutrino Flavor </a:t>
            </a:r>
            <a:r>
              <a:rPr lang="en-US" sz="2000" dirty="0">
                <a:solidFill>
                  <a:schemeClr val="accent6">
                    <a:lumMod val="75000"/>
                  </a:schemeClr>
                </a:solidFill>
              </a:rPr>
              <a:t>E</a:t>
            </a:r>
            <a:r>
              <a:rPr lang="en-US" sz="2000" dirty="0" smtClean="0">
                <a:solidFill>
                  <a:schemeClr val="accent6">
                    <a:lumMod val="75000"/>
                  </a:schemeClr>
                </a:solidFill>
              </a:rPr>
              <a:t>volution 	  C. The Formalism	    D. Neutrino Signal at HALO </a:t>
            </a:r>
            <a:endParaRPr lang="en-US" sz="2000" dirty="0">
              <a:solidFill>
                <a:schemeClr val="accent6">
                  <a:lumMod val="75000"/>
                </a:schemeClr>
              </a:solidFill>
            </a:endParaRPr>
          </a:p>
        </p:txBody>
      </p:sp>
      <p:sp>
        <p:nvSpPr>
          <p:cNvPr id="11" name="Title 1"/>
          <p:cNvSpPr txBox="1">
            <a:spLocks/>
          </p:cNvSpPr>
          <p:nvPr/>
        </p:nvSpPr>
        <p:spPr>
          <a:xfrm>
            <a:off x="0" y="307266"/>
            <a:ext cx="9144000" cy="52944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p>
            <a:pPr marL="0" lvl="1"/>
            <a:r>
              <a:rPr lang="en-US" sz="3600" dirty="0"/>
              <a:t>2)	 </a:t>
            </a:r>
            <a:r>
              <a:rPr lang="en-US" sz="3600" dirty="0" smtClean="0"/>
              <a:t> Neutrino </a:t>
            </a:r>
            <a:r>
              <a:rPr lang="en-US" sz="3600" dirty="0"/>
              <a:t>fluxes at the </a:t>
            </a:r>
            <a:r>
              <a:rPr lang="en-US" sz="3600" dirty="0" err="1"/>
              <a:t>neutrinospheres</a:t>
            </a:r>
            <a:endParaRPr lang="en-US" sz="3600" dirty="0"/>
          </a:p>
        </p:txBody>
      </p:sp>
    </p:spTree>
    <p:custDataLst>
      <p:tags r:id="rId2"/>
    </p:custDataLst>
    <p:extLst>
      <p:ext uri="{BB962C8B-B14F-4D97-AF65-F5344CB8AC3E}">
        <p14:creationId xmlns:p14="http://schemas.microsoft.com/office/powerpoint/2010/main" xmlns="" val="887742381"/>
      </p:ext>
    </p:extLst>
  </p:cSld>
  <p:clrMapOvr>
    <a:masterClrMapping/>
  </p:clrMapOvr>
  <mc:AlternateContent xmlns:mc="http://schemas.openxmlformats.org/markup-compatibility/2006">
    <mc:Choice xmlns:p14="http://schemas.microsoft.com/office/powerpoint/2010/main" xmlns="" Requires="p14">
      <p:transition spd="slow" p14:dur="2000" advTm="23007"/>
    </mc:Choice>
    <mc:Fallback>
      <p:transition spd="slow" advTm="2300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2|1.7|12.9"/>
</p:tagLst>
</file>

<file path=ppt/tags/tag10.xml><?xml version="1.0" encoding="utf-8"?>
<p:tagLst xmlns:a="http://schemas.openxmlformats.org/drawingml/2006/main" xmlns:r="http://schemas.openxmlformats.org/officeDocument/2006/relationships" xmlns:p="http://schemas.openxmlformats.org/presentationml/2006/main">
  <p:tag name="TIMING" val="|40.1"/>
</p:tagLst>
</file>

<file path=ppt/tags/tag11.xml><?xml version="1.0" encoding="utf-8"?>
<p:tagLst xmlns:a="http://schemas.openxmlformats.org/drawingml/2006/main" xmlns:r="http://schemas.openxmlformats.org/officeDocument/2006/relationships" xmlns:p="http://schemas.openxmlformats.org/presentationml/2006/main">
  <p:tag name="TIMING" val="|90.1"/>
</p:tagLst>
</file>

<file path=ppt/tags/tag12.xml><?xml version="1.0" encoding="utf-8"?>
<p:tagLst xmlns:a="http://schemas.openxmlformats.org/drawingml/2006/main" xmlns:r="http://schemas.openxmlformats.org/officeDocument/2006/relationships" xmlns:p="http://schemas.openxmlformats.org/presentationml/2006/main">
  <p:tag name="TIMING" val="|40.1"/>
</p:tagLst>
</file>

<file path=ppt/tags/tag13.xml><?xml version="1.0" encoding="utf-8"?>
<p:tagLst xmlns:a="http://schemas.openxmlformats.org/drawingml/2006/main" xmlns:r="http://schemas.openxmlformats.org/officeDocument/2006/relationships" xmlns:p="http://schemas.openxmlformats.org/presentationml/2006/main">
  <p:tag name="TIMING" val="|25.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graphicx,longtable}&#10;\usepackage{color}&#10;\usepackage[intlimits]{amsmath}&#10;\usepackage{amssymb}&#10;\usepackage{graphicx}&#10;\usepackage{nicefrac}&#10;\usepackage{mathtools}&#10;\usepackage{setspace}&#10;\usepackage{booktabs}&#10;\usepackage{dcolumn}&#10;\usepackage{multirow}&#10;\usepackage{wasysym}&#10;\usepackage{subfigure}&#10;\pagestyle{empty}&#10;&#10;\begin{document}&#10;&#10;\begin{table*}[t]&#10; \begin{center}&#10;  %\setlength{\extrarowheight}{10pt}&#10;  %\begin{tabular}{l@{\extracolsep{6pt}}ccccc}&#10;  \renewcommand{\arraystretch}{1.2}&#10;  \begin{tabular}{c|c|cc|cc|c}&#10;   %\hline&#10;   %\multicolumn{7}{c}{Equal luminosities, $L^{\rm TOT}_{\nu}=3\times 10^{53}\ \mathrm{erg}$} \\&#10;   \hline&#10;   $\langle E^0_{\nu_x} \rangle\ \mathrm{[MeV]}$ &amp; 13 &amp; \multicolumn{4}{c|}{18} &amp; 25 \\&#10;   \hline&#10;   \multirow{2}{*}{MH (and $\theta_{13}$)} &amp; NMH &amp; \multicolumn{2}{c|}{\multirow{2}{*}{IMH}} &amp; \multicolumn{2}{c|}{NMH} &amp; \multirow{2}{*}{IMH} \\&#10;   &amp; small $\theta_{13}$ &amp; &amp; &amp; \multicolumn{2}{c|}{small $\theta_{13}$} &amp; \\&#10;   \hline&#10;   $\alpha_{\nu_x}$ &amp; 7 &amp; 2 &amp; 7 &amp; 2 &amp; 7 &amp; 2 \\&#10;   \hline&#10;   $N_{1n}$ &amp; 90 &amp; 390 &amp; 285 &amp; 300 &amp; 225 &amp; 570 \\&#10;   $N_{2n}$ &amp; $&lt; 3$ &amp; 150 &amp; 30 &amp; 105 &amp; 24 &amp; 390 \\&#10;   \hline&#10;   neutrons emitted  &amp; $\sim 90$ &amp; 690 &amp; 345 &amp; 510 &amp; 273 &amp; 1350 \\&#10;   \hline&#10;  \end{tabular}&#10; \end{center}&#10;%\caption{Total numbers of events during the explosion. Same as table \ref{tab:eventsACC} but assuming equal neutrino luminosities throughout the whole neutrino emission and the total time integrated luminosity $3\times 10^{53}\ \mathrm{erg}$. %These numbers are obtained from the results in figure \ref{fig:resALLeqL} by multiplying by a factor of 30 [s] in order to obtain the total luminosity value $3\times 10^{53}\ \mathrm{erg}$.}&#10; \label{tab:eventsEqL}&#10;\end{table*}&#10;&#10;&#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TIMING" val="|65.3|7.7|65|0.4"/>
</p:tagLst>
</file>

<file path=ppt/tags/tag16.xml><?xml version="1.0" encoding="utf-8"?>
<p:tagLst xmlns:a="http://schemas.openxmlformats.org/drawingml/2006/main" xmlns:r="http://schemas.openxmlformats.org/officeDocument/2006/relationships" xmlns:p="http://schemas.openxmlformats.org/presentationml/2006/main">
  <p:tag name="TIMING" val="|30.2|8.9|7.5"/>
</p:tagLst>
</file>

<file path=ppt/tags/tag17.xml><?xml version="1.0" encoding="utf-8"?>
<p:tagLst xmlns:a="http://schemas.openxmlformats.org/drawingml/2006/main" xmlns:r="http://schemas.openxmlformats.org/officeDocument/2006/relationships" xmlns:p="http://schemas.openxmlformats.org/presentationml/2006/main">
  <p:tag name="TIMING" val="|15.5|3.1"/>
</p:tagLst>
</file>

<file path=ppt/tags/tag18.xml><?xml version="1.0" encoding="utf-8"?>
<p:tagLst xmlns:a="http://schemas.openxmlformats.org/drawingml/2006/main" xmlns:r="http://schemas.openxmlformats.org/officeDocument/2006/relationships" xmlns:p="http://schemas.openxmlformats.org/presentationml/2006/main">
  <p:tag name="TIMING" val="|3.9|28.6|49.8"/>
</p:tagLst>
</file>

<file path=ppt/tags/tag19.xml><?xml version="1.0" encoding="utf-8"?>
<p:tagLst xmlns:a="http://schemas.openxmlformats.org/drawingml/2006/main" xmlns:r="http://schemas.openxmlformats.org/officeDocument/2006/relationships" xmlns:p="http://schemas.openxmlformats.org/presentationml/2006/main">
  <p:tag name="TIMING" val="|82.4|307.4"/>
</p:tagLst>
</file>

<file path=ppt/tags/tag2.xml><?xml version="1.0" encoding="utf-8"?>
<p:tagLst xmlns:a="http://schemas.openxmlformats.org/drawingml/2006/main" xmlns:r="http://schemas.openxmlformats.org/officeDocument/2006/relationships" xmlns:p="http://schemas.openxmlformats.org/presentationml/2006/main">
  <p:tag name="TIMING" val="|23.6|72.1"/>
</p:tagLst>
</file>

<file path=ppt/tags/tag20.xml><?xml version="1.0" encoding="utf-8"?>
<p:tagLst xmlns:a="http://schemas.openxmlformats.org/drawingml/2006/main" xmlns:r="http://schemas.openxmlformats.org/officeDocument/2006/relationships" xmlns:p="http://schemas.openxmlformats.org/presentationml/2006/main">
  <p:tag name="TIMING" val="|101|80.3"/>
</p:tagLst>
</file>

<file path=ppt/tags/tag21.xml><?xml version="1.0" encoding="utf-8"?>
<p:tagLst xmlns:a="http://schemas.openxmlformats.org/drawingml/2006/main" xmlns:r="http://schemas.openxmlformats.org/officeDocument/2006/relationships" xmlns:p="http://schemas.openxmlformats.org/presentationml/2006/main">
  <p:tag name="TIMING" val="|46|12.1"/>
</p:tagLst>
</file>

<file path=ppt/tags/tag22.xml><?xml version="1.0" encoding="utf-8"?>
<p:tagLst xmlns:a="http://schemas.openxmlformats.org/drawingml/2006/main" xmlns:r="http://schemas.openxmlformats.org/officeDocument/2006/relationships" xmlns:p="http://schemas.openxmlformats.org/presentationml/2006/main">
  <p:tag name="TIMING" val="|67.4"/>
</p:tagLst>
</file>

<file path=ppt/tags/tag23.xml><?xml version="1.0" encoding="utf-8"?>
<p:tagLst xmlns:a="http://schemas.openxmlformats.org/drawingml/2006/main" xmlns:r="http://schemas.openxmlformats.org/officeDocument/2006/relationships" xmlns:p="http://schemas.openxmlformats.org/presentationml/2006/main">
  <p:tag name="TIMING" val="|45.3|49.8|6.6|34.5|14.8|51.9|7.3|14.4"/>
</p:tagLst>
</file>

<file path=ppt/tags/tag24.xml><?xml version="1.0" encoding="utf-8"?>
<p:tagLst xmlns:a="http://schemas.openxmlformats.org/drawingml/2006/main" xmlns:r="http://schemas.openxmlformats.org/officeDocument/2006/relationships" xmlns:p="http://schemas.openxmlformats.org/presentationml/2006/main">
  <p:tag name="TIMING" val="|57.6"/>
</p:tagLst>
</file>

<file path=ppt/tags/tag25.xml><?xml version="1.0" encoding="utf-8"?>
<p:tagLst xmlns:a="http://schemas.openxmlformats.org/drawingml/2006/main" xmlns:r="http://schemas.openxmlformats.org/officeDocument/2006/relationships" xmlns:p="http://schemas.openxmlformats.org/presentationml/2006/main">
  <p:tag name="TIMING" val="|2.1|0.9|1.3|9.5"/>
</p:tagLst>
</file>

<file path=ppt/tags/tag26.xml><?xml version="1.0" encoding="utf-8"?>
<p:tagLst xmlns:a="http://schemas.openxmlformats.org/drawingml/2006/main" xmlns:r="http://schemas.openxmlformats.org/officeDocument/2006/relationships" xmlns:p="http://schemas.openxmlformats.org/presentationml/2006/main">
  <p:tag name="TIMING" val="|5.1|2.8"/>
</p:tagLst>
</file>

<file path=ppt/tags/tag27.xml><?xml version="1.0" encoding="utf-8"?>
<p:tagLst xmlns:a="http://schemas.openxmlformats.org/drawingml/2006/main" xmlns:r="http://schemas.openxmlformats.org/officeDocument/2006/relationships" xmlns:p="http://schemas.openxmlformats.org/presentationml/2006/main">
  <p:tag name="TIMING" val="|54.3|6.7"/>
</p:tagLst>
</file>

<file path=ppt/tags/tag3.xml><?xml version="1.0" encoding="utf-8"?>
<p:tagLst xmlns:a="http://schemas.openxmlformats.org/drawingml/2006/main" xmlns:r="http://schemas.openxmlformats.org/officeDocument/2006/relationships" xmlns:p="http://schemas.openxmlformats.org/presentationml/2006/main">
  <p:tag name="TIMING" val="|24.6"/>
</p:tagLst>
</file>

<file path=ppt/tags/tag4.xml><?xml version="1.0" encoding="utf-8"?>
<p:tagLst xmlns:a="http://schemas.openxmlformats.org/drawingml/2006/main" xmlns:r="http://schemas.openxmlformats.org/officeDocument/2006/relationships" xmlns:p="http://schemas.openxmlformats.org/presentationml/2006/main">
  <p:tag name="TIMING" val="|24.6"/>
</p:tagLst>
</file>

<file path=ppt/tags/tag5.xml><?xml version="1.0" encoding="utf-8"?>
<p:tagLst xmlns:a="http://schemas.openxmlformats.org/drawingml/2006/main" xmlns:r="http://schemas.openxmlformats.org/officeDocument/2006/relationships" xmlns:p="http://schemas.openxmlformats.org/presentationml/2006/main">
  <p:tag name="TIMING" val="|50.8"/>
</p:tagLst>
</file>

<file path=ppt/tags/tag6.xml><?xml version="1.0" encoding="utf-8"?>
<p:tagLst xmlns:a="http://schemas.openxmlformats.org/drawingml/2006/main" xmlns:r="http://schemas.openxmlformats.org/officeDocument/2006/relationships" xmlns:p="http://schemas.openxmlformats.org/presentationml/2006/main">
  <p:tag name="TIMING" val="|35|2.3"/>
</p:tagLst>
</file>

<file path=ppt/tags/tag7.xml><?xml version="1.0" encoding="utf-8"?>
<p:tagLst xmlns:a="http://schemas.openxmlformats.org/drawingml/2006/main" xmlns:r="http://schemas.openxmlformats.org/officeDocument/2006/relationships" xmlns:p="http://schemas.openxmlformats.org/presentationml/2006/main">
  <p:tag name="TIMING" val="|16.4|11.8|11.8|5.6|15.1"/>
</p:tagLst>
</file>

<file path=ppt/tags/tag8.xml><?xml version="1.0" encoding="utf-8"?>
<p:tagLst xmlns:a="http://schemas.openxmlformats.org/drawingml/2006/main" xmlns:r="http://schemas.openxmlformats.org/officeDocument/2006/relationships" xmlns:p="http://schemas.openxmlformats.org/presentationml/2006/main">
  <p:tag name="TIMING" val="|11.9|8.4|10.7|32.6"/>
</p:tagLst>
</file>

<file path=ppt/tags/tag9.xml><?xml version="1.0" encoding="utf-8"?>
<p:tagLst xmlns:a="http://schemas.openxmlformats.org/drawingml/2006/main" xmlns:r="http://schemas.openxmlformats.org/officeDocument/2006/relationships" xmlns:p="http://schemas.openxmlformats.org/presentationml/2006/main">
  <p:tag name="TIMING" val="|13.9|41"/>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7970</TotalTime>
  <Words>2938</Words>
  <Application>Microsoft Office PowerPoint</Application>
  <PresentationFormat>Affichage à l'écran (4:3)</PresentationFormat>
  <Paragraphs>668</Paragraphs>
  <Slides>40</Slides>
  <Notes>29</Notes>
  <HiddenSlides>1</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40</vt:i4>
      </vt:variant>
    </vt:vector>
  </HeadingPairs>
  <TitlesOfParts>
    <vt:vector size="43" baseType="lpstr">
      <vt:lpstr>Office-teema</vt:lpstr>
      <vt:lpstr>Equation</vt:lpstr>
      <vt:lpstr>Équation</vt:lpstr>
      <vt:lpstr>SUPERNOVA NEUTRINO SIGNAL AT  HELIUM AND LEAD OBSERVATORY: Learning about the primary neutrino fluxes and neutrino properties</vt:lpstr>
      <vt:lpstr>Diapositive 2</vt:lpstr>
      <vt:lpstr>Diapositive 3</vt:lpstr>
      <vt:lpstr>Diapositive 4</vt:lpstr>
      <vt:lpstr>Diapositive 5</vt:lpstr>
      <vt:lpstr>Diapositive 6</vt:lpstr>
      <vt:lpstr>Diapositive 7</vt:lpstr>
      <vt:lpstr>Diapositive 8</vt:lpstr>
      <vt:lpstr>Diapositive 9</vt:lpstr>
      <vt:lpstr>MSW EFFECT</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BACK-UPS</vt:lpstr>
      <vt:lpstr>Luminosities and average energies</vt:lpstr>
      <vt:lpstr>Diapositive 28</vt:lpstr>
      <vt:lpstr>Diapositive 29</vt:lpstr>
      <vt:lpstr>Diapositive 30</vt:lpstr>
      <vt:lpstr>Synchronized oscillations</vt:lpstr>
      <vt:lpstr>Diapositive 32</vt:lpstr>
      <vt:lpstr>Diapositive 33</vt:lpstr>
      <vt:lpstr>Diapositive 34</vt:lpstr>
      <vt:lpstr>Diapositive 35</vt:lpstr>
      <vt:lpstr>Paar, Vretenar, Marketin, Ring, PRC 77, 024608 (2008): </vt:lpstr>
      <vt:lpstr>Diapositive 37</vt:lpstr>
      <vt:lpstr>Diapositive 38</vt:lpstr>
      <vt:lpstr>Diapositive 39</vt:lpstr>
      <vt:lpstr>Diapositive 40</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Supernova neutrino signal at  Helium And Lead Observatory: Learning about the primary neutrino fluxes and neutrino properties</dc:title>
  <dc:creator>Your User Name</dc:creator>
  <cp:lastModifiedBy>user</cp:lastModifiedBy>
  <cp:revision>68</cp:revision>
  <dcterms:created xsi:type="dcterms:W3CDTF">2011-11-16T09:58:48Z</dcterms:created>
  <dcterms:modified xsi:type="dcterms:W3CDTF">2011-11-29T09:17:08Z</dcterms:modified>
</cp:coreProperties>
</file>