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960" r:id="rId1"/>
  </p:sldMasterIdLst>
  <p:notesMasterIdLst>
    <p:notesMasterId r:id="rId39"/>
  </p:notesMasterIdLst>
  <p:sldIdLst>
    <p:sldId id="405" r:id="rId2"/>
    <p:sldId id="390" r:id="rId3"/>
    <p:sldId id="335" r:id="rId4"/>
    <p:sldId id="406" r:id="rId5"/>
    <p:sldId id="391" r:id="rId6"/>
    <p:sldId id="393" r:id="rId7"/>
    <p:sldId id="400" r:id="rId8"/>
    <p:sldId id="363" r:id="rId9"/>
    <p:sldId id="360" r:id="rId10"/>
    <p:sldId id="376" r:id="rId11"/>
    <p:sldId id="377" r:id="rId12"/>
    <p:sldId id="379" r:id="rId13"/>
    <p:sldId id="361" r:id="rId14"/>
    <p:sldId id="397" r:id="rId15"/>
    <p:sldId id="357" r:id="rId16"/>
    <p:sldId id="274" r:id="rId17"/>
    <p:sldId id="371" r:id="rId18"/>
    <p:sldId id="358" r:id="rId19"/>
    <p:sldId id="365" r:id="rId20"/>
    <p:sldId id="398" r:id="rId21"/>
    <p:sldId id="369" r:id="rId22"/>
    <p:sldId id="370" r:id="rId23"/>
    <p:sldId id="372" r:id="rId24"/>
    <p:sldId id="374" r:id="rId25"/>
    <p:sldId id="375" r:id="rId26"/>
    <p:sldId id="373" r:id="rId27"/>
    <p:sldId id="366" r:id="rId28"/>
    <p:sldId id="399" r:id="rId29"/>
    <p:sldId id="277" r:id="rId30"/>
    <p:sldId id="324" r:id="rId31"/>
    <p:sldId id="316" r:id="rId32"/>
    <p:sldId id="368" r:id="rId33"/>
    <p:sldId id="331" r:id="rId34"/>
    <p:sldId id="404" r:id="rId35"/>
    <p:sldId id="394" r:id="rId36"/>
    <p:sldId id="396" r:id="rId37"/>
    <p:sldId id="334" r:id="rId38"/>
  </p:sldIdLst>
  <p:sldSz cx="10080625" cy="7559675"/>
  <p:notesSz cx="6985000" cy="101219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682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364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46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4104" algn="l" defTabSz="91364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0926" algn="l" defTabSz="91364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7747" algn="l" defTabSz="91364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4568" algn="l" defTabSz="91364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66FFFF"/>
    <a:srgbClr val="66FF33"/>
    <a:srgbClr val="66CCFF"/>
    <a:srgbClr val="FF0000"/>
    <a:srgbClr val="0066FF"/>
    <a:srgbClr val="660066"/>
    <a:srgbClr val="0000FF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1" autoAdjust="0"/>
    <p:restoredTop sz="94737" autoAdjust="0"/>
  </p:normalViewPr>
  <p:slideViewPr>
    <p:cSldViewPr>
      <p:cViewPr>
        <p:scale>
          <a:sx n="60" d="100"/>
          <a:sy n="60" d="100"/>
        </p:scale>
        <p:origin x="-300" y="66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98"/>
        <p:guide pos="19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6DFC1C-0CBA-4A65-B520-02B417C5959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DF075F-089A-483C-9285-15CCBB6A9A66}">
      <dgm:prSet phldrT="[Text]"/>
      <dgm:spPr/>
      <dgm:t>
        <a:bodyPr/>
        <a:lstStyle/>
        <a:p>
          <a:r>
            <a:rPr lang="en-US" dirty="0" smtClean="0"/>
            <a:t>Collimated </a:t>
          </a:r>
          <a:r>
            <a:rPr lang="el-GR" dirty="0" smtClean="0"/>
            <a:t>ν</a:t>
          </a:r>
          <a:r>
            <a:rPr lang="en-US" dirty="0" smtClean="0"/>
            <a:t>-beams are produced from accelerated parent ions</a:t>
          </a:r>
          <a:endParaRPr lang="en-US" dirty="0"/>
        </a:p>
      </dgm:t>
    </dgm:pt>
    <dgm:pt modelId="{82139896-950D-462C-8C08-975A472EB8A8}" type="parTrans" cxnId="{78E940B4-04E8-4A21-A9E6-3378D8B02413}">
      <dgm:prSet/>
      <dgm:spPr/>
      <dgm:t>
        <a:bodyPr/>
        <a:lstStyle/>
        <a:p>
          <a:endParaRPr lang="en-US"/>
        </a:p>
      </dgm:t>
    </dgm:pt>
    <dgm:pt modelId="{23ED61A3-1768-4C72-B0F9-582C2FBE286A}" type="sibTrans" cxnId="{78E940B4-04E8-4A21-A9E6-3378D8B02413}">
      <dgm:prSet/>
      <dgm:spPr/>
      <dgm:t>
        <a:bodyPr/>
        <a:lstStyle/>
        <a:p>
          <a:endParaRPr lang="en-US"/>
        </a:p>
      </dgm:t>
    </dgm:pt>
    <dgm:pt modelId="{53D7BE55-AA2A-46D5-BFD2-537B1E49E848}">
      <dgm:prSet phldrT="[Text]"/>
      <dgm:spPr/>
      <dgm:t>
        <a:bodyPr/>
        <a:lstStyle/>
        <a:p>
          <a:r>
            <a:rPr lang="en-US" dirty="0" smtClean="0"/>
            <a:t>The produced </a:t>
          </a:r>
          <a:r>
            <a:rPr lang="el-GR" dirty="0" smtClean="0"/>
            <a:t>ν</a:t>
          </a:r>
          <a:r>
            <a:rPr lang="en-US" dirty="0" smtClean="0"/>
            <a:t>-flux is flavor pure</a:t>
          </a:r>
          <a:endParaRPr lang="en-US" dirty="0"/>
        </a:p>
      </dgm:t>
    </dgm:pt>
    <dgm:pt modelId="{A1D77E96-B14E-4207-B3AD-1CA8F5385652}" type="parTrans" cxnId="{F1C33859-0568-44D3-93A3-388289CD8307}">
      <dgm:prSet/>
      <dgm:spPr/>
      <dgm:t>
        <a:bodyPr/>
        <a:lstStyle/>
        <a:p>
          <a:endParaRPr lang="en-US"/>
        </a:p>
      </dgm:t>
    </dgm:pt>
    <dgm:pt modelId="{CE22C80A-1DC4-45E7-9F74-1EEA4CDEFFD9}" type="sibTrans" cxnId="{F1C33859-0568-44D3-93A3-388289CD8307}">
      <dgm:prSet/>
      <dgm:spPr/>
      <dgm:t>
        <a:bodyPr/>
        <a:lstStyle/>
        <a:p>
          <a:endParaRPr lang="en-US"/>
        </a:p>
      </dgm:t>
    </dgm:pt>
    <dgm:pt modelId="{FE5939C0-89F3-4FF6-B631-F8B00B07C403}">
      <dgm:prSet phldrT="[Text]"/>
      <dgm:spPr/>
      <dgm:t>
        <a:bodyPr/>
        <a:lstStyle/>
        <a:p>
          <a:r>
            <a:rPr lang="en-US" dirty="0" smtClean="0"/>
            <a:t>Two thirds of the methodology and facilities required are already existent at CERN</a:t>
          </a:r>
          <a:endParaRPr lang="en-US" dirty="0"/>
        </a:p>
      </dgm:t>
    </dgm:pt>
    <dgm:pt modelId="{55CCC009-F502-4B27-B57D-E82B0E5665FA}" type="parTrans" cxnId="{6EBF4E27-1584-45AD-B428-E943BAFFA821}">
      <dgm:prSet/>
      <dgm:spPr/>
      <dgm:t>
        <a:bodyPr/>
        <a:lstStyle/>
        <a:p>
          <a:endParaRPr lang="en-US"/>
        </a:p>
      </dgm:t>
    </dgm:pt>
    <dgm:pt modelId="{445248BE-8768-46E7-8EFB-86BF0576A9B8}" type="sibTrans" cxnId="{6EBF4E27-1584-45AD-B428-E943BAFFA821}">
      <dgm:prSet/>
      <dgm:spPr/>
      <dgm:t>
        <a:bodyPr/>
        <a:lstStyle/>
        <a:p>
          <a:endParaRPr lang="en-US"/>
        </a:p>
      </dgm:t>
    </dgm:pt>
    <dgm:pt modelId="{479A6FDB-1DC7-4555-A1D9-42B8CA33096A}">
      <dgm:prSet phldrT="[Text]"/>
      <dgm:spPr/>
      <dgm:t>
        <a:bodyPr/>
        <a:lstStyle/>
        <a:p>
          <a:r>
            <a:rPr lang="en-US" dirty="0" smtClean="0"/>
            <a:t>The intensity of the beam and its energy spectrum are well known theoretically</a:t>
          </a:r>
          <a:endParaRPr lang="en-US" dirty="0"/>
        </a:p>
      </dgm:t>
    </dgm:pt>
    <dgm:pt modelId="{850E3790-111E-41CD-B192-ED8D1E7A93A3}" type="parTrans" cxnId="{4970C4C1-30B9-44F9-BB4E-8253394683C8}">
      <dgm:prSet/>
      <dgm:spPr/>
      <dgm:t>
        <a:bodyPr/>
        <a:lstStyle/>
        <a:p>
          <a:endParaRPr lang="en-US"/>
        </a:p>
      </dgm:t>
    </dgm:pt>
    <dgm:pt modelId="{7446B855-844B-46EC-84C6-770297263D8D}" type="sibTrans" cxnId="{4970C4C1-30B9-44F9-BB4E-8253394683C8}">
      <dgm:prSet/>
      <dgm:spPr/>
      <dgm:t>
        <a:bodyPr/>
        <a:lstStyle/>
        <a:p>
          <a:endParaRPr lang="en-US"/>
        </a:p>
      </dgm:t>
    </dgm:pt>
    <dgm:pt modelId="{7D2E819E-77F3-4666-A214-F033FDA44115}">
      <dgm:prSet phldrT="[Text]"/>
      <dgm:spPr/>
      <dgm:t>
        <a:bodyPr/>
        <a:lstStyle/>
        <a:p>
          <a:r>
            <a:rPr lang="en-US" dirty="0" smtClean="0"/>
            <a:t>What is left is the collective ring and detector</a:t>
          </a:r>
          <a:endParaRPr lang="en-US" dirty="0"/>
        </a:p>
      </dgm:t>
    </dgm:pt>
    <dgm:pt modelId="{920D5B94-729D-456E-9B34-54C1467B9256}" type="parTrans" cxnId="{08DC25A2-BE84-4930-A2FC-84F3CF19FE8C}">
      <dgm:prSet/>
      <dgm:spPr/>
      <dgm:t>
        <a:bodyPr/>
        <a:lstStyle/>
        <a:p>
          <a:endParaRPr lang="en-US"/>
        </a:p>
      </dgm:t>
    </dgm:pt>
    <dgm:pt modelId="{C4616F2D-D693-419A-92B8-235428DB9799}" type="sibTrans" cxnId="{08DC25A2-BE84-4930-A2FC-84F3CF19FE8C}">
      <dgm:prSet/>
      <dgm:spPr/>
      <dgm:t>
        <a:bodyPr/>
        <a:lstStyle/>
        <a:p>
          <a:endParaRPr lang="en-US"/>
        </a:p>
      </dgm:t>
    </dgm:pt>
    <dgm:pt modelId="{EF952828-F16F-4B89-893B-58BC10D2C414}" type="pres">
      <dgm:prSet presAssocID="{5F6DFC1C-0CBA-4A65-B520-02B417C5959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1E456C-F996-4AF0-85FC-57EB4D27C499}" type="pres">
      <dgm:prSet presAssocID="{46DF075F-089A-483C-9285-15CCBB6A9A66}" presName="parentLin" presStyleCnt="0"/>
      <dgm:spPr/>
      <dgm:t>
        <a:bodyPr/>
        <a:lstStyle/>
        <a:p>
          <a:endParaRPr lang="fr-FR"/>
        </a:p>
      </dgm:t>
    </dgm:pt>
    <dgm:pt modelId="{05DFA926-546B-4BBA-BBFD-E4EDABEAB8F7}" type="pres">
      <dgm:prSet presAssocID="{46DF075F-089A-483C-9285-15CCBB6A9A66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2FEA4E36-2C17-42CE-A7BE-9FCEBC12171A}" type="pres">
      <dgm:prSet presAssocID="{46DF075F-089A-483C-9285-15CCBB6A9A6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A5458D-3D76-44D8-AB5A-1F1EE5963672}" type="pres">
      <dgm:prSet presAssocID="{46DF075F-089A-483C-9285-15CCBB6A9A66}" presName="negativeSpace" presStyleCnt="0"/>
      <dgm:spPr/>
      <dgm:t>
        <a:bodyPr/>
        <a:lstStyle/>
        <a:p>
          <a:endParaRPr lang="fr-FR"/>
        </a:p>
      </dgm:t>
    </dgm:pt>
    <dgm:pt modelId="{26F90A87-913F-4C9B-BB47-8593AF1E1A87}" type="pres">
      <dgm:prSet presAssocID="{46DF075F-089A-483C-9285-15CCBB6A9A66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47D059-B5C0-4BBA-9430-B34E07E4A2E3}" type="pres">
      <dgm:prSet presAssocID="{23ED61A3-1768-4C72-B0F9-582C2FBE286A}" presName="spaceBetweenRectangles" presStyleCnt="0"/>
      <dgm:spPr/>
      <dgm:t>
        <a:bodyPr/>
        <a:lstStyle/>
        <a:p>
          <a:endParaRPr lang="fr-FR"/>
        </a:p>
      </dgm:t>
    </dgm:pt>
    <dgm:pt modelId="{4C84A381-E9CC-410D-807D-4521AB4492C8}" type="pres">
      <dgm:prSet presAssocID="{53D7BE55-AA2A-46D5-BFD2-537B1E49E848}" presName="parentLin" presStyleCnt="0"/>
      <dgm:spPr/>
      <dgm:t>
        <a:bodyPr/>
        <a:lstStyle/>
        <a:p>
          <a:endParaRPr lang="fr-FR"/>
        </a:p>
      </dgm:t>
    </dgm:pt>
    <dgm:pt modelId="{9EC82ADB-6198-46D6-94BB-87AC6BAAB72E}" type="pres">
      <dgm:prSet presAssocID="{53D7BE55-AA2A-46D5-BFD2-537B1E49E848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29E17FAD-BDF8-4364-90A6-DD7D8FF74FAD}" type="pres">
      <dgm:prSet presAssocID="{53D7BE55-AA2A-46D5-BFD2-537B1E49E84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F33C5F-969E-4FFD-96CC-72CE60906620}" type="pres">
      <dgm:prSet presAssocID="{53D7BE55-AA2A-46D5-BFD2-537B1E49E848}" presName="negativeSpace" presStyleCnt="0"/>
      <dgm:spPr/>
      <dgm:t>
        <a:bodyPr/>
        <a:lstStyle/>
        <a:p>
          <a:endParaRPr lang="fr-FR"/>
        </a:p>
      </dgm:t>
    </dgm:pt>
    <dgm:pt modelId="{1AEC97C7-F222-49A4-917E-C3287FAEF18C}" type="pres">
      <dgm:prSet presAssocID="{53D7BE55-AA2A-46D5-BFD2-537B1E49E848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10FBFB-2F66-4C59-9B32-7F1140FAD62E}" type="pres">
      <dgm:prSet presAssocID="{CE22C80A-1DC4-45E7-9F74-1EEA4CDEFFD9}" presName="spaceBetweenRectangles" presStyleCnt="0"/>
      <dgm:spPr/>
      <dgm:t>
        <a:bodyPr/>
        <a:lstStyle/>
        <a:p>
          <a:endParaRPr lang="fr-FR"/>
        </a:p>
      </dgm:t>
    </dgm:pt>
    <dgm:pt modelId="{82E159E1-B095-4DC3-90B9-968E68BFCCD1}" type="pres">
      <dgm:prSet presAssocID="{479A6FDB-1DC7-4555-A1D9-42B8CA33096A}" presName="parentLin" presStyleCnt="0"/>
      <dgm:spPr/>
      <dgm:t>
        <a:bodyPr/>
        <a:lstStyle/>
        <a:p>
          <a:endParaRPr lang="fr-FR"/>
        </a:p>
      </dgm:t>
    </dgm:pt>
    <dgm:pt modelId="{829FDE9A-1A08-4942-97B9-B03995EC8B93}" type="pres">
      <dgm:prSet presAssocID="{479A6FDB-1DC7-4555-A1D9-42B8CA33096A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490FB719-60F7-4D38-8199-6DE7795C7148}" type="pres">
      <dgm:prSet presAssocID="{479A6FDB-1DC7-4555-A1D9-42B8CA33096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1C5915-0F36-4026-897F-424170649220}" type="pres">
      <dgm:prSet presAssocID="{479A6FDB-1DC7-4555-A1D9-42B8CA33096A}" presName="negativeSpace" presStyleCnt="0"/>
      <dgm:spPr/>
      <dgm:t>
        <a:bodyPr/>
        <a:lstStyle/>
        <a:p>
          <a:endParaRPr lang="fr-FR"/>
        </a:p>
      </dgm:t>
    </dgm:pt>
    <dgm:pt modelId="{2C7DE7CD-46E6-4106-BFE6-C6F1F8A2AC5F}" type="pres">
      <dgm:prSet presAssocID="{479A6FDB-1DC7-4555-A1D9-42B8CA33096A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3C3B38E-34C8-4D3E-B575-3148AC8F0580}" type="pres">
      <dgm:prSet presAssocID="{7446B855-844B-46EC-84C6-770297263D8D}" presName="spaceBetweenRectangles" presStyleCnt="0"/>
      <dgm:spPr/>
      <dgm:t>
        <a:bodyPr/>
        <a:lstStyle/>
        <a:p>
          <a:endParaRPr lang="fr-FR"/>
        </a:p>
      </dgm:t>
    </dgm:pt>
    <dgm:pt modelId="{0694DAA3-EA56-426C-AE72-C8AC575230D9}" type="pres">
      <dgm:prSet presAssocID="{FE5939C0-89F3-4FF6-B631-F8B00B07C403}" presName="parentLin" presStyleCnt="0"/>
      <dgm:spPr/>
      <dgm:t>
        <a:bodyPr/>
        <a:lstStyle/>
        <a:p>
          <a:endParaRPr lang="fr-FR"/>
        </a:p>
      </dgm:t>
    </dgm:pt>
    <dgm:pt modelId="{510D7214-3C2E-490C-9ADE-770334C95A6B}" type="pres">
      <dgm:prSet presAssocID="{FE5939C0-89F3-4FF6-B631-F8B00B07C403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B4D3A5E3-AEF8-441F-8CC0-2F8BDC6DACB3}" type="pres">
      <dgm:prSet presAssocID="{FE5939C0-89F3-4FF6-B631-F8B00B07C40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B17C6-8AD6-4E68-98BE-9702DB1EF130}" type="pres">
      <dgm:prSet presAssocID="{FE5939C0-89F3-4FF6-B631-F8B00B07C403}" presName="negativeSpace" presStyleCnt="0"/>
      <dgm:spPr/>
      <dgm:t>
        <a:bodyPr/>
        <a:lstStyle/>
        <a:p>
          <a:endParaRPr lang="fr-FR"/>
        </a:p>
      </dgm:t>
    </dgm:pt>
    <dgm:pt modelId="{547FB55E-4A12-49CE-B38B-84046AC98446}" type="pres">
      <dgm:prSet presAssocID="{FE5939C0-89F3-4FF6-B631-F8B00B07C403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AF20C6-2855-4784-8958-29CE44BEAA24}" type="pres">
      <dgm:prSet presAssocID="{445248BE-8768-46E7-8EFB-86BF0576A9B8}" presName="spaceBetweenRectangles" presStyleCnt="0"/>
      <dgm:spPr/>
      <dgm:t>
        <a:bodyPr/>
        <a:lstStyle/>
        <a:p>
          <a:endParaRPr lang="fr-FR"/>
        </a:p>
      </dgm:t>
    </dgm:pt>
    <dgm:pt modelId="{5C615BF3-CE04-4391-99AB-1475CF9F4D60}" type="pres">
      <dgm:prSet presAssocID="{7D2E819E-77F3-4666-A214-F033FDA44115}" presName="parentLin" presStyleCnt="0"/>
      <dgm:spPr/>
      <dgm:t>
        <a:bodyPr/>
        <a:lstStyle/>
        <a:p>
          <a:endParaRPr lang="fr-FR"/>
        </a:p>
      </dgm:t>
    </dgm:pt>
    <dgm:pt modelId="{5FECB8A0-39F4-493F-AB79-4C63ADB856EB}" type="pres">
      <dgm:prSet presAssocID="{7D2E819E-77F3-4666-A214-F033FDA44115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08181FE3-BF72-4EF1-A1E1-B2C0FD692200}" type="pres">
      <dgm:prSet presAssocID="{7D2E819E-77F3-4666-A214-F033FDA4411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C83385-3E41-48A3-ADAA-40C87B833642}" type="pres">
      <dgm:prSet presAssocID="{7D2E819E-77F3-4666-A214-F033FDA44115}" presName="negativeSpace" presStyleCnt="0"/>
      <dgm:spPr/>
      <dgm:t>
        <a:bodyPr/>
        <a:lstStyle/>
        <a:p>
          <a:endParaRPr lang="fr-FR"/>
        </a:p>
      </dgm:t>
    </dgm:pt>
    <dgm:pt modelId="{890E2EDE-F188-427F-BA1C-57E680029A88}" type="pres">
      <dgm:prSet presAssocID="{7D2E819E-77F3-4666-A214-F033FDA44115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8E940B4-04E8-4A21-A9E6-3378D8B02413}" srcId="{5F6DFC1C-0CBA-4A65-B520-02B417C5959C}" destId="{46DF075F-089A-483C-9285-15CCBB6A9A66}" srcOrd="0" destOrd="0" parTransId="{82139896-950D-462C-8C08-975A472EB8A8}" sibTransId="{23ED61A3-1768-4C72-B0F9-582C2FBE286A}"/>
    <dgm:cxn modelId="{FB6DC0B8-6F68-4E79-A9DA-FF119E077F61}" type="presOf" srcId="{53D7BE55-AA2A-46D5-BFD2-537B1E49E848}" destId="{29E17FAD-BDF8-4364-90A6-DD7D8FF74FAD}" srcOrd="1" destOrd="0" presId="urn:microsoft.com/office/officeart/2005/8/layout/list1"/>
    <dgm:cxn modelId="{4A0BBFF0-2B0F-444E-B20A-02FC65AA83DB}" type="presOf" srcId="{46DF075F-089A-483C-9285-15CCBB6A9A66}" destId="{05DFA926-546B-4BBA-BBFD-E4EDABEAB8F7}" srcOrd="0" destOrd="0" presId="urn:microsoft.com/office/officeart/2005/8/layout/list1"/>
    <dgm:cxn modelId="{5E8625BD-0AEF-4E54-8651-9DF414E5C419}" type="presOf" srcId="{5F6DFC1C-0CBA-4A65-B520-02B417C5959C}" destId="{EF952828-F16F-4B89-893B-58BC10D2C414}" srcOrd="0" destOrd="0" presId="urn:microsoft.com/office/officeart/2005/8/layout/list1"/>
    <dgm:cxn modelId="{4970C4C1-30B9-44F9-BB4E-8253394683C8}" srcId="{5F6DFC1C-0CBA-4A65-B520-02B417C5959C}" destId="{479A6FDB-1DC7-4555-A1D9-42B8CA33096A}" srcOrd="2" destOrd="0" parTransId="{850E3790-111E-41CD-B192-ED8D1E7A93A3}" sibTransId="{7446B855-844B-46EC-84C6-770297263D8D}"/>
    <dgm:cxn modelId="{93F052E2-5848-4B31-A733-5E5DB884BF75}" type="presOf" srcId="{FE5939C0-89F3-4FF6-B631-F8B00B07C403}" destId="{510D7214-3C2E-490C-9ADE-770334C95A6B}" srcOrd="0" destOrd="0" presId="urn:microsoft.com/office/officeart/2005/8/layout/list1"/>
    <dgm:cxn modelId="{81C3B185-F8D0-4638-B9F7-508A55D27DB1}" type="presOf" srcId="{7D2E819E-77F3-4666-A214-F033FDA44115}" destId="{5FECB8A0-39F4-493F-AB79-4C63ADB856EB}" srcOrd="0" destOrd="0" presId="urn:microsoft.com/office/officeart/2005/8/layout/list1"/>
    <dgm:cxn modelId="{D90D9DEC-0048-43D8-8394-6ECE2B4DC439}" type="presOf" srcId="{479A6FDB-1DC7-4555-A1D9-42B8CA33096A}" destId="{829FDE9A-1A08-4942-97B9-B03995EC8B93}" srcOrd="0" destOrd="0" presId="urn:microsoft.com/office/officeart/2005/8/layout/list1"/>
    <dgm:cxn modelId="{F1C33859-0568-44D3-93A3-388289CD8307}" srcId="{5F6DFC1C-0CBA-4A65-B520-02B417C5959C}" destId="{53D7BE55-AA2A-46D5-BFD2-537B1E49E848}" srcOrd="1" destOrd="0" parTransId="{A1D77E96-B14E-4207-B3AD-1CA8F5385652}" sibTransId="{CE22C80A-1DC4-45E7-9F74-1EEA4CDEFFD9}"/>
    <dgm:cxn modelId="{6CB5679A-5C78-4399-BDF7-117A70E4A4B7}" type="presOf" srcId="{479A6FDB-1DC7-4555-A1D9-42B8CA33096A}" destId="{490FB719-60F7-4D38-8199-6DE7795C7148}" srcOrd="1" destOrd="0" presId="urn:microsoft.com/office/officeart/2005/8/layout/list1"/>
    <dgm:cxn modelId="{D0D97F57-DD6F-4CA5-AD0E-BB853CD3B58A}" type="presOf" srcId="{FE5939C0-89F3-4FF6-B631-F8B00B07C403}" destId="{B4D3A5E3-AEF8-441F-8CC0-2F8BDC6DACB3}" srcOrd="1" destOrd="0" presId="urn:microsoft.com/office/officeart/2005/8/layout/list1"/>
    <dgm:cxn modelId="{959F5E6E-857C-46D8-A7BC-C97351E91EA4}" type="presOf" srcId="{7D2E819E-77F3-4666-A214-F033FDA44115}" destId="{08181FE3-BF72-4EF1-A1E1-B2C0FD692200}" srcOrd="1" destOrd="0" presId="urn:microsoft.com/office/officeart/2005/8/layout/list1"/>
    <dgm:cxn modelId="{08DC25A2-BE84-4930-A2FC-84F3CF19FE8C}" srcId="{5F6DFC1C-0CBA-4A65-B520-02B417C5959C}" destId="{7D2E819E-77F3-4666-A214-F033FDA44115}" srcOrd="4" destOrd="0" parTransId="{920D5B94-729D-456E-9B34-54C1467B9256}" sibTransId="{C4616F2D-D693-419A-92B8-235428DB9799}"/>
    <dgm:cxn modelId="{6EBF4E27-1584-45AD-B428-E943BAFFA821}" srcId="{5F6DFC1C-0CBA-4A65-B520-02B417C5959C}" destId="{FE5939C0-89F3-4FF6-B631-F8B00B07C403}" srcOrd="3" destOrd="0" parTransId="{55CCC009-F502-4B27-B57D-E82B0E5665FA}" sibTransId="{445248BE-8768-46E7-8EFB-86BF0576A9B8}"/>
    <dgm:cxn modelId="{8C4E1618-A8D6-4B72-92C8-0147EC594428}" type="presOf" srcId="{46DF075F-089A-483C-9285-15CCBB6A9A66}" destId="{2FEA4E36-2C17-42CE-A7BE-9FCEBC12171A}" srcOrd="1" destOrd="0" presId="urn:microsoft.com/office/officeart/2005/8/layout/list1"/>
    <dgm:cxn modelId="{8CD25136-C1BC-46DB-8502-0B532309A7B2}" type="presOf" srcId="{53D7BE55-AA2A-46D5-BFD2-537B1E49E848}" destId="{9EC82ADB-6198-46D6-94BB-87AC6BAAB72E}" srcOrd="0" destOrd="0" presId="urn:microsoft.com/office/officeart/2005/8/layout/list1"/>
    <dgm:cxn modelId="{3CCCD551-EF90-4C29-A205-C89D033A9ABF}" type="presParOf" srcId="{EF952828-F16F-4B89-893B-58BC10D2C414}" destId="{AC1E456C-F996-4AF0-85FC-57EB4D27C499}" srcOrd="0" destOrd="0" presId="urn:microsoft.com/office/officeart/2005/8/layout/list1"/>
    <dgm:cxn modelId="{8E7529DF-A378-4B79-BE1D-718DC3DC9527}" type="presParOf" srcId="{AC1E456C-F996-4AF0-85FC-57EB4D27C499}" destId="{05DFA926-546B-4BBA-BBFD-E4EDABEAB8F7}" srcOrd="0" destOrd="0" presId="urn:microsoft.com/office/officeart/2005/8/layout/list1"/>
    <dgm:cxn modelId="{2C4409C3-C56C-40F0-9A3F-881A0F51463D}" type="presParOf" srcId="{AC1E456C-F996-4AF0-85FC-57EB4D27C499}" destId="{2FEA4E36-2C17-42CE-A7BE-9FCEBC12171A}" srcOrd="1" destOrd="0" presId="urn:microsoft.com/office/officeart/2005/8/layout/list1"/>
    <dgm:cxn modelId="{FD1029BB-0E50-4161-883C-994879B74F1E}" type="presParOf" srcId="{EF952828-F16F-4B89-893B-58BC10D2C414}" destId="{21A5458D-3D76-44D8-AB5A-1F1EE5963672}" srcOrd="1" destOrd="0" presId="urn:microsoft.com/office/officeart/2005/8/layout/list1"/>
    <dgm:cxn modelId="{DD5BF307-40A0-4307-A66A-83CF33A729FC}" type="presParOf" srcId="{EF952828-F16F-4B89-893B-58BC10D2C414}" destId="{26F90A87-913F-4C9B-BB47-8593AF1E1A87}" srcOrd="2" destOrd="0" presId="urn:microsoft.com/office/officeart/2005/8/layout/list1"/>
    <dgm:cxn modelId="{E8766C38-701A-4D4D-9777-773C09AAAD09}" type="presParOf" srcId="{EF952828-F16F-4B89-893B-58BC10D2C414}" destId="{6747D059-B5C0-4BBA-9430-B34E07E4A2E3}" srcOrd="3" destOrd="0" presId="urn:microsoft.com/office/officeart/2005/8/layout/list1"/>
    <dgm:cxn modelId="{6C1F1812-6186-4FCD-A0BD-104493703502}" type="presParOf" srcId="{EF952828-F16F-4B89-893B-58BC10D2C414}" destId="{4C84A381-E9CC-410D-807D-4521AB4492C8}" srcOrd="4" destOrd="0" presId="urn:microsoft.com/office/officeart/2005/8/layout/list1"/>
    <dgm:cxn modelId="{4A3EF6EC-5902-4A3D-92F6-27894BBCAA10}" type="presParOf" srcId="{4C84A381-E9CC-410D-807D-4521AB4492C8}" destId="{9EC82ADB-6198-46D6-94BB-87AC6BAAB72E}" srcOrd="0" destOrd="0" presId="urn:microsoft.com/office/officeart/2005/8/layout/list1"/>
    <dgm:cxn modelId="{1AF51287-09E4-4CD5-9BC8-28F74164BD0D}" type="presParOf" srcId="{4C84A381-E9CC-410D-807D-4521AB4492C8}" destId="{29E17FAD-BDF8-4364-90A6-DD7D8FF74FAD}" srcOrd="1" destOrd="0" presId="urn:microsoft.com/office/officeart/2005/8/layout/list1"/>
    <dgm:cxn modelId="{3C28F6A4-7F2B-4DAE-9980-8042F80D679C}" type="presParOf" srcId="{EF952828-F16F-4B89-893B-58BC10D2C414}" destId="{5AF33C5F-969E-4FFD-96CC-72CE60906620}" srcOrd="5" destOrd="0" presId="urn:microsoft.com/office/officeart/2005/8/layout/list1"/>
    <dgm:cxn modelId="{19695361-C4F9-4B97-BAE9-1052774BCAD8}" type="presParOf" srcId="{EF952828-F16F-4B89-893B-58BC10D2C414}" destId="{1AEC97C7-F222-49A4-917E-C3287FAEF18C}" srcOrd="6" destOrd="0" presId="urn:microsoft.com/office/officeart/2005/8/layout/list1"/>
    <dgm:cxn modelId="{B0035E8A-3EE0-468D-8603-21A678739DE2}" type="presParOf" srcId="{EF952828-F16F-4B89-893B-58BC10D2C414}" destId="{A610FBFB-2F66-4C59-9B32-7F1140FAD62E}" srcOrd="7" destOrd="0" presId="urn:microsoft.com/office/officeart/2005/8/layout/list1"/>
    <dgm:cxn modelId="{E2C6C5F8-5ADA-4559-B03B-F1BF23A9BE67}" type="presParOf" srcId="{EF952828-F16F-4B89-893B-58BC10D2C414}" destId="{82E159E1-B095-4DC3-90B9-968E68BFCCD1}" srcOrd="8" destOrd="0" presId="urn:microsoft.com/office/officeart/2005/8/layout/list1"/>
    <dgm:cxn modelId="{BDCF1A47-902A-4A93-BACF-068C07E64C91}" type="presParOf" srcId="{82E159E1-B095-4DC3-90B9-968E68BFCCD1}" destId="{829FDE9A-1A08-4942-97B9-B03995EC8B93}" srcOrd="0" destOrd="0" presId="urn:microsoft.com/office/officeart/2005/8/layout/list1"/>
    <dgm:cxn modelId="{BEBCC7A6-6377-4520-A578-EEAAE3F0EBBB}" type="presParOf" srcId="{82E159E1-B095-4DC3-90B9-968E68BFCCD1}" destId="{490FB719-60F7-4D38-8199-6DE7795C7148}" srcOrd="1" destOrd="0" presId="urn:microsoft.com/office/officeart/2005/8/layout/list1"/>
    <dgm:cxn modelId="{EC5EEFB3-2E6F-418B-8BD4-2A12D119EA0C}" type="presParOf" srcId="{EF952828-F16F-4B89-893B-58BC10D2C414}" destId="{191C5915-0F36-4026-897F-424170649220}" srcOrd="9" destOrd="0" presId="urn:microsoft.com/office/officeart/2005/8/layout/list1"/>
    <dgm:cxn modelId="{2F200B3E-44F2-4042-A1D4-AA66276EC24B}" type="presParOf" srcId="{EF952828-F16F-4B89-893B-58BC10D2C414}" destId="{2C7DE7CD-46E6-4106-BFE6-C6F1F8A2AC5F}" srcOrd="10" destOrd="0" presId="urn:microsoft.com/office/officeart/2005/8/layout/list1"/>
    <dgm:cxn modelId="{84EEE1E5-13E1-49D5-9ACC-3CE5DF967229}" type="presParOf" srcId="{EF952828-F16F-4B89-893B-58BC10D2C414}" destId="{33C3B38E-34C8-4D3E-B575-3148AC8F0580}" srcOrd="11" destOrd="0" presId="urn:microsoft.com/office/officeart/2005/8/layout/list1"/>
    <dgm:cxn modelId="{39438351-625B-4012-853F-0097BF48EB4D}" type="presParOf" srcId="{EF952828-F16F-4B89-893B-58BC10D2C414}" destId="{0694DAA3-EA56-426C-AE72-C8AC575230D9}" srcOrd="12" destOrd="0" presId="urn:microsoft.com/office/officeart/2005/8/layout/list1"/>
    <dgm:cxn modelId="{7E38EF18-9BD4-453D-BAE6-5C678EC63BCA}" type="presParOf" srcId="{0694DAA3-EA56-426C-AE72-C8AC575230D9}" destId="{510D7214-3C2E-490C-9ADE-770334C95A6B}" srcOrd="0" destOrd="0" presId="urn:microsoft.com/office/officeart/2005/8/layout/list1"/>
    <dgm:cxn modelId="{7B397068-A586-4FB7-94F4-F5F7A297390A}" type="presParOf" srcId="{0694DAA3-EA56-426C-AE72-C8AC575230D9}" destId="{B4D3A5E3-AEF8-441F-8CC0-2F8BDC6DACB3}" srcOrd="1" destOrd="0" presId="urn:microsoft.com/office/officeart/2005/8/layout/list1"/>
    <dgm:cxn modelId="{D4EB97F1-29DB-4ACE-92A3-7E618750DD2A}" type="presParOf" srcId="{EF952828-F16F-4B89-893B-58BC10D2C414}" destId="{F60B17C6-8AD6-4E68-98BE-9702DB1EF130}" srcOrd="13" destOrd="0" presId="urn:microsoft.com/office/officeart/2005/8/layout/list1"/>
    <dgm:cxn modelId="{4297182D-BB90-4686-9EA2-DC0FD0015F96}" type="presParOf" srcId="{EF952828-F16F-4B89-893B-58BC10D2C414}" destId="{547FB55E-4A12-49CE-B38B-84046AC98446}" srcOrd="14" destOrd="0" presId="urn:microsoft.com/office/officeart/2005/8/layout/list1"/>
    <dgm:cxn modelId="{10FC9F3E-D18A-421F-BCB0-070003690D8B}" type="presParOf" srcId="{EF952828-F16F-4B89-893B-58BC10D2C414}" destId="{2CAF20C6-2855-4784-8958-29CE44BEAA24}" srcOrd="15" destOrd="0" presId="urn:microsoft.com/office/officeart/2005/8/layout/list1"/>
    <dgm:cxn modelId="{2CF3022F-6ED1-448F-B8DA-DD2AFF945744}" type="presParOf" srcId="{EF952828-F16F-4B89-893B-58BC10D2C414}" destId="{5C615BF3-CE04-4391-99AB-1475CF9F4D60}" srcOrd="16" destOrd="0" presId="urn:microsoft.com/office/officeart/2005/8/layout/list1"/>
    <dgm:cxn modelId="{1167E365-6619-42DF-AFAF-2359AF353AC4}" type="presParOf" srcId="{5C615BF3-CE04-4391-99AB-1475CF9F4D60}" destId="{5FECB8A0-39F4-493F-AB79-4C63ADB856EB}" srcOrd="0" destOrd="0" presId="urn:microsoft.com/office/officeart/2005/8/layout/list1"/>
    <dgm:cxn modelId="{4059F472-B7E9-4C3E-8223-47A969951B0C}" type="presParOf" srcId="{5C615BF3-CE04-4391-99AB-1475CF9F4D60}" destId="{08181FE3-BF72-4EF1-A1E1-B2C0FD692200}" srcOrd="1" destOrd="0" presId="urn:microsoft.com/office/officeart/2005/8/layout/list1"/>
    <dgm:cxn modelId="{BF454E3F-7820-4A4D-9DD6-E58728C9C282}" type="presParOf" srcId="{EF952828-F16F-4B89-893B-58BC10D2C414}" destId="{A1C83385-3E41-48A3-ADAA-40C87B833642}" srcOrd="17" destOrd="0" presId="urn:microsoft.com/office/officeart/2005/8/layout/list1"/>
    <dgm:cxn modelId="{ADF43134-D493-4B69-BF89-9F308C83AB56}" type="presParOf" srcId="{EF952828-F16F-4B89-893B-58BC10D2C414}" destId="{890E2EDE-F188-427F-BA1C-57E680029A8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8FA778-AC75-4001-8452-DE9C9AA3F81B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2CA066-BC63-4AF6-94CD-CDABBC135A80}">
      <dgm:prSet phldrT="[Text]"/>
      <dgm:spPr/>
      <dgm:t>
        <a:bodyPr/>
        <a:lstStyle/>
        <a:p>
          <a:r>
            <a:rPr lang="en-US" dirty="0" smtClean="0"/>
            <a:t>Low Q</a:t>
          </a:r>
          <a:endParaRPr lang="en-US" dirty="0"/>
        </a:p>
      </dgm:t>
    </dgm:pt>
    <dgm:pt modelId="{A5E75588-C89C-4618-9C98-BFA00BEA8719}" type="parTrans" cxnId="{66A716F7-C131-477B-9467-4FEE3818BE9D}">
      <dgm:prSet/>
      <dgm:spPr/>
      <dgm:t>
        <a:bodyPr/>
        <a:lstStyle/>
        <a:p>
          <a:endParaRPr lang="en-US"/>
        </a:p>
      </dgm:t>
    </dgm:pt>
    <dgm:pt modelId="{50E1B31C-7794-4358-9E4C-7A911A05C0D4}" type="sibTrans" cxnId="{66A716F7-C131-477B-9467-4FEE3818BE9D}">
      <dgm:prSet/>
      <dgm:spPr/>
      <dgm:t>
        <a:bodyPr/>
        <a:lstStyle/>
        <a:p>
          <a:endParaRPr lang="en-US"/>
        </a:p>
      </dgm:t>
    </dgm:pt>
    <dgm:pt modelId="{0D3F8383-CE9B-4C9C-BF82-BBD44A59BDBB}">
      <dgm:prSet phldrT="[Text]"/>
      <dgm:spPr/>
      <dgm:t>
        <a:bodyPr/>
        <a:lstStyle/>
        <a:p>
          <a:r>
            <a:rPr lang="en-US" dirty="0" smtClean="0"/>
            <a:t>decay</a:t>
          </a:r>
          <a:endParaRPr lang="en-US" dirty="0"/>
        </a:p>
      </dgm:t>
    </dgm:pt>
    <dgm:pt modelId="{F7CAB9BF-5C14-4B09-A269-0F0B27C7ADD5}" type="parTrans" cxnId="{431895DF-4D66-4D82-97E1-D2D76E7B23E6}">
      <dgm:prSet/>
      <dgm:spPr/>
      <dgm:t>
        <a:bodyPr/>
        <a:lstStyle/>
        <a:p>
          <a:endParaRPr lang="en-US"/>
        </a:p>
      </dgm:t>
    </dgm:pt>
    <dgm:pt modelId="{03778E92-6AC7-4601-8D2E-84E16F34EAB2}" type="sibTrans" cxnId="{431895DF-4D66-4D82-97E1-D2D76E7B23E6}">
      <dgm:prSet/>
      <dgm:spPr/>
      <dgm:t>
        <a:bodyPr/>
        <a:lstStyle/>
        <a:p>
          <a:endParaRPr lang="en-US"/>
        </a:p>
      </dgm:t>
    </dgm:pt>
    <dgm:pt modelId="{843D20E5-0C38-422D-832A-542F6EDBA108}">
      <dgm:prSet phldrT="[Text]"/>
      <dgm:spPr/>
      <dgm:t>
        <a:bodyPr/>
        <a:lstStyle/>
        <a:p>
          <a:r>
            <a:rPr lang="el-GR" dirty="0" smtClean="0"/>
            <a:t>τ</a:t>
          </a:r>
          <a:r>
            <a:rPr lang="en-US" dirty="0" smtClean="0"/>
            <a:t>1/2[s]</a:t>
          </a:r>
          <a:endParaRPr lang="en-US" dirty="0"/>
        </a:p>
      </dgm:t>
    </dgm:pt>
    <dgm:pt modelId="{4A46D63B-A11A-4892-957D-159A4D7BCA9A}" type="parTrans" cxnId="{733ED626-8DEB-48FA-9900-9783004E5CB9}">
      <dgm:prSet/>
      <dgm:spPr/>
      <dgm:t>
        <a:bodyPr/>
        <a:lstStyle/>
        <a:p>
          <a:endParaRPr lang="en-US"/>
        </a:p>
      </dgm:t>
    </dgm:pt>
    <dgm:pt modelId="{5526B46E-4082-4657-BC91-E76B8F7FE4F0}" type="sibTrans" cxnId="{733ED626-8DEB-48FA-9900-9783004E5CB9}">
      <dgm:prSet/>
      <dgm:spPr/>
      <dgm:t>
        <a:bodyPr/>
        <a:lstStyle/>
        <a:p>
          <a:endParaRPr lang="en-US"/>
        </a:p>
      </dgm:t>
    </dgm:pt>
    <dgm:pt modelId="{B6591C20-5FD5-4406-B0B7-4D3D07B034BA}">
      <dgm:prSet phldrT="[Text]"/>
      <dgm:spPr/>
      <dgm:t>
        <a:bodyPr/>
        <a:lstStyle/>
        <a:p>
          <a:r>
            <a:rPr lang="en-US" dirty="0" smtClean="0"/>
            <a:t>6He</a:t>
          </a:r>
          <a:endParaRPr lang="en-US" dirty="0"/>
        </a:p>
      </dgm:t>
    </dgm:pt>
    <dgm:pt modelId="{D1BE7B61-12CA-4FF5-9791-30F43A7AA2D4}" type="parTrans" cxnId="{0A0DCD7F-74E3-4D0E-8B36-61B70A8DCF24}">
      <dgm:prSet/>
      <dgm:spPr/>
      <dgm:t>
        <a:bodyPr/>
        <a:lstStyle/>
        <a:p>
          <a:endParaRPr lang="en-US"/>
        </a:p>
      </dgm:t>
    </dgm:pt>
    <dgm:pt modelId="{C41694BF-1524-46AD-BC3A-771C8AD60122}" type="sibTrans" cxnId="{0A0DCD7F-74E3-4D0E-8B36-61B70A8DCF24}">
      <dgm:prSet/>
      <dgm:spPr/>
      <dgm:t>
        <a:bodyPr/>
        <a:lstStyle/>
        <a:p>
          <a:endParaRPr lang="en-US"/>
        </a:p>
      </dgm:t>
    </dgm:pt>
    <dgm:pt modelId="{1B8C13B6-1CF7-469D-AAC5-4A09BBB5DEF0}">
      <dgm:prSet phldrT="[Text]"/>
      <dgm:spPr/>
      <dgm:t>
        <a:bodyPr/>
        <a:lstStyle/>
        <a:p>
          <a:r>
            <a:rPr lang="el-GR" dirty="0" smtClean="0"/>
            <a:t>β</a:t>
          </a:r>
          <a:r>
            <a:rPr lang="en-US" dirty="0" smtClean="0"/>
            <a:t>+</a:t>
          </a:r>
          <a:endParaRPr lang="en-US" dirty="0"/>
        </a:p>
      </dgm:t>
    </dgm:pt>
    <dgm:pt modelId="{852E31A6-3D02-43D6-A7A5-10075A44BB82}" type="parTrans" cxnId="{BD94F7E7-4BCC-49CA-879B-E6143060B749}">
      <dgm:prSet/>
      <dgm:spPr/>
      <dgm:t>
        <a:bodyPr/>
        <a:lstStyle/>
        <a:p>
          <a:endParaRPr lang="en-US"/>
        </a:p>
      </dgm:t>
    </dgm:pt>
    <dgm:pt modelId="{33CF5995-5CC0-4F38-9880-CFFFFF89FF6B}" type="sibTrans" cxnId="{BD94F7E7-4BCC-49CA-879B-E6143060B749}">
      <dgm:prSet/>
      <dgm:spPr/>
      <dgm:t>
        <a:bodyPr/>
        <a:lstStyle/>
        <a:p>
          <a:endParaRPr lang="en-US"/>
        </a:p>
      </dgm:t>
    </dgm:pt>
    <dgm:pt modelId="{A42F89DE-85B1-45CD-B11D-3714B1496F70}">
      <dgm:prSet phldrT="[Text]"/>
      <dgm:spPr/>
      <dgm:t>
        <a:bodyPr/>
        <a:lstStyle/>
        <a:p>
          <a:r>
            <a:rPr lang="en-US" dirty="0" smtClean="0"/>
            <a:t>1.67</a:t>
          </a:r>
          <a:endParaRPr lang="en-US" dirty="0"/>
        </a:p>
      </dgm:t>
    </dgm:pt>
    <dgm:pt modelId="{2C3B07BF-63C8-4DE6-B93A-301E8A6D3EE0}" type="parTrans" cxnId="{0BF4958C-CF18-4CC4-B416-B4EBDC897220}">
      <dgm:prSet/>
      <dgm:spPr/>
      <dgm:t>
        <a:bodyPr/>
        <a:lstStyle/>
        <a:p>
          <a:endParaRPr lang="en-US"/>
        </a:p>
      </dgm:t>
    </dgm:pt>
    <dgm:pt modelId="{40A39B81-A5F8-49FD-8AC5-3EB0A6FC817C}" type="sibTrans" cxnId="{0BF4958C-CF18-4CC4-B416-B4EBDC897220}">
      <dgm:prSet/>
      <dgm:spPr/>
      <dgm:t>
        <a:bodyPr/>
        <a:lstStyle/>
        <a:p>
          <a:endParaRPr lang="en-US"/>
        </a:p>
      </dgm:t>
    </dgm:pt>
    <dgm:pt modelId="{7F8EEB05-288A-46A9-8E38-50B59874AE49}">
      <dgm:prSet phldrT="[Text]"/>
      <dgm:spPr/>
      <dgm:t>
        <a:bodyPr/>
        <a:lstStyle/>
        <a:p>
          <a:r>
            <a:rPr lang="en-US" dirty="0" smtClean="0"/>
            <a:t>Q[</a:t>
          </a:r>
          <a:r>
            <a:rPr lang="en-US" dirty="0" err="1" smtClean="0"/>
            <a:t>MeV</a:t>
          </a:r>
          <a:r>
            <a:rPr lang="en-US" dirty="0" smtClean="0"/>
            <a:t>]</a:t>
          </a:r>
          <a:endParaRPr lang="en-US" dirty="0"/>
        </a:p>
      </dgm:t>
    </dgm:pt>
    <dgm:pt modelId="{77ED3C15-CF36-493F-A863-3B8F073457AE}" type="parTrans" cxnId="{230AC3C6-2892-4146-8B66-D7B8A55E3DFE}">
      <dgm:prSet/>
      <dgm:spPr/>
      <dgm:t>
        <a:bodyPr/>
        <a:lstStyle/>
        <a:p>
          <a:endParaRPr lang="en-US"/>
        </a:p>
      </dgm:t>
    </dgm:pt>
    <dgm:pt modelId="{F184F387-E77C-480D-989D-A08DF672391F}" type="sibTrans" cxnId="{230AC3C6-2892-4146-8B66-D7B8A55E3DFE}">
      <dgm:prSet/>
      <dgm:spPr/>
      <dgm:t>
        <a:bodyPr/>
        <a:lstStyle/>
        <a:p>
          <a:endParaRPr lang="en-US"/>
        </a:p>
      </dgm:t>
    </dgm:pt>
    <dgm:pt modelId="{C0F8536C-DD1B-4776-AA5B-79BC9BEDA21B}">
      <dgm:prSet phldrT="[Text]"/>
      <dgm:spPr/>
      <dgm:t>
        <a:bodyPr/>
        <a:lstStyle/>
        <a:p>
          <a:r>
            <a:rPr lang="en-US" dirty="0" smtClean="0"/>
            <a:t>18Ne</a:t>
          </a:r>
          <a:endParaRPr lang="en-US" dirty="0"/>
        </a:p>
      </dgm:t>
    </dgm:pt>
    <dgm:pt modelId="{5C40751F-83D3-4C7D-9FF7-D8FB7FECABC6}" type="parTrans" cxnId="{E17DE580-4A18-4656-9D89-56CB8233FA4D}">
      <dgm:prSet/>
      <dgm:spPr/>
      <dgm:t>
        <a:bodyPr/>
        <a:lstStyle/>
        <a:p>
          <a:endParaRPr lang="en-US"/>
        </a:p>
      </dgm:t>
    </dgm:pt>
    <dgm:pt modelId="{399DEC93-42BD-4B7C-BCA0-96342E401E3F}" type="sibTrans" cxnId="{E17DE580-4A18-4656-9D89-56CB8233FA4D}">
      <dgm:prSet/>
      <dgm:spPr/>
      <dgm:t>
        <a:bodyPr/>
        <a:lstStyle/>
        <a:p>
          <a:endParaRPr lang="en-US"/>
        </a:p>
      </dgm:t>
    </dgm:pt>
    <dgm:pt modelId="{230543DF-3DFD-494A-A8DC-DE61E53E200A}">
      <dgm:prSet phldrT="[Text]"/>
      <dgm:spPr/>
      <dgm:t>
        <a:bodyPr/>
        <a:lstStyle/>
        <a:p>
          <a:r>
            <a:rPr lang="el-GR" dirty="0" smtClean="0"/>
            <a:t>β</a:t>
          </a:r>
          <a:r>
            <a:rPr lang="en-US" dirty="0" smtClean="0"/>
            <a:t>-</a:t>
          </a:r>
          <a:endParaRPr lang="en-US" dirty="0"/>
        </a:p>
      </dgm:t>
    </dgm:pt>
    <dgm:pt modelId="{BDC2F35A-B5DF-4C14-85C0-DC890582CF18}" type="parTrans" cxnId="{B34BB2AB-1094-4A17-8087-1CFA9F361CDA}">
      <dgm:prSet/>
      <dgm:spPr/>
      <dgm:t>
        <a:bodyPr/>
        <a:lstStyle/>
        <a:p>
          <a:endParaRPr lang="en-US"/>
        </a:p>
      </dgm:t>
    </dgm:pt>
    <dgm:pt modelId="{A6E70B90-B21F-46A7-A53D-0DE5D98E582E}" type="sibTrans" cxnId="{B34BB2AB-1094-4A17-8087-1CFA9F361CDA}">
      <dgm:prSet/>
      <dgm:spPr/>
      <dgm:t>
        <a:bodyPr/>
        <a:lstStyle/>
        <a:p>
          <a:endParaRPr lang="en-US"/>
        </a:p>
      </dgm:t>
    </dgm:pt>
    <dgm:pt modelId="{1358462E-7F99-4108-AD43-D5516A3B3FAA}">
      <dgm:prSet phldrT="[Text]"/>
      <dgm:spPr/>
      <dgm:t>
        <a:bodyPr/>
        <a:lstStyle/>
        <a:p>
          <a:r>
            <a:rPr lang="en-US" dirty="0" smtClean="0"/>
            <a:t>0.81</a:t>
          </a:r>
          <a:endParaRPr lang="en-US" dirty="0"/>
        </a:p>
      </dgm:t>
    </dgm:pt>
    <dgm:pt modelId="{CD4B95EF-50FF-4CA3-BF24-BCDEEEE8EB7D}" type="parTrans" cxnId="{D3E6B9BD-B6CD-42D9-88EA-6889D8CAC0CF}">
      <dgm:prSet/>
      <dgm:spPr/>
      <dgm:t>
        <a:bodyPr/>
        <a:lstStyle/>
        <a:p>
          <a:endParaRPr lang="en-US"/>
        </a:p>
      </dgm:t>
    </dgm:pt>
    <dgm:pt modelId="{2F010BE6-A3C9-40FC-BC73-2BDA180078C5}" type="sibTrans" cxnId="{D3E6B9BD-B6CD-42D9-88EA-6889D8CAC0CF}">
      <dgm:prSet/>
      <dgm:spPr/>
      <dgm:t>
        <a:bodyPr/>
        <a:lstStyle/>
        <a:p>
          <a:endParaRPr lang="en-US"/>
        </a:p>
      </dgm:t>
    </dgm:pt>
    <dgm:pt modelId="{F009FF84-9A55-40CA-B8B7-33BFA8E4F670}">
      <dgm:prSet phldrT="[Text]"/>
      <dgm:spPr/>
      <dgm:t>
        <a:bodyPr/>
        <a:lstStyle/>
        <a:p>
          <a:r>
            <a:rPr lang="en-US" dirty="0" smtClean="0"/>
            <a:t>3.51</a:t>
          </a:r>
          <a:endParaRPr lang="en-US" dirty="0"/>
        </a:p>
      </dgm:t>
    </dgm:pt>
    <dgm:pt modelId="{A71ED8AD-849C-4FB3-A622-39B4FEC20066}" type="parTrans" cxnId="{16F983F2-3ED4-4F67-8069-9D5B64351EC7}">
      <dgm:prSet/>
      <dgm:spPr/>
      <dgm:t>
        <a:bodyPr/>
        <a:lstStyle/>
        <a:p>
          <a:endParaRPr lang="en-US"/>
        </a:p>
      </dgm:t>
    </dgm:pt>
    <dgm:pt modelId="{CD8F87F6-7203-4F01-BECC-60D5849A3DFE}" type="sibTrans" cxnId="{16F983F2-3ED4-4F67-8069-9D5B64351EC7}">
      <dgm:prSet/>
      <dgm:spPr/>
      <dgm:t>
        <a:bodyPr/>
        <a:lstStyle/>
        <a:p>
          <a:endParaRPr lang="en-US"/>
        </a:p>
      </dgm:t>
    </dgm:pt>
    <dgm:pt modelId="{D33278A4-C60B-451F-B1B0-1DE82A38E1A0}">
      <dgm:prSet phldrT="[Text]"/>
      <dgm:spPr/>
      <dgm:t>
        <a:bodyPr/>
        <a:lstStyle/>
        <a:p>
          <a:r>
            <a:rPr lang="en-US" dirty="0" smtClean="0"/>
            <a:t>3.0</a:t>
          </a:r>
          <a:endParaRPr lang="en-US" dirty="0"/>
        </a:p>
      </dgm:t>
    </dgm:pt>
    <dgm:pt modelId="{1E5606D1-7320-4A77-9C95-D21C97083738}" type="parTrans" cxnId="{C298BA0E-FA35-45B2-86E0-EBF5F2FC8C64}">
      <dgm:prSet/>
      <dgm:spPr/>
      <dgm:t>
        <a:bodyPr/>
        <a:lstStyle/>
        <a:p>
          <a:endParaRPr lang="en-US"/>
        </a:p>
      </dgm:t>
    </dgm:pt>
    <dgm:pt modelId="{AD1CF75E-BD93-4B50-A625-8E06FC1E3045}" type="sibTrans" cxnId="{C298BA0E-FA35-45B2-86E0-EBF5F2FC8C64}">
      <dgm:prSet/>
      <dgm:spPr/>
      <dgm:t>
        <a:bodyPr/>
        <a:lstStyle/>
        <a:p>
          <a:endParaRPr lang="en-US"/>
        </a:p>
      </dgm:t>
    </dgm:pt>
    <dgm:pt modelId="{AB520C78-F724-408D-AA15-0BE0A2864193}" type="pres">
      <dgm:prSet presAssocID="{1D8FA778-AC75-4001-8452-DE9C9AA3F81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957CDF73-B78A-4AA6-818E-1B7B9CFF0FF9}" type="pres">
      <dgm:prSet presAssocID="{CA2CA066-BC63-4AF6-94CD-CDABBC135A80}" presName="root" presStyleCnt="0"/>
      <dgm:spPr/>
      <dgm:t>
        <a:bodyPr/>
        <a:lstStyle/>
        <a:p>
          <a:endParaRPr lang="fr-FR"/>
        </a:p>
      </dgm:t>
    </dgm:pt>
    <dgm:pt modelId="{63AA0810-81E1-4E40-B3DD-D06FC795C22C}" type="pres">
      <dgm:prSet presAssocID="{CA2CA066-BC63-4AF6-94CD-CDABBC135A80}" presName="rootComposite" presStyleCnt="0"/>
      <dgm:spPr/>
      <dgm:t>
        <a:bodyPr/>
        <a:lstStyle/>
        <a:p>
          <a:endParaRPr lang="fr-FR"/>
        </a:p>
      </dgm:t>
    </dgm:pt>
    <dgm:pt modelId="{3C2A5B2B-6B2E-4723-885E-1120F86391CC}" type="pres">
      <dgm:prSet presAssocID="{CA2CA066-BC63-4AF6-94CD-CDABBC135A80}" presName="rootText" presStyleLbl="node1" presStyleIdx="0" presStyleCnt="3"/>
      <dgm:spPr/>
      <dgm:t>
        <a:bodyPr/>
        <a:lstStyle/>
        <a:p>
          <a:endParaRPr lang="en-US"/>
        </a:p>
      </dgm:t>
    </dgm:pt>
    <dgm:pt modelId="{E2FD3C02-E5AC-4A00-9873-5B9B2596A4DE}" type="pres">
      <dgm:prSet presAssocID="{CA2CA066-BC63-4AF6-94CD-CDABBC135A80}" presName="rootConnector" presStyleLbl="node1" presStyleIdx="0" presStyleCnt="3"/>
      <dgm:spPr/>
      <dgm:t>
        <a:bodyPr/>
        <a:lstStyle/>
        <a:p>
          <a:endParaRPr lang="fr-FR"/>
        </a:p>
      </dgm:t>
    </dgm:pt>
    <dgm:pt modelId="{27FFDD8F-9CC5-49FC-A3DC-1976B59B5811}" type="pres">
      <dgm:prSet presAssocID="{CA2CA066-BC63-4AF6-94CD-CDABBC135A80}" presName="childShape" presStyleCnt="0"/>
      <dgm:spPr/>
      <dgm:t>
        <a:bodyPr/>
        <a:lstStyle/>
        <a:p>
          <a:endParaRPr lang="fr-FR"/>
        </a:p>
      </dgm:t>
    </dgm:pt>
    <dgm:pt modelId="{909A8864-8E33-434F-AF74-9B43AA0110F4}" type="pres">
      <dgm:prSet presAssocID="{F7CAB9BF-5C14-4B09-A269-0F0B27C7ADD5}" presName="Name13" presStyleLbl="parChTrans1D2" presStyleIdx="0" presStyleCnt="9"/>
      <dgm:spPr/>
      <dgm:t>
        <a:bodyPr/>
        <a:lstStyle/>
        <a:p>
          <a:endParaRPr lang="fr-FR"/>
        </a:p>
      </dgm:t>
    </dgm:pt>
    <dgm:pt modelId="{9E5B1B33-3787-4E5B-B562-B9417A13557F}" type="pres">
      <dgm:prSet presAssocID="{0D3F8383-CE9B-4C9C-BF82-BBD44A59BDBB}" presName="childText" presStyleLbl="bgAcc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540FE3-5256-45EE-A6F8-4A92A11ACD68}" type="pres">
      <dgm:prSet presAssocID="{4A46D63B-A11A-4892-957D-159A4D7BCA9A}" presName="Name13" presStyleLbl="parChTrans1D2" presStyleIdx="1" presStyleCnt="9"/>
      <dgm:spPr/>
      <dgm:t>
        <a:bodyPr/>
        <a:lstStyle/>
        <a:p>
          <a:endParaRPr lang="fr-FR"/>
        </a:p>
      </dgm:t>
    </dgm:pt>
    <dgm:pt modelId="{DBE16381-8D6E-4A03-B68C-7A9BB570749E}" type="pres">
      <dgm:prSet presAssocID="{843D20E5-0C38-422D-832A-542F6EDBA108}" presName="childText" presStyleLbl="bgAcc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EE13C7-1048-45B0-BD3B-44B102AA4294}" type="pres">
      <dgm:prSet presAssocID="{77ED3C15-CF36-493F-A863-3B8F073457AE}" presName="Name13" presStyleLbl="parChTrans1D2" presStyleIdx="2" presStyleCnt="9"/>
      <dgm:spPr/>
      <dgm:t>
        <a:bodyPr/>
        <a:lstStyle/>
        <a:p>
          <a:endParaRPr lang="fr-FR"/>
        </a:p>
      </dgm:t>
    </dgm:pt>
    <dgm:pt modelId="{6B78846F-E673-408C-8AF6-B30D156BF308}" type="pres">
      <dgm:prSet presAssocID="{7F8EEB05-288A-46A9-8E38-50B59874AE49}" presName="childText" presStyleLbl="bgAcc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DE9ED6-7B73-4A7C-A7C4-42BE78B9F853}" type="pres">
      <dgm:prSet presAssocID="{B6591C20-5FD5-4406-B0B7-4D3D07B034BA}" presName="root" presStyleCnt="0"/>
      <dgm:spPr/>
      <dgm:t>
        <a:bodyPr/>
        <a:lstStyle/>
        <a:p>
          <a:endParaRPr lang="fr-FR"/>
        </a:p>
      </dgm:t>
    </dgm:pt>
    <dgm:pt modelId="{0D745E18-5A69-46B8-99A9-3B4B8CCD9F16}" type="pres">
      <dgm:prSet presAssocID="{B6591C20-5FD5-4406-B0B7-4D3D07B034BA}" presName="rootComposite" presStyleCnt="0"/>
      <dgm:spPr/>
      <dgm:t>
        <a:bodyPr/>
        <a:lstStyle/>
        <a:p>
          <a:endParaRPr lang="fr-FR"/>
        </a:p>
      </dgm:t>
    </dgm:pt>
    <dgm:pt modelId="{23560E11-74D2-4320-B3FF-F5E3C93101DE}" type="pres">
      <dgm:prSet presAssocID="{B6591C20-5FD5-4406-B0B7-4D3D07B034BA}" presName="rootText" presStyleLbl="node1" presStyleIdx="1" presStyleCnt="3"/>
      <dgm:spPr/>
      <dgm:t>
        <a:bodyPr/>
        <a:lstStyle/>
        <a:p>
          <a:endParaRPr lang="fr-FR"/>
        </a:p>
      </dgm:t>
    </dgm:pt>
    <dgm:pt modelId="{5C0B5E32-A201-45EF-94FE-B922EA53429B}" type="pres">
      <dgm:prSet presAssocID="{B6591C20-5FD5-4406-B0B7-4D3D07B034BA}" presName="rootConnector" presStyleLbl="node1" presStyleIdx="1" presStyleCnt="3"/>
      <dgm:spPr/>
      <dgm:t>
        <a:bodyPr/>
        <a:lstStyle/>
        <a:p>
          <a:endParaRPr lang="fr-FR"/>
        </a:p>
      </dgm:t>
    </dgm:pt>
    <dgm:pt modelId="{5AFA1328-6A89-41E1-802E-3382E04EC366}" type="pres">
      <dgm:prSet presAssocID="{B6591C20-5FD5-4406-B0B7-4D3D07B034BA}" presName="childShape" presStyleCnt="0"/>
      <dgm:spPr/>
      <dgm:t>
        <a:bodyPr/>
        <a:lstStyle/>
        <a:p>
          <a:endParaRPr lang="fr-FR"/>
        </a:p>
      </dgm:t>
    </dgm:pt>
    <dgm:pt modelId="{0FCE95B8-B6F2-4269-A9E7-CF1EDD35B4A9}" type="pres">
      <dgm:prSet presAssocID="{BDC2F35A-B5DF-4C14-85C0-DC890582CF18}" presName="Name13" presStyleLbl="parChTrans1D2" presStyleIdx="3" presStyleCnt="9"/>
      <dgm:spPr/>
      <dgm:t>
        <a:bodyPr/>
        <a:lstStyle/>
        <a:p>
          <a:endParaRPr lang="fr-FR"/>
        </a:p>
      </dgm:t>
    </dgm:pt>
    <dgm:pt modelId="{DEEB57CE-26F0-41D4-B0C7-C95BD2C906CB}" type="pres">
      <dgm:prSet presAssocID="{230543DF-3DFD-494A-A8DC-DE61E53E200A}" presName="childText" presStyleLbl="bgAcc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A13AA-E047-441F-814A-26DF9E207537}" type="pres">
      <dgm:prSet presAssocID="{CD4B95EF-50FF-4CA3-BF24-BCDEEEE8EB7D}" presName="Name13" presStyleLbl="parChTrans1D2" presStyleIdx="4" presStyleCnt="9"/>
      <dgm:spPr/>
      <dgm:t>
        <a:bodyPr/>
        <a:lstStyle/>
        <a:p>
          <a:endParaRPr lang="fr-FR"/>
        </a:p>
      </dgm:t>
    </dgm:pt>
    <dgm:pt modelId="{289A6B72-59DE-4BC8-87D8-A5BBF36DF1B0}" type="pres">
      <dgm:prSet presAssocID="{1358462E-7F99-4108-AD43-D5516A3B3FAA}" presName="childText" presStyleLbl="bgAcc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4C538A-3394-4B90-8DBC-EBE2501D2EFB}" type="pres">
      <dgm:prSet presAssocID="{A71ED8AD-849C-4FB3-A622-39B4FEC20066}" presName="Name13" presStyleLbl="parChTrans1D2" presStyleIdx="5" presStyleCnt="9"/>
      <dgm:spPr/>
      <dgm:t>
        <a:bodyPr/>
        <a:lstStyle/>
        <a:p>
          <a:endParaRPr lang="fr-FR"/>
        </a:p>
      </dgm:t>
    </dgm:pt>
    <dgm:pt modelId="{5AD48C57-9F22-4B69-8D74-9FF620E3DAED}" type="pres">
      <dgm:prSet presAssocID="{F009FF84-9A55-40CA-B8B7-33BFA8E4F670}" presName="childText" presStyleLbl="bgAcc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C6BCA5-32E8-48BF-917E-661A07FC14D6}" type="pres">
      <dgm:prSet presAssocID="{C0F8536C-DD1B-4776-AA5B-79BC9BEDA21B}" presName="root" presStyleCnt="0"/>
      <dgm:spPr/>
      <dgm:t>
        <a:bodyPr/>
        <a:lstStyle/>
        <a:p>
          <a:endParaRPr lang="fr-FR"/>
        </a:p>
      </dgm:t>
    </dgm:pt>
    <dgm:pt modelId="{C4914961-519B-4F2B-911A-A202CA23CB95}" type="pres">
      <dgm:prSet presAssocID="{C0F8536C-DD1B-4776-AA5B-79BC9BEDA21B}" presName="rootComposite" presStyleCnt="0"/>
      <dgm:spPr/>
      <dgm:t>
        <a:bodyPr/>
        <a:lstStyle/>
        <a:p>
          <a:endParaRPr lang="fr-FR"/>
        </a:p>
      </dgm:t>
    </dgm:pt>
    <dgm:pt modelId="{49BE1909-6579-420A-88C9-5C6BD9B8CC7A}" type="pres">
      <dgm:prSet presAssocID="{C0F8536C-DD1B-4776-AA5B-79BC9BEDA21B}" presName="rootText" presStyleLbl="node1" presStyleIdx="2" presStyleCnt="3"/>
      <dgm:spPr/>
      <dgm:t>
        <a:bodyPr/>
        <a:lstStyle/>
        <a:p>
          <a:endParaRPr lang="en-US"/>
        </a:p>
      </dgm:t>
    </dgm:pt>
    <dgm:pt modelId="{8F8498B4-E26C-41BD-BF03-CA753B8B0810}" type="pres">
      <dgm:prSet presAssocID="{C0F8536C-DD1B-4776-AA5B-79BC9BEDA21B}" presName="rootConnector" presStyleLbl="node1" presStyleIdx="2" presStyleCnt="3"/>
      <dgm:spPr/>
      <dgm:t>
        <a:bodyPr/>
        <a:lstStyle/>
        <a:p>
          <a:endParaRPr lang="fr-FR"/>
        </a:p>
      </dgm:t>
    </dgm:pt>
    <dgm:pt modelId="{9BBF7978-37DA-4DDA-92D4-65B2160CC739}" type="pres">
      <dgm:prSet presAssocID="{C0F8536C-DD1B-4776-AA5B-79BC9BEDA21B}" presName="childShape" presStyleCnt="0"/>
      <dgm:spPr/>
      <dgm:t>
        <a:bodyPr/>
        <a:lstStyle/>
        <a:p>
          <a:endParaRPr lang="fr-FR"/>
        </a:p>
      </dgm:t>
    </dgm:pt>
    <dgm:pt modelId="{B482B07C-F58F-4FEC-A1AB-F61E89A896B5}" type="pres">
      <dgm:prSet presAssocID="{852E31A6-3D02-43D6-A7A5-10075A44BB82}" presName="Name13" presStyleLbl="parChTrans1D2" presStyleIdx="6" presStyleCnt="9"/>
      <dgm:spPr/>
      <dgm:t>
        <a:bodyPr/>
        <a:lstStyle/>
        <a:p>
          <a:endParaRPr lang="fr-FR"/>
        </a:p>
      </dgm:t>
    </dgm:pt>
    <dgm:pt modelId="{01D99697-24C5-40BD-A47C-5F99CB244A35}" type="pres">
      <dgm:prSet presAssocID="{1B8C13B6-1CF7-469D-AAC5-4A09BBB5DEF0}" presName="childText" presStyleLbl="bgAcc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26C734-F9EB-4F09-8AB5-C0CD1FB31402}" type="pres">
      <dgm:prSet presAssocID="{2C3B07BF-63C8-4DE6-B93A-301E8A6D3EE0}" presName="Name13" presStyleLbl="parChTrans1D2" presStyleIdx="7" presStyleCnt="9"/>
      <dgm:spPr/>
      <dgm:t>
        <a:bodyPr/>
        <a:lstStyle/>
        <a:p>
          <a:endParaRPr lang="fr-FR"/>
        </a:p>
      </dgm:t>
    </dgm:pt>
    <dgm:pt modelId="{9BD53D80-DF27-4E61-9834-9E124C800A86}" type="pres">
      <dgm:prSet presAssocID="{A42F89DE-85B1-45CD-B11D-3714B1496F70}" presName="childText" presStyleLbl="bgAcc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B38CD7-BB69-4C2B-B131-194E5A375BF8}" type="pres">
      <dgm:prSet presAssocID="{1E5606D1-7320-4A77-9C95-D21C97083738}" presName="Name13" presStyleLbl="parChTrans1D2" presStyleIdx="8" presStyleCnt="9"/>
      <dgm:spPr/>
      <dgm:t>
        <a:bodyPr/>
        <a:lstStyle/>
        <a:p>
          <a:endParaRPr lang="fr-FR"/>
        </a:p>
      </dgm:t>
    </dgm:pt>
    <dgm:pt modelId="{04D855D9-8C94-484E-95DA-CEDBD34FC1A4}" type="pres">
      <dgm:prSet presAssocID="{D33278A4-C60B-451F-B1B0-1DE82A38E1A0}" presName="childText" presStyleLbl="bgAcc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17DE580-4A18-4656-9D89-56CB8233FA4D}" srcId="{1D8FA778-AC75-4001-8452-DE9C9AA3F81B}" destId="{C0F8536C-DD1B-4776-AA5B-79BC9BEDA21B}" srcOrd="2" destOrd="0" parTransId="{5C40751F-83D3-4C7D-9FF7-D8FB7FECABC6}" sibTransId="{399DEC93-42BD-4B7C-BCA0-96342E401E3F}"/>
    <dgm:cxn modelId="{9D6EA616-D5C4-46F0-B983-8641E040359F}" type="presOf" srcId="{D33278A4-C60B-451F-B1B0-1DE82A38E1A0}" destId="{04D855D9-8C94-484E-95DA-CEDBD34FC1A4}" srcOrd="0" destOrd="0" presId="urn:microsoft.com/office/officeart/2005/8/layout/hierarchy3"/>
    <dgm:cxn modelId="{B659682E-5C5B-43ED-B462-54A897898A06}" type="presOf" srcId="{1358462E-7F99-4108-AD43-D5516A3B3FAA}" destId="{289A6B72-59DE-4BC8-87D8-A5BBF36DF1B0}" srcOrd="0" destOrd="0" presId="urn:microsoft.com/office/officeart/2005/8/layout/hierarchy3"/>
    <dgm:cxn modelId="{8ACF414E-1638-44F1-A716-88B13910264B}" type="presOf" srcId="{1B8C13B6-1CF7-469D-AAC5-4A09BBB5DEF0}" destId="{01D99697-24C5-40BD-A47C-5F99CB244A35}" srcOrd="0" destOrd="0" presId="urn:microsoft.com/office/officeart/2005/8/layout/hierarchy3"/>
    <dgm:cxn modelId="{A1CBEBC4-0209-4564-AA3B-80452182A8A3}" type="presOf" srcId="{1E5606D1-7320-4A77-9C95-D21C97083738}" destId="{F1B38CD7-BB69-4C2B-B131-194E5A375BF8}" srcOrd="0" destOrd="0" presId="urn:microsoft.com/office/officeart/2005/8/layout/hierarchy3"/>
    <dgm:cxn modelId="{9326CE4D-FF2D-4088-826F-DB84EFA10E30}" type="presOf" srcId="{C0F8536C-DD1B-4776-AA5B-79BC9BEDA21B}" destId="{49BE1909-6579-420A-88C9-5C6BD9B8CC7A}" srcOrd="0" destOrd="0" presId="urn:microsoft.com/office/officeart/2005/8/layout/hierarchy3"/>
    <dgm:cxn modelId="{C298BA0E-FA35-45B2-86E0-EBF5F2FC8C64}" srcId="{C0F8536C-DD1B-4776-AA5B-79BC9BEDA21B}" destId="{D33278A4-C60B-451F-B1B0-1DE82A38E1A0}" srcOrd="2" destOrd="0" parTransId="{1E5606D1-7320-4A77-9C95-D21C97083738}" sibTransId="{AD1CF75E-BD93-4B50-A625-8E06FC1E3045}"/>
    <dgm:cxn modelId="{4BA4DD91-5EB4-4CC2-BA4E-1332D472449F}" type="presOf" srcId="{852E31A6-3D02-43D6-A7A5-10075A44BB82}" destId="{B482B07C-F58F-4FEC-A1AB-F61E89A896B5}" srcOrd="0" destOrd="0" presId="urn:microsoft.com/office/officeart/2005/8/layout/hierarchy3"/>
    <dgm:cxn modelId="{BD94F7E7-4BCC-49CA-879B-E6143060B749}" srcId="{C0F8536C-DD1B-4776-AA5B-79BC9BEDA21B}" destId="{1B8C13B6-1CF7-469D-AAC5-4A09BBB5DEF0}" srcOrd="0" destOrd="0" parTransId="{852E31A6-3D02-43D6-A7A5-10075A44BB82}" sibTransId="{33CF5995-5CC0-4F38-9880-CFFFFF89FF6B}"/>
    <dgm:cxn modelId="{EB98EB88-4881-4C46-898D-F6189A085345}" type="presOf" srcId="{C0F8536C-DD1B-4776-AA5B-79BC9BEDA21B}" destId="{8F8498B4-E26C-41BD-BF03-CA753B8B0810}" srcOrd="1" destOrd="0" presId="urn:microsoft.com/office/officeart/2005/8/layout/hierarchy3"/>
    <dgm:cxn modelId="{AD6E412E-E6E3-45E4-A1DA-1322D537B7D6}" type="presOf" srcId="{4A46D63B-A11A-4892-957D-159A4D7BCA9A}" destId="{61540FE3-5256-45EE-A6F8-4A92A11ACD68}" srcOrd="0" destOrd="0" presId="urn:microsoft.com/office/officeart/2005/8/layout/hierarchy3"/>
    <dgm:cxn modelId="{1BE8A699-F0EF-4AA8-A4D6-A198AC262535}" type="presOf" srcId="{1D8FA778-AC75-4001-8452-DE9C9AA3F81B}" destId="{AB520C78-F724-408D-AA15-0BE0A2864193}" srcOrd="0" destOrd="0" presId="urn:microsoft.com/office/officeart/2005/8/layout/hierarchy3"/>
    <dgm:cxn modelId="{1A3F6853-F8D1-4BCF-8970-97F26FA11E3D}" type="presOf" srcId="{230543DF-3DFD-494A-A8DC-DE61E53E200A}" destId="{DEEB57CE-26F0-41D4-B0C7-C95BD2C906CB}" srcOrd="0" destOrd="0" presId="urn:microsoft.com/office/officeart/2005/8/layout/hierarchy3"/>
    <dgm:cxn modelId="{E4F81E17-0FE8-4872-964D-6484078BE87C}" type="presOf" srcId="{BDC2F35A-B5DF-4C14-85C0-DC890582CF18}" destId="{0FCE95B8-B6F2-4269-A9E7-CF1EDD35B4A9}" srcOrd="0" destOrd="0" presId="urn:microsoft.com/office/officeart/2005/8/layout/hierarchy3"/>
    <dgm:cxn modelId="{431895DF-4D66-4D82-97E1-D2D76E7B23E6}" srcId="{CA2CA066-BC63-4AF6-94CD-CDABBC135A80}" destId="{0D3F8383-CE9B-4C9C-BF82-BBD44A59BDBB}" srcOrd="0" destOrd="0" parTransId="{F7CAB9BF-5C14-4B09-A269-0F0B27C7ADD5}" sibTransId="{03778E92-6AC7-4601-8D2E-84E16F34EAB2}"/>
    <dgm:cxn modelId="{66A716F7-C131-477B-9467-4FEE3818BE9D}" srcId="{1D8FA778-AC75-4001-8452-DE9C9AA3F81B}" destId="{CA2CA066-BC63-4AF6-94CD-CDABBC135A80}" srcOrd="0" destOrd="0" parTransId="{A5E75588-C89C-4618-9C98-BFA00BEA8719}" sibTransId="{50E1B31C-7794-4358-9E4C-7A911A05C0D4}"/>
    <dgm:cxn modelId="{604D7F55-BEE1-474E-A7C4-DD50D4EAAB7B}" type="presOf" srcId="{F7CAB9BF-5C14-4B09-A269-0F0B27C7ADD5}" destId="{909A8864-8E33-434F-AF74-9B43AA0110F4}" srcOrd="0" destOrd="0" presId="urn:microsoft.com/office/officeart/2005/8/layout/hierarchy3"/>
    <dgm:cxn modelId="{D3E6B9BD-B6CD-42D9-88EA-6889D8CAC0CF}" srcId="{B6591C20-5FD5-4406-B0B7-4D3D07B034BA}" destId="{1358462E-7F99-4108-AD43-D5516A3B3FAA}" srcOrd="1" destOrd="0" parTransId="{CD4B95EF-50FF-4CA3-BF24-BCDEEEE8EB7D}" sibTransId="{2F010BE6-A3C9-40FC-BC73-2BDA180078C5}"/>
    <dgm:cxn modelId="{CB2DD847-10A6-45AC-B67C-64C74F711398}" type="presOf" srcId="{CD4B95EF-50FF-4CA3-BF24-BCDEEEE8EB7D}" destId="{46FA13AA-E047-441F-814A-26DF9E207537}" srcOrd="0" destOrd="0" presId="urn:microsoft.com/office/officeart/2005/8/layout/hierarchy3"/>
    <dgm:cxn modelId="{16F983F2-3ED4-4F67-8069-9D5B64351EC7}" srcId="{B6591C20-5FD5-4406-B0B7-4D3D07B034BA}" destId="{F009FF84-9A55-40CA-B8B7-33BFA8E4F670}" srcOrd="2" destOrd="0" parTransId="{A71ED8AD-849C-4FB3-A622-39B4FEC20066}" sibTransId="{CD8F87F6-7203-4F01-BECC-60D5849A3DFE}"/>
    <dgm:cxn modelId="{8A4BCAD3-820A-4C4E-A076-B07C2416B569}" type="presOf" srcId="{A71ED8AD-849C-4FB3-A622-39B4FEC20066}" destId="{994C538A-3394-4B90-8DBC-EBE2501D2EFB}" srcOrd="0" destOrd="0" presId="urn:microsoft.com/office/officeart/2005/8/layout/hierarchy3"/>
    <dgm:cxn modelId="{33F6820E-D636-4EEC-B761-5F50F8C559FA}" type="presOf" srcId="{0D3F8383-CE9B-4C9C-BF82-BBD44A59BDBB}" destId="{9E5B1B33-3787-4E5B-B562-B9417A13557F}" srcOrd="0" destOrd="0" presId="urn:microsoft.com/office/officeart/2005/8/layout/hierarchy3"/>
    <dgm:cxn modelId="{0A0DCD7F-74E3-4D0E-8B36-61B70A8DCF24}" srcId="{1D8FA778-AC75-4001-8452-DE9C9AA3F81B}" destId="{B6591C20-5FD5-4406-B0B7-4D3D07B034BA}" srcOrd="1" destOrd="0" parTransId="{D1BE7B61-12CA-4FF5-9791-30F43A7AA2D4}" sibTransId="{C41694BF-1524-46AD-BC3A-771C8AD60122}"/>
    <dgm:cxn modelId="{2B076DEA-49FC-4152-A842-C6A550750171}" type="presOf" srcId="{7F8EEB05-288A-46A9-8E38-50B59874AE49}" destId="{6B78846F-E673-408C-8AF6-B30D156BF308}" srcOrd="0" destOrd="0" presId="urn:microsoft.com/office/officeart/2005/8/layout/hierarchy3"/>
    <dgm:cxn modelId="{895DE6CC-9B25-4379-B894-B84CA52F7789}" type="presOf" srcId="{2C3B07BF-63C8-4DE6-B93A-301E8A6D3EE0}" destId="{E226C734-F9EB-4F09-8AB5-C0CD1FB31402}" srcOrd="0" destOrd="0" presId="urn:microsoft.com/office/officeart/2005/8/layout/hierarchy3"/>
    <dgm:cxn modelId="{0BF4958C-CF18-4CC4-B416-B4EBDC897220}" srcId="{C0F8536C-DD1B-4776-AA5B-79BC9BEDA21B}" destId="{A42F89DE-85B1-45CD-B11D-3714B1496F70}" srcOrd="1" destOrd="0" parTransId="{2C3B07BF-63C8-4DE6-B93A-301E8A6D3EE0}" sibTransId="{40A39B81-A5F8-49FD-8AC5-3EB0A6FC817C}"/>
    <dgm:cxn modelId="{32C1F6C7-EFBD-410E-88C6-4AEFB3E55251}" type="presOf" srcId="{CA2CA066-BC63-4AF6-94CD-CDABBC135A80}" destId="{E2FD3C02-E5AC-4A00-9873-5B9B2596A4DE}" srcOrd="1" destOrd="0" presId="urn:microsoft.com/office/officeart/2005/8/layout/hierarchy3"/>
    <dgm:cxn modelId="{E6E2E9DD-57BA-408B-81E5-5992AF5B5232}" type="presOf" srcId="{77ED3C15-CF36-493F-A863-3B8F073457AE}" destId="{3DEE13C7-1048-45B0-BD3B-44B102AA4294}" srcOrd="0" destOrd="0" presId="urn:microsoft.com/office/officeart/2005/8/layout/hierarchy3"/>
    <dgm:cxn modelId="{94FD46F6-5F7B-4479-9EF9-DC57B53DE8EA}" type="presOf" srcId="{F009FF84-9A55-40CA-B8B7-33BFA8E4F670}" destId="{5AD48C57-9F22-4B69-8D74-9FF620E3DAED}" srcOrd="0" destOrd="0" presId="urn:microsoft.com/office/officeart/2005/8/layout/hierarchy3"/>
    <dgm:cxn modelId="{F003253D-711B-48D2-A84E-404F08FDD7E4}" type="presOf" srcId="{B6591C20-5FD5-4406-B0B7-4D3D07B034BA}" destId="{5C0B5E32-A201-45EF-94FE-B922EA53429B}" srcOrd="1" destOrd="0" presId="urn:microsoft.com/office/officeart/2005/8/layout/hierarchy3"/>
    <dgm:cxn modelId="{684A84BE-5793-44D9-810A-8C1AA4D58672}" type="presOf" srcId="{B6591C20-5FD5-4406-B0B7-4D3D07B034BA}" destId="{23560E11-74D2-4320-B3FF-F5E3C93101DE}" srcOrd="0" destOrd="0" presId="urn:microsoft.com/office/officeart/2005/8/layout/hierarchy3"/>
    <dgm:cxn modelId="{733ED626-8DEB-48FA-9900-9783004E5CB9}" srcId="{CA2CA066-BC63-4AF6-94CD-CDABBC135A80}" destId="{843D20E5-0C38-422D-832A-542F6EDBA108}" srcOrd="1" destOrd="0" parTransId="{4A46D63B-A11A-4892-957D-159A4D7BCA9A}" sibTransId="{5526B46E-4082-4657-BC91-E76B8F7FE4F0}"/>
    <dgm:cxn modelId="{230AC3C6-2892-4146-8B66-D7B8A55E3DFE}" srcId="{CA2CA066-BC63-4AF6-94CD-CDABBC135A80}" destId="{7F8EEB05-288A-46A9-8E38-50B59874AE49}" srcOrd="2" destOrd="0" parTransId="{77ED3C15-CF36-493F-A863-3B8F073457AE}" sibTransId="{F184F387-E77C-480D-989D-A08DF672391F}"/>
    <dgm:cxn modelId="{AFC339F7-FDF5-4290-9BB7-AE2872468EE0}" type="presOf" srcId="{CA2CA066-BC63-4AF6-94CD-CDABBC135A80}" destId="{3C2A5B2B-6B2E-4723-885E-1120F86391CC}" srcOrd="0" destOrd="0" presId="urn:microsoft.com/office/officeart/2005/8/layout/hierarchy3"/>
    <dgm:cxn modelId="{98F8E9CD-2928-4255-9CA9-17137B9A6B8C}" type="presOf" srcId="{843D20E5-0C38-422D-832A-542F6EDBA108}" destId="{DBE16381-8D6E-4A03-B68C-7A9BB570749E}" srcOrd="0" destOrd="0" presId="urn:microsoft.com/office/officeart/2005/8/layout/hierarchy3"/>
    <dgm:cxn modelId="{B34BB2AB-1094-4A17-8087-1CFA9F361CDA}" srcId="{B6591C20-5FD5-4406-B0B7-4D3D07B034BA}" destId="{230543DF-3DFD-494A-A8DC-DE61E53E200A}" srcOrd="0" destOrd="0" parTransId="{BDC2F35A-B5DF-4C14-85C0-DC890582CF18}" sibTransId="{A6E70B90-B21F-46A7-A53D-0DE5D98E582E}"/>
    <dgm:cxn modelId="{210C42F7-6937-4783-9EB1-D3CCE40B24C0}" type="presOf" srcId="{A42F89DE-85B1-45CD-B11D-3714B1496F70}" destId="{9BD53D80-DF27-4E61-9834-9E124C800A86}" srcOrd="0" destOrd="0" presId="urn:microsoft.com/office/officeart/2005/8/layout/hierarchy3"/>
    <dgm:cxn modelId="{342FFCC2-D6A0-4D67-9273-7FCB65F13537}" type="presParOf" srcId="{AB520C78-F724-408D-AA15-0BE0A2864193}" destId="{957CDF73-B78A-4AA6-818E-1B7B9CFF0FF9}" srcOrd="0" destOrd="0" presId="urn:microsoft.com/office/officeart/2005/8/layout/hierarchy3"/>
    <dgm:cxn modelId="{61F8AC35-C618-496C-BE70-FB35A8B55E21}" type="presParOf" srcId="{957CDF73-B78A-4AA6-818E-1B7B9CFF0FF9}" destId="{63AA0810-81E1-4E40-B3DD-D06FC795C22C}" srcOrd="0" destOrd="0" presId="urn:microsoft.com/office/officeart/2005/8/layout/hierarchy3"/>
    <dgm:cxn modelId="{984FA572-9120-4F2A-A31E-DE08F3FFAF92}" type="presParOf" srcId="{63AA0810-81E1-4E40-B3DD-D06FC795C22C}" destId="{3C2A5B2B-6B2E-4723-885E-1120F86391CC}" srcOrd="0" destOrd="0" presId="urn:microsoft.com/office/officeart/2005/8/layout/hierarchy3"/>
    <dgm:cxn modelId="{C7E9288D-555A-4A8A-959B-E2C6B3BFAB55}" type="presParOf" srcId="{63AA0810-81E1-4E40-B3DD-D06FC795C22C}" destId="{E2FD3C02-E5AC-4A00-9873-5B9B2596A4DE}" srcOrd="1" destOrd="0" presId="urn:microsoft.com/office/officeart/2005/8/layout/hierarchy3"/>
    <dgm:cxn modelId="{B2C489D7-BE00-4B3E-ADAA-BFDED251E285}" type="presParOf" srcId="{957CDF73-B78A-4AA6-818E-1B7B9CFF0FF9}" destId="{27FFDD8F-9CC5-49FC-A3DC-1976B59B5811}" srcOrd="1" destOrd="0" presId="urn:microsoft.com/office/officeart/2005/8/layout/hierarchy3"/>
    <dgm:cxn modelId="{584DD1EC-0B51-4D17-A9F8-FB98D060B780}" type="presParOf" srcId="{27FFDD8F-9CC5-49FC-A3DC-1976B59B5811}" destId="{909A8864-8E33-434F-AF74-9B43AA0110F4}" srcOrd="0" destOrd="0" presId="urn:microsoft.com/office/officeart/2005/8/layout/hierarchy3"/>
    <dgm:cxn modelId="{F3483902-EF46-40A6-A51B-D3DCF090196B}" type="presParOf" srcId="{27FFDD8F-9CC5-49FC-A3DC-1976B59B5811}" destId="{9E5B1B33-3787-4E5B-B562-B9417A13557F}" srcOrd="1" destOrd="0" presId="urn:microsoft.com/office/officeart/2005/8/layout/hierarchy3"/>
    <dgm:cxn modelId="{7E42E5DA-DBB8-4A11-8A10-18EA35CD516C}" type="presParOf" srcId="{27FFDD8F-9CC5-49FC-A3DC-1976B59B5811}" destId="{61540FE3-5256-45EE-A6F8-4A92A11ACD68}" srcOrd="2" destOrd="0" presId="urn:microsoft.com/office/officeart/2005/8/layout/hierarchy3"/>
    <dgm:cxn modelId="{7E66F0E7-9BEB-4F92-8676-64EB06139BC6}" type="presParOf" srcId="{27FFDD8F-9CC5-49FC-A3DC-1976B59B5811}" destId="{DBE16381-8D6E-4A03-B68C-7A9BB570749E}" srcOrd="3" destOrd="0" presId="urn:microsoft.com/office/officeart/2005/8/layout/hierarchy3"/>
    <dgm:cxn modelId="{BC0A60F6-F5EF-450A-81EF-43C698ED7DD6}" type="presParOf" srcId="{27FFDD8F-9CC5-49FC-A3DC-1976B59B5811}" destId="{3DEE13C7-1048-45B0-BD3B-44B102AA4294}" srcOrd="4" destOrd="0" presId="urn:microsoft.com/office/officeart/2005/8/layout/hierarchy3"/>
    <dgm:cxn modelId="{14279118-83E3-4109-8A69-2A64199CA9BC}" type="presParOf" srcId="{27FFDD8F-9CC5-49FC-A3DC-1976B59B5811}" destId="{6B78846F-E673-408C-8AF6-B30D156BF308}" srcOrd="5" destOrd="0" presId="urn:microsoft.com/office/officeart/2005/8/layout/hierarchy3"/>
    <dgm:cxn modelId="{7E09B5FD-933D-4822-AF95-36044FCD122F}" type="presParOf" srcId="{AB520C78-F724-408D-AA15-0BE0A2864193}" destId="{DBDE9ED6-7B73-4A7C-A7C4-42BE78B9F853}" srcOrd="1" destOrd="0" presId="urn:microsoft.com/office/officeart/2005/8/layout/hierarchy3"/>
    <dgm:cxn modelId="{6B4BA7FA-6C61-48AB-AAFE-2EB3E58BD41A}" type="presParOf" srcId="{DBDE9ED6-7B73-4A7C-A7C4-42BE78B9F853}" destId="{0D745E18-5A69-46B8-99A9-3B4B8CCD9F16}" srcOrd="0" destOrd="0" presId="urn:microsoft.com/office/officeart/2005/8/layout/hierarchy3"/>
    <dgm:cxn modelId="{209CCC8D-CA45-4CD4-9196-C14AFC6A9341}" type="presParOf" srcId="{0D745E18-5A69-46B8-99A9-3B4B8CCD9F16}" destId="{23560E11-74D2-4320-B3FF-F5E3C93101DE}" srcOrd="0" destOrd="0" presId="urn:microsoft.com/office/officeart/2005/8/layout/hierarchy3"/>
    <dgm:cxn modelId="{4EB7FB9F-2ACE-4001-A85B-5181F2919DFB}" type="presParOf" srcId="{0D745E18-5A69-46B8-99A9-3B4B8CCD9F16}" destId="{5C0B5E32-A201-45EF-94FE-B922EA53429B}" srcOrd="1" destOrd="0" presId="urn:microsoft.com/office/officeart/2005/8/layout/hierarchy3"/>
    <dgm:cxn modelId="{455A1B04-0BD5-4284-A1E8-498C74B30FC3}" type="presParOf" srcId="{DBDE9ED6-7B73-4A7C-A7C4-42BE78B9F853}" destId="{5AFA1328-6A89-41E1-802E-3382E04EC366}" srcOrd="1" destOrd="0" presId="urn:microsoft.com/office/officeart/2005/8/layout/hierarchy3"/>
    <dgm:cxn modelId="{10705359-BCFA-4BD8-BD89-FAED8A233D9B}" type="presParOf" srcId="{5AFA1328-6A89-41E1-802E-3382E04EC366}" destId="{0FCE95B8-B6F2-4269-A9E7-CF1EDD35B4A9}" srcOrd="0" destOrd="0" presId="urn:microsoft.com/office/officeart/2005/8/layout/hierarchy3"/>
    <dgm:cxn modelId="{3B8E2460-1A49-4B0F-B5ED-3F4905B6127F}" type="presParOf" srcId="{5AFA1328-6A89-41E1-802E-3382E04EC366}" destId="{DEEB57CE-26F0-41D4-B0C7-C95BD2C906CB}" srcOrd="1" destOrd="0" presId="urn:microsoft.com/office/officeart/2005/8/layout/hierarchy3"/>
    <dgm:cxn modelId="{FD48607D-6721-4388-B727-2CC8386A8678}" type="presParOf" srcId="{5AFA1328-6A89-41E1-802E-3382E04EC366}" destId="{46FA13AA-E047-441F-814A-26DF9E207537}" srcOrd="2" destOrd="0" presId="urn:microsoft.com/office/officeart/2005/8/layout/hierarchy3"/>
    <dgm:cxn modelId="{149A6944-02D3-4DAA-BF4D-6313D27D1BF9}" type="presParOf" srcId="{5AFA1328-6A89-41E1-802E-3382E04EC366}" destId="{289A6B72-59DE-4BC8-87D8-A5BBF36DF1B0}" srcOrd="3" destOrd="0" presId="urn:microsoft.com/office/officeart/2005/8/layout/hierarchy3"/>
    <dgm:cxn modelId="{535714D8-7840-4518-8D56-1B7B2FFD4F6C}" type="presParOf" srcId="{5AFA1328-6A89-41E1-802E-3382E04EC366}" destId="{994C538A-3394-4B90-8DBC-EBE2501D2EFB}" srcOrd="4" destOrd="0" presId="urn:microsoft.com/office/officeart/2005/8/layout/hierarchy3"/>
    <dgm:cxn modelId="{5C966A43-7026-49B0-84B1-A29BDB0C68F9}" type="presParOf" srcId="{5AFA1328-6A89-41E1-802E-3382E04EC366}" destId="{5AD48C57-9F22-4B69-8D74-9FF620E3DAED}" srcOrd="5" destOrd="0" presId="urn:microsoft.com/office/officeart/2005/8/layout/hierarchy3"/>
    <dgm:cxn modelId="{BB7A6E3F-2CD6-48E7-8578-0C8DF7019C57}" type="presParOf" srcId="{AB520C78-F724-408D-AA15-0BE0A2864193}" destId="{5FC6BCA5-32E8-48BF-917E-661A07FC14D6}" srcOrd="2" destOrd="0" presId="urn:microsoft.com/office/officeart/2005/8/layout/hierarchy3"/>
    <dgm:cxn modelId="{80AF5EAE-D73F-4687-9B3B-A094A2FC7C5C}" type="presParOf" srcId="{5FC6BCA5-32E8-48BF-917E-661A07FC14D6}" destId="{C4914961-519B-4F2B-911A-A202CA23CB95}" srcOrd="0" destOrd="0" presId="urn:microsoft.com/office/officeart/2005/8/layout/hierarchy3"/>
    <dgm:cxn modelId="{0499B9D7-CFC1-4935-9920-9D267DC827F4}" type="presParOf" srcId="{C4914961-519B-4F2B-911A-A202CA23CB95}" destId="{49BE1909-6579-420A-88C9-5C6BD9B8CC7A}" srcOrd="0" destOrd="0" presId="urn:microsoft.com/office/officeart/2005/8/layout/hierarchy3"/>
    <dgm:cxn modelId="{BD774726-7706-4678-B2BC-9F0ABAF9038A}" type="presParOf" srcId="{C4914961-519B-4F2B-911A-A202CA23CB95}" destId="{8F8498B4-E26C-41BD-BF03-CA753B8B0810}" srcOrd="1" destOrd="0" presId="urn:microsoft.com/office/officeart/2005/8/layout/hierarchy3"/>
    <dgm:cxn modelId="{B06C3C94-6DAE-44F0-83BF-34593AF67F75}" type="presParOf" srcId="{5FC6BCA5-32E8-48BF-917E-661A07FC14D6}" destId="{9BBF7978-37DA-4DDA-92D4-65B2160CC739}" srcOrd="1" destOrd="0" presId="urn:microsoft.com/office/officeart/2005/8/layout/hierarchy3"/>
    <dgm:cxn modelId="{AEC867B7-692A-4E67-AE35-A26108EB4A9D}" type="presParOf" srcId="{9BBF7978-37DA-4DDA-92D4-65B2160CC739}" destId="{B482B07C-F58F-4FEC-A1AB-F61E89A896B5}" srcOrd="0" destOrd="0" presId="urn:microsoft.com/office/officeart/2005/8/layout/hierarchy3"/>
    <dgm:cxn modelId="{7ADDC053-FE65-4704-B36C-574F6FAA76D9}" type="presParOf" srcId="{9BBF7978-37DA-4DDA-92D4-65B2160CC739}" destId="{01D99697-24C5-40BD-A47C-5F99CB244A35}" srcOrd="1" destOrd="0" presId="urn:microsoft.com/office/officeart/2005/8/layout/hierarchy3"/>
    <dgm:cxn modelId="{F3AAA559-D31B-4145-A419-CB49B0683723}" type="presParOf" srcId="{9BBF7978-37DA-4DDA-92D4-65B2160CC739}" destId="{E226C734-F9EB-4F09-8AB5-C0CD1FB31402}" srcOrd="2" destOrd="0" presId="urn:microsoft.com/office/officeart/2005/8/layout/hierarchy3"/>
    <dgm:cxn modelId="{AD33211B-689B-4698-9156-DF987FFB455F}" type="presParOf" srcId="{9BBF7978-37DA-4DDA-92D4-65B2160CC739}" destId="{9BD53D80-DF27-4E61-9834-9E124C800A86}" srcOrd="3" destOrd="0" presId="urn:microsoft.com/office/officeart/2005/8/layout/hierarchy3"/>
    <dgm:cxn modelId="{8E2B3BAA-98F4-4512-A790-9A2E5C3B935D}" type="presParOf" srcId="{9BBF7978-37DA-4DDA-92D4-65B2160CC739}" destId="{F1B38CD7-BB69-4C2B-B131-194E5A375BF8}" srcOrd="4" destOrd="0" presId="urn:microsoft.com/office/officeart/2005/8/layout/hierarchy3"/>
    <dgm:cxn modelId="{C9F60318-7BE2-489A-A173-FA7ADEA2FED9}" type="presParOf" srcId="{9BBF7978-37DA-4DDA-92D4-65B2160CC739}" destId="{04D855D9-8C94-484E-95DA-CEDBD34FC1A4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8FA778-AC75-4001-8452-DE9C9AA3F81B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2CA066-BC63-4AF6-94CD-CDABBC135A80}">
      <dgm:prSet phldrT="[Text]"/>
      <dgm:spPr/>
      <dgm:t>
        <a:bodyPr/>
        <a:lstStyle/>
        <a:p>
          <a:r>
            <a:rPr lang="en-US" dirty="0" smtClean="0"/>
            <a:t>High Q</a:t>
          </a:r>
          <a:endParaRPr lang="en-US" dirty="0"/>
        </a:p>
      </dgm:t>
    </dgm:pt>
    <dgm:pt modelId="{A5E75588-C89C-4618-9C98-BFA00BEA8719}" type="parTrans" cxnId="{66A716F7-C131-477B-9467-4FEE3818BE9D}">
      <dgm:prSet/>
      <dgm:spPr/>
      <dgm:t>
        <a:bodyPr/>
        <a:lstStyle/>
        <a:p>
          <a:endParaRPr lang="en-US"/>
        </a:p>
      </dgm:t>
    </dgm:pt>
    <dgm:pt modelId="{50E1B31C-7794-4358-9E4C-7A911A05C0D4}" type="sibTrans" cxnId="{66A716F7-C131-477B-9467-4FEE3818BE9D}">
      <dgm:prSet/>
      <dgm:spPr/>
      <dgm:t>
        <a:bodyPr/>
        <a:lstStyle/>
        <a:p>
          <a:endParaRPr lang="en-US"/>
        </a:p>
      </dgm:t>
    </dgm:pt>
    <dgm:pt modelId="{0D3F8383-CE9B-4C9C-BF82-BBD44A59BDBB}">
      <dgm:prSet phldrT="[Text]"/>
      <dgm:spPr/>
      <dgm:t>
        <a:bodyPr/>
        <a:lstStyle/>
        <a:p>
          <a:r>
            <a:rPr lang="en-US" dirty="0" smtClean="0"/>
            <a:t>decay</a:t>
          </a:r>
          <a:endParaRPr lang="en-US" dirty="0"/>
        </a:p>
      </dgm:t>
    </dgm:pt>
    <dgm:pt modelId="{F7CAB9BF-5C14-4B09-A269-0F0B27C7ADD5}" type="parTrans" cxnId="{431895DF-4D66-4D82-97E1-D2D76E7B23E6}">
      <dgm:prSet/>
      <dgm:spPr/>
      <dgm:t>
        <a:bodyPr/>
        <a:lstStyle/>
        <a:p>
          <a:endParaRPr lang="en-US"/>
        </a:p>
      </dgm:t>
    </dgm:pt>
    <dgm:pt modelId="{03778E92-6AC7-4601-8D2E-84E16F34EAB2}" type="sibTrans" cxnId="{431895DF-4D66-4D82-97E1-D2D76E7B23E6}">
      <dgm:prSet/>
      <dgm:spPr/>
      <dgm:t>
        <a:bodyPr/>
        <a:lstStyle/>
        <a:p>
          <a:endParaRPr lang="en-US"/>
        </a:p>
      </dgm:t>
    </dgm:pt>
    <dgm:pt modelId="{843D20E5-0C38-422D-832A-542F6EDBA108}">
      <dgm:prSet phldrT="[Text]"/>
      <dgm:spPr/>
      <dgm:t>
        <a:bodyPr/>
        <a:lstStyle/>
        <a:p>
          <a:r>
            <a:rPr lang="el-GR" dirty="0" smtClean="0"/>
            <a:t>τ</a:t>
          </a:r>
          <a:r>
            <a:rPr lang="en-US" dirty="0" smtClean="0"/>
            <a:t>1/2[s]</a:t>
          </a:r>
          <a:endParaRPr lang="en-US" dirty="0"/>
        </a:p>
      </dgm:t>
    </dgm:pt>
    <dgm:pt modelId="{4A46D63B-A11A-4892-957D-159A4D7BCA9A}" type="parTrans" cxnId="{733ED626-8DEB-48FA-9900-9783004E5CB9}">
      <dgm:prSet/>
      <dgm:spPr/>
      <dgm:t>
        <a:bodyPr/>
        <a:lstStyle/>
        <a:p>
          <a:endParaRPr lang="en-US"/>
        </a:p>
      </dgm:t>
    </dgm:pt>
    <dgm:pt modelId="{5526B46E-4082-4657-BC91-E76B8F7FE4F0}" type="sibTrans" cxnId="{733ED626-8DEB-48FA-9900-9783004E5CB9}">
      <dgm:prSet/>
      <dgm:spPr/>
      <dgm:t>
        <a:bodyPr/>
        <a:lstStyle/>
        <a:p>
          <a:endParaRPr lang="en-US"/>
        </a:p>
      </dgm:t>
    </dgm:pt>
    <dgm:pt modelId="{B6591C20-5FD5-4406-B0B7-4D3D07B034BA}">
      <dgm:prSet phldrT="[Text]"/>
      <dgm:spPr/>
      <dgm:t>
        <a:bodyPr/>
        <a:lstStyle/>
        <a:p>
          <a:r>
            <a:rPr lang="en-US" dirty="0" smtClean="0"/>
            <a:t>8Li</a:t>
          </a:r>
          <a:endParaRPr lang="en-US" dirty="0"/>
        </a:p>
      </dgm:t>
    </dgm:pt>
    <dgm:pt modelId="{D1BE7B61-12CA-4FF5-9791-30F43A7AA2D4}" type="parTrans" cxnId="{0A0DCD7F-74E3-4D0E-8B36-61B70A8DCF24}">
      <dgm:prSet/>
      <dgm:spPr/>
      <dgm:t>
        <a:bodyPr/>
        <a:lstStyle/>
        <a:p>
          <a:endParaRPr lang="en-US"/>
        </a:p>
      </dgm:t>
    </dgm:pt>
    <dgm:pt modelId="{C41694BF-1524-46AD-BC3A-771C8AD60122}" type="sibTrans" cxnId="{0A0DCD7F-74E3-4D0E-8B36-61B70A8DCF24}">
      <dgm:prSet/>
      <dgm:spPr/>
      <dgm:t>
        <a:bodyPr/>
        <a:lstStyle/>
        <a:p>
          <a:endParaRPr lang="en-US"/>
        </a:p>
      </dgm:t>
    </dgm:pt>
    <dgm:pt modelId="{1B8C13B6-1CF7-469D-AAC5-4A09BBB5DEF0}">
      <dgm:prSet phldrT="[Text]"/>
      <dgm:spPr/>
      <dgm:t>
        <a:bodyPr/>
        <a:lstStyle/>
        <a:p>
          <a:r>
            <a:rPr lang="el-GR" dirty="0" smtClean="0"/>
            <a:t>β</a:t>
          </a:r>
          <a:r>
            <a:rPr lang="en-US" dirty="0" smtClean="0"/>
            <a:t>+</a:t>
          </a:r>
          <a:endParaRPr lang="en-US" dirty="0"/>
        </a:p>
      </dgm:t>
    </dgm:pt>
    <dgm:pt modelId="{852E31A6-3D02-43D6-A7A5-10075A44BB82}" type="parTrans" cxnId="{BD94F7E7-4BCC-49CA-879B-E6143060B749}">
      <dgm:prSet/>
      <dgm:spPr/>
      <dgm:t>
        <a:bodyPr/>
        <a:lstStyle/>
        <a:p>
          <a:endParaRPr lang="en-US"/>
        </a:p>
      </dgm:t>
    </dgm:pt>
    <dgm:pt modelId="{33CF5995-5CC0-4F38-9880-CFFFFF89FF6B}" type="sibTrans" cxnId="{BD94F7E7-4BCC-49CA-879B-E6143060B749}">
      <dgm:prSet/>
      <dgm:spPr/>
      <dgm:t>
        <a:bodyPr/>
        <a:lstStyle/>
        <a:p>
          <a:endParaRPr lang="en-US"/>
        </a:p>
      </dgm:t>
    </dgm:pt>
    <dgm:pt modelId="{A42F89DE-85B1-45CD-B11D-3714B1496F70}">
      <dgm:prSet phldrT="[Text]"/>
      <dgm:spPr/>
      <dgm:t>
        <a:bodyPr/>
        <a:lstStyle/>
        <a:p>
          <a:r>
            <a:rPr lang="en-US" dirty="0" smtClean="0"/>
            <a:t>0.77</a:t>
          </a:r>
          <a:endParaRPr lang="en-US" dirty="0"/>
        </a:p>
      </dgm:t>
    </dgm:pt>
    <dgm:pt modelId="{2C3B07BF-63C8-4DE6-B93A-301E8A6D3EE0}" type="parTrans" cxnId="{0BF4958C-CF18-4CC4-B416-B4EBDC897220}">
      <dgm:prSet/>
      <dgm:spPr/>
      <dgm:t>
        <a:bodyPr/>
        <a:lstStyle/>
        <a:p>
          <a:endParaRPr lang="en-US"/>
        </a:p>
      </dgm:t>
    </dgm:pt>
    <dgm:pt modelId="{40A39B81-A5F8-49FD-8AC5-3EB0A6FC817C}" type="sibTrans" cxnId="{0BF4958C-CF18-4CC4-B416-B4EBDC897220}">
      <dgm:prSet/>
      <dgm:spPr/>
      <dgm:t>
        <a:bodyPr/>
        <a:lstStyle/>
        <a:p>
          <a:endParaRPr lang="en-US"/>
        </a:p>
      </dgm:t>
    </dgm:pt>
    <dgm:pt modelId="{7F8EEB05-288A-46A9-8E38-50B59874AE49}">
      <dgm:prSet phldrT="[Text]"/>
      <dgm:spPr/>
      <dgm:t>
        <a:bodyPr/>
        <a:lstStyle/>
        <a:p>
          <a:r>
            <a:rPr lang="en-US" dirty="0" smtClean="0"/>
            <a:t>Q[</a:t>
          </a:r>
          <a:r>
            <a:rPr lang="en-US" dirty="0" err="1" smtClean="0"/>
            <a:t>MeV</a:t>
          </a:r>
          <a:r>
            <a:rPr lang="en-US" dirty="0" smtClean="0"/>
            <a:t>]</a:t>
          </a:r>
          <a:endParaRPr lang="en-US" dirty="0"/>
        </a:p>
      </dgm:t>
    </dgm:pt>
    <dgm:pt modelId="{77ED3C15-CF36-493F-A863-3B8F073457AE}" type="parTrans" cxnId="{230AC3C6-2892-4146-8B66-D7B8A55E3DFE}">
      <dgm:prSet/>
      <dgm:spPr/>
      <dgm:t>
        <a:bodyPr/>
        <a:lstStyle/>
        <a:p>
          <a:endParaRPr lang="en-US"/>
        </a:p>
      </dgm:t>
    </dgm:pt>
    <dgm:pt modelId="{F184F387-E77C-480D-989D-A08DF672391F}" type="sibTrans" cxnId="{230AC3C6-2892-4146-8B66-D7B8A55E3DFE}">
      <dgm:prSet/>
      <dgm:spPr/>
      <dgm:t>
        <a:bodyPr/>
        <a:lstStyle/>
        <a:p>
          <a:endParaRPr lang="en-US"/>
        </a:p>
      </dgm:t>
    </dgm:pt>
    <dgm:pt modelId="{C0F8536C-DD1B-4776-AA5B-79BC9BEDA21B}">
      <dgm:prSet phldrT="[Text]"/>
      <dgm:spPr/>
      <dgm:t>
        <a:bodyPr/>
        <a:lstStyle/>
        <a:p>
          <a:r>
            <a:rPr lang="en-US" dirty="0" smtClean="0"/>
            <a:t>8B</a:t>
          </a:r>
          <a:endParaRPr lang="en-US" dirty="0"/>
        </a:p>
      </dgm:t>
    </dgm:pt>
    <dgm:pt modelId="{5C40751F-83D3-4C7D-9FF7-D8FB7FECABC6}" type="parTrans" cxnId="{E17DE580-4A18-4656-9D89-56CB8233FA4D}">
      <dgm:prSet/>
      <dgm:spPr/>
      <dgm:t>
        <a:bodyPr/>
        <a:lstStyle/>
        <a:p>
          <a:endParaRPr lang="en-US"/>
        </a:p>
      </dgm:t>
    </dgm:pt>
    <dgm:pt modelId="{399DEC93-42BD-4B7C-BCA0-96342E401E3F}" type="sibTrans" cxnId="{E17DE580-4A18-4656-9D89-56CB8233FA4D}">
      <dgm:prSet/>
      <dgm:spPr/>
      <dgm:t>
        <a:bodyPr/>
        <a:lstStyle/>
        <a:p>
          <a:endParaRPr lang="en-US"/>
        </a:p>
      </dgm:t>
    </dgm:pt>
    <dgm:pt modelId="{230543DF-3DFD-494A-A8DC-DE61E53E200A}">
      <dgm:prSet phldrT="[Text]"/>
      <dgm:spPr/>
      <dgm:t>
        <a:bodyPr/>
        <a:lstStyle/>
        <a:p>
          <a:r>
            <a:rPr lang="el-GR" dirty="0" smtClean="0"/>
            <a:t>β</a:t>
          </a:r>
          <a:r>
            <a:rPr lang="en-US" dirty="0" smtClean="0"/>
            <a:t>-</a:t>
          </a:r>
          <a:endParaRPr lang="en-US" dirty="0"/>
        </a:p>
      </dgm:t>
    </dgm:pt>
    <dgm:pt modelId="{BDC2F35A-B5DF-4C14-85C0-DC890582CF18}" type="parTrans" cxnId="{B34BB2AB-1094-4A17-8087-1CFA9F361CDA}">
      <dgm:prSet/>
      <dgm:spPr/>
      <dgm:t>
        <a:bodyPr/>
        <a:lstStyle/>
        <a:p>
          <a:endParaRPr lang="en-US"/>
        </a:p>
      </dgm:t>
    </dgm:pt>
    <dgm:pt modelId="{A6E70B90-B21F-46A7-A53D-0DE5D98E582E}" type="sibTrans" cxnId="{B34BB2AB-1094-4A17-8087-1CFA9F361CDA}">
      <dgm:prSet/>
      <dgm:spPr/>
      <dgm:t>
        <a:bodyPr/>
        <a:lstStyle/>
        <a:p>
          <a:endParaRPr lang="en-US"/>
        </a:p>
      </dgm:t>
    </dgm:pt>
    <dgm:pt modelId="{1358462E-7F99-4108-AD43-D5516A3B3FAA}">
      <dgm:prSet phldrT="[Text]"/>
      <dgm:spPr/>
      <dgm:t>
        <a:bodyPr/>
        <a:lstStyle/>
        <a:p>
          <a:r>
            <a:rPr lang="en-US" dirty="0" smtClean="0"/>
            <a:t>0.83</a:t>
          </a:r>
          <a:endParaRPr lang="en-US" dirty="0"/>
        </a:p>
      </dgm:t>
    </dgm:pt>
    <dgm:pt modelId="{CD4B95EF-50FF-4CA3-BF24-BCDEEEE8EB7D}" type="parTrans" cxnId="{D3E6B9BD-B6CD-42D9-88EA-6889D8CAC0CF}">
      <dgm:prSet/>
      <dgm:spPr/>
      <dgm:t>
        <a:bodyPr/>
        <a:lstStyle/>
        <a:p>
          <a:endParaRPr lang="en-US"/>
        </a:p>
      </dgm:t>
    </dgm:pt>
    <dgm:pt modelId="{2F010BE6-A3C9-40FC-BC73-2BDA180078C5}" type="sibTrans" cxnId="{D3E6B9BD-B6CD-42D9-88EA-6889D8CAC0CF}">
      <dgm:prSet/>
      <dgm:spPr/>
      <dgm:t>
        <a:bodyPr/>
        <a:lstStyle/>
        <a:p>
          <a:endParaRPr lang="en-US"/>
        </a:p>
      </dgm:t>
    </dgm:pt>
    <dgm:pt modelId="{F009FF84-9A55-40CA-B8B7-33BFA8E4F670}">
      <dgm:prSet phldrT="[Text]"/>
      <dgm:spPr/>
      <dgm:t>
        <a:bodyPr/>
        <a:lstStyle/>
        <a:p>
          <a:r>
            <a:rPr lang="en-US" dirty="0" smtClean="0"/>
            <a:t>12.96</a:t>
          </a:r>
          <a:endParaRPr lang="en-US" dirty="0"/>
        </a:p>
      </dgm:t>
    </dgm:pt>
    <dgm:pt modelId="{A71ED8AD-849C-4FB3-A622-39B4FEC20066}" type="parTrans" cxnId="{16F983F2-3ED4-4F67-8069-9D5B64351EC7}">
      <dgm:prSet/>
      <dgm:spPr/>
      <dgm:t>
        <a:bodyPr/>
        <a:lstStyle/>
        <a:p>
          <a:endParaRPr lang="en-US"/>
        </a:p>
      </dgm:t>
    </dgm:pt>
    <dgm:pt modelId="{CD8F87F6-7203-4F01-BECC-60D5849A3DFE}" type="sibTrans" cxnId="{16F983F2-3ED4-4F67-8069-9D5B64351EC7}">
      <dgm:prSet/>
      <dgm:spPr/>
      <dgm:t>
        <a:bodyPr/>
        <a:lstStyle/>
        <a:p>
          <a:endParaRPr lang="en-US"/>
        </a:p>
      </dgm:t>
    </dgm:pt>
    <dgm:pt modelId="{D33278A4-C60B-451F-B1B0-1DE82A38E1A0}">
      <dgm:prSet phldrT="[Text]"/>
      <dgm:spPr/>
      <dgm:t>
        <a:bodyPr/>
        <a:lstStyle/>
        <a:p>
          <a:r>
            <a:rPr lang="en-US" dirty="0" smtClean="0"/>
            <a:t>13.92</a:t>
          </a:r>
          <a:endParaRPr lang="en-US" dirty="0"/>
        </a:p>
      </dgm:t>
    </dgm:pt>
    <dgm:pt modelId="{1E5606D1-7320-4A77-9C95-D21C97083738}" type="parTrans" cxnId="{C298BA0E-FA35-45B2-86E0-EBF5F2FC8C64}">
      <dgm:prSet/>
      <dgm:spPr/>
      <dgm:t>
        <a:bodyPr/>
        <a:lstStyle/>
        <a:p>
          <a:endParaRPr lang="en-US"/>
        </a:p>
      </dgm:t>
    </dgm:pt>
    <dgm:pt modelId="{AD1CF75E-BD93-4B50-A625-8E06FC1E3045}" type="sibTrans" cxnId="{C298BA0E-FA35-45B2-86E0-EBF5F2FC8C64}">
      <dgm:prSet/>
      <dgm:spPr/>
      <dgm:t>
        <a:bodyPr/>
        <a:lstStyle/>
        <a:p>
          <a:endParaRPr lang="en-US"/>
        </a:p>
      </dgm:t>
    </dgm:pt>
    <dgm:pt modelId="{AB520C78-F724-408D-AA15-0BE0A2864193}" type="pres">
      <dgm:prSet presAssocID="{1D8FA778-AC75-4001-8452-DE9C9AA3F81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957CDF73-B78A-4AA6-818E-1B7B9CFF0FF9}" type="pres">
      <dgm:prSet presAssocID="{CA2CA066-BC63-4AF6-94CD-CDABBC135A80}" presName="root" presStyleCnt="0"/>
      <dgm:spPr/>
      <dgm:t>
        <a:bodyPr/>
        <a:lstStyle/>
        <a:p>
          <a:endParaRPr lang="fr-FR"/>
        </a:p>
      </dgm:t>
    </dgm:pt>
    <dgm:pt modelId="{63AA0810-81E1-4E40-B3DD-D06FC795C22C}" type="pres">
      <dgm:prSet presAssocID="{CA2CA066-BC63-4AF6-94CD-CDABBC135A80}" presName="rootComposite" presStyleCnt="0"/>
      <dgm:spPr/>
      <dgm:t>
        <a:bodyPr/>
        <a:lstStyle/>
        <a:p>
          <a:endParaRPr lang="fr-FR"/>
        </a:p>
      </dgm:t>
    </dgm:pt>
    <dgm:pt modelId="{3C2A5B2B-6B2E-4723-885E-1120F86391CC}" type="pres">
      <dgm:prSet presAssocID="{CA2CA066-BC63-4AF6-94CD-CDABBC135A80}" presName="rootText" presStyleLbl="node1" presStyleIdx="0" presStyleCnt="3"/>
      <dgm:spPr/>
      <dgm:t>
        <a:bodyPr/>
        <a:lstStyle/>
        <a:p>
          <a:endParaRPr lang="en-US"/>
        </a:p>
      </dgm:t>
    </dgm:pt>
    <dgm:pt modelId="{E2FD3C02-E5AC-4A00-9873-5B9B2596A4DE}" type="pres">
      <dgm:prSet presAssocID="{CA2CA066-BC63-4AF6-94CD-CDABBC135A80}" presName="rootConnector" presStyleLbl="node1" presStyleIdx="0" presStyleCnt="3"/>
      <dgm:spPr/>
      <dgm:t>
        <a:bodyPr/>
        <a:lstStyle/>
        <a:p>
          <a:endParaRPr lang="fr-FR"/>
        </a:p>
      </dgm:t>
    </dgm:pt>
    <dgm:pt modelId="{27FFDD8F-9CC5-49FC-A3DC-1976B59B5811}" type="pres">
      <dgm:prSet presAssocID="{CA2CA066-BC63-4AF6-94CD-CDABBC135A80}" presName="childShape" presStyleCnt="0"/>
      <dgm:spPr/>
      <dgm:t>
        <a:bodyPr/>
        <a:lstStyle/>
        <a:p>
          <a:endParaRPr lang="fr-FR"/>
        </a:p>
      </dgm:t>
    </dgm:pt>
    <dgm:pt modelId="{909A8864-8E33-434F-AF74-9B43AA0110F4}" type="pres">
      <dgm:prSet presAssocID="{F7CAB9BF-5C14-4B09-A269-0F0B27C7ADD5}" presName="Name13" presStyleLbl="parChTrans1D2" presStyleIdx="0" presStyleCnt="9"/>
      <dgm:spPr/>
      <dgm:t>
        <a:bodyPr/>
        <a:lstStyle/>
        <a:p>
          <a:endParaRPr lang="fr-FR"/>
        </a:p>
      </dgm:t>
    </dgm:pt>
    <dgm:pt modelId="{9E5B1B33-3787-4E5B-B562-B9417A13557F}" type="pres">
      <dgm:prSet presAssocID="{0D3F8383-CE9B-4C9C-BF82-BBD44A59BDBB}" presName="childText" presStyleLbl="bgAcc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540FE3-5256-45EE-A6F8-4A92A11ACD68}" type="pres">
      <dgm:prSet presAssocID="{4A46D63B-A11A-4892-957D-159A4D7BCA9A}" presName="Name13" presStyleLbl="parChTrans1D2" presStyleIdx="1" presStyleCnt="9"/>
      <dgm:spPr/>
      <dgm:t>
        <a:bodyPr/>
        <a:lstStyle/>
        <a:p>
          <a:endParaRPr lang="fr-FR"/>
        </a:p>
      </dgm:t>
    </dgm:pt>
    <dgm:pt modelId="{DBE16381-8D6E-4A03-B68C-7A9BB570749E}" type="pres">
      <dgm:prSet presAssocID="{843D20E5-0C38-422D-832A-542F6EDBA108}" presName="childText" presStyleLbl="bgAcc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EE13C7-1048-45B0-BD3B-44B102AA4294}" type="pres">
      <dgm:prSet presAssocID="{77ED3C15-CF36-493F-A863-3B8F073457AE}" presName="Name13" presStyleLbl="parChTrans1D2" presStyleIdx="2" presStyleCnt="9"/>
      <dgm:spPr/>
      <dgm:t>
        <a:bodyPr/>
        <a:lstStyle/>
        <a:p>
          <a:endParaRPr lang="fr-FR"/>
        </a:p>
      </dgm:t>
    </dgm:pt>
    <dgm:pt modelId="{6B78846F-E673-408C-8AF6-B30D156BF308}" type="pres">
      <dgm:prSet presAssocID="{7F8EEB05-288A-46A9-8E38-50B59874AE49}" presName="childText" presStyleLbl="bgAcc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DE9ED6-7B73-4A7C-A7C4-42BE78B9F853}" type="pres">
      <dgm:prSet presAssocID="{B6591C20-5FD5-4406-B0B7-4D3D07B034BA}" presName="root" presStyleCnt="0"/>
      <dgm:spPr/>
      <dgm:t>
        <a:bodyPr/>
        <a:lstStyle/>
        <a:p>
          <a:endParaRPr lang="fr-FR"/>
        </a:p>
      </dgm:t>
    </dgm:pt>
    <dgm:pt modelId="{0D745E18-5A69-46B8-99A9-3B4B8CCD9F16}" type="pres">
      <dgm:prSet presAssocID="{B6591C20-5FD5-4406-B0B7-4D3D07B034BA}" presName="rootComposite" presStyleCnt="0"/>
      <dgm:spPr/>
      <dgm:t>
        <a:bodyPr/>
        <a:lstStyle/>
        <a:p>
          <a:endParaRPr lang="fr-FR"/>
        </a:p>
      </dgm:t>
    </dgm:pt>
    <dgm:pt modelId="{23560E11-74D2-4320-B3FF-F5E3C93101DE}" type="pres">
      <dgm:prSet presAssocID="{B6591C20-5FD5-4406-B0B7-4D3D07B034BA}" presName="rootText" presStyleLbl="node1" presStyleIdx="1" presStyleCnt="3"/>
      <dgm:spPr/>
      <dgm:t>
        <a:bodyPr/>
        <a:lstStyle/>
        <a:p>
          <a:endParaRPr lang="en-US"/>
        </a:p>
      </dgm:t>
    </dgm:pt>
    <dgm:pt modelId="{5C0B5E32-A201-45EF-94FE-B922EA53429B}" type="pres">
      <dgm:prSet presAssocID="{B6591C20-5FD5-4406-B0B7-4D3D07B034BA}" presName="rootConnector" presStyleLbl="node1" presStyleIdx="1" presStyleCnt="3"/>
      <dgm:spPr/>
      <dgm:t>
        <a:bodyPr/>
        <a:lstStyle/>
        <a:p>
          <a:endParaRPr lang="fr-FR"/>
        </a:p>
      </dgm:t>
    </dgm:pt>
    <dgm:pt modelId="{5AFA1328-6A89-41E1-802E-3382E04EC366}" type="pres">
      <dgm:prSet presAssocID="{B6591C20-5FD5-4406-B0B7-4D3D07B034BA}" presName="childShape" presStyleCnt="0"/>
      <dgm:spPr/>
      <dgm:t>
        <a:bodyPr/>
        <a:lstStyle/>
        <a:p>
          <a:endParaRPr lang="fr-FR"/>
        </a:p>
      </dgm:t>
    </dgm:pt>
    <dgm:pt modelId="{0FCE95B8-B6F2-4269-A9E7-CF1EDD35B4A9}" type="pres">
      <dgm:prSet presAssocID="{BDC2F35A-B5DF-4C14-85C0-DC890582CF18}" presName="Name13" presStyleLbl="parChTrans1D2" presStyleIdx="3" presStyleCnt="9"/>
      <dgm:spPr/>
      <dgm:t>
        <a:bodyPr/>
        <a:lstStyle/>
        <a:p>
          <a:endParaRPr lang="fr-FR"/>
        </a:p>
      </dgm:t>
    </dgm:pt>
    <dgm:pt modelId="{DEEB57CE-26F0-41D4-B0C7-C95BD2C906CB}" type="pres">
      <dgm:prSet presAssocID="{230543DF-3DFD-494A-A8DC-DE61E53E200A}" presName="childText" presStyleLbl="bgAcc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A13AA-E047-441F-814A-26DF9E207537}" type="pres">
      <dgm:prSet presAssocID="{CD4B95EF-50FF-4CA3-BF24-BCDEEEE8EB7D}" presName="Name13" presStyleLbl="parChTrans1D2" presStyleIdx="4" presStyleCnt="9"/>
      <dgm:spPr/>
      <dgm:t>
        <a:bodyPr/>
        <a:lstStyle/>
        <a:p>
          <a:endParaRPr lang="fr-FR"/>
        </a:p>
      </dgm:t>
    </dgm:pt>
    <dgm:pt modelId="{289A6B72-59DE-4BC8-87D8-A5BBF36DF1B0}" type="pres">
      <dgm:prSet presAssocID="{1358462E-7F99-4108-AD43-D5516A3B3FAA}" presName="childText" presStyleLbl="bgAcc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C538A-3394-4B90-8DBC-EBE2501D2EFB}" type="pres">
      <dgm:prSet presAssocID="{A71ED8AD-849C-4FB3-A622-39B4FEC20066}" presName="Name13" presStyleLbl="parChTrans1D2" presStyleIdx="5" presStyleCnt="9"/>
      <dgm:spPr/>
      <dgm:t>
        <a:bodyPr/>
        <a:lstStyle/>
        <a:p>
          <a:endParaRPr lang="fr-FR"/>
        </a:p>
      </dgm:t>
    </dgm:pt>
    <dgm:pt modelId="{5AD48C57-9F22-4B69-8D74-9FF620E3DAED}" type="pres">
      <dgm:prSet presAssocID="{F009FF84-9A55-40CA-B8B7-33BFA8E4F670}" presName="childText" presStyleLbl="bgAcc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C6BCA5-32E8-48BF-917E-661A07FC14D6}" type="pres">
      <dgm:prSet presAssocID="{C0F8536C-DD1B-4776-AA5B-79BC9BEDA21B}" presName="root" presStyleCnt="0"/>
      <dgm:spPr/>
      <dgm:t>
        <a:bodyPr/>
        <a:lstStyle/>
        <a:p>
          <a:endParaRPr lang="fr-FR"/>
        </a:p>
      </dgm:t>
    </dgm:pt>
    <dgm:pt modelId="{C4914961-519B-4F2B-911A-A202CA23CB95}" type="pres">
      <dgm:prSet presAssocID="{C0F8536C-DD1B-4776-AA5B-79BC9BEDA21B}" presName="rootComposite" presStyleCnt="0"/>
      <dgm:spPr/>
      <dgm:t>
        <a:bodyPr/>
        <a:lstStyle/>
        <a:p>
          <a:endParaRPr lang="fr-FR"/>
        </a:p>
      </dgm:t>
    </dgm:pt>
    <dgm:pt modelId="{49BE1909-6579-420A-88C9-5C6BD9B8CC7A}" type="pres">
      <dgm:prSet presAssocID="{C0F8536C-DD1B-4776-AA5B-79BC9BEDA21B}" presName="rootText" presStyleLbl="node1" presStyleIdx="2" presStyleCnt="3"/>
      <dgm:spPr/>
      <dgm:t>
        <a:bodyPr/>
        <a:lstStyle/>
        <a:p>
          <a:endParaRPr lang="en-US"/>
        </a:p>
      </dgm:t>
    </dgm:pt>
    <dgm:pt modelId="{8F8498B4-E26C-41BD-BF03-CA753B8B0810}" type="pres">
      <dgm:prSet presAssocID="{C0F8536C-DD1B-4776-AA5B-79BC9BEDA21B}" presName="rootConnector" presStyleLbl="node1" presStyleIdx="2" presStyleCnt="3"/>
      <dgm:spPr/>
      <dgm:t>
        <a:bodyPr/>
        <a:lstStyle/>
        <a:p>
          <a:endParaRPr lang="fr-FR"/>
        </a:p>
      </dgm:t>
    </dgm:pt>
    <dgm:pt modelId="{9BBF7978-37DA-4DDA-92D4-65B2160CC739}" type="pres">
      <dgm:prSet presAssocID="{C0F8536C-DD1B-4776-AA5B-79BC9BEDA21B}" presName="childShape" presStyleCnt="0"/>
      <dgm:spPr/>
      <dgm:t>
        <a:bodyPr/>
        <a:lstStyle/>
        <a:p>
          <a:endParaRPr lang="fr-FR"/>
        </a:p>
      </dgm:t>
    </dgm:pt>
    <dgm:pt modelId="{B482B07C-F58F-4FEC-A1AB-F61E89A896B5}" type="pres">
      <dgm:prSet presAssocID="{852E31A6-3D02-43D6-A7A5-10075A44BB82}" presName="Name13" presStyleLbl="parChTrans1D2" presStyleIdx="6" presStyleCnt="9"/>
      <dgm:spPr/>
      <dgm:t>
        <a:bodyPr/>
        <a:lstStyle/>
        <a:p>
          <a:endParaRPr lang="fr-FR"/>
        </a:p>
      </dgm:t>
    </dgm:pt>
    <dgm:pt modelId="{01D99697-24C5-40BD-A47C-5F99CB244A35}" type="pres">
      <dgm:prSet presAssocID="{1B8C13B6-1CF7-469D-AAC5-4A09BBB5DEF0}" presName="childText" presStyleLbl="bgAcc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26C734-F9EB-4F09-8AB5-C0CD1FB31402}" type="pres">
      <dgm:prSet presAssocID="{2C3B07BF-63C8-4DE6-B93A-301E8A6D3EE0}" presName="Name13" presStyleLbl="parChTrans1D2" presStyleIdx="7" presStyleCnt="9"/>
      <dgm:spPr/>
      <dgm:t>
        <a:bodyPr/>
        <a:lstStyle/>
        <a:p>
          <a:endParaRPr lang="fr-FR"/>
        </a:p>
      </dgm:t>
    </dgm:pt>
    <dgm:pt modelId="{9BD53D80-DF27-4E61-9834-9E124C800A86}" type="pres">
      <dgm:prSet presAssocID="{A42F89DE-85B1-45CD-B11D-3714B1496F70}" presName="childText" presStyleLbl="bgAcc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B38CD7-BB69-4C2B-B131-194E5A375BF8}" type="pres">
      <dgm:prSet presAssocID="{1E5606D1-7320-4A77-9C95-D21C97083738}" presName="Name13" presStyleLbl="parChTrans1D2" presStyleIdx="8" presStyleCnt="9"/>
      <dgm:spPr/>
      <dgm:t>
        <a:bodyPr/>
        <a:lstStyle/>
        <a:p>
          <a:endParaRPr lang="fr-FR"/>
        </a:p>
      </dgm:t>
    </dgm:pt>
    <dgm:pt modelId="{04D855D9-8C94-484E-95DA-CEDBD34FC1A4}" type="pres">
      <dgm:prSet presAssocID="{D33278A4-C60B-451F-B1B0-1DE82A38E1A0}" presName="childText" presStyleLbl="bgAcc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CD3D6BA-EC74-48EE-943B-7557BEE0C46F}" type="presOf" srcId="{230543DF-3DFD-494A-A8DC-DE61E53E200A}" destId="{DEEB57CE-26F0-41D4-B0C7-C95BD2C906CB}" srcOrd="0" destOrd="0" presId="urn:microsoft.com/office/officeart/2005/8/layout/hierarchy3"/>
    <dgm:cxn modelId="{E17DE580-4A18-4656-9D89-56CB8233FA4D}" srcId="{1D8FA778-AC75-4001-8452-DE9C9AA3F81B}" destId="{C0F8536C-DD1B-4776-AA5B-79BC9BEDA21B}" srcOrd="2" destOrd="0" parTransId="{5C40751F-83D3-4C7D-9FF7-D8FB7FECABC6}" sibTransId="{399DEC93-42BD-4B7C-BCA0-96342E401E3F}"/>
    <dgm:cxn modelId="{C298BA0E-FA35-45B2-86E0-EBF5F2FC8C64}" srcId="{C0F8536C-DD1B-4776-AA5B-79BC9BEDA21B}" destId="{D33278A4-C60B-451F-B1B0-1DE82A38E1A0}" srcOrd="2" destOrd="0" parTransId="{1E5606D1-7320-4A77-9C95-D21C97083738}" sibTransId="{AD1CF75E-BD93-4B50-A625-8E06FC1E3045}"/>
    <dgm:cxn modelId="{BD94F7E7-4BCC-49CA-879B-E6143060B749}" srcId="{C0F8536C-DD1B-4776-AA5B-79BC9BEDA21B}" destId="{1B8C13B6-1CF7-469D-AAC5-4A09BBB5DEF0}" srcOrd="0" destOrd="0" parTransId="{852E31A6-3D02-43D6-A7A5-10075A44BB82}" sibTransId="{33CF5995-5CC0-4F38-9880-CFFFFF89FF6B}"/>
    <dgm:cxn modelId="{5F5CB1A2-3B33-466C-8A21-55E4E5DA2CB1}" type="presOf" srcId="{A42F89DE-85B1-45CD-B11D-3714B1496F70}" destId="{9BD53D80-DF27-4E61-9834-9E124C800A86}" srcOrd="0" destOrd="0" presId="urn:microsoft.com/office/officeart/2005/8/layout/hierarchy3"/>
    <dgm:cxn modelId="{C1101C30-F028-4284-8B35-A87D61340F6E}" type="presOf" srcId="{B6591C20-5FD5-4406-B0B7-4D3D07B034BA}" destId="{23560E11-74D2-4320-B3FF-F5E3C93101DE}" srcOrd="0" destOrd="0" presId="urn:microsoft.com/office/officeart/2005/8/layout/hierarchy3"/>
    <dgm:cxn modelId="{E21694AC-F70B-4F6E-A58E-A5DBA9F36DE7}" type="presOf" srcId="{D33278A4-C60B-451F-B1B0-1DE82A38E1A0}" destId="{04D855D9-8C94-484E-95DA-CEDBD34FC1A4}" srcOrd="0" destOrd="0" presId="urn:microsoft.com/office/officeart/2005/8/layout/hierarchy3"/>
    <dgm:cxn modelId="{58EE39CD-B954-475B-8675-9E6E7C87AF3B}" type="presOf" srcId="{852E31A6-3D02-43D6-A7A5-10075A44BB82}" destId="{B482B07C-F58F-4FEC-A1AB-F61E89A896B5}" srcOrd="0" destOrd="0" presId="urn:microsoft.com/office/officeart/2005/8/layout/hierarchy3"/>
    <dgm:cxn modelId="{1A4F68E6-0848-4AC0-A3C3-D5F99D8D7582}" type="presOf" srcId="{7F8EEB05-288A-46A9-8E38-50B59874AE49}" destId="{6B78846F-E673-408C-8AF6-B30D156BF308}" srcOrd="0" destOrd="0" presId="urn:microsoft.com/office/officeart/2005/8/layout/hierarchy3"/>
    <dgm:cxn modelId="{FD8B4120-D36F-4116-86CF-A2E522D45A13}" type="presOf" srcId="{1E5606D1-7320-4A77-9C95-D21C97083738}" destId="{F1B38CD7-BB69-4C2B-B131-194E5A375BF8}" srcOrd="0" destOrd="0" presId="urn:microsoft.com/office/officeart/2005/8/layout/hierarchy3"/>
    <dgm:cxn modelId="{EA7C6A89-FD2A-4CEC-AFC5-DF61C1C5104D}" type="presOf" srcId="{F7CAB9BF-5C14-4B09-A269-0F0B27C7ADD5}" destId="{909A8864-8E33-434F-AF74-9B43AA0110F4}" srcOrd="0" destOrd="0" presId="urn:microsoft.com/office/officeart/2005/8/layout/hierarchy3"/>
    <dgm:cxn modelId="{5E29A19C-EAEF-4F87-AAE2-88EF85A644C9}" type="presOf" srcId="{A71ED8AD-849C-4FB3-A622-39B4FEC20066}" destId="{994C538A-3394-4B90-8DBC-EBE2501D2EFB}" srcOrd="0" destOrd="0" presId="urn:microsoft.com/office/officeart/2005/8/layout/hierarchy3"/>
    <dgm:cxn modelId="{D754B95C-8035-4875-B194-3B8D062E5DFA}" type="presOf" srcId="{CA2CA066-BC63-4AF6-94CD-CDABBC135A80}" destId="{E2FD3C02-E5AC-4A00-9873-5B9B2596A4DE}" srcOrd="1" destOrd="0" presId="urn:microsoft.com/office/officeart/2005/8/layout/hierarchy3"/>
    <dgm:cxn modelId="{794EBF2A-78E1-4025-BA4F-0C55422A4A48}" type="presOf" srcId="{F009FF84-9A55-40CA-B8B7-33BFA8E4F670}" destId="{5AD48C57-9F22-4B69-8D74-9FF620E3DAED}" srcOrd="0" destOrd="0" presId="urn:microsoft.com/office/officeart/2005/8/layout/hierarchy3"/>
    <dgm:cxn modelId="{431895DF-4D66-4D82-97E1-D2D76E7B23E6}" srcId="{CA2CA066-BC63-4AF6-94CD-CDABBC135A80}" destId="{0D3F8383-CE9B-4C9C-BF82-BBD44A59BDBB}" srcOrd="0" destOrd="0" parTransId="{F7CAB9BF-5C14-4B09-A269-0F0B27C7ADD5}" sibTransId="{03778E92-6AC7-4601-8D2E-84E16F34EAB2}"/>
    <dgm:cxn modelId="{66A716F7-C131-477B-9467-4FEE3818BE9D}" srcId="{1D8FA778-AC75-4001-8452-DE9C9AA3F81B}" destId="{CA2CA066-BC63-4AF6-94CD-CDABBC135A80}" srcOrd="0" destOrd="0" parTransId="{A5E75588-C89C-4618-9C98-BFA00BEA8719}" sibTransId="{50E1B31C-7794-4358-9E4C-7A911A05C0D4}"/>
    <dgm:cxn modelId="{D3E6B9BD-B6CD-42D9-88EA-6889D8CAC0CF}" srcId="{B6591C20-5FD5-4406-B0B7-4D3D07B034BA}" destId="{1358462E-7F99-4108-AD43-D5516A3B3FAA}" srcOrd="1" destOrd="0" parTransId="{CD4B95EF-50FF-4CA3-BF24-BCDEEEE8EB7D}" sibTransId="{2F010BE6-A3C9-40FC-BC73-2BDA180078C5}"/>
    <dgm:cxn modelId="{16F983F2-3ED4-4F67-8069-9D5B64351EC7}" srcId="{B6591C20-5FD5-4406-B0B7-4D3D07B034BA}" destId="{F009FF84-9A55-40CA-B8B7-33BFA8E4F670}" srcOrd="2" destOrd="0" parTransId="{A71ED8AD-849C-4FB3-A622-39B4FEC20066}" sibTransId="{CD8F87F6-7203-4F01-BECC-60D5849A3DFE}"/>
    <dgm:cxn modelId="{CD8EEC10-913A-44DB-A6A0-628B73FDD17C}" type="presOf" srcId="{BDC2F35A-B5DF-4C14-85C0-DC890582CF18}" destId="{0FCE95B8-B6F2-4269-A9E7-CF1EDD35B4A9}" srcOrd="0" destOrd="0" presId="urn:microsoft.com/office/officeart/2005/8/layout/hierarchy3"/>
    <dgm:cxn modelId="{0A0DCD7F-74E3-4D0E-8B36-61B70A8DCF24}" srcId="{1D8FA778-AC75-4001-8452-DE9C9AA3F81B}" destId="{B6591C20-5FD5-4406-B0B7-4D3D07B034BA}" srcOrd="1" destOrd="0" parTransId="{D1BE7B61-12CA-4FF5-9791-30F43A7AA2D4}" sibTransId="{C41694BF-1524-46AD-BC3A-771C8AD60122}"/>
    <dgm:cxn modelId="{D458E0F9-9F75-4F45-BE36-8FFA1064E432}" type="presOf" srcId="{1B8C13B6-1CF7-469D-AAC5-4A09BBB5DEF0}" destId="{01D99697-24C5-40BD-A47C-5F99CB244A35}" srcOrd="0" destOrd="0" presId="urn:microsoft.com/office/officeart/2005/8/layout/hierarchy3"/>
    <dgm:cxn modelId="{A60EB83D-3FFE-4622-9000-0F05BE550743}" type="presOf" srcId="{1358462E-7F99-4108-AD43-D5516A3B3FAA}" destId="{289A6B72-59DE-4BC8-87D8-A5BBF36DF1B0}" srcOrd="0" destOrd="0" presId="urn:microsoft.com/office/officeart/2005/8/layout/hierarchy3"/>
    <dgm:cxn modelId="{3FBBB272-8E93-45E2-9A6F-6057FD3C9DC8}" type="presOf" srcId="{C0F8536C-DD1B-4776-AA5B-79BC9BEDA21B}" destId="{49BE1909-6579-420A-88C9-5C6BD9B8CC7A}" srcOrd="0" destOrd="0" presId="urn:microsoft.com/office/officeart/2005/8/layout/hierarchy3"/>
    <dgm:cxn modelId="{D8CC56A1-0558-4AFE-96FF-2C93D15A621C}" type="presOf" srcId="{77ED3C15-CF36-493F-A863-3B8F073457AE}" destId="{3DEE13C7-1048-45B0-BD3B-44B102AA4294}" srcOrd="0" destOrd="0" presId="urn:microsoft.com/office/officeart/2005/8/layout/hierarchy3"/>
    <dgm:cxn modelId="{0BF4958C-CF18-4CC4-B416-B4EBDC897220}" srcId="{C0F8536C-DD1B-4776-AA5B-79BC9BEDA21B}" destId="{A42F89DE-85B1-45CD-B11D-3714B1496F70}" srcOrd="1" destOrd="0" parTransId="{2C3B07BF-63C8-4DE6-B93A-301E8A6D3EE0}" sibTransId="{40A39B81-A5F8-49FD-8AC5-3EB0A6FC817C}"/>
    <dgm:cxn modelId="{B2AE5BFE-2185-4FF3-88ED-1EA12623DB68}" type="presOf" srcId="{4A46D63B-A11A-4892-957D-159A4D7BCA9A}" destId="{61540FE3-5256-45EE-A6F8-4A92A11ACD68}" srcOrd="0" destOrd="0" presId="urn:microsoft.com/office/officeart/2005/8/layout/hierarchy3"/>
    <dgm:cxn modelId="{358BDC55-9219-4674-A5A1-3377528E5278}" type="presOf" srcId="{C0F8536C-DD1B-4776-AA5B-79BC9BEDA21B}" destId="{8F8498B4-E26C-41BD-BF03-CA753B8B0810}" srcOrd="1" destOrd="0" presId="urn:microsoft.com/office/officeart/2005/8/layout/hierarchy3"/>
    <dgm:cxn modelId="{8E7A0601-9408-4267-8730-41C18471993E}" type="presOf" srcId="{2C3B07BF-63C8-4DE6-B93A-301E8A6D3EE0}" destId="{E226C734-F9EB-4F09-8AB5-C0CD1FB31402}" srcOrd="0" destOrd="0" presId="urn:microsoft.com/office/officeart/2005/8/layout/hierarchy3"/>
    <dgm:cxn modelId="{7BCEDA92-FADB-41C3-8CD5-7DDC070CDB36}" type="presOf" srcId="{0D3F8383-CE9B-4C9C-BF82-BBD44A59BDBB}" destId="{9E5B1B33-3787-4E5B-B562-B9417A13557F}" srcOrd="0" destOrd="0" presId="urn:microsoft.com/office/officeart/2005/8/layout/hierarchy3"/>
    <dgm:cxn modelId="{1FDCFF3A-BE9E-4FBA-B777-66DC41EC44EF}" type="presOf" srcId="{CD4B95EF-50FF-4CA3-BF24-BCDEEEE8EB7D}" destId="{46FA13AA-E047-441F-814A-26DF9E207537}" srcOrd="0" destOrd="0" presId="urn:microsoft.com/office/officeart/2005/8/layout/hierarchy3"/>
    <dgm:cxn modelId="{733ED626-8DEB-48FA-9900-9783004E5CB9}" srcId="{CA2CA066-BC63-4AF6-94CD-CDABBC135A80}" destId="{843D20E5-0C38-422D-832A-542F6EDBA108}" srcOrd="1" destOrd="0" parTransId="{4A46D63B-A11A-4892-957D-159A4D7BCA9A}" sibTransId="{5526B46E-4082-4657-BC91-E76B8F7FE4F0}"/>
    <dgm:cxn modelId="{230AC3C6-2892-4146-8B66-D7B8A55E3DFE}" srcId="{CA2CA066-BC63-4AF6-94CD-CDABBC135A80}" destId="{7F8EEB05-288A-46A9-8E38-50B59874AE49}" srcOrd="2" destOrd="0" parTransId="{77ED3C15-CF36-493F-A863-3B8F073457AE}" sibTransId="{F184F387-E77C-480D-989D-A08DF672391F}"/>
    <dgm:cxn modelId="{1B298BE5-94EA-4C6B-B657-715E05B56A7F}" type="presOf" srcId="{1D8FA778-AC75-4001-8452-DE9C9AA3F81B}" destId="{AB520C78-F724-408D-AA15-0BE0A2864193}" srcOrd="0" destOrd="0" presId="urn:microsoft.com/office/officeart/2005/8/layout/hierarchy3"/>
    <dgm:cxn modelId="{FC34F3C9-2CB2-4E39-A29A-6DFC6B440A41}" type="presOf" srcId="{B6591C20-5FD5-4406-B0B7-4D3D07B034BA}" destId="{5C0B5E32-A201-45EF-94FE-B922EA53429B}" srcOrd="1" destOrd="0" presId="urn:microsoft.com/office/officeart/2005/8/layout/hierarchy3"/>
    <dgm:cxn modelId="{A2BE1AAE-3C4D-420B-B37C-5753FA75BEC6}" type="presOf" srcId="{843D20E5-0C38-422D-832A-542F6EDBA108}" destId="{DBE16381-8D6E-4A03-B68C-7A9BB570749E}" srcOrd="0" destOrd="0" presId="urn:microsoft.com/office/officeart/2005/8/layout/hierarchy3"/>
    <dgm:cxn modelId="{B34BB2AB-1094-4A17-8087-1CFA9F361CDA}" srcId="{B6591C20-5FD5-4406-B0B7-4D3D07B034BA}" destId="{230543DF-3DFD-494A-A8DC-DE61E53E200A}" srcOrd="0" destOrd="0" parTransId="{BDC2F35A-B5DF-4C14-85C0-DC890582CF18}" sibTransId="{A6E70B90-B21F-46A7-A53D-0DE5D98E582E}"/>
    <dgm:cxn modelId="{64EAF173-004D-43A5-8AD0-3B21460E60E2}" type="presOf" srcId="{CA2CA066-BC63-4AF6-94CD-CDABBC135A80}" destId="{3C2A5B2B-6B2E-4723-885E-1120F86391CC}" srcOrd="0" destOrd="0" presId="urn:microsoft.com/office/officeart/2005/8/layout/hierarchy3"/>
    <dgm:cxn modelId="{EC671D31-3576-4283-89CC-F2AAD1B8DAE9}" type="presParOf" srcId="{AB520C78-F724-408D-AA15-0BE0A2864193}" destId="{957CDF73-B78A-4AA6-818E-1B7B9CFF0FF9}" srcOrd="0" destOrd="0" presId="urn:microsoft.com/office/officeart/2005/8/layout/hierarchy3"/>
    <dgm:cxn modelId="{A0A30486-75CB-4656-87CB-0337B0E1002A}" type="presParOf" srcId="{957CDF73-B78A-4AA6-818E-1B7B9CFF0FF9}" destId="{63AA0810-81E1-4E40-B3DD-D06FC795C22C}" srcOrd="0" destOrd="0" presId="urn:microsoft.com/office/officeart/2005/8/layout/hierarchy3"/>
    <dgm:cxn modelId="{C41B9DC0-2B9F-48FF-91C8-E091C41BFC28}" type="presParOf" srcId="{63AA0810-81E1-4E40-B3DD-D06FC795C22C}" destId="{3C2A5B2B-6B2E-4723-885E-1120F86391CC}" srcOrd="0" destOrd="0" presId="urn:microsoft.com/office/officeart/2005/8/layout/hierarchy3"/>
    <dgm:cxn modelId="{37741CD8-65F0-48C5-A168-2C8C045EFCD5}" type="presParOf" srcId="{63AA0810-81E1-4E40-B3DD-D06FC795C22C}" destId="{E2FD3C02-E5AC-4A00-9873-5B9B2596A4DE}" srcOrd="1" destOrd="0" presId="urn:microsoft.com/office/officeart/2005/8/layout/hierarchy3"/>
    <dgm:cxn modelId="{767DBCEC-C981-484B-B0FB-1928901ADB6A}" type="presParOf" srcId="{957CDF73-B78A-4AA6-818E-1B7B9CFF0FF9}" destId="{27FFDD8F-9CC5-49FC-A3DC-1976B59B5811}" srcOrd="1" destOrd="0" presId="urn:microsoft.com/office/officeart/2005/8/layout/hierarchy3"/>
    <dgm:cxn modelId="{A089AF7D-1F4B-4554-80F9-F52D87DD2B3B}" type="presParOf" srcId="{27FFDD8F-9CC5-49FC-A3DC-1976B59B5811}" destId="{909A8864-8E33-434F-AF74-9B43AA0110F4}" srcOrd="0" destOrd="0" presId="urn:microsoft.com/office/officeart/2005/8/layout/hierarchy3"/>
    <dgm:cxn modelId="{D6548867-1013-44CD-96AC-026A0679305C}" type="presParOf" srcId="{27FFDD8F-9CC5-49FC-A3DC-1976B59B5811}" destId="{9E5B1B33-3787-4E5B-B562-B9417A13557F}" srcOrd="1" destOrd="0" presId="urn:microsoft.com/office/officeart/2005/8/layout/hierarchy3"/>
    <dgm:cxn modelId="{3C64D679-8203-439F-A676-DC5BBCEE306C}" type="presParOf" srcId="{27FFDD8F-9CC5-49FC-A3DC-1976B59B5811}" destId="{61540FE3-5256-45EE-A6F8-4A92A11ACD68}" srcOrd="2" destOrd="0" presId="urn:microsoft.com/office/officeart/2005/8/layout/hierarchy3"/>
    <dgm:cxn modelId="{0CDD3B1F-76DB-4E72-8297-804B6E04786D}" type="presParOf" srcId="{27FFDD8F-9CC5-49FC-A3DC-1976B59B5811}" destId="{DBE16381-8D6E-4A03-B68C-7A9BB570749E}" srcOrd="3" destOrd="0" presId="urn:microsoft.com/office/officeart/2005/8/layout/hierarchy3"/>
    <dgm:cxn modelId="{D97DC23D-FB7B-41F8-9885-61AFC41FC1C1}" type="presParOf" srcId="{27FFDD8F-9CC5-49FC-A3DC-1976B59B5811}" destId="{3DEE13C7-1048-45B0-BD3B-44B102AA4294}" srcOrd="4" destOrd="0" presId="urn:microsoft.com/office/officeart/2005/8/layout/hierarchy3"/>
    <dgm:cxn modelId="{81E9F3E9-241E-4E54-B2B1-36566904E8F1}" type="presParOf" srcId="{27FFDD8F-9CC5-49FC-A3DC-1976B59B5811}" destId="{6B78846F-E673-408C-8AF6-B30D156BF308}" srcOrd="5" destOrd="0" presId="urn:microsoft.com/office/officeart/2005/8/layout/hierarchy3"/>
    <dgm:cxn modelId="{D247668E-5DCE-4701-8FB3-3AF89D8F4ECD}" type="presParOf" srcId="{AB520C78-F724-408D-AA15-0BE0A2864193}" destId="{DBDE9ED6-7B73-4A7C-A7C4-42BE78B9F853}" srcOrd="1" destOrd="0" presId="urn:microsoft.com/office/officeart/2005/8/layout/hierarchy3"/>
    <dgm:cxn modelId="{495EA122-6C6F-41A8-86B8-0EC096C910C8}" type="presParOf" srcId="{DBDE9ED6-7B73-4A7C-A7C4-42BE78B9F853}" destId="{0D745E18-5A69-46B8-99A9-3B4B8CCD9F16}" srcOrd="0" destOrd="0" presId="urn:microsoft.com/office/officeart/2005/8/layout/hierarchy3"/>
    <dgm:cxn modelId="{F55BA98A-EF70-4A01-872B-FCDE5AA225AA}" type="presParOf" srcId="{0D745E18-5A69-46B8-99A9-3B4B8CCD9F16}" destId="{23560E11-74D2-4320-B3FF-F5E3C93101DE}" srcOrd="0" destOrd="0" presId="urn:microsoft.com/office/officeart/2005/8/layout/hierarchy3"/>
    <dgm:cxn modelId="{D291A3E7-3408-4CC2-913B-8D7ED4FDC188}" type="presParOf" srcId="{0D745E18-5A69-46B8-99A9-3B4B8CCD9F16}" destId="{5C0B5E32-A201-45EF-94FE-B922EA53429B}" srcOrd="1" destOrd="0" presId="urn:microsoft.com/office/officeart/2005/8/layout/hierarchy3"/>
    <dgm:cxn modelId="{2AAD05E0-1561-4D60-B9FF-8E1F11626770}" type="presParOf" srcId="{DBDE9ED6-7B73-4A7C-A7C4-42BE78B9F853}" destId="{5AFA1328-6A89-41E1-802E-3382E04EC366}" srcOrd="1" destOrd="0" presId="urn:microsoft.com/office/officeart/2005/8/layout/hierarchy3"/>
    <dgm:cxn modelId="{FC966070-F7D7-412F-92E5-859C2D50C160}" type="presParOf" srcId="{5AFA1328-6A89-41E1-802E-3382E04EC366}" destId="{0FCE95B8-B6F2-4269-A9E7-CF1EDD35B4A9}" srcOrd="0" destOrd="0" presId="urn:microsoft.com/office/officeart/2005/8/layout/hierarchy3"/>
    <dgm:cxn modelId="{2E5741CF-F8C9-4E49-9DEE-4DA1A8C776FD}" type="presParOf" srcId="{5AFA1328-6A89-41E1-802E-3382E04EC366}" destId="{DEEB57CE-26F0-41D4-B0C7-C95BD2C906CB}" srcOrd="1" destOrd="0" presId="urn:microsoft.com/office/officeart/2005/8/layout/hierarchy3"/>
    <dgm:cxn modelId="{7FF8F6C7-1745-4213-B964-95B7C208C0F1}" type="presParOf" srcId="{5AFA1328-6A89-41E1-802E-3382E04EC366}" destId="{46FA13AA-E047-441F-814A-26DF9E207537}" srcOrd="2" destOrd="0" presId="urn:microsoft.com/office/officeart/2005/8/layout/hierarchy3"/>
    <dgm:cxn modelId="{FE8DD774-71B3-4720-920A-AE6ACBF9B9D9}" type="presParOf" srcId="{5AFA1328-6A89-41E1-802E-3382E04EC366}" destId="{289A6B72-59DE-4BC8-87D8-A5BBF36DF1B0}" srcOrd="3" destOrd="0" presId="urn:microsoft.com/office/officeart/2005/8/layout/hierarchy3"/>
    <dgm:cxn modelId="{2E1AFA18-35D7-4EAA-802C-8A0BD1C95949}" type="presParOf" srcId="{5AFA1328-6A89-41E1-802E-3382E04EC366}" destId="{994C538A-3394-4B90-8DBC-EBE2501D2EFB}" srcOrd="4" destOrd="0" presId="urn:microsoft.com/office/officeart/2005/8/layout/hierarchy3"/>
    <dgm:cxn modelId="{8E917A0C-5EF9-4760-9618-AADBA3C1BD8D}" type="presParOf" srcId="{5AFA1328-6A89-41E1-802E-3382E04EC366}" destId="{5AD48C57-9F22-4B69-8D74-9FF620E3DAED}" srcOrd="5" destOrd="0" presId="urn:microsoft.com/office/officeart/2005/8/layout/hierarchy3"/>
    <dgm:cxn modelId="{1534789B-6979-4AFE-AEBB-C89E3269E34A}" type="presParOf" srcId="{AB520C78-F724-408D-AA15-0BE0A2864193}" destId="{5FC6BCA5-32E8-48BF-917E-661A07FC14D6}" srcOrd="2" destOrd="0" presId="urn:microsoft.com/office/officeart/2005/8/layout/hierarchy3"/>
    <dgm:cxn modelId="{082AAB02-D0C5-4D27-9061-D3F168F1CB75}" type="presParOf" srcId="{5FC6BCA5-32E8-48BF-917E-661A07FC14D6}" destId="{C4914961-519B-4F2B-911A-A202CA23CB95}" srcOrd="0" destOrd="0" presId="urn:microsoft.com/office/officeart/2005/8/layout/hierarchy3"/>
    <dgm:cxn modelId="{1DBA782D-C47F-424D-A214-93954E03F07B}" type="presParOf" srcId="{C4914961-519B-4F2B-911A-A202CA23CB95}" destId="{49BE1909-6579-420A-88C9-5C6BD9B8CC7A}" srcOrd="0" destOrd="0" presId="urn:microsoft.com/office/officeart/2005/8/layout/hierarchy3"/>
    <dgm:cxn modelId="{A071E700-17B6-45D1-A837-07A4E5163E5F}" type="presParOf" srcId="{C4914961-519B-4F2B-911A-A202CA23CB95}" destId="{8F8498B4-E26C-41BD-BF03-CA753B8B0810}" srcOrd="1" destOrd="0" presId="urn:microsoft.com/office/officeart/2005/8/layout/hierarchy3"/>
    <dgm:cxn modelId="{E34C6E78-7D48-4575-8C5F-A51A922D3C0E}" type="presParOf" srcId="{5FC6BCA5-32E8-48BF-917E-661A07FC14D6}" destId="{9BBF7978-37DA-4DDA-92D4-65B2160CC739}" srcOrd="1" destOrd="0" presId="urn:microsoft.com/office/officeart/2005/8/layout/hierarchy3"/>
    <dgm:cxn modelId="{26748A62-2129-4E9F-8258-9FC62CE71161}" type="presParOf" srcId="{9BBF7978-37DA-4DDA-92D4-65B2160CC739}" destId="{B482B07C-F58F-4FEC-A1AB-F61E89A896B5}" srcOrd="0" destOrd="0" presId="urn:microsoft.com/office/officeart/2005/8/layout/hierarchy3"/>
    <dgm:cxn modelId="{50DEB9D9-CAFE-4C04-818E-EA5286961560}" type="presParOf" srcId="{9BBF7978-37DA-4DDA-92D4-65B2160CC739}" destId="{01D99697-24C5-40BD-A47C-5F99CB244A35}" srcOrd="1" destOrd="0" presId="urn:microsoft.com/office/officeart/2005/8/layout/hierarchy3"/>
    <dgm:cxn modelId="{84025715-0F67-41DB-BE4A-64D088F9C463}" type="presParOf" srcId="{9BBF7978-37DA-4DDA-92D4-65B2160CC739}" destId="{E226C734-F9EB-4F09-8AB5-C0CD1FB31402}" srcOrd="2" destOrd="0" presId="urn:microsoft.com/office/officeart/2005/8/layout/hierarchy3"/>
    <dgm:cxn modelId="{528BCC5B-E955-4D30-BF99-88BA05256F3B}" type="presParOf" srcId="{9BBF7978-37DA-4DDA-92D4-65B2160CC739}" destId="{9BD53D80-DF27-4E61-9834-9E124C800A86}" srcOrd="3" destOrd="0" presId="urn:microsoft.com/office/officeart/2005/8/layout/hierarchy3"/>
    <dgm:cxn modelId="{D725F32F-C1EE-4A2E-9BC5-56CB6DDAD0B9}" type="presParOf" srcId="{9BBF7978-37DA-4DDA-92D4-65B2160CC739}" destId="{F1B38CD7-BB69-4C2B-B131-194E5A375BF8}" srcOrd="4" destOrd="0" presId="urn:microsoft.com/office/officeart/2005/8/layout/hierarchy3"/>
    <dgm:cxn modelId="{D4F8953E-3E62-4F52-950F-51623117CFAF}" type="presParOf" srcId="{9BBF7978-37DA-4DDA-92D4-65B2160CC739}" destId="{04D855D9-8C94-484E-95DA-CEDBD34FC1A4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420E5F-80DE-4B0F-8599-FA1F90858EA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C51CCF-D261-481E-A89E-7DAAA3396BBA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High-Q </a:t>
          </a:r>
          <a:r>
            <a:rPr lang="el-GR" dirty="0" smtClean="0"/>
            <a:t>β</a:t>
          </a:r>
          <a:r>
            <a:rPr lang="en-US" dirty="0" smtClean="0"/>
            <a:t>-Beams</a:t>
          </a:r>
          <a:endParaRPr lang="en-US" dirty="0"/>
        </a:p>
      </dgm:t>
    </dgm:pt>
    <dgm:pt modelId="{47278359-2EF5-41D3-A919-5D7C1A391378}" type="parTrans" cxnId="{921010BE-EFE0-43DD-89AB-16211461AAA7}">
      <dgm:prSet/>
      <dgm:spPr/>
      <dgm:t>
        <a:bodyPr/>
        <a:lstStyle/>
        <a:p>
          <a:endParaRPr lang="en-US"/>
        </a:p>
      </dgm:t>
    </dgm:pt>
    <dgm:pt modelId="{0183129D-1B53-4EFF-A474-B2E641F2C996}" type="sibTrans" cxnId="{921010BE-EFE0-43DD-89AB-16211461AAA7}">
      <dgm:prSet/>
      <dgm:spPr/>
      <dgm:t>
        <a:bodyPr/>
        <a:lstStyle/>
        <a:p>
          <a:endParaRPr lang="en-US"/>
        </a:p>
      </dgm:t>
    </dgm:pt>
    <dgm:pt modelId="{36ECD6CC-9A42-485C-8D90-BCE57EBA5CA1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Higher </a:t>
          </a:r>
          <a:r>
            <a:rPr lang="el-GR" dirty="0" smtClean="0">
              <a:latin typeface="Times New Roman"/>
              <a:cs typeface="Times New Roman"/>
            </a:rPr>
            <a:t>ν</a:t>
          </a:r>
          <a:r>
            <a:rPr lang="en-US" dirty="0" smtClean="0">
              <a:latin typeface="Times New Roman"/>
              <a:cs typeface="Times New Roman"/>
            </a:rPr>
            <a:t>-energy, </a:t>
          </a:r>
          <a:r>
            <a:rPr lang="en-US" dirty="0" smtClean="0"/>
            <a:t>better x-sections but longer baseline</a:t>
          </a:r>
          <a:endParaRPr lang="en-US" dirty="0"/>
        </a:p>
      </dgm:t>
    </dgm:pt>
    <dgm:pt modelId="{0E323EDB-7099-4DBF-91B3-FE09F7468028}" type="parTrans" cxnId="{6B7ADC2D-9504-4FF9-81A3-478772EA0D42}">
      <dgm:prSet/>
      <dgm:spPr/>
      <dgm:t>
        <a:bodyPr/>
        <a:lstStyle/>
        <a:p>
          <a:endParaRPr lang="en-US"/>
        </a:p>
      </dgm:t>
    </dgm:pt>
    <dgm:pt modelId="{7EA6B785-D465-445B-9330-E1C17CAE25A9}" type="sibTrans" cxnId="{6B7ADC2D-9504-4FF9-81A3-478772EA0D42}">
      <dgm:prSet/>
      <dgm:spPr/>
      <dgm:t>
        <a:bodyPr/>
        <a:lstStyle/>
        <a:p>
          <a:endParaRPr lang="en-US"/>
        </a:p>
      </dgm:t>
    </dgm:pt>
    <dgm:pt modelId="{63BB0DBA-BE74-43B6-882C-1A615C32AA86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Isotope production well known</a:t>
          </a:r>
          <a:endParaRPr lang="en-US" dirty="0"/>
        </a:p>
      </dgm:t>
    </dgm:pt>
    <dgm:pt modelId="{BD0DA638-3E75-4125-A384-07323F5D7A5D}" type="parTrans" cxnId="{7E81C6FD-DEA9-4B2E-9E41-E08CFDFF93D5}">
      <dgm:prSet/>
      <dgm:spPr/>
      <dgm:t>
        <a:bodyPr/>
        <a:lstStyle/>
        <a:p>
          <a:endParaRPr lang="en-US"/>
        </a:p>
      </dgm:t>
    </dgm:pt>
    <dgm:pt modelId="{97033CC5-6F09-4DE8-94F9-FB12839EABF6}" type="sibTrans" cxnId="{7E81C6FD-DEA9-4B2E-9E41-E08CFDFF93D5}">
      <dgm:prSet/>
      <dgm:spPr/>
      <dgm:t>
        <a:bodyPr/>
        <a:lstStyle/>
        <a:p>
          <a:endParaRPr lang="en-US"/>
        </a:p>
      </dgm:t>
    </dgm:pt>
    <dgm:pt modelId="{48109901-FA73-4297-891D-B3F53D377FDA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Short baseline – higher flux</a:t>
          </a:r>
          <a:endParaRPr lang="en-US" dirty="0"/>
        </a:p>
      </dgm:t>
    </dgm:pt>
    <dgm:pt modelId="{84EB82D6-9111-4999-A67F-A87115F851A6}" type="parTrans" cxnId="{63FE0FD6-C3EE-4032-89C4-CD48258A733D}">
      <dgm:prSet/>
      <dgm:spPr/>
      <dgm:t>
        <a:bodyPr/>
        <a:lstStyle/>
        <a:p>
          <a:endParaRPr lang="en-US"/>
        </a:p>
      </dgm:t>
    </dgm:pt>
    <dgm:pt modelId="{C6316C1F-1AAF-488B-B578-3BFD293251E0}" type="sibTrans" cxnId="{63FE0FD6-C3EE-4032-89C4-CD48258A733D}">
      <dgm:prSet/>
      <dgm:spPr/>
      <dgm:t>
        <a:bodyPr/>
        <a:lstStyle/>
        <a:p>
          <a:endParaRPr lang="en-US"/>
        </a:p>
      </dgm:t>
    </dgm:pt>
    <dgm:pt modelId="{56E11F51-FF13-4B6A-AD90-BCA35C091C4C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Low energy </a:t>
          </a:r>
          <a:r>
            <a:rPr lang="el-GR" dirty="0" smtClean="0"/>
            <a:t>β</a:t>
          </a:r>
          <a:r>
            <a:rPr lang="en-US" dirty="0" smtClean="0"/>
            <a:t>-Beams</a:t>
          </a:r>
          <a:endParaRPr lang="en-US" dirty="0"/>
        </a:p>
      </dgm:t>
    </dgm:pt>
    <dgm:pt modelId="{0B2EAAAA-5D4A-4D2B-BC1B-C813C54A3FF6}" type="parTrans" cxnId="{45CB8279-C7B6-484D-8F95-227B882161BD}">
      <dgm:prSet/>
      <dgm:spPr/>
      <dgm:t>
        <a:bodyPr/>
        <a:lstStyle/>
        <a:p>
          <a:endParaRPr lang="en-US"/>
        </a:p>
      </dgm:t>
    </dgm:pt>
    <dgm:pt modelId="{F83CA4E6-4501-40C5-BBCE-3D63C221D6B6}" type="sibTrans" cxnId="{45CB8279-C7B6-484D-8F95-227B882161BD}">
      <dgm:prSet/>
      <dgm:spPr/>
      <dgm:t>
        <a:bodyPr/>
        <a:lstStyle/>
        <a:p>
          <a:endParaRPr lang="en-US"/>
        </a:p>
      </dgm:t>
    </dgm:pt>
    <dgm:pt modelId="{739489DA-B215-4DCD-B0F4-73DA2747501B}">
      <dgm:prSet phldrT="[Text]" custT="1"/>
      <dgm:spPr>
        <a:solidFill>
          <a:srgbClr val="66CCFF"/>
        </a:solidFill>
      </dgm:spPr>
      <dgm:t>
        <a:bodyPr/>
        <a:lstStyle/>
        <a:p>
          <a:r>
            <a:rPr lang="el-GR" sz="2400" dirty="0" smtClean="0">
              <a:latin typeface="Times New Roman"/>
              <a:cs typeface="Times New Roman"/>
            </a:rPr>
            <a:t>ν</a:t>
          </a:r>
          <a:r>
            <a:rPr lang="en-US" sz="2400" dirty="0" smtClean="0">
              <a:latin typeface="Times New Roman"/>
              <a:cs typeface="Times New Roman"/>
            </a:rPr>
            <a:t>-nucleus x-sections</a:t>
          </a:r>
          <a:endParaRPr lang="en-US" sz="2400" dirty="0"/>
        </a:p>
      </dgm:t>
    </dgm:pt>
    <dgm:pt modelId="{C7D49576-A32D-446A-96C4-4EC5AFF41364}" type="parTrans" cxnId="{090C179C-74FC-47EC-9A39-D9EDEE51B350}">
      <dgm:prSet/>
      <dgm:spPr/>
      <dgm:t>
        <a:bodyPr/>
        <a:lstStyle/>
        <a:p>
          <a:endParaRPr lang="en-US"/>
        </a:p>
      </dgm:t>
    </dgm:pt>
    <dgm:pt modelId="{685DBCFC-C534-4EB8-9FB3-67BEDE204BF9}" type="sibTrans" cxnId="{090C179C-74FC-47EC-9A39-D9EDEE51B350}">
      <dgm:prSet/>
      <dgm:spPr/>
      <dgm:t>
        <a:bodyPr/>
        <a:lstStyle/>
        <a:p>
          <a:endParaRPr lang="en-US"/>
        </a:p>
      </dgm:t>
    </dgm:pt>
    <dgm:pt modelId="{122C0E4D-A77D-4580-9AE7-23CDE55C9C0F}">
      <dgm:prSet phldrT="[Text]" custT="1"/>
      <dgm:spPr>
        <a:solidFill>
          <a:srgbClr val="66CCFF"/>
        </a:solidFill>
      </dgm:spPr>
      <dgm:t>
        <a:bodyPr/>
        <a:lstStyle/>
        <a:p>
          <a:r>
            <a:rPr lang="en-US" sz="2000" dirty="0" smtClean="0"/>
            <a:t>Sterile-active oscillations?</a:t>
          </a:r>
          <a:endParaRPr lang="en-US" sz="2000" dirty="0"/>
        </a:p>
      </dgm:t>
    </dgm:pt>
    <dgm:pt modelId="{442D86A6-A67B-4E25-9A1F-8E23128EC975}" type="parTrans" cxnId="{CD31FA43-3B56-4DD9-AF1A-38676EB8F8B4}">
      <dgm:prSet/>
      <dgm:spPr/>
      <dgm:t>
        <a:bodyPr/>
        <a:lstStyle/>
        <a:p>
          <a:endParaRPr lang="en-US"/>
        </a:p>
      </dgm:t>
    </dgm:pt>
    <dgm:pt modelId="{F78C1450-5472-479C-A556-FA9C714D09A9}" type="sibTrans" cxnId="{CD31FA43-3B56-4DD9-AF1A-38676EB8F8B4}">
      <dgm:prSet/>
      <dgm:spPr/>
      <dgm:t>
        <a:bodyPr/>
        <a:lstStyle/>
        <a:p>
          <a:endParaRPr lang="en-US"/>
        </a:p>
      </dgm:t>
    </dgm:pt>
    <dgm:pt modelId="{CE507112-4240-44F6-9E56-9BD80B944A1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EURISOL (ended 2008)</a:t>
          </a:r>
          <a:endParaRPr lang="en-US" dirty="0"/>
        </a:p>
      </dgm:t>
    </dgm:pt>
    <dgm:pt modelId="{8F94BECF-7816-415B-AECC-AA24A906223F}" type="parTrans" cxnId="{FAF7DC04-A39D-4AF2-9DC8-67F24BA25CEE}">
      <dgm:prSet/>
      <dgm:spPr/>
      <dgm:t>
        <a:bodyPr/>
        <a:lstStyle/>
        <a:p>
          <a:endParaRPr lang="en-US"/>
        </a:p>
      </dgm:t>
    </dgm:pt>
    <dgm:pt modelId="{E88E373F-CB4D-4BFD-B6D8-768CF5E82463}" type="sibTrans" cxnId="{FAF7DC04-A39D-4AF2-9DC8-67F24BA25CEE}">
      <dgm:prSet/>
      <dgm:spPr/>
      <dgm:t>
        <a:bodyPr/>
        <a:lstStyle/>
        <a:p>
          <a:endParaRPr lang="en-US"/>
        </a:p>
      </dgm:t>
    </dgm:pt>
    <dgm:pt modelId="{1BA8BBC6-774B-49FF-84D3-761804289983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err="1" smtClean="0"/>
            <a:t>EUROnu</a:t>
          </a:r>
          <a:r>
            <a:rPr lang="en-US" dirty="0" smtClean="0"/>
            <a:t> WP 4 (lasts until 2012)</a:t>
          </a:r>
          <a:endParaRPr lang="en-US" dirty="0"/>
        </a:p>
      </dgm:t>
    </dgm:pt>
    <dgm:pt modelId="{F872BB52-3DD0-45E3-8876-66E22A6B2B46}" type="parTrans" cxnId="{3636A645-2C62-4B12-AC64-0D6E5FCA6AEA}">
      <dgm:prSet/>
      <dgm:spPr/>
      <dgm:t>
        <a:bodyPr/>
        <a:lstStyle/>
        <a:p>
          <a:endParaRPr lang="en-US"/>
        </a:p>
      </dgm:t>
    </dgm:pt>
    <dgm:pt modelId="{2B4DFD9F-A713-4785-B5E2-A38C03D0BBFF}" type="sibTrans" cxnId="{3636A645-2C62-4B12-AC64-0D6E5FCA6AEA}">
      <dgm:prSet/>
      <dgm:spPr/>
      <dgm:t>
        <a:bodyPr/>
        <a:lstStyle/>
        <a:p>
          <a:endParaRPr lang="en-US"/>
        </a:p>
      </dgm:t>
    </dgm:pt>
    <dgm:pt modelId="{03A78C77-A1A4-4229-9AB6-87100B6A73A3}">
      <dgm:prSet phldrT="[Text]" custT="1"/>
      <dgm:spPr>
        <a:solidFill>
          <a:srgbClr val="0066FF"/>
        </a:solidFill>
      </dgm:spPr>
      <dgm:t>
        <a:bodyPr/>
        <a:lstStyle/>
        <a:p>
          <a:r>
            <a:rPr lang="en-US" sz="2400" dirty="0" smtClean="0"/>
            <a:t>Monochromatic Beams</a:t>
          </a:r>
          <a:endParaRPr lang="en-US" sz="2400" dirty="0"/>
        </a:p>
      </dgm:t>
    </dgm:pt>
    <dgm:pt modelId="{6DA29AE6-1AA6-4ACA-902D-99D26F5177EE}" type="parTrans" cxnId="{1BF6FA4B-0E03-4435-B6BA-B7885C0EC75A}">
      <dgm:prSet/>
      <dgm:spPr/>
      <dgm:t>
        <a:bodyPr/>
        <a:lstStyle/>
        <a:p>
          <a:endParaRPr lang="en-US"/>
        </a:p>
      </dgm:t>
    </dgm:pt>
    <dgm:pt modelId="{D3C898F7-66A7-45C0-A5C7-D45905396121}" type="sibTrans" cxnId="{1BF6FA4B-0E03-4435-B6BA-B7885C0EC75A}">
      <dgm:prSet/>
      <dgm:spPr/>
      <dgm:t>
        <a:bodyPr/>
        <a:lstStyle/>
        <a:p>
          <a:endParaRPr lang="en-US"/>
        </a:p>
      </dgm:t>
    </dgm:pt>
    <dgm:pt modelId="{EA105C5E-69DD-4F4A-8D41-2D5FBB27B56B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mtClean="0"/>
            <a:t>Low-Q </a:t>
          </a:r>
          <a:r>
            <a:rPr lang="el-GR" smtClean="0"/>
            <a:t>β</a:t>
          </a:r>
          <a:r>
            <a:rPr lang="en-US" smtClean="0"/>
            <a:t>-Beams</a:t>
          </a:r>
          <a:endParaRPr lang="en-US" dirty="0"/>
        </a:p>
      </dgm:t>
    </dgm:pt>
    <dgm:pt modelId="{74A683CB-D8F2-414F-9F69-3F11274EE535}" type="parTrans" cxnId="{7E297F12-6D27-4975-832D-3C9BF0A4B618}">
      <dgm:prSet/>
      <dgm:spPr/>
      <dgm:t>
        <a:bodyPr/>
        <a:lstStyle/>
        <a:p>
          <a:endParaRPr lang="en-US"/>
        </a:p>
      </dgm:t>
    </dgm:pt>
    <dgm:pt modelId="{9E00A716-4679-4963-988B-DEE381EA19D4}" type="sibTrans" cxnId="{7E297F12-6D27-4975-832D-3C9BF0A4B618}">
      <dgm:prSet/>
      <dgm:spPr/>
      <dgm:t>
        <a:bodyPr/>
        <a:lstStyle/>
        <a:p>
          <a:endParaRPr lang="en-US"/>
        </a:p>
      </dgm:t>
    </dgm:pt>
    <dgm:pt modelId="{ABCABD7B-2871-4793-8280-F409FBA75D08}" type="pres">
      <dgm:prSet presAssocID="{96420E5F-80DE-4B0F-8599-FA1F90858E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51FACC7-173B-4279-B6E6-E2261286A76A}" type="pres">
      <dgm:prSet presAssocID="{CE507112-4240-44F6-9E56-9BD80B944A10}" presName="linNode" presStyleCnt="0"/>
      <dgm:spPr/>
      <dgm:t>
        <a:bodyPr/>
        <a:lstStyle/>
        <a:p>
          <a:endParaRPr lang="en-US"/>
        </a:p>
      </dgm:t>
    </dgm:pt>
    <dgm:pt modelId="{9B408B86-F333-4BAE-BFAD-526C16D61C98}" type="pres">
      <dgm:prSet presAssocID="{CE507112-4240-44F6-9E56-9BD80B944A10}" presName="parentText" presStyleLbl="node1" presStyleIdx="0" presStyleCnt="6" custLinFactX="67959" custLinFactY="227716" custLinFactNeighborX="100000" custLinFactNeighborY="3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DBD34A-1CA7-4AE5-A6CA-24A46141E118}" type="pres">
      <dgm:prSet presAssocID="{E88E373F-CB4D-4BFD-B6D8-768CF5E82463}" presName="sp" presStyleCnt="0"/>
      <dgm:spPr/>
      <dgm:t>
        <a:bodyPr/>
        <a:lstStyle/>
        <a:p>
          <a:endParaRPr lang="en-US"/>
        </a:p>
      </dgm:t>
    </dgm:pt>
    <dgm:pt modelId="{AC12B972-F932-4A61-876F-CEF57CA5D5A4}" type="pres">
      <dgm:prSet presAssocID="{1BA8BBC6-774B-49FF-84D3-761804289983}" presName="linNode" presStyleCnt="0"/>
      <dgm:spPr/>
      <dgm:t>
        <a:bodyPr/>
        <a:lstStyle/>
        <a:p>
          <a:endParaRPr lang="en-US"/>
        </a:p>
      </dgm:t>
    </dgm:pt>
    <dgm:pt modelId="{0597C76F-9DBD-423E-A0D5-21307B179885}" type="pres">
      <dgm:prSet presAssocID="{1BA8BBC6-774B-49FF-84D3-761804289983}" presName="parentText" presStyleLbl="node1" presStyleIdx="1" presStyleCnt="6" custScaleX="89491" custLinFactX="74419" custLinFactY="117138" custLinFactNeighborX="100000" custLinFactNeighborY="2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B4C36-9034-4CCA-9C00-D489C0DFBF6E}" type="pres">
      <dgm:prSet presAssocID="{2B4DFD9F-A713-4785-B5E2-A38C03D0BBFF}" presName="sp" presStyleCnt="0"/>
      <dgm:spPr/>
      <dgm:t>
        <a:bodyPr/>
        <a:lstStyle/>
        <a:p>
          <a:endParaRPr lang="en-US"/>
        </a:p>
      </dgm:t>
    </dgm:pt>
    <dgm:pt modelId="{29D631AC-FBC2-4A23-85B5-AE228FD576FC}" type="pres">
      <dgm:prSet presAssocID="{5CC51CCF-D261-481E-A89E-7DAAA3396BBA}" presName="linNode" presStyleCnt="0"/>
      <dgm:spPr/>
      <dgm:t>
        <a:bodyPr/>
        <a:lstStyle/>
        <a:p>
          <a:endParaRPr lang="en-US"/>
        </a:p>
      </dgm:t>
    </dgm:pt>
    <dgm:pt modelId="{2EB0A1F6-5020-445A-91CB-59F7C5EF4262}" type="pres">
      <dgm:prSet presAssocID="{5CC51CCF-D261-481E-A89E-7DAAA3396BBA}" presName="parentText" presStyleLbl="node1" presStyleIdx="2" presStyleCnt="6" custLinFactY="-100000" custLinFactNeighborX="-1211" custLinFactNeighborY="-110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54571C-0E8A-496E-85C9-645EBCCD672A}" type="pres">
      <dgm:prSet presAssocID="{5CC51CCF-D261-481E-A89E-7DAAA3396BBA}" presName="descendantText" presStyleLbl="alignAccFollowNode1" presStyleIdx="0" presStyleCnt="3" custLinFactY="-100000" custLinFactNeighborX="1206" custLinFactNeighborY="-1650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412BA0-B830-4C8E-95BF-5CF63428A3BC}" type="pres">
      <dgm:prSet presAssocID="{0183129D-1B53-4EFF-A474-B2E641F2C996}" presName="sp" presStyleCnt="0"/>
      <dgm:spPr/>
      <dgm:t>
        <a:bodyPr/>
        <a:lstStyle/>
        <a:p>
          <a:endParaRPr lang="en-US"/>
        </a:p>
      </dgm:t>
    </dgm:pt>
    <dgm:pt modelId="{EEADF57F-A454-4F9A-9186-8029C412A671}" type="pres">
      <dgm:prSet presAssocID="{EA105C5E-69DD-4F4A-8D41-2D5FBB27B56B}" presName="linNode" presStyleCnt="0"/>
      <dgm:spPr/>
    </dgm:pt>
    <dgm:pt modelId="{101258F0-18A6-46FF-B776-6FDCEB28E73B}" type="pres">
      <dgm:prSet presAssocID="{EA105C5E-69DD-4F4A-8D41-2D5FBB27B56B}" presName="parentText" presStyleLbl="node1" presStyleIdx="3" presStyleCnt="6" custLinFactY="-100000" custLinFactNeighborX="-1211" custLinFactNeighborY="-1014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9B8D3F-6E4B-499F-B784-13E7CB7B7C66}" type="pres">
      <dgm:prSet presAssocID="{EA105C5E-69DD-4F4A-8D41-2D5FBB27B56B}" presName="descendantText" presStyleLbl="alignAccFollowNode1" presStyleIdx="1" presStyleCnt="3" custLinFactY="-100000" custLinFactNeighborX="1206" custLinFactNeighborY="-1541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2335E-668B-4B29-B74B-4514D0301E2D}" type="pres">
      <dgm:prSet presAssocID="{9E00A716-4679-4963-988B-DEE381EA19D4}" presName="sp" presStyleCnt="0"/>
      <dgm:spPr/>
    </dgm:pt>
    <dgm:pt modelId="{CEF03E01-BE23-4B4C-8675-E67A7327323F}" type="pres">
      <dgm:prSet presAssocID="{56E11F51-FF13-4B6A-AD90-BCA35C091C4C}" presName="linNode" presStyleCnt="0"/>
      <dgm:spPr/>
      <dgm:t>
        <a:bodyPr/>
        <a:lstStyle/>
        <a:p>
          <a:endParaRPr lang="en-US"/>
        </a:p>
      </dgm:t>
    </dgm:pt>
    <dgm:pt modelId="{BB2A5DE9-BFAA-40BA-907A-D8B806CFEA3B}" type="pres">
      <dgm:prSet presAssocID="{56E11F51-FF13-4B6A-AD90-BCA35C091C4C}" presName="parentText" presStyleLbl="node1" presStyleIdx="4" presStyleCnt="6" custLinFactY="-92774" custLinFactNeighborX="-1211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58CE95-E856-48F2-932D-3DCC69A28742}" type="pres">
      <dgm:prSet presAssocID="{56E11F51-FF13-4B6A-AD90-BCA35C091C4C}" presName="descendantText" presStyleLbl="alignAccFollowNode1" presStyleIdx="2" presStyleCnt="3" custScaleX="96335" custLinFactY="-100000" custLinFactNeighborX="1206" custLinFactNeighborY="-1331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ACE54-0B6D-4A3B-ABCE-02785D9AB010}" type="pres">
      <dgm:prSet presAssocID="{F83CA4E6-4501-40C5-BBCE-3D63C221D6B6}" presName="sp" presStyleCnt="0"/>
      <dgm:spPr/>
    </dgm:pt>
    <dgm:pt modelId="{0F465C48-F883-4868-B44F-97A68A9FA558}" type="pres">
      <dgm:prSet presAssocID="{03A78C77-A1A4-4229-9AB6-87100B6A73A3}" presName="linNode" presStyleCnt="0"/>
      <dgm:spPr/>
    </dgm:pt>
    <dgm:pt modelId="{B9CB8801-B7DB-43E9-9A7F-0EBBFCCDF864}" type="pres">
      <dgm:prSet presAssocID="{03A78C77-A1A4-4229-9AB6-87100B6A73A3}" presName="parentText" presStyleLbl="node1" presStyleIdx="5" presStyleCnt="6" custLinFactY="-84075" custLinFactNeighborX="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EFBD87-C398-436C-8E49-2ED3A191B32B}" type="presOf" srcId="{48109901-FA73-4297-891D-B3F53D377FDA}" destId="{9E9B8D3F-6E4B-499F-B784-13E7CB7B7C66}" srcOrd="0" destOrd="1" presId="urn:microsoft.com/office/officeart/2005/8/layout/vList5"/>
    <dgm:cxn modelId="{63FE0FD6-C3EE-4032-89C4-CD48258A733D}" srcId="{EA105C5E-69DD-4F4A-8D41-2D5FBB27B56B}" destId="{48109901-FA73-4297-891D-B3F53D377FDA}" srcOrd="1" destOrd="0" parTransId="{84EB82D6-9111-4999-A67F-A87115F851A6}" sibTransId="{C6316C1F-1AAF-488B-B578-3BFD293251E0}"/>
    <dgm:cxn modelId="{6B7ADC2D-9504-4FF9-81A3-478772EA0D42}" srcId="{5CC51CCF-D261-481E-A89E-7DAAA3396BBA}" destId="{36ECD6CC-9A42-485C-8D90-BCE57EBA5CA1}" srcOrd="0" destOrd="0" parTransId="{0E323EDB-7099-4DBF-91B3-FE09F7468028}" sibTransId="{7EA6B785-D465-445B-9330-E1C17CAE25A9}"/>
    <dgm:cxn modelId="{CD31FA43-3B56-4DD9-AF1A-38676EB8F8B4}" srcId="{56E11F51-FF13-4B6A-AD90-BCA35C091C4C}" destId="{122C0E4D-A77D-4580-9AE7-23CDE55C9C0F}" srcOrd="1" destOrd="0" parTransId="{442D86A6-A67B-4E25-9A1F-8E23128EC975}" sibTransId="{F78C1450-5472-479C-A556-FA9C714D09A9}"/>
    <dgm:cxn modelId="{090C179C-74FC-47EC-9A39-D9EDEE51B350}" srcId="{56E11F51-FF13-4B6A-AD90-BCA35C091C4C}" destId="{739489DA-B215-4DCD-B0F4-73DA2747501B}" srcOrd="0" destOrd="0" parTransId="{C7D49576-A32D-446A-96C4-4EC5AFF41364}" sibTransId="{685DBCFC-C534-4EB8-9FB3-67BEDE204BF9}"/>
    <dgm:cxn modelId="{E0759860-952F-4AF7-A387-7CF9972BD707}" type="presOf" srcId="{36ECD6CC-9A42-485C-8D90-BCE57EBA5CA1}" destId="{8C54571C-0E8A-496E-85C9-645EBCCD672A}" srcOrd="0" destOrd="0" presId="urn:microsoft.com/office/officeart/2005/8/layout/vList5"/>
    <dgm:cxn modelId="{E2DDD7E5-1ADF-4459-9C13-3F8C4E73D3C7}" type="presOf" srcId="{96420E5F-80DE-4B0F-8599-FA1F90858EA4}" destId="{ABCABD7B-2871-4793-8280-F409FBA75D08}" srcOrd="0" destOrd="0" presId="urn:microsoft.com/office/officeart/2005/8/layout/vList5"/>
    <dgm:cxn modelId="{7E81C6FD-DEA9-4B2E-9E41-E08CFDFF93D5}" srcId="{EA105C5E-69DD-4F4A-8D41-2D5FBB27B56B}" destId="{63BB0DBA-BE74-43B6-882C-1A615C32AA86}" srcOrd="0" destOrd="0" parTransId="{BD0DA638-3E75-4125-A384-07323F5D7A5D}" sibTransId="{97033CC5-6F09-4DE8-94F9-FB12839EABF6}"/>
    <dgm:cxn modelId="{36C176C1-5D53-4ADF-8B30-1ADF4F8FED80}" type="presOf" srcId="{03A78C77-A1A4-4229-9AB6-87100B6A73A3}" destId="{B9CB8801-B7DB-43E9-9A7F-0EBBFCCDF864}" srcOrd="0" destOrd="0" presId="urn:microsoft.com/office/officeart/2005/8/layout/vList5"/>
    <dgm:cxn modelId="{1BF6FA4B-0E03-4435-B6BA-B7885C0EC75A}" srcId="{96420E5F-80DE-4B0F-8599-FA1F90858EA4}" destId="{03A78C77-A1A4-4229-9AB6-87100B6A73A3}" srcOrd="5" destOrd="0" parTransId="{6DA29AE6-1AA6-4ACA-902D-99D26F5177EE}" sibTransId="{D3C898F7-66A7-45C0-A5C7-D45905396121}"/>
    <dgm:cxn modelId="{921010BE-EFE0-43DD-89AB-16211461AAA7}" srcId="{96420E5F-80DE-4B0F-8599-FA1F90858EA4}" destId="{5CC51CCF-D261-481E-A89E-7DAAA3396BBA}" srcOrd="2" destOrd="0" parTransId="{47278359-2EF5-41D3-A919-5D7C1A391378}" sibTransId="{0183129D-1B53-4EFF-A474-B2E641F2C996}"/>
    <dgm:cxn modelId="{7E297F12-6D27-4975-832D-3C9BF0A4B618}" srcId="{96420E5F-80DE-4B0F-8599-FA1F90858EA4}" destId="{EA105C5E-69DD-4F4A-8D41-2D5FBB27B56B}" srcOrd="3" destOrd="0" parTransId="{74A683CB-D8F2-414F-9F69-3F11274EE535}" sibTransId="{9E00A716-4679-4963-988B-DEE381EA19D4}"/>
    <dgm:cxn modelId="{A7826E67-CA60-4981-9ADB-584519C28DF1}" type="presOf" srcId="{1BA8BBC6-774B-49FF-84D3-761804289983}" destId="{0597C76F-9DBD-423E-A0D5-21307B179885}" srcOrd="0" destOrd="0" presId="urn:microsoft.com/office/officeart/2005/8/layout/vList5"/>
    <dgm:cxn modelId="{09F354A1-69C1-4B9D-BFEE-388A0F32DC40}" type="presOf" srcId="{122C0E4D-A77D-4580-9AE7-23CDE55C9C0F}" destId="{2058CE95-E856-48F2-932D-3DCC69A28742}" srcOrd="0" destOrd="1" presId="urn:microsoft.com/office/officeart/2005/8/layout/vList5"/>
    <dgm:cxn modelId="{45CB8279-C7B6-484D-8F95-227B882161BD}" srcId="{96420E5F-80DE-4B0F-8599-FA1F90858EA4}" destId="{56E11F51-FF13-4B6A-AD90-BCA35C091C4C}" srcOrd="4" destOrd="0" parTransId="{0B2EAAAA-5D4A-4D2B-BC1B-C813C54A3FF6}" sibTransId="{F83CA4E6-4501-40C5-BBCE-3D63C221D6B6}"/>
    <dgm:cxn modelId="{FAF7DC04-A39D-4AF2-9DC8-67F24BA25CEE}" srcId="{96420E5F-80DE-4B0F-8599-FA1F90858EA4}" destId="{CE507112-4240-44F6-9E56-9BD80B944A10}" srcOrd="0" destOrd="0" parTransId="{8F94BECF-7816-415B-AECC-AA24A906223F}" sibTransId="{E88E373F-CB4D-4BFD-B6D8-768CF5E82463}"/>
    <dgm:cxn modelId="{810F4AEF-7923-45D6-B43C-EAA3EE6B2BB5}" type="presOf" srcId="{5CC51CCF-D261-481E-A89E-7DAAA3396BBA}" destId="{2EB0A1F6-5020-445A-91CB-59F7C5EF4262}" srcOrd="0" destOrd="0" presId="urn:microsoft.com/office/officeart/2005/8/layout/vList5"/>
    <dgm:cxn modelId="{F3497E83-DC94-4D5D-B3AB-A4270DD9E720}" type="presOf" srcId="{CE507112-4240-44F6-9E56-9BD80B944A10}" destId="{9B408B86-F333-4BAE-BFAD-526C16D61C98}" srcOrd="0" destOrd="0" presId="urn:microsoft.com/office/officeart/2005/8/layout/vList5"/>
    <dgm:cxn modelId="{6AF09B87-293D-4B48-B4EC-F666B50578AA}" type="presOf" srcId="{56E11F51-FF13-4B6A-AD90-BCA35C091C4C}" destId="{BB2A5DE9-BFAA-40BA-907A-D8B806CFEA3B}" srcOrd="0" destOrd="0" presId="urn:microsoft.com/office/officeart/2005/8/layout/vList5"/>
    <dgm:cxn modelId="{2050541F-AA9A-4CCA-8B26-3312295FE173}" type="presOf" srcId="{63BB0DBA-BE74-43B6-882C-1A615C32AA86}" destId="{9E9B8D3F-6E4B-499F-B784-13E7CB7B7C66}" srcOrd="0" destOrd="0" presId="urn:microsoft.com/office/officeart/2005/8/layout/vList5"/>
    <dgm:cxn modelId="{C225A946-4CC8-479D-AE28-480F33D52387}" type="presOf" srcId="{739489DA-B215-4DCD-B0F4-73DA2747501B}" destId="{2058CE95-E856-48F2-932D-3DCC69A28742}" srcOrd="0" destOrd="0" presId="urn:microsoft.com/office/officeart/2005/8/layout/vList5"/>
    <dgm:cxn modelId="{58EF96F9-AB43-40AA-AD36-2B5AF6E5CE45}" type="presOf" srcId="{EA105C5E-69DD-4F4A-8D41-2D5FBB27B56B}" destId="{101258F0-18A6-46FF-B776-6FDCEB28E73B}" srcOrd="0" destOrd="0" presId="urn:microsoft.com/office/officeart/2005/8/layout/vList5"/>
    <dgm:cxn modelId="{3636A645-2C62-4B12-AC64-0D6E5FCA6AEA}" srcId="{96420E5F-80DE-4B0F-8599-FA1F90858EA4}" destId="{1BA8BBC6-774B-49FF-84D3-761804289983}" srcOrd="1" destOrd="0" parTransId="{F872BB52-3DD0-45E3-8876-66E22A6B2B46}" sibTransId="{2B4DFD9F-A713-4785-B5E2-A38C03D0BBFF}"/>
    <dgm:cxn modelId="{6AEB2E73-E334-4BCB-B3E9-B084EF9E4809}" type="presParOf" srcId="{ABCABD7B-2871-4793-8280-F409FBA75D08}" destId="{D51FACC7-173B-4279-B6E6-E2261286A76A}" srcOrd="0" destOrd="0" presId="urn:microsoft.com/office/officeart/2005/8/layout/vList5"/>
    <dgm:cxn modelId="{888A2B52-8A1A-4752-A044-AFB1A69053C7}" type="presParOf" srcId="{D51FACC7-173B-4279-B6E6-E2261286A76A}" destId="{9B408B86-F333-4BAE-BFAD-526C16D61C98}" srcOrd="0" destOrd="0" presId="urn:microsoft.com/office/officeart/2005/8/layout/vList5"/>
    <dgm:cxn modelId="{8BA88290-8D72-4D1A-A114-E5F778A5FED1}" type="presParOf" srcId="{ABCABD7B-2871-4793-8280-F409FBA75D08}" destId="{E5DBD34A-1CA7-4AE5-A6CA-24A46141E118}" srcOrd="1" destOrd="0" presId="urn:microsoft.com/office/officeart/2005/8/layout/vList5"/>
    <dgm:cxn modelId="{5B9D9429-F789-4AC8-9B18-27D2DDFCCDE2}" type="presParOf" srcId="{ABCABD7B-2871-4793-8280-F409FBA75D08}" destId="{AC12B972-F932-4A61-876F-CEF57CA5D5A4}" srcOrd="2" destOrd="0" presId="urn:microsoft.com/office/officeart/2005/8/layout/vList5"/>
    <dgm:cxn modelId="{91467E56-133D-416B-9411-6EAE3856FE01}" type="presParOf" srcId="{AC12B972-F932-4A61-876F-CEF57CA5D5A4}" destId="{0597C76F-9DBD-423E-A0D5-21307B179885}" srcOrd="0" destOrd="0" presId="urn:microsoft.com/office/officeart/2005/8/layout/vList5"/>
    <dgm:cxn modelId="{F54D8DCE-63EF-49B6-B327-9439D4B566F6}" type="presParOf" srcId="{ABCABD7B-2871-4793-8280-F409FBA75D08}" destId="{D6CB4C36-9034-4CCA-9C00-D489C0DFBF6E}" srcOrd="3" destOrd="0" presId="urn:microsoft.com/office/officeart/2005/8/layout/vList5"/>
    <dgm:cxn modelId="{1CE6DEBC-7C77-4A14-A342-0C806F4CFDA4}" type="presParOf" srcId="{ABCABD7B-2871-4793-8280-F409FBA75D08}" destId="{29D631AC-FBC2-4A23-85B5-AE228FD576FC}" srcOrd="4" destOrd="0" presId="urn:microsoft.com/office/officeart/2005/8/layout/vList5"/>
    <dgm:cxn modelId="{94A48058-0D7C-46DB-9EA4-8CA4AC3F5D42}" type="presParOf" srcId="{29D631AC-FBC2-4A23-85B5-AE228FD576FC}" destId="{2EB0A1F6-5020-445A-91CB-59F7C5EF4262}" srcOrd="0" destOrd="0" presId="urn:microsoft.com/office/officeart/2005/8/layout/vList5"/>
    <dgm:cxn modelId="{E1A648D7-957E-4454-B8F5-ACB914CD73F6}" type="presParOf" srcId="{29D631AC-FBC2-4A23-85B5-AE228FD576FC}" destId="{8C54571C-0E8A-496E-85C9-645EBCCD672A}" srcOrd="1" destOrd="0" presId="urn:microsoft.com/office/officeart/2005/8/layout/vList5"/>
    <dgm:cxn modelId="{ECFC43CE-5A82-44AB-B2D2-07BEA03246E4}" type="presParOf" srcId="{ABCABD7B-2871-4793-8280-F409FBA75D08}" destId="{44412BA0-B830-4C8E-95BF-5CF63428A3BC}" srcOrd="5" destOrd="0" presId="urn:microsoft.com/office/officeart/2005/8/layout/vList5"/>
    <dgm:cxn modelId="{CD5CC003-20DC-4175-B5E7-673D417D2754}" type="presParOf" srcId="{ABCABD7B-2871-4793-8280-F409FBA75D08}" destId="{EEADF57F-A454-4F9A-9186-8029C412A671}" srcOrd="6" destOrd="0" presId="urn:microsoft.com/office/officeart/2005/8/layout/vList5"/>
    <dgm:cxn modelId="{658546E5-C73A-4217-BADA-75AD1DEFB9AD}" type="presParOf" srcId="{EEADF57F-A454-4F9A-9186-8029C412A671}" destId="{101258F0-18A6-46FF-B776-6FDCEB28E73B}" srcOrd="0" destOrd="0" presId="urn:microsoft.com/office/officeart/2005/8/layout/vList5"/>
    <dgm:cxn modelId="{BF13194E-D850-46C1-98A4-4DF98E5B6814}" type="presParOf" srcId="{EEADF57F-A454-4F9A-9186-8029C412A671}" destId="{9E9B8D3F-6E4B-499F-B784-13E7CB7B7C66}" srcOrd="1" destOrd="0" presId="urn:microsoft.com/office/officeart/2005/8/layout/vList5"/>
    <dgm:cxn modelId="{50FE9402-9247-4E97-A4E9-233D83DB967E}" type="presParOf" srcId="{ABCABD7B-2871-4793-8280-F409FBA75D08}" destId="{47D2335E-668B-4B29-B74B-4514D0301E2D}" srcOrd="7" destOrd="0" presId="urn:microsoft.com/office/officeart/2005/8/layout/vList5"/>
    <dgm:cxn modelId="{C315AE2C-8650-4369-B8B2-D375FD9DC74C}" type="presParOf" srcId="{ABCABD7B-2871-4793-8280-F409FBA75D08}" destId="{CEF03E01-BE23-4B4C-8675-E67A7327323F}" srcOrd="8" destOrd="0" presId="urn:microsoft.com/office/officeart/2005/8/layout/vList5"/>
    <dgm:cxn modelId="{95083FA8-B217-4AA9-B5B5-7BA06D6F5702}" type="presParOf" srcId="{CEF03E01-BE23-4B4C-8675-E67A7327323F}" destId="{BB2A5DE9-BFAA-40BA-907A-D8B806CFEA3B}" srcOrd="0" destOrd="0" presId="urn:microsoft.com/office/officeart/2005/8/layout/vList5"/>
    <dgm:cxn modelId="{CDB1EB8D-54FD-42D4-932E-859B947A76ED}" type="presParOf" srcId="{CEF03E01-BE23-4B4C-8675-E67A7327323F}" destId="{2058CE95-E856-48F2-932D-3DCC69A28742}" srcOrd="1" destOrd="0" presId="urn:microsoft.com/office/officeart/2005/8/layout/vList5"/>
    <dgm:cxn modelId="{22BBDCB3-53F3-46E0-B31D-8C774EA23D18}" type="presParOf" srcId="{ABCABD7B-2871-4793-8280-F409FBA75D08}" destId="{F83ACE54-0B6D-4A3B-ABCE-02785D9AB010}" srcOrd="9" destOrd="0" presId="urn:microsoft.com/office/officeart/2005/8/layout/vList5"/>
    <dgm:cxn modelId="{FB254678-742C-4468-80E8-9717FE2357E6}" type="presParOf" srcId="{ABCABD7B-2871-4793-8280-F409FBA75D08}" destId="{0F465C48-F883-4868-B44F-97A68A9FA558}" srcOrd="10" destOrd="0" presId="urn:microsoft.com/office/officeart/2005/8/layout/vList5"/>
    <dgm:cxn modelId="{5EEC2493-2EA2-45BC-AB2E-35AA4CD603C7}" type="presParOf" srcId="{0F465C48-F883-4868-B44F-97A68A9FA558}" destId="{B9CB8801-B7DB-43E9-9A7F-0EBBFCCDF86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E603F8-5893-4441-A8BB-55026023E844}" type="doc">
      <dgm:prSet loTypeId="urn:microsoft.com/office/officeart/2005/8/layout/vList3" loCatId="list" qsTypeId="urn:microsoft.com/office/officeart/2005/8/quickstyle/simple5" qsCatId="simple" csTypeId="urn:microsoft.com/office/officeart/2005/8/colors/colorful2" csCatId="colorful" phldr="1"/>
      <dgm:spPr/>
    </dgm:pt>
    <dgm:pt modelId="{53D001DD-E038-450E-982E-D5D2A4663751}">
      <dgm:prSet phldrT="[Text]"/>
      <dgm:spPr>
        <a:solidFill>
          <a:schemeClr val="accent3">
            <a:alpha val="46000"/>
          </a:schemeClr>
        </a:solidFill>
      </dgm:spPr>
      <dgm:t>
        <a:bodyPr/>
        <a:lstStyle/>
        <a:p>
          <a:pPr algn="just"/>
          <a:r>
            <a:rPr lang="en-US" dirty="0" smtClean="0"/>
            <a:t>T2K and MINOS results are expected to be confirmed in the near future by current ongoing experiments (Double </a:t>
          </a:r>
          <a:r>
            <a:rPr lang="en-US" dirty="0" err="1" smtClean="0"/>
            <a:t>Chooz</a:t>
          </a:r>
          <a:r>
            <a:rPr lang="en-US" dirty="0" smtClean="0"/>
            <a:t>, </a:t>
          </a:r>
          <a:r>
            <a:rPr lang="en-US" dirty="0" err="1" smtClean="0"/>
            <a:t>Daya</a:t>
          </a:r>
          <a:r>
            <a:rPr lang="en-US" dirty="0" smtClean="0"/>
            <a:t> Bay …) which renders important to quantitatively study the discovery potential for </a:t>
          </a:r>
          <a:r>
            <a:rPr lang="en-US" dirty="0" err="1" smtClean="0"/>
            <a:t>leptonic</a:t>
          </a:r>
          <a:r>
            <a:rPr lang="en-US" dirty="0" smtClean="0"/>
            <a:t> CP violation of  future facilities.</a:t>
          </a:r>
          <a:endParaRPr lang="en-US" dirty="0"/>
        </a:p>
      </dgm:t>
    </dgm:pt>
    <dgm:pt modelId="{08B67B09-3843-4EE6-9631-1522BE3D5421}" type="parTrans" cxnId="{6AC1557A-DC28-4DDE-BFF8-714E56C7C598}">
      <dgm:prSet/>
      <dgm:spPr/>
      <dgm:t>
        <a:bodyPr/>
        <a:lstStyle/>
        <a:p>
          <a:endParaRPr lang="en-US"/>
        </a:p>
      </dgm:t>
    </dgm:pt>
    <dgm:pt modelId="{59816178-FFD3-403D-A8C5-6DC1E89D49AA}" type="sibTrans" cxnId="{6AC1557A-DC28-4DDE-BFF8-714E56C7C598}">
      <dgm:prSet/>
      <dgm:spPr/>
      <dgm:t>
        <a:bodyPr/>
        <a:lstStyle/>
        <a:p>
          <a:endParaRPr lang="en-US"/>
        </a:p>
      </dgm:t>
    </dgm:pt>
    <dgm:pt modelId="{BE414C81-8DDA-4FA6-B1BF-401554297C09}">
      <dgm:prSet phldrT="[Text]"/>
      <dgm:spPr/>
      <dgm:t>
        <a:bodyPr/>
        <a:lstStyle/>
        <a:p>
          <a:pPr algn="just"/>
          <a:r>
            <a:rPr lang="en-US" dirty="0" smtClean="0"/>
            <a:t>We have briefly described the CPV discovery potential of Beta Beams.  For the T2K+MINOS 2.5 </a:t>
          </a:r>
          <a:r>
            <a:rPr lang="el-GR" dirty="0" smtClean="0">
              <a:latin typeface="Times New Roman"/>
              <a:cs typeface="Times New Roman"/>
            </a:rPr>
            <a:t>σ</a:t>
          </a:r>
          <a:r>
            <a:rPr lang="en-US" dirty="0" smtClean="0"/>
            <a:t> interval CP violation can be establish for ~70% of all values of </a:t>
          </a:r>
          <a:r>
            <a:rPr lang="el-GR" dirty="0" smtClean="0">
              <a:latin typeface="Times New Roman"/>
              <a:cs typeface="Times New Roman"/>
            </a:rPr>
            <a:t>δ</a:t>
          </a:r>
          <a:r>
            <a:rPr lang="en-US" dirty="0" smtClean="0"/>
            <a:t>.</a:t>
          </a:r>
          <a:endParaRPr lang="en-US" dirty="0"/>
        </a:p>
      </dgm:t>
    </dgm:pt>
    <dgm:pt modelId="{EFADC251-54CA-4D47-B4B7-57AFF75FD655}" type="parTrans" cxnId="{CE7916CB-CFEC-4F0E-A360-471AEED899E8}">
      <dgm:prSet/>
      <dgm:spPr/>
      <dgm:t>
        <a:bodyPr/>
        <a:lstStyle/>
        <a:p>
          <a:endParaRPr lang="en-US"/>
        </a:p>
      </dgm:t>
    </dgm:pt>
    <dgm:pt modelId="{C953AAEC-B950-44F3-8B72-C9BD6E32968B}" type="sibTrans" cxnId="{CE7916CB-CFEC-4F0E-A360-471AEED899E8}">
      <dgm:prSet/>
      <dgm:spPr/>
      <dgm:t>
        <a:bodyPr/>
        <a:lstStyle/>
        <a:p>
          <a:endParaRPr lang="en-US"/>
        </a:p>
      </dgm:t>
    </dgm:pt>
    <dgm:pt modelId="{6B8BB042-3539-4151-8787-A9DD9220495A}" type="pres">
      <dgm:prSet presAssocID="{C8E603F8-5893-4441-A8BB-55026023E844}" presName="linearFlow" presStyleCnt="0">
        <dgm:presLayoutVars>
          <dgm:dir/>
          <dgm:resizeHandles val="exact"/>
        </dgm:presLayoutVars>
      </dgm:prSet>
      <dgm:spPr/>
    </dgm:pt>
    <dgm:pt modelId="{1328E2E5-7052-4E81-9E34-1CFD5B202E35}" type="pres">
      <dgm:prSet presAssocID="{53D001DD-E038-450E-982E-D5D2A4663751}" presName="composite" presStyleCnt="0"/>
      <dgm:spPr/>
    </dgm:pt>
    <dgm:pt modelId="{0861C2F8-0C11-4355-9A14-0011948EB35E}" type="pres">
      <dgm:prSet presAssocID="{53D001DD-E038-450E-982E-D5D2A4663751}" presName="imgShp" presStyleLbl="fgImgPlace1" presStyleIdx="0" presStyleCnt="2" custScaleX="39856" custScaleY="40301" custLinFactNeighborX="-48483" custLinFactNeighborY="-12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9C70A1E-A8DB-4A3F-B172-1069D55B25AE}" type="pres">
      <dgm:prSet presAssocID="{53D001DD-E038-450E-982E-D5D2A4663751}" presName="txShp" presStyleLbl="node1" presStyleIdx="0" presStyleCnt="2" custScaleX="144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0266D7-68E1-4E7B-901F-B46B18C43FC3}" type="pres">
      <dgm:prSet presAssocID="{59816178-FFD3-403D-A8C5-6DC1E89D49AA}" presName="spacing" presStyleCnt="0"/>
      <dgm:spPr/>
    </dgm:pt>
    <dgm:pt modelId="{F696D67D-E11C-4DBE-810E-928D04CB396F}" type="pres">
      <dgm:prSet presAssocID="{BE414C81-8DDA-4FA6-B1BF-401554297C09}" presName="composite" presStyleCnt="0"/>
      <dgm:spPr/>
    </dgm:pt>
    <dgm:pt modelId="{BD42B96C-7828-4192-8961-47670045EF9D}" type="pres">
      <dgm:prSet presAssocID="{BE414C81-8DDA-4FA6-B1BF-401554297C09}" presName="imgShp" presStyleLbl="fgImgPlace1" presStyleIdx="1" presStyleCnt="2" custScaleX="39735" custScaleY="40250" custLinFactNeighborX="-57769" custLinFactNeighborY="376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D295B93-907C-4761-A025-489085D112F1}" type="pres">
      <dgm:prSet presAssocID="{BE414C81-8DDA-4FA6-B1BF-401554297C09}" presName="txShp" presStyleLbl="node1" presStyleIdx="1" presStyleCnt="2" custScaleX="1458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FB05A5-E0E4-49D3-9671-F3DD89DF9249}" type="presOf" srcId="{C8E603F8-5893-4441-A8BB-55026023E844}" destId="{6B8BB042-3539-4151-8787-A9DD9220495A}" srcOrd="0" destOrd="0" presId="urn:microsoft.com/office/officeart/2005/8/layout/vList3"/>
    <dgm:cxn modelId="{6AC1557A-DC28-4DDE-BFF8-714E56C7C598}" srcId="{C8E603F8-5893-4441-A8BB-55026023E844}" destId="{53D001DD-E038-450E-982E-D5D2A4663751}" srcOrd="0" destOrd="0" parTransId="{08B67B09-3843-4EE6-9631-1522BE3D5421}" sibTransId="{59816178-FFD3-403D-A8C5-6DC1E89D49AA}"/>
    <dgm:cxn modelId="{9DDD065B-9617-4E27-9918-AA5DA1B29B40}" type="presOf" srcId="{BE414C81-8DDA-4FA6-B1BF-401554297C09}" destId="{1D295B93-907C-4761-A025-489085D112F1}" srcOrd="0" destOrd="0" presId="urn:microsoft.com/office/officeart/2005/8/layout/vList3"/>
    <dgm:cxn modelId="{CE7916CB-CFEC-4F0E-A360-471AEED899E8}" srcId="{C8E603F8-5893-4441-A8BB-55026023E844}" destId="{BE414C81-8DDA-4FA6-B1BF-401554297C09}" srcOrd="1" destOrd="0" parTransId="{EFADC251-54CA-4D47-B4B7-57AFF75FD655}" sibTransId="{C953AAEC-B950-44F3-8B72-C9BD6E32968B}"/>
    <dgm:cxn modelId="{8D1F032A-B670-420E-9F8C-2048E1CC36A4}" type="presOf" srcId="{53D001DD-E038-450E-982E-D5D2A4663751}" destId="{C9C70A1E-A8DB-4A3F-B172-1069D55B25AE}" srcOrd="0" destOrd="0" presId="urn:microsoft.com/office/officeart/2005/8/layout/vList3"/>
    <dgm:cxn modelId="{10FF703A-CDCC-4910-BC63-CA81E4926332}" type="presParOf" srcId="{6B8BB042-3539-4151-8787-A9DD9220495A}" destId="{1328E2E5-7052-4E81-9E34-1CFD5B202E35}" srcOrd="0" destOrd="0" presId="urn:microsoft.com/office/officeart/2005/8/layout/vList3"/>
    <dgm:cxn modelId="{E4C690DE-16E1-412C-AED0-E9406191CF33}" type="presParOf" srcId="{1328E2E5-7052-4E81-9E34-1CFD5B202E35}" destId="{0861C2F8-0C11-4355-9A14-0011948EB35E}" srcOrd="0" destOrd="0" presId="urn:microsoft.com/office/officeart/2005/8/layout/vList3"/>
    <dgm:cxn modelId="{ABD9DA53-AD7B-44A3-B5E5-C7364C35AB17}" type="presParOf" srcId="{1328E2E5-7052-4E81-9E34-1CFD5B202E35}" destId="{C9C70A1E-A8DB-4A3F-B172-1069D55B25AE}" srcOrd="1" destOrd="0" presId="urn:microsoft.com/office/officeart/2005/8/layout/vList3"/>
    <dgm:cxn modelId="{25698094-F871-4D52-8CC5-BEFFC315A471}" type="presParOf" srcId="{6B8BB042-3539-4151-8787-A9DD9220495A}" destId="{4F0266D7-68E1-4E7B-901F-B46B18C43FC3}" srcOrd="1" destOrd="0" presId="urn:microsoft.com/office/officeart/2005/8/layout/vList3"/>
    <dgm:cxn modelId="{1183A6B7-406A-4C61-87B2-7AB588D33882}" type="presParOf" srcId="{6B8BB042-3539-4151-8787-A9DD9220495A}" destId="{F696D67D-E11C-4DBE-810E-928D04CB396F}" srcOrd="2" destOrd="0" presId="urn:microsoft.com/office/officeart/2005/8/layout/vList3"/>
    <dgm:cxn modelId="{B402FAE9-818A-4A5B-BC79-35FA6E6E7CD8}" type="presParOf" srcId="{F696D67D-E11C-4DBE-810E-928D04CB396F}" destId="{BD42B96C-7828-4192-8961-47670045EF9D}" srcOrd="0" destOrd="0" presId="urn:microsoft.com/office/officeart/2005/8/layout/vList3"/>
    <dgm:cxn modelId="{1F6D692A-9849-4130-890F-B5B1BD6ADB5E}" type="presParOf" srcId="{F696D67D-E11C-4DBE-810E-928D04CB396F}" destId="{1D295B93-907C-4761-A025-489085D112F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E603F8-5893-4441-A8BB-55026023E844}" type="doc">
      <dgm:prSet loTypeId="urn:microsoft.com/office/officeart/2005/8/layout/vList3" loCatId="list" qsTypeId="urn:microsoft.com/office/officeart/2005/8/quickstyle/simple5" qsCatId="simple" csTypeId="urn:microsoft.com/office/officeart/2005/8/colors/colorful2" csCatId="colorful" phldr="1"/>
      <dgm:spPr/>
    </dgm:pt>
    <dgm:pt modelId="{78A52D26-9DA0-45FF-AB41-02987BA887DE}">
      <dgm:prSet phldrT="[Text]"/>
      <dgm:spPr/>
      <dgm:t>
        <a:bodyPr/>
        <a:lstStyle/>
        <a:p>
          <a:pPr algn="just"/>
          <a:r>
            <a:rPr lang="en-US" dirty="0" smtClean="0"/>
            <a:t>An era of exciting  novel neutrino experiments is yet to come with the possible important discovery of a non-conservation of the CP symmetry in the </a:t>
          </a:r>
          <a:r>
            <a:rPr lang="en-US" dirty="0" err="1" smtClean="0"/>
            <a:t>leptonic</a:t>
          </a:r>
          <a:r>
            <a:rPr lang="en-US" dirty="0" smtClean="0"/>
            <a:t>  sector.</a:t>
          </a:r>
          <a:endParaRPr lang="en-US" dirty="0"/>
        </a:p>
      </dgm:t>
    </dgm:pt>
    <dgm:pt modelId="{8E7DDC19-F9D3-41BC-A13E-138CDE6FC043}" type="parTrans" cxnId="{ECAD760D-CA80-4425-81D7-418165BB24E3}">
      <dgm:prSet/>
      <dgm:spPr/>
      <dgm:t>
        <a:bodyPr/>
        <a:lstStyle/>
        <a:p>
          <a:endParaRPr lang="en-US"/>
        </a:p>
      </dgm:t>
    </dgm:pt>
    <dgm:pt modelId="{D6147DD4-6158-4C97-BEC8-B1C86EC6FC7B}" type="sibTrans" cxnId="{ECAD760D-CA80-4425-81D7-418165BB24E3}">
      <dgm:prSet/>
      <dgm:spPr/>
      <dgm:t>
        <a:bodyPr/>
        <a:lstStyle/>
        <a:p>
          <a:endParaRPr lang="en-US"/>
        </a:p>
      </dgm:t>
    </dgm:pt>
    <dgm:pt modelId="{76B0D9AF-A8B0-4013-A646-891835EE5569}">
      <dgm:prSet phldrT="[Text]"/>
      <dgm:spPr/>
      <dgm:t>
        <a:bodyPr/>
        <a:lstStyle/>
        <a:p>
          <a:pPr algn="just"/>
          <a:r>
            <a:rPr lang="en-US" dirty="0" smtClean="0"/>
            <a:t>We have shown the CPV discovery potential for Monochromatic Beams and their combination with standard </a:t>
          </a:r>
          <a:r>
            <a:rPr lang="el-GR" dirty="0" smtClean="0"/>
            <a:t>β</a:t>
          </a:r>
          <a:r>
            <a:rPr lang="en-US" dirty="0" smtClean="0"/>
            <a:t>-Beams. </a:t>
          </a:r>
          <a:endParaRPr lang="en-US" dirty="0"/>
        </a:p>
      </dgm:t>
    </dgm:pt>
    <dgm:pt modelId="{BB45A888-8134-406B-B545-932659DF24B2}" type="parTrans" cxnId="{2517798F-CDD0-4323-8164-149A2DEDCADB}">
      <dgm:prSet/>
      <dgm:spPr/>
      <dgm:t>
        <a:bodyPr/>
        <a:lstStyle/>
        <a:p>
          <a:endParaRPr lang="en-US"/>
        </a:p>
      </dgm:t>
    </dgm:pt>
    <dgm:pt modelId="{05B7CDC2-7B38-43BA-A458-DDC9C7A59183}" type="sibTrans" cxnId="{2517798F-CDD0-4323-8164-149A2DEDCADB}">
      <dgm:prSet/>
      <dgm:spPr/>
      <dgm:t>
        <a:bodyPr/>
        <a:lstStyle/>
        <a:p>
          <a:endParaRPr lang="en-US"/>
        </a:p>
      </dgm:t>
    </dgm:pt>
    <dgm:pt modelId="{AAD3CD54-4597-4164-835E-2B8F7F70D8B7}">
      <dgm:prSet phldrT="[Text]"/>
      <dgm:spPr/>
      <dgm:t>
        <a:bodyPr/>
        <a:lstStyle/>
        <a:p>
          <a:pPr algn="just"/>
          <a:r>
            <a:rPr lang="en-US" dirty="0" smtClean="0"/>
            <a:t>The combination </a:t>
          </a:r>
          <a:r>
            <a:rPr lang="el-GR" dirty="0" smtClean="0"/>
            <a:t>β</a:t>
          </a:r>
          <a:r>
            <a:rPr lang="fr-FR" dirty="0" smtClean="0"/>
            <a:t> </a:t>
          </a:r>
          <a:r>
            <a:rPr lang="en-US" dirty="0" smtClean="0"/>
            <a:t>Beam + Monochromatic in general but in particular inside the T2K+MINOS </a:t>
          </a:r>
          <a:r>
            <a:rPr lang="el-GR" dirty="0" smtClean="0">
              <a:latin typeface="Times New Roman"/>
              <a:cs typeface="Times New Roman"/>
            </a:rPr>
            <a:t>σ</a:t>
          </a:r>
          <a:r>
            <a:rPr lang="en-US" dirty="0" smtClean="0"/>
            <a:t> interval shows less negative impact of the degeneracy associated to the mass hierarchy, relative to the performance of a standard Beta Beam with the same characteristics.</a:t>
          </a:r>
          <a:endParaRPr lang="en-US" dirty="0"/>
        </a:p>
      </dgm:t>
    </dgm:pt>
    <dgm:pt modelId="{5191FDD8-B9B4-43CD-8382-30D93D5A7C46}" type="parTrans" cxnId="{515D7697-9127-450C-8227-A3E67D4C69EA}">
      <dgm:prSet/>
      <dgm:spPr/>
      <dgm:t>
        <a:bodyPr/>
        <a:lstStyle/>
        <a:p>
          <a:endParaRPr lang="en-US"/>
        </a:p>
      </dgm:t>
    </dgm:pt>
    <dgm:pt modelId="{838D6D95-B6CF-4F7C-8969-96ACB2E0802F}" type="sibTrans" cxnId="{515D7697-9127-450C-8227-A3E67D4C69EA}">
      <dgm:prSet/>
      <dgm:spPr/>
      <dgm:t>
        <a:bodyPr/>
        <a:lstStyle/>
        <a:p>
          <a:endParaRPr lang="en-US"/>
        </a:p>
      </dgm:t>
    </dgm:pt>
    <dgm:pt modelId="{6B8BB042-3539-4151-8787-A9DD9220495A}" type="pres">
      <dgm:prSet presAssocID="{C8E603F8-5893-4441-A8BB-55026023E844}" presName="linearFlow" presStyleCnt="0">
        <dgm:presLayoutVars>
          <dgm:dir/>
          <dgm:resizeHandles val="exact"/>
        </dgm:presLayoutVars>
      </dgm:prSet>
      <dgm:spPr/>
    </dgm:pt>
    <dgm:pt modelId="{46115C96-81BA-4FD9-B29A-EE26DC33C803}" type="pres">
      <dgm:prSet presAssocID="{76B0D9AF-A8B0-4013-A646-891835EE5569}" presName="composite" presStyleCnt="0"/>
      <dgm:spPr/>
    </dgm:pt>
    <dgm:pt modelId="{EEC83DEB-8641-4944-9EDD-0EF0E896BD17}" type="pres">
      <dgm:prSet presAssocID="{76B0D9AF-A8B0-4013-A646-891835EE5569}" presName="imgShp" presStyleLbl="fgImgPlace1" presStyleIdx="0" presStyleCnt="3" custScaleX="36360" custScaleY="30703" custLinFactNeighborX="-52436" custLinFactNeighborY="-201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11B5704-71DC-4983-8CA1-E1EC65369D9B}" type="pres">
      <dgm:prSet presAssocID="{76B0D9AF-A8B0-4013-A646-891835EE5569}" presName="txShp" presStyleLbl="node1" presStyleIdx="0" presStyleCnt="3" custScaleX="144635" custLinFactNeighborX="-592" custLinFactNeighborY="92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F51F3-018F-411A-AB8B-9F1A50728DF5}" type="pres">
      <dgm:prSet presAssocID="{05B7CDC2-7B38-43BA-A458-DDC9C7A59183}" presName="spacing" presStyleCnt="0"/>
      <dgm:spPr/>
    </dgm:pt>
    <dgm:pt modelId="{0333A4BA-7B0D-40D1-BEBD-38374EBC9664}" type="pres">
      <dgm:prSet presAssocID="{AAD3CD54-4597-4164-835E-2B8F7F70D8B7}" presName="composite" presStyleCnt="0"/>
      <dgm:spPr/>
    </dgm:pt>
    <dgm:pt modelId="{5C3343F5-6ECC-4068-8B5E-9F188ED093DD}" type="pres">
      <dgm:prSet presAssocID="{AAD3CD54-4597-4164-835E-2B8F7F70D8B7}" presName="imgShp" presStyleLbl="fgImgPlace1" presStyleIdx="1" presStyleCnt="3" custScaleX="36360" custScaleY="32714" custLinFactNeighborX="-52436" custLinFactNeighborY="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18D4601-3660-44AE-85BB-2AFDAD00685B}" type="pres">
      <dgm:prSet presAssocID="{AAD3CD54-4597-4164-835E-2B8F7F70D8B7}" presName="txShp" presStyleLbl="node1" presStyleIdx="1" presStyleCnt="3" custScaleX="1446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3AB4B2-7793-4B68-AB76-E5123061AA41}" type="pres">
      <dgm:prSet presAssocID="{838D6D95-B6CF-4F7C-8969-96ACB2E0802F}" presName="spacing" presStyleCnt="0"/>
      <dgm:spPr/>
    </dgm:pt>
    <dgm:pt modelId="{1EA59817-CBAE-4DF3-8C2E-9F5DAC0CF8FB}" type="pres">
      <dgm:prSet presAssocID="{78A52D26-9DA0-45FF-AB41-02987BA887DE}" presName="composite" presStyleCnt="0"/>
      <dgm:spPr/>
    </dgm:pt>
    <dgm:pt modelId="{E5CC5108-9591-4E74-9547-34B73B1EB6E0}" type="pres">
      <dgm:prSet presAssocID="{78A52D26-9DA0-45FF-AB41-02987BA887DE}" presName="imgShp" presStyleLbl="fgImgPlace1" presStyleIdx="2" presStyleCnt="3" custScaleX="36360" custScaleY="34726" custLinFactNeighborX="-43089" custLinFactNeighborY="-266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DE6C403-CB95-4765-BCF7-F7D76790A8A9}" type="pres">
      <dgm:prSet presAssocID="{78A52D26-9DA0-45FF-AB41-02987BA887DE}" presName="txShp" presStyleLbl="node1" presStyleIdx="2" presStyleCnt="3" custScaleX="1446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CB6742-21F1-439B-BABF-ABE267A3F30E}" type="presOf" srcId="{C8E603F8-5893-4441-A8BB-55026023E844}" destId="{6B8BB042-3539-4151-8787-A9DD9220495A}" srcOrd="0" destOrd="0" presId="urn:microsoft.com/office/officeart/2005/8/layout/vList3"/>
    <dgm:cxn modelId="{6CC4A140-3944-4673-83D3-D6CB4B99426D}" type="presOf" srcId="{76B0D9AF-A8B0-4013-A646-891835EE5569}" destId="{F11B5704-71DC-4983-8CA1-E1EC65369D9B}" srcOrd="0" destOrd="0" presId="urn:microsoft.com/office/officeart/2005/8/layout/vList3"/>
    <dgm:cxn modelId="{32CE29C9-9A22-495A-8D28-CE7B1ED76593}" type="presOf" srcId="{AAD3CD54-4597-4164-835E-2B8F7F70D8B7}" destId="{A18D4601-3660-44AE-85BB-2AFDAD00685B}" srcOrd="0" destOrd="0" presId="urn:microsoft.com/office/officeart/2005/8/layout/vList3"/>
    <dgm:cxn modelId="{515D7697-9127-450C-8227-A3E67D4C69EA}" srcId="{C8E603F8-5893-4441-A8BB-55026023E844}" destId="{AAD3CD54-4597-4164-835E-2B8F7F70D8B7}" srcOrd="1" destOrd="0" parTransId="{5191FDD8-B9B4-43CD-8382-30D93D5A7C46}" sibTransId="{838D6D95-B6CF-4F7C-8969-96ACB2E0802F}"/>
    <dgm:cxn modelId="{2517798F-CDD0-4323-8164-149A2DEDCADB}" srcId="{C8E603F8-5893-4441-A8BB-55026023E844}" destId="{76B0D9AF-A8B0-4013-A646-891835EE5569}" srcOrd="0" destOrd="0" parTransId="{BB45A888-8134-406B-B545-932659DF24B2}" sibTransId="{05B7CDC2-7B38-43BA-A458-DDC9C7A59183}"/>
    <dgm:cxn modelId="{ECAD760D-CA80-4425-81D7-418165BB24E3}" srcId="{C8E603F8-5893-4441-A8BB-55026023E844}" destId="{78A52D26-9DA0-45FF-AB41-02987BA887DE}" srcOrd="2" destOrd="0" parTransId="{8E7DDC19-F9D3-41BC-A13E-138CDE6FC043}" sibTransId="{D6147DD4-6158-4C97-BEC8-B1C86EC6FC7B}"/>
    <dgm:cxn modelId="{B0B651F3-E5E0-4652-8F43-2085E5D10A49}" type="presOf" srcId="{78A52D26-9DA0-45FF-AB41-02987BA887DE}" destId="{8DE6C403-CB95-4765-BCF7-F7D76790A8A9}" srcOrd="0" destOrd="0" presId="urn:microsoft.com/office/officeart/2005/8/layout/vList3"/>
    <dgm:cxn modelId="{ED7A37D5-719D-4C08-BF3C-BA47F323FC22}" type="presParOf" srcId="{6B8BB042-3539-4151-8787-A9DD9220495A}" destId="{46115C96-81BA-4FD9-B29A-EE26DC33C803}" srcOrd="0" destOrd="0" presId="urn:microsoft.com/office/officeart/2005/8/layout/vList3"/>
    <dgm:cxn modelId="{535715F7-0247-421B-B9E6-41B18178ACA6}" type="presParOf" srcId="{46115C96-81BA-4FD9-B29A-EE26DC33C803}" destId="{EEC83DEB-8641-4944-9EDD-0EF0E896BD17}" srcOrd="0" destOrd="0" presId="urn:microsoft.com/office/officeart/2005/8/layout/vList3"/>
    <dgm:cxn modelId="{9B2802ED-5C09-4B84-B12B-92AEDB151065}" type="presParOf" srcId="{46115C96-81BA-4FD9-B29A-EE26DC33C803}" destId="{F11B5704-71DC-4983-8CA1-E1EC65369D9B}" srcOrd="1" destOrd="0" presId="urn:microsoft.com/office/officeart/2005/8/layout/vList3"/>
    <dgm:cxn modelId="{9BDF293B-0226-4AF7-9D83-6AFC94663A5D}" type="presParOf" srcId="{6B8BB042-3539-4151-8787-A9DD9220495A}" destId="{AB8F51F3-018F-411A-AB8B-9F1A50728DF5}" srcOrd="1" destOrd="0" presId="urn:microsoft.com/office/officeart/2005/8/layout/vList3"/>
    <dgm:cxn modelId="{EFF5EB1E-3C55-442F-846A-02A1F6A9C693}" type="presParOf" srcId="{6B8BB042-3539-4151-8787-A9DD9220495A}" destId="{0333A4BA-7B0D-40D1-BEBD-38374EBC9664}" srcOrd="2" destOrd="0" presId="urn:microsoft.com/office/officeart/2005/8/layout/vList3"/>
    <dgm:cxn modelId="{0E565383-4512-41C3-ABE7-04031984D2E7}" type="presParOf" srcId="{0333A4BA-7B0D-40D1-BEBD-38374EBC9664}" destId="{5C3343F5-6ECC-4068-8B5E-9F188ED093DD}" srcOrd="0" destOrd="0" presId="urn:microsoft.com/office/officeart/2005/8/layout/vList3"/>
    <dgm:cxn modelId="{F3BBC7F0-0800-4ADB-ACD6-ABC29147CCAE}" type="presParOf" srcId="{0333A4BA-7B0D-40D1-BEBD-38374EBC9664}" destId="{A18D4601-3660-44AE-85BB-2AFDAD00685B}" srcOrd="1" destOrd="0" presId="urn:microsoft.com/office/officeart/2005/8/layout/vList3"/>
    <dgm:cxn modelId="{B0578B28-7803-42E1-841A-A60AC5A6F7A3}" type="presParOf" srcId="{6B8BB042-3539-4151-8787-A9DD9220495A}" destId="{CD3AB4B2-7793-4B68-AB76-E5123061AA41}" srcOrd="3" destOrd="0" presId="urn:microsoft.com/office/officeart/2005/8/layout/vList3"/>
    <dgm:cxn modelId="{F1185A3E-080A-48AF-A8D5-216CE1EE69EB}" type="presParOf" srcId="{6B8BB042-3539-4151-8787-A9DD9220495A}" destId="{1EA59817-CBAE-4DF3-8C2E-9F5DAC0CF8FB}" srcOrd="4" destOrd="0" presId="urn:microsoft.com/office/officeart/2005/8/layout/vList3"/>
    <dgm:cxn modelId="{F3D0E498-4CB1-400A-9178-1C48986295FD}" type="presParOf" srcId="{1EA59817-CBAE-4DF3-8C2E-9F5DAC0CF8FB}" destId="{E5CC5108-9591-4E74-9547-34B73B1EB6E0}" srcOrd="0" destOrd="0" presId="urn:microsoft.com/office/officeart/2005/8/layout/vList3"/>
    <dgm:cxn modelId="{F8A52BD0-73CF-4E8B-BB49-C6ABA05DDD55}" type="presParOf" srcId="{1EA59817-CBAE-4DF3-8C2E-9F5DAC0CF8FB}" destId="{8DE6C403-CB95-4765-BCF7-F7D76790A8A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F90A87-913F-4C9B-BB47-8593AF1E1A87}">
      <dsp:nvSpPr>
        <dsp:cNvPr id="0" name=""/>
        <dsp:cNvSpPr/>
      </dsp:nvSpPr>
      <dsp:spPr>
        <a:xfrm>
          <a:off x="0" y="745708"/>
          <a:ext cx="921702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EA4E36-2C17-42CE-A7BE-9FCEBC12171A}">
      <dsp:nvSpPr>
        <dsp:cNvPr id="0" name=""/>
        <dsp:cNvSpPr/>
      </dsp:nvSpPr>
      <dsp:spPr>
        <a:xfrm>
          <a:off x="460851" y="406228"/>
          <a:ext cx="6451916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67" tIns="0" rIns="243867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Collimated </a:t>
          </a:r>
          <a:r>
            <a:rPr lang="el-GR" sz="2300" kern="1200" dirty="0" smtClean="0"/>
            <a:t>ν</a:t>
          </a:r>
          <a:r>
            <a:rPr lang="en-US" sz="2300" kern="1200" dirty="0" smtClean="0"/>
            <a:t>-beams are produced from accelerated parent ions</a:t>
          </a:r>
          <a:endParaRPr lang="en-US" sz="2300" kern="1200" dirty="0"/>
        </a:p>
      </dsp:txBody>
      <dsp:txXfrm>
        <a:off x="460851" y="406228"/>
        <a:ext cx="6451916" cy="678960"/>
      </dsp:txXfrm>
    </dsp:sp>
    <dsp:sp modelId="{1AEC97C7-F222-49A4-917E-C3287FAEF18C}">
      <dsp:nvSpPr>
        <dsp:cNvPr id="0" name=""/>
        <dsp:cNvSpPr/>
      </dsp:nvSpPr>
      <dsp:spPr>
        <a:xfrm>
          <a:off x="0" y="1788988"/>
          <a:ext cx="921702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E17FAD-BDF8-4364-90A6-DD7D8FF74FAD}">
      <dsp:nvSpPr>
        <dsp:cNvPr id="0" name=""/>
        <dsp:cNvSpPr/>
      </dsp:nvSpPr>
      <dsp:spPr>
        <a:xfrm>
          <a:off x="460851" y="1449508"/>
          <a:ext cx="6451916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67" tIns="0" rIns="243867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The produced </a:t>
          </a:r>
          <a:r>
            <a:rPr lang="el-GR" sz="2300" kern="1200" dirty="0" smtClean="0"/>
            <a:t>ν</a:t>
          </a:r>
          <a:r>
            <a:rPr lang="en-US" sz="2300" kern="1200" dirty="0" smtClean="0"/>
            <a:t>-flux is flavor pure</a:t>
          </a:r>
          <a:endParaRPr lang="en-US" sz="2300" kern="1200" dirty="0"/>
        </a:p>
      </dsp:txBody>
      <dsp:txXfrm>
        <a:off x="460851" y="1449508"/>
        <a:ext cx="6451916" cy="678960"/>
      </dsp:txXfrm>
    </dsp:sp>
    <dsp:sp modelId="{2C7DE7CD-46E6-4106-BFE6-C6F1F8A2AC5F}">
      <dsp:nvSpPr>
        <dsp:cNvPr id="0" name=""/>
        <dsp:cNvSpPr/>
      </dsp:nvSpPr>
      <dsp:spPr>
        <a:xfrm>
          <a:off x="0" y="2832268"/>
          <a:ext cx="921702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0FB719-60F7-4D38-8199-6DE7795C7148}">
      <dsp:nvSpPr>
        <dsp:cNvPr id="0" name=""/>
        <dsp:cNvSpPr/>
      </dsp:nvSpPr>
      <dsp:spPr>
        <a:xfrm>
          <a:off x="460851" y="2492788"/>
          <a:ext cx="6451916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67" tIns="0" rIns="243867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The intensity of the beam and its energy spectrum are well known theoretically</a:t>
          </a:r>
          <a:endParaRPr lang="en-US" sz="2300" kern="1200" dirty="0"/>
        </a:p>
      </dsp:txBody>
      <dsp:txXfrm>
        <a:off x="460851" y="2492788"/>
        <a:ext cx="6451916" cy="678960"/>
      </dsp:txXfrm>
    </dsp:sp>
    <dsp:sp modelId="{547FB55E-4A12-49CE-B38B-84046AC98446}">
      <dsp:nvSpPr>
        <dsp:cNvPr id="0" name=""/>
        <dsp:cNvSpPr/>
      </dsp:nvSpPr>
      <dsp:spPr>
        <a:xfrm>
          <a:off x="0" y="3875548"/>
          <a:ext cx="921702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D3A5E3-AEF8-441F-8CC0-2F8BDC6DACB3}">
      <dsp:nvSpPr>
        <dsp:cNvPr id="0" name=""/>
        <dsp:cNvSpPr/>
      </dsp:nvSpPr>
      <dsp:spPr>
        <a:xfrm>
          <a:off x="460851" y="3536068"/>
          <a:ext cx="6451916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67" tIns="0" rIns="243867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Two thirds of the methodology and facilities required are already existent at CERN</a:t>
          </a:r>
          <a:endParaRPr lang="en-US" sz="2300" kern="1200" dirty="0"/>
        </a:p>
      </dsp:txBody>
      <dsp:txXfrm>
        <a:off x="460851" y="3536068"/>
        <a:ext cx="6451916" cy="678960"/>
      </dsp:txXfrm>
    </dsp:sp>
    <dsp:sp modelId="{890E2EDE-F188-427F-BA1C-57E680029A88}">
      <dsp:nvSpPr>
        <dsp:cNvPr id="0" name=""/>
        <dsp:cNvSpPr/>
      </dsp:nvSpPr>
      <dsp:spPr>
        <a:xfrm>
          <a:off x="0" y="4918828"/>
          <a:ext cx="921702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181FE3-BF72-4EF1-A1E1-B2C0FD692200}">
      <dsp:nvSpPr>
        <dsp:cNvPr id="0" name=""/>
        <dsp:cNvSpPr/>
      </dsp:nvSpPr>
      <dsp:spPr>
        <a:xfrm>
          <a:off x="460851" y="4579348"/>
          <a:ext cx="6451916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67" tIns="0" rIns="243867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What is left is the collective ring and detector</a:t>
          </a:r>
          <a:endParaRPr lang="en-US" sz="2300" kern="1200" dirty="0"/>
        </a:p>
      </dsp:txBody>
      <dsp:txXfrm>
        <a:off x="460851" y="4579348"/>
        <a:ext cx="6451916" cy="6789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2A5B2B-6B2E-4723-885E-1120F86391CC}">
      <dsp:nvSpPr>
        <dsp:cNvPr id="0" name=""/>
        <dsp:cNvSpPr/>
      </dsp:nvSpPr>
      <dsp:spPr>
        <a:xfrm>
          <a:off x="30633" y="1445"/>
          <a:ext cx="826017" cy="4130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Low Q</a:t>
          </a:r>
          <a:endParaRPr lang="en-US" sz="1900" kern="1200" dirty="0"/>
        </a:p>
      </dsp:txBody>
      <dsp:txXfrm>
        <a:off x="30633" y="1445"/>
        <a:ext cx="826017" cy="413008"/>
      </dsp:txXfrm>
    </dsp:sp>
    <dsp:sp modelId="{909A8864-8E33-434F-AF74-9B43AA0110F4}">
      <dsp:nvSpPr>
        <dsp:cNvPr id="0" name=""/>
        <dsp:cNvSpPr/>
      </dsp:nvSpPr>
      <dsp:spPr>
        <a:xfrm>
          <a:off x="67515" y="414454"/>
          <a:ext cx="91440" cy="3097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9756"/>
              </a:lnTo>
              <a:lnTo>
                <a:pt x="128321" y="309756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B1B33-3787-4E5B-B562-B9417A13557F}">
      <dsp:nvSpPr>
        <dsp:cNvPr id="0" name=""/>
        <dsp:cNvSpPr/>
      </dsp:nvSpPr>
      <dsp:spPr>
        <a:xfrm>
          <a:off x="195836" y="517706"/>
          <a:ext cx="660814" cy="413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decay</a:t>
          </a:r>
          <a:endParaRPr lang="en-US" sz="1200" kern="1200" dirty="0"/>
        </a:p>
      </dsp:txBody>
      <dsp:txXfrm>
        <a:off x="195836" y="517706"/>
        <a:ext cx="660814" cy="413008"/>
      </dsp:txXfrm>
    </dsp:sp>
    <dsp:sp modelId="{61540FE3-5256-45EE-A6F8-4A92A11ACD68}">
      <dsp:nvSpPr>
        <dsp:cNvPr id="0" name=""/>
        <dsp:cNvSpPr/>
      </dsp:nvSpPr>
      <dsp:spPr>
        <a:xfrm>
          <a:off x="67515" y="414454"/>
          <a:ext cx="91440" cy="8260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26017"/>
              </a:lnTo>
              <a:lnTo>
                <a:pt x="128321" y="826017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E16381-8D6E-4A03-B68C-7A9BB570749E}">
      <dsp:nvSpPr>
        <dsp:cNvPr id="0" name=""/>
        <dsp:cNvSpPr/>
      </dsp:nvSpPr>
      <dsp:spPr>
        <a:xfrm>
          <a:off x="195836" y="1033967"/>
          <a:ext cx="660814" cy="413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τ</a:t>
          </a:r>
          <a:r>
            <a:rPr lang="en-US" sz="1200" kern="1200" dirty="0" smtClean="0"/>
            <a:t>1/2[s]</a:t>
          </a:r>
          <a:endParaRPr lang="en-US" sz="1200" kern="1200" dirty="0"/>
        </a:p>
      </dsp:txBody>
      <dsp:txXfrm>
        <a:off x="195836" y="1033967"/>
        <a:ext cx="660814" cy="413008"/>
      </dsp:txXfrm>
    </dsp:sp>
    <dsp:sp modelId="{3DEE13C7-1048-45B0-BD3B-44B102AA4294}">
      <dsp:nvSpPr>
        <dsp:cNvPr id="0" name=""/>
        <dsp:cNvSpPr/>
      </dsp:nvSpPr>
      <dsp:spPr>
        <a:xfrm>
          <a:off x="67515" y="414454"/>
          <a:ext cx="91440" cy="1342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42278"/>
              </a:lnTo>
              <a:lnTo>
                <a:pt x="128321" y="1342278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78846F-E673-408C-8AF6-B30D156BF308}">
      <dsp:nvSpPr>
        <dsp:cNvPr id="0" name=""/>
        <dsp:cNvSpPr/>
      </dsp:nvSpPr>
      <dsp:spPr>
        <a:xfrm>
          <a:off x="195836" y="1550228"/>
          <a:ext cx="660814" cy="413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Q[</a:t>
          </a:r>
          <a:r>
            <a:rPr lang="en-US" sz="1200" kern="1200" dirty="0" err="1" smtClean="0"/>
            <a:t>MeV</a:t>
          </a:r>
          <a:r>
            <a:rPr lang="en-US" sz="1200" kern="1200" dirty="0" smtClean="0"/>
            <a:t>]</a:t>
          </a:r>
          <a:endParaRPr lang="en-US" sz="1200" kern="1200" dirty="0"/>
        </a:p>
      </dsp:txBody>
      <dsp:txXfrm>
        <a:off x="195836" y="1550228"/>
        <a:ext cx="660814" cy="413008"/>
      </dsp:txXfrm>
    </dsp:sp>
    <dsp:sp modelId="{23560E11-74D2-4320-B3FF-F5E3C93101DE}">
      <dsp:nvSpPr>
        <dsp:cNvPr id="0" name=""/>
        <dsp:cNvSpPr/>
      </dsp:nvSpPr>
      <dsp:spPr>
        <a:xfrm>
          <a:off x="1063155" y="1445"/>
          <a:ext cx="826017" cy="4130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6He</a:t>
          </a:r>
          <a:endParaRPr lang="en-US" sz="1900" kern="1200" dirty="0"/>
        </a:p>
      </dsp:txBody>
      <dsp:txXfrm>
        <a:off x="1063155" y="1445"/>
        <a:ext cx="826017" cy="413008"/>
      </dsp:txXfrm>
    </dsp:sp>
    <dsp:sp modelId="{0FCE95B8-B6F2-4269-A9E7-CF1EDD35B4A9}">
      <dsp:nvSpPr>
        <dsp:cNvPr id="0" name=""/>
        <dsp:cNvSpPr/>
      </dsp:nvSpPr>
      <dsp:spPr>
        <a:xfrm>
          <a:off x="1100036" y="414454"/>
          <a:ext cx="91440" cy="3097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9756"/>
              </a:lnTo>
              <a:lnTo>
                <a:pt x="128321" y="309756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B57CE-26F0-41D4-B0C7-C95BD2C906CB}">
      <dsp:nvSpPr>
        <dsp:cNvPr id="0" name=""/>
        <dsp:cNvSpPr/>
      </dsp:nvSpPr>
      <dsp:spPr>
        <a:xfrm>
          <a:off x="1228358" y="517706"/>
          <a:ext cx="660814" cy="413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β</a:t>
          </a:r>
          <a:r>
            <a:rPr lang="en-US" sz="1200" kern="1200" dirty="0" smtClean="0"/>
            <a:t>-</a:t>
          </a:r>
          <a:endParaRPr lang="en-US" sz="1200" kern="1200" dirty="0"/>
        </a:p>
      </dsp:txBody>
      <dsp:txXfrm>
        <a:off x="1228358" y="517706"/>
        <a:ext cx="660814" cy="413008"/>
      </dsp:txXfrm>
    </dsp:sp>
    <dsp:sp modelId="{46FA13AA-E047-441F-814A-26DF9E207537}">
      <dsp:nvSpPr>
        <dsp:cNvPr id="0" name=""/>
        <dsp:cNvSpPr/>
      </dsp:nvSpPr>
      <dsp:spPr>
        <a:xfrm>
          <a:off x="1100036" y="414454"/>
          <a:ext cx="91440" cy="8260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26017"/>
              </a:lnTo>
              <a:lnTo>
                <a:pt x="128321" y="826017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A6B72-59DE-4BC8-87D8-A5BBF36DF1B0}">
      <dsp:nvSpPr>
        <dsp:cNvPr id="0" name=""/>
        <dsp:cNvSpPr/>
      </dsp:nvSpPr>
      <dsp:spPr>
        <a:xfrm>
          <a:off x="1228358" y="1033967"/>
          <a:ext cx="660814" cy="413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0.81</a:t>
          </a:r>
          <a:endParaRPr lang="en-US" sz="1200" kern="1200" dirty="0"/>
        </a:p>
      </dsp:txBody>
      <dsp:txXfrm>
        <a:off x="1228358" y="1033967"/>
        <a:ext cx="660814" cy="413008"/>
      </dsp:txXfrm>
    </dsp:sp>
    <dsp:sp modelId="{994C538A-3394-4B90-8DBC-EBE2501D2EFB}">
      <dsp:nvSpPr>
        <dsp:cNvPr id="0" name=""/>
        <dsp:cNvSpPr/>
      </dsp:nvSpPr>
      <dsp:spPr>
        <a:xfrm>
          <a:off x="1100036" y="414454"/>
          <a:ext cx="91440" cy="1342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42278"/>
              </a:lnTo>
              <a:lnTo>
                <a:pt x="128321" y="1342278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D48C57-9F22-4B69-8D74-9FF620E3DAED}">
      <dsp:nvSpPr>
        <dsp:cNvPr id="0" name=""/>
        <dsp:cNvSpPr/>
      </dsp:nvSpPr>
      <dsp:spPr>
        <a:xfrm>
          <a:off x="1228358" y="1550228"/>
          <a:ext cx="660814" cy="413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3.51</a:t>
          </a:r>
          <a:endParaRPr lang="en-US" sz="1200" kern="1200" dirty="0"/>
        </a:p>
      </dsp:txBody>
      <dsp:txXfrm>
        <a:off x="1228358" y="1550228"/>
        <a:ext cx="660814" cy="413008"/>
      </dsp:txXfrm>
    </dsp:sp>
    <dsp:sp modelId="{49BE1909-6579-420A-88C9-5C6BD9B8CC7A}">
      <dsp:nvSpPr>
        <dsp:cNvPr id="0" name=""/>
        <dsp:cNvSpPr/>
      </dsp:nvSpPr>
      <dsp:spPr>
        <a:xfrm>
          <a:off x="2095677" y="1445"/>
          <a:ext cx="826017" cy="4130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18Ne</a:t>
          </a:r>
          <a:endParaRPr lang="en-US" sz="1900" kern="1200" dirty="0"/>
        </a:p>
      </dsp:txBody>
      <dsp:txXfrm>
        <a:off x="2095677" y="1445"/>
        <a:ext cx="826017" cy="413008"/>
      </dsp:txXfrm>
    </dsp:sp>
    <dsp:sp modelId="{B482B07C-F58F-4FEC-A1AB-F61E89A896B5}">
      <dsp:nvSpPr>
        <dsp:cNvPr id="0" name=""/>
        <dsp:cNvSpPr/>
      </dsp:nvSpPr>
      <dsp:spPr>
        <a:xfrm>
          <a:off x="2132558" y="414454"/>
          <a:ext cx="91440" cy="3097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9756"/>
              </a:lnTo>
              <a:lnTo>
                <a:pt x="128321" y="309756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D99697-24C5-40BD-A47C-5F99CB244A35}">
      <dsp:nvSpPr>
        <dsp:cNvPr id="0" name=""/>
        <dsp:cNvSpPr/>
      </dsp:nvSpPr>
      <dsp:spPr>
        <a:xfrm>
          <a:off x="2260880" y="517706"/>
          <a:ext cx="660814" cy="413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β</a:t>
          </a:r>
          <a:r>
            <a:rPr lang="en-US" sz="1200" kern="1200" dirty="0" smtClean="0"/>
            <a:t>+</a:t>
          </a:r>
          <a:endParaRPr lang="en-US" sz="1200" kern="1200" dirty="0"/>
        </a:p>
      </dsp:txBody>
      <dsp:txXfrm>
        <a:off x="2260880" y="517706"/>
        <a:ext cx="660814" cy="413008"/>
      </dsp:txXfrm>
    </dsp:sp>
    <dsp:sp modelId="{E226C734-F9EB-4F09-8AB5-C0CD1FB31402}">
      <dsp:nvSpPr>
        <dsp:cNvPr id="0" name=""/>
        <dsp:cNvSpPr/>
      </dsp:nvSpPr>
      <dsp:spPr>
        <a:xfrm>
          <a:off x="2132558" y="414454"/>
          <a:ext cx="91440" cy="8260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26017"/>
              </a:lnTo>
              <a:lnTo>
                <a:pt x="128321" y="826017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D53D80-DF27-4E61-9834-9E124C800A86}">
      <dsp:nvSpPr>
        <dsp:cNvPr id="0" name=""/>
        <dsp:cNvSpPr/>
      </dsp:nvSpPr>
      <dsp:spPr>
        <a:xfrm>
          <a:off x="2260880" y="1033967"/>
          <a:ext cx="660814" cy="413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1.67</a:t>
          </a:r>
          <a:endParaRPr lang="en-US" sz="1200" kern="1200" dirty="0"/>
        </a:p>
      </dsp:txBody>
      <dsp:txXfrm>
        <a:off x="2260880" y="1033967"/>
        <a:ext cx="660814" cy="413008"/>
      </dsp:txXfrm>
    </dsp:sp>
    <dsp:sp modelId="{F1B38CD7-BB69-4C2B-B131-194E5A375BF8}">
      <dsp:nvSpPr>
        <dsp:cNvPr id="0" name=""/>
        <dsp:cNvSpPr/>
      </dsp:nvSpPr>
      <dsp:spPr>
        <a:xfrm>
          <a:off x="2132558" y="414454"/>
          <a:ext cx="91440" cy="1342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42278"/>
              </a:lnTo>
              <a:lnTo>
                <a:pt x="128321" y="1342278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D855D9-8C94-484E-95DA-CEDBD34FC1A4}">
      <dsp:nvSpPr>
        <dsp:cNvPr id="0" name=""/>
        <dsp:cNvSpPr/>
      </dsp:nvSpPr>
      <dsp:spPr>
        <a:xfrm>
          <a:off x="2260880" y="1550228"/>
          <a:ext cx="660814" cy="413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3.0</a:t>
          </a:r>
          <a:endParaRPr lang="en-US" sz="1200" kern="1200" dirty="0"/>
        </a:p>
      </dsp:txBody>
      <dsp:txXfrm>
        <a:off x="2260880" y="1550228"/>
        <a:ext cx="660814" cy="41300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2A5B2B-6B2E-4723-885E-1120F86391CC}">
      <dsp:nvSpPr>
        <dsp:cNvPr id="0" name=""/>
        <dsp:cNvSpPr/>
      </dsp:nvSpPr>
      <dsp:spPr>
        <a:xfrm>
          <a:off x="163601" y="907"/>
          <a:ext cx="863815" cy="431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High Q</a:t>
          </a:r>
          <a:endParaRPr lang="en-US" sz="1800" kern="1200" dirty="0"/>
        </a:p>
      </dsp:txBody>
      <dsp:txXfrm>
        <a:off x="163601" y="907"/>
        <a:ext cx="863815" cy="431907"/>
      </dsp:txXfrm>
    </dsp:sp>
    <dsp:sp modelId="{909A8864-8E33-434F-AF74-9B43AA0110F4}">
      <dsp:nvSpPr>
        <dsp:cNvPr id="0" name=""/>
        <dsp:cNvSpPr/>
      </dsp:nvSpPr>
      <dsp:spPr>
        <a:xfrm>
          <a:off x="204263" y="432815"/>
          <a:ext cx="91440" cy="3239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3930"/>
              </a:lnTo>
              <a:lnTo>
                <a:pt x="132101" y="323930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B1B33-3787-4E5B-B562-B9417A13557F}">
      <dsp:nvSpPr>
        <dsp:cNvPr id="0" name=""/>
        <dsp:cNvSpPr/>
      </dsp:nvSpPr>
      <dsp:spPr>
        <a:xfrm>
          <a:off x="336364" y="540792"/>
          <a:ext cx="691052" cy="431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decay</a:t>
          </a:r>
          <a:endParaRPr lang="en-US" sz="1300" kern="1200" dirty="0"/>
        </a:p>
      </dsp:txBody>
      <dsp:txXfrm>
        <a:off x="336364" y="540792"/>
        <a:ext cx="691052" cy="431907"/>
      </dsp:txXfrm>
    </dsp:sp>
    <dsp:sp modelId="{61540FE3-5256-45EE-A6F8-4A92A11ACD68}">
      <dsp:nvSpPr>
        <dsp:cNvPr id="0" name=""/>
        <dsp:cNvSpPr/>
      </dsp:nvSpPr>
      <dsp:spPr>
        <a:xfrm>
          <a:off x="204263" y="432815"/>
          <a:ext cx="91440" cy="8638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63815"/>
              </a:lnTo>
              <a:lnTo>
                <a:pt x="132101" y="863815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E16381-8D6E-4A03-B68C-7A9BB570749E}">
      <dsp:nvSpPr>
        <dsp:cNvPr id="0" name=""/>
        <dsp:cNvSpPr/>
      </dsp:nvSpPr>
      <dsp:spPr>
        <a:xfrm>
          <a:off x="336364" y="1080677"/>
          <a:ext cx="691052" cy="431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τ</a:t>
          </a:r>
          <a:r>
            <a:rPr lang="en-US" sz="1300" kern="1200" dirty="0" smtClean="0"/>
            <a:t>1/2[s]</a:t>
          </a:r>
          <a:endParaRPr lang="en-US" sz="1300" kern="1200" dirty="0"/>
        </a:p>
      </dsp:txBody>
      <dsp:txXfrm>
        <a:off x="336364" y="1080677"/>
        <a:ext cx="691052" cy="431907"/>
      </dsp:txXfrm>
    </dsp:sp>
    <dsp:sp modelId="{3DEE13C7-1048-45B0-BD3B-44B102AA4294}">
      <dsp:nvSpPr>
        <dsp:cNvPr id="0" name=""/>
        <dsp:cNvSpPr/>
      </dsp:nvSpPr>
      <dsp:spPr>
        <a:xfrm>
          <a:off x="204263" y="432815"/>
          <a:ext cx="91440" cy="14037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03700"/>
              </a:lnTo>
              <a:lnTo>
                <a:pt x="132101" y="1403700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78846F-E673-408C-8AF6-B30D156BF308}">
      <dsp:nvSpPr>
        <dsp:cNvPr id="0" name=""/>
        <dsp:cNvSpPr/>
      </dsp:nvSpPr>
      <dsp:spPr>
        <a:xfrm>
          <a:off x="336364" y="1620562"/>
          <a:ext cx="691052" cy="431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Q[</a:t>
          </a:r>
          <a:r>
            <a:rPr lang="en-US" sz="1300" kern="1200" dirty="0" err="1" smtClean="0"/>
            <a:t>MeV</a:t>
          </a:r>
          <a:r>
            <a:rPr lang="en-US" sz="1300" kern="1200" dirty="0" smtClean="0"/>
            <a:t>]</a:t>
          </a:r>
          <a:endParaRPr lang="en-US" sz="1300" kern="1200" dirty="0"/>
        </a:p>
      </dsp:txBody>
      <dsp:txXfrm>
        <a:off x="336364" y="1620562"/>
        <a:ext cx="691052" cy="431907"/>
      </dsp:txXfrm>
    </dsp:sp>
    <dsp:sp modelId="{23560E11-74D2-4320-B3FF-F5E3C93101DE}">
      <dsp:nvSpPr>
        <dsp:cNvPr id="0" name=""/>
        <dsp:cNvSpPr/>
      </dsp:nvSpPr>
      <dsp:spPr>
        <a:xfrm>
          <a:off x="1243371" y="907"/>
          <a:ext cx="863815" cy="431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8Li</a:t>
          </a:r>
          <a:endParaRPr lang="en-US" sz="1800" kern="1200" dirty="0"/>
        </a:p>
      </dsp:txBody>
      <dsp:txXfrm>
        <a:off x="1243371" y="907"/>
        <a:ext cx="863815" cy="431907"/>
      </dsp:txXfrm>
    </dsp:sp>
    <dsp:sp modelId="{0FCE95B8-B6F2-4269-A9E7-CF1EDD35B4A9}">
      <dsp:nvSpPr>
        <dsp:cNvPr id="0" name=""/>
        <dsp:cNvSpPr/>
      </dsp:nvSpPr>
      <dsp:spPr>
        <a:xfrm>
          <a:off x="1284033" y="432815"/>
          <a:ext cx="91440" cy="3239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3930"/>
              </a:lnTo>
              <a:lnTo>
                <a:pt x="132101" y="323930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B57CE-26F0-41D4-B0C7-C95BD2C906CB}">
      <dsp:nvSpPr>
        <dsp:cNvPr id="0" name=""/>
        <dsp:cNvSpPr/>
      </dsp:nvSpPr>
      <dsp:spPr>
        <a:xfrm>
          <a:off x="1416134" y="540792"/>
          <a:ext cx="691052" cy="431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β</a:t>
          </a:r>
          <a:r>
            <a:rPr lang="en-US" sz="1300" kern="1200" dirty="0" smtClean="0"/>
            <a:t>-</a:t>
          </a:r>
          <a:endParaRPr lang="en-US" sz="1300" kern="1200" dirty="0"/>
        </a:p>
      </dsp:txBody>
      <dsp:txXfrm>
        <a:off x="1416134" y="540792"/>
        <a:ext cx="691052" cy="431907"/>
      </dsp:txXfrm>
    </dsp:sp>
    <dsp:sp modelId="{46FA13AA-E047-441F-814A-26DF9E207537}">
      <dsp:nvSpPr>
        <dsp:cNvPr id="0" name=""/>
        <dsp:cNvSpPr/>
      </dsp:nvSpPr>
      <dsp:spPr>
        <a:xfrm>
          <a:off x="1284033" y="432815"/>
          <a:ext cx="91440" cy="8638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63815"/>
              </a:lnTo>
              <a:lnTo>
                <a:pt x="132101" y="863815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A6B72-59DE-4BC8-87D8-A5BBF36DF1B0}">
      <dsp:nvSpPr>
        <dsp:cNvPr id="0" name=""/>
        <dsp:cNvSpPr/>
      </dsp:nvSpPr>
      <dsp:spPr>
        <a:xfrm>
          <a:off x="1416134" y="1080677"/>
          <a:ext cx="691052" cy="431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0.83</a:t>
          </a:r>
          <a:endParaRPr lang="en-US" sz="1300" kern="1200" dirty="0"/>
        </a:p>
      </dsp:txBody>
      <dsp:txXfrm>
        <a:off x="1416134" y="1080677"/>
        <a:ext cx="691052" cy="431907"/>
      </dsp:txXfrm>
    </dsp:sp>
    <dsp:sp modelId="{994C538A-3394-4B90-8DBC-EBE2501D2EFB}">
      <dsp:nvSpPr>
        <dsp:cNvPr id="0" name=""/>
        <dsp:cNvSpPr/>
      </dsp:nvSpPr>
      <dsp:spPr>
        <a:xfrm>
          <a:off x="1284033" y="432815"/>
          <a:ext cx="91440" cy="14037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03700"/>
              </a:lnTo>
              <a:lnTo>
                <a:pt x="132101" y="1403700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D48C57-9F22-4B69-8D74-9FF620E3DAED}">
      <dsp:nvSpPr>
        <dsp:cNvPr id="0" name=""/>
        <dsp:cNvSpPr/>
      </dsp:nvSpPr>
      <dsp:spPr>
        <a:xfrm>
          <a:off x="1416134" y="1620562"/>
          <a:ext cx="691052" cy="431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12.96</a:t>
          </a:r>
          <a:endParaRPr lang="en-US" sz="1300" kern="1200" dirty="0"/>
        </a:p>
      </dsp:txBody>
      <dsp:txXfrm>
        <a:off x="1416134" y="1620562"/>
        <a:ext cx="691052" cy="431907"/>
      </dsp:txXfrm>
    </dsp:sp>
    <dsp:sp modelId="{49BE1909-6579-420A-88C9-5C6BD9B8CC7A}">
      <dsp:nvSpPr>
        <dsp:cNvPr id="0" name=""/>
        <dsp:cNvSpPr/>
      </dsp:nvSpPr>
      <dsp:spPr>
        <a:xfrm>
          <a:off x="2323141" y="907"/>
          <a:ext cx="863815" cy="431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8B</a:t>
          </a:r>
          <a:endParaRPr lang="en-US" sz="1800" kern="1200" dirty="0"/>
        </a:p>
      </dsp:txBody>
      <dsp:txXfrm>
        <a:off x="2323141" y="907"/>
        <a:ext cx="863815" cy="431907"/>
      </dsp:txXfrm>
    </dsp:sp>
    <dsp:sp modelId="{B482B07C-F58F-4FEC-A1AB-F61E89A896B5}">
      <dsp:nvSpPr>
        <dsp:cNvPr id="0" name=""/>
        <dsp:cNvSpPr/>
      </dsp:nvSpPr>
      <dsp:spPr>
        <a:xfrm>
          <a:off x="2363803" y="432815"/>
          <a:ext cx="91440" cy="3239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3930"/>
              </a:lnTo>
              <a:lnTo>
                <a:pt x="132101" y="323930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D99697-24C5-40BD-A47C-5F99CB244A35}">
      <dsp:nvSpPr>
        <dsp:cNvPr id="0" name=""/>
        <dsp:cNvSpPr/>
      </dsp:nvSpPr>
      <dsp:spPr>
        <a:xfrm>
          <a:off x="2495904" y="540792"/>
          <a:ext cx="691052" cy="431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β</a:t>
          </a:r>
          <a:r>
            <a:rPr lang="en-US" sz="1300" kern="1200" dirty="0" smtClean="0"/>
            <a:t>+</a:t>
          </a:r>
          <a:endParaRPr lang="en-US" sz="1300" kern="1200" dirty="0"/>
        </a:p>
      </dsp:txBody>
      <dsp:txXfrm>
        <a:off x="2495904" y="540792"/>
        <a:ext cx="691052" cy="431907"/>
      </dsp:txXfrm>
    </dsp:sp>
    <dsp:sp modelId="{E226C734-F9EB-4F09-8AB5-C0CD1FB31402}">
      <dsp:nvSpPr>
        <dsp:cNvPr id="0" name=""/>
        <dsp:cNvSpPr/>
      </dsp:nvSpPr>
      <dsp:spPr>
        <a:xfrm>
          <a:off x="2363803" y="432815"/>
          <a:ext cx="91440" cy="8638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63815"/>
              </a:lnTo>
              <a:lnTo>
                <a:pt x="132101" y="863815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D53D80-DF27-4E61-9834-9E124C800A86}">
      <dsp:nvSpPr>
        <dsp:cNvPr id="0" name=""/>
        <dsp:cNvSpPr/>
      </dsp:nvSpPr>
      <dsp:spPr>
        <a:xfrm>
          <a:off x="2495904" y="1080677"/>
          <a:ext cx="691052" cy="431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0.77</a:t>
          </a:r>
          <a:endParaRPr lang="en-US" sz="1300" kern="1200" dirty="0"/>
        </a:p>
      </dsp:txBody>
      <dsp:txXfrm>
        <a:off x="2495904" y="1080677"/>
        <a:ext cx="691052" cy="431907"/>
      </dsp:txXfrm>
    </dsp:sp>
    <dsp:sp modelId="{F1B38CD7-BB69-4C2B-B131-194E5A375BF8}">
      <dsp:nvSpPr>
        <dsp:cNvPr id="0" name=""/>
        <dsp:cNvSpPr/>
      </dsp:nvSpPr>
      <dsp:spPr>
        <a:xfrm>
          <a:off x="2363803" y="432815"/>
          <a:ext cx="91440" cy="14037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03700"/>
              </a:lnTo>
              <a:lnTo>
                <a:pt x="132101" y="1403700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D855D9-8C94-484E-95DA-CEDBD34FC1A4}">
      <dsp:nvSpPr>
        <dsp:cNvPr id="0" name=""/>
        <dsp:cNvSpPr/>
      </dsp:nvSpPr>
      <dsp:spPr>
        <a:xfrm>
          <a:off x="2495904" y="1620562"/>
          <a:ext cx="691052" cy="431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13.92</a:t>
          </a:r>
          <a:endParaRPr lang="en-US" sz="1300" kern="1200" dirty="0"/>
        </a:p>
      </dsp:txBody>
      <dsp:txXfrm>
        <a:off x="2495904" y="1620562"/>
        <a:ext cx="691052" cy="43190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408B86-F333-4BAE-BFAD-526C16D61C98}">
      <dsp:nvSpPr>
        <dsp:cNvPr id="0" name=""/>
        <dsp:cNvSpPr/>
      </dsp:nvSpPr>
      <dsp:spPr>
        <a:xfrm>
          <a:off x="5616635" y="4657964"/>
          <a:ext cx="3344051" cy="886651"/>
        </a:xfrm>
        <a:prstGeom prst="roundRect">
          <a:avLst/>
        </a:prstGeom>
        <a:solidFill>
          <a:schemeClr val="tx2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EURISOL (ended 2008)</a:t>
          </a:r>
          <a:endParaRPr lang="en-US" sz="2600" kern="1200" dirty="0"/>
        </a:p>
      </dsp:txBody>
      <dsp:txXfrm>
        <a:off x="5616635" y="4657964"/>
        <a:ext cx="3344051" cy="886651"/>
      </dsp:txXfrm>
    </dsp:sp>
    <dsp:sp modelId="{0597C76F-9DBD-423E-A0D5-21307B179885}">
      <dsp:nvSpPr>
        <dsp:cNvPr id="0" name=""/>
        <dsp:cNvSpPr/>
      </dsp:nvSpPr>
      <dsp:spPr>
        <a:xfrm>
          <a:off x="5832661" y="3744414"/>
          <a:ext cx="2992625" cy="886651"/>
        </a:xfrm>
        <a:prstGeom prst="roundRect">
          <a:avLst/>
        </a:prstGeom>
        <a:solidFill>
          <a:schemeClr val="accent1">
            <a:lumMod val="5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EUROnu</a:t>
          </a:r>
          <a:r>
            <a:rPr lang="en-US" sz="2600" kern="1200" dirty="0" smtClean="0"/>
            <a:t> WP 4 (lasts until 2012)</a:t>
          </a:r>
          <a:endParaRPr lang="en-US" sz="2600" kern="1200" dirty="0"/>
        </a:p>
      </dsp:txBody>
      <dsp:txXfrm>
        <a:off x="5832661" y="3744414"/>
        <a:ext cx="2992625" cy="886651"/>
      </dsp:txXfrm>
    </dsp:sp>
    <dsp:sp modelId="{8C54571C-0E8A-496E-85C9-645EBCCD672A}">
      <dsp:nvSpPr>
        <dsp:cNvPr id="0" name=""/>
        <dsp:cNvSpPr/>
      </dsp:nvSpPr>
      <dsp:spPr>
        <a:xfrm rot="5400000">
          <a:off x="5961881" y="-2545821"/>
          <a:ext cx="709320" cy="5944980"/>
        </a:xfrm>
        <a:prstGeom prst="round2SameRect">
          <a:avLst/>
        </a:prstGeom>
        <a:solidFill>
          <a:schemeClr val="accent1">
            <a:lumMod val="7500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Higher </a:t>
          </a:r>
          <a:r>
            <a:rPr lang="el-GR" sz="2000" kern="1200" dirty="0" smtClean="0">
              <a:latin typeface="Times New Roman"/>
              <a:cs typeface="Times New Roman"/>
            </a:rPr>
            <a:t>ν</a:t>
          </a:r>
          <a:r>
            <a:rPr lang="en-US" sz="2000" kern="1200" dirty="0" smtClean="0">
              <a:latin typeface="Times New Roman"/>
              <a:cs typeface="Times New Roman"/>
            </a:rPr>
            <a:t>-energy, </a:t>
          </a:r>
          <a:r>
            <a:rPr lang="en-US" sz="2000" kern="1200" dirty="0" smtClean="0"/>
            <a:t>better x-sections but longer baseline</a:t>
          </a:r>
          <a:endParaRPr lang="en-US" sz="2000" kern="1200" dirty="0"/>
        </a:p>
      </dsp:txBody>
      <dsp:txXfrm rot="5400000">
        <a:off x="5961881" y="-2545821"/>
        <a:ext cx="709320" cy="5944980"/>
      </dsp:txXfrm>
    </dsp:sp>
    <dsp:sp modelId="{2EB0A1F6-5020-445A-91CB-59F7C5EF4262}">
      <dsp:nvSpPr>
        <dsp:cNvPr id="0" name=""/>
        <dsp:cNvSpPr/>
      </dsp:nvSpPr>
      <dsp:spPr>
        <a:xfrm>
          <a:off x="0" y="0"/>
          <a:ext cx="3344051" cy="886651"/>
        </a:xfrm>
        <a:prstGeom prst="roundRect">
          <a:avLst/>
        </a:prstGeom>
        <a:solidFill>
          <a:schemeClr val="accent1">
            <a:lumMod val="5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High-Q </a:t>
          </a:r>
          <a:r>
            <a:rPr lang="el-GR" sz="2600" kern="1200" dirty="0" smtClean="0"/>
            <a:t>β</a:t>
          </a:r>
          <a:r>
            <a:rPr lang="en-US" sz="2600" kern="1200" dirty="0" smtClean="0"/>
            <a:t>-Beams</a:t>
          </a:r>
          <a:endParaRPr lang="en-US" sz="2600" kern="1200" dirty="0"/>
        </a:p>
      </dsp:txBody>
      <dsp:txXfrm>
        <a:off x="0" y="0"/>
        <a:ext cx="3344051" cy="886651"/>
      </dsp:txXfrm>
    </dsp:sp>
    <dsp:sp modelId="{9E9B8D3F-6E4B-499F-B784-13E7CB7B7C66}">
      <dsp:nvSpPr>
        <dsp:cNvPr id="0" name=""/>
        <dsp:cNvSpPr/>
      </dsp:nvSpPr>
      <dsp:spPr>
        <a:xfrm rot="5400000">
          <a:off x="5961881" y="-1537713"/>
          <a:ext cx="709320" cy="5944980"/>
        </a:xfrm>
        <a:prstGeom prst="round2SameRect">
          <a:avLst/>
        </a:prstGeom>
        <a:solidFill>
          <a:schemeClr val="accent1">
            <a:lumMod val="7500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Isotope production well known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Short baseline – higher flux</a:t>
          </a:r>
          <a:endParaRPr lang="en-US" sz="2000" kern="1200" dirty="0"/>
        </a:p>
      </dsp:txBody>
      <dsp:txXfrm rot="5400000">
        <a:off x="5961881" y="-1537713"/>
        <a:ext cx="709320" cy="5944980"/>
      </dsp:txXfrm>
    </dsp:sp>
    <dsp:sp modelId="{101258F0-18A6-46FF-B776-6FDCEB28E73B}">
      <dsp:nvSpPr>
        <dsp:cNvPr id="0" name=""/>
        <dsp:cNvSpPr/>
      </dsp:nvSpPr>
      <dsp:spPr>
        <a:xfrm>
          <a:off x="0" y="1008111"/>
          <a:ext cx="3344051" cy="886651"/>
        </a:xfrm>
        <a:prstGeom prst="roundRect">
          <a:avLst/>
        </a:prstGeom>
        <a:solidFill>
          <a:schemeClr val="accent1">
            <a:lumMod val="5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Low-Q </a:t>
          </a:r>
          <a:r>
            <a:rPr lang="el-GR" sz="2600" kern="1200" smtClean="0"/>
            <a:t>β</a:t>
          </a:r>
          <a:r>
            <a:rPr lang="en-US" sz="2600" kern="1200" smtClean="0"/>
            <a:t>-Beams</a:t>
          </a:r>
          <a:endParaRPr lang="en-US" sz="2600" kern="1200" dirty="0"/>
        </a:p>
      </dsp:txBody>
      <dsp:txXfrm>
        <a:off x="0" y="1008111"/>
        <a:ext cx="3344051" cy="886651"/>
      </dsp:txXfrm>
    </dsp:sp>
    <dsp:sp modelId="{2058CE95-E856-48F2-932D-3DCC69A28742}">
      <dsp:nvSpPr>
        <dsp:cNvPr id="0" name=""/>
        <dsp:cNvSpPr/>
      </dsp:nvSpPr>
      <dsp:spPr>
        <a:xfrm rot="5400000">
          <a:off x="5893268" y="-348645"/>
          <a:ext cx="709320" cy="5727096"/>
        </a:xfrm>
        <a:prstGeom prst="round2SameRect">
          <a:avLst/>
        </a:prstGeom>
        <a:solidFill>
          <a:srgbClr val="66CCFF"/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kern="1200" dirty="0" smtClean="0">
              <a:latin typeface="Times New Roman"/>
              <a:cs typeface="Times New Roman"/>
            </a:rPr>
            <a:t>ν</a:t>
          </a:r>
          <a:r>
            <a:rPr lang="en-US" sz="2400" kern="1200" dirty="0" smtClean="0">
              <a:latin typeface="Times New Roman"/>
              <a:cs typeface="Times New Roman"/>
            </a:rPr>
            <a:t>-nucleus x-sections</a:t>
          </a:r>
          <a:endParaRPr lang="en-US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Sterile-active oscillations?</a:t>
          </a:r>
          <a:endParaRPr lang="en-US" sz="2000" kern="1200" dirty="0"/>
        </a:p>
      </dsp:txBody>
      <dsp:txXfrm rot="5400000">
        <a:off x="5893268" y="-348645"/>
        <a:ext cx="709320" cy="5727096"/>
      </dsp:txXfrm>
    </dsp:sp>
    <dsp:sp modelId="{BB2A5DE9-BFAA-40BA-907A-D8B806CFEA3B}">
      <dsp:nvSpPr>
        <dsp:cNvPr id="0" name=""/>
        <dsp:cNvSpPr/>
      </dsp:nvSpPr>
      <dsp:spPr>
        <a:xfrm>
          <a:off x="0" y="2016225"/>
          <a:ext cx="3344051" cy="886651"/>
        </a:xfrm>
        <a:prstGeom prst="roundRect">
          <a:avLst/>
        </a:prstGeom>
        <a:solidFill>
          <a:srgbClr val="00B0F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Low energy </a:t>
          </a:r>
          <a:r>
            <a:rPr lang="el-GR" sz="2600" kern="1200" dirty="0" smtClean="0"/>
            <a:t>β</a:t>
          </a:r>
          <a:r>
            <a:rPr lang="en-US" sz="2600" kern="1200" dirty="0" smtClean="0"/>
            <a:t>-Beams</a:t>
          </a:r>
          <a:endParaRPr lang="en-US" sz="2600" kern="1200" dirty="0"/>
        </a:p>
      </dsp:txBody>
      <dsp:txXfrm>
        <a:off x="0" y="2016225"/>
        <a:ext cx="3344051" cy="886651"/>
      </dsp:txXfrm>
    </dsp:sp>
    <dsp:sp modelId="{B9CB8801-B7DB-43E9-9A7F-0EBBFCCDF864}">
      <dsp:nvSpPr>
        <dsp:cNvPr id="0" name=""/>
        <dsp:cNvSpPr/>
      </dsp:nvSpPr>
      <dsp:spPr>
        <a:xfrm>
          <a:off x="0" y="3024338"/>
          <a:ext cx="3344051" cy="886651"/>
        </a:xfrm>
        <a:prstGeom prst="roundRect">
          <a:avLst/>
        </a:prstGeom>
        <a:solidFill>
          <a:srgbClr val="0066FF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Monochromatic Beams</a:t>
          </a:r>
          <a:endParaRPr lang="en-US" sz="2400" kern="1200" dirty="0"/>
        </a:p>
      </dsp:txBody>
      <dsp:txXfrm>
        <a:off x="0" y="3024338"/>
        <a:ext cx="3344051" cy="88665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C70A1E-A8DB-4A3F-B172-1069D55B25AE}">
      <dsp:nvSpPr>
        <dsp:cNvPr id="0" name=""/>
        <dsp:cNvSpPr/>
      </dsp:nvSpPr>
      <dsp:spPr>
        <a:xfrm rot="10800000">
          <a:off x="190856" y="2707"/>
          <a:ext cx="9123342" cy="2409912"/>
        </a:xfrm>
        <a:prstGeom prst="homePlate">
          <a:avLst/>
        </a:prstGeom>
        <a:solidFill>
          <a:schemeClr val="accent3">
            <a:alpha val="46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2704" tIns="102870" rIns="192024" bIns="10287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T2K and MINOS results are expected to be confirmed in the near future by current ongoing experiments (Double </a:t>
          </a:r>
          <a:r>
            <a:rPr lang="en-US" sz="2700" kern="1200" dirty="0" err="1" smtClean="0"/>
            <a:t>Chooz</a:t>
          </a:r>
          <a:r>
            <a:rPr lang="en-US" sz="2700" kern="1200" dirty="0" smtClean="0"/>
            <a:t>, </a:t>
          </a:r>
          <a:r>
            <a:rPr lang="en-US" sz="2700" kern="1200" dirty="0" err="1" smtClean="0"/>
            <a:t>Daya</a:t>
          </a:r>
          <a:r>
            <a:rPr lang="en-US" sz="2700" kern="1200" dirty="0" smtClean="0"/>
            <a:t> Bay …) which renders important to quantitatively study the discovery potential for </a:t>
          </a:r>
          <a:r>
            <a:rPr lang="en-US" sz="2700" kern="1200" dirty="0" err="1" smtClean="0"/>
            <a:t>leptonic</a:t>
          </a:r>
          <a:r>
            <a:rPr lang="en-US" sz="2700" kern="1200" dirty="0" smtClean="0"/>
            <a:t> CP violation of  future facilities.</a:t>
          </a:r>
          <a:endParaRPr lang="en-US" sz="2700" kern="1200" dirty="0"/>
        </a:p>
      </dsp:txBody>
      <dsp:txXfrm rot="10800000">
        <a:off x="190856" y="2707"/>
        <a:ext cx="9123342" cy="2409912"/>
      </dsp:txXfrm>
    </dsp:sp>
    <dsp:sp modelId="{0861C2F8-0C11-4355-9A14-0011948EB35E}">
      <dsp:nvSpPr>
        <dsp:cNvPr id="0" name=""/>
        <dsp:cNvSpPr/>
      </dsp:nvSpPr>
      <dsp:spPr>
        <a:xfrm>
          <a:off x="0" y="719017"/>
          <a:ext cx="960494" cy="97121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2">
              <a:tint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D295B93-907C-4761-A025-489085D112F1}">
      <dsp:nvSpPr>
        <dsp:cNvPr id="0" name=""/>
        <dsp:cNvSpPr/>
      </dsp:nvSpPr>
      <dsp:spPr>
        <a:xfrm rot="10800000">
          <a:off x="144018" y="3131996"/>
          <a:ext cx="9217018" cy="2409912"/>
        </a:xfrm>
        <a:prstGeom prst="homePlate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2">
              <a:hueOff val="-838123"/>
              <a:satOff val="-9658"/>
              <a:lumOff val="2159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2704" tIns="102870" rIns="192024" bIns="10287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We have briefly described the CPV discovery potential of Beta Beams.  For the T2K+MINOS 2.5 </a:t>
          </a:r>
          <a:r>
            <a:rPr lang="el-GR" sz="2700" kern="1200" dirty="0" smtClean="0">
              <a:latin typeface="Times New Roman"/>
              <a:cs typeface="Times New Roman"/>
            </a:rPr>
            <a:t>σ</a:t>
          </a:r>
          <a:r>
            <a:rPr lang="en-US" sz="2700" kern="1200" dirty="0" smtClean="0"/>
            <a:t> interval CP violation can be establish for ~70% of all values of </a:t>
          </a:r>
          <a:r>
            <a:rPr lang="el-GR" sz="2700" kern="1200" dirty="0" smtClean="0">
              <a:latin typeface="Times New Roman"/>
              <a:cs typeface="Times New Roman"/>
            </a:rPr>
            <a:t>δ</a:t>
          </a:r>
          <a:r>
            <a:rPr lang="en-US" sz="2700" kern="1200" dirty="0" smtClean="0"/>
            <a:t>.</a:t>
          </a:r>
          <a:endParaRPr lang="en-US" sz="2700" kern="1200" dirty="0"/>
        </a:p>
      </dsp:txBody>
      <dsp:txXfrm rot="10800000">
        <a:off x="144018" y="3131996"/>
        <a:ext cx="9217018" cy="2409912"/>
      </dsp:txXfrm>
    </dsp:sp>
    <dsp:sp modelId="{BD42B96C-7828-4192-8961-47670045EF9D}">
      <dsp:nvSpPr>
        <dsp:cNvPr id="0" name=""/>
        <dsp:cNvSpPr/>
      </dsp:nvSpPr>
      <dsp:spPr>
        <a:xfrm>
          <a:off x="0" y="3942763"/>
          <a:ext cx="957578" cy="96998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2">
              <a:tint val="50000"/>
              <a:hueOff val="-1425063"/>
              <a:satOff val="-139"/>
              <a:lumOff val="55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1B5704-71DC-4983-8CA1-E1EC65369D9B}">
      <dsp:nvSpPr>
        <dsp:cNvPr id="0" name=""/>
        <dsp:cNvSpPr/>
      </dsp:nvSpPr>
      <dsp:spPr>
        <a:xfrm rot="10800000">
          <a:off x="144018" y="144018"/>
          <a:ext cx="9142179" cy="154078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9445" tIns="80010" rIns="149352" bIns="80010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We have shown the CPV discovery potential for Monochromatic Beams and their combination with standard </a:t>
          </a:r>
          <a:r>
            <a:rPr lang="el-GR" sz="2100" kern="1200" dirty="0" smtClean="0"/>
            <a:t>β</a:t>
          </a:r>
          <a:r>
            <a:rPr lang="en-US" sz="2100" kern="1200" dirty="0" smtClean="0"/>
            <a:t>-Beams. </a:t>
          </a:r>
          <a:endParaRPr lang="en-US" sz="2100" kern="1200" dirty="0"/>
        </a:p>
      </dsp:txBody>
      <dsp:txXfrm rot="10800000">
        <a:off x="144018" y="144018"/>
        <a:ext cx="9142179" cy="1540789"/>
      </dsp:txXfrm>
    </dsp:sp>
    <dsp:sp modelId="{EEC83DEB-8641-4944-9EDD-0EF0E896BD17}">
      <dsp:nvSpPr>
        <dsp:cNvPr id="0" name=""/>
        <dsp:cNvSpPr/>
      </dsp:nvSpPr>
      <dsp:spPr>
        <a:xfrm>
          <a:off x="504053" y="504062"/>
          <a:ext cx="560230" cy="47306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2">
              <a:tint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18D4601-3660-44AE-85BB-2AFDAD00685B}">
      <dsp:nvSpPr>
        <dsp:cNvPr id="0" name=""/>
        <dsp:cNvSpPr/>
      </dsp:nvSpPr>
      <dsp:spPr>
        <a:xfrm rot="10800000">
          <a:off x="181438" y="2001913"/>
          <a:ext cx="9142179" cy="1540789"/>
        </a:xfrm>
        <a:prstGeom prst="homePlate">
          <a:avLst/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2">
              <a:hueOff val="-419062"/>
              <a:satOff val="-4829"/>
              <a:lumOff val="1079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9445" tIns="80010" rIns="149352" bIns="80010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The combination </a:t>
          </a:r>
          <a:r>
            <a:rPr lang="el-GR" sz="2100" kern="1200" dirty="0" smtClean="0"/>
            <a:t>β</a:t>
          </a:r>
          <a:r>
            <a:rPr lang="fr-FR" sz="2100" kern="1200" dirty="0" smtClean="0"/>
            <a:t> </a:t>
          </a:r>
          <a:r>
            <a:rPr lang="en-US" sz="2100" kern="1200" dirty="0" smtClean="0"/>
            <a:t>Beam + Monochromatic in general but in particular inside the T2K+MINOS </a:t>
          </a:r>
          <a:r>
            <a:rPr lang="el-GR" sz="2100" kern="1200" dirty="0" smtClean="0">
              <a:latin typeface="Times New Roman"/>
              <a:cs typeface="Times New Roman"/>
            </a:rPr>
            <a:t>σ</a:t>
          </a:r>
          <a:r>
            <a:rPr lang="en-US" sz="2100" kern="1200" dirty="0" smtClean="0"/>
            <a:t> interval shows less negative impact of the degeneracy associated to the mass hierarchy, relative to the performance of a standard Beta Beam with the same characteristics.</a:t>
          </a:r>
          <a:endParaRPr lang="en-US" sz="2100" kern="1200" dirty="0"/>
        </a:p>
      </dsp:txBody>
      <dsp:txXfrm rot="10800000">
        <a:off x="181438" y="2001913"/>
        <a:ext cx="9142179" cy="1540789"/>
      </dsp:txXfrm>
    </dsp:sp>
    <dsp:sp modelId="{5C3343F5-6ECC-4068-8B5E-9F188ED093DD}">
      <dsp:nvSpPr>
        <dsp:cNvPr id="0" name=""/>
        <dsp:cNvSpPr/>
      </dsp:nvSpPr>
      <dsp:spPr>
        <a:xfrm>
          <a:off x="504053" y="2520281"/>
          <a:ext cx="560230" cy="50405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2">
              <a:tint val="50000"/>
              <a:hueOff val="-712532"/>
              <a:satOff val="-70"/>
              <a:lumOff val="27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DE6C403-CB95-4765-BCF7-F7D76790A8A9}">
      <dsp:nvSpPr>
        <dsp:cNvPr id="0" name=""/>
        <dsp:cNvSpPr/>
      </dsp:nvSpPr>
      <dsp:spPr>
        <a:xfrm rot="10800000">
          <a:off x="181438" y="4002639"/>
          <a:ext cx="9142179" cy="1540789"/>
        </a:xfrm>
        <a:prstGeom prst="homePlate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2">
              <a:hueOff val="-838123"/>
              <a:satOff val="-9658"/>
              <a:lumOff val="2159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9445" tIns="80010" rIns="149352" bIns="80010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An era of exciting  novel neutrino experiments is yet to come with the possible important discovery of a non-conservation of the CP symmetry in the </a:t>
          </a:r>
          <a:r>
            <a:rPr lang="en-US" sz="2100" kern="1200" dirty="0" err="1" smtClean="0"/>
            <a:t>leptonic</a:t>
          </a:r>
          <a:r>
            <a:rPr lang="en-US" sz="2100" kern="1200" dirty="0" smtClean="0"/>
            <a:t>  sector.</a:t>
          </a:r>
          <a:endParaRPr lang="en-US" sz="2100" kern="1200" dirty="0"/>
        </a:p>
      </dsp:txBody>
      <dsp:txXfrm rot="10800000">
        <a:off x="181438" y="4002639"/>
        <a:ext cx="9142179" cy="1540789"/>
      </dsp:txXfrm>
    </dsp:sp>
    <dsp:sp modelId="{E5CC5108-9591-4E74-9547-34B73B1EB6E0}">
      <dsp:nvSpPr>
        <dsp:cNvPr id="0" name=""/>
        <dsp:cNvSpPr/>
      </dsp:nvSpPr>
      <dsp:spPr>
        <a:xfrm>
          <a:off x="648070" y="4464491"/>
          <a:ext cx="560230" cy="5350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2">
              <a:tint val="50000"/>
              <a:hueOff val="-1425063"/>
              <a:satOff val="-139"/>
              <a:lumOff val="55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985000" cy="101219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985000" cy="101219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25604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7925" y="1012825"/>
            <a:ext cx="4627563" cy="3470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5213" y="4818063"/>
            <a:ext cx="4859337" cy="384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889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334" indent="-285513" algn="l" defTabSz="44889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2050" indent="-228411" algn="l" defTabSz="44889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598873" indent="-228411" algn="l" defTabSz="44889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5694" indent="-228411" algn="l" defTabSz="44889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4104" algn="l" defTabSz="9136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926" algn="l" defTabSz="9136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747" algn="l" defTabSz="9136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568" algn="l" defTabSz="9136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58825"/>
            <a:ext cx="5060950" cy="3795713"/>
          </a:xfrm>
          <a:ln/>
        </p:spPr>
      </p:sp>
      <p:sp>
        <p:nvSpPr>
          <p:cNvPr id="30723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065213" y="4818063"/>
            <a:ext cx="4859337" cy="173037"/>
          </a:xfrm>
          <a:noFill/>
          <a:ln/>
        </p:spPr>
        <p:txBody>
          <a:bodyPr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cs typeface="Times New Roman" pitchFamily="18" charset="0"/>
              </a:rPr>
              <a:t>→→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7391682"/>
            <a:ext cx="10080625" cy="16799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9912615" y="3360"/>
            <a:ext cx="168010" cy="75596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68010" cy="75596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0080625" cy="277188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61290" y="7045618"/>
            <a:ext cx="9737884" cy="34123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512094" y="3107866"/>
            <a:ext cx="7056438" cy="1931917"/>
          </a:xfrm>
        </p:spPr>
        <p:txBody>
          <a:bodyPr/>
          <a:lstStyle>
            <a:lvl1pPr marL="0" indent="0" algn="ctr">
              <a:buNone/>
              <a:defRPr sz="1800" b="1" cap="all" spc="276" baseline="0">
                <a:solidFill>
                  <a:schemeClr val="tx2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1B3D-72E4-49AC-88C0-5960839A7124}" type="datetime1">
              <a:rPr lang="es-ES" smtClean="0"/>
              <a:pPr/>
              <a:t>28/11/2011</a:t>
            </a:fld>
            <a:endParaRPr lang="en-US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GDR Neutrino 2011, LAPP-Annecy</a:t>
            </a:r>
            <a:endParaRPr lang="en-US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71371" y="2667725"/>
            <a:ext cx="973788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68010" y="167993"/>
            <a:ext cx="9737884" cy="721697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704292" y="2331740"/>
            <a:ext cx="672042" cy="671971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808458" y="2435895"/>
            <a:ext cx="463709" cy="46366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788297" y="2424487"/>
            <a:ext cx="504031" cy="486479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95E4CDA-C6C3-44EC-BC07-C4176EFD9F96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756047" y="419982"/>
            <a:ext cx="8568531" cy="1931917"/>
          </a:xfrm>
        </p:spPr>
        <p:txBody>
          <a:bodyPr anchor="b"/>
          <a:lstStyle>
            <a:lvl1pPr>
              <a:defRPr sz="4600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6164-016C-404F-B197-46CBF615762A}" type="datetime1">
              <a:rPr lang="es-ES" smtClean="0"/>
              <a:pPr/>
              <a:t>28/11/2011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GDR Neutrino 2011, LAPP-Annecy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32024-B307-49BB-B4C4-7158AC1AA7C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7391682"/>
            <a:ext cx="10080625" cy="16799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728479" y="0"/>
            <a:ext cx="2352146" cy="75596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0080625" cy="17135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68010" cy="75596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61290" y="7045618"/>
            <a:ext cx="9737884" cy="34123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68010" y="171353"/>
            <a:ext cx="9737884" cy="721697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434156" y="3613525"/>
            <a:ext cx="688434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7540307" y="3225112"/>
            <a:ext cx="672042" cy="671971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7644474" y="3329267"/>
            <a:ext cx="463709" cy="46366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4313" y="3317859"/>
            <a:ext cx="504031" cy="486479"/>
          </a:xfrm>
        </p:spPr>
        <p:txBody>
          <a:bodyPr/>
          <a:lstStyle/>
          <a:p>
            <a:fld id="{B32C0130-C744-460C-B13E-7B6EF612B8A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36021" y="335986"/>
            <a:ext cx="7224448" cy="6416978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5B50-CEAD-41EA-B000-E10DA97B1D3F}" type="datetime1">
              <a:rPr lang="es-ES" smtClean="0"/>
              <a:pPr/>
              <a:t>28/11/2011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GDR Neutrino 2011, LAPP-Annecy</a:t>
            </a:r>
            <a:endParaRPr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148505" y="335987"/>
            <a:ext cx="1596099" cy="645022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EF71-696C-41ED-9948-117800133BD5}" type="datetime1">
              <a:rPr lang="es-ES" smtClean="0"/>
              <a:pPr/>
              <a:t>28/11/2011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GDR Neutrino 2011, LAPP-Annecy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808458" y="1131386"/>
            <a:ext cx="504031" cy="486479"/>
          </a:xfrm>
        </p:spPr>
        <p:txBody>
          <a:bodyPr/>
          <a:lstStyle/>
          <a:p>
            <a:fld id="{08FEB0F6-93B6-4EB1-A027-AE54A1E96ED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32661" y="1683288"/>
            <a:ext cx="9374981" cy="5039783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68010" cy="75596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7391682"/>
            <a:ext cx="10080625" cy="16799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0080625" cy="16799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9912615" y="20999"/>
            <a:ext cx="168010" cy="75596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68010" y="2519891"/>
            <a:ext cx="9737884" cy="3359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71371" y="156917"/>
            <a:ext cx="9737884" cy="235861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08595" y="3023870"/>
            <a:ext cx="7143942" cy="1844421"/>
          </a:xfrm>
        </p:spPr>
        <p:txBody>
          <a:bodyPr anchor="t"/>
          <a:lstStyle>
            <a:lvl1pPr marL="0" indent="0" algn="ctr">
              <a:buNone/>
              <a:defRPr sz="1800" b="1" cap="all" spc="276" baseline="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61290" y="7045618"/>
            <a:ext cx="9737884" cy="34123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68010" y="167993"/>
            <a:ext cx="9737884" cy="721697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GDR Neutrino 2011, LAPP-Annecy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4D94-8B7C-4E3C-8423-F8E4B1E03BB2}" type="datetime1">
              <a:rPr lang="es-ES" smtClean="0"/>
              <a:pPr/>
              <a:t>28/11/2011</a:t>
            </a:fld>
            <a:endParaRPr lang="en-US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68010" y="2687884"/>
            <a:ext cx="973788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704292" y="2331740"/>
            <a:ext cx="672042" cy="671971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808458" y="2435895"/>
            <a:ext cx="463709" cy="46366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788297" y="2424487"/>
            <a:ext cx="504031" cy="486479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EF344F-7982-4E03-BA70-F172B9BE4A73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300" y="587975"/>
            <a:ext cx="8568531" cy="1679928"/>
          </a:xfrm>
        </p:spPr>
        <p:txBody>
          <a:bodyPr anchor="b"/>
          <a:lstStyle>
            <a:lvl1pPr algn="ctr">
              <a:buNone/>
              <a:defRPr sz="46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2661" y="251989"/>
            <a:ext cx="9408583" cy="836604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384396" y="7065776"/>
            <a:ext cx="3356848" cy="403183"/>
          </a:xfrm>
        </p:spPr>
        <p:txBody>
          <a:bodyPr/>
          <a:lstStyle/>
          <a:p>
            <a:fld id="{91325732-5760-4F1F-89BF-711F8DCEE6E0}" type="datetime1">
              <a:rPr lang="es-ES" smtClean="0"/>
              <a:pPr/>
              <a:t>28/11/2011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GDR Neutrino 2011, LAPP-Annecy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725A-4D9E-485F-9444-18D54E531942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5030479" y="1736865"/>
            <a:ext cx="9835" cy="5312669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32661" y="1511935"/>
            <a:ext cx="4452276" cy="5160738"/>
          </a:xfrm>
        </p:spPr>
        <p:txBody>
          <a:bodyPr/>
          <a:lstStyle>
            <a:lvl1pPr>
              <a:defRPr sz="28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5292328" y="1511935"/>
            <a:ext cx="4452276" cy="5160738"/>
          </a:xfrm>
        </p:spPr>
        <p:txBody>
          <a:bodyPr/>
          <a:lstStyle>
            <a:lvl1pPr>
              <a:defRPr sz="28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5040313" y="2425395"/>
            <a:ext cx="0" cy="461644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0080625" cy="159593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7391682"/>
            <a:ext cx="10080625" cy="16799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68010" cy="75596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9912615" y="0"/>
            <a:ext cx="168010" cy="75596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68010" y="1511935"/>
            <a:ext cx="9737884" cy="1007957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60870" y="7045617"/>
            <a:ext cx="9737884" cy="34270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32660" y="1679928"/>
            <a:ext cx="4454027" cy="807968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400" b="1" dirty="0" smtClean="0">
                <a:solidFill>
                  <a:srgbClr val="FFFFFF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5282109" y="1679928"/>
            <a:ext cx="4455776" cy="806365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400" b="1"/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157F-009C-4932-A5A5-C7308970CA8E}" type="datetime1">
              <a:rPr lang="es-ES" smtClean="0"/>
              <a:pPr/>
              <a:t>28/11/2011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6021" y="7065776"/>
            <a:ext cx="3948245" cy="403183"/>
          </a:xfrm>
        </p:spPr>
        <p:txBody>
          <a:bodyPr/>
          <a:lstStyle/>
          <a:p>
            <a:r>
              <a:rPr lang="en-US" smtClean="0"/>
              <a:t>GDR Neutrino 2011, LAPP-Annecy</a:t>
            </a:r>
            <a:endParaRPr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68010" y="1411139"/>
            <a:ext cx="973788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68010" y="171353"/>
            <a:ext cx="9737884" cy="721697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32661" y="2724242"/>
            <a:ext cx="4455636" cy="4209083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5292328" y="2724242"/>
            <a:ext cx="4452276" cy="4213259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704292" y="1053853"/>
            <a:ext cx="672042" cy="671971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808458" y="1158008"/>
            <a:ext cx="463709" cy="46366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788297" y="1149071"/>
            <a:ext cx="504031" cy="486479"/>
          </a:xfrm>
        </p:spPr>
        <p:txBody>
          <a:bodyPr/>
          <a:lstStyle>
            <a:lvl1pPr algn="ctr">
              <a:defRPr/>
            </a:lvl1pPr>
          </a:lstStyle>
          <a:p>
            <a:fld id="{0D28CDEE-44B1-46CA-A117-D83E8CD51DC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884-DBA2-4628-9AA2-942900E24E14}" type="datetime1">
              <a:rPr lang="es-ES" smtClean="0"/>
              <a:pPr/>
              <a:t>28/11/2011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GDR Neutrino 2011, LAPP-Annecy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788297" y="1142021"/>
            <a:ext cx="504031" cy="486479"/>
          </a:xfrm>
        </p:spPr>
        <p:txBody>
          <a:bodyPr/>
          <a:lstStyle/>
          <a:p>
            <a:fld id="{98FB10FC-A39B-4F76-B4F0-90F655637F4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7391682"/>
            <a:ext cx="10080625" cy="16799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0080625" cy="17135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9912615" y="0"/>
            <a:ext cx="168010" cy="75596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68010" cy="75596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1290" y="7045618"/>
            <a:ext cx="9737884" cy="34123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8010" y="174712"/>
            <a:ext cx="9737884" cy="721697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0E05-E2E2-4371-8C5D-B850EDD41B2D}" type="datetime1">
              <a:rPr lang="es-ES" smtClean="0"/>
              <a:pPr/>
              <a:t>28/11/2011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GDR Neutrino 2011, LAPP-Annecy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704292" y="6971700"/>
            <a:ext cx="672042" cy="48647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FE965C-439C-48A9-B864-EEAB6868229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68010" y="167993"/>
            <a:ext cx="9737884" cy="33598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7391682"/>
            <a:ext cx="10080625" cy="16799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9912615" y="0"/>
            <a:ext cx="168010" cy="75596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0080625" cy="13103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68010" cy="75596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68010" y="671971"/>
            <a:ext cx="3024188" cy="6467722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0026" y="1007957"/>
            <a:ext cx="2604161" cy="1091953"/>
          </a:xfrm>
        </p:spPr>
        <p:txBody>
          <a:bodyPr anchor="b">
            <a:noAutofit/>
          </a:bodyPr>
          <a:lstStyle>
            <a:lvl1pPr algn="l"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20026" y="2183907"/>
            <a:ext cx="2604161" cy="4569054"/>
          </a:xfrm>
        </p:spPr>
        <p:txBody>
          <a:bodyPr/>
          <a:lstStyle>
            <a:lvl1pPr marL="0" indent="0">
              <a:spcAft>
                <a:spcPts val="1102"/>
              </a:spcAft>
              <a:buNone/>
              <a:defRPr sz="1800">
                <a:solidFill>
                  <a:srgbClr val="FFFFFF"/>
                </a:solidFill>
              </a:defRPr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8010" y="167993"/>
            <a:ext cx="9737884" cy="721697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68010" y="587975"/>
            <a:ext cx="973788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444214" y="755967"/>
            <a:ext cx="6216385" cy="5963744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428088" y="251989"/>
            <a:ext cx="672042" cy="671971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532255" y="356145"/>
            <a:ext cx="463709" cy="46366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512094" y="344736"/>
            <a:ext cx="504031" cy="486479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3EBB4D-05D1-4205-BB41-EA68018E5560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64650" y="7042012"/>
            <a:ext cx="9737884" cy="34123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54C3-9B10-4FB9-A9E9-B105A27DF305}" type="datetime1">
              <a:rPr lang="es-ES" smtClean="0"/>
              <a:pPr/>
              <a:t>28/11/2011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32661" y="7066773"/>
            <a:ext cx="3729831" cy="403183"/>
          </a:xfrm>
        </p:spPr>
        <p:txBody>
          <a:bodyPr/>
          <a:lstStyle/>
          <a:p>
            <a:r>
              <a:rPr lang="en-US" smtClean="0"/>
              <a:t>GDR Neutrino 2011, LAPP-Annecy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68010" y="587975"/>
            <a:ext cx="973788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7391682"/>
            <a:ext cx="10080625" cy="16799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9912615" y="0"/>
            <a:ext cx="168010" cy="75596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0080625" cy="16799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68010" cy="75596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68010" y="167993"/>
            <a:ext cx="9737884" cy="33262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68010" y="671971"/>
            <a:ext cx="3024188" cy="6467722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68010" y="171353"/>
            <a:ext cx="9737884" cy="721697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428088" y="251989"/>
            <a:ext cx="672042" cy="671971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532255" y="356145"/>
            <a:ext cx="463709" cy="46366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512094" y="344736"/>
            <a:ext cx="504031" cy="486479"/>
          </a:xfrm>
        </p:spPr>
        <p:txBody>
          <a:bodyPr/>
          <a:lstStyle/>
          <a:p>
            <a:fld id="{48658959-378B-4E39-8C2C-8D91406BE839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7705" y="5543762"/>
            <a:ext cx="6468401" cy="1343942"/>
          </a:xfrm>
        </p:spPr>
        <p:txBody>
          <a:bodyPr anchor="t">
            <a:noAutofit/>
          </a:bodyPr>
          <a:lstStyle>
            <a:lvl1pPr algn="l">
              <a:buNone/>
              <a:defRPr sz="26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307705" y="671971"/>
            <a:ext cx="6468401" cy="4703798"/>
          </a:xfrm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20026" y="1091953"/>
            <a:ext cx="2688167" cy="5795751"/>
          </a:xfrm>
        </p:spPr>
        <p:txBody>
          <a:bodyPr/>
          <a:lstStyle>
            <a:lvl1pPr marL="0" indent="0">
              <a:spcAft>
                <a:spcPts val="1102"/>
              </a:spcAft>
              <a:buFontTx/>
              <a:buNone/>
              <a:defRPr sz="1800">
                <a:solidFill>
                  <a:srgbClr val="FFFFFF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64650" y="7042012"/>
            <a:ext cx="9737884" cy="34123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381036" y="7060309"/>
            <a:ext cx="3356848" cy="403183"/>
          </a:xfrm>
        </p:spPr>
        <p:txBody>
          <a:bodyPr/>
          <a:lstStyle/>
          <a:p>
            <a:fld id="{9486CE7C-69FE-4E92-8769-08E8C41C5785}" type="datetime1">
              <a:rPr lang="es-ES" smtClean="0"/>
              <a:pPr/>
              <a:t>28/11/2011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32661" y="7066773"/>
            <a:ext cx="3951605" cy="403183"/>
          </a:xfrm>
        </p:spPr>
        <p:txBody>
          <a:bodyPr/>
          <a:lstStyle/>
          <a:p>
            <a:r>
              <a:rPr lang="en-US" smtClean="0"/>
              <a:t>GDR Neutrino 2011, LAPP-Annecy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7391682"/>
            <a:ext cx="10080625" cy="16799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0080625" cy="153593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68010" cy="75596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9912615" y="0"/>
            <a:ext cx="168010" cy="75596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4650" y="7042012"/>
            <a:ext cx="9737884" cy="34123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384396" y="7060309"/>
            <a:ext cx="3356848" cy="403183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r" eaLnBrk="1" latinLnBrk="0" hangingPunct="1">
              <a:defRPr kumimoji="0" sz="1500">
                <a:solidFill>
                  <a:srgbClr val="FFFFFF"/>
                </a:solidFill>
              </a:defRPr>
            </a:lvl1pPr>
          </a:lstStyle>
          <a:p>
            <a:fld id="{75867C0D-693E-44ED-85DB-3B7D96F23AC7}" type="datetime1">
              <a:rPr lang="es-ES" smtClean="0"/>
              <a:pPr/>
              <a:t>28/11/2011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36021" y="7066773"/>
            <a:ext cx="3948245" cy="403183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l" eaLnBrk="1" latinLnBrk="0" hangingPunct="1">
              <a:defRPr kumimoji="0" sz="13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GDR Neutrino 2011, LAPP-Annecy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8010" y="171353"/>
            <a:ext cx="9737884" cy="721697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68010" y="1407373"/>
            <a:ext cx="973788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0794" tIns="50397" rIns="100794" bIns="50397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704292" y="1053853"/>
            <a:ext cx="672042" cy="671971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808458" y="1158008"/>
            <a:ext cx="463709" cy="46366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788297" y="1146600"/>
            <a:ext cx="504031" cy="486479"/>
          </a:xfrm>
          <a:prstGeom prst="rect">
            <a:avLst/>
          </a:prstGeom>
        </p:spPr>
        <p:txBody>
          <a:bodyPr vert="horz" lIns="50397" tIns="50397" rIns="50397" bIns="50397" anchor="ctr">
            <a:normAutofit/>
          </a:bodyPr>
          <a:lstStyle>
            <a:lvl1pPr algn="ctr" eaLnBrk="1" latinLnBrk="0" hangingPunct="1">
              <a:defRPr kumimoji="0" sz="18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14BAF81-1735-4D56-8A91-85EF9E4D2C7C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32661" y="251989"/>
            <a:ext cx="9408583" cy="836604"/>
          </a:xfrm>
          <a:prstGeom prst="rect">
            <a:avLst/>
          </a:prstGeom>
        </p:spPr>
        <p:txBody>
          <a:bodyPr vert="horz" lIns="100794" tIns="50397" rIns="100794" bIns="50397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32661" y="1679928"/>
            <a:ext cx="9408583" cy="5070022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1" r:id="rId1"/>
    <p:sldLayoutId id="2147484962" r:id="rId2"/>
    <p:sldLayoutId id="2147484963" r:id="rId3"/>
    <p:sldLayoutId id="2147484964" r:id="rId4"/>
    <p:sldLayoutId id="2147484965" r:id="rId5"/>
    <p:sldLayoutId id="2147484966" r:id="rId6"/>
    <p:sldLayoutId id="2147484967" r:id="rId7"/>
    <p:sldLayoutId id="2147484968" r:id="rId8"/>
    <p:sldLayoutId id="2147484969" r:id="rId9"/>
    <p:sldLayoutId id="2147484970" r:id="rId10"/>
    <p:sldLayoutId id="21474849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36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302383" indent="-302383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04766" indent="-302383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07149" indent="-251986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9532" indent="-251986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511915" indent="-251986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298" indent="-201589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16681" indent="-201589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8269" indent="-201589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620652" indent="-201589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5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21.jpe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0" Type="http://schemas.openxmlformats.org/officeDocument/2006/relationships/diagramData" Target="../diagrams/data3.xml"/><Relationship Id="rId4" Type="http://schemas.openxmlformats.org/officeDocument/2006/relationships/image" Target="../media/image22.jpe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jpeg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7.bin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GDR Neutrino 2011, LAPP-Annecy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E965C-439C-48A9-B864-EEAB68682298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23906" name="Picture 2" descr="http://gdrneutrino.in2p3.fr/logo_gdrnu_fm_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14000" contrast="-6000"/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2">
                <a:lumMod val="90000"/>
                <a:alpha val="47000"/>
              </a:schemeClr>
            </a:outerShdw>
          </a:effectLst>
        </p:spPr>
      </p:pic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0" y="-180603"/>
            <a:ext cx="10080625" cy="2592287"/>
          </a:xfrm>
          <a:prstGeom prst="doubleWave">
            <a:avLst>
              <a:gd name="adj1" fmla="val 6500"/>
              <a:gd name="adj2" fmla="val 150"/>
            </a:avLst>
          </a:prstGeom>
          <a:gradFill rotWithShape="1">
            <a:gsLst>
              <a:gs pos="39000">
                <a:srgbClr val="66CCFF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364" tIns="45682" rIns="91364" bIns="45682" anchor="ctr"/>
          <a:lstStyle/>
          <a:p>
            <a:pPr>
              <a:defRPr/>
            </a:pPr>
            <a:r>
              <a:rPr lang="en-US" sz="4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Leptonic</a:t>
            </a: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CP Violation Search with</a:t>
            </a:r>
          </a:p>
          <a:p>
            <a:pPr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Beta and Monochromatic Beams</a:t>
            </a:r>
            <a:endParaRPr lang="fr-FR" sz="4400" dirty="0"/>
          </a:p>
        </p:txBody>
      </p:sp>
      <p:pic>
        <p:nvPicPr>
          <p:cNvPr id="123911" name="Picture 7" descr="C:\Users\user\Documents\PresenDesole2011\AnnecyDes\GDR-nu-2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75981"/>
            <a:ext cx="10080625" cy="2304256"/>
          </a:xfrm>
          <a:prstGeom prst="rect">
            <a:avLst/>
          </a:prstGeom>
          <a:noFill/>
        </p:spPr>
      </p:pic>
      <p:sp>
        <p:nvSpPr>
          <p:cNvPr id="10" name="TextBox 7"/>
          <p:cNvSpPr txBox="1"/>
          <p:nvPr/>
        </p:nvSpPr>
        <p:spPr>
          <a:xfrm>
            <a:off x="791840" y="2555701"/>
            <a:ext cx="3177319" cy="954031"/>
          </a:xfrm>
          <a:prstGeom prst="rect">
            <a:avLst/>
          </a:prstGeom>
          <a:noFill/>
        </p:spPr>
        <p:txBody>
          <a:bodyPr wrap="none" lIns="91364" tIns="45682" rIns="91364" bIns="45682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Comic Sans MS" pitchFamily="66" charset="0"/>
              </a:rPr>
              <a:t>Catalina Espinoza</a:t>
            </a:r>
          </a:p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Comic Sans MS" pitchFamily="66" charset="0"/>
              </a:rPr>
              <a:t>IPN  </a:t>
            </a:r>
            <a:r>
              <a:rPr lang="en-US" sz="2800" b="1" dirty="0" err="1" smtClean="0">
                <a:solidFill>
                  <a:schemeClr val="tx2"/>
                </a:solidFill>
                <a:latin typeface="Comic Sans MS" pitchFamily="66" charset="0"/>
              </a:rPr>
              <a:t>Orsay</a:t>
            </a:r>
            <a:endParaRPr lang="en-US" sz="3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11" name="Picture 6" descr="logoIPNHautGauch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7784" y="3635821"/>
            <a:ext cx="922443" cy="7200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488584" y="7020197"/>
            <a:ext cx="2592041" cy="36004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Annecy-le-Vieux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AutoShape 27"/>
          <p:cNvSpPr>
            <a:spLocks noChangeArrowheads="1"/>
          </p:cNvSpPr>
          <p:nvPr/>
        </p:nvSpPr>
        <p:spPr bwMode="auto">
          <a:xfrm>
            <a:off x="0" y="0"/>
            <a:ext cx="10080625" cy="1331913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FFFFFF"/>
              </a:gs>
              <a:gs pos="100000">
                <a:srgbClr val="CCFF33">
                  <a:alpha val="32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64" tIns="45682" rIns="91364" bIns="45682" anchor="ctr"/>
          <a:lstStyle/>
          <a:p>
            <a:endParaRPr lang="fr-FR"/>
          </a:p>
        </p:txBody>
      </p:sp>
      <p:sp>
        <p:nvSpPr>
          <p:cNvPr id="205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1007227"/>
            <a:fld id="{88886344-ACDA-4B34-9C43-D55D5967D6E9}" type="slidenum">
              <a:rPr lang="en-US"/>
              <a:pPr defTabSz="1007227"/>
              <a:t>10</a:t>
            </a:fld>
            <a:endParaRPr lang="en-US" dirty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072562" cy="1009650"/>
          </a:xfrm>
        </p:spPr>
        <p:txBody>
          <a:bodyPr lIns="100329" tIns="50161" rIns="100329" bIns="50161" anchor="b">
            <a:normAutofit/>
          </a:bodyPr>
          <a:lstStyle/>
          <a:p>
            <a:pPr>
              <a:tabLst>
                <a:tab pos="0" algn="l"/>
                <a:tab pos="447305" algn="l"/>
                <a:tab pos="896194" algn="l"/>
                <a:tab pos="1345080" algn="l"/>
                <a:tab pos="1793973" algn="l"/>
                <a:tab pos="2242864" algn="l"/>
                <a:tab pos="2688581" algn="l"/>
                <a:tab pos="3140645" algn="l"/>
                <a:tab pos="3589535" algn="l"/>
                <a:tab pos="4036838" algn="l"/>
                <a:tab pos="4487316" algn="l"/>
                <a:tab pos="4936205" algn="l"/>
                <a:tab pos="5385094" algn="l"/>
                <a:tab pos="5829228" algn="l"/>
                <a:tab pos="6282876" algn="l"/>
                <a:tab pos="6731763" algn="l"/>
                <a:tab pos="7179070" algn="l"/>
                <a:tab pos="7623199" algn="l"/>
                <a:tab pos="8078436" algn="l"/>
                <a:tab pos="8527326" algn="l"/>
                <a:tab pos="8971457" algn="l"/>
              </a:tabLst>
              <a:defRPr/>
            </a:pP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Novel features of a 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β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Beam</a:t>
            </a:r>
          </a:p>
        </p:txBody>
      </p:sp>
      <p:sp>
        <p:nvSpPr>
          <p:cNvPr id="2070" name="AutoShape 14"/>
          <p:cNvSpPr>
            <a:spLocks noChangeArrowheads="1"/>
          </p:cNvSpPr>
          <p:nvPr/>
        </p:nvSpPr>
        <p:spPr bwMode="auto">
          <a:xfrm>
            <a:off x="1295402" y="6227772"/>
            <a:ext cx="2659063" cy="1014781"/>
          </a:xfrm>
          <a:prstGeom prst="roundRect">
            <a:avLst>
              <a:gd name="adj" fmla="val 1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1211" tIns="45605" rIns="91211" bIns="45605" anchor="ctr"/>
          <a:lstStyle/>
          <a:p>
            <a:pPr defTabSz="912056" eaLnBrk="0" hangingPunct="0"/>
            <a:endParaRPr lang="en-US" dirty="0"/>
          </a:p>
        </p:txBody>
      </p:sp>
      <p:sp>
        <p:nvSpPr>
          <p:cNvPr id="2068" name="AutoShape 18"/>
          <p:cNvSpPr>
            <a:spLocks noChangeArrowheads="1"/>
          </p:cNvSpPr>
          <p:nvPr/>
        </p:nvSpPr>
        <p:spPr bwMode="auto">
          <a:xfrm>
            <a:off x="7416802" y="6227763"/>
            <a:ext cx="1617663" cy="710094"/>
          </a:xfrm>
          <a:prstGeom prst="roundRect">
            <a:avLst>
              <a:gd name="adj" fmla="val 222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1211" tIns="45605" rIns="91211" bIns="45605" anchor="ctr"/>
          <a:lstStyle/>
          <a:p>
            <a:pPr defTabSz="912056" eaLnBrk="0" hangingPunct="0"/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87784" y="1259557"/>
          <a:ext cx="921702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GDR Neutrino 2011, LAPP-Annecy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utoShape 27"/>
          <p:cNvSpPr>
            <a:spLocks noChangeArrowheads="1"/>
          </p:cNvSpPr>
          <p:nvPr/>
        </p:nvSpPr>
        <p:spPr bwMode="auto">
          <a:xfrm>
            <a:off x="215775" y="179437"/>
            <a:ext cx="9649073" cy="72042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66FFFF">
              <a:alpha val="36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1364" tIns="45682" rIns="91364" bIns="45682" anchor="ctr"/>
          <a:lstStyle/>
          <a:p>
            <a:endParaRPr lang="fr-FR"/>
          </a:p>
        </p:txBody>
      </p:sp>
      <p:sp>
        <p:nvSpPr>
          <p:cNvPr id="2056" name="AutoShape 27"/>
          <p:cNvSpPr>
            <a:spLocks noChangeArrowheads="1"/>
          </p:cNvSpPr>
          <p:nvPr/>
        </p:nvSpPr>
        <p:spPr bwMode="auto">
          <a:xfrm>
            <a:off x="0" y="4787949"/>
            <a:ext cx="10080625" cy="1331913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FFFFFF"/>
              </a:gs>
              <a:gs pos="100000">
                <a:srgbClr val="CCFF33">
                  <a:alpha val="32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64" tIns="45682" rIns="91364" bIns="45682" anchor="ctr"/>
          <a:lstStyle/>
          <a:p>
            <a:endParaRPr lang="fr-FR"/>
          </a:p>
        </p:txBody>
      </p:sp>
      <p:sp>
        <p:nvSpPr>
          <p:cNvPr id="205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272560" y="7035801"/>
            <a:ext cx="2352675" cy="523875"/>
          </a:xfrm>
          <a:noFill/>
        </p:spPr>
        <p:txBody>
          <a:bodyPr/>
          <a:lstStyle/>
          <a:p>
            <a:pPr defTabSz="1007227"/>
            <a:fld id="{88886344-ACDA-4B34-9C43-D55D5967D6E9}" type="slidenum">
              <a:rPr lang="en-US"/>
              <a:pPr defTabSz="1007227"/>
              <a:t>11</a:t>
            </a:fld>
            <a:endParaRPr lang="en-US" dirty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9437"/>
            <a:ext cx="5472608" cy="614189"/>
          </a:xfrm>
        </p:spPr>
        <p:txBody>
          <a:bodyPr lIns="100307" tIns="50151" rIns="100307" bIns="50151" anchor="b">
            <a:normAutofit fontScale="90000"/>
          </a:bodyPr>
          <a:lstStyle/>
          <a:p>
            <a:pPr>
              <a:tabLst>
                <a:tab pos="0" algn="l"/>
                <a:tab pos="447305" algn="l"/>
                <a:tab pos="896194" algn="l"/>
                <a:tab pos="1345080" algn="l"/>
                <a:tab pos="1793973" algn="l"/>
                <a:tab pos="2242864" algn="l"/>
                <a:tab pos="2688581" algn="l"/>
                <a:tab pos="3140645" algn="l"/>
                <a:tab pos="3589535" algn="l"/>
                <a:tab pos="4036838" algn="l"/>
                <a:tab pos="4487316" algn="l"/>
                <a:tab pos="4936205" algn="l"/>
                <a:tab pos="5385094" algn="l"/>
                <a:tab pos="5829228" algn="l"/>
                <a:tab pos="6282876" algn="l"/>
                <a:tab pos="6731763" algn="l"/>
                <a:tab pos="7179070" algn="l"/>
                <a:tab pos="7623199" algn="l"/>
                <a:tab pos="8078436" algn="l"/>
                <a:tab pos="8527326" algn="l"/>
                <a:tab pos="8971457" algn="l"/>
              </a:tabLst>
              <a:defRPr/>
            </a:pP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Isotope</a:t>
            </a:r>
            <a:r>
              <a:rPr lang="en-GB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Characteristics:</a:t>
            </a:r>
            <a:r>
              <a:rPr lang="en-GB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2070" name="AutoShape 14"/>
          <p:cNvSpPr>
            <a:spLocks noChangeArrowheads="1"/>
          </p:cNvSpPr>
          <p:nvPr/>
        </p:nvSpPr>
        <p:spPr bwMode="auto">
          <a:xfrm>
            <a:off x="1295402" y="6227772"/>
            <a:ext cx="2659063" cy="1014781"/>
          </a:xfrm>
          <a:prstGeom prst="roundRect">
            <a:avLst>
              <a:gd name="adj" fmla="val 1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1211" tIns="45605" rIns="91211" bIns="45605" anchor="ctr"/>
          <a:lstStyle/>
          <a:p>
            <a:pPr defTabSz="912056" eaLnBrk="0" hangingPunct="0"/>
            <a:endParaRPr lang="en-US" dirty="0"/>
          </a:p>
        </p:txBody>
      </p:sp>
      <p:sp>
        <p:nvSpPr>
          <p:cNvPr id="2068" name="AutoShape 18"/>
          <p:cNvSpPr>
            <a:spLocks noChangeArrowheads="1"/>
          </p:cNvSpPr>
          <p:nvPr/>
        </p:nvSpPr>
        <p:spPr bwMode="auto">
          <a:xfrm>
            <a:off x="7416802" y="6227763"/>
            <a:ext cx="1617663" cy="710094"/>
          </a:xfrm>
          <a:prstGeom prst="roundRect">
            <a:avLst>
              <a:gd name="adj" fmla="val 222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1211" tIns="45605" rIns="91211" bIns="45605" anchor="ctr"/>
          <a:lstStyle/>
          <a:p>
            <a:pPr defTabSz="912056" eaLnBrk="0" hangingPunct="0"/>
            <a:endParaRPr lang="en-US" dirty="0"/>
          </a:p>
        </p:txBody>
      </p:sp>
      <p:pic>
        <p:nvPicPr>
          <p:cNvPr id="7" name="Picture 6" descr="chartofnucle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775" y="2411685"/>
            <a:ext cx="9864849" cy="4720605"/>
          </a:xfrm>
          <a:prstGeom prst="rect">
            <a:avLst/>
          </a:prstGeom>
        </p:spPr>
      </p:pic>
      <p:pic>
        <p:nvPicPr>
          <p:cNvPr id="8" name="Picture 7" descr="chartofnuclei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32601" y="3851845"/>
            <a:ext cx="1894706" cy="264739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5688384" y="1763613"/>
            <a:ext cx="3168352" cy="21602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64" tIns="45682" rIns="91364" bIns="45682" numCol="1" rtlCol="0" anchor="t" anchorCtr="0" compatLnSpc="1">
            <a:prstTxWarp prst="textNoShape">
              <a:avLst/>
            </a:prstTxWarp>
          </a:bodyPr>
          <a:lstStyle/>
          <a:p>
            <a:pPr defTabSz="912056"/>
            <a:endParaRPr lang="en-US" dirty="0" smtClean="0"/>
          </a:p>
        </p:txBody>
      </p:sp>
      <p:graphicFrame>
        <p:nvGraphicFramePr>
          <p:cNvPr id="9" name="Diagram 8"/>
          <p:cNvGraphicFramePr/>
          <p:nvPr/>
        </p:nvGraphicFramePr>
        <p:xfrm>
          <a:off x="5832400" y="1835621"/>
          <a:ext cx="2952328" cy="1964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3672160" y="4571925"/>
            <a:ext cx="3528392" cy="2160240"/>
            <a:chOff x="3600152" y="3923853"/>
            <a:chExt cx="3672408" cy="2448272"/>
          </a:xfrm>
        </p:grpSpPr>
        <p:sp>
          <p:nvSpPr>
            <p:cNvPr id="14" name="Rectangle 13"/>
            <p:cNvSpPr/>
            <p:nvPr/>
          </p:nvSpPr>
          <p:spPr bwMode="auto">
            <a:xfrm>
              <a:off x="3600152" y="3923853"/>
              <a:ext cx="3672408" cy="244827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2056"/>
              <a:endParaRPr lang="en-US" dirty="0" smtClean="0"/>
            </a:p>
          </p:txBody>
        </p:sp>
        <p:graphicFrame>
          <p:nvGraphicFramePr>
            <p:cNvPr id="15" name="Diagram 14"/>
            <p:cNvGraphicFramePr/>
            <p:nvPr/>
          </p:nvGraphicFramePr>
          <p:xfrm>
            <a:off x="3669443" y="3991861"/>
            <a:ext cx="3487316" cy="232716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</p:grpSp>
      <p:sp>
        <p:nvSpPr>
          <p:cNvPr id="16" name="Rectangle 15"/>
          <p:cNvSpPr/>
          <p:nvPr/>
        </p:nvSpPr>
        <p:spPr bwMode="auto">
          <a:xfrm>
            <a:off x="215776" y="2051645"/>
            <a:ext cx="3024336" cy="3600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64" tIns="45682" rIns="91364" bIns="45682" numCol="1" rtlCol="0" anchor="t" anchorCtr="0" compatLnSpc="1">
            <a:prstTxWarp prst="textNoShape">
              <a:avLst/>
            </a:prstTxWarp>
          </a:bodyPr>
          <a:lstStyle/>
          <a:p>
            <a:pPr defTabSz="912056"/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Chart of Nuclides</a:t>
            </a:r>
          </a:p>
        </p:txBody>
      </p:sp>
      <p:cxnSp>
        <p:nvCxnSpPr>
          <p:cNvPr id="19" name="Elbow Connector 18"/>
          <p:cNvCxnSpPr/>
          <p:nvPr/>
        </p:nvCxnSpPr>
        <p:spPr bwMode="auto">
          <a:xfrm rot="10800000">
            <a:off x="2376016" y="5508029"/>
            <a:ext cx="1224136" cy="86409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23" name="Elbow Connector 22"/>
          <p:cNvCxnSpPr/>
          <p:nvPr/>
        </p:nvCxnSpPr>
        <p:spPr bwMode="auto">
          <a:xfrm rot="10800000">
            <a:off x="1727944" y="5003973"/>
            <a:ext cx="1872208" cy="1584176"/>
          </a:xfrm>
          <a:prstGeom prst="bentConnector3">
            <a:avLst>
              <a:gd name="adj1" fmla="val 110505"/>
            </a:avLst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24" name="Elbow Connector 23"/>
          <p:cNvCxnSpPr/>
          <p:nvPr/>
        </p:nvCxnSpPr>
        <p:spPr bwMode="auto">
          <a:xfrm rot="10800000" flipV="1">
            <a:off x="3312120" y="1907629"/>
            <a:ext cx="2304256" cy="165618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25" name="Elbow Connector 24"/>
          <p:cNvCxnSpPr/>
          <p:nvPr/>
        </p:nvCxnSpPr>
        <p:spPr bwMode="auto">
          <a:xfrm rot="5400000">
            <a:off x="1835953" y="2087652"/>
            <a:ext cx="3960441" cy="360039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34" name="ZoneTexte 33"/>
          <p:cNvSpPr txBox="1"/>
          <p:nvPr/>
        </p:nvSpPr>
        <p:spPr>
          <a:xfrm>
            <a:off x="215776" y="755501"/>
            <a:ext cx="9649072" cy="1015663"/>
          </a:xfrm>
          <a:prstGeom prst="rect">
            <a:avLst/>
          </a:prstGeom>
          <a:solidFill>
            <a:schemeClr val="accent1">
              <a:lumMod val="20000"/>
              <a:lumOff val="80000"/>
              <a:alpha val="38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B w="152400" h="50800" prst="softRound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sz="2000" dirty="0" smtClean="0"/>
              <a:t>The </a:t>
            </a:r>
            <a:r>
              <a:rPr lang="fr-FR" sz="2000" dirty="0" err="1" smtClean="0"/>
              <a:t>ideal</a:t>
            </a:r>
            <a:r>
              <a:rPr lang="fr-FR" sz="2000" dirty="0" smtClean="0"/>
              <a:t> beta </a:t>
            </a:r>
            <a:r>
              <a:rPr lang="fr-FR" sz="2000" dirty="0" err="1" smtClean="0"/>
              <a:t>beam</a:t>
            </a:r>
            <a:r>
              <a:rPr lang="fr-FR" sz="2000" dirty="0" smtClean="0"/>
              <a:t> isotopes </a:t>
            </a:r>
            <a:r>
              <a:rPr lang="fr-FR" sz="2000" dirty="0" err="1" smtClean="0"/>
              <a:t>should</a:t>
            </a:r>
            <a:r>
              <a:rPr lang="fr-FR" sz="2000" dirty="0" smtClean="0"/>
              <a:t> </a:t>
            </a:r>
            <a:r>
              <a:rPr lang="fr-FR" sz="2000" dirty="0" err="1" smtClean="0"/>
              <a:t>be</a:t>
            </a:r>
            <a:r>
              <a:rPr lang="fr-FR" sz="2000" dirty="0" smtClean="0"/>
              <a:t> </a:t>
            </a:r>
            <a:r>
              <a:rPr lang="fr-FR" sz="2000" b="1" dirty="0" err="1" smtClean="0"/>
              <a:t>sufficiently</a:t>
            </a:r>
            <a:r>
              <a:rPr lang="fr-FR" sz="2000" b="1" dirty="0" smtClean="0"/>
              <a:t>  long-</a:t>
            </a:r>
            <a:r>
              <a:rPr lang="fr-FR" sz="2000" b="1" dirty="0" err="1" smtClean="0"/>
              <a:t>lived</a:t>
            </a:r>
            <a:r>
              <a:rPr lang="fr-FR" sz="2000" b="1" dirty="0" smtClean="0"/>
              <a:t> ions  not  to </a:t>
            </a:r>
            <a:r>
              <a:rPr lang="fr-FR" sz="2000" b="1" dirty="0" err="1" smtClean="0"/>
              <a:t>decay</a:t>
            </a:r>
            <a:r>
              <a:rPr lang="fr-FR" sz="2000" b="1" dirty="0" smtClean="0"/>
              <a:t>  </a:t>
            </a:r>
            <a:r>
              <a:rPr lang="fr-FR" sz="2000" b="1" dirty="0" err="1" smtClean="0"/>
              <a:t>during</a:t>
            </a:r>
            <a:r>
              <a:rPr lang="fr-FR" sz="2000" b="1" dirty="0" smtClean="0"/>
              <a:t>  the </a:t>
            </a:r>
            <a:r>
              <a:rPr lang="fr-FR" sz="2000" b="1" dirty="0" err="1" smtClean="0"/>
              <a:t>acceleration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process</a:t>
            </a:r>
            <a:r>
              <a:rPr lang="fr-FR" sz="2000" b="1" dirty="0" smtClean="0"/>
              <a:t>  and  </a:t>
            </a:r>
            <a:r>
              <a:rPr lang="fr-FR" sz="2000" b="1" dirty="0" err="1" smtClean="0"/>
              <a:t>sufficiently</a:t>
            </a:r>
            <a:r>
              <a:rPr lang="fr-FR" sz="2000" b="1" dirty="0" smtClean="0"/>
              <a:t> short-</a:t>
            </a:r>
            <a:r>
              <a:rPr lang="fr-FR" sz="2000" b="1" dirty="0" err="1" smtClean="0"/>
              <a:t>lived</a:t>
            </a:r>
            <a:r>
              <a:rPr lang="fr-FR" sz="2000" b="1" dirty="0" smtClean="0"/>
              <a:t>  to </a:t>
            </a:r>
            <a:r>
              <a:rPr lang="fr-FR" sz="2000" b="1" dirty="0" err="1" smtClean="0"/>
              <a:t>decay</a:t>
            </a:r>
            <a:r>
              <a:rPr lang="fr-FR" sz="2000" b="1" dirty="0" smtClean="0"/>
              <a:t> in the </a:t>
            </a:r>
            <a:r>
              <a:rPr lang="fr-FR" sz="2000" b="1" dirty="0" err="1" smtClean="0"/>
              <a:t>decay</a:t>
            </a:r>
            <a:r>
              <a:rPr lang="fr-FR" sz="2000" b="1" dirty="0" smtClean="0"/>
              <a:t> ring  </a:t>
            </a:r>
            <a:r>
              <a:rPr lang="fr-FR" sz="2000" dirty="0" err="1" smtClean="0"/>
              <a:t>before</a:t>
            </a:r>
            <a:r>
              <a:rPr lang="fr-FR" sz="2000" dirty="0" smtClean="0"/>
              <a:t> </a:t>
            </a:r>
            <a:r>
              <a:rPr lang="fr-FR" sz="2000" dirty="0" err="1" smtClean="0"/>
              <a:t>it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lost</a:t>
            </a:r>
            <a:r>
              <a:rPr lang="fr-FR" sz="2000" dirty="0" smtClean="0"/>
              <a:t>  due to the </a:t>
            </a:r>
            <a:r>
              <a:rPr lang="fr-FR" sz="2000" dirty="0" err="1" smtClean="0"/>
              <a:t>other</a:t>
            </a:r>
            <a:r>
              <a:rPr lang="fr-FR" sz="2000" dirty="0" smtClean="0"/>
              <a:t> </a:t>
            </a:r>
            <a:r>
              <a:rPr lang="fr-FR" sz="2000" dirty="0" err="1" smtClean="0"/>
              <a:t>process</a:t>
            </a:r>
            <a:r>
              <a:rPr lang="fr-FR" sz="2000" dirty="0" smtClean="0"/>
              <a:t>.</a:t>
            </a:r>
            <a:endParaRPr lang="fr-FR" dirty="0" smtClean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GDR Neutrino 2011, LAPP-Annecy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AutoShape 27"/>
          <p:cNvSpPr>
            <a:spLocks noChangeArrowheads="1"/>
          </p:cNvSpPr>
          <p:nvPr/>
        </p:nvSpPr>
        <p:spPr bwMode="auto">
          <a:xfrm>
            <a:off x="0" y="0"/>
            <a:ext cx="10080625" cy="1331913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FFFFFF"/>
              </a:gs>
              <a:gs pos="100000">
                <a:srgbClr val="CCFF33">
                  <a:alpha val="32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64" tIns="45682" rIns="91364" bIns="45682" anchor="ctr"/>
          <a:lstStyle/>
          <a:p>
            <a:endParaRPr lang="fr-FR"/>
          </a:p>
        </p:txBody>
      </p:sp>
      <p:sp>
        <p:nvSpPr>
          <p:cNvPr id="205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1007227"/>
            <a:fld id="{88886344-ACDA-4B34-9C43-D55D5967D6E9}" type="slidenum">
              <a:rPr lang="en-US"/>
              <a:pPr defTabSz="1007227"/>
              <a:t>12</a:t>
            </a:fld>
            <a:endParaRPr lang="en-US" dirty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4896345" cy="1009650"/>
          </a:xfrm>
        </p:spPr>
        <p:txBody>
          <a:bodyPr lIns="100307" tIns="50151" rIns="100307" bIns="50151" anchor="b"/>
          <a:lstStyle/>
          <a:p>
            <a:pPr>
              <a:tabLst>
                <a:tab pos="0" algn="l"/>
                <a:tab pos="447305" algn="l"/>
                <a:tab pos="896194" algn="l"/>
                <a:tab pos="1345080" algn="l"/>
                <a:tab pos="1793973" algn="l"/>
                <a:tab pos="2242864" algn="l"/>
                <a:tab pos="2688581" algn="l"/>
                <a:tab pos="3140645" algn="l"/>
                <a:tab pos="3589535" algn="l"/>
                <a:tab pos="4036838" algn="l"/>
                <a:tab pos="4487316" algn="l"/>
                <a:tab pos="4936205" algn="l"/>
                <a:tab pos="5385094" algn="l"/>
                <a:tab pos="5829228" algn="l"/>
                <a:tab pos="6282876" algn="l"/>
                <a:tab pos="6731763" algn="l"/>
                <a:tab pos="7179070" algn="l"/>
                <a:tab pos="7623199" algn="l"/>
                <a:tab pos="8078436" algn="l"/>
                <a:tab pos="8527326" algn="l"/>
                <a:tab pos="8971457" algn="l"/>
              </a:tabLst>
              <a:defRPr/>
            </a:pP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Several Proposals:</a:t>
            </a:r>
          </a:p>
        </p:txBody>
      </p:sp>
      <p:sp>
        <p:nvSpPr>
          <p:cNvPr id="2070" name="AutoShape 14"/>
          <p:cNvSpPr>
            <a:spLocks noChangeArrowheads="1"/>
          </p:cNvSpPr>
          <p:nvPr/>
        </p:nvSpPr>
        <p:spPr bwMode="auto">
          <a:xfrm>
            <a:off x="1295402" y="6227772"/>
            <a:ext cx="2659063" cy="1014781"/>
          </a:xfrm>
          <a:prstGeom prst="roundRect">
            <a:avLst>
              <a:gd name="adj" fmla="val 1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1211" tIns="45605" rIns="91211" bIns="45605" anchor="ctr"/>
          <a:lstStyle/>
          <a:p>
            <a:pPr defTabSz="912056" eaLnBrk="0" hangingPunct="0"/>
            <a:endParaRPr lang="en-US" dirty="0"/>
          </a:p>
        </p:txBody>
      </p:sp>
      <p:sp>
        <p:nvSpPr>
          <p:cNvPr id="2068" name="AutoShape 18"/>
          <p:cNvSpPr>
            <a:spLocks noChangeArrowheads="1"/>
          </p:cNvSpPr>
          <p:nvPr/>
        </p:nvSpPr>
        <p:spPr bwMode="auto">
          <a:xfrm>
            <a:off x="7416802" y="6227763"/>
            <a:ext cx="1617663" cy="710094"/>
          </a:xfrm>
          <a:prstGeom prst="roundRect">
            <a:avLst>
              <a:gd name="adj" fmla="val 222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1211" tIns="45605" rIns="91211" bIns="45605" anchor="ctr"/>
          <a:lstStyle/>
          <a:p>
            <a:pPr defTabSz="912056" eaLnBrk="0" hangingPunct="0"/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431804" y="1403573"/>
          <a:ext cx="928903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Euriso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36056" y="6300117"/>
            <a:ext cx="3168351" cy="562207"/>
          </a:xfrm>
          <a:prstGeom prst="rect">
            <a:avLst/>
          </a:prstGeom>
        </p:spPr>
      </p:pic>
      <p:pic>
        <p:nvPicPr>
          <p:cNvPr id="9" name="Picture 8" descr="euro-nu-new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64248" y="5003973"/>
            <a:ext cx="1584176" cy="1076096"/>
          </a:xfrm>
          <a:prstGeom prst="rect">
            <a:avLst/>
          </a:prstGeom>
        </p:spPr>
      </p:pic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GDR Neutrino 2011, LAPP-Annecy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B-CPV-potSo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692" y="755501"/>
            <a:ext cx="6350971" cy="6035115"/>
          </a:xfrm>
          <a:prstGeom prst="rect">
            <a:avLst/>
          </a:prstGeom>
        </p:spPr>
      </p:pic>
      <p:sp>
        <p:nvSpPr>
          <p:cNvPr id="2056" name="AutoShape 27"/>
          <p:cNvSpPr>
            <a:spLocks noChangeArrowheads="1"/>
          </p:cNvSpPr>
          <p:nvPr/>
        </p:nvSpPr>
        <p:spPr bwMode="auto">
          <a:xfrm>
            <a:off x="0" y="0"/>
            <a:ext cx="10080625" cy="971525"/>
          </a:xfrm>
          <a:prstGeom prst="doubleWave">
            <a:avLst>
              <a:gd name="adj1" fmla="val 6500"/>
              <a:gd name="adj2" fmla="val 625"/>
            </a:avLst>
          </a:prstGeom>
          <a:gradFill rotWithShape="1">
            <a:gsLst>
              <a:gs pos="0">
                <a:srgbClr val="FFFFFF"/>
              </a:gs>
              <a:gs pos="100000">
                <a:srgbClr val="CCFF33">
                  <a:alpha val="32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64" tIns="45682" rIns="91364" bIns="45682" anchor="ctr"/>
          <a:lstStyle/>
          <a:p>
            <a:endParaRPr lang="fr-FR"/>
          </a:p>
        </p:txBody>
      </p:sp>
      <p:sp>
        <p:nvSpPr>
          <p:cNvPr id="205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1007227"/>
            <a:fld id="{88886344-ACDA-4B34-9C43-D55D5967D6E9}" type="slidenum">
              <a:rPr lang="en-US"/>
              <a:pPr defTabSz="1007227"/>
              <a:t>13</a:t>
            </a:fld>
            <a:endParaRPr lang="en-US" dirty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"/>
            <a:ext cx="10080625" cy="757039"/>
          </a:xfrm>
        </p:spPr>
        <p:txBody>
          <a:bodyPr lIns="100307" tIns="50151" rIns="100307" bIns="50151" anchor="b">
            <a:normAutofit/>
          </a:bodyPr>
          <a:lstStyle/>
          <a:p>
            <a:pPr>
              <a:tabLst>
                <a:tab pos="0" algn="l"/>
                <a:tab pos="447305" algn="l"/>
                <a:tab pos="896194" algn="l"/>
                <a:tab pos="1345080" algn="l"/>
                <a:tab pos="1793973" algn="l"/>
                <a:tab pos="2242864" algn="l"/>
                <a:tab pos="2688581" algn="l"/>
                <a:tab pos="3140645" algn="l"/>
                <a:tab pos="3589535" algn="l"/>
                <a:tab pos="4036838" algn="l"/>
                <a:tab pos="4487316" algn="l"/>
                <a:tab pos="4936205" algn="l"/>
                <a:tab pos="5385094" algn="l"/>
                <a:tab pos="5829228" algn="l"/>
                <a:tab pos="6282876" algn="l"/>
                <a:tab pos="6731763" algn="l"/>
                <a:tab pos="7179070" algn="l"/>
                <a:tab pos="7623199" algn="l"/>
                <a:tab pos="8078436" algn="l"/>
                <a:tab pos="8527326" algn="l"/>
                <a:tab pos="8971457" algn="l"/>
              </a:tabLst>
              <a:defRPr/>
            </a:pP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CPV Discovery Potential of BBs</a:t>
            </a:r>
          </a:p>
        </p:txBody>
      </p:sp>
      <p:sp>
        <p:nvSpPr>
          <p:cNvPr id="2070" name="AutoShape 14"/>
          <p:cNvSpPr>
            <a:spLocks noChangeArrowheads="1"/>
          </p:cNvSpPr>
          <p:nvPr/>
        </p:nvSpPr>
        <p:spPr bwMode="auto">
          <a:xfrm>
            <a:off x="1295402" y="6227772"/>
            <a:ext cx="2659063" cy="1014781"/>
          </a:xfrm>
          <a:prstGeom prst="roundRect">
            <a:avLst>
              <a:gd name="adj" fmla="val 1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1211" tIns="45605" rIns="91211" bIns="45605" anchor="ctr"/>
          <a:lstStyle/>
          <a:p>
            <a:pPr defTabSz="912056" eaLnBrk="0" hangingPunct="0"/>
            <a:endParaRPr lang="en-US" dirty="0"/>
          </a:p>
        </p:txBody>
      </p:sp>
      <p:sp>
        <p:nvSpPr>
          <p:cNvPr id="2068" name="AutoShape 18"/>
          <p:cNvSpPr>
            <a:spLocks noChangeArrowheads="1"/>
          </p:cNvSpPr>
          <p:nvPr/>
        </p:nvSpPr>
        <p:spPr bwMode="auto">
          <a:xfrm>
            <a:off x="7416802" y="6227763"/>
            <a:ext cx="1617663" cy="710094"/>
          </a:xfrm>
          <a:prstGeom prst="roundRect">
            <a:avLst>
              <a:gd name="adj" fmla="val 222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1211" tIns="45605" rIns="91211" bIns="45605" anchor="ctr"/>
          <a:lstStyle/>
          <a:p>
            <a:pPr defTabSz="912056" eaLnBrk="0" hangingPunct="0"/>
            <a:endParaRPr lang="en-US" dirty="0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15776" y="6660157"/>
            <a:ext cx="8352928" cy="36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01" tIns="45600" rIns="91201" bIns="45600" anchor="ctr">
            <a:spAutoFit/>
          </a:bodyPr>
          <a:lstStyle/>
          <a:p>
            <a:pPr algn="ctr" defTabSz="912056" eaLnBrk="0" hangingPunct="0"/>
            <a:r>
              <a:rPr lang="it-IT" b="1" dirty="0" smtClean="0"/>
              <a:t>J.E. Campagne, M. Maltoni, M. Mezzetto, T. Schwetz    </a:t>
            </a:r>
            <a:r>
              <a:rPr lang="en-US" b="1" dirty="0" smtClean="0"/>
              <a:t>JHEP 0704:003,2007</a:t>
            </a:r>
            <a:endParaRPr lang="en-GB" b="1" dirty="0"/>
          </a:p>
        </p:txBody>
      </p:sp>
      <p:sp>
        <p:nvSpPr>
          <p:cNvPr id="9" name="Rectangle 8"/>
          <p:cNvSpPr/>
          <p:nvPr/>
        </p:nvSpPr>
        <p:spPr bwMode="auto">
          <a:xfrm>
            <a:off x="6840512" y="1331565"/>
            <a:ext cx="792088" cy="4536504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64" tIns="45682" rIns="91364" bIns="45682" numCol="1" rtlCol="0" anchor="t" anchorCtr="0" compatLnSpc="1">
            <a:prstTxWarp prst="textNoShape">
              <a:avLst/>
            </a:prstTxWarp>
          </a:bodyPr>
          <a:lstStyle/>
          <a:p>
            <a:pPr defTabSz="912056"/>
            <a:endParaRPr lang="en-US" dirty="0" smtClean="0"/>
          </a:p>
        </p:txBody>
      </p:sp>
      <p:sp>
        <p:nvSpPr>
          <p:cNvPr id="10" name="Up Arrow Callout 9"/>
          <p:cNvSpPr/>
          <p:nvPr/>
        </p:nvSpPr>
        <p:spPr bwMode="auto">
          <a:xfrm>
            <a:off x="5904408" y="5724053"/>
            <a:ext cx="2880320" cy="864096"/>
          </a:xfrm>
          <a:prstGeom prst="upArrowCallout">
            <a:avLst>
              <a:gd name="adj1" fmla="val 142441"/>
              <a:gd name="adj2" fmla="val 71221"/>
              <a:gd name="adj3" fmla="val 25000"/>
              <a:gd name="adj4" fmla="val 64977"/>
            </a:avLst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64" tIns="45682" rIns="91364" bIns="45682" numCol="1" rtlCol="0" anchor="t" anchorCtr="0" compatLnSpc="1">
            <a:prstTxWarp prst="textNoShape">
              <a:avLst/>
            </a:prstTxWarp>
          </a:bodyPr>
          <a:lstStyle/>
          <a:p>
            <a:pPr algn="ctr" defTabSz="912056"/>
            <a:r>
              <a:rPr lang="en-US" b="1" dirty="0" smtClean="0">
                <a:solidFill>
                  <a:srgbClr val="3333CC"/>
                </a:solidFill>
                <a:latin typeface="Baskerville Old Face" pitchFamily="18" charset="0"/>
              </a:rPr>
              <a:t>T2K  2.5</a:t>
            </a:r>
            <a:r>
              <a:rPr lang="en-US" b="1" dirty="0" smtClean="0">
                <a:solidFill>
                  <a:srgbClr val="3333CC"/>
                </a:solidFill>
                <a:latin typeface="Baskerville Old Face" pitchFamily="18" charset="0"/>
                <a:sym typeface="Symbol"/>
              </a:rPr>
              <a:t>  sin</a:t>
            </a:r>
            <a:r>
              <a:rPr lang="en-US" b="1" baseline="30000" dirty="0" smtClean="0">
                <a:solidFill>
                  <a:srgbClr val="3333CC"/>
                </a:solidFill>
                <a:latin typeface="Baskerville Old Face" pitchFamily="18" charset="0"/>
                <a:sym typeface="Symbol"/>
              </a:rPr>
              <a:t>2</a:t>
            </a:r>
            <a:r>
              <a:rPr lang="en-US" b="1" dirty="0" smtClean="0">
                <a:solidFill>
                  <a:srgbClr val="3333CC"/>
                </a:solidFill>
                <a:latin typeface="Baskerville Old Face" pitchFamily="18" charset="0"/>
                <a:sym typeface="Symbol"/>
              </a:rPr>
              <a:t>2</a:t>
            </a:r>
            <a:r>
              <a:rPr lang="el-GR" b="1" dirty="0" smtClean="0">
                <a:solidFill>
                  <a:srgbClr val="3333CC"/>
                </a:solidFill>
                <a:latin typeface="Times New Roman"/>
                <a:cs typeface="Times New Roman"/>
                <a:sym typeface="Symbol"/>
              </a:rPr>
              <a:t>θ</a:t>
            </a:r>
            <a:r>
              <a:rPr lang="en-US" b="1" dirty="0" smtClean="0">
                <a:solidFill>
                  <a:srgbClr val="3333CC"/>
                </a:solidFill>
                <a:latin typeface="Baskerville Old Face" pitchFamily="18" charset="0"/>
                <a:cs typeface="Times New Roman"/>
                <a:sym typeface="Symbol"/>
              </a:rPr>
              <a:t> </a:t>
            </a:r>
            <a:r>
              <a:rPr lang="el-GR" b="1" dirty="0" smtClean="0">
                <a:solidFill>
                  <a:srgbClr val="3333CC"/>
                </a:solidFill>
                <a:latin typeface="Times New Roman"/>
                <a:cs typeface="Times New Roman"/>
                <a:sym typeface="Symbol"/>
              </a:rPr>
              <a:t></a:t>
            </a:r>
            <a:r>
              <a:rPr lang="en-US" b="1" dirty="0" smtClean="0">
                <a:solidFill>
                  <a:srgbClr val="3333CC"/>
                </a:solidFill>
                <a:latin typeface="Baskerville Old Face" pitchFamily="18" charset="0"/>
                <a:cs typeface="Times New Roman"/>
                <a:sym typeface="Symbol"/>
              </a:rPr>
              <a:t> 0.03 (NH)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Baskerville Old Face" pitchFamily="18" charset="0"/>
            </a:endParaRPr>
          </a:p>
        </p:txBody>
      </p:sp>
      <p:sp>
        <p:nvSpPr>
          <p:cNvPr id="11" name="Line Callout 3 (Border and Accent Bar) 10"/>
          <p:cNvSpPr/>
          <p:nvPr/>
        </p:nvSpPr>
        <p:spPr bwMode="auto">
          <a:xfrm>
            <a:off x="1943968" y="2195661"/>
            <a:ext cx="2304256" cy="432048"/>
          </a:xfrm>
          <a:prstGeom prst="accentBorderCallout3">
            <a:avLst>
              <a:gd name="adj1" fmla="val 49630"/>
              <a:gd name="adj2" fmla="val -3241"/>
              <a:gd name="adj3" fmla="val 49630"/>
              <a:gd name="adj4" fmla="val -17058"/>
              <a:gd name="adj5" fmla="val 166070"/>
              <a:gd name="adj6" fmla="val -17194"/>
              <a:gd name="adj7" fmla="val 167005"/>
              <a:gd name="adj8" fmla="val 74441"/>
            </a:avLst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64" tIns="45682" rIns="91364" bIns="45682" numCol="1" rtlCol="0" anchor="t" anchorCtr="0" compatLnSpc="1">
            <a:prstTxWarp prst="textNoShape">
              <a:avLst/>
            </a:prstTxWarp>
          </a:bodyPr>
          <a:lstStyle/>
          <a:p>
            <a:pPr defTabSz="912056"/>
            <a:r>
              <a:rPr lang="en-US" dirty="0" smtClean="0"/>
              <a:t>5</a:t>
            </a:r>
            <a:r>
              <a:rPr lang="el-GR" dirty="0" smtClean="0">
                <a:latin typeface="Times New Roman"/>
                <a:cs typeface="Times New Roman"/>
              </a:rPr>
              <a:t>ν</a:t>
            </a:r>
            <a:r>
              <a:rPr lang="en-US" dirty="0" smtClean="0">
                <a:latin typeface="Times New Roman"/>
                <a:cs typeface="Times New Roman"/>
              </a:rPr>
              <a:t> + 5</a:t>
            </a:r>
            <a:r>
              <a:rPr lang="en-US" u="sng" dirty="0" smtClean="0">
                <a:latin typeface="Times New Roman"/>
                <a:cs typeface="Times New Roman"/>
              </a:rPr>
              <a:t>ν</a:t>
            </a:r>
            <a:r>
              <a:rPr lang="en-US" dirty="0" smtClean="0">
                <a:latin typeface="Times New Roman"/>
                <a:cs typeface="Times New Roman"/>
              </a:rPr>
              <a:t> yrs Beta Beam</a:t>
            </a:r>
            <a:endParaRPr lang="en-US" dirty="0" smtClean="0"/>
          </a:p>
        </p:txBody>
      </p:sp>
      <p:sp>
        <p:nvSpPr>
          <p:cNvPr id="12" name="Line Callout 3 (Border and Accent Bar) 11"/>
          <p:cNvSpPr/>
          <p:nvPr/>
        </p:nvSpPr>
        <p:spPr bwMode="auto">
          <a:xfrm>
            <a:off x="1583928" y="4355901"/>
            <a:ext cx="3096344" cy="432048"/>
          </a:xfrm>
          <a:prstGeom prst="accentBorderCallout3">
            <a:avLst>
              <a:gd name="adj1" fmla="val 49630"/>
              <a:gd name="adj2" fmla="val -3241"/>
              <a:gd name="adj3" fmla="val 49630"/>
              <a:gd name="adj4" fmla="val -17058"/>
              <a:gd name="adj5" fmla="val 166070"/>
              <a:gd name="adj6" fmla="val -17194"/>
              <a:gd name="adj7" fmla="val 167005"/>
              <a:gd name="adj8" fmla="val 86116"/>
            </a:avLst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64" tIns="45682" rIns="91364" bIns="45682" numCol="1" rtlCol="0" anchor="t" anchorCtr="0" compatLnSpc="1">
            <a:prstTxWarp prst="textNoShape">
              <a:avLst/>
            </a:prstTxWarp>
          </a:bodyPr>
          <a:lstStyle/>
          <a:p>
            <a:pPr defTabSz="912056"/>
            <a:r>
              <a:rPr lang="en-US" dirty="0" smtClean="0"/>
              <a:t>5</a:t>
            </a:r>
            <a:r>
              <a:rPr lang="el-GR" dirty="0" smtClean="0">
                <a:latin typeface="Times New Roman"/>
                <a:cs typeface="Times New Roman"/>
              </a:rPr>
              <a:t>ν</a:t>
            </a:r>
            <a:r>
              <a:rPr lang="en-US" dirty="0" smtClean="0">
                <a:latin typeface="Times New Roman"/>
                <a:cs typeface="Times New Roman"/>
              </a:rPr>
              <a:t> + 5</a:t>
            </a:r>
            <a:r>
              <a:rPr lang="en-US" u="sng" dirty="0" smtClean="0">
                <a:latin typeface="Times New Roman"/>
                <a:cs typeface="Times New Roman"/>
              </a:rPr>
              <a:t>ν</a:t>
            </a:r>
            <a:r>
              <a:rPr lang="en-US" dirty="0" smtClean="0">
                <a:latin typeface="Times New Roman"/>
                <a:cs typeface="Times New Roman"/>
              </a:rPr>
              <a:t> yrs BB (# ions halved)</a:t>
            </a:r>
            <a:endParaRPr lang="en-US" dirty="0" smtClean="0"/>
          </a:p>
        </p:txBody>
      </p:sp>
      <p:sp>
        <p:nvSpPr>
          <p:cNvPr id="13" name="Rectangle 12"/>
          <p:cNvSpPr/>
          <p:nvPr/>
        </p:nvSpPr>
        <p:spPr bwMode="auto">
          <a:xfrm>
            <a:off x="215776" y="1115541"/>
            <a:ext cx="3168352" cy="432048"/>
          </a:xfrm>
          <a:prstGeom prst="rect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64" tIns="45682" rIns="91364" bIns="45682" numCol="1" rtlCol="0" anchor="t" anchorCtr="0" compatLnSpc="1">
            <a:prstTxWarp prst="textNoShape">
              <a:avLst/>
            </a:prstTxWarp>
          </a:bodyPr>
          <a:lstStyle/>
          <a:p>
            <a:pPr defTabSz="912056"/>
            <a:r>
              <a:rPr lang="en-US" dirty="0" smtClean="0"/>
              <a:t>440 </a:t>
            </a:r>
            <a:r>
              <a:rPr lang="en-US" dirty="0" err="1" smtClean="0"/>
              <a:t>kton</a:t>
            </a:r>
            <a:r>
              <a:rPr lang="en-US" dirty="0" smtClean="0"/>
              <a:t>,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 = 100, L = 130 km</a:t>
            </a:r>
            <a:endParaRPr lang="en-US" dirty="0" smtClean="0"/>
          </a:p>
        </p:txBody>
      </p:sp>
      <p:sp>
        <p:nvSpPr>
          <p:cNvPr id="14" name="Rectangle 13"/>
          <p:cNvSpPr/>
          <p:nvPr/>
        </p:nvSpPr>
        <p:spPr bwMode="auto">
          <a:xfrm>
            <a:off x="6408464" y="899517"/>
            <a:ext cx="3312368" cy="432048"/>
          </a:xfrm>
          <a:prstGeom prst="rect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64" tIns="45682" rIns="91364" bIns="45682" numCol="1" rtlCol="0" anchor="t" anchorCtr="0" compatLnSpc="1">
            <a:prstTxWarp prst="textNoShape">
              <a:avLst/>
            </a:prstTxWarp>
          </a:bodyPr>
          <a:lstStyle/>
          <a:p>
            <a:pPr defTabSz="912056"/>
            <a:r>
              <a:rPr lang="en-US" dirty="0" smtClean="0"/>
              <a:t>10 years, useful decays ~10</a:t>
            </a:r>
            <a:r>
              <a:rPr lang="en-US" baseline="30000" dirty="0" smtClean="0"/>
              <a:t>19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920632" y="2195661"/>
            <a:ext cx="1440160" cy="360040"/>
          </a:xfrm>
          <a:prstGeom prst="rect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64" tIns="45682" rIns="91364" bIns="45682" numCol="1" rtlCol="0" anchor="t" anchorCtr="0" compatLnSpc="1">
            <a:prstTxWarp prst="textNoShape">
              <a:avLst/>
            </a:prstTxWarp>
          </a:bodyPr>
          <a:lstStyle/>
          <a:p>
            <a:pPr defTabSz="912056"/>
            <a:r>
              <a:rPr lang="en-US" dirty="0" smtClean="0"/>
              <a:t>6He + 18Ne</a:t>
            </a: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GDR Neutrino 2011, LAPP-Annecy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756047" y="419982"/>
            <a:ext cx="8892777" cy="1931917"/>
          </a:xfrm>
        </p:spPr>
        <p:txBody>
          <a:bodyPr>
            <a:noAutofit/>
          </a:bodyPr>
          <a:lstStyle/>
          <a:p>
            <a:r>
              <a:rPr lang="en-GB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/>
            </a:r>
            <a:br>
              <a:rPr lang="en-GB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GB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/>
            </a:r>
            <a:br>
              <a:rPr lang="en-GB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GB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/>
            </a:r>
            <a:br>
              <a:rPr lang="en-GB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GB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/>
            </a:r>
            <a:br>
              <a:rPr lang="en-GB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GB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br>
              <a:rPr lang="en-GB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GB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/>
            </a:r>
            <a:br>
              <a:rPr lang="en-GB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GB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/>
            </a:r>
            <a:br>
              <a:rPr lang="en-GB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GB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/>
            </a:r>
            <a:br>
              <a:rPr lang="en-GB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GB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/>
            </a:r>
            <a:br>
              <a:rPr lang="en-GB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fr-FR" sz="4400" dirty="0" smtClean="0"/>
              <a:t/>
            </a:r>
            <a:br>
              <a:rPr lang="fr-FR" sz="4400" dirty="0" smtClean="0"/>
            </a:br>
            <a:endParaRPr lang="fr-FR" sz="4400" dirty="0"/>
          </a:p>
        </p:txBody>
      </p:sp>
      <p:sp>
        <p:nvSpPr>
          <p:cNvPr id="6" name="Sous-titre 1"/>
          <p:cNvSpPr txBox="1">
            <a:spLocks/>
          </p:cNvSpPr>
          <p:nvPr/>
        </p:nvSpPr>
        <p:spPr>
          <a:xfrm>
            <a:off x="431800" y="3203773"/>
            <a:ext cx="9361040" cy="3240360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GB" sz="3600" b="1" i="0" u="none" strike="noStrike" kern="1200" cap="all" spc="276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CP </a:t>
            </a:r>
            <a:r>
              <a:rPr kumimoji="0" lang="en-GB" sz="3200" b="1" i="0" u="none" strike="noStrike" kern="1200" cap="small" spc="276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Violation without antineutrinos: Energy Dependence 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GB" sz="3200" b="1" i="0" u="none" strike="noStrike" kern="1200" cap="small" spc="276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Monochromatic beams</a:t>
            </a:r>
            <a:endParaRPr kumimoji="0" lang="fr-FR" sz="3600" b="1" i="0" u="none" strike="noStrike" kern="1200" cap="small" spc="276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AutoShape 18"/>
          <p:cNvSpPr>
            <a:spLocks noChangeArrowheads="1"/>
          </p:cNvSpPr>
          <p:nvPr/>
        </p:nvSpPr>
        <p:spPr bwMode="auto">
          <a:xfrm>
            <a:off x="0" y="251445"/>
            <a:ext cx="10080625" cy="1044327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FFFFFF"/>
              </a:gs>
              <a:gs pos="100000">
                <a:srgbClr val="CCFF33">
                  <a:alpha val="32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64" tIns="45682" rIns="91364" bIns="45682" anchor="ctr"/>
          <a:lstStyle/>
          <a:p>
            <a:endParaRPr lang="fr-FR"/>
          </a:p>
        </p:txBody>
      </p:sp>
      <p:sp>
        <p:nvSpPr>
          <p:cNvPr id="307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1007227"/>
            <a:fld id="{AFE6A43C-0E6E-47D5-A484-2C78E74A7F34}" type="slidenum">
              <a:rPr lang="en-US"/>
              <a:pPr defTabSz="1007227"/>
              <a:t>15</a:t>
            </a:fld>
            <a:endParaRPr lang="en-US" dirty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52611"/>
            <a:ext cx="9432925" cy="1331913"/>
          </a:xfrm>
        </p:spPr>
        <p:txBody>
          <a:bodyPr lIns="100361" tIns="50183" rIns="100361" bIns="50183" anchor="b">
            <a:normAutofit/>
          </a:bodyPr>
          <a:lstStyle/>
          <a:p>
            <a:pPr eaLnBrk="1" hangingPunct="1">
              <a:defRPr/>
            </a:pPr>
            <a:r>
              <a:rPr lang="en-GB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 General Theorem</a:t>
            </a:r>
            <a:endParaRPr lang="es-E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76375"/>
            <a:ext cx="9361488" cy="3600450"/>
          </a:xfrm>
        </p:spPr>
        <p:txBody>
          <a:bodyPr lIns="100361" tIns="50183" rIns="100361" bIns="50183"/>
          <a:lstStyle/>
          <a:p>
            <a:pPr eaLnBrk="1" hangingPunct="1">
              <a:buFontTx/>
              <a:buNone/>
            </a:pPr>
            <a:r>
              <a:rPr lang="es-ES" sz="3100" dirty="0"/>
              <a:t>      </a:t>
            </a:r>
            <a:r>
              <a:rPr lang="es-ES" sz="3100" dirty="0" smtClean="0"/>
              <a:t>    </a:t>
            </a:r>
            <a:r>
              <a:rPr lang="es-ES" sz="3300" dirty="0" smtClean="0">
                <a:latin typeface="Comic Sans MS" pitchFamily="66" charset="0"/>
              </a:rPr>
              <a:t>CP </a:t>
            </a:r>
            <a:r>
              <a:rPr lang="es-ES" sz="3300" dirty="0" err="1">
                <a:latin typeface="Comic Sans MS" pitchFamily="66" charset="0"/>
              </a:rPr>
              <a:t>violation</a:t>
            </a:r>
            <a:r>
              <a:rPr lang="es-ES" sz="3100" dirty="0"/>
              <a:t>: </a:t>
            </a:r>
            <a:r>
              <a:rPr lang="es-ES" sz="3100" dirty="0">
                <a:sym typeface="Wingdings" pitchFamily="2" charset="2"/>
              </a:rPr>
              <a:t>   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3744168" y="1331565"/>
          <a:ext cx="3816350" cy="719137"/>
        </p:xfrm>
        <a:graphic>
          <a:graphicData uri="http://schemas.openxmlformats.org/presentationml/2006/ole">
            <p:oleObj spid="_x0000_s3074" name="Équation" r:id="rId3" imgW="1612800" imgH="241200" progId="Equation.3">
              <p:embed/>
            </p:oleObj>
          </a:graphicData>
        </a:graphic>
      </p:graphicFrame>
      <p:graphicFrame>
        <p:nvGraphicFramePr>
          <p:cNvPr id="3075" name="Object 6"/>
          <p:cNvGraphicFramePr>
            <a:graphicFrameLocks noChangeAspect="1"/>
          </p:cNvGraphicFramePr>
          <p:nvPr>
            <p:ph sz="quarter" idx="4294967295"/>
          </p:nvPr>
        </p:nvGraphicFramePr>
        <p:xfrm>
          <a:off x="3888184" y="2771725"/>
          <a:ext cx="3808412" cy="679450"/>
        </p:xfrm>
        <a:graphic>
          <a:graphicData uri="http://schemas.openxmlformats.org/presentationml/2006/ole">
            <p:oleObj spid="_x0000_s3075" name="Ecuación" r:id="rId4" imgW="1612800" imgH="241200" progId="Equation.3">
              <p:embed/>
            </p:oleObj>
          </a:graphicData>
        </a:graphic>
      </p:graphicFrame>
      <p:sp>
        <p:nvSpPr>
          <p:cNvPr id="3081" name="Text Box 5"/>
          <p:cNvSpPr txBox="1">
            <a:spLocks noChangeArrowheads="1"/>
          </p:cNvSpPr>
          <p:nvPr/>
        </p:nvSpPr>
        <p:spPr bwMode="auto">
          <a:xfrm>
            <a:off x="719138" y="2266955"/>
            <a:ext cx="8688388" cy="52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88" tIns="45496" rIns="90988" bIns="45496">
            <a:spAutoFit/>
          </a:bodyPr>
          <a:lstStyle/>
          <a:p>
            <a:pPr defTabSz="912056" eaLnBrk="0" hangingPunct="0"/>
            <a:r>
              <a:rPr lang="es-ES" sz="2400" dirty="0">
                <a:latin typeface="Verdana" pitchFamily="34" charset="0"/>
              </a:rPr>
              <a:t> </a:t>
            </a:r>
            <a:r>
              <a:rPr lang="es-ES" sz="2800" dirty="0">
                <a:latin typeface="Comic Sans MS" pitchFamily="66" charset="0"/>
              </a:rPr>
              <a:t>CPT </a:t>
            </a:r>
            <a:r>
              <a:rPr lang="es-ES" sz="2800" dirty="0" err="1">
                <a:latin typeface="Comic Sans MS" pitchFamily="66" charset="0"/>
              </a:rPr>
              <a:t>invariance</a:t>
            </a:r>
            <a:r>
              <a:rPr lang="es-ES" sz="2800" dirty="0">
                <a:latin typeface="Comic Sans MS" pitchFamily="66" charset="0"/>
              </a:rPr>
              <a:t> + CP </a:t>
            </a:r>
            <a:r>
              <a:rPr lang="es-ES" sz="2800" dirty="0" err="1">
                <a:latin typeface="Comic Sans MS" pitchFamily="66" charset="0"/>
              </a:rPr>
              <a:t>violation</a:t>
            </a:r>
            <a:r>
              <a:rPr lang="es-ES" sz="2800" dirty="0">
                <a:latin typeface="Comic Sans MS" pitchFamily="66" charset="0"/>
              </a:rPr>
              <a:t> = T non-</a:t>
            </a:r>
            <a:r>
              <a:rPr lang="es-ES" sz="2800" dirty="0" err="1">
                <a:latin typeface="Comic Sans MS" pitchFamily="66" charset="0"/>
              </a:rPr>
              <a:t>invariance</a:t>
            </a:r>
            <a:r>
              <a:rPr lang="es-ES" sz="2400" dirty="0">
                <a:latin typeface="Verdana" pitchFamily="34" charset="0"/>
              </a:rPr>
              <a:t>  </a:t>
            </a:r>
          </a:p>
        </p:txBody>
      </p:sp>
      <p:sp>
        <p:nvSpPr>
          <p:cNvPr id="3082" name="Text Box 7"/>
          <p:cNvSpPr txBox="1">
            <a:spLocks noChangeArrowheads="1"/>
          </p:cNvSpPr>
          <p:nvPr/>
        </p:nvSpPr>
        <p:spPr bwMode="auto">
          <a:xfrm>
            <a:off x="863600" y="3492502"/>
            <a:ext cx="8207375" cy="95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88" tIns="45496" rIns="90988" bIns="45496">
            <a:spAutoFit/>
          </a:bodyPr>
          <a:lstStyle/>
          <a:p>
            <a:pPr defTabSz="912056" eaLnBrk="0" hangingPunct="0"/>
            <a:r>
              <a:rPr lang="es-ES" sz="2800" dirty="0">
                <a:latin typeface="Comic Sans MS" pitchFamily="66" charset="0"/>
              </a:rPr>
              <a:t>No </a:t>
            </a:r>
            <a:r>
              <a:rPr lang="es-ES" sz="2800" dirty="0" err="1">
                <a:latin typeface="Comic Sans MS" pitchFamily="66" charset="0"/>
              </a:rPr>
              <a:t>Absorptive</a:t>
            </a:r>
            <a:r>
              <a:rPr lang="es-ES" sz="2800" dirty="0">
                <a:latin typeface="Comic Sans MS" pitchFamily="66" charset="0"/>
              </a:rPr>
              <a:t> </a:t>
            </a:r>
            <a:r>
              <a:rPr lang="es-ES" sz="2800" dirty="0" err="1">
                <a:latin typeface="Comic Sans MS" pitchFamily="66" charset="0"/>
              </a:rPr>
              <a:t>part</a:t>
            </a:r>
            <a:r>
              <a:rPr lang="es-ES" sz="2800" dirty="0">
                <a:latin typeface="Comic Sans MS" pitchFamily="66" charset="0"/>
              </a:rPr>
              <a:t> </a:t>
            </a:r>
            <a:r>
              <a:rPr lang="es-ES" sz="2800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es-ES" sz="2800" dirty="0" err="1">
                <a:latin typeface="Comic Sans MS" pitchFamily="66" charset="0"/>
                <a:sym typeface="Wingdings" pitchFamily="2" charset="2"/>
              </a:rPr>
              <a:t>Hermitian</a:t>
            </a:r>
            <a:r>
              <a:rPr lang="es-ES" sz="2800" dirty="0">
                <a:latin typeface="Comic Sans MS" pitchFamily="66" charset="0"/>
                <a:sym typeface="Wingdings" pitchFamily="2" charset="2"/>
              </a:rPr>
              <a:t> </a:t>
            </a:r>
            <a:r>
              <a:rPr lang="es-ES" sz="2800" dirty="0" err="1">
                <a:latin typeface="Comic Sans MS" pitchFamily="66" charset="0"/>
                <a:sym typeface="Wingdings" pitchFamily="2" charset="2"/>
              </a:rPr>
              <a:t>Hamiltonian</a:t>
            </a:r>
            <a:r>
              <a:rPr lang="es-ES" sz="2400" dirty="0">
                <a:latin typeface="Verdana" pitchFamily="34" charset="0"/>
                <a:sym typeface="Wingdings" pitchFamily="2" charset="2"/>
              </a:rPr>
              <a:t> </a:t>
            </a:r>
          </a:p>
          <a:p>
            <a:pPr defTabSz="912056" eaLnBrk="0" hangingPunct="0"/>
            <a:r>
              <a:rPr lang="es-ES" sz="2800" dirty="0">
                <a:latin typeface="Comic Sans MS" pitchFamily="66" charset="0"/>
                <a:sym typeface="Wingdings" pitchFamily="2" charset="2"/>
              </a:rPr>
              <a:t>CP </a:t>
            </a:r>
            <a:r>
              <a:rPr lang="es-ES" sz="2800" dirty="0" err="1">
                <a:latin typeface="Comic Sans MS" pitchFamily="66" charset="0"/>
                <a:sym typeface="Wingdings" pitchFamily="2" charset="2"/>
              </a:rPr>
              <a:t>odd</a:t>
            </a:r>
            <a:r>
              <a:rPr lang="es-ES" sz="2800" dirty="0">
                <a:latin typeface="Comic Sans MS" pitchFamily="66" charset="0"/>
                <a:sym typeface="Wingdings" pitchFamily="2" charset="2"/>
              </a:rPr>
              <a:t> = T </a:t>
            </a:r>
            <a:r>
              <a:rPr lang="es-ES" sz="2800" dirty="0" err="1">
                <a:latin typeface="Comic Sans MS" pitchFamily="66" charset="0"/>
                <a:sym typeface="Wingdings" pitchFamily="2" charset="2"/>
              </a:rPr>
              <a:t>odd</a:t>
            </a:r>
            <a:r>
              <a:rPr lang="es-ES" sz="2800" dirty="0">
                <a:latin typeface="Comic Sans MS" pitchFamily="66" charset="0"/>
                <a:sym typeface="Wingdings" pitchFamily="2" charset="2"/>
              </a:rPr>
              <a:t> =</a:t>
            </a:r>
            <a:r>
              <a:rPr lang="es-ES" sz="2400" dirty="0">
                <a:latin typeface="Verdana" pitchFamily="34" charset="0"/>
                <a:sym typeface="Wingdings" pitchFamily="2" charset="2"/>
              </a:rPr>
              <a:t> </a:t>
            </a:r>
          </a:p>
        </p:txBody>
      </p:sp>
      <p:graphicFrame>
        <p:nvGraphicFramePr>
          <p:cNvPr id="3076" name="Object 8"/>
          <p:cNvGraphicFramePr>
            <a:graphicFrameLocks noChangeAspect="1"/>
          </p:cNvGraphicFramePr>
          <p:nvPr/>
        </p:nvGraphicFramePr>
        <p:xfrm>
          <a:off x="3887793" y="3995738"/>
          <a:ext cx="3743325" cy="647700"/>
        </p:xfrm>
        <a:graphic>
          <a:graphicData uri="http://schemas.openxmlformats.org/presentationml/2006/ole">
            <p:oleObj spid="_x0000_s3076" name="Ecuación" r:id="rId5" imgW="1587240" imgH="241200" progId="Equation.3">
              <p:embed/>
            </p:oleObj>
          </a:graphicData>
        </a:graphic>
      </p:graphicFrame>
      <p:sp>
        <p:nvSpPr>
          <p:cNvPr id="3083" name="Text Box 9"/>
          <p:cNvSpPr txBox="1">
            <a:spLocks noChangeArrowheads="1"/>
          </p:cNvSpPr>
          <p:nvPr/>
        </p:nvSpPr>
        <p:spPr bwMode="auto">
          <a:xfrm>
            <a:off x="287784" y="5075981"/>
            <a:ext cx="9505950" cy="83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88" tIns="45496" rIns="90988" bIns="45496">
            <a:spAutoFit/>
          </a:bodyPr>
          <a:lstStyle/>
          <a:p>
            <a:pPr defTabSz="912056" eaLnBrk="0" hangingPunct="0">
              <a:buFontTx/>
              <a:buChar char="•"/>
            </a:pPr>
            <a:r>
              <a:rPr lang="es-ES" sz="2400" b="1" dirty="0">
                <a:solidFill>
                  <a:schemeClr val="tx2"/>
                </a:solidFill>
                <a:latin typeface="Comic Sans MS" pitchFamily="66" charset="0"/>
              </a:rPr>
              <a:t> In </a:t>
            </a:r>
            <a:r>
              <a:rPr lang="es-ES" sz="2400" b="1" dirty="0" err="1">
                <a:solidFill>
                  <a:schemeClr val="tx2"/>
                </a:solidFill>
                <a:latin typeface="Comic Sans MS" pitchFamily="66" charset="0"/>
              </a:rPr>
              <a:t>vacuum</a:t>
            </a:r>
            <a:r>
              <a:rPr lang="es-ES" sz="2400" b="1" dirty="0">
                <a:solidFill>
                  <a:schemeClr val="tx2"/>
                </a:solidFill>
                <a:latin typeface="Comic Sans MS" pitchFamily="66" charset="0"/>
              </a:rPr>
              <a:t> neutrino </a:t>
            </a:r>
            <a:r>
              <a:rPr lang="es-ES" sz="2400" b="1" dirty="0" err="1">
                <a:solidFill>
                  <a:schemeClr val="tx2"/>
                </a:solidFill>
                <a:latin typeface="Comic Sans MS" pitchFamily="66" charset="0"/>
              </a:rPr>
              <a:t>oscillations</a:t>
            </a:r>
            <a:r>
              <a:rPr lang="es-ES" sz="2400" b="1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s-ES" sz="2400" b="1" dirty="0" err="1">
                <a:solidFill>
                  <a:schemeClr val="tx2"/>
                </a:solidFill>
                <a:latin typeface="Comic Sans MS" pitchFamily="66" charset="0"/>
              </a:rPr>
              <a:t>for</a:t>
            </a:r>
            <a:r>
              <a:rPr lang="es-ES" sz="2400" b="1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s-ES" sz="2400" b="1" dirty="0" err="1">
                <a:solidFill>
                  <a:schemeClr val="tx2"/>
                </a:solidFill>
                <a:latin typeface="Comic Sans MS" pitchFamily="66" charset="0"/>
              </a:rPr>
              <a:t>relativistic</a:t>
            </a:r>
            <a:r>
              <a:rPr lang="es-ES" sz="2400" b="1" dirty="0">
                <a:solidFill>
                  <a:schemeClr val="tx2"/>
                </a:solidFill>
                <a:latin typeface="Comic Sans MS" pitchFamily="66" charset="0"/>
              </a:rPr>
              <a:t> neutrinos</a:t>
            </a:r>
          </a:p>
          <a:p>
            <a:pPr defTabSz="912056" eaLnBrk="0" hangingPunct="0"/>
            <a:r>
              <a:rPr lang="es-ES" sz="2400" b="1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   </a:t>
            </a:r>
            <a:r>
              <a:rPr lang="es-ES" sz="2400" b="1" dirty="0">
                <a:latin typeface="Comic Sans MS" pitchFamily="66" charset="0"/>
                <a:sym typeface="Wingdings" pitchFamily="2" charset="2"/>
              </a:rPr>
              <a:t>L/E </a:t>
            </a:r>
            <a:r>
              <a:rPr lang="es-ES" sz="2400" b="1" dirty="0" err="1">
                <a:latin typeface="Comic Sans MS" pitchFamily="66" charset="0"/>
                <a:sym typeface="Wingdings" pitchFamily="2" charset="2"/>
              </a:rPr>
              <a:t>dependence</a:t>
            </a:r>
            <a:r>
              <a:rPr lang="es-ES" sz="2400" b="1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, so</a:t>
            </a:r>
            <a:endParaRPr lang="es-ES" sz="2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084" name="Text Box 10"/>
          <p:cNvSpPr txBox="1">
            <a:spLocks noChangeArrowheads="1"/>
          </p:cNvSpPr>
          <p:nvPr/>
        </p:nvSpPr>
        <p:spPr bwMode="auto">
          <a:xfrm>
            <a:off x="215776" y="5868069"/>
            <a:ext cx="9648825" cy="11513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100286" tIns="50146" rIns="100286" bIns="50146"/>
          <a:lstStyle/>
          <a:p>
            <a:pPr marL="342616" indent="-342616" defTabSz="912056" eaLnBrk="0" hangingPunct="0">
              <a:buClr>
                <a:schemeClr val="bg2"/>
              </a:buClr>
              <a:buSzPct val="75000"/>
            </a:pPr>
            <a:r>
              <a:rPr lang="en-GB" sz="2400" b="1" dirty="0">
                <a:latin typeface="Comic Sans MS" pitchFamily="66" charset="0"/>
              </a:rPr>
              <a:t>  CP-even (odd) terms in the appearance probability </a:t>
            </a:r>
          </a:p>
          <a:p>
            <a:pPr marL="342616" indent="-342616" defTabSz="912056" eaLnBrk="0" hangingPunct="0">
              <a:buClr>
                <a:schemeClr val="bg2"/>
              </a:buClr>
              <a:buSzPct val="75000"/>
            </a:pPr>
            <a:r>
              <a:rPr lang="en-GB" sz="2400" b="1" dirty="0">
                <a:latin typeface="Comic Sans MS" pitchFamily="66" charset="0"/>
                <a:sym typeface="Wingdings" pitchFamily="2" charset="2"/>
              </a:rPr>
              <a:t>   Even (odd) functions of energy</a:t>
            </a:r>
            <a:r>
              <a:rPr lang="en-GB" sz="2400" b="1" dirty="0">
                <a:latin typeface="Comic Sans MS" pitchFamily="66" charset="0"/>
              </a:rPr>
              <a:t>. </a:t>
            </a:r>
            <a:r>
              <a:rPr lang="en-GB" sz="2400" b="1" dirty="0">
                <a:solidFill>
                  <a:srgbClr val="FF0000"/>
                </a:solidFill>
                <a:latin typeface="Comic Sans MS" pitchFamily="66" charset="0"/>
              </a:rPr>
              <a:t>Then ENERGY DEPENDENCE disentangles the  CP-even and CP-odd terms</a:t>
            </a:r>
            <a:r>
              <a:rPr lang="en-GB" sz="2400" b="1" dirty="0">
                <a:latin typeface="Comic Sans MS" pitchFamily="66" charset="0"/>
              </a:rPr>
              <a:t>  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3085" name="Rectangle 11"/>
          <p:cNvSpPr>
            <a:spLocks noChangeArrowheads="1"/>
          </p:cNvSpPr>
          <p:nvPr/>
        </p:nvSpPr>
        <p:spPr bwMode="auto">
          <a:xfrm>
            <a:off x="431800" y="2484438"/>
            <a:ext cx="152400" cy="1508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91085" tIns="45544" rIns="91085" bIns="45544" anchor="ctr"/>
          <a:lstStyle/>
          <a:p>
            <a:pPr defTabSz="912056"/>
            <a:endParaRPr lang="en-US" dirty="0">
              <a:latin typeface="Verdana" pitchFamily="34" charset="0"/>
            </a:endParaRPr>
          </a:p>
        </p:txBody>
      </p:sp>
      <p:sp>
        <p:nvSpPr>
          <p:cNvPr id="3086" name="Rectangle 12"/>
          <p:cNvSpPr>
            <a:spLocks noChangeArrowheads="1"/>
          </p:cNvSpPr>
          <p:nvPr/>
        </p:nvSpPr>
        <p:spPr bwMode="auto">
          <a:xfrm>
            <a:off x="431800" y="3708409"/>
            <a:ext cx="152400" cy="1508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91085" tIns="45544" rIns="91085" bIns="45544" anchor="ctr"/>
          <a:lstStyle/>
          <a:p>
            <a:pPr defTabSz="912056"/>
            <a:endParaRPr lang="en-US" dirty="0">
              <a:latin typeface="Verdana" pitchFamily="34" charset="0"/>
            </a:endParaRPr>
          </a:p>
        </p:txBody>
      </p:sp>
      <p:sp>
        <p:nvSpPr>
          <p:cNvPr id="3087" name="Rectangle 13"/>
          <p:cNvSpPr>
            <a:spLocks noChangeArrowheads="1"/>
          </p:cNvSpPr>
          <p:nvPr/>
        </p:nvSpPr>
        <p:spPr bwMode="auto">
          <a:xfrm>
            <a:off x="431800" y="1619250"/>
            <a:ext cx="152400" cy="1539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91085" tIns="45544" rIns="91085" bIns="45544" anchor="ctr"/>
          <a:lstStyle/>
          <a:p>
            <a:pPr defTabSz="912056"/>
            <a:endParaRPr lang="en-US" dirty="0">
              <a:latin typeface="Verdana" pitchFamily="34" charset="0"/>
            </a:endParaRPr>
          </a:p>
        </p:txBody>
      </p:sp>
      <p:sp>
        <p:nvSpPr>
          <p:cNvPr id="3088" name="Text Box 17"/>
          <p:cNvSpPr txBox="1">
            <a:spLocks noChangeArrowheads="1"/>
          </p:cNvSpPr>
          <p:nvPr/>
        </p:nvSpPr>
        <p:spPr bwMode="auto">
          <a:xfrm>
            <a:off x="987425" y="4664079"/>
            <a:ext cx="6931025" cy="3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1" tIns="45605" rIns="91211" bIns="45605">
            <a:spAutoFit/>
          </a:bodyPr>
          <a:lstStyle/>
          <a:p>
            <a:pPr defTabSz="912056" eaLnBrk="0" hangingPunct="0"/>
            <a:endParaRPr lang="en-US" dirty="0"/>
          </a:p>
        </p:txBody>
      </p:sp>
      <p:sp>
        <p:nvSpPr>
          <p:cNvPr id="3089" name="Text Box 18"/>
          <p:cNvSpPr txBox="1">
            <a:spLocks noChangeArrowheads="1"/>
          </p:cNvSpPr>
          <p:nvPr/>
        </p:nvSpPr>
        <p:spPr bwMode="auto">
          <a:xfrm>
            <a:off x="950913" y="4921253"/>
            <a:ext cx="2433638" cy="3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1" tIns="45605" rIns="91211" bIns="45605">
            <a:spAutoFit/>
          </a:bodyPr>
          <a:lstStyle/>
          <a:p>
            <a:pPr defTabSz="912056" eaLnBrk="0" hangingPunct="0">
              <a:spcBef>
                <a:spcPct val="50000"/>
              </a:spcBef>
            </a:pPr>
            <a:endParaRPr lang="en-US" dirty="0"/>
          </a:p>
        </p:txBody>
      </p:sp>
      <p:sp>
        <p:nvSpPr>
          <p:cNvPr id="3090" name="Text Box 19"/>
          <p:cNvSpPr txBox="1">
            <a:spLocks noChangeArrowheads="1"/>
          </p:cNvSpPr>
          <p:nvPr/>
        </p:nvSpPr>
        <p:spPr bwMode="auto">
          <a:xfrm>
            <a:off x="936625" y="4572002"/>
            <a:ext cx="5661025" cy="52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1" tIns="45605" rIns="91211" bIns="45605">
            <a:spAutoFit/>
          </a:bodyPr>
          <a:lstStyle/>
          <a:p>
            <a:pPr defTabSz="912056" eaLnBrk="0" hangingPunct="0"/>
            <a:r>
              <a:rPr lang="es-ES" sz="2800" b="1" dirty="0" err="1">
                <a:solidFill>
                  <a:srgbClr val="0066FF"/>
                </a:solidFill>
                <a:latin typeface="Comic Sans MS" pitchFamily="66" charset="0"/>
              </a:rPr>
              <a:t>is</a:t>
            </a:r>
            <a:r>
              <a:rPr lang="es-ES" sz="2800" b="1" dirty="0">
                <a:solidFill>
                  <a:srgbClr val="0066FF"/>
                </a:solidFill>
                <a:latin typeface="Comic Sans MS" pitchFamily="66" charset="0"/>
              </a:rPr>
              <a:t> </a:t>
            </a:r>
            <a:r>
              <a:rPr lang="es-ES" sz="2800" b="1" dirty="0" err="1">
                <a:solidFill>
                  <a:srgbClr val="0066FF"/>
                </a:solidFill>
                <a:latin typeface="Comic Sans MS" pitchFamily="66" charset="0"/>
              </a:rPr>
              <a:t>an</a:t>
            </a:r>
            <a:r>
              <a:rPr lang="es-ES" sz="2800" b="1" dirty="0">
                <a:solidFill>
                  <a:srgbClr val="0066FF"/>
                </a:solidFill>
                <a:latin typeface="Comic Sans MS" pitchFamily="66" charset="0"/>
              </a:rPr>
              <a:t> </a:t>
            </a:r>
            <a:r>
              <a:rPr lang="es-ES" sz="2800" b="1" dirty="0" err="1">
                <a:solidFill>
                  <a:srgbClr val="0066FF"/>
                </a:solidFill>
                <a:latin typeface="Comic Sans MS" pitchFamily="66" charset="0"/>
              </a:rPr>
              <a:t>odd</a:t>
            </a:r>
            <a:r>
              <a:rPr lang="es-ES" sz="2800" b="1" dirty="0">
                <a:solidFill>
                  <a:srgbClr val="0066FF"/>
                </a:solidFill>
                <a:latin typeface="Comic Sans MS" pitchFamily="66" charset="0"/>
              </a:rPr>
              <a:t> </a:t>
            </a:r>
            <a:r>
              <a:rPr lang="es-ES" sz="2800" b="1" dirty="0" err="1">
                <a:solidFill>
                  <a:srgbClr val="0066FF"/>
                </a:solidFill>
                <a:latin typeface="Comic Sans MS" pitchFamily="66" charset="0"/>
              </a:rPr>
              <a:t>function</a:t>
            </a:r>
            <a:r>
              <a:rPr lang="es-ES" sz="2800" b="1" dirty="0">
                <a:solidFill>
                  <a:srgbClr val="0066FF"/>
                </a:solidFill>
                <a:latin typeface="Comic Sans MS" pitchFamily="66" charset="0"/>
              </a:rPr>
              <a:t> of time = L !</a:t>
            </a:r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GDR Neutrino 2011, LAPP-Annecy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21"/>
          <p:cNvSpPr>
            <a:spLocks noChangeArrowheads="1"/>
          </p:cNvSpPr>
          <p:nvPr/>
        </p:nvSpPr>
        <p:spPr bwMode="auto">
          <a:xfrm>
            <a:off x="0" y="0"/>
            <a:ext cx="10080625" cy="1403350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FFFFFF"/>
              </a:gs>
              <a:gs pos="100000">
                <a:srgbClr val="CCFF33">
                  <a:alpha val="32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64" tIns="45682" rIns="91364" bIns="45682" anchor="ctr"/>
          <a:lstStyle/>
          <a:p>
            <a:endParaRPr lang="fr-FR"/>
          </a:p>
        </p:txBody>
      </p:sp>
      <p:sp>
        <p:nvSpPr>
          <p:cNvPr id="409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1007227"/>
            <a:fld id="{D46559F5-8969-4DAE-BD47-FE88F261D6B3}" type="slidenum">
              <a:rPr lang="en-US"/>
              <a:pPr defTabSz="1007227"/>
              <a:t>16</a:t>
            </a:fld>
            <a:endParaRPr lang="en-US" dirty="0"/>
          </a:p>
        </p:txBody>
      </p:sp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864848" cy="1271588"/>
          </a:xfrm>
        </p:spPr>
        <p:txBody>
          <a:bodyPr lIns="100307" tIns="50151" rIns="100307" bIns="50151" anchor="b">
            <a:normAutofit fontScale="90000"/>
          </a:bodyPr>
          <a:lstStyle/>
          <a:p>
            <a:pPr>
              <a:tabLst>
                <a:tab pos="0" algn="l"/>
                <a:tab pos="447305" algn="l"/>
                <a:tab pos="896194" algn="l"/>
                <a:tab pos="1345080" algn="l"/>
                <a:tab pos="1793973" algn="l"/>
                <a:tab pos="2242864" algn="l"/>
                <a:tab pos="2688581" algn="l"/>
                <a:tab pos="3140645" algn="l"/>
                <a:tab pos="3589535" algn="l"/>
                <a:tab pos="4036838" algn="l"/>
                <a:tab pos="4487316" algn="l"/>
                <a:tab pos="4936205" algn="l"/>
                <a:tab pos="5385094" algn="l"/>
                <a:tab pos="5829228" algn="l"/>
                <a:tab pos="6282876" algn="l"/>
                <a:tab pos="6731763" algn="l"/>
                <a:tab pos="7179070" algn="l"/>
                <a:tab pos="7623199" algn="l"/>
                <a:tab pos="8078436" algn="l"/>
                <a:tab pos="8527326" algn="l"/>
                <a:tab pos="8971457" algn="l"/>
              </a:tabLst>
              <a:defRPr/>
            </a:pPr>
            <a:r>
              <a:rPr lang="en-GB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Interest of energy dependence in suppressed neutrino oscillations</a:t>
            </a:r>
          </a:p>
        </p:txBody>
      </p:sp>
      <p:sp>
        <p:nvSpPr>
          <p:cNvPr id="4102" name="AutoShape 2"/>
          <p:cNvSpPr>
            <a:spLocks noChangeArrowheads="1"/>
          </p:cNvSpPr>
          <p:nvPr/>
        </p:nvSpPr>
        <p:spPr bwMode="auto">
          <a:xfrm>
            <a:off x="0" y="3346451"/>
            <a:ext cx="10080625" cy="1588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1085" tIns="45544" rIns="91085" bIns="45544" anchor="ctr"/>
          <a:lstStyle/>
          <a:p>
            <a:pPr defTabSz="912056"/>
            <a:endParaRPr lang="en-US" dirty="0">
              <a:latin typeface="Verdana" pitchFamily="34" charset="0"/>
            </a:endParaRPr>
          </a:p>
        </p:txBody>
      </p: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431800" y="1763613"/>
            <a:ext cx="3613150" cy="574676"/>
            <a:chOff x="343" y="994"/>
            <a:chExt cx="2278" cy="362"/>
          </a:xfrm>
        </p:grpSpPr>
        <p:sp>
          <p:nvSpPr>
            <p:cNvPr id="4114" name="AutoShape 8"/>
            <p:cNvSpPr>
              <a:spLocks noChangeArrowheads="1"/>
            </p:cNvSpPr>
            <p:nvPr/>
          </p:nvSpPr>
          <p:spPr bwMode="auto">
            <a:xfrm>
              <a:off x="343" y="994"/>
              <a:ext cx="2278" cy="269"/>
            </a:xfrm>
            <a:prstGeom prst="roundRect">
              <a:avLst>
                <a:gd name="adj" fmla="val 37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1161" tIns="45582" rIns="91161" bIns="45582" anchor="ctr"/>
            <a:lstStyle/>
            <a:p>
              <a:pPr defTabSz="912056"/>
              <a:endParaRPr lang="en-US" dirty="0">
                <a:latin typeface="Verdana" pitchFamily="34" charset="0"/>
              </a:endParaRPr>
            </a:p>
          </p:txBody>
        </p:sp>
        <p:sp>
          <p:nvSpPr>
            <p:cNvPr id="4115" name="AutoShape 9"/>
            <p:cNvSpPr>
              <a:spLocks noChangeArrowheads="1"/>
            </p:cNvSpPr>
            <p:nvPr/>
          </p:nvSpPr>
          <p:spPr bwMode="auto">
            <a:xfrm>
              <a:off x="343" y="1085"/>
              <a:ext cx="1941" cy="271"/>
            </a:xfrm>
            <a:prstGeom prst="roundRect">
              <a:avLst>
                <a:gd name="adj" fmla="val 37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1075" tIns="45539" rIns="91075" bIns="45539">
              <a:spAutoFit/>
            </a:bodyPr>
            <a:lstStyle/>
            <a:p>
              <a:pPr defTabSz="912056">
                <a:buClr>
                  <a:srgbClr val="0066FF"/>
                </a:buClr>
                <a:buSzPct val="100000"/>
                <a:buFont typeface="Verdana" pitchFamily="34" charset="0"/>
                <a:buChar char="•"/>
                <a:tabLst>
                  <a:tab pos="0" algn="l"/>
                  <a:tab pos="447305" algn="l"/>
                  <a:tab pos="896194" algn="l"/>
                  <a:tab pos="1345080" algn="l"/>
                  <a:tab pos="1793973" algn="l"/>
                  <a:tab pos="2242864" algn="l"/>
                  <a:tab pos="2688581" algn="l"/>
                  <a:tab pos="3140645" algn="l"/>
                  <a:tab pos="3589535" algn="l"/>
                  <a:tab pos="4036838" algn="l"/>
                  <a:tab pos="4487316" algn="l"/>
                  <a:tab pos="4936205" algn="l"/>
                  <a:tab pos="5385094" algn="l"/>
                  <a:tab pos="5829228" algn="l"/>
                  <a:tab pos="6282876" algn="l"/>
                  <a:tab pos="6731763" algn="l"/>
                  <a:tab pos="7179070" algn="l"/>
                  <a:tab pos="7623199" algn="l"/>
                  <a:tab pos="8078436" algn="l"/>
                  <a:tab pos="8527326" algn="l"/>
                  <a:tab pos="8971457" algn="l"/>
                </a:tabLst>
              </a:pPr>
              <a:r>
                <a:rPr lang="en-GB" dirty="0">
                  <a:solidFill>
                    <a:srgbClr val="0066FF"/>
                  </a:solidFill>
                  <a:latin typeface="Verdana" pitchFamily="34" charset="0"/>
                </a:rPr>
                <a:t> </a:t>
              </a:r>
              <a:r>
                <a:rPr lang="en-GB" b="1" dirty="0">
                  <a:solidFill>
                    <a:srgbClr val="0066FF"/>
                  </a:solidFill>
                  <a:latin typeface="Comic Sans MS" pitchFamily="66" charset="0"/>
                </a:rPr>
                <a:t>Appearance probability</a:t>
              </a:r>
              <a:r>
                <a:rPr lang="en-GB" sz="2200" b="1" dirty="0">
                  <a:latin typeface="Comic Sans MS" pitchFamily="66" charset="0"/>
                </a:rPr>
                <a:t>:</a:t>
              </a:r>
            </a:p>
          </p:txBody>
        </p:sp>
      </p:grp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5688384" y="2483693"/>
            <a:ext cx="3532188" cy="76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98" tIns="45501" rIns="90998" bIns="45501">
            <a:spAutoFit/>
          </a:bodyPr>
          <a:lstStyle/>
          <a:p>
            <a:pPr defTabSz="912056">
              <a:buClr>
                <a:srgbClr val="0066FF"/>
              </a:buClr>
              <a:buSzPct val="100000"/>
              <a:buFont typeface="Verdana" pitchFamily="34" charset="0"/>
              <a:buChar char="•"/>
              <a:tabLst>
                <a:tab pos="0" algn="l"/>
                <a:tab pos="447305" algn="l"/>
                <a:tab pos="896194" algn="l"/>
                <a:tab pos="1345080" algn="l"/>
                <a:tab pos="1793973" algn="l"/>
                <a:tab pos="2242864" algn="l"/>
                <a:tab pos="2688581" algn="l"/>
                <a:tab pos="3140645" algn="l"/>
                <a:tab pos="3589535" algn="l"/>
                <a:tab pos="4036838" algn="l"/>
                <a:tab pos="4487316" algn="l"/>
                <a:tab pos="4936205" algn="l"/>
                <a:tab pos="5385094" algn="l"/>
                <a:tab pos="5829228" algn="l"/>
                <a:tab pos="6282876" algn="l"/>
                <a:tab pos="6731763" algn="l"/>
                <a:tab pos="7179070" algn="l"/>
                <a:tab pos="7623199" algn="l"/>
                <a:tab pos="8078436" algn="l"/>
                <a:tab pos="8527326" algn="l"/>
                <a:tab pos="8971457" algn="l"/>
              </a:tabLst>
            </a:pPr>
            <a:r>
              <a:rPr lang="en-GB" dirty="0">
                <a:solidFill>
                  <a:srgbClr val="0066FF"/>
                </a:solidFill>
                <a:latin typeface="Verdana" pitchFamily="34" charset="0"/>
              </a:rPr>
              <a:t>  </a:t>
            </a:r>
            <a:r>
              <a:rPr lang="en-GB" sz="2200" dirty="0">
                <a:solidFill>
                  <a:srgbClr val="0066FF"/>
                </a:solidFill>
                <a:latin typeface="Comic Sans MS" pitchFamily="66" charset="0"/>
              </a:rPr>
              <a:t>|Ue3|</a:t>
            </a:r>
            <a:r>
              <a:rPr lang="en-GB" sz="2200" dirty="0">
                <a:latin typeface="Comic Sans MS" pitchFamily="66" charset="0"/>
              </a:rPr>
              <a:t> gives the strength of  P(</a:t>
            </a:r>
            <a:r>
              <a:rPr lang="el-GR" sz="2200" dirty="0">
                <a:latin typeface="Comic Sans MS" pitchFamily="66" charset="0"/>
              </a:rPr>
              <a:t>ν</a:t>
            </a:r>
            <a:r>
              <a:rPr lang="en-GB" sz="2200" baseline="-25000" dirty="0" err="1">
                <a:latin typeface="Comic Sans MS" pitchFamily="66" charset="0"/>
              </a:rPr>
              <a:t>e</a:t>
            </a:r>
            <a:r>
              <a:rPr lang="en-GB" sz="2200" dirty="0" err="1">
                <a:latin typeface="Comic Sans MS" pitchFamily="66" charset="0"/>
                <a:cs typeface="Times New Roman" pitchFamily="18" charset="0"/>
              </a:rPr>
              <a:t>→ν</a:t>
            </a:r>
            <a:r>
              <a:rPr lang="en-GB" sz="2200" baseline="-25000" dirty="0" err="1">
                <a:latin typeface="Comic Sans MS" pitchFamily="66" charset="0"/>
                <a:cs typeface="Times New Roman" pitchFamily="18" charset="0"/>
              </a:rPr>
              <a:t>μ</a:t>
            </a:r>
            <a:r>
              <a:rPr lang="en-GB" sz="2200" dirty="0">
                <a:latin typeface="Comic Sans MS" pitchFamily="66" charset="0"/>
              </a:rPr>
              <a:t>) 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5760392" y="3347789"/>
            <a:ext cx="3676650" cy="19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98" tIns="45501" rIns="90998" bIns="45501">
            <a:spAutoFit/>
          </a:bodyPr>
          <a:lstStyle/>
          <a:p>
            <a:pPr defTabSz="912056">
              <a:buClr>
                <a:srgbClr val="000000"/>
              </a:buClr>
              <a:buSzPct val="100000"/>
              <a:buFont typeface="Verdana" pitchFamily="34" charset="0"/>
              <a:buChar char="•"/>
              <a:tabLst>
                <a:tab pos="0" algn="l"/>
                <a:tab pos="447305" algn="l"/>
                <a:tab pos="896194" algn="l"/>
                <a:tab pos="1345080" algn="l"/>
                <a:tab pos="1793973" algn="l"/>
                <a:tab pos="2242864" algn="l"/>
                <a:tab pos="2688581" algn="l"/>
                <a:tab pos="3140645" algn="l"/>
                <a:tab pos="3589535" algn="l"/>
                <a:tab pos="4036838" algn="l"/>
                <a:tab pos="4487316" algn="l"/>
                <a:tab pos="4936205" algn="l"/>
                <a:tab pos="5385094" algn="l"/>
                <a:tab pos="5829228" algn="l"/>
                <a:tab pos="6282876" algn="l"/>
                <a:tab pos="6731763" algn="l"/>
                <a:tab pos="7179070" algn="l"/>
                <a:tab pos="7623199" algn="l"/>
                <a:tab pos="8078436" algn="l"/>
                <a:tab pos="8527326" algn="l"/>
                <a:tab pos="8971457" algn="l"/>
              </a:tabLst>
              <a:defRPr/>
            </a:pPr>
            <a:r>
              <a:rPr lang="en-GB" b="1" dirty="0" smtClean="0"/>
              <a:t> </a:t>
            </a:r>
            <a:r>
              <a:rPr lang="en-GB" b="1" dirty="0" smtClean="0">
                <a:solidFill>
                  <a:schemeClr val="tx2"/>
                </a:solidFill>
              </a:rPr>
              <a:t> </a:t>
            </a:r>
            <a:r>
              <a:rPr lang="en-GB" sz="2400" dirty="0" smtClean="0">
                <a:solidFill>
                  <a:schemeClr val="tx2"/>
                </a:solidFill>
                <a:latin typeface="Comic Sans MS" pitchFamily="66" charset="0"/>
              </a:rPr>
              <a:t>δ</a:t>
            </a:r>
            <a:r>
              <a:rPr lang="en-GB" sz="2400" dirty="0" smtClean="0">
                <a:latin typeface="Comic Sans MS" pitchFamily="66" charset="0"/>
              </a:rPr>
              <a:t> acts as a phase shift</a:t>
            </a:r>
          </a:p>
          <a:p>
            <a:pPr defTabSz="912056">
              <a:buClr>
                <a:srgbClr val="000000"/>
              </a:buClr>
              <a:buSzPct val="100000"/>
              <a:buFont typeface="Verdana" pitchFamily="34" charset="0"/>
              <a:buChar char="•"/>
              <a:tabLst>
                <a:tab pos="0" algn="l"/>
                <a:tab pos="447305" algn="l"/>
                <a:tab pos="896194" algn="l"/>
                <a:tab pos="1345080" algn="l"/>
                <a:tab pos="1793973" algn="l"/>
                <a:tab pos="2242864" algn="l"/>
                <a:tab pos="2688581" algn="l"/>
                <a:tab pos="3140645" algn="l"/>
                <a:tab pos="3589535" algn="l"/>
                <a:tab pos="4036838" algn="l"/>
                <a:tab pos="4487316" algn="l"/>
                <a:tab pos="4936205" algn="l"/>
                <a:tab pos="5385094" algn="l"/>
                <a:tab pos="5829228" algn="l"/>
                <a:tab pos="6282876" algn="l"/>
                <a:tab pos="6731763" algn="l"/>
                <a:tab pos="7179070" algn="l"/>
                <a:tab pos="7623199" algn="l"/>
                <a:tab pos="8078436" algn="l"/>
                <a:tab pos="8527326" algn="l"/>
                <a:tab pos="8971457" algn="l"/>
              </a:tabLst>
              <a:defRPr/>
            </a:pPr>
            <a:r>
              <a:rPr lang="en-GB" dirty="0" smtClean="0">
                <a:latin typeface="Verdana" pitchFamily="34" charset="0"/>
              </a:rPr>
              <a:t>  </a:t>
            </a:r>
            <a:r>
              <a:rPr lang="en-GB" sz="2400" b="1" dirty="0">
                <a:solidFill>
                  <a:srgbClr val="0066FF"/>
                </a:solidFill>
                <a:latin typeface="Comic Sans MS" pitchFamily="66" charset="0"/>
              </a:rPr>
              <a:t>δ</a:t>
            </a:r>
            <a:r>
              <a:rPr lang="en-GB" sz="2200" dirty="0">
                <a:latin typeface="Comic Sans MS" pitchFamily="66" charset="0"/>
              </a:rPr>
              <a:t> gives the interference pattern:  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CP odd term is odd in E/L</a:t>
            </a:r>
          </a:p>
          <a:p>
            <a:pPr defTabSz="912056">
              <a:buClr>
                <a:srgbClr val="000000"/>
              </a:buClr>
              <a:buSzPct val="100000"/>
              <a:tabLst>
                <a:tab pos="0" algn="l"/>
                <a:tab pos="447305" algn="l"/>
                <a:tab pos="896194" algn="l"/>
                <a:tab pos="1345080" algn="l"/>
                <a:tab pos="1793973" algn="l"/>
                <a:tab pos="2242864" algn="l"/>
                <a:tab pos="2688581" algn="l"/>
                <a:tab pos="3140645" algn="l"/>
                <a:tab pos="3589535" algn="l"/>
                <a:tab pos="4036838" algn="l"/>
                <a:tab pos="4487316" algn="l"/>
                <a:tab pos="4936205" algn="l"/>
                <a:tab pos="5385094" algn="l"/>
                <a:tab pos="5829228" algn="l"/>
                <a:tab pos="6282876" algn="l"/>
                <a:tab pos="6731763" algn="l"/>
                <a:tab pos="7179070" algn="l"/>
                <a:tab pos="7623199" algn="l"/>
                <a:tab pos="8078436" algn="l"/>
                <a:tab pos="8527326" algn="l"/>
                <a:tab pos="8971457" algn="l"/>
              </a:tabLst>
              <a:defRPr/>
            </a:pPr>
            <a:endParaRPr lang="en-GB" sz="24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4106" name="Group 13"/>
          <p:cNvGrpSpPr>
            <a:grpSpLocks/>
          </p:cNvGrpSpPr>
          <p:nvPr/>
        </p:nvGrpSpPr>
        <p:grpSpPr bwMode="auto">
          <a:xfrm>
            <a:off x="431802" y="5508010"/>
            <a:ext cx="9359698" cy="1517108"/>
            <a:chOff x="200" y="-1046"/>
            <a:chExt cx="6044" cy="13976"/>
          </a:xfrm>
        </p:grpSpPr>
        <p:sp>
          <p:nvSpPr>
            <p:cNvPr id="4112" name="AutoShape 14"/>
            <p:cNvSpPr>
              <a:spLocks noChangeArrowheads="1"/>
            </p:cNvSpPr>
            <p:nvPr/>
          </p:nvSpPr>
          <p:spPr bwMode="auto">
            <a:xfrm>
              <a:off x="200" y="3581"/>
              <a:ext cx="5998" cy="582"/>
            </a:xfrm>
            <a:prstGeom prst="roundRect">
              <a:avLst>
                <a:gd name="adj" fmla="val 171"/>
              </a:avLst>
            </a:prstGeom>
            <a:gradFill rotWithShape="1">
              <a:gsLst>
                <a:gs pos="0">
                  <a:schemeClr val="accent2">
                    <a:alpha val="0"/>
                  </a:scheme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1161" tIns="45582" rIns="91161" bIns="45582" anchor="ctr"/>
            <a:lstStyle/>
            <a:p>
              <a:pPr defTabSz="912056"/>
              <a:endParaRPr lang="en-US" dirty="0">
                <a:latin typeface="Verdana" pitchFamily="34" charset="0"/>
              </a:endParaRPr>
            </a:p>
          </p:txBody>
        </p:sp>
        <p:sp>
          <p:nvSpPr>
            <p:cNvPr id="4113" name="Text Box 15"/>
            <p:cNvSpPr txBox="1">
              <a:spLocks noChangeArrowheads="1"/>
            </p:cNvSpPr>
            <p:nvPr/>
          </p:nvSpPr>
          <p:spPr bwMode="auto">
            <a:xfrm>
              <a:off x="246" y="-1046"/>
              <a:ext cx="5998" cy="13976"/>
            </a:xfrm>
            <a:prstGeom prst="rect">
              <a:avLst/>
            </a:prstGeom>
            <a:solidFill>
              <a:srgbClr val="CCFFCC">
                <a:alpha val="30196"/>
              </a:srgb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B/>
            </a:sp3d>
          </p:spPr>
          <p:txBody>
            <a:bodyPr lIns="100393" tIns="50194" rIns="100393" bIns="50194">
              <a:spAutoFit/>
            </a:bodyPr>
            <a:lstStyle/>
            <a:p>
              <a:pPr defTabSz="912056" eaLnBrk="0" hangingPunct="0">
                <a:buClr>
                  <a:srgbClr val="666600"/>
                </a:buClr>
                <a:buSzPct val="75000"/>
                <a:buFont typeface="Wingdings" pitchFamily="2" charset="2"/>
                <a:buChar char=""/>
                <a:tabLst>
                  <a:tab pos="0" algn="l"/>
                  <a:tab pos="447305" algn="l"/>
                  <a:tab pos="896194" algn="l"/>
                  <a:tab pos="1345080" algn="l"/>
                  <a:tab pos="1793973" algn="l"/>
                  <a:tab pos="2242864" algn="l"/>
                  <a:tab pos="2688581" algn="l"/>
                  <a:tab pos="3140645" algn="l"/>
                  <a:tab pos="3589535" algn="l"/>
                  <a:tab pos="4036838" algn="l"/>
                  <a:tab pos="4487316" algn="l"/>
                  <a:tab pos="4936205" algn="l"/>
                  <a:tab pos="5385094" algn="l"/>
                  <a:tab pos="5829228" algn="l"/>
                  <a:tab pos="6282876" algn="l"/>
                  <a:tab pos="6731763" algn="l"/>
                  <a:tab pos="7179070" algn="l"/>
                  <a:tab pos="7623199" algn="l"/>
                  <a:tab pos="8078436" algn="l"/>
                  <a:tab pos="8527326" algn="l"/>
                  <a:tab pos="8971457" algn="l"/>
                  <a:tab pos="9398140" algn="l"/>
                </a:tabLst>
              </a:pPr>
              <a:r>
                <a:rPr lang="en-GB" sz="2300" b="1" dirty="0">
                  <a:latin typeface="Comic Sans MS" pitchFamily="66" charset="0"/>
                </a:rPr>
                <a:t> This suggests the idea of using either a </a:t>
              </a:r>
              <a:r>
                <a:rPr lang="en-GB" sz="2300" b="1" dirty="0">
                  <a:solidFill>
                    <a:srgbClr val="FF0000"/>
                  </a:solidFill>
                  <a:latin typeface="Comic Sans MS" pitchFamily="66" charset="0"/>
                </a:rPr>
                <a:t>monochromatic neutrino beam </a:t>
              </a:r>
              <a:r>
                <a:rPr lang="en-GB" sz="2300" b="1" dirty="0">
                  <a:latin typeface="Comic Sans MS" pitchFamily="66" charset="0"/>
                </a:rPr>
                <a:t>to separate δ and |Ue3| by </a:t>
              </a:r>
              <a:r>
                <a:rPr lang="en-GB" sz="2300" b="1" dirty="0">
                  <a:solidFill>
                    <a:srgbClr val="FF0000"/>
                  </a:solidFill>
                  <a:latin typeface="Comic Sans MS" pitchFamily="66" charset="0"/>
                </a:rPr>
                <a:t>energy dependence with different   boosts, </a:t>
              </a:r>
              <a:r>
                <a:rPr lang="en-GB" sz="2300" b="1" dirty="0">
                  <a:latin typeface="Comic Sans MS" pitchFamily="66" charset="0"/>
                </a:rPr>
                <a:t>or a combination of channels with </a:t>
              </a:r>
              <a:r>
                <a:rPr lang="en-GB" sz="2300" b="1" dirty="0">
                  <a:solidFill>
                    <a:srgbClr val="FF0000"/>
                  </a:solidFill>
                  <a:latin typeface="Comic Sans MS" pitchFamily="66" charset="0"/>
                </a:rPr>
                <a:t>different neutrino energies in the same boost</a:t>
              </a:r>
            </a:p>
          </p:txBody>
        </p:sp>
      </p:grpSp>
      <p:sp>
        <p:nvSpPr>
          <p:cNvPr id="4107" name="Freeform 16"/>
          <p:cNvSpPr>
            <a:spLocks noChangeArrowheads="1"/>
          </p:cNvSpPr>
          <p:nvPr/>
        </p:nvSpPr>
        <p:spPr bwMode="auto">
          <a:xfrm>
            <a:off x="5400352" y="2483693"/>
            <a:ext cx="144463" cy="2736850"/>
          </a:xfrm>
          <a:custGeom>
            <a:avLst/>
            <a:gdLst>
              <a:gd name="T0" fmla="*/ 2147483647 w 424"/>
              <a:gd name="T1" fmla="*/ 0 h 9526"/>
              <a:gd name="T2" fmla="*/ 2147483647 w 424"/>
              <a:gd name="T3" fmla="*/ 2147483647 h 9526"/>
              <a:gd name="T4" fmla="*/ 2147483647 w 424"/>
              <a:gd name="T5" fmla="*/ 2147483647 h 9526"/>
              <a:gd name="T6" fmla="*/ 0 w 424"/>
              <a:gd name="T7" fmla="*/ 2147483647 h 9526"/>
              <a:gd name="T8" fmla="*/ 2147483647 w 424"/>
              <a:gd name="T9" fmla="*/ 2147483647 h 9526"/>
              <a:gd name="T10" fmla="*/ 2147483647 w 424"/>
              <a:gd name="T11" fmla="*/ 2147483647 h 9526"/>
              <a:gd name="T12" fmla="*/ 2147483647 w 424"/>
              <a:gd name="T13" fmla="*/ 2147483647 h 95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4"/>
              <a:gd name="T22" fmla="*/ 0 h 9526"/>
              <a:gd name="T23" fmla="*/ 424 w 424"/>
              <a:gd name="T24" fmla="*/ 9526 h 95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4" h="9526">
                <a:moveTo>
                  <a:pt x="423" y="0"/>
                </a:moveTo>
                <a:cubicBezTo>
                  <a:pt x="317" y="0"/>
                  <a:pt x="211" y="395"/>
                  <a:pt x="211" y="792"/>
                </a:cubicBezTo>
                <a:lnTo>
                  <a:pt x="211" y="3968"/>
                </a:lnTo>
                <a:cubicBezTo>
                  <a:pt x="211" y="4365"/>
                  <a:pt x="105" y="4762"/>
                  <a:pt x="0" y="4762"/>
                </a:cubicBezTo>
                <a:cubicBezTo>
                  <a:pt x="105" y="4762"/>
                  <a:pt x="211" y="5158"/>
                  <a:pt x="211" y="5555"/>
                </a:cubicBezTo>
                <a:lnTo>
                  <a:pt x="211" y="8731"/>
                </a:lnTo>
                <a:cubicBezTo>
                  <a:pt x="211" y="9128"/>
                  <a:pt x="317" y="9525"/>
                  <a:pt x="423" y="9525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lIns="91085" tIns="45544" rIns="91085" bIns="45544"/>
          <a:lstStyle/>
          <a:p>
            <a:endParaRPr lang="en-US"/>
          </a:p>
        </p:txBody>
      </p:sp>
      <p:grpSp>
        <p:nvGrpSpPr>
          <p:cNvPr id="4108" name="Group 18"/>
          <p:cNvGrpSpPr>
            <a:grpSpLocks/>
          </p:cNvGrpSpPr>
          <p:nvPr/>
        </p:nvGrpSpPr>
        <p:grpSpPr bwMode="auto">
          <a:xfrm>
            <a:off x="431800" y="2339677"/>
            <a:ext cx="4321175" cy="2878138"/>
            <a:chOff x="439" y="2187"/>
            <a:chExt cx="2734" cy="1933"/>
          </a:xfrm>
        </p:grpSpPr>
        <p:sp>
          <p:nvSpPr>
            <p:cNvPr id="4110" name="AutoShape 19"/>
            <p:cNvSpPr>
              <a:spLocks noChangeArrowheads="1"/>
            </p:cNvSpPr>
            <p:nvPr/>
          </p:nvSpPr>
          <p:spPr bwMode="auto">
            <a:xfrm>
              <a:off x="439" y="2189"/>
              <a:ext cx="2734" cy="1929"/>
            </a:xfrm>
            <a:prstGeom prst="roundRect">
              <a:avLst>
                <a:gd name="adj" fmla="val 51"/>
              </a:avLst>
            </a:prstGeom>
            <a:solidFill>
              <a:srgbClr val="CCFFFF">
                <a:alpha val="32941"/>
              </a:srgbClr>
            </a:solidFill>
            <a:ln w="9360">
              <a:solidFill>
                <a:srgbClr val="00FFFF"/>
              </a:solidFill>
              <a:round/>
              <a:headEnd/>
              <a:tailEnd/>
            </a:ln>
          </p:spPr>
          <p:txBody>
            <a:bodyPr wrap="none" lIns="91161" tIns="45582" rIns="91161" bIns="45582" anchor="ctr"/>
            <a:lstStyle/>
            <a:p>
              <a:pPr defTabSz="912056"/>
              <a:endParaRPr lang="en-US" dirty="0">
                <a:latin typeface="Verdana" pitchFamily="34" charset="0"/>
              </a:endParaRPr>
            </a:p>
          </p:txBody>
        </p:sp>
        <p:graphicFrame>
          <p:nvGraphicFramePr>
            <p:cNvPr id="4098" name="Object 20"/>
            <p:cNvGraphicFramePr>
              <a:graphicFrameLocks noChangeAspect="1"/>
            </p:cNvGraphicFramePr>
            <p:nvPr/>
          </p:nvGraphicFramePr>
          <p:xfrm>
            <a:off x="440" y="2187"/>
            <a:ext cx="2731" cy="1933"/>
          </p:xfrm>
          <a:graphic>
            <a:graphicData uri="http://schemas.openxmlformats.org/presentationml/2006/ole">
              <p:oleObj spid="_x0000_s4098" name="Ecuación" r:id="rId4" imgW="2501640" imgH="1765080" progId="Equation.3">
                <p:embed/>
              </p:oleObj>
            </a:graphicData>
          </a:graphic>
        </p:graphicFrame>
        <p:sp>
          <p:nvSpPr>
            <p:cNvPr id="4111" name="AutoShape 21"/>
            <p:cNvSpPr>
              <a:spLocks noChangeArrowheads="1"/>
            </p:cNvSpPr>
            <p:nvPr/>
          </p:nvSpPr>
          <p:spPr bwMode="auto">
            <a:xfrm>
              <a:off x="439" y="2189"/>
              <a:ext cx="2734" cy="1929"/>
            </a:xfrm>
            <a:prstGeom prst="roundRect">
              <a:avLst>
                <a:gd name="adj" fmla="val 51"/>
              </a:avLst>
            </a:prstGeom>
            <a:solidFill>
              <a:srgbClr val="CCFFFF">
                <a:alpha val="32941"/>
              </a:srgbClr>
            </a:solidFill>
            <a:ln w="9398">
              <a:solidFill>
                <a:srgbClr val="00FFFF"/>
              </a:solidFill>
              <a:round/>
              <a:headEnd/>
              <a:tailEnd/>
            </a:ln>
          </p:spPr>
          <p:txBody>
            <a:bodyPr wrap="none" lIns="91161" tIns="45582" rIns="91161" bIns="45582" anchor="ctr"/>
            <a:lstStyle/>
            <a:p>
              <a:pPr defTabSz="912056"/>
              <a:endParaRPr lang="en-US" dirty="0">
                <a:latin typeface="Verdana" pitchFamily="34" charset="0"/>
              </a:endParaRPr>
            </a:p>
          </p:txBody>
        </p:sp>
      </p:grpSp>
      <p:sp>
        <p:nvSpPr>
          <p:cNvPr id="3083" name="Text Box 22"/>
          <p:cNvSpPr txBox="1">
            <a:spLocks noChangeArrowheads="1"/>
          </p:cNvSpPr>
          <p:nvPr/>
        </p:nvSpPr>
        <p:spPr bwMode="auto">
          <a:xfrm>
            <a:off x="287338" y="1403358"/>
            <a:ext cx="9505950" cy="46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98" tIns="45501" rIns="90998" bIns="45501">
            <a:spAutoFit/>
          </a:bodyPr>
          <a:lstStyle/>
          <a:p>
            <a:pPr defTabSz="912056">
              <a:buClr>
                <a:srgbClr val="000000"/>
              </a:buClr>
              <a:buSzPct val="100000"/>
              <a:buFont typeface="Verdana" pitchFamily="34" charset="0"/>
              <a:buChar char="•"/>
              <a:tabLst>
                <a:tab pos="0" algn="l"/>
                <a:tab pos="447305" algn="l"/>
                <a:tab pos="896194" algn="l"/>
                <a:tab pos="1345080" algn="l"/>
                <a:tab pos="1793973" algn="l"/>
                <a:tab pos="2242864" algn="l"/>
                <a:tab pos="2688581" algn="l"/>
                <a:tab pos="3140645" algn="l"/>
                <a:tab pos="3589535" algn="l"/>
                <a:tab pos="4036838" algn="l"/>
                <a:tab pos="4487316" algn="l"/>
                <a:tab pos="4936205" algn="l"/>
                <a:tab pos="5385094" algn="l"/>
                <a:tab pos="5829228" algn="l"/>
                <a:tab pos="6282876" algn="l"/>
                <a:tab pos="6731763" algn="l"/>
                <a:tab pos="7179070" algn="l"/>
                <a:tab pos="7623199" algn="l"/>
                <a:tab pos="8078436" algn="l"/>
                <a:tab pos="8527326" algn="l"/>
                <a:tab pos="8971457" algn="l"/>
              </a:tabLst>
              <a:defRPr/>
            </a:pPr>
            <a:r>
              <a:rPr lang="en-GB" dirty="0">
                <a:solidFill>
                  <a:srgbClr val="0066FF"/>
                </a:solidFill>
                <a:latin typeface="Comic Sans MS" pitchFamily="66" charset="0"/>
              </a:rPr>
              <a:t>  </a:t>
            </a: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CP violation</a:t>
            </a:r>
            <a:r>
              <a:rPr lang="en-GB" sz="2400" dirty="0">
                <a:latin typeface="Comic Sans MS" pitchFamily="66" charset="0"/>
              </a:rPr>
              <a:t> accessible in suppressed </a:t>
            </a: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appearance</a:t>
            </a:r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experiments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GDR Neutrino 2011, LAPP-Annecy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AutoShape 27"/>
          <p:cNvSpPr>
            <a:spLocks noChangeArrowheads="1"/>
          </p:cNvSpPr>
          <p:nvPr/>
        </p:nvSpPr>
        <p:spPr bwMode="auto">
          <a:xfrm>
            <a:off x="0" y="9"/>
            <a:ext cx="10080625" cy="1331913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FFFFFF"/>
              </a:gs>
              <a:gs pos="100000">
                <a:srgbClr val="CCFF33">
                  <a:alpha val="32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64" tIns="45682" rIns="91364" bIns="45682" anchor="ctr"/>
          <a:lstStyle/>
          <a:p>
            <a:endParaRPr lang="fr-FR"/>
          </a:p>
        </p:txBody>
      </p:sp>
      <p:sp>
        <p:nvSpPr>
          <p:cNvPr id="205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1007227"/>
            <a:fld id="{88886344-ACDA-4B34-9C43-D55D5967D6E9}" type="slidenum">
              <a:rPr lang="en-US"/>
              <a:pPr defTabSz="1007227"/>
              <a:t>17</a:t>
            </a:fld>
            <a:endParaRPr lang="en-US" dirty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8063" y="0"/>
            <a:ext cx="9072562" cy="1009650"/>
          </a:xfrm>
        </p:spPr>
        <p:txBody>
          <a:bodyPr lIns="100307" tIns="50151" rIns="100307" bIns="50151" anchor="b"/>
          <a:lstStyle/>
          <a:p>
            <a:pPr>
              <a:tabLst>
                <a:tab pos="0" algn="l"/>
                <a:tab pos="447305" algn="l"/>
                <a:tab pos="896194" algn="l"/>
                <a:tab pos="1345080" algn="l"/>
                <a:tab pos="1793973" algn="l"/>
                <a:tab pos="2242864" algn="l"/>
                <a:tab pos="2688581" algn="l"/>
                <a:tab pos="3140645" algn="l"/>
                <a:tab pos="3589535" algn="l"/>
                <a:tab pos="4036838" algn="l"/>
                <a:tab pos="4487316" algn="l"/>
                <a:tab pos="4936205" algn="l"/>
                <a:tab pos="5385094" algn="l"/>
                <a:tab pos="5829228" algn="l"/>
                <a:tab pos="6282876" algn="l"/>
                <a:tab pos="6731763" algn="l"/>
                <a:tab pos="7179070" algn="l"/>
                <a:tab pos="7623199" algn="l"/>
                <a:tab pos="8078436" algn="l"/>
                <a:tab pos="8527326" algn="l"/>
                <a:tab pos="8971457" algn="l"/>
              </a:tabLst>
              <a:defRPr/>
            </a:pPr>
            <a:r>
              <a:rPr lang="el-GR" sz="5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δ</a:t>
            </a:r>
            <a:r>
              <a:rPr lang="en-GB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/>
              </a:rPr>
              <a:t> </a:t>
            </a:r>
            <a:r>
              <a:rPr lang="en-GB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acts as a phase shift</a:t>
            </a:r>
          </a:p>
        </p:txBody>
      </p:sp>
      <p:sp>
        <p:nvSpPr>
          <p:cNvPr id="2070" name="AutoShape 14"/>
          <p:cNvSpPr>
            <a:spLocks noChangeArrowheads="1"/>
          </p:cNvSpPr>
          <p:nvPr/>
        </p:nvSpPr>
        <p:spPr bwMode="auto">
          <a:xfrm>
            <a:off x="1295402" y="6227772"/>
            <a:ext cx="2659063" cy="1014781"/>
          </a:xfrm>
          <a:prstGeom prst="roundRect">
            <a:avLst>
              <a:gd name="adj" fmla="val 1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1211" tIns="45605" rIns="91211" bIns="45605" anchor="ctr"/>
          <a:lstStyle/>
          <a:p>
            <a:pPr defTabSz="912056" eaLnBrk="0" hangingPunct="0"/>
            <a:endParaRPr lang="en-US" dirty="0"/>
          </a:p>
        </p:txBody>
      </p:sp>
      <p:sp>
        <p:nvSpPr>
          <p:cNvPr id="2068" name="AutoShape 18"/>
          <p:cNvSpPr>
            <a:spLocks noChangeArrowheads="1"/>
          </p:cNvSpPr>
          <p:nvPr/>
        </p:nvSpPr>
        <p:spPr bwMode="auto">
          <a:xfrm>
            <a:off x="7416802" y="6227763"/>
            <a:ext cx="1617663" cy="710094"/>
          </a:xfrm>
          <a:prstGeom prst="roundRect">
            <a:avLst>
              <a:gd name="adj" fmla="val 222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1211" tIns="45605" rIns="91211" bIns="45605" anchor="ctr"/>
          <a:lstStyle/>
          <a:p>
            <a:pPr defTabSz="912056" eaLnBrk="0" hangingPunct="0"/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l="5170" t="5220" r="3447" b="7317"/>
          <a:stretch>
            <a:fillRect/>
          </a:stretch>
        </p:blipFill>
        <p:spPr bwMode="auto">
          <a:xfrm>
            <a:off x="544513" y="1646238"/>
            <a:ext cx="8915400" cy="5715000"/>
          </a:xfrm>
          <a:prstGeom prst="rect">
            <a:avLst/>
          </a:prstGeom>
          <a:noFill/>
        </p:spPr>
      </p:pic>
      <p:sp>
        <p:nvSpPr>
          <p:cNvPr id="8" name="Line Callout 3 7"/>
          <p:cNvSpPr/>
          <p:nvPr/>
        </p:nvSpPr>
        <p:spPr bwMode="auto">
          <a:xfrm>
            <a:off x="791840" y="1115540"/>
            <a:ext cx="6120680" cy="792088"/>
          </a:xfrm>
          <a:prstGeom prst="borderCallout3">
            <a:avLst>
              <a:gd name="adj1" fmla="val 52203"/>
              <a:gd name="adj2" fmla="val -1169"/>
              <a:gd name="adj3" fmla="val 52204"/>
              <a:gd name="adj4" fmla="val -6741"/>
              <a:gd name="adj5" fmla="val 413683"/>
              <a:gd name="adj6" fmla="val -6912"/>
              <a:gd name="adj7" fmla="val 413779"/>
              <a:gd name="adj8" fmla="val -249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64" tIns="45682" rIns="91364" bIns="45682" numCol="1" rtlCol="0" anchor="t" anchorCtr="0" compatLnSpc="1">
            <a:prstTxWarp prst="textNoShape">
              <a:avLst/>
            </a:prstTxWarp>
          </a:bodyPr>
          <a:lstStyle/>
          <a:p>
            <a:pPr algn="ctr" defTabSz="912056"/>
            <a:r>
              <a:rPr lang="en-US" dirty="0" smtClean="0">
                <a:latin typeface="Arial Rounded MT Bold" pitchFamily="34" charset="0"/>
              </a:rPr>
              <a:t>Appearance probability amplitude as a function </a:t>
            </a:r>
          </a:p>
          <a:p>
            <a:pPr algn="ctr" defTabSz="912056"/>
            <a:r>
              <a:rPr lang="en-US" dirty="0" smtClean="0">
                <a:latin typeface="Arial Rounded MT Bold" pitchFamily="34" charset="0"/>
              </a:rPr>
              <a:t>of E / L for different </a:t>
            </a:r>
            <a:r>
              <a:rPr lang="en-US" dirty="0" smtClean="0">
                <a:latin typeface="Arial Rounded MT Bold" pitchFamily="34" charset="0"/>
                <a:cs typeface="Times New Roman"/>
              </a:rPr>
              <a:t> CP phases</a:t>
            </a:r>
            <a:endParaRPr lang="en-US" dirty="0" smtClean="0">
              <a:latin typeface="Arial Rounded MT Bold" pitchFamily="34" charset="0"/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GDR Neutrino 2011, LAPP-Annecy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4"/>
          <p:cNvSpPr>
            <a:spLocks noChangeArrowheads="1"/>
          </p:cNvSpPr>
          <p:nvPr/>
        </p:nvSpPr>
        <p:spPr bwMode="auto">
          <a:xfrm>
            <a:off x="0" y="1"/>
            <a:ext cx="10080625" cy="900113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FFFFFF"/>
              </a:gs>
              <a:gs pos="100000">
                <a:srgbClr val="CCFF33">
                  <a:alpha val="32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64" tIns="45682" rIns="91364" bIns="45682" anchor="ctr"/>
          <a:lstStyle/>
          <a:p>
            <a:endParaRPr lang="fr-FR"/>
          </a:p>
        </p:txBody>
      </p:sp>
      <p:sp>
        <p:nvSpPr>
          <p:cNvPr id="512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1007227"/>
            <a:fld id="{F043A306-082B-4600-8B47-990ED2F18378}" type="slidenum">
              <a:rPr lang="en-US"/>
              <a:pPr defTabSz="1007227"/>
              <a:t>18</a:t>
            </a:fld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0"/>
            <a:ext cx="9575800" cy="792163"/>
          </a:xfrm>
        </p:spPr>
        <p:txBody>
          <a:bodyPr lIns="100533" tIns="50269" rIns="100533" bIns="50269" anchor="b">
            <a:normAutofit/>
          </a:bodyPr>
          <a:lstStyle/>
          <a:p>
            <a:pPr eaLnBrk="1" hangingPunct="1">
              <a:defRPr/>
            </a:pPr>
            <a:r>
              <a:rPr lang="en-GB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Neutrinos from</a:t>
            </a:r>
            <a:r>
              <a:rPr lang="es-ES" sz="4000" b="1" dirty="0">
                <a:solidFill>
                  <a:srgbClr val="FF0000"/>
                </a:solidFill>
              </a:rPr>
              <a:t> </a:t>
            </a:r>
            <a:r>
              <a:rPr lang="es-ES" sz="4000" b="1" dirty="0" err="1">
                <a:solidFill>
                  <a:srgbClr val="FF0000"/>
                </a:solidFill>
                <a:latin typeface="Comic Sans MS" pitchFamily="66" charset="0"/>
              </a:rPr>
              <a:t>Electron</a:t>
            </a:r>
            <a:r>
              <a:rPr lang="es-ES" sz="4000" b="1" dirty="0">
                <a:solidFill>
                  <a:srgbClr val="FF0000"/>
                </a:solidFill>
                <a:latin typeface="Comic Sans MS" pitchFamily="66" charset="0"/>
              </a:rPr>
              <a:t> Capture</a:t>
            </a:r>
            <a:endParaRPr lang="en-US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42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20432" y="899517"/>
            <a:ext cx="3240360" cy="2217903"/>
          </a:xfrm>
          <a:noFill/>
        </p:spPr>
      </p:pic>
      <p:sp>
        <p:nvSpPr>
          <p:cNvPr id="5135" name="Text Box 2"/>
          <p:cNvSpPr txBox="1">
            <a:spLocks noChangeArrowheads="1"/>
          </p:cNvSpPr>
          <p:nvPr/>
        </p:nvSpPr>
        <p:spPr bwMode="auto">
          <a:xfrm>
            <a:off x="215777" y="971528"/>
            <a:ext cx="2736850" cy="35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2056"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47305" algn="l"/>
                <a:tab pos="896194" algn="l"/>
                <a:tab pos="1345080" algn="l"/>
                <a:tab pos="1793973" algn="l"/>
                <a:tab pos="2242864" algn="l"/>
                <a:tab pos="2688581" algn="l"/>
                <a:tab pos="3140645" algn="l"/>
                <a:tab pos="3589535" algn="l"/>
                <a:tab pos="4036838" algn="l"/>
                <a:tab pos="4487316" algn="l"/>
                <a:tab pos="4936205" algn="l"/>
                <a:tab pos="5385094" algn="l"/>
                <a:tab pos="5829228" algn="l"/>
                <a:tab pos="6282876" algn="l"/>
                <a:tab pos="6731763" algn="l"/>
                <a:tab pos="7179070" algn="l"/>
                <a:tab pos="7623199" algn="l"/>
                <a:tab pos="8078436" algn="l"/>
                <a:tab pos="8527326" algn="l"/>
                <a:tab pos="8971457" algn="l"/>
              </a:tabLst>
            </a:pPr>
            <a:r>
              <a:rPr lang="en-GB" sz="2400" b="1" u="sng" dirty="0">
                <a:solidFill>
                  <a:srgbClr val="0000FF"/>
                </a:solidFill>
                <a:latin typeface="Comic Sans MS" pitchFamily="66" charset="0"/>
              </a:rPr>
              <a:t>Electron capture:</a:t>
            </a:r>
          </a:p>
        </p:txBody>
      </p:sp>
      <p:grpSp>
        <p:nvGrpSpPr>
          <p:cNvPr id="5137" name="Group 10"/>
          <p:cNvGrpSpPr>
            <a:grpSpLocks/>
          </p:cNvGrpSpPr>
          <p:nvPr/>
        </p:nvGrpSpPr>
        <p:grpSpPr bwMode="auto">
          <a:xfrm>
            <a:off x="287784" y="1547589"/>
            <a:ext cx="4176464" cy="1258573"/>
            <a:chOff x="439" y="1949"/>
            <a:chExt cx="2364" cy="985"/>
          </a:xfrm>
        </p:grpSpPr>
        <p:grpSp>
          <p:nvGrpSpPr>
            <p:cNvPr id="5155" name="Group 11"/>
            <p:cNvGrpSpPr>
              <a:grpSpLocks/>
            </p:cNvGrpSpPr>
            <p:nvPr/>
          </p:nvGrpSpPr>
          <p:grpSpPr bwMode="auto">
            <a:xfrm>
              <a:off x="535" y="1949"/>
              <a:ext cx="2234" cy="546"/>
              <a:chOff x="535" y="1949"/>
              <a:chExt cx="2234" cy="546"/>
            </a:xfrm>
          </p:grpSpPr>
          <p:pic>
            <p:nvPicPr>
              <p:cNvPr id="5162" name="Picture 1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0826" b="20595"/>
              <a:stretch>
                <a:fillRect/>
              </a:stretch>
            </p:blipFill>
            <p:spPr bwMode="auto">
              <a:xfrm>
                <a:off x="535" y="1949"/>
                <a:ext cx="2235" cy="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156" name="Group 13"/>
            <p:cNvGrpSpPr>
              <a:grpSpLocks/>
            </p:cNvGrpSpPr>
            <p:nvPr/>
          </p:nvGrpSpPr>
          <p:grpSpPr bwMode="auto">
            <a:xfrm>
              <a:off x="439" y="2524"/>
              <a:ext cx="871" cy="410"/>
              <a:chOff x="439" y="2524"/>
              <a:chExt cx="871" cy="410"/>
            </a:xfrm>
          </p:grpSpPr>
          <p:sp>
            <p:nvSpPr>
              <p:cNvPr id="5160" name="AutoShape 14"/>
              <p:cNvSpPr>
                <a:spLocks noChangeArrowheads="1"/>
              </p:cNvSpPr>
              <p:nvPr/>
            </p:nvSpPr>
            <p:spPr bwMode="auto">
              <a:xfrm>
                <a:off x="439" y="2524"/>
                <a:ext cx="871" cy="384"/>
              </a:xfrm>
              <a:prstGeom prst="roundRect">
                <a:avLst>
                  <a:gd name="adj" fmla="val 25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1151" tIns="45577" rIns="91151" bIns="45577" anchor="ctr"/>
              <a:lstStyle/>
              <a:p>
                <a:pPr defTabSz="912056"/>
                <a:endParaRPr lang="en-US" dirty="0">
                  <a:latin typeface="Verdana" pitchFamily="34" charset="0"/>
                </a:endParaRPr>
              </a:p>
            </p:txBody>
          </p:sp>
          <p:sp>
            <p:nvSpPr>
              <p:cNvPr id="5161" name="AutoShape 15"/>
              <p:cNvSpPr>
                <a:spLocks noChangeArrowheads="1"/>
              </p:cNvSpPr>
              <p:nvPr/>
            </p:nvSpPr>
            <p:spPr bwMode="auto">
              <a:xfrm>
                <a:off x="439" y="2525"/>
                <a:ext cx="710" cy="409"/>
              </a:xfrm>
              <a:prstGeom prst="roundRect">
                <a:avLst>
                  <a:gd name="adj" fmla="val 25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1065" tIns="45534" rIns="91065" bIns="45534">
                <a:spAutoFit/>
              </a:bodyPr>
              <a:lstStyle/>
              <a:p>
                <a:pPr defTabSz="912056">
                  <a:buClr>
                    <a:srgbClr val="000000"/>
                  </a:buClr>
                  <a:buSzPct val="100000"/>
                  <a:tabLst>
                    <a:tab pos="0" algn="l"/>
                    <a:tab pos="447305" algn="l"/>
                    <a:tab pos="896194" algn="l"/>
                    <a:tab pos="1345080" algn="l"/>
                    <a:tab pos="1793973" algn="l"/>
                    <a:tab pos="2242864" algn="l"/>
                    <a:tab pos="2688581" algn="l"/>
                    <a:tab pos="3140645" algn="l"/>
                    <a:tab pos="3589535" algn="l"/>
                    <a:tab pos="4036838" algn="l"/>
                    <a:tab pos="4487316" algn="l"/>
                    <a:tab pos="4936205" algn="l"/>
                    <a:tab pos="5385094" algn="l"/>
                    <a:tab pos="5829228" algn="l"/>
                    <a:tab pos="6282876" algn="l"/>
                    <a:tab pos="6731763" algn="l"/>
                    <a:tab pos="7179070" algn="l"/>
                    <a:tab pos="7623199" algn="l"/>
                    <a:tab pos="8078436" algn="l"/>
                    <a:tab pos="8527326" algn="l"/>
                    <a:tab pos="8971457" algn="l"/>
                  </a:tabLst>
                </a:pPr>
                <a:r>
                  <a:rPr lang="en-GB" sz="1400" dirty="0">
                    <a:latin typeface="Comic Sans MS" pitchFamily="66" charset="0"/>
                  </a:rPr>
                  <a:t>Z protons</a:t>
                </a:r>
              </a:p>
              <a:p>
                <a:pPr defTabSz="912056">
                  <a:buClr>
                    <a:srgbClr val="000000"/>
                  </a:buClr>
                  <a:buSzPct val="100000"/>
                  <a:tabLst>
                    <a:tab pos="0" algn="l"/>
                    <a:tab pos="447305" algn="l"/>
                    <a:tab pos="896194" algn="l"/>
                    <a:tab pos="1345080" algn="l"/>
                    <a:tab pos="1793973" algn="l"/>
                    <a:tab pos="2242864" algn="l"/>
                    <a:tab pos="2688581" algn="l"/>
                    <a:tab pos="3140645" algn="l"/>
                    <a:tab pos="3589535" algn="l"/>
                    <a:tab pos="4036838" algn="l"/>
                    <a:tab pos="4487316" algn="l"/>
                    <a:tab pos="4936205" algn="l"/>
                    <a:tab pos="5385094" algn="l"/>
                    <a:tab pos="5829228" algn="l"/>
                    <a:tab pos="6282876" algn="l"/>
                    <a:tab pos="6731763" algn="l"/>
                    <a:tab pos="7179070" algn="l"/>
                    <a:tab pos="7623199" algn="l"/>
                    <a:tab pos="8078436" algn="l"/>
                    <a:tab pos="8527326" algn="l"/>
                    <a:tab pos="8971457" algn="l"/>
                  </a:tabLst>
                </a:pPr>
                <a:r>
                  <a:rPr lang="en-GB" sz="1400" dirty="0">
                    <a:latin typeface="Comic Sans MS" pitchFamily="66" charset="0"/>
                  </a:rPr>
                  <a:t>N neutrons</a:t>
                </a:r>
              </a:p>
            </p:txBody>
          </p:sp>
        </p:grpSp>
        <p:grpSp>
          <p:nvGrpSpPr>
            <p:cNvPr id="5157" name="Group 16"/>
            <p:cNvGrpSpPr>
              <a:grpSpLocks/>
            </p:cNvGrpSpPr>
            <p:nvPr/>
          </p:nvGrpSpPr>
          <p:grpSpPr bwMode="auto">
            <a:xfrm>
              <a:off x="1735" y="2524"/>
              <a:ext cx="1068" cy="410"/>
              <a:chOff x="1735" y="2524"/>
              <a:chExt cx="1068" cy="410"/>
            </a:xfrm>
          </p:grpSpPr>
          <p:sp>
            <p:nvSpPr>
              <p:cNvPr id="5158" name="AutoShape 17"/>
              <p:cNvSpPr>
                <a:spLocks noChangeArrowheads="1"/>
              </p:cNvSpPr>
              <p:nvPr/>
            </p:nvSpPr>
            <p:spPr bwMode="auto">
              <a:xfrm>
                <a:off x="1735" y="2524"/>
                <a:ext cx="1068" cy="384"/>
              </a:xfrm>
              <a:prstGeom prst="roundRect">
                <a:avLst>
                  <a:gd name="adj" fmla="val 25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1151" tIns="45577" rIns="91151" bIns="45577" anchor="ctr"/>
              <a:lstStyle/>
              <a:p>
                <a:pPr defTabSz="912056"/>
                <a:endParaRPr lang="en-US" dirty="0">
                  <a:latin typeface="Verdana" pitchFamily="34" charset="0"/>
                </a:endParaRPr>
              </a:p>
            </p:txBody>
          </p:sp>
          <p:sp>
            <p:nvSpPr>
              <p:cNvPr id="5159" name="AutoShape 18"/>
              <p:cNvSpPr>
                <a:spLocks noChangeArrowheads="1"/>
              </p:cNvSpPr>
              <p:nvPr/>
            </p:nvSpPr>
            <p:spPr bwMode="auto">
              <a:xfrm>
                <a:off x="1735" y="2525"/>
                <a:ext cx="919" cy="409"/>
              </a:xfrm>
              <a:prstGeom prst="roundRect">
                <a:avLst>
                  <a:gd name="adj" fmla="val 25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1065" tIns="45534" rIns="91065" bIns="45534">
                <a:spAutoFit/>
              </a:bodyPr>
              <a:lstStyle/>
              <a:p>
                <a:pPr defTabSz="912056">
                  <a:buClr>
                    <a:srgbClr val="000000"/>
                  </a:buClr>
                  <a:buSzPct val="100000"/>
                  <a:tabLst>
                    <a:tab pos="0" algn="l"/>
                    <a:tab pos="447305" algn="l"/>
                    <a:tab pos="896194" algn="l"/>
                    <a:tab pos="1345080" algn="l"/>
                    <a:tab pos="1793973" algn="l"/>
                    <a:tab pos="2242864" algn="l"/>
                    <a:tab pos="2688581" algn="l"/>
                    <a:tab pos="3140645" algn="l"/>
                    <a:tab pos="3589535" algn="l"/>
                    <a:tab pos="4036838" algn="l"/>
                    <a:tab pos="4487316" algn="l"/>
                    <a:tab pos="4936205" algn="l"/>
                    <a:tab pos="5385094" algn="l"/>
                    <a:tab pos="5829228" algn="l"/>
                    <a:tab pos="6282876" algn="l"/>
                    <a:tab pos="6731763" algn="l"/>
                    <a:tab pos="7179070" algn="l"/>
                    <a:tab pos="7623199" algn="l"/>
                    <a:tab pos="8078436" algn="l"/>
                    <a:tab pos="8527326" algn="l"/>
                    <a:tab pos="8971457" algn="l"/>
                  </a:tabLst>
                </a:pPr>
                <a:r>
                  <a:rPr lang="en-GB" sz="1400" dirty="0">
                    <a:latin typeface="Verdana" pitchFamily="34" charset="0"/>
                  </a:rPr>
                  <a:t>Z-1 protons</a:t>
                </a:r>
              </a:p>
              <a:p>
                <a:pPr defTabSz="912056">
                  <a:buClr>
                    <a:srgbClr val="000000"/>
                  </a:buClr>
                  <a:buSzPct val="100000"/>
                  <a:tabLst>
                    <a:tab pos="0" algn="l"/>
                    <a:tab pos="447305" algn="l"/>
                    <a:tab pos="896194" algn="l"/>
                    <a:tab pos="1345080" algn="l"/>
                    <a:tab pos="1793973" algn="l"/>
                    <a:tab pos="2242864" algn="l"/>
                    <a:tab pos="2688581" algn="l"/>
                    <a:tab pos="3140645" algn="l"/>
                    <a:tab pos="3589535" algn="l"/>
                    <a:tab pos="4036838" algn="l"/>
                    <a:tab pos="4487316" algn="l"/>
                    <a:tab pos="4936205" algn="l"/>
                    <a:tab pos="5385094" algn="l"/>
                    <a:tab pos="5829228" algn="l"/>
                    <a:tab pos="6282876" algn="l"/>
                    <a:tab pos="6731763" algn="l"/>
                    <a:tab pos="7179070" algn="l"/>
                    <a:tab pos="7623199" algn="l"/>
                    <a:tab pos="8078436" algn="l"/>
                    <a:tab pos="8527326" algn="l"/>
                    <a:tab pos="8971457" algn="l"/>
                  </a:tabLst>
                </a:pPr>
                <a:r>
                  <a:rPr lang="en-GB" sz="1400" dirty="0">
                    <a:latin typeface="Verdana" pitchFamily="34" charset="0"/>
                  </a:rPr>
                  <a:t>N+1 neutrons</a:t>
                </a:r>
              </a:p>
            </p:txBody>
          </p:sp>
        </p:grpSp>
      </p:grp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87784" y="2915741"/>
            <a:ext cx="5184575" cy="11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912056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0" algn="l"/>
                <a:tab pos="447305" algn="l"/>
                <a:tab pos="896194" algn="l"/>
                <a:tab pos="1345080" algn="l"/>
                <a:tab pos="1793973" algn="l"/>
                <a:tab pos="2242864" algn="l"/>
                <a:tab pos="2688581" algn="l"/>
                <a:tab pos="3140645" algn="l"/>
                <a:tab pos="3589535" algn="l"/>
                <a:tab pos="4036838" algn="l"/>
                <a:tab pos="4487316" algn="l"/>
                <a:tab pos="4936205" algn="l"/>
                <a:tab pos="5385094" algn="l"/>
                <a:tab pos="5829228" algn="l"/>
                <a:tab pos="6282876" algn="l"/>
                <a:tab pos="6731763" algn="l"/>
                <a:tab pos="7179070" algn="l"/>
                <a:tab pos="7623199" algn="l"/>
                <a:tab pos="8078436" algn="l"/>
                <a:tab pos="8527326" algn="l"/>
                <a:tab pos="8971457" algn="l"/>
              </a:tabLst>
              <a:defRPr/>
            </a:pP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 body 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decay !</a:t>
            </a:r>
            <a:r>
              <a:rPr lang="en-GB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  <a:p>
            <a:pPr defTabSz="912056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0" algn="l"/>
                <a:tab pos="447305" algn="l"/>
                <a:tab pos="896194" algn="l"/>
                <a:tab pos="1345080" algn="l"/>
                <a:tab pos="1793973" algn="l"/>
                <a:tab pos="2242864" algn="l"/>
                <a:tab pos="2688581" algn="l"/>
                <a:tab pos="3140645" algn="l"/>
                <a:tab pos="3589535" algn="l"/>
                <a:tab pos="4036838" algn="l"/>
                <a:tab pos="4487316" algn="l"/>
                <a:tab pos="4936205" algn="l"/>
                <a:tab pos="5385094" algn="l"/>
                <a:tab pos="5829228" algn="l"/>
                <a:tab pos="6282876" algn="l"/>
                <a:tab pos="6731763" algn="l"/>
                <a:tab pos="7179070" algn="l"/>
                <a:tab pos="7623199" algn="l"/>
                <a:tab pos="8078436" algn="l"/>
                <a:tab pos="8527326" algn="l"/>
                <a:tab pos="8971457" algn="l"/>
              </a:tabLst>
              <a:defRPr/>
            </a:pPr>
            <a:endParaRPr lang="en-GB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defTabSz="912056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Char char="à"/>
              <a:tabLst>
                <a:tab pos="0" algn="l"/>
                <a:tab pos="447305" algn="l"/>
                <a:tab pos="896194" algn="l"/>
                <a:tab pos="1345080" algn="l"/>
                <a:tab pos="1793973" algn="l"/>
                <a:tab pos="2242864" algn="l"/>
                <a:tab pos="2688581" algn="l"/>
                <a:tab pos="3140645" algn="l"/>
                <a:tab pos="3589535" algn="l"/>
                <a:tab pos="4036838" algn="l"/>
                <a:tab pos="4487316" algn="l"/>
                <a:tab pos="4936205" algn="l"/>
                <a:tab pos="5385094" algn="l"/>
                <a:tab pos="5829228" algn="l"/>
                <a:tab pos="6282876" algn="l"/>
                <a:tab pos="6731763" algn="l"/>
                <a:tab pos="7179070" algn="l"/>
                <a:tab pos="7623199" algn="l"/>
                <a:tab pos="8078436" algn="l"/>
                <a:tab pos="8527326" algn="l"/>
                <a:tab pos="8971457" algn="l"/>
              </a:tabLst>
              <a:defRPr/>
            </a:pPr>
            <a:r>
              <a:rPr lang="en-GB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In </a:t>
            </a: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CM</a:t>
            </a:r>
            <a:r>
              <a:rPr lang="en-GB" dirty="0">
                <a:solidFill>
                  <a:srgbClr val="000000"/>
                </a:solidFill>
                <a:latin typeface="Comic Sans MS" pitchFamily="66" charset="0"/>
              </a:rPr>
              <a:t> , a </a:t>
            </a:r>
            <a:r>
              <a:rPr lang="en-GB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single discrete energy </a:t>
            </a:r>
            <a:endParaRPr lang="en-GB" dirty="0" smtClean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defTabSz="912056"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47305" algn="l"/>
                <a:tab pos="896194" algn="l"/>
                <a:tab pos="1345080" algn="l"/>
                <a:tab pos="1793973" algn="l"/>
                <a:tab pos="2242864" algn="l"/>
                <a:tab pos="2688581" algn="l"/>
                <a:tab pos="3140645" algn="l"/>
                <a:tab pos="3589535" algn="l"/>
                <a:tab pos="4036838" algn="l"/>
                <a:tab pos="4487316" algn="l"/>
                <a:tab pos="4936205" algn="l"/>
                <a:tab pos="5385094" algn="l"/>
                <a:tab pos="5829228" algn="l"/>
                <a:tab pos="6282876" algn="l"/>
                <a:tab pos="6731763" algn="l"/>
                <a:tab pos="7179070" algn="l"/>
                <a:tab pos="7623199" algn="l"/>
                <a:tab pos="8078436" algn="l"/>
                <a:tab pos="8527326" algn="l"/>
                <a:tab pos="8971457" algn="l"/>
              </a:tabLst>
              <a:defRPr/>
            </a:pPr>
            <a:r>
              <a:rPr lang="en-GB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Comic Sans MS" pitchFamily="66" charset="0"/>
              </a:rPr>
              <a:t>If </a:t>
            </a:r>
            <a:r>
              <a:rPr lang="en-GB" dirty="0">
                <a:solidFill>
                  <a:srgbClr val="000000"/>
                </a:solidFill>
                <a:latin typeface="Comic Sans MS" pitchFamily="66" charset="0"/>
              </a:rPr>
              <a:t>a single final nuclear level is populated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47824" y="5003973"/>
            <a:ext cx="8640390" cy="1315745"/>
          </a:xfrm>
          <a:prstGeom prst="rect">
            <a:avLst/>
          </a:prstGeom>
          <a:gradFill rotWithShape="1">
            <a:gsLst>
              <a:gs pos="0">
                <a:srgbClr val="CCCC00">
                  <a:alpha val="56000"/>
                </a:srgbClr>
              </a:gs>
              <a:gs pos="100000">
                <a:srgbClr val="CCCC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912056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Char char="•"/>
              <a:tabLst>
                <a:tab pos="0" algn="l"/>
                <a:tab pos="447305" algn="l"/>
                <a:tab pos="896194" algn="l"/>
                <a:tab pos="1345080" algn="l"/>
                <a:tab pos="1793973" algn="l"/>
                <a:tab pos="2242864" algn="l"/>
                <a:tab pos="2688581" algn="l"/>
                <a:tab pos="3140645" algn="l"/>
                <a:tab pos="3589535" algn="l"/>
                <a:tab pos="4036838" algn="l"/>
                <a:tab pos="4487316" algn="l"/>
                <a:tab pos="4936205" algn="l"/>
                <a:tab pos="5385094" algn="l"/>
                <a:tab pos="5829228" algn="l"/>
                <a:tab pos="6282876" algn="l"/>
                <a:tab pos="6731763" algn="l"/>
                <a:tab pos="7179070" algn="l"/>
                <a:tab pos="7623199" algn="l"/>
                <a:tab pos="8078436" algn="l"/>
                <a:tab pos="8527326" algn="l"/>
                <a:tab pos="8971457" algn="l"/>
              </a:tabLst>
              <a:defRPr/>
            </a:pP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From  </a:t>
            </a:r>
            <a:r>
              <a:rPr lang="en-GB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the   </a:t>
            </a:r>
            <a:r>
              <a:rPr lang="en-GB" sz="2400" b="1" u="sng" dirty="0">
                <a:solidFill>
                  <a:srgbClr val="0000FF"/>
                </a:solidFill>
                <a:latin typeface="Comic Sans MS" pitchFamily="66" charset="0"/>
              </a:rPr>
              <a:t>single energy</a:t>
            </a:r>
            <a:r>
              <a:rPr lang="en-GB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en-GB" sz="2400" b="1" dirty="0">
                <a:solidFill>
                  <a:srgbClr val="0000FF"/>
                </a:solidFill>
                <a:latin typeface="Comic Sans MS" pitchFamily="66" charset="0"/>
              </a:rPr>
              <a:t>EC  neutrino  spectrum</a:t>
            </a:r>
            <a:r>
              <a:rPr lang="en-GB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 </a:t>
            </a:r>
            <a:r>
              <a:rPr lang="en-GB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we  can  get  a</a:t>
            </a: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pure  </a:t>
            </a:r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and 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monochromatic </a:t>
            </a:r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beam</a:t>
            </a:r>
            <a:r>
              <a:rPr lang="en-GB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by </a:t>
            </a:r>
            <a:r>
              <a:rPr lang="en-GB" sz="2400" dirty="0">
                <a:solidFill>
                  <a:srgbClr val="3333CC"/>
                </a:solidFill>
                <a:latin typeface="Comic Sans MS" pitchFamily="66" charset="0"/>
              </a:rPr>
              <a:t>accelerating ec-unstable ions</a:t>
            </a: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GB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and choosing forward </a:t>
            </a:r>
            <a:r>
              <a:rPr lang="el-G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ν</a:t>
            </a:r>
            <a:r>
              <a:rPr lang="es-E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’s</a:t>
            </a:r>
          </a:p>
          <a:p>
            <a:pPr defTabSz="912056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Char char="•"/>
              <a:tabLst>
                <a:tab pos="0" algn="l"/>
                <a:tab pos="447305" algn="l"/>
                <a:tab pos="896194" algn="l"/>
                <a:tab pos="1345080" algn="l"/>
                <a:tab pos="1793973" algn="l"/>
                <a:tab pos="2242864" algn="l"/>
                <a:tab pos="2688581" algn="l"/>
                <a:tab pos="3140645" algn="l"/>
                <a:tab pos="3589535" algn="l"/>
                <a:tab pos="4036838" algn="l"/>
                <a:tab pos="4487316" algn="l"/>
                <a:tab pos="4936205" algn="l"/>
                <a:tab pos="5385094" algn="l"/>
                <a:tab pos="5829228" algn="l"/>
                <a:tab pos="6282876" algn="l"/>
                <a:tab pos="6731763" algn="l"/>
                <a:tab pos="7179070" algn="l"/>
                <a:tab pos="7623199" algn="l"/>
                <a:tab pos="8078436" algn="l"/>
                <a:tab pos="8527326" algn="l"/>
                <a:tab pos="8971457" algn="l"/>
              </a:tabLst>
              <a:defRPr/>
            </a:pPr>
            <a:endParaRPr lang="en-GB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5472360" y="3635821"/>
            <a:ext cx="4320480" cy="1296144"/>
            <a:chOff x="3415" y="2861"/>
            <a:chExt cx="2782" cy="786"/>
          </a:xfrm>
        </p:grpSpPr>
        <p:sp>
          <p:nvSpPr>
            <p:cNvPr id="5150" name="AutoShape 5"/>
            <p:cNvSpPr>
              <a:spLocks noChangeArrowheads="1"/>
            </p:cNvSpPr>
            <p:nvPr/>
          </p:nvSpPr>
          <p:spPr bwMode="auto">
            <a:xfrm>
              <a:off x="3415" y="2861"/>
              <a:ext cx="2783" cy="787"/>
            </a:xfrm>
            <a:prstGeom prst="roundRect">
              <a:avLst>
                <a:gd name="adj" fmla="val 125"/>
              </a:avLst>
            </a:prstGeom>
            <a:solidFill>
              <a:srgbClr val="99CC00">
                <a:alpha val="54901"/>
              </a:srgbClr>
            </a:solidFill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 wrap="none" lIns="91161" tIns="45582" rIns="91161" bIns="45582" anchor="ctr"/>
            <a:lstStyle/>
            <a:p>
              <a:pPr defTabSz="912056"/>
              <a:endParaRPr lang="en-US" dirty="0">
                <a:latin typeface="Verdana" pitchFamily="34" charset="0"/>
              </a:endParaRPr>
            </a:p>
          </p:txBody>
        </p:sp>
        <p:pic>
          <p:nvPicPr>
            <p:cNvPr id="5151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15" y="2861"/>
              <a:ext cx="2783" cy="78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5152" name="AutoShape 7"/>
            <p:cNvSpPr>
              <a:spLocks noChangeArrowheads="1"/>
            </p:cNvSpPr>
            <p:nvPr/>
          </p:nvSpPr>
          <p:spPr bwMode="auto">
            <a:xfrm>
              <a:off x="3415" y="2861"/>
              <a:ext cx="2783" cy="787"/>
            </a:xfrm>
            <a:prstGeom prst="roundRect">
              <a:avLst>
                <a:gd name="adj" fmla="val 125"/>
              </a:avLst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 wrap="none" lIns="91161" tIns="45582" rIns="91161" bIns="45582" anchor="ctr"/>
            <a:lstStyle/>
            <a:p>
              <a:pPr defTabSz="912056"/>
              <a:endParaRPr lang="en-US" dirty="0">
                <a:latin typeface="Verdana" pitchFamily="34" charset="0"/>
              </a:endParaRPr>
            </a:p>
          </p:txBody>
        </p:sp>
      </p:grpSp>
      <p:sp>
        <p:nvSpPr>
          <p:cNvPr id="5148" name="Text Box 27"/>
          <p:cNvSpPr txBox="1">
            <a:spLocks noChangeArrowheads="1"/>
          </p:cNvSpPr>
          <p:nvPr/>
        </p:nvSpPr>
        <p:spPr bwMode="auto">
          <a:xfrm>
            <a:off x="9072760" y="3131771"/>
            <a:ext cx="431800" cy="278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88" tIns="45496" rIns="90988" bIns="45496">
            <a:spAutoFit/>
          </a:bodyPr>
          <a:lstStyle/>
          <a:p>
            <a:pPr defTabSz="912056" eaLnBrk="0" hangingPunct="0"/>
            <a:r>
              <a:rPr lang="en-US" sz="1200" dirty="0">
                <a:latin typeface="Times New Roman" pitchFamily="18" charset="0"/>
              </a:rPr>
              <a:t>E</a:t>
            </a:r>
            <a:r>
              <a:rPr lang="el-GR" sz="1200" baseline="-25000" dirty="0">
                <a:latin typeface="Times New Roman" pitchFamily="18" charset="0"/>
                <a:cs typeface="Times New Roman" pitchFamily="18" charset="0"/>
              </a:rPr>
              <a:t>ν</a:t>
            </a:r>
            <a:endParaRPr lang="el-GR"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608264" y="1475258"/>
            <a:ext cx="1944688" cy="1186650"/>
            <a:chOff x="5111874" y="3779837"/>
            <a:chExt cx="1944688" cy="1186651"/>
          </a:xfrm>
        </p:grpSpPr>
        <p:grpSp>
          <p:nvGrpSpPr>
            <p:cNvPr id="5139" name="Group 19"/>
            <p:cNvGrpSpPr>
              <a:grpSpLocks/>
            </p:cNvGrpSpPr>
            <p:nvPr/>
          </p:nvGrpSpPr>
          <p:grpSpPr bwMode="auto">
            <a:xfrm>
              <a:off x="5256185" y="3779837"/>
              <a:ext cx="1008088" cy="758826"/>
              <a:chOff x="3272" y="1577"/>
              <a:chExt cx="663" cy="478"/>
            </a:xfrm>
          </p:grpSpPr>
          <p:sp>
            <p:nvSpPr>
              <p:cNvPr id="5153" name="AutoShape 20"/>
              <p:cNvSpPr>
                <a:spLocks noChangeArrowheads="1"/>
              </p:cNvSpPr>
              <p:nvPr/>
            </p:nvSpPr>
            <p:spPr bwMode="auto">
              <a:xfrm>
                <a:off x="3319" y="1804"/>
                <a:ext cx="616" cy="251"/>
              </a:xfrm>
              <a:prstGeom prst="roundRect">
                <a:avLst>
                  <a:gd name="adj" fmla="val 398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1151" tIns="45577" rIns="91151" bIns="45577" anchor="ctr"/>
              <a:lstStyle/>
              <a:p>
                <a:pPr defTabSz="912056"/>
                <a:endParaRPr lang="en-US" dirty="0">
                  <a:latin typeface="Verdana" pitchFamily="34" charset="0"/>
                </a:endParaRPr>
              </a:p>
            </p:txBody>
          </p:sp>
          <p:sp>
            <p:nvSpPr>
              <p:cNvPr id="24597" name="AutoShape 21"/>
              <p:cNvSpPr>
                <a:spLocks noChangeArrowheads="1"/>
              </p:cNvSpPr>
              <p:nvPr/>
            </p:nvSpPr>
            <p:spPr bwMode="auto">
              <a:xfrm>
                <a:off x="3272" y="1577"/>
                <a:ext cx="564" cy="223"/>
              </a:xfrm>
              <a:prstGeom prst="roundRect">
                <a:avLst>
                  <a:gd name="adj" fmla="val 398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1065" tIns="45534" rIns="91065" bIns="45534">
                <a:spAutoFit/>
              </a:bodyPr>
              <a:lstStyle/>
              <a:p>
                <a:pPr defTabSz="912056">
                  <a:buClr>
                    <a:srgbClr val="000000"/>
                  </a:buClr>
                  <a:buSzPct val="100000"/>
                  <a:tabLst>
                    <a:tab pos="0" algn="l"/>
                    <a:tab pos="447305" algn="l"/>
                    <a:tab pos="896194" algn="l"/>
                    <a:tab pos="1345080" algn="l"/>
                    <a:tab pos="1793973" algn="l"/>
                    <a:tab pos="2242864" algn="l"/>
                    <a:tab pos="2688581" algn="l"/>
                    <a:tab pos="3140645" algn="l"/>
                    <a:tab pos="3589535" algn="l"/>
                    <a:tab pos="4036838" algn="l"/>
                    <a:tab pos="4487316" algn="l"/>
                    <a:tab pos="4936205" algn="l"/>
                    <a:tab pos="5385094" algn="l"/>
                    <a:tab pos="5829228" algn="l"/>
                    <a:tab pos="6282876" algn="l"/>
                    <a:tab pos="6731763" algn="l"/>
                    <a:tab pos="7179070" algn="l"/>
                    <a:tab pos="7623199" algn="l"/>
                    <a:tab pos="8078436" algn="l"/>
                    <a:tab pos="8527326" algn="l"/>
                    <a:tab pos="8971457" algn="l"/>
                  </a:tabLst>
                  <a:defRPr/>
                </a:pPr>
                <a:r>
                  <a:rPr lang="en-GB" sz="17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boost</a:t>
                </a:r>
              </a:p>
            </p:txBody>
          </p:sp>
        </p:grpSp>
        <p:sp>
          <p:nvSpPr>
            <p:cNvPr id="24585" name="Text Box 9"/>
            <p:cNvSpPr txBox="1">
              <a:spLocks noChangeArrowheads="1"/>
            </p:cNvSpPr>
            <p:nvPr/>
          </p:nvSpPr>
          <p:spPr bwMode="auto">
            <a:xfrm>
              <a:off x="5111874" y="4356223"/>
              <a:ext cx="1944688" cy="610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065" tIns="45534" rIns="91065" bIns="45534">
              <a:spAutoFit/>
            </a:bodyPr>
            <a:lstStyle/>
            <a:p>
              <a:pPr defTabSz="912056">
                <a:buClr>
                  <a:srgbClr val="000000"/>
                </a:buClr>
                <a:buSzPct val="100000"/>
                <a:tabLst>
                  <a:tab pos="0" algn="l"/>
                  <a:tab pos="447305" algn="l"/>
                  <a:tab pos="896194" algn="l"/>
                  <a:tab pos="1345080" algn="l"/>
                  <a:tab pos="1793973" algn="l"/>
                  <a:tab pos="2242864" algn="l"/>
                  <a:tab pos="2688581" algn="l"/>
                  <a:tab pos="3140645" algn="l"/>
                  <a:tab pos="3589535" algn="l"/>
                  <a:tab pos="4036838" algn="l"/>
                  <a:tab pos="4487316" algn="l"/>
                  <a:tab pos="4936205" algn="l"/>
                  <a:tab pos="5385094" algn="l"/>
                  <a:tab pos="5829228" algn="l"/>
                  <a:tab pos="6282876" algn="l"/>
                  <a:tab pos="6731763" algn="l"/>
                  <a:tab pos="7179070" algn="l"/>
                  <a:tab pos="7623199" algn="l"/>
                  <a:tab pos="8078436" algn="l"/>
                  <a:tab pos="8527326" algn="l"/>
                  <a:tab pos="8971457" algn="l"/>
                </a:tabLst>
                <a:defRPr/>
              </a:pPr>
              <a:r>
                <a:rPr lang="en-GB" sz="17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Forward direction</a:t>
              </a:r>
            </a:p>
          </p:txBody>
        </p:sp>
        <p:sp>
          <p:nvSpPr>
            <p:cNvPr id="5149" name="Line 7"/>
            <p:cNvSpPr>
              <a:spLocks noChangeShapeType="1"/>
            </p:cNvSpPr>
            <p:nvPr/>
          </p:nvSpPr>
          <p:spPr bwMode="auto">
            <a:xfrm>
              <a:off x="5471914" y="4212207"/>
              <a:ext cx="649287" cy="0"/>
            </a:xfrm>
            <a:prstGeom prst="line">
              <a:avLst/>
            </a:prstGeom>
            <a:noFill/>
            <a:ln w="635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" name="AutoShape 24"/>
          <p:cNvSpPr>
            <a:spLocks noChangeArrowheads="1"/>
          </p:cNvSpPr>
          <p:nvPr/>
        </p:nvSpPr>
        <p:spPr bwMode="auto">
          <a:xfrm>
            <a:off x="3024188" y="3779840"/>
            <a:ext cx="2135188" cy="289196"/>
          </a:xfrm>
          <a:prstGeom prst="roundRect">
            <a:avLst>
              <a:gd name="adj" fmla="val 431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1075" tIns="45539" rIns="91075" bIns="45539" anchor="ctr"/>
          <a:lstStyle/>
          <a:p>
            <a:pPr defTabSz="912056"/>
            <a:endParaRPr lang="en-US" dirty="0">
              <a:latin typeface="Verdana" pitchFamily="34" charset="0"/>
            </a:endParaRPr>
          </a:p>
        </p:txBody>
      </p:sp>
      <p:sp>
        <p:nvSpPr>
          <p:cNvPr id="49" name="AutoShape 25"/>
          <p:cNvSpPr>
            <a:spLocks noChangeArrowheads="1"/>
          </p:cNvSpPr>
          <p:nvPr/>
        </p:nvSpPr>
        <p:spPr bwMode="auto">
          <a:xfrm>
            <a:off x="287784" y="6732165"/>
            <a:ext cx="4752528" cy="338102"/>
          </a:xfrm>
          <a:prstGeom prst="roundRect">
            <a:avLst>
              <a:gd name="adj" fmla="val 431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lIns="90988" tIns="45496" rIns="90988" bIns="45496">
            <a:spAutoFit/>
          </a:bodyPr>
          <a:lstStyle/>
          <a:p>
            <a:pPr defTabSz="912056">
              <a:buClr>
                <a:srgbClr val="000000"/>
              </a:buClr>
              <a:buSzPct val="100000"/>
              <a:tabLst>
                <a:tab pos="0" algn="l"/>
                <a:tab pos="447305" algn="l"/>
                <a:tab pos="896194" algn="l"/>
                <a:tab pos="1345080" algn="l"/>
                <a:tab pos="1793973" algn="l"/>
                <a:tab pos="2242864" algn="l"/>
                <a:tab pos="2688581" algn="l"/>
                <a:tab pos="3140645" algn="l"/>
                <a:tab pos="3589535" algn="l"/>
                <a:tab pos="4036838" algn="l"/>
                <a:tab pos="4487316" algn="l"/>
                <a:tab pos="4936205" algn="l"/>
                <a:tab pos="5385094" algn="l"/>
                <a:tab pos="5829228" algn="l"/>
                <a:tab pos="6282876" algn="l"/>
                <a:tab pos="6731763" algn="l"/>
                <a:tab pos="7179070" algn="l"/>
                <a:tab pos="7623199" algn="l"/>
                <a:tab pos="8078436" algn="l"/>
                <a:tab pos="8527326" algn="l"/>
                <a:tab pos="8971457" algn="l"/>
              </a:tabLst>
            </a:pPr>
            <a:r>
              <a:rPr lang="en-GB" sz="1600" b="1" dirty="0">
                <a:latin typeface="Comic Sans MS" pitchFamily="66" charset="0"/>
              </a:rPr>
              <a:t>J. Bernabeu, </a:t>
            </a:r>
            <a:r>
              <a:rPr lang="en-GB" sz="1600" b="1" dirty="0" smtClean="0">
                <a:latin typeface="Comic Sans MS" pitchFamily="66" charset="0"/>
              </a:rPr>
              <a:t>et. al. </a:t>
            </a:r>
            <a:r>
              <a:rPr lang="en-US" sz="1600" b="1" dirty="0" smtClean="0"/>
              <a:t>JHEP 0512 (2005) 014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5472360" y="3275781"/>
            <a:ext cx="1685077" cy="369332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Neutrino flux:</a:t>
            </a:r>
            <a:endParaRPr lang="fr-FR" b="1" dirty="0"/>
          </a:p>
        </p:txBody>
      </p:sp>
      <p:sp>
        <p:nvSpPr>
          <p:cNvPr id="33" name="ZoneTexte 32"/>
          <p:cNvSpPr txBox="1"/>
          <p:nvPr/>
        </p:nvSpPr>
        <p:spPr>
          <a:xfrm>
            <a:off x="503808" y="5724053"/>
            <a:ext cx="9001000" cy="1057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056"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47305" algn="l"/>
                <a:tab pos="896194" algn="l"/>
                <a:tab pos="1345080" algn="l"/>
                <a:tab pos="1793973" algn="l"/>
                <a:tab pos="2242864" algn="l"/>
                <a:tab pos="2688581" algn="l"/>
                <a:tab pos="3140645" algn="l"/>
                <a:tab pos="3589535" algn="l"/>
                <a:tab pos="4036838" algn="l"/>
                <a:tab pos="4487316" algn="l"/>
                <a:tab pos="4936205" algn="l"/>
                <a:tab pos="5385094" algn="l"/>
                <a:tab pos="5829228" algn="l"/>
                <a:tab pos="6282876" algn="l"/>
                <a:tab pos="6731763" algn="l"/>
                <a:tab pos="7179070" algn="l"/>
                <a:tab pos="7623199" algn="l"/>
                <a:tab pos="8078436" algn="l"/>
                <a:tab pos="8527326" algn="l"/>
                <a:tab pos="8971457" algn="l"/>
              </a:tabLst>
              <a:defRPr/>
            </a:pP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     </a:t>
            </a:r>
          </a:p>
          <a:p>
            <a:pPr defTabSz="912056"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47305" algn="l"/>
                <a:tab pos="896194" algn="l"/>
                <a:tab pos="1345080" algn="l"/>
                <a:tab pos="1793973" algn="l"/>
                <a:tab pos="2242864" algn="l"/>
                <a:tab pos="2688581" algn="l"/>
                <a:tab pos="3140645" algn="l"/>
                <a:tab pos="3589535" algn="l"/>
                <a:tab pos="4036838" algn="l"/>
                <a:tab pos="4487316" algn="l"/>
                <a:tab pos="4936205" algn="l"/>
                <a:tab pos="5385094" algn="l"/>
                <a:tab pos="5829228" algn="l"/>
                <a:tab pos="6282876" algn="l"/>
                <a:tab pos="6731763" algn="l"/>
                <a:tab pos="7179070" algn="l"/>
                <a:tab pos="7623199" algn="l"/>
                <a:tab pos="8078436" algn="l"/>
                <a:tab pos="8527326" algn="l"/>
                <a:tab pos="8971457" algn="l"/>
              </a:tabLst>
              <a:defRPr/>
            </a:pP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  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 One can concentrate all the intensity at the most appropriate  energy  for extracting the neutrino parameters</a:t>
            </a: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</a:t>
            </a:r>
            <a:endParaRPr lang="en-GB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4" name="Espace réservé du pied de page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GDR Neutrino 2011, LAPP-Annecy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AutoShape 8"/>
          <p:cNvSpPr>
            <a:spLocks noChangeArrowheads="1"/>
          </p:cNvSpPr>
          <p:nvPr/>
        </p:nvSpPr>
        <p:spPr bwMode="auto">
          <a:xfrm>
            <a:off x="0" y="0"/>
            <a:ext cx="10080625" cy="1042988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CCFF33"/>
              </a:gs>
              <a:gs pos="50000">
                <a:srgbClr val="FFFFFF"/>
              </a:gs>
              <a:gs pos="100000">
                <a:srgbClr val="CCFF33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lIns="91364" tIns="45682" rIns="91364" bIns="45682" anchor="ctr"/>
          <a:lstStyle/>
          <a:p>
            <a:endParaRPr lang="fr-FR"/>
          </a:p>
        </p:txBody>
      </p:sp>
      <p:sp>
        <p:nvSpPr>
          <p:cNvPr id="2457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1007227"/>
            <a:fld id="{1B3F1574-1FA5-482F-83A6-9DCAF8AE93DD}" type="slidenum">
              <a:rPr lang="en-US"/>
              <a:pPr defTabSz="1007227"/>
              <a:t>19</a:t>
            </a:fld>
            <a:endParaRPr lang="en-US" dirty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8063" y="250825"/>
            <a:ext cx="9072562" cy="661988"/>
          </a:xfrm>
        </p:spPr>
        <p:txBody>
          <a:bodyPr lIns="100469" tIns="50237" rIns="100469" bIns="50237" anchor="b">
            <a:normAutofit/>
          </a:bodyPr>
          <a:lstStyle/>
          <a:p>
            <a:pPr algn="l" eaLnBrk="1" hangingPunct="1"/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Implementation of EC Beams</a:t>
            </a:r>
          </a:p>
        </p:txBody>
      </p:sp>
      <p:sp>
        <p:nvSpPr>
          <p:cNvPr id="25610" name="Text Box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1801" y="1115541"/>
            <a:ext cx="9361039" cy="1223962"/>
          </a:xfrm>
        </p:spPr>
        <p:txBody>
          <a:bodyPr lIns="100490" tIns="50247" rIns="100490" bIns="50247"/>
          <a:lstStyle/>
          <a:p>
            <a:pPr defTabSz="912056">
              <a:lnSpc>
                <a:spcPct val="90000"/>
              </a:lnSpc>
              <a:spcBef>
                <a:spcPct val="0"/>
              </a:spcBef>
              <a:defRPr/>
            </a:pPr>
            <a:endParaRPr lang="en-GB" sz="20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defTabSz="912056"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Facility with an EC channel  would require a different approach to acceleration and storage of the  ion beam compared to the standard </a:t>
            </a:r>
            <a:endParaRPr lang="en-GB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defTabSz="912056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beta-beam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as the atomic electrons of the ions cannot be fully stripped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4582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36056" y="4139877"/>
            <a:ext cx="4248472" cy="2723517"/>
          </a:xfrm>
          <a:noFill/>
        </p:spPr>
      </p:pic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575816" y="2411685"/>
            <a:ext cx="8425383" cy="64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065" tIns="45534" rIns="91065" bIns="45534">
            <a:spAutoFit/>
          </a:bodyPr>
          <a:lstStyle/>
          <a:p>
            <a:pPr defTabSz="912056" eaLnBrk="0" hangingPunct="0">
              <a:buFontTx/>
              <a:buChar char="•"/>
              <a:defRPr/>
            </a:pP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GB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Partly charged ions have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short vacuum life-time</a:t>
            </a:r>
            <a:r>
              <a:rPr lang="en-GB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against collisions. </a:t>
            </a:r>
          </a:p>
          <a:p>
            <a:pPr defTabSz="912056" eaLnBrk="0" hangingPunct="0">
              <a:defRPr/>
            </a:pPr>
            <a:r>
              <a:rPr lang="en-GB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</a:t>
            </a:r>
            <a:r>
              <a:rPr lang="en-GB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interesting  </a:t>
            </a:r>
            <a:r>
              <a:rPr lang="en-GB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isotopes have to have   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4584" name="Text Box 13"/>
          <p:cNvSpPr txBox="1">
            <a:spLocks noChangeArrowheads="1"/>
          </p:cNvSpPr>
          <p:nvPr/>
        </p:nvSpPr>
        <p:spPr bwMode="auto">
          <a:xfrm>
            <a:off x="2880072" y="3131765"/>
            <a:ext cx="5138738" cy="446492"/>
          </a:xfrm>
          <a:prstGeom prst="rect">
            <a:avLst/>
          </a:prstGeom>
          <a:solidFill>
            <a:srgbClr val="00CCFF">
              <a:alpha val="16862"/>
            </a:srgbClr>
          </a:solidFill>
          <a:ln w="9525">
            <a:noFill/>
            <a:miter lim="800000"/>
            <a:headEnd/>
            <a:tailEnd/>
          </a:ln>
        </p:spPr>
        <p:txBody>
          <a:bodyPr lIns="90998" tIns="45501" rIns="90998" bIns="45501">
            <a:spAutoFit/>
          </a:bodyPr>
          <a:lstStyle/>
          <a:p>
            <a:pPr defTabSz="912056">
              <a:lnSpc>
                <a:spcPct val="95000"/>
              </a:lnSpc>
              <a:buClr>
                <a:srgbClr val="000000"/>
              </a:buClr>
              <a:buSzPct val="45000"/>
            </a:pPr>
            <a:r>
              <a:rPr lang="en-GB" b="1" dirty="0">
                <a:solidFill>
                  <a:srgbClr val="000000"/>
                </a:solidFill>
                <a:latin typeface="Comic Sans MS" pitchFamily="66" charset="0"/>
              </a:rPr>
              <a:t>half-life &lt; vacuum half-life ~ few min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503808" y="3707829"/>
            <a:ext cx="6481763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2056" hangingPunct="0">
              <a:lnSpc>
                <a:spcPct val="94000"/>
              </a:lnSpc>
              <a:buClr>
                <a:srgbClr val="000000"/>
              </a:buClr>
              <a:buSzPct val="45000"/>
              <a:tabLst>
                <a:tab pos="723301" algn="l"/>
                <a:tab pos="1446596" algn="l"/>
                <a:tab pos="2169898" algn="l"/>
                <a:tab pos="2893199" algn="l"/>
                <a:tab pos="3616497" algn="l"/>
                <a:tab pos="4339800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For the rest, setup similar to that of a beta-beam:</a:t>
            </a: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GDR Neutrino 2011, LAPP-Annecy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gdrneutrino.in2p3.fr/logo_gdrnu_fm_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79000"/>
          </a:blip>
          <a:srcRect/>
          <a:stretch>
            <a:fillRect/>
          </a:stretch>
        </p:blipFill>
        <p:spPr bwMode="auto">
          <a:xfrm>
            <a:off x="1" y="179437"/>
            <a:ext cx="10080624" cy="662793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2">
                <a:lumMod val="90000"/>
                <a:alpha val="47000"/>
              </a:schemeClr>
            </a:outerShdw>
          </a:effectLst>
        </p:spPr>
      </p:pic>
      <p:sp>
        <p:nvSpPr>
          <p:cNvPr id="10243" name="AutoShape 4"/>
          <p:cNvSpPr>
            <a:spLocks noChangeArrowheads="1"/>
          </p:cNvSpPr>
          <p:nvPr/>
        </p:nvSpPr>
        <p:spPr bwMode="auto">
          <a:xfrm>
            <a:off x="-4" y="0"/>
            <a:ext cx="10080629" cy="1331564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79000">
                <a:srgbClr val="66FFFF"/>
              </a:gs>
              <a:gs pos="100000">
                <a:srgbClr val="CCFF33">
                  <a:alpha val="34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64" tIns="45682" rIns="91364" bIns="45682" anchor="ctr"/>
          <a:lstStyle/>
          <a:p>
            <a:endParaRPr lang="fr-FR"/>
          </a:p>
        </p:txBody>
      </p:sp>
      <p:sp>
        <p:nvSpPr>
          <p:cNvPr id="342018" name="Rectangle 2"/>
          <p:cNvSpPr>
            <a:spLocks noChangeArrowheads="1"/>
          </p:cNvSpPr>
          <p:nvPr/>
        </p:nvSpPr>
        <p:spPr bwMode="auto">
          <a:xfrm>
            <a:off x="575816" y="251445"/>
            <a:ext cx="828833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448890">
              <a:tabLst>
                <a:tab pos="0" algn="l"/>
                <a:tab pos="447305" algn="l"/>
                <a:tab pos="896194" algn="l"/>
                <a:tab pos="1345080" algn="l"/>
                <a:tab pos="1793973" algn="l"/>
                <a:tab pos="2242864" algn="l"/>
                <a:tab pos="2688581" algn="l"/>
                <a:tab pos="3140645" algn="l"/>
                <a:tab pos="3589535" algn="l"/>
                <a:tab pos="4036838" algn="l"/>
                <a:tab pos="4487316" algn="l"/>
                <a:tab pos="4936205" algn="l"/>
                <a:tab pos="5385094" algn="l"/>
                <a:tab pos="5829228" algn="l"/>
                <a:tab pos="6282876" algn="l"/>
                <a:tab pos="6731763" algn="l"/>
                <a:tab pos="7179070" algn="l"/>
                <a:tab pos="7623199" algn="l"/>
                <a:tab pos="8078436" algn="l"/>
                <a:tab pos="8527326" algn="l"/>
                <a:tab pos="8971457" algn="l"/>
              </a:tabLst>
              <a:defRPr/>
            </a:pPr>
            <a:r>
              <a:rPr lang="en-GB" sz="4600" b="1" dirty="0">
                <a:solidFill>
                  <a:schemeClr val="tx2"/>
                </a:solidFill>
              </a:rPr>
              <a:t> </a:t>
            </a:r>
            <a:r>
              <a:rPr lang="en-GB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Outline</a:t>
            </a:r>
            <a:r>
              <a:rPr lang="en-GB" sz="6000" b="1" dirty="0" smtClean="0">
                <a:solidFill>
                  <a:schemeClr val="tx2"/>
                </a:solidFill>
              </a:rPr>
              <a:t> </a:t>
            </a:r>
            <a:endParaRPr lang="en-GB" sz="6000" b="1" dirty="0">
              <a:solidFill>
                <a:schemeClr val="tx2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5775" y="1403573"/>
            <a:ext cx="9577065" cy="5544616"/>
            <a:chOff x="295" y="1196"/>
            <a:chExt cx="5903" cy="3225"/>
          </a:xfrm>
        </p:grpSpPr>
        <p:sp>
          <p:nvSpPr>
            <p:cNvPr id="10246" name="AutoShape 4"/>
            <p:cNvSpPr>
              <a:spLocks noChangeArrowheads="1"/>
            </p:cNvSpPr>
            <p:nvPr/>
          </p:nvSpPr>
          <p:spPr bwMode="auto">
            <a:xfrm>
              <a:off x="295" y="1229"/>
              <a:ext cx="5903" cy="3097"/>
            </a:xfrm>
            <a:prstGeom prst="roundRect">
              <a:avLst>
                <a:gd name="adj" fmla="val 2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1161" tIns="45582" rIns="91161" bIns="45582" anchor="ctr"/>
            <a:lstStyle/>
            <a:p>
              <a:pPr defTabSz="912056"/>
              <a:endParaRPr lang="en-US" dirty="0">
                <a:latin typeface="Verdana" pitchFamily="34" charset="0"/>
              </a:endParaRPr>
            </a:p>
          </p:txBody>
        </p:sp>
        <p:sp>
          <p:nvSpPr>
            <p:cNvPr id="342021" name="Text Box 5"/>
            <p:cNvSpPr txBox="1">
              <a:spLocks noChangeArrowheads="1"/>
            </p:cNvSpPr>
            <p:nvPr/>
          </p:nvSpPr>
          <p:spPr bwMode="auto">
            <a:xfrm>
              <a:off x="481" y="1196"/>
              <a:ext cx="5543" cy="3225"/>
            </a:xfrm>
            <a:prstGeom prst="rect">
              <a:avLst/>
            </a:prstGeom>
            <a:solidFill>
              <a:srgbClr val="00CCFF">
                <a:alpha val="5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428270" indent="-323583" defTabSz="912056">
                <a:lnSpc>
                  <a:spcPct val="120000"/>
                </a:lnSpc>
                <a:spcAft>
                  <a:spcPts val="1425"/>
                </a:spcAft>
                <a:buClr>
                  <a:srgbClr val="99CC00"/>
                </a:buClr>
                <a:buSzPct val="120000"/>
                <a:buFont typeface="Wingdings" pitchFamily="2" charset="2"/>
                <a:buChar char=""/>
                <a:tabLst>
                  <a:tab pos="428270" algn="l"/>
                  <a:tab pos="875573" algn="l"/>
                  <a:tab pos="1322877" algn="l"/>
                  <a:tab pos="1773353" algn="l"/>
                  <a:tab pos="2222245" algn="l"/>
                  <a:tab pos="2671133" algn="l"/>
                  <a:tab pos="3120026" algn="l"/>
                  <a:tab pos="3568915" algn="l"/>
                  <a:tab pos="4017803" algn="l"/>
                  <a:tab pos="4463521" algn="l"/>
                  <a:tab pos="4915584" algn="l"/>
                  <a:tab pos="5364475" algn="l"/>
                  <a:tab pos="5813364" algn="l"/>
                  <a:tab pos="6257496" algn="l"/>
                  <a:tab pos="6711143" algn="l"/>
                  <a:tab pos="7160032" algn="l"/>
                  <a:tab pos="7605751" algn="l"/>
                  <a:tab pos="8049882" algn="l"/>
                  <a:tab pos="8506702" algn="l"/>
                  <a:tab pos="8954008" algn="l"/>
                  <a:tab pos="9398140" algn="l"/>
                </a:tabLst>
                <a:defRPr/>
              </a:pPr>
              <a:r>
                <a:rPr lang="en-GB" sz="24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Leptonic</a:t>
              </a:r>
              <a:r>
                <a:rPr lang="en-GB" sz="24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 CP Violation</a:t>
              </a:r>
            </a:p>
            <a:p>
              <a:pPr marL="428270" indent="-323583" defTabSz="912056">
                <a:lnSpc>
                  <a:spcPct val="120000"/>
                </a:lnSpc>
                <a:spcAft>
                  <a:spcPts val="1425"/>
                </a:spcAft>
                <a:buClr>
                  <a:srgbClr val="99CC00"/>
                </a:buClr>
                <a:buSzPct val="120000"/>
                <a:buFont typeface="Wingdings" pitchFamily="2" charset="2"/>
                <a:buChar char=""/>
                <a:tabLst>
                  <a:tab pos="428270" algn="l"/>
                  <a:tab pos="875573" algn="l"/>
                  <a:tab pos="1322877" algn="l"/>
                  <a:tab pos="1773353" algn="l"/>
                  <a:tab pos="2222245" algn="l"/>
                  <a:tab pos="2671133" algn="l"/>
                  <a:tab pos="3120026" algn="l"/>
                  <a:tab pos="3568915" algn="l"/>
                  <a:tab pos="4017803" algn="l"/>
                  <a:tab pos="4463521" algn="l"/>
                  <a:tab pos="4915584" algn="l"/>
                  <a:tab pos="5364475" algn="l"/>
                  <a:tab pos="5813364" algn="l"/>
                  <a:tab pos="6257496" algn="l"/>
                  <a:tab pos="6711143" algn="l"/>
                  <a:tab pos="7160032" algn="l"/>
                  <a:tab pos="7605751" algn="l"/>
                  <a:tab pos="8049882" algn="l"/>
                  <a:tab pos="8506702" algn="l"/>
                  <a:tab pos="8954008" algn="l"/>
                  <a:tab pos="9398140" algn="l"/>
                </a:tabLst>
                <a:defRPr/>
              </a:pPr>
              <a:r>
                <a:rPr lang="en-GB" sz="24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Current status: the third mixing angle</a:t>
              </a:r>
            </a:p>
            <a:p>
              <a:pPr marL="428270" indent="-323583" defTabSz="912056">
                <a:lnSpc>
                  <a:spcPct val="120000"/>
                </a:lnSpc>
                <a:spcAft>
                  <a:spcPts val="1425"/>
                </a:spcAft>
                <a:buClr>
                  <a:srgbClr val="99CC00"/>
                </a:buClr>
                <a:buSzPct val="120000"/>
                <a:buFont typeface="Wingdings" pitchFamily="2" charset="2"/>
                <a:buChar char=""/>
                <a:tabLst>
                  <a:tab pos="428270" algn="l"/>
                  <a:tab pos="875573" algn="l"/>
                  <a:tab pos="1322877" algn="l"/>
                  <a:tab pos="1773353" algn="l"/>
                  <a:tab pos="2222245" algn="l"/>
                  <a:tab pos="2671133" algn="l"/>
                  <a:tab pos="3120026" algn="l"/>
                  <a:tab pos="3568915" algn="l"/>
                  <a:tab pos="4017803" algn="l"/>
                  <a:tab pos="4463521" algn="l"/>
                  <a:tab pos="4915584" algn="l"/>
                  <a:tab pos="5364475" algn="l"/>
                  <a:tab pos="5813364" algn="l"/>
                  <a:tab pos="6257496" algn="l"/>
                  <a:tab pos="6711143" algn="l"/>
                  <a:tab pos="7160032" algn="l"/>
                  <a:tab pos="7605751" algn="l"/>
                  <a:tab pos="8049882" algn="l"/>
                  <a:tab pos="8506702" algn="l"/>
                  <a:tab pos="8954008" algn="l"/>
                  <a:tab pos="9398140" algn="l"/>
                </a:tabLst>
                <a:defRPr/>
              </a:pPr>
              <a:r>
                <a:rPr lang="en-GB" sz="24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Beta Beams</a:t>
              </a:r>
            </a:p>
            <a:p>
              <a:pPr marL="885091" lvl="1" indent="-323583" defTabSz="912056">
                <a:lnSpc>
                  <a:spcPct val="120000"/>
                </a:lnSpc>
                <a:spcAft>
                  <a:spcPts val="1425"/>
                </a:spcAft>
                <a:buClr>
                  <a:srgbClr val="99CC00"/>
                </a:buClr>
                <a:buSzPct val="120000"/>
                <a:buFont typeface="Wingdings" pitchFamily="2" charset="2"/>
                <a:buChar char=""/>
                <a:tabLst>
                  <a:tab pos="428270" algn="l"/>
                  <a:tab pos="875573" algn="l"/>
                  <a:tab pos="1322877" algn="l"/>
                  <a:tab pos="1773353" algn="l"/>
                  <a:tab pos="2222245" algn="l"/>
                  <a:tab pos="2671133" algn="l"/>
                  <a:tab pos="3120026" algn="l"/>
                  <a:tab pos="3568915" algn="l"/>
                  <a:tab pos="4017803" algn="l"/>
                  <a:tab pos="4463521" algn="l"/>
                  <a:tab pos="4915584" algn="l"/>
                  <a:tab pos="5364475" algn="l"/>
                  <a:tab pos="5813364" algn="l"/>
                  <a:tab pos="6257496" algn="l"/>
                  <a:tab pos="6711143" algn="l"/>
                  <a:tab pos="7160032" algn="l"/>
                  <a:tab pos="7605751" algn="l"/>
                  <a:tab pos="8049882" algn="l"/>
                  <a:tab pos="8506702" algn="l"/>
                  <a:tab pos="8954008" algn="l"/>
                  <a:tab pos="9398140" algn="l"/>
                </a:tabLst>
                <a:defRPr/>
              </a:pPr>
              <a:r>
                <a:rPr lang="en-GB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CPV Discovery </a:t>
              </a:r>
              <a:r>
                <a:rPr lang="en-GB" sz="24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Potential </a:t>
              </a:r>
              <a:endParaRPr lang="en-GB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endParaRPr>
            </a:p>
            <a:p>
              <a:pPr marL="428270" indent="-323583" defTabSz="912056">
                <a:lnSpc>
                  <a:spcPct val="120000"/>
                </a:lnSpc>
                <a:spcAft>
                  <a:spcPts val="1425"/>
                </a:spcAft>
                <a:buClr>
                  <a:srgbClr val="99CC00"/>
                </a:buClr>
                <a:buSzPct val="120000"/>
                <a:buFont typeface="Wingdings" pitchFamily="2" charset="2"/>
                <a:buChar char=""/>
                <a:tabLst>
                  <a:tab pos="428270" algn="l"/>
                  <a:tab pos="875573" algn="l"/>
                  <a:tab pos="1322877" algn="l"/>
                  <a:tab pos="1773353" algn="l"/>
                  <a:tab pos="2222245" algn="l"/>
                  <a:tab pos="2671133" algn="l"/>
                  <a:tab pos="3120026" algn="l"/>
                  <a:tab pos="3568915" algn="l"/>
                  <a:tab pos="4017803" algn="l"/>
                  <a:tab pos="4463521" algn="l"/>
                  <a:tab pos="4915584" algn="l"/>
                  <a:tab pos="5364475" algn="l"/>
                  <a:tab pos="5813364" algn="l"/>
                  <a:tab pos="6257496" algn="l"/>
                  <a:tab pos="6711143" algn="l"/>
                  <a:tab pos="7160032" algn="l"/>
                  <a:tab pos="7605751" algn="l"/>
                  <a:tab pos="8049882" algn="l"/>
                  <a:tab pos="8506702" algn="l"/>
                  <a:tab pos="8954008" algn="l"/>
                  <a:tab pos="9398140" algn="l"/>
                </a:tabLst>
                <a:defRPr/>
              </a:pPr>
              <a:r>
                <a:rPr lang="en-GB" sz="24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CP </a:t>
              </a:r>
              <a:r>
                <a:rPr lang="en-GB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Violation without antineutrinos: Energy </a:t>
              </a:r>
              <a:r>
                <a:rPr lang="en-GB" sz="24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Dependence</a:t>
              </a:r>
            </a:p>
            <a:p>
              <a:pPr marL="428270" indent="-323583" defTabSz="912056">
                <a:lnSpc>
                  <a:spcPct val="120000"/>
                </a:lnSpc>
                <a:spcAft>
                  <a:spcPts val="1425"/>
                </a:spcAft>
                <a:buClr>
                  <a:srgbClr val="99CC00"/>
                </a:buClr>
                <a:buSzPct val="120000"/>
                <a:buFont typeface="Wingdings" pitchFamily="2" charset="2"/>
                <a:buChar char=""/>
                <a:tabLst>
                  <a:tab pos="428270" algn="l"/>
                  <a:tab pos="875573" algn="l"/>
                  <a:tab pos="1322877" algn="l"/>
                  <a:tab pos="1773353" algn="l"/>
                  <a:tab pos="2222245" algn="l"/>
                  <a:tab pos="2671133" algn="l"/>
                  <a:tab pos="3120026" algn="l"/>
                  <a:tab pos="3568915" algn="l"/>
                  <a:tab pos="4017803" algn="l"/>
                  <a:tab pos="4463521" algn="l"/>
                  <a:tab pos="4915584" algn="l"/>
                  <a:tab pos="5364475" algn="l"/>
                  <a:tab pos="5813364" algn="l"/>
                  <a:tab pos="6257496" algn="l"/>
                  <a:tab pos="6711143" algn="l"/>
                  <a:tab pos="7160032" algn="l"/>
                  <a:tab pos="7605751" algn="l"/>
                  <a:tab pos="8049882" algn="l"/>
                  <a:tab pos="8506702" algn="l"/>
                  <a:tab pos="8954008" algn="l"/>
                  <a:tab pos="9398140" algn="l"/>
                </a:tabLst>
                <a:defRPr/>
              </a:pPr>
              <a:r>
                <a:rPr lang="en-GB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Monochromatic </a:t>
              </a:r>
              <a:r>
                <a:rPr lang="en-GB" sz="24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Beams</a:t>
              </a:r>
              <a:endParaRPr lang="en-GB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endParaRPr>
            </a:p>
            <a:p>
              <a:pPr marL="428270" indent="-323583" defTabSz="912056">
                <a:lnSpc>
                  <a:spcPct val="120000"/>
                </a:lnSpc>
                <a:spcAft>
                  <a:spcPts val="1425"/>
                </a:spcAft>
                <a:buClr>
                  <a:srgbClr val="99CC00"/>
                </a:buClr>
                <a:buSzPct val="120000"/>
                <a:buFont typeface="Wingdings" pitchFamily="2" charset="2"/>
                <a:buChar char=""/>
                <a:tabLst>
                  <a:tab pos="428270" algn="l"/>
                  <a:tab pos="875573" algn="l"/>
                  <a:tab pos="1322877" algn="l"/>
                  <a:tab pos="1773353" algn="l"/>
                  <a:tab pos="2222245" algn="l"/>
                  <a:tab pos="2671133" algn="l"/>
                  <a:tab pos="3120026" algn="l"/>
                  <a:tab pos="3568915" algn="l"/>
                  <a:tab pos="4017803" algn="l"/>
                  <a:tab pos="4463521" algn="l"/>
                  <a:tab pos="4915584" algn="l"/>
                  <a:tab pos="5364475" algn="l"/>
                  <a:tab pos="5813364" algn="l"/>
                  <a:tab pos="6257496" algn="l"/>
                  <a:tab pos="6711143" algn="l"/>
                  <a:tab pos="7160032" algn="l"/>
                  <a:tab pos="7605751" algn="l"/>
                  <a:tab pos="8049882" algn="l"/>
                  <a:tab pos="8506702" algn="l"/>
                  <a:tab pos="8954008" algn="l"/>
                  <a:tab pos="9398140" algn="l"/>
                </a:tabLst>
                <a:defRPr/>
              </a:pPr>
              <a:r>
                <a:rPr lang="en-GB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A combined BB and EC experiment for the same ion </a:t>
              </a:r>
              <a:endParaRPr lang="en-GB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endParaRPr>
            </a:p>
            <a:p>
              <a:pPr marL="885091" lvl="1" indent="-323583" defTabSz="912056">
                <a:lnSpc>
                  <a:spcPct val="120000"/>
                </a:lnSpc>
                <a:spcAft>
                  <a:spcPts val="1425"/>
                </a:spcAft>
                <a:buClr>
                  <a:srgbClr val="99CC00"/>
                </a:buClr>
                <a:buSzPct val="120000"/>
                <a:buFont typeface="Wingdings" pitchFamily="2" charset="2"/>
                <a:buChar char=""/>
                <a:tabLst>
                  <a:tab pos="428270" algn="l"/>
                  <a:tab pos="875573" algn="l"/>
                  <a:tab pos="1322877" algn="l"/>
                  <a:tab pos="1773353" algn="l"/>
                  <a:tab pos="2222245" algn="l"/>
                  <a:tab pos="2671133" algn="l"/>
                  <a:tab pos="3120026" algn="l"/>
                  <a:tab pos="3568915" algn="l"/>
                  <a:tab pos="4017803" algn="l"/>
                  <a:tab pos="4463521" algn="l"/>
                  <a:tab pos="4915584" algn="l"/>
                  <a:tab pos="5364475" algn="l"/>
                  <a:tab pos="5813364" algn="l"/>
                  <a:tab pos="6257496" algn="l"/>
                  <a:tab pos="6711143" algn="l"/>
                  <a:tab pos="7160032" algn="l"/>
                  <a:tab pos="7605751" algn="l"/>
                  <a:tab pos="8049882" algn="l"/>
                  <a:tab pos="8506702" algn="l"/>
                  <a:tab pos="8954008" algn="l"/>
                  <a:tab pos="9398140" algn="l"/>
                </a:tabLst>
                <a:defRPr/>
              </a:pPr>
              <a:r>
                <a:rPr lang="en-GB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CPV Discovery </a:t>
              </a:r>
              <a:r>
                <a:rPr lang="en-GB" sz="24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Potential</a:t>
              </a:r>
              <a:endParaRPr lang="en-GB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endParaRPr>
            </a:p>
            <a:p>
              <a:pPr marL="428270" indent="-323583" defTabSz="912056">
                <a:lnSpc>
                  <a:spcPct val="120000"/>
                </a:lnSpc>
                <a:spcAft>
                  <a:spcPts val="1425"/>
                </a:spcAft>
                <a:buClr>
                  <a:srgbClr val="99CC00"/>
                </a:buClr>
                <a:buSzPct val="120000"/>
                <a:buFont typeface="Wingdings" pitchFamily="2" charset="2"/>
                <a:buChar char=""/>
                <a:tabLst>
                  <a:tab pos="428270" algn="l"/>
                  <a:tab pos="875573" algn="l"/>
                  <a:tab pos="1322877" algn="l"/>
                  <a:tab pos="1773353" algn="l"/>
                  <a:tab pos="2222245" algn="l"/>
                  <a:tab pos="2671133" algn="l"/>
                  <a:tab pos="3120026" algn="l"/>
                  <a:tab pos="3568915" algn="l"/>
                  <a:tab pos="4017803" algn="l"/>
                  <a:tab pos="4463521" algn="l"/>
                  <a:tab pos="4915584" algn="l"/>
                  <a:tab pos="5364475" algn="l"/>
                  <a:tab pos="5813364" algn="l"/>
                  <a:tab pos="6257496" algn="l"/>
                  <a:tab pos="6711143" algn="l"/>
                  <a:tab pos="7160032" algn="l"/>
                  <a:tab pos="7605751" algn="l"/>
                  <a:tab pos="8049882" algn="l"/>
                  <a:tab pos="8506702" algn="l"/>
                  <a:tab pos="8954008" algn="l"/>
                  <a:tab pos="9398140" algn="l"/>
                </a:tabLst>
                <a:defRPr/>
              </a:pPr>
              <a:r>
                <a:rPr lang="en-GB" sz="24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Conclusions </a:t>
              </a:r>
              <a:endParaRPr lang="en-GB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GDR Neutrino 2011, LAPP-Annecy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AutoShape 47"/>
          <p:cNvSpPr>
            <a:spLocks noChangeArrowheads="1"/>
          </p:cNvSpPr>
          <p:nvPr/>
        </p:nvSpPr>
        <p:spPr bwMode="auto">
          <a:xfrm>
            <a:off x="1" y="0"/>
            <a:ext cx="9576816" cy="1043533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FFFFFF"/>
              </a:gs>
              <a:gs pos="100000">
                <a:srgbClr val="CCFF33">
                  <a:alpha val="32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64" tIns="45682" rIns="91364" bIns="45682" anchor="ctr"/>
          <a:lstStyle/>
          <a:p>
            <a:endParaRPr lang="fr-FR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1007227"/>
            <a:fld id="{747AFF9C-176F-47CA-ABBC-24BC67B7E894}" type="slidenum">
              <a:rPr lang="en-US"/>
              <a:pPr defTabSz="1007227"/>
              <a:t>20</a:t>
            </a:fld>
            <a:endParaRPr lang="en-US" dirty="0"/>
          </a:p>
        </p:txBody>
      </p:sp>
      <p:pic>
        <p:nvPicPr>
          <p:cNvPr id="61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824" y="4139877"/>
            <a:ext cx="3035452" cy="236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03808" y="1979637"/>
            <a:ext cx="3456384" cy="191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78" tIns="45491" rIns="90978" bIns="45491">
            <a:spAutoFit/>
          </a:bodyPr>
          <a:lstStyle/>
          <a:p>
            <a:pPr defTabSz="912056">
              <a:lnSpc>
                <a:spcPct val="94000"/>
              </a:lnSpc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0" algn="l"/>
                <a:tab pos="447305" algn="l"/>
                <a:tab pos="896194" algn="l"/>
                <a:tab pos="1345080" algn="l"/>
                <a:tab pos="1793973" algn="l"/>
                <a:tab pos="2242864" algn="l"/>
                <a:tab pos="2688581" algn="l"/>
                <a:tab pos="3140645" algn="l"/>
                <a:tab pos="3589535" algn="l"/>
                <a:tab pos="4036838" algn="l"/>
                <a:tab pos="4487316" algn="l"/>
                <a:tab pos="4936205" algn="l"/>
                <a:tab pos="5385094" algn="l"/>
                <a:tab pos="5829228" algn="l"/>
                <a:tab pos="6282876" algn="l"/>
                <a:tab pos="6731763" algn="l"/>
                <a:tab pos="7179070" algn="l"/>
                <a:tab pos="7623199" algn="l"/>
                <a:tab pos="8078436" algn="l"/>
                <a:tab pos="8527326" algn="l"/>
                <a:tab pos="8971457" algn="l"/>
              </a:tabLst>
              <a:defRPr/>
            </a:pPr>
            <a:r>
              <a:rPr lang="en-GB" dirty="0">
                <a:solidFill>
                  <a:srgbClr val="0000FF"/>
                </a:solidFill>
                <a:latin typeface="Comic Sans MS" pitchFamily="66" charset="0"/>
              </a:rPr>
              <a:t> The “breakthrough”</a:t>
            </a:r>
            <a:r>
              <a:rPr lang="en-GB" dirty="0">
                <a:solidFill>
                  <a:srgbClr val="000000"/>
                </a:solidFill>
                <a:latin typeface="Comic Sans MS" pitchFamily="66" charset="0"/>
              </a:rPr>
              <a:t> came thanks to the </a:t>
            </a:r>
            <a:r>
              <a:rPr lang="en-GB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dirty="0">
                <a:solidFill>
                  <a:srgbClr val="0000FF"/>
                </a:solidFill>
                <a:latin typeface="Comic Sans MS" pitchFamily="66" charset="0"/>
              </a:rPr>
              <a:t>discovery of isotopes with small half-lives of  one min or less</a:t>
            </a:r>
            <a:r>
              <a:rPr lang="en-GB" dirty="0">
                <a:solidFill>
                  <a:srgbClr val="000000"/>
                </a:solidFill>
                <a:latin typeface="Comic Sans MS" pitchFamily="66" charset="0"/>
              </a:rPr>
              <a:t>,  which decay in neutrino channels  near 100% to </a:t>
            </a:r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SINGLE Gamow-Teller resonance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</a:t>
            </a:r>
          </a:p>
        </p:txBody>
      </p:sp>
      <p:sp>
        <p:nvSpPr>
          <p:cNvPr id="6153" name="Text Box 6"/>
          <p:cNvSpPr txBox="1">
            <a:spLocks noChangeArrowheads="1"/>
          </p:cNvSpPr>
          <p:nvPr/>
        </p:nvSpPr>
        <p:spPr bwMode="auto">
          <a:xfrm>
            <a:off x="2808064" y="6516141"/>
            <a:ext cx="2016224" cy="24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78" tIns="45491" rIns="90978" bIns="45491">
            <a:spAutoFit/>
          </a:bodyPr>
          <a:lstStyle/>
          <a:p>
            <a:pPr defTabSz="912056" eaLnBrk="0" hangingPunct="0"/>
            <a:r>
              <a:rPr lang="en-US" sz="1000" b="1" dirty="0" smtClean="0">
                <a:latin typeface="Times New Roman" pitchFamily="18" charset="0"/>
              </a:rPr>
              <a:t> Nuclear</a:t>
            </a:r>
            <a:endParaRPr lang="en-US" sz="1000" b="1" dirty="0">
              <a:latin typeface="Times New Roman" pitchFamily="18" charset="0"/>
            </a:endParaRPr>
          </a:p>
        </p:txBody>
      </p:sp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987430" y="6103939"/>
            <a:ext cx="760951" cy="36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046" tIns="45524" rIns="91046" bIns="45524">
            <a:spAutoFit/>
          </a:bodyPr>
          <a:lstStyle/>
          <a:p>
            <a:pPr defTabSz="912056" eaLnBrk="0" hangingPunct="0"/>
            <a:r>
              <a:rPr lang="en-US" dirty="0"/>
              <a:t>         </a:t>
            </a:r>
          </a:p>
        </p:txBody>
      </p:sp>
      <p:sp>
        <p:nvSpPr>
          <p:cNvPr id="6155" name="Text Box 12"/>
          <p:cNvSpPr txBox="1">
            <a:spLocks noChangeArrowheads="1"/>
          </p:cNvSpPr>
          <p:nvPr/>
        </p:nvSpPr>
        <p:spPr bwMode="auto">
          <a:xfrm>
            <a:off x="4586292" y="6967539"/>
            <a:ext cx="183935" cy="36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046" tIns="45524" rIns="91046" bIns="45524">
            <a:spAutoFit/>
          </a:bodyPr>
          <a:lstStyle/>
          <a:p>
            <a:pPr defTabSz="912056" eaLnBrk="0" hangingPunct="0"/>
            <a:endParaRPr lang="en-US" dirty="0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359792" y="1115541"/>
            <a:ext cx="9361488" cy="7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65" tIns="45534" rIns="91065" bIns="45534">
            <a:spAutoFit/>
          </a:bodyPr>
          <a:lstStyle/>
          <a:p>
            <a:pPr defTabSz="912056">
              <a:buFontTx/>
              <a:buChar char="•"/>
              <a:defRPr/>
            </a:pPr>
            <a:r>
              <a:rPr lang="en-GB" b="1" dirty="0">
                <a:latin typeface="Verdana" pitchFamily="34" charset="0"/>
              </a:rPr>
              <a:t> </a:t>
            </a:r>
            <a:r>
              <a:rPr lang="en-GB" dirty="0">
                <a:latin typeface="Comic Sans MS" pitchFamily="66" charset="0"/>
              </a:rPr>
              <a:t>In proton rich nuclei (to restore the same orbital angular momentum </a:t>
            </a:r>
          </a:p>
          <a:p>
            <a:pPr defTabSz="912056">
              <a:defRPr/>
            </a:pPr>
            <a:r>
              <a:rPr lang="en-GB" dirty="0">
                <a:latin typeface="Comic Sans MS" pitchFamily="66" charset="0"/>
              </a:rPr>
              <a:t>for protons and neutrons</a:t>
            </a:r>
            <a:r>
              <a:rPr lang="en-GB" b="1" dirty="0">
                <a:latin typeface="Comic Sans MS" pitchFamily="66" charset="0"/>
              </a:rPr>
              <a:t>)</a:t>
            </a:r>
            <a:r>
              <a:rPr lang="en-GB" dirty="0">
                <a:solidFill>
                  <a:srgbClr val="0000FF"/>
                </a:solidFill>
                <a:latin typeface="Verdana" pitchFamily="34" charset="0"/>
              </a:rPr>
              <a:t>  </a:t>
            </a:r>
            <a:r>
              <a:rPr lang="en-GB" sz="2400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 </a:t>
            </a:r>
            <a:r>
              <a:rPr lang="en-GB" sz="2400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dirty="0" err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Superallowed</a:t>
            </a:r>
            <a:r>
              <a:rPr lang="en-GB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Gamow-Teller transition</a:t>
            </a:r>
            <a:endParaRPr lang="en-US" dirty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6174" name="Text Box 76"/>
          <p:cNvSpPr txBox="1">
            <a:spLocks noChangeArrowheads="1"/>
          </p:cNvSpPr>
          <p:nvPr/>
        </p:nvSpPr>
        <p:spPr bwMode="auto">
          <a:xfrm>
            <a:off x="627071" y="4735515"/>
            <a:ext cx="184268" cy="3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11" tIns="45605" rIns="91211" bIns="45605">
            <a:spAutoFit/>
          </a:bodyPr>
          <a:lstStyle/>
          <a:p>
            <a:pPr defTabSz="912056" eaLnBrk="0" hangingPunct="0"/>
            <a:endParaRPr lang="en-US" dirty="0"/>
          </a:p>
        </p:txBody>
      </p:sp>
      <p:sp>
        <p:nvSpPr>
          <p:cNvPr id="6176" name="Text Box 80"/>
          <p:cNvSpPr txBox="1">
            <a:spLocks noChangeArrowheads="1"/>
          </p:cNvSpPr>
          <p:nvPr/>
        </p:nvSpPr>
        <p:spPr bwMode="auto">
          <a:xfrm>
            <a:off x="554046" y="5024444"/>
            <a:ext cx="184268" cy="3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11" tIns="45605" rIns="91211" bIns="45605">
            <a:spAutoFit/>
          </a:bodyPr>
          <a:lstStyle/>
          <a:p>
            <a:pPr defTabSz="912056" eaLnBrk="0" hangingPunct="0"/>
            <a:endParaRPr lang="en-US" dirty="0"/>
          </a:p>
        </p:txBody>
      </p:sp>
      <p:sp>
        <p:nvSpPr>
          <p:cNvPr id="6180" name="Text Box 65"/>
          <p:cNvSpPr txBox="1">
            <a:spLocks noChangeArrowheads="1"/>
          </p:cNvSpPr>
          <p:nvPr/>
        </p:nvSpPr>
        <p:spPr bwMode="auto">
          <a:xfrm>
            <a:off x="6192836" y="5075242"/>
            <a:ext cx="184577" cy="36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4" tIns="45682" rIns="91364" bIns="45682">
            <a:spAutoFit/>
          </a:bodyPr>
          <a:lstStyle/>
          <a:p>
            <a:pPr defTabSz="912056"/>
            <a:endParaRPr lang="en-US" dirty="0"/>
          </a:p>
        </p:txBody>
      </p:sp>
      <p:sp>
        <p:nvSpPr>
          <p:cNvPr id="24" name="Text Box 79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215776" y="251445"/>
            <a:ext cx="8357915" cy="522988"/>
          </a:xfrm>
          <a:prstGeom prst="rect">
            <a:avLst/>
          </a:prstGeom>
          <a:solidFill>
            <a:srgbClr val="66FF33">
              <a:alpha val="11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1211" tIns="45605" rIns="91211" bIns="45605">
            <a:spAutoFit/>
          </a:bodyPr>
          <a:lstStyle/>
          <a:p>
            <a:pPr defTabSz="912056" eaLnBrk="0" hangingPunct="0"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Isotopes with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favourable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decaying properties:</a:t>
            </a:r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GDR Neutrino 2011, LAPP-Annecy</a:t>
            </a:r>
            <a:endParaRPr lang="en-US"/>
          </a:p>
        </p:txBody>
      </p:sp>
      <p:pic>
        <p:nvPicPr>
          <p:cNvPr id="16" name="Image 15" descr="tablaIsotop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6176" y="2088987"/>
            <a:ext cx="5904656" cy="5003218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575816" y="6660157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PhD</a:t>
            </a:r>
            <a:r>
              <a:rPr lang="fr-FR" sz="1400" dirty="0" smtClean="0"/>
              <a:t> </a:t>
            </a:r>
            <a:r>
              <a:rPr lang="fr-FR" sz="1400" dirty="0" err="1" smtClean="0"/>
              <a:t>Thesis</a:t>
            </a:r>
            <a:r>
              <a:rPr lang="fr-FR" sz="1400" dirty="0" smtClean="0"/>
              <a:t>  E. </a:t>
            </a:r>
            <a:r>
              <a:rPr lang="fr-FR" sz="1400" dirty="0" err="1" smtClean="0"/>
              <a:t>Nacher</a:t>
            </a:r>
            <a:r>
              <a:rPr lang="fr-FR" sz="1400" dirty="0" smtClean="0"/>
              <a:t>, Valencia 05</a:t>
            </a:r>
            <a:endParaRPr lang="fr-FR" sz="1400" dirty="0"/>
          </a:p>
        </p:txBody>
      </p:sp>
      <p:sp>
        <p:nvSpPr>
          <p:cNvPr id="18" name="Rectangle 17"/>
          <p:cNvSpPr/>
          <p:nvPr/>
        </p:nvSpPr>
        <p:spPr>
          <a:xfrm>
            <a:off x="4104208" y="3779837"/>
            <a:ext cx="5472608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AutoShape 27"/>
          <p:cNvSpPr>
            <a:spLocks noChangeArrowheads="1"/>
          </p:cNvSpPr>
          <p:nvPr/>
        </p:nvSpPr>
        <p:spPr bwMode="auto">
          <a:xfrm>
            <a:off x="0" y="9"/>
            <a:ext cx="10080625" cy="1331913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FFFFFF"/>
              </a:gs>
              <a:gs pos="100000">
                <a:srgbClr val="CCFF33">
                  <a:alpha val="32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64" tIns="45682" rIns="91364" bIns="45682" anchor="ctr"/>
          <a:lstStyle/>
          <a:p>
            <a:endParaRPr lang="fr-FR"/>
          </a:p>
        </p:txBody>
      </p:sp>
      <p:sp>
        <p:nvSpPr>
          <p:cNvPr id="205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1007227"/>
            <a:fld id="{88886344-ACDA-4B34-9C43-D55D5967D6E9}" type="slidenum">
              <a:rPr lang="en-US"/>
              <a:pPr defTabSz="1007227"/>
              <a:t>21</a:t>
            </a:fld>
            <a:endParaRPr lang="en-US" dirty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8063" y="0"/>
            <a:ext cx="9072562" cy="1009650"/>
          </a:xfrm>
        </p:spPr>
        <p:txBody>
          <a:bodyPr lIns="100307" tIns="50151" rIns="100307" bIns="50151" anchor="b"/>
          <a:lstStyle/>
          <a:p>
            <a:pPr>
              <a:tabLst>
                <a:tab pos="0" algn="l"/>
                <a:tab pos="447305" algn="l"/>
                <a:tab pos="896194" algn="l"/>
                <a:tab pos="1345080" algn="l"/>
                <a:tab pos="1793973" algn="l"/>
                <a:tab pos="2242864" algn="l"/>
                <a:tab pos="2688581" algn="l"/>
                <a:tab pos="3140645" algn="l"/>
                <a:tab pos="3589535" algn="l"/>
                <a:tab pos="4036838" algn="l"/>
                <a:tab pos="4487316" algn="l"/>
                <a:tab pos="4936205" algn="l"/>
                <a:tab pos="5385094" algn="l"/>
                <a:tab pos="5829228" algn="l"/>
                <a:tab pos="6282876" algn="l"/>
                <a:tab pos="6731763" algn="l"/>
                <a:tab pos="7179070" algn="l"/>
                <a:tab pos="7623199" algn="l"/>
                <a:tab pos="8078436" algn="l"/>
                <a:tab pos="8527326" algn="l"/>
                <a:tab pos="8971457" algn="l"/>
              </a:tabLst>
              <a:defRPr/>
            </a:pPr>
            <a:r>
              <a:rPr lang="en-GB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Set-up for EC Beam</a:t>
            </a:r>
          </a:p>
        </p:txBody>
      </p:sp>
      <p:sp>
        <p:nvSpPr>
          <p:cNvPr id="2070" name="AutoShape 14"/>
          <p:cNvSpPr>
            <a:spLocks noChangeArrowheads="1"/>
          </p:cNvSpPr>
          <p:nvPr/>
        </p:nvSpPr>
        <p:spPr bwMode="auto">
          <a:xfrm>
            <a:off x="1295402" y="6227772"/>
            <a:ext cx="2659063" cy="1014781"/>
          </a:xfrm>
          <a:prstGeom prst="roundRect">
            <a:avLst>
              <a:gd name="adj" fmla="val 1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1211" tIns="45605" rIns="91211" bIns="45605" anchor="ctr"/>
          <a:lstStyle/>
          <a:p>
            <a:pPr defTabSz="912056" eaLnBrk="0" hangingPunct="0"/>
            <a:endParaRPr lang="en-US" dirty="0"/>
          </a:p>
        </p:txBody>
      </p:sp>
      <p:sp>
        <p:nvSpPr>
          <p:cNvPr id="2068" name="AutoShape 18"/>
          <p:cNvSpPr>
            <a:spLocks noChangeArrowheads="1"/>
          </p:cNvSpPr>
          <p:nvPr/>
        </p:nvSpPr>
        <p:spPr bwMode="auto">
          <a:xfrm>
            <a:off x="7416802" y="6227763"/>
            <a:ext cx="1617663" cy="710094"/>
          </a:xfrm>
          <a:prstGeom prst="roundRect">
            <a:avLst>
              <a:gd name="adj" fmla="val 222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1211" tIns="45605" rIns="91211" bIns="45605" anchor="ctr"/>
          <a:lstStyle/>
          <a:p>
            <a:pPr defTabSz="912056" eaLnBrk="0" hangingPunct="0"/>
            <a:endParaRPr lang="en-US" dirty="0"/>
          </a:p>
        </p:txBody>
      </p:sp>
      <p:grpSp>
        <p:nvGrpSpPr>
          <p:cNvPr id="2" name="Group 6"/>
          <p:cNvGrpSpPr/>
          <p:nvPr/>
        </p:nvGrpSpPr>
        <p:grpSpPr>
          <a:xfrm>
            <a:off x="392112" y="1722447"/>
            <a:ext cx="9371013" cy="5305422"/>
            <a:chOff x="392113" y="1722440"/>
            <a:chExt cx="9371012" cy="5305424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773113" y="3551238"/>
              <a:ext cx="8990012" cy="523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5000"/>
                </a:lnSpc>
                <a:buClr>
                  <a:srgbClr val="000000"/>
                </a:buClr>
                <a:buSzPct val="45000"/>
                <a:tabLst>
                  <a:tab pos="0" algn="l"/>
                  <a:tab pos="447305" algn="l"/>
                  <a:tab pos="896194" algn="l"/>
                  <a:tab pos="1345080" algn="l"/>
                  <a:tab pos="1793973" algn="l"/>
                  <a:tab pos="2242864" algn="l"/>
                  <a:tab pos="2691750" algn="l"/>
                  <a:tab pos="3140645" algn="l"/>
                  <a:tab pos="3589535" algn="l"/>
                  <a:tab pos="4038425" algn="l"/>
                  <a:tab pos="4487316" algn="l"/>
                  <a:tab pos="4936205" algn="l"/>
                  <a:tab pos="5385094" algn="l"/>
                  <a:tab pos="5833984" algn="l"/>
                  <a:tab pos="6282876" algn="l"/>
                  <a:tab pos="6731763" algn="l"/>
                  <a:tab pos="7180656" algn="l"/>
                  <a:tab pos="7629543" algn="l"/>
                  <a:tab pos="8078436" algn="l"/>
                  <a:tab pos="8527326" algn="l"/>
                  <a:tab pos="8976216" algn="l"/>
                </a:tabLst>
              </a:pPr>
              <a:r>
                <a:rPr lang="en-GB" dirty="0">
                  <a:solidFill>
                    <a:srgbClr val="000000"/>
                  </a:solidFill>
                </a:rPr>
                <a:t> </a:t>
              </a:r>
              <a:r>
                <a:rPr lang="en-GB" dirty="0">
                  <a:solidFill>
                    <a:srgbClr val="000000"/>
                  </a:solidFill>
                  <a:cs typeface="Times New Roman" pitchFamily="18" charset="0"/>
                </a:rPr>
                <a:t>  </a:t>
              </a:r>
              <a:r>
                <a:rPr lang="en-GB" dirty="0">
                  <a:solidFill>
                    <a:srgbClr val="000000"/>
                  </a:solidFill>
                </a:rPr>
                <a:t>5 years   </a:t>
              </a:r>
              <a:r>
                <a:rPr lang="en-GB" dirty="0">
                  <a:solidFill>
                    <a:srgbClr val="000000"/>
                  </a:solidFill>
                  <a:latin typeface="Symbol" pitchFamily="18" charset="2"/>
                </a:rPr>
                <a:t></a:t>
              </a:r>
              <a:r>
                <a:rPr lang="en-GB" dirty="0">
                  <a:solidFill>
                    <a:srgbClr val="000000"/>
                  </a:solidFill>
                  <a:latin typeface="Standard Symbols L" charset="2"/>
                </a:rPr>
                <a:t></a:t>
              </a:r>
              <a:r>
                <a:rPr lang="en-GB" dirty="0">
                  <a:solidFill>
                    <a:srgbClr val="FF0000"/>
                  </a:solidFill>
                </a:rPr>
                <a:t>90   </a:t>
              </a:r>
              <a:r>
                <a:rPr lang="en-GB" dirty="0">
                  <a:solidFill>
                    <a:srgbClr val="000000"/>
                  </a:solidFill>
                </a:rPr>
                <a:t>(close to minimum energy to avoid background) </a:t>
              </a:r>
            </a:p>
            <a:p>
              <a:pPr>
                <a:lnSpc>
                  <a:spcPct val="94000"/>
                </a:lnSpc>
                <a:buClr>
                  <a:srgbClr val="000000"/>
                </a:buClr>
                <a:buSzPct val="45000"/>
                <a:tabLst>
                  <a:tab pos="0" algn="l"/>
                  <a:tab pos="447305" algn="l"/>
                  <a:tab pos="896194" algn="l"/>
                  <a:tab pos="1345080" algn="l"/>
                  <a:tab pos="1793973" algn="l"/>
                  <a:tab pos="2242864" algn="l"/>
                  <a:tab pos="2691750" algn="l"/>
                  <a:tab pos="3140645" algn="l"/>
                  <a:tab pos="3589535" algn="l"/>
                  <a:tab pos="4038425" algn="l"/>
                  <a:tab pos="4487316" algn="l"/>
                  <a:tab pos="4936205" algn="l"/>
                  <a:tab pos="5385094" algn="l"/>
                  <a:tab pos="5833984" algn="l"/>
                  <a:tab pos="6282876" algn="l"/>
                  <a:tab pos="6731763" algn="l"/>
                  <a:tab pos="7180656" algn="l"/>
                  <a:tab pos="7629543" algn="l"/>
                  <a:tab pos="8078436" algn="l"/>
                  <a:tab pos="8527326" algn="l"/>
                  <a:tab pos="8976216" algn="l"/>
                </a:tabLst>
              </a:pPr>
              <a:r>
                <a:rPr lang="en-GB" dirty="0">
                  <a:solidFill>
                    <a:srgbClr val="000000"/>
                  </a:solidFill>
                </a:rPr>
                <a:t>   5 years   </a:t>
              </a:r>
              <a:r>
                <a:rPr lang="en-GB" dirty="0">
                  <a:solidFill>
                    <a:srgbClr val="000000"/>
                  </a:solidFill>
                  <a:latin typeface="Symbol" pitchFamily="18" charset="2"/>
                </a:rPr>
                <a:t></a:t>
              </a:r>
              <a:r>
                <a:rPr lang="en-GB" dirty="0">
                  <a:solidFill>
                    <a:srgbClr val="000000"/>
                  </a:solidFill>
                </a:rPr>
                <a:t>=   </a:t>
              </a:r>
              <a:r>
                <a:rPr lang="en-GB" dirty="0">
                  <a:solidFill>
                    <a:srgbClr val="FF0000"/>
                  </a:solidFill>
                </a:rPr>
                <a:t>195   </a:t>
              </a:r>
              <a:r>
                <a:rPr lang="en-GB" dirty="0">
                  <a:solidFill>
                    <a:srgbClr val="000000"/>
                  </a:solidFill>
                </a:rPr>
                <a:t>(</a:t>
              </a:r>
              <a:r>
                <a:rPr lang="en-GB" u="sng" dirty="0">
                  <a:solidFill>
                    <a:srgbClr val="000000"/>
                  </a:solidFill>
                </a:rPr>
                <a:t>maximum</a:t>
              </a:r>
              <a:r>
                <a:rPr lang="en-GB" dirty="0">
                  <a:solidFill>
                    <a:srgbClr val="000000"/>
                  </a:solidFill>
                </a:rPr>
                <a:t> achievable at present  SPS)</a:t>
              </a:r>
            </a:p>
          </p:txBody>
        </p:sp>
        <p:grpSp>
          <p:nvGrpSpPr>
            <p:cNvPr id="3" name="Group 28"/>
            <p:cNvGrpSpPr/>
            <p:nvPr/>
          </p:nvGrpSpPr>
          <p:grpSpPr>
            <a:xfrm>
              <a:off x="392113" y="1722440"/>
              <a:ext cx="9144000" cy="5305424"/>
              <a:chOff x="392113" y="1722440"/>
              <a:chExt cx="9144000" cy="5305424"/>
            </a:xfrm>
          </p:grpSpPr>
          <p:graphicFrame>
            <p:nvGraphicFramePr>
              <p:cNvPr id="10" name="Object 2"/>
              <p:cNvGraphicFramePr>
                <a:graphicFrameLocks noChangeAspect="1"/>
              </p:cNvGraphicFramePr>
              <p:nvPr/>
            </p:nvGraphicFramePr>
            <p:xfrm>
              <a:off x="2676525" y="4152900"/>
              <a:ext cx="114300" cy="215900"/>
            </p:xfrm>
            <a:graphic>
              <a:graphicData uri="http://schemas.openxmlformats.org/presentationml/2006/ole">
                <p:oleObj spid="_x0000_s55298" r:id="rId4" imgW="2743200" imgH="5181480" progId="Equation.3">
                  <p:embed/>
                </p:oleObj>
              </a:graphicData>
            </a:graphic>
          </p:graphicFrame>
          <p:graphicFrame>
            <p:nvGraphicFramePr>
              <p:cNvPr id="11" name="Object 3"/>
              <p:cNvGraphicFramePr>
                <a:graphicFrameLocks noChangeAspect="1"/>
              </p:cNvGraphicFramePr>
              <p:nvPr/>
            </p:nvGraphicFramePr>
            <p:xfrm>
              <a:off x="620713" y="3627438"/>
              <a:ext cx="339725" cy="762000"/>
            </p:xfrm>
            <a:graphic>
              <a:graphicData uri="http://schemas.openxmlformats.org/presentationml/2006/ole">
                <p:oleObj spid="_x0000_s55299" r:id="rId5" imgW="3962520" imgH="5181480" progId="Equation.3">
                  <p:embed/>
                </p:oleObj>
              </a:graphicData>
            </a:graphic>
          </p:graphicFrame>
          <p:sp>
            <p:nvSpPr>
              <p:cNvPr id="12" name="Text Box 5"/>
              <p:cNvSpPr txBox="1">
                <a:spLocks noChangeArrowheads="1"/>
              </p:cNvSpPr>
              <p:nvPr/>
            </p:nvSpPr>
            <p:spPr bwMode="auto">
              <a:xfrm>
                <a:off x="392113" y="4846638"/>
                <a:ext cx="4267200" cy="263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buClr>
                    <a:srgbClr val="000000"/>
                  </a:buClr>
                  <a:buSzPct val="45000"/>
                  <a:tabLst>
                    <a:tab pos="0" algn="l"/>
                    <a:tab pos="447305" algn="l"/>
                    <a:tab pos="896194" algn="l"/>
                    <a:tab pos="1345080" algn="l"/>
                    <a:tab pos="1793973" algn="l"/>
                    <a:tab pos="2242864" algn="l"/>
                    <a:tab pos="2691750" algn="l"/>
                    <a:tab pos="3140645" algn="l"/>
                    <a:tab pos="3589535" algn="l"/>
                    <a:tab pos="4038425" algn="l"/>
                    <a:tab pos="4487316" algn="l"/>
                    <a:tab pos="4936205" algn="l"/>
                    <a:tab pos="5385094" algn="l"/>
                    <a:tab pos="5833984" algn="l"/>
                    <a:tab pos="6282876" algn="l"/>
                    <a:tab pos="6731763" algn="l"/>
                    <a:tab pos="7180656" algn="l"/>
                    <a:tab pos="7629543" algn="l"/>
                    <a:tab pos="8078436" algn="l"/>
                    <a:tab pos="8527326" algn="l"/>
                    <a:tab pos="8976216" algn="l"/>
                  </a:tabLst>
                </a:pPr>
                <a:r>
                  <a:rPr lang="en-GB" dirty="0">
                    <a:solidFill>
                      <a:srgbClr val="000000"/>
                    </a:solidFill>
                  </a:rPr>
                  <a:t>     L = 130 km (CERN-</a:t>
                </a:r>
                <a:r>
                  <a:rPr lang="en-GB" dirty="0" err="1">
                    <a:solidFill>
                      <a:srgbClr val="000000"/>
                    </a:solidFill>
                  </a:rPr>
                  <a:t>Frejus</a:t>
                </a:r>
                <a:r>
                  <a:rPr lang="en-GB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077913" y="2636834"/>
                <a:ext cx="3711574" cy="342899"/>
                <a:chOff x="679" y="1661"/>
                <a:chExt cx="2338" cy="216"/>
              </a:xfrm>
            </p:grpSpPr>
            <p:sp>
              <p:nvSpPr>
                <p:cNvPr id="33" name="AutoShape 7"/>
                <p:cNvSpPr>
                  <a:spLocks noChangeArrowheads="1"/>
                </p:cNvSpPr>
                <p:nvPr/>
              </p:nvSpPr>
              <p:spPr bwMode="auto">
                <a:xfrm>
                  <a:off x="679" y="1661"/>
                  <a:ext cx="2338" cy="216"/>
                </a:xfrm>
                <a:prstGeom prst="roundRect">
                  <a:avLst>
                    <a:gd name="adj" fmla="val 46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AutoShape 8"/>
                <p:cNvSpPr>
                  <a:spLocks noChangeArrowheads="1"/>
                </p:cNvSpPr>
                <p:nvPr/>
              </p:nvSpPr>
              <p:spPr bwMode="auto">
                <a:xfrm>
                  <a:off x="679" y="1661"/>
                  <a:ext cx="1938" cy="166"/>
                </a:xfrm>
                <a:prstGeom prst="roundRect">
                  <a:avLst>
                    <a:gd name="adj" fmla="val 46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Char char="●"/>
                    <a:tabLst>
                      <a:tab pos="0" algn="l"/>
                      <a:tab pos="447305" algn="l"/>
                      <a:tab pos="896194" algn="l"/>
                      <a:tab pos="1345080" algn="l"/>
                      <a:tab pos="1793973" algn="l"/>
                      <a:tab pos="2242864" algn="l"/>
                      <a:tab pos="2691750" algn="l"/>
                      <a:tab pos="3140645" algn="l"/>
                      <a:tab pos="3589535" algn="l"/>
                      <a:tab pos="4038425" algn="l"/>
                      <a:tab pos="4487316" algn="l"/>
                      <a:tab pos="4936205" algn="l"/>
                      <a:tab pos="5385094" algn="l"/>
                      <a:tab pos="5833984" algn="l"/>
                      <a:tab pos="6282876" algn="l"/>
                      <a:tab pos="6731763" algn="l"/>
                      <a:tab pos="7180656" algn="l"/>
                      <a:tab pos="7629543" algn="l"/>
                      <a:tab pos="8078436" algn="l"/>
                      <a:tab pos="8527326" algn="l"/>
                      <a:tab pos="8976216" algn="l"/>
                    </a:tabLst>
                  </a:pPr>
                  <a:r>
                    <a:rPr lang="en-GB" dirty="0">
                      <a:solidFill>
                        <a:srgbClr val="000000"/>
                      </a:solidFill>
                    </a:rPr>
                    <a:t> 440 </a:t>
                  </a:r>
                  <a:r>
                    <a:rPr lang="en-GB" dirty="0" err="1">
                      <a:solidFill>
                        <a:srgbClr val="000000"/>
                      </a:solidFill>
                    </a:rPr>
                    <a:t>kton</a:t>
                  </a:r>
                  <a:r>
                    <a:rPr lang="en-GB" dirty="0">
                      <a:solidFill>
                        <a:srgbClr val="000000"/>
                      </a:solidFill>
                    </a:rPr>
                    <a:t> water </a:t>
                  </a:r>
                  <a:r>
                    <a:rPr lang="en-GB" dirty="0" err="1">
                      <a:solidFill>
                        <a:srgbClr val="000000"/>
                      </a:solidFill>
                    </a:rPr>
                    <a:t>ckov</a:t>
                  </a:r>
                  <a:r>
                    <a:rPr lang="en-GB" dirty="0">
                      <a:solidFill>
                        <a:srgbClr val="000000"/>
                      </a:solidFill>
                    </a:rPr>
                    <a:t> detector</a:t>
                  </a:r>
                </a:p>
              </p:txBody>
            </p:sp>
          </p:grpSp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5268914" y="2255840"/>
                <a:ext cx="2284413" cy="684213"/>
                <a:chOff x="3319" y="1421"/>
                <a:chExt cx="1439" cy="431"/>
              </a:xfrm>
            </p:grpSpPr>
            <p:sp>
              <p:nvSpPr>
                <p:cNvPr id="31" name="AutoShape 10"/>
                <p:cNvSpPr>
                  <a:spLocks noChangeArrowheads="1"/>
                </p:cNvSpPr>
                <p:nvPr/>
              </p:nvSpPr>
              <p:spPr bwMode="auto">
                <a:xfrm>
                  <a:off x="3319" y="1421"/>
                  <a:ext cx="1439" cy="431"/>
                </a:xfrm>
                <a:prstGeom prst="roundRect">
                  <a:avLst>
                    <a:gd name="adj" fmla="val 231"/>
                  </a:avLst>
                </a:prstGeom>
                <a:solidFill>
                  <a:srgbClr val="00FF00">
                    <a:alpha val="37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319" y="1421"/>
                  <a:ext cx="1439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tabLst>
                      <a:tab pos="0" algn="l"/>
                      <a:tab pos="447305" algn="l"/>
                      <a:tab pos="896194" algn="l"/>
                      <a:tab pos="1345080" algn="l"/>
                      <a:tab pos="1793973" algn="l"/>
                      <a:tab pos="2242864" algn="l"/>
                      <a:tab pos="2691750" algn="l"/>
                      <a:tab pos="3140645" algn="l"/>
                      <a:tab pos="3589535" algn="l"/>
                      <a:tab pos="4038425" algn="l"/>
                      <a:tab pos="4487316" algn="l"/>
                      <a:tab pos="4936205" algn="l"/>
                      <a:tab pos="5385094" algn="l"/>
                      <a:tab pos="5833984" algn="l"/>
                      <a:tab pos="6282876" algn="l"/>
                      <a:tab pos="6731763" algn="l"/>
                      <a:tab pos="7180656" algn="l"/>
                      <a:tab pos="7629543" algn="l"/>
                      <a:tab pos="8078436" algn="l"/>
                      <a:tab pos="8527326" algn="l"/>
                      <a:tab pos="8976216" algn="l"/>
                    </a:tabLst>
                  </a:pPr>
                  <a:r>
                    <a:rPr lang="en-GB" dirty="0">
                      <a:solidFill>
                        <a:srgbClr val="000000"/>
                      </a:solidFill>
                    </a:rPr>
                    <a:t>Appearance &amp;</a:t>
                  </a:r>
                </a:p>
                <a:p>
                  <a:pPr>
                    <a:lnSpc>
                      <a:spcPct val="94000"/>
                    </a:lnSpc>
                    <a:buClr>
                      <a:srgbClr val="000000"/>
                    </a:buClr>
                    <a:buSzPct val="45000"/>
                    <a:tabLst>
                      <a:tab pos="0" algn="l"/>
                      <a:tab pos="447305" algn="l"/>
                      <a:tab pos="896194" algn="l"/>
                      <a:tab pos="1345080" algn="l"/>
                      <a:tab pos="1793973" algn="l"/>
                      <a:tab pos="2242864" algn="l"/>
                      <a:tab pos="2691750" algn="l"/>
                      <a:tab pos="3140645" algn="l"/>
                      <a:tab pos="3589535" algn="l"/>
                      <a:tab pos="4038425" algn="l"/>
                      <a:tab pos="4487316" algn="l"/>
                      <a:tab pos="4936205" algn="l"/>
                      <a:tab pos="5385094" algn="l"/>
                      <a:tab pos="5833984" algn="l"/>
                      <a:tab pos="6282876" algn="l"/>
                      <a:tab pos="6731763" algn="l"/>
                      <a:tab pos="7180656" algn="l"/>
                      <a:tab pos="7629543" algn="l"/>
                      <a:tab pos="8078436" algn="l"/>
                      <a:tab pos="8527326" algn="l"/>
                      <a:tab pos="8976216" algn="l"/>
                    </a:tabLst>
                  </a:pPr>
                  <a:r>
                    <a:rPr lang="en-GB" dirty="0">
                      <a:solidFill>
                        <a:srgbClr val="000000"/>
                      </a:solidFill>
                    </a:rPr>
                    <a:t>Disappearance</a:t>
                  </a:r>
                </a:p>
              </p:txBody>
            </p:sp>
          </p:grpSp>
          <p:sp>
            <p:nvSpPr>
              <p:cNvPr id="15" name="Text Box 12"/>
              <p:cNvSpPr txBox="1">
                <a:spLocks noChangeArrowheads="1"/>
              </p:cNvSpPr>
              <p:nvPr/>
            </p:nvSpPr>
            <p:spPr bwMode="auto">
              <a:xfrm>
                <a:off x="1077913" y="2179640"/>
                <a:ext cx="3276600" cy="263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StarSymbol" charset="0"/>
                  <a:buChar char="●"/>
                  <a:tabLst>
                    <a:tab pos="0" algn="l"/>
                    <a:tab pos="447305" algn="l"/>
                    <a:tab pos="896194" algn="l"/>
                    <a:tab pos="1345080" algn="l"/>
                    <a:tab pos="1793973" algn="l"/>
                    <a:tab pos="2242864" algn="l"/>
                    <a:tab pos="2691750" algn="l"/>
                    <a:tab pos="3140645" algn="l"/>
                    <a:tab pos="3589535" algn="l"/>
                    <a:tab pos="4038425" algn="l"/>
                    <a:tab pos="4487316" algn="l"/>
                    <a:tab pos="4936205" algn="l"/>
                    <a:tab pos="5385094" algn="l"/>
                    <a:tab pos="5833984" algn="l"/>
                    <a:tab pos="6282876" algn="l"/>
                    <a:tab pos="6731763" algn="l"/>
                    <a:tab pos="7180656" algn="l"/>
                    <a:tab pos="7629543" algn="l"/>
                    <a:tab pos="8078436" algn="l"/>
                    <a:tab pos="8527326" algn="l"/>
                    <a:tab pos="8976216" algn="l"/>
                  </a:tabLst>
                </a:pPr>
                <a:r>
                  <a:rPr lang="en-GB" dirty="0">
                    <a:solidFill>
                      <a:srgbClr val="000000"/>
                    </a:solidFill>
                  </a:rPr>
                  <a:t> 10</a:t>
                </a:r>
                <a:r>
                  <a:rPr lang="en-GB" baseline="33000" dirty="0">
                    <a:solidFill>
                      <a:srgbClr val="000000"/>
                    </a:solidFill>
                  </a:rPr>
                  <a:t>18</a:t>
                </a:r>
                <a:r>
                  <a:rPr lang="en-GB" dirty="0">
                    <a:solidFill>
                      <a:srgbClr val="000000"/>
                    </a:solidFill>
                  </a:rPr>
                  <a:t> decaying ions/year </a:t>
                </a:r>
              </a:p>
            </p:txBody>
          </p:sp>
          <p:sp>
            <p:nvSpPr>
              <p:cNvPr id="16" name="Text Box 13"/>
              <p:cNvSpPr txBox="1">
                <a:spLocks noChangeArrowheads="1"/>
              </p:cNvSpPr>
              <p:nvPr/>
            </p:nvSpPr>
            <p:spPr bwMode="auto">
              <a:xfrm>
                <a:off x="925513" y="4389437"/>
                <a:ext cx="83058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tabLst>
                    <a:tab pos="0" algn="l"/>
                    <a:tab pos="447305" algn="l"/>
                    <a:tab pos="896194" algn="l"/>
                    <a:tab pos="1345080" algn="l"/>
                    <a:tab pos="1793973" algn="l"/>
                    <a:tab pos="2242864" algn="l"/>
                    <a:tab pos="2691750" algn="l"/>
                    <a:tab pos="3140645" algn="l"/>
                    <a:tab pos="3589535" algn="l"/>
                    <a:tab pos="4038425" algn="l"/>
                    <a:tab pos="4487316" algn="l"/>
                    <a:tab pos="4936205" algn="l"/>
                    <a:tab pos="5385094" algn="l"/>
                    <a:tab pos="5833984" algn="l"/>
                    <a:tab pos="6282876" algn="l"/>
                    <a:tab pos="6731763" algn="l"/>
                    <a:tab pos="7180656" algn="l"/>
                    <a:tab pos="7629543" algn="l"/>
                    <a:tab pos="8078436" algn="l"/>
                    <a:tab pos="8527326" algn="l"/>
                    <a:tab pos="8976216" algn="l"/>
                  </a:tabLst>
                </a:pPr>
                <a:r>
                  <a:rPr lang="en-GB" dirty="0">
                    <a:latin typeface="Verdana" pitchFamily="34" charset="0"/>
                  </a:rPr>
                  <a:t>Versus 10 years for </a:t>
                </a:r>
                <a:r>
                  <a:rPr lang="en-GB" dirty="0" smtClean="0">
                    <a:latin typeface="Verdana" pitchFamily="34" charset="0"/>
                  </a:rPr>
                  <a:t>one </a:t>
                </a:r>
                <a:r>
                  <a:rPr lang="en-GB" dirty="0">
                    <a:latin typeface="Verdana" pitchFamily="34" charset="0"/>
                  </a:rPr>
                  <a:t>γ </a:t>
                </a:r>
                <a:r>
                  <a:rPr lang="en-GB" dirty="0">
                    <a:latin typeface="Wingdings" pitchFamily="2" charset="2"/>
                  </a:rPr>
                  <a:t></a:t>
                </a:r>
                <a:r>
                  <a:rPr lang="en-GB" dirty="0">
                    <a:latin typeface="Verdana" pitchFamily="34" charset="0"/>
                  </a:rPr>
                  <a:t> the virtues of two energies</a:t>
                </a:r>
              </a:p>
            </p:txBody>
          </p:sp>
          <p:grpSp>
            <p:nvGrpSpPr>
              <p:cNvPr id="6" name="Group 14"/>
              <p:cNvGrpSpPr>
                <a:grpSpLocks/>
              </p:cNvGrpSpPr>
              <p:nvPr/>
            </p:nvGrpSpPr>
            <p:grpSpPr bwMode="auto">
              <a:xfrm>
                <a:off x="620713" y="3094042"/>
                <a:ext cx="4267201" cy="369888"/>
                <a:chOff x="391" y="1949"/>
                <a:chExt cx="2688" cy="233"/>
              </a:xfrm>
            </p:grpSpPr>
            <p:sp>
              <p:nvSpPr>
                <p:cNvPr id="29" name="AutoShape 15"/>
                <p:cNvSpPr>
                  <a:spLocks noChangeArrowheads="1"/>
                </p:cNvSpPr>
                <p:nvPr/>
              </p:nvSpPr>
              <p:spPr bwMode="auto">
                <a:xfrm>
                  <a:off x="391" y="1949"/>
                  <a:ext cx="2663" cy="231"/>
                </a:xfrm>
                <a:prstGeom prst="roundRect">
                  <a:avLst>
                    <a:gd name="adj" fmla="val 431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AutoShape 16"/>
                <p:cNvSpPr>
                  <a:spLocks noChangeArrowheads="1"/>
                </p:cNvSpPr>
                <p:nvPr/>
              </p:nvSpPr>
              <p:spPr bwMode="auto">
                <a:xfrm>
                  <a:off x="391" y="1949"/>
                  <a:ext cx="2688" cy="233"/>
                </a:xfrm>
                <a:prstGeom prst="roundRect">
                  <a:avLst>
                    <a:gd name="adj" fmla="val 431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buClr>
                      <a:srgbClr val="000000"/>
                    </a:buClr>
                    <a:buSzPct val="100000"/>
                    <a:buFont typeface="Verdana" pitchFamily="34" charset="0"/>
                    <a:buChar char="•"/>
                    <a:tabLst>
                      <a:tab pos="0" algn="l"/>
                      <a:tab pos="447305" algn="l"/>
                      <a:tab pos="896194" algn="l"/>
                      <a:tab pos="1345080" algn="l"/>
                      <a:tab pos="1793973" algn="l"/>
                      <a:tab pos="2242864" algn="l"/>
                      <a:tab pos="2691750" algn="l"/>
                      <a:tab pos="3140645" algn="l"/>
                      <a:tab pos="3589535" algn="l"/>
                      <a:tab pos="4038425" algn="l"/>
                      <a:tab pos="4487316" algn="l"/>
                      <a:tab pos="4936205" algn="l"/>
                      <a:tab pos="5385094" algn="l"/>
                      <a:tab pos="5833984" algn="l"/>
                      <a:tab pos="6282876" algn="l"/>
                      <a:tab pos="6731763" algn="l"/>
                      <a:tab pos="7180656" algn="l"/>
                      <a:tab pos="7629543" algn="l"/>
                      <a:tab pos="8078436" algn="l"/>
                      <a:tab pos="8527326" algn="l"/>
                      <a:tab pos="8976216" algn="l"/>
                    </a:tabLst>
                  </a:pPr>
                  <a:r>
                    <a:rPr lang="en-GB" dirty="0">
                      <a:latin typeface="Verdana" pitchFamily="34" charset="0"/>
                    </a:rPr>
                    <a:t> </a:t>
                  </a:r>
                  <a:r>
                    <a:rPr lang="en-GB" b="1" dirty="0">
                      <a:solidFill>
                        <a:srgbClr val="0066FF"/>
                      </a:solidFill>
                      <a:latin typeface="Verdana" pitchFamily="34" charset="0"/>
                    </a:rPr>
                    <a:t>Set up I (low energy, </a:t>
                  </a:r>
                  <a:r>
                    <a:rPr lang="en-GB" b="1" dirty="0" err="1">
                      <a:solidFill>
                        <a:srgbClr val="0066FF"/>
                      </a:solidFill>
                      <a:latin typeface="Verdana" pitchFamily="34" charset="0"/>
                    </a:rPr>
                    <a:t>Frejus</a:t>
                  </a:r>
                  <a:r>
                    <a:rPr lang="en-GB" b="1" dirty="0">
                      <a:solidFill>
                        <a:srgbClr val="0066FF"/>
                      </a:solidFill>
                      <a:latin typeface="Verdana" pitchFamily="34" charset="0"/>
                    </a:rPr>
                    <a:t>):</a:t>
                  </a:r>
                </a:p>
              </p:txBody>
            </p:sp>
          </p:grpSp>
          <p:grpSp>
            <p:nvGrpSpPr>
              <p:cNvPr id="7" name="Group 17"/>
              <p:cNvGrpSpPr>
                <a:grpSpLocks/>
              </p:cNvGrpSpPr>
              <p:nvPr/>
            </p:nvGrpSpPr>
            <p:grpSpPr bwMode="auto">
              <a:xfrm>
                <a:off x="773113" y="1722440"/>
                <a:ext cx="7661274" cy="369888"/>
                <a:chOff x="487" y="1085"/>
                <a:chExt cx="4826" cy="233"/>
              </a:xfrm>
            </p:grpSpPr>
            <p:sp>
              <p:nvSpPr>
                <p:cNvPr id="27" name="AutoShape 18"/>
                <p:cNvSpPr>
                  <a:spLocks noChangeArrowheads="1"/>
                </p:cNvSpPr>
                <p:nvPr/>
              </p:nvSpPr>
              <p:spPr bwMode="auto">
                <a:xfrm>
                  <a:off x="487" y="1085"/>
                  <a:ext cx="4780" cy="231"/>
                </a:xfrm>
                <a:prstGeom prst="roundRect">
                  <a:avLst>
                    <a:gd name="adj" fmla="val 431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AutoShape 19"/>
                <p:cNvSpPr>
                  <a:spLocks noChangeArrowheads="1"/>
                </p:cNvSpPr>
                <p:nvPr/>
              </p:nvSpPr>
              <p:spPr bwMode="auto">
                <a:xfrm>
                  <a:off x="487" y="1085"/>
                  <a:ext cx="4826" cy="233"/>
                </a:xfrm>
                <a:prstGeom prst="roundRect">
                  <a:avLst>
                    <a:gd name="adj" fmla="val 431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buClr>
                      <a:srgbClr val="000000"/>
                    </a:buClr>
                    <a:buSzPct val="100000"/>
                    <a:buFont typeface="Verdana" pitchFamily="34" charset="0"/>
                    <a:buChar char="•"/>
                    <a:tabLst>
                      <a:tab pos="0" algn="l"/>
                      <a:tab pos="447305" algn="l"/>
                      <a:tab pos="896194" algn="l"/>
                      <a:tab pos="1345080" algn="l"/>
                      <a:tab pos="1793973" algn="l"/>
                      <a:tab pos="2242864" algn="l"/>
                      <a:tab pos="2691750" algn="l"/>
                      <a:tab pos="3140645" algn="l"/>
                      <a:tab pos="3589535" algn="l"/>
                      <a:tab pos="4038425" algn="l"/>
                      <a:tab pos="4487316" algn="l"/>
                      <a:tab pos="4936205" algn="l"/>
                      <a:tab pos="5385094" algn="l"/>
                      <a:tab pos="5833984" algn="l"/>
                      <a:tab pos="6282876" algn="l"/>
                      <a:tab pos="6731763" algn="l"/>
                      <a:tab pos="7180656" algn="l"/>
                      <a:tab pos="7629543" algn="l"/>
                      <a:tab pos="8078436" algn="l"/>
                      <a:tab pos="8527326" algn="l"/>
                      <a:tab pos="8976216" algn="l"/>
                    </a:tabLst>
                  </a:pPr>
                  <a:r>
                    <a:rPr lang="en-GB" dirty="0">
                      <a:latin typeface="Verdana" pitchFamily="34" charset="0"/>
                    </a:rPr>
                    <a:t> Combine two different energies  for the same ion and baseline</a:t>
                  </a:r>
                </a:p>
              </p:txBody>
            </p:sp>
          </p:grpSp>
          <p:grpSp>
            <p:nvGrpSpPr>
              <p:cNvPr id="9" name="Group 20"/>
              <p:cNvGrpSpPr>
                <a:grpSpLocks/>
              </p:cNvGrpSpPr>
              <p:nvPr/>
            </p:nvGrpSpPr>
            <p:grpSpPr bwMode="auto">
              <a:xfrm>
                <a:off x="620713" y="5380045"/>
                <a:ext cx="4841876" cy="369888"/>
                <a:chOff x="391" y="3389"/>
                <a:chExt cx="3050" cy="233"/>
              </a:xfrm>
            </p:grpSpPr>
            <p:sp>
              <p:nvSpPr>
                <p:cNvPr id="25" name="AutoShape 21"/>
                <p:cNvSpPr>
                  <a:spLocks noChangeArrowheads="1"/>
                </p:cNvSpPr>
                <p:nvPr/>
              </p:nvSpPr>
              <p:spPr bwMode="auto">
                <a:xfrm>
                  <a:off x="391" y="3389"/>
                  <a:ext cx="3021" cy="231"/>
                </a:xfrm>
                <a:prstGeom prst="roundRect">
                  <a:avLst>
                    <a:gd name="adj" fmla="val 431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AutoShape 22"/>
                <p:cNvSpPr>
                  <a:spLocks noChangeArrowheads="1"/>
                </p:cNvSpPr>
                <p:nvPr/>
              </p:nvSpPr>
              <p:spPr bwMode="auto">
                <a:xfrm>
                  <a:off x="391" y="3389"/>
                  <a:ext cx="3050" cy="233"/>
                </a:xfrm>
                <a:prstGeom prst="roundRect">
                  <a:avLst>
                    <a:gd name="adj" fmla="val 431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buClr>
                      <a:srgbClr val="000000"/>
                    </a:buClr>
                    <a:buSzPct val="100000"/>
                    <a:buFont typeface="Verdana" pitchFamily="34" charset="0"/>
                    <a:buChar char="•"/>
                    <a:tabLst>
                      <a:tab pos="0" algn="l"/>
                      <a:tab pos="447305" algn="l"/>
                      <a:tab pos="896194" algn="l"/>
                      <a:tab pos="1345080" algn="l"/>
                      <a:tab pos="1793973" algn="l"/>
                      <a:tab pos="2242864" algn="l"/>
                      <a:tab pos="2691750" algn="l"/>
                      <a:tab pos="3140645" algn="l"/>
                      <a:tab pos="3589535" algn="l"/>
                      <a:tab pos="4038425" algn="l"/>
                      <a:tab pos="4487316" algn="l"/>
                      <a:tab pos="4936205" algn="l"/>
                      <a:tab pos="5385094" algn="l"/>
                      <a:tab pos="5833984" algn="l"/>
                      <a:tab pos="6282876" algn="l"/>
                      <a:tab pos="6731763" algn="l"/>
                      <a:tab pos="7180656" algn="l"/>
                      <a:tab pos="7629543" algn="l"/>
                      <a:tab pos="8078436" algn="l"/>
                      <a:tab pos="8527326" algn="l"/>
                      <a:tab pos="8976216" algn="l"/>
                    </a:tabLst>
                  </a:pPr>
                  <a:r>
                    <a:rPr lang="en-GB" dirty="0">
                      <a:latin typeface="Verdana" pitchFamily="34" charset="0"/>
                    </a:rPr>
                    <a:t> </a:t>
                  </a:r>
                  <a:r>
                    <a:rPr lang="en-GB" b="1" dirty="0">
                      <a:solidFill>
                        <a:srgbClr val="0066FF"/>
                      </a:solidFill>
                      <a:latin typeface="Verdana" pitchFamily="34" charset="0"/>
                    </a:rPr>
                    <a:t>Set up II (high energy, </a:t>
                  </a:r>
                  <a:r>
                    <a:rPr lang="en-GB" b="1" dirty="0" err="1">
                      <a:solidFill>
                        <a:srgbClr val="0066FF"/>
                      </a:solidFill>
                      <a:latin typeface="Verdana" pitchFamily="34" charset="0"/>
                    </a:rPr>
                    <a:t>Canfranc</a:t>
                  </a:r>
                  <a:r>
                    <a:rPr lang="en-GB" b="1" dirty="0">
                      <a:solidFill>
                        <a:srgbClr val="0066FF"/>
                      </a:solidFill>
                      <a:latin typeface="Verdana" pitchFamily="34" charset="0"/>
                    </a:rPr>
                    <a:t>):</a:t>
                  </a:r>
                </a:p>
              </p:txBody>
            </p:sp>
          </p:grpSp>
          <p:sp>
            <p:nvSpPr>
              <p:cNvPr id="20" name="Text Box 23"/>
              <p:cNvSpPr txBox="1">
                <a:spLocks noChangeArrowheads="1"/>
              </p:cNvSpPr>
              <p:nvPr/>
            </p:nvSpPr>
            <p:spPr bwMode="auto">
              <a:xfrm>
                <a:off x="696913" y="5837238"/>
                <a:ext cx="8839200" cy="5235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buClr>
                    <a:srgbClr val="000000"/>
                  </a:buClr>
                  <a:buSzPct val="45000"/>
                  <a:tabLst>
                    <a:tab pos="0" algn="l"/>
                    <a:tab pos="447305" algn="l"/>
                    <a:tab pos="896194" algn="l"/>
                    <a:tab pos="1345080" algn="l"/>
                    <a:tab pos="1793973" algn="l"/>
                    <a:tab pos="2242864" algn="l"/>
                    <a:tab pos="2691750" algn="l"/>
                    <a:tab pos="3140645" algn="l"/>
                    <a:tab pos="3589535" algn="l"/>
                    <a:tab pos="4038425" algn="l"/>
                    <a:tab pos="4487316" algn="l"/>
                    <a:tab pos="4936205" algn="l"/>
                    <a:tab pos="5385094" algn="l"/>
                    <a:tab pos="5833984" algn="l"/>
                    <a:tab pos="6282876" algn="l"/>
                    <a:tab pos="6731763" algn="l"/>
                    <a:tab pos="7180656" algn="l"/>
                    <a:tab pos="7629543" algn="l"/>
                    <a:tab pos="8078436" algn="l"/>
                    <a:tab pos="8527326" algn="l"/>
                    <a:tab pos="8976216" algn="l"/>
                  </a:tabLst>
                </a:pPr>
                <a:r>
                  <a:rPr lang="en-GB" dirty="0">
                    <a:solidFill>
                      <a:srgbClr val="000000"/>
                    </a:solidFill>
                  </a:rPr>
                  <a:t> </a:t>
                </a:r>
                <a:r>
                  <a:rPr lang="en-GB" dirty="0">
                    <a:solidFill>
                      <a:srgbClr val="000000"/>
                    </a:solidFill>
                    <a:cs typeface="Times New Roman" pitchFamily="18" charset="0"/>
                  </a:rPr>
                  <a:t>  </a:t>
                </a:r>
                <a:r>
                  <a:rPr lang="en-GB" dirty="0">
                    <a:solidFill>
                      <a:srgbClr val="000000"/>
                    </a:solidFill>
                  </a:rPr>
                  <a:t>5 years   </a:t>
                </a:r>
                <a:r>
                  <a:rPr lang="en-GB" dirty="0" smtClean="0">
                    <a:solidFill>
                      <a:srgbClr val="000000"/>
                    </a:solidFill>
                    <a:latin typeface="Symbol" pitchFamily="18" charset="2"/>
                  </a:rPr>
                  <a:t>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195   </a:t>
                </a:r>
                <a:r>
                  <a:rPr lang="en-GB" dirty="0">
                    <a:solidFill>
                      <a:srgbClr val="000000"/>
                    </a:solidFill>
                  </a:rPr>
                  <a:t>(</a:t>
                </a:r>
                <a:r>
                  <a:rPr lang="en-GB" u="sng" dirty="0">
                    <a:solidFill>
                      <a:srgbClr val="000000"/>
                    </a:solidFill>
                    <a:latin typeface="Verdana" pitchFamily="34" charset="0"/>
                  </a:rPr>
                  <a:t>maximum</a:t>
                </a:r>
                <a:r>
                  <a:rPr lang="en-GB" dirty="0">
                    <a:solidFill>
                      <a:srgbClr val="000000"/>
                    </a:solidFill>
                    <a:latin typeface="Verdana" pitchFamily="34" charset="0"/>
                  </a:rPr>
                  <a:t> achievable at present  SPS</a:t>
                </a:r>
                <a:r>
                  <a:rPr lang="en-GB" dirty="0">
                    <a:solidFill>
                      <a:srgbClr val="000000"/>
                    </a:solidFill>
                  </a:rPr>
                  <a:t>) </a:t>
                </a:r>
              </a:p>
              <a:p>
                <a:pPr>
                  <a:lnSpc>
                    <a:spcPct val="94000"/>
                  </a:lnSpc>
                  <a:buClr>
                    <a:srgbClr val="000000"/>
                  </a:buClr>
                  <a:buSzPct val="45000"/>
                  <a:tabLst>
                    <a:tab pos="0" algn="l"/>
                    <a:tab pos="447305" algn="l"/>
                    <a:tab pos="896194" algn="l"/>
                    <a:tab pos="1345080" algn="l"/>
                    <a:tab pos="1793973" algn="l"/>
                    <a:tab pos="2242864" algn="l"/>
                    <a:tab pos="2691750" algn="l"/>
                    <a:tab pos="3140645" algn="l"/>
                    <a:tab pos="3589535" algn="l"/>
                    <a:tab pos="4038425" algn="l"/>
                    <a:tab pos="4487316" algn="l"/>
                    <a:tab pos="4936205" algn="l"/>
                    <a:tab pos="5385094" algn="l"/>
                    <a:tab pos="5833984" algn="l"/>
                    <a:tab pos="6282876" algn="l"/>
                    <a:tab pos="6731763" algn="l"/>
                    <a:tab pos="7180656" algn="l"/>
                    <a:tab pos="7629543" algn="l"/>
                    <a:tab pos="8078436" algn="l"/>
                    <a:tab pos="8527326" algn="l"/>
                    <a:tab pos="8976216" algn="l"/>
                  </a:tabLst>
                </a:pPr>
                <a:r>
                  <a:rPr lang="en-GB" dirty="0">
                    <a:solidFill>
                      <a:srgbClr val="000000"/>
                    </a:solidFill>
                  </a:rPr>
                  <a:t>   5 years   </a:t>
                </a:r>
                <a:r>
                  <a:rPr lang="en-GB" dirty="0">
                    <a:solidFill>
                      <a:srgbClr val="000000"/>
                    </a:solidFill>
                    <a:latin typeface="Symbol" pitchFamily="18" charset="2"/>
                  </a:rPr>
                  <a:t></a:t>
                </a:r>
                <a:r>
                  <a:rPr lang="en-GB" dirty="0">
                    <a:solidFill>
                      <a:srgbClr val="000000"/>
                    </a:solidFill>
                  </a:rPr>
                  <a:t>=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440   </a:t>
                </a:r>
                <a:r>
                  <a:rPr lang="en-GB" dirty="0">
                    <a:solidFill>
                      <a:srgbClr val="000000"/>
                    </a:solidFill>
                  </a:rPr>
                  <a:t>(</a:t>
                </a:r>
                <a:r>
                  <a:rPr lang="en-GB" u="sng" dirty="0">
                    <a:solidFill>
                      <a:srgbClr val="000000"/>
                    </a:solidFill>
                  </a:rPr>
                  <a:t>maximum</a:t>
                </a:r>
                <a:r>
                  <a:rPr lang="en-GB" dirty="0">
                    <a:solidFill>
                      <a:srgbClr val="000000"/>
                    </a:solidFill>
                  </a:rPr>
                  <a:t> achievable at upgraded SPS)</a:t>
                </a:r>
              </a:p>
            </p:txBody>
          </p:sp>
          <p:grpSp>
            <p:nvGrpSpPr>
              <p:cNvPr id="13" name="Group 24"/>
              <p:cNvGrpSpPr>
                <a:grpSpLocks/>
              </p:cNvGrpSpPr>
              <p:nvPr/>
            </p:nvGrpSpPr>
            <p:grpSpPr bwMode="auto">
              <a:xfrm>
                <a:off x="849313" y="6675439"/>
                <a:ext cx="4170363" cy="352425"/>
                <a:chOff x="535" y="4205"/>
                <a:chExt cx="2627" cy="222"/>
              </a:xfrm>
            </p:grpSpPr>
            <p:sp>
              <p:nvSpPr>
                <p:cNvPr id="23" name="AutoShape 25"/>
                <p:cNvSpPr>
                  <a:spLocks noChangeArrowheads="1"/>
                </p:cNvSpPr>
                <p:nvPr/>
              </p:nvSpPr>
              <p:spPr bwMode="auto">
                <a:xfrm>
                  <a:off x="535" y="4205"/>
                  <a:ext cx="2603" cy="221"/>
                </a:xfrm>
                <a:prstGeom prst="roundRect">
                  <a:avLst>
                    <a:gd name="adj" fmla="val 454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AutoShape 26"/>
                <p:cNvSpPr>
                  <a:spLocks noChangeArrowheads="1"/>
                </p:cNvSpPr>
                <p:nvPr/>
              </p:nvSpPr>
              <p:spPr bwMode="auto">
                <a:xfrm>
                  <a:off x="535" y="4205"/>
                  <a:ext cx="2627" cy="222"/>
                </a:xfrm>
                <a:prstGeom prst="roundRect">
                  <a:avLst>
                    <a:gd name="adj" fmla="val 454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94000"/>
                    </a:lnSpc>
                    <a:buClr>
                      <a:srgbClr val="000000"/>
                    </a:buClr>
                    <a:buSzPct val="45000"/>
                    <a:tabLst>
                      <a:tab pos="0" algn="l"/>
                      <a:tab pos="447305" algn="l"/>
                      <a:tab pos="896194" algn="l"/>
                      <a:tab pos="1345080" algn="l"/>
                      <a:tab pos="1793973" algn="l"/>
                      <a:tab pos="2242864" algn="l"/>
                      <a:tab pos="2691750" algn="l"/>
                      <a:tab pos="3140645" algn="l"/>
                      <a:tab pos="3589535" algn="l"/>
                      <a:tab pos="4038425" algn="l"/>
                      <a:tab pos="4487316" algn="l"/>
                      <a:tab pos="4936205" algn="l"/>
                      <a:tab pos="5385094" algn="l"/>
                      <a:tab pos="5833984" algn="l"/>
                      <a:tab pos="6282876" algn="l"/>
                      <a:tab pos="6731763" algn="l"/>
                      <a:tab pos="7180656" algn="l"/>
                      <a:tab pos="7629543" algn="l"/>
                      <a:tab pos="8078436" algn="l"/>
                      <a:tab pos="8527326" algn="l"/>
                      <a:tab pos="8976216" algn="l"/>
                    </a:tabLst>
                  </a:pPr>
                  <a:r>
                    <a:rPr lang="en-GB" dirty="0">
                      <a:latin typeface="Verdana" pitchFamily="34" charset="0"/>
                    </a:rPr>
                    <a:t> </a:t>
                  </a:r>
                  <a:r>
                    <a:rPr lang="en-GB" b="1" dirty="0">
                      <a:solidFill>
                        <a:srgbClr val="000000"/>
                      </a:solidFill>
                      <a:latin typeface="Verdana" pitchFamily="34" charset="0"/>
                    </a:rPr>
                    <a:t>L = 650 km (CERN - Canfranc</a:t>
                  </a:r>
                  <a:r>
                    <a:rPr lang="en-GB" dirty="0">
                      <a:solidFill>
                        <a:srgbClr val="000000"/>
                      </a:solidFill>
                      <a:latin typeface="Verdana" pitchFamily="34" charset="0"/>
                    </a:rPr>
                    <a:t>)</a:t>
                  </a:r>
                </a:p>
              </p:txBody>
            </p:sp>
          </p:grpSp>
          <p:graphicFrame>
            <p:nvGraphicFramePr>
              <p:cNvPr id="22" name="Object 27"/>
              <p:cNvGraphicFramePr>
                <a:graphicFrameLocks noChangeAspect="1"/>
              </p:cNvGraphicFramePr>
              <p:nvPr/>
            </p:nvGraphicFramePr>
            <p:xfrm>
              <a:off x="620713" y="5913438"/>
              <a:ext cx="465137" cy="608012"/>
            </p:xfrm>
            <a:graphic>
              <a:graphicData uri="http://schemas.openxmlformats.org/presentationml/2006/ole">
                <p:oleObj spid="_x0000_s55300" r:id="rId6" imgW="3962520" imgH="5181480" progId="Equation.3">
                  <p:embed/>
                </p:oleObj>
              </a:graphicData>
            </a:graphic>
          </p:graphicFrame>
        </p:grpSp>
      </p:grpSp>
      <p:sp>
        <p:nvSpPr>
          <p:cNvPr id="35" name="Espace réservé du pied de page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GDR Neutrino 2011, LAPP-Annecy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AutoShape 27"/>
          <p:cNvSpPr>
            <a:spLocks noChangeArrowheads="1"/>
          </p:cNvSpPr>
          <p:nvPr/>
        </p:nvSpPr>
        <p:spPr bwMode="auto">
          <a:xfrm>
            <a:off x="0" y="9"/>
            <a:ext cx="10080625" cy="1331913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FFFFFF"/>
              </a:gs>
              <a:gs pos="100000">
                <a:srgbClr val="CCFF33">
                  <a:alpha val="32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64" tIns="45682" rIns="91364" bIns="45682" anchor="ctr"/>
          <a:lstStyle/>
          <a:p>
            <a:endParaRPr lang="fr-FR"/>
          </a:p>
        </p:txBody>
      </p:sp>
      <p:sp>
        <p:nvSpPr>
          <p:cNvPr id="205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1007227"/>
            <a:fld id="{88886344-ACDA-4B34-9C43-D55D5967D6E9}" type="slidenum">
              <a:rPr lang="en-US"/>
              <a:pPr defTabSz="1007227"/>
              <a:t>22</a:t>
            </a:fld>
            <a:endParaRPr lang="en-US" dirty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8063" y="0"/>
            <a:ext cx="9072562" cy="1009650"/>
          </a:xfrm>
        </p:spPr>
        <p:txBody>
          <a:bodyPr lIns="100307" tIns="50151" rIns="100307" bIns="50151" anchor="b">
            <a:normAutofit/>
          </a:bodyPr>
          <a:lstStyle/>
          <a:p>
            <a:pPr>
              <a:tabLst>
                <a:tab pos="0" algn="l"/>
                <a:tab pos="447305" algn="l"/>
                <a:tab pos="896194" algn="l"/>
                <a:tab pos="1345080" algn="l"/>
                <a:tab pos="1793973" algn="l"/>
                <a:tab pos="2242864" algn="l"/>
                <a:tab pos="2688581" algn="l"/>
                <a:tab pos="3140645" algn="l"/>
                <a:tab pos="3589535" algn="l"/>
                <a:tab pos="4036838" algn="l"/>
                <a:tab pos="4487316" algn="l"/>
                <a:tab pos="4936205" algn="l"/>
                <a:tab pos="5385094" algn="l"/>
                <a:tab pos="5829228" algn="l"/>
                <a:tab pos="6282876" algn="l"/>
                <a:tab pos="6731763" algn="l"/>
                <a:tab pos="7179070" algn="l"/>
                <a:tab pos="7623199" algn="l"/>
                <a:tab pos="8078436" algn="l"/>
                <a:tab pos="8527326" algn="l"/>
                <a:tab pos="8971457" algn="l"/>
              </a:tabLst>
              <a:defRPr/>
            </a:pP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virtues of combining two energies</a:t>
            </a:r>
          </a:p>
        </p:txBody>
      </p:sp>
      <p:sp>
        <p:nvSpPr>
          <p:cNvPr id="2070" name="AutoShape 14"/>
          <p:cNvSpPr>
            <a:spLocks noChangeArrowheads="1"/>
          </p:cNvSpPr>
          <p:nvPr/>
        </p:nvSpPr>
        <p:spPr bwMode="auto">
          <a:xfrm>
            <a:off x="1295402" y="6227772"/>
            <a:ext cx="2659063" cy="1014781"/>
          </a:xfrm>
          <a:prstGeom prst="roundRect">
            <a:avLst>
              <a:gd name="adj" fmla="val 1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1211" tIns="45605" rIns="91211" bIns="45605" anchor="ctr"/>
          <a:lstStyle/>
          <a:p>
            <a:pPr defTabSz="912056" eaLnBrk="0" hangingPunct="0"/>
            <a:endParaRPr lang="en-US" dirty="0"/>
          </a:p>
        </p:txBody>
      </p:sp>
      <p:sp>
        <p:nvSpPr>
          <p:cNvPr id="2068" name="AutoShape 18"/>
          <p:cNvSpPr>
            <a:spLocks noChangeArrowheads="1"/>
          </p:cNvSpPr>
          <p:nvPr/>
        </p:nvSpPr>
        <p:spPr bwMode="auto">
          <a:xfrm>
            <a:off x="7416802" y="6227763"/>
            <a:ext cx="1617663" cy="710094"/>
          </a:xfrm>
          <a:prstGeom prst="roundRect">
            <a:avLst>
              <a:gd name="adj" fmla="val 222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1211" tIns="45605" rIns="91211" bIns="45605" anchor="ctr"/>
          <a:lstStyle/>
          <a:p>
            <a:pPr defTabSz="912056" eaLnBrk="0" hangingPunct="0"/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44464" y="1547589"/>
            <a:ext cx="8280920" cy="4584324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896296" y="5868069"/>
            <a:ext cx="1365335" cy="835218"/>
            <a:chOff x="2746" y="1190"/>
            <a:chExt cx="817" cy="446"/>
          </a:xfrm>
        </p:grpSpPr>
        <p:sp>
          <p:nvSpPr>
            <p:cNvPr id="13" name="AutoShape 4"/>
            <p:cNvSpPr>
              <a:spLocks noChangeArrowheads="1"/>
            </p:cNvSpPr>
            <p:nvPr/>
          </p:nvSpPr>
          <p:spPr bwMode="auto">
            <a:xfrm>
              <a:off x="2746" y="1190"/>
              <a:ext cx="580" cy="215"/>
            </a:xfrm>
            <a:prstGeom prst="roundRect">
              <a:avLst>
                <a:gd name="adj" fmla="val 463"/>
              </a:avLst>
            </a:prstGeom>
            <a:solidFill>
              <a:srgbClr val="00FF00">
                <a:alpha val="1400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" name="Group 5"/>
            <p:cNvGrpSpPr>
              <a:grpSpLocks/>
            </p:cNvGrpSpPr>
            <p:nvPr/>
          </p:nvGrpSpPr>
          <p:grpSpPr bwMode="auto">
            <a:xfrm>
              <a:off x="2789" y="1229"/>
              <a:ext cx="774" cy="407"/>
              <a:chOff x="2789" y="1229"/>
              <a:chExt cx="774" cy="407"/>
            </a:xfrm>
          </p:grpSpPr>
          <p:sp>
            <p:nvSpPr>
              <p:cNvPr id="15" name="AutoShape 6"/>
              <p:cNvSpPr>
                <a:spLocks noChangeArrowheads="1"/>
              </p:cNvSpPr>
              <p:nvPr/>
            </p:nvSpPr>
            <p:spPr bwMode="auto">
              <a:xfrm>
                <a:off x="2983" y="1421"/>
                <a:ext cx="580" cy="215"/>
              </a:xfrm>
              <a:prstGeom prst="roundRect">
                <a:avLst>
                  <a:gd name="adj" fmla="val 46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AutoShape 7"/>
              <p:cNvSpPr>
                <a:spLocks noChangeArrowheads="1"/>
              </p:cNvSpPr>
              <p:nvPr/>
            </p:nvSpPr>
            <p:spPr bwMode="auto">
              <a:xfrm>
                <a:off x="2789" y="1229"/>
                <a:ext cx="610" cy="141"/>
              </a:xfrm>
              <a:prstGeom prst="roundRect">
                <a:avLst>
                  <a:gd name="adj" fmla="val 46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buClr>
                    <a:srgbClr val="000000"/>
                  </a:buClr>
                  <a:buSzPct val="45000"/>
                  <a:tabLst>
                    <a:tab pos="0" algn="l"/>
                    <a:tab pos="447305" algn="l"/>
                    <a:tab pos="896194" algn="l"/>
                    <a:tab pos="1345080" algn="l"/>
                    <a:tab pos="1793973" algn="l"/>
                    <a:tab pos="2242864" algn="l"/>
                    <a:tab pos="2691750" algn="l"/>
                    <a:tab pos="3140645" algn="l"/>
                    <a:tab pos="3589535" algn="l"/>
                    <a:tab pos="4038425" algn="l"/>
                    <a:tab pos="4487316" algn="l"/>
                    <a:tab pos="4936205" algn="l"/>
                    <a:tab pos="5385094" algn="l"/>
                    <a:tab pos="5833984" algn="l"/>
                    <a:tab pos="6282876" algn="l"/>
                    <a:tab pos="6731763" algn="l"/>
                    <a:tab pos="7180656" algn="l"/>
                    <a:tab pos="7629543" algn="l"/>
                    <a:tab pos="8078436" algn="l"/>
                    <a:tab pos="8527326" algn="l"/>
                    <a:tab pos="8976216" algn="l"/>
                  </a:tabLst>
                </a:pPr>
                <a:r>
                  <a:rPr lang="en-GB" dirty="0" smtClean="0">
                    <a:solidFill>
                      <a:srgbClr val="000000"/>
                    </a:solidFill>
                  </a:rPr>
                  <a:t>L=130 </a:t>
                </a:r>
                <a:r>
                  <a:rPr lang="en-GB" dirty="0">
                    <a:solidFill>
                      <a:srgbClr val="000000"/>
                    </a:solidFill>
                  </a:rPr>
                  <a:t>km</a:t>
                </a:r>
              </a:p>
            </p:txBody>
          </p:sp>
        </p:grpSp>
      </p:grp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6096" y="2284579"/>
            <a:ext cx="8712968" cy="4314659"/>
          </a:xfrm>
          <a:prstGeom prst="rect">
            <a:avLst/>
          </a:prstGeom>
          <a:noFill/>
          <a:scene3d>
            <a:camera prst="isometricOffAxis1Left"/>
            <a:lightRig rig="threePt" dir="t"/>
          </a:scene3d>
        </p:spPr>
      </p:pic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2520032" y="4787949"/>
            <a:ext cx="4680520" cy="216024"/>
          </a:xfrm>
          <a:prstGeom prst="line">
            <a:avLst/>
          </a:prstGeom>
          <a:noFill/>
          <a:ln w="9360">
            <a:solidFill>
              <a:srgbClr val="008000"/>
            </a:solidFill>
            <a:round/>
            <a:headEnd/>
            <a:tailEnd type="triangle" w="med" len="med"/>
          </a:ln>
        </p:spPr>
        <p:txBody>
          <a:bodyPr lIns="91364" tIns="45682" rIns="91364" bIns="45682"/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3312120" y="4069393"/>
            <a:ext cx="3312368" cy="28650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1364" tIns="45682" rIns="91364" bIns="45682"/>
          <a:lstStyle/>
          <a:p>
            <a:endParaRPr lang="en-US"/>
          </a:p>
        </p:txBody>
      </p:sp>
      <p:sp>
        <p:nvSpPr>
          <p:cNvPr id="17" name="Line Callout 3 (Border and Accent Bar) 16"/>
          <p:cNvSpPr/>
          <p:nvPr/>
        </p:nvSpPr>
        <p:spPr bwMode="auto">
          <a:xfrm>
            <a:off x="215776" y="2123653"/>
            <a:ext cx="2448272" cy="360040"/>
          </a:xfrm>
          <a:prstGeom prst="accentBorderCallout3">
            <a:avLst>
              <a:gd name="adj1" fmla="val 52204"/>
              <a:gd name="adj2" fmla="val 103292"/>
              <a:gd name="adj3" fmla="val 52203"/>
              <a:gd name="adj4" fmla="val 114298"/>
              <a:gd name="adj5" fmla="val 383572"/>
              <a:gd name="adj6" fmla="val 114461"/>
              <a:gd name="adj7" fmla="val 386244"/>
              <a:gd name="adj8" fmla="val 92798"/>
            </a:avLst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64" tIns="45682" rIns="91364" bIns="45682" numCol="1" rtlCol="0" anchor="t" anchorCtr="0" compatLnSpc="1">
            <a:prstTxWarp prst="textNoShape">
              <a:avLst/>
            </a:prstTxWarp>
          </a:bodyPr>
          <a:lstStyle/>
          <a:p>
            <a:pPr algn="ctr" defTabSz="912056"/>
            <a:r>
              <a:rPr lang="en-US" b="1" dirty="0" smtClean="0">
                <a:solidFill>
                  <a:srgbClr val="00B050"/>
                </a:solidFill>
              </a:rPr>
              <a:t>CERN-</a:t>
            </a:r>
            <a:r>
              <a:rPr lang="en-US" b="1" dirty="0" err="1" smtClean="0">
                <a:solidFill>
                  <a:srgbClr val="00B050"/>
                </a:solidFill>
              </a:rPr>
              <a:t>Frejus</a:t>
            </a:r>
            <a:r>
              <a:rPr lang="en-US" b="1" dirty="0" smtClean="0">
                <a:solidFill>
                  <a:srgbClr val="00B050"/>
                </a:solidFill>
              </a:rPr>
              <a:t>  </a:t>
            </a:r>
            <a:r>
              <a:rPr lang="el-GR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γ</a:t>
            </a:r>
            <a:r>
              <a:rPr lang="en-US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 = 90 </a:t>
            </a:r>
            <a:endParaRPr lang="en-US" b="1" dirty="0" smtClean="0">
              <a:solidFill>
                <a:srgbClr val="00B050"/>
              </a:solidFill>
            </a:endParaRPr>
          </a:p>
        </p:txBody>
      </p:sp>
      <p:sp>
        <p:nvSpPr>
          <p:cNvPr id="18" name="Line Callout 3 (Border and Accent Bar) 17"/>
          <p:cNvSpPr/>
          <p:nvPr/>
        </p:nvSpPr>
        <p:spPr bwMode="auto">
          <a:xfrm>
            <a:off x="359792" y="6660157"/>
            <a:ext cx="3096592" cy="432048"/>
          </a:xfrm>
          <a:prstGeom prst="accentBorderCallout3">
            <a:avLst>
              <a:gd name="adj1" fmla="val 52204"/>
              <a:gd name="adj2" fmla="val 103292"/>
              <a:gd name="adj3" fmla="val 48554"/>
              <a:gd name="adj4" fmla="val 130081"/>
              <a:gd name="adj5" fmla="val -386371"/>
              <a:gd name="adj6" fmla="val 130753"/>
              <a:gd name="adj7" fmla="val -390997"/>
              <a:gd name="adj8" fmla="val 99926"/>
            </a:avLst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64" tIns="45682" rIns="91364" bIns="45682" numCol="1" rtlCol="0" anchor="t" anchorCtr="0" compatLnSpc="1">
            <a:prstTxWarp prst="textNoShape">
              <a:avLst/>
            </a:prstTxWarp>
          </a:bodyPr>
          <a:lstStyle/>
          <a:p>
            <a:pPr algn="ctr" defTabSz="912056"/>
            <a:r>
              <a:rPr lang="en-US" b="1" dirty="0" smtClean="0">
                <a:solidFill>
                  <a:srgbClr val="00B050"/>
                </a:solidFill>
              </a:rPr>
              <a:t>CERN-</a:t>
            </a:r>
            <a:r>
              <a:rPr lang="en-US" b="1" dirty="0" err="1" smtClean="0">
                <a:solidFill>
                  <a:srgbClr val="00B050"/>
                </a:solidFill>
              </a:rPr>
              <a:t>Frejus</a:t>
            </a:r>
            <a:r>
              <a:rPr lang="en-US" b="1" dirty="0" smtClean="0">
                <a:solidFill>
                  <a:srgbClr val="00B050"/>
                </a:solidFill>
              </a:rPr>
              <a:t>  </a:t>
            </a:r>
            <a:r>
              <a:rPr lang="el-GR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γ</a:t>
            </a:r>
            <a:r>
              <a:rPr lang="en-US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 = 195 </a:t>
            </a:r>
            <a:endParaRPr lang="en-US" b="1" dirty="0" smtClean="0">
              <a:solidFill>
                <a:srgbClr val="00B050"/>
              </a:solidFill>
            </a:endParaRPr>
          </a:p>
        </p:txBody>
      </p:sp>
      <p:sp>
        <p:nvSpPr>
          <p:cNvPr id="19" name="Line Callout 3 (Border and Accent Bar) 18"/>
          <p:cNvSpPr/>
          <p:nvPr/>
        </p:nvSpPr>
        <p:spPr bwMode="auto">
          <a:xfrm>
            <a:off x="4896296" y="1331565"/>
            <a:ext cx="4104704" cy="432048"/>
          </a:xfrm>
          <a:prstGeom prst="accentBorderCallout3">
            <a:avLst>
              <a:gd name="adj1" fmla="val 52204"/>
              <a:gd name="adj2" fmla="val 103292"/>
              <a:gd name="adj3" fmla="val 52203"/>
              <a:gd name="adj4" fmla="val 114298"/>
              <a:gd name="adj5" fmla="val 383572"/>
              <a:gd name="adj6" fmla="val 114077"/>
              <a:gd name="adj7" fmla="val 378946"/>
              <a:gd name="adj8" fmla="val 49102"/>
            </a:avLst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64" tIns="45682" rIns="91364" bIns="45682" numCol="1" rtlCol="0" anchor="t" anchorCtr="0" compatLnSpc="1">
            <a:prstTxWarp prst="textNoShape">
              <a:avLst/>
            </a:prstTxWarp>
          </a:bodyPr>
          <a:lstStyle/>
          <a:p>
            <a:pPr algn="ctr" defTabSz="912056"/>
            <a:r>
              <a:rPr lang="en-US" b="1" dirty="0" smtClean="0">
                <a:solidFill>
                  <a:srgbClr val="00B050"/>
                </a:solidFill>
              </a:rPr>
              <a:t>Non-overlapping regions cancel</a:t>
            </a:r>
            <a:r>
              <a:rPr lang="en-US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endParaRPr lang="en-US" b="1" dirty="0" smtClean="0">
              <a:solidFill>
                <a:srgbClr val="00B050"/>
              </a:solidFill>
            </a:endParaRP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GDR Neutrino 2011, LAPP-Annecy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AutoShape 27"/>
          <p:cNvSpPr>
            <a:spLocks noChangeArrowheads="1"/>
          </p:cNvSpPr>
          <p:nvPr/>
        </p:nvSpPr>
        <p:spPr bwMode="auto">
          <a:xfrm>
            <a:off x="0" y="9"/>
            <a:ext cx="10080625" cy="1331913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FFFFFF"/>
              </a:gs>
              <a:gs pos="100000">
                <a:srgbClr val="CCFF33">
                  <a:alpha val="32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64" tIns="45682" rIns="91364" bIns="45682" anchor="ctr"/>
          <a:lstStyle/>
          <a:p>
            <a:endParaRPr lang="fr-FR"/>
          </a:p>
        </p:txBody>
      </p:sp>
      <p:sp>
        <p:nvSpPr>
          <p:cNvPr id="205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1007227"/>
            <a:fld id="{88886344-ACDA-4B34-9C43-D55D5967D6E9}" type="slidenum">
              <a:rPr lang="en-US"/>
              <a:pPr defTabSz="1007227"/>
              <a:t>23</a:t>
            </a:fld>
            <a:endParaRPr lang="en-US" dirty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8063" y="0"/>
            <a:ext cx="9072562" cy="1009650"/>
          </a:xfrm>
        </p:spPr>
        <p:txBody>
          <a:bodyPr lIns="100307" tIns="50151" rIns="100307" bIns="50151" anchor="b">
            <a:normAutofit/>
          </a:bodyPr>
          <a:lstStyle/>
          <a:p>
            <a:pPr>
              <a:tabLst>
                <a:tab pos="0" algn="l"/>
                <a:tab pos="447305" algn="l"/>
                <a:tab pos="896194" algn="l"/>
                <a:tab pos="1345080" algn="l"/>
                <a:tab pos="1793973" algn="l"/>
                <a:tab pos="2242864" algn="l"/>
                <a:tab pos="2688581" algn="l"/>
                <a:tab pos="3140645" algn="l"/>
                <a:tab pos="3589535" algn="l"/>
                <a:tab pos="4036838" algn="l"/>
                <a:tab pos="4487316" algn="l"/>
                <a:tab pos="4936205" algn="l"/>
                <a:tab pos="5385094" algn="l"/>
                <a:tab pos="5829228" algn="l"/>
                <a:tab pos="6282876" algn="l"/>
                <a:tab pos="6731763" algn="l"/>
                <a:tab pos="7179070" algn="l"/>
                <a:tab pos="7623199" algn="l"/>
                <a:tab pos="8078436" algn="l"/>
                <a:tab pos="8527326" algn="l"/>
                <a:tab pos="8971457" algn="l"/>
              </a:tabLst>
              <a:defRPr/>
            </a:pPr>
            <a:r>
              <a:rPr lang="en-GB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virtues of two energies</a:t>
            </a:r>
          </a:p>
        </p:txBody>
      </p:sp>
      <p:sp>
        <p:nvSpPr>
          <p:cNvPr id="2070" name="AutoShape 14"/>
          <p:cNvSpPr>
            <a:spLocks noChangeArrowheads="1"/>
          </p:cNvSpPr>
          <p:nvPr/>
        </p:nvSpPr>
        <p:spPr bwMode="auto">
          <a:xfrm>
            <a:off x="1295402" y="6227772"/>
            <a:ext cx="2659063" cy="1014781"/>
          </a:xfrm>
          <a:prstGeom prst="roundRect">
            <a:avLst>
              <a:gd name="adj" fmla="val 1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1211" tIns="45605" rIns="91211" bIns="45605" anchor="ctr"/>
          <a:lstStyle/>
          <a:p>
            <a:pPr defTabSz="912056" eaLnBrk="0" hangingPunct="0"/>
            <a:endParaRPr lang="en-US" dirty="0"/>
          </a:p>
        </p:txBody>
      </p:sp>
      <p:sp>
        <p:nvSpPr>
          <p:cNvPr id="2068" name="AutoShape 18"/>
          <p:cNvSpPr>
            <a:spLocks noChangeArrowheads="1"/>
          </p:cNvSpPr>
          <p:nvPr/>
        </p:nvSpPr>
        <p:spPr bwMode="auto">
          <a:xfrm>
            <a:off x="7416802" y="6227763"/>
            <a:ext cx="1617663" cy="710094"/>
          </a:xfrm>
          <a:prstGeom prst="roundRect">
            <a:avLst>
              <a:gd name="adj" fmla="val 222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1211" tIns="45605" rIns="91211" bIns="45605" anchor="ctr"/>
          <a:lstStyle/>
          <a:p>
            <a:pPr defTabSz="912056" eaLnBrk="0" hangingPunct="0"/>
            <a:endParaRPr lang="en-US" dirty="0"/>
          </a:p>
        </p:txBody>
      </p:sp>
      <p:pic>
        <p:nvPicPr>
          <p:cNvPr id="7" name="Picture 6" descr="PatPorSe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038" y="908059"/>
            <a:ext cx="8972550" cy="5743575"/>
          </a:xfrm>
          <a:prstGeom prst="rect">
            <a:avLst/>
          </a:prstGeom>
        </p:spPr>
      </p:pic>
      <p:sp>
        <p:nvSpPr>
          <p:cNvPr id="8" name="Line Callout 3 (Border and Accent Bar) 7"/>
          <p:cNvSpPr/>
          <p:nvPr/>
        </p:nvSpPr>
        <p:spPr bwMode="auto">
          <a:xfrm>
            <a:off x="4392240" y="1763613"/>
            <a:ext cx="3096592" cy="432048"/>
          </a:xfrm>
          <a:prstGeom prst="accentBorderCallout3">
            <a:avLst>
              <a:gd name="adj1" fmla="val 52204"/>
              <a:gd name="adj2" fmla="val 103292"/>
              <a:gd name="adj3" fmla="val 52203"/>
              <a:gd name="adj4" fmla="val 114298"/>
              <a:gd name="adj5" fmla="val 383572"/>
              <a:gd name="adj6" fmla="val 114461"/>
              <a:gd name="adj7" fmla="val 382595"/>
              <a:gd name="adj8" fmla="val -2684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64" tIns="45682" rIns="91364" bIns="45682" numCol="1" rtlCol="0" anchor="t" anchorCtr="0" compatLnSpc="1">
            <a:prstTxWarp prst="textNoShape">
              <a:avLst/>
            </a:prstTxWarp>
          </a:bodyPr>
          <a:lstStyle/>
          <a:p>
            <a:pPr algn="ctr" defTabSz="912056"/>
            <a:r>
              <a:rPr lang="en-US" b="1" dirty="0" smtClean="0">
                <a:solidFill>
                  <a:srgbClr val="00B050"/>
                </a:solidFill>
              </a:rPr>
              <a:t>CERN-</a:t>
            </a:r>
            <a:r>
              <a:rPr lang="en-US" b="1" dirty="0" err="1" smtClean="0">
                <a:solidFill>
                  <a:srgbClr val="00B050"/>
                </a:solidFill>
              </a:rPr>
              <a:t>Frejus</a:t>
            </a:r>
            <a:r>
              <a:rPr lang="en-US" b="1" dirty="0" smtClean="0">
                <a:solidFill>
                  <a:srgbClr val="00B050"/>
                </a:solidFill>
              </a:rPr>
              <a:t>  </a:t>
            </a:r>
            <a:r>
              <a:rPr lang="el-GR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γ</a:t>
            </a:r>
            <a:r>
              <a:rPr lang="en-US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 = 90 </a:t>
            </a:r>
            <a:endParaRPr lang="en-US" b="1" dirty="0" smtClean="0">
              <a:solidFill>
                <a:srgbClr val="00B050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GDR Neutrino 2011, LAPP-Annecy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AutoShape 27"/>
          <p:cNvSpPr>
            <a:spLocks noChangeArrowheads="1"/>
          </p:cNvSpPr>
          <p:nvPr/>
        </p:nvSpPr>
        <p:spPr bwMode="auto">
          <a:xfrm>
            <a:off x="0" y="9"/>
            <a:ext cx="10080625" cy="1331913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FFFFFF"/>
              </a:gs>
              <a:gs pos="100000">
                <a:srgbClr val="CCFF33">
                  <a:alpha val="32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64" tIns="45682" rIns="91364" bIns="45682" anchor="ctr"/>
          <a:lstStyle/>
          <a:p>
            <a:endParaRPr lang="fr-FR"/>
          </a:p>
        </p:txBody>
      </p:sp>
      <p:sp>
        <p:nvSpPr>
          <p:cNvPr id="205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1007227"/>
            <a:fld id="{88886344-ACDA-4B34-9C43-D55D5967D6E9}" type="slidenum">
              <a:rPr lang="en-US"/>
              <a:pPr defTabSz="1007227"/>
              <a:t>24</a:t>
            </a:fld>
            <a:endParaRPr lang="en-US" dirty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8063" y="0"/>
            <a:ext cx="9072562" cy="1009650"/>
          </a:xfrm>
        </p:spPr>
        <p:txBody>
          <a:bodyPr lIns="100307" tIns="50151" rIns="100307" bIns="50151" anchor="b">
            <a:normAutofit/>
          </a:bodyPr>
          <a:lstStyle/>
          <a:p>
            <a:pPr>
              <a:tabLst>
                <a:tab pos="0" algn="l"/>
                <a:tab pos="447305" algn="l"/>
                <a:tab pos="896194" algn="l"/>
                <a:tab pos="1345080" algn="l"/>
                <a:tab pos="1793973" algn="l"/>
                <a:tab pos="2242864" algn="l"/>
                <a:tab pos="2688581" algn="l"/>
                <a:tab pos="3140645" algn="l"/>
                <a:tab pos="3589535" algn="l"/>
                <a:tab pos="4036838" algn="l"/>
                <a:tab pos="4487316" algn="l"/>
                <a:tab pos="4936205" algn="l"/>
                <a:tab pos="5385094" algn="l"/>
                <a:tab pos="5829228" algn="l"/>
                <a:tab pos="6282876" algn="l"/>
                <a:tab pos="6731763" algn="l"/>
                <a:tab pos="7179070" algn="l"/>
                <a:tab pos="7623199" algn="l"/>
                <a:tab pos="8078436" algn="l"/>
                <a:tab pos="8527326" algn="l"/>
                <a:tab pos="8971457" algn="l"/>
              </a:tabLst>
              <a:defRPr/>
            </a:pPr>
            <a:r>
              <a:rPr lang="en-GB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virtues of two energies</a:t>
            </a:r>
          </a:p>
        </p:txBody>
      </p:sp>
      <p:sp>
        <p:nvSpPr>
          <p:cNvPr id="2070" name="AutoShape 14"/>
          <p:cNvSpPr>
            <a:spLocks noChangeArrowheads="1"/>
          </p:cNvSpPr>
          <p:nvPr/>
        </p:nvSpPr>
        <p:spPr bwMode="auto">
          <a:xfrm>
            <a:off x="1295402" y="6227772"/>
            <a:ext cx="2659063" cy="1014781"/>
          </a:xfrm>
          <a:prstGeom prst="roundRect">
            <a:avLst>
              <a:gd name="adj" fmla="val 1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1211" tIns="45605" rIns="91211" bIns="45605" anchor="ctr"/>
          <a:lstStyle/>
          <a:p>
            <a:pPr defTabSz="912056" eaLnBrk="0" hangingPunct="0"/>
            <a:endParaRPr lang="en-US" dirty="0"/>
          </a:p>
        </p:txBody>
      </p:sp>
      <p:sp>
        <p:nvSpPr>
          <p:cNvPr id="2068" name="AutoShape 18"/>
          <p:cNvSpPr>
            <a:spLocks noChangeArrowheads="1"/>
          </p:cNvSpPr>
          <p:nvPr/>
        </p:nvSpPr>
        <p:spPr bwMode="auto">
          <a:xfrm>
            <a:off x="7416802" y="6227763"/>
            <a:ext cx="1617663" cy="710094"/>
          </a:xfrm>
          <a:prstGeom prst="roundRect">
            <a:avLst>
              <a:gd name="adj" fmla="val 222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1211" tIns="45605" rIns="91211" bIns="45605" anchor="ctr"/>
          <a:lstStyle/>
          <a:p>
            <a:pPr defTabSz="912056" eaLnBrk="0" hangingPunct="0"/>
            <a:endParaRPr lang="en-US" dirty="0"/>
          </a:p>
        </p:txBody>
      </p:sp>
      <p:pic>
        <p:nvPicPr>
          <p:cNvPr id="7" name="Picture 6" descr="PatPorSep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375" y="917584"/>
            <a:ext cx="8905875" cy="5724525"/>
          </a:xfrm>
          <a:prstGeom prst="rect">
            <a:avLst/>
          </a:prstGeom>
        </p:spPr>
      </p:pic>
      <p:sp>
        <p:nvSpPr>
          <p:cNvPr id="8" name="Line Callout 3 (Border and Accent Bar) 7"/>
          <p:cNvSpPr/>
          <p:nvPr/>
        </p:nvSpPr>
        <p:spPr bwMode="auto">
          <a:xfrm>
            <a:off x="4680272" y="1835621"/>
            <a:ext cx="3096592" cy="432048"/>
          </a:xfrm>
          <a:prstGeom prst="accentBorderCallout3">
            <a:avLst>
              <a:gd name="adj1" fmla="val 52204"/>
              <a:gd name="adj2" fmla="val 103292"/>
              <a:gd name="adj3" fmla="val 48554"/>
              <a:gd name="adj4" fmla="val 130081"/>
              <a:gd name="adj5" fmla="val 511288"/>
              <a:gd name="adj6" fmla="val 129226"/>
              <a:gd name="adj7" fmla="val 510311"/>
              <a:gd name="adj8" fmla="val -5281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64" tIns="45682" rIns="91364" bIns="45682" numCol="1" rtlCol="0" anchor="t" anchorCtr="0" compatLnSpc="1">
            <a:prstTxWarp prst="textNoShape">
              <a:avLst/>
            </a:prstTxWarp>
          </a:bodyPr>
          <a:lstStyle/>
          <a:p>
            <a:pPr algn="ctr" defTabSz="912056"/>
            <a:r>
              <a:rPr lang="en-US" b="1" dirty="0" smtClean="0">
                <a:solidFill>
                  <a:srgbClr val="00B050"/>
                </a:solidFill>
              </a:rPr>
              <a:t>CERN-</a:t>
            </a:r>
            <a:r>
              <a:rPr lang="en-US" b="1" dirty="0" err="1" smtClean="0">
                <a:solidFill>
                  <a:srgbClr val="00B050"/>
                </a:solidFill>
              </a:rPr>
              <a:t>Frejus</a:t>
            </a:r>
            <a:r>
              <a:rPr lang="en-US" b="1" dirty="0" smtClean="0">
                <a:solidFill>
                  <a:srgbClr val="00B050"/>
                </a:solidFill>
              </a:rPr>
              <a:t>  </a:t>
            </a:r>
            <a:r>
              <a:rPr lang="el-GR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γ</a:t>
            </a:r>
            <a:r>
              <a:rPr lang="en-US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 = 195 </a:t>
            </a:r>
            <a:endParaRPr lang="en-US" b="1" dirty="0" smtClean="0">
              <a:solidFill>
                <a:srgbClr val="00B050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GDR Neutrino 2011, LAPP-Annecy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AutoShape 27"/>
          <p:cNvSpPr>
            <a:spLocks noChangeArrowheads="1"/>
          </p:cNvSpPr>
          <p:nvPr/>
        </p:nvSpPr>
        <p:spPr bwMode="auto">
          <a:xfrm>
            <a:off x="0" y="9"/>
            <a:ext cx="10080625" cy="1331913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FFFFFF"/>
              </a:gs>
              <a:gs pos="100000">
                <a:srgbClr val="CCFF33">
                  <a:alpha val="32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64" tIns="45682" rIns="91364" bIns="45682" anchor="ctr"/>
          <a:lstStyle/>
          <a:p>
            <a:endParaRPr lang="fr-FR"/>
          </a:p>
        </p:txBody>
      </p:sp>
      <p:sp>
        <p:nvSpPr>
          <p:cNvPr id="205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1007227"/>
            <a:fld id="{88886344-ACDA-4B34-9C43-D55D5967D6E9}" type="slidenum">
              <a:rPr lang="en-US"/>
              <a:pPr defTabSz="1007227"/>
              <a:t>25</a:t>
            </a:fld>
            <a:endParaRPr lang="en-US" dirty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8063" y="0"/>
            <a:ext cx="9072562" cy="1009650"/>
          </a:xfrm>
        </p:spPr>
        <p:txBody>
          <a:bodyPr lIns="100307" tIns="50151" rIns="100307" bIns="50151" anchor="b">
            <a:normAutofit/>
          </a:bodyPr>
          <a:lstStyle/>
          <a:p>
            <a:pPr>
              <a:tabLst>
                <a:tab pos="0" algn="l"/>
                <a:tab pos="447305" algn="l"/>
                <a:tab pos="896194" algn="l"/>
                <a:tab pos="1345080" algn="l"/>
                <a:tab pos="1793973" algn="l"/>
                <a:tab pos="2242864" algn="l"/>
                <a:tab pos="2688581" algn="l"/>
                <a:tab pos="3140645" algn="l"/>
                <a:tab pos="3589535" algn="l"/>
                <a:tab pos="4036838" algn="l"/>
                <a:tab pos="4487316" algn="l"/>
                <a:tab pos="4936205" algn="l"/>
                <a:tab pos="5385094" algn="l"/>
                <a:tab pos="5829228" algn="l"/>
                <a:tab pos="6282876" algn="l"/>
                <a:tab pos="6731763" algn="l"/>
                <a:tab pos="7179070" algn="l"/>
                <a:tab pos="7623199" algn="l"/>
                <a:tab pos="8078436" algn="l"/>
                <a:tab pos="8527326" algn="l"/>
                <a:tab pos="8971457" algn="l"/>
              </a:tabLst>
              <a:defRPr/>
            </a:pPr>
            <a:r>
              <a:rPr lang="en-GB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virtues of two energies</a:t>
            </a:r>
          </a:p>
        </p:txBody>
      </p:sp>
      <p:sp>
        <p:nvSpPr>
          <p:cNvPr id="2070" name="AutoShape 14"/>
          <p:cNvSpPr>
            <a:spLocks noChangeArrowheads="1"/>
          </p:cNvSpPr>
          <p:nvPr/>
        </p:nvSpPr>
        <p:spPr bwMode="auto">
          <a:xfrm>
            <a:off x="1295402" y="6227772"/>
            <a:ext cx="2659063" cy="1014781"/>
          </a:xfrm>
          <a:prstGeom prst="roundRect">
            <a:avLst>
              <a:gd name="adj" fmla="val 1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1211" tIns="45605" rIns="91211" bIns="45605" anchor="ctr"/>
          <a:lstStyle/>
          <a:p>
            <a:pPr defTabSz="912056" eaLnBrk="0" hangingPunct="0"/>
            <a:endParaRPr lang="en-US" dirty="0"/>
          </a:p>
        </p:txBody>
      </p:sp>
      <p:sp>
        <p:nvSpPr>
          <p:cNvPr id="2068" name="AutoShape 18"/>
          <p:cNvSpPr>
            <a:spLocks noChangeArrowheads="1"/>
          </p:cNvSpPr>
          <p:nvPr/>
        </p:nvSpPr>
        <p:spPr bwMode="auto">
          <a:xfrm>
            <a:off x="7416802" y="6227763"/>
            <a:ext cx="1617663" cy="710094"/>
          </a:xfrm>
          <a:prstGeom prst="roundRect">
            <a:avLst>
              <a:gd name="adj" fmla="val 222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1211" tIns="45605" rIns="91211" bIns="45605" anchor="ctr"/>
          <a:lstStyle/>
          <a:p>
            <a:pPr defTabSz="912056" eaLnBrk="0" hangingPunct="0"/>
            <a:endParaRPr lang="en-US" dirty="0"/>
          </a:p>
        </p:txBody>
      </p:sp>
      <p:pic>
        <p:nvPicPr>
          <p:cNvPr id="7" name="Picture 6" descr="PatPorSep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088" y="931863"/>
            <a:ext cx="8934450" cy="5695949"/>
          </a:xfrm>
          <a:prstGeom prst="rect">
            <a:avLst/>
          </a:prstGeom>
        </p:spPr>
      </p:pic>
      <p:sp>
        <p:nvSpPr>
          <p:cNvPr id="8" name="Line Callout 3 (Border and Accent Bar) 7"/>
          <p:cNvSpPr/>
          <p:nvPr/>
        </p:nvSpPr>
        <p:spPr bwMode="auto">
          <a:xfrm>
            <a:off x="3096096" y="1835621"/>
            <a:ext cx="4104704" cy="432048"/>
          </a:xfrm>
          <a:prstGeom prst="accentBorderCallout3">
            <a:avLst>
              <a:gd name="adj1" fmla="val 52204"/>
              <a:gd name="adj2" fmla="val 103292"/>
              <a:gd name="adj3" fmla="val 52203"/>
              <a:gd name="adj4" fmla="val 114298"/>
              <a:gd name="adj5" fmla="val 493043"/>
              <a:gd name="adj6" fmla="val 114461"/>
              <a:gd name="adj7" fmla="val 492066"/>
              <a:gd name="adj8" fmla="val 2913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64" tIns="45682" rIns="91364" bIns="45682" numCol="1" rtlCol="0" anchor="t" anchorCtr="0" compatLnSpc="1">
            <a:prstTxWarp prst="textNoShape">
              <a:avLst/>
            </a:prstTxWarp>
          </a:bodyPr>
          <a:lstStyle/>
          <a:p>
            <a:pPr algn="ctr" defTabSz="912056"/>
            <a:r>
              <a:rPr lang="en-US" b="1" dirty="0" smtClean="0">
                <a:solidFill>
                  <a:srgbClr val="00B050"/>
                </a:solidFill>
              </a:rPr>
              <a:t>Non-overlapping regions cancel</a:t>
            </a:r>
            <a:r>
              <a:rPr lang="en-US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endParaRPr lang="en-US" b="1" dirty="0" smtClean="0">
              <a:solidFill>
                <a:srgbClr val="00B050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GDR Neutrino 2011, LAPP-Annecy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1007227"/>
            <a:fld id="{88886344-ACDA-4B34-9C43-D55D5967D6E9}" type="slidenum">
              <a:rPr lang="en-US"/>
              <a:pPr defTabSz="1007227"/>
              <a:t>26</a:t>
            </a:fld>
            <a:endParaRPr lang="en-US" dirty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8063" y="0"/>
            <a:ext cx="9072562" cy="1009650"/>
          </a:xfrm>
        </p:spPr>
        <p:txBody>
          <a:bodyPr lIns="100307" tIns="50151" rIns="100307" bIns="50151" anchor="b">
            <a:normAutofit/>
          </a:bodyPr>
          <a:lstStyle/>
          <a:p>
            <a:pPr>
              <a:tabLst>
                <a:tab pos="0" algn="l"/>
                <a:tab pos="447305" algn="l"/>
                <a:tab pos="896194" algn="l"/>
                <a:tab pos="1345080" algn="l"/>
                <a:tab pos="1793973" algn="l"/>
                <a:tab pos="2242864" algn="l"/>
                <a:tab pos="2688581" algn="l"/>
                <a:tab pos="3140645" algn="l"/>
                <a:tab pos="3589535" algn="l"/>
                <a:tab pos="4036838" algn="l"/>
                <a:tab pos="4487316" algn="l"/>
                <a:tab pos="4936205" algn="l"/>
                <a:tab pos="5385094" algn="l"/>
                <a:tab pos="5829228" algn="l"/>
                <a:tab pos="6282876" algn="l"/>
                <a:tab pos="6731763" algn="l"/>
                <a:tab pos="7179070" algn="l"/>
                <a:tab pos="7623199" algn="l"/>
                <a:tab pos="8078436" algn="l"/>
                <a:tab pos="8527326" algn="l"/>
                <a:tab pos="8971457" algn="l"/>
              </a:tabLst>
              <a:defRPr/>
            </a:pPr>
            <a:r>
              <a:rPr lang="en-GB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virtues of two energies</a:t>
            </a:r>
          </a:p>
        </p:txBody>
      </p:sp>
      <p:sp>
        <p:nvSpPr>
          <p:cNvPr id="2056" name="AutoShape 27"/>
          <p:cNvSpPr>
            <a:spLocks noChangeArrowheads="1"/>
          </p:cNvSpPr>
          <p:nvPr/>
        </p:nvSpPr>
        <p:spPr bwMode="auto">
          <a:xfrm>
            <a:off x="0" y="9"/>
            <a:ext cx="10080625" cy="1331913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FFFFFF"/>
              </a:gs>
              <a:gs pos="100000">
                <a:srgbClr val="CCFF33">
                  <a:alpha val="32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64" tIns="45682" rIns="91364" bIns="45682" anchor="ctr"/>
          <a:lstStyle/>
          <a:p>
            <a:endParaRPr lang="fr-FR"/>
          </a:p>
        </p:txBody>
      </p:sp>
      <p:sp>
        <p:nvSpPr>
          <p:cNvPr id="2070" name="AutoShape 14"/>
          <p:cNvSpPr>
            <a:spLocks noChangeArrowheads="1"/>
          </p:cNvSpPr>
          <p:nvPr/>
        </p:nvSpPr>
        <p:spPr bwMode="auto">
          <a:xfrm>
            <a:off x="1295402" y="6227772"/>
            <a:ext cx="2659063" cy="1014781"/>
          </a:xfrm>
          <a:prstGeom prst="roundRect">
            <a:avLst>
              <a:gd name="adj" fmla="val 1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1211" tIns="45605" rIns="91211" bIns="45605" anchor="ctr"/>
          <a:lstStyle/>
          <a:p>
            <a:pPr defTabSz="912056" eaLnBrk="0" hangingPunct="0"/>
            <a:endParaRPr lang="en-US" dirty="0"/>
          </a:p>
        </p:txBody>
      </p:sp>
      <p:sp>
        <p:nvSpPr>
          <p:cNvPr id="2068" name="AutoShape 18"/>
          <p:cNvSpPr>
            <a:spLocks noChangeArrowheads="1"/>
          </p:cNvSpPr>
          <p:nvPr/>
        </p:nvSpPr>
        <p:spPr bwMode="auto">
          <a:xfrm>
            <a:off x="7416802" y="6227763"/>
            <a:ext cx="1617663" cy="710094"/>
          </a:xfrm>
          <a:prstGeom prst="roundRect">
            <a:avLst>
              <a:gd name="adj" fmla="val 222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1211" tIns="45605" rIns="91211" bIns="45605" anchor="ctr"/>
          <a:lstStyle/>
          <a:p>
            <a:pPr defTabSz="912056" eaLnBrk="0" hangingPunct="0"/>
            <a:endParaRPr lang="en-US" dirty="0"/>
          </a:p>
        </p:txBody>
      </p:sp>
      <p:pic>
        <p:nvPicPr>
          <p:cNvPr id="7" name="Picture 6" descr="PatPorSep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088" y="922338"/>
            <a:ext cx="8934450" cy="5715000"/>
          </a:xfrm>
          <a:prstGeom prst="rect">
            <a:avLst/>
          </a:prstGeom>
        </p:spPr>
      </p:pic>
      <p:sp>
        <p:nvSpPr>
          <p:cNvPr id="8" name="Line Callout 3 (Border and Accent Bar) 7"/>
          <p:cNvSpPr/>
          <p:nvPr/>
        </p:nvSpPr>
        <p:spPr bwMode="auto">
          <a:xfrm>
            <a:off x="4680272" y="1907628"/>
            <a:ext cx="2088480" cy="432048"/>
          </a:xfrm>
          <a:prstGeom prst="accentBorderCallout3">
            <a:avLst>
              <a:gd name="adj1" fmla="val 52204"/>
              <a:gd name="adj2" fmla="val 103292"/>
              <a:gd name="adj3" fmla="val 52203"/>
              <a:gd name="adj4" fmla="val 114298"/>
              <a:gd name="adj5" fmla="val 244910"/>
              <a:gd name="adj6" fmla="val 114461"/>
              <a:gd name="adj7" fmla="val 247582"/>
              <a:gd name="adj8" fmla="val -10448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64" tIns="45682" rIns="91364" bIns="45682" numCol="1" rtlCol="0" anchor="t" anchorCtr="0" compatLnSpc="1">
            <a:prstTxWarp prst="textNoShape">
              <a:avLst/>
            </a:prstTxWarp>
          </a:bodyPr>
          <a:lstStyle/>
          <a:p>
            <a:pPr algn="ctr" defTabSz="912056"/>
            <a:r>
              <a:rPr lang="en-US" b="1" dirty="0" smtClean="0">
                <a:solidFill>
                  <a:srgbClr val="00B050"/>
                </a:solidFill>
              </a:rPr>
              <a:t>Overall plot</a:t>
            </a: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GDR Neutrino 2011, LAPP-Annecy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AutoShape 27"/>
          <p:cNvSpPr>
            <a:spLocks noChangeArrowheads="1"/>
          </p:cNvSpPr>
          <p:nvPr/>
        </p:nvSpPr>
        <p:spPr bwMode="auto">
          <a:xfrm>
            <a:off x="0" y="9"/>
            <a:ext cx="10080625" cy="1331913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FFFFFF"/>
              </a:gs>
              <a:gs pos="100000">
                <a:srgbClr val="CCFF33">
                  <a:alpha val="32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64" tIns="45682" rIns="91364" bIns="45682" anchor="ctr"/>
          <a:lstStyle/>
          <a:p>
            <a:endParaRPr lang="fr-FR"/>
          </a:p>
        </p:txBody>
      </p:sp>
      <p:pic>
        <p:nvPicPr>
          <p:cNvPr id="8" name="Picture 7" descr="EC-discov-p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7864" y="1475581"/>
            <a:ext cx="775335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1007227"/>
            <a:fld id="{88886344-ACDA-4B34-9C43-D55D5967D6E9}" type="slidenum">
              <a:rPr lang="en-US"/>
              <a:pPr defTabSz="1007227"/>
              <a:t>27</a:t>
            </a:fld>
            <a:endParaRPr lang="en-US" dirty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080625" cy="1009650"/>
          </a:xfrm>
        </p:spPr>
        <p:txBody>
          <a:bodyPr lIns="100307" tIns="50151" rIns="100307" bIns="50151" anchor="b">
            <a:normAutofit/>
          </a:bodyPr>
          <a:lstStyle/>
          <a:p>
            <a:pPr>
              <a:tabLst>
                <a:tab pos="0" algn="l"/>
                <a:tab pos="447305" algn="l"/>
                <a:tab pos="896194" algn="l"/>
                <a:tab pos="1345080" algn="l"/>
                <a:tab pos="1793973" algn="l"/>
                <a:tab pos="2242864" algn="l"/>
                <a:tab pos="2688581" algn="l"/>
                <a:tab pos="3140645" algn="l"/>
                <a:tab pos="3589535" algn="l"/>
                <a:tab pos="4036838" algn="l"/>
                <a:tab pos="4487316" algn="l"/>
                <a:tab pos="4936205" algn="l"/>
                <a:tab pos="5385094" algn="l"/>
                <a:tab pos="5829228" algn="l"/>
                <a:tab pos="6282876" algn="l"/>
                <a:tab pos="6731763" algn="l"/>
                <a:tab pos="7179070" algn="l"/>
                <a:tab pos="7623199" algn="l"/>
                <a:tab pos="8078436" algn="l"/>
                <a:tab pos="8527326" algn="l"/>
                <a:tab pos="8971457" algn="l"/>
              </a:tabLst>
              <a:defRPr/>
            </a:pPr>
            <a:r>
              <a:rPr lang="en-GB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CPV Discovery Potential of EC Beams</a:t>
            </a:r>
          </a:p>
        </p:txBody>
      </p:sp>
      <p:sp>
        <p:nvSpPr>
          <p:cNvPr id="2070" name="AutoShape 14"/>
          <p:cNvSpPr>
            <a:spLocks noChangeArrowheads="1"/>
          </p:cNvSpPr>
          <p:nvPr/>
        </p:nvSpPr>
        <p:spPr bwMode="auto">
          <a:xfrm>
            <a:off x="1295402" y="6227772"/>
            <a:ext cx="2659063" cy="1014781"/>
          </a:xfrm>
          <a:prstGeom prst="roundRect">
            <a:avLst>
              <a:gd name="adj" fmla="val 1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1211" tIns="45605" rIns="91211" bIns="45605" anchor="ctr"/>
          <a:lstStyle/>
          <a:p>
            <a:pPr defTabSz="912056" eaLnBrk="0" hangingPunct="0"/>
            <a:endParaRPr lang="en-US" dirty="0"/>
          </a:p>
        </p:txBody>
      </p:sp>
      <p:sp>
        <p:nvSpPr>
          <p:cNvPr id="2068" name="AutoShape 18"/>
          <p:cNvSpPr>
            <a:spLocks noChangeArrowheads="1"/>
          </p:cNvSpPr>
          <p:nvPr/>
        </p:nvSpPr>
        <p:spPr bwMode="auto">
          <a:xfrm>
            <a:off x="7416802" y="6227763"/>
            <a:ext cx="1617663" cy="710094"/>
          </a:xfrm>
          <a:prstGeom prst="roundRect">
            <a:avLst>
              <a:gd name="adj" fmla="val 222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1211" tIns="45605" rIns="91211" bIns="45605" anchor="ctr"/>
          <a:lstStyle/>
          <a:p>
            <a:pPr defTabSz="912056" eaLnBrk="0" hangingPunct="0"/>
            <a:endParaRPr lang="en-US" dirty="0"/>
          </a:p>
        </p:txBody>
      </p:sp>
      <p:sp>
        <p:nvSpPr>
          <p:cNvPr id="7" name="AutoShape 25"/>
          <p:cNvSpPr>
            <a:spLocks noChangeArrowheads="1"/>
          </p:cNvSpPr>
          <p:nvPr/>
        </p:nvSpPr>
        <p:spPr bwMode="auto">
          <a:xfrm>
            <a:off x="287784" y="6707791"/>
            <a:ext cx="5040561" cy="312406"/>
          </a:xfrm>
          <a:prstGeom prst="roundRect">
            <a:avLst>
              <a:gd name="adj" fmla="val 431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lIns="90988" tIns="45496" rIns="90988" bIns="45496">
            <a:spAutoFit/>
          </a:bodyPr>
          <a:lstStyle/>
          <a:p>
            <a:pPr defTabSz="912056">
              <a:buClr>
                <a:srgbClr val="000000"/>
              </a:buClr>
              <a:buSzPct val="100000"/>
              <a:tabLst>
                <a:tab pos="0" algn="l"/>
                <a:tab pos="447305" algn="l"/>
                <a:tab pos="896194" algn="l"/>
                <a:tab pos="1345080" algn="l"/>
                <a:tab pos="1793973" algn="l"/>
                <a:tab pos="2242864" algn="l"/>
                <a:tab pos="2688581" algn="l"/>
                <a:tab pos="3140645" algn="l"/>
                <a:tab pos="3589535" algn="l"/>
                <a:tab pos="4036838" algn="l"/>
                <a:tab pos="4487316" algn="l"/>
                <a:tab pos="4936205" algn="l"/>
                <a:tab pos="5385094" algn="l"/>
                <a:tab pos="5829228" algn="l"/>
                <a:tab pos="6282876" algn="l"/>
                <a:tab pos="6731763" algn="l"/>
                <a:tab pos="7179070" algn="l"/>
                <a:tab pos="7623199" algn="l"/>
                <a:tab pos="8078436" algn="l"/>
                <a:tab pos="8527326" algn="l"/>
                <a:tab pos="8971457" algn="l"/>
              </a:tabLst>
            </a:pPr>
            <a:r>
              <a:rPr lang="en-GB" sz="1400" b="1" dirty="0">
                <a:latin typeface="Comic Sans MS" pitchFamily="66" charset="0"/>
              </a:rPr>
              <a:t>J. Bernabeu, </a:t>
            </a:r>
            <a:r>
              <a:rPr lang="en-GB" sz="1400" b="1" dirty="0" smtClean="0">
                <a:latin typeface="Comic Sans MS" pitchFamily="66" charset="0"/>
              </a:rPr>
              <a:t>et. al. </a:t>
            </a:r>
            <a:r>
              <a:rPr lang="en-US" sz="1400" b="1" dirty="0" smtClean="0"/>
              <a:t>Phys.Lett.B664:285-290,2008</a:t>
            </a:r>
            <a:r>
              <a:rPr lang="en-US" sz="1400" dirty="0" smtClean="0"/>
              <a:t>. 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560595" y="1547589"/>
            <a:ext cx="1008112" cy="4536504"/>
          </a:xfrm>
          <a:prstGeom prst="rect">
            <a:avLst/>
          </a:prstGeom>
          <a:solidFill>
            <a:schemeClr val="accent1">
              <a:alpha val="7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364" tIns="45682" rIns="91364" bIns="45682" numCol="1" rtlCol="0" anchor="t" anchorCtr="0" compatLnSpc="1">
            <a:prstTxWarp prst="textNoShape">
              <a:avLst/>
            </a:prstTxWarp>
          </a:bodyPr>
          <a:lstStyle/>
          <a:p>
            <a:pPr defTabSz="912056"/>
            <a:endParaRPr lang="en-US" dirty="0" smtClean="0"/>
          </a:p>
        </p:txBody>
      </p:sp>
      <p:sp>
        <p:nvSpPr>
          <p:cNvPr id="12" name="Up Arrow Callout 11"/>
          <p:cNvSpPr/>
          <p:nvPr/>
        </p:nvSpPr>
        <p:spPr bwMode="auto">
          <a:xfrm>
            <a:off x="6336456" y="6084096"/>
            <a:ext cx="3312368" cy="1008112"/>
          </a:xfrm>
          <a:prstGeom prst="upArrowCallout">
            <a:avLst>
              <a:gd name="adj1" fmla="val 50000"/>
              <a:gd name="adj2" fmla="val 27433"/>
              <a:gd name="adj3" fmla="val 25000"/>
              <a:gd name="adj4" fmla="val 64977"/>
            </a:avLst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64" tIns="45682" rIns="91364" bIns="45682" numCol="1" rtlCol="0" anchor="t" anchorCtr="0" compatLnSpc="1">
            <a:prstTxWarp prst="textNoShape">
              <a:avLst/>
            </a:prstTxWarp>
          </a:bodyPr>
          <a:lstStyle/>
          <a:p>
            <a:pPr algn="ctr" defTabSz="912056"/>
            <a:r>
              <a:rPr lang="en-US" b="1" dirty="0" smtClean="0">
                <a:solidFill>
                  <a:srgbClr val="3333CC"/>
                </a:solidFill>
                <a:latin typeface="Baskerville Old Face" pitchFamily="18" charset="0"/>
              </a:rPr>
              <a:t>T2K  2.5</a:t>
            </a:r>
            <a:r>
              <a:rPr lang="en-US" b="1" dirty="0" smtClean="0">
                <a:solidFill>
                  <a:srgbClr val="3333CC"/>
                </a:solidFill>
                <a:latin typeface="Baskerville Old Face" pitchFamily="18" charset="0"/>
                <a:sym typeface="Symbol"/>
              </a:rPr>
              <a:t>  sin</a:t>
            </a:r>
            <a:r>
              <a:rPr lang="en-US" b="1" baseline="30000" dirty="0" smtClean="0">
                <a:solidFill>
                  <a:srgbClr val="3333CC"/>
                </a:solidFill>
                <a:latin typeface="Baskerville Old Face" pitchFamily="18" charset="0"/>
                <a:sym typeface="Symbol"/>
              </a:rPr>
              <a:t>2</a:t>
            </a:r>
            <a:r>
              <a:rPr lang="en-US" b="1" dirty="0" smtClean="0">
                <a:solidFill>
                  <a:srgbClr val="3333CC"/>
                </a:solidFill>
                <a:latin typeface="Baskerville Old Face" pitchFamily="18" charset="0"/>
                <a:sym typeface="Symbol"/>
              </a:rPr>
              <a:t>2</a:t>
            </a:r>
            <a:r>
              <a:rPr lang="el-GR" b="1" dirty="0" smtClean="0">
                <a:solidFill>
                  <a:srgbClr val="3333CC"/>
                </a:solidFill>
                <a:latin typeface="Times New Roman"/>
                <a:cs typeface="Times New Roman"/>
                <a:sym typeface="Symbol"/>
              </a:rPr>
              <a:t>θ</a:t>
            </a:r>
            <a:r>
              <a:rPr lang="en-US" b="1" dirty="0" smtClean="0">
                <a:solidFill>
                  <a:srgbClr val="3333CC"/>
                </a:solidFill>
                <a:latin typeface="Baskerville Old Face" pitchFamily="18" charset="0"/>
                <a:cs typeface="Times New Roman"/>
                <a:sym typeface="Symbol"/>
              </a:rPr>
              <a:t> </a:t>
            </a:r>
            <a:r>
              <a:rPr lang="el-GR" b="1" dirty="0" smtClean="0">
                <a:solidFill>
                  <a:srgbClr val="3333CC"/>
                </a:solidFill>
                <a:latin typeface="Times New Roman"/>
                <a:cs typeface="Times New Roman"/>
                <a:sym typeface="Symbol"/>
              </a:rPr>
              <a:t></a:t>
            </a:r>
            <a:r>
              <a:rPr lang="en-US" b="1" dirty="0" smtClean="0">
                <a:solidFill>
                  <a:srgbClr val="3333CC"/>
                </a:solidFill>
                <a:latin typeface="Baskerville Old Face" pitchFamily="18" charset="0"/>
                <a:cs typeface="Times New Roman"/>
                <a:sym typeface="Symbol"/>
              </a:rPr>
              <a:t> 0.03 (NH)</a:t>
            </a:r>
            <a:endParaRPr lang="en-US" b="1" dirty="0" smtClean="0">
              <a:solidFill>
                <a:srgbClr val="3333CC"/>
              </a:solidFill>
              <a:latin typeface="Baskerville Old Face" pitchFamily="18" charset="0"/>
            </a:endParaRPr>
          </a:p>
        </p:txBody>
      </p:sp>
      <p:sp>
        <p:nvSpPr>
          <p:cNvPr id="13" name="Line Callout 3 (Border and Accent Bar) 12"/>
          <p:cNvSpPr/>
          <p:nvPr/>
        </p:nvSpPr>
        <p:spPr bwMode="auto">
          <a:xfrm>
            <a:off x="647825" y="1691605"/>
            <a:ext cx="4392488" cy="612648"/>
          </a:xfrm>
          <a:prstGeom prst="accentBorderCallout3">
            <a:avLst>
              <a:gd name="adj1" fmla="val 52204"/>
              <a:gd name="adj2" fmla="val 103292"/>
              <a:gd name="adj3" fmla="val 52203"/>
              <a:gd name="adj4" fmla="val 122953"/>
              <a:gd name="adj5" fmla="val 156613"/>
              <a:gd name="adj6" fmla="val 140899"/>
              <a:gd name="adj7" fmla="val 156711"/>
              <a:gd name="adj8" fmla="val 140978"/>
            </a:avLst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64" tIns="45682" rIns="91364" bIns="45682" numCol="1" rtlCol="0" anchor="t" anchorCtr="0" compatLnSpc="1">
            <a:prstTxWarp prst="textNoShape">
              <a:avLst/>
            </a:prstTxWarp>
          </a:bodyPr>
          <a:lstStyle/>
          <a:p>
            <a:pPr algn="ctr" defTabSz="912056"/>
            <a:r>
              <a:rPr lang="en-US" b="1" dirty="0" smtClean="0">
                <a:solidFill>
                  <a:srgbClr val="00B050"/>
                </a:solidFill>
              </a:rPr>
              <a:t>CERN-</a:t>
            </a:r>
            <a:r>
              <a:rPr lang="en-US" b="1" dirty="0" err="1" smtClean="0">
                <a:solidFill>
                  <a:srgbClr val="00B050"/>
                </a:solidFill>
              </a:rPr>
              <a:t>Frejus</a:t>
            </a:r>
            <a:r>
              <a:rPr lang="en-US" b="1" dirty="0" smtClean="0">
                <a:solidFill>
                  <a:srgbClr val="00B050"/>
                </a:solidFill>
              </a:rPr>
              <a:t>  </a:t>
            </a:r>
            <a:r>
              <a:rPr lang="el-GR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γ</a:t>
            </a:r>
            <a:r>
              <a:rPr lang="en-US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 = 90 + </a:t>
            </a:r>
            <a:r>
              <a:rPr lang="el-GR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γ</a:t>
            </a:r>
            <a:r>
              <a:rPr lang="en-US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 = 195</a:t>
            </a:r>
          </a:p>
          <a:p>
            <a:pPr algn="ctr" defTabSz="912056"/>
            <a:r>
              <a:rPr lang="en-US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Maximum achievable at present SPS</a:t>
            </a:r>
            <a:endParaRPr lang="en-US" b="1" dirty="0" smtClean="0">
              <a:solidFill>
                <a:srgbClr val="00B050"/>
              </a:solidFill>
            </a:endParaRPr>
          </a:p>
        </p:txBody>
      </p:sp>
      <p:sp>
        <p:nvSpPr>
          <p:cNvPr id="14" name="Line Callout 3 (Border and Accent Bar) 13"/>
          <p:cNvSpPr/>
          <p:nvPr/>
        </p:nvSpPr>
        <p:spPr bwMode="auto">
          <a:xfrm>
            <a:off x="287784" y="3203777"/>
            <a:ext cx="4392488" cy="612648"/>
          </a:xfrm>
          <a:prstGeom prst="accentBorderCallout3">
            <a:avLst>
              <a:gd name="adj1" fmla="val 52204"/>
              <a:gd name="adj2" fmla="val 103292"/>
              <a:gd name="adj3" fmla="val 52203"/>
              <a:gd name="adj4" fmla="val 110032"/>
              <a:gd name="adj5" fmla="val 156613"/>
              <a:gd name="adj6" fmla="val 110391"/>
              <a:gd name="adj7" fmla="val 167003"/>
              <a:gd name="adj8" fmla="val 110470"/>
            </a:avLst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64" tIns="45682" rIns="91364" bIns="45682" numCol="1" rtlCol="0" anchor="t" anchorCtr="0" compatLnSpc="1">
            <a:prstTxWarp prst="textNoShape">
              <a:avLst/>
            </a:prstTxWarp>
          </a:bodyPr>
          <a:lstStyle/>
          <a:p>
            <a:pPr algn="ctr" defTabSz="912056"/>
            <a:r>
              <a:rPr lang="en-US" b="1" dirty="0" smtClean="0">
                <a:solidFill>
                  <a:srgbClr val="00B050"/>
                </a:solidFill>
              </a:rPr>
              <a:t>CERN-</a:t>
            </a:r>
            <a:r>
              <a:rPr lang="en-US" b="1" dirty="0" err="1" smtClean="0">
                <a:solidFill>
                  <a:srgbClr val="00B050"/>
                </a:solidFill>
              </a:rPr>
              <a:t>Canfranc</a:t>
            </a:r>
            <a:r>
              <a:rPr lang="en-US" b="1" dirty="0" smtClean="0">
                <a:solidFill>
                  <a:srgbClr val="00B050"/>
                </a:solidFill>
              </a:rPr>
              <a:t>  </a:t>
            </a:r>
            <a:r>
              <a:rPr lang="el-GR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γ</a:t>
            </a:r>
            <a:r>
              <a:rPr lang="en-US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 = 195 + </a:t>
            </a:r>
            <a:r>
              <a:rPr lang="el-GR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γ</a:t>
            </a:r>
            <a:r>
              <a:rPr lang="en-US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 = 440</a:t>
            </a:r>
          </a:p>
          <a:p>
            <a:pPr algn="ctr" defTabSz="912056"/>
            <a:r>
              <a:rPr lang="en-US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Maximum achievable at upgraded SPS</a:t>
            </a:r>
            <a:endParaRPr lang="en-US" b="1" dirty="0" smtClean="0">
              <a:solidFill>
                <a:srgbClr val="00B050"/>
              </a:solidFill>
            </a:endParaRPr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GDR Neutrino 2011, LAPP-Annecy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47824" y="2339677"/>
            <a:ext cx="8280920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270" indent="-323583" defTabSz="912056">
              <a:lnSpc>
                <a:spcPct val="120000"/>
              </a:lnSpc>
              <a:spcAft>
                <a:spcPts val="1425"/>
              </a:spcAft>
              <a:buClr>
                <a:srgbClr val="99CC00"/>
              </a:buClr>
              <a:buSzPct val="120000"/>
              <a:tabLst>
                <a:tab pos="428270" algn="l"/>
                <a:tab pos="875573" algn="l"/>
                <a:tab pos="1322877" algn="l"/>
                <a:tab pos="1773353" algn="l"/>
                <a:tab pos="2222245" algn="l"/>
                <a:tab pos="2671133" algn="l"/>
                <a:tab pos="3120026" algn="l"/>
                <a:tab pos="3568915" algn="l"/>
                <a:tab pos="4017803" algn="l"/>
                <a:tab pos="4463521" algn="l"/>
                <a:tab pos="4915584" algn="l"/>
                <a:tab pos="5364475" algn="l"/>
                <a:tab pos="5813364" algn="l"/>
                <a:tab pos="6257496" algn="l"/>
                <a:tab pos="6711143" algn="l"/>
                <a:tab pos="7160032" algn="l"/>
                <a:tab pos="7605751" algn="l"/>
                <a:tab pos="8049882" algn="l"/>
                <a:tab pos="8506702" algn="l"/>
                <a:tab pos="8954008" algn="l"/>
                <a:tab pos="9398140" algn="l"/>
              </a:tabLst>
              <a:defRPr/>
            </a:pPr>
            <a:r>
              <a:rPr lang="en-GB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 combined BB and EC experiment for the same ion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10FC-A39B-4F76-B4F0-90F655637F4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GDR Neutrino 2011, LAPP-Annecy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à coins arrondis 25"/>
          <p:cNvSpPr/>
          <p:nvPr/>
        </p:nvSpPr>
        <p:spPr>
          <a:xfrm>
            <a:off x="1871960" y="5580037"/>
            <a:ext cx="6120680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49" name="AutoShape 47"/>
          <p:cNvSpPr>
            <a:spLocks noChangeArrowheads="1"/>
          </p:cNvSpPr>
          <p:nvPr/>
        </p:nvSpPr>
        <p:spPr bwMode="auto">
          <a:xfrm>
            <a:off x="0" y="0"/>
            <a:ext cx="10080625" cy="1259557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FFFFFF"/>
              </a:gs>
              <a:gs pos="100000">
                <a:srgbClr val="CCFF33">
                  <a:alpha val="32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64" tIns="45682" rIns="91364" bIns="45682" anchor="ctr"/>
          <a:lstStyle/>
          <a:p>
            <a:endParaRPr lang="fr-FR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1007227"/>
            <a:fld id="{747AFF9C-176F-47CA-ABBC-24BC67B7E894}" type="slidenum">
              <a:rPr lang="en-US"/>
              <a:pPr defTabSz="1007227"/>
              <a:t>29</a:t>
            </a:fld>
            <a:endParaRPr lang="en-US" dirty="0"/>
          </a:p>
        </p:txBody>
      </p:sp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-180603"/>
            <a:ext cx="9720262" cy="1331913"/>
          </a:xfrm>
        </p:spPr>
        <p:txBody>
          <a:bodyPr lIns="0" tIns="0" rIns="0" bIns="0">
            <a:normAutofit/>
          </a:bodyPr>
          <a:lstStyle/>
          <a:p>
            <a:pPr>
              <a:tabLst>
                <a:tab pos="0" algn="l"/>
                <a:tab pos="447305" algn="l"/>
                <a:tab pos="896194" algn="l"/>
                <a:tab pos="1345080" algn="l"/>
                <a:tab pos="1793973" algn="l"/>
                <a:tab pos="2242864" algn="l"/>
                <a:tab pos="2688581" algn="l"/>
                <a:tab pos="3140645" algn="l"/>
                <a:tab pos="3589535" algn="l"/>
                <a:tab pos="4036838" algn="l"/>
                <a:tab pos="4487316" algn="l"/>
                <a:tab pos="4936205" algn="l"/>
                <a:tab pos="5385094" algn="l"/>
                <a:tab pos="5829228" algn="l"/>
                <a:tab pos="6282876" algn="l"/>
                <a:tab pos="6731763" algn="l"/>
                <a:tab pos="7179070" algn="l"/>
                <a:tab pos="7623199" algn="l"/>
                <a:tab pos="8078436" algn="l"/>
                <a:tab pos="8527326" algn="l"/>
                <a:tab pos="8971457" algn="l"/>
              </a:tabLst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combined Beta Beam and EC neutrino experiment (    )</a:t>
            </a:r>
          </a:p>
        </p:txBody>
      </p:sp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987430" y="6103939"/>
            <a:ext cx="760951" cy="36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046" tIns="45524" rIns="91046" bIns="45524">
            <a:spAutoFit/>
          </a:bodyPr>
          <a:lstStyle/>
          <a:p>
            <a:pPr defTabSz="912056" eaLnBrk="0" hangingPunct="0"/>
            <a:r>
              <a:rPr lang="en-US" dirty="0"/>
              <a:t>         </a:t>
            </a:r>
          </a:p>
        </p:txBody>
      </p:sp>
      <p:sp>
        <p:nvSpPr>
          <p:cNvPr id="6155" name="Text Box 12"/>
          <p:cNvSpPr txBox="1">
            <a:spLocks noChangeArrowheads="1"/>
          </p:cNvSpPr>
          <p:nvPr/>
        </p:nvSpPr>
        <p:spPr bwMode="auto">
          <a:xfrm>
            <a:off x="4586292" y="6967539"/>
            <a:ext cx="183935" cy="36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046" tIns="45524" rIns="91046" bIns="45524">
            <a:spAutoFit/>
          </a:bodyPr>
          <a:lstStyle/>
          <a:p>
            <a:pPr defTabSz="912056" eaLnBrk="0" hangingPunct="0"/>
            <a:endParaRPr lang="en-US" dirty="0"/>
          </a:p>
        </p:txBody>
      </p:sp>
      <p:sp>
        <p:nvSpPr>
          <p:cNvPr id="6174" name="Text Box 76"/>
          <p:cNvSpPr txBox="1">
            <a:spLocks noChangeArrowheads="1"/>
          </p:cNvSpPr>
          <p:nvPr/>
        </p:nvSpPr>
        <p:spPr bwMode="auto">
          <a:xfrm>
            <a:off x="627071" y="4735515"/>
            <a:ext cx="184268" cy="3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11" tIns="45605" rIns="91211" bIns="45605">
            <a:spAutoFit/>
          </a:bodyPr>
          <a:lstStyle/>
          <a:p>
            <a:pPr defTabSz="912056" eaLnBrk="0" hangingPunct="0"/>
            <a:endParaRPr lang="en-US" dirty="0"/>
          </a:p>
        </p:txBody>
      </p:sp>
      <p:sp>
        <p:nvSpPr>
          <p:cNvPr id="14415" name="Text Box 79"/>
          <p:cNvSpPr txBox="1">
            <a:spLocks noChangeArrowheads="1"/>
          </p:cNvSpPr>
          <p:nvPr/>
        </p:nvSpPr>
        <p:spPr bwMode="auto">
          <a:xfrm>
            <a:off x="1151880" y="1187549"/>
            <a:ext cx="6075240" cy="461433"/>
          </a:xfrm>
          <a:prstGeom prst="rect">
            <a:avLst/>
          </a:prstGeom>
          <a:solidFill>
            <a:srgbClr val="66FF33">
              <a:alpha val="11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1211" tIns="45605" rIns="91211" bIns="45605">
            <a:spAutoFit/>
          </a:bodyPr>
          <a:lstStyle/>
          <a:p>
            <a:pPr defTabSz="912056" eaLnBrk="0" hangingPunct="0"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Isotopes with </a:t>
            </a: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favourable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decaying properties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:</a:t>
            </a:r>
          </a:p>
        </p:txBody>
      </p:sp>
      <p:sp>
        <p:nvSpPr>
          <p:cNvPr id="6176" name="Text Box 80"/>
          <p:cNvSpPr txBox="1">
            <a:spLocks noChangeArrowheads="1"/>
          </p:cNvSpPr>
          <p:nvPr/>
        </p:nvSpPr>
        <p:spPr bwMode="auto">
          <a:xfrm>
            <a:off x="554046" y="5024444"/>
            <a:ext cx="184268" cy="3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11" tIns="45605" rIns="91211" bIns="45605">
            <a:spAutoFit/>
          </a:bodyPr>
          <a:lstStyle/>
          <a:p>
            <a:pPr defTabSz="912056" eaLnBrk="0" hangingPunct="0"/>
            <a:endParaRPr lang="en-US" dirty="0"/>
          </a:p>
        </p:txBody>
      </p:sp>
      <p:graphicFrame>
        <p:nvGraphicFramePr>
          <p:cNvPr id="6146" name="Object 60"/>
          <p:cNvGraphicFramePr>
            <a:graphicFrameLocks noChangeAspect="1"/>
          </p:cNvGraphicFramePr>
          <p:nvPr/>
        </p:nvGraphicFramePr>
        <p:xfrm>
          <a:off x="4608264" y="4859965"/>
          <a:ext cx="647700" cy="473075"/>
        </p:xfrm>
        <a:graphic>
          <a:graphicData uri="http://schemas.openxmlformats.org/presentationml/2006/ole">
            <p:oleObj spid="_x0000_s6146" name="Ecuación" r:id="rId4" imgW="330120" imgH="241200" progId="Equation.3">
              <p:embed/>
            </p:oleObj>
          </a:graphicData>
        </a:graphic>
      </p:graphicFrame>
      <p:graphicFrame>
        <p:nvGraphicFramePr>
          <p:cNvPr id="6147" name="Object 61"/>
          <p:cNvGraphicFramePr>
            <a:graphicFrameLocks noChangeAspect="1"/>
          </p:cNvGraphicFramePr>
          <p:nvPr/>
        </p:nvGraphicFramePr>
        <p:xfrm>
          <a:off x="6093867" y="611485"/>
          <a:ext cx="788581" cy="576065"/>
        </p:xfrm>
        <a:graphic>
          <a:graphicData uri="http://schemas.openxmlformats.org/presentationml/2006/ole">
            <p:oleObj spid="_x0000_s6147" name="Ecuación" r:id="rId5" imgW="330120" imgH="241200" progId="Equation.3">
              <p:embed/>
            </p:oleObj>
          </a:graphicData>
        </a:graphic>
      </p:graphicFrame>
      <p:sp>
        <p:nvSpPr>
          <p:cNvPr id="6180" name="Text Box 65"/>
          <p:cNvSpPr txBox="1">
            <a:spLocks noChangeArrowheads="1"/>
          </p:cNvSpPr>
          <p:nvPr/>
        </p:nvSpPr>
        <p:spPr bwMode="auto">
          <a:xfrm>
            <a:off x="6192836" y="5075242"/>
            <a:ext cx="184577" cy="36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4" tIns="45682" rIns="91364" bIns="45682">
            <a:spAutoFit/>
          </a:bodyPr>
          <a:lstStyle/>
          <a:p>
            <a:pPr defTabSz="912056"/>
            <a:endParaRPr lang="en-US" dirty="0"/>
          </a:p>
        </p:txBody>
      </p:sp>
      <p:sp>
        <p:nvSpPr>
          <p:cNvPr id="23" name="AutoShape 25"/>
          <p:cNvSpPr>
            <a:spLocks noChangeArrowheads="1"/>
          </p:cNvSpPr>
          <p:nvPr/>
        </p:nvSpPr>
        <p:spPr bwMode="auto">
          <a:xfrm>
            <a:off x="287784" y="7251705"/>
            <a:ext cx="4248472" cy="312406"/>
          </a:xfrm>
          <a:prstGeom prst="roundRect">
            <a:avLst>
              <a:gd name="adj" fmla="val 431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lIns="90988" tIns="45496" rIns="90988" bIns="45496">
            <a:spAutoFit/>
          </a:bodyPr>
          <a:lstStyle/>
          <a:p>
            <a:pPr defTabSz="912056">
              <a:buClr>
                <a:srgbClr val="000000"/>
              </a:buClr>
              <a:buSzPct val="100000"/>
              <a:tabLst>
                <a:tab pos="0" algn="l"/>
                <a:tab pos="447305" algn="l"/>
                <a:tab pos="896194" algn="l"/>
                <a:tab pos="1345080" algn="l"/>
                <a:tab pos="1793973" algn="l"/>
                <a:tab pos="2242864" algn="l"/>
                <a:tab pos="2688581" algn="l"/>
                <a:tab pos="3140645" algn="l"/>
                <a:tab pos="3589535" algn="l"/>
                <a:tab pos="4036838" algn="l"/>
                <a:tab pos="4487316" algn="l"/>
                <a:tab pos="4936205" algn="l"/>
                <a:tab pos="5385094" algn="l"/>
                <a:tab pos="5829228" algn="l"/>
                <a:tab pos="6282876" algn="l"/>
                <a:tab pos="6731763" algn="l"/>
                <a:tab pos="7179070" algn="l"/>
                <a:tab pos="7623199" algn="l"/>
                <a:tab pos="8078436" algn="l"/>
                <a:tab pos="8527326" algn="l"/>
                <a:tab pos="8971457" algn="l"/>
              </a:tabLst>
            </a:pPr>
            <a:r>
              <a:rPr lang="en-GB" sz="1400" b="1" dirty="0">
                <a:latin typeface="Comic Sans MS" pitchFamily="66" charset="0"/>
              </a:rPr>
              <a:t>J. Bernabeu, </a:t>
            </a:r>
            <a:r>
              <a:rPr lang="en-GB" sz="1400" b="1" dirty="0" smtClean="0">
                <a:latin typeface="Comic Sans MS" pitchFamily="66" charset="0"/>
              </a:rPr>
              <a:t>et. al. </a:t>
            </a:r>
            <a:r>
              <a:rPr lang="en-US" sz="1400" b="1" dirty="0" smtClean="0"/>
              <a:t>JHEP 0906:040,2009</a:t>
            </a:r>
            <a:r>
              <a:rPr lang="en-US" sz="1400" dirty="0" smtClean="0"/>
              <a:t>.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GDR Neutrino 2011, LAPP-Annecy</a:t>
            </a:r>
            <a:endParaRPr lang="en-US"/>
          </a:p>
        </p:txBody>
      </p:sp>
      <p:pic>
        <p:nvPicPr>
          <p:cNvPr id="25" name="Image 24" descr="tablaIsotop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23889" y="1616467"/>
            <a:ext cx="7344815" cy="5259714"/>
          </a:xfrm>
          <a:prstGeom prst="rect">
            <a:avLst/>
          </a:prstGeom>
        </p:spPr>
      </p:pic>
      <p:sp>
        <p:nvSpPr>
          <p:cNvPr id="27" name="Rectangle à coins arrondis 26"/>
          <p:cNvSpPr/>
          <p:nvPr/>
        </p:nvSpPr>
        <p:spPr>
          <a:xfrm>
            <a:off x="1871960" y="5580037"/>
            <a:ext cx="6192688" cy="288032"/>
          </a:xfrm>
          <a:prstGeom prst="roundRect">
            <a:avLst/>
          </a:prstGeom>
          <a:solidFill>
            <a:srgbClr val="66FFFF">
              <a:alpha val="30000"/>
            </a:srgbClr>
          </a:solidFill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1007227"/>
            <a:fld id="{88886344-ACDA-4B34-9C43-D55D5967D6E9}" type="slidenum">
              <a:rPr lang="en-US"/>
              <a:pPr defTabSz="1007227"/>
              <a:t>3</a:t>
            </a:fld>
            <a:endParaRPr lang="en-US" dirty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43533"/>
            <a:ext cx="4824535" cy="649610"/>
          </a:xfrm>
        </p:spPr>
        <p:txBody>
          <a:bodyPr lIns="100307" tIns="50151" rIns="100307" bIns="50151" anchor="b">
            <a:normAutofit/>
          </a:bodyPr>
          <a:lstStyle/>
          <a:p>
            <a:pPr>
              <a:tabLst>
                <a:tab pos="0" algn="l"/>
                <a:tab pos="447305" algn="l"/>
                <a:tab pos="896194" algn="l"/>
                <a:tab pos="1345080" algn="l"/>
                <a:tab pos="1793973" algn="l"/>
                <a:tab pos="2242864" algn="l"/>
                <a:tab pos="2688581" algn="l"/>
                <a:tab pos="3140645" algn="l"/>
                <a:tab pos="3589535" algn="l"/>
                <a:tab pos="4036838" algn="l"/>
                <a:tab pos="4487316" algn="l"/>
                <a:tab pos="4936205" algn="l"/>
                <a:tab pos="5385094" algn="l"/>
                <a:tab pos="5829228" algn="l"/>
                <a:tab pos="6282876" algn="l"/>
                <a:tab pos="6731763" algn="l"/>
                <a:tab pos="7179070" algn="l"/>
                <a:tab pos="7623199" algn="l"/>
                <a:tab pos="8078436" algn="l"/>
                <a:tab pos="8527326" algn="l"/>
                <a:tab pos="8971457" algn="l"/>
              </a:tabLst>
              <a:defRPr/>
            </a:pP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Pontecorvo MNS </a:t>
            </a:r>
            <a:r>
              <a:rPr lang="en-GB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Matrix:</a:t>
            </a:r>
            <a:endParaRPr lang="en-GB" sz="24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056" name="AutoShape 27"/>
          <p:cNvSpPr>
            <a:spLocks noChangeArrowheads="1"/>
          </p:cNvSpPr>
          <p:nvPr/>
        </p:nvSpPr>
        <p:spPr bwMode="auto">
          <a:xfrm>
            <a:off x="0" y="0"/>
            <a:ext cx="10080625" cy="1331913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FFFFFF"/>
              </a:gs>
              <a:gs pos="100000">
                <a:srgbClr val="CCFF33">
                  <a:alpha val="32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64" tIns="45682" rIns="91364" bIns="45682" anchor="ctr"/>
          <a:lstStyle/>
          <a:p>
            <a:endParaRPr lang="fr-FR"/>
          </a:p>
        </p:txBody>
      </p:sp>
      <p:grpSp>
        <p:nvGrpSpPr>
          <p:cNvPr id="2058" name="Group 3"/>
          <p:cNvGrpSpPr>
            <a:grpSpLocks/>
          </p:cNvGrpSpPr>
          <p:nvPr/>
        </p:nvGrpSpPr>
        <p:grpSpPr bwMode="auto">
          <a:xfrm>
            <a:off x="503808" y="1691874"/>
            <a:ext cx="2324600" cy="1583908"/>
            <a:chOff x="724" y="864"/>
            <a:chExt cx="1714" cy="1165"/>
          </a:xfrm>
        </p:grpSpPr>
        <p:sp>
          <p:nvSpPr>
            <p:cNvPr id="2073" name="AutoShape 4"/>
            <p:cNvSpPr>
              <a:spLocks noChangeArrowheads="1"/>
            </p:cNvSpPr>
            <p:nvPr/>
          </p:nvSpPr>
          <p:spPr bwMode="auto">
            <a:xfrm>
              <a:off x="724" y="1131"/>
              <a:ext cx="1399" cy="898"/>
            </a:xfrm>
            <a:prstGeom prst="roundRect">
              <a:avLst>
                <a:gd name="adj" fmla="val 111"/>
              </a:avLst>
            </a:prstGeom>
            <a:solidFill>
              <a:srgbClr val="CCFFFF">
                <a:alpha val="2117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lIns="91288" tIns="45643" rIns="91288" bIns="45643" anchor="ctr"/>
            <a:lstStyle/>
            <a:p>
              <a:pPr defTabSz="912056" eaLnBrk="0" hangingPunct="0"/>
              <a:endParaRPr lang="en-US" dirty="0"/>
            </a:p>
          </p:txBody>
        </p:sp>
        <p:graphicFrame>
          <p:nvGraphicFramePr>
            <p:cNvPr id="2054" name="Object 5"/>
            <p:cNvGraphicFramePr>
              <a:graphicFrameLocks noChangeAspect="1"/>
            </p:cNvGraphicFramePr>
            <p:nvPr/>
          </p:nvGraphicFramePr>
          <p:xfrm>
            <a:off x="777" y="864"/>
            <a:ext cx="1661" cy="1112"/>
          </p:xfrm>
          <a:graphic>
            <a:graphicData uri="http://schemas.openxmlformats.org/presentationml/2006/ole">
              <p:oleObj spid="_x0000_s2054" r:id="rId4" imgW="914400" imgH="714240" progId="Equation.3">
                <p:embed/>
              </p:oleObj>
            </a:graphicData>
          </a:graphic>
        </p:graphicFrame>
      </p:grpSp>
      <p:grpSp>
        <p:nvGrpSpPr>
          <p:cNvPr id="2059" name="Group 6"/>
          <p:cNvGrpSpPr>
            <a:grpSpLocks/>
          </p:cNvGrpSpPr>
          <p:nvPr/>
        </p:nvGrpSpPr>
        <p:grpSpPr bwMode="auto">
          <a:xfrm>
            <a:off x="719832" y="3419797"/>
            <a:ext cx="8280920" cy="1734748"/>
            <a:chOff x="230" y="2050"/>
            <a:chExt cx="5394" cy="1374"/>
          </a:xfrm>
        </p:grpSpPr>
        <p:sp>
          <p:nvSpPr>
            <p:cNvPr id="2072" name="AutoShape 7"/>
            <p:cNvSpPr>
              <a:spLocks noChangeArrowheads="1"/>
            </p:cNvSpPr>
            <p:nvPr/>
          </p:nvSpPr>
          <p:spPr bwMode="auto">
            <a:xfrm>
              <a:off x="424" y="2050"/>
              <a:ext cx="5200" cy="1314"/>
            </a:xfrm>
            <a:prstGeom prst="roundRect">
              <a:avLst>
                <a:gd name="adj" fmla="val 74"/>
              </a:avLst>
            </a:prstGeom>
            <a:gradFill rotWithShape="0">
              <a:gsLst>
                <a:gs pos="0">
                  <a:srgbClr val="00FF00"/>
                </a:gs>
                <a:gs pos="100000">
                  <a:srgbClr val="EDFEE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1288" tIns="45643" rIns="91288" bIns="45643" anchor="ctr"/>
            <a:lstStyle/>
            <a:p>
              <a:pPr defTabSz="912056" eaLnBrk="0" hangingPunct="0"/>
              <a:endParaRPr lang="en-US" dirty="0"/>
            </a:p>
          </p:txBody>
        </p:sp>
        <p:graphicFrame>
          <p:nvGraphicFramePr>
            <p:cNvPr id="2053" name="Object 8"/>
            <p:cNvGraphicFramePr>
              <a:graphicFrameLocks noChangeAspect="1"/>
            </p:cNvGraphicFramePr>
            <p:nvPr/>
          </p:nvGraphicFramePr>
          <p:xfrm>
            <a:off x="230" y="2105"/>
            <a:ext cx="5200" cy="1319"/>
          </p:xfrm>
          <a:graphic>
            <a:graphicData uri="http://schemas.openxmlformats.org/presentationml/2006/ole">
              <p:oleObj spid="_x0000_s2053" name="Équation" r:id="rId5" imgW="3466800" imgH="736560" progId="Equation.3">
                <p:embed/>
              </p:oleObj>
            </a:graphicData>
          </a:graphic>
        </p:graphicFrame>
      </p:grpSp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2304008" y="3563813"/>
          <a:ext cx="5184576" cy="2551113"/>
        </p:xfrm>
        <a:graphic>
          <a:graphicData uri="http://schemas.openxmlformats.org/presentationml/2006/ole">
            <p:oleObj spid="_x0000_s2050" name="Équation" r:id="rId6" imgW="2743200" imgH="9144000" progId="Equation.3">
              <p:embed/>
            </p:oleObj>
          </a:graphicData>
        </a:graphic>
      </p:graphicFrame>
      <p:sp>
        <p:nvSpPr>
          <p:cNvPr id="2060" name="Text Box 10"/>
          <p:cNvSpPr txBox="1">
            <a:spLocks noChangeArrowheads="1"/>
          </p:cNvSpPr>
          <p:nvPr/>
        </p:nvSpPr>
        <p:spPr bwMode="auto">
          <a:xfrm>
            <a:off x="2952080" y="2267669"/>
            <a:ext cx="4824536" cy="118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307" tIns="50151" rIns="100307" bIns="50151">
            <a:spAutoFit/>
          </a:bodyPr>
          <a:lstStyle/>
          <a:p>
            <a:pPr defTabSz="912056">
              <a:lnSpc>
                <a:spcPct val="92000"/>
              </a:lnSpc>
              <a:buClr>
                <a:srgbClr val="FF0000"/>
              </a:buClr>
              <a:buSzPct val="100000"/>
              <a:buFont typeface="Wingdings" pitchFamily="2" charset="2"/>
              <a:buChar char="à"/>
              <a:tabLst>
                <a:tab pos="0" algn="l"/>
                <a:tab pos="447305" algn="l"/>
                <a:tab pos="896194" algn="l"/>
                <a:tab pos="1345080" algn="l"/>
                <a:tab pos="1793973" algn="l"/>
                <a:tab pos="2242864" algn="l"/>
                <a:tab pos="2688581" algn="l"/>
                <a:tab pos="3140645" algn="l"/>
                <a:tab pos="3589535" algn="l"/>
                <a:tab pos="4036838" algn="l"/>
                <a:tab pos="4487316" algn="l"/>
                <a:tab pos="4936205" algn="l"/>
                <a:tab pos="5385094" algn="l"/>
                <a:tab pos="5829228" algn="l"/>
                <a:tab pos="6282876" algn="l"/>
                <a:tab pos="6731763" algn="l"/>
                <a:tab pos="7179070" algn="l"/>
                <a:tab pos="7623199" algn="l"/>
                <a:tab pos="8078436" algn="l"/>
                <a:tab pos="8527326" algn="l"/>
                <a:tab pos="8971457" algn="l"/>
              </a:tabLst>
            </a:pP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For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Flavour 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oscillations: </a:t>
            </a:r>
          </a:p>
          <a:p>
            <a:pPr defTabSz="912056">
              <a:lnSpc>
                <a:spcPct val="92000"/>
              </a:lnSpc>
              <a:buClr>
                <a:srgbClr val="FF0000"/>
              </a:buClr>
              <a:buSzPct val="100000"/>
              <a:tabLst>
                <a:tab pos="0" algn="l"/>
                <a:tab pos="447305" algn="l"/>
                <a:tab pos="896194" algn="l"/>
                <a:tab pos="1345080" algn="l"/>
                <a:tab pos="1793973" algn="l"/>
                <a:tab pos="2242864" algn="l"/>
                <a:tab pos="2688581" algn="l"/>
                <a:tab pos="3140645" algn="l"/>
                <a:tab pos="3589535" algn="l"/>
                <a:tab pos="4036838" algn="l"/>
                <a:tab pos="4487316" algn="l"/>
                <a:tab pos="4936205" algn="l"/>
                <a:tab pos="5385094" algn="l"/>
                <a:tab pos="5829228" algn="l"/>
                <a:tab pos="6282876" algn="l"/>
                <a:tab pos="6731763" algn="l"/>
                <a:tab pos="7179070" algn="l"/>
                <a:tab pos="7623199" algn="l"/>
                <a:tab pos="8078436" algn="l"/>
                <a:tab pos="8527326" algn="l"/>
                <a:tab pos="8971457" algn="l"/>
              </a:tabLst>
            </a:pP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     3 mixings angles   (</a:t>
            </a:r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fr-FR" sz="1400" dirty="0" smtClean="0">
                <a:solidFill>
                  <a:srgbClr val="FF0000"/>
                </a:solidFill>
                <a:latin typeface="Comic Sans MS" pitchFamily="66" charset="0"/>
              </a:rPr>
              <a:t>12,</a:t>
            </a:r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fr-FR" sz="1400" dirty="0" smtClean="0">
                <a:solidFill>
                  <a:srgbClr val="FF0000"/>
                </a:solidFill>
                <a:latin typeface="Comic Sans MS" pitchFamily="66" charset="0"/>
              </a:rPr>
              <a:t>13  </a:t>
            </a:r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and</a:t>
            </a:r>
            <a:r>
              <a:rPr lang="fr-FR" sz="1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fr-FR" sz="1400" dirty="0" smtClean="0">
                <a:solidFill>
                  <a:srgbClr val="FF0000"/>
                </a:solidFill>
                <a:latin typeface="Comic Sans MS" pitchFamily="66" charset="0"/>
              </a:rPr>
              <a:t>23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)</a:t>
            </a:r>
          </a:p>
          <a:p>
            <a:pPr defTabSz="912056">
              <a:buClr>
                <a:srgbClr val="FF0000"/>
              </a:buClr>
              <a:buSzPct val="100000"/>
              <a:tabLst>
                <a:tab pos="0" algn="l"/>
                <a:tab pos="447305" algn="l"/>
                <a:tab pos="896194" algn="l"/>
                <a:tab pos="1345080" algn="l"/>
                <a:tab pos="1793973" algn="l"/>
                <a:tab pos="2242864" algn="l"/>
                <a:tab pos="2688581" algn="l"/>
                <a:tab pos="3140645" algn="l"/>
                <a:tab pos="3589535" algn="l"/>
                <a:tab pos="4036838" algn="l"/>
                <a:tab pos="4487316" algn="l"/>
                <a:tab pos="4936205" algn="l"/>
                <a:tab pos="5385094" algn="l"/>
                <a:tab pos="5829228" algn="l"/>
                <a:tab pos="6282876" algn="l"/>
                <a:tab pos="6731763" algn="l"/>
                <a:tab pos="7179070" algn="l"/>
                <a:tab pos="7623199" algn="l"/>
                <a:tab pos="8078436" algn="l"/>
                <a:tab pos="8527326" algn="l"/>
                <a:tab pos="8971457" algn="l"/>
              </a:tabLst>
            </a:pP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     and 1 CP  phase </a:t>
            </a:r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δ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and the mass square                                .    differences    </a:t>
            </a:r>
            <a:r>
              <a:rPr lang="el-GR" dirty="0" smtClean="0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lang="en-US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US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31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and   </a:t>
            </a:r>
            <a:r>
              <a:rPr lang="el-GR" dirty="0" smtClean="0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lang="en-US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US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21     </a:t>
            </a:r>
            <a:endParaRPr lang="en-GB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2051" name="Object 11"/>
          <p:cNvGraphicFramePr>
            <a:graphicFrameLocks noChangeAspect="1"/>
          </p:cNvGraphicFramePr>
          <p:nvPr/>
        </p:nvGraphicFramePr>
        <p:xfrm>
          <a:off x="5616376" y="3995861"/>
          <a:ext cx="3744416" cy="1903412"/>
        </p:xfrm>
        <a:graphic>
          <a:graphicData uri="http://schemas.openxmlformats.org/presentationml/2006/ole">
            <p:oleObj spid="_x0000_s2051" r:id="rId7" imgW="2743200" imgH="9144000" progId="Equation.3">
              <p:embed/>
            </p:oleObj>
          </a:graphicData>
        </a:graphic>
      </p:graphicFrame>
      <p:graphicFrame>
        <p:nvGraphicFramePr>
          <p:cNvPr id="2052" name="Object 12"/>
          <p:cNvGraphicFramePr>
            <a:graphicFrameLocks noChangeAspect="1"/>
          </p:cNvGraphicFramePr>
          <p:nvPr/>
        </p:nvGraphicFramePr>
        <p:xfrm>
          <a:off x="575816" y="3851845"/>
          <a:ext cx="3433762" cy="2016125"/>
        </p:xfrm>
        <a:graphic>
          <a:graphicData uri="http://schemas.openxmlformats.org/presentationml/2006/ole">
            <p:oleObj spid="_x0000_s2052" name="Équation" r:id="rId8" imgW="2743200" imgH="9144000" progId="Equation.3">
              <p:embed/>
            </p:oleObj>
          </a:graphicData>
        </a:graphic>
      </p:graphicFrame>
      <p:grpSp>
        <p:nvGrpSpPr>
          <p:cNvPr id="2061" name="Group 13"/>
          <p:cNvGrpSpPr>
            <a:grpSpLocks/>
          </p:cNvGrpSpPr>
          <p:nvPr/>
        </p:nvGrpSpPr>
        <p:grpSpPr bwMode="auto">
          <a:xfrm>
            <a:off x="1152494" y="5220267"/>
            <a:ext cx="2801853" cy="1230422"/>
            <a:chOff x="735" y="3495"/>
            <a:chExt cx="1766" cy="776"/>
          </a:xfrm>
        </p:grpSpPr>
        <p:sp>
          <p:nvSpPr>
            <p:cNvPr id="2070" name="AutoShape 14"/>
            <p:cNvSpPr>
              <a:spLocks noChangeArrowheads="1"/>
            </p:cNvSpPr>
            <p:nvPr/>
          </p:nvSpPr>
          <p:spPr bwMode="auto">
            <a:xfrm>
              <a:off x="825" y="3631"/>
              <a:ext cx="1676" cy="640"/>
            </a:xfrm>
            <a:prstGeom prst="roundRect">
              <a:avLst>
                <a:gd name="adj" fmla="val 15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1288" tIns="45643" rIns="91288" bIns="45643" anchor="ctr"/>
            <a:lstStyle/>
            <a:p>
              <a:pPr defTabSz="912056" eaLnBrk="0" hangingPunct="0"/>
              <a:endParaRPr lang="en-US" dirty="0"/>
            </a:p>
          </p:txBody>
        </p:sp>
        <p:sp>
          <p:nvSpPr>
            <p:cNvPr id="2" name="AutoShape 15"/>
            <p:cNvSpPr>
              <a:spLocks noChangeArrowheads="1"/>
            </p:cNvSpPr>
            <p:nvPr/>
          </p:nvSpPr>
          <p:spPr bwMode="auto">
            <a:xfrm>
              <a:off x="735" y="3495"/>
              <a:ext cx="1351" cy="763"/>
            </a:xfrm>
            <a:prstGeom prst="roundRect">
              <a:avLst>
                <a:gd name="adj" fmla="val 15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100393" tIns="50194" rIns="100393" bIns="50194">
              <a:spAutoFit/>
            </a:bodyPr>
            <a:lstStyle/>
            <a:p>
              <a:pPr defTabSz="912056">
                <a:buClr>
                  <a:srgbClr val="3366FF"/>
                </a:buClr>
                <a:buSzPct val="100000"/>
                <a:buFont typeface="Symbol" pitchFamily="18" charset="2"/>
                <a:buChar char=""/>
                <a:tabLst>
                  <a:tab pos="0" algn="l"/>
                  <a:tab pos="447305" algn="l"/>
                  <a:tab pos="896194" algn="l"/>
                  <a:tab pos="1345080" algn="l"/>
                  <a:tab pos="1793973" algn="l"/>
                  <a:tab pos="2242864" algn="l"/>
                  <a:tab pos="2688581" algn="l"/>
                  <a:tab pos="3140645" algn="l"/>
                  <a:tab pos="3589535" algn="l"/>
                  <a:tab pos="4036838" algn="l"/>
                  <a:tab pos="4487316" algn="l"/>
                  <a:tab pos="4936205" algn="l"/>
                  <a:tab pos="5385094" algn="l"/>
                  <a:tab pos="5829228" algn="l"/>
                  <a:tab pos="6282876" algn="l"/>
                  <a:tab pos="6731763" algn="l"/>
                  <a:tab pos="7179070" algn="l"/>
                  <a:tab pos="7623199" algn="l"/>
                  <a:tab pos="8078436" algn="l"/>
                  <a:tab pos="8527326" algn="l"/>
                  <a:tab pos="8971457" algn="l"/>
                </a:tabLst>
                <a:defRPr/>
              </a:pPr>
              <a:r>
                <a:rPr lang="en-GB" b="1" dirty="0">
                  <a:solidFill>
                    <a:srgbClr val="3366FF"/>
                  </a:solidFill>
                  <a:latin typeface="Verdana" pitchFamily="34" charset="0"/>
                </a:rPr>
                <a:t> </a:t>
              </a:r>
              <a:r>
                <a:rPr lang="en-GB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Atmospheric</a:t>
              </a:r>
            </a:p>
            <a:p>
              <a:pPr defTabSz="912056">
                <a:buClr>
                  <a:srgbClr val="3366FF"/>
                </a:buClr>
                <a:buSzPct val="100000"/>
                <a:buFont typeface="Symbol" pitchFamily="18" charset="2"/>
                <a:buChar char=""/>
                <a:tabLst>
                  <a:tab pos="0" algn="l"/>
                  <a:tab pos="447305" algn="l"/>
                  <a:tab pos="896194" algn="l"/>
                  <a:tab pos="1345080" algn="l"/>
                  <a:tab pos="1793973" algn="l"/>
                  <a:tab pos="2242864" algn="l"/>
                  <a:tab pos="2688581" algn="l"/>
                  <a:tab pos="3140645" algn="l"/>
                  <a:tab pos="3589535" algn="l"/>
                  <a:tab pos="4036838" algn="l"/>
                  <a:tab pos="4487316" algn="l"/>
                  <a:tab pos="4936205" algn="l"/>
                  <a:tab pos="5385094" algn="l"/>
                  <a:tab pos="5829228" algn="l"/>
                  <a:tab pos="6282876" algn="l"/>
                  <a:tab pos="6731763" algn="l"/>
                  <a:tab pos="7179070" algn="l"/>
                  <a:tab pos="7623199" algn="l"/>
                  <a:tab pos="8078436" algn="l"/>
                  <a:tab pos="8527326" algn="l"/>
                  <a:tab pos="8971457" algn="l"/>
                </a:tabLst>
                <a:defRPr/>
              </a:pPr>
              <a:r>
                <a:rPr lang="en-GB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 KEK, MINOS, </a:t>
              </a:r>
            </a:p>
            <a:p>
              <a:pPr defTabSz="912056">
                <a:buClr>
                  <a:srgbClr val="3366FF"/>
                </a:buClr>
                <a:buSzPct val="100000"/>
                <a:tabLst>
                  <a:tab pos="0" algn="l"/>
                  <a:tab pos="447305" algn="l"/>
                  <a:tab pos="896194" algn="l"/>
                  <a:tab pos="1345080" algn="l"/>
                  <a:tab pos="1793973" algn="l"/>
                  <a:tab pos="2242864" algn="l"/>
                  <a:tab pos="2688581" algn="l"/>
                  <a:tab pos="3140645" algn="l"/>
                  <a:tab pos="3589535" algn="l"/>
                  <a:tab pos="4036838" algn="l"/>
                  <a:tab pos="4487316" algn="l"/>
                  <a:tab pos="4936205" algn="l"/>
                  <a:tab pos="5385094" algn="l"/>
                  <a:tab pos="5829228" algn="l"/>
                  <a:tab pos="6282876" algn="l"/>
                  <a:tab pos="6731763" algn="l"/>
                  <a:tab pos="7179070" algn="l"/>
                  <a:tab pos="7623199" algn="l"/>
                  <a:tab pos="8078436" algn="l"/>
                  <a:tab pos="8527326" algn="l"/>
                  <a:tab pos="8971457" algn="l"/>
                </a:tabLst>
                <a:defRPr/>
              </a:pPr>
              <a:r>
                <a:rPr lang="en-GB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   OPERA</a:t>
              </a:r>
            </a:p>
            <a:p>
              <a:pPr defTabSz="912056">
                <a:buClr>
                  <a:srgbClr val="3366FF"/>
                </a:buClr>
                <a:buSzPct val="100000"/>
                <a:tabLst>
                  <a:tab pos="0" algn="l"/>
                  <a:tab pos="447305" algn="l"/>
                  <a:tab pos="896194" algn="l"/>
                  <a:tab pos="1345080" algn="l"/>
                  <a:tab pos="1793973" algn="l"/>
                  <a:tab pos="2242864" algn="l"/>
                  <a:tab pos="2688581" algn="l"/>
                  <a:tab pos="3140645" algn="l"/>
                  <a:tab pos="3589535" algn="l"/>
                  <a:tab pos="4036838" algn="l"/>
                  <a:tab pos="4487316" algn="l"/>
                  <a:tab pos="4936205" algn="l"/>
                  <a:tab pos="5385094" algn="l"/>
                  <a:tab pos="5829228" algn="l"/>
                  <a:tab pos="6282876" algn="l"/>
                  <a:tab pos="6731763" algn="l"/>
                  <a:tab pos="7179070" algn="l"/>
                  <a:tab pos="7623199" algn="l"/>
                  <a:tab pos="8078436" algn="l"/>
                  <a:tab pos="8527326" algn="l"/>
                  <a:tab pos="8971457" algn="l"/>
                </a:tabLst>
                <a:defRPr/>
              </a:pPr>
              <a:endParaRPr lang="en-GB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  <p:sp>
        <p:nvSpPr>
          <p:cNvPr id="2062" name="Text Box 16"/>
          <p:cNvSpPr txBox="1">
            <a:spLocks noChangeArrowheads="1"/>
          </p:cNvSpPr>
          <p:nvPr/>
        </p:nvSpPr>
        <p:spPr bwMode="auto">
          <a:xfrm>
            <a:off x="3312120" y="5292005"/>
            <a:ext cx="2954338" cy="93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307" tIns="50151" rIns="100307" bIns="50151">
            <a:spAutoFit/>
          </a:bodyPr>
          <a:lstStyle/>
          <a:p>
            <a:pPr defTabSz="912056">
              <a:buClr>
                <a:srgbClr val="FF9933"/>
              </a:buClr>
              <a:buSzPct val="100000"/>
              <a:buFont typeface="Verdana" pitchFamily="34" charset="0"/>
              <a:buChar char="•"/>
              <a:tabLst>
                <a:tab pos="0" algn="l"/>
                <a:tab pos="447305" algn="l"/>
                <a:tab pos="896194" algn="l"/>
                <a:tab pos="1345080" algn="l"/>
                <a:tab pos="1793973" algn="l"/>
                <a:tab pos="2242864" algn="l"/>
                <a:tab pos="2688581" algn="l"/>
                <a:tab pos="3140645" algn="l"/>
                <a:tab pos="3589535" algn="l"/>
                <a:tab pos="4036838" algn="l"/>
                <a:tab pos="4487316" algn="l"/>
                <a:tab pos="4936205" algn="l"/>
                <a:tab pos="5385094" algn="l"/>
                <a:tab pos="5829228" algn="l"/>
                <a:tab pos="6282876" algn="l"/>
                <a:tab pos="6731763" algn="l"/>
                <a:tab pos="7179070" algn="l"/>
                <a:tab pos="7623199" algn="l"/>
                <a:tab pos="8078436" algn="l"/>
                <a:tab pos="8527326" algn="l"/>
                <a:tab pos="8971457" algn="l"/>
              </a:tabLst>
            </a:pPr>
            <a:r>
              <a:rPr lang="en-GB" b="1" dirty="0">
                <a:solidFill>
                  <a:srgbClr val="FF9933"/>
                </a:solidFill>
                <a:latin typeface="Verdana" pitchFamily="34" charset="0"/>
              </a:rPr>
              <a:t>Appearance </a:t>
            </a:r>
            <a:r>
              <a:rPr lang="en-GB" b="1" dirty="0">
                <a:solidFill>
                  <a:srgbClr val="FF9933"/>
                </a:solidFill>
                <a:latin typeface="Symbol" pitchFamily="18" charset="2"/>
              </a:rPr>
              <a:t></a:t>
            </a:r>
            <a:r>
              <a:rPr lang="en-GB" b="1" baseline="-25000" dirty="0">
                <a:solidFill>
                  <a:srgbClr val="FF9933"/>
                </a:solidFill>
                <a:latin typeface="Symbol" pitchFamily="18" charset="2"/>
              </a:rPr>
              <a:t></a:t>
            </a:r>
            <a:r>
              <a:rPr lang="en-GB" b="1" dirty="0">
                <a:solidFill>
                  <a:srgbClr val="FF9933"/>
                </a:solidFill>
                <a:latin typeface="Wingdings" pitchFamily="2" charset="2"/>
              </a:rPr>
              <a:t></a:t>
            </a:r>
            <a:r>
              <a:rPr lang="en-GB" b="1" dirty="0">
                <a:solidFill>
                  <a:srgbClr val="FF9933"/>
                </a:solidFill>
                <a:latin typeface="Symbol" pitchFamily="18" charset="2"/>
              </a:rPr>
              <a:t></a:t>
            </a:r>
            <a:r>
              <a:rPr lang="en-GB" b="1" baseline="-25000" dirty="0">
                <a:solidFill>
                  <a:srgbClr val="FF9933"/>
                </a:solidFill>
                <a:latin typeface="Verdana" pitchFamily="34" charset="0"/>
              </a:rPr>
              <a:t>e</a:t>
            </a:r>
            <a:r>
              <a:rPr lang="en-GB" b="1" dirty="0">
                <a:solidFill>
                  <a:srgbClr val="FF9933"/>
                </a:solidFill>
                <a:latin typeface="Verdana" pitchFamily="34" charset="0"/>
              </a:rPr>
              <a:t>!</a:t>
            </a:r>
          </a:p>
          <a:p>
            <a:pPr defTabSz="912056">
              <a:buClr>
                <a:srgbClr val="FF9933"/>
              </a:buClr>
              <a:buSzPct val="100000"/>
              <a:buFont typeface="Verdana" pitchFamily="34" charset="0"/>
              <a:buChar char="•"/>
              <a:tabLst>
                <a:tab pos="0" algn="l"/>
                <a:tab pos="447305" algn="l"/>
                <a:tab pos="896194" algn="l"/>
                <a:tab pos="1345080" algn="l"/>
                <a:tab pos="1793973" algn="l"/>
                <a:tab pos="2242864" algn="l"/>
                <a:tab pos="2688581" algn="l"/>
                <a:tab pos="3140645" algn="l"/>
                <a:tab pos="3589535" algn="l"/>
                <a:tab pos="4036838" algn="l"/>
                <a:tab pos="4487316" algn="l"/>
                <a:tab pos="4936205" algn="l"/>
                <a:tab pos="5385094" algn="l"/>
                <a:tab pos="5829228" algn="l"/>
                <a:tab pos="6282876" algn="l"/>
                <a:tab pos="6731763" algn="l"/>
                <a:tab pos="7179070" algn="l"/>
                <a:tab pos="7623199" algn="l"/>
                <a:tab pos="8078436" algn="l"/>
                <a:tab pos="8527326" algn="l"/>
                <a:tab pos="8971457" algn="l"/>
              </a:tabLst>
            </a:pPr>
            <a:r>
              <a:rPr lang="en-GB" b="1" dirty="0">
                <a:solidFill>
                  <a:srgbClr val="FF9933"/>
                </a:solidFill>
                <a:latin typeface="Verdana" pitchFamily="34" charset="0"/>
              </a:rPr>
              <a:t>Reactors </a:t>
            </a:r>
          </a:p>
          <a:p>
            <a:pPr defTabSz="912056">
              <a:buClr>
                <a:srgbClr val="FF9933"/>
              </a:buClr>
              <a:buSzPct val="100000"/>
              <a:buFont typeface="Verdana" pitchFamily="34" charset="0"/>
              <a:buChar char="•"/>
              <a:tabLst>
                <a:tab pos="0" algn="l"/>
                <a:tab pos="447305" algn="l"/>
                <a:tab pos="896194" algn="l"/>
                <a:tab pos="1345080" algn="l"/>
                <a:tab pos="1793973" algn="l"/>
                <a:tab pos="2242864" algn="l"/>
                <a:tab pos="2688581" algn="l"/>
                <a:tab pos="3140645" algn="l"/>
                <a:tab pos="3589535" algn="l"/>
                <a:tab pos="4036838" algn="l"/>
                <a:tab pos="4487316" algn="l"/>
                <a:tab pos="4936205" algn="l"/>
                <a:tab pos="5385094" algn="l"/>
                <a:tab pos="5829228" algn="l"/>
                <a:tab pos="6282876" algn="l"/>
                <a:tab pos="6731763" algn="l"/>
                <a:tab pos="7179070" algn="l"/>
                <a:tab pos="7623199" algn="l"/>
                <a:tab pos="8078436" algn="l"/>
                <a:tab pos="8527326" algn="l"/>
                <a:tab pos="8971457" algn="l"/>
              </a:tabLst>
            </a:pPr>
            <a:r>
              <a:rPr lang="en-GB" b="1" dirty="0">
                <a:solidFill>
                  <a:srgbClr val="FF9933"/>
                </a:solidFill>
                <a:latin typeface="Verdana" pitchFamily="34" charset="0"/>
              </a:rPr>
              <a:t>Matter effects</a:t>
            </a:r>
          </a:p>
        </p:txBody>
      </p:sp>
      <p:grpSp>
        <p:nvGrpSpPr>
          <p:cNvPr id="2063" name="Group 17"/>
          <p:cNvGrpSpPr>
            <a:grpSpLocks/>
          </p:cNvGrpSpPr>
          <p:nvPr/>
        </p:nvGrpSpPr>
        <p:grpSpPr bwMode="auto">
          <a:xfrm>
            <a:off x="6263681" y="5292020"/>
            <a:ext cx="2122488" cy="1214136"/>
            <a:chOff x="4207" y="3313"/>
            <a:chExt cx="1337" cy="766"/>
          </a:xfrm>
        </p:grpSpPr>
        <p:sp>
          <p:nvSpPr>
            <p:cNvPr id="2068" name="AutoShape 18"/>
            <p:cNvSpPr>
              <a:spLocks noChangeArrowheads="1"/>
            </p:cNvSpPr>
            <p:nvPr/>
          </p:nvSpPr>
          <p:spPr bwMode="auto">
            <a:xfrm>
              <a:off x="4525" y="3631"/>
              <a:ext cx="1019" cy="448"/>
            </a:xfrm>
            <a:prstGeom prst="roundRect">
              <a:avLst>
                <a:gd name="adj" fmla="val 222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1288" tIns="45643" rIns="91288" bIns="45643" anchor="ctr"/>
            <a:lstStyle/>
            <a:p>
              <a:pPr defTabSz="912056" eaLnBrk="0" hangingPunct="0"/>
              <a:endParaRPr lang="en-US" dirty="0"/>
            </a:p>
          </p:txBody>
        </p:sp>
        <p:sp>
          <p:nvSpPr>
            <p:cNvPr id="2069" name="AutoShape 19"/>
            <p:cNvSpPr>
              <a:spLocks noChangeArrowheads="1"/>
            </p:cNvSpPr>
            <p:nvPr/>
          </p:nvSpPr>
          <p:spPr bwMode="auto">
            <a:xfrm>
              <a:off x="4207" y="3313"/>
              <a:ext cx="1020" cy="588"/>
            </a:xfrm>
            <a:prstGeom prst="roundRect">
              <a:avLst>
                <a:gd name="adj" fmla="val 222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100393" tIns="50194" rIns="100393" bIns="50194">
              <a:spAutoFit/>
            </a:bodyPr>
            <a:lstStyle/>
            <a:p>
              <a:pPr defTabSz="912056">
                <a:buClr>
                  <a:srgbClr val="33CC33"/>
                </a:buClr>
                <a:buSzPct val="100000"/>
                <a:buFont typeface="Symbol" pitchFamily="18" charset="2"/>
                <a:buChar char=""/>
                <a:tabLst>
                  <a:tab pos="0" algn="l"/>
                  <a:tab pos="447305" algn="l"/>
                  <a:tab pos="896194" algn="l"/>
                  <a:tab pos="1345080" algn="l"/>
                  <a:tab pos="1793973" algn="l"/>
                  <a:tab pos="2242864" algn="l"/>
                  <a:tab pos="2688581" algn="l"/>
                  <a:tab pos="3140645" algn="l"/>
                  <a:tab pos="3589535" algn="l"/>
                  <a:tab pos="4036838" algn="l"/>
                  <a:tab pos="4487316" algn="l"/>
                  <a:tab pos="4936205" algn="l"/>
                  <a:tab pos="5385094" algn="l"/>
                  <a:tab pos="5829228" algn="l"/>
                  <a:tab pos="6282876" algn="l"/>
                  <a:tab pos="6731763" algn="l"/>
                  <a:tab pos="7179070" algn="l"/>
                  <a:tab pos="7623199" algn="l"/>
                  <a:tab pos="8078436" algn="l"/>
                  <a:tab pos="8527326" algn="l"/>
                  <a:tab pos="8971457" algn="l"/>
                </a:tabLst>
              </a:pPr>
              <a:r>
                <a:rPr lang="en-GB" b="1" dirty="0">
                  <a:solidFill>
                    <a:srgbClr val="33CC33"/>
                  </a:solidFill>
                  <a:latin typeface="Verdana" pitchFamily="34" charset="0"/>
                </a:rPr>
                <a:t>Solar</a:t>
              </a:r>
            </a:p>
            <a:p>
              <a:pPr defTabSz="912056">
                <a:buClr>
                  <a:srgbClr val="33CC33"/>
                </a:buClr>
                <a:buSzPct val="100000"/>
                <a:buFont typeface="Symbol" pitchFamily="18" charset="2"/>
                <a:buChar char=""/>
                <a:tabLst>
                  <a:tab pos="0" algn="l"/>
                  <a:tab pos="447305" algn="l"/>
                  <a:tab pos="896194" algn="l"/>
                  <a:tab pos="1345080" algn="l"/>
                  <a:tab pos="1793973" algn="l"/>
                  <a:tab pos="2242864" algn="l"/>
                  <a:tab pos="2688581" algn="l"/>
                  <a:tab pos="3140645" algn="l"/>
                  <a:tab pos="3589535" algn="l"/>
                  <a:tab pos="4036838" algn="l"/>
                  <a:tab pos="4487316" algn="l"/>
                  <a:tab pos="4936205" algn="l"/>
                  <a:tab pos="5385094" algn="l"/>
                  <a:tab pos="5829228" algn="l"/>
                  <a:tab pos="6282876" algn="l"/>
                  <a:tab pos="6731763" algn="l"/>
                  <a:tab pos="7179070" algn="l"/>
                  <a:tab pos="7623199" algn="l"/>
                  <a:tab pos="8078436" algn="l"/>
                  <a:tab pos="8527326" algn="l"/>
                  <a:tab pos="8971457" algn="l"/>
                </a:tabLst>
              </a:pPr>
              <a:r>
                <a:rPr lang="en-GB" b="1" dirty="0">
                  <a:solidFill>
                    <a:srgbClr val="33CC33"/>
                  </a:solidFill>
                  <a:latin typeface="Verdana" pitchFamily="34" charset="0"/>
                </a:rPr>
                <a:t>KAMLAND</a:t>
              </a:r>
            </a:p>
            <a:p>
              <a:pPr defTabSz="912056">
                <a:buClr>
                  <a:srgbClr val="33CC33"/>
                </a:buClr>
                <a:buSzPct val="100000"/>
                <a:buFont typeface="Symbol" pitchFamily="18" charset="2"/>
                <a:buChar char=""/>
                <a:tabLst>
                  <a:tab pos="0" algn="l"/>
                  <a:tab pos="447305" algn="l"/>
                  <a:tab pos="896194" algn="l"/>
                  <a:tab pos="1345080" algn="l"/>
                  <a:tab pos="1793973" algn="l"/>
                  <a:tab pos="2242864" algn="l"/>
                  <a:tab pos="2688581" algn="l"/>
                  <a:tab pos="3140645" algn="l"/>
                  <a:tab pos="3589535" algn="l"/>
                  <a:tab pos="4036838" algn="l"/>
                  <a:tab pos="4487316" algn="l"/>
                  <a:tab pos="4936205" algn="l"/>
                  <a:tab pos="5385094" algn="l"/>
                  <a:tab pos="5829228" algn="l"/>
                  <a:tab pos="6282876" algn="l"/>
                  <a:tab pos="6731763" algn="l"/>
                  <a:tab pos="7179070" algn="l"/>
                  <a:tab pos="7623199" algn="l"/>
                  <a:tab pos="8078436" algn="l"/>
                  <a:tab pos="8527326" algn="l"/>
                  <a:tab pos="8971457" algn="l"/>
                </a:tabLst>
              </a:pPr>
              <a:r>
                <a:rPr lang="en-GB" b="1" dirty="0" err="1">
                  <a:solidFill>
                    <a:srgbClr val="33CC33"/>
                  </a:solidFill>
                  <a:latin typeface="Verdana" pitchFamily="34" charset="0"/>
                </a:rPr>
                <a:t>Borexino</a:t>
              </a:r>
              <a:endParaRPr lang="en-GB" b="1" dirty="0">
                <a:solidFill>
                  <a:srgbClr val="33CC33"/>
                </a:solidFill>
                <a:latin typeface="Verdana" pitchFamily="34" charset="0"/>
              </a:endParaRPr>
            </a:p>
          </p:txBody>
        </p:sp>
      </p:grpSp>
      <p:grpSp>
        <p:nvGrpSpPr>
          <p:cNvPr id="2064" name="Group 20"/>
          <p:cNvGrpSpPr>
            <a:grpSpLocks/>
          </p:cNvGrpSpPr>
          <p:nvPr/>
        </p:nvGrpSpPr>
        <p:grpSpPr bwMode="auto">
          <a:xfrm>
            <a:off x="7128545" y="2267669"/>
            <a:ext cx="2262508" cy="1078753"/>
            <a:chOff x="4893" y="1297"/>
            <a:chExt cx="1424" cy="678"/>
          </a:xfrm>
        </p:grpSpPr>
        <p:sp>
          <p:nvSpPr>
            <p:cNvPr id="2066" name="AutoShape 21"/>
            <p:cNvSpPr>
              <a:spLocks noChangeArrowheads="1"/>
            </p:cNvSpPr>
            <p:nvPr/>
          </p:nvSpPr>
          <p:spPr bwMode="auto">
            <a:xfrm>
              <a:off x="4893" y="1297"/>
              <a:ext cx="1185" cy="404"/>
            </a:xfrm>
            <a:prstGeom prst="roundRect">
              <a:avLst>
                <a:gd name="adj" fmla="val 245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1288" tIns="45643" rIns="91288" bIns="45643" anchor="ctr"/>
            <a:lstStyle/>
            <a:p>
              <a:pPr defTabSz="912056" eaLnBrk="0" hangingPunct="0"/>
              <a:endParaRPr lang="en-US" dirty="0"/>
            </a:p>
          </p:txBody>
        </p:sp>
        <p:sp>
          <p:nvSpPr>
            <p:cNvPr id="2067" name="AutoShape 22"/>
            <p:cNvSpPr>
              <a:spLocks noChangeArrowheads="1"/>
            </p:cNvSpPr>
            <p:nvPr/>
          </p:nvSpPr>
          <p:spPr bwMode="auto">
            <a:xfrm>
              <a:off x="5301" y="1569"/>
              <a:ext cx="1016" cy="406"/>
            </a:xfrm>
            <a:prstGeom prst="roundRect">
              <a:avLst>
                <a:gd name="adj" fmla="val 245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1075" tIns="45539" rIns="91075" bIns="45539">
              <a:spAutoFit/>
            </a:bodyPr>
            <a:lstStyle/>
            <a:p>
              <a:pPr defTabSz="912056">
                <a:buClr>
                  <a:srgbClr val="000000"/>
                </a:buClr>
                <a:buSzPct val="100000"/>
                <a:tabLst>
                  <a:tab pos="0" algn="l"/>
                  <a:tab pos="447305" algn="l"/>
                  <a:tab pos="896194" algn="l"/>
                  <a:tab pos="1345080" algn="l"/>
                  <a:tab pos="1793973" algn="l"/>
                  <a:tab pos="2242864" algn="l"/>
                  <a:tab pos="2688581" algn="l"/>
                  <a:tab pos="3140645" algn="l"/>
                  <a:tab pos="3589535" algn="l"/>
                  <a:tab pos="4036838" algn="l"/>
                  <a:tab pos="4487316" algn="l"/>
                  <a:tab pos="4936205" algn="l"/>
                  <a:tab pos="5385094" algn="l"/>
                  <a:tab pos="5829228" algn="l"/>
                  <a:tab pos="6282876" algn="l"/>
                  <a:tab pos="6731763" algn="l"/>
                  <a:tab pos="7179070" algn="l"/>
                  <a:tab pos="7623199" algn="l"/>
                  <a:tab pos="8078436" algn="l"/>
                  <a:tab pos="8527326" algn="l"/>
                  <a:tab pos="8971457" algn="l"/>
                </a:tabLst>
              </a:pPr>
              <a:r>
                <a:rPr lang="en-GB" dirty="0">
                  <a:latin typeface="Comic Sans MS" pitchFamily="66" charset="0"/>
                </a:rPr>
                <a:t>Even if they</a:t>
              </a:r>
            </a:p>
            <a:p>
              <a:pPr defTabSz="912056">
                <a:buClr>
                  <a:srgbClr val="000000"/>
                </a:buClr>
                <a:buSzPct val="100000"/>
                <a:tabLst>
                  <a:tab pos="0" algn="l"/>
                  <a:tab pos="447305" algn="l"/>
                  <a:tab pos="896194" algn="l"/>
                  <a:tab pos="1345080" algn="l"/>
                  <a:tab pos="1793973" algn="l"/>
                  <a:tab pos="2242864" algn="l"/>
                  <a:tab pos="2688581" algn="l"/>
                  <a:tab pos="3140645" algn="l"/>
                  <a:tab pos="3589535" algn="l"/>
                  <a:tab pos="4036838" algn="l"/>
                  <a:tab pos="4487316" algn="l"/>
                  <a:tab pos="4936205" algn="l"/>
                  <a:tab pos="5385094" algn="l"/>
                  <a:tab pos="5829228" algn="l"/>
                  <a:tab pos="6282876" algn="l"/>
                  <a:tab pos="6731763" algn="l"/>
                  <a:tab pos="7179070" algn="l"/>
                  <a:tab pos="7623199" algn="l"/>
                  <a:tab pos="8078436" algn="l"/>
                  <a:tab pos="8527326" algn="l"/>
                  <a:tab pos="8971457" algn="l"/>
                </a:tabLst>
              </a:pPr>
              <a:r>
                <a:rPr lang="en-GB" dirty="0">
                  <a:latin typeface="Comic Sans MS" pitchFamily="66" charset="0"/>
                </a:rPr>
                <a:t>are </a:t>
              </a:r>
              <a:r>
                <a:rPr lang="en-GB" dirty="0" err="1">
                  <a:latin typeface="Comic Sans MS" pitchFamily="66" charset="0"/>
                </a:rPr>
                <a:t>Majorana</a:t>
              </a:r>
              <a:endParaRPr lang="en-GB" dirty="0">
                <a:latin typeface="Comic Sans MS" pitchFamily="66" charset="0"/>
              </a:endParaRPr>
            </a:p>
          </p:txBody>
        </p:sp>
      </p:grpSp>
      <p:sp>
        <p:nvSpPr>
          <p:cNvPr id="2065" name="Text Box 23"/>
          <p:cNvSpPr txBox="1">
            <a:spLocks noChangeArrowheads="1"/>
          </p:cNvSpPr>
          <p:nvPr/>
        </p:nvSpPr>
        <p:spPr bwMode="auto">
          <a:xfrm>
            <a:off x="3024088" y="1835621"/>
            <a:ext cx="6265863" cy="36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98" tIns="45501" rIns="90998" bIns="45501">
            <a:spAutoFit/>
          </a:bodyPr>
          <a:lstStyle/>
          <a:p>
            <a:pPr defTabSz="912056">
              <a:buClr>
                <a:srgbClr val="000000"/>
              </a:buClr>
              <a:buSzPct val="100000"/>
              <a:tabLst>
                <a:tab pos="0" algn="l"/>
                <a:tab pos="447305" algn="l"/>
                <a:tab pos="896194" algn="l"/>
                <a:tab pos="1345080" algn="l"/>
                <a:tab pos="1793973" algn="l"/>
                <a:tab pos="2242864" algn="l"/>
                <a:tab pos="2688581" algn="l"/>
                <a:tab pos="3140645" algn="l"/>
                <a:tab pos="3589535" algn="l"/>
                <a:tab pos="4036838" algn="l"/>
                <a:tab pos="4487316" algn="l"/>
                <a:tab pos="4936205" algn="l"/>
                <a:tab pos="5385094" algn="l"/>
                <a:tab pos="5829228" algn="l"/>
                <a:tab pos="6282876" algn="l"/>
                <a:tab pos="6731763" algn="l"/>
                <a:tab pos="7179070" algn="l"/>
                <a:tab pos="7623199" algn="l"/>
                <a:tab pos="8078436" algn="l"/>
                <a:tab pos="8527326" algn="l"/>
                <a:tab pos="8971457" algn="l"/>
              </a:tabLst>
            </a:pPr>
            <a:r>
              <a:rPr lang="en-GB" dirty="0">
                <a:latin typeface="Comic Sans MS" pitchFamily="66" charset="0"/>
              </a:rPr>
              <a:t>After diagonalization of the neutrino mass matrix,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179437"/>
            <a:ext cx="9864849" cy="1077141"/>
          </a:xfrm>
          <a:prstGeom prst="rect">
            <a:avLst/>
          </a:prstGeom>
          <a:noFill/>
        </p:spPr>
        <p:txBody>
          <a:bodyPr wrap="square" lIns="91364" tIns="45682" rIns="91364" bIns="4568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CPV phase </a:t>
            </a:r>
            <a:r>
              <a:rPr lang="el-GR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δ</a:t>
            </a:r>
            <a:r>
              <a:rPr lang="en-U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becomes ‘measurable’ </a:t>
            </a:r>
          </a:p>
          <a:p>
            <a:pPr algn="ctr"/>
            <a:r>
              <a:rPr lang="en-U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 </a:t>
            </a:r>
            <a:r>
              <a:rPr lang="el-GR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θ</a:t>
            </a:r>
            <a:r>
              <a:rPr lang="en-US" sz="3200" b="1" spc="50" baseline="-2500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13 </a:t>
            </a:r>
            <a:r>
              <a:rPr lang="el-GR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  <a:sym typeface="Mathematica1"/>
              </a:rPr>
              <a:t></a:t>
            </a:r>
            <a:r>
              <a:rPr lang="en-U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Mathematica1"/>
              </a:rPr>
              <a:t> </a:t>
            </a:r>
            <a:r>
              <a:rPr lang="en-U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en-US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Espace réservé du pied de page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GDR Neutrino 2011, LAPP-Annecy</a:t>
            </a:r>
            <a:endParaRPr lang="en-US"/>
          </a:p>
        </p:txBody>
      </p:sp>
      <p:sp>
        <p:nvSpPr>
          <p:cNvPr id="35" name="Ellipse 34"/>
          <p:cNvSpPr/>
          <p:nvPr/>
        </p:nvSpPr>
        <p:spPr>
          <a:xfrm>
            <a:off x="4536256" y="4571925"/>
            <a:ext cx="144016" cy="242314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6192440" y="3563813"/>
            <a:ext cx="144016" cy="216024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AutoShape 11"/>
          <p:cNvSpPr>
            <a:spLocks noChangeArrowheads="1"/>
          </p:cNvSpPr>
          <p:nvPr/>
        </p:nvSpPr>
        <p:spPr bwMode="auto">
          <a:xfrm>
            <a:off x="0" y="0"/>
            <a:ext cx="10080625" cy="1547813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FFFFFF"/>
              </a:gs>
              <a:gs pos="100000">
                <a:srgbClr val="CCFF33">
                  <a:alpha val="32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64" tIns="45682" rIns="91364" bIns="45682" anchor="ctr"/>
          <a:lstStyle/>
          <a:p>
            <a:endParaRPr lang="fr-FR"/>
          </a:p>
        </p:txBody>
      </p:sp>
      <p:sp>
        <p:nvSpPr>
          <p:cNvPr id="717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1007227"/>
            <a:fld id="{9E1C9E7E-7024-4196-B480-24302D940852}" type="slidenum">
              <a:rPr lang="en-US"/>
              <a:pPr defTabSz="1007227"/>
              <a:t>30</a:t>
            </a:fld>
            <a:endParaRPr lang="en-US" dirty="0"/>
          </a:p>
        </p:txBody>
      </p:sp>
      <p:sp>
        <p:nvSpPr>
          <p:cNvPr id="346123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215900" y="0"/>
            <a:ext cx="9864725" cy="1403350"/>
          </a:xfrm>
        </p:spPr>
        <p:txBody>
          <a:bodyPr lIns="100339" tIns="50172" rIns="100339" bIns="50172" anchor="b">
            <a:normAutofit fontScale="90000"/>
          </a:bodyPr>
          <a:lstStyle/>
          <a:p>
            <a:pPr eaLnBrk="1" hangingPunct="1">
              <a:defRPr/>
            </a:pPr>
            <a:r>
              <a:rPr lang="en-GB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combined beta-beam and EC neutrino experiment (     </a:t>
            </a:r>
            <a:r>
              <a:rPr lang="en-GB" sz="4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)</a:t>
            </a:r>
            <a:endParaRPr lang="en-US" sz="45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7176" name="Picture 18" descr="G16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7784" y="1475581"/>
            <a:ext cx="4465638" cy="3960440"/>
          </a:xfrm>
          <a:noFill/>
        </p:spPr>
      </p:pic>
      <p:pic>
        <p:nvPicPr>
          <p:cNvPr id="7177" name="Picture 19" descr="G36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84328" y="1547589"/>
            <a:ext cx="4464050" cy="3816350"/>
          </a:xfrm>
          <a:noFill/>
        </p:spPr>
      </p:pic>
      <p:sp>
        <p:nvSpPr>
          <p:cNvPr id="7174" name="Text Box 13"/>
          <p:cNvSpPr txBox="1">
            <a:spLocks noChangeArrowheads="1"/>
          </p:cNvSpPr>
          <p:nvPr/>
        </p:nvSpPr>
        <p:spPr bwMode="auto">
          <a:xfrm>
            <a:off x="287784" y="5580037"/>
            <a:ext cx="4608512" cy="147689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FF">
                  <a:alpha val="40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square" lIns="91008" tIns="45505" rIns="91008" bIns="45505">
            <a:spAutoFit/>
          </a:bodyPr>
          <a:lstStyle/>
          <a:p>
            <a:pPr defTabSz="912056">
              <a:buFontTx/>
              <a:buChar char="•"/>
            </a:pPr>
            <a:r>
              <a:rPr lang="en-US" dirty="0">
                <a:latin typeface="Tahoma" pitchFamily="34" charset="0"/>
              </a:rPr>
              <a:t> </a:t>
            </a:r>
            <a:r>
              <a:rPr lang="en-US" dirty="0">
                <a:latin typeface="Comic Sans MS" pitchFamily="66" charset="0"/>
              </a:rPr>
              <a:t>Suppressed appearance probabilities for the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CERN-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Frejus</a:t>
            </a:r>
            <a:r>
              <a:rPr lang="en-US" dirty="0">
                <a:latin typeface="Comic Sans MS" pitchFamily="66" charset="0"/>
              </a:rPr>
              <a:t> (130 Km, red line) and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CERN- Gran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Sasso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o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Canfranc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  (650 Km, blue line) baselines. The </a:t>
            </a:r>
            <a:r>
              <a:rPr lang="en-US" dirty="0" err="1">
                <a:latin typeface="Comic Sans MS" pitchFamily="66" charset="0"/>
              </a:rPr>
              <a:t>unoscillated</a:t>
            </a:r>
            <a:r>
              <a:rPr lang="en-US" dirty="0">
                <a:latin typeface="Comic Sans MS" pitchFamily="66" charset="0"/>
              </a:rPr>
              <a:t> neutrino flux is shown  for  </a:t>
            </a:r>
            <a:r>
              <a:rPr lang="el-GR" dirty="0">
                <a:solidFill>
                  <a:srgbClr val="FF0000"/>
                </a:solidFill>
                <a:latin typeface="Comic Sans MS" pitchFamily="66" charset="0"/>
              </a:rPr>
              <a:t>γ</a:t>
            </a:r>
            <a:r>
              <a:rPr lang="es-ES" dirty="0">
                <a:solidFill>
                  <a:srgbClr val="FF0000"/>
                </a:solidFill>
                <a:latin typeface="Comic Sans MS" pitchFamily="66" charset="0"/>
              </a:rPr>
              <a:t>=166</a:t>
            </a:r>
            <a:endParaRPr lang="el-G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175" name="Rectangle 15"/>
          <p:cNvSpPr>
            <a:spLocks noChangeArrowheads="1"/>
          </p:cNvSpPr>
          <p:nvPr/>
        </p:nvSpPr>
        <p:spPr bwMode="auto">
          <a:xfrm>
            <a:off x="5184328" y="5508029"/>
            <a:ext cx="4896297" cy="147693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FF">
                  <a:alpha val="49001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square" lIns="91046" tIns="45524" rIns="91046" bIns="45524">
            <a:spAutoFit/>
          </a:bodyPr>
          <a:lstStyle/>
          <a:p>
            <a:pPr defTabSz="912056" eaLnBrk="0" hangingPunct="0">
              <a:buFontTx/>
              <a:buChar char="•"/>
            </a:pPr>
            <a:r>
              <a:rPr lang="en-US" dirty="0"/>
              <a:t>  </a:t>
            </a:r>
            <a:r>
              <a:rPr lang="en-US" dirty="0">
                <a:latin typeface="Comic Sans MS" pitchFamily="66" charset="0"/>
              </a:rPr>
              <a:t>Suppressed appearance probabilities for the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CERN-Gran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Sasso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o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Canfranc</a:t>
            </a:r>
            <a:r>
              <a:rPr lang="en-US" dirty="0">
                <a:latin typeface="Comic Sans MS" pitchFamily="66" charset="0"/>
              </a:rPr>
              <a:t> (650 Km, blue line) and 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CERN-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Boulby</a:t>
            </a:r>
            <a:r>
              <a:rPr lang="en-US" dirty="0">
                <a:latin typeface="Comic Sans MS" pitchFamily="66" charset="0"/>
              </a:rPr>
              <a:t> (1050 Km, red line) baselines. The </a:t>
            </a:r>
            <a:r>
              <a:rPr lang="en-US" dirty="0" err="1">
                <a:latin typeface="Comic Sans MS" pitchFamily="66" charset="0"/>
              </a:rPr>
              <a:t>unoscillated</a:t>
            </a:r>
            <a:r>
              <a:rPr lang="en-US" dirty="0">
                <a:latin typeface="Comic Sans MS" pitchFamily="66" charset="0"/>
              </a:rPr>
              <a:t> neutrino flux is shown  for  </a:t>
            </a:r>
            <a:r>
              <a:rPr lang="el-GR" dirty="0">
                <a:solidFill>
                  <a:srgbClr val="FF0000"/>
                </a:solidFill>
                <a:latin typeface="Comic Sans MS" pitchFamily="66" charset="0"/>
              </a:rPr>
              <a:t>γ</a:t>
            </a:r>
            <a:r>
              <a:rPr lang="es-ES" dirty="0">
                <a:solidFill>
                  <a:srgbClr val="FF0000"/>
                </a:solidFill>
                <a:latin typeface="Comic Sans MS" pitchFamily="66" charset="0"/>
              </a:rPr>
              <a:t>=369</a:t>
            </a:r>
            <a:endParaRPr lang="el-G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2" name="Object 12"/>
          <p:cNvGraphicFramePr>
            <a:graphicFrameLocks noChangeAspect="1"/>
          </p:cNvGraphicFramePr>
          <p:nvPr/>
        </p:nvGraphicFramePr>
        <p:xfrm>
          <a:off x="5832400" y="683493"/>
          <a:ext cx="1512887" cy="823912"/>
        </p:xfrm>
        <a:graphic>
          <a:graphicData uri="http://schemas.openxmlformats.org/presentationml/2006/ole">
            <p:oleObj spid="_x0000_s7171" name="Ecuación" r:id="rId5" imgW="330120" imgH="241200" progId="Equation.3">
              <p:embed/>
            </p:oleObj>
          </a:graphicData>
        </a:graphic>
      </p:graphicFrame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GDR Neutrino 2011, LAPP-Annecy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12"/>
          <p:cNvSpPr>
            <a:spLocks noChangeArrowheads="1"/>
          </p:cNvSpPr>
          <p:nvPr/>
        </p:nvSpPr>
        <p:spPr bwMode="auto">
          <a:xfrm>
            <a:off x="0" y="8"/>
            <a:ext cx="10080625" cy="1476375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FFFFFF"/>
              </a:gs>
              <a:gs pos="100000">
                <a:srgbClr val="CCFF33">
                  <a:alpha val="32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64" tIns="45682" rIns="91364" bIns="45682" anchor="ctr"/>
          <a:lstStyle/>
          <a:p>
            <a:endParaRPr lang="fr-FR"/>
          </a:p>
        </p:txBody>
      </p:sp>
      <p:sp>
        <p:nvSpPr>
          <p:cNvPr id="1331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1007227"/>
            <a:fld id="{F9F3ABF5-D2AC-4DC1-B22C-DE8F229E75AF}" type="slidenum">
              <a:rPr lang="en-US"/>
              <a:pPr defTabSz="1007227"/>
              <a:t>31</a:t>
            </a:fld>
            <a:endParaRPr lang="en-US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9388"/>
            <a:ext cx="9144000" cy="1152525"/>
          </a:xfrm>
        </p:spPr>
        <p:txBody>
          <a:bodyPr lIns="100361" tIns="50183" rIns="100361" bIns="50183" anchor="b">
            <a:normAutofit fontScale="90000"/>
          </a:bodyPr>
          <a:lstStyle/>
          <a:p>
            <a:pPr eaLnBrk="1" hangingPunct="1">
              <a:defRPr/>
            </a:pPr>
            <a:r>
              <a:rPr lang="en-GB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Experimental Setups </a:t>
            </a:r>
            <a:br>
              <a:rPr lang="en-GB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GB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for the combined experiment</a:t>
            </a:r>
            <a:r>
              <a:rPr lang="en-GB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endParaRPr lang="en-US" sz="45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331913"/>
            <a:ext cx="9145588" cy="649287"/>
          </a:xfrm>
        </p:spPr>
        <p:txBody>
          <a:bodyPr lIns="100361" tIns="50183" rIns="100361" bIns="50183">
            <a:normAutofit fontScale="92500" lnSpcReduction="20000"/>
          </a:bodyPr>
          <a:lstStyle/>
          <a:p>
            <a:pPr eaLnBrk="1" hangingPunct="1"/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Appearance Experiment</a:t>
            </a:r>
            <a:r>
              <a:rPr lang="en-US" sz="2500" dirty="0">
                <a:latin typeface="Comic Sans MS" pitchFamily="66" charset="0"/>
              </a:rPr>
              <a:t> : </a:t>
            </a:r>
            <a:r>
              <a:rPr lang="en-US" sz="2000" dirty="0">
                <a:latin typeface="Comic Sans MS" pitchFamily="66" charset="0"/>
              </a:rPr>
              <a:t>Electron Neutrino Flux × Oscillation Probability to </a:t>
            </a:r>
            <a:r>
              <a:rPr lang="en-US" sz="2000" dirty="0" err="1">
                <a:latin typeface="Comic Sans MS" pitchFamily="66" charset="0"/>
              </a:rPr>
              <a:t>muon</a:t>
            </a:r>
            <a:r>
              <a:rPr lang="en-US" sz="2000" dirty="0">
                <a:latin typeface="Comic Sans MS" pitchFamily="66" charset="0"/>
              </a:rPr>
              <a:t> neutrinos × CC Cross Section for </a:t>
            </a:r>
            <a:r>
              <a:rPr lang="en-US" sz="2000" dirty="0" err="1">
                <a:latin typeface="Comic Sans MS" pitchFamily="66" charset="0"/>
              </a:rPr>
              <a:t>muon</a:t>
            </a:r>
            <a:r>
              <a:rPr lang="en-US" sz="2000" dirty="0">
                <a:latin typeface="Comic Sans MS" pitchFamily="66" charset="0"/>
              </a:rPr>
              <a:t> production.</a:t>
            </a:r>
          </a:p>
        </p:txBody>
      </p:sp>
      <p:sp>
        <p:nvSpPr>
          <p:cNvPr id="13318" name="Text Box 13"/>
          <p:cNvSpPr txBox="1">
            <a:spLocks noChangeArrowheads="1"/>
          </p:cNvSpPr>
          <p:nvPr/>
        </p:nvSpPr>
        <p:spPr bwMode="auto">
          <a:xfrm>
            <a:off x="719141" y="5148263"/>
            <a:ext cx="183973" cy="36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065" tIns="45534" rIns="91065" bIns="45534">
            <a:spAutoFit/>
          </a:bodyPr>
          <a:lstStyle/>
          <a:p>
            <a:pPr defTabSz="912056" eaLnBrk="0" hangingPunct="0"/>
            <a:endParaRPr lang="en-US" dirty="0"/>
          </a:p>
        </p:txBody>
      </p:sp>
      <p:sp>
        <p:nvSpPr>
          <p:cNvPr id="16390" name="Text Box 14"/>
          <p:cNvSpPr txBox="1">
            <a:spLocks noChangeArrowheads="1"/>
          </p:cNvSpPr>
          <p:nvPr/>
        </p:nvSpPr>
        <p:spPr bwMode="auto">
          <a:xfrm>
            <a:off x="538164" y="4427545"/>
            <a:ext cx="9636817" cy="119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065" tIns="45534" rIns="91065" bIns="45534">
            <a:spAutoFit/>
          </a:bodyPr>
          <a:lstStyle/>
          <a:p>
            <a:pPr defTabSz="912056" eaLnBrk="0" hangingPunct="0">
              <a:defRPr/>
            </a:pP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Detectors:</a:t>
            </a:r>
          </a:p>
          <a:p>
            <a:pPr defTabSz="912056" eaLnBrk="0" hangingPunct="0">
              <a:buFontTx/>
              <a:buChar char="•"/>
              <a:defRPr/>
            </a:pPr>
            <a:r>
              <a:rPr lang="en-US" dirty="0"/>
              <a:t>  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LAr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or TASD</a:t>
            </a:r>
            <a:r>
              <a:rPr lang="en-US" dirty="0">
                <a:latin typeface="Comic Sans MS" pitchFamily="66" charset="0"/>
              </a:rPr>
              <a:t>, 50 </a:t>
            </a:r>
            <a:r>
              <a:rPr lang="en-US" dirty="0" err="1">
                <a:latin typeface="Comic Sans MS" pitchFamily="66" charset="0"/>
              </a:rPr>
              <a:t>kton</a:t>
            </a:r>
            <a:r>
              <a:rPr lang="en-US" dirty="0">
                <a:latin typeface="Comic Sans MS" pitchFamily="66" charset="0"/>
              </a:rPr>
              <a:t>       </a:t>
            </a:r>
            <a:r>
              <a:rPr lang="en-US" dirty="0">
                <a:latin typeface="Comic Sans MS" pitchFamily="66" charset="0"/>
                <a:sym typeface="Wingdings" pitchFamily="2" charset="2"/>
              </a:rPr>
              <a:t> Neutrino spectral information from CC </a:t>
            </a:r>
            <a:r>
              <a:rPr lang="en-US" dirty="0" err="1">
                <a:latin typeface="Comic Sans MS" pitchFamily="66" charset="0"/>
                <a:sym typeface="Wingdings" pitchFamily="2" charset="2"/>
              </a:rPr>
              <a:t>muon</a:t>
            </a:r>
            <a:r>
              <a:rPr lang="en-US" dirty="0">
                <a:latin typeface="Comic Sans MS" pitchFamily="66" charset="0"/>
                <a:sym typeface="Wingdings" pitchFamily="2" charset="2"/>
              </a:rPr>
              <a:t> events</a:t>
            </a:r>
          </a:p>
          <a:p>
            <a:pPr defTabSz="912056" eaLnBrk="0" hangingPunct="0">
              <a:buFontTx/>
              <a:buChar char="•"/>
              <a:defRPr/>
            </a:pPr>
            <a:r>
              <a:rPr lang="en-US" dirty="0">
                <a:latin typeface="Comic Sans MS" pitchFamily="66" charset="0"/>
                <a:sym typeface="Wingdings" pitchFamily="2" charset="2"/>
              </a:rPr>
              <a:t> 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Water Cerenkov</a:t>
            </a:r>
            <a:r>
              <a:rPr lang="en-US" dirty="0">
                <a:latin typeface="Comic Sans MS" pitchFamily="66" charset="0"/>
                <a:sym typeface="Wingdings" pitchFamily="2" charset="2"/>
              </a:rPr>
              <a:t>, 0.5 </a:t>
            </a:r>
            <a:r>
              <a:rPr lang="en-US" dirty="0" err="1">
                <a:latin typeface="Comic Sans MS" pitchFamily="66" charset="0"/>
                <a:sym typeface="Wingdings" pitchFamily="2" charset="2"/>
              </a:rPr>
              <a:t>Mton</a:t>
            </a:r>
            <a:r>
              <a:rPr lang="en-US" dirty="0">
                <a:latin typeface="Comic Sans MS" pitchFamily="66" charset="0"/>
                <a:sym typeface="Wingdings" pitchFamily="2" charset="2"/>
              </a:rPr>
              <a:t>  Neutrino energy from QE events only + inelastic events</a:t>
            </a:r>
          </a:p>
          <a:p>
            <a:pPr defTabSz="912056" eaLnBrk="0" hangingPunct="0">
              <a:defRPr/>
            </a:pPr>
            <a:r>
              <a:rPr lang="en-US" dirty="0">
                <a:latin typeface="Comic Sans MS" pitchFamily="66" charset="0"/>
                <a:sym typeface="Wingdings" pitchFamily="2" charset="2"/>
              </a:rPr>
              <a:t>                                                  in a single bin, with 70% </a:t>
            </a:r>
            <a:r>
              <a:rPr lang="en-US" dirty="0" err="1">
                <a:latin typeface="Comic Sans MS" pitchFamily="66" charset="0"/>
                <a:sym typeface="Wingdings" pitchFamily="2" charset="2"/>
              </a:rPr>
              <a:t>efficience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3320" name="Text Box 15"/>
          <p:cNvSpPr txBox="1">
            <a:spLocks noChangeArrowheads="1"/>
          </p:cNvSpPr>
          <p:nvPr/>
        </p:nvSpPr>
        <p:spPr bwMode="auto">
          <a:xfrm>
            <a:off x="576265" y="6084889"/>
            <a:ext cx="183973" cy="36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065" tIns="45534" rIns="91065" bIns="45534">
            <a:spAutoFit/>
          </a:bodyPr>
          <a:lstStyle/>
          <a:p>
            <a:pPr defTabSz="912056" eaLnBrk="0" hangingPunct="0"/>
            <a:endParaRPr lang="en-US" dirty="0"/>
          </a:p>
        </p:txBody>
      </p:sp>
      <p:sp>
        <p:nvSpPr>
          <p:cNvPr id="16392" name="Text Box 16"/>
          <p:cNvSpPr txBox="1">
            <a:spLocks noChangeArrowheads="1"/>
          </p:cNvSpPr>
          <p:nvPr/>
        </p:nvSpPr>
        <p:spPr bwMode="auto">
          <a:xfrm>
            <a:off x="360362" y="6011871"/>
            <a:ext cx="9288463" cy="119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65" tIns="45534" rIns="91065" bIns="45534">
            <a:spAutoFit/>
          </a:bodyPr>
          <a:lstStyle/>
          <a:p>
            <a:pPr defTabSz="912056" eaLnBrk="0" hangingPunct="0">
              <a:buFontTx/>
              <a:buChar char="•"/>
              <a:defRPr/>
            </a:pPr>
            <a:r>
              <a:rPr lang="en-US" dirty="0"/>
              <a:t> 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separation between the energy of the EC spike and the end point energy of the </a:t>
            </a:r>
            <a:r>
              <a:rPr lang="es-E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beta-</a:t>
            </a:r>
            <a:r>
              <a:rPr lang="es-E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spectrum</a:t>
            </a:r>
            <a:r>
              <a:rPr lang="es-E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s-E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is</a:t>
            </a:r>
            <a:r>
              <a:rPr lang="es-E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s-E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possible</a:t>
            </a:r>
            <a:r>
              <a:rPr lang="es-ES" dirty="0">
                <a:latin typeface="Comic Sans MS" pitchFamily="66" charset="0"/>
                <a:cs typeface="Arial" charset="0"/>
              </a:rPr>
              <a:t>: </a:t>
            </a:r>
            <a:r>
              <a:rPr lang="es-ES" dirty="0" err="1">
                <a:latin typeface="Comic Sans MS" pitchFamily="66" charset="0"/>
                <a:cs typeface="Arial" charset="0"/>
              </a:rPr>
              <a:t>if</a:t>
            </a:r>
            <a:r>
              <a:rPr lang="es-ES" dirty="0">
                <a:latin typeface="Comic Sans MS" pitchFamily="66" charset="0"/>
                <a:cs typeface="Arial" charset="0"/>
              </a:rPr>
              <a:t> E</a:t>
            </a:r>
            <a:r>
              <a:rPr lang="el-GR" baseline="-25000" dirty="0">
                <a:latin typeface="Comic Sans MS" pitchFamily="66" charset="0"/>
                <a:cs typeface="Arial" charset="0"/>
              </a:rPr>
              <a:t>ν</a:t>
            </a:r>
            <a:r>
              <a:rPr lang="es-ES" dirty="0">
                <a:latin typeface="Comic Sans MS" pitchFamily="66" charset="0"/>
                <a:cs typeface="Arial" charset="0"/>
              </a:rPr>
              <a:t>(QE) &gt; 2</a:t>
            </a:r>
            <a:r>
              <a:rPr lang="el-GR" dirty="0">
                <a:latin typeface="Comic Sans MS" pitchFamily="66" charset="0"/>
                <a:cs typeface="Arial" charset="0"/>
              </a:rPr>
              <a:t>γ</a:t>
            </a:r>
            <a:r>
              <a:rPr lang="es-ES" dirty="0" err="1">
                <a:latin typeface="Comic Sans MS" pitchFamily="66" charset="0"/>
                <a:cs typeface="Arial" charset="0"/>
              </a:rPr>
              <a:t>E</a:t>
            </a:r>
            <a:r>
              <a:rPr lang="es-ES" baseline="-25000" dirty="0" err="1">
                <a:latin typeface="Comic Sans MS" pitchFamily="66" charset="0"/>
                <a:cs typeface="Arial" charset="0"/>
              </a:rPr>
              <a:t>o</a:t>
            </a:r>
            <a:r>
              <a:rPr lang="es-ES" dirty="0">
                <a:latin typeface="Comic Sans MS" pitchFamily="66" charset="0"/>
                <a:cs typeface="Arial" charset="0"/>
              </a:rPr>
              <a:t>(</a:t>
            </a:r>
            <a:r>
              <a:rPr lang="el-GR" dirty="0">
                <a:latin typeface="Comic Sans MS" pitchFamily="66" charset="0"/>
                <a:cs typeface="Arial" charset="0"/>
              </a:rPr>
              <a:t>β</a:t>
            </a:r>
            <a:r>
              <a:rPr lang="es-ES" dirty="0">
                <a:latin typeface="Comic Sans MS" pitchFamily="66" charset="0"/>
                <a:cs typeface="Arial" charset="0"/>
              </a:rPr>
              <a:t>), </a:t>
            </a:r>
          </a:p>
          <a:p>
            <a:pPr defTabSz="912056" eaLnBrk="0" hangingPunct="0">
              <a:defRPr/>
            </a:pPr>
            <a:r>
              <a:rPr lang="es-ES" dirty="0" err="1">
                <a:latin typeface="Comic Sans MS" pitchFamily="66" charset="0"/>
                <a:cs typeface="Arial" charset="0"/>
              </a:rPr>
              <a:t>since</a:t>
            </a:r>
            <a:r>
              <a:rPr lang="es-ES" dirty="0">
                <a:latin typeface="Comic Sans MS" pitchFamily="66" charset="0"/>
                <a:cs typeface="Arial" charset="0"/>
              </a:rPr>
              <a:t>  </a:t>
            </a:r>
            <a:r>
              <a:rPr lang="es-ES" dirty="0">
                <a:latin typeface="Comic Sans MS" pitchFamily="66" charset="0"/>
              </a:rPr>
              <a:t>E</a:t>
            </a:r>
            <a:r>
              <a:rPr lang="el-GR" baseline="-25000" dirty="0">
                <a:latin typeface="Comic Sans MS" pitchFamily="66" charset="0"/>
                <a:cs typeface="Arial" charset="0"/>
              </a:rPr>
              <a:t>ν</a:t>
            </a:r>
            <a:r>
              <a:rPr lang="es-ES" dirty="0">
                <a:latin typeface="Comic Sans MS" pitchFamily="66" charset="0"/>
              </a:rPr>
              <a:t>(true) &gt; E</a:t>
            </a:r>
            <a:r>
              <a:rPr lang="el-GR" baseline="-25000" dirty="0">
                <a:latin typeface="Comic Sans MS" pitchFamily="66" charset="0"/>
                <a:cs typeface="Arial" charset="0"/>
              </a:rPr>
              <a:t>ν</a:t>
            </a:r>
            <a:r>
              <a:rPr lang="es-ES" dirty="0">
                <a:latin typeface="Comic Sans MS" pitchFamily="66" charset="0"/>
              </a:rPr>
              <a:t>(QE), </a:t>
            </a:r>
            <a:r>
              <a:rPr lang="es-ES" dirty="0" err="1">
                <a:latin typeface="Comic Sans MS" pitchFamily="66" charset="0"/>
              </a:rPr>
              <a:t>the</a:t>
            </a:r>
            <a:r>
              <a:rPr lang="es-ES" dirty="0">
                <a:latin typeface="Comic Sans MS" pitchFamily="66" charset="0"/>
              </a:rPr>
              <a:t> </a:t>
            </a:r>
            <a:r>
              <a:rPr lang="es-ES" dirty="0" err="1">
                <a:latin typeface="Comic Sans MS" pitchFamily="66" charset="0"/>
              </a:rPr>
              <a:t>event</a:t>
            </a:r>
            <a:r>
              <a:rPr lang="es-ES" dirty="0">
                <a:latin typeface="Comic Sans MS" pitchFamily="66" charset="0"/>
              </a:rPr>
              <a:t> </a:t>
            </a:r>
            <a:r>
              <a:rPr lang="es-ES" dirty="0" err="1">
                <a:latin typeface="Comic Sans MS" pitchFamily="66" charset="0"/>
              </a:rPr>
              <a:t>must</a:t>
            </a:r>
            <a:r>
              <a:rPr lang="es-ES" dirty="0">
                <a:latin typeface="Comic Sans MS" pitchFamily="66" charset="0"/>
              </a:rPr>
              <a:t> </a:t>
            </a:r>
            <a:r>
              <a:rPr lang="es-ES" dirty="0" err="1">
                <a:latin typeface="Comic Sans MS" pitchFamily="66" charset="0"/>
              </a:rPr>
              <a:t>be</a:t>
            </a:r>
            <a:r>
              <a:rPr lang="es-ES" dirty="0">
                <a:latin typeface="Comic Sans MS" pitchFamily="66" charset="0"/>
              </a:rPr>
              <a:t> </a:t>
            </a:r>
            <a:r>
              <a:rPr lang="es-ES" dirty="0" err="1">
                <a:latin typeface="Comic Sans MS" pitchFamily="66" charset="0"/>
              </a:rPr>
              <a:t>attributed</a:t>
            </a:r>
            <a:r>
              <a:rPr lang="es-ES" dirty="0">
                <a:latin typeface="Comic Sans MS" pitchFamily="66" charset="0"/>
              </a:rPr>
              <a:t> </a:t>
            </a:r>
            <a:r>
              <a:rPr lang="es-ES" dirty="0" err="1">
                <a:latin typeface="Comic Sans MS" pitchFamily="66" charset="0"/>
              </a:rPr>
              <a:t>to</a:t>
            </a:r>
            <a:r>
              <a:rPr lang="es-ES" dirty="0">
                <a:latin typeface="Comic Sans MS" pitchFamily="66" charset="0"/>
              </a:rPr>
              <a:t> </a:t>
            </a:r>
            <a:r>
              <a:rPr lang="es-ES" dirty="0" err="1">
                <a:latin typeface="Comic Sans MS" pitchFamily="66" charset="0"/>
              </a:rPr>
              <a:t>the</a:t>
            </a:r>
            <a:r>
              <a:rPr lang="es-ES" dirty="0">
                <a:latin typeface="Comic Sans MS" pitchFamily="66" charset="0"/>
              </a:rPr>
              <a:t> EC flux and </a:t>
            </a:r>
            <a:r>
              <a:rPr lang="es-ES" dirty="0" err="1">
                <a:latin typeface="Comic Sans MS" pitchFamily="66" charset="0"/>
              </a:rPr>
              <a:t>hence</a:t>
            </a:r>
            <a:r>
              <a:rPr lang="es-ES" dirty="0">
                <a:latin typeface="Comic Sans MS" pitchFamily="66" charset="0"/>
              </a:rPr>
              <a:t>,  </a:t>
            </a:r>
            <a:r>
              <a:rPr lang="es-ES" dirty="0" err="1">
                <a:latin typeface="Comic Sans MS" pitchFamily="66" charset="0"/>
              </a:rPr>
              <a:t>it</a:t>
            </a:r>
            <a:r>
              <a:rPr lang="es-ES" dirty="0">
                <a:latin typeface="Comic Sans MS" pitchFamily="66" charset="0"/>
              </a:rPr>
              <a:t> </a:t>
            </a:r>
            <a:r>
              <a:rPr lang="es-ES" dirty="0" err="1">
                <a:latin typeface="Comic Sans MS" pitchFamily="66" charset="0"/>
              </a:rPr>
              <a:t>is</a:t>
            </a:r>
            <a:r>
              <a:rPr lang="es-ES" dirty="0">
                <a:latin typeface="Comic Sans MS" pitchFamily="66" charset="0"/>
              </a:rPr>
              <a:t> </a:t>
            </a:r>
            <a:r>
              <a:rPr lang="es-ES" dirty="0" err="1">
                <a:latin typeface="Comic Sans MS" pitchFamily="66" charset="0"/>
              </a:rPr>
              <a:t>not</a:t>
            </a:r>
            <a:r>
              <a:rPr lang="es-ES" dirty="0">
                <a:latin typeface="Comic Sans MS" pitchFamily="66" charset="0"/>
              </a:rPr>
              <a:t> </a:t>
            </a:r>
            <a:r>
              <a:rPr lang="es-ES" dirty="0" err="1">
                <a:latin typeface="Comic Sans MS" pitchFamily="66" charset="0"/>
              </a:rPr>
              <a:t>necessary</a:t>
            </a:r>
            <a:r>
              <a:rPr lang="es-ES" dirty="0">
                <a:latin typeface="Comic Sans MS" pitchFamily="66" charset="0"/>
              </a:rPr>
              <a:t> </a:t>
            </a:r>
            <a:r>
              <a:rPr lang="es-ES" dirty="0" err="1">
                <a:latin typeface="Comic Sans MS" pitchFamily="66" charset="0"/>
              </a:rPr>
              <a:t>to</a:t>
            </a:r>
            <a:r>
              <a:rPr lang="es-ES" dirty="0">
                <a:latin typeface="Comic Sans MS" pitchFamily="66" charset="0"/>
              </a:rPr>
              <a:t> </a:t>
            </a:r>
            <a:r>
              <a:rPr lang="es-ES" dirty="0" err="1">
                <a:latin typeface="Comic Sans MS" pitchFamily="66" charset="0"/>
              </a:rPr>
              <a:t>reconstruct</a:t>
            </a:r>
            <a:r>
              <a:rPr lang="es-ES" dirty="0">
                <a:latin typeface="Comic Sans MS" pitchFamily="66" charset="0"/>
              </a:rPr>
              <a:t> </a:t>
            </a:r>
            <a:r>
              <a:rPr lang="es-ES" dirty="0" err="1">
                <a:latin typeface="Comic Sans MS" pitchFamily="66" charset="0"/>
              </a:rPr>
              <a:t>the</a:t>
            </a:r>
            <a:r>
              <a:rPr lang="es-ES" dirty="0">
                <a:latin typeface="Comic Sans MS" pitchFamily="66" charset="0"/>
              </a:rPr>
              <a:t> true </a:t>
            </a:r>
            <a:r>
              <a:rPr lang="es-ES" dirty="0" err="1">
                <a:latin typeface="Comic Sans MS" pitchFamily="66" charset="0"/>
              </a:rPr>
              <a:t>energy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13322" name="Text Box 11"/>
          <p:cNvSpPr txBox="1">
            <a:spLocks noChangeArrowheads="1"/>
          </p:cNvSpPr>
          <p:nvPr/>
        </p:nvSpPr>
        <p:spPr bwMode="auto">
          <a:xfrm>
            <a:off x="360362" y="5580068"/>
            <a:ext cx="6684381" cy="3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11" tIns="45605" rIns="91211" bIns="45605">
            <a:spAutoFit/>
          </a:bodyPr>
          <a:lstStyle/>
          <a:p>
            <a:pPr defTabSz="912056" eaLnBrk="0" hangingPunct="0">
              <a:buFontTx/>
              <a:buChar char="•"/>
            </a:pPr>
            <a:r>
              <a:rPr lang="en-US" dirty="0"/>
              <a:t>  </a:t>
            </a:r>
            <a:r>
              <a:rPr lang="en-US" b="1" dirty="0">
                <a:latin typeface="Comic Sans MS" pitchFamily="66" charset="0"/>
              </a:rPr>
              <a:t>Number of  decaying ions per year</a:t>
            </a:r>
            <a:r>
              <a:rPr lang="en-US" dirty="0">
                <a:latin typeface="Comic Sans MS" pitchFamily="66" charset="0"/>
              </a:rPr>
              <a:t>:  2 x 10</a:t>
            </a:r>
            <a:r>
              <a:rPr lang="en-US" baseline="30000" dirty="0">
                <a:latin typeface="Comic Sans MS" pitchFamily="66" charset="0"/>
              </a:rPr>
              <a:t>18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dirty="0">
                <a:latin typeface="Comic Sans MS" pitchFamily="66" charset="0"/>
              </a:rPr>
              <a:t> 10 years</a:t>
            </a:r>
          </a:p>
        </p:txBody>
      </p:sp>
      <p:sp>
        <p:nvSpPr>
          <p:cNvPr id="16397" name="Text Box 12"/>
          <p:cNvSpPr txBox="1">
            <a:spLocks noChangeArrowheads="1"/>
          </p:cNvSpPr>
          <p:nvPr/>
        </p:nvSpPr>
        <p:spPr bwMode="auto">
          <a:xfrm>
            <a:off x="1079500" y="2411418"/>
            <a:ext cx="8281988" cy="17539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9CCFF">
                  <a:alpha val="24001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1065" tIns="45534" rIns="91065" bIns="45534">
            <a:spAutoFit/>
          </a:bodyPr>
          <a:lstStyle/>
          <a:p>
            <a:pPr defTabSz="912056" eaLnBrk="0" hangingPunct="0">
              <a:buFontTx/>
              <a:buChar char="•"/>
              <a:defRPr/>
            </a:pPr>
            <a:r>
              <a:rPr lang="en-US" dirty="0">
                <a:latin typeface="Comic Sans MS" pitchFamily="66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Boost </a:t>
            </a:r>
            <a:r>
              <a:rPr lang="el-GR" b="1" dirty="0">
                <a:solidFill>
                  <a:srgbClr val="FF0000"/>
                </a:solidFill>
                <a:latin typeface="Comic Sans MS" pitchFamily="66" charset="0"/>
              </a:rPr>
              <a:t>γ</a:t>
            </a:r>
            <a:r>
              <a:rPr lang="es-ES" b="1" dirty="0">
                <a:solidFill>
                  <a:srgbClr val="FF0000"/>
                </a:solidFill>
                <a:latin typeface="Comic Sans MS" pitchFamily="66" charset="0"/>
              </a:rPr>
              <a:t>=166</a:t>
            </a:r>
            <a:r>
              <a:rPr lang="es-ES" b="1" dirty="0">
                <a:latin typeface="Comic Sans MS" pitchFamily="66" charset="0"/>
              </a:rPr>
              <a:t>  </a:t>
            </a:r>
            <a:r>
              <a:rPr lang="es-E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with</a:t>
            </a:r>
            <a:r>
              <a:rPr lang="es-E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s-E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current</a:t>
            </a:r>
            <a:r>
              <a:rPr lang="es-E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SPS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defTabSz="912056" eaLnBrk="0" hangingPunct="0">
              <a:defRPr/>
            </a:pPr>
            <a:r>
              <a:rPr lang="en-US" b="1" dirty="0">
                <a:latin typeface="Comic Sans MS" pitchFamily="66" charset="0"/>
              </a:rPr>
              <a:t>       I: </a:t>
            </a:r>
            <a:r>
              <a:rPr lang="en-US" b="1" dirty="0">
                <a:solidFill>
                  <a:srgbClr val="3333CC"/>
                </a:solidFill>
                <a:latin typeface="Comic Sans MS" pitchFamily="66" charset="0"/>
              </a:rPr>
              <a:t>CERN-</a:t>
            </a:r>
            <a:r>
              <a:rPr lang="en-US" b="1" dirty="0" err="1">
                <a:solidFill>
                  <a:srgbClr val="3333CC"/>
                </a:solidFill>
                <a:latin typeface="Comic Sans MS" pitchFamily="66" charset="0"/>
              </a:rPr>
              <a:t>Frejus</a:t>
            </a:r>
            <a:r>
              <a:rPr lang="en-US" b="1" dirty="0">
                <a:latin typeface="Comic Sans MS" pitchFamily="66" charset="0"/>
              </a:rPr>
              <a:t> (130 Km)</a:t>
            </a:r>
            <a:r>
              <a:rPr lang="es-ES" b="1" dirty="0">
                <a:latin typeface="Comic Sans MS" pitchFamily="66" charset="0"/>
                <a:cs typeface="Arial" charset="0"/>
              </a:rPr>
              <a:t>                      </a:t>
            </a:r>
            <a:endParaRPr lang="en-US" b="1" dirty="0">
              <a:latin typeface="Comic Sans MS" pitchFamily="66" charset="0"/>
            </a:endParaRPr>
          </a:p>
          <a:p>
            <a:pPr defTabSz="912056" eaLnBrk="0" hangingPunct="0">
              <a:defRPr/>
            </a:pPr>
            <a:r>
              <a:rPr lang="en-US" b="1" dirty="0">
                <a:latin typeface="Comic Sans MS" pitchFamily="66" charset="0"/>
              </a:rPr>
              <a:t>      II: </a:t>
            </a:r>
            <a:r>
              <a:rPr lang="en-US" b="1" dirty="0">
                <a:solidFill>
                  <a:srgbClr val="3333CC"/>
                </a:solidFill>
                <a:latin typeface="Comic Sans MS" pitchFamily="66" charset="0"/>
              </a:rPr>
              <a:t>CERN-Gran </a:t>
            </a:r>
            <a:r>
              <a:rPr lang="en-US" b="1" dirty="0" err="1">
                <a:solidFill>
                  <a:srgbClr val="3333CC"/>
                </a:solidFill>
                <a:latin typeface="Comic Sans MS" pitchFamily="66" charset="0"/>
              </a:rPr>
              <a:t>Sasso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or </a:t>
            </a:r>
            <a:r>
              <a:rPr lang="en-US" b="1" dirty="0" err="1">
                <a:solidFill>
                  <a:srgbClr val="0000FF"/>
                </a:solidFill>
                <a:latin typeface="Comic Sans MS" pitchFamily="66" charset="0"/>
              </a:rPr>
              <a:t>Canfranc</a:t>
            </a:r>
            <a:r>
              <a:rPr lang="en-US" b="1" dirty="0">
                <a:latin typeface="Comic Sans MS" pitchFamily="66" charset="0"/>
              </a:rPr>
              <a:t> (650 Km)</a:t>
            </a:r>
          </a:p>
          <a:p>
            <a:pPr defTabSz="912056" eaLnBrk="0" hangingPunct="0">
              <a:buFontTx/>
              <a:buChar char="•"/>
              <a:defRPr/>
            </a:pPr>
            <a:r>
              <a:rPr lang="en-US" b="1" dirty="0">
                <a:latin typeface="Comic Sans MS" pitchFamily="66" charset="0"/>
              </a:rPr>
              <a:t> Boost</a:t>
            </a:r>
            <a:r>
              <a:rPr lang="en-US" dirty="0"/>
              <a:t> </a:t>
            </a:r>
            <a:r>
              <a:rPr lang="el-GR" b="1" dirty="0">
                <a:solidFill>
                  <a:srgbClr val="FF0000"/>
                </a:solidFill>
                <a:latin typeface="Comic Sans MS" pitchFamily="66" charset="0"/>
              </a:rPr>
              <a:t>γ</a:t>
            </a:r>
            <a:r>
              <a:rPr lang="es-ES" b="1" dirty="0">
                <a:solidFill>
                  <a:srgbClr val="FF0000"/>
                </a:solidFill>
                <a:latin typeface="Comic Sans MS" pitchFamily="66" charset="0"/>
              </a:rPr>
              <a:t>=369</a:t>
            </a:r>
            <a:r>
              <a:rPr lang="es-ES" dirty="0"/>
              <a:t>  </a:t>
            </a:r>
            <a:r>
              <a:rPr lang="es-ES" b="1" dirty="0" err="1">
                <a:latin typeface="Comic Sans MS" pitchFamily="66" charset="0"/>
              </a:rPr>
              <a:t>with</a:t>
            </a:r>
            <a:r>
              <a:rPr lang="es-ES" b="1" dirty="0">
                <a:latin typeface="Comic Sans MS" pitchFamily="66" charset="0"/>
              </a:rPr>
              <a:t> </a:t>
            </a:r>
            <a:r>
              <a:rPr lang="es-ES" b="1" dirty="0" err="1">
                <a:latin typeface="Comic Sans MS" pitchFamily="66" charset="0"/>
              </a:rPr>
              <a:t>an</a:t>
            </a:r>
            <a:r>
              <a:rPr lang="es-ES" b="1" dirty="0">
                <a:latin typeface="Comic Sans MS" pitchFamily="66" charset="0"/>
              </a:rPr>
              <a:t> </a:t>
            </a:r>
            <a:r>
              <a:rPr lang="es-ES" b="1" dirty="0" err="1">
                <a:latin typeface="Comic Sans MS" pitchFamily="66" charset="0"/>
              </a:rPr>
              <a:t>upgraded</a:t>
            </a:r>
            <a:r>
              <a:rPr lang="es-ES" b="1" dirty="0">
                <a:latin typeface="Comic Sans MS" pitchFamily="66" charset="0"/>
              </a:rPr>
              <a:t> SPS</a:t>
            </a:r>
            <a:endParaRPr lang="en-US" b="1" dirty="0">
              <a:latin typeface="Comic Sans MS" pitchFamily="66" charset="0"/>
            </a:endParaRPr>
          </a:p>
          <a:p>
            <a:pPr defTabSz="912056" eaLnBrk="0" hangingPunct="0">
              <a:defRPr/>
            </a:pPr>
            <a:r>
              <a:rPr lang="es-ES" b="1" dirty="0">
                <a:latin typeface="Comic Sans MS" pitchFamily="66" charset="0"/>
                <a:cs typeface="Arial" charset="0"/>
              </a:rPr>
              <a:t>     III: and III-WC: </a:t>
            </a:r>
            <a:r>
              <a:rPr lang="en-US" b="1" dirty="0">
                <a:solidFill>
                  <a:srgbClr val="3333CC"/>
                </a:solidFill>
                <a:latin typeface="Comic Sans MS" pitchFamily="66" charset="0"/>
              </a:rPr>
              <a:t>CERN-Gran </a:t>
            </a:r>
            <a:r>
              <a:rPr lang="en-US" b="1" dirty="0" err="1">
                <a:solidFill>
                  <a:srgbClr val="3333CC"/>
                </a:solidFill>
                <a:latin typeface="Comic Sans MS" pitchFamily="66" charset="0"/>
              </a:rPr>
              <a:t>Sasso</a:t>
            </a:r>
            <a:r>
              <a:rPr lang="en-US" b="1" dirty="0">
                <a:solidFill>
                  <a:srgbClr val="3333CC"/>
                </a:solidFill>
                <a:latin typeface="Comic Sans MS" pitchFamily="66" charset="0"/>
              </a:rPr>
              <a:t> or </a:t>
            </a:r>
            <a:r>
              <a:rPr lang="en-US" b="1" dirty="0" err="1">
                <a:solidFill>
                  <a:srgbClr val="3333CC"/>
                </a:solidFill>
                <a:latin typeface="Comic Sans MS" pitchFamily="66" charset="0"/>
              </a:rPr>
              <a:t>Canfranc</a:t>
            </a:r>
            <a:r>
              <a:rPr lang="en-US" b="1" dirty="0">
                <a:latin typeface="Comic Sans MS" pitchFamily="66" charset="0"/>
              </a:rPr>
              <a:t> (650 Km)</a:t>
            </a:r>
            <a:endParaRPr lang="es-ES" b="1" dirty="0">
              <a:latin typeface="Comic Sans MS" pitchFamily="66" charset="0"/>
            </a:endParaRPr>
          </a:p>
          <a:p>
            <a:pPr defTabSz="912056" eaLnBrk="0" hangingPunct="0">
              <a:defRPr/>
            </a:pPr>
            <a:r>
              <a:rPr lang="es-ES" b="1" dirty="0">
                <a:latin typeface="Comic Sans MS" pitchFamily="66" charset="0"/>
              </a:rPr>
              <a:t>      IV: and  IV-WC: </a:t>
            </a:r>
            <a:r>
              <a:rPr lang="en-US" b="1" dirty="0">
                <a:solidFill>
                  <a:srgbClr val="3333CC"/>
                </a:solidFill>
                <a:latin typeface="Comic Sans MS" pitchFamily="66" charset="0"/>
              </a:rPr>
              <a:t>CERN-</a:t>
            </a:r>
            <a:r>
              <a:rPr lang="en-US" b="1" dirty="0" err="1">
                <a:solidFill>
                  <a:srgbClr val="3333CC"/>
                </a:solidFill>
                <a:latin typeface="Comic Sans MS" pitchFamily="66" charset="0"/>
              </a:rPr>
              <a:t>Boulby</a:t>
            </a:r>
            <a:r>
              <a:rPr lang="en-US" b="1" dirty="0">
                <a:latin typeface="Comic Sans MS" pitchFamily="66" charset="0"/>
              </a:rPr>
              <a:t>  (1050 Km)</a:t>
            </a:r>
            <a:r>
              <a:rPr lang="es-ES" b="1" dirty="0">
                <a:latin typeface="Comic Sans MS" pitchFamily="66" charset="0"/>
              </a:rPr>
              <a:t> </a:t>
            </a:r>
            <a:endParaRPr lang="el-GR" b="1" dirty="0"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13324" name="Text Box 16"/>
          <p:cNvSpPr txBox="1">
            <a:spLocks noChangeArrowheads="1"/>
          </p:cNvSpPr>
          <p:nvPr/>
        </p:nvSpPr>
        <p:spPr bwMode="auto">
          <a:xfrm>
            <a:off x="576264" y="2051052"/>
            <a:ext cx="1038914" cy="36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4" tIns="45682" rIns="91364" bIns="45682">
            <a:spAutoFit/>
          </a:bodyPr>
          <a:lstStyle/>
          <a:p>
            <a:pPr defTabSz="912056"/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Setups:</a:t>
            </a: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GDR Neutrino 2011, LAPP-Annecy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14"/>
          <p:cNvSpPr>
            <a:spLocks noChangeArrowheads="1"/>
          </p:cNvSpPr>
          <p:nvPr/>
        </p:nvSpPr>
        <p:spPr bwMode="auto">
          <a:xfrm>
            <a:off x="0" y="0"/>
            <a:ext cx="10080625" cy="1547813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FFFFFF"/>
              </a:gs>
              <a:gs pos="100000">
                <a:srgbClr val="CCFF33">
                  <a:alpha val="34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64" tIns="45682" rIns="91364" bIns="45682" anchor="ctr"/>
          <a:lstStyle/>
          <a:p>
            <a:endParaRPr lang="fr-FR"/>
          </a:p>
        </p:txBody>
      </p:sp>
      <p:sp>
        <p:nvSpPr>
          <p:cNvPr id="1433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1007227"/>
            <a:fld id="{3E7DB56E-91AB-41E2-8048-1F339B12A5F0}" type="slidenum">
              <a:rPr lang="en-US"/>
              <a:pPr defTabSz="1007227"/>
              <a:t>32</a:t>
            </a:fld>
            <a:endParaRPr lang="en-US" dirty="0"/>
          </a:p>
        </p:txBody>
      </p:sp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072563" cy="1366838"/>
          </a:xfrm>
        </p:spPr>
        <p:txBody>
          <a:bodyPr lIns="100307" tIns="50151" rIns="100307" bIns="50151" anchor="b"/>
          <a:lstStyle/>
          <a:p>
            <a:pPr>
              <a:tabLst>
                <a:tab pos="0" algn="l"/>
                <a:tab pos="447305" algn="l"/>
                <a:tab pos="896194" algn="l"/>
                <a:tab pos="1345080" algn="l"/>
                <a:tab pos="1793973" algn="l"/>
                <a:tab pos="2242864" algn="l"/>
                <a:tab pos="2688581" algn="l"/>
                <a:tab pos="3140645" algn="l"/>
                <a:tab pos="3589535" algn="l"/>
                <a:tab pos="4036838" algn="l"/>
                <a:tab pos="4487316" algn="l"/>
                <a:tab pos="4936205" algn="l"/>
                <a:tab pos="5385094" algn="l"/>
                <a:tab pos="5829228" algn="l"/>
                <a:tab pos="6282876" algn="l"/>
                <a:tab pos="6731763" algn="l"/>
                <a:tab pos="7179070" algn="l"/>
                <a:tab pos="7623199" algn="l"/>
                <a:tab pos="8078436" algn="l"/>
                <a:tab pos="8527326" algn="l"/>
                <a:tab pos="8971457" algn="l"/>
              </a:tabLst>
              <a:defRPr/>
            </a:pPr>
            <a:r>
              <a:rPr lang="en-GB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virtues of combining energies from BB and EC</a:t>
            </a:r>
          </a:p>
        </p:txBody>
      </p:sp>
      <p:sp>
        <p:nvSpPr>
          <p:cNvPr id="14341" name="Text Box 19"/>
          <p:cNvSpPr txBox="1">
            <a:spLocks noChangeArrowheads="1"/>
          </p:cNvSpPr>
          <p:nvPr/>
        </p:nvSpPr>
        <p:spPr bwMode="auto">
          <a:xfrm>
            <a:off x="503241" y="1619254"/>
            <a:ext cx="8261441" cy="46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065" tIns="45534" rIns="91065" bIns="45534">
            <a:spAutoFit/>
          </a:bodyPr>
          <a:lstStyle/>
          <a:p>
            <a:pPr defTabSz="912056" eaLnBrk="0" hangingPunct="0">
              <a:buFontTx/>
              <a:buChar char="•"/>
            </a:pPr>
            <a:r>
              <a:rPr lang="en-US" dirty="0"/>
              <a:t>   </a:t>
            </a:r>
            <a:r>
              <a:rPr lang="en-US" sz="2400" b="1" dirty="0">
                <a:latin typeface="Comic Sans MS" pitchFamily="66" charset="0"/>
              </a:rPr>
              <a:t>Sensitivity to </a:t>
            </a:r>
            <a:r>
              <a:rPr lang="el-GR" sz="2400" b="1" dirty="0">
                <a:latin typeface="Comic Sans MS" pitchFamily="66" charset="0"/>
              </a:rPr>
              <a:t>θ</a:t>
            </a:r>
            <a:r>
              <a:rPr lang="es-ES" sz="2400" b="1" baseline="-25000" dirty="0">
                <a:latin typeface="Comic Sans MS" pitchFamily="66" charset="0"/>
              </a:rPr>
              <a:t>13</a:t>
            </a:r>
            <a:r>
              <a:rPr lang="es-ES" sz="2400" b="1" dirty="0">
                <a:latin typeface="Comic Sans MS" pitchFamily="66" charset="0"/>
              </a:rPr>
              <a:t> and </a:t>
            </a:r>
            <a:r>
              <a:rPr lang="el-GR" sz="2400" b="1" dirty="0">
                <a:latin typeface="Comic Sans MS" pitchFamily="66" charset="0"/>
              </a:rPr>
              <a:t>δ</a:t>
            </a:r>
            <a:r>
              <a:rPr lang="en-US" dirty="0"/>
              <a:t>  </a:t>
            </a:r>
            <a:r>
              <a:rPr lang="en-US" dirty="0">
                <a:latin typeface="Comic Sans MS" pitchFamily="66" charset="0"/>
              </a:rPr>
              <a:t> (Setup III</a:t>
            </a:r>
            <a:r>
              <a:rPr lang="en-US" sz="2400" b="1" dirty="0">
                <a:latin typeface="Comic Sans MS" pitchFamily="66" charset="0"/>
              </a:rPr>
              <a:t>: </a:t>
            </a:r>
            <a:r>
              <a:rPr lang="es-ES" dirty="0">
                <a:latin typeface="Comic Sans MS" pitchFamily="66" charset="0"/>
                <a:cs typeface="Arial" charset="0"/>
              </a:rPr>
              <a:t>Gran </a:t>
            </a:r>
            <a:r>
              <a:rPr lang="es-ES" dirty="0" err="1">
                <a:latin typeface="Comic Sans MS" pitchFamily="66" charset="0"/>
                <a:cs typeface="Arial" charset="0"/>
              </a:rPr>
              <a:t>Sasso</a:t>
            </a:r>
            <a:r>
              <a:rPr lang="es-ES" dirty="0">
                <a:latin typeface="Comic Sans MS" pitchFamily="66" charset="0"/>
                <a:cs typeface="Arial" charset="0"/>
              </a:rPr>
              <a:t> </a:t>
            </a:r>
            <a:r>
              <a:rPr lang="es-ES" dirty="0" err="1">
                <a:latin typeface="Comic Sans MS" pitchFamily="66" charset="0"/>
                <a:cs typeface="Arial" charset="0"/>
              </a:rPr>
              <a:t>or</a:t>
            </a:r>
            <a:r>
              <a:rPr lang="es-ES" dirty="0">
                <a:latin typeface="Comic Sans MS" pitchFamily="66" charset="0"/>
                <a:cs typeface="Arial" charset="0"/>
              </a:rPr>
              <a:t> </a:t>
            </a:r>
            <a:r>
              <a:rPr lang="es-ES" dirty="0" err="1">
                <a:latin typeface="Comic Sans MS" pitchFamily="66" charset="0"/>
                <a:cs typeface="Arial" charset="0"/>
              </a:rPr>
              <a:t>Canfranc</a:t>
            </a:r>
            <a:r>
              <a:rPr lang="es-ES" dirty="0">
                <a:latin typeface="Comic Sans MS" pitchFamily="66" charset="0"/>
                <a:cs typeface="Arial" charset="0"/>
              </a:rPr>
              <a:t> </a:t>
            </a:r>
            <a:r>
              <a:rPr lang="es-ES" b="1" dirty="0">
                <a:latin typeface="Comic Sans MS" pitchFamily="66" charset="0"/>
                <a:cs typeface="Arial" charset="0"/>
              </a:rPr>
              <a:t>)</a:t>
            </a:r>
            <a:endParaRPr lang="el-GR" b="1" dirty="0">
              <a:latin typeface="Comic Sans MS" pitchFamily="66" charset="0"/>
              <a:cs typeface="Arial" charset="0"/>
            </a:endParaRPr>
          </a:p>
        </p:txBody>
      </p:sp>
      <p:sp>
        <p:nvSpPr>
          <p:cNvPr id="17412" name="Text Box 20"/>
          <p:cNvSpPr txBox="1">
            <a:spLocks noChangeArrowheads="1"/>
          </p:cNvSpPr>
          <p:nvPr/>
        </p:nvSpPr>
        <p:spPr bwMode="auto">
          <a:xfrm>
            <a:off x="1584325" y="5364167"/>
            <a:ext cx="863600" cy="368956"/>
          </a:xfrm>
          <a:prstGeom prst="rect">
            <a:avLst/>
          </a:prstGeom>
          <a:gradFill rotWithShape="1">
            <a:gsLst>
              <a:gs pos="0">
                <a:srgbClr val="66FF33">
                  <a:alpha val="39000"/>
                </a:srgbClr>
              </a:gs>
              <a:gs pos="50000">
                <a:srgbClr val="66FF33">
                  <a:gamma/>
                  <a:tint val="0"/>
                  <a:invGamma/>
                </a:srgbClr>
              </a:gs>
              <a:gs pos="100000">
                <a:srgbClr val="66FF33">
                  <a:alpha val="39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1065" tIns="45534" rIns="91065" bIns="45534">
            <a:spAutoFit/>
          </a:bodyPr>
          <a:lstStyle/>
          <a:p>
            <a:pPr algn="ctr" defTabSz="912056" eaLnBrk="0" hangingPunct="0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BB</a:t>
            </a:r>
          </a:p>
        </p:txBody>
      </p:sp>
      <p:sp>
        <p:nvSpPr>
          <p:cNvPr id="17413" name="Text Box 21"/>
          <p:cNvSpPr txBox="1">
            <a:spLocks noChangeArrowheads="1"/>
          </p:cNvSpPr>
          <p:nvPr/>
        </p:nvSpPr>
        <p:spPr bwMode="auto">
          <a:xfrm>
            <a:off x="4752975" y="5364167"/>
            <a:ext cx="863600" cy="368956"/>
          </a:xfrm>
          <a:prstGeom prst="rect">
            <a:avLst/>
          </a:prstGeom>
          <a:gradFill rotWithShape="1">
            <a:gsLst>
              <a:gs pos="0">
                <a:srgbClr val="66FF33">
                  <a:alpha val="44000"/>
                </a:srgbClr>
              </a:gs>
              <a:gs pos="50000">
                <a:srgbClr val="66FF33">
                  <a:gamma/>
                  <a:tint val="0"/>
                  <a:invGamma/>
                </a:srgbClr>
              </a:gs>
              <a:gs pos="100000">
                <a:srgbClr val="66FF33">
                  <a:alpha val="44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1065" tIns="45534" rIns="91065" bIns="45534">
            <a:spAutoFit/>
          </a:bodyPr>
          <a:lstStyle/>
          <a:p>
            <a:pPr algn="ctr" defTabSz="912056" eaLnBrk="0" hangingPunct="0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EC</a:t>
            </a:r>
          </a:p>
        </p:txBody>
      </p:sp>
      <p:sp>
        <p:nvSpPr>
          <p:cNvPr id="17414" name="Text Box 22"/>
          <p:cNvSpPr txBox="1">
            <a:spLocks noChangeArrowheads="1"/>
          </p:cNvSpPr>
          <p:nvPr/>
        </p:nvSpPr>
        <p:spPr bwMode="auto">
          <a:xfrm>
            <a:off x="7704609" y="5435601"/>
            <a:ext cx="1152128" cy="368956"/>
          </a:xfrm>
          <a:prstGeom prst="rect">
            <a:avLst/>
          </a:prstGeom>
          <a:gradFill rotWithShape="1">
            <a:gsLst>
              <a:gs pos="0">
                <a:srgbClr val="66FF33">
                  <a:alpha val="52000"/>
                </a:srgbClr>
              </a:gs>
              <a:gs pos="50000">
                <a:srgbClr val="66FF33">
                  <a:gamma/>
                  <a:tint val="0"/>
                  <a:invGamma/>
                </a:srgbClr>
              </a:gs>
              <a:gs pos="100000">
                <a:srgbClr val="66FF33">
                  <a:alpha val="52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91065" tIns="45534" rIns="91065" bIns="45534">
            <a:spAutoFit/>
          </a:bodyPr>
          <a:lstStyle/>
          <a:p>
            <a:pPr defTabSz="912056" eaLnBrk="0" hangingPunct="0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BB+EC</a:t>
            </a:r>
          </a:p>
        </p:txBody>
      </p:sp>
      <p:sp>
        <p:nvSpPr>
          <p:cNvPr id="17415" name="Text Box 24"/>
          <p:cNvSpPr txBox="1">
            <a:spLocks noChangeArrowheads="1"/>
          </p:cNvSpPr>
          <p:nvPr/>
        </p:nvSpPr>
        <p:spPr bwMode="auto">
          <a:xfrm>
            <a:off x="431800" y="6156328"/>
            <a:ext cx="9217025" cy="922954"/>
          </a:xfrm>
          <a:prstGeom prst="rect">
            <a:avLst/>
          </a:prstGeom>
          <a:solidFill>
            <a:srgbClr val="66FF33">
              <a:alpha val="11000"/>
            </a:srgbClr>
          </a:solidFill>
          <a:ln w="9525">
            <a:noFill/>
            <a:miter lim="800000"/>
            <a:headEnd/>
            <a:tailEnd/>
          </a:ln>
        </p:spPr>
        <p:txBody>
          <a:bodyPr lIns="91065" tIns="45534" rIns="91065" bIns="45534">
            <a:spAutoFit/>
          </a:bodyPr>
          <a:lstStyle/>
          <a:p>
            <a:pPr defTabSz="912056" eaLnBrk="0" hangingPunct="0">
              <a:buFontTx/>
              <a:buChar char="•"/>
              <a:defRPr/>
            </a:pPr>
            <a:r>
              <a:rPr lang="en-US" dirty="0"/>
              <a:t> 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The power of the combination of the two channels is in the difference in phase and in  amplitude between the two fake sinusoidal solutions, selecting a narrow allowed region in the parameter space</a:t>
            </a:r>
          </a:p>
        </p:txBody>
      </p:sp>
      <p:pic>
        <p:nvPicPr>
          <p:cNvPr id="14352" name="Picture 20" descr="PatSIII-3-90-BB-De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2051059"/>
            <a:ext cx="3430588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Picture 21" descr="PatSIII-3-90-EC-De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4550" y="2124084"/>
            <a:ext cx="3476625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Picture 22" descr="PatSIII-3-90-EC+BB-Deg.jpg"/>
          <p:cNvPicPr>
            <a:picLocks noChangeAspect="1"/>
          </p:cNvPicPr>
          <p:nvPr/>
        </p:nvPicPr>
        <p:blipFill>
          <a:blip r:embed="rId5" cstate="print"/>
          <a:srcRect r="6244"/>
          <a:stretch>
            <a:fillRect/>
          </a:stretch>
        </p:blipFill>
        <p:spPr bwMode="auto">
          <a:xfrm>
            <a:off x="6624643" y="2124079"/>
            <a:ext cx="3241675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GDR Neutrino 2011, LAPP-Annecy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63848" y="971525"/>
            <a:ext cx="7992764" cy="5204416"/>
            <a:chOff x="215900" y="1455741"/>
            <a:chExt cx="4679950" cy="3333751"/>
          </a:xfrm>
        </p:grpSpPr>
        <p:sp>
          <p:nvSpPr>
            <p:cNvPr id="19462" name="Text Box 11"/>
            <p:cNvSpPr txBox="1">
              <a:spLocks noChangeArrowheads="1"/>
            </p:cNvSpPr>
            <p:nvPr/>
          </p:nvSpPr>
          <p:spPr bwMode="auto">
            <a:xfrm>
              <a:off x="862020" y="1763718"/>
              <a:ext cx="184014" cy="368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085" tIns="45544" rIns="91085" bIns="45544">
              <a:spAutoFit/>
            </a:bodyPr>
            <a:lstStyle/>
            <a:p>
              <a:pPr defTabSz="912056"/>
              <a:endParaRPr lang="en-US" dirty="0">
                <a:latin typeface="Verdana" pitchFamily="34" charset="0"/>
              </a:endParaRPr>
            </a:p>
          </p:txBody>
        </p:sp>
        <p:pic>
          <p:nvPicPr>
            <p:cNvPr id="19465" name="Picture 9" descr="sens-CP-Cern650All.jpg"/>
            <p:cNvPicPr>
              <a:picLocks noChangeAspect="1"/>
            </p:cNvPicPr>
            <p:nvPr/>
          </p:nvPicPr>
          <p:blipFill>
            <a:blip r:embed="rId2" cstate="print"/>
            <a:srcRect t="2156" r="4543"/>
            <a:stretch>
              <a:fillRect/>
            </a:stretch>
          </p:blipFill>
          <p:spPr bwMode="auto">
            <a:xfrm>
              <a:off x="215900" y="1455741"/>
              <a:ext cx="4679950" cy="3333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 bwMode="auto">
            <a:xfrm>
              <a:off x="4176216" y="1619597"/>
              <a:ext cx="576064" cy="2736304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64" tIns="45682" rIns="91364" bIns="45682" numCol="1" rtlCol="0" anchor="t" anchorCtr="0" compatLnSpc="1">
              <a:prstTxWarp prst="textNoShape">
                <a:avLst/>
              </a:prstTxWarp>
            </a:bodyPr>
            <a:lstStyle/>
            <a:p>
              <a:pPr defTabSz="912056"/>
              <a:endParaRPr lang="en-US" dirty="0" smtClean="0"/>
            </a:p>
          </p:txBody>
        </p:sp>
      </p:grpSp>
      <p:sp>
        <p:nvSpPr>
          <p:cNvPr id="19459" name="AutoShape 12"/>
          <p:cNvSpPr>
            <a:spLocks noChangeArrowheads="1"/>
          </p:cNvSpPr>
          <p:nvPr/>
        </p:nvSpPr>
        <p:spPr bwMode="auto">
          <a:xfrm>
            <a:off x="0" y="0"/>
            <a:ext cx="10080625" cy="1187450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FFFFFF"/>
              </a:gs>
              <a:gs pos="100000">
                <a:srgbClr val="CCFF33">
                  <a:alpha val="32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64" tIns="45682" rIns="91364" bIns="45682" anchor="ctr"/>
          <a:lstStyle/>
          <a:p>
            <a:endParaRPr lang="fr-FR"/>
          </a:p>
        </p:txBody>
      </p:sp>
      <p:sp>
        <p:nvSpPr>
          <p:cNvPr id="1945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1007227"/>
            <a:fld id="{D53DB6A8-391B-456D-A93C-1F18354691CB}" type="slidenum">
              <a:rPr lang="en-US"/>
              <a:pPr defTabSz="1007227"/>
              <a:t>33</a:t>
            </a:fld>
            <a:endParaRPr lang="en-US" dirty="0"/>
          </a:p>
        </p:txBody>
      </p:sp>
      <p:sp>
        <p:nvSpPr>
          <p:cNvPr id="2253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9388"/>
            <a:ext cx="9290050" cy="790575"/>
          </a:xfrm>
        </p:spPr>
        <p:txBody>
          <a:bodyPr lIns="100361" tIns="50183" rIns="100361" bIns="50183" anchor="b">
            <a:normAutofit/>
          </a:bodyPr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CP Discovery Potential for WC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5776" y="6156101"/>
            <a:ext cx="9649072" cy="1079524"/>
          </a:xfrm>
          <a:solidFill>
            <a:srgbClr val="66FF33">
              <a:alpha val="10196"/>
            </a:srgbClr>
          </a:solidFill>
        </p:spPr>
        <p:txBody>
          <a:bodyPr lIns="100361" tIns="50183" rIns="100361" bIns="50183">
            <a:norm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The large detector improves the sensitivity to CP violation of the experiment.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22533" name="Text Box 12"/>
          <p:cNvSpPr txBox="1">
            <a:spLocks noChangeArrowheads="1"/>
          </p:cNvSpPr>
          <p:nvPr/>
        </p:nvSpPr>
        <p:spPr bwMode="auto">
          <a:xfrm>
            <a:off x="3456136" y="899517"/>
            <a:ext cx="2851346" cy="368976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tint val="0"/>
                  <a:invGamma/>
                </a:srgbClr>
              </a:gs>
              <a:gs pos="100000">
                <a:srgbClr val="99CCFF">
                  <a:alpha val="23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lIns="91085" tIns="45544" rIns="91085" bIns="45544">
            <a:spAutoFit/>
          </a:bodyPr>
          <a:lstStyle/>
          <a:p>
            <a:pPr defTabSz="912056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Gran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Sasso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or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Canfranc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GDR Neutrino 2011, LAPP-Annecy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19832" y="1187549"/>
            <a:ext cx="8136904" cy="5184576"/>
            <a:chOff x="5111750" y="1527174"/>
            <a:chExt cx="4681538" cy="3333751"/>
          </a:xfrm>
        </p:grpSpPr>
        <p:pic>
          <p:nvPicPr>
            <p:cNvPr id="19466" name="Picture 11" descr="sens-CP-Cern1050All.jpg"/>
            <p:cNvPicPr>
              <a:picLocks noChangeAspect="1"/>
            </p:cNvPicPr>
            <p:nvPr/>
          </p:nvPicPr>
          <p:blipFill>
            <a:blip r:embed="rId2" cstate="print"/>
            <a:srcRect t="4385" r="3053"/>
            <a:stretch>
              <a:fillRect/>
            </a:stretch>
          </p:blipFill>
          <p:spPr bwMode="auto">
            <a:xfrm>
              <a:off x="5111750" y="1527174"/>
              <a:ext cx="4681538" cy="3333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 bwMode="auto">
            <a:xfrm>
              <a:off x="9072760" y="1619597"/>
              <a:ext cx="504056" cy="2808312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64" tIns="45682" rIns="91364" bIns="45682" numCol="1" rtlCol="0" anchor="t" anchorCtr="0" compatLnSpc="1">
              <a:prstTxWarp prst="textNoShape">
                <a:avLst/>
              </a:prstTxWarp>
            </a:bodyPr>
            <a:lstStyle/>
            <a:p>
              <a:pPr defTabSz="912056"/>
              <a:endParaRPr lang="en-US" dirty="0" smtClean="0"/>
            </a:p>
          </p:txBody>
        </p:sp>
      </p:grpSp>
      <p:sp>
        <p:nvSpPr>
          <p:cNvPr id="19459" name="AutoShape 12"/>
          <p:cNvSpPr>
            <a:spLocks noChangeArrowheads="1"/>
          </p:cNvSpPr>
          <p:nvPr/>
        </p:nvSpPr>
        <p:spPr bwMode="auto">
          <a:xfrm>
            <a:off x="0" y="0"/>
            <a:ext cx="10080625" cy="1187450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FFFFFF"/>
              </a:gs>
              <a:gs pos="100000">
                <a:srgbClr val="CCFF33">
                  <a:alpha val="32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64" tIns="45682" rIns="91364" bIns="45682" anchor="ctr"/>
          <a:lstStyle/>
          <a:p>
            <a:endParaRPr lang="fr-FR"/>
          </a:p>
        </p:txBody>
      </p:sp>
      <p:sp>
        <p:nvSpPr>
          <p:cNvPr id="1945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1007227"/>
            <a:fld id="{D53DB6A8-391B-456D-A93C-1F18354691CB}" type="slidenum">
              <a:rPr lang="en-US"/>
              <a:pPr defTabSz="1007227"/>
              <a:t>34</a:t>
            </a:fld>
            <a:endParaRPr lang="en-US" dirty="0"/>
          </a:p>
        </p:txBody>
      </p:sp>
      <p:sp>
        <p:nvSpPr>
          <p:cNvPr id="2253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9388"/>
            <a:ext cx="9290050" cy="790575"/>
          </a:xfrm>
        </p:spPr>
        <p:txBody>
          <a:bodyPr lIns="100361" tIns="50183" rIns="100361" bIns="50183" anchor="b">
            <a:normAutofit/>
          </a:bodyPr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CP Discovery Potential for WC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5776" y="6156101"/>
            <a:ext cx="9649072" cy="1151532"/>
          </a:xfrm>
          <a:solidFill>
            <a:srgbClr val="66FF33">
              <a:alpha val="10196"/>
            </a:srgbClr>
          </a:solidFill>
        </p:spPr>
        <p:txBody>
          <a:bodyPr lIns="100361" tIns="50183" rIns="100361" bIns="50183">
            <a:norm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The CERN to </a:t>
            </a:r>
            <a:r>
              <a:rPr lang="en-US" sz="2400" dirty="0" err="1" smtClean="0">
                <a:latin typeface="Comic Sans MS" pitchFamily="66" charset="0"/>
              </a:rPr>
              <a:t>Boulby</a:t>
            </a:r>
            <a:r>
              <a:rPr lang="en-US" sz="2400" dirty="0" smtClean="0">
                <a:latin typeface="Comic Sans MS" pitchFamily="66" charset="0"/>
              </a:rPr>
              <a:t> baseline has stronger degenerate effects, but it also provides a better ability to resolve them…</a:t>
            </a:r>
            <a:r>
              <a:rPr lang="en-US" sz="2800" dirty="0" smtClean="0">
                <a:latin typeface="Comic Sans MS" pitchFamily="66" charset="0"/>
              </a:rPr>
              <a:t>  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22534" name="Text Box 13"/>
          <p:cNvSpPr txBox="1">
            <a:spLocks noChangeArrowheads="1"/>
          </p:cNvSpPr>
          <p:nvPr/>
        </p:nvSpPr>
        <p:spPr bwMode="auto">
          <a:xfrm>
            <a:off x="4032200" y="899517"/>
            <a:ext cx="898888" cy="368976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tint val="0"/>
                  <a:invGamma/>
                </a:srgbClr>
              </a:gs>
              <a:gs pos="100000">
                <a:srgbClr val="99CCFF">
                  <a:alpha val="27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lIns="91085" tIns="45544" rIns="91085" bIns="45544">
            <a:spAutoFit/>
          </a:bodyPr>
          <a:lstStyle/>
          <a:p>
            <a:pPr defTabSz="912056">
              <a:defRPr/>
            </a:pP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Boulby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GDR Neutrino 2011, LAPP-Annecy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8"/>
          <p:cNvSpPr>
            <a:spLocks noChangeArrowheads="1"/>
          </p:cNvSpPr>
          <p:nvPr/>
        </p:nvSpPr>
        <p:spPr bwMode="auto">
          <a:xfrm>
            <a:off x="0" y="2"/>
            <a:ext cx="10080625" cy="1368425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CCFF33"/>
              </a:gs>
              <a:gs pos="50000">
                <a:srgbClr val="FFFFFF"/>
              </a:gs>
              <a:gs pos="100000">
                <a:srgbClr val="CCFF33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lIns="91354" tIns="45677" rIns="91354" bIns="45677" anchor="ctr"/>
          <a:lstStyle/>
          <a:p>
            <a:endParaRPr lang="fr-FR"/>
          </a:p>
        </p:txBody>
      </p:sp>
      <p:sp>
        <p:nvSpPr>
          <p:cNvPr id="2253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1007123"/>
            <a:fld id="{A990CB9D-ACA2-4A82-8115-026ECA642878}" type="slidenum">
              <a:rPr lang="en-US"/>
              <a:pPr defTabSz="1007123"/>
              <a:t>35</a:t>
            </a:fld>
            <a:endParaRPr lang="en-US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23851"/>
            <a:ext cx="9288784" cy="663575"/>
          </a:xfrm>
        </p:spPr>
        <p:txBody>
          <a:bodyPr lIns="100350" tIns="50178" rIns="100350" bIns="50178" anchor="b">
            <a:normAutofit fontScale="90000"/>
          </a:bodyPr>
          <a:lstStyle/>
          <a:p>
            <a:pPr eaLnBrk="1" hangingPunct="1">
              <a:defRPr/>
            </a:pPr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Conclusions and Prospects  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287785" y="1403574"/>
          <a:ext cx="950505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GDR Neutrino 2011, LAPP-Annecy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1007123"/>
            <a:fld id="{A990CB9D-ACA2-4A82-8115-026ECA642878}" type="slidenum">
              <a:rPr lang="en-US"/>
              <a:pPr defTabSz="1007123"/>
              <a:t>36</a:t>
            </a:fld>
            <a:endParaRPr lang="en-US" dirty="0"/>
          </a:p>
        </p:txBody>
      </p:sp>
      <p:sp>
        <p:nvSpPr>
          <p:cNvPr id="22531" name="AutoShape 8"/>
          <p:cNvSpPr>
            <a:spLocks noChangeArrowheads="1"/>
          </p:cNvSpPr>
          <p:nvPr/>
        </p:nvSpPr>
        <p:spPr bwMode="auto">
          <a:xfrm>
            <a:off x="0" y="2"/>
            <a:ext cx="10080625" cy="1368425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CCFF33"/>
              </a:gs>
              <a:gs pos="50000">
                <a:srgbClr val="FFFFFF"/>
              </a:gs>
              <a:gs pos="100000">
                <a:srgbClr val="CCFF33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lIns="91354" tIns="45677" rIns="91354" bIns="45677" anchor="ctr"/>
          <a:lstStyle/>
          <a:p>
            <a:endParaRPr lang="fr-FR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568704" cy="987426"/>
          </a:xfrm>
        </p:spPr>
        <p:txBody>
          <a:bodyPr lIns="100350" tIns="50178" rIns="100350" bIns="50178" anchor="b">
            <a:normAutofit/>
          </a:bodyPr>
          <a:lstStyle/>
          <a:p>
            <a:pPr>
              <a:defRPr/>
            </a:pP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Conclusions and Prospects</a:t>
            </a:r>
            <a:endParaRPr lang="en-US" sz="48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287785" y="1403574"/>
          <a:ext cx="950505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GDR Neutrino 2011, LAPP-Annecy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gdr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54000"/>
          </a:blip>
          <a:stretch>
            <a:fillRect/>
          </a:stretch>
        </p:blipFill>
        <p:spPr>
          <a:xfrm>
            <a:off x="1" y="0"/>
            <a:ext cx="10080624" cy="6915230"/>
          </a:xfrm>
          <a:prstGeom prst="rect">
            <a:avLst/>
          </a:prstGeom>
        </p:spPr>
      </p:pic>
      <p:sp>
        <p:nvSpPr>
          <p:cNvPr id="2355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1007227"/>
            <a:fld id="{95898DBF-3B35-4E38-8E16-43373A81B58D}" type="slidenum">
              <a:rPr lang="en-US"/>
              <a:pPr defTabSz="1007227"/>
              <a:t>37</a:t>
            </a:fld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47589"/>
            <a:ext cx="6408712" cy="1728192"/>
          </a:xfrm>
        </p:spPr>
        <p:txBody>
          <a:bodyPr lIns="100361" tIns="50183" rIns="100361" bIns="50183">
            <a:normAutofit fontScale="62500" lnSpcReduction="20000"/>
          </a:bodyPr>
          <a:lstStyle/>
          <a:p>
            <a:pPr eaLnBrk="1" hangingPunct="1">
              <a:buNone/>
              <a:defRPr/>
            </a:pPr>
            <a:endParaRPr lang="en-US" sz="3300" dirty="0"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endParaRPr lang="en-US" sz="3400" b="1" dirty="0">
              <a:solidFill>
                <a:srgbClr val="3333CC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3400" b="1" dirty="0">
                <a:solidFill>
                  <a:srgbClr val="3333CC"/>
                </a:solidFill>
              </a:rPr>
              <a:t>           </a:t>
            </a:r>
            <a:r>
              <a:rPr lang="en-US" sz="51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Thank you very much for </a:t>
            </a:r>
          </a:p>
          <a:p>
            <a:pPr algn="ctr" eaLnBrk="1" hangingPunct="1">
              <a:buFontTx/>
              <a:buNone/>
              <a:defRPr/>
            </a:pPr>
            <a:r>
              <a:rPr lang="en-US" sz="51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your attention…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GDR Neutrino 2011, LAPP-Annecy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AutoShape 27"/>
          <p:cNvSpPr>
            <a:spLocks noChangeArrowheads="1"/>
          </p:cNvSpPr>
          <p:nvPr/>
        </p:nvSpPr>
        <p:spPr bwMode="auto">
          <a:xfrm>
            <a:off x="0" y="0"/>
            <a:ext cx="10080625" cy="936452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FFFFFF"/>
              </a:gs>
              <a:gs pos="100000">
                <a:srgbClr val="CCFF33">
                  <a:alpha val="32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54" tIns="45677" rIns="91354" bIns="45677" anchor="ctr"/>
          <a:lstStyle/>
          <a:p>
            <a:endParaRPr lang="fr-FR"/>
          </a:p>
        </p:txBody>
      </p:sp>
      <p:sp>
        <p:nvSpPr>
          <p:cNvPr id="205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1007123"/>
            <a:fld id="{88886344-ACDA-4B34-9C43-D55D5967D6E9}" type="slidenum">
              <a:rPr lang="en-US"/>
              <a:pPr defTabSz="1007123"/>
              <a:t>4</a:t>
            </a:fld>
            <a:endParaRPr lang="en-US" dirty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7784" y="1"/>
            <a:ext cx="9288339" cy="828675"/>
          </a:xfrm>
        </p:spPr>
        <p:txBody>
          <a:bodyPr lIns="100296" tIns="50146" rIns="100296" bIns="50146" anchor="b">
            <a:normAutofit/>
          </a:bodyPr>
          <a:lstStyle/>
          <a:p>
            <a:pPr marL="428226" indent="-323549" defTabSz="911961">
              <a:lnSpc>
                <a:spcPct val="120000"/>
              </a:lnSpc>
              <a:spcAft>
                <a:spcPts val="1425"/>
              </a:spcAft>
              <a:tabLst>
                <a:tab pos="428226" algn="l"/>
                <a:tab pos="875482" algn="l"/>
                <a:tab pos="1322740" algn="l"/>
                <a:tab pos="1773170" algn="l"/>
                <a:tab pos="2222014" algn="l"/>
                <a:tab pos="2670856" algn="l"/>
                <a:tab pos="3119703" algn="l"/>
                <a:tab pos="3568545" algn="l"/>
                <a:tab pos="4017386" algn="l"/>
                <a:tab pos="4463058" algn="l"/>
                <a:tab pos="4915074" algn="l"/>
                <a:tab pos="5363919" algn="l"/>
                <a:tab pos="5812761" algn="l"/>
                <a:tab pos="6256848" algn="l"/>
                <a:tab pos="6710447" algn="l"/>
                <a:tab pos="7159290" algn="l"/>
                <a:tab pos="7604963" algn="l"/>
                <a:tab pos="8049048" algn="l"/>
                <a:tab pos="8505820" algn="l"/>
                <a:tab pos="8953080" algn="l"/>
                <a:tab pos="9397166" algn="l"/>
              </a:tabLst>
              <a:defRPr/>
            </a:pPr>
            <a:r>
              <a:rPr lang="en-GB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Current status: the third mixing angle</a:t>
            </a:r>
          </a:p>
        </p:txBody>
      </p:sp>
      <p:pic>
        <p:nvPicPr>
          <p:cNvPr id="26" name="Picture 25" descr="T2Kconcep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6215" y="1331566"/>
            <a:ext cx="4608513" cy="1108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TextBox 27"/>
          <p:cNvSpPr txBox="1"/>
          <p:nvPr/>
        </p:nvSpPr>
        <p:spPr>
          <a:xfrm>
            <a:off x="3118123" y="971525"/>
            <a:ext cx="6962502" cy="353856"/>
          </a:xfrm>
          <a:prstGeom prst="rect">
            <a:avLst/>
          </a:prstGeom>
          <a:noFill/>
        </p:spPr>
        <p:txBody>
          <a:bodyPr wrap="none" lIns="91354" tIns="45677" rIns="91354" bIns="45677" rtlCol="0">
            <a:spAutoFit/>
          </a:bodyPr>
          <a:lstStyle/>
          <a:p>
            <a:r>
              <a:rPr lang="fr-FR" sz="1700" dirty="0">
                <a:solidFill>
                  <a:schemeClr val="tx2"/>
                </a:solidFill>
              </a:rPr>
              <a:t>K. Abe et al. [T2K Collaboration], </a:t>
            </a:r>
            <a:r>
              <a:rPr lang="fr-FR" sz="1700" i="1" dirty="0">
                <a:solidFill>
                  <a:schemeClr val="tx2"/>
                </a:solidFill>
              </a:rPr>
              <a:t>Phys. </a:t>
            </a:r>
            <a:r>
              <a:rPr lang="fr-FR" sz="1700" i="1" dirty="0" err="1">
                <a:solidFill>
                  <a:schemeClr val="tx2"/>
                </a:solidFill>
              </a:rPr>
              <a:t>Rev</a:t>
            </a:r>
            <a:r>
              <a:rPr lang="fr-FR" sz="1700" i="1" dirty="0">
                <a:solidFill>
                  <a:schemeClr val="tx2"/>
                </a:solidFill>
              </a:rPr>
              <a:t>. </a:t>
            </a:r>
            <a:r>
              <a:rPr lang="fr-FR" sz="1700" i="1" dirty="0" err="1">
                <a:solidFill>
                  <a:schemeClr val="tx2"/>
                </a:solidFill>
              </a:rPr>
              <a:t>Lett</a:t>
            </a:r>
            <a:r>
              <a:rPr lang="fr-FR" sz="1700" i="1" dirty="0">
                <a:solidFill>
                  <a:schemeClr val="tx2"/>
                </a:solidFill>
              </a:rPr>
              <a:t>. </a:t>
            </a:r>
            <a:r>
              <a:rPr lang="fr-FR" sz="1700" b="1" i="1" dirty="0">
                <a:solidFill>
                  <a:schemeClr val="tx2"/>
                </a:solidFill>
              </a:rPr>
              <a:t>107, 041801 (2011).</a:t>
            </a:r>
            <a:endParaRPr lang="en-US" sz="1700" dirty="0">
              <a:solidFill>
                <a:schemeClr val="tx2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15786" y="827509"/>
            <a:ext cx="3074706" cy="954021"/>
          </a:xfrm>
          <a:prstGeom prst="rect">
            <a:avLst/>
          </a:prstGeom>
          <a:noFill/>
        </p:spPr>
        <p:txBody>
          <a:bodyPr wrap="none" lIns="91354" tIns="45677" rIns="91354" bIns="45677">
            <a:spAutoFit/>
          </a:bodyPr>
          <a:lstStyle/>
          <a:p>
            <a:pPr algn="ctr"/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itchFamily="34" charset="0"/>
              </a:rPr>
              <a:t>First indication of </a:t>
            </a:r>
          </a:p>
          <a:p>
            <a:pPr algn="ctr"/>
            <a:r>
              <a:rPr lang="el-GR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θ</a:t>
            </a:r>
            <a:r>
              <a:rPr lang="en-US" sz="2800" b="1" baseline="-250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13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 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  <a:sym typeface="Mathematica1"/>
              </a:rPr>
              <a:t>   0 !</a:t>
            </a:r>
            <a:endParaRPr lang="en-US" sz="2800" b="1" baseline="-2500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rlin Sans FB Demi" pitchFamily="34" charset="0"/>
            </a:endParaRPr>
          </a:p>
        </p:txBody>
      </p:sp>
      <p:pic>
        <p:nvPicPr>
          <p:cNvPr id="12" name="Picture 11" descr="tab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5856" y="3039007"/>
            <a:ext cx="7704856" cy="38725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51880" y="6732165"/>
            <a:ext cx="6613560" cy="353856"/>
          </a:xfrm>
          <a:prstGeom prst="rect">
            <a:avLst/>
          </a:prstGeom>
          <a:noFill/>
        </p:spPr>
        <p:txBody>
          <a:bodyPr wrap="none" lIns="91354" tIns="45677" rIns="91354" bIns="45677" rtlCol="0">
            <a:spAutoFit/>
          </a:bodyPr>
          <a:lstStyle/>
          <a:p>
            <a:r>
              <a:rPr lang="sv-SE" sz="1700" dirty="0"/>
              <a:t>T. Schwetz, M. Tortola and J. W. F. Valle, arXiv:1108.1376 [hep-ph]</a:t>
            </a:r>
            <a:endParaRPr lang="en-US" sz="1700" dirty="0"/>
          </a:p>
        </p:txBody>
      </p:sp>
      <p:sp>
        <p:nvSpPr>
          <p:cNvPr id="15" name="Line Callout 1 (Border and Accent Bar) 14"/>
          <p:cNvSpPr/>
          <p:nvPr/>
        </p:nvSpPr>
        <p:spPr bwMode="auto">
          <a:xfrm>
            <a:off x="1295897" y="5436022"/>
            <a:ext cx="6984776" cy="612648"/>
          </a:xfrm>
          <a:prstGeom prst="accentBorderCallout1">
            <a:avLst>
              <a:gd name="adj1" fmla="val 49630"/>
              <a:gd name="adj2" fmla="val -967"/>
              <a:gd name="adj3" fmla="val 50739"/>
              <a:gd name="adj4" fmla="val -8254"/>
            </a:avLst>
          </a:prstGeom>
          <a:solidFill>
            <a:srgbClr val="FF0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54" tIns="45677" rIns="91354" bIns="45677" numCol="1" rtlCol="0" anchor="t" anchorCtr="0" compatLnSpc="1">
            <a:prstTxWarp prst="textNoShape">
              <a:avLst/>
            </a:prstTxWarp>
          </a:bodyPr>
          <a:lstStyle/>
          <a:p>
            <a:pPr defTabSz="911961"/>
            <a:endParaRPr lang="en-US" dirty="0" smtClean="0"/>
          </a:p>
        </p:txBody>
      </p:sp>
      <p:sp>
        <p:nvSpPr>
          <p:cNvPr id="14" name="ZoneTexte 13"/>
          <p:cNvSpPr txBox="1"/>
          <p:nvPr/>
        </p:nvSpPr>
        <p:spPr>
          <a:xfrm>
            <a:off x="1223888" y="2843733"/>
            <a:ext cx="1512168" cy="369324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 lIns="91430" tIns="45716" rIns="91430" bIns="45716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Comic Sans MS" pitchFamily="66" charset="0"/>
              </a:rPr>
              <a:t>Global fit:</a:t>
            </a: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FRONTIERS IN NEUTRINO PHYSICS, Paris 2011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23841" y="2411685"/>
            <a:ext cx="7056784" cy="584767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/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P. </a:t>
            </a:r>
            <a:r>
              <a:rPr lang="fr-FR" sz="1600" dirty="0" err="1">
                <a:solidFill>
                  <a:schemeClr val="bg2">
                    <a:lumMod val="25000"/>
                  </a:schemeClr>
                </a:solidFill>
              </a:rPr>
              <a:t>Adamson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 et al. [MINOS Collaboration], </a:t>
            </a:r>
            <a:r>
              <a:rPr lang="fr-FR" sz="1600" dirty="0" err="1">
                <a:solidFill>
                  <a:schemeClr val="bg2">
                    <a:lumMod val="25000"/>
                  </a:schemeClr>
                </a:solidFill>
              </a:rPr>
              <a:t>arXiv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:1108.0015.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H. D. </a:t>
            </a:r>
            <a:r>
              <a:rPr lang="en-US" sz="1600" b="1" dirty="0" err="1">
                <a:solidFill>
                  <a:srgbClr val="FF0000"/>
                </a:solidFill>
              </a:rPr>
              <a:t>Kerret</a:t>
            </a:r>
            <a:r>
              <a:rPr lang="en-US" sz="1600" b="1" dirty="0">
                <a:solidFill>
                  <a:srgbClr val="FF0000"/>
                </a:solidFill>
              </a:rPr>
              <a:t>, Double </a:t>
            </a:r>
            <a:r>
              <a:rPr lang="en-US" sz="1600" b="1" dirty="0" err="1">
                <a:solidFill>
                  <a:srgbClr val="FF0000"/>
                </a:solidFill>
              </a:rPr>
              <a:t>Chooz</a:t>
            </a:r>
            <a:r>
              <a:rPr lang="en-US" sz="1600" b="1" dirty="0">
                <a:solidFill>
                  <a:srgbClr val="FF0000"/>
                </a:solidFill>
              </a:rPr>
              <a:t>, LowNu11 (2011) Seoul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fr-FR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3809" y="1907630"/>
            <a:ext cx="2771892" cy="584767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T2K + MINOS</a:t>
            </a:r>
          </a:p>
        </p:txBody>
      </p:sp>
      <p:sp>
        <p:nvSpPr>
          <p:cNvPr id="19" name="Étoile à 5 branches 18"/>
          <p:cNvSpPr/>
          <p:nvPr/>
        </p:nvSpPr>
        <p:spPr>
          <a:xfrm>
            <a:off x="3672160" y="2699717"/>
            <a:ext cx="360040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1007123"/>
            <a:fld id="{8F270ED1-F379-4320-AA97-53C39890DEDB}" type="slidenum">
              <a:rPr lang="en-US"/>
              <a:pPr defTabSz="1007123"/>
              <a:t>5</a:t>
            </a:fld>
            <a:endParaRPr lang="en-US" dirty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1800" y="2411685"/>
            <a:ext cx="4320480" cy="3960440"/>
          </a:xfrm>
          <a:sp3d>
            <a:bevelB/>
          </a:sp3d>
        </p:spPr>
        <p:txBody>
          <a:bodyPr lIns="100329" tIns="50167" rIns="100329" bIns="50167">
            <a:normAutofit lnSpcReduction="10000"/>
          </a:bodyPr>
          <a:lstStyle/>
          <a:p>
            <a:pPr marL="342581" indent="-342581" defTabSz="448843">
              <a:lnSpc>
                <a:spcPct val="80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SuperBeam</a:t>
            </a:r>
            <a:r>
              <a:rPr lang="en-US" sz="2000" b="1" dirty="0">
                <a:latin typeface="Comic Sans MS" pitchFamily="66" charset="0"/>
                <a:cs typeface="Times New Roman" pitchFamily="18" charset="0"/>
              </a:rPr>
              <a:t>: </a:t>
            </a:r>
            <a:r>
              <a:rPr lang="en-US" sz="2000" dirty="0">
                <a:latin typeface="Comic Sans MS" pitchFamily="66" charset="0"/>
                <a:cs typeface="Times New Roman" pitchFamily="18" charset="0"/>
              </a:rPr>
              <a:t>no pure </a:t>
            </a:r>
            <a:r>
              <a:rPr lang="en-US" sz="2000" dirty="0" err="1">
                <a:latin typeface="Comic Sans MS" pitchFamily="66" charset="0"/>
                <a:cs typeface="Times New Roman" pitchFamily="18" charset="0"/>
              </a:rPr>
              <a:t>Flavour</a:t>
            </a:r>
            <a:r>
              <a:rPr lang="en-US" sz="2000" dirty="0">
                <a:latin typeface="Comic Sans MS" pitchFamily="66" charset="0"/>
                <a:cs typeface="Times New Roman" pitchFamily="18" charset="0"/>
              </a:rPr>
              <a:t>, uncertain continuous  Spectrum, High fluxes.</a:t>
            </a:r>
          </a:p>
          <a:p>
            <a:pPr marL="342581" indent="-342581" defTabSz="448843">
              <a:lnSpc>
                <a:spcPct val="80000"/>
              </a:lnSpc>
            </a:pP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Neutrino Factory</a:t>
            </a:r>
            <a:r>
              <a:rPr lang="en-US" sz="2000" dirty="0">
                <a:latin typeface="Comic Sans MS" pitchFamily="66" charset="0"/>
                <a:cs typeface="Times New Roman" pitchFamily="18" charset="0"/>
              </a:rPr>
              <a:t>: pure </a:t>
            </a:r>
            <a:r>
              <a:rPr lang="en-US" sz="2000" dirty="0" err="1">
                <a:latin typeface="Comic Sans MS" pitchFamily="66" charset="0"/>
                <a:cs typeface="Times New Roman" pitchFamily="18" charset="0"/>
              </a:rPr>
              <a:t>Flavour</a:t>
            </a:r>
            <a:r>
              <a:rPr lang="en-US" sz="20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Comic Sans MS" pitchFamily="66" charset="0"/>
                <a:cs typeface="Times New Roman" pitchFamily="18" charset="0"/>
              </a:rPr>
              <a:t>iff</a:t>
            </a:r>
            <a:r>
              <a:rPr lang="en-US" sz="2000" dirty="0">
                <a:latin typeface="Comic Sans MS" pitchFamily="66" charset="0"/>
                <a:cs typeface="Times New Roman" pitchFamily="18" charset="0"/>
              </a:rPr>
              <a:t> detector with charge discrimination, known continuous Spectrum.</a:t>
            </a:r>
          </a:p>
          <a:p>
            <a:pPr marL="342581" indent="-342581" defTabSz="448843">
              <a:lnSpc>
                <a:spcPct val="80000"/>
              </a:lnSpc>
            </a:pP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Beta Beam</a:t>
            </a:r>
            <a:r>
              <a:rPr lang="en-US" sz="2000" dirty="0">
                <a:latin typeface="Comic Sans MS" pitchFamily="66" charset="0"/>
                <a:cs typeface="Times New Roman" pitchFamily="18" charset="0"/>
              </a:rPr>
              <a:t>:  pure </a:t>
            </a:r>
            <a:r>
              <a:rPr lang="en-US" sz="2000" dirty="0" err="1">
                <a:latin typeface="Comic Sans MS" pitchFamily="66" charset="0"/>
                <a:cs typeface="Times New Roman" pitchFamily="18" charset="0"/>
              </a:rPr>
              <a:t>Flavour</a:t>
            </a:r>
            <a:r>
              <a:rPr lang="en-US" sz="2000" dirty="0">
                <a:latin typeface="Comic Sans MS" pitchFamily="66" charset="0"/>
                <a:cs typeface="Times New Roman" pitchFamily="18" charset="0"/>
              </a:rPr>
              <a:t>, known continuous  Spectrum.</a:t>
            </a:r>
          </a:p>
          <a:p>
            <a:pPr marL="342581" indent="-342581" defTabSz="448843">
              <a:lnSpc>
                <a:spcPct val="80000"/>
              </a:lnSpc>
            </a:pP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EC Beam</a:t>
            </a:r>
            <a:r>
              <a:rPr lang="en-US" sz="2000" dirty="0">
                <a:latin typeface="Comic Sans MS" pitchFamily="66" charset="0"/>
                <a:cs typeface="Times New Roman" pitchFamily="18" charset="0"/>
              </a:rPr>
              <a:t>: pure </a:t>
            </a:r>
            <a:r>
              <a:rPr lang="en-US" sz="2000" dirty="0" err="1">
                <a:latin typeface="Comic Sans MS" pitchFamily="66" charset="0"/>
                <a:cs typeface="Times New Roman" pitchFamily="18" charset="0"/>
              </a:rPr>
              <a:t>Flavour</a:t>
            </a:r>
            <a:r>
              <a:rPr lang="en-US" sz="2000" dirty="0">
                <a:latin typeface="Comic Sans MS" pitchFamily="66" charset="0"/>
                <a:cs typeface="Times New Roman" pitchFamily="18" charset="0"/>
              </a:rPr>
              <a:t>, known single Monochromatic Beam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 marL="342581" indent="-342581" defTabSz="448843">
              <a:lnSpc>
                <a:spcPct val="80000"/>
              </a:lnSpc>
            </a:pPr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Daedalus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: Decay-at-rest experiment offering a new strategy for CPV search.</a:t>
            </a:r>
            <a:endParaRPr lang="en-US" sz="2000" dirty="0">
              <a:latin typeface="Comic Sans MS" pitchFamily="66" charset="0"/>
              <a:cs typeface="Times New Roman" pitchFamily="18" charset="0"/>
            </a:endParaRPr>
          </a:p>
          <a:p>
            <a:pPr marL="342581" indent="-342581" defTabSz="448843">
              <a:lnSpc>
                <a:spcPct val="80000"/>
              </a:lnSpc>
              <a:buNone/>
            </a:pPr>
            <a:r>
              <a:rPr lang="en-US" sz="2500" dirty="0">
                <a:latin typeface="Comic Sans MS" pitchFamily="66" charset="0"/>
                <a:cs typeface="Times New Roman" pitchFamily="18" charset="0"/>
              </a:rPr>
              <a:t>  </a:t>
            </a:r>
          </a:p>
        </p:txBody>
      </p:sp>
      <p:sp>
        <p:nvSpPr>
          <p:cNvPr id="12291" name="AutoShape 11"/>
          <p:cNvSpPr>
            <a:spLocks noChangeArrowheads="1"/>
          </p:cNvSpPr>
          <p:nvPr/>
        </p:nvSpPr>
        <p:spPr bwMode="auto">
          <a:xfrm>
            <a:off x="0" y="-1"/>
            <a:ext cx="10080625" cy="1547589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FFFFFF"/>
              </a:gs>
              <a:gs pos="100000">
                <a:srgbClr val="CCFF33">
                  <a:alpha val="32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54" tIns="45677" rIns="91354" bIns="45677" anchor="ctr"/>
          <a:lstStyle/>
          <a:p>
            <a:endParaRPr lang="fr-FR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791840" y="6228110"/>
            <a:ext cx="8568952" cy="397128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00FFFF">
                  <a:alpha val="24001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  <a:bevelB/>
          </a:sp3d>
        </p:spPr>
        <p:txBody>
          <a:bodyPr wrap="square" lIns="91037" tIns="45519" rIns="91037" bIns="45519">
            <a:spAutoFit/>
          </a:bodyPr>
          <a:lstStyle/>
          <a:p>
            <a:pPr defTabSz="911961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/>
            </a:pP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The size of θ</a:t>
            </a:r>
            <a:r>
              <a:rPr lang="en-US" sz="1700" b="1" dirty="0">
                <a:solidFill>
                  <a:srgbClr val="FF0000"/>
                </a:solidFill>
              </a:rPr>
              <a:t>13</a:t>
            </a:r>
            <a:r>
              <a:rPr lang="en-US" sz="2400" b="1" dirty="0">
                <a:solidFill>
                  <a:srgbClr val="FF0000"/>
                </a:solidFill>
              </a:rPr>
              <a:t> will decide best future strategy to follow!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719832" y="179436"/>
            <a:ext cx="7168136" cy="126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037" tIns="45519" rIns="91037" bIns="45519">
            <a:spAutoFit/>
          </a:bodyPr>
          <a:lstStyle/>
          <a:p>
            <a:pPr defTabSz="911961" eaLnBrk="0" hangingPunct="0">
              <a:defRPr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Third Generation Experiments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 </a:t>
            </a:r>
            <a:b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CP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Violation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Image 6" descr="neutrino-facto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4368" y="2051646"/>
            <a:ext cx="2808312" cy="173847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31801" y="1547590"/>
            <a:ext cx="9217024" cy="686655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marL="342581" indent="-342581" defTabSz="448843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>
                <a:latin typeface="Comic Sans MS" pitchFamily="66" charset="0"/>
              </a:rPr>
              <a:t>European Strategy Plan demands for </a:t>
            </a:r>
            <a:r>
              <a:rPr lang="en-US" sz="2400" dirty="0">
                <a:latin typeface="Comic Sans MS" pitchFamily="66" charset="0"/>
                <a:cs typeface="Times New Roman" pitchFamily="18" charset="0"/>
              </a:rPr>
              <a:t>~ 2012 a CDR with the alternatives: 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832400" y="3995861"/>
            <a:ext cx="3168352" cy="2031042"/>
          </a:xfrm>
          <a:prstGeom prst="rect">
            <a:avLst/>
          </a:prstGeom>
          <a:noFill/>
        </p:spPr>
      </p:pic>
      <p:cxnSp>
        <p:nvCxnSpPr>
          <p:cNvPr id="15" name="Connecteur en angle 14"/>
          <p:cNvCxnSpPr/>
          <p:nvPr/>
        </p:nvCxnSpPr>
        <p:spPr>
          <a:xfrm flipV="1">
            <a:off x="4320232" y="3059757"/>
            <a:ext cx="936104" cy="43204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en angle 16"/>
          <p:cNvCxnSpPr/>
          <p:nvPr/>
        </p:nvCxnSpPr>
        <p:spPr>
          <a:xfrm>
            <a:off x="4320232" y="4283893"/>
            <a:ext cx="1224136" cy="65548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GDR Neutrino 2011, LAPP-Annecy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215776" y="251445"/>
            <a:ext cx="9649071" cy="863873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66FF33">
              <a:alpha val="24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1354" tIns="45677" rIns="91354" bIns="45677" anchor="ctr"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r>
              <a:rPr lang="fr-FR" sz="3200" dirty="0" smtClean="0">
                <a:latin typeface="Comic Sans MS" pitchFamily="66" charset="0"/>
              </a:rPr>
              <a:t>   </a:t>
            </a:r>
            <a:r>
              <a:rPr lang="fr-FR" sz="3600" b="1" dirty="0" smtClean="0">
                <a:latin typeface="Comic Sans MS" pitchFamily="66" charset="0"/>
              </a:rPr>
              <a:t>How to </a:t>
            </a:r>
            <a:r>
              <a:rPr lang="fr-FR" sz="3600" b="1" dirty="0" err="1" smtClean="0">
                <a:latin typeface="Comic Sans MS" pitchFamily="66" charset="0"/>
              </a:rPr>
              <a:t>measure</a:t>
            </a:r>
            <a:r>
              <a:rPr lang="fr-FR" sz="3600" b="1" dirty="0" smtClean="0">
                <a:latin typeface="Comic Sans MS" pitchFamily="66" charset="0"/>
              </a:rPr>
              <a:t> CP Violation ?</a:t>
            </a:r>
            <a:endParaRPr lang="fr-FR" sz="3200" b="1" dirty="0">
              <a:latin typeface="Comic Sans MS" pitchFamily="66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E965C-439C-48A9-B864-EEAB6868229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7785" y="2051646"/>
            <a:ext cx="9433047" cy="4819375"/>
          </a:xfrm>
          <a:prstGeom prst="rect">
            <a:avLst/>
          </a:prstGeom>
          <a:gradFill rotWithShape="1">
            <a:gsLst>
              <a:gs pos="0">
                <a:srgbClr val="00FFFF">
                  <a:gamma/>
                  <a:tint val="0"/>
                  <a:invGamma/>
                </a:srgbClr>
              </a:gs>
              <a:gs pos="100000">
                <a:srgbClr val="00FFFF">
                  <a:alpha val="24001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square" lIns="91037" tIns="45519" rIns="91037" bIns="45519">
            <a:spAutoFit/>
          </a:bodyPr>
          <a:lstStyle/>
          <a:p>
            <a:pPr defTabSz="911961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dirty="0">
                <a:latin typeface="Comic Sans MS" pitchFamily="66" charset="0"/>
              </a:rPr>
              <a:t> 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CP Violation  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can be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measured 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either by </a:t>
            </a:r>
            <a:endParaRPr lang="en-US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defTabSz="911961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Asymmetry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between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Neutrinos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and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Antineutrinos</a:t>
            </a:r>
          </a:p>
          <a:p>
            <a:pPr algn="ctr" defTabSz="911961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P( </a:t>
            </a:r>
            <a:r>
              <a:rPr lang="el-GR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ν</a:t>
            </a:r>
            <a:r>
              <a:rPr lang="el-GR" sz="24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µ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→ </a:t>
            </a:r>
            <a:r>
              <a:rPr lang="el-GR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ν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  </a:t>
            </a:r>
            <a:r>
              <a:rPr lang="en-US" sz="2400" dirty="0" smtClean="0">
                <a:solidFill>
                  <a:srgbClr val="FF0000"/>
                </a:solidFill>
              </a:rPr>
              <a:t>)  </a:t>
            </a:r>
            <a:r>
              <a:rPr lang="en-US" sz="2400" dirty="0" err="1" smtClean="0">
                <a:solidFill>
                  <a:srgbClr val="FF0000"/>
                </a:solidFill>
              </a:rPr>
              <a:t>vs</a:t>
            </a:r>
            <a:r>
              <a:rPr lang="en-US" sz="2400" dirty="0" smtClean="0">
                <a:solidFill>
                  <a:srgbClr val="FF0000"/>
                </a:solidFill>
              </a:rPr>
              <a:t>  P( </a:t>
            </a:r>
            <a:r>
              <a:rPr lang="el-GR" sz="2400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ν</a:t>
            </a:r>
            <a:r>
              <a:rPr lang="el-GR" sz="24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µ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→ </a:t>
            </a:r>
            <a:r>
              <a:rPr lang="el-GR" sz="2400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ν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sz="2400" dirty="0" smtClean="0">
                <a:solidFill>
                  <a:srgbClr val="FF0000"/>
                </a:solidFill>
              </a:rPr>
              <a:t>  )</a:t>
            </a:r>
          </a:p>
          <a:p>
            <a:pPr defTabSz="911961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defTabSz="911961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defRPr/>
            </a:pPr>
            <a:endParaRPr lang="en-US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defTabSz="911961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defRPr/>
            </a:pPr>
            <a:endParaRPr lang="en-US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defTabSz="911961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defTabSz="911961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Energy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Dependence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(CP phase </a:t>
            </a:r>
            <a:endParaRPr lang="en-US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defTabSz="911961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 as a 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phase shift)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in 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the Neutrino </a:t>
            </a:r>
            <a:endParaRPr lang="en-US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defTabSz="911961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 channel.</a:t>
            </a:r>
          </a:p>
          <a:p>
            <a:pPr defTabSz="911961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en-US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defTabSz="911961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defRPr/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defTabSz="911961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   or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both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…</a:t>
            </a:r>
            <a:r>
              <a:rPr lang="en-US" sz="2400" b="1" dirty="0" smtClean="0">
                <a:solidFill>
                  <a:srgbClr val="3333CC"/>
                </a:solidFill>
                <a:latin typeface="Comic Sans MS" pitchFamily="66" charset="0"/>
              </a:rPr>
              <a:t> </a:t>
            </a:r>
            <a:endParaRPr lang="en-US" sz="2400" b="1" dirty="0">
              <a:solidFill>
                <a:srgbClr val="3333CC"/>
              </a:solidFill>
              <a:latin typeface="Comic Sans MS" pitchFamily="66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 l="5170" t="5220" r="3447" b="7317"/>
          <a:stretch>
            <a:fillRect/>
          </a:stretch>
        </p:blipFill>
        <p:spPr bwMode="auto">
          <a:xfrm>
            <a:off x="5566337" y="4355901"/>
            <a:ext cx="4298511" cy="265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59793" y="971526"/>
            <a:ext cx="9361040" cy="100811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3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sz="2800" u="sng" dirty="0" smtClean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 </a:t>
            </a:r>
            <a:r>
              <a:rPr lang="en-US" sz="2400" b="1" u="sng" dirty="0" smtClean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Comic Sans MS" pitchFamily="66" charset="0"/>
              </a:rPr>
              <a:t>Observation of CP Violation in neutrino oscillations requires 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chemeClr val="accent1"/>
                  </a:solidFill>
                </a:uFill>
                <a:latin typeface="Comic Sans MS" pitchFamily="66" charset="0"/>
              </a:rPr>
              <a:t>appearance experiments</a:t>
            </a:r>
            <a:endParaRPr lang="en-US" sz="2800" b="1" u="sng" dirty="0">
              <a:solidFill>
                <a:schemeClr val="accent1">
                  <a:lumMod val="75000"/>
                </a:schemeClr>
              </a:solidFill>
              <a:uFill>
                <a:solidFill>
                  <a:schemeClr val="accent1"/>
                </a:solidFill>
              </a:uFill>
              <a:latin typeface="Comic Sans MS" pitchFamily="66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736056" y="3347789"/>
          <a:ext cx="4248471" cy="1001232"/>
        </p:xfrm>
        <a:graphic>
          <a:graphicData uri="http://schemas.openxmlformats.org/presentationml/2006/ole">
            <p:oleObj spid="_x0000_s78850" name="Equation" r:id="rId4" imgW="1993680" imgH="469800" progId="Equation.3">
              <p:embed/>
            </p:oleObj>
          </a:graphicData>
        </a:graphic>
      </p:graphicFrame>
      <p:cxnSp>
        <p:nvCxnSpPr>
          <p:cNvPr id="10" name="Elbow Connector 9"/>
          <p:cNvCxnSpPr/>
          <p:nvPr/>
        </p:nvCxnSpPr>
        <p:spPr>
          <a:xfrm>
            <a:off x="1871960" y="5508030"/>
            <a:ext cx="3672408" cy="936104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GDR Neutrino 2011, LAPP-Annecy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47824" y="2339677"/>
            <a:ext cx="8280920" cy="843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270" indent="-323583" algn="ctr" defTabSz="912056">
              <a:lnSpc>
                <a:spcPct val="120000"/>
              </a:lnSpc>
              <a:spcAft>
                <a:spcPts val="1425"/>
              </a:spcAft>
              <a:buClr>
                <a:srgbClr val="99CC00"/>
              </a:buClr>
              <a:buSzPct val="120000"/>
              <a:tabLst>
                <a:tab pos="428270" algn="l"/>
                <a:tab pos="875573" algn="l"/>
                <a:tab pos="1322877" algn="l"/>
                <a:tab pos="1773353" algn="l"/>
                <a:tab pos="2222245" algn="l"/>
                <a:tab pos="2671133" algn="l"/>
                <a:tab pos="3120026" algn="l"/>
                <a:tab pos="3568915" algn="l"/>
                <a:tab pos="4017803" algn="l"/>
                <a:tab pos="4463521" algn="l"/>
                <a:tab pos="4915584" algn="l"/>
                <a:tab pos="5364475" algn="l"/>
                <a:tab pos="5813364" algn="l"/>
                <a:tab pos="6257496" algn="l"/>
                <a:tab pos="6711143" algn="l"/>
                <a:tab pos="7160032" algn="l"/>
                <a:tab pos="7605751" algn="l"/>
                <a:tab pos="8049882" algn="l"/>
                <a:tab pos="8506702" algn="l"/>
                <a:tab pos="8954008" algn="l"/>
                <a:tab pos="9398140" algn="l"/>
              </a:tabLst>
              <a:defRPr/>
            </a:pPr>
            <a:r>
              <a:rPr lang="en-GB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Beta Beams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10FC-A39B-4F76-B4F0-90F655637F4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GDR Neutrino 2011, LAPP-Annecy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4"/>
          <p:cNvSpPr>
            <a:spLocks noChangeArrowheads="1"/>
          </p:cNvSpPr>
          <p:nvPr/>
        </p:nvSpPr>
        <p:spPr bwMode="auto">
          <a:xfrm>
            <a:off x="215776" y="251445"/>
            <a:ext cx="9649073" cy="901279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66FF33">
                  <a:alpha val="49000"/>
                </a:srgbClr>
              </a:gs>
              <a:gs pos="100000">
                <a:srgbClr val="CCFF33">
                  <a:alpha val="32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64" tIns="45682" rIns="91364" bIns="45682" anchor="ctr"/>
          <a:lstStyle/>
          <a:p>
            <a:endParaRPr lang="fr-FR"/>
          </a:p>
        </p:txBody>
      </p:sp>
      <p:sp>
        <p:nvSpPr>
          <p:cNvPr id="512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1007227"/>
            <a:fld id="{F043A306-082B-4600-8B47-990ED2F18378}" type="slidenum">
              <a:rPr lang="en-US"/>
              <a:pPr defTabSz="1007227"/>
              <a:t>8</a:t>
            </a:fld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179437"/>
            <a:ext cx="9649072" cy="792163"/>
          </a:xfrm>
        </p:spPr>
        <p:txBody>
          <a:bodyPr lIns="100533" tIns="50269" rIns="100533" bIns="50269" anchor="b">
            <a:normAutofit/>
          </a:bodyPr>
          <a:lstStyle/>
          <a:p>
            <a:pPr eaLnBrk="1" hangingPunct="1">
              <a:defRPr/>
            </a:pPr>
            <a:r>
              <a:rPr lang="en-GB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Neutrinos from </a:t>
            </a:r>
            <a:r>
              <a:rPr lang="el-GR" sz="4400" b="1" dirty="0">
                <a:solidFill>
                  <a:srgbClr val="FF0000"/>
                </a:solidFill>
                <a:cs typeface="Arial" charset="0"/>
              </a:rPr>
              <a:t>β</a:t>
            </a:r>
            <a:r>
              <a:rPr lang="es-ES" sz="4400" b="1" baseline="30000" dirty="0">
                <a:solidFill>
                  <a:srgbClr val="FF0000"/>
                </a:solidFill>
                <a:cs typeface="Arial" charset="0"/>
              </a:rPr>
              <a:t>+</a:t>
            </a:r>
            <a:r>
              <a:rPr lang="es-ES" sz="4400" b="1" dirty="0">
                <a:solidFill>
                  <a:srgbClr val="FF0000"/>
                </a:solidFill>
              </a:rPr>
              <a:t>/</a:t>
            </a:r>
            <a:r>
              <a:rPr lang="el-GR" sz="4400" b="1" dirty="0">
                <a:solidFill>
                  <a:srgbClr val="FF0000"/>
                </a:solidFill>
                <a:cs typeface="Arial" charset="0"/>
              </a:rPr>
              <a:t>β</a:t>
            </a:r>
            <a:r>
              <a:rPr lang="es-ES" sz="4400" b="1" baseline="30000" dirty="0">
                <a:solidFill>
                  <a:schemeClr val="tx1"/>
                </a:solidFill>
                <a:cs typeface="Arial" charset="0"/>
              </a:rPr>
              <a:t>-</a:t>
            </a:r>
            <a:endParaRPr lang="en-US" sz="4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128" name="Picture 5" descr="Beta decay results in the emission of an electron and antineutrino, or a positron and neutrino.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 t="68890" b="7314"/>
          <a:stretch>
            <a:fillRect/>
          </a:stretch>
        </p:blipFill>
        <p:spPr>
          <a:xfrm>
            <a:off x="287784" y="1547589"/>
            <a:ext cx="4248472" cy="863600"/>
          </a:xfrm>
          <a:noFill/>
        </p:spPr>
      </p:pic>
      <p:sp>
        <p:nvSpPr>
          <p:cNvPr id="109575" name="Text Box 6"/>
          <p:cNvSpPr txBox="1">
            <a:spLocks noChangeArrowheads="1"/>
          </p:cNvSpPr>
          <p:nvPr/>
        </p:nvSpPr>
        <p:spPr bwMode="auto">
          <a:xfrm>
            <a:off x="1007864" y="4787949"/>
            <a:ext cx="2087563" cy="26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2056" hangingPunct="0">
              <a:lnSpc>
                <a:spcPct val="94000"/>
              </a:lnSpc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723301" algn="l"/>
                <a:tab pos="1446596" algn="l"/>
              </a:tabLst>
              <a:defRPr/>
            </a:pPr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3 body decay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15776" y="899517"/>
            <a:ext cx="1652534" cy="52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01" tIns="45600" rIns="91201" bIns="45600">
            <a:spAutoFit/>
          </a:bodyPr>
          <a:lstStyle/>
          <a:p>
            <a:pPr defTabSz="912056" eaLnBrk="0" hangingPunct="0">
              <a:defRPr/>
            </a:pPr>
            <a:r>
              <a:rPr lang="es-ES" b="1" dirty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l-GR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β</a:t>
            </a:r>
            <a:r>
              <a:rPr lang="es-ES" sz="2400" b="1" u="sng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+ </a:t>
            </a:r>
            <a:r>
              <a:rPr lang="es-ES" sz="24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decay</a:t>
            </a:r>
            <a:r>
              <a:rPr lang="es-ES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:</a:t>
            </a:r>
            <a:endParaRPr lang="el-GR" sz="2800" b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808064" y="2411685"/>
            <a:ext cx="2089150" cy="859872"/>
            <a:chOff x="4176216" y="2411685"/>
            <a:chExt cx="2089150" cy="859871"/>
          </a:xfrm>
        </p:grpSpPr>
        <p:sp>
          <p:nvSpPr>
            <p:cNvPr id="5130" name="Line 7"/>
            <p:cNvSpPr>
              <a:spLocks noChangeShapeType="1"/>
            </p:cNvSpPr>
            <p:nvPr/>
          </p:nvSpPr>
          <p:spPr bwMode="auto">
            <a:xfrm>
              <a:off x="4968304" y="2843733"/>
              <a:ext cx="649287" cy="0"/>
            </a:xfrm>
            <a:prstGeom prst="line">
              <a:avLst/>
            </a:prstGeom>
            <a:noFill/>
            <a:ln w="635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AutoShape 21"/>
            <p:cNvSpPr>
              <a:spLocks noChangeArrowheads="1"/>
            </p:cNvSpPr>
            <p:nvPr/>
          </p:nvSpPr>
          <p:spPr bwMode="auto">
            <a:xfrm>
              <a:off x="4824288" y="2411685"/>
              <a:ext cx="857250" cy="354013"/>
            </a:xfrm>
            <a:prstGeom prst="roundRect">
              <a:avLst>
                <a:gd name="adj" fmla="val 39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1065" tIns="45534" rIns="91065" bIns="45534">
              <a:spAutoFit/>
            </a:bodyPr>
            <a:lstStyle/>
            <a:p>
              <a:pPr defTabSz="912056">
                <a:buClr>
                  <a:srgbClr val="000000"/>
                </a:buClr>
                <a:buSzPct val="100000"/>
                <a:tabLst>
                  <a:tab pos="0" algn="l"/>
                  <a:tab pos="447305" algn="l"/>
                  <a:tab pos="896194" algn="l"/>
                  <a:tab pos="1345080" algn="l"/>
                  <a:tab pos="1793973" algn="l"/>
                  <a:tab pos="2242864" algn="l"/>
                  <a:tab pos="2688581" algn="l"/>
                  <a:tab pos="3140645" algn="l"/>
                  <a:tab pos="3589535" algn="l"/>
                  <a:tab pos="4036838" algn="l"/>
                  <a:tab pos="4487316" algn="l"/>
                  <a:tab pos="4936205" algn="l"/>
                  <a:tab pos="5385094" algn="l"/>
                  <a:tab pos="5829228" algn="l"/>
                  <a:tab pos="6282876" algn="l"/>
                  <a:tab pos="6731763" algn="l"/>
                  <a:tab pos="7179070" algn="l"/>
                  <a:tab pos="7623199" algn="l"/>
                  <a:tab pos="8078436" algn="l"/>
                  <a:tab pos="8527326" algn="l"/>
                  <a:tab pos="8971457" algn="l"/>
                </a:tabLst>
                <a:defRPr/>
              </a:pPr>
              <a:r>
                <a:rPr lang="en-GB" sz="17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boost</a:t>
              </a:r>
            </a:p>
          </p:txBody>
        </p:sp>
        <p:sp>
          <p:nvSpPr>
            <p:cNvPr id="3" name="Text Box 9"/>
            <p:cNvSpPr txBox="1">
              <a:spLocks noChangeArrowheads="1"/>
            </p:cNvSpPr>
            <p:nvPr/>
          </p:nvSpPr>
          <p:spPr bwMode="auto">
            <a:xfrm>
              <a:off x="4176216" y="2915740"/>
              <a:ext cx="2089150" cy="355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065" tIns="45534" rIns="91065" bIns="45534">
              <a:spAutoFit/>
            </a:bodyPr>
            <a:lstStyle/>
            <a:p>
              <a:pPr defTabSz="912056">
                <a:buClr>
                  <a:srgbClr val="000000"/>
                </a:buClr>
                <a:buSzPct val="100000"/>
                <a:tabLst>
                  <a:tab pos="0" algn="l"/>
                  <a:tab pos="447305" algn="l"/>
                  <a:tab pos="896194" algn="l"/>
                  <a:tab pos="1345080" algn="l"/>
                  <a:tab pos="1793973" algn="l"/>
                  <a:tab pos="2242864" algn="l"/>
                  <a:tab pos="2688581" algn="l"/>
                  <a:tab pos="3140645" algn="l"/>
                  <a:tab pos="3589535" algn="l"/>
                  <a:tab pos="4036838" algn="l"/>
                  <a:tab pos="4487316" algn="l"/>
                  <a:tab pos="4936205" algn="l"/>
                  <a:tab pos="5385094" algn="l"/>
                  <a:tab pos="5829228" algn="l"/>
                  <a:tab pos="6282876" algn="l"/>
                  <a:tab pos="6731763" algn="l"/>
                  <a:tab pos="7179070" algn="l"/>
                  <a:tab pos="7623199" algn="l"/>
                  <a:tab pos="8078436" algn="l"/>
                  <a:tab pos="8527326" algn="l"/>
                  <a:tab pos="8971457" algn="l"/>
                </a:tabLst>
                <a:defRPr/>
              </a:pPr>
              <a:r>
                <a:rPr lang="en-GB" sz="17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Forward  direction</a:t>
              </a:r>
            </a:p>
          </p:txBody>
        </p:sp>
      </p:grp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287784" y="2915741"/>
            <a:ext cx="1652534" cy="52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01" tIns="45600" rIns="91201" bIns="45600">
            <a:spAutoFit/>
          </a:bodyPr>
          <a:lstStyle/>
          <a:p>
            <a:pPr defTabSz="912056" eaLnBrk="0" hangingPunct="0">
              <a:defRPr/>
            </a:pPr>
            <a:r>
              <a:rPr lang="es-ES" b="1" dirty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l-GR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β</a:t>
            </a:r>
            <a:r>
              <a:rPr lang="es-ES" sz="2400" b="1" u="sng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- </a:t>
            </a:r>
            <a:r>
              <a:rPr lang="es-ES" sz="24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decay</a:t>
            </a:r>
            <a:r>
              <a:rPr lang="es-ES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:</a:t>
            </a:r>
            <a:endParaRPr lang="el-GR" sz="2800" b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pic>
        <p:nvPicPr>
          <p:cNvPr id="47" name="Picture 46" descr="beta-min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7784" y="3563813"/>
            <a:ext cx="4248472" cy="864096"/>
          </a:xfrm>
          <a:prstGeom prst="rect">
            <a:avLst/>
          </a:prstGeom>
        </p:spPr>
      </p:pic>
      <p:pic>
        <p:nvPicPr>
          <p:cNvPr id="48" name="Picture 47" descr="beta-flux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40312" y="1115541"/>
            <a:ext cx="4831084" cy="3096344"/>
          </a:xfrm>
          <a:prstGeom prst="rect">
            <a:avLst/>
          </a:prstGeom>
        </p:spPr>
      </p:pic>
      <p:graphicFrame>
        <p:nvGraphicFramePr>
          <p:cNvPr id="35843" name="Object 17"/>
          <p:cNvGraphicFramePr>
            <a:graphicFrameLocks noChangeAspect="1"/>
          </p:cNvGraphicFramePr>
          <p:nvPr/>
        </p:nvGraphicFramePr>
        <p:xfrm>
          <a:off x="4320232" y="4643933"/>
          <a:ext cx="5416674" cy="864096"/>
        </p:xfrm>
        <a:graphic>
          <a:graphicData uri="http://schemas.openxmlformats.org/presentationml/2006/ole">
            <p:oleObj spid="_x0000_s35843" name="Ecuación" r:id="rId6" imgW="2806560" imgH="457200" progId="Equation.3">
              <p:embed/>
            </p:oleObj>
          </a:graphicData>
        </a:graphic>
      </p:graphicFrame>
      <p:sp>
        <p:nvSpPr>
          <p:cNvPr id="109577" name="Text Box 8"/>
          <p:cNvSpPr txBox="1">
            <a:spLocks noChangeArrowheads="1"/>
          </p:cNvSpPr>
          <p:nvPr/>
        </p:nvSpPr>
        <p:spPr bwMode="auto">
          <a:xfrm>
            <a:off x="647824" y="5796061"/>
            <a:ext cx="8568952" cy="694293"/>
          </a:xfrm>
          <a:prstGeom prst="rect">
            <a:avLst/>
          </a:prstGeom>
          <a:gradFill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912056" hangingPunct="0">
              <a:lnSpc>
                <a:spcPct val="94000"/>
              </a:lnSpc>
              <a:buClr>
                <a:srgbClr val="000000"/>
              </a:buClr>
              <a:buSzPct val="45000"/>
              <a:buFont typeface="StarSymbol" charset="0"/>
              <a:buChar char="•"/>
              <a:tabLst>
                <a:tab pos="723301" algn="l"/>
                <a:tab pos="1446596" algn="l"/>
                <a:tab pos="2169898" algn="l"/>
                <a:tab pos="2893199" algn="l"/>
                <a:tab pos="3616497" algn="l"/>
                <a:tab pos="4339800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latin typeface="Comic Sans MS" pitchFamily="66" charset="0"/>
              </a:rPr>
              <a:t>From 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the </a:t>
            </a:r>
            <a:r>
              <a:rPr lang="en-GB" sz="2400" b="1" dirty="0">
                <a:solidFill>
                  <a:srgbClr val="0000FF"/>
                </a:solidFill>
                <a:latin typeface="Comic Sans MS" pitchFamily="66" charset="0"/>
              </a:rPr>
              <a:t>well-known </a:t>
            </a:r>
            <a:r>
              <a:rPr lang="el-GR" sz="2400" b="1" dirty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β</a:t>
            </a:r>
            <a:r>
              <a:rPr lang="en-GB" sz="2400" b="1" dirty="0">
                <a:solidFill>
                  <a:srgbClr val="0000FF"/>
                </a:solidFill>
                <a:latin typeface="Comic Sans MS" pitchFamily="66" charset="0"/>
              </a:rPr>
              <a:t>-decay neutrino spectrum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,</a:t>
            </a:r>
          </a:p>
          <a:p>
            <a:pPr defTabSz="912056" hangingPunct="0">
              <a:lnSpc>
                <a:spcPct val="94000"/>
              </a:lnSpc>
              <a:buClr>
                <a:srgbClr val="000000"/>
              </a:buClr>
              <a:buSzPct val="45000"/>
              <a:tabLst>
                <a:tab pos="723301" algn="l"/>
                <a:tab pos="1446596" algn="l"/>
                <a:tab pos="2169898" algn="l"/>
                <a:tab pos="2893199" algn="l"/>
                <a:tab pos="3616497" algn="l"/>
                <a:tab pos="4339800" algn="l"/>
              </a:tabLst>
              <a:defRPr/>
            </a:pP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we can get a </a:t>
            </a:r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pure beam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 by </a:t>
            </a:r>
            <a:r>
              <a:rPr lang="en-GB" sz="2400" dirty="0">
                <a:solidFill>
                  <a:srgbClr val="3333CC"/>
                </a:solidFill>
                <a:latin typeface="Comic Sans MS" pitchFamily="66" charset="0"/>
              </a:rPr>
              <a:t>accelerating </a:t>
            </a:r>
            <a:r>
              <a:rPr lang="el-GR" sz="2400" dirty="0">
                <a:solidFill>
                  <a:srgbClr val="3333CC"/>
                </a:solidFill>
                <a:latin typeface="Comic Sans MS" pitchFamily="66" charset="0"/>
                <a:cs typeface="Arial" charset="0"/>
              </a:rPr>
              <a:t>β</a:t>
            </a:r>
            <a:r>
              <a:rPr lang="en-GB" sz="2400" dirty="0">
                <a:solidFill>
                  <a:srgbClr val="3333CC"/>
                </a:solidFill>
                <a:latin typeface="Comic Sans MS" pitchFamily="66" charset="0"/>
              </a:rPr>
              <a:t>-unstable </a:t>
            </a:r>
            <a:r>
              <a:rPr lang="en-GB" sz="2400" dirty="0" smtClean="0">
                <a:solidFill>
                  <a:srgbClr val="3333CC"/>
                </a:solidFill>
                <a:latin typeface="Comic Sans MS" pitchFamily="66" charset="0"/>
              </a:rPr>
              <a:t>ions.</a:t>
            </a:r>
            <a:endParaRPr lang="en-GB" sz="2400" dirty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3888184" y="6588149"/>
            <a:ext cx="5328220" cy="36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01" tIns="45600" rIns="91201" bIns="45600" anchor="ctr">
            <a:spAutoFit/>
          </a:bodyPr>
          <a:lstStyle/>
          <a:p>
            <a:pPr defTabSz="912056" eaLnBrk="0" hangingPunct="0"/>
            <a:r>
              <a:rPr lang="en-GB" b="1" dirty="0">
                <a:latin typeface="Comic Sans MS" pitchFamily="66" charset="0"/>
              </a:rPr>
              <a:t>P. Zucchelli, Phys.Lett.B532:166-172, 2002</a:t>
            </a:r>
            <a:r>
              <a:rPr lang="en-GB" b="1" dirty="0"/>
              <a:t> 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320232" y="4211885"/>
            <a:ext cx="1800200" cy="369332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Neutrino Flux: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GDR Neutrino 2011, LAPP-Annecy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AutoShape 27"/>
          <p:cNvSpPr>
            <a:spLocks noChangeArrowheads="1"/>
          </p:cNvSpPr>
          <p:nvPr/>
        </p:nvSpPr>
        <p:spPr bwMode="auto">
          <a:xfrm>
            <a:off x="215775" y="251445"/>
            <a:ext cx="9577065" cy="792436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FFFFFF"/>
              </a:gs>
              <a:gs pos="100000">
                <a:srgbClr val="CCFF33">
                  <a:alpha val="32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64" tIns="45682" rIns="91364" bIns="45682" anchor="ctr"/>
          <a:lstStyle/>
          <a:p>
            <a:endParaRPr lang="fr-FR"/>
          </a:p>
        </p:txBody>
      </p:sp>
      <p:sp>
        <p:nvSpPr>
          <p:cNvPr id="205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1007227"/>
            <a:fld id="{88886344-ACDA-4B34-9C43-D55D5967D6E9}" type="slidenum">
              <a:rPr lang="en-US"/>
              <a:pPr defTabSz="1007227"/>
              <a:t>9</a:t>
            </a:fld>
            <a:endParaRPr lang="en-US" dirty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5776" y="251445"/>
            <a:ext cx="5544616" cy="614189"/>
          </a:xfrm>
        </p:spPr>
        <p:txBody>
          <a:bodyPr lIns="100307" tIns="50151" rIns="100307" bIns="50151" anchor="b">
            <a:noAutofit/>
          </a:bodyPr>
          <a:lstStyle/>
          <a:p>
            <a:pPr>
              <a:tabLst>
                <a:tab pos="0" algn="l"/>
                <a:tab pos="447305" algn="l"/>
                <a:tab pos="896194" algn="l"/>
                <a:tab pos="1345080" algn="l"/>
                <a:tab pos="1793973" algn="l"/>
                <a:tab pos="2242864" algn="l"/>
                <a:tab pos="2688581" algn="l"/>
                <a:tab pos="3140645" algn="l"/>
                <a:tab pos="3589535" algn="l"/>
                <a:tab pos="4036838" algn="l"/>
                <a:tab pos="4487316" algn="l"/>
                <a:tab pos="4936205" algn="l"/>
                <a:tab pos="5385094" algn="l"/>
                <a:tab pos="5829228" algn="l"/>
                <a:tab pos="6282876" algn="l"/>
                <a:tab pos="6731763" algn="l"/>
                <a:tab pos="7179070" algn="l"/>
                <a:tab pos="7623199" algn="l"/>
                <a:tab pos="8078436" algn="l"/>
                <a:tab pos="8527326" algn="l"/>
                <a:tab pos="8971457" algn="l"/>
              </a:tabLst>
              <a:defRPr/>
            </a:pPr>
            <a:r>
              <a:rPr lang="en-GB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Beta Beam Proposal:</a:t>
            </a:r>
          </a:p>
        </p:txBody>
      </p:sp>
      <p:sp>
        <p:nvSpPr>
          <p:cNvPr id="2070" name="AutoShape 14"/>
          <p:cNvSpPr>
            <a:spLocks noChangeArrowheads="1"/>
          </p:cNvSpPr>
          <p:nvPr/>
        </p:nvSpPr>
        <p:spPr bwMode="auto">
          <a:xfrm>
            <a:off x="1295402" y="6227772"/>
            <a:ext cx="2659063" cy="1014781"/>
          </a:xfrm>
          <a:prstGeom prst="roundRect">
            <a:avLst>
              <a:gd name="adj" fmla="val 1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1211" tIns="45605" rIns="91211" bIns="45605" anchor="ctr"/>
          <a:lstStyle/>
          <a:p>
            <a:pPr defTabSz="912056" eaLnBrk="0" hangingPunct="0"/>
            <a:endParaRPr lang="en-US" dirty="0"/>
          </a:p>
        </p:txBody>
      </p:sp>
      <p:sp>
        <p:nvSpPr>
          <p:cNvPr id="2068" name="AutoShape 18"/>
          <p:cNvSpPr>
            <a:spLocks noChangeArrowheads="1"/>
          </p:cNvSpPr>
          <p:nvPr/>
        </p:nvSpPr>
        <p:spPr bwMode="auto">
          <a:xfrm>
            <a:off x="7416802" y="6227763"/>
            <a:ext cx="1617663" cy="710094"/>
          </a:xfrm>
          <a:prstGeom prst="roundRect">
            <a:avLst>
              <a:gd name="adj" fmla="val 222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1211" tIns="45605" rIns="91211" bIns="45605" anchor="ctr"/>
          <a:lstStyle/>
          <a:p>
            <a:pPr defTabSz="912056" eaLnBrk="0" hangingPunct="0"/>
            <a:endParaRPr lang="en-US" dirty="0"/>
          </a:p>
        </p:txBody>
      </p:sp>
      <p:pic>
        <p:nvPicPr>
          <p:cNvPr id="8" name="Picture 7" descr="betabe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9912" y="1763613"/>
            <a:ext cx="7128792" cy="4536504"/>
          </a:xfrm>
          <a:prstGeom prst="rect">
            <a:avLst/>
          </a:prstGeom>
        </p:spPr>
      </p:pic>
      <p:sp>
        <p:nvSpPr>
          <p:cNvPr id="11" name="Line Callout 3 (Border and Accent Bar) 10"/>
          <p:cNvSpPr/>
          <p:nvPr/>
        </p:nvSpPr>
        <p:spPr bwMode="auto">
          <a:xfrm>
            <a:off x="2232000" y="6084093"/>
            <a:ext cx="3240360" cy="648072"/>
          </a:xfrm>
          <a:prstGeom prst="accentBorderCallout3">
            <a:avLst>
              <a:gd name="adj1" fmla="val 50375"/>
              <a:gd name="adj2" fmla="val 102597"/>
              <a:gd name="adj3" fmla="val 50514"/>
              <a:gd name="adj4" fmla="val 137210"/>
              <a:gd name="adj5" fmla="val -38522"/>
              <a:gd name="adj6" fmla="val 137357"/>
              <a:gd name="adj7" fmla="val -38509"/>
              <a:gd name="adj8" fmla="val 148827"/>
            </a:avLst>
          </a:prstGeom>
          <a:solidFill>
            <a:srgbClr val="66FFFF">
              <a:alpha val="4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64" tIns="45682" rIns="91364" bIns="45682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Straight sections of DR</a:t>
            </a:r>
          </a:p>
          <a:p>
            <a:pPr algn="ctr"/>
            <a:r>
              <a:rPr lang="en-US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point to  neutrino detectors</a:t>
            </a:r>
            <a:endParaRPr lang="en-US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Line Callout 3 (Border and Accent Bar) 12"/>
          <p:cNvSpPr/>
          <p:nvPr/>
        </p:nvSpPr>
        <p:spPr bwMode="auto">
          <a:xfrm>
            <a:off x="1223888" y="971525"/>
            <a:ext cx="3744416" cy="648072"/>
          </a:xfrm>
          <a:prstGeom prst="accentBorderCallout3">
            <a:avLst>
              <a:gd name="adj1" fmla="val 47942"/>
              <a:gd name="adj2" fmla="val -3468"/>
              <a:gd name="adj3" fmla="val 48082"/>
              <a:gd name="adj4" fmla="val -23833"/>
              <a:gd name="adj5" fmla="val 455313"/>
              <a:gd name="adj6" fmla="val -23686"/>
              <a:gd name="adj7" fmla="val 455327"/>
              <a:gd name="adj8" fmla="val 35249"/>
            </a:avLst>
          </a:prstGeom>
          <a:solidFill>
            <a:srgbClr val="66FFFF">
              <a:alpha val="3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64" tIns="45682" rIns="91364" bIns="45682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Ions are produced and injected into the main accelerators</a:t>
            </a:r>
            <a:endParaRPr lang="en-US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4" name="Group 6"/>
          <p:cNvGrpSpPr>
            <a:grpSpLocks/>
          </p:cNvGrpSpPr>
          <p:nvPr/>
        </p:nvGrpSpPr>
        <p:grpSpPr bwMode="auto">
          <a:xfrm>
            <a:off x="360679" y="6732594"/>
            <a:ext cx="9505529" cy="923316"/>
            <a:chOff x="703" y="4058"/>
            <a:chExt cx="5313" cy="3586"/>
          </a:xfrm>
        </p:grpSpPr>
        <p:sp>
          <p:nvSpPr>
            <p:cNvPr id="15" name="AutoShape 7"/>
            <p:cNvSpPr>
              <a:spLocks noChangeArrowheads="1"/>
            </p:cNvSpPr>
            <p:nvPr/>
          </p:nvSpPr>
          <p:spPr bwMode="auto">
            <a:xfrm>
              <a:off x="919" y="4349"/>
              <a:ext cx="4895" cy="231"/>
            </a:xfrm>
            <a:prstGeom prst="roundRect">
              <a:avLst>
                <a:gd name="adj" fmla="val 431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8"/>
            <p:cNvSpPr>
              <a:spLocks noChangeArrowheads="1"/>
            </p:cNvSpPr>
            <p:nvPr/>
          </p:nvSpPr>
          <p:spPr bwMode="auto">
            <a:xfrm>
              <a:off x="703" y="4058"/>
              <a:ext cx="5313" cy="3586"/>
            </a:xfrm>
            <a:prstGeom prst="roundRect">
              <a:avLst>
                <a:gd name="adj" fmla="val 431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tabLst>
                  <a:tab pos="0" algn="l"/>
                  <a:tab pos="447305" algn="l"/>
                  <a:tab pos="896194" algn="l"/>
                  <a:tab pos="1345080" algn="l"/>
                  <a:tab pos="1793973" algn="l"/>
                  <a:tab pos="2242864" algn="l"/>
                  <a:tab pos="2691750" algn="l"/>
                  <a:tab pos="3140645" algn="l"/>
                  <a:tab pos="3589535" algn="l"/>
                  <a:tab pos="4038425" algn="l"/>
                  <a:tab pos="4487316" algn="l"/>
                  <a:tab pos="4936205" algn="l"/>
                  <a:tab pos="5385094" algn="l"/>
                  <a:tab pos="5833984" algn="l"/>
                  <a:tab pos="6282876" algn="l"/>
                  <a:tab pos="6731763" algn="l"/>
                  <a:tab pos="7180656" algn="l"/>
                  <a:tab pos="7629543" algn="l"/>
                  <a:tab pos="8078436" algn="l"/>
                  <a:tab pos="8527326" algn="l"/>
                  <a:tab pos="8976216" algn="l"/>
                </a:tabLst>
              </a:pPr>
              <a:r>
                <a:rPr lang="en-GB" b="1" dirty="0" smtClean="0">
                  <a:solidFill>
                    <a:schemeClr val="accent1"/>
                  </a:solidFill>
                  <a:latin typeface="Verdana" pitchFamily="34" charset="0"/>
                </a:rPr>
                <a:t>Design and performance: </a:t>
              </a:r>
              <a:r>
                <a:rPr lang="en-US" b="1" dirty="0" smtClean="0">
                  <a:solidFill>
                    <a:schemeClr val="accent1"/>
                  </a:solidFill>
                </a:rPr>
                <a:t>EURISOL  (ended 2008),   </a:t>
              </a:r>
              <a:r>
                <a:rPr lang="en-US" b="1" dirty="0" err="1" smtClean="0">
                  <a:solidFill>
                    <a:schemeClr val="accent1"/>
                  </a:solidFill>
                </a:rPr>
                <a:t>EUROnu</a:t>
              </a:r>
              <a:r>
                <a:rPr lang="en-US" b="1" dirty="0" smtClean="0">
                  <a:solidFill>
                    <a:schemeClr val="accent1"/>
                  </a:solidFill>
                </a:rPr>
                <a:t> (lasts until 2012)</a:t>
              </a:r>
            </a:p>
            <a:p>
              <a:pPr lvl="0">
                <a:buClr>
                  <a:srgbClr val="000000"/>
                </a:buClr>
                <a:buSzPct val="100000"/>
                <a:tabLst>
                  <a:tab pos="0" algn="l"/>
                  <a:tab pos="447305" algn="l"/>
                  <a:tab pos="896194" algn="l"/>
                  <a:tab pos="1345080" algn="l"/>
                  <a:tab pos="1793973" algn="l"/>
                  <a:tab pos="2242864" algn="l"/>
                  <a:tab pos="2691750" algn="l"/>
                  <a:tab pos="3140645" algn="l"/>
                  <a:tab pos="3589535" algn="l"/>
                  <a:tab pos="4038425" algn="l"/>
                  <a:tab pos="4487316" algn="l"/>
                  <a:tab pos="4936205" algn="l"/>
                  <a:tab pos="5385094" algn="l"/>
                  <a:tab pos="5833984" algn="l"/>
                  <a:tab pos="6282876" algn="l"/>
                  <a:tab pos="6731763" algn="l"/>
                  <a:tab pos="7180656" algn="l"/>
                  <a:tab pos="7629543" algn="l"/>
                  <a:tab pos="8078436" algn="l"/>
                  <a:tab pos="8527326" algn="l"/>
                  <a:tab pos="8976216" algn="l"/>
                </a:tabLst>
              </a:pPr>
              <a:endParaRPr lang="en-US" dirty="0" smtClean="0"/>
            </a:p>
            <a:p>
              <a:pPr>
                <a:buClr>
                  <a:srgbClr val="000000"/>
                </a:buClr>
                <a:buSzPct val="100000"/>
                <a:tabLst>
                  <a:tab pos="0" algn="l"/>
                  <a:tab pos="447305" algn="l"/>
                  <a:tab pos="896194" algn="l"/>
                  <a:tab pos="1345080" algn="l"/>
                  <a:tab pos="1793973" algn="l"/>
                  <a:tab pos="2242864" algn="l"/>
                  <a:tab pos="2691750" algn="l"/>
                  <a:tab pos="3140645" algn="l"/>
                  <a:tab pos="3589535" algn="l"/>
                  <a:tab pos="4038425" algn="l"/>
                  <a:tab pos="4487316" algn="l"/>
                  <a:tab pos="4936205" algn="l"/>
                  <a:tab pos="5385094" algn="l"/>
                  <a:tab pos="5833984" algn="l"/>
                  <a:tab pos="6282876" algn="l"/>
                  <a:tab pos="6731763" algn="l"/>
                  <a:tab pos="7180656" algn="l"/>
                  <a:tab pos="7629543" algn="l"/>
                  <a:tab pos="8078436" algn="l"/>
                  <a:tab pos="8527326" algn="l"/>
                  <a:tab pos="8976216" algn="l"/>
                </a:tabLst>
              </a:pPr>
              <a:endParaRPr lang="en-GB" dirty="0">
                <a:latin typeface="Verdana" pitchFamily="34" charset="0"/>
              </a:endParaRPr>
            </a:p>
          </p:txBody>
        </p:sp>
      </p:grpSp>
      <p:sp>
        <p:nvSpPr>
          <p:cNvPr id="10" name="Line Callout 3 (Border and Accent Bar) 9"/>
          <p:cNvSpPr/>
          <p:nvPr/>
        </p:nvSpPr>
        <p:spPr bwMode="auto">
          <a:xfrm>
            <a:off x="6336456" y="1259557"/>
            <a:ext cx="3240360" cy="648072"/>
          </a:xfrm>
          <a:prstGeom prst="accentBorderCallout3">
            <a:avLst>
              <a:gd name="adj1" fmla="val 47942"/>
              <a:gd name="adj2" fmla="val -3468"/>
              <a:gd name="adj3" fmla="val 48082"/>
              <a:gd name="adj4" fmla="val -23833"/>
              <a:gd name="adj5" fmla="val 153660"/>
              <a:gd name="adj6" fmla="val -24173"/>
              <a:gd name="adj7" fmla="val 151240"/>
              <a:gd name="adj8" fmla="val 43735"/>
            </a:avLst>
          </a:prstGeom>
          <a:solidFill>
            <a:srgbClr val="66FFFF">
              <a:alpha val="42000"/>
            </a:srgbClr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364" tIns="45682" rIns="91364" bIns="45682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High energy radioactive ions are stored in DR</a:t>
            </a:r>
            <a:endParaRPr lang="en-US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Line Callout 3 (Border and Accent Bar) 11"/>
          <p:cNvSpPr/>
          <p:nvPr/>
        </p:nvSpPr>
        <p:spPr bwMode="auto">
          <a:xfrm>
            <a:off x="4248224" y="3635821"/>
            <a:ext cx="2736304" cy="612648"/>
          </a:xfrm>
          <a:prstGeom prst="accentBorderCallout3">
            <a:avLst>
              <a:gd name="adj1" fmla="val 49630"/>
              <a:gd name="adj2" fmla="val -3148"/>
              <a:gd name="adj3" fmla="val 49630"/>
              <a:gd name="adj4" fmla="val -18396"/>
              <a:gd name="adj5" fmla="val 92280"/>
              <a:gd name="adj6" fmla="val -17820"/>
              <a:gd name="adj7" fmla="val 148991"/>
              <a:gd name="adj8" fmla="val 23931"/>
            </a:avLst>
          </a:prstGeom>
          <a:solidFill>
            <a:srgbClr val="66FFFF">
              <a:alpha val="4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64" tIns="45682" rIns="91364" bIns="45682" numCol="1" rtlCol="0" anchor="t" anchorCtr="0" compatLnSpc="1">
            <a:prstTxWarp prst="textNoShape">
              <a:avLst/>
            </a:prstTxWarp>
          </a:bodyPr>
          <a:lstStyle/>
          <a:p>
            <a:pPr algn="ctr" defTabSz="912056"/>
            <a:r>
              <a:rPr lang="en-US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PS and SPS already</a:t>
            </a:r>
          </a:p>
          <a:p>
            <a:pPr algn="ctr" defTabSz="912056"/>
            <a:r>
              <a:rPr lang="en-US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existing at CERN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GDR Neutrino 2011, LAPP-Annecy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Personnalisé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387025"/>
      </a:accent6>
      <a:hlink>
        <a:srgbClr val="E2D700"/>
      </a:hlink>
      <a:folHlink>
        <a:srgbClr val="85DFD0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18808</TotalTime>
  <Words>2290</Words>
  <Application>Microsoft Office PowerPoint</Application>
  <PresentationFormat>Personnalisé</PresentationFormat>
  <Paragraphs>348</Paragraphs>
  <Slides>37</Slides>
  <Notes>20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4</vt:i4>
      </vt:variant>
      <vt:variant>
        <vt:lpstr>Titres des diapositives</vt:lpstr>
      </vt:variant>
      <vt:variant>
        <vt:i4>37</vt:i4>
      </vt:variant>
    </vt:vector>
  </HeadingPairs>
  <TitlesOfParts>
    <vt:vector size="42" baseType="lpstr">
      <vt:lpstr>Civil</vt:lpstr>
      <vt:lpstr>Microsoft Éditeur d'équations 3.0</vt:lpstr>
      <vt:lpstr>Équation</vt:lpstr>
      <vt:lpstr>Equation</vt:lpstr>
      <vt:lpstr>Ecuación</vt:lpstr>
      <vt:lpstr>Diapositive 1</vt:lpstr>
      <vt:lpstr>Diapositive 2</vt:lpstr>
      <vt:lpstr>The Pontecorvo MNS Matrix:</vt:lpstr>
      <vt:lpstr>Current status: the third mixing angle</vt:lpstr>
      <vt:lpstr>Diapositive 5</vt:lpstr>
      <vt:lpstr>Diapositive 6</vt:lpstr>
      <vt:lpstr>Diapositive 7</vt:lpstr>
      <vt:lpstr>Neutrinos from β+/β-</vt:lpstr>
      <vt:lpstr>The Beta Beam Proposal:</vt:lpstr>
      <vt:lpstr>Novel features of a β-Beam</vt:lpstr>
      <vt:lpstr>Isotope Characteristics: </vt:lpstr>
      <vt:lpstr>Several Proposals:</vt:lpstr>
      <vt:lpstr>CPV Discovery Potential of BBs</vt:lpstr>
      <vt:lpstr>           </vt:lpstr>
      <vt:lpstr>A General Theorem</vt:lpstr>
      <vt:lpstr>Interest of energy dependence in suppressed neutrino oscillations</vt:lpstr>
      <vt:lpstr>δ acts as a phase shift</vt:lpstr>
      <vt:lpstr>Neutrinos from Electron Capture</vt:lpstr>
      <vt:lpstr>Implementation of EC Beams</vt:lpstr>
      <vt:lpstr> Isotopes with favourable decaying properties:</vt:lpstr>
      <vt:lpstr>Set-up for EC Beam</vt:lpstr>
      <vt:lpstr>The virtues of combining two energies</vt:lpstr>
      <vt:lpstr>The virtues of two energies</vt:lpstr>
      <vt:lpstr>The virtues of two energies</vt:lpstr>
      <vt:lpstr>The virtues of two energies</vt:lpstr>
      <vt:lpstr>The virtues of two energies</vt:lpstr>
      <vt:lpstr>CPV Discovery Potential of EC Beams</vt:lpstr>
      <vt:lpstr>Diapositive 28</vt:lpstr>
      <vt:lpstr>A combined Beta Beam and EC neutrino experiment (    )</vt:lpstr>
      <vt:lpstr>A combined beta-beam and EC neutrino experiment (        )</vt:lpstr>
      <vt:lpstr>Experimental Setups  for the combined experiment </vt:lpstr>
      <vt:lpstr>The virtues of combining energies from BB and EC</vt:lpstr>
      <vt:lpstr>CP Discovery Potential for WC</vt:lpstr>
      <vt:lpstr>CP Discovery Potential for WC</vt:lpstr>
      <vt:lpstr>  Conclusions and Prospects  </vt:lpstr>
      <vt:lpstr>Conclusions and Prospects</vt:lpstr>
      <vt:lpstr>Diapositive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potential of SPS upgrade in regard to Beta/EC Beams</dc:title>
  <dc:creator>user</dc:creator>
  <cp:lastModifiedBy>user</cp:lastModifiedBy>
  <cp:revision>938</cp:revision>
  <dcterms:modified xsi:type="dcterms:W3CDTF">2011-11-29T02:18:13Z</dcterms:modified>
</cp:coreProperties>
</file>