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46"/>
  </p:notesMasterIdLst>
  <p:sldIdLst>
    <p:sldId id="269" r:id="rId4"/>
    <p:sldId id="291" r:id="rId5"/>
    <p:sldId id="273" r:id="rId6"/>
    <p:sldId id="293" r:id="rId7"/>
    <p:sldId id="274" r:id="rId8"/>
    <p:sldId id="279" r:id="rId9"/>
    <p:sldId id="278" r:id="rId10"/>
    <p:sldId id="275" r:id="rId11"/>
    <p:sldId id="281" r:id="rId12"/>
    <p:sldId id="280" r:id="rId13"/>
    <p:sldId id="292" r:id="rId14"/>
    <p:sldId id="282" r:id="rId15"/>
    <p:sldId id="295" r:id="rId16"/>
    <p:sldId id="276" r:id="rId17"/>
    <p:sldId id="301" r:id="rId18"/>
    <p:sldId id="302" r:id="rId19"/>
    <p:sldId id="303" r:id="rId20"/>
    <p:sldId id="306" r:id="rId21"/>
    <p:sldId id="307" r:id="rId22"/>
    <p:sldId id="304" r:id="rId23"/>
    <p:sldId id="305" r:id="rId24"/>
    <p:sldId id="310" r:id="rId25"/>
    <p:sldId id="308" r:id="rId26"/>
    <p:sldId id="312" r:id="rId27"/>
    <p:sldId id="299" r:id="rId28"/>
    <p:sldId id="297" r:id="rId29"/>
    <p:sldId id="277" r:id="rId30"/>
    <p:sldId id="285" r:id="rId31"/>
    <p:sldId id="288" r:id="rId32"/>
    <p:sldId id="289" r:id="rId33"/>
    <p:sldId id="298" r:id="rId34"/>
    <p:sldId id="290" r:id="rId35"/>
    <p:sldId id="294" r:id="rId36"/>
    <p:sldId id="300" r:id="rId37"/>
    <p:sldId id="309" r:id="rId38"/>
    <p:sldId id="311" r:id="rId39"/>
    <p:sldId id="313" r:id="rId40"/>
    <p:sldId id="314" r:id="rId41"/>
    <p:sldId id="283" r:id="rId42"/>
    <p:sldId id="284" r:id="rId43"/>
    <p:sldId id="286" r:id="rId44"/>
    <p:sldId id="287" r:id="rId45"/>
  </p:sldIdLst>
  <p:sldSz cx="13004800" cy="9753600"/>
  <p:notesSz cx="7099300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0"/>
        <a:cs typeface="ヒラギノ角ゴ ProN W3" charset="0"/>
        <a:sym typeface="Helvetica Neue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181" autoAdjust="0"/>
    <p:restoredTop sz="98462" autoAdjust="0"/>
  </p:normalViewPr>
  <p:slideViewPr>
    <p:cSldViewPr>
      <p:cViewPr varScale="1">
        <p:scale>
          <a:sx n="48" d="100"/>
          <a:sy n="48" d="100"/>
        </p:scale>
        <p:origin x="-672" y="-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400BA-1F0C-4BE7-9A73-8D698340E38E}" type="datetimeFigureOut">
              <a:rPr lang="en-US" smtClean="0"/>
              <a:pPr/>
              <a:t>11/28/2011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A9258-5E51-46D2-BCFC-766073865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430792-5014-4F68-A1F1-AB9AD6B2A20F}" type="slidenum">
              <a:rPr lang="en-US"/>
              <a:pPr/>
              <a:t>26</a:t>
            </a:fld>
            <a:endParaRPr lang="en-US"/>
          </a:p>
        </p:txBody>
      </p:sp>
      <p:sp>
        <p:nvSpPr>
          <p:cNvPr id="1945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945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573" y="4861441"/>
            <a:ext cx="5199580" cy="459846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1320800"/>
            <a:ext cx="2965450" cy="6870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1320800"/>
            <a:ext cx="8743950" cy="6870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54700" cy="656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24100"/>
            <a:ext cx="5854700" cy="656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330200"/>
            <a:ext cx="2965450" cy="855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30200"/>
            <a:ext cx="8743950" cy="855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5854700" cy="656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24100"/>
            <a:ext cx="5854700" cy="656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7850" y="330200"/>
            <a:ext cx="2965450" cy="855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30200"/>
            <a:ext cx="8743950" cy="855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5016500"/>
            <a:ext cx="5854700" cy="317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16500"/>
            <a:ext cx="5854700" cy="317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5016500"/>
            <a:ext cx="11861800" cy="317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" charset="0"/>
              </a:rPr>
              <a:t>Second level</a:t>
            </a:r>
          </a:p>
          <a:p>
            <a:pPr lvl="2"/>
            <a:r>
              <a:rPr lang="en-US" smtClean="0">
                <a:sym typeface="Helvetica Neue" charset="0"/>
              </a:rPr>
              <a:t>Third level</a:t>
            </a:r>
          </a:p>
          <a:p>
            <a:pPr lvl="3"/>
            <a:r>
              <a:rPr lang="en-US" smtClean="0">
                <a:sym typeface="Helvetica Neue" charset="0"/>
              </a:rPr>
              <a:t>Fourth level</a:t>
            </a:r>
          </a:p>
          <a:p>
            <a:pPr lvl="4"/>
            <a:r>
              <a:rPr lang="en-US" smtClean="0">
                <a:sym typeface="Helvetica Neue" charset="0"/>
              </a:rPr>
              <a:t>Fifth level</a:t>
            </a:r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647700" y="4749800"/>
            <a:ext cx="11709400" cy="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1320800"/>
            <a:ext cx="11861800" cy="317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30200"/>
            <a:ext cx="11861800" cy="139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61800" cy="656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" charset="0"/>
              </a:rPr>
              <a:t>Second level</a:t>
            </a:r>
          </a:p>
          <a:p>
            <a:pPr lvl="2"/>
            <a:r>
              <a:rPr lang="en-US" smtClean="0">
                <a:sym typeface="Helvetica Neue" charset="0"/>
              </a:rPr>
              <a:t>Third level</a:t>
            </a:r>
          </a:p>
          <a:p>
            <a:pPr lvl="3"/>
            <a:r>
              <a:rPr lang="en-US" smtClean="0">
                <a:sym typeface="Helvetica Neue" charset="0"/>
              </a:rPr>
              <a:t>Fourth level</a:t>
            </a:r>
          </a:p>
          <a:p>
            <a:pPr lvl="4"/>
            <a:r>
              <a:rPr lang="en-US" smtClean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eaLnBrk="0" fontAlgn="base" hangingPunct="0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2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1pPr>
      <a:lvl2pPr marL="660400" indent="-266700" algn="l" rtl="0" eaLnBrk="0" fontAlgn="base" hangingPunct="0">
        <a:spcBef>
          <a:spcPts val="300"/>
        </a:spcBef>
        <a:spcAft>
          <a:spcPct val="0"/>
        </a:spcAft>
        <a:buSzPct val="100000"/>
        <a:buFont typeface="Zapf Dingbats" charset="0"/>
        <a:buChar char="➡"/>
        <a:defRPr sz="20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2pPr>
      <a:lvl3pPr marL="1104900" indent="-266700" algn="l" rtl="0" eaLnBrk="0" fontAlgn="base" hangingPunct="0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2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3pPr>
      <a:lvl4pPr marL="1549400" indent="-266700" algn="l" rtl="0" eaLnBrk="0" fontAlgn="base" hangingPunct="0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4pPr>
      <a:lvl5pPr marL="1993900" indent="-266700" algn="l" rtl="0" eaLnBrk="0" fontAlgn="base" hangingPunct="0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5pPr>
      <a:lvl6pPr marL="2451100" indent="-266700" algn="l" rtl="0" fontAlgn="base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6pPr>
      <a:lvl7pPr marL="2908300" indent="-266700" algn="l" rtl="0" fontAlgn="base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7pPr>
      <a:lvl8pPr marL="3365500" indent="-266700" algn="l" rtl="0" fontAlgn="base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8pPr>
      <a:lvl9pPr marL="3822700" indent="-266700" algn="l" rtl="0" fontAlgn="base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30200"/>
            <a:ext cx="11861800" cy="139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charset="0"/>
              </a:rPr>
              <a:t>Click to edit Master title style</a:t>
            </a:r>
          </a:p>
        </p:txBody>
      </p:sp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647700" y="1968500"/>
            <a:ext cx="11709400" cy="0"/>
          </a:xfrm>
          <a:prstGeom prst="line">
            <a:avLst/>
          </a:prstGeom>
          <a:noFill/>
          <a:ln w="12700" cap="flat">
            <a:solidFill>
              <a:srgbClr val="9A9A9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11861800" cy="6565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" charset="0"/>
              </a:rPr>
              <a:t>Second level</a:t>
            </a:r>
          </a:p>
          <a:p>
            <a:pPr lvl="2"/>
            <a:r>
              <a:rPr lang="en-US" smtClean="0">
                <a:sym typeface="Helvetica Neue" charset="0"/>
              </a:rPr>
              <a:t>Third level</a:t>
            </a:r>
          </a:p>
          <a:p>
            <a:pPr lvl="3"/>
            <a:r>
              <a:rPr lang="en-US" smtClean="0">
                <a:sym typeface="Helvetica Neue" charset="0"/>
              </a:rPr>
              <a:t>Fourth level</a:t>
            </a:r>
          </a:p>
          <a:p>
            <a:pPr lvl="4"/>
            <a:r>
              <a:rPr lang="en-US" smtClean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266700" indent="-266700" algn="l" rtl="0" eaLnBrk="0" fontAlgn="base" hangingPunct="0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2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1pPr>
      <a:lvl2pPr marL="660400" indent="-266700" algn="l" rtl="0" eaLnBrk="0" fontAlgn="base" hangingPunct="0">
        <a:spcBef>
          <a:spcPts val="300"/>
        </a:spcBef>
        <a:spcAft>
          <a:spcPct val="0"/>
        </a:spcAft>
        <a:buSzPct val="100000"/>
        <a:buFont typeface="Zapf Dingbats" charset="0"/>
        <a:buChar char="➡"/>
        <a:defRPr sz="20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2pPr>
      <a:lvl3pPr marL="1104900" indent="-266700" algn="l" rtl="0" eaLnBrk="0" fontAlgn="base" hangingPunct="0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2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3pPr>
      <a:lvl4pPr marL="1549400" indent="-266700" algn="l" rtl="0" eaLnBrk="0" fontAlgn="base" hangingPunct="0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4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4pPr>
      <a:lvl5pPr marL="1993900" indent="-266700" algn="l" rtl="0" eaLnBrk="0" fontAlgn="base" hangingPunct="0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5pPr>
      <a:lvl6pPr marL="2451100" indent="-266700" algn="l" rtl="0" fontAlgn="base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6pPr>
      <a:lvl7pPr marL="2908300" indent="-266700" algn="l" rtl="0" fontAlgn="base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7pPr>
      <a:lvl8pPr marL="3365500" indent="-266700" algn="l" rtl="0" fontAlgn="base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8pPr>
      <a:lvl9pPr marL="3822700" indent="-266700" algn="l" rtl="0" fontAlgn="base">
        <a:spcBef>
          <a:spcPts val="300"/>
        </a:spcBef>
        <a:spcAft>
          <a:spcPct val="0"/>
        </a:spcAft>
        <a:buClr>
          <a:srgbClr val="333333"/>
        </a:buClr>
        <a:buSzPct val="100000"/>
        <a:buFont typeface="Helvetica Neue" charset="0"/>
        <a:buChar char="•"/>
        <a:defRPr sz="1200">
          <a:solidFill>
            <a:srgbClr val="333333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87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635000" y="914400"/>
            <a:ext cx="7924800" cy="3479800"/>
          </a:xfrm>
        </p:spPr>
        <p:txBody>
          <a:bodyPr/>
          <a:lstStyle/>
          <a:p>
            <a:pPr eaLnBrk="1" hangingPunct="1"/>
            <a:r>
              <a:rPr lang="en-US" dirty="0" smtClean="0"/>
              <a:t>Search for neutrino-less double beta decay with EXO-200 and barium ion tagging R&amp;D for EXO-full </a:t>
            </a:r>
            <a:br>
              <a:rPr lang="en-US" dirty="0" smtClean="0"/>
            </a:br>
            <a:endParaRPr lang="en-US" sz="3700" dirty="0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7400" y="5334000"/>
            <a:ext cx="7467600" cy="2743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3400" b="1" baseline="32000" dirty="0" smtClean="0"/>
              <a:t>GDR Neutrino 2011</a:t>
            </a:r>
          </a:p>
          <a:p>
            <a:pPr marL="0" indent="0" eaLnBrk="1" hangingPunct="1">
              <a:buFontTx/>
              <a:buNone/>
            </a:pPr>
            <a:r>
              <a:rPr lang="en-US" sz="3400" b="1" baseline="32000" dirty="0" smtClean="0"/>
              <a:t>LAPP, Annecy-le-Vieux, November 29, 2011</a:t>
            </a:r>
          </a:p>
          <a:p>
            <a:pPr marL="0" indent="0" eaLnBrk="1" hangingPunct="1">
              <a:buFontTx/>
              <a:buNone/>
            </a:pPr>
            <a:r>
              <a:rPr lang="en-US" sz="3400" b="1" baseline="32000" dirty="0" smtClean="0"/>
              <a:t> </a:t>
            </a:r>
          </a:p>
          <a:p>
            <a:pPr marL="0" indent="0" eaLnBrk="1" hangingPunct="1">
              <a:buFontTx/>
              <a:buNone/>
            </a:pPr>
            <a:r>
              <a:rPr lang="en-US" sz="3400" b="1" baseline="32000" dirty="0" err="1" smtClean="0"/>
              <a:t>Razvan</a:t>
            </a:r>
            <a:r>
              <a:rPr lang="en-US" sz="3400" b="1" baseline="32000" dirty="0" smtClean="0"/>
              <a:t> </a:t>
            </a:r>
            <a:r>
              <a:rPr lang="en-US" sz="3400" b="1" baseline="32000" dirty="0" err="1" smtClean="0"/>
              <a:t>Gornea</a:t>
            </a:r>
            <a:endParaRPr lang="en-US" sz="3400" b="1" baseline="32000" dirty="0" smtClean="0"/>
          </a:p>
          <a:p>
            <a:pPr marL="0" indent="0" eaLnBrk="1" hangingPunct="1">
              <a:buFontTx/>
              <a:buNone/>
            </a:pPr>
            <a:endParaRPr lang="en-US" sz="3400" b="1" baseline="32000" dirty="0" smtClean="0"/>
          </a:p>
          <a:p>
            <a:pPr marL="0" indent="0" eaLnBrk="1" hangingPunct="1">
              <a:buFontTx/>
              <a:buNone/>
            </a:pPr>
            <a:r>
              <a:rPr lang="en-US" sz="3400" b="1" baseline="32000" dirty="0" smtClean="0"/>
              <a:t>Albert Einstein Center for Fundamental Physics</a:t>
            </a:r>
          </a:p>
          <a:p>
            <a:pPr marL="0" indent="0" eaLnBrk="1" hangingPunct="1">
              <a:buFontTx/>
              <a:buNone/>
            </a:pPr>
            <a:r>
              <a:rPr lang="en-US" sz="3400" b="1" baseline="32000" dirty="0" smtClean="0"/>
              <a:t>LHEP, University of Bern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6000" y="6248400"/>
            <a:ext cx="3378200" cy="1408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1" name="Picture 9" descr="exo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64600" y="1447800"/>
            <a:ext cx="32210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Installation</a:t>
            </a:r>
            <a:endParaRPr lang="en-US" dirty="0"/>
          </a:p>
        </p:txBody>
      </p:sp>
      <p:pic>
        <p:nvPicPr>
          <p:cNvPr id="3" name="Picture 2" descr="E300P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19800"/>
            <a:ext cx="13004800" cy="2218377"/>
          </a:xfrm>
          <a:prstGeom prst="rect">
            <a:avLst/>
          </a:prstGeom>
        </p:spPr>
      </p:pic>
      <p:pic>
        <p:nvPicPr>
          <p:cNvPr id="5" name="Picture 4" descr="Mods1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048000"/>
            <a:ext cx="13004798" cy="26570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Installation</a:t>
            </a:r>
            <a:endParaRPr lang="en-US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1600" y="2209800"/>
            <a:ext cx="4624388" cy="346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3490" y="5715000"/>
            <a:ext cx="467631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1200" y="2876490"/>
            <a:ext cx="691280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692400" y="8210490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Chamber installation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Installation</a:t>
            </a:r>
            <a:endParaRPr lang="en-US" dirty="0"/>
          </a:p>
        </p:txBody>
      </p:sp>
      <p:pic>
        <p:nvPicPr>
          <p:cNvPr id="3" name="Picture 2" descr="EXO200Cryost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048000"/>
            <a:ext cx="6299200" cy="4727683"/>
          </a:xfrm>
          <a:prstGeom prst="rect">
            <a:avLst/>
          </a:prstGeom>
        </p:spPr>
      </p:pic>
      <p:pic>
        <p:nvPicPr>
          <p:cNvPr id="5" name="Picture 4" descr="XenonSyste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00" y="3048000"/>
            <a:ext cx="6299200" cy="472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400" y="7928083"/>
            <a:ext cx="5022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Cryostat door view</a:t>
            </a:r>
          </a:p>
          <a:p>
            <a:r>
              <a:rPr lang="en-US" sz="2000" b="1" dirty="0" smtClean="0"/>
              <a:t>(transfer lines and electronics installed)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416800" y="7928083"/>
            <a:ext cx="4371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Part of the xenon handling system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Control Stations</a:t>
            </a:r>
            <a:endParaRPr lang="en-US" dirty="0"/>
          </a:p>
        </p:txBody>
      </p:sp>
      <p:pic>
        <p:nvPicPr>
          <p:cNvPr id="3" name="Picture 2" descr="SSC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2362200"/>
            <a:ext cx="4978400" cy="3733800"/>
          </a:xfrm>
          <a:prstGeom prst="rect">
            <a:avLst/>
          </a:prstGeom>
        </p:spPr>
      </p:pic>
      <p:pic>
        <p:nvPicPr>
          <p:cNvPr id="4" name="Picture 3" descr="IMG_03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40400" y="2362200"/>
            <a:ext cx="6638131" cy="3726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1800" y="6248400"/>
            <a:ext cx="3118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SLAC Control Center</a:t>
            </a:r>
          </a:p>
          <a:p>
            <a:r>
              <a:rPr lang="en-US" sz="2000" b="1" dirty="0" smtClean="0"/>
              <a:t>(day and evening shifts)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97800" y="6248400"/>
            <a:ext cx="2635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Bern Control Center</a:t>
            </a:r>
          </a:p>
          <a:p>
            <a:r>
              <a:rPr lang="en-US" sz="2000" b="1" dirty="0" smtClean="0"/>
              <a:t>(WIPP night shifts)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49600" y="7086600"/>
            <a:ext cx="632416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588 readout channels</a:t>
            </a:r>
          </a:p>
          <a:p>
            <a:r>
              <a:rPr lang="en-US" sz="2000" b="1" dirty="0" smtClean="0"/>
              <a:t>144 control channels</a:t>
            </a:r>
          </a:p>
          <a:p>
            <a:r>
              <a:rPr lang="en-US" sz="2000" b="1" dirty="0" smtClean="0"/>
              <a:t>+/- 15 </a:t>
            </a:r>
            <a:r>
              <a:rPr lang="en-US" sz="2000" b="1" dirty="0" err="1" smtClean="0"/>
              <a:t>torr</a:t>
            </a:r>
            <a:r>
              <a:rPr lang="en-US" sz="2000" b="1" dirty="0" smtClean="0"/>
              <a:t> pressure regulation</a:t>
            </a:r>
          </a:p>
          <a:p>
            <a:r>
              <a:rPr lang="en-US" sz="2000" b="1" dirty="0" smtClean="0"/>
              <a:t>3 cooling units of 1.5 kW @ 170 K</a:t>
            </a:r>
          </a:p>
          <a:p>
            <a:r>
              <a:rPr lang="en-US" sz="2000" b="1" dirty="0" smtClean="0"/>
              <a:t>Redundant feed &amp; bleed system (2 compressors)</a:t>
            </a:r>
          </a:p>
          <a:p>
            <a:r>
              <a:rPr lang="en-US" sz="2000" b="1" dirty="0" smtClean="0"/>
              <a:t>30h UPS system (7.5 kW power)</a:t>
            </a:r>
          </a:p>
          <a:p>
            <a:r>
              <a:rPr lang="en-US" sz="2000" b="1" dirty="0" smtClean="0"/>
              <a:t>PLC based fully autonomous Slow Control System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Expected Performance</a:t>
            </a:r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>
          <a:xfrm>
            <a:off x="558800" y="2362200"/>
            <a:ext cx="11798300" cy="2438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Very low radioactive background</a:t>
            </a:r>
          </a:p>
          <a:p>
            <a:pPr lvl="1" eaLnBrk="1" hangingPunct="1"/>
            <a:r>
              <a:rPr lang="en-US" sz="2400" b="1" dirty="0" smtClean="0"/>
              <a:t>Careful selection of materials, optimized custom design</a:t>
            </a:r>
          </a:p>
          <a:p>
            <a:pPr lvl="1" eaLnBrk="1" hangingPunct="1"/>
            <a:r>
              <a:rPr lang="en-US" sz="2400" b="1" dirty="0" smtClean="0"/>
              <a:t>Manufacturing, handling and installation done in cleanrooms</a:t>
            </a:r>
          </a:p>
          <a:p>
            <a:pPr eaLnBrk="1" hangingPunct="1"/>
            <a:r>
              <a:rPr lang="en-US" sz="2800" dirty="0" smtClean="0"/>
              <a:t>Good energy resolution</a:t>
            </a:r>
          </a:p>
          <a:p>
            <a:pPr eaLnBrk="1" hangingPunct="1"/>
            <a:r>
              <a:rPr lang="en-US" sz="2800" dirty="0" smtClean="0">
                <a:solidFill>
                  <a:srgbClr val="000000"/>
                </a:solidFill>
              </a:rPr>
              <a:t>Data taking started December 2010!</a:t>
            </a:r>
          </a:p>
          <a:p>
            <a:pPr eaLnBrk="1" hangingPunct="1"/>
            <a:endParaRPr lang="en-US" sz="24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407400" y="4648200"/>
          <a:ext cx="3863975" cy="533400"/>
        </p:xfrm>
        <a:graphic>
          <a:graphicData uri="http://schemas.openxmlformats.org/presentationml/2006/ole">
            <p:oleObj spid="_x0000_s2050" name="Equation" r:id="rId3" imgW="1752480" imgH="241200" progId="Equation.3">
              <p:embed/>
            </p:oleObj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1200" y="5257800"/>
            <a:ext cx="11582400" cy="1828800"/>
            <a:chOff x="113" y="1282"/>
            <a:chExt cx="5488" cy="1021"/>
          </a:xfrm>
          <a:solidFill>
            <a:schemeClr val="accent4">
              <a:alpha val="0"/>
            </a:schemeClr>
          </a:soli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13" y="1952"/>
              <a:ext cx="590" cy="35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defTabSz="457200" eaLnBrk="0" hangingPunct="0">
                <a:lnSpc>
                  <a:spcPct val="117000"/>
                </a:lnSpc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FF"/>
                  </a:solidFill>
                  <a:latin typeface="Verdana" pitchFamily="34" charset="0"/>
                  <a:cs typeface="Lucida Sans Unicode" pitchFamily="34" charset="0"/>
                </a:rPr>
                <a:t>EXO-200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13" y="1282"/>
              <a:ext cx="590" cy="671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Lucida Sans Unicode" pitchFamily="34" charset="0"/>
                </a:rPr>
                <a:t>Case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962" y="1952"/>
              <a:ext cx="640" cy="35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FF"/>
                  </a:solidFill>
                  <a:latin typeface="Verdana" pitchFamily="34" charset="0"/>
                  <a:cs typeface="Lucida Sans Unicode" pitchFamily="34" charset="0"/>
                </a:rPr>
                <a:t>186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413" y="1952"/>
              <a:ext cx="549" cy="35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FF"/>
                  </a:solidFill>
                  <a:latin typeface="Verdana" pitchFamily="34" charset="0"/>
                  <a:cs typeface="Lucida Sans Unicode" pitchFamily="34" charset="0"/>
                </a:rPr>
                <a:t>133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413" y="1282"/>
              <a:ext cx="1189" cy="671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Majorana mass</a:t>
              </a:r>
            </a:p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(meV)</a:t>
              </a:r>
            </a:p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QRPA</a:t>
              </a:r>
              <a:r>
                <a:rPr lang="en-GB" sz="1600" b="1" baseline="30000" dirty="0">
                  <a:solidFill>
                    <a:srgbClr val="FF0000"/>
                  </a:solidFill>
                  <a:latin typeface="Verdana" pitchFamily="34" charset="0"/>
                  <a:cs typeface="Times New Roman" pitchFamily="18" charset="0"/>
                </a:rPr>
                <a:t>1</a:t>
              </a: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  </a:t>
              </a:r>
              <a:r>
                <a:rPr lang="en-GB" sz="1600" b="1" dirty="0" smtClean="0">
                  <a:latin typeface="Verdana" pitchFamily="34" charset="0"/>
                  <a:cs typeface="Times New Roman" pitchFamily="18" charset="0"/>
                </a:rPr>
                <a:t>     NSM</a:t>
              </a:r>
              <a:r>
                <a:rPr lang="en-GB" sz="1600" b="1" baseline="30000" dirty="0" smtClean="0">
                  <a:solidFill>
                    <a:srgbClr val="FF0000"/>
                  </a:solidFill>
                  <a:latin typeface="Verdana" pitchFamily="34" charset="0"/>
                  <a:cs typeface="Times New Roman" pitchFamily="18" charset="0"/>
                </a:rPr>
                <a:t>2</a:t>
              </a:r>
              <a:endParaRPr lang="en-GB" sz="1600" b="1" baseline="300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766" y="1952"/>
              <a:ext cx="915" cy="35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FF"/>
                  </a:solidFill>
                  <a:latin typeface="Verdana" pitchFamily="34" charset="0"/>
                  <a:cs typeface="Lucida Sans Unicode" pitchFamily="34" charset="0"/>
                </a:rPr>
                <a:t>40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766" y="1282"/>
              <a:ext cx="915" cy="671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Radioactive</a:t>
              </a:r>
            </a:p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Background</a:t>
              </a:r>
            </a:p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(events)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681" y="1952"/>
              <a:ext cx="732" cy="35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FF"/>
                  </a:solidFill>
                  <a:latin typeface="Verdana" pitchFamily="34" charset="0"/>
                  <a:cs typeface="Lucida Sans Unicode" pitchFamily="34" charset="0"/>
                </a:rPr>
                <a:t>6.4*10</a:t>
              </a:r>
              <a:r>
                <a:rPr lang="en-GB" sz="1800" b="1" baseline="30000" dirty="0">
                  <a:solidFill>
                    <a:srgbClr val="0000FF"/>
                  </a:solidFill>
                  <a:latin typeface="Verdana" pitchFamily="34" charset="0"/>
                  <a:cs typeface="Lucida Sans Unicode" pitchFamily="34" charset="0"/>
                </a:rPr>
                <a:t>25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080" y="1952"/>
              <a:ext cx="686" cy="35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FF"/>
                  </a:solidFill>
                  <a:latin typeface="Verdana" pitchFamily="34" charset="0"/>
                  <a:cs typeface="Lucida Sans Unicode" pitchFamily="34" charset="0"/>
                </a:rPr>
                <a:t>1.6</a:t>
              </a:r>
              <a:endParaRPr lang="en-GB" sz="1800" b="1" baseline="30000" dirty="0">
                <a:solidFill>
                  <a:srgbClr val="0000FF"/>
                </a:solidFill>
                <a:latin typeface="Verdana" pitchFamily="34" charset="0"/>
                <a:cs typeface="Lucida Sans Unicode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577" y="1952"/>
              <a:ext cx="503" cy="35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FF"/>
                  </a:solidFill>
                  <a:latin typeface="Verdana" pitchFamily="34" charset="0"/>
                  <a:cs typeface="Lucida Sans Unicode" pitchFamily="34" charset="0"/>
                </a:rPr>
                <a:t>2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119" y="1952"/>
              <a:ext cx="458" cy="35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FF"/>
                  </a:solidFill>
                  <a:latin typeface="Verdana" pitchFamily="34" charset="0"/>
                  <a:cs typeface="Lucida Sans Unicode" pitchFamily="34" charset="0"/>
                </a:rPr>
                <a:t>70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03" y="1952"/>
              <a:ext cx="416" cy="352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800" b="1" dirty="0">
                  <a:solidFill>
                    <a:srgbClr val="0000FF"/>
                  </a:solidFill>
                  <a:latin typeface="Verdana" pitchFamily="34" charset="0"/>
                  <a:cs typeface="Lucida Sans Unicode" pitchFamily="34" charset="0"/>
                </a:rPr>
                <a:t>0.2</a:t>
              </a: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681" y="1282"/>
              <a:ext cx="732" cy="671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 smtClean="0">
                  <a:latin typeface="Verdana" pitchFamily="34" charset="0"/>
                  <a:cs typeface="Lucida Sans Unicode" pitchFamily="34" charset="0"/>
                </a:rPr>
                <a:t>T</a:t>
              </a:r>
              <a:r>
                <a:rPr lang="en-GB" sz="1600" b="1" baseline="-25000" dirty="0" smtClean="0">
                  <a:latin typeface="Verdana" pitchFamily="34" charset="0"/>
                  <a:cs typeface="Lucida Sans Unicode" pitchFamily="34" charset="0"/>
                </a:rPr>
                <a:t>1/2</a:t>
              </a:r>
              <a:endParaRPr lang="en-GB" sz="1600" b="1" baseline="30000" dirty="0">
                <a:latin typeface="Verdana" pitchFamily="34" charset="0"/>
                <a:cs typeface="Times New Roman" pitchFamily="18" charset="0"/>
              </a:endParaRPr>
            </a:p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(</a:t>
              </a:r>
              <a:r>
                <a:rPr lang="en-GB" sz="1600" b="1" dirty="0" smtClean="0">
                  <a:latin typeface="Verdana" pitchFamily="34" charset="0"/>
                  <a:cs typeface="Times New Roman" pitchFamily="18" charset="0"/>
                </a:rPr>
                <a:t>year)    90% CL</a:t>
              </a:r>
              <a:endParaRPr lang="en-GB" sz="1600" b="1" dirty="0"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080" y="1282"/>
              <a:ext cx="686" cy="671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σ</a:t>
              </a:r>
              <a:r>
                <a:rPr lang="en-GB" sz="1600" b="1" baseline="-25000" dirty="0">
                  <a:latin typeface="Verdana" pitchFamily="34" charset="0"/>
                  <a:cs typeface="Times New Roman" pitchFamily="18" charset="0"/>
                </a:rPr>
                <a:t>E</a:t>
              </a: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/E</a:t>
              </a:r>
            </a:p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@ 2.5 MeV</a:t>
              </a:r>
            </a:p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Times New Roman" pitchFamily="18" charset="0"/>
                </a:rPr>
                <a:t>(%)</a:t>
              </a: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577" y="1282"/>
              <a:ext cx="503" cy="671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Lucida Sans Unicode" pitchFamily="34" charset="0"/>
                </a:rPr>
                <a:t>Run Time</a:t>
              </a:r>
            </a:p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Lucida Sans Unicode" pitchFamily="34" charset="0"/>
                </a:rPr>
                <a:t>(</a:t>
              </a:r>
              <a:r>
                <a:rPr lang="en-GB" sz="1600" b="1" dirty="0" smtClean="0">
                  <a:latin typeface="Verdana" pitchFamily="34" charset="0"/>
                  <a:cs typeface="Lucida Sans Unicode" pitchFamily="34" charset="0"/>
                </a:rPr>
                <a:t>year</a:t>
              </a:r>
              <a:r>
                <a:rPr lang="en-GB" sz="1600" b="1" dirty="0">
                  <a:latin typeface="Verdana" pitchFamily="34" charset="0"/>
                  <a:cs typeface="Lucida Sans Unicode" pitchFamily="34" charset="0"/>
                </a:rPr>
                <a:t>)</a:t>
              </a: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119" y="1282"/>
              <a:ext cx="458" cy="671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Lucida Sans Unicode" pitchFamily="34" charset="0"/>
                </a:rPr>
                <a:t>Eff.</a:t>
              </a:r>
            </a:p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Lucida Sans Unicode" pitchFamily="34" charset="0"/>
                </a:rPr>
                <a:t>(%)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703" y="1282"/>
              <a:ext cx="416" cy="671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Lucida Sans Unicode" pitchFamily="34" charset="0"/>
                </a:rPr>
                <a:t>Mass</a:t>
              </a:r>
            </a:p>
            <a:p>
              <a:pPr defTabSz="457200" eaLnBrk="0" hangingPunct="0">
                <a:lnSpc>
                  <a:spcPct val="117000"/>
                </a:lnSpc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600" b="1" dirty="0">
                  <a:latin typeface="Verdana" pitchFamily="34" charset="0"/>
                  <a:cs typeface="Lucida Sans Unicode" pitchFamily="34" charset="0"/>
                </a:rPr>
                <a:t>(ton)</a:t>
              </a: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113" y="1282"/>
              <a:ext cx="5489" cy="1"/>
            </a:xfrm>
            <a:prstGeom prst="line">
              <a:avLst/>
            </a:prstGeom>
            <a:grp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113" y="1952"/>
              <a:ext cx="5489" cy="1"/>
            </a:xfrm>
            <a:prstGeom prst="line">
              <a:avLst/>
            </a:prstGeom>
            <a:grp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113" y="2304"/>
              <a:ext cx="5489" cy="1"/>
            </a:xfrm>
            <a:prstGeom prst="line">
              <a:avLst/>
            </a:prstGeom>
            <a:grp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113" y="1282"/>
              <a:ext cx="1" cy="1022"/>
            </a:xfrm>
            <a:prstGeom prst="line">
              <a:avLst/>
            </a:prstGeom>
            <a:grp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1119" y="1282"/>
              <a:ext cx="1" cy="1022"/>
            </a:xfrm>
            <a:prstGeom prst="line">
              <a:avLst/>
            </a:prstGeom>
            <a:grp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>
              <a:off x="1577" y="1282"/>
              <a:ext cx="1" cy="1022"/>
            </a:xfrm>
            <a:prstGeom prst="line">
              <a:avLst/>
            </a:prstGeom>
            <a:grp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2080" y="1282"/>
              <a:ext cx="1" cy="1022"/>
            </a:xfrm>
            <a:prstGeom prst="line">
              <a:avLst/>
            </a:prstGeom>
            <a:grp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3681" y="1282"/>
              <a:ext cx="1" cy="1022"/>
            </a:xfrm>
            <a:prstGeom prst="line">
              <a:avLst/>
            </a:prstGeom>
            <a:grp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5602" y="1282"/>
              <a:ext cx="1" cy="1022"/>
            </a:xfrm>
            <a:prstGeom prst="line">
              <a:avLst/>
            </a:prstGeom>
            <a:grp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2766" y="1282"/>
              <a:ext cx="1" cy="1022"/>
            </a:xfrm>
            <a:prstGeom prst="line">
              <a:avLst/>
            </a:prstGeom>
            <a:grp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4413" y="1282"/>
              <a:ext cx="1" cy="1022"/>
            </a:xfrm>
            <a:prstGeom prst="line">
              <a:avLst/>
            </a:prstGeom>
            <a:grp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962" y="1952"/>
              <a:ext cx="1" cy="352"/>
            </a:xfrm>
            <a:prstGeom prst="line">
              <a:avLst/>
            </a:prstGeom>
            <a:grp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703" y="1282"/>
              <a:ext cx="1" cy="1022"/>
            </a:xfrm>
            <a:prstGeom prst="line">
              <a:avLst/>
            </a:prstGeom>
            <a:grpFill/>
            <a:ln w="126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2054" name="TextBox 41"/>
          <p:cNvSpPr txBox="1">
            <a:spLocks noChangeArrowheads="1"/>
          </p:cNvSpPr>
          <p:nvPr/>
        </p:nvSpPr>
        <p:spPr bwMode="auto">
          <a:xfrm>
            <a:off x="7950200" y="7162800"/>
            <a:ext cx="472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b="1" i="1" dirty="0"/>
              <a:t>1) Rodin et. al., </a:t>
            </a:r>
            <a:r>
              <a:rPr lang="en-US" sz="1600" b="1" i="1" dirty="0" err="1"/>
              <a:t>Nucl</a:t>
            </a:r>
            <a:r>
              <a:rPr lang="en-US" sz="1600" b="1" i="1" dirty="0"/>
              <a:t>. Phys. A 793 (2007) 213</a:t>
            </a:r>
          </a:p>
          <a:p>
            <a:pPr algn="l"/>
            <a:r>
              <a:rPr lang="en-US" sz="1600" b="1" i="1" dirty="0"/>
              <a:t>2) </a:t>
            </a:r>
            <a:r>
              <a:rPr lang="en-US" sz="1600" b="1" i="1" dirty="0" err="1"/>
              <a:t>Caurier</a:t>
            </a:r>
            <a:r>
              <a:rPr lang="en-US" sz="1600" b="1" i="1" dirty="0"/>
              <a:t> et. al., </a:t>
            </a:r>
            <a:r>
              <a:rPr lang="en-US" sz="1600" b="1" i="1" dirty="0" smtClean="0"/>
              <a:t>arXiv:0709.2137v1</a:t>
            </a:r>
            <a:endParaRPr lang="en-US" sz="1600" b="1" i="1" dirty="0"/>
          </a:p>
        </p:txBody>
      </p:sp>
      <p:sp>
        <p:nvSpPr>
          <p:cNvPr id="2057" name="TextBox 39"/>
          <p:cNvSpPr txBox="1">
            <a:spLocks noChangeArrowheads="1"/>
          </p:cNvSpPr>
          <p:nvPr/>
        </p:nvSpPr>
        <p:spPr bwMode="auto">
          <a:xfrm>
            <a:off x="635000" y="7514272"/>
            <a:ext cx="7620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Expected signal for </a:t>
            </a:r>
            <a:r>
              <a:rPr lang="en-US" sz="2800" baseline="30000" dirty="0"/>
              <a:t>76</a:t>
            </a:r>
            <a:r>
              <a:rPr lang="en-US" sz="2800" dirty="0"/>
              <a:t>Ge </a:t>
            </a:r>
            <a:r>
              <a:rPr lang="en-US" sz="2800" dirty="0">
                <a:latin typeface="Symbol" pitchFamily="18" charset="2"/>
              </a:rPr>
              <a:t>bb</a:t>
            </a:r>
            <a:r>
              <a:rPr lang="en-US" sz="2800" dirty="0"/>
              <a:t>0</a:t>
            </a:r>
            <a:r>
              <a:rPr lang="en-US" sz="2800" dirty="0">
                <a:latin typeface="Symbol" pitchFamily="18" charset="2"/>
              </a:rPr>
              <a:t>n</a:t>
            </a:r>
            <a:r>
              <a:rPr lang="en-US" sz="2800" dirty="0"/>
              <a:t> claim …</a:t>
            </a:r>
          </a:p>
          <a:p>
            <a:pPr algn="l"/>
            <a:endParaRPr lang="en-US" sz="1400" dirty="0"/>
          </a:p>
          <a:p>
            <a:r>
              <a:rPr lang="en-US" sz="2400" b="1" dirty="0" smtClean="0"/>
              <a:t>QRPA: </a:t>
            </a:r>
            <a:r>
              <a:rPr lang="en-US" sz="2400" b="1" dirty="0"/>
              <a:t>46 events </a:t>
            </a:r>
            <a:r>
              <a:rPr lang="en-US" sz="2400" b="1" dirty="0" smtClean="0"/>
              <a:t>(over 40 background → 5.0 </a:t>
            </a:r>
            <a:r>
              <a:rPr lang="en-US" sz="2400" b="1" dirty="0">
                <a:latin typeface="Symbol" pitchFamily="18" charset="2"/>
              </a:rPr>
              <a:t>s</a:t>
            </a:r>
            <a:r>
              <a:rPr lang="en-US" sz="2400" b="1" dirty="0"/>
              <a:t>)</a:t>
            </a:r>
          </a:p>
          <a:p>
            <a:r>
              <a:rPr lang="en-US" sz="2400" b="1" dirty="0" smtClean="0"/>
              <a:t>NSM : </a:t>
            </a:r>
            <a:r>
              <a:rPr lang="en-US" sz="2400" b="1" dirty="0"/>
              <a:t>170 events </a:t>
            </a:r>
            <a:r>
              <a:rPr lang="en-US" sz="2400" b="1" dirty="0" smtClean="0"/>
              <a:t>(over 40 background → 11.7 </a:t>
            </a:r>
            <a:r>
              <a:rPr lang="en-US" sz="2400" b="1" dirty="0">
                <a:latin typeface="Symbol" pitchFamily="18" charset="2"/>
              </a:rPr>
              <a:t>s</a:t>
            </a:r>
            <a:r>
              <a:rPr lang="en-US" sz="2400" b="1" dirty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Physics Campaign with Enriched Xenon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 radon cold trap installed</a:t>
            </a:r>
          </a:p>
          <a:p>
            <a:r>
              <a:rPr lang="en-US" dirty="0" smtClean="0"/>
              <a:t>No radon-tight </a:t>
            </a:r>
            <a:r>
              <a:rPr lang="en-US" dirty="0" smtClean="0"/>
              <a:t>enclosure</a:t>
            </a:r>
            <a:endParaRPr lang="en-US" dirty="0" smtClean="0"/>
          </a:p>
          <a:p>
            <a:r>
              <a:rPr lang="en-US" dirty="0" smtClean="0"/>
              <a:t>Front lead wall incomplete</a:t>
            </a:r>
          </a:p>
          <a:p>
            <a:endParaRPr lang="en-US" dirty="0" smtClean="0"/>
          </a:p>
          <a:p>
            <a:r>
              <a:rPr lang="en-US" dirty="0" smtClean="0"/>
              <a:t>Detector filled with enriched xenon by spring 2011 (80% Xe-136)</a:t>
            </a:r>
          </a:p>
          <a:p>
            <a:r>
              <a:rPr lang="en-US" dirty="0" smtClean="0"/>
              <a:t>Daily calibration runs</a:t>
            </a:r>
          </a:p>
          <a:p>
            <a:pPr lvl="1"/>
            <a:r>
              <a:rPr lang="en-US" dirty="0" smtClean="0"/>
              <a:t>Charge injection</a:t>
            </a:r>
          </a:p>
          <a:p>
            <a:pPr lvl="1"/>
            <a:r>
              <a:rPr lang="en-US" dirty="0" smtClean="0"/>
              <a:t>Co-60</a:t>
            </a:r>
          </a:p>
          <a:p>
            <a:pPr lvl="1"/>
            <a:r>
              <a:rPr lang="en-US" dirty="0" smtClean="0"/>
              <a:t>Th-228</a:t>
            </a:r>
          </a:p>
          <a:p>
            <a:pPr lvl="1"/>
            <a:r>
              <a:rPr lang="en-US" dirty="0" smtClean="0"/>
              <a:t>Cs-137</a:t>
            </a:r>
          </a:p>
          <a:p>
            <a:pPr lvl="1"/>
            <a:r>
              <a:rPr lang="en-US" dirty="0" smtClean="0"/>
              <a:t>Light pulses</a:t>
            </a:r>
          </a:p>
          <a:p>
            <a:r>
              <a:rPr lang="en-US" dirty="0" smtClean="0"/>
              <a:t>Optimization of energy resolution</a:t>
            </a:r>
          </a:p>
          <a:p>
            <a:r>
              <a:rPr lang="en-US" dirty="0" smtClean="0"/>
              <a:t>Measurement of T</a:t>
            </a:r>
            <a:r>
              <a:rPr lang="en-US" baseline="-25000" dirty="0" smtClean="0"/>
              <a:t>1/2</a:t>
            </a:r>
            <a:r>
              <a:rPr lang="en-US" dirty="0" smtClean="0"/>
              <a:t> for 2</a:t>
            </a:r>
            <a:r>
              <a:rPr lang="en-US" dirty="0" smtClean="0">
                <a:latin typeface="Symbol" pitchFamily="18" charset="2"/>
              </a:rPr>
              <a:t>nbb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5" name="Picture 8" descr="P1010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83400" y="2286000"/>
            <a:ext cx="5181600" cy="690879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</a:t>
            </a:r>
            <a:r>
              <a:rPr lang="en-US" dirty="0" smtClean="0"/>
              <a:t>Example (single-site)</a:t>
            </a:r>
            <a:endParaRPr lang="en-US" dirty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3200" y="2057400"/>
            <a:ext cx="9982200" cy="743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</a:t>
            </a:r>
            <a:r>
              <a:rPr lang="en-US" dirty="0" smtClean="0"/>
              <a:t>Example (multiple-site)</a:t>
            </a:r>
            <a:endParaRPr lang="en-US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9400" y="2133600"/>
            <a:ext cx="9751792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smtClean="0"/>
              <a:t>Reconstructed</a:t>
            </a:r>
            <a:endParaRPr lang="en-US" dirty="0"/>
          </a:p>
        </p:txBody>
      </p:sp>
      <p:pic>
        <p:nvPicPr>
          <p:cNvPr id="3" name="Picture 2" descr="run2464_31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2514600"/>
            <a:ext cx="6383179" cy="4110990"/>
          </a:xfrm>
          <a:prstGeom prst="rect">
            <a:avLst/>
          </a:prstGeom>
        </p:spPr>
      </p:pic>
      <p:pic>
        <p:nvPicPr>
          <p:cNvPr id="4" name="Picture 3" descr="run2493_evt4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00" y="4876800"/>
            <a:ext cx="6315075" cy="421624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Scintillation Light Detection, Reconstruction Efficiency &amp; Particle Identification (alpha/electron)</a:t>
            </a:r>
            <a:endParaRPr lang="en-US" dirty="0"/>
          </a:p>
        </p:txBody>
      </p:sp>
      <p:pic>
        <p:nvPicPr>
          <p:cNvPr id="3" name="Picture 2" descr="threshold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2667000"/>
            <a:ext cx="5802912" cy="5588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1400" y="3733800"/>
            <a:ext cx="6477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Full 3D reconstruction depends on </a:t>
            </a:r>
            <a:r>
              <a:rPr lang="en-US" sz="3200" b="1" dirty="0" smtClean="0"/>
              <a:t>efficient detection of </a:t>
            </a:r>
            <a:r>
              <a:rPr lang="en-US" sz="3200" b="1" dirty="0" smtClean="0"/>
              <a:t>the scintillation </a:t>
            </a:r>
            <a:r>
              <a:rPr lang="en-US" sz="3200" b="1" dirty="0" smtClean="0"/>
              <a:t>light (t</a:t>
            </a:r>
            <a:r>
              <a:rPr lang="en-US" sz="3200" b="1" baseline="-25000" dirty="0" smtClean="0"/>
              <a:t>0</a:t>
            </a:r>
            <a:r>
              <a:rPr lang="en-US" sz="3200" b="1" dirty="0" smtClean="0"/>
              <a:t>)</a:t>
            </a:r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b="1" dirty="0" smtClean="0"/>
              <a:t>Particle identification is based on the detection of both channels (light + charge)</a:t>
            </a:r>
            <a:endParaRPr lang="en-US" sz="3200" b="1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 &amp; Neutrino-less Double Beta Decay</a:t>
            </a:r>
            <a:endParaRPr lang="en-US" dirty="0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800" y="2438400"/>
            <a:ext cx="532315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5778" name="Object 3"/>
          <p:cNvGraphicFramePr>
            <a:graphicFrameLocks noChangeAspect="1"/>
          </p:cNvGraphicFramePr>
          <p:nvPr/>
        </p:nvGraphicFramePr>
        <p:xfrm>
          <a:off x="1854200" y="7086600"/>
          <a:ext cx="3482975" cy="457200"/>
        </p:xfrm>
        <a:graphic>
          <a:graphicData uri="http://schemas.openxmlformats.org/presentationml/2006/ole">
            <p:oleObj spid="_x0000_s75778" name="Equation" r:id="rId4" imgW="1739880" imgH="228600" progId="Equation.3">
              <p:embed/>
            </p:oleObj>
          </a:graphicData>
        </a:graphic>
      </p:graphicFrame>
      <p:graphicFrame>
        <p:nvGraphicFramePr>
          <p:cNvPr id="75779" name="Object 28"/>
          <p:cNvGraphicFramePr>
            <a:graphicFrameLocks noChangeAspect="1"/>
          </p:cNvGraphicFramePr>
          <p:nvPr/>
        </p:nvGraphicFramePr>
        <p:xfrm>
          <a:off x="1016000" y="7696200"/>
          <a:ext cx="5421313" cy="630238"/>
        </p:xfrm>
        <a:graphic>
          <a:graphicData uri="http://schemas.openxmlformats.org/presentationml/2006/ole">
            <p:oleObj spid="_x0000_s75779" name="Equation" r:id="rId5" imgW="2730240" imgH="317160" progId="Equation.3">
              <p:embed/>
            </p:oleObj>
          </a:graphicData>
        </a:graphic>
      </p:graphicFrame>
      <p:graphicFrame>
        <p:nvGraphicFramePr>
          <p:cNvPr id="75780" name="Object 21"/>
          <p:cNvGraphicFramePr>
            <a:graphicFrameLocks noChangeAspect="1"/>
          </p:cNvGraphicFramePr>
          <p:nvPr/>
        </p:nvGraphicFramePr>
        <p:xfrm>
          <a:off x="2006600" y="8534400"/>
          <a:ext cx="3117850" cy="914400"/>
        </p:xfrm>
        <a:graphic>
          <a:graphicData uri="http://schemas.openxmlformats.org/presentationml/2006/ole">
            <p:oleObj spid="_x0000_s75780" name="Equation" r:id="rId6" imgW="1562040" imgH="457200" progId="Equation.3">
              <p:embed/>
            </p:oleObj>
          </a:graphicData>
        </a:graphic>
      </p:graphicFrame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7200" y="2362200"/>
            <a:ext cx="5376862" cy="503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883400" y="7620000"/>
            <a:ext cx="5715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Majorana</a:t>
            </a:r>
            <a:r>
              <a:rPr lang="en-US" sz="2000" b="1" dirty="0" smtClean="0"/>
              <a:t> or Dirac neutrino</a:t>
            </a:r>
          </a:p>
          <a:p>
            <a:endParaRPr lang="en-US" sz="1200" b="1" dirty="0" smtClean="0"/>
          </a:p>
          <a:p>
            <a:r>
              <a:rPr lang="en-US" sz="2000" b="1" dirty="0" smtClean="0"/>
              <a:t>Lepton number violating process (empirical)</a:t>
            </a:r>
          </a:p>
          <a:p>
            <a:endParaRPr lang="en-US" sz="1200" b="1" dirty="0" smtClean="0"/>
          </a:p>
          <a:p>
            <a:r>
              <a:rPr lang="en-US" sz="2000" b="1" dirty="0" smtClean="0"/>
              <a:t>Mass hierarchy</a:t>
            </a:r>
          </a:p>
          <a:p>
            <a:endParaRPr lang="en-US" sz="1200" b="1" dirty="0" smtClean="0"/>
          </a:p>
          <a:p>
            <a:r>
              <a:rPr lang="en-US" sz="2000" b="1" dirty="0" smtClean="0"/>
              <a:t>Absolute neutrino mass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EXO-200 Source Calibration System</a:t>
            </a:r>
            <a:endParaRPr lang="en-US" dirty="0"/>
          </a:p>
        </p:txBody>
      </p:sp>
      <p:pic>
        <p:nvPicPr>
          <p:cNvPr id="3" name="Picture 19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778" y="2961382"/>
            <a:ext cx="5814022" cy="3810000"/>
          </a:xfrm>
          <a:prstGeom prst="rect">
            <a:avLst/>
          </a:prstGeom>
        </p:spPr>
      </p:pic>
      <p:pic>
        <p:nvPicPr>
          <p:cNvPr id="4" name="Picture 18" descr="xy_d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356" y="3142330"/>
            <a:ext cx="3909444" cy="3857652"/>
          </a:xfrm>
          <a:prstGeom prst="rect">
            <a:avLst/>
          </a:prstGeom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 flipH="1" flipV="1">
            <a:off x="5969000" y="6095107"/>
            <a:ext cx="615950" cy="152400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 flipV="1">
            <a:off x="6540816" y="5790307"/>
            <a:ext cx="45719" cy="458788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>
            <a:off x="6273799" y="6247507"/>
            <a:ext cx="311150" cy="142875"/>
          </a:xfrm>
          <a:prstGeom prst="line">
            <a:avLst/>
          </a:prstGeom>
          <a:noFill/>
          <a:ln w="25560">
            <a:solidFill>
              <a:srgbClr val="FFFFFF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502400" y="5628382"/>
            <a:ext cx="228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 defTabSz="828675" hangingPunct="0">
              <a:spcBef>
                <a:spcPts val="913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CA" sz="1500" b="1" dirty="0" err="1">
                <a:solidFill>
                  <a:srgbClr val="FFFFFF"/>
                </a:solidFill>
              </a:rPr>
              <a:t>y</a:t>
            </a:r>
            <a:endParaRPr lang="en-CA" sz="1500" b="1" dirty="0">
              <a:solidFill>
                <a:srgbClr val="FFFFFF"/>
              </a:solidFill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048374" y="5790307"/>
            <a:ext cx="225425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 defTabSz="828675" hangingPunct="0">
              <a:spcBef>
                <a:spcPts val="913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CA" sz="1500" b="1" dirty="0" err="1">
                <a:solidFill>
                  <a:srgbClr val="FFFFFF"/>
                </a:solidFill>
              </a:rPr>
              <a:t>z</a:t>
            </a:r>
            <a:endParaRPr lang="en-CA" sz="1500" b="1" dirty="0">
              <a:solidFill>
                <a:srgbClr val="FFFFFF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048374" y="6237982"/>
            <a:ext cx="392113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  <a:spAutoFit/>
          </a:bodyPr>
          <a:lstStyle/>
          <a:p>
            <a:pPr defTabSz="828675" hangingPunct="0">
              <a:spcBef>
                <a:spcPts val="913"/>
              </a:spcBef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CA" sz="1500" b="1" dirty="0" err="1">
                <a:solidFill>
                  <a:srgbClr val="FFFFFF"/>
                </a:solidFill>
              </a:rPr>
              <a:t>x</a:t>
            </a:r>
            <a:endParaRPr lang="en-CA" sz="1500" b="1" dirty="0">
              <a:solidFill>
                <a:srgbClr val="FFFFFF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44600" y="3037582"/>
            <a:ext cx="2667000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07988" hangingPunct="0">
              <a:spcAft>
                <a:spcPts val="1288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657225" algn="l"/>
              </a:tabLst>
            </a:pPr>
            <a:r>
              <a:rPr lang="en-CA" sz="2400" b="1" baseline="30000" dirty="0" smtClean="0">
                <a:solidFill>
                  <a:schemeClr val="bg1"/>
                </a:solidFill>
              </a:rPr>
              <a:t>137</a:t>
            </a:r>
            <a:r>
              <a:rPr lang="en-CA" sz="2400" b="1" dirty="0" smtClean="0">
                <a:solidFill>
                  <a:schemeClr val="bg1"/>
                </a:solidFill>
              </a:rPr>
              <a:t>Cs, </a:t>
            </a:r>
            <a:r>
              <a:rPr lang="en-CA" sz="2400" b="1" baseline="30000" dirty="0" smtClean="0">
                <a:solidFill>
                  <a:schemeClr val="bg1"/>
                </a:solidFill>
              </a:rPr>
              <a:t>60</a:t>
            </a:r>
            <a:r>
              <a:rPr lang="en-CA" sz="2400" b="1" dirty="0" smtClean="0">
                <a:solidFill>
                  <a:schemeClr val="bg1"/>
                </a:solidFill>
              </a:rPr>
              <a:t>Co, </a:t>
            </a:r>
            <a:r>
              <a:rPr lang="en-CA" sz="2400" b="1" baseline="30000" dirty="0" smtClean="0">
                <a:solidFill>
                  <a:schemeClr val="bg1"/>
                </a:solidFill>
              </a:rPr>
              <a:t>228</a:t>
            </a:r>
            <a:r>
              <a:rPr lang="en-CA" sz="2400" b="1" dirty="0" smtClean="0">
                <a:solidFill>
                  <a:schemeClr val="bg1"/>
                </a:solidFill>
              </a:rPr>
              <a:t>Th</a:t>
            </a:r>
          </a:p>
          <a:p>
            <a:pPr defTabSz="407988" hangingPunct="0">
              <a:spcAft>
                <a:spcPts val="1288"/>
              </a:spcAft>
              <a:buClr>
                <a:srgbClr val="000000"/>
              </a:buClr>
              <a:buSzPct val="100000"/>
              <a:buFont typeface="Times New Roman" charset="0"/>
              <a:buNone/>
              <a:tabLst>
                <a:tab pos="657225" algn="l"/>
              </a:tabLst>
            </a:pPr>
            <a:endParaRPr lang="en-CA" sz="2000" b="1" baseline="30000" dirty="0">
              <a:solidFill>
                <a:srgbClr val="000000"/>
              </a:solidFill>
            </a:endParaRPr>
          </a:p>
        </p:txBody>
      </p:sp>
      <p:pic>
        <p:nvPicPr>
          <p:cNvPr id="12" name="Picture 11" descr="sour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600" y="6466582"/>
            <a:ext cx="1828800" cy="15769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6200" y="7076182"/>
            <a:ext cx="91759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Cryogenic source calibration handling system</a:t>
            </a:r>
          </a:p>
          <a:p>
            <a:r>
              <a:rPr lang="en-US" sz="3200" b="1" dirty="0" smtClean="0"/>
              <a:t>Ultra-low activity copper </a:t>
            </a:r>
            <a:r>
              <a:rPr lang="en-US" sz="3200" b="1" dirty="0" smtClean="0"/>
              <a:t>tube </a:t>
            </a:r>
            <a:r>
              <a:rPr lang="en-US" sz="3200" b="1" dirty="0" smtClean="0"/>
              <a:t>&amp;</a:t>
            </a:r>
            <a:r>
              <a:rPr lang="en-US" sz="3200" b="1" dirty="0" smtClean="0"/>
              <a:t> </a:t>
            </a:r>
            <a:r>
              <a:rPr lang="en-US" sz="3200" b="1" dirty="0" smtClean="0"/>
              <a:t>Teflon pearls</a:t>
            </a:r>
            <a:endParaRPr lang="en-US" sz="3200" b="1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Xenon Purity</a:t>
            </a:r>
            <a:endParaRPr lang="en-US" dirty="0"/>
          </a:p>
        </p:txBody>
      </p:sp>
      <p:pic>
        <p:nvPicPr>
          <p:cNvPr id="3" name="Picture 2" descr="electron_lifetime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2133600"/>
            <a:ext cx="7162800" cy="6093600"/>
          </a:xfrm>
          <a:prstGeom prst="rect">
            <a:avLst/>
          </a:prstGeom>
        </p:spPr>
      </p:pic>
      <p:pic>
        <p:nvPicPr>
          <p:cNvPr id="4" name="Picture 3" descr="flo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6858000"/>
            <a:ext cx="6522799" cy="1976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9000" y="90678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Maximum electron drift time ~ 100 </a:t>
            </a:r>
            <a:r>
              <a:rPr lang="en-US" sz="2400" b="1" dirty="0" smtClean="0">
                <a:latin typeface="Symbol" pitchFamily="18" charset="2"/>
              </a:rPr>
              <a:t>m</a:t>
            </a:r>
            <a:r>
              <a:rPr lang="en-US" sz="2400" b="1" dirty="0" smtClean="0"/>
              <a:t>s (@ 0.19 cm/</a:t>
            </a:r>
            <a:r>
              <a:rPr lang="en-US" sz="2400" b="1" dirty="0" smtClean="0">
                <a:latin typeface="Symbol" pitchFamily="18" charset="2"/>
              </a:rPr>
              <a:t>m</a:t>
            </a:r>
            <a:r>
              <a:rPr lang="en-US" sz="2400" b="1" dirty="0" smtClean="0"/>
              <a:t>s)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68800" y="3429000"/>
            <a:ext cx="2483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1/2</a:t>
            </a:r>
            <a:r>
              <a:rPr lang="en-US" sz="3200" b="1" dirty="0" smtClean="0">
                <a:solidFill>
                  <a:srgbClr val="FF0000"/>
                </a:solidFill>
              </a:rPr>
              <a:t> for 0</a:t>
            </a:r>
            <a:r>
              <a:rPr lang="en-US" sz="3200" b="1" dirty="0" smtClean="0">
                <a:solidFill>
                  <a:srgbClr val="FF0000"/>
                </a:solidFill>
                <a:latin typeface="Symbol" pitchFamily="18" charset="2"/>
              </a:rPr>
              <a:t>nbb</a:t>
            </a:r>
            <a:endParaRPr lang="en-US" sz="3200" b="1" dirty="0">
              <a:solidFill>
                <a:srgbClr val="FF0000"/>
              </a:solidFill>
              <a:latin typeface="Symbol" pitchFamily="18" charset="2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Calibration (charge only!)</a:t>
            </a:r>
            <a:endParaRPr lang="en-US" dirty="0"/>
          </a:p>
        </p:txBody>
      </p:sp>
      <p:pic>
        <p:nvPicPr>
          <p:cNvPr id="3" name="Picture 2" descr="Energy_residual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41" y="2971800"/>
            <a:ext cx="6353759" cy="5181600"/>
          </a:xfrm>
          <a:prstGeom prst="rect">
            <a:avLst/>
          </a:prstGeom>
        </p:spPr>
      </p:pic>
      <p:pic>
        <p:nvPicPr>
          <p:cNvPr id="4" name="Picture 3" descr="energy_resolu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027" y="2514600"/>
            <a:ext cx="6039173" cy="574695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Event Selection Example</a:t>
            </a:r>
            <a:endParaRPr lang="en-US" dirty="0"/>
          </a:p>
        </p:txBody>
      </p:sp>
      <p:pic>
        <p:nvPicPr>
          <p:cNvPr id="3" name="Picture 2" descr="alpha_beta_dis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778" y="2438400"/>
            <a:ext cx="5752022" cy="4038600"/>
          </a:xfrm>
          <a:prstGeom prst="rect">
            <a:avLst/>
          </a:prstGeom>
        </p:spPr>
      </p:pic>
      <p:pic>
        <p:nvPicPr>
          <p:cNvPr id="4" name="Picture 3" descr="Rn_ev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209800"/>
            <a:ext cx="6705600" cy="4614757"/>
          </a:xfrm>
          <a:prstGeom prst="rect">
            <a:avLst/>
          </a:prstGeom>
        </p:spPr>
      </p:pic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8026400" y="6477000"/>
            <a:ext cx="403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800" b="1" baseline="30000" dirty="0">
                <a:latin typeface="Calibri" charset="0"/>
                <a:ea typeface="ＭＳ Ｐゴシック" charset="-128"/>
                <a:cs typeface="ＭＳ Ｐゴシック" charset="-128"/>
              </a:rPr>
              <a:t>214</a:t>
            </a:r>
            <a:r>
              <a:rPr lang="en-US" sz="2800" b="1" dirty="0">
                <a:latin typeface="Calibri" charset="0"/>
                <a:ea typeface="ＭＳ Ｐゴシック" charset="-128"/>
                <a:cs typeface="ＭＳ Ｐゴシック" charset="-128"/>
              </a:rPr>
              <a:t>Bi – </a:t>
            </a:r>
            <a:r>
              <a:rPr lang="en-US" sz="2800" b="1" baseline="30000" dirty="0">
                <a:latin typeface="Calibri" charset="0"/>
                <a:ea typeface="ＭＳ Ｐゴシック" charset="-128"/>
                <a:cs typeface="ＭＳ Ｐゴシック" charset="-128"/>
              </a:rPr>
              <a:t>214</a:t>
            </a:r>
            <a:r>
              <a:rPr lang="en-US" sz="2800" b="1" dirty="0">
                <a:latin typeface="Calibri" charset="0"/>
                <a:ea typeface="ＭＳ Ｐゴシック" charset="-128"/>
                <a:cs typeface="ＭＳ Ｐゴシック" charset="-128"/>
              </a:rPr>
              <a:t>Po </a:t>
            </a:r>
            <a:r>
              <a:rPr lang="en-US" sz="2800" b="1" dirty="0" smtClean="0">
                <a:latin typeface="Calibri" charset="0"/>
                <a:ea typeface="ＭＳ Ｐゴシック" charset="-128"/>
                <a:cs typeface="ＭＳ Ｐゴシック" charset="-128"/>
              </a:rPr>
              <a:t>correlations</a:t>
            </a:r>
            <a:endParaRPr lang="en-US" sz="2800" b="1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7" name="Gerade Verbindung mit Pfeil 35"/>
          <p:cNvCxnSpPr/>
          <p:nvPr/>
        </p:nvCxnSpPr>
        <p:spPr bwMode="auto">
          <a:xfrm rot="5400000" flipH="1" flipV="1">
            <a:off x="1598633" y="3913167"/>
            <a:ext cx="1196934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39"/>
          <p:cNvCxnSpPr/>
          <p:nvPr/>
        </p:nvCxnSpPr>
        <p:spPr bwMode="auto">
          <a:xfrm>
            <a:off x="1778000" y="5486400"/>
            <a:ext cx="18288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40"/>
          <p:cNvSpPr txBox="1">
            <a:spLocks noChangeArrowheads="1"/>
          </p:cNvSpPr>
          <p:nvPr/>
        </p:nvSpPr>
        <p:spPr bwMode="auto">
          <a:xfrm>
            <a:off x="1549400" y="4953000"/>
            <a:ext cx="1354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800" b="1" dirty="0" err="1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β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-decay</a:t>
            </a:r>
          </a:p>
        </p:txBody>
      </p:sp>
      <p:cxnSp>
        <p:nvCxnSpPr>
          <p:cNvPr id="10" name="Gerade Verbindung mit Pfeil 43"/>
          <p:cNvCxnSpPr/>
          <p:nvPr/>
        </p:nvCxnSpPr>
        <p:spPr bwMode="auto">
          <a:xfrm rot="16200000" flipV="1">
            <a:off x="4473692" y="4162308"/>
            <a:ext cx="1023142" cy="4709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45"/>
          <p:cNvCxnSpPr/>
          <p:nvPr/>
        </p:nvCxnSpPr>
        <p:spPr bwMode="auto">
          <a:xfrm rot="16200000" flipH="1">
            <a:off x="5168900" y="5372100"/>
            <a:ext cx="6096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46"/>
          <p:cNvSpPr txBox="1">
            <a:spLocks noChangeArrowheads="1"/>
          </p:cNvSpPr>
          <p:nvPr/>
        </p:nvSpPr>
        <p:spPr bwMode="auto">
          <a:xfrm>
            <a:off x="5054600" y="4800600"/>
            <a:ext cx="13703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2800" b="1" dirty="0" err="1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α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-decay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400" y="7239000"/>
            <a:ext cx="1219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Bi-Po delayed coincidence analysis gives consistent results with </a:t>
            </a:r>
            <a:r>
              <a:rPr lang="en-US" sz="2800" b="1" dirty="0" smtClean="0"/>
              <a:t>those from </a:t>
            </a:r>
            <a:r>
              <a:rPr lang="en-US" sz="2800" b="1" dirty="0" smtClean="0"/>
              <a:t>direct alpha spectroscopy: </a:t>
            </a:r>
            <a:r>
              <a:rPr lang="en-US" sz="2800" b="1" dirty="0" err="1" smtClean="0"/>
              <a:t>A</a:t>
            </a:r>
            <a:r>
              <a:rPr lang="en-US" sz="2800" b="1" baseline="-25000" dirty="0" err="1" smtClean="0"/>
              <a:t>Rn</a:t>
            </a:r>
            <a:r>
              <a:rPr lang="en-US" sz="2800" b="1" dirty="0" smtClean="0"/>
              <a:t> = 4.5 </a:t>
            </a:r>
            <a:r>
              <a:rPr lang="en-US" sz="2800" b="1" dirty="0" err="1" smtClean="0">
                <a:latin typeface="Symbol" pitchFamily="18" charset="2"/>
              </a:rPr>
              <a:t>m</a:t>
            </a:r>
            <a:r>
              <a:rPr lang="en-US" sz="2800" b="1" dirty="0" err="1" smtClean="0"/>
              <a:t>Bq</a:t>
            </a:r>
            <a:r>
              <a:rPr lang="en-US" sz="2800" b="1" dirty="0" smtClean="0"/>
              <a:t>/kg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Radon activity compatible with expected value before radon trap installation &amp; commissioning</a:t>
            </a:r>
            <a:endParaRPr lang="en-US" sz="2800" b="1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Allowed Double Beta Signal</a:t>
            </a:r>
            <a:endParaRPr lang="en-US" dirty="0"/>
          </a:p>
        </p:txBody>
      </p:sp>
      <p:pic>
        <p:nvPicPr>
          <p:cNvPr id="4" name="Picture 7" descr="single-cluster_colo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2438400"/>
            <a:ext cx="5867400" cy="5673258"/>
          </a:xfrm>
          <a:prstGeom prst="rect">
            <a:avLst/>
          </a:prstGeom>
        </p:spPr>
      </p:pic>
      <p:pic>
        <p:nvPicPr>
          <p:cNvPr id="5" name="Picture 8" descr="multi-cluster_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2438400"/>
            <a:ext cx="5562600" cy="5552486"/>
          </a:xfrm>
          <a:prstGeom prst="rect">
            <a:avLst/>
          </a:prstGeom>
        </p:spPr>
      </p:pic>
      <p:pic>
        <p:nvPicPr>
          <p:cNvPr id="6" name="Picture 9" descr="multi-cluster-zoom_col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200" y="2667000"/>
            <a:ext cx="3810000" cy="3775174"/>
          </a:xfrm>
          <a:prstGeom prst="rect">
            <a:avLst/>
          </a:prstGeom>
          <a:effectLst>
            <a:outerShdw blurRad="79375" dist="889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feld 34"/>
          <p:cNvSpPr txBox="1"/>
          <p:nvPr/>
        </p:nvSpPr>
        <p:spPr>
          <a:xfrm>
            <a:off x="2844800" y="2667000"/>
            <a:ext cx="35044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31 live-days of data</a:t>
            </a:r>
          </a:p>
          <a:p>
            <a:r>
              <a:rPr lang="en-US" sz="2800" b="1" dirty="0" smtClean="0"/>
              <a:t>63 kg active mass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54200" y="8458200"/>
            <a:ext cx="952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T</a:t>
            </a:r>
            <a:r>
              <a:rPr lang="en-US" sz="3200" b="1" baseline="-25000" dirty="0" smtClean="0">
                <a:solidFill>
                  <a:srgbClr val="002060"/>
                </a:solidFill>
              </a:rPr>
              <a:t>1/2</a:t>
            </a:r>
            <a:r>
              <a:rPr lang="en-US" sz="3200" b="1" dirty="0" smtClean="0">
                <a:solidFill>
                  <a:srgbClr val="002060"/>
                </a:solidFill>
              </a:rPr>
              <a:t> = 2.11 ± 0.04 (stat) ± 0.21 (sys) x 10</a:t>
            </a:r>
            <a:r>
              <a:rPr lang="en-US" sz="3200" b="1" baseline="30000" dirty="0" smtClean="0">
                <a:solidFill>
                  <a:srgbClr val="002060"/>
                </a:solidFill>
              </a:rPr>
              <a:t>21</a:t>
            </a:r>
            <a:r>
              <a:rPr lang="en-US" sz="3200" b="1" dirty="0" smtClean="0">
                <a:solidFill>
                  <a:srgbClr val="002060"/>
                </a:solidFill>
              </a:rPr>
              <a:t> years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8600" y="2057400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Single-site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88400" y="2057400"/>
            <a:ext cx="228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Multiple-site</a:t>
            </a:r>
            <a:endParaRPr lang="en-US" sz="2800" b="1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000" y="4191000"/>
            <a:ext cx="11734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What can be done for future ton-scale detector(s) with background requirement of the order of 1 #/ton/year?</a:t>
            </a:r>
          </a:p>
          <a:p>
            <a:endParaRPr lang="en-US" sz="3400" b="1" dirty="0" smtClean="0"/>
          </a:p>
          <a:p>
            <a:r>
              <a:rPr lang="en-US" sz="3400" b="1" dirty="0" smtClean="0"/>
              <a:t>EXO: final state tagging (potentially zero background)!</a:t>
            </a:r>
            <a:endParaRPr lang="en-US" sz="3400" b="1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304800"/>
            <a:ext cx="11054080" cy="1417320"/>
          </a:xfrm>
          <a:ln/>
        </p:spPr>
        <p:txBody>
          <a:bodyPr/>
          <a:lstStyle/>
          <a:p>
            <a:pPr eaLnBrk="1" hangingPunct="1">
              <a:tabLst>
                <a:tab pos="0" algn="l"/>
                <a:tab pos="650230" algn="l"/>
                <a:tab pos="1300460" algn="l"/>
                <a:tab pos="1950690" algn="l"/>
                <a:tab pos="2600919" algn="l"/>
                <a:tab pos="3251149" algn="l"/>
                <a:tab pos="3901379" algn="l"/>
                <a:tab pos="4551609" algn="l"/>
                <a:tab pos="5201839" algn="l"/>
                <a:tab pos="5852069" algn="l"/>
                <a:tab pos="6502298" algn="l"/>
                <a:tab pos="7152528" algn="l"/>
                <a:tab pos="7802758" algn="l"/>
                <a:tab pos="8452988" algn="l"/>
                <a:tab pos="9103218" algn="l"/>
                <a:tab pos="9753448" algn="l"/>
                <a:tab pos="10403677" algn="l"/>
                <a:tab pos="11053907" algn="l"/>
                <a:tab pos="11704137" algn="l"/>
                <a:tab pos="12354367" algn="l"/>
                <a:tab pos="13004597" algn="l"/>
              </a:tabLst>
            </a:pPr>
            <a:r>
              <a:rPr lang="en-US" dirty="0" smtClean="0"/>
              <a:t>Barium </a:t>
            </a:r>
            <a:r>
              <a:rPr lang="en-US" dirty="0" smtClean="0"/>
              <a:t>Ion Tagging Concept</a:t>
            </a:r>
            <a:endParaRPr lang="de-DE" dirty="0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0" y="2209801"/>
            <a:ext cx="13004800" cy="715038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 algn="ctr"/>
            <a:endParaRPr lang="en-US"/>
          </a:p>
        </p:txBody>
      </p:sp>
      <p:sp>
        <p:nvSpPr>
          <p:cNvPr id="193540" name="Oval 4"/>
          <p:cNvSpPr>
            <a:spLocks noChangeArrowheads="1"/>
          </p:cNvSpPr>
          <p:nvPr/>
        </p:nvSpPr>
        <p:spPr bwMode="auto">
          <a:xfrm>
            <a:off x="5682828" y="4948485"/>
            <a:ext cx="2027484" cy="4334933"/>
          </a:xfrm>
          <a:prstGeom prst="ellipse">
            <a:avLst/>
          </a:prstGeom>
          <a:blipFill dpi="0" rotWithShape="0">
            <a:blip r:embed="rId3">
              <a:alphaModFix amt="49000"/>
            </a:blip>
            <a:srcRect/>
            <a:tile tx="0" ty="0" sx="100000" sy="100000" flip="none" algn="tl"/>
          </a:blip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11704320" y="7628467"/>
            <a:ext cx="1300480" cy="506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27998" tIns="66559" rIns="127998" bIns="66559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650230" algn="l"/>
                <a:tab pos="1300460" algn="l"/>
                <a:tab pos="1950690" algn="l"/>
                <a:tab pos="2600919" algn="l"/>
                <a:tab pos="3251149" algn="l"/>
                <a:tab pos="3901379" algn="l"/>
                <a:tab pos="4551609" algn="l"/>
                <a:tab pos="5201839" algn="l"/>
                <a:tab pos="5852069" algn="l"/>
                <a:tab pos="6502298" algn="l"/>
                <a:tab pos="7152528" algn="l"/>
                <a:tab pos="7802758" algn="l"/>
                <a:tab pos="8452988" algn="l"/>
                <a:tab pos="9103218" algn="l"/>
                <a:tab pos="9753448" algn="l"/>
                <a:tab pos="10403677" algn="l"/>
                <a:tab pos="11053907" algn="l"/>
                <a:tab pos="11704137" algn="l"/>
                <a:tab pos="12354367" algn="l"/>
                <a:tab pos="13004597" algn="l"/>
              </a:tabLst>
            </a:pPr>
            <a:r>
              <a:rPr lang="en-US" sz="2600" dirty="0">
                <a:latin typeface="Rockwell" pitchFamily="16" charset="0"/>
                <a:ea typeface="ＭＳ Ｐゴシック" pitchFamily="34" charset="-128"/>
              </a:rPr>
              <a:t>CCD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949245" y="4919134"/>
            <a:ext cx="1959751" cy="4332676"/>
            <a:chOff x="2635" y="1920"/>
            <a:chExt cx="868" cy="1919"/>
          </a:xfrm>
        </p:grpSpPr>
        <p:sp>
          <p:nvSpPr>
            <p:cNvPr id="193543" name="Oval 7"/>
            <p:cNvSpPr>
              <a:spLocks noChangeArrowheads="1"/>
            </p:cNvSpPr>
            <p:nvPr/>
          </p:nvSpPr>
          <p:spPr bwMode="auto">
            <a:xfrm rot="16200000">
              <a:off x="2110" y="2445"/>
              <a:ext cx="1920" cy="869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664" y="2743"/>
              <a:ext cx="144" cy="282"/>
              <a:chOff x="2664" y="2743"/>
              <a:chExt cx="144" cy="282"/>
            </a:xfrm>
          </p:grpSpPr>
          <p:sp>
            <p:nvSpPr>
              <p:cNvPr id="193545" name="Oval 9"/>
              <p:cNvSpPr>
                <a:spLocks noChangeArrowheads="1"/>
              </p:cNvSpPr>
              <p:nvPr/>
            </p:nvSpPr>
            <p:spPr bwMode="auto">
              <a:xfrm rot="16200000">
                <a:off x="2595" y="2813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46" name="Oval 10"/>
              <p:cNvSpPr>
                <a:spLocks noChangeArrowheads="1"/>
              </p:cNvSpPr>
              <p:nvPr/>
            </p:nvSpPr>
            <p:spPr bwMode="auto">
              <a:xfrm rot="16200000">
                <a:off x="2641" y="2822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693" y="3057"/>
              <a:ext cx="144" cy="282"/>
              <a:chOff x="2693" y="3057"/>
              <a:chExt cx="144" cy="282"/>
            </a:xfrm>
          </p:grpSpPr>
          <p:sp>
            <p:nvSpPr>
              <p:cNvPr id="193548" name="Oval 12"/>
              <p:cNvSpPr>
                <a:spLocks noChangeArrowheads="1"/>
              </p:cNvSpPr>
              <p:nvPr/>
            </p:nvSpPr>
            <p:spPr bwMode="auto">
              <a:xfrm rot="16200000">
                <a:off x="2624" y="3127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49" name="Oval 13"/>
              <p:cNvSpPr>
                <a:spLocks noChangeArrowheads="1"/>
              </p:cNvSpPr>
              <p:nvPr/>
            </p:nvSpPr>
            <p:spPr bwMode="auto">
              <a:xfrm rot="16200000">
                <a:off x="2670" y="313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780" y="3341"/>
              <a:ext cx="144" cy="282"/>
              <a:chOff x="2780" y="3341"/>
              <a:chExt cx="144" cy="282"/>
            </a:xfrm>
          </p:grpSpPr>
          <p:sp>
            <p:nvSpPr>
              <p:cNvPr id="193551" name="Oval 15"/>
              <p:cNvSpPr>
                <a:spLocks noChangeArrowheads="1"/>
              </p:cNvSpPr>
              <p:nvPr/>
            </p:nvSpPr>
            <p:spPr bwMode="auto">
              <a:xfrm rot="16200000">
                <a:off x="2711" y="3411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52" name="Oval 16"/>
              <p:cNvSpPr>
                <a:spLocks noChangeArrowheads="1"/>
              </p:cNvSpPr>
              <p:nvPr/>
            </p:nvSpPr>
            <p:spPr bwMode="auto">
              <a:xfrm rot="16200000">
                <a:off x="2757" y="3420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099" y="1987"/>
              <a:ext cx="144" cy="282"/>
              <a:chOff x="3099" y="1987"/>
              <a:chExt cx="144" cy="282"/>
            </a:xfrm>
          </p:grpSpPr>
          <p:sp>
            <p:nvSpPr>
              <p:cNvPr id="193554" name="Oval 18"/>
              <p:cNvSpPr>
                <a:spLocks noChangeArrowheads="1"/>
              </p:cNvSpPr>
              <p:nvPr/>
            </p:nvSpPr>
            <p:spPr bwMode="auto">
              <a:xfrm rot="16200000">
                <a:off x="3030" y="2057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55" name="Oval 19"/>
              <p:cNvSpPr>
                <a:spLocks noChangeArrowheads="1"/>
              </p:cNvSpPr>
              <p:nvPr/>
            </p:nvSpPr>
            <p:spPr bwMode="auto">
              <a:xfrm rot="16200000">
                <a:off x="3075" y="206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3099" y="3498"/>
              <a:ext cx="144" cy="282"/>
              <a:chOff x="3099" y="3498"/>
              <a:chExt cx="144" cy="282"/>
            </a:xfrm>
          </p:grpSpPr>
          <p:sp>
            <p:nvSpPr>
              <p:cNvPr id="193557" name="Oval 21"/>
              <p:cNvSpPr>
                <a:spLocks noChangeArrowheads="1"/>
              </p:cNvSpPr>
              <p:nvPr/>
            </p:nvSpPr>
            <p:spPr bwMode="auto">
              <a:xfrm rot="16200000">
                <a:off x="3030" y="3568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58" name="Oval 22"/>
              <p:cNvSpPr>
                <a:spLocks noChangeArrowheads="1"/>
              </p:cNvSpPr>
              <p:nvPr/>
            </p:nvSpPr>
            <p:spPr bwMode="auto">
              <a:xfrm rot="16200000">
                <a:off x="3075" y="3578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693" y="2428"/>
              <a:ext cx="144" cy="282"/>
              <a:chOff x="2693" y="2428"/>
              <a:chExt cx="144" cy="282"/>
            </a:xfrm>
          </p:grpSpPr>
          <p:sp>
            <p:nvSpPr>
              <p:cNvPr id="193560" name="Oval 24"/>
              <p:cNvSpPr>
                <a:spLocks noChangeArrowheads="1"/>
              </p:cNvSpPr>
              <p:nvPr/>
            </p:nvSpPr>
            <p:spPr bwMode="auto">
              <a:xfrm rot="16200000">
                <a:off x="2624" y="2498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61" name="Oval 25"/>
              <p:cNvSpPr>
                <a:spLocks noChangeArrowheads="1"/>
              </p:cNvSpPr>
              <p:nvPr/>
            </p:nvSpPr>
            <p:spPr bwMode="auto">
              <a:xfrm rot="16200000">
                <a:off x="2670" y="250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2780" y="2145"/>
              <a:ext cx="144" cy="282"/>
              <a:chOff x="2780" y="2145"/>
              <a:chExt cx="144" cy="282"/>
            </a:xfrm>
          </p:grpSpPr>
          <p:sp>
            <p:nvSpPr>
              <p:cNvPr id="193563" name="Oval 27"/>
              <p:cNvSpPr>
                <a:spLocks noChangeArrowheads="1"/>
              </p:cNvSpPr>
              <p:nvPr/>
            </p:nvSpPr>
            <p:spPr bwMode="auto">
              <a:xfrm rot="16200000">
                <a:off x="2711" y="2215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64" name="Oval 28"/>
              <p:cNvSpPr>
                <a:spLocks noChangeArrowheads="1"/>
              </p:cNvSpPr>
              <p:nvPr/>
            </p:nvSpPr>
            <p:spPr bwMode="auto">
              <a:xfrm rot="16200000">
                <a:off x="2757" y="2224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2925" y="1987"/>
              <a:ext cx="144" cy="282"/>
              <a:chOff x="2925" y="1987"/>
              <a:chExt cx="144" cy="282"/>
            </a:xfrm>
          </p:grpSpPr>
          <p:sp>
            <p:nvSpPr>
              <p:cNvPr id="193566" name="Oval 30"/>
              <p:cNvSpPr>
                <a:spLocks noChangeArrowheads="1"/>
              </p:cNvSpPr>
              <p:nvPr/>
            </p:nvSpPr>
            <p:spPr bwMode="auto">
              <a:xfrm rot="16200000">
                <a:off x="2856" y="2057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67" name="Oval 31"/>
              <p:cNvSpPr>
                <a:spLocks noChangeArrowheads="1"/>
              </p:cNvSpPr>
              <p:nvPr/>
            </p:nvSpPr>
            <p:spPr bwMode="auto">
              <a:xfrm rot="16200000">
                <a:off x="2901" y="206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32"/>
            <p:cNvGrpSpPr>
              <a:grpSpLocks/>
            </p:cNvGrpSpPr>
            <p:nvPr/>
          </p:nvGrpSpPr>
          <p:grpSpPr bwMode="auto">
            <a:xfrm>
              <a:off x="2925" y="3498"/>
              <a:ext cx="144" cy="282"/>
              <a:chOff x="2925" y="3498"/>
              <a:chExt cx="144" cy="282"/>
            </a:xfrm>
          </p:grpSpPr>
          <p:sp>
            <p:nvSpPr>
              <p:cNvPr id="193569" name="Oval 33"/>
              <p:cNvSpPr>
                <a:spLocks noChangeArrowheads="1"/>
              </p:cNvSpPr>
              <p:nvPr/>
            </p:nvSpPr>
            <p:spPr bwMode="auto">
              <a:xfrm rot="16200000">
                <a:off x="2856" y="3568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70" name="Oval 34"/>
              <p:cNvSpPr>
                <a:spLocks noChangeArrowheads="1"/>
              </p:cNvSpPr>
              <p:nvPr/>
            </p:nvSpPr>
            <p:spPr bwMode="auto">
              <a:xfrm rot="16200000">
                <a:off x="2901" y="3578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35"/>
            <p:cNvGrpSpPr>
              <a:grpSpLocks/>
            </p:cNvGrpSpPr>
            <p:nvPr/>
          </p:nvGrpSpPr>
          <p:grpSpPr bwMode="auto">
            <a:xfrm>
              <a:off x="3012" y="2743"/>
              <a:ext cx="144" cy="282"/>
              <a:chOff x="3012" y="2743"/>
              <a:chExt cx="144" cy="282"/>
            </a:xfrm>
          </p:grpSpPr>
          <p:sp>
            <p:nvSpPr>
              <p:cNvPr id="193572" name="Oval 36"/>
              <p:cNvSpPr>
                <a:spLocks noChangeArrowheads="1"/>
              </p:cNvSpPr>
              <p:nvPr/>
            </p:nvSpPr>
            <p:spPr bwMode="auto">
              <a:xfrm rot="16200000">
                <a:off x="2943" y="2813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73" name="Oval 37"/>
              <p:cNvSpPr>
                <a:spLocks noChangeArrowheads="1"/>
              </p:cNvSpPr>
              <p:nvPr/>
            </p:nvSpPr>
            <p:spPr bwMode="auto">
              <a:xfrm rot="16200000">
                <a:off x="2988" y="2822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3156" y="2585"/>
              <a:ext cx="144" cy="282"/>
              <a:chOff x="3156" y="2585"/>
              <a:chExt cx="144" cy="282"/>
            </a:xfrm>
          </p:grpSpPr>
          <p:sp>
            <p:nvSpPr>
              <p:cNvPr id="193575" name="Oval 39"/>
              <p:cNvSpPr>
                <a:spLocks noChangeArrowheads="1"/>
              </p:cNvSpPr>
              <p:nvPr/>
            </p:nvSpPr>
            <p:spPr bwMode="auto">
              <a:xfrm rot="16200000">
                <a:off x="3087" y="2655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76" name="Oval 40"/>
              <p:cNvSpPr>
                <a:spLocks noChangeArrowheads="1"/>
              </p:cNvSpPr>
              <p:nvPr/>
            </p:nvSpPr>
            <p:spPr bwMode="auto">
              <a:xfrm rot="16200000">
                <a:off x="3133" y="2665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41"/>
            <p:cNvGrpSpPr>
              <a:grpSpLocks/>
            </p:cNvGrpSpPr>
            <p:nvPr/>
          </p:nvGrpSpPr>
          <p:grpSpPr bwMode="auto">
            <a:xfrm>
              <a:off x="3156" y="2900"/>
              <a:ext cx="144" cy="282"/>
              <a:chOff x="3156" y="2900"/>
              <a:chExt cx="144" cy="282"/>
            </a:xfrm>
          </p:grpSpPr>
          <p:sp>
            <p:nvSpPr>
              <p:cNvPr id="193578" name="Oval 42"/>
              <p:cNvSpPr>
                <a:spLocks noChangeArrowheads="1"/>
              </p:cNvSpPr>
              <p:nvPr/>
            </p:nvSpPr>
            <p:spPr bwMode="auto">
              <a:xfrm rot="16200000">
                <a:off x="3087" y="2970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79" name="Oval 43"/>
              <p:cNvSpPr>
                <a:spLocks noChangeArrowheads="1"/>
              </p:cNvSpPr>
              <p:nvPr/>
            </p:nvSpPr>
            <p:spPr bwMode="auto">
              <a:xfrm rot="16200000">
                <a:off x="3133" y="2980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44"/>
            <p:cNvGrpSpPr>
              <a:grpSpLocks/>
            </p:cNvGrpSpPr>
            <p:nvPr/>
          </p:nvGrpSpPr>
          <p:grpSpPr bwMode="auto">
            <a:xfrm>
              <a:off x="3041" y="2302"/>
              <a:ext cx="144" cy="282"/>
              <a:chOff x="3041" y="2302"/>
              <a:chExt cx="144" cy="282"/>
            </a:xfrm>
          </p:grpSpPr>
          <p:sp>
            <p:nvSpPr>
              <p:cNvPr id="193581" name="Oval 45"/>
              <p:cNvSpPr>
                <a:spLocks noChangeArrowheads="1"/>
              </p:cNvSpPr>
              <p:nvPr/>
            </p:nvSpPr>
            <p:spPr bwMode="auto">
              <a:xfrm rot="16200000">
                <a:off x="2972" y="2372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82" name="Oval 46"/>
              <p:cNvSpPr>
                <a:spLocks noChangeArrowheads="1"/>
              </p:cNvSpPr>
              <p:nvPr/>
            </p:nvSpPr>
            <p:spPr bwMode="auto">
              <a:xfrm rot="16200000">
                <a:off x="3017" y="2382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" name="Group 47"/>
            <p:cNvGrpSpPr>
              <a:grpSpLocks/>
            </p:cNvGrpSpPr>
            <p:nvPr/>
          </p:nvGrpSpPr>
          <p:grpSpPr bwMode="auto">
            <a:xfrm>
              <a:off x="3041" y="3183"/>
              <a:ext cx="144" cy="282"/>
              <a:chOff x="3041" y="3183"/>
              <a:chExt cx="144" cy="282"/>
            </a:xfrm>
          </p:grpSpPr>
          <p:sp>
            <p:nvSpPr>
              <p:cNvPr id="193584" name="Oval 48"/>
              <p:cNvSpPr>
                <a:spLocks noChangeArrowheads="1"/>
              </p:cNvSpPr>
              <p:nvPr/>
            </p:nvSpPr>
            <p:spPr bwMode="auto">
              <a:xfrm rot="16200000">
                <a:off x="2972" y="3253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85" name="Oval 49"/>
              <p:cNvSpPr>
                <a:spLocks noChangeArrowheads="1"/>
              </p:cNvSpPr>
              <p:nvPr/>
            </p:nvSpPr>
            <p:spPr bwMode="auto">
              <a:xfrm rot="16200000">
                <a:off x="3017" y="3263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" name="Group 50"/>
            <p:cNvGrpSpPr>
              <a:grpSpLocks/>
            </p:cNvGrpSpPr>
            <p:nvPr/>
          </p:nvGrpSpPr>
          <p:grpSpPr bwMode="auto">
            <a:xfrm>
              <a:off x="2867" y="2428"/>
              <a:ext cx="144" cy="282"/>
              <a:chOff x="2867" y="2428"/>
              <a:chExt cx="144" cy="282"/>
            </a:xfrm>
          </p:grpSpPr>
          <p:sp>
            <p:nvSpPr>
              <p:cNvPr id="193587" name="Oval 51"/>
              <p:cNvSpPr>
                <a:spLocks noChangeArrowheads="1"/>
              </p:cNvSpPr>
              <p:nvPr/>
            </p:nvSpPr>
            <p:spPr bwMode="auto">
              <a:xfrm rot="16200000">
                <a:off x="2798" y="2498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88" name="Oval 52"/>
              <p:cNvSpPr>
                <a:spLocks noChangeArrowheads="1"/>
              </p:cNvSpPr>
              <p:nvPr/>
            </p:nvSpPr>
            <p:spPr bwMode="auto">
              <a:xfrm rot="16200000">
                <a:off x="2843" y="250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" name="Group 53"/>
            <p:cNvGrpSpPr>
              <a:grpSpLocks/>
            </p:cNvGrpSpPr>
            <p:nvPr/>
          </p:nvGrpSpPr>
          <p:grpSpPr bwMode="auto">
            <a:xfrm>
              <a:off x="2838" y="2743"/>
              <a:ext cx="144" cy="282"/>
              <a:chOff x="2838" y="2743"/>
              <a:chExt cx="144" cy="282"/>
            </a:xfrm>
          </p:grpSpPr>
          <p:sp>
            <p:nvSpPr>
              <p:cNvPr id="193590" name="Oval 54"/>
              <p:cNvSpPr>
                <a:spLocks noChangeArrowheads="1"/>
              </p:cNvSpPr>
              <p:nvPr/>
            </p:nvSpPr>
            <p:spPr bwMode="auto">
              <a:xfrm rot="16200000">
                <a:off x="2769" y="2813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91" name="Oval 55"/>
              <p:cNvSpPr>
                <a:spLocks noChangeArrowheads="1"/>
              </p:cNvSpPr>
              <p:nvPr/>
            </p:nvSpPr>
            <p:spPr bwMode="auto">
              <a:xfrm rot="16200000">
                <a:off x="2815" y="2822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56"/>
            <p:cNvGrpSpPr>
              <a:grpSpLocks/>
            </p:cNvGrpSpPr>
            <p:nvPr/>
          </p:nvGrpSpPr>
          <p:grpSpPr bwMode="auto">
            <a:xfrm>
              <a:off x="2867" y="3089"/>
              <a:ext cx="144" cy="282"/>
              <a:chOff x="2867" y="3089"/>
              <a:chExt cx="144" cy="282"/>
            </a:xfrm>
          </p:grpSpPr>
          <p:sp>
            <p:nvSpPr>
              <p:cNvPr id="193593" name="Oval 57"/>
              <p:cNvSpPr>
                <a:spLocks noChangeArrowheads="1"/>
              </p:cNvSpPr>
              <p:nvPr/>
            </p:nvSpPr>
            <p:spPr bwMode="auto">
              <a:xfrm rot="16200000">
                <a:off x="2798" y="3159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94" name="Oval 58"/>
              <p:cNvSpPr>
                <a:spLocks noChangeArrowheads="1"/>
              </p:cNvSpPr>
              <p:nvPr/>
            </p:nvSpPr>
            <p:spPr bwMode="auto">
              <a:xfrm rot="16200000">
                <a:off x="2843" y="3168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" name="Group 59"/>
            <p:cNvGrpSpPr>
              <a:grpSpLocks/>
            </p:cNvGrpSpPr>
            <p:nvPr/>
          </p:nvGrpSpPr>
          <p:grpSpPr bwMode="auto">
            <a:xfrm>
              <a:off x="3330" y="2743"/>
              <a:ext cx="144" cy="282"/>
              <a:chOff x="3330" y="2743"/>
              <a:chExt cx="144" cy="282"/>
            </a:xfrm>
          </p:grpSpPr>
          <p:sp>
            <p:nvSpPr>
              <p:cNvPr id="193596" name="Oval 60"/>
              <p:cNvSpPr>
                <a:spLocks noChangeArrowheads="1"/>
              </p:cNvSpPr>
              <p:nvPr/>
            </p:nvSpPr>
            <p:spPr bwMode="auto">
              <a:xfrm rot="16200000">
                <a:off x="3261" y="2813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597" name="Oval 61"/>
              <p:cNvSpPr>
                <a:spLocks noChangeArrowheads="1"/>
              </p:cNvSpPr>
              <p:nvPr/>
            </p:nvSpPr>
            <p:spPr bwMode="auto">
              <a:xfrm rot="16200000">
                <a:off x="3307" y="2822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" name="Group 62"/>
            <p:cNvGrpSpPr>
              <a:grpSpLocks/>
            </p:cNvGrpSpPr>
            <p:nvPr/>
          </p:nvGrpSpPr>
          <p:grpSpPr bwMode="auto">
            <a:xfrm>
              <a:off x="3301" y="3057"/>
              <a:ext cx="144" cy="282"/>
              <a:chOff x="3301" y="3057"/>
              <a:chExt cx="144" cy="282"/>
            </a:xfrm>
          </p:grpSpPr>
          <p:sp>
            <p:nvSpPr>
              <p:cNvPr id="193599" name="Oval 63"/>
              <p:cNvSpPr>
                <a:spLocks noChangeArrowheads="1"/>
              </p:cNvSpPr>
              <p:nvPr/>
            </p:nvSpPr>
            <p:spPr bwMode="auto">
              <a:xfrm rot="16200000">
                <a:off x="3232" y="3127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00" name="Oval 64"/>
              <p:cNvSpPr>
                <a:spLocks noChangeArrowheads="1"/>
              </p:cNvSpPr>
              <p:nvPr/>
            </p:nvSpPr>
            <p:spPr bwMode="auto">
              <a:xfrm rot="16200000">
                <a:off x="3278" y="313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" name="Group 65"/>
            <p:cNvGrpSpPr>
              <a:grpSpLocks/>
            </p:cNvGrpSpPr>
            <p:nvPr/>
          </p:nvGrpSpPr>
          <p:grpSpPr bwMode="auto">
            <a:xfrm>
              <a:off x="3301" y="2428"/>
              <a:ext cx="144" cy="282"/>
              <a:chOff x="3301" y="2428"/>
              <a:chExt cx="144" cy="282"/>
            </a:xfrm>
          </p:grpSpPr>
          <p:sp>
            <p:nvSpPr>
              <p:cNvPr id="193602" name="Oval 66"/>
              <p:cNvSpPr>
                <a:spLocks noChangeArrowheads="1"/>
              </p:cNvSpPr>
              <p:nvPr/>
            </p:nvSpPr>
            <p:spPr bwMode="auto">
              <a:xfrm rot="16200000">
                <a:off x="3232" y="2498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03" name="Oval 67"/>
              <p:cNvSpPr>
                <a:spLocks noChangeArrowheads="1"/>
              </p:cNvSpPr>
              <p:nvPr/>
            </p:nvSpPr>
            <p:spPr bwMode="auto">
              <a:xfrm rot="16200000">
                <a:off x="3278" y="250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" name="Group 68"/>
            <p:cNvGrpSpPr>
              <a:grpSpLocks/>
            </p:cNvGrpSpPr>
            <p:nvPr/>
          </p:nvGrpSpPr>
          <p:grpSpPr bwMode="auto">
            <a:xfrm>
              <a:off x="3214" y="2176"/>
              <a:ext cx="144" cy="282"/>
              <a:chOff x="3214" y="2176"/>
              <a:chExt cx="144" cy="282"/>
            </a:xfrm>
          </p:grpSpPr>
          <p:sp>
            <p:nvSpPr>
              <p:cNvPr id="193605" name="Oval 69"/>
              <p:cNvSpPr>
                <a:spLocks noChangeArrowheads="1"/>
              </p:cNvSpPr>
              <p:nvPr/>
            </p:nvSpPr>
            <p:spPr bwMode="auto">
              <a:xfrm rot="16200000">
                <a:off x="3145" y="2246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06" name="Oval 70"/>
              <p:cNvSpPr>
                <a:spLocks noChangeArrowheads="1"/>
              </p:cNvSpPr>
              <p:nvPr/>
            </p:nvSpPr>
            <p:spPr bwMode="auto">
              <a:xfrm rot="16200000">
                <a:off x="3191" y="2256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" name="Group 71"/>
            <p:cNvGrpSpPr>
              <a:grpSpLocks/>
            </p:cNvGrpSpPr>
            <p:nvPr/>
          </p:nvGrpSpPr>
          <p:grpSpPr bwMode="auto">
            <a:xfrm>
              <a:off x="3214" y="3309"/>
              <a:ext cx="144" cy="282"/>
              <a:chOff x="3214" y="3309"/>
              <a:chExt cx="144" cy="282"/>
            </a:xfrm>
          </p:grpSpPr>
          <p:sp>
            <p:nvSpPr>
              <p:cNvPr id="193608" name="Oval 72"/>
              <p:cNvSpPr>
                <a:spLocks noChangeArrowheads="1"/>
              </p:cNvSpPr>
              <p:nvPr/>
            </p:nvSpPr>
            <p:spPr bwMode="auto">
              <a:xfrm rot="16200000">
                <a:off x="3145" y="3379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09" name="Oval 73"/>
              <p:cNvSpPr>
                <a:spLocks noChangeArrowheads="1"/>
              </p:cNvSpPr>
              <p:nvPr/>
            </p:nvSpPr>
            <p:spPr bwMode="auto">
              <a:xfrm rot="16200000">
                <a:off x="3191" y="3389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5" name="Group 74"/>
          <p:cNvGrpSpPr>
            <a:grpSpLocks/>
          </p:cNvGrpSpPr>
          <p:nvPr/>
        </p:nvGrpSpPr>
        <p:grpSpPr bwMode="auto">
          <a:xfrm>
            <a:off x="343182" y="4919134"/>
            <a:ext cx="1959751" cy="4332676"/>
            <a:chOff x="152" y="1920"/>
            <a:chExt cx="868" cy="1919"/>
          </a:xfrm>
        </p:grpSpPr>
        <p:sp>
          <p:nvSpPr>
            <p:cNvPr id="193611" name="Oval 75"/>
            <p:cNvSpPr>
              <a:spLocks noChangeArrowheads="1"/>
            </p:cNvSpPr>
            <p:nvPr/>
          </p:nvSpPr>
          <p:spPr bwMode="auto">
            <a:xfrm rot="5400000">
              <a:off x="-371" y="2445"/>
              <a:ext cx="1920" cy="869"/>
            </a:xfrm>
            <a:prstGeom prst="ellips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" name="Group 76"/>
            <p:cNvGrpSpPr>
              <a:grpSpLocks/>
            </p:cNvGrpSpPr>
            <p:nvPr/>
          </p:nvGrpSpPr>
          <p:grpSpPr bwMode="auto">
            <a:xfrm>
              <a:off x="843" y="2738"/>
              <a:ext cx="148" cy="282"/>
              <a:chOff x="843" y="2738"/>
              <a:chExt cx="148" cy="282"/>
            </a:xfrm>
          </p:grpSpPr>
          <p:sp>
            <p:nvSpPr>
              <p:cNvPr id="193613" name="Oval 77"/>
              <p:cNvSpPr>
                <a:spLocks noChangeArrowheads="1"/>
              </p:cNvSpPr>
              <p:nvPr/>
            </p:nvSpPr>
            <p:spPr bwMode="auto">
              <a:xfrm rot="5400000">
                <a:off x="780" y="2807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14" name="Oval 78"/>
              <p:cNvSpPr>
                <a:spLocks noChangeArrowheads="1"/>
              </p:cNvSpPr>
              <p:nvPr/>
            </p:nvSpPr>
            <p:spPr bwMode="auto">
              <a:xfrm rot="5400000">
                <a:off x="792" y="2822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" name="Group 79"/>
            <p:cNvGrpSpPr>
              <a:grpSpLocks/>
            </p:cNvGrpSpPr>
            <p:nvPr/>
          </p:nvGrpSpPr>
          <p:grpSpPr bwMode="auto">
            <a:xfrm>
              <a:off x="814" y="2424"/>
              <a:ext cx="148" cy="282"/>
              <a:chOff x="814" y="2424"/>
              <a:chExt cx="148" cy="282"/>
            </a:xfrm>
          </p:grpSpPr>
          <p:sp>
            <p:nvSpPr>
              <p:cNvPr id="193616" name="Oval 80"/>
              <p:cNvSpPr>
                <a:spLocks noChangeArrowheads="1"/>
              </p:cNvSpPr>
              <p:nvPr/>
            </p:nvSpPr>
            <p:spPr bwMode="auto">
              <a:xfrm rot="5400000">
                <a:off x="751" y="2493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17" name="Oval 81"/>
              <p:cNvSpPr>
                <a:spLocks noChangeArrowheads="1"/>
              </p:cNvSpPr>
              <p:nvPr/>
            </p:nvSpPr>
            <p:spPr bwMode="auto">
              <a:xfrm rot="5400000">
                <a:off x="763" y="250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" name="Group 82"/>
            <p:cNvGrpSpPr>
              <a:grpSpLocks/>
            </p:cNvGrpSpPr>
            <p:nvPr/>
          </p:nvGrpSpPr>
          <p:grpSpPr bwMode="auto">
            <a:xfrm>
              <a:off x="728" y="2140"/>
              <a:ext cx="147" cy="282"/>
              <a:chOff x="728" y="2140"/>
              <a:chExt cx="147" cy="282"/>
            </a:xfrm>
          </p:grpSpPr>
          <p:sp>
            <p:nvSpPr>
              <p:cNvPr id="193619" name="Oval 83"/>
              <p:cNvSpPr>
                <a:spLocks noChangeArrowheads="1"/>
              </p:cNvSpPr>
              <p:nvPr/>
            </p:nvSpPr>
            <p:spPr bwMode="auto">
              <a:xfrm rot="5400000">
                <a:off x="664" y="2209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20" name="Oval 84"/>
              <p:cNvSpPr>
                <a:spLocks noChangeArrowheads="1"/>
              </p:cNvSpPr>
              <p:nvPr/>
            </p:nvSpPr>
            <p:spPr bwMode="auto">
              <a:xfrm rot="5400000">
                <a:off x="677" y="2224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9" name="Group 85"/>
            <p:cNvGrpSpPr>
              <a:grpSpLocks/>
            </p:cNvGrpSpPr>
            <p:nvPr/>
          </p:nvGrpSpPr>
          <p:grpSpPr bwMode="auto">
            <a:xfrm>
              <a:off x="409" y="3494"/>
              <a:ext cx="147" cy="282"/>
              <a:chOff x="409" y="3494"/>
              <a:chExt cx="147" cy="282"/>
            </a:xfrm>
          </p:grpSpPr>
          <p:sp>
            <p:nvSpPr>
              <p:cNvPr id="193622" name="Oval 86"/>
              <p:cNvSpPr>
                <a:spLocks noChangeArrowheads="1"/>
              </p:cNvSpPr>
              <p:nvPr/>
            </p:nvSpPr>
            <p:spPr bwMode="auto">
              <a:xfrm rot="5400000">
                <a:off x="345" y="3563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23" name="Oval 87"/>
              <p:cNvSpPr>
                <a:spLocks noChangeArrowheads="1"/>
              </p:cNvSpPr>
              <p:nvPr/>
            </p:nvSpPr>
            <p:spPr bwMode="auto">
              <a:xfrm rot="5400000">
                <a:off x="358" y="357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" name="Group 88"/>
            <p:cNvGrpSpPr>
              <a:grpSpLocks/>
            </p:cNvGrpSpPr>
            <p:nvPr/>
          </p:nvGrpSpPr>
          <p:grpSpPr bwMode="auto">
            <a:xfrm>
              <a:off x="409" y="1983"/>
              <a:ext cx="147" cy="282"/>
              <a:chOff x="409" y="1983"/>
              <a:chExt cx="147" cy="282"/>
            </a:xfrm>
          </p:grpSpPr>
          <p:sp>
            <p:nvSpPr>
              <p:cNvPr id="193625" name="Oval 89"/>
              <p:cNvSpPr>
                <a:spLocks noChangeArrowheads="1"/>
              </p:cNvSpPr>
              <p:nvPr/>
            </p:nvSpPr>
            <p:spPr bwMode="auto">
              <a:xfrm rot="5400000">
                <a:off x="345" y="2052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26" name="Oval 90"/>
              <p:cNvSpPr>
                <a:spLocks noChangeArrowheads="1"/>
              </p:cNvSpPr>
              <p:nvPr/>
            </p:nvSpPr>
            <p:spPr bwMode="auto">
              <a:xfrm rot="5400000">
                <a:off x="358" y="206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" name="Group 91"/>
            <p:cNvGrpSpPr>
              <a:grpSpLocks/>
            </p:cNvGrpSpPr>
            <p:nvPr/>
          </p:nvGrpSpPr>
          <p:grpSpPr bwMode="auto">
            <a:xfrm>
              <a:off x="814" y="3053"/>
              <a:ext cx="148" cy="282"/>
              <a:chOff x="814" y="3053"/>
              <a:chExt cx="148" cy="282"/>
            </a:xfrm>
          </p:grpSpPr>
          <p:sp>
            <p:nvSpPr>
              <p:cNvPr id="193628" name="Oval 92"/>
              <p:cNvSpPr>
                <a:spLocks noChangeArrowheads="1"/>
              </p:cNvSpPr>
              <p:nvPr/>
            </p:nvSpPr>
            <p:spPr bwMode="auto">
              <a:xfrm rot="5400000">
                <a:off x="751" y="3122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29" name="Oval 93"/>
              <p:cNvSpPr>
                <a:spLocks noChangeArrowheads="1"/>
              </p:cNvSpPr>
              <p:nvPr/>
            </p:nvSpPr>
            <p:spPr bwMode="auto">
              <a:xfrm rot="5400000">
                <a:off x="763" y="313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36" name="Group 94"/>
            <p:cNvGrpSpPr>
              <a:grpSpLocks/>
            </p:cNvGrpSpPr>
            <p:nvPr/>
          </p:nvGrpSpPr>
          <p:grpSpPr bwMode="auto">
            <a:xfrm>
              <a:off x="728" y="3336"/>
              <a:ext cx="147" cy="282"/>
              <a:chOff x="728" y="3336"/>
              <a:chExt cx="147" cy="282"/>
            </a:xfrm>
          </p:grpSpPr>
          <p:sp>
            <p:nvSpPr>
              <p:cNvPr id="193631" name="Oval 95"/>
              <p:cNvSpPr>
                <a:spLocks noChangeArrowheads="1"/>
              </p:cNvSpPr>
              <p:nvPr/>
            </p:nvSpPr>
            <p:spPr bwMode="auto">
              <a:xfrm rot="5400000">
                <a:off x="664" y="3405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32" name="Oval 96"/>
              <p:cNvSpPr>
                <a:spLocks noChangeArrowheads="1"/>
              </p:cNvSpPr>
              <p:nvPr/>
            </p:nvSpPr>
            <p:spPr bwMode="auto">
              <a:xfrm rot="5400000">
                <a:off x="677" y="3420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37" name="Group 97"/>
            <p:cNvGrpSpPr>
              <a:grpSpLocks/>
            </p:cNvGrpSpPr>
            <p:nvPr/>
          </p:nvGrpSpPr>
          <p:grpSpPr bwMode="auto">
            <a:xfrm>
              <a:off x="583" y="3494"/>
              <a:ext cx="147" cy="282"/>
              <a:chOff x="583" y="3494"/>
              <a:chExt cx="147" cy="282"/>
            </a:xfrm>
          </p:grpSpPr>
          <p:sp>
            <p:nvSpPr>
              <p:cNvPr id="193634" name="Oval 98"/>
              <p:cNvSpPr>
                <a:spLocks noChangeArrowheads="1"/>
              </p:cNvSpPr>
              <p:nvPr/>
            </p:nvSpPr>
            <p:spPr bwMode="auto">
              <a:xfrm rot="5400000">
                <a:off x="519" y="3563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35" name="Oval 99"/>
              <p:cNvSpPr>
                <a:spLocks noChangeArrowheads="1"/>
              </p:cNvSpPr>
              <p:nvPr/>
            </p:nvSpPr>
            <p:spPr bwMode="auto">
              <a:xfrm rot="5400000">
                <a:off x="532" y="357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42" name="Group 100"/>
            <p:cNvGrpSpPr>
              <a:grpSpLocks/>
            </p:cNvGrpSpPr>
            <p:nvPr/>
          </p:nvGrpSpPr>
          <p:grpSpPr bwMode="auto">
            <a:xfrm>
              <a:off x="583" y="1983"/>
              <a:ext cx="147" cy="282"/>
              <a:chOff x="583" y="1983"/>
              <a:chExt cx="147" cy="282"/>
            </a:xfrm>
          </p:grpSpPr>
          <p:sp>
            <p:nvSpPr>
              <p:cNvPr id="193637" name="Oval 101"/>
              <p:cNvSpPr>
                <a:spLocks noChangeArrowheads="1"/>
              </p:cNvSpPr>
              <p:nvPr/>
            </p:nvSpPr>
            <p:spPr bwMode="auto">
              <a:xfrm rot="5400000">
                <a:off x="519" y="2052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38" name="Oval 102"/>
              <p:cNvSpPr>
                <a:spLocks noChangeArrowheads="1"/>
              </p:cNvSpPr>
              <p:nvPr/>
            </p:nvSpPr>
            <p:spPr bwMode="auto">
              <a:xfrm rot="5400000">
                <a:off x="532" y="206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44" name="Group 103"/>
            <p:cNvGrpSpPr>
              <a:grpSpLocks/>
            </p:cNvGrpSpPr>
            <p:nvPr/>
          </p:nvGrpSpPr>
          <p:grpSpPr bwMode="auto">
            <a:xfrm>
              <a:off x="496" y="2738"/>
              <a:ext cx="148" cy="282"/>
              <a:chOff x="496" y="2738"/>
              <a:chExt cx="148" cy="282"/>
            </a:xfrm>
          </p:grpSpPr>
          <p:sp>
            <p:nvSpPr>
              <p:cNvPr id="193640" name="Oval 104"/>
              <p:cNvSpPr>
                <a:spLocks noChangeArrowheads="1"/>
              </p:cNvSpPr>
              <p:nvPr/>
            </p:nvSpPr>
            <p:spPr bwMode="auto">
              <a:xfrm rot="5400000">
                <a:off x="433" y="2807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41" name="Oval 105"/>
              <p:cNvSpPr>
                <a:spLocks noChangeArrowheads="1"/>
              </p:cNvSpPr>
              <p:nvPr/>
            </p:nvSpPr>
            <p:spPr bwMode="auto">
              <a:xfrm rot="5400000">
                <a:off x="445" y="2822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47" name="Group 106"/>
            <p:cNvGrpSpPr>
              <a:grpSpLocks/>
            </p:cNvGrpSpPr>
            <p:nvPr/>
          </p:nvGrpSpPr>
          <p:grpSpPr bwMode="auto">
            <a:xfrm>
              <a:off x="351" y="2896"/>
              <a:ext cx="148" cy="282"/>
              <a:chOff x="351" y="2896"/>
              <a:chExt cx="148" cy="282"/>
            </a:xfrm>
          </p:grpSpPr>
          <p:sp>
            <p:nvSpPr>
              <p:cNvPr id="193643" name="Oval 107"/>
              <p:cNvSpPr>
                <a:spLocks noChangeArrowheads="1"/>
              </p:cNvSpPr>
              <p:nvPr/>
            </p:nvSpPr>
            <p:spPr bwMode="auto">
              <a:xfrm rot="5400000">
                <a:off x="288" y="2965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44" name="Oval 108"/>
              <p:cNvSpPr>
                <a:spLocks noChangeArrowheads="1"/>
              </p:cNvSpPr>
              <p:nvPr/>
            </p:nvSpPr>
            <p:spPr bwMode="auto">
              <a:xfrm rot="5400000">
                <a:off x="300" y="2979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50" name="Group 109"/>
            <p:cNvGrpSpPr>
              <a:grpSpLocks/>
            </p:cNvGrpSpPr>
            <p:nvPr/>
          </p:nvGrpSpPr>
          <p:grpSpPr bwMode="auto">
            <a:xfrm>
              <a:off x="351" y="2581"/>
              <a:ext cx="148" cy="282"/>
              <a:chOff x="351" y="2581"/>
              <a:chExt cx="148" cy="282"/>
            </a:xfrm>
          </p:grpSpPr>
          <p:sp>
            <p:nvSpPr>
              <p:cNvPr id="193646" name="Oval 110"/>
              <p:cNvSpPr>
                <a:spLocks noChangeArrowheads="1"/>
              </p:cNvSpPr>
              <p:nvPr/>
            </p:nvSpPr>
            <p:spPr bwMode="auto">
              <a:xfrm rot="5400000">
                <a:off x="288" y="2650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47" name="Oval 111"/>
              <p:cNvSpPr>
                <a:spLocks noChangeArrowheads="1"/>
              </p:cNvSpPr>
              <p:nvPr/>
            </p:nvSpPr>
            <p:spPr bwMode="auto">
              <a:xfrm rot="5400000">
                <a:off x="300" y="2664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53" name="Group 112"/>
            <p:cNvGrpSpPr>
              <a:grpSpLocks/>
            </p:cNvGrpSpPr>
            <p:nvPr/>
          </p:nvGrpSpPr>
          <p:grpSpPr bwMode="auto">
            <a:xfrm>
              <a:off x="467" y="3179"/>
              <a:ext cx="148" cy="282"/>
              <a:chOff x="467" y="3179"/>
              <a:chExt cx="148" cy="282"/>
            </a:xfrm>
          </p:grpSpPr>
          <p:sp>
            <p:nvSpPr>
              <p:cNvPr id="193649" name="Oval 113"/>
              <p:cNvSpPr>
                <a:spLocks noChangeArrowheads="1"/>
              </p:cNvSpPr>
              <p:nvPr/>
            </p:nvSpPr>
            <p:spPr bwMode="auto">
              <a:xfrm rot="5400000">
                <a:off x="404" y="3248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50" name="Oval 114"/>
              <p:cNvSpPr>
                <a:spLocks noChangeArrowheads="1"/>
              </p:cNvSpPr>
              <p:nvPr/>
            </p:nvSpPr>
            <p:spPr bwMode="auto">
              <a:xfrm rot="5400000">
                <a:off x="416" y="3262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56" name="Group 115"/>
            <p:cNvGrpSpPr>
              <a:grpSpLocks/>
            </p:cNvGrpSpPr>
            <p:nvPr/>
          </p:nvGrpSpPr>
          <p:grpSpPr bwMode="auto">
            <a:xfrm>
              <a:off x="467" y="2298"/>
              <a:ext cx="148" cy="282"/>
              <a:chOff x="467" y="2298"/>
              <a:chExt cx="148" cy="282"/>
            </a:xfrm>
          </p:grpSpPr>
          <p:sp>
            <p:nvSpPr>
              <p:cNvPr id="193652" name="Oval 116"/>
              <p:cNvSpPr>
                <a:spLocks noChangeArrowheads="1"/>
              </p:cNvSpPr>
              <p:nvPr/>
            </p:nvSpPr>
            <p:spPr bwMode="auto">
              <a:xfrm rot="5400000">
                <a:off x="404" y="2367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53" name="Oval 117"/>
              <p:cNvSpPr>
                <a:spLocks noChangeArrowheads="1"/>
              </p:cNvSpPr>
              <p:nvPr/>
            </p:nvSpPr>
            <p:spPr bwMode="auto">
              <a:xfrm rot="5400000">
                <a:off x="416" y="2381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59" name="Group 118"/>
            <p:cNvGrpSpPr>
              <a:grpSpLocks/>
            </p:cNvGrpSpPr>
            <p:nvPr/>
          </p:nvGrpSpPr>
          <p:grpSpPr bwMode="auto">
            <a:xfrm>
              <a:off x="641" y="3053"/>
              <a:ext cx="147" cy="282"/>
              <a:chOff x="641" y="3053"/>
              <a:chExt cx="147" cy="282"/>
            </a:xfrm>
          </p:grpSpPr>
          <p:sp>
            <p:nvSpPr>
              <p:cNvPr id="193655" name="Oval 119"/>
              <p:cNvSpPr>
                <a:spLocks noChangeArrowheads="1"/>
              </p:cNvSpPr>
              <p:nvPr/>
            </p:nvSpPr>
            <p:spPr bwMode="auto">
              <a:xfrm rot="5400000">
                <a:off x="577" y="3122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56" name="Oval 120"/>
              <p:cNvSpPr>
                <a:spLocks noChangeArrowheads="1"/>
              </p:cNvSpPr>
              <p:nvPr/>
            </p:nvSpPr>
            <p:spPr bwMode="auto">
              <a:xfrm rot="5400000">
                <a:off x="590" y="313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62" name="Group 121"/>
            <p:cNvGrpSpPr>
              <a:grpSpLocks/>
            </p:cNvGrpSpPr>
            <p:nvPr/>
          </p:nvGrpSpPr>
          <p:grpSpPr bwMode="auto">
            <a:xfrm>
              <a:off x="669" y="2738"/>
              <a:ext cx="148" cy="282"/>
              <a:chOff x="669" y="2738"/>
              <a:chExt cx="148" cy="282"/>
            </a:xfrm>
          </p:grpSpPr>
          <p:sp>
            <p:nvSpPr>
              <p:cNvPr id="193658" name="Oval 122"/>
              <p:cNvSpPr>
                <a:spLocks noChangeArrowheads="1"/>
              </p:cNvSpPr>
              <p:nvPr/>
            </p:nvSpPr>
            <p:spPr bwMode="auto">
              <a:xfrm rot="5400000">
                <a:off x="606" y="2807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59" name="Oval 123"/>
              <p:cNvSpPr>
                <a:spLocks noChangeArrowheads="1"/>
              </p:cNvSpPr>
              <p:nvPr/>
            </p:nvSpPr>
            <p:spPr bwMode="auto">
              <a:xfrm rot="5400000">
                <a:off x="618" y="2822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65" name="Group 124"/>
            <p:cNvGrpSpPr>
              <a:grpSpLocks/>
            </p:cNvGrpSpPr>
            <p:nvPr/>
          </p:nvGrpSpPr>
          <p:grpSpPr bwMode="auto">
            <a:xfrm>
              <a:off x="641" y="2392"/>
              <a:ext cx="147" cy="282"/>
              <a:chOff x="641" y="2392"/>
              <a:chExt cx="147" cy="282"/>
            </a:xfrm>
          </p:grpSpPr>
          <p:sp>
            <p:nvSpPr>
              <p:cNvPr id="193661" name="Oval 125"/>
              <p:cNvSpPr>
                <a:spLocks noChangeArrowheads="1"/>
              </p:cNvSpPr>
              <p:nvPr/>
            </p:nvSpPr>
            <p:spPr bwMode="auto">
              <a:xfrm rot="5400000">
                <a:off x="577" y="2461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2" name="Oval 126"/>
              <p:cNvSpPr>
                <a:spLocks noChangeArrowheads="1"/>
              </p:cNvSpPr>
              <p:nvPr/>
            </p:nvSpPr>
            <p:spPr bwMode="auto">
              <a:xfrm rot="5400000">
                <a:off x="590" y="2476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68" name="Group 127"/>
            <p:cNvGrpSpPr>
              <a:grpSpLocks/>
            </p:cNvGrpSpPr>
            <p:nvPr/>
          </p:nvGrpSpPr>
          <p:grpSpPr bwMode="auto">
            <a:xfrm>
              <a:off x="177" y="2738"/>
              <a:ext cx="148" cy="282"/>
              <a:chOff x="177" y="2738"/>
              <a:chExt cx="148" cy="282"/>
            </a:xfrm>
          </p:grpSpPr>
          <p:sp>
            <p:nvSpPr>
              <p:cNvPr id="193664" name="Oval 128"/>
              <p:cNvSpPr>
                <a:spLocks noChangeArrowheads="1"/>
              </p:cNvSpPr>
              <p:nvPr/>
            </p:nvSpPr>
            <p:spPr bwMode="auto">
              <a:xfrm rot="5400000">
                <a:off x="114" y="2807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5" name="Oval 129"/>
              <p:cNvSpPr>
                <a:spLocks noChangeArrowheads="1"/>
              </p:cNvSpPr>
              <p:nvPr/>
            </p:nvSpPr>
            <p:spPr bwMode="auto">
              <a:xfrm rot="5400000">
                <a:off x="126" y="2822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71" name="Group 130"/>
            <p:cNvGrpSpPr>
              <a:grpSpLocks/>
            </p:cNvGrpSpPr>
            <p:nvPr/>
          </p:nvGrpSpPr>
          <p:grpSpPr bwMode="auto">
            <a:xfrm>
              <a:off x="206" y="2424"/>
              <a:ext cx="148" cy="282"/>
              <a:chOff x="206" y="2424"/>
              <a:chExt cx="148" cy="282"/>
            </a:xfrm>
          </p:grpSpPr>
          <p:sp>
            <p:nvSpPr>
              <p:cNvPr id="193667" name="Oval 131"/>
              <p:cNvSpPr>
                <a:spLocks noChangeArrowheads="1"/>
              </p:cNvSpPr>
              <p:nvPr/>
            </p:nvSpPr>
            <p:spPr bwMode="auto">
              <a:xfrm rot="5400000">
                <a:off x="143" y="2493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68" name="Oval 132"/>
              <p:cNvSpPr>
                <a:spLocks noChangeArrowheads="1"/>
              </p:cNvSpPr>
              <p:nvPr/>
            </p:nvSpPr>
            <p:spPr bwMode="auto">
              <a:xfrm rot="5400000">
                <a:off x="155" y="250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74" name="Group 133"/>
            <p:cNvGrpSpPr>
              <a:grpSpLocks/>
            </p:cNvGrpSpPr>
            <p:nvPr/>
          </p:nvGrpSpPr>
          <p:grpSpPr bwMode="auto">
            <a:xfrm>
              <a:off x="206" y="3053"/>
              <a:ext cx="148" cy="282"/>
              <a:chOff x="206" y="3053"/>
              <a:chExt cx="148" cy="282"/>
            </a:xfrm>
          </p:grpSpPr>
          <p:sp>
            <p:nvSpPr>
              <p:cNvPr id="193670" name="Oval 134"/>
              <p:cNvSpPr>
                <a:spLocks noChangeArrowheads="1"/>
              </p:cNvSpPr>
              <p:nvPr/>
            </p:nvSpPr>
            <p:spPr bwMode="auto">
              <a:xfrm rot="5400000">
                <a:off x="143" y="3122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71" name="Oval 135"/>
              <p:cNvSpPr>
                <a:spLocks noChangeArrowheads="1"/>
              </p:cNvSpPr>
              <p:nvPr/>
            </p:nvSpPr>
            <p:spPr bwMode="auto">
              <a:xfrm rot="5400000">
                <a:off x="155" y="3137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77" name="Group 136"/>
            <p:cNvGrpSpPr>
              <a:grpSpLocks/>
            </p:cNvGrpSpPr>
            <p:nvPr/>
          </p:nvGrpSpPr>
          <p:grpSpPr bwMode="auto">
            <a:xfrm>
              <a:off x="293" y="3305"/>
              <a:ext cx="148" cy="282"/>
              <a:chOff x="293" y="3305"/>
              <a:chExt cx="148" cy="282"/>
            </a:xfrm>
          </p:grpSpPr>
          <p:sp>
            <p:nvSpPr>
              <p:cNvPr id="193673" name="Oval 137"/>
              <p:cNvSpPr>
                <a:spLocks noChangeArrowheads="1"/>
              </p:cNvSpPr>
              <p:nvPr/>
            </p:nvSpPr>
            <p:spPr bwMode="auto">
              <a:xfrm rot="5400000">
                <a:off x="230" y="3374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74" name="Oval 138"/>
              <p:cNvSpPr>
                <a:spLocks noChangeArrowheads="1"/>
              </p:cNvSpPr>
              <p:nvPr/>
            </p:nvSpPr>
            <p:spPr bwMode="auto">
              <a:xfrm rot="5400000">
                <a:off x="242" y="3388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3580" name="Group 139"/>
            <p:cNvGrpSpPr>
              <a:grpSpLocks/>
            </p:cNvGrpSpPr>
            <p:nvPr/>
          </p:nvGrpSpPr>
          <p:grpSpPr bwMode="auto">
            <a:xfrm>
              <a:off x="293" y="2172"/>
              <a:ext cx="148" cy="282"/>
              <a:chOff x="293" y="2172"/>
              <a:chExt cx="148" cy="282"/>
            </a:xfrm>
          </p:grpSpPr>
          <p:sp>
            <p:nvSpPr>
              <p:cNvPr id="193676" name="Oval 140"/>
              <p:cNvSpPr>
                <a:spLocks noChangeArrowheads="1"/>
              </p:cNvSpPr>
              <p:nvPr/>
            </p:nvSpPr>
            <p:spPr bwMode="auto">
              <a:xfrm rot="5400000">
                <a:off x="230" y="2241"/>
                <a:ext cx="283" cy="145"/>
              </a:xfrm>
              <a:prstGeom prst="ellipse">
                <a:avLst/>
              </a:prstGeom>
              <a:solidFill>
                <a:srgbClr val="9933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677" name="Oval 141"/>
              <p:cNvSpPr>
                <a:spLocks noChangeArrowheads="1"/>
              </p:cNvSpPr>
              <p:nvPr/>
            </p:nvSpPr>
            <p:spPr bwMode="auto">
              <a:xfrm rot="5400000">
                <a:off x="242" y="2256"/>
                <a:ext cx="220" cy="116"/>
              </a:xfrm>
              <a:prstGeom prst="ellipse">
                <a:avLst/>
              </a:prstGeom>
              <a:solidFill>
                <a:srgbClr val="00B8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93678" name="Line 142"/>
          <p:cNvSpPr>
            <a:spLocks noChangeShapeType="1"/>
          </p:cNvSpPr>
          <p:nvPr/>
        </p:nvSpPr>
        <p:spPr bwMode="auto">
          <a:xfrm>
            <a:off x="1304996" y="4919134"/>
            <a:ext cx="5689600" cy="225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679" name="Line 143"/>
          <p:cNvSpPr>
            <a:spLocks noChangeShapeType="1"/>
          </p:cNvSpPr>
          <p:nvPr/>
        </p:nvSpPr>
        <p:spPr bwMode="auto">
          <a:xfrm>
            <a:off x="1241778" y="9254067"/>
            <a:ext cx="5689600" cy="225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680" name="Line 144"/>
          <p:cNvSpPr>
            <a:spLocks noChangeShapeType="1"/>
          </p:cNvSpPr>
          <p:nvPr/>
        </p:nvSpPr>
        <p:spPr bwMode="auto">
          <a:xfrm>
            <a:off x="4052713" y="4919134"/>
            <a:ext cx="2257" cy="4334933"/>
          </a:xfrm>
          <a:prstGeom prst="line">
            <a:avLst/>
          </a:prstGeom>
          <a:noFill/>
          <a:ln w="9360">
            <a:solidFill>
              <a:srgbClr val="000000"/>
            </a:solidFill>
            <a:prstDash val="lgDash"/>
            <a:miter lim="800000"/>
            <a:headEnd/>
            <a:tailEnd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681" name="Oval 145"/>
          <p:cNvSpPr>
            <a:spLocks noChangeArrowheads="1"/>
          </p:cNvSpPr>
          <p:nvPr/>
        </p:nvSpPr>
        <p:spPr bwMode="auto">
          <a:xfrm>
            <a:off x="652499" y="4919134"/>
            <a:ext cx="2027484" cy="4334933"/>
          </a:xfrm>
          <a:prstGeom prst="ellipse">
            <a:avLst/>
          </a:prstGeom>
          <a:blipFill dpi="0" rotWithShape="0">
            <a:blip r:embed="rId3">
              <a:alphaModFix amt="49000"/>
            </a:blip>
            <a:srcRect/>
            <a:tile tx="0" ty="0" sx="100000" sy="100000" flip="none" algn="tl"/>
          </a:blip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grpSp>
        <p:nvGrpSpPr>
          <p:cNvPr id="193583" name="Group 146"/>
          <p:cNvGrpSpPr>
            <a:grpSpLocks/>
          </p:cNvGrpSpPr>
          <p:nvPr/>
        </p:nvGrpSpPr>
        <p:grpSpPr bwMode="auto">
          <a:xfrm>
            <a:off x="2919308" y="6075116"/>
            <a:ext cx="1167270" cy="1986844"/>
            <a:chOff x="1293" y="2432"/>
            <a:chExt cx="517" cy="880"/>
          </a:xfrm>
        </p:grpSpPr>
        <p:sp>
          <p:nvSpPr>
            <p:cNvPr id="193683" name="Freeform 147"/>
            <p:cNvSpPr>
              <a:spLocks noChangeArrowheads="1"/>
            </p:cNvSpPr>
            <p:nvPr/>
          </p:nvSpPr>
          <p:spPr bwMode="auto">
            <a:xfrm>
              <a:off x="1469" y="2507"/>
              <a:ext cx="218" cy="285"/>
            </a:xfrm>
            <a:custGeom>
              <a:avLst/>
              <a:gdLst/>
              <a:ahLst/>
              <a:cxnLst>
                <a:cxn ang="0">
                  <a:pos x="219" y="435"/>
                </a:cxn>
                <a:cxn ang="0">
                  <a:pos x="308" y="345"/>
                </a:cxn>
                <a:cxn ang="0">
                  <a:pos x="249" y="315"/>
                </a:cxn>
                <a:cxn ang="0">
                  <a:pos x="239" y="345"/>
                </a:cxn>
                <a:cxn ang="0">
                  <a:pos x="199" y="335"/>
                </a:cxn>
                <a:cxn ang="0">
                  <a:pos x="189" y="296"/>
                </a:cxn>
                <a:cxn ang="0">
                  <a:pos x="129" y="315"/>
                </a:cxn>
                <a:cxn ang="0">
                  <a:pos x="139" y="236"/>
                </a:cxn>
                <a:cxn ang="0">
                  <a:pos x="169" y="226"/>
                </a:cxn>
                <a:cxn ang="0">
                  <a:pos x="179" y="256"/>
                </a:cxn>
                <a:cxn ang="0">
                  <a:pos x="239" y="266"/>
                </a:cxn>
                <a:cxn ang="0">
                  <a:pos x="358" y="206"/>
                </a:cxn>
                <a:cxn ang="0">
                  <a:pos x="278" y="186"/>
                </a:cxn>
                <a:cxn ang="0">
                  <a:pos x="239" y="176"/>
                </a:cxn>
                <a:cxn ang="0">
                  <a:pos x="239" y="17"/>
                </a:cxn>
                <a:cxn ang="0">
                  <a:pos x="189" y="37"/>
                </a:cxn>
                <a:cxn ang="0">
                  <a:pos x="149" y="157"/>
                </a:cxn>
                <a:cxn ang="0">
                  <a:pos x="70" y="97"/>
                </a:cxn>
                <a:cxn ang="0">
                  <a:pos x="30" y="147"/>
                </a:cxn>
                <a:cxn ang="0">
                  <a:pos x="60" y="166"/>
                </a:cxn>
                <a:cxn ang="0">
                  <a:pos x="80" y="196"/>
                </a:cxn>
                <a:cxn ang="0">
                  <a:pos x="60" y="286"/>
                </a:cxn>
                <a:cxn ang="0">
                  <a:pos x="0" y="296"/>
                </a:cxn>
              </a:cxnLst>
              <a:rect l="0" t="0" r="r" b="b"/>
              <a:pathLst>
                <a:path w="362" h="435">
                  <a:moveTo>
                    <a:pt x="219" y="435"/>
                  </a:moveTo>
                  <a:cubicBezTo>
                    <a:pt x="253" y="384"/>
                    <a:pt x="243" y="367"/>
                    <a:pt x="308" y="345"/>
                  </a:cubicBezTo>
                  <a:cubicBezTo>
                    <a:pt x="304" y="342"/>
                    <a:pt x="260" y="309"/>
                    <a:pt x="249" y="315"/>
                  </a:cubicBezTo>
                  <a:cubicBezTo>
                    <a:pt x="240" y="320"/>
                    <a:pt x="242" y="335"/>
                    <a:pt x="239" y="345"/>
                  </a:cubicBezTo>
                  <a:cubicBezTo>
                    <a:pt x="226" y="342"/>
                    <a:pt x="209" y="345"/>
                    <a:pt x="199" y="335"/>
                  </a:cubicBezTo>
                  <a:cubicBezTo>
                    <a:pt x="189" y="326"/>
                    <a:pt x="200" y="304"/>
                    <a:pt x="189" y="296"/>
                  </a:cubicBezTo>
                  <a:cubicBezTo>
                    <a:pt x="188" y="295"/>
                    <a:pt x="130" y="315"/>
                    <a:pt x="129" y="315"/>
                  </a:cubicBezTo>
                  <a:cubicBezTo>
                    <a:pt x="132" y="289"/>
                    <a:pt x="128" y="260"/>
                    <a:pt x="139" y="236"/>
                  </a:cubicBezTo>
                  <a:cubicBezTo>
                    <a:pt x="143" y="226"/>
                    <a:pt x="160" y="221"/>
                    <a:pt x="169" y="226"/>
                  </a:cubicBezTo>
                  <a:cubicBezTo>
                    <a:pt x="178" y="231"/>
                    <a:pt x="170" y="251"/>
                    <a:pt x="179" y="256"/>
                  </a:cubicBezTo>
                  <a:cubicBezTo>
                    <a:pt x="197" y="266"/>
                    <a:pt x="219" y="263"/>
                    <a:pt x="239" y="266"/>
                  </a:cubicBezTo>
                  <a:cubicBezTo>
                    <a:pt x="294" y="257"/>
                    <a:pt x="339" y="264"/>
                    <a:pt x="358" y="206"/>
                  </a:cubicBezTo>
                  <a:cubicBezTo>
                    <a:pt x="339" y="149"/>
                    <a:pt x="362" y="186"/>
                    <a:pt x="278" y="186"/>
                  </a:cubicBezTo>
                  <a:cubicBezTo>
                    <a:pt x="265" y="186"/>
                    <a:pt x="252" y="179"/>
                    <a:pt x="239" y="176"/>
                  </a:cubicBezTo>
                  <a:cubicBezTo>
                    <a:pt x="226" y="125"/>
                    <a:pt x="259" y="66"/>
                    <a:pt x="239" y="17"/>
                  </a:cubicBezTo>
                  <a:cubicBezTo>
                    <a:pt x="232" y="0"/>
                    <a:pt x="206" y="30"/>
                    <a:pt x="189" y="37"/>
                  </a:cubicBezTo>
                  <a:cubicBezTo>
                    <a:pt x="180" y="81"/>
                    <a:pt x="163" y="115"/>
                    <a:pt x="149" y="157"/>
                  </a:cubicBezTo>
                  <a:cubicBezTo>
                    <a:pt x="112" y="144"/>
                    <a:pt x="103" y="119"/>
                    <a:pt x="70" y="97"/>
                  </a:cubicBezTo>
                  <a:cubicBezTo>
                    <a:pt x="59" y="105"/>
                    <a:pt x="20" y="122"/>
                    <a:pt x="30" y="147"/>
                  </a:cubicBezTo>
                  <a:cubicBezTo>
                    <a:pt x="34" y="158"/>
                    <a:pt x="50" y="160"/>
                    <a:pt x="60" y="166"/>
                  </a:cubicBezTo>
                  <a:cubicBezTo>
                    <a:pt x="67" y="176"/>
                    <a:pt x="79" y="184"/>
                    <a:pt x="80" y="196"/>
                  </a:cubicBezTo>
                  <a:cubicBezTo>
                    <a:pt x="80" y="196"/>
                    <a:pt x="70" y="276"/>
                    <a:pt x="60" y="286"/>
                  </a:cubicBezTo>
                  <a:cubicBezTo>
                    <a:pt x="47" y="299"/>
                    <a:pt x="16" y="296"/>
                    <a:pt x="0" y="296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84" name="Freeform 148"/>
            <p:cNvSpPr>
              <a:spLocks noChangeArrowheads="1"/>
            </p:cNvSpPr>
            <p:nvPr/>
          </p:nvSpPr>
          <p:spPr bwMode="auto">
            <a:xfrm>
              <a:off x="1479" y="2792"/>
              <a:ext cx="186" cy="410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112" y="59"/>
                </a:cxn>
                <a:cxn ang="0">
                  <a:pos x="182" y="109"/>
                </a:cxn>
                <a:cxn ang="0">
                  <a:pos x="232" y="99"/>
                </a:cxn>
                <a:cxn ang="0">
                  <a:pos x="252" y="69"/>
                </a:cxn>
                <a:cxn ang="0">
                  <a:pos x="281" y="49"/>
                </a:cxn>
                <a:cxn ang="0">
                  <a:pos x="281" y="149"/>
                </a:cxn>
                <a:cxn ang="0">
                  <a:pos x="222" y="168"/>
                </a:cxn>
                <a:cxn ang="0">
                  <a:pos x="152" y="188"/>
                </a:cxn>
                <a:cxn ang="0">
                  <a:pos x="43" y="168"/>
                </a:cxn>
                <a:cxn ang="0">
                  <a:pos x="53" y="218"/>
                </a:cxn>
                <a:cxn ang="0">
                  <a:pos x="122" y="228"/>
                </a:cxn>
                <a:cxn ang="0">
                  <a:pos x="112" y="317"/>
                </a:cxn>
                <a:cxn ang="0">
                  <a:pos x="23" y="307"/>
                </a:cxn>
                <a:cxn ang="0">
                  <a:pos x="3" y="278"/>
                </a:cxn>
                <a:cxn ang="0">
                  <a:pos x="23" y="357"/>
                </a:cxn>
                <a:cxn ang="0">
                  <a:pos x="73" y="446"/>
                </a:cxn>
                <a:cxn ang="0">
                  <a:pos x="182" y="476"/>
                </a:cxn>
                <a:cxn ang="0">
                  <a:pos x="202" y="506"/>
                </a:cxn>
                <a:cxn ang="0">
                  <a:pos x="172" y="625"/>
                </a:cxn>
              </a:cxnLst>
              <a:rect l="0" t="0" r="r" b="b"/>
              <a:pathLst>
                <a:path w="308" h="625">
                  <a:moveTo>
                    <a:pt x="192" y="0"/>
                  </a:moveTo>
                  <a:cubicBezTo>
                    <a:pt x="177" y="44"/>
                    <a:pt x="156" y="48"/>
                    <a:pt x="112" y="59"/>
                  </a:cubicBezTo>
                  <a:cubicBezTo>
                    <a:pt x="182" y="82"/>
                    <a:pt x="165" y="59"/>
                    <a:pt x="182" y="109"/>
                  </a:cubicBezTo>
                  <a:cubicBezTo>
                    <a:pt x="199" y="106"/>
                    <a:pt x="217" y="107"/>
                    <a:pt x="232" y="99"/>
                  </a:cubicBezTo>
                  <a:cubicBezTo>
                    <a:pt x="242" y="93"/>
                    <a:pt x="244" y="78"/>
                    <a:pt x="252" y="69"/>
                  </a:cubicBezTo>
                  <a:cubicBezTo>
                    <a:pt x="260" y="61"/>
                    <a:pt x="271" y="56"/>
                    <a:pt x="281" y="49"/>
                  </a:cubicBezTo>
                  <a:cubicBezTo>
                    <a:pt x="292" y="81"/>
                    <a:pt x="308" y="114"/>
                    <a:pt x="281" y="149"/>
                  </a:cubicBezTo>
                  <a:cubicBezTo>
                    <a:pt x="268" y="165"/>
                    <a:pt x="222" y="168"/>
                    <a:pt x="222" y="168"/>
                  </a:cubicBezTo>
                  <a:cubicBezTo>
                    <a:pt x="205" y="220"/>
                    <a:pt x="195" y="217"/>
                    <a:pt x="152" y="188"/>
                  </a:cubicBezTo>
                  <a:cubicBezTo>
                    <a:pt x="114" y="132"/>
                    <a:pt x="99" y="149"/>
                    <a:pt x="43" y="168"/>
                  </a:cubicBezTo>
                  <a:cubicBezTo>
                    <a:pt x="46" y="185"/>
                    <a:pt x="39" y="208"/>
                    <a:pt x="53" y="218"/>
                  </a:cubicBezTo>
                  <a:cubicBezTo>
                    <a:pt x="72" y="232"/>
                    <a:pt x="110" y="208"/>
                    <a:pt x="122" y="228"/>
                  </a:cubicBezTo>
                  <a:cubicBezTo>
                    <a:pt x="137" y="254"/>
                    <a:pt x="115" y="287"/>
                    <a:pt x="112" y="317"/>
                  </a:cubicBezTo>
                  <a:cubicBezTo>
                    <a:pt x="82" y="314"/>
                    <a:pt x="51" y="317"/>
                    <a:pt x="23" y="307"/>
                  </a:cubicBezTo>
                  <a:cubicBezTo>
                    <a:pt x="12" y="303"/>
                    <a:pt x="8" y="267"/>
                    <a:pt x="3" y="278"/>
                  </a:cubicBezTo>
                  <a:cubicBezTo>
                    <a:pt x="0" y="283"/>
                    <a:pt x="17" y="345"/>
                    <a:pt x="23" y="357"/>
                  </a:cubicBezTo>
                  <a:cubicBezTo>
                    <a:pt x="32" y="376"/>
                    <a:pt x="55" y="435"/>
                    <a:pt x="73" y="446"/>
                  </a:cubicBezTo>
                  <a:cubicBezTo>
                    <a:pt x="98" y="461"/>
                    <a:pt x="153" y="470"/>
                    <a:pt x="182" y="476"/>
                  </a:cubicBezTo>
                  <a:cubicBezTo>
                    <a:pt x="189" y="486"/>
                    <a:pt x="201" y="494"/>
                    <a:pt x="202" y="506"/>
                  </a:cubicBezTo>
                  <a:cubicBezTo>
                    <a:pt x="208" y="561"/>
                    <a:pt x="172" y="577"/>
                    <a:pt x="172" y="625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85" name="Text Box 149"/>
            <p:cNvSpPr txBox="1">
              <a:spLocks noChangeArrowheads="1"/>
            </p:cNvSpPr>
            <p:nvPr/>
          </p:nvSpPr>
          <p:spPr bwMode="auto">
            <a:xfrm>
              <a:off x="1414" y="2432"/>
              <a:ext cx="181" cy="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650230" algn="l"/>
                  <a:tab pos="1300460" algn="l"/>
                  <a:tab pos="1950690" algn="l"/>
                  <a:tab pos="2600919" algn="l"/>
                  <a:tab pos="3251149" algn="l"/>
                  <a:tab pos="3901379" algn="l"/>
                  <a:tab pos="4551609" algn="l"/>
                  <a:tab pos="5201839" algn="l"/>
                  <a:tab pos="5852069" algn="l"/>
                  <a:tab pos="6502298" algn="l"/>
                  <a:tab pos="7152528" algn="l"/>
                  <a:tab pos="7802758" algn="l"/>
                  <a:tab pos="8452988" algn="l"/>
                  <a:tab pos="9103218" algn="l"/>
                  <a:tab pos="9753448" algn="l"/>
                  <a:tab pos="10403677" algn="l"/>
                  <a:tab pos="11053907" algn="l"/>
                  <a:tab pos="11704137" algn="l"/>
                  <a:tab pos="12354367" algn="l"/>
                  <a:tab pos="13004597" algn="l"/>
                </a:tabLst>
              </a:pPr>
              <a:r>
                <a:rPr lang="en-US" sz="2000" dirty="0">
                  <a:solidFill>
                    <a:srgbClr val="3333CC"/>
                  </a:solidFill>
                  <a:latin typeface="Arial" charset="0"/>
                  <a:ea typeface="ＭＳ Ｐゴシック" pitchFamily="34" charset="-128"/>
                </a:rPr>
                <a:t>e-</a:t>
              </a:r>
            </a:p>
          </p:txBody>
        </p:sp>
        <p:sp>
          <p:nvSpPr>
            <p:cNvPr id="193686" name="Text Box 150"/>
            <p:cNvSpPr txBox="1">
              <a:spLocks noChangeArrowheads="1"/>
            </p:cNvSpPr>
            <p:nvPr/>
          </p:nvSpPr>
          <p:spPr bwMode="auto">
            <a:xfrm>
              <a:off x="1341" y="2615"/>
              <a:ext cx="181" cy="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650230" algn="l"/>
                  <a:tab pos="1300460" algn="l"/>
                  <a:tab pos="1950690" algn="l"/>
                  <a:tab pos="2600919" algn="l"/>
                  <a:tab pos="3251149" algn="l"/>
                  <a:tab pos="3901379" algn="l"/>
                  <a:tab pos="4551609" algn="l"/>
                  <a:tab pos="5201839" algn="l"/>
                  <a:tab pos="5852069" algn="l"/>
                  <a:tab pos="6502298" algn="l"/>
                  <a:tab pos="7152528" algn="l"/>
                  <a:tab pos="7802758" algn="l"/>
                  <a:tab pos="8452988" algn="l"/>
                  <a:tab pos="9103218" algn="l"/>
                  <a:tab pos="9753448" algn="l"/>
                  <a:tab pos="10403677" algn="l"/>
                  <a:tab pos="11053907" algn="l"/>
                  <a:tab pos="11704137" algn="l"/>
                  <a:tab pos="12354367" algn="l"/>
                  <a:tab pos="13004597" algn="l"/>
                </a:tabLst>
              </a:pPr>
              <a:r>
                <a:rPr lang="en-US" sz="2000" dirty="0">
                  <a:solidFill>
                    <a:srgbClr val="3333CC"/>
                  </a:solidFill>
                  <a:latin typeface="Arial" charset="0"/>
                  <a:ea typeface="ＭＳ Ｐゴシック" pitchFamily="34" charset="-128"/>
                </a:rPr>
                <a:t>e-</a:t>
              </a:r>
            </a:p>
          </p:txBody>
        </p:sp>
        <p:sp>
          <p:nvSpPr>
            <p:cNvPr id="193687" name="Text Box 151"/>
            <p:cNvSpPr txBox="1">
              <a:spLocks noChangeArrowheads="1"/>
            </p:cNvSpPr>
            <p:nvPr/>
          </p:nvSpPr>
          <p:spPr bwMode="auto">
            <a:xfrm>
              <a:off x="1629" y="2471"/>
              <a:ext cx="181" cy="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650230" algn="l"/>
                  <a:tab pos="1300460" algn="l"/>
                  <a:tab pos="1950690" algn="l"/>
                  <a:tab pos="2600919" algn="l"/>
                  <a:tab pos="3251149" algn="l"/>
                  <a:tab pos="3901379" algn="l"/>
                  <a:tab pos="4551609" algn="l"/>
                  <a:tab pos="5201839" algn="l"/>
                  <a:tab pos="5852069" algn="l"/>
                  <a:tab pos="6502298" algn="l"/>
                  <a:tab pos="7152528" algn="l"/>
                  <a:tab pos="7802758" algn="l"/>
                  <a:tab pos="8452988" algn="l"/>
                  <a:tab pos="9103218" algn="l"/>
                  <a:tab pos="9753448" algn="l"/>
                  <a:tab pos="10403677" algn="l"/>
                  <a:tab pos="11053907" algn="l"/>
                  <a:tab pos="11704137" algn="l"/>
                  <a:tab pos="12354367" algn="l"/>
                  <a:tab pos="13004597" algn="l"/>
                </a:tabLst>
              </a:pPr>
              <a:r>
                <a:rPr lang="en-US" sz="2000" dirty="0">
                  <a:solidFill>
                    <a:srgbClr val="3333CC"/>
                  </a:solidFill>
                  <a:latin typeface="Arial" charset="0"/>
                  <a:ea typeface="ＭＳ Ｐゴシック" pitchFamily="34" charset="-128"/>
                </a:rPr>
                <a:t>e-</a:t>
              </a:r>
            </a:p>
          </p:txBody>
        </p:sp>
        <p:sp>
          <p:nvSpPr>
            <p:cNvPr id="193688" name="Text Box 152"/>
            <p:cNvSpPr txBox="1">
              <a:spLocks noChangeArrowheads="1"/>
            </p:cNvSpPr>
            <p:nvPr/>
          </p:nvSpPr>
          <p:spPr bwMode="auto">
            <a:xfrm>
              <a:off x="1293" y="2912"/>
              <a:ext cx="181" cy="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650230" algn="l"/>
                  <a:tab pos="1300460" algn="l"/>
                  <a:tab pos="1950690" algn="l"/>
                  <a:tab pos="2600919" algn="l"/>
                  <a:tab pos="3251149" algn="l"/>
                  <a:tab pos="3901379" algn="l"/>
                  <a:tab pos="4551609" algn="l"/>
                  <a:tab pos="5201839" algn="l"/>
                  <a:tab pos="5852069" algn="l"/>
                  <a:tab pos="6502298" algn="l"/>
                  <a:tab pos="7152528" algn="l"/>
                  <a:tab pos="7802758" algn="l"/>
                  <a:tab pos="8452988" algn="l"/>
                  <a:tab pos="9103218" algn="l"/>
                  <a:tab pos="9753448" algn="l"/>
                  <a:tab pos="10403677" algn="l"/>
                  <a:tab pos="11053907" algn="l"/>
                  <a:tab pos="11704137" algn="l"/>
                  <a:tab pos="12354367" algn="l"/>
                  <a:tab pos="13004597" algn="l"/>
                </a:tabLst>
              </a:pPr>
              <a:r>
                <a:rPr lang="en-US" sz="2000" dirty="0">
                  <a:solidFill>
                    <a:srgbClr val="3333CC"/>
                  </a:solidFill>
                  <a:latin typeface="Arial" charset="0"/>
                  <a:ea typeface="ＭＳ Ｐゴシック" pitchFamily="34" charset="-128"/>
                </a:rPr>
                <a:t>e-</a:t>
              </a:r>
            </a:p>
          </p:txBody>
        </p:sp>
        <p:sp>
          <p:nvSpPr>
            <p:cNvPr id="193689" name="Text Box 153"/>
            <p:cNvSpPr txBox="1">
              <a:spLocks noChangeArrowheads="1"/>
            </p:cNvSpPr>
            <p:nvPr/>
          </p:nvSpPr>
          <p:spPr bwMode="auto">
            <a:xfrm>
              <a:off x="1485" y="2960"/>
              <a:ext cx="181" cy="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650230" algn="l"/>
                  <a:tab pos="1300460" algn="l"/>
                  <a:tab pos="1950690" algn="l"/>
                  <a:tab pos="2600919" algn="l"/>
                  <a:tab pos="3251149" algn="l"/>
                  <a:tab pos="3901379" algn="l"/>
                  <a:tab pos="4551609" algn="l"/>
                  <a:tab pos="5201839" algn="l"/>
                  <a:tab pos="5852069" algn="l"/>
                  <a:tab pos="6502298" algn="l"/>
                  <a:tab pos="7152528" algn="l"/>
                  <a:tab pos="7802758" algn="l"/>
                  <a:tab pos="8452988" algn="l"/>
                  <a:tab pos="9103218" algn="l"/>
                  <a:tab pos="9753448" algn="l"/>
                  <a:tab pos="10403677" algn="l"/>
                  <a:tab pos="11053907" algn="l"/>
                  <a:tab pos="11704137" algn="l"/>
                  <a:tab pos="12354367" algn="l"/>
                  <a:tab pos="13004597" algn="l"/>
                </a:tabLst>
              </a:pPr>
              <a:r>
                <a:rPr lang="en-US" sz="2000" dirty="0">
                  <a:solidFill>
                    <a:srgbClr val="3333CC"/>
                  </a:solidFill>
                  <a:latin typeface="Arial" charset="0"/>
                  <a:ea typeface="ＭＳ Ｐゴシック" pitchFamily="34" charset="-128"/>
                </a:rPr>
                <a:t>e-</a:t>
              </a:r>
            </a:p>
          </p:txBody>
        </p:sp>
        <p:sp>
          <p:nvSpPr>
            <p:cNvPr id="193690" name="Text Box 154"/>
            <p:cNvSpPr txBox="1">
              <a:spLocks noChangeArrowheads="1"/>
            </p:cNvSpPr>
            <p:nvPr/>
          </p:nvSpPr>
          <p:spPr bwMode="auto">
            <a:xfrm>
              <a:off x="1437" y="3143"/>
              <a:ext cx="181" cy="1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650230" algn="l"/>
                  <a:tab pos="1300460" algn="l"/>
                  <a:tab pos="1950690" algn="l"/>
                  <a:tab pos="2600919" algn="l"/>
                  <a:tab pos="3251149" algn="l"/>
                  <a:tab pos="3901379" algn="l"/>
                  <a:tab pos="4551609" algn="l"/>
                  <a:tab pos="5201839" algn="l"/>
                  <a:tab pos="5852069" algn="l"/>
                  <a:tab pos="6502298" algn="l"/>
                  <a:tab pos="7152528" algn="l"/>
                  <a:tab pos="7802758" algn="l"/>
                  <a:tab pos="8452988" algn="l"/>
                  <a:tab pos="9103218" algn="l"/>
                  <a:tab pos="9753448" algn="l"/>
                  <a:tab pos="10403677" algn="l"/>
                  <a:tab pos="11053907" algn="l"/>
                  <a:tab pos="11704137" algn="l"/>
                  <a:tab pos="12354367" algn="l"/>
                  <a:tab pos="13004597" algn="l"/>
                </a:tabLst>
              </a:pPr>
              <a:r>
                <a:rPr lang="en-US" sz="2000" dirty="0">
                  <a:solidFill>
                    <a:srgbClr val="3333CC"/>
                  </a:solidFill>
                  <a:latin typeface="Arial" charset="0"/>
                  <a:ea typeface="ＭＳ Ｐゴシック" pitchFamily="34" charset="-128"/>
                </a:rPr>
                <a:t>e-</a:t>
              </a:r>
            </a:p>
          </p:txBody>
        </p:sp>
      </p:grpSp>
      <p:grpSp>
        <p:nvGrpSpPr>
          <p:cNvPr id="193586" name="Group 155"/>
          <p:cNvGrpSpPr>
            <a:grpSpLocks/>
          </p:cNvGrpSpPr>
          <p:nvPr/>
        </p:nvGrpSpPr>
        <p:grpSpPr bwMode="auto">
          <a:xfrm>
            <a:off x="2768036" y="7619435"/>
            <a:ext cx="1630116" cy="833121"/>
            <a:chOff x="1226" y="3116"/>
            <a:chExt cx="722" cy="369"/>
          </a:xfrm>
        </p:grpSpPr>
        <p:sp>
          <p:nvSpPr>
            <p:cNvPr id="193692" name="Oval 156"/>
            <p:cNvSpPr>
              <a:spLocks noChangeArrowheads="1"/>
            </p:cNvSpPr>
            <p:nvPr/>
          </p:nvSpPr>
          <p:spPr bwMode="auto">
            <a:xfrm>
              <a:off x="1588" y="3242"/>
              <a:ext cx="29" cy="31"/>
            </a:xfrm>
            <a:prstGeom prst="ellipse">
              <a:avLst/>
            </a:prstGeom>
            <a:solidFill>
              <a:srgbClr val="008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93" name="Oval 157"/>
            <p:cNvSpPr>
              <a:spLocks noChangeArrowheads="1"/>
            </p:cNvSpPr>
            <p:nvPr/>
          </p:nvSpPr>
          <p:spPr bwMode="auto">
            <a:xfrm>
              <a:off x="1472" y="3116"/>
              <a:ext cx="174" cy="220"/>
            </a:xfrm>
            <a:prstGeom prst="ellipse">
              <a:avLst/>
            </a:prstGeom>
            <a:noFill/>
            <a:ln w="12600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94" name="Freeform 158"/>
            <p:cNvSpPr>
              <a:spLocks/>
            </p:cNvSpPr>
            <p:nvPr/>
          </p:nvSpPr>
          <p:spPr bwMode="auto">
            <a:xfrm>
              <a:off x="1659" y="3148"/>
              <a:ext cx="290" cy="63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96" y="0"/>
                </a:cxn>
                <a:cxn ang="0">
                  <a:pos x="192" y="96"/>
                </a:cxn>
                <a:cxn ang="0">
                  <a:pos x="288" y="0"/>
                </a:cxn>
                <a:cxn ang="0">
                  <a:pos x="384" y="96"/>
                </a:cxn>
                <a:cxn ang="0">
                  <a:pos x="480" y="0"/>
                </a:cxn>
                <a:cxn ang="0">
                  <a:pos x="576" y="96"/>
                </a:cxn>
                <a:cxn ang="0">
                  <a:pos x="720" y="48"/>
                </a:cxn>
              </a:cxnLst>
              <a:rect l="0" t="0" r="r" b="b"/>
              <a:pathLst>
                <a:path w="720" h="104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96"/>
                    <a:pt x="192" y="96"/>
                  </a:cubicBezTo>
                  <a:cubicBezTo>
                    <a:pt x="224" y="96"/>
                    <a:pt x="256" y="0"/>
                    <a:pt x="288" y="0"/>
                  </a:cubicBezTo>
                  <a:cubicBezTo>
                    <a:pt x="320" y="0"/>
                    <a:pt x="352" y="96"/>
                    <a:pt x="384" y="96"/>
                  </a:cubicBezTo>
                  <a:cubicBezTo>
                    <a:pt x="416" y="96"/>
                    <a:pt x="448" y="0"/>
                    <a:pt x="480" y="0"/>
                  </a:cubicBezTo>
                  <a:cubicBezTo>
                    <a:pt x="512" y="0"/>
                    <a:pt x="536" y="88"/>
                    <a:pt x="576" y="96"/>
                  </a:cubicBezTo>
                  <a:cubicBezTo>
                    <a:pt x="616" y="104"/>
                    <a:pt x="668" y="76"/>
                    <a:pt x="720" y="48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95" name="Freeform 159"/>
            <p:cNvSpPr>
              <a:spLocks/>
            </p:cNvSpPr>
            <p:nvPr/>
          </p:nvSpPr>
          <p:spPr bwMode="auto">
            <a:xfrm rot="1860000">
              <a:off x="1635" y="3336"/>
              <a:ext cx="290" cy="63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96" y="0"/>
                </a:cxn>
                <a:cxn ang="0">
                  <a:pos x="192" y="96"/>
                </a:cxn>
                <a:cxn ang="0">
                  <a:pos x="288" y="0"/>
                </a:cxn>
                <a:cxn ang="0">
                  <a:pos x="384" y="96"/>
                </a:cxn>
                <a:cxn ang="0">
                  <a:pos x="480" y="0"/>
                </a:cxn>
                <a:cxn ang="0">
                  <a:pos x="576" y="96"/>
                </a:cxn>
                <a:cxn ang="0">
                  <a:pos x="720" y="48"/>
                </a:cxn>
              </a:cxnLst>
              <a:rect l="0" t="0" r="r" b="b"/>
              <a:pathLst>
                <a:path w="720" h="104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96"/>
                    <a:pt x="192" y="96"/>
                  </a:cubicBezTo>
                  <a:cubicBezTo>
                    <a:pt x="224" y="96"/>
                    <a:pt x="256" y="0"/>
                    <a:pt x="288" y="0"/>
                  </a:cubicBezTo>
                  <a:cubicBezTo>
                    <a:pt x="320" y="0"/>
                    <a:pt x="352" y="96"/>
                    <a:pt x="384" y="96"/>
                  </a:cubicBezTo>
                  <a:cubicBezTo>
                    <a:pt x="416" y="96"/>
                    <a:pt x="448" y="0"/>
                    <a:pt x="480" y="0"/>
                  </a:cubicBezTo>
                  <a:cubicBezTo>
                    <a:pt x="512" y="0"/>
                    <a:pt x="536" y="88"/>
                    <a:pt x="576" y="96"/>
                  </a:cubicBezTo>
                  <a:cubicBezTo>
                    <a:pt x="616" y="104"/>
                    <a:pt x="668" y="76"/>
                    <a:pt x="720" y="48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696" name="Freeform 160"/>
            <p:cNvSpPr>
              <a:spLocks/>
            </p:cNvSpPr>
            <p:nvPr/>
          </p:nvSpPr>
          <p:spPr bwMode="auto">
            <a:xfrm rot="9600000">
              <a:off x="1229" y="3377"/>
              <a:ext cx="290" cy="63"/>
            </a:xfrm>
            <a:custGeom>
              <a:avLst/>
              <a:gdLst/>
              <a:ahLst/>
              <a:cxnLst>
                <a:cxn ang="0">
                  <a:pos x="0" y="96"/>
                </a:cxn>
                <a:cxn ang="0">
                  <a:pos x="96" y="0"/>
                </a:cxn>
                <a:cxn ang="0">
                  <a:pos x="192" y="96"/>
                </a:cxn>
                <a:cxn ang="0">
                  <a:pos x="288" y="0"/>
                </a:cxn>
                <a:cxn ang="0">
                  <a:pos x="384" y="96"/>
                </a:cxn>
                <a:cxn ang="0">
                  <a:pos x="480" y="0"/>
                </a:cxn>
                <a:cxn ang="0">
                  <a:pos x="576" y="96"/>
                </a:cxn>
                <a:cxn ang="0">
                  <a:pos x="720" y="48"/>
                </a:cxn>
              </a:cxnLst>
              <a:rect l="0" t="0" r="r" b="b"/>
              <a:pathLst>
                <a:path w="720" h="104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96"/>
                    <a:pt x="192" y="96"/>
                  </a:cubicBezTo>
                  <a:cubicBezTo>
                    <a:pt x="224" y="96"/>
                    <a:pt x="256" y="0"/>
                    <a:pt x="288" y="0"/>
                  </a:cubicBezTo>
                  <a:cubicBezTo>
                    <a:pt x="320" y="0"/>
                    <a:pt x="352" y="96"/>
                    <a:pt x="384" y="96"/>
                  </a:cubicBezTo>
                  <a:cubicBezTo>
                    <a:pt x="416" y="96"/>
                    <a:pt x="448" y="0"/>
                    <a:pt x="480" y="0"/>
                  </a:cubicBezTo>
                  <a:cubicBezTo>
                    <a:pt x="512" y="0"/>
                    <a:pt x="536" y="88"/>
                    <a:pt x="576" y="96"/>
                  </a:cubicBezTo>
                  <a:cubicBezTo>
                    <a:pt x="616" y="104"/>
                    <a:pt x="668" y="76"/>
                    <a:pt x="720" y="48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3589" name="Group 161"/>
          <p:cNvGrpSpPr>
            <a:grpSpLocks/>
          </p:cNvGrpSpPr>
          <p:nvPr/>
        </p:nvGrpSpPr>
        <p:grpSpPr bwMode="auto">
          <a:xfrm>
            <a:off x="2736428" y="6269285"/>
            <a:ext cx="602827" cy="1207912"/>
            <a:chOff x="1212" y="2518"/>
            <a:chExt cx="267" cy="535"/>
          </a:xfrm>
        </p:grpSpPr>
        <p:sp>
          <p:nvSpPr>
            <p:cNvPr id="193698" name="Line 162"/>
            <p:cNvSpPr>
              <a:spLocks noChangeShapeType="1"/>
            </p:cNvSpPr>
            <p:nvPr/>
          </p:nvSpPr>
          <p:spPr bwMode="auto">
            <a:xfrm flipH="1">
              <a:off x="1211" y="2581"/>
              <a:ext cx="18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699" name="Line 163"/>
            <p:cNvSpPr>
              <a:spLocks noChangeShapeType="1"/>
            </p:cNvSpPr>
            <p:nvPr/>
          </p:nvSpPr>
          <p:spPr bwMode="auto">
            <a:xfrm flipH="1">
              <a:off x="1211" y="2518"/>
              <a:ext cx="241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700" name="Line 164"/>
            <p:cNvSpPr>
              <a:spLocks noChangeShapeType="1"/>
            </p:cNvSpPr>
            <p:nvPr/>
          </p:nvSpPr>
          <p:spPr bwMode="auto">
            <a:xfrm flipH="1">
              <a:off x="1211" y="2675"/>
              <a:ext cx="183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701" name="Line 165"/>
            <p:cNvSpPr>
              <a:spLocks noChangeShapeType="1"/>
            </p:cNvSpPr>
            <p:nvPr/>
          </p:nvSpPr>
          <p:spPr bwMode="auto">
            <a:xfrm flipH="1">
              <a:off x="1211" y="2738"/>
              <a:ext cx="27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702" name="Line 166"/>
            <p:cNvSpPr>
              <a:spLocks noChangeShapeType="1"/>
            </p:cNvSpPr>
            <p:nvPr/>
          </p:nvSpPr>
          <p:spPr bwMode="auto">
            <a:xfrm flipH="1">
              <a:off x="1211" y="2927"/>
              <a:ext cx="212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703" name="Line 167"/>
            <p:cNvSpPr>
              <a:spLocks noChangeShapeType="1"/>
            </p:cNvSpPr>
            <p:nvPr/>
          </p:nvSpPr>
          <p:spPr bwMode="auto">
            <a:xfrm flipH="1">
              <a:off x="1211" y="3053"/>
              <a:ext cx="212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592" name="Group 168"/>
          <p:cNvGrpSpPr>
            <a:grpSpLocks/>
          </p:cNvGrpSpPr>
          <p:nvPr/>
        </p:nvGrpSpPr>
        <p:grpSpPr bwMode="auto">
          <a:xfrm>
            <a:off x="9861974" y="5135881"/>
            <a:ext cx="322863" cy="3574063"/>
            <a:chOff x="4368" y="2016"/>
            <a:chExt cx="143" cy="1583"/>
          </a:xfrm>
        </p:grpSpPr>
        <p:sp>
          <p:nvSpPr>
            <p:cNvPr id="193705" name="AutoShape 169"/>
            <p:cNvSpPr>
              <a:spLocks noChangeArrowheads="1"/>
            </p:cNvSpPr>
            <p:nvPr/>
          </p:nvSpPr>
          <p:spPr bwMode="auto">
            <a:xfrm>
              <a:off x="4368" y="3168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06" name="AutoShape 170"/>
            <p:cNvSpPr>
              <a:spLocks noChangeArrowheads="1"/>
            </p:cNvSpPr>
            <p:nvPr/>
          </p:nvSpPr>
          <p:spPr bwMode="auto">
            <a:xfrm>
              <a:off x="4368" y="2784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07" name="AutoShape 171"/>
            <p:cNvSpPr>
              <a:spLocks noChangeArrowheads="1"/>
            </p:cNvSpPr>
            <p:nvPr/>
          </p:nvSpPr>
          <p:spPr bwMode="auto">
            <a:xfrm>
              <a:off x="4368" y="2400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08" name="AutoShape 172"/>
            <p:cNvSpPr>
              <a:spLocks noChangeArrowheads="1"/>
            </p:cNvSpPr>
            <p:nvPr/>
          </p:nvSpPr>
          <p:spPr bwMode="auto">
            <a:xfrm>
              <a:off x="4368" y="2016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3595" name="Group 173"/>
          <p:cNvGrpSpPr>
            <a:grpSpLocks/>
          </p:cNvGrpSpPr>
          <p:nvPr/>
        </p:nvGrpSpPr>
        <p:grpSpPr bwMode="auto">
          <a:xfrm>
            <a:off x="10728961" y="5135881"/>
            <a:ext cx="322863" cy="3574063"/>
            <a:chOff x="4752" y="2016"/>
            <a:chExt cx="143" cy="1583"/>
          </a:xfrm>
        </p:grpSpPr>
        <p:sp>
          <p:nvSpPr>
            <p:cNvPr id="193710" name="AutoShape 174"/>
            <p:cNvSpPr>
              <a:spLocks noChangeArrowheads="1"/>
            </p:cNvSpPr>
            <p:nvPr/>
          </p:nvSpPr>
          <p:spPr bwMode="auto">
            <a:xfrm>
              <a:off x="4752" y="3168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11" name="AutoShape 175"/>
            <p:cNvSpPr>
              <a:spLocks noChangeArrowheads="1"/>
            </p:cNvSpPr>
            <p:nvPr/>
          </p:nvSpPr>
          <p:spPr bwMode="auto">
            <a:xfrm>
              <a:off x="4752" y="2784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12" name="AutoShape 176"/>
            <p:cNvSpPr>
              <a:spLocks noChangeArrowheads="1"/>
            </p:cNvSpPr>
            <p:nvPr/>
          </p:nvSpPr>
          <p:spPr bwMode="auto">
            <a:xfrm>
              <a:off x="4752" y="2400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13" name="AutoShape 177"/>
            <p:cNvSpPr>
              <a:spLocks noChangeArrowheads="1"/>
            </p:cNvSpPr>
            <p:nvPr/>
          </p:nvSpPr>
          <p:spPr bwMode="auto">
            <a:xfrm>
              <a:off x="4752" y="2016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3714" name="Text Box 178"/>
          <p:cNvSpPr txBox="1">
            <a:spLocks noChangeArrowheads="1"/>
          </p:cNvSpPr>
          <p:nvPr/>
        </p:nvSpPr>
        <p:spPr bwMode="auto">
          <a:xfrm>
            <a:off x="9645227" y="2318173"/>
            <a:ext cx="3793067" cy="506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27998" tIns="66559" rIns="127998" bIns="66559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650230" algn="l"/>
                <a:tab pos="1300460" algn="l"/>
                <a:tab pos="1950690" algn="l"/>
                <a:tab pos="2600919" algn="l"/>
                <a:tab pos="3251149" algn="l"/>
                <a:tab pos="3901379" algn="l"/>
                <a:tab pos="4551609" algn="l"/>
                <a:tab pos="5201839" algn="l"/>
                <a:tab pos="5852069" algn="l"/>
                <a:tab pos="6502298" algn="l"/>
                <a:tab pos="7152528" algn="l"/>
                <a:tab pos="7802758" algn="l"/>
                <a:tab pos="8452988" algn="l"/>
                <a:tab pos="9103218" algn="l"/>
                <a:tab pos="9753448" algn="l"/>
                <a:tab pos="10403677" algn="l"/>
                <a:tab pos="11053907" algn="l"/>
                <a:tab pos="11704137" algn="l"/>
                <a:tab pos="12354367" algn="l"/>
                <a:tab pos="13004597" algn="l"/>
              </a:tabLst>
            </a:pPr>
            <a:r>
              <a:rPr lang="en-US" sz="2600" dirty="0">
                <a:latin typeface="Rockwell" pitchFamily="16" charset="0"/>
                <a:ea typeface="ＭＳ Ｐゴシック" pitchFamily="34" charset="-128"/>
              </a:rPr>
              <a:t>Cavity ionizer</a:t>
            </a:r>
          </a:p>
        </p:txBody>
      </p:sp>
      <p:sp>
        <p:nvSpPr>
          <p:cNvPr id="193715" name="Line 179"/>
          <p:cNvSpPr>
            <a:spLocks noChangeShapeType="1"/>
          </p:cNvSpPr>
          <p:nvPr/>
        </p:nvSpPr>
        <p:spPr bwMode="auto">
          <a:xfrm flipV="1">
            <a:off x="10512214" y="4799473"/>
            <a:ext cx="108373" cy="4791004"/>
          </a:xfrm>
          <a:prstGeom prst="line">
            <a:avLst/>
          </a:prstGeom>
          <a:noFill/>
          <a:ln w="38160">
            <a:solidFill>
              <a:srgbClr val="33CCCC"/>
            </a:solidFill>
            <a:miter lim="800000"/>
            <a:headEnd/>
            <a:tailEnd type="triangle" w="med" len="med"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716" name="Line 180"/>
          <p:cNvSpPr>
            <a:spLocks noChangeShapeType="1"/>
          </p:cNvSpPr>
          <p:nvPr/>
        </p:nvSpPr>
        <p:spPr bwMode="auto">
          <a:xfrm flipH="1" flipV="1">
            <a:off x="10284179" y="4907846"/>
            <a:ext cx="347698" cy="4682631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grpSp>
        <p:nvGrpSpPr>
          <p:cNvPr id="193598" name="Group 181"/>
          <p:cNvGrpSpPr>
            <a:grpSpLocks/>
          </p:cNvGrpSpPr>
          <p:nvPr/>
        </p:nvGrpSpPr>
        <p:grpSpPr bwMode="auto">
          <a:xfrm>
            <a:off x="10945707" y="5569374"/>
            <a:ext cx="322863" cy="3574063"/>
            <a:chOff x="4848" y="2208"/>
            <a:chExt cx="143" cy="1583"/>
          </a:xfrm>
        </p:grpSpPr>
        <p:sp>
          <p:nvSpPr>
            <p:cNvPr id="193718" name="AutoShape 182"/>
            <p:cNvSpPr>
              <a:spLocks noChangeArrowheads="1"/>
            </p:cNvSpPr>
            <p:nvPr/>
          </p:nvSpPr>
          <p:spPr bwMode="auto">
            <a:xfrm>
              <a:off x="4848" y="3360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19" name="AutoShape 183"/>
            <p:cNvSpPr>
              <a:spLocks noChangeArrowheads="1"/>
            </p:cNvSpPr>
            <p:nvPr/>
          </p:nvSpPr>
          <p:spPr bwMode="auto">
            <a:xfrm>
              <a:off x="4848" y="2976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20" name="AutoShape 184"/>
            <p:cNvSpPr>
              <a:spLocks noChangeArrowheads="1"/>
            </p:cNvSpPr>
            <p:nvPr/>
          </p:nvSpPr>
          <p:spPr bwMode="auto">
            <a:xfrm>
              <a:off x="4848" y="2592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21" name="AutoShape 185"/>
            <p:cNvSpPr>
              <a:spLocks noChangeArrowheads="1"/>
            </p:cNvSpPr>
            <p:nvPr/>
          </p:nvSpPr>
          <p:spPr bwMode="auto">
            <a:xfrm>
              <a:off x="4848" y="2208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3601" name="Group 186"/>
          <p:cNvGrpSpPr>
            <a:grpSpLocks/>
          </p:cNvGrpSpPr>
          <p:nvPr/>
        </p:nvGrpSpPr>
        <p:grpSpPr bwMode="auto">
          <a:xfrm>
            <a:off x="10078721" y="5569374"/>
            <a:ext cx="322863" cy="3574063"/>
            <a:chOff x="4464" y="2208"/>
            <a:chExt cx="143" cy="1583"/>
          </a:xfrm>
        </p:grpSpPr>
        <p:sp>
          <p:nvSpPr>
            <p:cNvPr id="193723" name="AutoShape 187"/>
            <p:cNvSpPr>
              <a:spLocks noChangeArrowheads="1"/>
            </p:cNvSpPr>
            <p:nvPr/>
          </p:nvSpPr>
          <p:spPr bwMode="auto">
            <a:xfrm>
              <a:off x="4464" y="3360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24" name="AutoShape 188"/>
            <p:cNvSpPr>
              <a:spLocks noChangeArrowheads="1"/>
            </p:cNvSpPr>
            <p:nvPr/>
          </p:nvSpPr>
          <p:spPr bwMode="auto">
            <a:xfrm>
              <a:off x="4464" y="2976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25" name="AutoShape 189"/>
            <p:cNvSpPr>
              <a:spLocks noChangeArrowheads="1"/>
            </p:cNvSpPr>
            <p:nvPr/>
          </p:nvSpPr>
          <p:spPr bwMode="auto">
            <a:xfrm>
              <a:off x="4464" y="2592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726" name="AutoShape 190"/>
            <p:cNvSpPr>
              <a:spLocks noChangeArrowheads="1"/>
            </p:cNvSpPr>
            <p:nvPr/>
          </p:nvSpPr>
          <p:spPr bwMode="auto">
            <a:xfrm>
              <a:off x="4464" y="2208"/>
              <a:ext cx="144" cy="432"/>
            </a:xfrm>
            <a:prstGeom prst="can">
              <a:avLst>
                <a:gd name="adj" fmla="val 75000"/>
              </a:avLst>
            </a:prstGeom>
            <a:solidFill>
              <a:srgbClr val="6666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3727" name="Freeform 191"/>
          <p:cNvSpPr>
            <a:spLocks/>
          </p:cNvSpPr>
          <p:nvPr/>
        </p:nvSpPr>
        <p:spPr bwMode="auto">
          <a:xfrm>
            <a:off x="7965440" y="4810760"/>
            <a:ext cx="1679787" cy="758613"/>
          </a:xfrm>
          <a:custGeom>
            <a:avLst/>
            <a:gdLst/>
            <a:ahLst/>
            <a:cxnLst>
              <a:cxn ang="0">
                <a:pos x="312" y="0"/>
              </a:cxn>
              <a:cxn ang="0">
                <a:pos x="72" y="384"/>
              </a:cxn>
              <a:cxn ang="0">
                <a:pos x="744" y="1008"/>
              </a:cxn>
            </a:cxnLst>
            <a:rect l="0" t="0" r="r" b="b"/>
            <a:pathLst>
              <a:path w="744" h="1008">
                <a:moveTo>
                  <a:pt x="312" y="0"/>
                </a:moveTo>
                <a:cubicBezTo>
                  <a:pt x="156" y="108"/>
                  <a:pt x="0" y="216"/>
                  <a:pt x="72" y="384"/>
                </a:cubicBezTo>
                <a:cubicBezTo>
                  <a:pt x="144" y="552"/>
                  <a:pt x="444" y="780"/>
                  <a:pt x="744" y="1008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193728" name="Rectangle 192"/>
          <p:cNvSpPr>
            <a:spLocks noChangeArrowheads="1"/>
          </p:cNvSpPr>
          <p:nvPr/>
        </p:nvSpPr>
        <p:spPr bwMode="auto">
          <a:xfrm>
            <a:off x="11595947" y="7086600"/>
            <a:ext cx="1192107" cy="16256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193729" name="Text Box 193"/>
          <p:cNvSpPr txBox="1">
            <a:spLocks noChangeArrowheads="1"/>
          </p:cNvSpPr>
          <p:nvPr/>
        </p:nvSpPr>
        <p:spPr bwMode="auto">
          <a:xfrm>
            <a:off x="216747" y="2209800"/>
            <a:ext cx="2492587" cy="878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27998" tIns="66559" rIns="127998" bIns="66559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650230" algn="l"/>
                <a:tab pos="1300460" algn="l"/>
                <a:tab pos="1950690" algn="l"/>
                <a:tab pos="2600919" algn="l"/>
                <a:tab pos="3251149" algn="l"/>
                <a:tab pos="3901379" algn="l"/>
                <a:tab pos="4551609" algn="l"/>
                <a:tab pos="5201839" algn="l"/>
                <a:tab pos="5852069" algn="l"/>
                <a:tab pos="6502298" algn="l"/>
                <a:tab pos="7152528" algn="l"/>
                <a:tab pos="7802758" algn="l"/>
                <a:tab pos="8452988" algn="l"/>
                <a:tab pos="9103218" algn="l"/>
                <a:tab pos="9753448" algn="l"/>
                <a:tab pos="10403677" algn="l"/>
                <a:tab pos="11053907" algn="l"/>
                <a:tab pos="11704137" algn="l"/>
                <a:tab pos="12354367" algn="l"/>
                <a:tab pos="13004597" algn="l"/>
              </a:tabLst>
            </a:pPr>
            <a:r>
              <a:rPr lang="en-US" sz="2600" dirty="0" err="1">
                <a:latin typeface="Rockwell" pitchFamily="16" charset="0"/>
                <a:ea typeface="ＭＳ Ｐゴシック" pitchFamily="34" charset="-128"/>
              </a:rPr>
              <a:t>Ba</a:t>
            </a:r>
            <a:r>
              <a:rPr lang="en-US" sz="2600" baseline="30000" dirty="0">
                <a:latin typeface="Rockwell" pitchFamily="16" charset="0"/>
                <a:ea typeface="ＭＳ Ｐゴシック" pitchFamily="34" charset="-128"/>
              </a:rPr>
              <a:t>+</a:t>
            </a:r>
            <a:r>
              <a:rPr lang="en-US" sz="2600" dirty="0">
                <a:latin typeface="Rockwell" pitchFamily="16" charset="0"/>
                <a:ea typeface="ＭＳ Ｐゴシック" pitchFamily="34" charset="-128"/>
              </a:rPr>
              <a:t> grabber pin</a:t>
            </a:r>
          </a:p>
        </p:txBody>
      </p:sp>
      <p:sp>
        <p:nvSpPr>
          <p:cNvPr id="193730" name="Line 194"/>
          <p:cNvSpPr>
            <a:spLocks noChangeShapeType="1"/>
          </p:cNvSpPr>
          <p:nvPr/>
        </p:nvSpPr>
        <p:spPr bwMode="auto">
          <a:xfrm>
            <a:off x="1733974" y="2643294"/>
            <a:ext cx="1081476" cy="1557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731" name="Text Box 195"/>
          <p:cNvSpPr txBox="1">
            <a:spLocks noChangeArrowheads="1"/>
          </p:cNvSpPr>
          <p:nvPr/>
        </p:nvSpPr>
        <p:spPr bwMode="auto">
          <a:xfrm>
            <a:off x="433494" y="3835400"/>
            <a:ext cx="1408853" cy="506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27998" tIns="66559" rIns="127998" bIns="66559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650230" algn="l"/>
                <a:tab pos="1300460" algn="l"/>
                <a:tab pos="1950690" algn="l"/>
                <a:tab pos="2600919" algn="l"/>
                <a:tab pos="3251149" algn="l"/>
                <a:tab pos="3901379" algn="l"/>
                <a:tab pos="4551609" algn="l"/>
                <a:tab pos="5201839" algn="l"/>
                <a:tab pos="5852069" algn="l"/>
                <a:tab pos="6502298" algn="l"/>
                <a:tab pos="7152528" algn="l"/>
                <a:tab pos="7802758" algn="l"/>
                <a:tab pos="8452988" algn="l"/>
                <a:tab pos="9103218" algn="l"/>
                <a:tab pos="9753448" algn="l"/>
                <a:tab pos="10403677" algn="l"/>
                <a:tab pos="11053907" algn="l"/>
                <a:tab pos="11704137" algn="l"/>
                <a:tab pos="12354367" algn="l"/>
                <a:tab pos="13004597" algn="l"/>
              </a:tabLst>
            </a:pPr>
            <a:r>
              <a:rPr lang="en-US" sz="2600" dirty="0">
                <a:latin typeface="Rockwell" pitchFamily="16" charset="0"/>
                <a:ea typeface="ＭＳ Ｐゴシック" pitchFamily="34" charset="-128"/>
              </a:rPr>
              <a:t>APDs</a:t>
            </a:r>
          </a:p>
        </p:txBody>
      </p:sp>
      <p:sp>
        <p:nvSpPr>
          <p:cNvPr id="193732" name="Freeform 196"/>
          <p:cNvSpPr>
            <a:spLocks/>
          </p:cNvSpPr>
          <p:nvPr/>
        </p:nvSpPr>
        <p:spPr bwMode="auto">
          <a:xfrm>
            <a:off x="234809" y="4377267"/>
            <a:ext cx="740551" cy="1083733"/>
          </a:xfrm>
          <a:custGeom>
            <a:avLst/>
            <a:gdLst/>
            <a:ahLst/>
            <a:cxnLst>
              <a:cxn ang="0">
                <a:pos x="328" y="0"/>
              </a:cxn>
              <a:cxn ang="0">
                <a:pos x="40" y="240"/>
              </a:cxn>
              <a:cxn ang="0">
                <a:pos x="88" y="480"/>
              </a:cxn>
            </a:cxnLst>
            <a:rect l="0" t="0" r="r" b="b"/>
            <a:pathLst>
              <a:path w="328" h="480">
                <a:moveTo>
                  <a:pt x="328" y="0"/>
                </a:moveTo>
                <a:cubicBezTo>
                  <a:pt x="204" y="80"/>
                  <a:pt x="80" y="160"/>
                  <a:pt x="40" y="240"/>
                </a:cubicBezTo>
                <a:cubicBezTo>
                  <a:pt x="0" y="320"/>
                  <a:pt x="44" y="400"/>
                  <a:pt x="88" y="480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193733" name="Text Box 197"/>
          <p:cNvSpPr txBox="1">
            <a:spLocks noChangeArrowheads="1"/>
          </p:cNvSpPr>
          <p:nvPr/>
        </p:nvSpPr>
        <p:spPr bwMode="auto">
          <a:xfrm>
            <a:off x="1625600" y="3835400"/>
            <a:ext cx="1842347" cy="878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27998" tIns="66559" rIns="127998" bIns="66559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650230" algn="l"/>
                <a:tab pos="1300460" algn="l"/>
                <a:tab pos="1950690" algn="l"/>
                <a:tab pos="2600919" algn="l"/>
                <a:tab pos="3251149" algn="l"/>
                <a:tab pos="3901379" algn="l"/>
                <a:tab pos="4551609" algn="l"/>
                <a:tab pos="5201839" algn="l"/>
                <a:tab pos="5852069" algn="l"/>
                <a:tab pos="6502298" algn="l"/>
                <a:tab pos="7152528" algn="l"/>
                <a:tab pos="7802758" algn="l"/>
                <a:tab pos="8452988" algn="l"/>
                <a:tab pos="9103218" algn="l"/>
                <a:tab pos="9753448" algn="l"/>
                <a:tab pos="10403677" algn="l"/>
                <a:tab pos="11053907" algn="l"/>
                <a:tab pos="11704137" algn="l"/>
                <a:tab pos="12354367" algn="l"/>
                <a:tab pos="13004597" algn="l"/>
              </a:tabLst>
            </a:pPr>
            <a:r>
              <a:rPr lang="en-US" sz="2600" dirty="0">
                <a:latin typeface="Rockwell" pitchFamily="16" charset="0"/>
                <a:ea typeface="ＭＳ Ｐゴシック" pitchFamily="34" charset="-128"/>
              </a:rPr>
              <a:t>Grid</a:t>
            </a:r>
            <a:r>
              <a:rPr lang="en-US" sz="2600" dirty="0">
                <a:solidFill>
                  <a:srgbClr val="FFFFFF"/>
                </a:solidFill>
                <a:latin typeface="Rockwell" pitchFamily="16" charset="0"/>
                <a:ea typeface="ＭＳ Ｐゴシック" pitchFamily="34" charset="-128"/>
              </a:rPr>
              <a:t> </a:t>
            </a:r>
            <a:r>
              <a:rPr lang="en-US" sz="2600" dirty="0">
                <a:latin typeface="Rockwell" pitchFamily="16" charset="0"/>
                <a:ea typeface="ＭＳ Ｐゴシック" pitchFamily="34" charset="-128"/>
              </a:rPr>
              <a:t>plane</a:t>
            </a:r>
          </a:p>
        </p:txBody>
      </p:sp>
      <p:sp>
        <p:nvSpPr>
          <p:cNvPr id="193734" name="Freeform 198"/>
          <p:cNvSpPr>
            <a:spLocks/>
          </p:cNvSpPr>
          <p:nvPr/>
        </p:nvSpPr>
        <p:spPr bwMode="auto">
          <a:xfrm>
            <a:off x="2275840" y="4268893"/>
            <a:ext cx="903111" cy="130048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336"/>
              </a:cxn>
              <a:cxn ang="0">
                <a:pos x="96" y="576"/>
              </a:cxn>
            </a:cxnLst>
            <a:rect l="0" t="0" r="r" b="b"/>
            <a:pathLst>
              <a:path w="400" h="576">
                <a:moveTo>
                  <a:pt x="0" y="0"/>
                </a:moveTo>
                <a:cubicBezTo>
                  <a:pt x="184" y="120"/>
                  <a:pt x="368" y="240"/>
                  <a:pt x="384" y="336"/>
                </a:cubicBezTo>
                <a:cubicBezTo>
                  <a:pt x="400" y="432"/>
                  <a:pt x="248" y="504"/>
                  <a:pt x="96" y="576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193739" name="Oval 203"/>
          <p:cNvSpPr>
            <a:spLocks noChangeArrowheads="1"/>
          </p:cNvSpPr>
          <p:nvPr/>
        </p:nvSpPr>
        <p:spPr bwMode="auto">
          <a:xfrm>
            <a:off x="3465690" y="6890174"/>
            <a:ext cx="65475" cy="6999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193744" name="Line 208"/>
          <p:cNvSpPr>
            <a:spLocks noChangeShapeType="1"/>
          </p:cNvSpPr>
          <p:nvPr/>
        </p:nvSpPr>
        <p:spPr bwMode="auto">
          <a:xfrm>
            <a:off x="3467947" y="2860040"/>
            <a:ext cx="0" cy="65024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745" name="Line 209"/>
          <p:cNvSpPr>
            <a:spLocks noChangeShapeType="1"/>
          </p:cNvSpPr>
          <p:nvPr/>
        </p:nvSpPr>
        <p:spPr bwMode="auto">
          <a:xfrm>
            <a:off x="10403840" y="2860040"/>
            <a:ext cx="0" cy="650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746" name="Line 210"/>
          <p:cNvSpPr>
            <a:spLocks noChangeShapeType="1"/>
          </p:cNvSpPr>
          <p:nvPr/>
        </p:nvSpPr>
        <p:spPr bwMode="auto">
          <a:xfrm>
            <a:off x="10403840" y="2860040"/>
            <a:ext cx="4334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747" name="Line 211"/>
          <p:cNvSpPr>
            <a:spLocks noChangeShapeType="1"/>
          </p:cNvSpPr>
          <p:nvPr/>
        </p:nvSpPr>
        <p:spPr bwMode="auto">
          <a:xfrm>
            <a:off x="10837333" y="2860040"/>
            <a:ext cx="0" cy="650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748" name="Text Box 212"/>
          <p:cNvSpPr txBox="1">
            <a:spLocks noChangeArrowheads="1"/>
          </p:cNvSpPr>
          <p:nvPr/>
        </p:nvSpPr>
        <p:spPr bwMode="auto">
          <a:xfrm>
            <a:off x="6068907" y="4160520"/>
            <a:ext cx="3793067" cy="878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27998" tIns="66559" rIns="127998" bIns="66559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650230" algn="l"/>
                <a:tab pos="1300460" algn="l"/>
                <a:tab pos="1950690" algn="l"/>
                <a:tab pos="2600919" algn="l"/>
                <a:tab pos="3251149" algn="l"/>
                <a:tab pos="3901379" algn="l"/>
                <a:tab pos="4551609" algn="l"/>
                <a:tab pos="5201839" algn="l"/>
                <a:tab pos="5852069" algn="l"/>
                <a:tab pos="6502298" algn="l"/>
                <a:tab pos="7152528" algn="l"/>
                <a:tab pos="7802758" algn="l"/>
                <a:tab pos="8452988" algn="l"/>
                <a:tab pos="9103218" algn="l"/>
                <a:tab pos="9753448" algn="l"/>
                <a:tab pos="10403677" algn="l"/>
                <a:tab pos="11053907" algn="l"/>
                <a:tab pos="11704137" algn="l"/>
                <a:tab pos="12354367" algn="l"/>
                <a:tab pos="13004597" algn="l"/>
              </a:tabLst>
            </a:pPr>
            <a:r>
              <a:rPr lang="en-US" sz="2600" dirty="0" err="1">
                <a:latin typeface="Rockwell" pitchFamily="16" charset="0"/>
                <a:ea typeface="ＭＳ Ｐゴシック" pitchFamily="34" charset="-128"/>
              </a:rPr>
              <a:t>Quadrupole</a:t>
            </a:r>
            <a:r>
              <a:rPr lang="en-US" sz="2600" dirty="0">
                <a:latin typeface="Rockwell" pitchFamily="16" charset="0"/>
                <a:ea typeface="ＭＳ Ｐゴシック" pitchFamily="34" charset="-128"/>
              </a:rPr>
              <a:t> linear ion trap</a:t>
            </a:r>
          </a:p>
        </p:txBody>
      </p:sp>
      <p:sp>
        <p:nvSpPr>
          <p:cNvPr id="193749" name="Freeform 213"/>
          <p:cNvSpPr>
            <a:spLocks/>
          </p:cNvSpPr>
          <p:nvPr/>
        </p:nvSpPr>
        <p:spPr bwMode="auto">
          <a:xfrm flipH="1">
            <a:off x="11270827" y="2534920"/>
            <a:ext cx="1192107" cy="650240"/>
          </a:xfrm>
          <a:custGeom>
            <a:avLst/>
            <a:gdLst/>
            <a:ahLst/>
            <a:cxnLst>
              <a:cxn ang="0">
                <a:pos x="312" y="0"/>
              </a:cxn>
              <a:cxn ang="0">
                <a:pos x="72" y="384"/>
              </a:cxn>
              <a:cxn ang="0">
                <a:pos x="744" y="1008"/>
              </a:cxn>
            </a:cxnLst>
            <a:rect l="0" t="0" r="r" b="b"/>
            <a:pathLst>
              <a:path w="744" h="1008">
                <a:moveTo>
                  <a:pt x="312" y="0"/>
                </a:moveTo>
                <a:cubicBezTo>
                  <a:pt x="156" y="108"/>
                  <a:pt x="0" y="216"/>
                  <a:pt x="72" y="384"/>
                </a:cubicBezTo>
                <a:cubicBezTo>
                  <a:pt x="144" y="552"/>
                  <a:pt x="444" y="780"/>
                  <a:pt x="744" y="1008"/>
                </a:cubicBezTo>
              </a:path>
            </a:pathLst>
          </a:cu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lIns="130046" tIns="65023" rIns="130046" bIns="65023" anchor="ctr"/>
          <a:lstStyle/>
          <a:p>
            <a:endParaRPr lang="en-US"/>
          </a:p>
        </p:txBody>
      </p:sp>
      <p:sp>
        <p:nvSpPr>
          <p:cNvPr id="193750" name="Line 214"/>
          <p:cNvSpPr>
            <a:spLocks noChangeShapeType="1"/>
          </p:cNvSpPr>
          <p:nvPr/>
        </p:nvSpPr>
        <p:spPr bwMode="auto">
          <a:xfrm>
            <a:off x="10403840" y="3510280"/>
            <a:ext cx="1083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751" name="Line 215"/>
          <p:cNvSpPr>
            <a:spLocks noChangeShapeType="1"/>
          </p:cNvSpPr>
          <p:nvPr/>
        </p:nvSpPr>
        <p:spPr bwMode="auto">
          <a:xfrm flipH="1">
            <a:off x="10728960" y="3510280"/>
            <a:ext cx="1083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753" name="Line 217"/>
          <p:cNvSpPr>
            <a:spLocks noChangeShapeType="1"/>
          </p:cNvSpPr>
          <p:nvPr/>
        </p:nvSpPr>
        <p:spPr bwMode="auto">
          <a:xfrm>
            <a:off x="11270827" y="8278707"/>
            <a:ext cx="32512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754" name="Line 218"/>
          <p:cNvSpPr>
            <a:spLocks noChangeShapeType="1"/>
          </p:cNvSpPr>
          <p:nvPr/>
        </p:nvSpPr>
        <p:spPr bwMode="auto">
          <a:xfrm flipH="1">
            <a:off x="10728960" y="8278707"/>
            <a:ext cx="216747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93757" name="Text Box 221"/>
          <p:cNvSpPr txBox="1">
            <a:spLocks noChangeArrowheads="1"/>
          </p:cNvSpPr>
          <p:nvPr/>
        </p:nvSpPr>
        <p:spPr bwMode="auto">
          <a:xfrm>
            <a:off x="11162453" y="3727027"/>
            <a:ext cx="1842347" cy="506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127998" tIns="66559" rIns="127998" bIns="66559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650230" algn="l"/>
                <a:tab pos="1300460" algn="l"/>
                <a:tab pos="1950690" algn="l"/>
                <a:tab pos="2600919" algn="l"/>
                <a:tab pos="3251149" algn="l"/>
                <a:tab pos="3901379" algn="l"/>
                <a:tab pos="4551609" algn="l"/>
                <a:tab pos="5201839" algn="l"/>
                <a:tab pos="5852069" algn="l"/>
                <a:tab pos="6502298" algn="l"/>
                <a:tab pos="7152528" algn="l"/>
                <a:tab pos="7802758" algn="l"/>
                <a:tab pos="8452988" algn="l"/>
                <a:tab pos="9103218" algn="l"/>
                <a:tab pos="9753448" algn="l"/>
                <a:tab pos="10403677" algn="l"/>
                <a:tab pos="11053907" algn="l"/>
                <a:tab pos="11704137" algn="l"/>
                <a:tab pos="12354367" algn="l"/>
                <a:tab pos="13004597" algn="l"/>
              </a:tabLst>
            </a:pPr>
            <a:r>
              <a:rPr lang="en-US" sz="2600" dirty="0">
                <a:latin typeface="Rockwell" pitchFamily="16" charset="0"/>
                <a:ea typeface="ＭＳ Ｐゴシック" pitchFamily="34" charset="-128"/>
              </a:rPr>
              <a:t>Mass filter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9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19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19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0.411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3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41111 L 3.33333E-6 3.33333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3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0.02778 L -3.61111E-6 -0.4111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3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55 3.33333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37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5 -0.38333 L 0.54775 -0.383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3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35 -0.37269 L 0.56441 -0.39583 L 0.55348 -0.40648 L 0.54115 -0.39676 L 0.53247 -0.38079 L 0.5441 -0.38611 L 0.53664 -0.36111 L 0.55035 -0.37269 Z " pathEditMode="relative" rAng="0" ptsTypes="AAAAAAAA">
                                      <p:cBhvr>
                                        <p:cTn id="37" dur="2000" fill="hold"/>
                                        <p:tgtEl>
                                          <p:spTgt spid="193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775 -0.38333 C 0.55156 -0.39051 0.55538 -0.39745 0.55747 -0.39676 C 0.55955 -0.39583 0.56233 -0.3838 0.56025 -0.37847 C 0.55816 -0.37292 0.54722 -0.36875 0.54497 -0.36343 C 0.54271 -0.35787 0.54514 -0.35162 0.54636 -0.34676 C 0.54757 -0.34167 0.55226 -0.3412 0.55191 -0.33333 C 0.55156 -0.32546 0.54688 -0.31088 0.54427 -0.29838 C 0.54167 -0.28588 0.53768 -0.27037 0.53663 -0.25833 C 0.53559 -0.2463 0.53403 -0.2463 0.53802 -0.225 C 0.54202 -0.2037 0.55886 -0.15393 0.56094 -0.12986 C 0.56302 -0.10556 0.55347 -0.09282 0.55052 -0.07986 C 0.54757 -0.0669 0.5441 -0.05741 0.54288 -0.05301 " pathEditMode="relative" rAng="0" ptsTypes="aaaaaaaaaaaA">
                                      <p:cBhvr>
                                        <p:cTn id="41" dur="2000" fill="hold"/>
                                        <p:tgtEl>
                                          <p:spTgt spid="193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288 -0.05301 C 0.53907 -0.04769 0.53525 -0.0419 0.53316 -0.0331 C 0.53108 -0.02454 0.52535 -0.01505 0.53038 -0.00046 C 0.53542 0.01389 0.55955 0.03518 0.56372 0.05417 C 0.56788 0.07315 0.55955 0.0993 0.55538 0.11296 C 0.55122 0.12662 0.5415 0.13426 0.53872 0.13611 C 0.53594 0.13796 0.53698 0.12893 0.53872 0.12361 C 0.54045 0.11805 0.54723 0.1044 0.54913 0.10255 C 0.55104 0.10069 0.55139 0.10926 0.54983 0.11296 C 0.54827 0.11667 0.54045 0.12384 0.54011 0.12454 C 0.53976 0.12546 0.54549 0.11643 0.54775 0.11829 C 0.55 0.12014 0.55486 0.13356 0.5533 0.13611 C 0.55174 0.13889 0.53941 0.13542 0.53802 0.13403 C 0.53663 0.13264 0.54306 0.13125 0.54497 0.1287 C 0.54688 0.12639 0.55052 0.12083 0.54983 0.11921 C 0.54913 0.11782 0.54167 0.11782 0.5408 0.11921 C 0.53993 0.12083 0.54393 0.12593 0.54427 0.1287 C 0.54462 0.13171 0.54375 0.1338 0.54288 0.13611 " pathEditMode="relative" rAng="0" ptsTypes="aaaaaaaaaaaaaaaaaA">
                                      <p:cBhvr>
                                        <p:cTn id="44" dur="2000" fill="hold"/>
                                        <p:tgtEl>
                                          <p:spTgt spid="193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715" grpId="0" animBg="1"/>
      <p:bldP spid="193716" grpId="0" animBg="1"/>
      <p:bldP spid="193739" grpId="0" animBg="1"/>
      <p:bldP spid="193739" grpId="1" animBg="1"/>
      <p:bldP spid="193739" grpId="2" animBg="1"/>
      <p:bldP spid="193739" grpId="3" animBg="1"/>
      <p:bldP spid="193739" grpId="4" animBg="1"/>
      <p:bldP spid="193744" grpId="0" animBg="1"/>
      <p:bldP spid="193744" grpId="1" animBg="1"/>
      <p:bldP spid="193744" grpId="2" animBg="1"/>
      <p:bldP spid="193753" grpId="0" animBg="1"/>
      <p:bldP spid="1937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Ba</a:t>
            </a:r>
            <a:r>
              <a:rPr lang="en-US" baseline="30000" dirty="0" smtClean="0"/>
              <a:t>+</a:t>
            </a:r>
            <a:r>
              <a:rPr lang="en-US" dirty="0" smtClean="0"/>
              <a:t> Tagging using Resonant Light Scattering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558800" y="2209800"/>
            <a:ext cx="6540500" cy="3543300"/>
          </a:xfrm>
        </p:spPr>
        <p:txBody>
          <a:bodyPr/>
          <a:lstStyle/>
          <a:p>
            <a:pPr eaLnBrk="1" hangingPunct="1"/>
            <a:r>
              <a:rPr lang="en-US" sz="2800" dirty="0" err="1" smtClean="0"/>
              <a:t>Ba</a:t>
            </a:r>
            <a:r>
              <a:rPr lang="en-US" sz="2800" baseline="30000" dirty="0" smtClean="0"/>
              <a:t>++</a:t>
            </a:r>
            <a:r>
              <a:rPr lang="en-US" sz="2800" dirty="0" smtClean="0"/>
              <a:t> → </a:t>
            </a:r>
            <a:r>
              <a:rPr lang="en-US" sz="2800" dirty="0" err="1" smtClean="0"/>
              <a:t>Ba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conversion expected</a:t>
            </a:r>
          </a:p>
          <a:p>
            <a:pPr lvl="1" eaLnBrk="1" hangingPunct="1"/>
            <a:r>
              <a:rPr lang="en-US" sz="2400" dirty="0" smtClean="0"/>
              <a:t>Ionization potentials:</a:t>
            </a:r>
          </a:p>
          <a:p>
            <a:pPr lvl="2" eaLnBrk="1" hangingPunct="1"/>
            <a:r>
              <a:rPr lang="en-US" sz="1800" b="1" dirty="0" err="1" smtClean="0"/>
              <a:t>Xe</a:t>
            </a:r>
            <a:r>
              <a:rPr lang="en-US" sz="1800" b="1" baseline="30000" dirty="0" smtClean="0"/>
              <a:t>+</a:t>
            </a:r>
            <a:r>
              <a:rPr lang="en-US" sz="1800" b="1" dirty="0" smtClean="0"/>
              <a:t> = 12.13 </a:t>
            </a:r>
            <a:r>
              <a:rPr lang="en-US" sz="1800" b="1" dirty="0" err="1" smtClean="0"/>
              <a:t>eV</a:t>
            </a:r>
            <a:r>
              <a:rPr lang="en-US" sz="1800" b="1" dirty="0" smtClean="0"/>
              <a:t> vs. </a:t>
            </a:r>
            <a:r>
              <a:rPr lang="en-US" sz="1800" b="1" dirty="0" err="1" smtClean="0"/>
              <a:t>Ba</a:t>
            </a:r>
            <a:r>
              <a:rPr lang="en-US" sz="1800" b="1" baseline="30000" dirty="0" smtClean="0"/>
              <a:t>+</a:t>
            </a:r>
            <a:r>
              <a:rPr lang="en-US" sz="1800" b="1" dirty="0" smtClean="0"/>
              <a:t> = 5.21 </a:t>
            </a:r>
            <a:r>
              <a:rPr lang="en-US" sz="1800" b="1" dirty="0" err="1" smtClean="0"/>
              <a:t>eV</a:t>
            </a:r>
            <a:endParaRPr lang="en-US" sz="1800" b="1" dirty="0" smtClean="0"/>
          </a:p>
          <a:p>
            <a:pPr lvl="2" eaLnBrk="1" hangingPunct="1"/>
            <a:r>
              <a:rPr lang="en-US" sz="1800" b="1" dirty="0" err="1" smtClean="0"/>
              <a:t>Xe</a:t>
            </a:r>
            <a:r>
              <a:rPr lang="en-US" sz="1800" b="1" baseline="30000" dirty="0" smtClean="0"/>
              <a:t>++</a:t>
            </a:r>
            <a:r>
              <a:rPr lang="en-US" sz="1800" b="1" dirty="0" smtClean="0"/>
              <a:t> = 21.21 </a:t>
            </a:r>
            <a:r>
              <a:rPr lang="en-US" sz="1800" b="1" dirty="0" err="1" smtClean="0"/>
              <a:t>eV</a:t>
            </a:r>
            <a:r>
              <a:rPr lang="en-US" sz="1800" b="1" dirty="0" smtClean="0"/>
              <a:t> vs. </a:t>
            </a:r>
            <a:r>
              <a:rPr lang="en-US" sz="1800" b="1" dirty="0" err="1" smtClean="0"/>
              <a:t>Ba</a:t>
            </a:r>
            <a:r>
              <a:rPr lang="en-US" sz="1800" b="1" baseline="30000" dirty="0" smtClean="0"/>
              <a:t>++</a:t>
            </a:r>
            <a:r>
              <a:rPr lang="en-US" sz="1800" b="1" dirty="0" smtClean="0"/>
              <a:t> = 10.00 </a:t>
            </a:r>
            <a:r>
              <a:rPr lang="en-US" sz="1800" b="1" dirty="0" err="1" smtClean="0"/>
              <a:t>eV</a:t>
            </a:r>
            <a:endParaRPr lang="en-US" sz="1800" b="1" dirty="0" smtClean="0"/>
          </a:p>
          <a:p>
            <a:pPr lvl="1" eaLnBrk="1" hangingPunct="1"/>
            <a:r>
              <a:rPr lang="en-US" sz="2400" dirty="0" smtClean="0"/>
              <a:t>Solid </a:t>
            </a:r>
            <a:r>
              <a:rPr lang="en-US" sz="2400" dirty="0" err="1" smtClean="0"/>
              <a:t>Xe</a:t>
            </a:r>
            <a:r>
              <a:rPr lang="en-US" sz="2400" dirty="0" smtClean="0"/>
              <a:t> band gap </a:t>
            </a:r>
            <a:r>
              <a:rPr lang="en-US" sz="1200" b="1" i="1" dirty="0" smtClean="0">
                <a:latin typeface="Arial" charset="0"/>
                <a:cs typeface="Arial" charset="0"/>
              </a:rPr>
              <a:t>(Phys. Rev. B10 4464 1974)</a:t>
            </a:r>
          </a:p>
          <a:p>
            <a:pPr lvl="2" eaLnBrk="1" hangingPunct="1"/>
            <a:r>
              <a:rPr lang="en-US" sz="1800" b="1" dirty="0" smtClean="0"/>
              <a:t>E</a:t>
            </a:r>
            <a:r>
              <a:rPr lang="en-US" sz="1800" b="1" baseline="-25000" dirty="0" smtClean="0"/>
              <a:t>G</a:t>
            </a:r>
            <a:r>
              <a:rPr lang="en-US" sz="1800" b="1" dirty="0" smtClean="0"/>
              <a:t> = 9.22 +/- 0.01 </a:t>
            </a:r>
            <a:r>
              <a:rPr lang="en-US" sz="1800" b="1" dirty="0" err="1" smtClean="0"/>
              <a:t>eV</a:t>
            </a:r>
            <a:endParaRPr lang="en-US" sz="1800" b="1" dirty="0" smtClean="0"/>
          </a:p>
          <a:p>
            <a:pPr lvl="1" eaLnBrk="1" hangingPunct="1"/>
            <a:r>
              <a:rPr lang="en-US" sz="2400" dirty="0" smtClean="0"/>
              <a:t>“Liquid </a:t>
            </a:r>
            <a:r>
              <a:rPr lang="en-US" sz="2400" dirty="0" err="1" smtClean="0"/>
              <a:t>Xe</a:t>
            </a:r>
            <a:r>
              <a:rPr lang="en-US" sz="2400" dirty="0" smtClean="0"/>
              <a:t> ionization potential” close to E</a:t>
            </a:r>
            <a:r>
              <a:rPr lang="en-US" sz="2400" baseline="-25000" dirty="0" smtClean="0"/>
              <a:t>G</a:t>
            </a:r>
            <a:r>
              <a:rPr lang="en-US" sz="2400" dirty="0" smtClean="0"/>
              <a:t> </a:t>
            </a:r>
            <a:r>
              <a:rPr lang="en-US" sz="1200" b="1" i="1" dirty="0" smtClean="0">
                <a:latin typeface="Arial" charset="0"/>
                <a:cs typeface="Arial" charset="0"/>
              </a:rPr>
              <a:t>(J. Phys. C: Solid State Phys. Vol. 7 1974)</a:t>
            </a:r>
          </a:p>
          <a:p>
            <a:pPr lvl="2" eaLnBrk="1" hangingPunct="1"/>
            <a:r>
              <a:rPr lang="en-US" sz="1800" b="1" dirty="0" smtClean="0"/>
              <a:t>9.28 to 9.49 </a:t>
            </a:r>
            <a:r>
              <a:rPr lang="en-US" sz="1800" b="1" dirty="0" err="1" smtClean="0"/>
              <a:t>eV</a:t>
            </a:r>
            <a:r>
              <a:rPr lang="en-US" sz="1800" b="1" dirty="0" smtClean="0"/>
              <a:t> range</a:t>
            </a:r>
          </a:p>
          <a:p>
            <a:pPr lvl="1" eaLnBrk="1" hangingPunct="1"/>
            <a:r>
              <a:rPr lang="en-US" sz="2400" dirty="0" smtClean="0"/>
              <a:t>Use of additives for gas based detectors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5" name="Picture 2" descr="Single ions in He (histogram)"/>
          <p:cNvPicPr>
            <a:picLocks noChangeAspect="1" noChangeArrowheads="1"/>
          </p:cNvPicPr>
          <p:nvPr/>
        </p:nvPicPr>
        <p:blipFill>
          <a:blip r:embed="rId2"/>
          <a:srcRect l="5243" t="7425" r="4660" b="2315"/>
          <a:stretch>
            <a:fillRect/>
          </a:stretch>
        </p:blipFill>
        <p:spPr>
          <a:xfrm>
            <a:off x="1244600" y="5867400"/>
            <a:ext cx="5283200" cy="35468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2534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5800" y="5105400"/>
            <a:ext cx="5257800" cy="397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54800" y="8915400"/>
            <a:ext cx="4388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i="1" dirty="0" err="1" smtClean="0"/>
              <a:t>M.Green</a:t>
            </a:r>
            <a:r>
              <a:rPr lang="en-US" sz="1600" b="1" i="1" dirty="0" smtClean="0"/>
              <a:t> et al., Phys Rev A76 (2007) 023404</a:t>
            </a:r>
          </a:p>
          <a:p>
            <a:pPr algn="l"/>
            <a:r>
              <a:rPr lang="en-US" sz="1600" b="1" i="1" dirty="0" err="1" smtClean="0"/>
              <a:t>B.Flatt</a:t>
            </a:r>
            <a:r>
              <a:rPr lang="en-US" sz="1600" b="1" i="1" dirty="0" smtClean="0"/>
              <a:t> et al., NIM A578 (2007) 409</a:t>
            </a:r>
            <a:endParaRPr lang="en-US" sz="1600" b="1" i="1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2600" y="2274968"/>
            <a:ext cx="3309550" cy="283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State Tagging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2209800"/>
            <a:ext cx="12192000" cy="7010400"/>
          </a:xfrm>
        </p:spPr>
        <p:txBody>
          <a:bodyPr/>
          <a:lstStyle/>
          <a:p>
            <a:r>
              <a:rPr lang="en-US" sz="2800" dirty="0" smtClean="0"/>
              <a:t>Complete rejection of the background due to residual radioactivity</a:t>
            </a:r>
          </a:p>
          <a:p>
            <a:r>
              <a:rPr lang="en-US" sz="2800" dirty="0" err="1" smtClean="0"/>
              <a:t>Ba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tagging</a:t>
            </a:r>
          </a:p>
          <a:p>
            <a:pPr lvl="1"/>
            <a:r>
              <a:rPr lang="en-US" sz="2400" dirty="0" smtClean="0"/>
              <a:t>Locate the ion inside the TPC</a:t>
            </a:r>
          </a:p>
          <a:p>
            <a:pPr lvl="2"/>
            <a:r>
              <a:rPr lang="en-US" sz="2000" b="1" dirty="0" smtClean="0"/>
              <a:t>Precise event positioning</a:t>
            </a:r>
          </a:p>
          <a:p>
            <a:pPr lvl="2"/>
            <a:r>
              <a:rPr lang="en-US" sz="2000" b="1" dirty="0" smtClean="0"/>
              <a:t>Ion drift properties in liquid and gas xenon</a:t>
            </a:r>
          </a:p>
          <a:p>
            <a:pPr lvl="1"/>
            <a:r>
              <a:rPr lang="en-US" sz="2400" dirty="0" smtClean="0"/>
              <a:t>Extract the ion to a low pressure analysis chamber</a:t>
            </a:r>
          </a:p>
          <a:p>
            <a:pPr lvl="2"/>
            <a:r>
              <a:rPr lang="en-US" sz="2000" b="1" dirty="0" smtClean="0"/>
              <a:t>Characterize the efficiency of the extraction process</a:t>
            </a:r>
          </a:p>
          <a:p>
            <a:pPr lvl="1"/>
            <a:r>
              <a:rPr lang="en-US" sz="2400" dirty="0" smtClean="0"/>
              <a:t>Detect and identify the ion in a RF trap using resonant light scattering</a:t>
            </a:r>
          </a:p>
          <a:p>
            <a:r>
              <a:rPr lang="en-US" sz="2800" dirty="0" smtClean="0"/>
              <a:t>Ion extraction and transport</a:t>
            </a:r>
          </a:p>
          <a:p>
            <a:pPr lvl="1"/>
            <a:r>
              <a:rPr lang="en-US" sz="2400" dirty="0" smtClean="0"/>
              <a:t>Using a mechanical probe carrying an electrostatic tip</a:t>
            </a:r>
          </a:p>
          <a:p>
            <a:pPr lvl="2"/>
            <a:r>
              <a:rPr lang="en-US" sz="2000" b="1" dirty="0" smtClean="0"/>
              <a:t>Ion encapsulation in solid </a:t>
            </a:r>
            <a:r>
              <a:rPr lang="en-US" sz="2000" b="1" dirty="0" err="1" smtClean="0"/>
              <a:t>Xe</a:t>
            </a:r>
            <a:r>
              <a:rPr lang="en-US" sz="2000" b="1" dirty="0" smtClean="0"/>
              <a:t> using a cryogenic probe</a:t>
            </a:r>
          </a:p>
          <a:p>
            <a:pPr lvl="2"/>
            <a:r>
              <a:rPr lang="en-US" sz="2000" b="1" dirty="0" smtClean="0"/>
              <a:t>Ion adsorption on a surface with high ablation resistance (</a:t>
            </a:r>
            <a:r>
              <a:rPr lang="en-US" sz="2000" b="1" dirty="0" err="1" smtClean="0"/>
              <a:t>pyrolytic</a:t>
            </a:r>
            <a:r>
              <a:rPr lang="en-US" sz="2000" b="1" dirty="0" smtClean="0"/>
              <a:t> graphite, silicon), potentially inducing neutralization</a:t>
            </a:r>
          </a:p>
          <a:p>
            <a:pPr lvl="2"/>
            <a:r>
              <a:rPr lang="en-US" sz="2000" b="1" dirty="0" smtClean="0"/>
              <a:t>Ion adsorption on a metal surface with a work function higher than the ionization potential</a:t>
            </a:r>
          </a:p>
          <a:p>
            <a:pPr lvl="1"/>
            <a:r>
              <a:rPr lang="en-US" sz="2400" dirty="0" smtClean="0"/>
              <a:t>Using RF-guiding techniques (RF carpets) to drift the ion to a low pressure chamber</a:t>
            </a:r>
          </a:p>
          <a:p>
            <a:pPr lvl="2"/>
            <a:r>
              <a:rPr lang="en-US" sz="2000" b="1" dirty="0" smtClean="0"/>
              <a:t>High pressure gas-based TPC</a:t>
            </a:r>
          </a:p>
          <a:p>
            <a:r>
              <a:rPr lang="en-US" sz="2800" dirty="0" smtClean="0"/>
              <a:t>In-situ ion tagging</a:t>
            </a:r>
          </a:p>
          <a:p>
            <a:pPr lvl="1"/>
            <a:r>
              <a:rPr lang="en-US" sz="2400" dirty="0" smtClean="0"/>
              <a:t>Analysis probe carrying optical fiber(s) for excitation and signal readout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Ionization Spectroscopy</a:t>
            </a:r>
            <a:endParaRPr lang="en-US" dirty="0"/>
          </a:p>
        </p:txBody>
      </p:sp>
      <p:pic>
        <p:nvPicPr>
          <p:cNvPr id="5" name="Picture 4" descr="Pictur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4343400"/>
            <a:ext cx="6768780" cy="4657725"/>
          </a:xfrm>
          <a:prstGeom prst="rect">
            <a:avLst/>
          </a:prstGeom>
        </p:spPr>
      </p:pic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4419600"/>
            <a:ext cx="5257799" cy="2907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1200" y="2362200"/>
            <a:ext cx="1165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Use of atomic resonances to selectively obtain a high yield for </a:t>
            </a:r>
            <a:r>
              <a:rPr lang="en-US" sz="2400" b="1" dirty="0" err="1" smtClean="0"/>
              <a:t>Ba</a:t>
            </a:r>
            <a:r>
              <a:rPr lang="en-US" sz="2400" b="1" dirty="0" smtClean="0"/>
              <a:t> ionization</a:t>
            </a:r>
          </a:p>
          <a:p>
            <a:endParaRPr lang="en-US" sz="2400" b="1" dirty="0"/>
          </a:p>
          <a:p>
            <a:r>
              <a:rPr lang="en-US" sz="2400" b="1" dirty="0" smtClean="0"/>
              <a:t>Lasers tuned to specific </a:t>
            </a:r>
            <a:r>
              <a:rPr lang="en-US" sz="2400" b="1" dirty="0" err="1" smtClean="0"/>
              <a:t>Ba</a:t>
            </a:r>
            <a:r>
              <a:rPr lang="en-US" sz="2400" b="1" dirty="0" smtClean="0"/>
              <a:t> atomic transitions push the atom to a highly excited state from which it decay to a lower energy ionized state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1200" y="76962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Reached efficiency ~ 10</a:t>
            </a:r>
            <a:r>
              <a:rPr lang="en-US" sz="2400" b="1" baseline="30000" dirty="0" smtClean="0"/>
              <a:t>-2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New setup targeting “single ion detection” in preparation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EXO Project &amp; EXO-200 Phase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635000" y="2362200"/>
            <a:ext cx="11811000" cy="472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EXO searches for neutrino-less double beta decay using </a:t>
            </a:r>
            <a:r>
              <a:rPr lang="en-US" sz="2800" baseline="30000" dirty="0" smtClean="0"/>
              <a:t>136</a:t>
            </a:r>
            <a:r>
              <a:rPr lang="en-US" sz="2800" dirty="0" smtClean="0"/>
              <a:t>Xe</a:t>
            </a:r>
          </a:p>
          <a:p>
            <a:pPr lvl="1" eaLnBrk="1" hangingPunct="1"/>
            <a:r>
              <a:rPr lang="en-US" sz="2400" dirty="0" smtClean="0"/>
              <a:t>Ton scale implementation either as liquid or gas phase TPC</a:t>
            </a:r>
          </a:p>
          <a:p>
            <a:pPr lvl="1" eaLnBrk="1" hangingPunct="1"/>
            <a:r>
              <a:rPr lang="en-US" sz="2400" dirty="0" smtClean="0"/>
              <a:t>Relatively large Q value (2457.8 </a:t>
            </a:r>
            <a:r>
              <a:rPr lang="en-US" sz="2400" dirty="0" err="1" smtClean="0"/>
              <a:t>keV</a:t>
            </a:r>
            <a:r>
              <a:rPr lang="en-US" sz="2400" dirty="0" smtClean="0"/>
              <a:t>) and straight forward enrichment technique</a:t>
            </a:r>
          </a:p>
          <a:p>
            <a:pPr lvl="1" eaLnBrk="1" hangingPunct="1"/>
            <a:r>
              <a:rPr lang="en-US" sz="2400" baseline="30000" dirty="0" smtClean="0"/>
              <a:t>136</a:t>
            </a:r>
            <a:r>
              <a:rPr lang="en-US" sz="2400" dirty="0" smtClean="0"/>
              <a:t>Ba daughter tagging either in-situ or in external RF cage</a:t>
            </a:r>
          </a:p>
          <a:p>
            <a:pPr lvl="1" eaLnBrk="1" hangingPunct="1">
              <a:buFont typeface="Garamond" pitchFamily="18" charset="0"/>
              <a:buNone/>
            </a:pPr>
            <a:endParaRPr lang="en-US" dirty="0" smtClean="0"/>
          </a:p>
          <a:p>
            <a:pPr eaLnBrk="1" hangingPunct="1"/>
            <a:r>
              <a:rPr lang="en-US" sz="2800" dirty="0" smtClean="0"/>
              <a:t>EXO-200 is the first phase using 200 kg of 80% enriched </a:t>
            </a:r>
            <a:r>
              <a:rPr lang="en-US" sz="2800" dirty="0" err="1" smtClean="0"/>
              <a:t>Xe</a:t>
            </a:r>
            <a:endParaRPr lang="en-US" sz="2800" dirty="0" smtClean="0"/>
          </a:p>
          <a:p>
            <a:pPr lvl="1" eaLnBrk="1" hangingPunct="1"/>
            <a:r>
              <a:rPr lang="en-US" sz="2400" dirty="0" smtClean="0"/>
              <a:t>Major R&amp;D effort precursory to the ton-scale experiment</a:t>
            </a:r>
          </a:p>
          <a:p>
            <a:pPr lvl="1" eaLnBrk="1" hangingPunct="1"/>
            <a:r>
              <a:rPr lang="en-US" sz="2400" dirty="0" smtClean="0"/>
              <a:t>Exploration of the quasi-degenerate region with </a:t>
            </a:r>
            <a:r>
              <a:rPr lang="en-US" sz="2400" baseline="30000" dirty="0" smtClean="0"/>
              <a:t>136</a:t>
            </a:r>
            <a:r>
              <a:rPr lang="en-US" sz="2400" dirty="0" smtClean="0"/>
              <a:t>Xe</a:t>
            </a:r>
          </a:p>
          <a:p>
            <a:pPr lvl="1" eaLnBrk="1" hangingPunct="1"/>
            <a:r>
              <a:rPr lang="en-US" sz="2400" dirty="0" smtClean="0"/>
              <a:t>Measurement of the allowed double beta decay rate in Xe-136</a:t>
            </a:r>
          </a:p>
          <a:p>
            <a:pPr lvl="1" eaLnBrk="1" hangingPunct="1"/>
            <a:r>
              <a:rPr lang="en-US" sz="2400" dirty="0" smtClean="0"/>
              <a:t>No </a:t>
            </a:r>
            <a:r>
              <a:rPr lang="en-US" sz="2400" dirty="0" err="1" smtClean="0"/>
              <a:t>Ba</a:t>
            </a:r>
            <a:r>
              <a:rPr lang="en-US" sz="2400" dirty="0" smtClean="0"/>
              <a:t> ion tagging but massive progress for radioactive background reduction and energy resolution improvement (scalable to future detectors)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9" name="Picture 8" descr="tabl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635000" y="7086600"/>
            <a:ext cx="11734800" cy="190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02400" y="8991600"/>
            <a:ext cx="5859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i="1" dirty="0" smtClean="0"/>
              <a:t>T</a:t>
            </a:r>
            <a:r>
              <a:rPr lang="de-DE" sz="2400" i="1" baseline="-25000" dirty="0" smtClean="0"/>
              <a:t>1/2</a:t>
            </a:r>
            <a:r>
              <a:rPr lang="de-DE" sz="2400" i="1" dirty="0" smtClean="0"/>
              <a:t> &gt; 1.2 × 10</a:t>
            </a:r>
            <a:r>
              <a:rPr lang="de-DE" sz="2400" i="1" baseline="30000" dirty="0" smtClean="0"/>
              <a:t>24</a:t>
            </a:r>
            <a:r>
              <a:rPr lang="de-DE" sz="2400" i="1" dirty="0" smtClean="0"/>
              <a:t> @ 90% C.L</a:t>
            </a:r>
            <a:r>
              <a:rPr lang="de-DE" sz="2400" dirty="0" smtClean="0"/>
              <a:t>. </a:t>
            </a:r>
            <a:r>
              <a:rPr lang="de-DE" sz="1400" b="1" dirty="0" smtClean="0"/>
              <a:t>Bernabei et al. 2002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In-situ Tagging using </a:t>
            </a:r>
            <a:r>
              <a:rPr lang="en-US" dirty="0" err="1" smtClean="0"/>
              <a:t>Ba</a:t>
            </a:r>
            <a:r>
              <a:rPr lang="en-US" dirty="0" smtClean="0"/>
              <a:t> Fluorescence</a:t>
            </a:r>
            <a:endParaRPr lang="en-US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92800" y="5334000"/>
            <a:ext cx="6215434" cy="3965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Pictur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2514600"/>
            <a:ext cx="7067550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0200" y="3048000"/>
            <a:ext cx="411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Cryogenic probe carrying  an optical fiber for both excitation and light collection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8800" y="5638800"/>
            <a:ext cx="525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Current detection limit ~ 10</a:t>
            </a:r>
            <a:r>
              <a:rPr lang="en-US" sz="2400" b="1" baseline="30000" dirty="0" smtClean="0"/>
              <a:t>5</a:t>
            </a:r>
            <a:r>
              <a:rPr lang="en-US" sz="2400" b="1" dirty="0" smtClean="0"/>
              <a:t> atoms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Exploring avenues for single atom and / or ion detection: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Increasing laser intensity by 10</a:t>
            </a:r>
            <a:r>
              <a:rPr lang="en-US" sz="2400" b="1" baseline="30000" dirty="0" smtClean="0"/>
              <a:t>2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Increasing fluorescence light collection by 10</a:t>
            </a:r>
            <a:r>
              <a:rPr lang="en-US" sz="2400" b="1" baseline="30000" dirty="0" smtClean="0"/>
              <a:t>4</a:t>
            </a:r>
            <a:endParaRPr lang="en-US" sz="2400" b="1" baseline="30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Probe</a:t>
            </a:r>
            <a:endParaRPr lang="en-US" dirty="0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3429001"/>
            <a:ext cx="334602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800" y="2133600"/>
            <a:ext cx="4957763" cy="358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92400" y="2514600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Grab the </a:t>
            </a:r>
            <a:r>
              <a:rPr lang="en-US" sz="2000" b="1" dirty="0" err="1" smtClean="0"/>
              <a:t>Ba</a:t>
            </a:r>
            <a:r>
              <a:rPr lang="en-US" sz="2000" b="1" dirty="0" smtClean="0"/>
              <a:t> ion onto a metal surface with work function higher that the ionization potential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High temperature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Right geometry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Sensitive to barium impurities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416800" y="579120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Only 30% efficiency from simulations</a:t>
            </a:r>
            <a:endParaRPr lang="en-US" sz="20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8800" y="6324600"/>
            <a:ext cx="4191000" cy="31355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400" y="6019800"/>
            <a:ext cx="3246120" cy="31089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4000" y="6172200"/>
            <a:ext cx="3643313" cy="317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54000" y="56388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Ba</a:t>
            </a:r>
            <a:r>
              <a:rPr lang="en-US" sz="2000" b="1" dirty="0" smtClean="0"/>
              <a:t> on Ta 1800 V (T &gt; 1050 </a:t>
            </a:r>
            <a:r>
              <a:rPr lang="en-US" sz="2000" b="1" baseline="30000" dirty="0" err="1" smtClean="0"/>
              <a:t>o</a:t>
            </a:r>
            <a:r>
              <a:rPr lang="en-US" sz="2000" b="1" dirty="0" err="1" smtClean="0"/>
              <a:t>C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800" y="2133600"/>
            <a:ext cx="1905000" cy="124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0200" y="2438401"/>
            <a:ext cx="125406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EXO-200 installed and commissioned! Data taking started in December 2010!</a:t>
            </a:r>
          </a:p>
          <a:p>
            <a:endParaRPr lang="en-US" sz="2800" dirty="0" smtClean="0"/>
          </a:p>
          <a:p>
            <a:r>
              <a:rPr lang="en-US" sz="2800" dirty="0" smtClean="0"/>
              <a:t>Measured the 2νββ half live in Xe-136!</a:t>
            </a:r>
          </a:p>
          <a:p>
            <a:endParaRPr lang="en-US" sz="2800" dirty="0" smtClean="0"/>
          </a:p>
          <a:p>
            <a:r>
              <a:rPr lang="en-US" sz="2800" dirty="0" smtClean="0"/>
              <a:t>Reached ultra-low background of 4 #/</a:t>
            </a:r>
            <a:r>
              <a:rPr lang="en-US" sz="2800" dirty="0" err="1" smtClean="0"/>
              <a:t>keV</a:t>
            </a:r>
            <a:r>
              <a:rPr lang="en-US" sz="2800" dirty="0" smtClean="0"/>
              <a:t>/ton/year @ Q = 2.458 </a:t>
            </a:r>
            <a:r>
              <a:rPr lang="en-US" sz="2800" dirty="0" err="1" smtClean="0"/>
              <a:t>MeV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Various techniques are explored for barium tagging in preparation of EXO-full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200" y="5638800"/>
            <a:ext cx="6553200" cy="39783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 Collaboration</a:t>
            </a:r>
            <a:endParaRPr lang="en-US" dirty="0"/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7800" y="304800"/>
            <a:ext cx="4572000" cy="15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0" y="2590800"/>
            <a:ext cx="11779284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spectroscopy and radon decay</a:t>
            </a:r>
            <a:endParaRPr lang="en-US" dirty="0"/>
          </a:p>
        </p:txBody>
      </p:sp>
      <p:pic>
        <p:nvPicPr>
          <p:cNvPr id="3" name="Picture 2" descr="alpha_spectros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981200"/>
            <a:ext cx="6408549" cy="4346028"/>
          </a:xfrm>
          <a:prstGeom prst="rect">
            <a:avLst/>
          </a:prstGeom>
        </p:spPr>
      </p:pic>
      <p:pic>
        <p:nvPicPr>
          <p:cNvPr id="4" name="Picture 3" descr="Rn_dec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350" y="4953000"/>
            <a:ext cx="637765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9200" y="5562600"/>
            <a:ext cx="2222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T</a:t>
            </a:r>
            <a:r>
              <a:rPr lang="en-US" sz="2400" b="1" baseline="-25000" dirty="0" smtClean="0"/>
              <a:t>1/2</a:t>
            </a:r>
            <a:r>
              <a:rPr lang="en-US" sz="2400" b="1" dirty="0" smtClean="0"/>
              <a:t> = 3.8 days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464800" y="6705600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A</a:t>
            </a:r>
            <a:r>
              <a:rPr lang="en-US" sz="2400" b="1" dirty="0" smtClean="0"/>
              <a:t> ~ 1 #/h</a:t>
            </a:r>
            <a:endParaRPr lang="en-US" sz="2400" b="1" dirty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“Double Escape Peak” from Th-228 Source Data</a:t>
            </a:r>
            <a:endParaRPr lang="en-US" dirty="0"/>
          </a:p>
        </p:txBody>
      </p:sp>
      <p:pic>
        <p:nvPicPr>
          <p:cNvPr id="4" name="Picture 3" descr="costhe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9" y="3276600"/>
            <a:ext cx="6149509" cy="4654769"/>
          </a:xfrm>
          <a:prstGeom prst="rect">
            <a:avLst/>
          </a:prstGeom>
        </p:spPr>
      </p:pic>
      <p:pic>
        <p:nvPicPr>
          <p:cNvPr id="5" name="Picture 4" descr="pairpro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7000" y="3657600"/>
            <a:ext cx="2480763" cy="1981200"/>
          </a:xfrm>
          <a:prstGeom prst="rect">
            <a:avLst/>
          </a:prstGeom>
        </p:spPr>
      </p:pic>
      <p:pic>
        <p:nvPicPr>
          <p:cNvPr id="6" name="Picture 5" descr="511keV_pea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377" y="5638800"/>
            <a:ext cx="5955223" cy="4038600"/>
          </a:xfrm>
          <a:prstGeom prst="rect">
            <a:avLst/>
          </a:prstGeom>
        </p:spPr>
      </p:pic>
      <p:pic>
        <p:nvPicPr>
          <p:cNvPr id="7" name="Picture 6" descr="pair_prod_pea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200" y="1981200"/>
            <a:ext cx="5867400" cy="39790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200" y="2819400"/>
            <a:ext cx="596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Measured 3-cluster angular distribution</a:t>
            </a:r>
            <a:endParaRPr lang="en-US" sz="2400" b="1" dirty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vs. Background</a:t>
            </a:r>
            <a:endParaRPr lang="en-US" dirty="0"/>
          </a:p>
        </p:txBody>
      </p:sp>
      <p:pic>
        <p:nvPicPr>
          <p:cNvPr id="3" name="Picture 2" descr="constanc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236220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Elements for the Allowed Double Beta</a:t>
            </a:r>
            <a:endParaRPr lang="en-US" dirty="0"/>
          </a:p>
        </p:txBody>
      </p:sp>
      <p:pic>
        <p:nvPicPr>
          <p:cNvPr id="3" name="Picture 2" descr="2nutabl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"/>
              <a:stretch>
                <a:fillRect/>
              </a:stretch>
            </p:blipFill>
          </mc:Choice>
          <mc:Fallback>
            <p:blipFill>
              <a:blip r:embed="rId2"/>
              <a:stretch>
                <a:fillRect/>
              </a:stretch>
            </p:blipFill>
          </mc:Fallback>
        </mc:AlternateContent>
        <p:spPr>
          <a:xfrm>
            <a:off x="1778000" y="2057400"/>
            <a:ext cx="9861177" cy="7620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Radio-Purity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2514600"/>
            <a:ext cx="11861800" cy="5829300"/>
          </a:xfrm>
        </p:spPr>
        <p:txBody>
          <a:bodyPr/>
          <a:lstStyle/>
          <a:p>
            <a:r>
              <a:rPr lang="en-US" sz="2800" dirty="0" smtClean="0"/>
              <a:t>Large effort to determine the residual radioactive contamination of the materials employed for the construction of EXO-200 detector</a:t>
            </a:r>
          </a:p>
          <a:p>
            <a:pPr lvl="1"/>
            <a:r>
              <a:rPr lang="en-US" sz="2400" dirty="0" smtClean="0"/>
              <a:t>Mass spectrometry (MS)</a:t>
            </a:r>
          </a:p>
          <a:p>
            <a:pPr lvl="1"/>
            <a:r>
              <a:rPr lang="en-US" sz="2400" dirty="0" smtClean="0"/>
              <a:t>Neutron activation analysis (NAA)</a:t>
            </a:r>
          </a:p>
          <a:p>
            <a:pPr lvl="2"/>
            <a:r>
              <a:rPr lang="en-US" sz="2000" i="1" dirty="0" smtClean="0"/>
              <a:t>Very sensitive but expensive, potential background from main elements</a:t>
            </a:r>
          </a:p>
          <a:p>
            <a:pPr lvl="1"/>
            <a:r>
              <a:rPr lang="en-US" sz="2400" dirty="0" smtClean="0"/>
              <a:t>Alpha counting (evaluation of the </a:t>
            </a:r>
            <a:r>
              <a:rPr lang="en-US" sz="2400" baseline="30000" dirty="0" smtClean="0"/>
              <a:t>210</a:t>
            </a:r>
            <a:r>
              <a:rPr lang="en-US" sz="2400" dirty="0" smtClean="0"/>
              <a:t>Pb concentration in the shield lead)</a:t>
            </a:r>
          </a:p>
          <a:p>
            <a:pPr lvl="1"/>
            <a:r>
              <a:rPr lang="en-US" sz="2400" dirty="0" smtClean="0"/>
              <a:t>Glow discharge MS (GD-MS), inductively coupled plasma MS (ICP-MS)</a:t>
            </a:r>
          </a:p>
          <a:p>
            <a:pPr lvl="2"/>
            <a:r>
              <a:rPr lang="en-US" sz="2000" i="1" dirty="0" smtClean="0"/>
              <a:t>ICP-MS has better sensitivity when pre-concentration procedures are employed but the samples have to be soluble in acids (preferably HNO</a:t>
            </a:r>
            <a:r>
              <a:rPr lang="en-US" sz="2000" i="1" baseline="-25000" dirty="0" smtClean="0"/>
              <a:t>3</a:t>
            </a:r>
            <a:r>
              <a:rPr lang="en-US" sz="2000" i="1" dirty="0" smtClean="0"/>
              <a:t>)</a:t>
            </a:r>
          </a:p>
          <a:p>
            <a:pPr lvl="1"/>
            <a:r>
              <a:rPr lang="en-US" sz="2400" dirty="0" smtClean="0"/>
              <a:t>Direct gamma counting</a:t>
            </a:r>
          </a:p>
          <a:p>
            <a:pPr lvl="2"/>
            <a:r>
              <a:rPr lang="en-US" sz="2000" i="1" dirty="0" smtClean="0"/>
              <a:t>Large mass samples and long duration exposures are necessary</a:t>
            </a:r>
          </a:p>
          <a:p>
            <a:r>
              <a:rPr lang="en-US" sz="2800" dirty="0" smtClean="0"/>
              <a:t>Published database of over 300 characterized materials</a:t>
            </a:r>
          </a:p>
          <a:p>
            <a:pPr lvl="1"/>
            <a:r>
              <a:rPr lang="en-US" b="1" i="1" dirty="0" err="1" smtClean="0"/>
              <a:t>Nucl</a:t>
            </a:r>
            <a:r>
              <a:rPr lang="en-US" b="1" i="1" dirty="0" smtClean="0"/>
              <a:t>. Instr. Meth. A 591, 3, 490 (2008)</a:t>
            </a:r>
          </a:p>
          <a:p>
            <a:r>
              <a:rPr lang="en-US" sz="2800" dirty="0" smtClean="0"/>
              <a:t>Detailed Monte Carlo simulation of expected background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Isotope Selection &amp; Enrichment Program</a:t>
            </a:r>
            <a:endParaRPr lang="en-US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176" y="2590799"/>
            <a:ext cx="4491824" cy="426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7763" name="Object 4"/>
          <p:cNvGraphicFramePr>
            <a:graphicFrameLocks noChangeAspect="1"/>
          </p:cNvGraphicFramePr>
          <p:nvPr/>
        </p:nvGraphicFramePr>
        <p:xfrm>
          <a:off x="6426200" y="3251537"/>
          <a:ext cx="5257800" cy="3943350"/>
        </p:xfrm>
        <a:graphic>
          <a:graphicData uri="http://schemas.openxmlformats.org/presentationml/2006/ole">
            <p:oleObj spid="_x0000_s117763" name="Clip" r:id="rId4" imgW="11438095" imgH="8580952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78600" y="7315200"/>
            <a:ext cx="5396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smtClean="0"/>
              <a:t>200 kg of 80% enriched xenon</a:t>
            </a:r>
          </a:p>
          <a:p>
            <a:pPr>
              <a:defRPr/>
            </a:pPr>
            <a:r>
              <a:rPr lang="en-US" sz="2000" b="1" dirty="0" smtClean="0"/>
              <a:t>Mass-separating centrifuges (Russia)</a:t>
            </a:r>
          </a:p>
          <a:p>
            <a:pPr>
              <a:defRPr/>
            </a:pPr>
            <a:r>
              <a:rPr lang="en-US" sz="2000" b="1" dirty="0" smtClean="0"/>
              <a:t>Other isotopes can be returned to provider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73200" y="7010400"/>
            <a:ext cx="43428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 smtClean="0"/>
              <a:t>Noble gas @ STP (enrichment)</a:t>
            </a:r>
          </a:p>
          <a:p>
            <a:pPr>
              <a:defRPr/>
            </a:pPr>
            <a:r>
              <a:rPr lang="en-US" sz="2000" b="1" dirty="0" smtClean="0"/>
              <a:t>Gas &amp; liquid TPC possible</a:t>
            </a:r>
          </a:p>
          <a:p>
            <a:pPr>
              <a:defRPr/>
            </a:pPr>
            <a:r>
              <a:rPr lang="en-US" sz="2000" b="1" dirty="0" smtClean="0"/>
              <a:t>Continuous purification</a:t>
            </a:r>
          </a:p>
          <a:p>
            <a:pPr>
              <a:defRPr/>
            </a:pPr>
            <a:r>
              <a:rPr lang="en-US" sz="2000" b="1" dirty="0" smtClean="0"/>
              <a:t>Transfer to different detector</a:t>
            </a:r>
          </a:p>
          <a:p>
            <a:pPr>
              <a:defRPr/>
            </a:pPr>
            <a:r>
              <a:rPr lang="en-US" sz="2000" b="1" dirty="0" smtClean="0"/>
              <a:t>No long lived radioactive isotopes</a:t>
            </a:r>
          </a:p>
          <a:p>
            <a:pPr>
              <a:defRPr/>
            </a:pPr>
            <a:r>
              <a:rPr lang="en-US" sz="2000" b="1" dirty="0" smtClean="0"/>
              <a:t>Barium ion can be tagged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Resolution</a:t>
            </a:r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800" y="4114800"/>
            <a:ext cx="4800600" cy="444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35000" y="3886200"/>
            <a:ext cx="6629400" cy="5170749"/>
          </a:xfrm>
          <a:noFill/>
        </p:spPr>
      </p:pic>
      <p:graphicFrame>
        <p:nvGraphicFramePr>
          <p:cNvPr id="65538" name="Object 4"/>
          <p:cNvGraphicFramePr>
            <a:graphicFrameLocks noChangeAspect="1"/>
          </p:cNvGraphicFramePr>
          <p:nvPr/>
        </p:nvGraphicFramePr>
        <p:xfrm>
          <a:off x="8064500" y="2895600"/>
          <a:ext cx="3924300" cy="844550"/>
        </p:xfrm>
        <a:graphic>
          <a:graphicData uri="http://schemas.openxmlformats.org/presentationml/2006/ole">
            <p:oleObj spid="_x0000_s65538" name="Equation" r:id="rId5" imgW="1828800" imgH="39348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35000" y="2362200"/>
            <a:ext cx="6806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Strong anti-correlation between ionization</a:t>
            </a:r>
          </a:p>
          <a:p>
            <a:r>
              <a:rPr lang="en-US" sz="2800" dirty="0" smtClean="0"/>
              <a:t>and scintillation signals in liquid xenon!</a:t>
            </a:r>
          </a:p>
          <a:p>
            <a:r>
              <a:rPr lang="en-US" sz="2000" b="1" i="1" dirty="0" err="1" smtClean="0"/>
              <a:t>E.Conti</a:t>
            </a:r>
            <a:r>
              <a:rPr lang="en-US" sz="2000" b="1" i="1" dirty="0" smtClean="0"/>
              <a:t> et al., Phys. Rev. B 68 054201 (2003)</a:t>
            </a:r>
            <a:endParaRPr lang="en-US" sz="2000" b="1" i="1" dirty="0"/>
          </a:p>
        </p:txBody>
      </p:sp>
      <p:graphicFrame>
        <p:nvGraphicFramePr>
          <p:cNvPr id="65539" name="Object 3"/>
          <p:cNvGraphicFramePr>
            <a:graphicFrameLocks noChangeAspect="1"/>
          </p:cNvGraphicFramePr>
          <p:nvPr/>
        </p:nvGraphicFramePr>
        <p:xfrm>
          <a:off x="9398000" y="4419600"/>
          <a:ext cx="1143000" cy="389136"/>
        </p:xfrm>
        <a:graphic>
          <a:graphicData uri="http://schemas.openxmlformats.org/presentationml/2006/ole">
            <p:oleObj spid="_x0000_s65539" name="Equation" r:id="rId6" imgW="520560" imgH="177480" progId="Equation.3">
              <p:embed/>
            </p:oleObj>
          </a:graphicData>
        </a:graphic>
      </p:graphicFrame>
      <p:graphicFrame>
        <p:nvGraphicFramePr>
          <p:cNvPr id="65540" name="Object 5"/>
          <p:cNvGraphicFramePr>
            <a:graphicFrameLocks noChangeAspect="1"/>
          </p:cNvGraphicFramePr>
          <p:nvPr/>
        </p:nvGraphicFramePr>
        <p:xfrm>
          <a:off x="2465387" y="4267200"/>
          <a:ext cx="1141413" cy="419100"/>
        </p:xfrm>
        <a:graphic>
          <a:graphicData uri="http://schemas.openxmlformats.org/presentationml/2006/ole">
            <p:oleObj spid="_x0000_s65540" name="Equation" r:id="rId7" imgW="622080" imgH="2286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Insertion R&amp;D</a:t>
            </a:r>
            <a:endParaRPr lang="en-US" dirty="0"/>
          </a:p>
        </p:txBody>
      </p:sp>
      <p:pic>
        <p:nvPicPr>
          <p:cNvPr id="3" name="Picture 2" descr="3D_asym_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4453" y="2209800"/>
            <a:ext cx="3053300" cy="2555099"/>
          </a:xfrm>
          <a:prstGeom prst="rect">
            <a:avLst/>
          </a:prstGeom>
        </p:spPr>
      </p:pic>
      <p:pic>
        <p:nvPicPr>
          <p:cNvPr id="4" name="Picture 3" descr="3D_asym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52" y="2397733"/>
            <a:ext cx="4092547" cy="3614465"/>
          </a:xfrm>
          <a:prstGeom prst="rect">
            <a:avLst/>
          </a:prstGeom>
        </p:spPr>
      </p:pic>
      <p:pic>
        <p:nvPicPr>
          <p:cNvPr id="5" name="Picture 4" descr="tip_10cm_3k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01253" y="6212699"/>
            <a:ext cx="2568547" cy="3007729"/>
          </a:xfrm>
          <a:prstGeom prst="rect">
            <a:avLst/>
          </a:prstGeom>
        </p:spPr>
      </p:pic>
      <p:pic>
        <p:nvPicPr>
          <p:cNvPr id="7" name="Picture 6" descr="AerialPumpi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53" y="2707499"/>
            <a:ext cx="3810000" cy="3187297"/>
          </a:xfrm>
          <a:prstGeom prst="rect">
            <a:avLst/>
          </a:prstGeom>
        </p:spPr>
      </p:pic>
      <p:pic>
        <p:nvPicPr>
          <p:cNvPr id="8" name="Picture 7" descr="DSC023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2053" y="5834747"/>
            <a:ext cx="2340864" cy="3121152"/>
          </a:xfrm>
          <a:prstGeom prst="rect">
            <a:avLst/>
          </a:prstGeom>
        </p:spPr>
      </p:pic>
      <p:pic>
        <p:nvPicPr>
          <p:cNvPr id="9" name="Picture 8" descr="P100008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653" y="4764899"/>
            <a:ext cx="4114800" cy="2308145"/>
          </a:xfrm>
          <a:prstGeom prst="rect">
            <a:avLst/>
          </a:prstGeom>
        </p:spPr>
      </p:pic>
      <p:pic>
        <p:nvPicPr>
          <p:cNvPr id="10" name="Picture 9" descr="tip_parke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18204" y="6288899"/>
            <a:ext cx="2636996" cy="3013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25800" y="7162800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Test cryostat for probe insertion in liquid </a:t>
            </a:r>
            <a:r>
              <a:rPr lang="en-US" sz="2000" b="1" dirty="0" err="1" smtClean="0"/>
              <a:t>Xe</a:t>
            </a:r>
            <a:r>
              <a:rPr lang="en-US" sz="2000" b="1" dirty="0" smtClean="0"/>
              <a:t> TPC 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COMSOL based simulations of the electric field configuration</a:t>
            </a:r>
            <a:endParaRPr 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</a:t>
            </a:r>
            <a:r>
              <a:rPr lang="en-US" dirty="0" smtClean="0"/>
              <a:t> Ion Source for Tagging R&amp;D</a:t>
            </a:r>
            <a:endParaRPr lang="en-US" dirty="0"/>
          </a:p>
        </p:txBody>
      </p:sp>
      <p:pic>
        <p:nvPicPr>
          <p:cNvPr id="665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6200" y="4849459"/>
            <a:ext cx="5984557" cy="4065941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6656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" y="6553200"/>
            <a:ext cx="4467225" cy="2286000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30200" y="2438400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Ba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source for tests in vacuum, liquid and gas </a:t>
            </a:r>
            <a:r>
              <a:rPr lang="en-US" sz="2400" dirty="0" err="1" smtClean="0"/>
              <a:t>Xe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Electroplated Gadolinium on a PIPS alpha detector and covered with a layer of BaF</a:t>
            </a:r>
            <a:r>
              <a:rPr lang="en-US" sz="2400" baseline="-25000" dirty="0" smtClean="0"/>
              <a:t>2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Ba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produced by the recoil of the Samarium and trigger given by the alpha signal</a:t>
            </a:r>
          </a:p>
          <a:p>
            <a:endParaRPr lang="en-US" sz="2400" dirty="0" smtClean="0"/>
          </a:p>
          <a:p>
            <a:r>
              <a:rPr lang="en-US" sz="2400" baseline="30000" dirty="0"/>
              <a:t>148</a:t>
            </a:r>
            <a:r>
              <a:rPr lang="en-US" sz="2400" dirty="0"/>
              <a:t>Gd → </a:t>
            </a:r>
            <a:r>
              <a:rPr lang="en-US" sz="2400" baseline="30000" dirty="0"/>
              <a:t>144</a:t>
            </a:r>
            <a:r>
              <a:rPr lang="en-US" sz="2400" dirty="0"/>
              <a:t>Sm + </a:t>
            </a:r>
            <a:r>
              <a:rPr lang="el-GR" sz="2400" dirty="0"/>
              <a:t>α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>
            <a:off x="9779000" y="4114800"/>
            <a:ext cx="2286000" cy="1588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rot="5400000">
            <a:off x="9321800" y="4876800"/>
            <a:ext cx="38100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rot="5400000">
            <a:off x="6845300" y="4686300"/>
            <a:ext cx="3429000" cy="1588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rot="5400000">
            <a:off x="7073900" y="4610100"/>
            <a:ext cx="3276600" cy="158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rot="5400000">
            <a:off x="5703094" y="4609306"/>
            <a:ext cx="3276600" cy="1588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226800" y="2819400"/>
            <a:ext cx="88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</a:rPr>
              <a:t>BaF</a:t>
            </a:r>
            <a:r>
              <a:rPr lang="en-US" sz="2400" b="1" baseline="30000" dirty="0" smtClean="0">
                <a:solidFill>
                  <a:schemeClr val="accent2"/>
                </a:solidFill>
              </a:rPr>
              <a:t>+</a:t>
            </a:r>
            <a:endParaRPr lang="en-US" sz="2400" b="1" baseline="30000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36200" y="2819400"/>
            <a:ext cx="699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</a:rPr>
              <a:t>Ba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+</a:t>
            </a:r>
            <a:endParaRPr lang="en-US" sz="2400" b="1" baseline="300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36000" y="28194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Si</a:t>
            </a:r>
            <a:r>
              <a:rPr lang="en-US" sz="2400" b="1" baseline="30000" dirty="0" smtClean="0">
                <a:solidFill>
                  <a:schemeClr val="tx1"/>
                </a:solidFill>
              </a:rPr>
              <a:t>+</a:t>
            </a:r>
            <a:endParaRPr lang="en-US" sz="2400" b="1" baseline="300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74000" y="2819400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N</a:t>
            </a:r>
            <a:r>
              <a:rPr lang="en-US" sz="2400" b="1" dirty="0" smtClean="0">
                <a:solidFill>
                  <a:srgbClr val="00B050"/>
                </a:solidFill>
              </a:rPr>
              <a:t>a</a:t>
            </a:r>
            <a:r>
              <a:rPr lang="en-US" sz="2400" b="1" baseline="30000" dirty="0" smtClean="0">
                <a:solidFill>
                  <a:srgbClr val="00B050"/>
                </a:solidFill>
              </a:rPr>
              <a:t>+</a:t>
            </a:r>
            <a:endParaRPr lang="en-US" sz="2400" b="1" baseline="300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7200" y="281493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H</a:t>
            </a:r>
            <a:r>
              <a:rPr lang="en-US" sz="2400" b="1" baseline="30000" dirty="0" smtClean="0">
                <a:solidFill>
                  <a:srgbClr val="7030A0"/>
                </a:solidFill>
              </a:rPr>
              <a:t>+</a:t>
            </a:r>
            <a:endParaRPr lang="en-US" sz="2400" b="1" baseline="30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EXO-200 Detector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558800" y="2362200"/>
            <a:ext cx="12026900" cy="22479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Liquid xenon TPC with two cylindrical drift volumes</a:t>
            </a:r>
          </a:p>
          <a:p>
            <a:pPr lvl="1" eaLnBrk="1" hangingPunct="1"/>
            <a:r>
              <a:rPr lang="en-US" sz="2400" dirty="0" smtClean="0"/>
              <a:t>Charge collection using 114 by 114 wire planes (at 120º pitch)</a:t>
            </a:r>
          </a:p>
          <a:p>
            <a:pPr lvl="1" eaLnBrk="1" hangingPunct="1"/>
            <a:r>
              <a:rPr lang="en-US" sz="2400" dirty="0" smtClean="0"/>
              <a:t>Scintillation light readout using 37 groups of 7 bare LAAPD (Large Area Avalanche Photodiodes) at both end caps</a:t>
            </a:r>
          </a:p>
          <a:p>
            <a:pPr eaLnBrk="1" hangingPunct="1"/>
            <a:r>
              <a:rPr lang="en-US" sz="2800" dirty="0" smtClean="0"/>
              <a:t>High purity copper cryostat with external refrigeration-based cooling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5200" y="8001000"/>
            <a:ext cx="487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Ultra-low radioactivity materials</a:t>
            </a:r>
          </a:p>
          <a:p>
            <a:r>
              <a:rPr lang="en-US" sz="2000" b="1" dirty="0" smtClean="0"/>
              <a:t>Mass minimized around the TPC</a:t>
            </a:r>
          </a:p>
          <a:p>
            <a:r>
              <a:rPr lang="en-US" sz="2000" b="1" dirty="0" err="1" smtClean="0"/>
              <a:t>Fiducial</a:t>
            </a:r>
            <a:r>
              <a:rPr lang="en-US" sz="2000" b="1" dirty="0" smtClean="0"/>
              <a:t> volume closely enveloped</a:t>
            </a:r>
            <a:endParaRPr lang="en-US" sz="2000" b="1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8200"/>
            <a:ext cx="6354210" cy="4800600"/>
          </a:xfrm>
          <a:prstGeom prst="rect">
            <a:avLst/>
          </a:prstGeom>
        </p:spPr>
      </p:pic>
      <p:pic>
        <p:nvPicPr>
          <p:cNvPr id="20484" name="Picture 10" descr="chamb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00" y="4721871"/>
            <a:ext cx="6654800" cy="321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Chamber and Signal Readout</a:t>
            </a:r>
            <a:endParaRPr lang="en-US" dirty="0"/>
          </a:p>
        </p:txBody>
      </p:sp>
      <p:pic>
        <p:nvPicPr>
          <p:cNvPr id="64514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3400" y="2590800"/>
            <a:ext cx="4648200" cy="3635048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5" name="Picture 6" descr="P10000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8400" y="28194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1200" y="6477000"/>
            <a:ext cx="5562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Ultra low 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residual radioactivity copper</a:t>
            </a:r>
            <a:r>
              <a:rPr lang="en-US" sz="2400" b="0" dirty="0">
                <a:solidFill>
                  <a:srgbClr val="000000"/>
                </a:solidFill>
                <a:latin typeface="+mn-lt"/>
              </a:rPr>
              <a:t>!</a:t>
            </a:r>
          </a:p>
          <a:p>
            <a:pPr algn="ctr">
              <a:defRPr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Shielded surface transport and storage</a:t>
            </a:r>
          </a:p>
          <a:p>
            <a:pPr algn="ctr">
              <a:defRPr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Only 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1.3 </a:t>
            </a:r>
            <a:r>
              <a:rPr lang="en-US" sz="2400" b="0" dirty="0">
                <a:solidFill>
                  <a:srgbClr val="000000"/>
                </a:solidFill>
                <a:latin typeface="+mn-lt"/>
              </a:rPr>
              <a:t>mm thickness to reduce mass</a:t>
            </a:r>
          </a:p>
          <a:p>
            <a:pPr algn="ctr">
              <a:defRPr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PLC-based real-time pressure control</a:t>
            </a:r>
          </a:p>
          <a:p>
            <a:pPr algn="ctr">
              <a:defRPr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e-beam welded components</a:t>
            </a:r>
          </a:p>
          <a:p>
            <a:pPr algn="ctr">
              <a:defRPr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TIG welding for the final assembly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5200" y="6477000"/>
            <a:ext cx="64770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Photo-etched phosphor-bronze cathode</a:t>
            </a:r>
          </a:p>
          <a:p>
            <a:pPr>
              <a:defRPr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Induction &amp; charge collection wire grids</a:t>
            </a:r>
          </a:p>
          <a:p>
            <a:pPr>
              <a:defRPr/>
            </a:pPr>
            <a:r>
              <a:rPr lang="en-US" sz="2400" b="0" dirty="0">
                <a:solidFill>
                  <a:srgbClr val="000000"/>
                </a:solidFill>
                <a:latin typeface="+mn-lt"/>
              </a:rPr>
              <a:t>259 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LAAPD of 1.6 </a:t>
            </a:r>
            <a:r>
              <a:rPr lang="en-US" sz="2400" b="0" dirty="0">
                <a:solidFill>
                  <a:srgbClr val="000000"/>
                </a:solidFill>
                <a:latin typeface="+mn-lt"/>
              </a:rPr>
              <a:t>cm active 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diameter</a:t>
            </a:r>
          </a:p>
          <a:p>
            <a:pPr>
              <a:defRPr/>
            </a:pP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QE </a:t>
            </a:r>
            <a:r>
              <a:rPr lang="en-US" sz="2400" b="0" dirty="0">
                <a:solidFill>
                  <a:srgbClr val="000000"/>
                </a:solidFill>
                <a:latin typeface="+mn-lt"/>
              </a:rPr>
              <a:t>&gt; 1 @ 174 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nm</a:t>
            </a:r>
          </a:p>
          <a:p>
            <a:pPr>
              <a:defRPr/>
            </a:pPr>
            <a:r>
              <a:rPr lang="en-US" sz="2400" dirty="0">
                <a:latin typeface="+mn-lt"/>
              </a:rPr>
              <a:t>G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ain </a:t>
            </a:r>
            <a:r>
              <a:rPr lang="en-US" sz="2400" b="0" dirty="0">
                <a:solidFill>
                  <a:srgbClr val="000000"/>
                </a:solidFill>
                <a:latin typeface="+mn-lt"/>
              </a:rPr>
              <a:t>100× to 150× @ ~ </a:t>
            </a: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1400V</a:t>
            </a:r>
            <a:endParaRPr lang="en-US" sz="2400" b="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en-US" sz="2400" b="0" dirty="0" smtClean="0">
                <a:solidFill>
                  <a:srgbClr val="000000"/>
                </a:solidFill>
                <a:latin typeface="+mn-lt"/>
              </a:rPr>
              <a:t>Teflon-based </a:t>
            </a:r>
            <a:r>
              <a:rPr lang="en-US" sz="2400" b="0" dirty="0">
                <a:solidFill>
                  <a:srgbClr val="000000"/>
                </a:solidFill>
                <a:latin typeface="+mn-lt"/>
              </a:rPr>
              <a:t>UV light reflectors</a:t>
            </a:r>
          </a:p>
          <a:p>
            <a:pPr algn="ctr">
              <a:defRPr/>
            </a:pPr>
            <a:endParaRPr lang="en-US" sz="2000" b="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2743200"/>
            <a:ext cx="2654471" cy="2279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TPC Assembly</a:t>
            </a:r>
            <a:endParaRPr lang="en-US" dirty="0"/>
          </a:p>
        </p:txBody>
      </p:sp>
      <p:grpSp>
        <p:nvGrpSpPr>
          <p:cNvPr id="4" name="Group 8"/>
          <p:cNvGrpSpPr>
            <a:grpSpLocks noGrp="1"/>
          </p:cNvGrpSpPr>
          <p:nvPr>
            <p:ph idx="1"/>
          </p:nvPr>
        </p:nvGrpSpPr>
        <p:grpSpPr bwMode="auto">
          <a:xfrm>
            <a:off x="571500" y="2209800"/>
            <a:ext cx="11861800" cy="6565900"/>
            <a:chOff x="609600" y="1981200"/>
            <a:chExt cx="8178800" cy="4476750"/>
          </a:xfrm>
        </p:grpSpPr>
        <p:pic>
          <p:nvPicPr>
            <p:cNvPr id="5" name="Picture 8" descr="P1000670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00" y="1981200"/>
              <a:ext cx="2540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 descr="P1010027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24400" y="1981200"/>
              <a:ext cx="2540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P1010028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48400" y="2438400"/>
              <a:ext cx="2540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P1010029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8600" y="3886200"/>
              <a:ext cx="2540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P1010005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9800" y="4343400"/>
              <a:ext cx="2540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6" descr="P1010122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9600" y="3886200"/>
              <a:ext cx="3429000" cy="257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3490" name="Picture 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11800" y="7315200"/>
            <a:ext cx="2971800" cy="2033181"/>
          </a:xfrm>
          <a:prstGeom prst="rect">
            <a:avLst/>
          </a:prstGeom>
          <a:noFill/>
          <a:ln w="25400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Experiment Location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558800" y="2438400"/>
            <a:ext cx="11798300" cy="19431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000000"/>
                </a:solidFill>
              </a:rPr>
              <a:t>Waste Isolation Pilot Plant (WIPP), Carlsbad (53 km), New Mexico</a:t>
            </a:r>
          </a:p>
          <a:p>
            <a:pPr lvl="1" eaLnBrk="1" hangingPunct="1"/>
            <a:r>
              <a:rPr lang="en-US" sz="2600" dirty="0" smtClean="0">
                <a:solidFill>
                  <a:srgbClr val="000000"/>
                </a:solidFill>
              </a:rPr>
              <a:t>650 m flat overburden (salt bed, 20 </a:t>
            </a:r>
            <a:r>
              <a:rPr lang="en-US" sz="2600" dirty="0" err="1" smtClean="0">
                <a:solidFill>
                  <a:srgbClr val="000000"/>
                </a:solidFill>
              </a:rPr>
              <a:t>Bq</a:t>
            </a:r>
            <a:r>
              <a:rPr lang="en-US" sz="2600" dirty="0" smtClean="0">
                <a:solidFill>
                  <a:srgbClr val="000000"/>
                </a:solidFill>
              </a:rPr>
              <a:t>/m</a:t>
            </a:r>
            <a:r>
              <a:rPr lang="en-US" sz="2600" baseline="30000" dirty="0" smtClean="0">
                <a:solidFill>
                  <a:srgbClr val="000000"/>
                </a:solidFill>
              </a:rPr>
              <a:t>3</a:t>
            </a:r>
            <a:r>
              <a:rPr lang="en-US" sz="2600" dirty="0" smtClean="0">
                <a:solidFill>
                  <a:srgbClr val="000000"/>
                </a:solidFill>
              </a:rPr>
              <a:t>)</a:t>
            </a:r>
          </a:p>
          <a:p>
            <a:pPr lvl="1" eaLnBrk="1" hangingPunct="1"/>
            <a:r>
              <a:rPr lang="en-US" sz="2400" dirty="0" smtClean="0">
                <a:solidFill>
                  <a:srgbClr val="000000"/>
                </a:solidFill>
              </a:rPr>
              <a:t>~ 1600 </a:t>
            </a:r>
            <a:r>
              <a:rPr lang="en-US" sz="2400" dirty="0" err="1" smtClean="0">
                <a:solidFill>
                  <a:srgbClr val="000000"/>
                </a:solidFill>
              </a:rPr>
              <a:t>m.w.e</a:t>
            </a:r>
            <a:r>
              <a:rPr lang="en-US" sz="2400" dirty="0" smtClean="0">
                <a:solidFill>
                  <a:srgbClr val="000000"/>
                </a:solidFill>
              </a:rPr>
              <a:t>. (</a:t>
            </a:r>
            <a:r>
              <a:rPr lang="en-US" sz="2400" dirty="0" err="1" smtClean="0">
                <a:solidFill>
                  <a:srgbClr val="000000"/>
                </a:solidFill>
              </a:rPr>
              <a:t>muon</a:t>
            </a:r>
            <a:r>
              <a:rPr lang="en-US" sz="2400" dirty="0" smtClean="0">
                <a:solidFill>
                  <a:srgbClr val="000000"/>
                </a:solidFill>
              </a:rPr>
              <a:t> flux reduction by ~ 10×)</a:t>
            </a:r>
          </a:p>
          <a:p>
            <a:pPr eaLnBrk="1" hangingPunct="1"/>
            <a:r>
              <a:rPr lang="en-US" sz="2800" dirty="0" smtClean="0">
                <a:solidFill>
                  <a:srgbClr val="000000"/>
                </a:solidFill>
              </a:rPr>
              <a:t>Large experimental area available!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21509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6400" y="2971800"/>
            <a:ext cx="3886200" cy="184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" y="4724400"/>
            <a:ext cx="5559383" cy="39957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0" y="4724400"/>
            <a:ext cx="6769171" cy="4191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Installation</a:t>
            </a:r>
            <a:endParaRPr lang="en-US" dirty="0"/>
          </a:p>
        </p:txBody>
      </p:sp>
      <p:pic>
        <p:nvPicPr>
          <p:cNvPr id="3" name="Picture 2" descr="CleanRoomsFromEastAlco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2209800"/>
            <a:ext cx="5257800" cy="3699299"/>
          </a:xfrm>
          <a:prstGeom prst="rect">
            <a:avLst/>
          </a:prstGeom>
        </p:spPr>
      </p:pic>
      <p:pic>
        <p:nvPicPr>
          <p:cNvPr id="4" name="Picture 3" descr="CleanRoomsFromNor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800" y="2209799"/>
            <a:ext cx="4114800" cy="3669681"/>
          </a:xfrm>
          <a:prstGeom prst="rect">
            <a:avLst/>
          </a:prstGeom>
        </p:spPr>
      </p:pic>
      <p:pic>
        <p:nvPicPr>
          <p:cNvPr id="5" name="Picture 4" descr="CleanRoomsFromSout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00" y="6037868"/>
            <a:ext cx="4572000" cy="3393650"/>
          </a:xfrm>
          <a:prstGeom prst="rect">
            <a:avLst/>
          </a:prstGeom>
        </p:spPr>
      </p:pic>
      <p:pic>
        <p:nvPicPr>
          <p:cNvPr id="6" name="Picture 5" descr="NExA-FromNort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800" y="6019799"/>
            <a:ext cx="4876800" cy="33958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3562</TotalTime>
  <Pages>0</Pages>
  <Words>1650</Words>
  <Characters>0</Characters>
  <PresentationFormat>Custom</PresentationFormat>
  <Lines>0</Lines>
  <Paragraphs>294</Paragraphs>
  <Slides>42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Title &amp; Subtitle</vt:lpstr>
      <vt:lpstr>Title &amp; Bullets</vt:lpstr>
      <vt:lpstr>Title &amp; Bullets copy</vt:lpstr>
      <vt:lpstr>Equation</vt:lpstr>
      <vt:lpstr>Clip</vt:lpstr>
      <vt:lpstr>Search for neutrino-less double beta decay with EXO-200 and barium ion tagging R&amp;D for EXO-full  </vt:lpstr>
      <vt:lpstr>Neutrinos &amp; Neutrino-less Double Beta Decay</vt:lpstr>
      <vt:lpstr>EXO Project &amp; EXO-200 Phase</vt:lpstr>
      <vt:lpstr>Isotope Selection &amp; Enrichment Program</vt:lpstr>
      <vt:lpstr>EXO-200 Detector</vt:lpstr>
      <vt:lpstr>Chamber and Signal Readout</vt:lpstr>
      <vt:lpstr>TPC Assembly</vt:lpstr>
      <vt:lpstr>Experiment Location</vt:lpstr>
      <vt:lpstr>Experiment Installation</vt:lpstr>
      <vt:lpstr>Experiment Installation</vt:lpstr>
      <vt:lpstr>Experiment Installation</vt:lpstr>
      <vt:lpstr>Experiment Installation</vt:lpstr>
      <vt:lpstr>Remote Control Stations</vt:lpstr>
      <vt:lpstr>Expected Performance</vt:lpstr>
      <vt:lpstr>First Physics Campaign with Enriched Xenon</vt:lpstr>
      <vt:lpstr>Event Example (single-site)</vt:lpstr>
      <vt:lpstr>Event Example (multiple-site)</vt:lpstr>
      <vt:lpstr>3D Reconstructed</vt:lpstr>
      <vt:lpstr>Scintillation Light Detection, Reconstruction Efficiency &amp; Particle Identification (alpha/electron)</vt:lpstr>
      <vt:lpstr>EXO-200 Source Calibration System</vt:lpstr>
      <vt:lpstr>Liquid Xenon Purity</vt:lpstr>
      <vt:lpstr>Energy Calibration (charge only!)</vt:lpstr>
      <vt:lpstr>Advanced Event Selection Example</vt:lpstr>
      <vt:lpstr>Allowed Double Beta Signal</vt:lpstr>
      <vt:lpstr>Slide 25</vt:lpstr>
      <vt:lpstr>Barium Ion Tagging Concept</vt:lpstr>
      <vt:lpstr>Ba+ Tagging using Resonant Light Scattering</vt:lpstr>
      <vt:lpstr>Final State Tagging</vt:lpstr>
      <vt:lpstr>Resonant Ionization Spectroscopy</vt:lpstr>
      <vt:lpstr>In-situ Tagging using Ba Fluorescence</vt:lpstr>
      <vt:lpstr>Hot Probe</vt:lpstr>
      <vt:lpstr>Conclusion</vt:lpstr>
      <vt:lpstr>EXO Collaboration</vt:lpstr>
      <vt:lpstr>Extra Slides</vt:lpstr>
      <vt:lpstr>Alpha spectroscopy and radon decay</vt:lpstr>
      <vt:lpstr>“Double Escape Peak” from Th-228 Source Data</vt:lpstr>
      <vt:lpstr>Signal vs. Background</vt:lpstr>
      <vt:lpstr>Matrix Elements for the Allowed Double Beta</vt:lpstr>
      <vt:lpstr>Radio-Purity Survey</vt:lpstr>
      <vt:lpstr>Energy Resolution</vt:lpstr>
      <vt:lpstr>Probe Insertion R&amp;D</vt:lpstr>
      <vt:lpstr>Ba Ion Source for Tagging R&amp;D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GERDA Experiment </dc:title>
  <dc:subject/>
  <dc:creator/>
  <cp:keywords/>
  <dc:description/>
  <cp:lastModifiedBy>Valued Acer Customer</cp:lastModifiedBy>
  <cp:revision>254</cp:revision>
  <dcterms:modified xsi:type="dcterms:W3CDTF">2011-11-28T18:32:40Z</dcterms:modified>
</cp:coreProperties>
</file>