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7" r:id="rId2"/>
    <p:sldId id="294" r:id="rId3"/>
    <p:sldId id="312" r:id="rId4"/>
    <p:sldId id="313" r:id="rId5"/>
    <p:sldId id="383" r:id="rId6"/>
    <p:sldId id="384" r:id="rId7"/>
    <p:sldId id="320" r:id="rId8"/>
    <p:sldId id="326" r:id="rId9"/>
    <p:sldId id="317" r:id="rId10"/>
    <p:sldId id="327" r:id="rId11"/>
    <p:sldId id="328" r:id="rId12"/>
    <p:sldId id="329" r:id="rId13"/>
    <p:sldId id="330" r:id="rId14"/>
    <p:sldId id="339" r:id="rId15"/>
    <p:sldId id="303" r:id="rId16"/>
    <p:sldId id="304" r:id="rId17"/>
    <p:sldId id="323" r:id="rId18"/>
    <p:sldId id="385" r:id="rId19"/>
    <p:sldId id="338" r:id="rId20"/>
    <p:sldId id="343" r:id="rId21"/>
    <p:sldId id="307" r:id="rId22"/>
    <p:sldId id="341" r:id="rId23"/>
    <p:sldId id="332" r:id="rId24"/>
    <p:sldId id="342" r:id="rId25"/>
    <p:sldId id="386" r:id="rId26"/>
    <p:sldId id="351" r:id="rId27"/>
    <p:sldId id="353" r:id="rId28"/>
    <p:sldId id="348" r:id="rId29"/>
    <p:sldId id="350" r:id="rId30"/>
    <p:sldId id="352" r:id="rId31"/>
    <p:sldId id="354" r:id="rId32"/>
    <p:sldId id="355" r:id="rId33"/>
    <p:sldId id="356" r:id="rId34"/>
    <p:sldId id="357" r:id="rId35"/>
    <p:sldId id="358" r:id="rId36"/>
    <p:sldId id="361" r:id="rId37"/>
    <p:sldId id="359" r:id="rId38"/>
    <p:sldId id="380" r:id="rId39"/>
    <p:sldId id="363" r:id="rId40"/>
    <p:sldId id="381" r:id="rId41"/>
    <p:sldId id="369" r:id="rId42"/>
    <p:sldId id="375" r:id="rId43"/>
    <p:sldId id="371" r:id="rId44"/>
    <p:sldId id="377" r:id="rId45"/>
    <p:sldId id="376" r:id="rId46"/>
    <p:sldId id="370" r:id="rId47"/>
    <p:sldId id="387" r:id="rId48"/>
    <p:sldId id="379" r:id="rId49"/>
    <p:sldId id="271" r:id="rId50"/>
    <p:sldId id="305" r:id="rId51"/>
    <p:sldId id="321" r:id="rId52"/>
    <p:sldId id="337" r:id="rId53"/>
    <p:sldId id="382" r:id="rId54"/>
  </p:sldIdLst>
  <p:sldSz cx="9144000" cy="6858000" type="screen4x3"/>
  <p:notesSz cx="6769100" cy="9855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8000"/>
    <a:srgbClr val="000000"/>
    <a:srgbClr val="003399"/>
    <a:srgbClr val="FFF1CD"/>
    <a:srgbClr val="FFCC99"/>
    <a:srgbClr val="D60093"/>
    <a:srgbClr val="FFB481"/>
    <a:srgbClr val="CCFF6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28" autoAdjust="0"/>
  </p:normalViewPr>
  <p:slideViewPr>
    <p:cSldViewPr>
      <p:cViewPr>
        <p:scale>
          <a:sx n="87" d="100"/>
          <a:sy n="87" d="100"/>
        </p:scale>
        <p:origin x="-302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4" Type="http://schemas.openxmlformats.org/officeDocument/2006/relationships/image" Target="../media/image6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61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40137-1770-4005-8D92-B9BE502B78E5}" type="datetimeFigureOut">
              <a:rPr lang="fr-FR" smtClean="0"/>
              <a:pPr/>
              <a:t>06/10/2011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6910" y="4681220"/>
            <a:ext cx="5415280" cy="443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33277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34257" y="9360730"/>
            <a:ext cx="2933277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F95C6-246C-455A-9EBC-3079A7A1BF3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03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0000FF"/>
              </a:buClr>
            </a:pPr>
            <a:fld id="{F97B599D-7E1C-4528-B06E-016E623094FC}" type="slidenum">
              <a:rPr lang="fr-FR">
                <a:solidFill>
                  <a:srgbClr val="1F497D"/>
                </a:solidFill>
              </a:rPr>
              <a:pPr>
                <a:buClr>
                  <a:srgbClr val="0000FF"/>
                </a:buClr>
              </a:pPr>
              <a:t>1</a:t>
            </a:fld>
            <a:endParaRPr lang="fr-FR">
              <a:solidFill>
                <a:srgbClr val="1F497D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Gamma/Z exchange: close</a:t>
            </a:r>
            <a:r>
              <a:rPr lang="fr-FR" baseline="0" dirty="0" smtClean="0"/>
              <a:t> to the Z pole, gamma exchange contribution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(a few per mille of  the total cross-section in the </a:t>
            </a:r>
            <a:r>
              <a:rPr lang="fr-FR" baseline="0" dirty="0" err="1" smtClean="0"/>
              <a:t>mumu</a:t>
            </a:r>
            <a:r>
              <a:rPr lang="fr-FR" baseline="0" dirty="0" smtClean="0"/>
              <a:t> final state) but 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included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predictions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gamma-Z </a:t>
            </a:r>
            <a:r>
              <a:rPr lang="fr-FR" baseline="0" dirty="0" err="1" smtClean="0"/>
              <a:t>interference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95C6-246C-455A-9EBC-3079A7A1BF31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NB: W </a:t>
            </a:r>
            <a:r>
              <a:rPr lang="fr-FR" dirty="0" err="1" smtClean="0"/>
              <a:t>width</a:t>
            </a:r>
            <a:r>
              <a:rPr lang="fr-FR" dirty="0" smtClean="0"/>
              <a:t> </a:t>
            </a:r>
            <a:r>
              <a:rPr lang="fr-FR" dirty="0" err="1" smtClean="0"/>
              <a:t>measuremenrts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95C6-246C-455A-9EBC-3079A7A1BF31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Z </a:t>
            </a:r>
            <a:r>
              <a:rPr lang="fr-FR" dirty="0" err="1" smtClean="0"/>
              <a:t>lineshape</a:t>
            </a:r>
            <a:r>
              <a:rPr lang="fr-FR" dirty="0" smtClean="0"/>
              <a:t> = Z mass distribution  = </a:t>
            </a:r>
            <a:r>
              <a:rPr lang="fr-FR" dirty="0" err="1" smtClean="0"/>
              <a:t>connected</a:t>
            </a:r>
            <a:r>
              <a:rPr lang="fr-FR" dirty="0" smtClean="0"/>
              <a:t> to the </a:t>
            </a:r>
            <a:r>
              <a:rPr lang="fr-FR" dirty="0" err="1" smtClean="0"/>
              <a:t>probability</a:t>
            </a:r>
            <a:r>
              <a:rPr lang="fr-FR" dirty="0" smtClean="0"/>
              <a:t> to </a:t>
            </a:r>
            <a:r>
              <a:rPr lang="fr-FR" dirty="0" err="1" smtClean="0"/>
              <a:t>produce</a:t>
            </a:r>
            <a:r>
              <a:rPr lang="fr-FR" dirty="0" smtClean="0"/>
              <a:t> a Z boson </a:t>
            </a:r>
            <a:r>
              <a:rPr lang="fr-FR" dirty="0" err="1" smtClean="0"/>
              <a:t>with</a:t>
            </a:r>
            <a:r>
              <a:rPr lang="fr-FR" dirty="0" smtClean="0"/>
              <a:t> a</a:t>
            </a:r>
            <a:r>
              <a:rPr lang="fr-FR" baseline="0" dirty="0" smtClean="0"/>
              <a:t> mass close to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 mass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95C6-246C-455A-9EBC-3079A7A1BF31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95C6-246C-455A-9EBC-3079A7A1BF31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95C6-246C-455A-9EBC-3079A7A1BF31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282D25-D96B-46D4-93B1-67DD84FB7717}" type="slidenum">
              <a:rPr lang="fr-FR"/>
              <a:pPr/>
              <a:t>25</a:t>
            </a:fld>
            <a:endParaRPr lang="fr-FR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Lepton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loops</a:t>
            </a:r>
            <a:r>
              <a:rPr lang="fr-FR" baseline="0" dirty="0" smtClean="0"/>
              <a:t>: 3% (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alpha3)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negligible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uncertainty</a:t>
            </a:r>
            <a:r>
              <a:rPr lang="fr-FR" baseline="0" dirty="0" smtClean="0"/>
              <a:t>; Top: </a:t>
            </a:r>
            <a:r>
              <a:rPr lang="fr-FR" baseline="0" dirty="0" err="1" smtClean="0"/>
              <a:t>decoupled</a:t>
            </a:r>
            <a:r>
              <a:rPr lang="fr-FR" baseline="0" dirty="0" smtClean="0"/>
              <a:t>;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quarks: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data on R ratio  (to have </a:t>
            </a:r>
            <a:r>
              <a:rPr lang="fr-FR" baseline="0" dirty="0" err="1" smtClean="0"/>
              <a:t>complete</a:t>
            </a:r>
            <a:r>
              <a:rPr lang="fr-FR" baseline="0" dirty="0" smtClean="0"/>
              <a:t> corrections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strong</a:t>
            </a:r>
            <a:r>
              <a:rPr lang="fr-FR" baseline="0" dirty="0" smtClean="0"/>
              <a:t> interaction) 3%, main </a:t>
            </a:r>
            <a:r>
              <a:rPr lang="fr-FR" baseline="0" dirty="0" err="1" smtClean="0"/>
              <a:t>contributuion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uncertainty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Delata</a:t>
            </a:r>
            <a:r>
              <a:rPr lang="fr-FR" baseline="0" dirty="0" smtClean="0"/>
              <a:t>(alpha):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region</a:t>
            </a:r>
            <a:r>
              <a:rPr lang="fr-FR" baseline="0" dirty="0" smtClean="0"/>
              <a:t> in R ratio data (</a:t>
            </a:r>
            <a:r>
              <a:rPr lang="fr-FR" baseline="0" dirty="0" err="1" smtClean="0"/>
              <a:t>below</a:t>
            </a:r>
            <a:r>
              <a:rPr lang="fr-FR" baseline="0" dirty="0" smtClean="0"/>
              <a:t> 5 </a:t>
            </a:r>
            <a:r>
              <a:rPr lang="fr-FR" baseline="0" dirty="0" err="1" smtClean="0"/>
              <a:t>GeV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triggered</a:t>
            </a:r>
            <a:r>
              <a:rPr lang="fr-FR" baseline="0" dirty="0" smtClean="0"/>
              <a:t> new </a:t>
            </a:r>
            <a:r>
              <a:rPr lang="fr-FR" baseline="0" dirty="0" err="1" smtClean="0"/>
              <a:t>precise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measurements</a:t>
            </a:r>
            <a:r>
              <a:rPr lang="fr-FR" baseline="0" dirty="0" smtClean="0"/>
              <a:t> of the R ratio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(BES, CMD-2, KLOE, SND)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95C6-246C-455A-9EBC-3079A7A1BF31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Note:</a:t>
            </a:r>
            <a:r>
              <a:rPr lang="fr-FR" baseline="0" dirty="0" smtClean="0"/>
              <a:t> </a:t>
            </a:r>
            <a:r>
              <a:rPr lang="fr-FR" dirty="0" smtClean="0"/>
              <a:t>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renormalized</a:t>
            </a:r>
            <a:r>
              <a:rPr lang="fr-FR" baseline="0" dirty="0" smtClean="0"/>
              <a:t> SU(2) gauge-</a:t>
            </a:r>
            <a:r>
              <a:rPr lang="fr-FR" baseline="0" dirty="0" err="1" smtClean="0"/>
              <a:t>coupling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g_bar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remains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equal</a:t>
            </a:r>
            <a:r>
              <a:rPr lang="fr-FR" baseline="0" dirty="0" smtClean="0"/>
              <a:t> to e/</a:t>
            </a:r>
            <a:r>
              <a:rPr lang="fr-FR" baseline="0" dirty="0" err="1" smtClean="0"/>
              <a:t>sintheta_W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renormalization</a:t>
            </a:r>
            <a:r>
              <a:rPr lang="fr-FR" baseline="0" dirty="0" smtClean="0"/>
              <a:t> in the on-</a:t>
            </a:r>
            <a:r>
              <a:rPr lang="fr-FR" baseline="0" dirty="0" err="1" smtClean="0"/>
              <a:t>shell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scheme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95C6-246C-455A-9EBC-3079A7A1BF31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One-</a:t>
            </a:r>
            <a:r>
              <a:rPr lang="fr-FR" dirty="0" err="1" smtClean="0"/>
              <a:t>sided</a:t>
            </a:r>
            <a:r>
              <a:rPr lang="fr-FR" dirty="0" smtClean="0"/>
              <a:t> 95% CL </a:t>
            </a:r>
            <a:r>
              <a:rPr lang="fr-FR" dirty="0" err="1" smtClean="0"/>
              <a:t>upper</a:t>
            </a:r>
            <a:r>
              <a:rPr lang="fr-FR" dirty="0" smtClean="0"/>
              <a:t> </a:t>
            </a:r>
            <a:r>
              <a:rPr lang="fr-FR" dirty="0" err="1" smtClean="0"/>
              <a:t>bound</a:t>
            </a:r>
            <a:r>
              <a:rPr lang="fr-FR" dirty="0" smtClean="0"/>
              <a:t> : corresponds to Deltachi2=2.7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95C6-246C-455A-9EBC-3079A7A1BF31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0" y="3763963"/>
            <a:ext cx="4572000" cy="1752600"/>
          </a:xfrm>
        </p:spPr>
        <p:txBody>
          <a:bodyPr/>
          <a:lstStyle>
            <a:lvl1pPr marL="0" indent="0">
              <a:buFontTx/>
              <a:buNone/>
              <a:defRPr sz="3000"/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modifier le style des </a:t>
            </a:r>
            <a:r>
              <a:rPr lang="en-US" dirty="0" err="1"/>
              <a:t>sous-titres</a:t>
            </a:r>
            <a:r>
              <a:rPr lang="en-US" dirty="0"/>
              <a:t> du masque</a:t>
            </a:r>
          </a:p>
        </p:txBody>
      </p:sp>
      <p:sp>
        <p:nvSpPr>
          <p:cNvPr id="18441" name="Text Box 1033"/>
          <p:cNvSpPr txBox="1">
            <a:spLocks noChangeArrowheads="1"/>
          </p:cNvSpPr>
          <p:nvPr userDrawn="1"/>
        </p:nvSpPr>
        <p:spPr bwMode="auto">
          <a:xfrm>
            <a:off x="4893874" y="2813133"/>
            <a:ext cx="3691716" cy="68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b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8000"/>
                </a:solidFill>
              </a:rPr>
              <a:t>Vanina Ruhlmann-</a:t>
            </a:r>
            <a:r>
              <a:rPr lang="fr-FR" sz="2400" dirty="0" err="1">
                <a:solidFill>
                  <a:srgbClr val="008000"/>
                </a:solidFill>
              </a:rPr>
              <a:t>Kleider</a:t>
            </a:r>
            <a:endParaRPr lang="fr-FR" sz="2400" dirty="0">
              <a:solidFill>
                <a:srgbClr val="008000"/>
              </a:solidFill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8000"/>
                </a:solidFill>
              </a:rPr>
              <a:t>CEA-Saclay/</a:t>
            </a:r>
            <a:r>
              <a:rPr lang="fr-FR" sz="2400" dirty="0" err="1">
                <a:solidFill>
                  <a:srgbClr val="008000"/>
                </a:solidFill>
              </a:rPr>
              <a:t>Irfu</a:t>
            </a:r>
            <a:r>
              <a:rPr lang="fr-FR" sz="2400" dirty="0">
                <a:solidFill>
                  <a:srgbClr val="008000"/>
                </a:solidFill>
              </a:rPr>
              <a:t>/SPP</a:t>
            </a:r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9" name="Arc 8"/>
          <p:cNvSpPr>
            <a:spLocks/>
          </p:cNvSpPr>
          <p:nvPr userDrawn="1"/>
        </p:nvSpPr>
        <p:spPr bwMode="auto">
          <a:xfrm>
            <a:off x="0" y="839788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CC"/>
              </a:gs>
              <a:gs pos="100000">
                <a:srgbClr val="CCFF66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>
              <a:defRPr/>
            </a:pPr>
            <a:endParaRPr kumimoji="1" lang="fr-FR" sz="24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>
          <a:xfrm>
            <a:off x="304800" y="6428184"/>
            <a:ext cx="2827338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FAPPS'09</a:t>
            </a:r>
            <a:endParaRPr lang="en-US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>
          <a:xfrm>
            <a:off x="7203504" y="6428184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78809B-7F6F-41A1-9692-9238955772B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2"/>
          </p:nvPr>
        </p:nvSpPr>
        <p:spPr>
          <a:xfrm>
            <a:off x="3581400" y="6428184"/>
            <a:ext cx="2895600" cy="457200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November 2009</a:t>
            </a:r>
            <a:endParaRPr lang="en-US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4348" y="142852"/>
            <a:ext cx="8229600" cy="2643206"/>
          </a:xfrm>
          <a:prstGeom prst="rect">
            <a:avLst/>
          </a:prstGeom>
          <a:solidFill>
            <a:srgbClr val="CCFF66"/>
          </a:solidFill>
          <a:ln w="57150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5400" b="1"/>
            </a:lvl1pPr>
          </a:lstStyle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 style du </a:t>
            </a:r>
            <a:r>
              <a:rPr lang="en-US" dirty="0" err="1" smtClean="0"/>
              <a:t>titre</a:t>
            </a:r>
            <a:r>
              <a:rPr lang="en-US" dirty="0" smtClean="0"/>
              <a:t>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CCFF66"/>
          </a:solidFill>
        </p:spPr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  <a:lvl2pPr>
              <a:defRPr>
                <a:solidFill>
                  <a:srgbClr val="003399"/>
                </a:solidFill>
              </a:defRPr>
            </a:lvl2pPr>
            <a:lvl3pPr>
              <a:defRPr>
                <a:solidFill>
                  <a:srgbClr val="003399"/>
                </a:solidFill>
              </a:defRPr>
            </a:lvl3pPr>
            <a:lvl4pPr>
              <a:defRPr>
                <a:solidFill>
                  <a:srgbClr val="003399"/>
                </a:solidFill>
              </a:defRPr>
            </a:lvl4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FAPPS'09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2009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03504" y="6428184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AB8B43-D786-4B8F-83DE-8ED6FA035A9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04800" y="6428184"/>
            <a:ext cx="2827338" cy="4572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FAPPS'09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581400" y="6428184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November 2009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131496" y="6428184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E4239B-2F09-49D8-97AF-03E7D683F81A}" type="slidenum">
              <a:rPr lang="en-US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blipFill dpi="0" rotWithShape="1">
          <a:blip r:embed="rId2" cstate="print">
            <a:alphaModFix amt="5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FAPPS'09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2009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4239B-2F09-49D8-97AF-03E7D683F81A}" type="slidenum">
              <a:rPr lang="en-US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bg>
      <p:bgPr>
        <a:blipFill dpi="0" rotWithShape="1">
          <a:blip r:embed="rId2" cstate="print">
            <a:alphaModFix amt="8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FAPPS'09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2009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4239B-2F09-49D8-97AF-03E7D683F81A}" type="slidenum">
              <a:rPr lang="en-US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bg>
      <p:bgPr>
        <a:blipFill dpi="0" rotWithShape="1">
          <a:blip r:embed="rId2" cstate="print">
            <a:alphaModFix amt="8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FAPPS'09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2009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4239B-2F09-49D8-97AF-03E7D683F81A}" type="slidenum">
              <a:rPr lang="en-US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229600" cy="114300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 style du </a:t>
            </a:r>
            <a:r>
              <a:rPr lang="en-US" dirty="0" err="1" smtClean="0"/>
              <a:t>titre</a:t>
            </a:r>
            <a:r>
              <a:rPr lang="en-US" dirty="0" smtClean="0"/>
              <a:t> du masque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81200"/>
            <a:ext cx="807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2827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buClrTx/>
              <a:buSzTx/>
              <a:buFontTx/>
              <a:buNone/>
              <a:defRPr sz="1400">
                <a:solidFill>
                  <a:srgbClr val="008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FAPPS'09</a:t>
            </a: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Tx/>
              <a:buFontTx/>
              <a:buNone/>
              <a:defRPr sz="1400">
                <a:solidFill>
                  <a:srgbClr val="008000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November 2009</a:t>
            </a: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3504" y="642818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Tx/>
              <a:buFontTx/>
              <a:buNone/>
              <a:defRPr sz="1400">
                <a:solidFill>
                  <a:srgbClr val="008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78809B-7F6F-41A1-9692-9238955772B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omic Sans MS" pitchFamily="66" charset="0"/>
        </a:defRPr>
      </a:lvl2pPr>
      <a:lvl3pPr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omic Sans MS" pitchFamily="66" charset="0"/>
        </a:defRPr>
      </a:lvl3pPr>
      <a:lvl4pPr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omic Sans MS" pitchFamily="66" charset="0"/>
        </a:defRPr>
      </a:lvl4pPr>
      <a:lvl5pPr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omic Sans MS" pitchFamily="66" charset="0"/>
        </a:defRPr>
      </a:lvl5pPr>
      <a:lvl6pPr marL="457200"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omic Sans MS" pitchFamily="66" charset="0"/>
        </a:defRPr>
      </a:lvl6pPr>
      <a:lvl7pPr marL="914400"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omic Sans MS" pitchFamily="66" charset="0"/>
        </a:defRPr>
      </a:lvl7pPr>
      <a:lvl8pPr marL="1371600"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omic Sans MS" pitchFamily="66" charset="0"/>
        </a:defRPr>
      </a:lvl8pPr>
      <a:lvl9pPr marL="1828800" algn="ctr" rtl="0" fontAlgn="base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Char char="o"/>
        <a:defRPr sz="2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Char char="o"/>
        <a:defRPr sz="2000">
          <a:solidFill>
            <a:srgbClr val="0033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0033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0033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003399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38.jpe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8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50.jpe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3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4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81.wmf"/><Relationship Id="rId3" Type="http://schemas.openxmlformats.org/officeDocument/2006/relationships/oleObject" Target="../embeddings/oleObject44.bin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80.wmf"/><Relationship Id="rId5" Type="http://schemas.openxmlformats.org/officeDocument/2006/relationships/image" Target="../media/image82.jpeg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77.wmf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49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85.wmf"/><Relationship Id="rId4" Type="http://schemas.openxmlformats.org/officeDocument/2006/relationships/image" Target="../media/image87.jpeg"/><Relationship Id="rId9" Type="http://schemas.openxmlformats.org/officeDocument/2006/relationships/oleObject" Target="../embeddings/oleObject5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8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95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jpeg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94.wmf"/><Relationship Id="rId5" Type="http://schemas.openxmlformats.org/officeDocument/2006/relationships/image" Target="../media/image91.wmf"/><Relationship Id="rId15" Type="http://schemas.openxmlformats.org/officeDocument/2006/relationships/image" Target="../media/image96.wmf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93.wmf"/><Relationship Id="rId14" Type="http://schemas.openxmlformats.org/officeDocument/2006/relationships/oleObject" Target="../embeddings/oleObject6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9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03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6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108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7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13.jpeg"/><Relationship Id="rId4" Type="http://schemas.openxmlformats.org/officeDocument/2006/relationships/image" Target="../media/image112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6.wmf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8926" y="4071942"/>
            <a:ext cx="6000792" cy="1752600"/>
          </a:xfrm>
        </p:spPr>
        <p:txBody>
          <a:bodyPr/>
          <a:lstStyle/>
          <a:p>
            <a:r>
              <a:rPr lang="fr-FR" dirty="0" smtClean="0"/>
              <a:t>1. Basics and </a:t>
            </a:r>
            <a:r>
              <a:rPr lang="fr-FR" dirty="0" err="1" smtClean="0"/>
              <a:t>history</a:t>
            </a:r>
            <a:endParaRPr lang="fr-FR" dirty="0" smtClean="0"/>
          </a:p>
          <a:p>
            <a:r>
              <a:rPr lang="fr-FR" dirty="0" smtClean="0"/>
              <a:t>2. The Standard Model</a:t>
            </a:r>
          </a:p>
          <a:p>
            <a:r>
              <a:rPr lang="fr-FR" dirty="0" smtClean="0">
                <a:solidFill>
                  <a:schemeClr val="bg2"/>
                </a:solidFill>
              </a:rPr>
              <a:t>3. Tests of the Standard Model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fld id="{5B594B8D-29F2-4A91-B5B5-B89D168302C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428760"/>
          </a:xfrm>
          <a:ln>
            <a:solidFill>
              <a:schemeClr val="bg2"/>
            </a:solidFill>
          </a:ln>
        </p:spPr>
        <p:txBody>
          <a:bodyPr/>
          <a:lstStyle/>
          <a:p>
            <a:r>
              <a:rPr lang="fr-FR" dirty="0" err="1" smtClean="0"/>
              <a:t>Electroweak</a:t>
            </a:r>
            <a:r>
              <a:rPr lang="fr-FR" dirty="0" smtClean="0"/>
              <a:t> interaction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FAPPS'11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October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71406" y="142852"/>
            <a:ext cx="9072594" cy="6454500"/>
          </a:xfrm>
        </p:spPr>
        <p:txBody>
          <a:bodyPr/>
          <a:lstStyle/>
          <a:p>
            <a:pPr algn="ctr">
              <a:buNone/>
            </a:pPr>
            <a:r>
              <a:rPr lang="fr-FR" sz="2400" i="1" dirty="0" smtClean="0"/>
              <a:t>SM </a:t>
            </a:r>
            <a:r>
              <a:rPr lang="fr-FR" sz="2400" i="1" dirty="0" err="1" smtClean="0">
                <a:solidFill>
                  <a:srgbClr val="008000"/>
                </a:solidFill>
              </a:rPr>
              <a:t>tree</a:t>
            </a:r>
            <a:r>
              <a:rPr lang="fr-FR" sz="2400" i="1" dirty="0" smtClean="0">
                <a:solidFill>
                  <a:srgbClr val="008000"/>
                </a:solidFill>
              </a:rPr>
              <a:t>-</a:t>
            </a:r>
            <a:r>
              <a:rPr lang="fr-FR" sz="2400" i="1" dirty="0" err="1" smtClean="0">
                <a:solidFill>
                  <a:srgbClr val="008000"/>
                </a:solidFill>
              </a:rPr>
              <a:t>level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prediction</a:t>
            </a:r>
            <a:r>
              <a:rPr lang="fr-FR" sz="2400" i="1" dirty="0" smtClean="0"/>
              <a:t> for </a:t>
            </a:r>
            <a:r>
              <a:rPr lang="fr-FR" sz="2400" i="1" dirty="0" smtClean="0">
                <a:solidFill>
                  <a:srgbClr val="008000"/>
                </a:solidFill>
              </a:rPr>
              <a:t>e</a:t>
            </a:r>
            <a:r>
              <a:rPr lang="fr-FR" sz="2400" i="1" baseline="30000" dirty="0" smtClean="0">
                <a:solidFill>
                  <a:srgbClr val="008000"/>
                </a:solidFill>
              </a:rPr>
              <a:t>+</a:t>
            </a:r>
            <a:r>
              <a:rPr lang="fr-FR" sz="2400" i="1" dirty="0" smtClean="0">
                <a:solidFill>
                  <a:srgbClr val="008000"/>
                </a:solidFill>
              </a:rPr>
              <a:t>e</a:t>
            </a:r>
            <a:r>
              <a:rPr lang="fr-FR" sz="2400" i="1" baseline="30000" dirty="0" smtClean="0">
                <a:solidFill>
                  <a:srgbClr val="008000"/>
                </a:solidFill>
              </a:rPr>
              <a:t>-</a:t>
            </a:r>
            <a:r>
              <a:rPr lang="fr-FR" sz="2400" i="1" dirty="0" smtClean="0">
                <a:solidFill>
                  <a:srgbClr val="008000"/>
                </a:solidFill>
              </a:rPr>
              <a:t> 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 Z* </a:t>
            </a:r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two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fermions </a:t>
            </a:r>
          </a:p>
          <a:p>
            <a:pPr>
              <a:lnSpc>
                <a:spcPct val="200000"/>
              </a:lnSpc>
            </a:pPr>
            <a:r>
              <a:rPr lang="fr-FR" sz="2300" dirty="0" smtClean="0">
                <a:sym typeface="Symbol"/>
              </a:rPr>
              <a:t>Feynman </a:t>
            </a:r>
            <a:r>
              <a:rPr lang="fr-FR" sz="2300" dirty="0" err="1" smtClean="0">
                <a:sym typeface="Symbol"/>
              </a:rPr>
              <a:t>diagram</a:t>
            </a:r>
            <a:r>
              <a:rPr lang="fr-FR" sz="2300" dirty="0" smtClean="0">
                <a:sym typeface="Symbol"/>
              </a:rPr>
              <a:t> computation (COM frame, </a:t>
            </a:r>
            <a:r>
              <a:rPr lang="fr-FR" sz="2300" dirty="0" err="1" smtClean="0">
                <a:sym typeface="Symbol"/>
              </a:rPr>
              <a:t>m</a:t>
            </a:r>
            <a:r>
              <a:rPr lang="fr-FR" sz="2300" baseline="-25000" dirty="0" err="1" smtClean="0">
                <a:sym typeface="Symbol"/>
              </a:rPr>
              <a:t>leptons</a:t>
            </a:r>
            <a:r>
              <a:rPr lang="fr-FR" sz="2300" dirty="0" smtClean="0">
                <a:sym typeface="Symbol"/>
              </a:rPr>
              <a:t> </a:t>
            </a:r>
            <a:r>
              <a:rPr lang="fr-FR" sz="2300" dirty="0" err="1" smtClean="0">
                <a:sym typeface="Symbol"/>
              </a:rPr>
              <a:t>neglected</a:t>
            </a:r>
            <a:r>
              <a:rPr lang="fr-FR" sz="2300" dirty="0" smtClean="0">
                <a:sym typeface="Symbol"/>
              </a:rPr>
              <a:t>) </a:t>
            </a:r>
          </a:p>
          <a:p>
            <a:pPr>
              <a:buNone/>
            </a:pPr>
            <a:r>
              <a:rPr lang="fr-FR" sz="2300" dirty="0" smtClean="0">
                <a:sym typeface="Symbol"/>
              </a:rPr>
              <a:t>     </a:t>
            </a:r>
            <a:r>
              <a:rPr lang="fr-FR" sz="2300" dirty="0" err="1" smtClean="0">
                <a:sym typeface="Symbol"/>
              </a:rPr>
              <a:t>leading</a:t>
            </a:r>
            <a:r>
              <a:rPr lang="fr-FR" sz="2300" dirty="0" smtClean="0">
                <a:sym typeface="Symbol"/>
              </a:rPr>
              <a:t> to </a:t>
            </a:r>
            <a:r>
              <a:rPr lang="fr-FR" sz="2300" dirty="0" smtClean="0">
                <a:solidFill>
                  <a:srgbClr val="FF0000"/>
                </a:solidFill>
                <a:sym typeface="Symbol"/>
              </a:rPr>
              <a:t>non </a:t>
            </a:r>
            <a:r>
              <a:rPr lang="fr-FR" sz="2300" dirty="0" err="1" smtClean="0">
                <a:solidFill>
                  <a:srgbClr val="FF0000"/>
                </a:solidFill>
                <a:sym typeface="Symbol"/>
              </a:rPr>
              <a:t>polarized</a:t>
            </a:r>
            <a:r>
              <a:rPr lang="fr-FR" sz="23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sym typeface="Symbol"/>
              </a:rPr>
              <a:t>differential</a:t>
            </a:r>
            <a:r>
              <a:rPr lang="fr-FR" sz="2300" dirty="0" smtClean="0">
                <a:sym typeface="Symbol"/>
              </a:rPr>
              <a:t> cross-section:</a:t>
            </a: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pPr marL="0" indent="0">
              <a:buNone/>
            </a:pPr>
            <a:endParaRPr lang="fr-FR" dirty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r>
              <a:rPr lang="fr-FR" sz="2400" dirty="0" smtClean="0">
                <a:sym typeface="Symbol" pitchFamily="18" charset="2"/>
              </a:rPr>
              <a:t>Note: </a:t>
            </a:r>
            <a:r>
              <a:rPr lang="fr-FR" sz="2400" dirty="0">
                <a:sym typeface="Symbol" pitchFamily="18" charset="2"/>
              </a:rPr>
              <a:t>for quark final-states: x </a:t>
            </a:r>
            <a:r>
              <a:rPr lang="fr-FR" sz="2400" dirty="0" err="1" smtClean="0">
                <a:sym typeface="Symbol" pitchFamily="18" charset="2"/>
              </a:rPr>
              <a:t>C</a:t>
            </a:r>
            <a:r>
              <a:rPr lang="fr-FR" sz="2400" baseline="-25000" dirty="0" err="1" smtClean="0">
                <a:sym typeface="Symbol" pitchFamily="18" charset="2"/>
              </a:rPr>
              <a:t>q</a:t>
            </a:r>
            <a:r>
              <a:rPr lang="fr-FR" sz="2400" baseline="-25000" dirty="0" smtClean="0">
                <a:sym typeface="Symbol" pitchFamily="18" charset="2"/>
              </a:rPr>
              <a:t> </a:t>
            </a:r>
            <a:r>
              <a:rPr lang="fr-FR" sz="2400" dirty="0" smtClean="0">
                <a:sym typeface="Symbol" pitchFamily="18" charset="2"/>
              </a:rPr>
              <a:t>(</a:t>
            </a:r>
            <a:r>
              <a:rPr lang="fr-FR" sz="2400" dirty="0" err="1" smtClean="0">
                <a:sym typeface="Symbol" pitchFamily="18" charset="2"/>
              </a:rPr>
              <a:t>colour</a:t>
            </a:r>
            <a:r>
              <a:rPr lang="fr-FR" sz="2400" dirty="0" smtClean="0">
                <a:sym typeface="Symbol" pitchFamily="18" charset="2"/>
              </a:rPr>
              <a:t> factor)</a:t>
            </a:r>
            <a:endParaRPr lang="fr-FR" sz="2400" baseline="-25000" dirty="0">
              <a:sym typeface="Symbol" pitchFamily="18" charset="2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 lvl="1">
              <a:buNone/>
            </a:pPr>
            <a:endParaRPr lang="fr-FR" dirty="0" smtClean="0">
              <a:sym typeface="Symbol"/>
            </a:endParaRPr>
          </a:p>
          <a:p>
            <a:pPr lvl="1">
              <a:buFont typeface="Arial" pitchFamily="34" charset="0"/>
              <a:buChar char="•"/>
            </a:pPr>
            <a:endParaRPr lang="fr-FR" dirty="0" smtClean="0">
              <a:sym typeface="Symbol"/>
            </a:endParaRPr>
          </a:p>
          <a:p>
            <a:pPr lvl="1">
              <a:buFont typeface="Arial" pitchFamily="34" charset="0"/>
              <a:buChar char="•"/>
            </a:pPr>
            <a:endParaRPr lang="fr-FR" dirty="0" smtClean="0">
              <a:sym typeface="Symbol"/>
            </a:endParaRPr>
          </a:p>
          <a:p>
            <a:pPr lvl="1">
              <a:buNone/>
            </a:pPr>
            <a:r>
              <a:rPr lang="fr-FR" dirty="0" smtClean="0">
                <a:sym typeface="Symbol"/>
              </a:rPr>
              <a:t>                          </a:t>
            </a:r>
          </a:p>
          <a:p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  </a:t>
            </a:r>
            <a:endParaRPr lang="fr-FR" b="1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</a:t>
            </a:r>
          </a:p>
          <a:p>
            <a:pPr>
              <a:buNone/>
            </a:pPr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 algn="r">
              <a:buNone/>
            </a:pPr>
            <a:r>
              <a:rPr lang="fr-FR" dirty="0" smtClean="0">
                <a:solidFill>
                  <a:srgbClr val="008000"/>
                </a:solidFill>
                <a:sym typeface="Symbol"/>
              </a:rPr>
              <a:t>	</a:t>
            </a:r>
            <a:endParaRPr lang="fr-FR" dirty="0" smtClean="0"/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2" name="Groupe 61"/>
          <p:cNvGrpSpPr/>
          <p:nvPr/>
        </p:nvGrpSpPr>
        <p:grpSpPr>
          <a:xfrm>
            <a:off x="928662" y="3717032"/>
            <a:ext cx="3857652" cy="2286016"/>
            <a:chOff x="2071670" y="3357562"/>
            <a:chExt cx="3857652" cy="2286016"/>
          </a:xfrm>
        </p:grpSpPr>
        <p:cxnSp>
          <p:nvCxnSpPr>
            <p:cNvPr id="44" name="Connecteur droit avec flèche 43"/>
            <p:cNvCxnSpPr/>
            <p:nvPr/>
          </p:nvCxnSpPr>
          <p:spPr bwMode="auto">
            <a:xfrm>
              <a:off x="2071670" y="4500570"/>
              <a:ext cx="1928826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eur droit avec flèche 44"/>
            <p:cNvCxnSpPr/>
            <p:nvPr/>
          </p:nvCxnSpPr>
          <p:spPr bwMode="auto">
            <a:xfrm rot="5400000" flipH="1" flipV="1">
              <a:off x="3964777" y="3393281"/>
              <a:ext cx="1143008" cy="10715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Connecteur droit avec flèche 39"/>
            <p:cNvCxnSpPr/>
            <p:nvPr/>
          </p:nvCxnSpPr>
          <p:spPr bwMode="auto">
            <a:xfrm>
              <a:off x="2786050" y="4500570"/>
              <a:ext cx="35719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Connecteur droit avec flèche 42"/>
            <p:cNvCxnSpPr/>
            <p:nvPr/>
          </p:nvCxnSpPr>
          <p:spPr bwMode="auto">
            <a:xfrm rot="5400000" flipH="1" flipV="1">
              <a:off x="4286248" y="3900160"/>
              <a:ext cx="285752" cy="28575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ZoneTexte 33"/>
            <p:cNvSpPr txBox="1"/>
            <p:nvPr/>
          </p:nvSpPr>
          <p:spPr>
            <a:xfrm>
              <a:off x="2143108" y="4500570"/>
              <a:ext cx="437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000000"/>
                  </a:solidFill>
                  <a:sym typeface="Symbol"/>
                </a:rPr>
                <a:t>e</a:t>
              </a:r>
              <a:r>
                <a:rPr lang="fr-FR" sz="2400" baseline="30000" dirty="0" smtClean="0">
                  <a:solidFill>
                    <a:srgbClr val="000000"/>
                  </a:solidFill>
                  <a:sym typeface="Symbol"/>
                </a:rPr>
                <a:t>-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222224" y="3500438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000000"/>
                  </a:solidFill>
                  <a:sym typeface="Symbol"/>
                </a:rPr>
                <a:t></a:t>
              </a:r>
              <a:r>
                <a:rPr lang="fr-FR" sz="2400" baseline="30000" dirty="0" smtClean="0">
                  <a:solidFill>
                    <a:srgbClr val="000000"/>
                  </a:solidFill>
                  <a:sym typeface="Symbol"/>
                </a:rPr>
                <a:t>-</a:t>
              </a:r>
            </a:p>
          </p:txBody>
        </p:sp>
        <p:cxnSp>
          <p:nvCxnSpPr>
            <p:cNvPr id="48" name="Connecteur droit avec flèche 47"/>
            <p:cNvCxnSpPr/>
            <p:nvPr/>
          </p:nvCxnSpPr>
          <p:spPr bwMode="auto">
            <a:xfrm>
              <a:off x="4000496" y="4500570"/>
              <a:ext cx="1928826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Connecteur droit avec flèche 48"/>
            <p:cNvCxnSpPr/>
            <p:nvPr/>
          </p:nvCxnSpPr>
          <p:spPr bwMode="auto">
            <a:xfrm>
              <a:off x="4714876" y="4500570"/>
              <a:ext cx="35719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ysDot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50" name="ZoneTexte 49"/>
            <p:cNvSpPr txBox="1"/>
            <p:nvPr/>
          </p:nvSpPr>
          <p:spPr>
            <a:xfrm>
              <a:off x="5429256" y="4500570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000000"/>
                  </a:solidFill>
                  <a:sym typeface="Symbol"/>
                </a:rPr>
                <a:t>e</a:t>
              </a:r>
              <a:r>
                <a:rPr lang="fr-FR" sz="2400" baseline="30000" dirty="0" smtClean="0">
                  <a:solidFill>
                    <a:srgbClr val="000000"/>
                  </a:solidFill>
                  <a:sym typeface="Symbol"/>
                </a:rPr>
                <a:t>+</a:t>
              </a:r>
            </a:p>
          </p:txBody>
        </p:sp>
        <p:cxnSp>
          <p:nvCxnSpPr>
            <p:cNvPr id="54" name="Connecteur droit avec flèche 53"/>
            <p:cNvCxnSpPr/>
            <p:nvPr/>
          </p:nvCxnSpPr>
          <p:spPr bwMode="auto">
            <a:xfrm rot="5400000" flipH="1" flipV="1">
              <a:off x="2903840" y="4536289"/>
              <a:ext cx="1143008" cy="10715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Connecteur droit avec flèche 54"/>
            <p:cNvCxnSpPr/>
            <p:nvPr/>
          </p:nvCxnSpPr>
          <p:spPr bwMode="auto">
            <a:xfrm rot="5400000" flipH="1" flipV="1">
              <a:off x="3225311" y="5043168"/>
              <a:ext cx="285752" cy="28575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ysDot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56" name="ZoneTexte 55"/>
            <p:cNvSpPr txBox="1"/>
            <p:nvPr/>
          </p:nvSpPr>
          <p:spPr>
            <a:xfrm>
              <a:off x="3161287" y="4643446"/>
              <a:ext cx="46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000000"/>
                  </a:solidFill>
                  <a:sym typeface="Symbol"/>
                </a:rPr>
                <a:t></a:t>
              </a:r>
              <a:r>
                <a:rPr lang="fr-FR" sz="2400" baseline="30000" dirty="0" smtClean="0">
                  <a:solidFill>
                    <a:srgbClr val="000000"/>
                  </a:solidFill>
                  <a:sym typeface="Symbol"/>
                </a:rPr>
                <a:t>+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5143504" y="3714752"/>
              <a:ext cx="508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FF0000"/>
                  </a:solidFill>
                  <a:sym typeface="Symbol"/>
                </a:rPr>
                <a:t>*</a:t>
              </a:r>
              <a:endParaRPr lang="fr-FR" sz="2400" baseline="30000" dirty="0" smtClean="0">
                <a:solidFill>
                  <a:srgbClr val="FF0000"/>
                </a:solidFill>
                <a:sym typeface="Symbol"/>
              </a:endParaRPr>
            </a:p>
          </p:txBody>
        </p:sp>
        <p:sp>
          <p:nvSpPr>
            <p:cNvPr id="61" name="Arc 60"/>
            <p:cNvSpPr/>
            <p:nvPr/>
          </p:nvSpPr>
          <p:spPr bwMode="auto">
            <a:xfrm>
              <a:off x="4143372" y="3929066"/>
              <a:ext cx="928694" cy="1071570"/>
            </a:xfrm>
            <a:prstGeom prst="arc">
              <a:avLst/>
            </a:prstGeom>
            <a:noFill/>
            <a:ln w="317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ZoneTexte 62"/>
          <p:cNvSpPr txBox="1"/>
          <p:nvPr/>
        </p:nvSpPr>
        <p:spPr>
          <a:xfrm>
            <a:off x="5929322" y="4572008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smtClean="0">
                <a:solidFill>
                  <a:srgbClr val="003399"/>
                </a:solidFill>
                <a:sym typeface="Symbol"/>
              </a:rPr>
              <a:t>Note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: </a:t>
            </a:r>
            <a:r>
              <a:rPr lang="fr-FR" sz="2000" dirty="0" err="1" smtClean="0">
                <a:solidFill>
                  <a:srgbClr val="008000"/>
                </a:solidFill>
                <a:sym typeface="Symbol"/>
              </a:rPr>
              <a:t>asymmetric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term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cxnSp>
        <p:nvCxnSpPr>
          <p:cNvPr id="65" name="Connecteur droit avec flèche 64"/>
          <p:cNvCxnSpPr/>
          <p:nvPr/>
        </p:nvCxnSpPr>
        <p:spPr bwMode="auto">
          <a:xfrm rot="5400000">
            <a:off x="7322363" y="3607595"/>
            <a:ext cx="928694" cy="71438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3399"/>
            </a:solidFill>
            <a:prstDash val="sysDot"/>
            <a:round/>
            <a:headEnd type="arrow" w="med" len="med"/>
            <a:tailEnd type="none" w="med" len="med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1000100" y="214290"/>
            <a:ext cx="7715304" cy="36933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568" y="174751"/>
            <a:ext cx="7920879" cy="36933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463550" y="1957388"/>
          <a:ext cx="8258175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0" name="Equation" r:id="rId3" imgW="5918200" imgH="1206500" progId="Equation.3">
                  <p:embed/>
                </p:oleObj>
              </mc:Choice>
              <mc:Fallback>
                <p:oleObj name="Equation" r:id="rId3" imgW="5918200" imgH="1206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" y="1957388"/>
                        <a:ext cx="8258175" cy="1379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oneTexte 12"/>
          <p:cNvSpPr txBox="1">
            <a:spLocks noChangeArrowheads="1"/>
          </p:cNvSpPr>
          <p:nvPr/>
        </p:nvSpPr>
        <p:spPr bwMode="auto">
          <a:xfrm>
            <a:off x="66316" y="82120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71406" y="142852"/>
            <a:ext cx="9072594" cy="5857916"/>
          </a:xfrm>
        </p:spPr>
        <p:txBody>
          <a:bodyPr/>
          <a:lstStyle/>
          <a:p>
            <a:pPr algn="ctr">
              <a:buNone/>
            </a:pPr>
            <a:r>
              <a:rPr lang="fr-FR" sz="2400" i="1" dirty="0" smtClean="0"/>
              <a:t>SM </a:t>
            </a:r>
            <a:r>
              <a:rPr lang="fr-FR" sz="2400" i="1" dirty="0" err="1" smtClean="0">
                <a:solidFill>
                  <a:srgbClr val="008000"/>
                </a:solidFill>
              </a:rPr>
              <a:t>tree</a:t>
            </a:r>
            <a:r>
              <a:rPr lang="fr-FR" sz="2400" i="1" dirty="0" smtClean="0">
                <a:solidFill>
                  <a:srgbClr val="008000"/>
                </a:solidFill>
              </a:rPr>
              <a:t>-</a:t>
            </a:r>
            <a:r>
              <a:rPr lang="fr-FR" sz="2400" i="1" dirty="0" err="1" smtClean="0">
                <a:solidFill>
                  <a:srgbClr val="008000"/>
                </a:solidFill>
              </a:rPr>
              <a:t>level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prediction</a:t>
            </a:r>
            <a:r>
              <a:rPr lang="fr-FR" sz="2400" i="1" dirty="0" smtClean="0"/>
              <a:t> for </a:t>
            </a:r>
            <a:r>
              <a:rPr lang="fr-FR" sz="2400" i="1" dirty="0" smtClean="0">
                <a:solidFill>
                  <a:srgbClr val="008000"/>
                </a:solidFill>
              </a:rPr>
              <a:t>e</a:t>
            </a:r>
            <a:r>
              <a:rPr lang="fr-FR" sz="2400" i="1" baseline="30000" dirty="0" smtClean="0">
                <a:solidFill>
                  <a:srgbClr val="008000"/>
                </a:solidFill>
              </a:rPr>
              <a:t>+</a:t>
            </a:r>
            <a:r>
              <a:rPr lang="fr-FR" sz="2400" i="1" dirty="0" smtClean="0">
                <a:solidFill>
                  <a:srgbClr val="008000"/>
                </a:solidFill>
              </a:rPr>
              <a:t>e</a:t>
            </a:r>
            <a:r>
              <a:rPr lang="fr-FR" sz="2400" i="1" baseline="30000" dirty="0" smtClean="0">
                <a:solidFill>
                  <a:srgbClr val="008000"/>
                </a:solidFill>
              </a:rPr>
              <a:t>-</a:t>
            </a:r>
            <a:r>
              <a:rPr lang="fr-FR" sz="2400" i="1" dirty="0" smtClean="0">
                <a:solidFill>
                  <a:srgbClr val="008000"/>
                </a:solidFill>
              </a:rPr>
              <a:t> 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 Z* </a:t>
            </a:r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two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fermions </a:t>
            </a:r>
            <a:endParaRPr lang="fr-FR" sz="2400" i="1" dirty="0" smtClean="0">
              <a:sym typeface="Symbol"/>
            </a:endParaRPr>
          </a:p>
          <a:p>
            <a:pPr>
              <a:lnSpc>
                <a:spcPct val="200000"/>
              </a:lnSpc>
            </a:pPr>
            <a:r>
              <a:rPr lang="fr-FR" sz="2400" dirty="0" smtClean="0">
                <a:solidFill>
                  <a:srgbClr val="FF0000"/>
                </a:solidFill>
                <a:sym typeface="Symbol"/>
              </a:rPr>
              <a:t>Total</a:t>
            </a:r>
            <a:r>
              <a:rPr lang="fr-FR" sz="2400" dirty="0" smtClean="0">
                <a:sym typeface="Symbol"/>
              </a:rPr>
              <a:t> production cross-section:  </a:t>
            </a: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r>
              <a:rPr lang="fr-FR" sz="2400" dirty="0" err="1" smtClean="0">
                <a:sym typeface="Symbol"/>
              </a:rPr>
              <a:t>At</a:t>
            </a:r>
            <a:r>
              <a:rPr lang="fr-FR" sz="2400" dirty="0" smtClean="0">
                <a:sym typeface="Symbol"/>
              </a:rPr>
              <a:t> the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Z pole </a:t>
            </a:r>
            <a:r>
              <a:rPr lang="fr-FR" sz="2400" dirty="0" smtClean="0">
                <a:sym typeface="Symbol"/>
              </a:rPr>
              <a:t>(i.e. s=M</a:t>
            </a:r>
            <a:r>
              <a:rPr lang="fr-FR" sz="2400" baseline="-25000" dirty="0" smtClean="0">
                <a:sym typeface="Symbol"/>
              </a:rPr>
              <a:t>Z</a:t>
            </a:r>
            <a:r>
              <a:rPr lang="fr-FR" sz="2400" dirty="0" smtClean="0">
                <a:sym typeface="Symbol"/>
              </a:rPr>
              <a:t>):</a:t>
            </a: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pPr marL="0" indent="0"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	</a:t>
            </a:r>
            <a:r>
              <a:rPr lang="fr-FR" sz="2400" dirty="0" err="1" smtClean="0">
                <a:sym typeface="Symbol"/>
              </a:rPr>
              <a:t>hence</a:t>
            </a:r>
            <a:r>
              <a:rPr lang="fr-FR" sz="2400" dirty="0" smtClean="0">
                <a:sym typeface="Symbol"/>
              </a:rPr>
              <a:t> </a:t>
            </a:r>
            <a:r>
              <a:rPr lang="fr-FR" dirty="0" smtClean="0">
                <a:sym typeface="Symbol"/>
              </a:rPr>
              <a:t>                                                                     </a:t>
            </a:r>
            <a:r>
              <a:rPr lang="fr-FR" dirty="0" err="1" smtClean="0">
                <a:sym typeface="Symbol"/>
              </a:rPr>
              <a:t>normalization</a:t>
            </a:r>
            <a:r>
              <a:rPr lang="fr-FR" dirty="0" smtClean="0">
                <a:sym typeface="Symbol"/>
              </a:rPr>
              <a:t> </a:t>
            </a: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                                    factor </a:t>
            </a: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</a:t>
            </a:r>
          </a:p>
          <a:p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  </a:t>
            </a:r>
            <a:endParaRPr lang="fr-FR" b="1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</a:t>
            </a:r>
          </a:p>
          <a:p>
            <a:pPr>
              <a:buNone/>
            </a:pPr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 algn="r">
              <a:buNone/>
            </a:pPr>
            <a:r>
              <a:rPr lang="fr-FR" dirty="0" smtClean="0">
                <a:solidFill>
                  <a:srgbClr val="008000"/>
                </a:solidFill>
                <a:sym typeface="Symbol"/>
              </a:rPr>
              <a:t>	</a:t>
            </a:r>
            <a:endParaRPr lang="fr-FR" dirty="0" smtClean="0"/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714348" y="5929330"/>
            <a:ext cx="528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energy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dependence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(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from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the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propagator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):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Breit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-Wigner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shape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,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function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of 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M</a:t>
            </a:r>
            <a:r>
              <a:rPr lang="fr-FR" sz="2000" baseline="-25000" dirty="0" smtClean="0">
                <a:solidFill>
                  <a:srgbClr val="FF0000"/>
                </a:solidFill>
                <a:sym typeface="Symbol"/>
              </a:rPr>
              <a:t>Z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,</a:t>
            </a:r>
            <a:r>
              <a:rPr lang="fr-FR" sz="2000" baseline="-25000" dirty="0" smtClean="0">
                <a:solidFill>
                  <a:srgbClr val="FF0000"/>
                </a:solidFill>
                <a:sym typeface="Symbol"/>
              </a:rPr>
              <a:t>Z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2783057" y="4714884"/>
            <a:ext cx="2931951" cy="1143008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 bwMode="auto">
          <a:xfrm>
            <a:off x="1785918" y="5429264"/>
            <a:ext cx="1065246" cy="571504"/>
          </a:xfrm>
          <a:custGeom>
            <a:avLst/>
            <a:gdLst>
              <a:gd name="connsiteX0" fmla="*/ 122274 w 1493874"/>
              <a:gd name="connsiteY0" fmla="*/ 829340 h 829340"/>
              <a:gd name="connsiteX1" fmla="*/ 228600 w 1493874"/>
              <a:gd name="connsiteY1" fmla="*/ 393405 h 829340"/>
              <a:gd name="connsiteX2" fmla="*/ 1493874 w 1493874"/>
              <a:gd name="connsiteY2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3874" h="829340">
                <a:moveTo>
                  <a:pt x="122274" y="829340"/>
                </a:moveTo>
                <a:cubicBezTo>
                  <a:pt x="61137" y="680484"/>
                  <a:pt x="0" y="531628"/>
                  <a:pt x="228600" y="393405"/>
                </a:cubicBezTo>
                <a:cubicBezTo>
                  <a:pt x="457200" y="255182"/>
                  <a:pt x="975537" y="127591"/>
                  <a:pt x="1493874" y="0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 bwMode="auto">
          <a:xfrm>
            <a:off x="6572264" y="4929198"/>
            <a:ext cx="1073888" cy="544032"/>
          </a:xfrm>
          <a:custGeom>
            <a:avLst/>
            <a:gdLst>
              <a:gd name="connsiteX0" fmla="*/ 0 w 1073888"/>
              <a:gd name="connsiteY0" fmla="*/ 457200 h 544032"/>
              <a:gd name="connsiteX1" fmla="*/ 467833 w 1073888"/>
              <a:gd name="connsiteY1" fmla="*/ 467832 h 544032"/>
              <a:gd name="connsiteX2" fmla="*/ 1073888 w 1073888"/>
              <a:gd name="connsiteY2" fmla="*/ 0 h 54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888" h="544032">
                <a:moveTo>
                  <a:pt x="0" y="457200"/>
                </a:moveTo>
                <a:cubicBezTo>
                  <a:pt x="144426" y="500616"/>
                  <a:pt x="288852" y="544032"/>
                  <a:pt x="467833" y="467832"/>
                </a:cubicBezTo>
                <a:cubicBezTo>
                  <a:pt x="646814" y="391632"/>
                  <a:pt x="860351" y="195816"/>
                  <a:pt x="1073888" y="0"/>
                </a:cubicBezTo>
              </a:path>
            </a:pathLst>
          </a:custGeom>
          <a:noFill/>
          <a:ln w="31750" cap="flat" cmpd="sng" algn="ctr">
            <a:solidFill>
              <a:srgbClr val="008000"/>
            </a:solidFill>
            <a:prstDash val="sysDot"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 bwMode="auto">
          <a:xfrm>
            <a:off x="5715008" y="4714884"/>
            <a:ext cx="914400" cy="914400"/>
          </a:xfrm>
          <a:prstGeom prst="ellipse">
            <a:avLst/>
          </a:prstGeom>
          <a:noFill/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14348" y="174751"/>
            <a:ext cx="7962108" cy="36933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533400" y="1232297"/>
            <a:ext cx="8027988" cy="1044575"/>
          </a:xfrm>
          <a:prstGeom prst="rect">
            <a:avLst/>
          </a:prstGeom>
          <a:noFill/>
          <a:ln w="3810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771022"/>
              </p:ext>
            </p:extLst>
          </p:nvPr>
        </p:nvGraphicFramePr>
        <p:xfrm>
          <a:off x="819150" y="1273001"/>
          <a:ext cx="75438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4" name="Equation" r:id="rId3" imgW="5143500" imgH="774700" progId="Equation.3">
                  <p:embed/>
                </p:oleObj>
              </mc:Choice>
              <mc:Fallback>
                <p:oleObj name="Equation" r:id="rId3" imgW="5143500" imgH="774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273001"/>
                        <a:ext cx="7543800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270697"/>
              </p:ext>
            </p:extLst>
          </p:nvPr>
        </p:nvGraphicFramePr>
        <p:xfrm>
          <a:off x="641350" y="3146797"/>
          <a:ext cx="80660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5" name="Equation" r:id="rId5" imgW="5499100" imgH="774700" progId="Equation.3">
                  <p:embed/>
                </p:oleObj>
              </mc:Choice>
              <mc:Fallback>
                <p:oleObj name="Equation" r:id="rId5" imgW="5499100" imgH="774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350" y="3146797"/>
                        <a:ext cx="806608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568336"/>
              </p:ext>
            </p:extLst>
          </p:nvPr>
        </p:nvGraphicFramePr>
        <p:xfrm>
          <a:off x="1409700" y="4760312"/>
          <a:ext cx="495617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6" name="Equation" r:id="rId7" imgW="3378200" imgH="711200" progId="Equation.3">
                  <p:embed/>
                </p:oleObj>
              </mc:Choice>
              <mc:Fallback>
                <p:oleObj name="Equation" r:id="rId7" imgW="3378200" imgH="71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4760312"/>
                        <a:ext cx="495617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2"/>
          <p:cNvSpPr txBox="1">
            <a:spLocks noChangeArrowheads="1"/>
          </p:cNvSpPr>
          <p:nvPr/>
        </p:nvSpPr>
        <p:spPr bwMode="auto">
          <a:xfrm>
            <a:off x="66316" y="82120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2852"/>
            <a:ext cx="9144000" cy="6143668"/>
          </a:xfrm>
        </p:spPr>
        <p:txBody>
          <a:bodyPr/>
          <a:lstStyle/>
          <a:p>
            <a:pPr algn="ctr">
              <a:buNone/>
            </a:pPr>
            <a:r>
              <a:rPr lang="fr-FR" sz="2400" i="1" dirty="0" smtClean="0"/>
              <a:t>SM </a:t>
            </a:r>
            <a:r>
              <a:rPr lang="fr-FR" sz="2400" i="1" dirty="0" err="1" smtClean="0">
                <a:solidFill>
                  <a:srgbClr val="008000"/>
                </a:solidFill>
              </a:rPr>
              <a:t>tree</a:t>
            </a:r>
            <a:r>
              <a:rPr lang="fr-FR" sz="2400" i="1" dirty="0" smtClean="0">
                <a:solidFill>
                  <a:srgbClr val="008000"/>
                </a:solidFill>
              </a:rPr>
              <a:t>-</a:t>
            </a:r>
            <a:r>
              <a:rPr lang="fr-FR" sz="2400" i="1" dirty="0" err="1" smtClean="0">
                <a:solidFill>
                  <a:srgbClr val="008000"/>
                </a:solidFill>
              </a:rPr>
              <a:t>level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prediction</a:t>
            </a:r>
            <a:r>
              <a:rPr lang="fr-FR" sz="2400" i="1" dirty="0" smtClean="0"/>
              <a:t> for </a:t>
            </a:r>
            <a:r>
              <a:rPr lang="fr-FR" sz="2400" i="1" dirty="0" smtClean="0">
                <a:solidFill>
                  <a:srgbClr val="008000"/>
                </a:solidFill>
              </a:rPr>
              <a:t>e</a:t>
            </a:r>
            <a:r>
              <a:rPr lang="fr-FR" sz="2400" i="1" baseline="30000" dirty="0" smtClean="0">
                <a:solidFill>
                  <a:srgbClr val="008000"/>
                </a:solidFill>
              </a:rPr>
              <a:t>+</a:t>
            </a:r>
            <a:r>
              <a:rPr lang="fr-FR" sz="2400" i="1" dirty="0" smtClean="0">
                <a:solidFill>
                  <a:srgbClr val="008000"/>
                </a:solidFill>
              </a:rPr>
              <a:t>e</a:t>
            </a:r>
            <a:r>
              <a:rPr lang="fr-FR" sz="2400" i="1" baseline="30000" dirty="0" smtClean="0">
                <a:solidFill>
                  <a:srgbClr val="008000"/>
                </a:solidFill>
              </a:rPr>
              <a:t>-</a:t>
            </a:r>
            <a:r>
              <a:rPr lang="fr-FR" sz="2400" i="1" dirty="0" smtClean="0">
                <a:solidFill>
                  <a:srgbClr val="008000"/>
                </a:solidFill>
              </a:rPr>
              <a:t> 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 Z*  </a:t>
            </a:r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two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fermions </a:t>
            </a:r>
            <a:endParaRPr lang="fr-FR" sz="2400" i="1" dirty="0" smtClean="0">
              <a:sym typeface="Symbol"/>
            </a:endParaRPr>
          </a:p>
          <a:p>
            <a:pPr>
              <a:lnSpc>
                <a:spcPct val="250000"/>
              </a:lnSpc>
            </a:pPr>
            <a:r>
              <a:rPr lang="fr-FR" sz="2400" dirty="0" smtClean="0">
                <a:sym typeface="Symbol"/>
              </a:rPr>
              <a:t>Z pole cross-section:  </a:t>
            </a: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r>
              <a:rPr lang="fr-FR" sz="2400" dirty="0" err="1" smtClean="0">
                <a:sym typeface="Symbol"/>
              </a:rPr>
              <a:t>Comparison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err="1" smtClean="0">
                <a:sym typeface="Symbol"/>
              </a:rPr>
              <a:t>with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partial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width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tree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-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level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smtClean="0">
                <a:sym typeface="Symbol"/>
              </a:rPr>
              <a:t>computations: </a:t>
            </a: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pPr>
              <a:buNone/>
            </a:pPr>
            <a:r>
              <a:rPr lang="fr-FR" dirty="0">
                <a:sym typeface="Symbol"/>
              </a:rPr>
              <a:t> </a:t>
            </a:r>
            <a:r>
              <a:rPr lang="fr-FR" dirty="0" smtClean="0">
                <a:sym typeface="Symbol"/>
              </a:rPr>
              <a:t>   </a:t>
            </a:r>
            <a:r>
              <a:rPr lang="fr-FR" sz="2400" dirty="0" err="1" smtClean="0">
                <a:sym typeface="Symbol"/>
              </a:rPr>
              <a:t>hence</a:t>
            </a:r>
            <a:r>
              <a:rPr lang="fr-FR" sz="2400" dirty="0" smtClean="0">
                <a:sym typeface="Symbol"/>
              </a:rPr>
              <a:t>  </a:t>
            </a:r>
            <a:r>
              <a:rPr lang="fr-FR" dirty="0" smtClean="0">
                <a:sym typeface="Symbol"/>
              </a:rPr>
              <a:t>                                     </a:t>
            </a:r>
          </a:p>
          <a:p>
            <a:pPr>
              <a:lnSpc>
                <a:spcPts val="2500"/>
              </a:lnSpc>
              <a:buNone/>
            </a:pPr>
            <a:r>
              <a:rPr lang="fr-FR" dirty="0" smtClean="0">
                <a:sym typeface="Symbol"/>
              </a:rPr>
              <a:t>                                                 </a:t>
            </a:r>
            <a:r>
              <a:rPr lang="fr-FR" sz="2300" dirty="0" err="1" smtClean="0">
                <a:sym typeface="Symbol"/>
              </a:rPr>
              <a:t>lineshape</a:t>
            </a:r>
            <a:r>
              <a:rPr lang="fr-FR" sz="2300" dirty="0" smtClean="0">
                <a:sym typeface="Symbol"/>
              </a:rPr>
              <a:t> </a:t>
            </a:r>
            <a:r>
              <a:rPr lang="fr-FR" sz="2300" dirty="0" err="1" smtClean="0">
                <a:sym typeface="Symbol"/>
              </a:rPr>
              <a:t>normalization</a:t>
            </a:r>
            <a:r>
              <a:rPr lang="fr-FR" sz="2300" dirty="0" smtClean="0">
                <a:sym typeface="Symbol"/>
              </a:rPr>
              <a:t> (</a:t>
            </a:r>
            <a:r>
              <a:rPr lang="fr-FR" sz="2300" dirty="0" err="1" smtClean="0">
                <a:sym typeface="Symbol"/>
              </a:rPr>
              <a:t>from</a:t>
            </a:r>
            <a:r>
              <a:rPr lang="fr-FR" sz="2300" dirty="0" smtClean="0">
                <a:sym typeface="Symbol"/>
              </a:rPr>
              <a:t>  </a:t>
            </a:r>
          </a:p>
          <a:p>
            <a:pPr>
              <a:lnSpc>
                <a:spcPts val="2500"/>
              </a:lnSpc>
              <a:buNone/>
            </a:pPr>
            <a:r>
              <a:rPr lang="fr-FR" sz="2300" dirty="0" smtClean="0">
                <a:sym typeface="Symbol"/>
              </a:rPr>
              <a:t>                                                 </a:t>
            </a:r>
            <a:r>
              <a:rPr lang="fr-FR" sz="2300" dirty="0" err="1" smtClean="0">
                <a:sym typeface="Symbol"/>
              </a:rPr>
              <a:t>vertices</a:t>
            </a:r>
            <a:r>
              <a:rPr lang="fr-FR" sz="2300" dirty="0" smtClean="0">
                <a:sym typeface="Symbol"/>
              </a:rPr>
              <a:t> i.e. </a:t>
            </a:r>
            <a:r>
              <a:rPr lang="fr-FR" sz="2300" dirty="0" err="1" smtClean="0">
                <a:sym typeface="Symbol"/>
              </a:rPr>
              <a:t>couplings</a:t>
            </a:r>
            <a:r>
              <a:rPr lang="fr-FR" sz="2300" dirty="0" smtClean="0">
                <a:sym typeface="Symbol"/>
              </a:rPr>
              <a:t>) </a:t>
            </a:r>
            <a:r>
              <a:rPr lang="fr-FR" sz="2300" dirty="0" err="1" smtClean="0">
                <a:sym typeface="Symbol"/>
              </a:rPr>
              <a:t>is</a:t>
            </a:r>
            <a:r>
              <a:rPr lang="fr-FR" sz="2300" dirty="0" smtClean="0">
                <a:sym typeface="Symbol"/>
              </a:rPr>
              <a:t> </a:t>
            </a:r>
            <a:r>
              <a:rPr lang="fr-FR" sz="2300" dirty="0" err="1" smtClean="0">
                <a:sym typeface="Symbol"/>
              </a:rPr>
              <a:t>function</a:t>
            </a:r>
            <a:endParaRPr lang="fr-FR" sz="2300" dirty="0" smtClean="0">
              <a:sym typeface="Symbol"/>
            </a:endParaRPr>
          </a:p>
          <a:p>
            <a:pPr>
              <a:lnSpc>
                <a:spcPts val="2500"/>
              </a:lnSpc>
              <a:buNone/>
            </a:pPr>
            <a:r>
              <a:rPr lang="fr-FR" sz="2300" dirty="0" smtClean="0">
                <a:sym typeface="Symbol"/>
              </a:rPr>
              <a:t>                                                  of </a:t>
            </a:r>
            <a:r>
              <a:rPr lang="fr-FR" sz="2300" dirty="0" smtClean="0">
                <a:solidFill>
                  <a:srgbClr val="FF0000"/>
                </a:solidFill>
                <a:sym typeface="Symbol"/>
              </a:rPr>
              <a:t>M</a:t>
            </a:r>
            <a:r>
              <a:rPr lang="fr-FR" sz="2300" baseline="-25000" dirty="0" smtClean="0">
                <a:solidFill>
                  <a:srgbClr val="FF0000"/>
                </a:solidFill>
                <a:sym typeface="Symbol"/>
              </a:rPr>
              <a:t>Z</a:t>
            </a:r>
            <a:r>
              <a:rPr lang="fr-FR" sz="2300" dirty="0" smtClean="0">
                <a:solidFill>
                  <a:srgbClr val="FF0000"/>
                </a:solidFill>
                <a:sym typeface="Symbol"/>
              </a:rPr>
              <a:t>, </a:t>
            </a:r>
            <a:r>
              <a:rPr lang="fr-FR" sz="2300" baseline="-25000" dirty="0" smtClean="0">
                <a:solidFill>
                  <a:srgbClr val="FF0000"/>
                </a:solidFill>
                <a:sym typeface="Symbol"/>
              </a:rPr>
              <a:t>Z </a:t>
            </a:r>
            <a:r>
              <a:rPr lang="fr-FR" sz="2300" dirty="0" smtClean="0">
                <a:sym typeface="Symbol"/>
              </a:rPr>
              <a:t>and</a:t>
            </a:r>
            <a:r>
              <a:rPr lang="fr-FR" sz="2300" dirty="0" smtClean="0">
                <a:solidFill>
                  <a:srgbClr val="FF0000"/>
                </a:solidFill>
                <a:sym typeface="Symbol"/>
              </a:rPr>
              <a:t> Z partial </a:t>
            </a:r>
            <a:r>
              <a:rPr lang="fr-FR" sz="2300" dirty="0" err="1" smtClean="0">
                <a:solidFill>
                  <a:srgbClr val="FF0000"/>
                </a:solidFill>
                <a:sym typeface="Symbol"/>
              </a:rPr>
              <a:t>widths</a:t>
            </a:r>
            <a:endParaRPr lang="fr-FR" sz="2300" dirty="0" smtClean="0">
              <a:sym typeface="Symbol"/>
            </a:endParaRPr>
          </a:p>
          <a:p>
            <a:pPr>
              <a:lnSpc>
                <a:spcPct val="150000"/>
              </a:lnSpc>
            </a:pP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Similar</a:t>
            </a:r>
            <a:r>
              <a:rPr lang="fr-FR" sz="2400" dirty="0" smtClean="0">
                <a:sym typeface="Symbol"/>
              </a:rPr>
              <a:t> expressions for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other</a:t>
            </a:r>
            <a:r>
              <a:rPr lang="fr-FR" sz="2400" dirty="0" smtClean="0">
                <a:sym typeface="Symbol"/>
              </a:rPr>
              <a:t> final-states                       </a:t>
            </a:r>
          </a:p>
          <a:p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  </a:t>
            </a:r>
            <a:endParaRPr lang="fr-FR" b="1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</a:t>
            </a:r>
          </a:p>
          <a:p>
            <a:pPr>
              <a:buNone/>
            </a:pPr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 algn="r">
              <a:buNone/>
            </a:pPr>
            <a:r>
              <a:rPr lang="fr-FR" dirty="0" smtClean="0">
                <a:solidFill>
                  <a:srgbClr val="008000"/>
                </a:solidFill>
                <a:sym typeface="Symbol"/>
              </a:rPr>
              <a:t>	</a:t>
            </a:r>
            <a:endParaRPr lang="fr-FR" dirty="0" smtClean="0"/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32774" name="Object 2"/>
          <p:cNvGraphicFramePr>
            <a:graphicFrameLocks noChangeAspect="1"/>
          </p:cNvGraphicFramePr>
          <p:nvPr/>
        </p:nvGraphicFramePr>
        <p:xfrm>
          <a:off x="919163" y="3214688"/>
          <a:ext cx="7581900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5" name="Equation" r:id="rId3" imgW="5168880" imgH="736560" progId="Equation.3">
                  <p:embed/>
                </p:oleObj>
              </mc:Choice>
              <mc:Fallback>
                <p:oleObj name="Equation" r:id="rId3" imgW="5168880" imgH="7365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3214688"/>
                        <a:ext cx="7581900" cy="884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83568" y="174751"/>
            <a:ext cx="7920880" cy="36933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648968"/>
              </p:ext>
            </p:extLst>
          </p:nvPr>
        </p:nvGraphicFramePr>
        <p:xfrm>
          <a:off x="550863" y="1346597"/>
          <a:ext cx="8066087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6" name="Equation" r:id="rId5" imgW="5499100" imgH="774700" progId="Equation.3">
                  <p:embed/>
                </p:oleObj>
              </mc:Choice>
              <mc:Fallback>
                <p:oleObj name="Equation" r:id="rId5" imgW="5499100" imgH="774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1346597"/>
                        <a:ext cx="8066087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581425"/>
              </p:ext>
            </p:extLst>
          </p:nvPr>
        </p:nvGraphicFramePr>
        <p:xfrm>
          <a:off x="1259632" y="4786313"/>
          <a:ext cx="25146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7" name="Equation" r:id="rId7" imgW="1714500" imgH="711200" progId="Equation.3">
                  <p:embed/>
                </p:oleObj>
              </mc:Choice>
              <mc:Fallback>
                <p:oleObj name="Equation" r:id="rId7" imgW="1714500" imgH="71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786313"/>
                        <a:ext cx="25146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12"/>
          <p:cNvSpPr txBox="1">
            <a:spLocks noChangeArrowheads="1"/>
          </p:cNvSpPr>
          <p:nvPr/>
        </p:nvSpPr>
        <p:spPr bwMode="auto">
          <a:xfrm>
            <a:off x="66316" y="82120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nn_ff.jpg"/>
          <p:cNvPicPr>
            <a:picLocks noChangeAspect="1"/>
          </p:cNvPicPr>
          <p:nvPr/>
        </p:nvPicPr>
        <p:blipFill>
          <a:blip r:embed="rId3" cstate="print"/>
          <a:srcRect t="80209" r="63266"/>
          <a:stretch>
            <a:fillRect/>
          </a:stretch>
        </p:blipFill>
        <p:spPr>
          <a:xfrm>
            <a:off x="5929322" y="4429132"/>
            <a:ext cx="2786082" cy="2124187"/>
          </a:xfrm>
          <a:prstGeom prst="rect">
            <a:avLst/>
          </a:prstGeom>
        </p:spPr>
      </p:pic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2852"/>
            <a:ext cx="9144000" cy="6500858"/>
          </a:xfrm>
        </p:spPr>
        <p:txBody>
          <a:bodyPr/>
          <a:lstStyle/>
          <a:p>
            <a:pPr algn="ctr">
              <a:buNone/>
            </a:pPr>
            <a:r>
              <a:rPr lang="fr-FR" sz="2400" i="1" dirty="0" smtClean="0"/>
              <a:t>SM </a:t>
            </a:r>
            <a:r>
              <a:rPr lang="fr-FR" sz="2400" i="1" dirty="0" err="1" smtClean="0">
                <a:solidFill>
                  <a:srgbClr val="008000"/>
                </a:solidFill>
              </a:rPr>
              <a:t>tree</a:t>
            </a:r>
            <a:r>
              <a:rPr lang="fr-FR" sz="2400" i="1" dirty="0" smtClean="0">
                <a:solidFill>
                  <a:srgbClr val="008000"/>
                </a:solidFill>
              </a:rPr>
              <a:t>-</a:t>
            </a:r>
            <a:r>
              <a:rPr lang="fr-FR" sz="2400" i="1" dirty="0" err="1" smtClean="0">
                <a:solidFill>
                  <a:srgbClr val="008000"/>
                </a:solidFill>
              </a:rPr>
              <a:t>level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prediction</a:t>
            </a:r>
            <a:r>
              <a:rPr lang="fr-FR" sz="2400" i="1" dirty="0" smtClean="0"/>
              <a:t> for </a:t>
            </a:r>
            <a:r>
              <a:rPr lang="fr-FR" sz="2400" i="1" dirty="0" smtClean="0">
                <a:solidFill>
                  <a:srgbClr val="008000"/>
                </a:solidFill>
              </a:rPr>
              <a:t>e</a:t>
            </a:r>
            <a:r>
              <a:rPr lang="fr-FR" sz="2400" i="1" baseline="30000" dirty="0" smtClean="0">
                <a:solidFill>
                  <a:srgbClr val="008000"/>
                </a:solidFill>
              </a:rPr>
              <a:t>+</a:t>
            </a:r>
            <a:r>
              <a:rPr lang="fr-FR" sz="2400" i="1" dirty="0" smtClean="0">
                <a:solidFill>
                  <a:srgbClr val="008000"/>
                </a:solidFill>
              </a:rPr>
              <a:t>e</a:t>
            </a:r>
            <a:r>
              <a:rPr lang="fr-FR" sz="2400" i="1" baseline="30000" dirty="0" smtClean="0">
                <a:solidFill>
                  <a:srgbClr val="008000"/>
                </a:solidFill>
              </a:rPr>
              <a:t>-</a:t>
            </a:r>
            <a:r>
              <a:rPr lang="fr-FR" sz="2400" i="1" dirty="0" smtClean="0">
                <a:solidFill>
                  <a:srgbClr val="008000"/>
                </a:solidFill>
              </a:rPr>
              <a:t> 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 Z*  </a:t>
            </a:r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two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fermions </a:t>
            </a:r>
            <a:endParaRPr lang="fr-FR" sz="2400" i="1" dirty="0" smtClean="0">
              <a:sym typeface="Symbol"/>
            </a:endParaRPr>
          </a:p>
          <a:p>
            <a:pPr>
              <a:lnSpc>
                <a:spcPct val="250000"/>
              </a:lnSpc>
            </a:pP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Any</a:t>
            </a:r>
            <a:r>
              <a:rPr lang="fr-FR" sz="2400" dirty="0" smtClean="0">
                <a:sym typeface="Symbol"/>
              </a:rPr>
              <a:t> fermion type:</a:t>
            </a: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       </a:t>
            </a:r>
            <a:r>
              <a:rPr lang="fr-FR" sz="2400" dirty="0" smtClean="0">
                <a:sym typeface="Symbol"/>
              </a:rPr>
              <a:t>and</a:t>
            </a: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r>
              <a:rPr lang="fr-FR" sz="2400" dirty="0" err="1" smtClean="0">
                <a:sym typeface="Symbol"/>
              </a:rPr>
              <a:t>Hadronic</a:t>
            </a:r>
            <a:r>
              <a:rPr lang="fr-FR" sz="2400" dirty="0" smtClean="0">
                <a:sym typeface="Symbol"/>
              </a:rPr>
              <a:t> final-state ( over quarks  top) as a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reference</a:t>
            </a:r>
            <a:r>
              <a:rPr lang="fr-FR" sz="2400" dirty="0" smtClean="0">
                <a:sym typeface="Symbol"/>
              </a:rPr>
              <a:t>:  </a:t>
            </a: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r>
              <a:rPr lang="fr-FR" sz="2400" dirty="0" smtClean="0">
                <a:sym typeface="Symbol"/>
              </a:rPr>
              <a:t>e+e- collisions :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s = 2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E</a:t>
            </a:r>
            <a:r>
              <a:rPr lang="fr-FR" sz="2400" baseline="-25000" dirty="0" err="1" smtClean="0">
                <a:solidFill>
                  <a:srgbClr val="FF0000"/>
                </a:solidFill>
                <a:sym typeface="Symbol"/>
              </a:rPr>
              <a:t>beam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=</a:t>
            </a:r>
            <a:r>
              <a:rPr lang="fr-FR" sz="2400" baseline="30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M</a:t>
            </a:r>
            <a:r>
              <a:rPr lang="fr-FR" sz="2400" baseline="-25000" dirty="0" smtClean="0">
                <a:solidFill>
                  <a:srgbClr val="FF0000"/>
                </a:solidFill>
                <a:sym typeface="Symbol"/>
              </a:rPr>
              <a:t>Z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* </a:t>
            </a:r>
          </a:p>
          <a:p>
            <a:pPr>
              <a:buNone/>
            </a:pP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    direct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err="1" smtClean="0">
                <a:sym typeface="Symbol"/>
              </a:rPr>
              <a:t>measurement</a:t>
            </a:r>
            <a:r>
              <a:rPr lang="fr-FR" sz="2400" dirty="0" smtClean="0">
                <a:sym typeface="Symbol"/>
              </a:rPr>
              <a:t> of the Z </a:t>
            </a:r>
          </a:p>
          <a:p>
            <a:pPr>
              <a:buNone/>
            </a:pPr>
            <a:r>
              <a:rPr lang="fr-FR" sz="2400" dirty="0" smtClean="0">
                <a:sym typeface="Symbol"/>
              </a:rPr>
              <a:t>    </a:t>
            </a:r>
            <a:r>
              <a:rPr lang="fr-FR" sz="2400" dirty="0" err="1" smtClean="0">
                <a:sym typeface="Symbol"/>
              </a:rPr>
              <a:t>lineshape</a:t>
            </a:r>
            <a:r>
              <a:rPr lang="fr-FR" sz="2400" dirty="0" smtClean="0">
                <a:sym typeface="Symbol"/>
              </a:rPr>
              <a:t>, </a:t>
            </a:r>
            <a:r>
              <a:rPr lang="fr-FR" sz="2400" dirty="0" err="1" smtClean="0">
                <a:sym typeface="Symbol"/>
              </a:rPr>
              <a:t>accurate</a:t>
            </a:r>
            <a:r>
              <a:rPr lang="fr-FR" sz="2400" dirty="0" smtClean="0">
                <a:sym typeface="Symbol"/>
              </a:rPr>
              <a:t> if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E</a:t>
            </a:r>
            <a:r>
              <a:rPr lang="fr-FR" sz="2400" baseline="-25000" dirty="0" err="1" smtClean="0">
                <a:solidFill>
                  <a:srgbClr val="008000"/>
                </a:solidFill>
                <a:sym typeface="Symbol"/>
              </a:rPr>
              <a:t>beam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precisely</a:t>
            </a:r>
            <a:endParaRPr lang="fr-FR" sz="2400" dirty="0" smtClean="0">
              <a:solidFill>
                <a:srgbClr val="008000"/>
              </a:solidFill>
              <a:sym typeface="Symbol"/>
            </a:endParaRPr>
          </a:p>
          <a:p>
            <a:pPr>
              <a:buNone/>
            </a:pP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  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monitored</a:t>
            </a:r>
            <a:r>
              <a:rPr lang="fr-FR" sz="2400" dirty="0" smtClean="0">
                <a:sym typeface="Symbol"/>
              </a:rPr>
              <a:t>                                </a:t>
            </a:r>
          </a:p>
          <a:p>
            <a:pPr>
              <a:lnSpc>
                <a:spcPts val="2500"/>
              </a:lnSpc>
              <a:buNone/>
            </a:pPr>
            <a:endParaRPr lang="fr-FR" dirty="0" smtClean="0">
              <a:sym typeface="Symbol"/>
            </a:endParaRPr>
          </a:p>
          <a:p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  </a:t>
            </a:r>
            <a:endParaRPr lang="fr-FR" b="1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</a:t>
            </a:r>
          </a:p>
          <a:p>
            <a:pPr>
              <a:buNone/>
            </a:pPr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 algn="r">
              <a:buNone/>
            </a:pPr>
            <a:r>
              <a:rPr lang="fr-FR" dirty="0" smtClean="0">
                <a:solidFill>
                  <a:srgbClr val="008000"/>
                </a:solidFill>
                <a:sym typeface="Symbol"/>
              </a:rPr>
              <a:t>	</a:t>
            </a:r>
            <a:endParaRPr lang="fr-FR" dirty="0" smtClean="0"/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7394350" y="5029154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*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560" y="174751"/>
            <a:ext cx="7992888" cy="36933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640971"/>
              </p:ext>
            </p:extLst>
          </p:nvPr>
        </p:nvGraphicFramePr>
        <p:xfrm>
          <a:off x="512763" y="1366786"/>
          <a:ext cx="4602162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1" name="Equation" r:id="rId4" imgW="3136900" imgH="711200" progId="Equation.3">
                  <p:embed/>
                </p:oleObj>
              </mc:Choice>
              <mc:Fallback>
                <p:oleObj name="Equation" r:id="rId4" imgW="3136900" imgH="71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3" y="1366786"/>
                        <a:ext cx="4602162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165334"/>
              </p:ext>
            </p:extLst>
          </p:nvPr>
        </p:nvGraphicFramePr>
        <p:xfrm>
          <a:off x="6427788" y="1384285"/>
          <a:ext cx="249555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2" name="Equation" r:id="rId6" imgW="1701800" imgH="711200" progId="Equation.3">
                  <p:embed/>
                </p:oleObj>
              </mc:Choice>
              <mc:Fallback>
                <p:oleObj name="Equation" r:id="rId6" imgW="1701800" imgH="71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7788" y="1384285"/>
                        <a:ext cx="249555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740539"/>
              </p:ext>
            </p:extLst>
          </p:nvPr>
        </p:nvGraphicFramePr>
        <p:xfrm>
          <a:off x="1136550" y="3511029"/>
          <a:ext cx="581025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3" name="Equation" r:id="rId8" imgW="3962400" imgH="711200" progId="Equation.3">
                  <p:embed/>
                </p:oleObj>
              </mc:Choice>
              <mc:Fallback>
                <p:oleObj name="Equation" r:id="rId8" imgW="39624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550" y="3511029"/>
                        <a:ext cx="581025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936525" y="3465562"/>
            <a:ext cx="6227763" cy="971550"/>
          </a:xfrm>
          <a:prstGeom prst="rect">
            <a:avLst/>
          </a:prstGeom>
          <a:noFill/>
          <a:ln w="3810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8429654" y="551777"/>
            <a:ext cx="571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D60093"/>
                </a:solidFill>
                <a:sym typeface="Symbol" pitchFamily="18" charset="2"/>
              </a:rPr>
              <a:t>X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42984"/>
            <a:ext cx="4572000" cy="4143404"/>
          </a:xfrm>
        </p:spPr>
        <p:txBody>
          <a:bodyPr/>
          <a:lstStyle/>
          <a:p>
            <a:pPr algn="ctr">
              <a:buNone/>
            </a:pPr>
            <a:endParaRPr lang="fr-FR" dirty="0" smtClean="0"/>
          </a:p>
          <a:p>
            <a:r>
              <a:rPr lang="fr-FR" dirty="0" smtClean="0">
                <a:solidFill>
                  <a:srgbClr val="008000"/>
                </a:solidFill>
              </a:rPr>
              <a:t>Split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8000"/>
                </a:solidFill>
              </a:rPr>
              <a:t>up</a:t>
            </a:r>
            <a:r>
              <a:rPr lang="fr-FR" dirty="0" smtClean="0"/>
              <a:t> </a:t>
            </a:r>
            <a:r>
              <a:rPr lang="fr-FR" dirty="0" err="1" smtClean="0"/>
              <a:t>two</a:t>
            </a:r>
            <a:r>
              <a:rPr lang="fr-FR" dirty="0" smtClean="0"/>
              <a:t>-fermion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according</a:t>
            </a:r>
            <a:r>
              <a:rPr lang="fr-FR" dirty="0" smtClean="0"/>
              <a:t> to final-state</a:t>
            </a:r>
          </a:p>
          <a:p>
            <a:endParaRPr lang="fr-FR" dirty="0" smtClean="0">
              <a:solidFill>
                <a:srgbClr val="008000"/>
              </a:solidFill>
            </a:endParaRPr>
          </a:p>
          <a:p>
            <a:r>
              <a:rPr lang="fr-FR" dirty="0" smtClean="0"/>
              <a:t>In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sample</a:t>
            </a:r>
            <a:r>
              <a:rPr lang="fr-FR" dirty="0" smtClean="0"/>
              <a:t>,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8000"/>
                </a:solidFill>
              </a:rPr>
              <a:t>rate as a </a:t>
            </a:r>
            <a:r>
              <a:rPr lang="fr-FR" dirty="0" err="1" smtClean="0">
                <a:solidFill>
                  <a:srgbClr val="008000"/>
                </a:solidFill>
              </a:rPr>
              <a:t>function</a:t>
            </a:r>
            <a:r>
              <a:rPr lang="fr-FR" dirty="0" smtClean="0">
                <a:solidFill>
                  <a:srgbClr val="008000"/>
                </a:solidFill>
              </a:rPr>
              <a:t> of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s=2E</a:t>
            </a:r>
            <a:r>
              <a:rPr lang="fr-FR" baseline="-25000" dirty="0" smtClean="0">
                <a:solidFill>
                  <a:srgbClr val="008000"/>
                </a:solidFill>
                <a:sym typeface="Symbol"/>
              </a:rPr>
              <a:t>beam</a:t>
            </a:r>
          </a:p>
          <a:p>
            <a:endParaRPr lang="fr-FR" dirty="0" smtClean="0">
              <a:sym typeface="Symbol"/>
            </a:endParaRPr>
          </a:p>
          <a:p>
            <a:r>
              <a:rPr lang="fr-FR" dirty="0" smtClean="0">
                <a:solidFill>
                  <a:srgbClr val="008000"/>
                </a:solidFill>
                <a:sym typeface="Symbol"/>
              </a:rPr>
              <a:t>Fit SM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prediction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dirty="0" smtClean="0">
                <a:sym typeface="Symbol"/>
              </a:rPr>
              <a:t>for Z </a:t>
            </a:r>
            <a:r>
              <a:rPr lang="fr-FR" dirty="0" err="1" smtClean="0">
                <a:sym typeface="Symbol"/>
              </a:rPr>
              <a:t>lineshape</a:t>
            </a:r>
            <a:r>
              <a:rPr lang="fr-FR" dirty="0" smtClean="0">
                <a:sym typeface="Symbol"/>
              </a:rPr>
              <a:t> onto data, </a:t>
            </a:r>
          </a:p>
          <a:p>
            <a:pPr>
              <a:buNone/>
            </a:pPr>
            <a:r>
              <a:rPr lang="fr-FR" dirty="0" smtClean="0">
                <a:sym typeface="Symbol"/>
              </a:rPr>
              <a:t>    i.e. </a:t>
            </a:r>
            <a:r>
              <a:rPr lang="fr-FR" dirty="0" err="1" smtClean="0">
                <a:sym typeface="Symbol"/>
              </a:rPr>
              <a:t>at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tree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level</a:t>
            </a:r>
            <a:r>
              <a:rPr lang="fr-FR" dirty="0" smtClean="0">
                <a:sym typeface="Symbol"/>
              </a:rPr>
              <a:t>:</a:t>
            </a: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olidFill>
                <a:srgbClr val="008000"/>
              </a:solidFill>
            </a:endParaRPr>
          </a:p>
          <a:p>
            <a:pPr lvl="1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2" name="Groupe 11"/>
          <p:cNvGrpSpPr/>
          <p:nvPr/>
        </p:nvGrpSpPr>
        <p:grpSpPr>
          <a:xfrm>
            <a:off x="4572000" y="71414"/>
            <a:ext cx="4500562" cy="4786346"/>
            <a:chOff x="4429124" y="714356"/>
            <a:chExt cx="4500562" cy="4786346"/>
          </a:xfrm>
        </p:grpSpPr>
        <p:pic>
          <p:nvPicPr>
            <p:cNvPr id="6" name="Picture 4" descr="aleph_qq_dali_lep1"/>
            <p:cNvPicPr>
              <a:picLocks noChangeAspect="1" noChangeArrowheads="1"/>
            </p:cNvPicPr>
            <p:nvPr/>
          </p:nvPicPr>
          <p:blipFill>
            <a:blip r:embed="rId3" cstate="print"/>
            <a:srcRect t="4615"/>
            <a:stretch>
              <a:fillRect/>
            </a:stretch>
          </p:blipFill>
          <p:spPr bwMode="auto">
            <a:xfrm>
              <a:off x="4429124" y="1071546"/>
              <a:ext cx="4500562" cy="4429156"/>
            </a:xfrm>
            <a:prstGeom prst="rect">
              <a:avLst/>
            </a:prstGeom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4929190" y="714356"/>
              <a:ext cx="3497283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fr-FR" dirty="0" smtClean="0">
                  <a:solidFill>
                    <a:srgbClr val="FF0000"/>
                  </a:solidFill>
                </a:rPr>
                <a:t>LEP: e</a:t>
              </a:r>
              <a:r>
                <a:rPr lang="fr-FR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dirty="0" smtClean="0">
                  <a:solidFill>
                    <a:srgbClr val="FF0000"/>
                  </a:solidFill>
                </a:rPr>
                <a:t>e</a:t>
              </a:r>
              <a:r>
                <a:rPr lang="fr-FR" baseline="30000" dirty="0" smtClean="0">
                  <a:solidFill>
                    <a:srgbClr val="FF0000"/>
                  </a:solidFill>
                </a:rPr>
                <a:t>-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>
                  <a:solidFill>
                    <a:srgbClr val="FF0000"/>
                  </a:solidFill>
                  <a:sym typeface="Symbol" pitchFamily="18" charset="2"/>
                </a:rPr>
                <a:t> </a:t>
              </a:r>
              <a:r>
                <a:rPr lang="fr-FR" dirty="0" smtClean="0">
                  <a:solidFill>
                    <a:srgbClr val="FF0000"/>
                  </a:solidFill>
                  <a:sym typeface="Symbol" pitchFamily="18" charset="2"/>
                </a:rPr>
                <a:t>Z </a:t>
              </a:r>
              <a:r>
                <a:rPr lang="fr-FR" dirty="0" err="1" smtClean="0">
                  <a:solidFill>
                    <a:srgbClr val="FF0000"/>
                  </a:solidFill>
                  <a:sym typeface="Symbol" pitchFamily="18" charset="2"/>
                </a:rPr>
                <a:t>qq</a:t>
              </a:r>
              <a:r>
                <a:rPr lang="fr-FR" dirty="0" smtClean="0">
                  <a:solidFill>
                    <a:srgbClr val="FF0000"/>
                  </a:solidFill>
                  <a:sym typeface="Symbol"/>
                </a:rPr>
                <a:t>hadrons</a:t>
              </a:r>
              <a:endParaRPr lang="fr-FR" b="1" baseline="30000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cxnSp>
          <p:nvCxnSpPr>
            <p:cNvPr id="10" name="Connecteur droit 9"/>
            <p:cNvCxnSpPr/>
            <p:nvPr/>
          </p:nvCxnSpPr>
          <p:spPr bwMode="auto">
            <a:xfrm>
              <a:off x="6847383" y="838959"/>
              <a:ext cx="14287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ZoneTexte 12"/>
          <p:cNvSpPr txBox="1"/>
          <p:nvPr/>
        </p:nvSpPr>
        <p:spPr>
          <a:xfrm>
            <a:off x="285720" y="357166"/>
            <a:ext cx="3985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>
                <a:solidFill>
                  <a:srgbClr val="003399"/>
                </a:solidFill>
              </a:rPr>
              <a:t>Z </a:t>
            </a:r>
            <a:r>
              <a:rPr lang="fr-FR" sz="2400" i="1" dirty="0" err="1" smtClean="0">
                <a:solidFill>
                  <a:srgbClr val="003399"/>
                </a:solidFill>
              </a:rPr>
              <a:t>l</a:t>
            </a:r>
            <a:r>
              <a:rPr lang="fr-FR" sz="2400" i="1" dirty="0" err="1" smtClean="0">
                <a:solidFill>
                  <a:srgbClr val="008000"/>
                </a:solidFill>
              </a:rPr>
              <a:t>ineshape</a:t>
            </a:r>
            <a:r>
              <a:rPr lang="fr-FR" sz="2400" i="1" dirty="0" smtClean="0">
                <a:solidFill>
                  <a:srgbClr val="003399"/>
                </a:solidFill>
              </a:rPr>
              <a:t> </a:t>
            </a:r>
            <a:r>
              <a:rPr lang="fr-FR" sz="2400" i="1" dirty="0" err="1" smtClean="0">
                <a:solidFill>
                  <a:srgbClr val="003399"/>
                </a:solidFill>
              </a:rPr>
              <a:t>measurement</a:t>
            </a:r>
            <a:r>
              <a:rPr lang="fr-FR" sz="2400" i="1" dirty="0" smtClean="0">
                <a:solidFill>
                  <a:srgbClr val="003399"/>
                </a:solidFill>
              </a:rPr>
              <a:t> </a:t>
            </a:r>
          </a:p>
          <a:p>
            <a:pPr algn="ctr"/>
            <a:r>
              <a:rPr lang="fr-FR" sz="2400" i="1" dirty="0" err="1" smtClean="0">
                <a:solidFill>
                  <a:srgbClr val="003399"/>
                </a:solidFill>
              </a:rPr>
              <a:t>method</a:t>
            </a:r>
            <a:endParaRPr lang="fr-FR" sz="2400" dirty="0" smtClean="0">
              <a:solidFill>
                <a:srgbClr val="003399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1472" y="6000768"/>
            <a:ext cx="745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sym typeface="Symbol"/>
              </a:rPr>
              <a:t> 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M</a:t>
            </a:r>
            <a:r>
              <a:rPr lang="fr-FR" sz="2400" baseline="-25000" dirty="0" smtClean="0">
                <a:solidFill>
                  <a:srgbClr val="FF0000"/>
                </a:solidFill>
                <a:sym typeface="Symbol"/>
              </a:rPr>
              <a:t>Z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, </a:t>
            </a:r>
            <a:r>
              <a:rPr lang="fr-FR" sz="2400" baseline="-25000" dirty="0" smtClean="0">
                <a:solidFill>
                  <a:srgbClr val="FF0000"/>
                </a:solidFill>
                <a:sym typeface="Symbol"/>
              </a:rPr>
              <a:t>Z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, °</a:t>
            </a:r>
            <a:r>
              <a:rPr lang="fr-FR" sz="2400" baseline="-25000" dirty="0" err="1" smtClean="0">
                <a:solidFill>
                  <a:srgbClr val="FF0000"/>
                </a:solidFill>
                <a:sym typeface="Symbol"/>
              </a:rPr>
              <a:t>had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and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</a:t>
            </a:r>
            <a:r>
              <a:rPr lang="fr-FR" sz="2400" baseline="-25000" dirty="0" smtClean="0">
                <a:solidFill>
                  <a:srgbClr val="FF0000"/>
                </a:solidFill>
                <a:sym typeface="Symbol"/>
              </a:rPr>
              <a:t>ff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/</a:t>
            </a:r>
            <a:r>
              <a:rPr lang="fr-FR" sz="2400" baseline="-25000" dirty="0" err="1" smtClean="0">
                <a:solidFill>
                  <a:srgbClr val="FF0000"/>
                </a:solidFill>
                <a:sym typeface="Symbol"/>
              </a:rPr>
              <a:t>had</a:t>
            </a:r>
            <a:r>
              <a:rPr lang="fr-FR" sz="2400" baseline="-25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, f=e,,,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hadrons,b,c</a:t>
            </a:r>
            <a:r>
              <a:rPr lang="fr-FR" sz="2400" baseline="-25000" dirty="0" smtClean="0">
                <a:solidFill>
                  <a:srgbClr val="FF0000"/>
                </a:solidFill>
                <a:sym typeface="Symbol"/>
              </a:rPr>
              <a:t>    </a:t>
            </a:r>
            <a:endParaRPr lang="fr-FR" sz="2000" baseline="-25000" dirty="0" smtClean="0">
              <a:solidFill>
                <a:srgbClr val="FF0000"/>
              </a:solidFill>
              <a:sym typeface="Symbol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506413" y="5091113"/>
          <a:ext cx="581025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Equation" r:id="rId4" imgW="3962400" imgH="711200" progId="Equation.3">
                  <p:embed/>
                </p:oleObj>
              </mc:Choice>
              <mc:Fallback>
                <p:oleObj name="Equation" r:id="rId4" imgW="3962400" imgH="71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3" y="5091113"/>
                        <a:ext cx="581025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AFEB-A9DC-42BF-9AE9-06970DFEC8DC}" type="slidenum">
              <a:rPr lang="fr-FR"/>
              <a:pPr/>
              <a:t>15</a:t>
            </a:fld>
            <a:endParaRPr lang="fr-FR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572264" y="1500174"/>
            <a:ext cx="2500298" cy="378565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400" u="sng" dirty="0" err="1" smtClean="0">
                <a:solidFill>
                  <a:srgbClr val="003399"/>
                </a:solidFill>
                <a:sym typeface="Symbol" pitchFamily="18" charset="2"/>
              </a:rPr>
              <a:t>At</a:t>
            </a:r>
            <a:r>
              <a:rPr lang="fr-FR" sz="2400" u="sng" dirty="0" smtClean="0">
                <a:solidFill>
                  <a:srgbClr val="003399"/>
                </a:solidFill>
                <a:sym typeface="Symbol" pitchFamily="18" charset="2"/>
              </a:rPr>
              <a:t> LEP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: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2MeV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fr-FR" sz="2400" dirty="0" err="1" smtClean="0">
                <a:solidFill>
                  <a:srgbClr val="003399"/>
                </a:solidFill>
                <a:sym typeface="Symbol" pitchFamily="18" charset="2"/>
              </a:rPr>
              <a:t>accuracy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 on S</a:t>
            </a:r>
          </a:p>
          <a:p>
            <a:pPr algn="ctr"/>
            <a:endParaRPr lang="fr-FR" sz="2400" dirty="0" smtClean="0">
              <a:solidFill>
                <a:srgbClr val="003399"/>
              </a:solidFill>
              <a:sym typeface="Symbol" pitchFamily="18" charset="2"/>
            </a:endParaRPr>
          </a:p>
          <a:p>
            <a:pPr algn="ctr"/>
            <a:endParaRPr lang="fr-FR" sz="2400" dirty="0" smtClean="0">
              <a:solidFill>
                <a:srgbClr val="003399"/>
              </a:solidFill>
              <a:sym typeface="Symbol" pitchFamily="18" charset="2"/>
            </a:endParaRPr>
          </a:p>
          <a:p>
            <a:pPr algn="ctr"/>
            <a:endParaRPr lang="fr-FR" sz="2400" dirty="0" smtClean="0">
              <a:solidFill>
                <a:srgbClr val="003399"/>
              </a:solidFill>
              <a:sym typeface="Symbol" pitchFamily="18" charset="2"/>
            </a:endParaRPr>
          </a:p>
          <a:p>
            <a:pPr algn="ctr"/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Z </a:t>
            </a:r>
            <a:r>
              <a:rPr lang="fr-FR" sz="2400" dirty="0" err="1" smtClean="0">
                <a:solidFill>
                  <a:srgbClr val="003399"/>
                </a:solidFill>
                <a:sym typeface="Symbol" pitchFamily="18" charset="2"/>
              </a:rPr>
              <a:t>lineshape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fr-FR" sz="2400" dirty="0" err="1" smtClean="0">
                <a:solidFill>
                  <a:srgbClr val="003399"/>
                </a:solidFill>
                <a:sym typeface="Symbol" pitchFamily="18" charset="2"/>
              </a:rPr>
              <a:t>measurement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 </a:t>
            </a:r>
          </a:p>
          <a:p>
            <a:pPr algn="ctr"/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= </a:t>
            </a:r>
            <a:r>
              <a:rPr lang="fr-FR" sz="2400" dirty="0" smtClean="0">
                <a:solidFill>
                  <a:srgbClr val="003399"/>
                </a:solidFill>
                <a:latin typeface="Comic Sans MS"/>
                <a:sym typeface="Symbol" pitchFamily="18" charset="2"/>
              </a:rPr>
              <a:t>"</a:t>
            </a:r>
            <a:r>
              <a:rPr lang="fr-FR" sz="2400" dirty="0" err="1" smtClean="0">
                <a:solidFill>
                  <a:srgbClr val="003399"/>
                </a:solidFill>
                <a:sym typeface="Symbol" pitchFamily="18" charset="2"/>
              </a:rPr>
              <a:t>counting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fr-FR" sz="2400" dirty="0" err="1" smtClean="0">
                <a:solidFill>
                  <a:srgbClr val="003399"/>
                </a:solidFill>
                <a:sym typeface="Symbol" pitchFamily="18" charset="2"/>
              </a:rPr>
              <a:t>experiment</a:t>
            </a:r>
            <a:r>
              <a:rPr lang="fr-FR" sz="2400" dirty="0" smtClean="0">
                <a:solidFill>
                  <a:srgbClr val="003399"/>
                </a:solidFill>
                <a:latin typeface="Comic Sans MS"/>
                <a:sym typeface="Symbol" pitchFamily="18" charset="2"/>
              </a:rPr>
              <a:t>"</a:t>
            </a:r>
            <a:endParaRPr lang="fr-FR" sz="2400" dirty="0">
              <a:solidFill>
                <a:srgbClr val="003399"/>
              </a:solidFill>
              <a:sym typeface="Symbol" pitchFamily="18" charset="2"/>
            </a:endParaRPr>
          </a:p>
        </p:txBody>
      </p:sp>
      <p:sp>
        <p:nvSpPr>
          <p:cNvPr id="8" name="Flèche vers le bas 7"/>
          <p:cNvSpPr/>
          <p:nvPr/>
        </p:nvSpPr>
        <p:spPr bwMode="auto">
          <a:xfrm>
            <a:off x="7643834" y="2786058"/>
            <a:ext cx="484632" cy="978408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0" y="0"/>
            <a:ext cx="6429388" cy="6286520"/>
            <a:chOff x="-34910" y="0"/>
            <a:chExt cx="6750050" cy="6600844"/>
          </a:xfrm>
        </p:grpSpPr>
        <p:pic>
          <p:nvPicPr>
            <p:cNvPr id="76802" name="Picture 2" descr="Nnu"/>
            <p:cNvPicPr>
              <a:picLocks noChangeAspect="1" noChangeArrowheads="1"/>
            </p:cNvPicPr>
            <p:nvPr/>
          </p:nvPicPr>
          <p:blipFill>
            <a:blip r:embed="rId2" cstate="print"/>
            <a:srcRect t="38411" r="10672"/>
            <a:stretch>
              <a:fillRect/>
            </a:stretch>
          </p:blipFill>
          <p:spPr bwMode="auto">
            <a:xfrm>
              <a:off x="-34910" y="0"/>
              <a:ext cx="6750050" cy="6584950"/>
            </a:xfrm>
            <a:prstGeom prst="rect">
              <a:avLst/>
            </a:prstGeom>
            <a:noFill/>
          </p:spPr>
        </p:pic>
        <p:sp>
          <p:nvSpPr>
            <p:cNvPr id="76805" name="Text Box 5"/>
            <p:cNvSpPr txBox="1">
              <a:spLocks noChangeArrowheads="1"/>
            </p:cNvSpPr>
            <p:nvPr/>
          </p:nvSpPr>
          <p:spPr bwMode="auto">
            <a:xfrm>
              <a:off x="4786314" y="6143644"/>
              <a:ext cx="652462" cy="457200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0000FF"/>
                  </a:solidFill>
                  <a:sym typeface="Symbol" pitchFamily="18" charset="2"/>
                </a:rPr>
                <a:t> </a:t>
              </a:r>
              <a:r>
                <a:rPr lang="fr-FR" sz="2400" b="1" dirty="0">
                  <a:solidFill>
                    <a:srgbClr val="0000FF"/>
                  </a:solidFill>
                  <a:sym typeface="Symbol" pitchFamily="18" charset="2"/>
                </a:rPr>
                <a:t>S</a:t>
              </a:r>
            </a:p>
          </p:txBody>
        </p:sp>
      </p:grp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0" y="6248400"/>
            <a:ext cx="314324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 Report </a:t>
            </a:r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Volume 427 </a:t>
            </a:r>
          </a:p>
          <a:p>
            <a:pPr algn="l"/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Nos. 5-6 (May 2006) 257.</a:t>
            </a:r>
            <a:endParaRPr lang="fr-FR" sz="1800" i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89453" y="6389857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Final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result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from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LEP</a:t>
            </a:r>
          </a:p>
        </p:txBody>
      </p:sp>
      <p:cxnSp>
        <p:nvCxnSpPr>
          <p:cNvPr id="11" name="Connecteur droit avec flèche 10"/>
          <p:cNvCxnSpPr/>
          <p:nvPr/>
        </p:nvCxnSpPr>
        <p:spPr bwMode="auto">
          <a:xfrm rot="10800000">
            <a:off x="2817949" y="6604171"/>
            <a:ext cx="428628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B914-4234-46F0-B808-BDCE08E9BD7F}" type="slidenum">
              <a:rPr lang="fr-FR"/>
              <a:pPr/>
              <a:t>16</a:t>
            </a:fld>
            <a:endParaRPr lang="fr-FR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286512" y="5786454"/>
            <a:ext cx="2438400" cy="9159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OPAL collaboration, </a:t>
            </a:r>
          </a:p>
          <a:p>
            <a:pPr algn="l"/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Eur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. Phys. J. </a:t>
            </a:r>
          </a:p>
          <a:p>
            <a:pPr algn="l"/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C19 (2001) 587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00760" y="428604"/>
            <a:ext cx="3143240" cy="440120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003399"/>
                </a:solidFill>
                <a:sym typeface="Symbol" pitchFamily="18" charset="2"/>
              </a:rPr>
              <a:t>Other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fr-FR" sz="2400" dirty="0" err="1" smtClean="0">
                <a:solidFill>
                  <a:srgbClr val="003399"/>
                </a:solidFill>
                <a:sym typeface="Symbol" pitchFamily="18" charset="2"/>
              </a:rPr>
              <a:t>examples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 of </a:t>
            </a:r>
          </a:p>
          <a:p>
            <a:pPr algn="ctr"/>
            <a:r>
              <a:rPr lang="fr-FR" sz="2400" dirty="0" smtClean="0">
                <a:solidFill>
                  <a:srgbClr val="003399"/>
                </a:solidFill>
                <a:sym typeface="Symbol"/>
              </a:rPr>
              <a:t>2 fermion</a:t>
            </a:r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 </a:t>
            </a:r>
          </a:p>
          <a:p>
            <a:pPr algn="ctr"/>
            <a:r>
              <a:rPr lang="fr-FR" sz="2400" dirty="0" smtClean="0">
                <a:solidFill>
                  <a:srgbClr val="003399"/>
                </a:solidFill>
                <a:sym typeface="Symbol" pitchFamily="18" charset="2"/>
              </a:rPr>
              <a:t>final-states </a:t>
            </a:r>
          </a:p>
          <a:p>
            <a:pPr algn="ctr"/>
            <a:endParaRPr lang="fr-FR" sz="2400" dirty="0" smtClean="0">
              <a:solidFill>
                <a:srgbClr val="003399"/>
              </a:solidFill>
              <a:sym typeface="Symbol" pitchFamily="18" charset="2"/>
            </a:endParaRPr>
          </a:p>
          <a:p>
            <a:pPr algn="ctr"/>
            <a:endParaRPr lang="fr-FR" sz="2400" dirty="0" smtClean="0">
              <a:solidFill>
                <a:srgbClr val="003399"/>
              </a:solidFill>
              <a:sym typeface="Symbol" pitchFamily="18" charset="2"/>
            </a:endParaRPr>
          </a:p>
          <a:p>
            <a:pPr algn="ctr"/>
            <a:r>
              <a:rPr lang="fr-FR" sz="2000" dirty="0" err="1" smtClean="0">
                <a:solidFill>
                  <a:srgbClr val="003399"/>
                </a:solidFill>
                <a:sym typeface="Symbol" pitchFamily="18" charset="2"/>
              </a:rPr>
              <a:t>Overall</a:t>
            </a:r>
            <a:r>
              <a:rPr lang="fr-FR" sz="2000" dirty="0" smtClean="0">
                <a:solidFill>
                  <a:srgbClr val="003399"/>
                </a:solidFill>
                <a:sym typeface="Symbol" pitchFamily="18" charset="2"/>
              </a:rPr>
              <a:t>, </a:t>
            </a:r>
            <a:r>
              <a:rPr lang="fr-FR" sz="2000" dirty="0" err="1" smtClean="0">
                <a:solidFill>
                  <a:srgbClr val="003399"/>
                </a:solidFill>
                <a:sym typeface="Symbol" pitchFamily="18" charset="2"/>
              </a:rPr>
              <a:t>lineshape</a:t>
            </a:r>
            <a:r>
              <a:rPr lang="fr-FR" sz="2000" dirty="0" smtClean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 pitchFamily="18" charset="2"/>
              </a:rPr>
              <a:t>measured</a:t>
            </a:r>
            <a:r>
              <a:rPr lang="fr-FR" sz="2000" dirty="0" smtClean="0">
                <a:solidFill>
                  <a:srgbClr val="003399"/>
                </a:solidFill>
                <a:sym typeface="Symbol" pitchFamily="18" charset="2"/>
              </a:rPr>
              <a:t> for Z </a:t>
            </a:r>
            <a:r>
              <a:rPr lang="fr-FR" sz="2000" dirty="0" err="1" smtClean="0">
                <a:solidFill>
                  <a:srgbClr val="003399"/>
                </a:solidFill>
                <a:sym typeface="Symbol" pitchFamily="18" charset="2"/>
              </a:rPr>
              <a:t>into</a:t>
            </a:r>
            <a:endParaRPr lang="fr-FR" sz="2000" dirty="0" smtClean="0">
              <a:solidFill>
                <a:srgbClr val="003399"/>
              </a:solidFill>
              <a:sym typeface="Symbol" pitchFamily="18" charset="2"/>
            </a:endParaRPr>
          </a:p>
          <a:p>
            <a:pPr algn="ctr"/>
            <a:endParaRPr lang="fr-FR" sz="2000" dirty="0" smtClean="0">
              <a:solidFill>
                <a:srgbClr val="003399"/>
              </a:solidFill>
              <a:sym typeface="Symbol" pitchFamily="18" charset="2"/>
            </a:endParaRPr>
          </a:p>
          <a:p>
            <a:pPr algn="ctr"/>
            <a:r>
              <a:rPr lang="fr-FR" sz="2000" dirty="0" smtClean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hadrons, </a:t>
            </a:r>
          </a:p>
          <a:p>
            <a:pPr algn="ctr"/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ee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, ,  ,</a:t>
            </a:r>
          </a:p>
          <a:p>
            <a:pPr algn="ctr"/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bb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and cc </a:t>
            </a:r>
          </a:p>
          <a:p>
            <a:pPr algn="ctr"/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pPr algn="ctr"/>
            <a:r>
              <a:rPr lang="fr-FR" sz="2000" dirty="0" smtClean="0">
                <a:solidFill>
                  <a:srgbClr val="003399"/>
                </a:solidFill>
                <a:sym typeface="Symbol"/>
              </a:rPr>
              <a:t>final-states</a:t>
            </a:r>
            <a:endParaRPr lang="fr-FR" sz="2000" dirty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285752" y="0"/>
            <a:ext cx="5857884" cy="6858000"/>
            <a:chOff x="0" y="0"/>
            <a:chExt cx="5857884" cy="6858000"/>
          </a:xfrm>
        </p:grpSpPr>
        <p:pic>
          <p:nvPicPr>
            <p:cNvPr id="6" name="Image 5" descr="pr328_21a.jpg"/>
            <p:cNvPicPr>
              <a:picLocks noChangeAspect="1"/>
            </p:cNvPicPr>
            <p:nvPr/>
          </p:nvPicPr>
          <p:blipFill>
            <a:blip r:embed="rId2" cstate="print"/>
            <a:srcRect t="18856" r="5587" b="4167"/>
            <a:stretch>
              <a:fillRect/>
            </a:stretch>
          </p:blipFill>
          <p:spPr>
            <a:xfrm>
              <a:off x="0" y="0"/>
              <a:ext cx="3000364" cy="3461714"/>
            </a:xfrm>
            <a:prstGeom prst="rect">
              <a:avLst/>
            </a:prstGeom>
          </p:spPr>
        </p:pic>
        <p:pic>
          <p:nvPicPr>
            <p:cNvPr id="7" name="Image 6" descr="pr328_21b.jpg"/>
            <p:cNvPicPr>
              <a:picLocks noChangeAspect="1"/>
            </p:cNvPicPr>
            <p:nvPr/>
          </p:nvPicPr>
          <p:blipFill>
            <a:blip r:embed="rId3" cstate="print"/>
            <a:srcRect t="18749" r="10082" b="5208"/>
            <a:stretch>
              <a:fillRect/>
            </a:stretch>
          </p:blipFill>
          <p:spPr>
            <a:xfrm>
              <a:off x="3000364" y="0"/>
              <a:ext cx="2857519" cy="3419654"/>
            </a:xfrm>
            <a:prstGeom prst="rect">
              <a:avLst/>
            </a:prstGeom>
          </p:spPr>
        </p:pic>
        <p:pic>
          <p:nvPicPr>
            <p:cNvPr id="8" name="Image 7" descr="pr328_21c.jpg"/>
            <p:cNvPicPr>
              <a:picLocks noChangeAspect="1"/>
            </p:cNvPicPr>
            <p:nvPr/>
          </p:nvPicPr>
          <p:blipFill>
            <a:blip r:embed="rId4" cstate="print"/>
            <a:srcRect t="19791" r="4923" b="5208"/>
            <a:stretch>
              <a:fillRect/>
            </a:stretch>
          </p:blipFill>
          <p:spPr>
            <a:xfrm>
              <a:off x="1" y="3429000"/>
              <a:ext cx="3071801" cy="3429000"/>
            </a:xfrm>
            <a:prstGeom prst="rect">
              <a:avLst/>
            </a:prstGeom>
          </p:spPr>
        </p:pic>
        <p:pic>
          <p:nvPicPr>
            <p:cNvPr id="9" name="Image 8" descr="pr328_21d.jpg"/>
            <p:cNvPicPr>
              <a:picLocks noChangeAspect="1"/>
            </p:cNvPicPr>
            <p:nvPr/>
          </p:nvPicPr>
          <p:blipFill>
            <a:blip r:embed="rId5" cstate="print"/>
            <a:srcRect t="19791" r="10200" b="5208"/>
            <a:stretch>
              <a:fillRect/>
            </a:stretch>
          </p:blipFill>
          <p:spPr>
            <a:xfrm>
              <a:off x="2956573" y="3429000"/>
              <a:ext cx="2901311" cy="3429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D557-1DE6-429C-BAFE-58874226B883}" type="slidenum">
              <a:rPr lang="fr-FR"/>
              <a:pPr/>
              <a:t>17</a:t>
            </a:fld>
            <a:endParaRPr lang="fr-FR"/>
          </a:p>
        </p:txBody>
      </p:sp>
      <p:pic>
        <p:nvPicPr>
          <p:cNvPr id="8200" name="Picture 8" descr="z05_mz"/>
          <p:cNvPicPr>
            <a:picLocks noChangeAspect="1" noChangeArrowheads="1"/>
          </p:cNvPicPr>
          <p:nvPr/>
        </p:nvPicPr>
        <p:blipFill>
          <a:blip r:embed="rId2" cstate="print"/>
          <a:srcRect t="45717" r="2185"/>
          <a:stretch>
            <a:fillRect/>
          </a:stretch>
        </p:blipFill>
        <p:spPr bwMode="auto">
          <a:xfrm>
            <a:off x="1285852" y="785794"/>
            <a:ext cx="6962772" cy="5467331"/>
          </a:xfrm>
          <a:prstGeom prst="rect">
            <a:avLst/>
          </a:prstGeom>
          <a:noFill/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6072198" y="4071942"/>
            <a:ext cx="2057400" cy="609600"/>
          </a:xfrm>
          <a:prstGeom prst="rect">
            <a:avLst/>
          </a:prstGeom>
          <a:noFill/>
          <a:ln w="57150">
            <a:solidFill>
              <a:srgbClr val="99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428860" y="142852"/>
            <a:ext cx="4370107" cy="461665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srgbClr val="FF0000"/>
                </a:solidFill>
                <a:sym typeface="Symbol"/>
              </a:rPr>
              <a:t>Final</a:t>
            </a:r>
            <a:r>
              <a:rPr lang="fr-FR" sz="2400" i="1" dirty="0" smtClean="0">
                <a:solidFill>
                  <a:srgbClr val="003399"/>
                </a:solidFill>
                <a:sym typeface="Symbol"/>
              </a:rPr>
              <a:t> M</a:t>
            </a:r>
            <a:r>
              <a:rPr lang="fr-FR" sz="2400" i="1" baseline="-25000" dirty="0" smtClean="0">
                <a:solidFill>
                  <a:srgbClr val="003399"/>
                </a:solidFill>
                <a:sym typeface="Symbol"/>
              </a:rPr>
              <a:t>Z</a:t>
            </a:r>
            <a:r>
              <a:rPr lang="fr-FR" sz="2400" i="1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400" i="1" dirty="0" err="1" smtClean="0">
                <a:solidFill>
                  <a:srgbClr val="003399"/>
                </a:solidFill>
                <a:sym typeface="Symbol"/>
              </a:rPr>
              <a:t>measurement</a:t>
            </a:r>
            <a:r>
              <a:rPr lang="fr-FR" sz="2400" i="1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400" i="1" dirty="0" err="1" smtClean="0">
                <a:solidFill>
                  <a:srgbClr val="003399"/>
                </a:solidFill>
                <a:sym typeface="Symbol"/>
              </a:rPr>
              <a:t>at</a:t>
            </a:r>
            <a:r>
              <a:rPr lang="fr-FR" sz="2400" i="1" dirty="0" smtClean="0">
                <a:solidFill>
                  <a:srgbClr val="003399"/>
                </a:solidFill>
                <a:sym typeface="Symbol"/>
              </a:rPr>
              <a:t> LEP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6216674"/>
            <a:ext cx="35814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 Report </a:t>
            </a:r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Volume 427 </a:t>
            </a:r>
          </a:p>
          <a:p>
            <a:pPr algn="l"/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Nos. 5-6 (May 2006) 257.</a:t>
            </a:r>
            <a:endParaRPr lang="fr-FR" sz="1800" i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231015" y="5313402"/>
            <a:ext cx="1805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3399"/>
                </a:solidFill>
                <a:sym typeface="Symbol"/>
              </a:rPr>
              <a:t>b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eam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energy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uncertainty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7231014" y="4906108"/>
            <a:ext cx="437329" cy="527538"/>
          </a:xfrm>
          <a:custGeom>
            <a:avLst/>
            <a:gdLst>
              <a:gd name="connsiteX0" fmla="*/ 414448 w 414448"/>
              <a:gd name="connsiteY0" fmla="*/ 0 h 527538"/>
              <a:gd name="connsiteX1" fmla="*/ 36379 w 414448"/>
              <a:gd name="connsiteY1" fmla="*/ 167054 h 527538"/>
              <a:gd name="connsiteX2" fmla="*/ 36379 w 414448"/>
              <a:gd name="connsiteY2" fmla="*/ 527538 h 52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448" h="527538">
                <a:moveTo>
                  <a:pt x="414448" y="0"/>
                </a:moveTo>
                <a:cubicBezTo>
                  <a:pt x="256919" y="39565"/>
                  <a:pt x="99390" y="79131"/>
                  <a:pt x="36379" y="167054"/>
                </a:cubicBezTo>
                <a:cubicBezTo>
                  <a:pt x="-26632" y="254977"/>
                  <a:pt x="4873" y="391257"/>
                  <a:pt x="36379" y="527538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4869FAF8-0445-4728-B2F1-F6DD2A1C88B0}" type="slidenum">
              <a:rPr lang="fr-FR" sz="1400" smtClean="0"/>
              <a:pPr eaLnBrk="1" hangingPunct="1"/>
              <a:t>18</a:t>
            </a:fld>
            <a:endParaRPr lang="fr-FR" sz="1400" smtClean="0"/>
          </a:p>
        </p:txBody>
      </p:sp>
      <p:sp>
        <p:nvSpPr>
          <p:cNvPr id="35843" name="Espace réservé du contenu 10"/>
          <p:cNvSpPr>
            <a:spLocks noGrp="1"/>
          </p:cNvSpPr>
          <p:nvPr>
            <p:ph idx="4294967295"/>
          </p:nvPr>
        </p:nvSpPr>
        <p:spPr>
          <a:xfrm>
            <a:off x="4786313" y="762000"/>
            <a:ext cx="4357687" cy="4029075"/>
          </a:xfrm>
        </p:spPr>
        <p:txBody>
          <a:bodyPr/>
          <a:lstStyle/>
          <a:p>
            <a:r>
              <a:rPr lang="fr-FR" dirty="0" err="1" smtClean="0"/>
              <a:t>tree-level</a:t>
            </a:r>
            <a:r>
              <a:rPr lang="fr-FR" dirty="0" smtClean="0"/>
              <a:t> SM </a:t>
            </a:r>
            <a:r>
              <a:rPr lang="fr-FR" dirty="0" err="1" smtClean="0"/>
              <a:t>prediction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Font typeface="Wingdings" pitchFamily="2" charset="2"/>
              <a:buNone/>
            </a:pPr>
            <a:r>
              <a:rPr lang="fr-FR" dirty="0" smtClean="0"/>
              <a:t>    </a:t>
            </a:r>
            <a:r>
              <a:rPr lang="fr-FR" dirty="0" smtClean="0">
                <a:sym typeface="Symbol" pitchFamily="18" charset="2"/>
              </a:rPr>
              <a:t> total </a:t>
            </a:r>
            <a:r>
              <a:rPr lang="fr-FR" dirty="0" err="1" smtClean="0"/>
              <a:t>width</a:t>
            </a:r>
            <a:r>
              <a:rPr lang="fr-FR" dirty="0" smtClean="0"/>
              <a:t>, and </a:t>
            </a:r>
            <a:r>
              <a:rPr lang="fr-FR" dirty="0" err="1" smtClean="0"/>
              <a:t>hence</a:t>
            </a:r>
            <a:r>
              <a:rPr lang="fr-FR" dirty="0" smtClean="0"/>
              <a:t> </a:t>
            </a:r>
            <a:r>
              <a:rPr lang="fr-FR" dirty="0" err="1" smtClean="0"/>
              <a:t>normalization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008000"/>
                </a:solidFill>
              </a:rPr>
              <a:t>depend</a:t>
            </a:r>
            <a:r>
              <a:rPr lang="fr-FR" dirty="0" smtClean="0">
                <a:solidFill>
                  <a:srgbClr val="008000"/>
                </a:solidFill>
              </a:rPr>
              <a:t> on N</a:t>
            </a:r>
            <a:r>
              <a:rPr lang="fr-FR" baseline="-25000" dirty="0" smtClean="0">
                <a:solidFill>
                  <a:srgbClr val="008000"/>
                </a:solidFill>
                <a:sym typeface="Symbol" pitchFamily="18" charset="2"/>
              </a:rPr>
              <a:t></a:t>
            </a:r>
            <a:r>
              <a:rPr lang="fr-FR" dirty="0" smtClean="0">
                <a:solidFill>
                  <a:srgbClr val="008000"/>
                </a:solidFill>
              </a:rPr>
              <a:t>  </a:t>
            </a:r>
            <a:endParaRPr lang="fr-FR" dirty="0" smtClean="0"/>
          </a:p>
          <a:p>
            <a:r>
              <a:rPr lang="fr-FR" dirty="0" smtClean="0"/>
              <a:t>data best </a:t>
            </a:r>
            <a:r>
              <a:rPr lang="fr-FR" dirty="0" err="1" smtClean="0"/>
              <a:t>agree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8000"/>
                </a:solidFill>
              </a:rPr>
              <a:t>N</a:t>
            </a:r>
            <a:r>
              <a:rPr lang="fr-FR" baseline="-25000" dirty="0" smtClean="0">
                <a:solidFill>
                  <a:srgbClr val="008000"/>
                </a:solidFill>
                <a:sym typeface="Symbol" pitchFamily="18" charset="2"/>
              </a:rPr>
              <a:t></a:t>
            </a:r>
            <a:r>
              <a:rPr lang="fr-FR" dirty="0" smtClean="0">
                <a:solidFill>
                  <a:srgbClr val="008000"/>
                </a:solidFill>
              </a:rPr>
              <a:t>=3</a:t>
            </a:r>
          </a:p>
          <a:p>
            <a:endParaRPr lang="fr-FR" dirty="0" smtClean="0"/>
          </a:p>
        </p:txBody>
      </p:sp>
      <p:pic>
        <p:nvPicPr>
          <p:cNvPr id="35844" name="Picture 2" descr="N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1" r="10672"/>
          <a:stretch>
            <a:fillRect/>
          </a:stretch>
        </p:blipFill>
        <p:spPr bwMode="auto">
          <a:xfrm>
            <a:off x="0" y="714375"/>
            <a:ext cx="47148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ZoneTexte 8"/>
          <p:cNvSpPr txBox="1">
            <a:spLocks noChangeArrowheads="1"/>
          </p:cNvSpPr>
          <p:nvPr/>
        </p:nvSpPr>
        <p:spPr bwMode="auto">
          <a:xfrm>
            <a:off x="2057400" y="152400"/>
            <a:ext cx="4699000" cy="461963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algn="l" eaLnBrk="1" hangingPunct="1"/>
            <a:r>
              <a:rPr lang="fr-FR" sz="2400" i="1">
                <a:sym typeface="Symbol" pitchFamily="18" charset="2"/>
              </a:rPr>
              <a:t>Back to the number of </a:t>
            </a:r>
            <a:r>
              <a:rPr lang="fr-FR" sz="2400" i="1">
                <a:solidFill>
                  <a:srgbClr val="FF0000"/>
                </a:solidFill>
                <a:sym typeface="Symbol" pitchFamily="18" charset="2"/>
              </a:rPr>
              <a:t>light ’s </a:t>
            </a:r>
            <a:endParaRPr lang="fr-FR" sz="2400" i="1">
              <a:sym typeface="Symbol" pitchFamily="18" charset="2"/>
            </a:endParaRP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5165725" y="2120900"/>
          <a:ext cx="2081213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6" name="Equation" r:id="rId4" imgW="1701800" imgH="711200" progId="Equation.3">
                  <p:embed/>
                </p:oleObj>
              </mc:Choice>
              <mc:Fallback>
                <p:oleObj name="Equation" r:id="rId4" imgW="17018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5725" y="2120900"/>
                        <a:ext cx="2081213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3"/>
          <p:cNvGraphicFramePr>
            <a:graphicFrameLocks noChangeAspect="1"/>
          </p:cNvGraphicFramePr>
          <p:nvPr/>
        </p:nvGraphicFramePr>
        <p:xfrm>
          <a:off x="5072063" y="1282700"/>
          <a:ext cx="384016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7" name="Equation" r:id="rId6" imgW="3136900" imgH="711200" progId="Equation.3">
                  <p:embed/>
                </p:oleObj>
              </mc:Choice>
              <mc:Fallback>
                <p:oleObj name="Equation" r:id="rId6" imgW="31369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1282700"/>
                        <a:ext cx="3840162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8" name="Object 4"/>
          <p:cNvGraphicFramePr>
            <a:graphicFrameLocks noChangeAspect="1"/>
          </p:cNvGraphicFramePr>
          <p:nvPr/>
        </p:nvGraphicFramePr>
        <p:xfrm>
          <a:off x="388938" y="5429250"/>
          <a:ext cx="8343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8" name="Equation" r:id="rId8" imgW="8343900" imgH="825500" progId="Equation.3">
                  <p:embed/>
                </p:oleObj>
              </mc:Choice>
              <mc:Fallback>
                <p:oleObj name="Equation" r:id="rId8" imgW="83439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5429250"/>
                        <a:ext cx="83439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space réservé du contenu 10"/>
          <p:cNvSpPr txBox="1">
            <a:spLocks/>
          </p:cNvSpPr>
          <p:nvPr/>
        </p:nvSpPr>
        <p:spPr bwMode="auto">
          <a:xfrm>
            <a:off x="142875" y="5000625"/>
            <a:ext cx="8715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fr-FR" sz="2200" kern="0" dirty="0" err="1">
                <a:solidFill>
                  <a:srgbClr val="003399"/>
                </a:solidFill>
                <a:latin typeface="Comic Sans MS"/>
              </a:rPr>
              <a:t>Precise</a:t>
            </a:r>
            <a:r>
              <a:rPr lang="fr-FR" sz="2200" kern="0" dirty="0">
                <a:solidFill>
                  <a:srgbClr val="003399"/>
                </a:solidFill>
                <a:latin typeface="Comic Sans MS"/>
              </a:rPr>
              <a:t> </a:t>
            </a:r>
            <a:r>
              <a:rPr lang="fr-FR" sz="2200" kern="0" dirty="0" err="1">
                <a:solidFill>
                  <a:srgbClr val="003399"/>
                </a:solidFill>
                <a:latin typeface="Comic Sans MS"/>
              </a:rPr>
              <a:t>measurement</a:t>
            </a:r>
            <a:r>
              <a:rPr lang="fr-FR" sz="2200" kern="0" dirty="0">
                <a:solidFill>
                  <a:srgbClr val="003399"/>
                </a:solidFill>
                <a:latin typeface="Comic Sans MS"/>
              </a:rPr>
              <a:t> of N</a:t>
            </a:r>
            <a:r>
              <a:rPr lang="fr-FR" sz="2200" kern="0" baseline="-25000" dirty="0">
                <a:solidFill>
                  <a:srgbClr val="003399"/>
                </a:solidFill>
                <a:latin typeface="Comic Sans MS"/>
                <a:sym typeface="Symbol"/>
              </a:rPr>
              <a:t></a:t>
            </a:r>
            <a:r>
              <a:rPr lang="fr-FR" sz="2200" kern="0" dirty="0">
                <a:solidFill>
                  <a:srgbClr val="003399"/>
                </a:solidFill>
                <a:latin typeface="Comic Sans MS"/>
                <a:sym typeface="Symbol"/>
              </a:rPr>
              <a:t> : </a:t>
            </a:r>
            <a:r>
              <a:rPr lang="fr-FR" sz="2200" kern="0" dirty="0" err="1">
                <a:solidFill>
                  <a:srgbClr val="003399"/>
                </a:solidFill>
                <a:latin typeface="Comic Sans MS"/>
                <a:sym typeface="Symbol"/>
              </a:rPr>
              <a:t>from</a:t>
            </a:r>
            <a:r>
              <a:rPr lang="fr-FR" sz="2200" kern="0" dirty="0">
                <a:solidFill>
                  <a:srgbClr val="003399"/>
                </a:solidFill>
                <a:latin typeface="Comic Sans MS"/>
                <a:sym typeface="Symbol"/>
              </a:rPr>
              <a:t> the </a:t>
            </a:r>
            <a:r>
              <a:rPr lang="fr-FR" sz="2200" kern="0" dirty="0" err="1">
                <a:solidFill>
                  <a:srgbClr val="003399"/>
                </a:solidFill>
                <a:latin typeface="Comic Sans MS"/>
                <a:sym typeface="Symbol"/>
              </a:rPr>
              <a:t>width</a:t>
            </a:r>
            <a:r>
              <a:rPr lang="fr-FR" sz="2200" kern="0" dirty="0">
                <a:solidFill>
                  <a:srgbClr val="003399"/>
                </a:solidFill>
                <a:latin typeface="Comic Sans MS"/>
                <a:sym typeface="Symbol"/>
              </a:rPr>
              <a:t> </a:t>
            </a:r>
            <a:r>
              <a:rPr lang="fr-FR" sz="2200" kern="0" dirty="0" err="1">
                <a:solidFill>
                  <a:srgbClr val="003399"/>
                </a:solidFill>
                <a:latin typeface="Comic Sans MS"/>
                <a:sym typeface="Symbol"/>
              </a:rPr>
              <a:t>measurements</a:t>
            </a:r>
            <a:endParaRPr lang="fr-FR" sz="2200" kern="0" baseline="-25000" dirty="0">
              <a:solidFill>
                <a:srgbClr val="003399"/>
              </a:solidFill>
              <a:latin typeface="Comic Sans MS"/>
              <a:sym typeface="Symbol"/>
            </a:endParaRPr>
          </a:p>
          <a:p>
            <a:pPr marL="342900" indent="-342900" algn="l">
              <a:spcBef>
                <a:spcPct val="20000"/>
              </a:spcBef>
              <a:buClr>
                <a:srgbClr val="FF6600"/>
              </a:buClr>
              <a:buFontTx/>
              <a:buChar char="o"/>
              <a:defRPr/>
            </a:pPr>
            <a:endParaRPr lang="fr-FR" sz="2200" kern="0" dirty="0">
              <a:latin typeface="Comic Sans MS"/>
            </a:endParaRPr>
          </a:p>
        </p:txBody>
      </p:sp>
      <p:sp>
        <p:nvSpPr>
          <p:cNvPr id="35850" name="ZoneTexte 16"/>
          <p:cNvSpPr txBox="1">
            <a:spLocks noChangeArrowheads="1"/>
          </p:cNvSpPr>
          <p:nvPr/>
        </p:nvSpPr>
        <p:spPr bwMode="auto">
          <a:xfrm>
            <a:off x="1071563" y="6357938"/>
            <a:ext cx="267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algn="l" eaLnBrk="1" hangingPunct="1"/>
            <a:r>
              <a:rPr lang="fr-FR" sz="2000">
                <a:sym typeface="Symbol" pitchFamily="18" charset="2"/>
              </a:rPr>
              <a:t>5.9430.016   (0.3%)</a:t>
            </a:r>
          </a:p>
        </p:txBody>
      </p:sp>
      <p:cxnSp>
        <p:nvCxnSpPr>
          <p:cNvPr id="35851" name="Connecteur droit avec flèche 18"/>
          <p:cNvCxnSpPr>
            <a:cxnSpLocks noChangeShapeType="1"/>
          </p:cNvCxnSpPr>
          <p:nvPr/>
        </p:nvCxnSpPr>
        <p:spPr bwMode="auto">
          <a:xfrm flipV="1">
            <a:off x="2714625" y="6000750"/>
            <a:ext cx="500063" cy="357188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2" name="ZoneTexte 11"/>
          <p:cNvSpPr txBox="1">
            <a:spLocks noChangeArrowheads="1"/>
          </p:cNvSpPr>
          <p:nvPr/>
        </p:nvSpPr>
        <p:spPr bwMode="auto">
          <a:xfrm>
            <a:off x="4714875" y="6315075"/>
            <a:ext cx="3113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algn="l" eaLnBrk="1" hangingPunct="1"/>
            <a:r>
              <a:rPr lang="fr-FR" sz="2000">
                <a:sym typeface="Symbol" pitchFamily="18" charset="2"/>
              </a:rPr>
              <a:t>0.50220.0002  (0.04%)</a:t>
            </a:r>
          </a:p>
        </p:txBody>
      </p:sp>
      <p:sp>
        <p:nvSpPr>
          <p:cNvPr id="35853" name="Forme libre 19"/>
          <p:cNvSpPr>
            <a:spLocks/>
          </p:cNvSpPr>
          <p:nvPr/>
        </p:nvSpPr>
        <p:spPr bwMode="auto">
          <a:xfrm>
            <a:off x="6665913" y="5961063"/>
            <a:ext cx="215900" cy="428625"/>
          </a:xfrm>
          <a:custGeom>
            <a:avLst/>
            <a:gdLst>
              <a:gd name="T0" fmla="*/ 11786 w 214423"/>
              <a:gd name="T1" fmla="*/ 24614 h 428846"/>
              <a:gd name="T2" fmla="*/ 235716 w 214423"/>
              <a:gd name="T3" fmla="*/ 66817 h 428846"/>
              <a:gd name="T4" fmla="*/ 0 w 214423"/>
              <a:gd name="T5" fmla="*/ 425542 h 428846"/>
              <a:gd name="T6" fmla="*/ 0 60000 65536"/>
              <a:gd name="T7" fmla="*/ 0 60000 65536"/>
              <a:gd name="T8" fmla="*/ 0 60000 65536"/>
              <a:gd name="T9" fmla="*/ 0 w 214423"/>
              <a:gd name="T10" fmla="*/ 0 h 428846"/>
              <a:gd name="T11" fmla="*/ 214423 w 214423"/>
              <a:gd name="T12" fmla="*/ 428846 h 4288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423" h="428846">
                <a:moveTo>
                  <a:pt x="10633" y="24809"/>
                </a:moveTo>
                <a:cubicBezTo>
                  <a:pt x="112528" y="12404"/>
                  <a:pt x="214423" y="0"/>
                  <a:pt x="212651" y="67339"/>
                </a:cubicBezTo>
                <a:cubicBezTo>
                  <a:pt x="210879" y="134678"/>
                  <a:pt x="105439" y="281762"/>
                  <a:pt x="0" y="428846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6929438" y="5572125"/>
            <a:ext cx="1928812" cy="36988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fr-FR" sz="1800">
              <a:solidFill>
                <a:srgbClr val="FF0000"/>
              </a:solidFill>
            </a:endParaRPr>
          </a:p>
        </p:txBody>
      </p:sp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66316" y="82120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FF66FF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FF66FF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91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71406" y="692696"/>
            <a:ext cx="9072594" cy="5715040"/>
          </a:xfrm>
        </p:spPr>
        <p:txBody>
          <a:bodyPr/>
          <a:lstStyle/>
          <a:p>
            <a:r>
              <a:rPr lang="fr-FR" sz="2400" dirty="0" smtClean="0"/>
              <a:t>Most </a:t>
            </a:r>
            <a:r>
              <a:rPr lang="fr-FR" sz="2400" dirty="0" err="1" smtClean="0"/>
              <a:t>precisely</a:t>
            </a:r>
            <a:r>
              <a:rPr lang="fr-FR" sz="2400" dirty="0" smtClean="0"/>
              <a:t> </a:t>
            </a:r>
            <a:r>
              <a:rPr lang="fr-FR" sz="2400" dirty="0" err="1" smtClean="0"/>
              <a:t>measured</a:t>
            </a:r>
            <a:r>
              <a:rPr lang="fr-FR" sz="2400" dirty="0" smtClean="0"/>
              <a:t> in e</a:t>
            </a:r>
            <a:r>
              <a:rPr lang="fr-FR" sz="2400" baseline="30000" dirty="0" smtClean="0"/>
              <a:t>+</a:t>
            </a:r>
            <a:r>
              <a:rPr lang="fr-FR" sz="2400" dirty="0" smtClean="0"/>
              <a:t>e</a:t>
            </a:r>
            <a:r>
              <a:rPr lang="fr-FR" sz="2400" baseline="30000" dirty="0" smtClean="0"/>
              <a:t>-</a:t>
            </a:r>
            <a:r>
              <a:rPr lang="fr-FR" sz="2400" dirty="0" smtClean="0"/>
              <a:t> collisions </a:t>
            </a:r>
            <a:r>
              <a:rPr lang="fr-FR" sz="2400" dirty="0" err="1" smtClean="0"/>
              <a:t>at</a:t>
            </a:r>
            <a:r>
              <a:rPr lang="fr-FR" sz="2400" dirty="0" smtClean="0"/>
              <a:t> </a:t>
            </a:r>
            <a:r>
              <a:rPr lang="fr-FR" sz="2400" dirty="0" smtClean="0">
                <a:sym typeface="Symbol"/>
              </a:rPr>
              <a:t>S~</a:t>
            </a:r>
            <a:r>
              <a:rPr lang="fr-FR" sz="2400" dirty="0" smtClean="0"/>
              <a:t>91 </a:t>
            </a:r>
            <a:r>
              <a:rPr lang="fr-FR" sz="2400" dirty="0" err="1" smtClean="0"/>
              <a:t>GeV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err="1" smtClean="0"/>
              <a:t>Origin</a:t>
            </a:r>
            <a:r>
              <a:rPr lang="fr-FR" sz="2400" dirty="0" smtClean="0"/>
              <a:t>: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parity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violation in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neutral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weak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interaction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                                    </a:t>
            </a:r>
          </a:p>
          <a:p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  </a:t>
            </a:r>
            <a:r>
              <a:rPr lang="fr-FR" b="1" dirty="0" smtClean="0">
                <a:sym typeface="Symbol"/>
              </a:rPr>
              <a:t>=</a:t>
            </a:r>
          </a:p>
          <a:p>
            <a:pPr>
              <a:buNone/>
            </a:pPr>
            <a:endParaRPr lang="fr-FR" b="1" dirty="0" smtClean="0">
              <a:sym typeface="Symbol"/>
            </a:endParaRPr>
          </a:p>
          <a:p>
            <a:pPr>
              <a:buNone/>
            </a:pPr>
            <a:endParaRPr lang="fr-FR" b="1" dirty="0" smtClean="0">
              <a:sym typeface="Symbol"/>
            </a:endParaRPr>
          </a:p>
          <a:p>
            <a:pPr>
              <a:buNone/>
            </a:pPr>
            <a:r>
              <a:rPr lang="fr-FR" b="1" dirty="0" smtClean="0">
                <a:sym typeface="Symbol"/>
              </a:rPr>
              <a:t>                            =</a:t>
            </a:r>
          </a:p>
          <a:p>
            <a:pPr>
              <a:buNone/>
            </a:pPr>
            <a:endParaRPr lang="fr-FR" b="1" dirty="0" smtClean="0">
              <a:sym typeface="Symbol"/>
            </a:endParaRPr>
          </a:p>
          <a:p>
            <a:pPr>
              <a:buNone/>
            </a:pPr>
            <a:endParaRPr lang="fr-FR" b="1" dirty="0" smtClean="0">
              <a:sym typeface="Symbol"/>
            </a:endParaRPr>
          </a:p>
          <a:p>
            <a:pPr>
              <a:buNone/>
            </a:pPr>
            <a:endParaRPr lang="fr-FR" b="1" dirty="0" smtClean="0">
              <a:sym typeface="Symbol"/>
            </a:endParaRPr>
          </a:p>
          <a:p>
            <a:pPr>
              <a:buNone/>
            </a:pPr>
            <a:r>
              <a:rPr lang="fr-FR" b="1" dirty="0" smtClean="0">
                <a:sym typeface="Symbol"/>
              </a:rPr>
              <a:t>	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if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g</a:t>
            </a:r>
            <a:r>
              <a:rPr lang="fr-FR" baseline="-25000" dirty="0" err="1" smtClean="0">
                <a:solidFill>
                  <a:srgbClr val="008000"/>
                </a:solidFill>
                <a:sym typeface="Symbol"/>
              </a:rPr>
              <a:t>a</a:t>
            </a:r>
            <a:r>
              <a:rPr lang="fr-FR" baseline="30000" dirty="0" err="1" smtClean="0">
                <a:solidFill>
                  <a:srgbClr val="008000"/>
                </a:solidFill>
                <a:sym typeface="Symbol"/>
              </a:rPr>
              <a:t>f</a:t>
            </a:r>
            <a:r>
              <a:rPr lang="fr-FR" baseline="30000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 0</a:t>
            </a:r>
            <a:r>
              <a:rPr lang="fr-FR" dirty="0" smtClean="0">
                <a:sym typeface="Symbol"/>
              </a:rPr>
              <a:t>, Z </a:t>
            </a:r>
            <a:r>
              <a:rPr lang="fr-FR" dirty="0" err="1" smtClean="0">
                <a:sym typeface="Symbol"/>
              </a:rPr>
              <a:t>couplings</a:t>
            </a:r>
            <a:r>
              <a:rPr lang="fr-FR" dirty="0" smtClean="0">
                <a:sym typeface="Symbol"/>
              </a:rPr>
              <a:t> to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right and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left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dirty="0" smtClean="0">
                <a:sym typeface="Symbol"/>
              </a:rPr>
              <a:t>fermions are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different</a:t>
            </a:r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 </a:t>
            </a:r>
            <a:r>
              <a:rPr lang="fr-FR" dirty="0" err="1" smtClean="0">
                <a:solidFill>
                  <a:srgbClr val="FF0000"/>
                </a:solidFill>
                <a:sym typeface="Symbol"/>
              </a:rPr>
              <a:t>asymmetries</a:t>
            </a:r>
            <a:r>
              <a:rPr lang="fr-FR" dirty="0" smtClean="0">
                <a:sym typeface="Symbol"/>
              </a:rPr>
              <a:t> in Z </a:t>
            </a:r>
            <a:r>
              <a:rPr lang="fr-FR" dirty="0" err="1" smtClean="0">
                <a:sym typeface="Symbol"/>
              </a:rPr>
              <a:t>couplings</a:t>
            </a:r>
            <a:r>
              <a:rPr lang="fr-FR" dirty="0" smtClean="0">
                <a:sym typeface="Symbol"/>
              </a:rPr>
              <a:t> to fermions : not as large as for the W but more </a:t>
            </a:r>
            <a:r>
              <a:rPr lang="fr-FR" dirty="0" err="1" smtClean="0">
                <a:sym typeface="Symbol"/>
              </a:rPr>
              <a:t>interesting</a:t>
            </a:r>
            <a:r>
              <a:rPr lang="fr-FR" dirty="0" smtClean="0">
                <a:sym typeface="Symbol"/>
              </a:rPr>
              <a:t> (</a:t>
            </a:r>
            <a:r>
              <a:rPr lang="fr-FR" dirty="0" err="1" smtClean="0">
                <a:sym typeface="Symbol"/>
              </a:rPr>
              <a:t>depend</a:t>
            </a:r>
            <a:r>
              <a:rPr lang="fr-FR" dirty="0" smtClean="0">
                <a:sym typeface="Symbol"/>
              </a:rPr>
              <a:t> on sin</a:t>
            </a:r>
            <a:r>
              <a:rPr lang="fr-FR" baseline="30000" dirty="0" smtClean="0">
                <a:sym typeface="Symbol"/>
              </a:rPr>
              <a:t>2</a:t>
            </a:r>
            <a:r>
              <a:rPr lang="fr-FR" dirty="0" smtClean="0">
                <a:sym typeface="Symbol"/>
              </a:rPr>
              <a:t></a:t>
            </a:r>
            <a:r>
              <a:rPr lang="fr-FR" baseline="-25000" dirty="0" smtClean="0">
                <a:sym typeface="Symbol"/>
              </a:rPr>
              <a:t>W</a:t>
            </a:r>
            <a:r>
              <a:rPr lang="fr-FR" dirty="0" smtClean="0">
                <a:sym typeface="Symbol"/>
              </a:rPr>
              <a:t>)</a:t>
            </a: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 algn="r">
              <a:buNone/>
            </a:pPr>
            <a:endParaRPr lang="fr-FR" dirty="0" smtClean="0">
              <a:sym typeface="Symbol"/>
            </a:endParaRPr>
          </a:p>
          <a:p>
            <a:endParaRPr lang="fr-FR" dirty="0" smtClean="0"/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pic>
        <p:nvPicPr>
          <p:cNvPr id="22" name="Image 21" descr="ann_ff.jpg"/>
          <p:cNvPicPr>
            <a:picLocks noChangeAspect="1"/>
          </p:cNvPicPr>
          <p:nvPr/>
        </p:nvPicPr>
        <p:blipFill>
          <a:blip r:embed="rId4" cstate="print"/>
          <a:srcRect l="16097" t="80209" r="63266"/>
          <a:stretch>
            <a:fillRect/>
          </a:stretch>
        </p:blipFill>
        <p:spPr>
          <a:xfrm>
            <a:off x="1071538" y="2276872"/>
            <a:ext cx="1643074" cy="2229847"/>
          </a:xfrm>
          <a:prstGeom prst="rect">
            <a:avLst/>
          </a:prstGeom>
        </p:spPr>
      </p:pic>
      <p:sp>
        <p:nvSpPr>
          <p:cNvPr id="28" name="Rectangle 28"/>
          <p:cNvSpPr>
            <a:spLocks noGrp="1" noChangeArrowheads="1"/>
          </p:cNvSpPr>
          <p:nvPr>
            <p:ph type="title"/>
          </p:nvPr>
        </p:nvSpPr>
        <p:spPr>
          <a:xfrm>
            <a:off x="3298656" y="71000"/>
            <a:ext cx="2857520" cy="642918"/>
          </a:xfrm>
        </p:spPr>
        <p:txBody>
          <a:bodyPr/>
          <a:lstStyle/>
          <a:p>
            <a:r>
              <a:rPr lang="fr-FR" sz="2800" dirty="0" err="1" smtClean="0"/>
              <a:t>Asymmetries</a:t>
            </a:r>
            <a:endParaRPr lang="fr-FR" sz="2800" u="sng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19</a:t>
            </a:fld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3174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62948"/>
              </p:ext>
            </p:extLst>
          </p:nvPr>
        </p:nvGraphicFramePr>
        <p:xfrm>
          <a:off x="5357818" y="2204864"/>
          <a:ext cx="30718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" name="Equation" r:id="rId5" imgW="2565360" imgH="698400" progId="Equation.3">
                  <p:embed/>
                </p:oleObj>
              </mc:Choice>
              <mc:Fallback>
                <p:oleObj name="Equation" r:id="rId5" imgW="2565360" imgH="698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2204864"/>
                        <a:ext cx="307181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Ellipse 17"/>
          <p:cNvSpPr/>
          <p:nvPr/>
        </p:nvSpPr>
        <p:spPr bwMode="auto">
          <a:xfrm>
            <a:off x="1599610" y="3256936"/>
            <a:ext cx="214314" cy="214314"/>
          </a:xfrm>
          <a:prstGeom prst="ellipse">
            <a:avLst/>
          </a:prstGeom>
          <a:solidFill>
            <a:srgbClr val="FF00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 bwMode="auto">
          <a:xfrm>
            <a:off x="4643438" y="2492896"/>
            <a:ext cx="214314" cy="214314"/>
          </a:xfrm>
          <a:prstGeom prst="ellipse">
            <a:avLst/>
          </a:prstGeom>
          <a:solidFill>
            <a:srgbClr val="FF00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68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155704"/>
              </p:ext>
            </p:extLst>
          </p:nvPr>
        </p:nvGraphicFramePr>
        <p:xfrm>
          <a:off x="3786182" y="3501008"/>
          <a:ext cx="489743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1" name="Equation" r:id="rId7" imgW="3504960" imgH="444240" progId="Equation.3">
                  <p:embed/>
                </p:oleObj>
              </mc:Choice>
              <mc:Fallback>
                <p:oleObj name="Equation" r:id="rId7" imgW="3504960" imgH="4442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3501008"/>
                        <a:ext cx="4897437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3571868" y="4365104"/>
            <a:ext cx="2746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left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handed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fermions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286512" y="4581128"/>
            <a:ext cx="288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right-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handed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fermions</a:t>
            </a:r>
          </a:p>
        </p:txBody>
      </p:sp>
      <p:cxnSp>
        <p:nvCxnSpPr>
          <p:cNvPr id="31" name="Connecteur droit avec flèche 30"/>
          <p:cNvCxnSpPr/>
          <p:nvPr/>
        </p:nvCxnSpPr>
        <p:spPr bwMode="auto">
          <a:xfrm flipV="1">
            <a:off x="5887491" y="4051617"/>
            <a:ext cx="500066" cy="35719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Connecteur droit avec flèche 35"/>
          <p:cNvCxnSpPr/>
          <p:nvPr/>
        </p:nvCxnSpPr>
        <p:spPr bwMode="auto">
          <a:xfrm rot="5400000" flipH="1" flipV="1">
            <a:off x="7822429" y="4141747"/>
            <a:ext cx="500066" cy="2857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71934" y="1000108"/>
            <a:ext cx="4143404" cy="1285876"/>
          </a:xfrm>
          <a:ln w="57150">
            <a:solidFill>
              <a:schemeClr val="bg2"/>
            </a:solidFill>
          </a:ln>
        </p:spPr>
        <p:txBody>
          <a:bodyPr/>
          <a:lstStyle/>
          <a:p>
            <a:r>
              <a:rPr lang="fr-FR" sz="5400" dirty="0" smtClean="0"/>
              <a:t>Lecture 3</a:t>
            </a:r>
            <a:endParaRPr lang="fr-FR" sz="5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44" y="4071942"/>
            <a:ext cx="8858280" cy="221457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The </a:t>
            </a:r>
            <a:r>
              <a:rPr lang="fr-FR" dirty="0" err="1" smtClean="0"/>
              <a:t>electroweak</a:t>
            </a:r>
            <a:r>
              <a:rPr lang="fr-FR" dirty="0" smtClean="0"/>
              <a:t> observables, </a:t>
            </a:r>
            <a:r>
              <a:rPr lang="fr-FR" dirty="0" err="1" smtClean="0"/>
              <a:t>definitions</a:t>
            </a:r>
            <a:r>
              <a:rPr lang="fr-FR" dirty="0" smtClean="0"/>
              <a:t> and </a:t>
            </a:r>
            <a:r>
              <a:rPr lang="fr-FR" dirty="0" err="1" smtClean="0"/>
              <a:t>measurements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smtClean="0"/>
              <a:t>Standard Model </a:t>
            </a:r>
            <a:r>
              <a:rPr lang="fr-FR" dirty="0" err="1" smtClean="0"/>
              <a:t>calculations</a:t>
            </a:r>
            <a:r>
              <a:rPr lang="fr-FR" dirty="0" smtClean="0"/>
              <a:t> </a:t>
            </a:r>
            <a:r>
              <a:rPr lang="fr-FR" dirty="0" err="1" smtClean="0"/>
              <a:t>beyond</a:t>
            </a:r>
            <a:r>
              <a:rPr lang="fr-FR" dirty="0" smtClean="0"/>
              <a:t> </a:t>
            </a:r>
            <a:r>
              <a:rPr lang="fr-FR" dirty="0" err="1" smtClean="0"/>
              <a:t>tree</a:t>
            </a:r>
            <a:r>
              <a:rPr lang="fr-FR" dirty="0" smtClean="0"/>
              <a:t>-</a:t>
            </a:r>
            <a:r>
              <a:rPr lang="fr-FR" dirty="0" err="1" smtClean="0"/>
              <a:t>level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Tests of the Standard Model</a:t>
            </a:r>
          </a:p>
          <a:p>
            <a:pPr marL="457200" indent="-45720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428728" y="3286124"/>
            <a:ext cx="6636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i="1" dirty="0" smtClean="0">
                <a:solidFill>
                  <a:srgbClr val="008000"/>
                </a:solidFill>
                <a:sym typeface="Symbol"/>
              </a:rPr>
              <a:t>Tests of the Standard Model</a:t>
            </a:r>
          </a:p>
        </p:txBody>
      </p:sp>
      <p:pic>
        <p:nvPicPr>
          <p:cNvPr id="8" name="Image 7" descr="Red_Fuji_southern_wind_clear_mor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3522" cy="3214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785794"/>
            <a:ext cx="9144000" cy="5715040"/>
          </a:xfrm>
        </p:spPr>
        <p:txBody>
          <a:bodyPr/>
          <a:lstStyle/>
          <a:p>
            <a:r>
              <a:rPr lang="fr-FR" sz="2400" dirty="0" err="1" smtClean="0">
                <a:solidFill>
                  <a:srgbClr val="008000"/>
                </a:solidFill>
              </a:rPr>
              <a:t>Forward</a:t>
            </a:r>
            <a:r>
              <a:rPr lang="fr-FR" sz="2400" dirty="0" smtClean="0">
                <a:solidFill>
                  <a:srgbClr val="008000"/>
                </a:solidFill>
              </a:rPr>
              <a:t>-</a:t>
            </a:r>
            <a:r>
              <a:rPr lang="fr-FR" sz="2400" dirty="0" err="1" smtClean="0">
                <a:solidFill>
                  <a:srgbClr val="008000"/>
                </a:solidFill>
              </a:rPr>
              <a:t>backward</a:t>
            </a:r>
            <a:r>
              <a:rPr lang="fr-FR" sz="2400" dirty="0" smtClean="0">
                <a:solidFill>
                  <a:srgbClr val="008000"/>
                </a:solidFill>
              </a:rPr>
              <a:t> </a:t>
            </a:r>
            <a:r>
              <a:rPr lang="fr-FR" sz="2400" dirty="0" err="1" smtClean="0">
                <a:solidFill>
                  <a:srgbClr val="008000"/>
                </a:solidFill>
              </a:rPr>
              <a:t>asymmetry</a:t>
            </a:r>
            <a:r>
              <a:rPr lang="fr-FR" sz="2400" dirty="0" smtClean="0"/>
              <a:t>: </a:t>
            </a:r>
            <a:r>
              <a:rPr lang="fr-FR" sz="2400" dirty="0" err="1" smtClean="0"/>
              <a:t>asymmetry</a:t>
            </a:r>
            <a:r>
              <a:rPr lang="fr-FR" sz="2400" dirty="0" smtClean="0"/>
              <a:t> of the </a:t>
            </a:r>
            <a:r>
              <a:rPr lang="fr-FR" sz="2400" dirty="0" smtClean="0">
                <a:solidFill>
                  <a:srgbClr val="FF0000"/>
                </a:solidFill>
              </a:rPr>
              <a:t>Z</a:t>
            </a:r>
            <a:r>
              <a:rPr lang="fr-FR" sz="2400" dirty="0" smtClean="0"/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decay</a:t>
            </a:r>
            <a:r>
              <a:rPr lang="fr-FR" sz="2400" dirty="0" smtClean="0"/>
              <a:t> </a:t>
            </a:r>
            <a:r>
              <a:rPr lang="fr-FR" sz="2400" dirty="0" err="1" smtClean="0"/>
              <a:t>product</a:t>
            </a:r>
            <a:r>
              <a:rPr lang="fr-FR" sz="2400" dirty="0" smtClean="0"/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angular</a:t>
            </a:r>
            <a:r>
              <a:rPr lang="fr-FR" sz="2400" dirty="0" smtClean="0">
                <a:solidFill>
                  <a:srgbClr val="FF0000"/>
                </a:solidFill>
              </a:rPr>
              <a:t> distribution </a:t>
            </a:r>
            <a:r>
              <a:rPr lang="fr-FR" sz="2400" dirty="0" smtClean="0"/>
              <a:t>(</a:t>
            </a:r>
            <a:r>
              <a:rPr lang="fr-FR" sz="2400" dirty="0" smtClean="0">
                <a:sym typeface="Symbol"/>
              </a:rPr>
              <a:t>fermion)</a:t>
            </a:r>
            <a:endParaRPr lang="fr-FR" sz="2400" dirty="0" smtClean="0">
              <a:solidFill>
                <a:srgbClr val="00800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2400" dirty="0" smtClean="0">
                <a:solidFill>
                  <a:srgbClr val="008000"/>
                </a:solidFill>
                <a:sym typeface="Symbol"/>
              </a:rPr>
              <a:t>Polarisation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asymmetry</a:t>
            </a:r>
            <a:r>
              <a:rPr lang="fr-FR" sz="2400" dirty="0" smtClean="0">
                <a:sym typeface="Symbol"/>
              </a:rPr>
              <a:t>: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sz="2400" dirty="0" err="1" smtClean="0">
                <a:sym typeface="Symbol"/>
              </a:rPr>
              <a:t>asymmetry</a:t>
            </a:r>
            <a:r>
              <a:rPr lang="fr-FR" sz="2400" dirty="0" smtClean="0">
                <a:sym typeface="Symbol"/>
              </a:rPr>
              <a:t> of the rates of the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Z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decay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polarised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final-states </a:t>
            </a:r>
            <a:r>
              <a:rPr lang="fr-FR" sz="2400" dirty="0" smtClean="0">
                <a:sym typeface="Symbol"/>
              </a:rPr>
              <a:t> (</a:t>
            </a:r>
            <a:r>
              <a:rPr lang="fr-FR" sz="2400" dirty="0" err="1" smtClean="0">
                <a:sym typeface="Symbol"/>
              </a:rPr>
              <a:t>can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err="1" smtClean="0">
                <a:sym typeface="Symbol"/>
              </a:rPr>
              <a:t>be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err="1" smtClean="0">
                <a:sym typeface="Symbol"/>
              </a:rPr>
              <a:t>measured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only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for ’s</a:t>
            </a:r>
            <a:r>
              <a:rPr lang="fr-FR" sz="2400" dirty="0" smtClean="0">
                <a:sym typeface="Symbol"/>
              </a:rPr>
              <a:t>) </a:t>
            </a:r>
          </a:p>
          <a:p>
            <a:endParaRPr lang="fr-FR" dirty="0" smtClean="0"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more </a:t>
            </a:r>
            <a:r>
              <a:rPr lang="fr-FR" dirty="0" err="1" smtClean="0">
                <a:sym typeface="Symbol"/>
              </a:rPr>
              <a:t>generally</a:t>
            </a:r>
            <a:r>
              <a:rPr lang="fr-FR" dirty="0" smtClean="0">
                <a:sym typeface="Symbol"/>
              </a:rPr>
              <a:t>                         </a:t>
            </a: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Left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-right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asymmetry</a:t>
            </a:r>
            <a:r>
              <a:rPr lang="fr-FR" sz="2400" dirty="0" smtClean="0">
                <a:sym typeface="Symbol"/>
              </a:rPr>
              <a:t>: </a:t>
            </a:r>
            <a:r>
              <a:rPr lang="fr-FR" sz="2400" dirty="0" err="1" smtClean="0">
                <a:sym typeface="Symbol"/>
              </a:rPr>
              <a:t>asymmetry</a:t>
            </a:r>
            <a:r>
              <a:rPr lang="fr-FR" sz="2400" dirty="0" smtClean="0">
                <a:sym typeface="Symbol"/>
              </a:rPr>
              <a:t> of the cross-sections </a:t>
            </a:r>
            <a:r>
              <a:rPr lang="fr-FR" sz="2400" dirty="0" err="1" smtClean="0">
                <a:sym typeface="Symbol"/>
              </a:rPr>
              <a:t>with</a:t>
            </a:r>
            <a:r>
              <a:rPr lang="fr-FR" sz="2400" dirty="0" smtClean="0">
                <a:sym typeface="Symbol"/>
              </a:rPr>
              <a:t> incident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polarized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electron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beams</a:t>
            </a:r>
            <a:endParaRPr lang="fr-FR" sz="2400" dirty="0" smtClean="0">
              <a:solidFill>
                <a:srgbClr val="FF0000"/>
              </a:solidFill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</a:t>
            </a:r>
          </a:p>
          <a:p>
            <a:pPr>
              <a:buNone/>
            </a:pPr>
            <a:r>
              <a:rPr lang="fr-FR" dirty="0" smtClean="0">
                <a:solidFill>
                  <a:srgbClr val="008000"/>
                </a:solidFill>
                <a:sym typeface="Symbol"/>
              </a:rPr>
              <a:t>                                              </a:t>
            </a:r>
            <a:r>
              <a:rPr lang="fr-FR" dirty="0" smtClean="0">
                <a:sym typeface="Symbol"/>
              </a:rPr>
              <a:t>more </a:t>
            </a:r>
            <a:r>
              <a:rPr lang="fr-FR" dirty="0" err="1" smtClean="0">
                <a:sym typeface="Symbol"/>
              </a:rPr>
              <a:t>generally</a:t>
            </a:r>
            <a:endParaRPr lang="fr-FR" dirty="0" smtClean="0">
              <a:sym typeface="Symbol"/>
            </a:endParaRPr>
          </a:p>
          <a:p>
            <a:pPr>
              <a:buNone/>
            </a:pPr>
            <a:endParaRPr lang="fr-FR" b="1" dirty="0" smtClean="0">
              <a:sym typeface="Symbol"/>
            </a:endParaRPr>
          </a:p>
          <a:p>
            <a:pPr>
              <a:buNone/>
            </a:pPr>
            <a:endParaRPr lang="fr-FR" b="1" dirty="0" smtClean="0">
              <a:sym typeface="Symbol"/>
            </a:endParaRPr>
          </a:p>
          <a:p>
            <a:pPr>
              <a:buNone/>
            </a:pPr>
            <a:r>
              <a:rPr lang="fr-FR" b="1" dirty="0" smtClean="0">
                <a:sym typeface="Symbol"/>
              </a:rPr>
              <a:t>                       </a:t>
            </a: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20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2857488" y="142852"/>
            <a:ext cx="3608680" cy="461665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i="1" dirty="0" err="1" smtClean="0">
                <a:solidFill>
                  <a:srgbClr val="003399"/>
                </a:solidFill>
                <a:sym typeface="Symbol"/>
              </a:rPr>
              <a:t>Asymmetry</a:t>
            </a:r>
            <a:r>
              <a:rPr lang="fr-FR" sz="2400" i="1" dirty="0" smtClean="0">
                <a:solidFill>
                  <a:srgbClr val="003399"/>
                </a:solidFill>
                <a:sym typeface="Symbol"/>
              </a:rPr>
              <a:t> observables</a:t>
            </a: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857224" y="1714488"/>
          <a:ext cx="71501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2" name="Equation" r:id="rId4" imgW="5956200" imgH="495000" progId="Equation.3">
                  <p:embed/>
                </p:oleObj>
              </mc:Choice>
              <mc:Fallback>
                <p:oleObj name="Equation" r:id="rId4" imgW="5956200" imgH="495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1714488"/>
                        <a:ext cx="7150100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521530"/>
              </p:ext>
            </p:extLst>
          </p:nvPr>
        </p:nvGraphicFramePr>
        <p:xfrm>
          <a:off x="704690" y="3875261"/>
          <a:ext cx="708501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3" name="Equation" r:id="rId6" imgW="5905440" imgH="647640" progId="Equation.3">
                  <p:embed/>
                </p:oleObj>
              </mc:Choice>
              <mc:Fallback>
                <p:oleObj name="Equation" r:id="rId6" imgW="5905440" imgH="647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90" y="3875261"/>
                        <a:ext cx="7085013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021296"/>
              </p:ext>
            </p:extLst>
          </p:nvPr>
        </p:nvGraphicFramePr>
        <p:xfrm>
          <a:off x="455641" y="5819477"/>
          <a:ext cx="825976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4" name="Equation" r:id="rId8" imgW="6883200" imgH="647640" progId="Equation.3">
                  <p:embed/>
                </p:oleObj>
              </mc:Choice>
              <mc:Fallback>
                <p:oleObj name="Equation" r:id="rId8" imgW="6883200" imgH="647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41" y="5819477"/>
                        <a:ext cx="8259763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286380" y="2314510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3399"/>
                </a:solidFill>
                <a:latin typeface="Comic Sans MS"/>
                <a:sym typeface="Symbol"/>
              </a:rPr>
              <a:t>"</a:t>
            </a:r>
            <a:r>
              <a:rPr lang="fr-FR" sz="2000" i="1" dirty="0" err="1" smtClean="0">
                <a:solidFill>
                  <a:srgbClr val="003399"/>
                </a:solidFill>
                <a:sym typeface="Symbol"/>
              </a:rPr>
              <a:t>asymmetry</a:t>
            </a:r>
            <a:r>
              <a:rPr lang="fr-FR" sz="2000" i="1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i="1" dirty="0" err="1" smtClean="0">
                <a:solidFill>
                  <a:srgbClr val="003399"/>
                </a:solidFill>
                <a:sym typeface="Symbol"/>
              </a:rPr>
              <a:t>parameter</a:t>
            </a:r>
            <a:r>
              <a:rPr lang="fr-FR" sz="2000" i="1" dirty="0" smtClean="0">
                <a:solidFill>
                  <a:srgbClr val="003399"/>
                </a:solidFill>
                <a:latin typeface="Comic Sans MS"/>
                <a:sym typeface="Symbol"/>
              </a:rPr>
              <a:t>"</a:t>
            </a:r>
            <a:endParaRPr lang="fr-FR" sz="2000" i="1" dirty="0" smtClean="0">
              <a:solidFill>
                <a:srgbClr val="003399"/>
              </a:solidFill>
              <a:sym typeface="Symbol"/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 rot="5400000" flipH="1" flipV="1">
            <a:off x="5965041" y="2178835"/>
            <a:ext cx="285752" cy="21431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ZoneTexte 12"/>
          <p:cNvSpPr txBox="1">
            <a:spLocks noChangeArrowheads="1"/>
          </p:cNvSpPr>
          <p:nvPr/>
        </p:nvSpPr>
        <p:spPr bwMode="auto">
          <a:xfrm>
            <a:off x="66316" y="82120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142852"/>
            <a:ext cx="407193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i="1" u="sng" dirty="0" err="1" smtClean="0">
                <a:solidFill>
                  <a:srgbClr val="003399"/>
                </a:solidFill>
                <a:sym typeface="Symbol"/>
              </a:rPr>
              <a:t>Example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: A</a:t>
            </a:r>
            <a:r>
              <a:rPr lang="fr-FR" sz="2200" i="1" baseline="-25000" dirty="0" smtClean="0">
                <a:solidFill>
                  <a:srgbClr val="003399"/>
                </a:solidFill>
                <a:sym typeface="Symbol"/>
              </a:rPr>
              <a:t>FB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200" i="1" dirty="0" err="1" smtClean="0">
                <a:solidFill>
                  <a:srgbClr val="003399"/>
                </a:solidFill>
                <a:sym typeface="Symbol"/>
              </a:rPr>
              <a:t>asymmetry</a:t>
            </a:r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r>
              <a:rPr lang="fr-FR" sz="2200" i="1" dirty="0" err="1" smtClean="0">
                <a:solidFill>
                  <a:srgbClr val="003399"/>
                </a:solidFill>
                <a:sym typeface="Symbol"/>
              </a:rPr>
              <a:t>angular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 distribution </a:t>
            </a:r>
            <a:r>
              <a:rPr lang="fr-FR" sz="2200" i="1" dirty="0" err="1" smtClean="0">
                <a:solidFill>
                  <a:srgbClr val="003399"/>
                </a:solidFill>
                <a:sym typeface="Symbol"/>
              </a:rPr>
              <a:t>at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pole 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(</a:t>
            </a:r>
            <a:r>
              <a:rPr lang="fr-FR" sz="2200" i="1" dirty="0" err="1" smtClean="0">
                <a:solidFill>
                  <a:srgbClr val="003399"/>
                </a:solidFill>
                <a:sym typeface="Symbol"/>
              </a:rPr>
              <a:t>slide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 10)</a:t>
            </a: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as a </a:t>
            </a:r>
            <a:r>
              <a:rPr lang="fr-FR" sz="2200" i="1" dirty="0" err="1" smtClean="0">
                <a:solidFill>
                  <a:srgbClr val="003399"/>
                </a:solidFill>
                <a:sym typeface="Symbol"/>
              </a:rPr>
              <a:t>function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 of A</a:t>
            </a:r>
            <a:r>
              <a:rPr lang="fr-FR" sz="2200" i="1" baseline="-25000" dirty="0" smtClean="0">
                <a:solidFill>
                  <a:srgbClr val="003399"/>
                </a:solidFill>
                <a:sym typeface="Symbol"/>
              </a:rPr>
              <a:t>FB</a:t>
            </a:r>
            <a:r>
              <a:rPr lang="fr-FR" sz="2200" i="1" dirty="0" smtClean="0">
                <a:solidFill>
                  <a:srgbClr val="003399"/>
                </a:solidFill>
                <a:sym typeface="Symbol"/>
              </a:rPr>
              <a:t>:</a:t>
            </a: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  <a:p>
            <a:endParaRPr lang="fr-FR" sz="2200" i="1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90C8A-6A48-403F-97EF-F8A73667DFA7}" type="slidenum">
              <a:rPr lang="fr-FR"/>
              <a:pPr/>
              <a:t>21</a:t>
            </a:fld>
            <a:endParaRPr lang="fr-FR"/>
          </a:p>
        </p:txBody>
      </p:sp>
      <p:pic>
        <p:nvPicPr>
          <p:cNvPr id="39942" name="Picture 6" descr="physrep_55"/>
          <p:cNvPicPr>
            <a:picLocks noChangeAspect="1" noChangeArrowheads="1"/>
          </p:cNvPicPr>
          <p:nvPr/>
        </p:nvPicPr>
        <p:blipFill>
          <a:blip r:embed="rId3" cstate="print"/>
          <a:srcRect l="51971" t="11334" r="12912" b="54823"/>
          <a:stretch>
            <a:fillRect/>
          </a:stretch>
        </p:blipFill>
        <p:spPr bwMode="auto">
          <a:xfrm>
            <a:off x="4123592" y="0"/>
            <a:ext cx="5029200" cy="6858000"/>
          </a:xfrm>
          <a:prstGeom prst="rect">
            <a:avLst/>
          </a:prstGeom>
          <a:noFill/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0" y="6216674"/>
            <a:ext cx="35814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 Report </a:t>
            </a:r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Volume 427 </a:t>
            </a:r>
          </a:p>
          <a:p>
            <a:pPr algn="l"/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Nos. 5-6 (May 2006) 257.</a:t>
            </a:r>
            <a:endParaRPr lang="fr-FR" sz="1800" i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500298" y="2915652"/>
            <a:ext cx="1423788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</a:rPr>
              <a:t>asymmetric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2500298" y="1259468"/>
            <a:ext cx="1305165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</a:rPr>
              <a:t>symmetric</a:t>
            </a:r>
            <a:endParaRPr lang="fr-FR" dirty="0">
              <a:solidFill>
                <a:srgbClr val="008000"/>
              </a:solidFill>
            </a:endParaRPr>
          </a:p>
        </p:txBody>
      </p:sp>
      <p:graphicFrame>
        <p:nvGraphicFramePr>
          <p:cNvPr id="4915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674242"/>
              </p:ext>
            </p:extLst>
          </p:nvPr>
        </p:nvGraphicFramePr>
        <p:xfrm>
          <a:off x="214282" y="1571824"/>
          <a:ext cx="3860800" cy="12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7" name="Equation" r:id="rId4" imgW="3504960" imgH="1422360" progId="Equation.3">
                  <p:embed/>
                </p:oleObj>
              </mc:Choice>
              <mc:Fallback>
                <p:oleObj name="Equation" r:id="rId4" imgW="3504960" imgH="14223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571824"/>
                        <a:ext cx="3860800" cy="1281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cteur droit avec flèche 15"/>
          <p:cNvCxnSpPr/>
          <p:nvPr/>
        </p:nvCxnSpPr>
        <p:spPr bwMode="auto">
          <a:xfrm rot="16200000" flipH="1">
            <a:off x="3000364" y="1847104"/>
            <a:ext cx="500066" cy="7143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cteur droit avec flèche 17"/>
          <p:cNvCxnSpPr/>
          <p:nvPr/>
        </p:nvCxnSpPr>
        <p:spPr bwMode="auto">
          <a:xfrm rot="10800000">
            <a:off x="2095023" y="2808495"/>
            <a:ext cx="426142" cy="21431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91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11338"/>
              </p:ext>
            </p:extLst>
          </p:nvPr>
        </p:nvGraphicFramePr>
        <p:xfrm>
          <a:off x="428596" y="3891260"/>
          <a:ext cx="324485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8" name="Equation" r:id="rId6" imgW="2654280" imgH="977760" progId="Equation.3">
                  <p:embed/>
                </p:oleObj>
              </mc:Choice>
              <mc:Fallback>
                <p:oleObj name="Equation" r:id="rId6" imgW="2654280" imgH="9777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3891260"/>
                        <a:ext cx="3244850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928662" y="5357826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tiny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effect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: A</a:t>
            </a:r>
            <a:r>
              <a:rPr lang="fr-FR" sz="2000" baseline="30000" dirty="0" smtClean="0">
                <a:solidFill>
                  <a:srgbClr val="003399"/>
                </a:solidFill>
                <a:sym typeface="Symbol"/>
              </a:rPr>
              <a:t>0,</a:t>
            </a:r>
            <a:r>
              <a:rPr lang="fr-FR" sz="2000" baseline="30000" dirty="0" err="1" smtClean="0">
                <a:solidFill>
                  <a:srgbClr val="003399"/>
                </a:solidFill>
                <a:sym typeface="Symbol"/>
              </a:rPr>
              <a:t>l</a:t>
            </a:r>
            <a:r>
              <a:rPr lang="fr-FR" sz="2000" baseline="-25000" dirty="0" err="1" smtClean="0">
                <a:solidFill>
                  <a:srgbClr val="003399"/>
                </a:solidFill>
                <a:sym typeface="Symbol"/>
              </a:rPr>
              <a:t>FB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~ 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0.02</a:t>
            </a:r>
          </a:p>
        </p:txBody>
      </p:sp>
      <p:cxnSp>
        <p:nvCxnSpPr>
          <p:cNvPr id="23" name="Connecteur droit avec flèche 22"/>
          <p:cNvCxnSpPr/>
          <p:nvPr/>
        </p:nvCxnSpPr>
        <p:spPr bwMode="auto">
          <a:xfrm rot="5400000" flipH="1" flipV="1">
            <a:off x="2321703" y="5122389"/>
            <a:ext cx="500066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upe 3"/>
          <p:cNvGrpSpPr/>
          <p:nvPr/>
        </p:nvGrpSpPr>
        <p:grpSpPr>
          <a:xfrm>
            <a:off x="4949624" y="3125498"/>
            <a:ext cx="4068000" cy="2437200"/>
            <a:chOff x="4949624" y="3125498"/>
            <a:chExt cx="4068000" cy="2437200"/>
          </a:xfrm>
        </p:grpSpPr>
        <p:sp>
          <p:nvSpPr>
            <p:cNvPr id="2" name="Rectangle 1"/>
            <p:cNvSpPr/>
            <p:nvPr/>
          </p:nvSpPr>
          <p:spPr>
            <a:xfrm>
              <a:off x="4949624" y="3582698"/>
              <a:ext cx="4068000" cy="19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03224" y="3125498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fr-FR" dirty="0" smtClean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142852"/>
            <a:ext cx="7056784" cy="571504"/>
          </a:xfrm>
        </p:spPr>
        <p:txBody>
          <a:bodyPr/>
          <a:lstStyle/>
          <a:p>
            <a:r>
              <a:rPr lang="fr-FR" sz="2800" dirty="0" err="1" smtClean="0"/>
              <a:t>Summary</a:t>
            </a:r>
            <a:r>
              <a:rPr lang="fr-FR" sz="2800" dirty="0" smtClean="0"/>
              <a:t> 1: </a:t>
            </a:r>
            <a:r>
              <a:rPr lang="fr-FR" sz="2800" dirty="0" err="1" smtClean="0"/>
              <a:t>electroweak</a:t>
            </a:r>
            <a:r>
              <a:rPr lang="fr-FR" sz="2800" dirty="0" smtClean="0"/>
              <a:t> observables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76" y="857232"/>
            <a:ext cx="8929718" cy="5857916"/>
          </a:xfrm>
          <a:ln w="38100">
            <a:solidFill>
              <a:srgbClr val="008000"/>
            </a:solidFill>
          </a:ln>
        </p:spPr>
        <p:txBody>
          <a:bodyPr/>
          <a:lstStyle/>
          <a:p>
            <a:r>
              <a:rPr lang="fr-FR" dirty="0" smtClean="0"/>
              <a:t>W mass:</a:t>
            </a:r>
          </a:p>
          <a:p>
            <a:pPr>
              <a:lnSpc>
                <a:spcPct val="150000"/>
              </a:lnSpc>
              <a:buNone/>
            </a:pPr>
            <a:r>
              <a:rPr lang="fr-FR" dirty="0" smtClean="0"/>
              <a:t>                                                                                 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 M</a:t>
            </a:r>
            <a:r>
              <a:rPr lang="fr-FR" baseline="-25000" dirty="0" smtClean="0">
                <a:solidFill>
                  <a:srgbClr val="FF0000"/>
                </a:solidFill>
                <a:sym typeface="Symbol"/>
              </a:rPr>
              <a:t>W</a:t>
            </a:r>
            <a:endParaRPr lang="fr-FR" baseline="-25000" dirty="0" smtClean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  <a:buNone/>
            </a:pPr>
            <a:endParaRPr lang="fr-FR" dirty="0" smtClean="0"/>
          </a:p>
          <a:p>
            <a:r>
              <a:rPr lang="fr-FR" dirty="0" smtClean="0"/>
              <a:t>Z </a:t>
            </a:r>
            <a:r>
              <a:rPr lang="fr-FR" dirty="0" err="1" smtClean="0"/>
              <a:t>lineshape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	 </a:t>
            </a:r>
            <a:r>
              <a:rPr lang="fr-FR" sz="2400" baseline="-25000" dirty="0" smtClean="0">
                <a:solidFill>
                  <a:srgbClr val="FF0000"/>
                </a:solidFill>
                <a:sym typeface="Symbol" pitchFamily="18" charset="2"/>
              </a:rPr>
              <a:t>Z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, M</a:t>
            </a:r>
            <a:r>
              <a:rPr lang="fr-FR" sz="2400" baseline="-25000" dirty="0" smtClean="0">
                <a:solidFill>
                  <a:srgbClr val="FF0000"/>
                </a:solidFill>
                <a:sym typeface="Symbol" pitchFamily="18" charset="2"/>
              </a:rPr>
              <a:t>Z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, </a:t>
            </a:r>
            <a:r>
              <a:rPr lang="fr-FR" sz="2400" baseline="30000" dirty="0" smtClean="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fr-FR" sz="2400" baseline="-25000" dirty="0" smtClean="0">
                <a:solidFill>
                  <a:srgbClr val="FF0000"/>
                </a:solidFill>
                <a:sym typeface="Symbol" pitchFamily="18" charset="2"/>
              </a:rPr>
              <a:t>had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, </a:t>
            </a:r>
            <a:r>
              <a:rPr lang="fr-FR" sz="2400" dirty="0" err="1" smtClean="0">
                <a:solidFill>
                  <a:srgbClr val="FF0000"/>
                </a:solidFill>
                <a:sym typeface="Symbol" pitchFamily="18" charset="2"/>
              </a:rPr>
              <a:t>R</a:t>
            </a:r>
            <a:r>
              <a:rPr lang="fr-FR" sz="2400" baseline="-25000" dirty="0" err="1" smtClean="0">
                <a:solidFill>
                  <a:srgbClr val="FF0000"/>
                </a:solidFill>
                <a:sym typeface="Symbol" pitchFamily="18" charset="2"/>
              </a:rPr>
              <a:t>l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=</a:t>
            </a:r>
            <a:r>
              <a:rPr lang="fr-FR" sz="2400" baseline="30000" dirty="0" err="1" smtClean="0">
                <a:solidFill>
                  <a:srgbClr val="FF0000"/>
                </a:solidFill>
                <a:sym typeface="Symbol" pitchFamily="18" charset="2"/>
              </a:rPr>
              <a:t>had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/</a:t>
            </a:r>
            <a:r>
              <a:rPr lang="fr-FR" sz="2400" baseline="30000" dirty="0" smtClean="0">
                <a:solidFill>
                  <a:srgbClr val="FF0000"/>
                </a:solidFill>
                <a:sym typeface="Symbol" pitchFamily="18" charset="2"/>
              </a:rPr>
              <a:t>l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, </a:t>
            </a:r>
            <a:r>
              <a:rPr lang="fr-FR" sz="2400" dirty="0" err="1" smtClean="0">
                <a:solidFill>
                  <a:srgbClr val="FF0000"/>
                </a:solidFill>
                <a:sym typeface="Symbol" pitchFamily="18" charset="2"/>
              </a:rPr>
              <a:t>R</a:t>
            </a:r>
            <a:r>
              <a:rPr lang="fr-FR" sz="2400" baseline="-25000" dirty="0" err="1" smtClean="0">
                <a:solidFill>
                  <a:srgbClr val="FF0000"/>
                </a:solidFill>
                <a:sym typeface="Symbol" pitchFamily="18" charset="2"/>
              </a:rPr>
              <a:t>q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=</a:t>
            </a:r>
            <a:r>
              <a:rPr lang="fr-FR" sz="2400" baseline="30000" dirty="0" smtClean="0">
                <a:solidFill>
                  <a:srgbClr val="FF0000"/>
                </a:solidFill>
                <a:sym typeface="Symbol" pitchFamily="18" charset="2"/>
              </a:rPr>
              <a:t>q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/</a:t>
            </a:r>
            <a:r>
              <a:rPr lang="fr-FR" sz="2400" baseline="30000" dirty="0" err="1" smtClean="0">
                <a:solidFill>
                  <a:srgbClr val="FF0000"/>
                </a:solidFill>
                <a:sym typeface="Symbol" pitchFamily="18" charset="2"/>
              </a:rPr>
              <a:t>had</a:t>
            </a:r>
            <a:r>
              <a:rPr lang="fr-FR" sz="2400" baseline="-25000" dirty="0" smtClean="0">
                <a:solidFill>
                  <a:srgbClr val="FF0000"/>
                </a:solidFill>
                <a:sym typeface="Symbol" pitchFamily="18" charset="2"/>
              </a:rPr>
              <a:t>  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 (l=e,,, q=</a:t>
            </a:r>
            <a:r>
              <a:rPr lang="fr-FR" sz="2400" dirty="0" err="1" smtClean="0">
                <a:solidFill>
                  <a:srgbClr val="FF0000"/>
                </a:solidFill>
                <a:sym typeface="Symbol" pitchFamily="18" charset="2"/>
              </a:rPr>
              <a:t>b,c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)</a:t>
            </a:r>
          </a:p>
          <a:p>
            <a:r>
              <a:rPr lang="fr-FR" dirty="0" err="1" smtClean="0">
                <a:sym typeface="Symbol" pitchFamily="18" charset="2"/>
              </a:rPr>
              <a:t>Asymmetries</a:t>
            </a:r>
            <a:r>
              <a:rPr lang="fr-FR" dirty="0" smtClean="0">
                <a:sym typeface="Symbol" pitchFamily="18" charset="2"/>
              </a:rPr>
              <a:t>:</a:t>
            </a:r>
          </a:p>
          <a:p>
            <a:pPr>
              <a:lnSpc>
                <a:spcPct val="150000"/>
              </a:lnSpc>
              <a:buNone/>
            </a:pPr>
            <a:r>
              <a:rPr lang="fr-FR" dirty="0" smtClean="0">
                <a:sym typeface="Symbol" pitchFamily="18" charset="2"/>
              </a:rPr>
              <a:t>                                                                         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A</a:t>
            </a:r>
            <a:r>
              <a:rPr lang="fr-FR" sz="2400" baseline="-25000" dirty="0" smtClean="0">
                <a:solidFill>
                  <a:srgbClr val="FF0000"/>
                </a:solidFill>
              </a:rPr>
              <a:t>FB</a:t>
            </a:r>
            <a:r>
              <a:rPr lang="fr-FR" sz="2400" baseline="30000" dirty="0" smtClean="0">
                <a:solidFill>
                  <a:srgbClr val="FF0000"/>
                </a:solidFill>
              </a:rPr>
              <a:t>0,f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1800" dirty="0" smtClean="0">
                <a:solidFill>
                  <a:srgbClr val="FF0000"/>
                </a:solidFill>
              </a:rPr>
              <a:t>(f=</a:t>
            </a:r>
            <a:r>
              <a:rPr lang="fr-FR" sz="1800" dirty="0" smtClean="0">
                <a:solidFill>
                  <a:srgbClr val="FF0000"/>
                </a:solidFill>
                <a:sym typeface="Symbol" pitchFamily="18" charset="2"/>
              </a:rPr>
              <a:t>e,,,</a:t>
            </a:r>
            <a:r>
              <a:rPr lang="fr-FR" sz="1800" dirty="0" err="1" smtClean="0">
                <a:solidFill>
                  <a:srgbClr val="FF0000"/>
                </a:solidFill>
                <a:sym typeface="Symbol" pitchFamily="18" charset="2"/>
              </a:rPr>
              <a:t>b,c</a:t>
            </a:r>
            <a:r>
              <a:rPr lang="fr-FR" sz="1800" dirty="0" smtClean="0">
                <a:solidFill>
                  <a:srgbClr val="FF0000"/>
                </a:solidFill>
                <a:sym typeface="Symbol" pitchFamily="18" charset="2"/>
              </a:rPr>
              <a:t>)</a:t>
            </a:r>
          </a:p>
          <a:p>
            <a:pPr>
              <a:lnSpc>
                <a:spcPct val="200000"/>
              </a:lnSpc>
              <a:buNone/>
            </a:pPr>
            <a:r>
              <a:rPr lang="fr-FR" sz="1800" dirty="0" smtClean="0">
                <a:solidFill>
                  <a:srgbClr val="FF0000"/>
                </a:solidFill>
                <a:sym typeface="Symbol" pitchFamily="18" charset="2"/>
              </a:rPr>
              <a:t>                                                                                           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 A</a:t>
            </a:r>
            <a:r>
              <a:rPr lang="fr-FR" sz="2400" baseline="-25000" dirty="0" smtClean="0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, </a:t>
            </a:r>
            <a:r>
              <a:rPr lang="fr-FR" sz="2400" dirty="0" err="1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fr-FR" sz="2400" baseline="-25000" dirty="0" err="1" smtClean="0">
                <a:solidFill>
                  <a:srgbClr val="FF0000"/>
                </a:solidFill>
                <a:sym typeface="Symbol" pitchFamily="18" charset="2"/>
              </a:rPr>
              <a:t>e</a:t>
            </a:r>
            <a:endParaRPr lang="fr-FR" sz="2400" baseline="-25000" dirty="0" smtClean="0">
              <a:solidFill>
                <a:srgbClr val="FF0000"/>
              </a:solidFill>
              <a:sym typeface="Symbol" pitchFamily="18" charset="2"/>
            </a:endParaRPr>
          </a:p>
          <a:p>
            <a:pPr>
              <a:lnSpc>
                <a:spcPct val="200000"/>
              </a:lnSpc>
              <a:buNone/>
            </a:pPr>
            <a:r>
              <a:rPr lang="fr-FR" baseline="-25000" dirty="0" smtClean="0">
                <a:solidFill>
                  <a:srgbClr val="FF0000"/>
                </a:solidFill>
                <a:sym typeface="Symbol" pitchFamily="18" charset="2"/>
              </a:rPr>
              <a:t>                                                                                                               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 A</a:t>
            </a:r>
            <a:r>
              <a:rPr lang="fr-FR" sz="2400" baseline="-25000" dirty="0" smtClean="0">
                <a:solidFill>
                  <a:srgbClr val="FF0000"/>
                </a:solidFill>
                <a:sym typeface="Symbol" pitchFamily="18" charset="2"/>
              </a:rPr>
              <a:t>l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, A</a:t>
            </a:r>
            <a:r>
              <a:rPr lang="fr-FR" sz="2400" baseline="-25000" dirty="0" smtClean="0">
                <a:solidFill>
                  <a:srgbClr val="FF0000"/>
                </a:solidFill>
                <a:sym typeface="Symbol" pitchFamily="18" charset="2"/>
              </a:rPr>
              <a:t>b</a:t>
            </a: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, </a:t>
            </a:r>
            <a:r>
              <a:rPr lang="fr-FR" sz="2400" dirty="0" err="1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fr-FR" sz="2400" baseline="-25000" dirty="0" err="1" smtClean="0">
                <a:solidFill>
                  <a:srgbClr val="FF0000"/>
                </a:solidFill>
                <a:sym typeface="Symbol" pitchFamily="18" charset="2"/>
              </a:rPr>
              <a:t>c</a:t>
            </a:r>
            <a:endParaRPr lang="fr-FR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</a:t>
            </a:r>
            <a:endParaRPr lang="fr-FR" dirty="0" smtClean="0">
              <a:sym typeface="Symbol" pitchFamily="18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000100" y="1089819"/>
          <a:ext cx="5592763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6" name="Equation" r:id="rId3" imgW="4647960" imgH="799920" progId="Equation.3">
                  <p:embed/>
                </p:oleObj>
              </mc:Choice>
              <mc:Fallback>
                <p:oleObj name="Equation" r:id="rId3" imgW="4647960" imgH="7999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1089819"/>
                        <a:ext cx="5592763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1" name="Object 6"/>
          <p:cNvGraphicFramePr>
            <a:graphicFrameLocks noChangeAspect="1"/>
          </p:cNvGraphicFramePr>
          <p:nvPr/>
        </p:nvGraphicFramePr>
        <p:xfrm>
          <a:off x="6215074" y="2436508"/>
          <a:ext cx="2551112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7" name="Equation" r:id="rId5" imgW="1739880" imgH="685800" progId="Equation.3">
                  <p:embed/>
                </p:oleObj>
              </mc:Choice>
              <mc:Fallback>
                <p:oleObj name="Equation" r:id="rId5" imgW="1739880" imgH="685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2436508"/>
                        <a:ext cx="2551112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/>
        </p:nvGraphicFramePr>
        <p:xfrm>
          <a:off x="425450" y="4244996"/>
          <a:ext cx="5899150" cy="225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8" name="Equation" r:id="rId7" imgW="4914720" imgH="1879560" progId="Equation.3">
                  <p:embed/>
                </p:oleObj>
              </mc:Choice>
              <mc:Fallback>
                <p:oleObj name="Equation" r:id="rId7" imgW="4914720" imgH="18795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4244996"/>
                        <a:ext cx="5899150" cy="225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45414"/>
              </p:ext>
            </p:extLst>
          </p:nvPr>
        </p:nvGraphicFramePr>
        <p:xfrm>
          <a:off x="962808" y="2419216"/>
          <a:ext cx="460057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9" name="Equation" r:id="rId9" imgW="3136900" imgH="711200" progId="Equation.3">
                  <p:embed/>
                </p:oleObj>
              </mc:Choice>
              <mc:Fallback>
                <p:oleObj name="Equation" r:id="rId9" imgW="3136900" imgH="71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808" y="2419216"/>
                        <a:ext cx="460057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able1.jpg"/>
          <p:cNvPicPr>
            <a:picLocks noChangeAspect="1"/>
          </p:cNvPicPr>
          <p:nvPr/>
        </p:nvPicPr>
        <p:blipFill>
          <a:blip r:embed="rId2" cstate="print"/>
          <a:srcRect l="8726" t="4166" r="11675" b="38542"/>
          <a:stretch>
            <a:fillRect/>
          </a:stretch>
        </p:blipFill>
        <p:spPr>
          <a:xfrm>
            <a:off x="2987824" y="908720"/>
            <a:ext cx="5681244" cy="5786453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BFB9-6C2A-4FE9-882F-F47CB2EF2092}" type="slidenum">
              <a:rPr lang="fr-FR"/>
              <a:pPr/>
              <a:t>23</a:t>
            </a:fld>
            <a:endParaRPr lang="fr-FR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7603746" y="1628800"/>
            <a:ext cx="928694" cy="476071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600" smtClean="0">
              <a:solidFill>
                <a:srgbClr val="003399"/>
              </a:solidFill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00034" y="1643050"/>
            <a:ext cx="1867820" cy="646331"/>
          </a:xfrm>
          <a:prstGeom prst="rect">
            <a:avLst/>
          </a:prstGeom>
          <a:noFill/>
          <a:ln w="57150" algn="ctr">
            <a:solidFill>
              <a:srgbClr val="99FF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600" dirty="0" smtClean="0">
                <a:solidFill>
                  <a:srgbClr val="FF0000"/>
                </a:solidFill>
              </a:rPr>
              <a:t>Z boson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187624" y="214290"/>
            <a:ext cx="7056784" cy="571504"/>
          </a:xfrm>
        </p:spPr>
        <p:txBody>
          <a:bodyPr/>
          <a:lstStyle/>
          <a:p>
            <a:r>
              <a:rPr lang="fr-FR" sz="2800" dirty="0" err="1" smtClean="0"/>
              <a:t>Summary</a:t>
            </a:r>
            <a:r>
              <a:rPr lang="fr-FR" sz="2800" dirty="0" smtClean="0"/>
              <a:t> 2: </a:t>
            </a:r>
            <a:r>
              <a:rPr lang="fr-FR" sz="2800" dirty="0" err="1" smtClean="0"/>
              <a:t>electroweak</a:t>
            </a:r>
            <a:r>
              <a:rPr lang="fr-FR" sz="2800" dirty="0" smtClean="0"/>
              <a:t> </a:t>
            </a:r>
            <a:r>
              <a:rPr lang="fr-FR" sz="2800" dirty="0" err="1" smtClean="0"/>
              <a:t>measurements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62374" y="4869160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These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results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are all 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final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6096000"/>
            <a:ext cx="312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algn="l" eaLnBrk="1" hangingPunct="1"/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 Report </a:t>
            </a:r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Volume 427 </a:t>
            </a:r>
          </a:p>
          <a:p>
            <a:pPr algn="l" eaLnBrk="1" hangingPunct="1"/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Nos. 5-6 (May 2006) 257.</a:t>
            </a:r>
            <a:endParaRPr lang="fr-FR" sz="1800" i="1" dirty="0">
              <a:solidFill>
                <a:srgbClr val="008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DB6C-0B00-43FB-AC88-0685CDC1934E}" type="slidenum">
              <a:rPr lang="fr-FR"/>
              <a:pPr/>
              <a:t>24</a:t>
            </a:fld>
            <a:endParaRPr lang="fr-FR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000100" y="642918"/>
            <a:ext cx="2164375" cy="646331"/>
          </a:xfrm>
          <a:prstGeom prst="rect">
            <a:avLst/>
          </a:prstGeom>
          <a:noFill/>
          <a:ln w="57150" algn="ctr">
            <a:solidFill>
              <a:srgbClr val="99FF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W boson 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215206" y="5429264"/>
            <a:ext cx="1029449" cy="646331"/>
          </a:xfrm>
          <a:prstGeom prst="rect">
            <a:avLst/>
          </a:prstGeom>
          <a:noFill/>
          <a:ln w="57150" algn="ctr">
            <a:solidFill>
              <a:srgbClr val="99FF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top </a:t>
            </a:r>
            <a:endParaRPr lang="fr-FR" sz="3600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37692" r="7410" b="38718"/>
          <a:stretch/>
        </p:blipFill>
        <p:spPr>
          <a:xfrm>
            <a:off x="-9504" y="1522572"/>
            <a:ext cx="9153504" cy="356261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520" y="6280666"/>
            <a:ext cx="312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algn="l" eaLnBrk="1" hangingPunct="1"/>
            <a:r>
              <a:rPr lang="fr-FR" sz="1800" i="1" dirty="0" err="1" smtClean="0">
                <a:solidFill>
                  <a:srgbClr val="008000"/>
                </a:solidFill>
                <a:latin typeface="Arial" charset="0"/>
              </a:rPr>
              <a:t>Summer</a:t>
            </a:r>
            <a:r>
              <a:rPr lang="fr-FR" sz="1800" i="1" dirty="0" smtClean="0">
                <a:solidFill>
                  <a:srgbClr val="008000"/>
                </a:solidFill>
                <a:latin typeface="Arial" charset="0"/>
              </a:rPr>
              <a:t> 2011</a:t>
            </a:r>
            <a:endParaRPr lang="pt-BR" sz="1800" i="1" dirty="0">
              <a:solidFill>
                <a:srgbClr val="008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AB2D-7188-42E4-9204-9ABA1D78EEDE}" type="slidenum">
              <a:rPr lang="en-US"/>
              <a:pPr/>
              <a:t>25</a:t>
            </a:fld>
            <a:endParaRPr lang="en-US"/>
          </a:p>
        </p:txBody>
      </p:sp>
      <p:pic>
        <p:nvPicPr>
          <p:cNvPr id="140290" name="Picture 2" descr="aleph_asym_charm_b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5"/>
          <a:stretch/>
        </p:blipFill>
        <p:spPr bwMode="auto">
          <a:xfrm>
            <a:off x="5562600" y="2492896"/>
            <a:ext cx="34290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22547" y="764704"/>
            <a:ext cx="9073539" cy="5976663"/>
          </a:xfrm>
          <a:ln w="38100">
            <a:solidFill>
              <a:srgbClr val="008000"/>
            </a:solidFill>
          </a:ln>
        </p:spPr>
        <p:txBody>
          <a:bodyPr/>
          <a:lstStyle/>
          <a:p>
            <a:r>
              <a:rPr lang="en-US" sz="2200" dirty="0"/>
              <a:t>Precise measurements </a:t>
            </a:r>
            <a:r>
              <a:rPr lang="en-US" sz="2200" dirty="0" smtClean="0"/>
              <a:t>of </a:t>
            </a:r>
            <a:r>
              <a:rPr lang="en-US" sz="2200" dirty="0"/>
              <a:t>:</a:t>
            </a:r>
          </a:p>
          <a:p>
            <a:pPr lvl="1"/>
            <a:r>
              <a:rPr lang="en-US" sz="2200" dirty="0"/>
              <a:t>the </a:t>
            </a:r>
            <a:r>
              <a:rPr lang="en-US" sz="2200" b="1" dirty="0" smtClean="0">
                <a:solidFill>
                  <a:srgbClr val="008000"/>
                </a:solidFill>
              </a:rPr>
              <a:t>W</a:t>
            </a:r>
            <a:r>
              <a:rPr lang="en-US" sz="2200" dirty="0" smtClean="0"/>
              <a:t> and </a:t>
            </a:r>
            <a:r>
              <a:rPr lang="en-US" sz="2200" dirty="0"/>
              <a:t>the </a:t>
            </a:r>
            <a:r>
              <a:rPr lang="en-US" sz="2200" b="1" dirty="0">
                <a:solidFill>
                  <a:srgbClr val="008000"/>
                </a:solidFill>
              </a:rPr>
              <a:t>top</a:t>
            </a:r>
            <a:r>
              <a:rPr lang="en-US" sz="2200" dirty="0"/>
              <a:t> quark </a:t>
            </a:r>
            <a:r>
              <a:rPr lang="en-US" sz="2200" dirty="0" smtClean="0"/>
              <a:t>masses </a:t>
            </a:r>
            <a:endParaRPr lang="en-US" sz="2200" dirty="0"/>
          </a:p>
          <a:p>
            <a:pPr lvl="1"/>
            <a:r>
              <a:rPr lang="en-US" sz="2200" dirty="0"/>
              <a:t>the </a:t>
            </a:r>
            <a:r>
              <a:rPr lang="en-US" sz="2200" b="1" dirty="0">
                <a:solidFill>
                  <a:srgbClr val="008000"/>
                </a:solidFill>
              </a:rPr>
              <a:t>Z</a:t>
            </a:r>
            <a:r>
              <a:rPr lang="en-US" sz="2200" dirty="0"/>
              <a:t> properties </a:t>
            </a:r>
            <a:r>
              <a:rPr lang="en-US" sz="2200" dirty="0" smtClean="0"/>
              <a:t>(mass, width, asymmetries)</a:t>
            </a:r>
            <a:endParaRPr lang="en-US" sz="2200" dirty="0"/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4515992" y="2348880"/>
            <a:ext cx="2435225" cy="3698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en-US" dirty="0">
                <a:solidFill>
                  <a:srgbClr val="003399"/>
                </a:solidFill>
              </a:rPr>
              <a:t>Angular asymmetries</a:t>
            </a:r>
            <a:endParaRPr lang="en-US" sz="2400" dirty="0">
              <a:solidFill>
                <a:srgbClr val="003399"/>
              </a:solidFill>
            </a:endParaRPr>
          </a:p>
        </p:txBody>
      </p:sp>
      <p:sp>
        <p:nvSpPr>
          <p:cNvPr id="140305" name="Rectangle 17"/>
          <p:cNvSpPr>
            <a:spLocks noChangeArrowheads="1"/>
          </p:cNvSpPr>
          <p:nvPr/>
        </p:nvSpPr>
        <p:spPr bwMode="auto">
          <a:xfrm>
            <a:off x="6754906" y="5730392"/>
            <a:ext cx="1752600" cy="3596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ClrTx/>
              <a:buSzTx/>
              <a:buFontTx/>
              <a:buNone/>
            </a:pPr>
            <a:r>
              <a:rPr lang="fr-FR" sz="2400" dirty="0">
                <a:solidFill>
                  <a:srgbClr val="003399"/>
                </a:solidFill>
                <a:latin typeface="+mj-lt"/>
              </a:rPr>
              <a:t>cos </a:t>
            </a:r>
            <a:r>
              <a:rPr lang="fr-FR" sz="2400" dirty="0">
                <a:solidFill>
                  <a:srgbClr val="003399"/>
                </a:solidFill>
                <a:latin typeface="+mj-lt"/>
                <a:sym typeface="Symbol" pitchFamily="18" charset="2"/>
              </a:rPr>
              <a:t></a:t>
            </a:r>
            <a:r>
              <a:rPr lang="fr-FR" sz="2400" baseline="-25000" dirty="0">
                <a:solidFill>
                  <a:srgbClr val="003399"/>
                </a:solidFill>
                <a:latin typeface="+mj-lt"/>
                <a:sym typeface="Symbol" pitchFamily="18" charset="2"/>
              </a:rPr>
              <a:t>c</a:t>
            </a:r>
            <a:endParaRPr lang="fr-FR" sz="2400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140306" name="Rectangle 18"/>
          <p:cNvSpPr>
            <a:spLocks noChangeArrowheads="1"/>
          </p:cNvSpPr>
          <p:nvPr/>
        </p:nvSpPr>
        <p:spPr bwMode="auto">
          <a:xfrm rot="16228274">
            <a:off x="4257257" y="3970097"/>
            <a:ext cx="247675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Tx/>
              <a:buSzTx/>
              <a:buFontTx/>
              <a:buNone/>
            </a:pPr>
            <a:r>
              <a:rPr lang="fr-FR" sz="2400" dirty="0">
                <a:solidFill>
                  <a:srgbClr val="003399"/>
                </a:solidFill>
                <a:latin typeface="+mj-lt"/>
              </a:rPr>
              <a:t>(1/</a:t>
            </a:r>
            <a:r>
              <a:rPr lang="fr-FR" sz="2400" dirty="0">
                <a:solidFill>
                  <a:srgbClr val="003399"/>
                </a:solidFill>
                <a:latin typeface="+mj-lt"/>
                <a:sym typeface="Symbol" pitchFamily="18" charset="2"/>
              </a:rPr>
              <a:t>)</a:t>
            </a:r>
            <a:r>
              <a:rPr lang="fr-FR" sz="2400" dirty="0">
                <a:solidFill>
                  <a:srgbClr val="003399"/>
                </a:solidFill>
                <a:latin typeface="+mj-lt"/>
              </a:rPr>
              <a:t> d</a:t>
            </a:r>
            <a:r>
              <a:rPr lang="fr-FR" sz="2400" dirty="0">
                <a:solidFill>
                  <a:srgbClr val="003399"/>
                </a:solidFill>
                <a:latin typeface="+mj-lt"/>
                <a:sym typeface="Symbol" pitchFamily="18" charset="2"/>
              </a:rPr>
              <a:t>/</a:t>
            </a:r>
            <a:r>
              <a:rPr lang="fr-FR" sz="2400" dirty="0" err="1">
                <a:solidFill>
                  <a:srgbClr val="003399"/>
                </a:solidFill>
                <a:latin typeface="+mj-lt"/>
                <a:sym typeface="Symbol" pitchFamily="18" charset="2"/>
              </a:rPr>
              <a:t>dcos</a:t>
            </a:r>
            <a:r>
              <a:rPr lang="fr-FR" sz="2400" dirty="0">
                <a:solidFill>
                  <a:srgbClr val="003399"/>
                </a:solidFill>
                <a:latin typeface="+mj-lt"/>
                <a:sym typeface="Symbol" pitchFamily="18" charset="2"/>
              </a:rPr>
              <a:t> </a:t>
            </a:r>
            <a:r>
              <a:rPr lang="fr-FR" sz="2400" baseline="-25000" dirty="0">
                <a:solidFill>
                  <a:srgbClr val="003399"/>
                </a:solidFill>
                <a:latin typeface="+mj-lt"/>
                <a:sym typeface="Symbol" pitchFamily="18" charset="2"/>
              </a:rPr>
              <a:t>c</a:t>
            </a:r>
          </a:p>
        </p:txBody>
      </p:sp>
      <p:sp>
        <p:nvSpPr>
          <p:cNvPr id="140309" name="Rectangle 21"/>
          <p:cNvSpPr>
            <a:spLocks noChangeArrowheads="1"/>
          </p:cNvSpPr>
          <p:nvPr/>
        </p:nvSpPr>
        <p:spPr bwMode="auto">
          <a:xfrm>
            <a:off x="6096000" y="4597921"/>
            <a:ext cx="2514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0320" name="Rectangle 32"/>
          <p:cNvSpPr>
            <a:spLocks noChangeArrowheads="1"/>
          </p:cNvSpPr>
          <p:nvPr/>
        </p:nvSpPr>
        <p:spPr bwMode="auto">
          <a:xfrm>
            <a:off x="7467600" y="3226321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40323" name="Group 35"/>
          <p:cNvGrpSpPr>
            <a:grpSpLocks/>
          </p:cNvGrpSpPr>
          <p:nvPr/>
        </p:nvGrpSpPr>
        <p:grpSpPr bwMode="auto">
          <a:xfrm>
            <a:off x="7162800" y="2105025"/>
            <a:ext cx="1682750" cy="1447800"/>
            <a:chOff x="4512" y="1296"/>
            <a:chExt cx="1060" cy="912"/>
          </a:xfrm>
        </p:grpSpPr>
        <p:sp>
          <p:nvSpPr>
            <p:cNvPr id="140308" name="Rectangle 20"/>
            <p:cNvSpPr>
              <a:spLocks noChangeArrowheads="1"/>
            </p:cNvSpPr>
            <p:nvPr/>
          </p:nvSpPr>
          <p:spPr bwMode="auto">
            <a:xfrm>
              <a:off x="4608" y="1776"/>
              <a:ext cx="576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Tx/>
                <a:buSzTx/>
                <a:buFontTx/>
                <a:buNone/>
              </a:pPr>
              <a:r>
                <a:rPr lang="fr-FR" sz="2400" dirty="0" smtClean="0">
                  <a:latin typeface="Arial" charset="0"/>
                </a:rPr>
                <a:t>    </a:t>
              </a:r>
              <a:r>
                <a:rPr lang="fr-FR" sz="2400" dirty="0" smtClean="0">
                  <a:latin typeface="+mj-lt"/>
                </a:rPr>
                <a:t>c</a:t>
              </a:r>
              <a:endParaRPr lang="fr-FR" sz="2400" dirty="0">
                <a:latin typeface="+mj-lt"/>
              </a:endParaRPr>
            </a:p>
          </p:txBody>
        </p:sp>
        <p:sp>
          <p:nvSpPr>
            <p:cNvPr id="140311" name="Line 23"/>
            <p:cNvSpPr>
              <a:spLocks noChangeShapeType="1"/>
            </p:cNvSpPr>
            <p:nvPr/>
          </p:nvSpPr>
          <p:spPr bwMode="auto">
            <a:xfrm>
              <a:off x="4512" y="1728"/>
              <a:ext cx="432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312" name="Line 24"/>
            <p:cNvSpPr>
              <a:spLocks noChangeShapeType="1"/>
            </p:cNvSpPr>
            <p:nvPr/>
          </p:nvSpPr>
          <p:spPr bwMode="auto">
            <a:xfrm>
              <a:off x="4992" y="1728"/>
              <a:ext cx="48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313" name="Line 25"/>
            <p:cNvSpPr>
              <a:spLocks noChangeShapeType="1"/>
            </p:cNvSpPr>
            <p:nvPr/>
          </p:nvSpPr>
          <p:spPr bwMode="auto">
            <a:xfrm flipV="1">
              <a:off x="5040" y="1344"/>
              <a:ext cx="336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314" name="Line 26"/>
            <p:cNvSpPr>
              <a:spLocks noChangeShapeType="1"/>
            </p:cNvSpPr>
            <p:nvPr/>
          </p:nvSpPr>
          <p:spPr bwMode="auto">
            <a:xfrm flipH="1">
              <a:off x="4608" y="1776"/>
              <a:ext cx="336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315" name="Arc 27"/>
            <p:cNvSpPr>
              <a:spLocks/>
            </p:cNvSpPr>
            <p:nvPr/>
          </p:nvSpPr>
          <p:spPr bwMode="auto">
            <a:xfrm>
              <a:off x="5184" y="1536"/>
              <a:ext cx="192" cy="19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316" name="Text Box 28"/>
            <p:cNvSpPr txBox="1">
              <a:spLocks noChangeArrowheads="1"/>
            </p:cNvSpPr>
            <p:nvPr/>
          </p:nvSpPr>
          <p:spPr bwMode="auto">
            <a:xfrm>
              <a:off x="4550" y="1465"/>
              <a:ext cx="27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  <a:buNone/>
              </a:pPr>
              <a:r>
                <a:rPr lang="fr-FR" sz="2400" dirty="0">
                  <a:solidFill>
                    <a:srgbClr val="008000"/>
                  </a:solidFill>
                  <a:latin typeface="+mj-lt"/>
                </a:rPr>
                <a:t>e</a:t>
              </a:r>
              <a:r>
                <a:rPr lang="fr-FR" sz="2400" baseline="30000" dirty="0">
                  <a:solidFill>
                    <a:srgbClr val="008000"/>
                  </a:solidFill>
                  <a:latin typeface="+mj-lt"/>
                </a:rPr>
                <a:t>-</a:t>
              </a:r>
              <a:endParaRPr lang="fr-FR" sz="2400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40317" name="Text Box 29"/>
            <p:cNvSpPr txBox="1">
              <a:spLocks noChangeArrowheads="1"/>
            </p:cNvSpPr>
            <p:nvPr/>
          </p:nvSpPr>
          <p:spPr bwMode="auto">
            <a:xfrm>
              <a:off x="5126" y="1705"/>
              <a:ext cx="28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  <a:buNone/>
              </a:pPr>
              <a:r>
                <a:rPr lang="fr-FR" sz="2400" dirty="0">
                  <a:solidFill>
                    <a:srgbClr val="008000"/>
                  </a:solidFill>
                  <a:latin typeface="+mj-lt"/>
                </a:rPr>
                <a:t>e</a:t>
              </a:r>
              <a:r>
                <a:rPr lang="fr-FR" sz="2400" baseline="30000" dirty="0">
                  <a:solidFill>
                    <a:srgbClr val="008000"/>
                  </a:solidFill>
                  <a:latin typeface="+mj-lt"/>
                </a:rPr>
                <a:t>+</a:t>
              </a:r>
            </a:p>
          </p:txBody>
        </p:sp>
        <p:sp>
          <p:nvSpPr>
            <p:cNvPr id="140318" name="Text Box 30"/>
            <p:cNvSpPr txBox="1">
              <a:spLocks noChangeArrowheads="1"/>
            </p:cNvSpPr>
            <p:nvPr/>
          </p:nvSpPr>
          <p:spPr bwMode="auto">
            <a:xfrm>
              <a:off x="5040" y="1296"/>
              <a:ext cx="2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  <a:buNone/>
              </a:pPr>
              <a:r>
                <a:rPr lang="fr-FR" sz="2400" dirty="0">
                  <a:latin typeface="+mj-lt"/>
                </a:rPr>
                <a:t>c</a:t>
              </a:r>
            </a:p>
          </p:txBody>
        </p:sp>
        <p:sp>
          <p:nvSpPr>
            <p:cNvPr id="140319" name="Line 31"/>
            <p:cNvSpPr>
              <a:spLocks noChangeShapeType="1"/>
            </p:cNvSpPr>
            <p:nvPr/>
          </p:nvSpPr>
          <p:spPr bwMode="auto">
            <a:xfrm>
              <a:off x="4872" y="192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321" name="Text Box 33"/>
            <p:cNvSpPr txBox="1">
              <a:spLocks noChangeArrowheads="1"/>
            </p:cNvSpPr>
            <p:nvPr/>
          </p:nvSpPr>
          <p:spPr bwMode="auto">
            <a:xfrm>
              <a:off x="5328" y="1440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buClrTx/>
                <a:buSzTx/>
                <a:buFontTx/>
                <a:buNone/>
              </a:pPr>
              <a:r>
                <a:rPr lang="fr-FR" sz="1800" b="1" dirty="0">
                  <a:solidFill>
                    <a:schemeClr val="tx2"/>
                  </a:solidFill>
                  <a:latin typeface="+mj-lt"/>
                  <a:sym typeface="Symbol" pitchFamily="18" charset="2"/>
                </a:rPr>
                <a:t></a:t>
              </a:r>
              <a:r>
                <a:rPr lang="fr-FR" sz="1800" b="1" baseline="-25000" dirty="0">
                  <a:solidFill>
                    <a:schemeClr val="tx2"/>
                  </a:solidFill>
                  <a:latin typeface="Arial" charset="0"/>
                  <a:sym typeface="Symbol" pitchFamily="18" charset="2"/>
                </a:rPr>
                <a:t>c</a:t>
              </a:r>
            </a:p>
          </p:txBody>
        </p:sp>
      </p:grp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1187444" y="2204864"/>
            <a:ext cx="1951038" cy="3698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en-US" dirty="0">
                <a:solidFill>
                  <a:srgbClr val="003399"/>
                </a:solidFill>
              </a:rPr>
              <a:t>Resonance curve</a:t>
            </a:r>
            <a:endParaRPr lang="en-US" sz="2400" dirty="0">
              <a:solidFill>
                <a:srgbClr val="003399"/>
              </a:solidFill>
            </a:endParaRPr>
          </a:p>
        </p:txBody>
      </p:sp>
      <p:sp>
        <p:nvSpPr>
          <p:cNvPr id="140310" name="Rectangle 22"/>
          <p:cNvSpPr>
            <a:spLocks noChangeArrowheads="1"/>
          </p:cNvSpPr>
          <p:nvPr/>
        </p:nvSpPr>
        <p:spPr bwMode="auto">
          <a:xfrm>
            <a:off x="6019800" y="4702829"/>
            <a:ext cx="2971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ClrTx/>
              <a:buSzTx/>
              <a:buFontTx/>
              <a:buNone/>
            </a:pP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fr-FR" sz="1600" b="1" baseline="-25000" dirty="0" err="1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fr-FR" sz="1600" b="1" dirty="0" err="1" smtClean="0">
                <a:solidFill>
                  <a:srgbClr val="FF0000"/>
                </a:solidFill>
                <a:latin typeface="+mj-lt"/>
              </a:rPr>
              <a:t>cos</a:t>
            </a:r>
            <a:r>
              <a:rPr lang="fr-FR" sz="1600" b="1" dirty="0" err="1">
                <a:solidFill>
                  <a:srgbClr val="FF0000"/>
                </a:solidFill>
                <a:latin typeface="+mj-lt"/>
                <a:sym typeface="Symbol" pitchFamily="18" charset="2"/>
              </a:rPr>
              <a:t></a:t>
            </a:r>
            <a:r>
              <a:rPr lang="fr-FR" sz="1600" b="1" baseline="-25000" dirty="0" err="1">
                <a:solidFill>
                  <a:srgbClr val="FF0000"/>
                </a:solidFill>
                <a:latin typeface="+mj-lt"/>
                <a:sym typeface="Symbol" pitchFamily="18" charset="2"/>
              </a:rPr>
              <a:t>c</a:t>
            </a:r>
            <a:r>
              <a:rPr lang="fr-FR" sz="1600" b="1" dirty="0">
                <a:solidFill>
                  <a:srgbClr val="FF0000"/>
                </a:solidFill>
                <a:latin typeface="+mj-lt"/>
                <a:sym typeface="Symbol" pitchFamily="18" charset="2"/>
              </a:rPr>
              <a:t>&gt;0) 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  <a:sym typeface="Symbol"/>
              </a:rPr>
              <a:t>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  <a:sym typeface="Symbol" pitchFamily="18" charset="2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  <a:sym typeface="Symbol" pitchFamily="18" charset="2"/>
              </a:rPr>
              <a:t>N</a:t>
            </a:r>
            <a:r>
              <a:rPr lang="fr-FR" sz="1600" b="1" baseline="-25000" dirty="0" err="1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fr-FR" sz="1600" b="1" dirty="0" err="1" smtClean="0">
                <a:solidFill>
                  <a:srgbClr val="FF0000"/>
                </a:solidFill>
                <a:latin typeface="+mj-lt"/>
              </a:rPr>
              <a:t>cos</a:t>
            </a:r>
            <a:r>
              <a:rPr lang="fr-FR" sz="1600" b="1" dirty="0" err="1">
                <a:solidFill>
                  <a:srgbClr val="FF0000"/>
                </a:solidFill>
                <a:latin typeface="+mj-lt"/>
                <a:sym typeface="Symbol" pitchFamily="18" charset="2"/>
              </a:rPr>
              <a:t></a:t>
            </a:r>
            <a:r>
              <a:rPr lang="fr-FR" sz="1600" b="1" baseline="-25000" dirty="0" err="1">
                <a:solidFill>
                  <a:srgbClr val="FF0000"/>
                </a:solidFill>
                <a:latin typeface="+mj-lt"/>
                <a:sym typeface="Symbol" pitchFamily="18" charset="2"/>
              </a:rPr>
              <a:t>c</a:t>
            </a:r>
            <a:r>
              <a:rPr lang="fr-FR" sz="1600" b="1" dirty="0">
                <a:solidFill>
                  <a:srgbClr val="FF0000"/>
                </a:solidFill>
                <a:latin typeface="+mj-lt"/>
                <a:sym typeface="Symbol" pitchFamily="18" charset="2"/>
              </a:rPr>
              <a:t>&lt;0)</a:t>
            </a:r>
          </a:p>
          <a:p>
            <a:pPr algn="ctr">
              <a:buClrTx/>
              <a:buSzTx/>
              <a:buFontTx/>
              <a:buNone/>
            </a:pPr>
            <a:r>
              <a:rPr lang="fr-FR" sz="1600" b="1" dirty="0" err="1">
                <a:solidFill>
                  <a:srgbClr val="FF0000"/>
                </a:solidFill>
                <a:latin typeface="+mj-lt"/>
                <a:sym typeface="Symbol" pitchFamily="18" charset="2"/>
              </a:rPr>
              <a:t>asymmetry</a:t>
            </a:r>
            <a:r>
              <a:rPr lang="fr-FR" sz="1600" b="1" dirty="0">
                <a:solidFill>
                  <a:srgbClr val="FF0000"/>
                </a:solidFill>
                <a:latin typeface="+mj-lt"/>
                <a:sym typeface="Symbol" pitchFamily="18" charset="2"/>
              </a:rPr>
              <a:t> ~6% </a:t>
            </a:r>
          </a:p>
        </p:txBody>
      </p:sp>
      <p:pic>
        <p:nvPicPr>
          <p:cNvPr id="39" name="Picture 2" descr="Nn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1" r="10672"/>
          <a:stretch>
            <a:fillRect/>
          </a:stretch>
        </p:blipFill>
        <p:spPr bwMode="auto">
          <a:xfrm>
            <a:off x="0" y="2638946"/>
            <a:ext cx="3914212" cy="34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Line 12"/>
          <p:cNvSpPr>
            <a:spLocks noChangeShapeType="1"/>
          </p:cNvSpPr>
          <p:nvPr/>
        </p:nvSpPr>
        <p:spPr bwMode="auto">
          <a:xfrm>
            <a:off x="2699792" y="3290009"/>
            <a:ext cx="1588" cy="2370138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2267744" y="5737175"/>
            <a:ext cx="5661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fr-FR" sz="2400" b="1" dirty="0" err="1">
                <a:solidFill>
                  <a:srgbClr val="008000"/>
                </a:solidFill>
                <a:latin typeface="+mj-lt"/>
              </a:rPr>
              <a:t>m</a:t>
            </a:r>
            <a:r>
              <a:rPr lang="fr-FR" sz="2400" b="1" baseline="-25000" dirty="0" err="1" smtClean="0">
                <a:solidFill>
                  <a:srgbClr val="008000"/>
                </a:solidFill>
                <a:latin typeface="+mj-lt"/>
              </a:rPr>
              <a:t>Z</a:t>
            </a:r>
            <a:endParaRPr lang="fr-FR" sz="2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>
            <a:off x="2193206" y="4440946"/>
            <a:ext cx="1143000" cy="0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 bwMode="auto">
          <a:xfrm>
            <a:off x="924744" y="3145546"/>
            <a:ext cx="914400" cy="9144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1221904" y="3174504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fr-FR" sz="2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  </a:t>
            </a:r>
            <a:r>
              <a:rPr lang="fr-FR" sz="2400" b="1" dirty="0">
                <a:solidFill>
                  <a:srgbClr val="008000"/>
                </a:solidFill>
                <a:latin typeface="+mj-lt"/>
                <a:sym typeface="Symbol" pitchFamily="18" charset="2"/>
              </a:rPr>
              <a:t></a:t>
            </a:r>
            <a:endParaRPr lang="fr-FR" sz="2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40299" name="Line 11"/>
          <p:cNvSpPr>
            <a:spLocks noChangeShapeType="1"/>
          </p:cNvSpPr>
          <p:nvPr/>
        </p:nvSpPr>
        <p:spPr bwMode="auto">
          <a:xfrm flipH="1">
            <a:off x="611560" y="3280016"/>
            <a:ext cx="2038846" cy="0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Ellipse 3"/>
          <p:cNvSpPr/>
          <p:nvPr/>
        </p:nvSpPr>
        <p:spPr bwMode="auto">
          <a:xfrm>
            <a:off x="673778" y="4038672"/>
            <a:ext cx="1519428" cy="64800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>
            <a:off x="3218731" y="1943596"/>
            <a:ext cx="489174" cy="4462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 flipH="1">
            <a:off x="5734417" y="1957884"/>
            <a:ext cx="1" cy="3189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1661641" y="4140721"/>
            <a:ext cx="513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fr-FR" sz="2400" b="1" dirty="0">
                <a:solidFill>
                  <a:srgbClr val="008000"/>
                </a:solidFill>
                <a:latin typeface="+mj-lt"/>
                <a:sym typeface="Symbol" pitchFamily="18" charset="2"/>
              </a:rPr>
              <a:t></a:t>
            </a:r>
            <a:r>
              <a:rPr lang="fr-FR" sz="2400" b="1" baseline="-25000" dirty="0">
                <a:solidFill>
                  <a:srgbClr val="008000"/>
                </a:solidFill>
                <a:latin typeface="+mj-lt"/>
                <a:sym typeface="Symbol" pitchFamily="18" charset="2"/>
              </a:rPr>
              <a:t>Z</a:t>
            </a:r>
            <a:endParaRPr lang="fr-FR" sz="2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230844" y="2886472"/>
            <a:ext cx="914400" cy="76809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 bwMode="auto">
          <a:xfrm>
            <a:off x="179512" y="6245283"/>
            <a:ext cx="8580875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rtlCol="0">
            <a:spAutoFit/>
          </a:bodyPr>
          <a:lstStyle/>
          <a:p>
            <a:pPr>
              <a:spcBef>
                <a:spcPct val="20000"/>
              </a:spcBef>
              <a:buClr>
                <a:srgbClr val="99FF33"/>
              </a:buClr>
            </a:pPr>
            <a:r>
              <a:rPr lang="fr-FR" sz="2200" kern="0" dirty="0">
                <a:solidFill>
                  <a:srgbClr val="003399"/>
                </a:solidFill>
                <a:latin typeface="Comic Sans MS"/>
              </a:rPr>
              <a:t>t</a:t>
            </a:r>
            <a:r>
              <a:rPr lang="fr-FR" sz="2200" kern="0" dirty="0" smtClean="0">
                <a:solidFill>
                  <a:srgbClr val="003399"/>
                </a:solidFill>
                <a:latin typeface="Comic Sans MS"/>
              </a:rPr>
              <a:t>o </a:t>
            </a:r>
            <a:r>
              <a:rPr lang="fr-FR" sz="2200" kern="0" dirty="0" err="1" smtClean="0">
                <a:solidFill>
                  <a:srgbClr val="003399"/>
                </a:solidFill>
                <a:latin typeface="Comic Sans MS"/>
              </a:rPr>
              <a:t>be</a:t>
            </a:r>
            <a:r>
              <a:rPr lang="fr-FR" sz="2200" kern="0" dirty="0" smtClean="0">
                <a:solidFill>
                  <a:srgbClr val="003399"/>
                </a:solidFill>
                <a:latin typeface="Comic Sans MS"/>
              </a:rPr>
              <a:t> </a:t>
            </a:r>
            <a:r>
              <a:rPr lang="fr-FR" sz="2200" kern="0" dirty="0" err="1" smtClean="0">
                <a:solidFill>
                  <a:srgbClr val="FF0000"/>
                </a:solidFill>
                <a:latin typeface="Comic Sans MS"/>
              </a:rPr>
              <a:t>compared</a:t>
            </a:r>
            <a:r>
              <a:rPr lang="fr-FR" sz="2200" kern="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fr-FR" sz="2200" kern="0" dirty="0" err="1" smtClean="0">
                <a:solidFill>
                  <a:srgbClr val="FF0000"/>
                </a:solidFill>
                <a:latin typeface="Comic Sans MS"/>
              </a:rPr>
              <a:t>with</a:t>
            </a:r>
            <a:r>
              <a:rPr lang="fr-FR" sz="2200" kern="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fr-FR" sz="2200" kern="0" dirty="0" err="1" smtClean="0">
                <a:solidFill>
                  <a:srgbClr val="008000"/>
                </a:solidFill>
                <a:latin typeface="Comic Sans MS"/>
              </a:rPr>
              <a:t>precise</a:t>
            </a:r>
            <a:r>
              <a:rPr lang="fr-FR" sz="2200" kern="0" dirty="0" smtClean="0">
                <a:solidFill>
                  <a:srgbClr val="008000"/>
                </a:solidFill>
                <a:latin typeface="Comic Sans MS"/>
              </a:rPr>
              <a:t> </a:t>
            </a:r>
            <a:r>
              <a:rPr lang="fr-FR" sz="2200" kern="0" dirty="0" err="1" smtClean="0">
                <a:solidFill>
                  <a:srgbClr val="008000"/>
                </a:solidFill>
                <a:latin typeface="Comic Sans MS"/>
              </a:rPr>
              <a:t>predictions</a:t>
            </a:r>
            <a:r>
              <a:rPr lang="fr-FR" sz="2200" kern="0" dirty="0" smtClean="0">
                <a:solidFill>
                  <a:srgbClr val="008000"/>
                </a:solidFill>
                <a:latin typeface="Comic Sans MS"/>
              </a:rPr>
              <a:t> </a:t>
            </a:r>
            <a:r>
              <a:rPr lang="fr-FR" sz="2200" kern="0" dirty="0" smtClean="0">
                <a:solidFill>
                  <a:srgbClr val="003399"/>
                </a:solidFill>
                <a:latin typeface="Comic Sans MS"/>
              </a:rPr>
              <a:t>of the Standard Model</a:t>
            </a:r>
          </a:p>
        </p:txBody>
      </p:sp>
      <p:sp>
        <p:nvSpPr>
          <p:cNvPr id="38" name="Titre 9"/>
          <p:cNvSpPr txBox="1">
            <a:spLocks/>
          </p:cNvSpPr>
          <p:nvPr/>
        </p:nvSpPr>
        <p:spPr bwMode="auto">
          <a:xfrm>
            <a:off x="176936" y="90256"/>
            <a:ext cx="8874057" cy="576064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Comic Sans MS" pitchFamily="66" charset="0"/>
              </a:defRPr>
            </a:lvl2pPr>
            <a:lvl3pPr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Comic Sans MS" pitchFamily="66" charset="0"/>
              </a:defRPr>
            </a:lvl3pPr>
            <a:lvl4pPr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Comic Sans MS" pitchFamily="66" charset="0"/>
              </a:defRPr>
            </a:lvl4pPr>
            <a:lvl5pPr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Comic Sans MS" pitchFamily="66" charset="0"/>
              </a:defRPr>
            </a:lvl5pPr>
            <a:lvl6pPr marL="4572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Comic Sans MS" pitchFamily="66" charset="0"/>
              </a:defRPr>
            </a:lvl6pPr>
            <a:lvl7pPr marL="9144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Comic Sans MS" pitchFamily="66" charset="0"/>
              </a:defRPr>
            </a:lvl7pPr>
            <a:lvl8pPr marL="13716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Comic Sans MS" pitchFamily="66" charset="0"/>
              </a:defRPr>
            </a:lvl8pPr>
            <a:lvl9pPr marL="18288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Comic Sans MS" pitchFamily="66" charset="0"/>
              </a:defRPr>
            </a:lvl9pPr>
          </a:lstStyle>
          <a:p>
            <a:r>
              <a:rPr lang="fr-FR" sz="2700" dirty="0" err="1" smtClean="0"/>
              <a:t>Summary</a:t>
            </a:r>
            <a:r>
              <a:rPr lang="fr-FR" sz="2700" dirty="0" smtClean="0"/>
              <a:t> 3: </a:t>
            </a:r>
            <a:r>
              <a:rPr lang="fr-FR" sz="2700" dirty="0" err="1" smtClean="0"/>
              <a:t>precision</a:t>
            </a:r>
            <a:r>
              <a:rPr lang="fr-FR" sz="2700" dirty="0" smtClean="0"/>
              <a:t> tests of the Standard Model </a:t>
            </a:r>
            <a:endParaRPr lang="fr-FR" sz="2700" dirty="0"/>
          </a:p>
        </p:txBody>
      </p:sp>
    </p:spTree>
    <p:extLst>
      <p:ext uri="{BB962C8B-B14F-4D97-AF65-F5344CB8AC3E}">
        <p14:creationId xmlns:p14="http://schemas.microsoft.com/office/powerpoint/2010/main" val="8743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57488" y="71414"/>
            <a:ext cx="4194888" cy="571504"/>
          </a:xfrm>
        </p:spPr>
        <p:txBody>
          <a:bodyPr/>
          <a:lstStyle/>
          <a:p>
            <a:r>
              <a:rPr lang="fr-FR" sz="2800" dirty="0" smtClean="0">
                <a:latin typeface="Comic Sans MS"/>
              </a:rPr>
              <a:t>"</a:t>
            </a:r>
            <a:r>
              <a:rPr lang="fr-FR" sz="2800" dirty="0" smtClean="0"/>
              <a:t>Radiative corrections</a:t>
            </a:r>
            <a:r>
              <a:rPr lang="fr-FR" sz="2800" dirty="0" smtClean="0">
                <a:latin typeface="Comic Sans MS"/>
              </a:rPr>
              <a:t>"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4239B-2F09-49D8-97AF-03E7D683F81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2529860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fr-FR" b="1" dirty="0" err="1" smtClean="0">
                <a:solidFill>
                  <a:srgbClr val="7030A0"/>
                </a:solidFill>
              </a:rPr>
              <a:t>Beyond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</a:rPr>
              <a:t>tree</a:t>
            </a:r>
            <a:r>
              <a:rPr lang="fr-FR" b="1" dirty="0" smtClean="0">
                <a:solidFill>
                  <a:srgbClr val="7030A0"/>
                </a:solidFill>
              </a:rPr>
              <a:t>-</a:t>
            </a:r>
            <a:r>
              <a:rPr lang="fr-FR" b="1" dirty="0" err="1" smtClean="0">
                <a:solidFill>
                  <a:srgbClr val="7030A0"/>
                </a:solidFill>
              </a:rPr>
              <a:t>level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00298" y="571480"/>
            <a:ext cx="4416449" cy="40011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err="1" smtClean="0">
                <a:solidFill>
                  <a:srgbClr val="003399"/>
                </a:solidFill>
              </a:rPr>
              <a:t>e.g</a:t>
            </a:r>
            <a:r>
              <a:rPr lang="fr-FR" sz="2000" dirty="0" smtClean="0">
                <a:solidFill>
                  <a:srgbClr val="003399"/>
                </a:solidFill>
              </a:rPr>
              <a:t>. first </a:t>
            </a:r>
            <a:r>
              <a:rPr lang="fr-FR" sz="2000" dirty="0" err="1" smtClean="0">
                <a:solidFill>
                  <a:srgbClr val="003399"/>
                </a:solidFill>
              </a:rPr>
              <a:t>order</a:t>
            </a:r>
            <a:r>
              <a:rPr lang="fr-FR" sz="2000" dirty="0" smtClean="0">
                <a:solidFill>
                  <a:srgbClr val="003399"/>
                </a:solidFill>
              </a:rPr>
              <a:t>, e</a:t>
            </a:r>
            <a:r>
              <a:rPr lang="fr-FR" sz="2000" baseline="30000" dirty="0" smtClean="0">
                <a:solidFill>
                  <a:srgbClr val="003399"/>
                </a:solidFill>
              </a:rPr>
              <a:t>+</a:t>
            </a:r>
            <a:r>
              <a:rPr lang="fr-FR" sz="2000" dirty="0" smtClean="0">
                <a:solidFill>
                  <a:srgbClr val="003399"/>
                </a:solidFill>
              </a:rPr>
              <a:t>e</a:t>
            </a:r>
            <a:r>
              <a:rPr lang="fr-FR" sz="2000" baseline="30000" dirty="0" smtClean="0">
                <a:solidFill>
                  <a:srgbClr val="003399"/>
                </a:solidFill>
              </a:rPr>
              <a:t>-</a:t>
            </a:r>
            <a:r>
              <a:rPr lang="fr-FR" sz="2000" dirty="0" smtClean="0">
                <a:solidFill>
                  <a:srgbClr val="003399"/>
                </a:solidFill>
              </a:rPr>
              <a:t> </a:t>
            </a:r>
            <a:r>
              <a:rPr lang="fr-FR" sz="2000" dirty="0" smtClean="0">
                <a:solidFill>
                  <a:srgbClr val="003399"/>
                </a:solidFill>
                <a:sym typeface="Symbol" pitchFamily="18" charset="2"/>
              </a:rPr>
              <a:t></a:t>
            </a:r>
            <a:r>
              <a:rPr lang="fr-FR" sz="2000" baseline="30000" dirty="0" smtClean="0">
                <a:solidFill>
                  <a:srgbClr val="003399"/>
                </a:solidFill>
                <a:sym typeface="Symbol" pitchFamily="18" charset="2"/>
              </a:rPr>
              <a:t>+</a:t>
            </a:r>
            <a:r>
              <a:rPr lang="fr-FR" sz="2000" dirty="0" smtClean="0">
                <a:solidFill>
                  <a:srgbClr val="003399"/>
                </a:solidFill>
                <a:sym typeface="Symbol" pitchFamily="18" charset="2"/>
              </a:rPr>
              <a:t></a:t>
            </a:r>
            <a:r>
              <a:rPr lang="fr-FR" sz="2000" baseline="30000" dirty="0" smtClean="0">
                <a:solidFill>
                  <a:srgbClr val="003399"/>
                </a:solidFill>
                <a:sym typeface="Symbol" pitchFamily="18" charset="2"/>
              </a:rPr>
              <a:t>- </a:t>
            </a:r>
            <a:r>
              <a:rPr lang="fr-FR" sz="2000" dirty="0" err="1" smtClean="0">
                <a:solidFill>
                  <a:srgbClr val="003399"/>
                </a:solidFill>
                <a:sym typeface="Symbol" pitchFamily="18" charset="2"/>
              </a:rPr>
              <a:t>process</a:t>
            </a:r>
            <a:endParaRPr lang="fr-FR" sz="2000" dirty="0" smtClean="0">
              <a:solidFill>
                <a:srgbClr val="003399"/>
              </a:solidFill>
              <a:sym typeface="Symbol" pitchFamily="18" charset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4953000" cy="40576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0650" y="1000108"/>
            <a:ext cx="3943350" cy="4419600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-32" y="5214950"/>
            <a:ext cx="4714876" cy="10156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3399"/>
                </a:solidFill>
              </a:rPr>
              <a:t> </a:t>
            </a:r>
            <a:r>
              <a:rPr lang="fr-FR" sz="1500" dirty="0" smtClean="0">
                <a:solidFill>
                  <a:srgbClr val="003399"/>
                </a:solidFill>
              </a:rPr>
              <a:t>gauge invariant, </a:t>
            </a:r>
            <a:r>
              <a:rPr lang="fr-FR" sz="1500" dirty="0" err="1" smtClean="0">
                <a:solidFill>
                  <a:srgbClr val="003399"/>
                </a:solidFill>
              </a:rPr>
              <a:t>finite</a:t>
            </a:r>
            <a:r>
              <a:rPr lang="fr-FR" sz="1500" dirty="0" smtClean="0">
                <a:solidFill>
                  <a:srgbClr val="003399"/>
                </a:solidFill>
              </a:rPr>
              <a:t> and large corrections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500" dirty="0" smtClean="0">
                <a:solidFill>
                  <a:srgbClr val="003399"/>
                </a:solidFill>
              </a:rPr>
              <a:t> </a:t>
            </a:r>
            <a:r>
              <a:rPr lang="fr-FR" sz="1500" dirty="0" err="1" smtClean="0">
                <a:solidFill>
                  <a:srgbClr val="003399"/>
                </a:solidFill>
              </a:rPr>
              <a:t>independent</a:t>
            </a:r>
            <a:r>
              <a:rPr lang="fr-FR" sz="1500" dirty="0" smtClean="0">
                <a:solidFill>
                  <a:srgbClr val="003399"/>
                </a:solidFill>
              </a:rPr>
              <a:t> of the non-</a:t>
            </a:r>
            <a:r>
              <a:rPr lang="fr-FR" sz="1500" dirty="0" err="1" smtClean="0">
                <a:solidFill>
                  <a:srgbClr val="003399"/>
                </a:solidFill>
              </a:rPr>
              <a:t>em</a:t>
            </a:r>
            <a:r>
              <a:rPr lang="fr-FR" sz="1500" dirty="0" smtClean="0">
                <a:solidFill>
                  <a:srgbClr val="003399"/>
                </a:solidFill>
              </a:rPr>
              <a:t> part of  the </a:t>
            </a:r>
            <a:r>
              <a:rPr lang="fr-FR" sz="1500" dirty="0" err="1" smtClean="0">
                <a:solidFill>
                  <a:srgbClr val="003399"/>
                </a:solidFill>
              </a:rPr>
              <a:t>theory</a:t>
            </a:r>
            <a:endParaRPr lang="fr-FR" sz="1500" dirty="0" smtClean="0">
              <a:solidFill>
                <a:srgbClr val="0033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500" dirty="0" err="1" smtClean="0">
                <a:solidFill>
                  <a:srgbClr val="FF0000"/>
                </a:solidFill>
              </a:rPr>
              <a:t>depend</a:t>
            </a:r>
            <a:r>
              <a:rPr lang="fr-FR" sz="1500" dirty="0" smtClean="0">
                <a:solidFill>
                  <a:srgbClr val="FF0000"/>
                </a:solidFill>
              </a:rPr>
              <a:t> on </a:t>
            </a:r>
            <a:r>
              <a:rPr lang="fr-FR" sz="1500" dirty="0" err="1" smtClean="0">
                <a:solidFill>
                  <a:srgbClr val="FF0000"/>
                </a:solidFill>
              </a:rPr>
              <a:t>experimental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</a:rPr>
              <a:t>details</a:t>
            </a:r>
            <a:r>
              <a:rPr lang="fr-FR" sz="1500" dirty="0" smtClean="0">
                <a:solidFill>
                  <a:srgbClr val="FF0000"/>
                </a:solidFill>
              </a:rPr>
              <a:t> (</a:t>
            </a:r>
            <a:r>
              <a:rPr lang="fr-FR" sz="1500" dirty="0" smtClean="0">
                <a:solidFill>
                  <a:srgbClr val="FF0000"/>
                </a:solidFill>
                <a:sym typeface="Symbol"/>
              </a:rPr>
              <a:t> </a:t>
            </a:r>
            <a:r>
              <a:rPr lang="fr-FR" sz="1500" dirty="0" err="1" smtClean="0">
                <a:solidFill>
                  <a:srgbClr val="FF0000"/>
                </a:solidFill>
                <a:sym typeface="Symbol"/>
              </a:rPr>
              <a:t>below</a:t>
            </a:r>
            <a:r>
              <a:rPr lang="fr-FR" sz="15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  <a:sym typeface="Symbol"/>
              </a:rPr>
              <a:t>experimental</a:t>
            </a:r>
            <a:r>
              <a:rPr lang="fr-FR" sz="15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  <a:sym typeface="Symbol"/>
              </a:rPr>
              <a:t>sensitivity</a:t>
            </a:r>
            <a:r>
              <a:rPr lang="fr-FR" sz="1500" dirty="0" smtClean="0">
                <a:solidFill>
                  <a:srgbClr val="FF0000"/>
                </a:solidFill>
                <a:sym typeface="Symbol"/>
              </a:rPr>
              <a:t>)</a:t>
            </a:r>
            <a:endParaRPr lang="fr-FR" sz="1500" dirty="0" smtClean="0">
              <a:solidFill>
                <a:srgbClr val="FF0000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960752" y="5429264"/>
            <a:ext cx="4183248" cy="107721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3399"/>
                </a:solidFill>
              </a:rPr>
              <a:t> </a:t>
            </a:r>
            <a:r>
              <a:rPr lang="fr-FR" sz="1400" dirty="0" err="1" smtClean="0">
                <a:solidFill>
                  <a:srgbClr val="003399"/>
                </a:solidFill>
              </a:rPr>
              <a:t>independent</a:t>
            </a:r>
            <a:r>
              <a:rPr lang="fr-FR" sz="1400" dirty="0" smtClean="0">
                <a:solidFill>
                  <a:srgbClr val="003399"/>
                </a:solidFill>
              </a:rPr>
              <a:t> of </a:t>
            </a:r>
            <a:r>
              <a:rPr lang="fr-FR" sz="1400" dirty="0" err="1" smtClean="0">
                <a:solidFill>
                  <a:srgbClr val="003399"/>
                </a:solidFill>
              </a:rPr>
              <a:t>experimental</a:t>
            </a:r>
            <a:r>
              <a:rPr lang="fr-FR" sz="1400" dirty="0" smtClean="0">
                <a:solidFill>
                  <a:srgbClr val="003399"/>
                </a:solidFill>
              </a:rPr>
              <a:t> </a:t>
            </a:r>
            <a:r>
              <a:rPr lang="fr-FR" sz="1400" dirty="0" err="1" smtClean="0">
                <a:solidFill>
                  <a:srgbClr val="003399"/>
                </a:solidFill>
              </a:rPr>
              <a:t>details</a:t>
            </a:r>
            <a:endParaRPr lang="fr-FR" sz="15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500" dirty="0" err="1" smtClean="0">
                <a:solidFill>
                  <a:srgbClr val="FF0000"/>
                </a:solidFill>
              </a:rPr>
              <a:t>depend</a:t>
            </a:r>
            <a:r>
              <a:rPr lang="fr-FR" sz="1500" dirty="0" smtClean="0">
                <a:solidFill>
                  <a:srgbClr val="FF0000"/>
                </a:solidFill>
              </a:rPr>
              <a:t> on the </a:t>
            </a:r>
            <a:r>
              <a:rPr lang="fr-FR" sz="1500" dirty="0" err="1" smtClean="0">
                <a:solidFill>
                  <a:srgbClr val="FF0000"/>
                </a:solidFill>
              </a:rPr>
              <a:t>electroweak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</a:rPr>
              <a:t>theory</a:t>
            </a:r>
            <a:r>
              <a:rPr lang="fr-FR" sz="1500" dirty="0" smtClean="0">
                <a:solidFill>
                  <a:srgbClr val="FF0000"/>
                </a:solidFill>
              </a:rPr>
              <a:t> content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500" dirty="0" smtClean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3399"/>
                </a:solidFill>
                <a:sym typeface="Symbol" pitchFamily="18" charset="2"/>
              </a:rPr>
              <a:t>TESTS OF THE SM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143108" y="6491287"/>
            <a:ext cx="510540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CERN </a:t>
            </a: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Yellow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 Report 89-08, ‘Z </a:t>
            </a: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at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 LEP1’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786578" y="2500306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main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corrections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42844" y="714356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  <a:sym typeface="Symbol"/>
              </a:rPr>
              <a:t>QED corrections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833752" y="714356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8000"/>
                </a:solidFill>
                <a:sym typeface="Symbol"/>
              </a:rPr>
              <a:t>Weak</a:t>
            </a:r>
            <a:r>
              <a:rPr lang="fr-FR" sz="2000" dirty="0" smtClean="0">
                <a:solidFill>
                  <a:srgbClr val="008000"/>
                </a:solidFill>
                <a:sym typeface="Symbol"/>
              </a:rPr>
              <a:t> corrections</a:t>
            </a:r>
          </a:p>
        </p:txBody>
      </p:sp>
      <p:cxnSp>
        <p:nvCxnSpPr>
          <p:cNvPr id="19" name="Connecteur droit avec flèche 18"/>
          <p:cNvCxnSpPr/>
          <p:nvPr/>
        </p:nvCxnSpPr>
        <p:spPr bwMode="auto">
          <a:xfrm>
            <a:off x="6675601" y="2614276"/>
            <a:ext cx="142876" cy="1286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8438993" y="82119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FF66FF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FF66FF"/>
              </a:solidFill>
              <a:sym typeface="Symbol" pitchFamily="18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41390" y="1043444"/>
            <a:ext cx="29306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  <a:sym typeface="Symbol"/>
              </a:rPr>
              <a:t>=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adding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’s to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tree-level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71971" y="3555432"/>
            <a:ext cx="5034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W,Z</a:t>
            </a:r>
            <a:endParaRPr lang="fr-FR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457280" y="4057327"/>
            <a:ext cx="4171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Z,</a:t>
            </a:r>
            <a:endParaRPr lang="fr-FR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806701" y="4120543"/>
            <a:ext cx="4171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Z,</a:t>
            </a:r>
            <a:endParaRPr lang="fr-FR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64" y="214290"/>
            <a:ext cx="3286148" cy="571504"/>
          </a:xfrm>
        </p:spPr>
        <p:txBody>
          <a:bodyPr/>
          <a:lstStyle/>
          <a:p>
            <a:r>
              <a:rPr lang="fr-FR" dirty="0" smtClean="0"/>
              <a:t>QED corrections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/>
          <a:lstStyle/>
          <a:p>
            <a:r>
              <a:rPr lang="fr-FR" dirty="0" smtClean="0"/>
              <a:t>Initial-state radiation, final-state radiation </a:t>
            </a:r>
            <a:r>
              <a:rPr lang="fr-FR" dirty="0"/>
              <a:t>&amp;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interference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Main </a:t>
            </a:r>
            <a:r>
              <a:rPr lang="fr-FR" dirty="0" err="1" smtClean="0"/>
              <a:t>effect</a:t>
            </a:r>
            <a:r>
              <a:rPr lang="fr-FR" dirty="0" smtClean="0"/>
              <a:t> on Z </a:t>
            </a:r>
            <a:r>
              <a:rPr lang="fr-FR" dirty="0" err="1" smtClean="0"/>
              <a:t>lineshape</a:t>
            </a:r>
            <a:r>
              <a:rPr lang="fr-FR" dirty="0" smtClean="0"/>
              <a:t> observables: </a:t>
            </a:r>
            <a:r>
              <a:rPr lang="fr-FR" dirty="0" smtClean="0">
                <a:solidFill>
                  <a:srgbClr val="FF0000"/>
                </a:solidFill>
              </a:rPr>
              <a:t>ISR</a:t>
            </a:r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   cross-section </a:t>
            </a:r>
            <a:r>
              <a:rPr lang="fr-FR" dirty="0" err="1" smtClean="0"/>
              <a:t>after</a:t>
            </a:r>
            <a:r>
              <a:rPr lang="fr-FR" dirty="0" smtClean="0"/>
              <a:t> radiation of a </a:t>
            </a:r>
            <a:r>
              <a:rPr lang="fr-FR" dirty="0" smtClean="0">
                <a:sym typeface="Symbol"/>
              </a:rPr>
              <a:t> </a:t>
            </a:r>
            <a:r>
              <a:rPr lang="fr-FR" dirty="0" err="1" smtClean="0">
                <a:sym typeface="Symbol"/>
              </a:rPr>
              <a:t>with</a:t>
            </a:r>
            <a:r>
              <a:rPr lang="fr-FR" dirty="0" smtClean="0">
                <a:sym typeface="Symbol"/>
              </a:rPr>
              <a:t> E</a:t>
            </a:r>
            <a:r>
              <a:rPr lang="fr-FR" baseline="-25000" dirty="0" smtClean="0">
                <a:sym typeface="Symbol"/>
              </a:rPr>
              <a:t></a:t>
            </a:r>
            <a:r>
              <a:rPr lang="fr-FR" dirty="0" smtClean="0">
                <a:sym typeface="Symbol"/>
              </a:rPr>
              <a:t>=s/2(1-z) - </a:t>
            </a:r>
            <a:r>
              <a:rPr lang="fr-FR" dirty="0" err="1" smtClean="0">
                <a:sym typeface="Symbol"/>
              </a:rPr>
              <a:t>see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slide</a:t>
            </a:r>
            <a:r>
              <a:rPr lang="fr-FR" dirty="0" smtClean="0">
                <a:sym typeface="Symbol"/>
              </a:rPr>
              <a:t> 13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G(z):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QED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radiator</a:t>
            </a:r>
            <a:r>
              <a:rPr lang="fr-FR" dirty="0" smtClean="0">
                <a:sym typeface="Symbol"/>
              </a:rPr>
              <a:t>, </a:t>
            </a:r>
            <a:r>
              <a:rPr lang="fr-FR" dirty="0" err="1" smtClean="0">
                <a:sym typeface="Symbol"/>
              </a:rPr>
              <a:t>computed</a:t>
            </a:r>
            <a:r>
              <a:rPr lang="fr-FR" dirty="0" smtClean="0">
                <a:sym typeface="Symbol"/>
              </a:rPr>
              <a:t> to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O(</a:t>
            </a:r>
            <a:r>
              <a:rPr lang="fr-FR" baseline="30000" dirty="0" smtClean="0">
                <a:solidFill>
                  <a:srgbClr val="008000"/>
                </a:solidFill>
                <a:sym typeface="Symbol"/>
              </a:rPr>
              <a:t>3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)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946172" y="4286250"/>
          <a:ext cx="6840538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8" name="Equation" r:id="rId3" imgW="5689440" imgH="685800" progId="Equation.3">
                  <p:embed/>
                </p:oleObj>
              </mc:Choice>
              <mc:Fallback>
                <p:oleObj name="Equation" r:id="rId3" imgW="5689440" imgH="685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72" y="4286250"/>
                        <a:ext cx="6840538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eesffallrad.jpg"/>
          <p:cNvPicPr>
            <a:picLocks noChangeAspect="1"/>
          </p:cNvPicPr>
          <p:nvPr/>
        </p:nvPicPr>
        <p:blipFill>
          <a:blip r:embed="rId5" cstate="print"/>
          <a:srcRect t="75601" r="42630"/>
          <a:stretch>
            <a:fillRect/>
          </a:stretch>
        </p:blipFill>
        <p:spPr>
          <a:xfrm>
            <a:off x="714348" y="1571612"/>
            <a:ext cx="3442409" cy="2071702"/>
          </a:xfrm>
          <a:prstGeom prst="rect">
            <a:avLst/>
          </a:prstGeom>
        </p:spPr>
      </p:pic>
      <p:pic>
        <p:nvPicPr>
          <p:cNvPr id="7" name="Image 6" descr="eesffallvtx.jpg"/>
          <p:cNvPicPr>
            <a:picLocks noChangeAspect="1"/>
          </p:cNvPicPr>
          <p:nvPr/>
        </p:nvPicPr>
        <p:blipFill>
          <a:blip r:embed="rId6" cstate="print"/>
          <a:srcRect t="88542" r="42630"/>
          <a:stretch>
            <a:fillRect/>
          </a:stretch>
        </p:blipFill>
        <p:spPr>
          <a:xfrm>
            <a:off x="4429124" y="2000240"/>
            <a:ext cx="4549824" cy="128588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85852" y="1571612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  <a:sym typeface="Symbol"/>
              </a:rPr>
              <a:t>ISR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14942" y="2000240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  <a:sym typeface="Symbol"/>
              </a:rPr>
              <a:t>ISR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00364" y="1571612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  <a:sym typeface="Symbol"/>
              </a:rPr>
              <a:t>FSR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00958" y="2000240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  <a:sym typeface="Symbol"/>
              </a:rPr>
              <a:t>FSR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 rot="16200000" flipH="1">
            <a:off x="4607719" y="4964917"/>
            <a:ext cx="357190" cy="14287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327B-A170-42CD-BF5F-53A15A222CAD}" type="slidenum">
              <a:rPr lang="fr-FR"/>
              <a:pPr/>
              <a:t>28</a:t>
            </a:fld>
            <a:endParaRPr lang="fr-FR"/>
          </a:p>
        </p:txBody>
      </p:sp>
      <p:pic>
        <p:nvPicPr>
          <p:cNvPr id="97284" name="Picture 4" descr="xsh_all"/>
          <p:cNvPicPr>
            <a:picLocks noChangeAspect="1" noChangeArrowheads="1"/>
          </p:cNvPicPr>
          <p:nvPr/>
        </p:nvPicPr>
        <p:blipFill>
          <a:blip r:embed="rId2" cstate="print"/>
          <a:srcRect t="37164" r="8235" b="2850"/>
          <a:stretch>
            <a:fillRect/>
          </a:stretch>
        </p:blipFill>
        <p:spPr bwMode="auto">
          <a:xfrm>
            <a:off x="0" y="0"/>
            <a:ext cx="6256245" cy="5786454"/>
          </a:xfrm>
          <a:prstGeom prst="rect">
            <a:avLst/>
          </a:prstGeom>
          <a:noFill/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6134072" y="0"/>
            <a:ext cx="3009928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 Report </a:t>
            </a:r>
            <a:r>
              <a:rPr lang="pt-BR" i="1" dirty="0" smtClean="0">
                <a:solidFill>
                  <a:srgbClr val="008000"/>
                </a:solidFill>
                <a:latin typeface="Arial" charset="0"/>
              </a:rPr>
              <a:t>Volume 427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i="1" dirty="0" smtClean="0">
                <a:solidFill>
                  <a:srgbClr val="008000"/>
                </a:solidFill>
                <a:latin typeface="Arial" charset="0"/>
              </a:rPr>
              <a:t>Nos. 5-6 (May 2006) 257.</a:t>
            </a:r>
            <a:endParaRPr lang="fr-FR" i="1" dirty="0" smtClean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000100" y="5762636"/>
            <a:ext cx="7429552" cy="1095364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Reduction</a:t>
            </a:r>
            <a:r>
              <a:rPr lang="fr-FR" dirty="0" smtClean="0"/>
              <a:t> of the </a:t>
            </a:r>
            <a:r>
              <a:rPr lang="fr-FR" dirty="0" err="1" smtClean="0"/>
              <a:t>peak</a:t>
            </a:r>
            <a:r>
              <a:rPr lang="fr-FR" dirty="0" smtClean="0"/>
              <a:t> cross-section by </a:t>
            </a:r>
            <a:r>
              <a:rPr lang="fr-FR" dirty="0" smtClean="0">
                <a:solidFill>
                  <a:srgbClr val="FF0000"/>
                </a:solidFill>
              </a:rPr>
              <a:t>36%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Upward</a:t>
            </a:r>
            <a:r>
              <a:rPr lang="fr-FR" dirty="0" smtClean="0">
                <a:solidFill>
                  <a:srgbClr val="FF0000"/>
                </a:solidFill>
              </a:rPr>
              <a:t> shift </a:t>
            </a:r>
            <a:r>
              <a:rPr lang="fr-FR" dirty="0" smtClean="0"/>
              <a:t>of the cross-section </a:t>
            </a:r>
            <a:r>
              <a:rPr lang="fr-FR" dirty="0" err="1" smtClean="0"/>
              <a:t>peak</a:t>
            </a:r>
            <a:r>
              <a:rPr lang="fr-FR" dirty="0" smtClean="0"/>
              <a:t> by </a:t>
            </a:r>
            <a:r>
              <a:rPr lang="fr-FR" dirty="0" smtClean="0">
                <a:solidFill>
                  <a:srgbClr val="FF0000"/>
                </a:solidFill>
              </a:rPr>
              <a:t>+100MeV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5656" y="4149080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No QED </a:t>
            </a:r>
            <a:endParaRPr lang="fr-FR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57158" y="5857892"/>
            <a:ext cx="8077200" cy="785794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Downward</a:t>
            </a:r>
            <a:r>
              <a:rPr lang="fr-FR" dirty="0" smtClean="0">
                <a:solidFill>
                  <a:srgbClr val="FF0000"/>
                </a:solidFill>
              </a:rPr>
              <a:t> shift </a:t>
            </a:r>
            <a:r>
              <a:rPr lang="fr-FR" dirty="0" smtClean="0"/>
              <a:t>of the </a:t>
            </a:r>
            <a:r>
              <a:rPr lang="fr-FR" dirty="0" err="1" smtClean="0"/>
              <a:t>forward</a:t>
            </a:r>
            <a:r>
              <a:rPr lang="fr-FR" dirty="0" smtClean="0"/>
              <a:t>-</a:t>
            </a:r>
            <a:r>
              <a:rPr lang="fr-FR" dirty="0" err="1" smtClean="0"/>
              <a:t>backward</a:t>
            </a:r>
            <a:r>
              <a:rPr lang="fr-FR" dirty="0" smtClean="0"/>
              <a:t> </a:t>
            </a:r>
            <a:r>
              <a:rPr lang="fr-FR" dirty="0" err="1" smtClean="0"/>
              <a:t>asymmetries</a:t>
            </a:r>
            <a:r>
              <a:rPr lang="fr-FR" dirty="0" smtClean="0"/>
              <a:t>, </a:t>
            </a:r>
          </a:p>
          <a:p>
            <a:pPr>
              <a:buNone/>
            </a:pPr>
            <a:r>
              <a:rPr lang="fr-FR" dirty="0" smtClean="0"/>
              <a:t>    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at</a:t>
            </a:r>
            <a:r>
              <a:rPr lang="fr-FR" dirty="0" smtClean="0"/>
              <a:t> the Z pole, </a:t>
            </a:r>
            <a:r>
              <a:rPr lang="fr-FR" sz="2400" dirty="0" smtClean="0">
                <a:sym typeface="Symbol"/>
              </a:rPr>
              <a:t>A</a:t>
            </a:r>
            <a:r>
              <a:rPr lang="fr-FR" sz="2400" baseline="30000" dirty="0" smtClean="0">
                <a:sym typeface="Symbol"/>
              </a:rPr>
              <a:t>0,</a:t>
            </a:r>
            <a:r>
              <a:rPr lang="fr-FR" sz="2400" baseline="30000" dirty="0" err="1" smtClean="0">
                <a:sym typeface="Symbol"/>
              </a:rPr>
              <a:t>l</a:t>
            </a:r>
            <a:r>
              <a:rPr lang="fr-FR" sz="2400" baseline="-25000" dirty="0" err="1" smtClean="0">
                <a:sym typeface="Symbol"/>
              </a:rPr>
              <a:t>FB</a:t>
            </a:r>
            <a:r>
              <a:rPr lang="fr-FR" sz="2400" baseline="-25000" dirty="0" smtClean="0">
                <a:sym typeface="Symbol"/>
              </a:rPr>
              <a:t> </a:t>
            </a:r>
            <a:r>
              <a:rPr lang="fr-FR" dirty="0" err="1" smtClean="0"/>
              <a:t>reduced</a:t>
            </a:r>
            <a:r>
              <a:rPr lang="fr-FR" dirty="0" smtClean="0"/>
              <a:t> by ~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tree</a:t>
            </a:r>
            <a:r>
              <a:rPr lang="fr-FR" dirty="0" smtClean="0"/>
              <a:t>-</a:t>
            </a:r>
            <a:r>
              <a:rPr lang="fr-FR" dirty="0" err="1" smtClean="0"/>
              <a:t>level</a:t>
            </a:r>
            <a:r>
              <a:rPr lang="fr-FR" dirty="0" smtClean="0"/>
              <a:t> value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EDD-3AA0-4D22-AE2D-D6D5808DD555}" type="slidenum">
              <a:rPr lang="fr-FR"/>
              <a:pPr/>
              <a:t>29</a:t>
            </a:fld>
            <a:endParaRPr lang="fr-FR" dirty="0"/>
          </a:p>
        </p:txBody>
      </p:sp>
      <p:pic>
        <p:nvPicPr>
          <p:cNvPr id="151556" name="Picture 4" descr="afbm_all"/>
          <p:cNvPicPr>
            <a:picLocks noChangeAspect="1" noChangeArrowheads="1"/>
          </p:cNvPicPr>
          <p:nvPr/>
        </p:nvPicPr>
        <p:blipFill>
          <a:blip r:embed="rId2" cstate="print"/>
          <a:srcRect t="31818" r="13725" b="3030"/>
          <a:stretch>
            <a:fillRect/>
          </a:stretch>
        </p:blipFill>
        <p:spPr bwMode="auto">
          <a:xfrm>
            <a:off x="6638" y="0"/>
            <a:ext cx="5994122" cy="5857892"/>
          </a:xfrm>
          <a:prstGeom prst="rect">
            <a:avLst/>
          </a:prstGeom>
          <a:noFill/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6062666" y="0"/>
            <a:ext cx="3081366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 Report </a:t>
            </a:r>
            <a:r>
              <a:rPr lang="pt-BR" i="1" dirty="0" smtClean="0">
                <a:solidFill>
                  <a:srgbClr val="008000"/>
                </a:solidFill>
                <a:latin typeface="Arial" charset="0"/>
              </a:rPr>
              <a:t>Volume 427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i="1" dirty="0" smtClean="0">
                <a:solidFill>
                  <a:srgbClr val="008000"/>
                </a:solidFill>
                <a:latin typeface="Arial" charset="0"/>
              </a:rPr>
              <a:t>Nos. 5-6 (May 2006) 257.</a:t>
            </a:r>
            <a:endParaRPr lang="fr-FR" i="1" dirty="0" smtClean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7" name="ZoneTexte 12"/>
          <p:cNvSpPr txBox="1">
            <a:spLocks noChangeArrowheads="1"/>
          </p:cNvSpPr>
          <p:nvPr/>
        </p:nvSpPr>
        <p:spPr bwMode="auto">
          <a:xfrm>
            <a:off x="8405611" y="543784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19672" y="782519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No QED </a:t>
            </a:r>
            <a:endParaRPr lang="fr-FR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857232"/>
            <a:ext cx="9144000" cy="5857916"/>
          </a:xfrm>
        </p:spPr>
        <p:txBody>
          <a:bodyPr/>
          <a:lstStyle/>
          <a:p>
            <a:r>
              <a:rPr lang="fr-FR" dirty="0" smtClean="0"/>
              <a:t>SM </a:t>
            </a:r>
            <a:r>
              <a:rPr lang="fr-FR" dirty="0" err="1" smtClean="0">
                <a:solidFill>
                  <a:srgbClr val="FF0000"/>
                </a:solidFill>
              </a:rPr>
              <a:t>tree</a:t>
            </a:r>
            <a:r>
              <a:rPr lang="fr-FR" dirty="0" smtClean="0">
                <a:solidFill>
                  <a:srgbClr val="FF0000"/>
                </a:solidFill>
              </a:rPr>
              <a:t>-</a:t>
            </a:r>
            <a:r>
              <a:rPr lang="fr-FR" dirty="0" err="1" smtClean="0">
                <a:solidFill>
                  <a:srgbClr val="FF0000"/>
                </a:solidFill>
              </a:rPr>
              <a:t>level</a:t>
            </a:r>
            <a:r>
              <a:rPr lang="fr-FR" dirty="0" smtClean="0"/>
              <a:t> relations </a:t>
            </a:r>
            <a:r>
              <a:rPr lang="fr-FR" dirty="0" err="1" smtClean="0"/>
              <a:t>between</a:t>
            </a:r>
            <a:r>
              <a:rPr lang="fr-FR" dirty="0" smtClean="0"/>
              <a:t> g, G</a:t>
            </a:r>
            <a:r>
              <a:rPr lang="fr-FR" baseline="-25000" dirty="0" smtClean="0"/>
              <a:t>F</a:t>
            </a:r>
            <a:r>
              <a:rPr lang="fr-FR" dirty="0" smtClean="0"/>
              <a:t> and </a:t>
            </a:r>
            <a:r>
              <a:rPr lang="fr-FR" dirty="0" smtClean="0">
                <a:sym typeface="Symbol"/>
              </a:rPr>
              <a:t> </a:t>
            </a:r>
            <a:r>
              <a:rPr lang="fr-FR" dirty="0" err="1" smtClean="0">
                <a:sym typeface="Symbol"/>
              </a:rPr>
              <a:t>lead</a:t>
            </a:r>
            <a:r>
              <a:rPr lang="fr-FR" dirty="0" smtClean="0">
                <a:sym typeface="Symbol"/>
              </a:rPr>
              <a:t> to: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>
              <a:lnSpc>
                <a:spcPts val="2200"/>
              </a:lnSpc>
            </a:pP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data, 1/2: </a:t>
            </a:r>
          </a:p>
          <a:p>
            <a:pPr>
              <a:lnSpc>
                <a:spcPts val="2200"/>
              </a:lnSpc>
            </a:pPr>
            <a:endParaRPr lang="fr-FR" dirty="0" smtClean="0"/>
          </a:p>
          <a:p>
            <a:pPr>
              <a:lnSpc>
                <a:spcPts val="2200"/>
              </a:lnSpc>
              <a:buNone/>
            </a:pPr>
            <a:r>
              <a:rPr lang="fr-FR" dirty="0" smtClean="0"/>
              <a:t>                                                         </a:t>
            </a:r>
            <a:r>
              <a:rPr lang="fr-FR" dirty="0" smtClean="0">
                <a:sym typeface="Symbol"/>
              </a:rPr>
              <a:t></a:t>
            </a:r>
            <a:endParaRPr lang="fr-FR" dirty="0" smtClean="0"/>
          </a:p>
          <a:p>
            <a:pPr lvl="1">
              <a:lnSpc>
                <a:spcPct val="250000"/>
              </a:lnSpc>
            </a:pPr>
            <a:r>
              <a:rPr lang="fr-FR" sz="2200" dirty="0" err="1" smtClean="0">
                <a:solidFill>
                  <a:srgbClr val="008000"/>
                </a:solidFill>
              </a:rPr>
              <a:t>before</a:t>
            </a:r>
            <a:r>
              <a:rPr lang="fr-FR" sz="2200" dirty="0" smtClean="0"/>
              <a:t> the W and Z boson </a:t>
            </a:r>
            <a:r>
              <a:rPr lang="fr-FR" sz="2200" dirty="0" err="1" smtClean="0"/>
              <a:t>discovery</a:t>
            </a:r>
            <a:r>
              <a:rPr lang="fr-FR" sz="2200" dirty="0" smtClean="0"/>
              <a:t>:</a:t>
            </a:r>
          </a:p>
          <a:p>
            <a:pPr lvl="1">
              <a:buNone/>
            </a:pPr>
            <a:r>
              <a:rPr lang="fr-FR" dirty="0" smtClean="0"/>
              <a:t>			</a:t>
            </a:r>
            <a:r>
              <a:rPr lang="fr-FR" sz="2200" dirty="0" smtClean="0"/>
              <a:t>DIS, 1982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fr-FR" dirty="0" smtClean="0"/>
              <a:t>	</a:t>
            </a:r>
            <a:r>
              <a:rPr lang="fr-FR" sz="2200" b="1" dirty="0" smtClean="0">
                <a:solidFill>
                  <a:srgbClr val="008000"/>
                </a:solidFill>
                <a:sym typeface="Symbol"/>
              </a:rPr>
              <a:t> </a:t>
            </a:r>
            <a:r>
              <a:rPr lang="fr-FR" sz="2200" dirty="0" err="1" smtClean="0"/>
              <a:t>predictions</a:t>
            </a:r>
            <a:r>
              <a:rPr lang="fr-FR" sz="2200" dirty="0" smtClean="0"/>
              <a:t>: 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ts val="15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ts val="1500"/>
              </a:lnSpc>
              <a:spcBef>
                <a:spcPct val="35000"/>
              </a:spcBef>
            </a:pPr>
            <a:r>
              <a:rPr lang="fr-FR" sz="2200" dirty="0" smtClean="0">
                <a:solidFill>
                  <a:srgbClr val="008000"/>
                </a:solidFill>
              </a:rPr>
              <a:t>first mass </a:t>
            </a:r>
            <a:r>
              <a:rPr lang="fr-FR" sz="2200" dirty="0" err="1" smtClean="0">
                <a:solidFill>
                  <a:srgbClr val="008000"/>
                </a:solidFill>
              </a:rPr>
              <a:t>measurements</a:t>
            </a:r>
            <a:r>
              <a:rPr lang="fr-FR" sz="2200" dirty="0" smtClean="0">
                <a:solidFill>
                  <a:srgbClr val="008000"/>
                </a:solidFill>
              </a:rPr>
              <a:t>  </a:t>
            </a:r>
            <a:r>
              <a:rPr lang="fr-FR" sz="2200" dirty="0" smtClean="0"/>
              <a:t>(UA1 &amp; UA2, 1983):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title"/>
          </p:nvPr>
        </p:nvSpPr>
        <p:spPr>
          <a:xfrm>
            <a:off x="2857488" y="142852"/>
            <a:ext cx="3214710" cy="642918"/>
          </a:xfrm>
        </p:spPr>
        <p:txBody>
          <a:bodyPr/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pre</a:t>
            </a:r>
            <a:r>
              <a:rPr lang="fr-FR" sz="2800" dirty="0" smtClean="0"/>
              <a:t>-LEP </a:t>
            </a:r>
            <a:r>
              <a:rPr lang="fr-FR" sz="2800" dirty="0" err="1" smtClean="0"/>
              <a:t>era</a:t>
            </a:r>
            <a:endParaRPr lang="fr-FR" sz="2800" dirty="0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000100" y="1357298"/>
          <a:ext cx="656907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3" imgW="5460840" imgH="660240" progId="Equation.3">
                  <p:embed/>
                </p:oleObj>
              </mc:Choice>
              <mc:Fallback>
                <p:oleObj name="Equation" r:id="rId3" imgW="5460840" imgH="660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1357298"/>
                        <a:ext cx="6569075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0" y="0"/>
            <a:ext cx="1909497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 smtClean="0">
                <a:solidFill>
                  <a:srgbClr val="7030A0"/>
                </a:solidFill>
              </a:rPr>
              <a:t>Introduction</a:t>
            </a:r>
            <a:endParaRPr lang="fr-FR" b="1" dirty="0">
              <a:solidFill>
                <a:srgbClr val="7030A0"/>
              </a:solidFill>
            </a:endParaRPr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47949"/>
              </p:ext>
            </p:extLst>
          </p:nvPr>
        </p:nvGraphicFramePr>
        <p:xfrm>
          <a:off x="3417888" y="4387577"/>
          <a:ext cx="2916237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5" imgW="2438280" imgH="342720" progId="Equation.3">
                  <p:embed/>
                </p:oleObj>
              </mc:Choice>
              <mc:Fallback>
                <p:oleObj name="Equation" r:id="rId5" imgW="2438280" imgH="34272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888" y="4387577"/>
                        <a:ext cx="2916237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975582"/>
              </p:ext>
            </p:extLst>
          </p:nvPr>
        </p:nvGraphicFramePr>
        <p:xfrm>
          <a:off x="1357290" y="5161186"/>
          <a:ext cx="59753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Equation" r:id="rId7" imgW="4851360" imgH="406080" progId="Equation.3">
                  <p:embed/>
                </p:oleObj>
              </mc:Choice>
              <mc:Fallback>
                <p:oleObj name="Equation" r:id="rId7" imgW="48513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5161186"/>
                        <a:ext cx="5975350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998964"/>
              </p:ext>
            </p:extLst>
          </p:nvPr>
        </p:nvGraphicFramePr>
        <p:xfrm>
          <a:off x="1285852" y="6177806"/>
          <a:ext cx="6226175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Equation" r:id="rId9" imgW="5054400" imgH="457200" progId="Equation.3">
                  <p:embed/>
                </p:oleObj>
              </mc:Choice>
              <mc:Fallback>
                <p:oleObj name="Equation" r:id="rId9" imgW="5054400" imgH="457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6177806"/>
                        <a:ext cx="6226175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7572396" y="5700431"/>
            <a:ext cx="15760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solidFill>
                  <a:srgbClr val="FF0000"/>
                </a:solidFill>
                <a:sym typeface="Symbol"/>
              </a:rPr>
              <a:t>agreement</a:t>
            </a:r>
          </a:p>
        </p:txBody>
      </p:sp>
      <p:sp>
        <p:nvSpPr>
          <p:cNvPr id="20" name="Forme libre 19"/>
          <p:cNvSpPr/>
          <p:nvPr/>
        </p:nvSpPr>
        <p:spPr bwMode="auto">
          <a:xfrm>
            <a:off x="7814930" y="6091829"/>
            <a:ext cx="611373" cy="361507"/>
          </a:xfrm>
          <a:custGeom>
            <a:avLst/>
            <a:gdLst>
              <a:gd name="connsiteX0" fmla="*/ 542261 w 611373"/>
              <a:gd name="connsiteY0" fmla="*/ 0 h 361507"/>
              <a:gd name="connsiteX1" fmla="*/ 520996 w 611373"/>
              <a:gd name="connsiteY1" fmla="*/ 233916 h 361507"/>
              <a:gd name="connsiteX2" fmla="*/ 0 w 611373"/>
              <a:gd name="connsiteY2" fmla="*/ 361507 h 36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1373" h="361507">
                <a:moveTo>
                  <a:pt x="542261" y="0"/>
                </a:moveTo>
                <a:cubicBezTo>
                  <a:pt x="576817" y="86832"/>
                  <a:pt x="611373" y="173665"/>
                  <a:pt x="520996" y="233916"/>
                </a:cubicBezTo>
                <a:cubicBezTo>
                  <a:pt x="430619" y="294167"/>
                  <a:pt x="215309" y="327837"/>
                  <a:pt x="0" y="361507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 bwMode="auto">
          <a:xfrm>
            <a:off x="7772400" y="5299638"/>
            <a:ext cx="581247" cy="464289"/>
          </a:xfrm>
          <a:custGeom>
            <a:avLst/>
            <a:gdLst>
              <a:gd name="connsiteX0" fmla="*/ 0 w 581247"/>
              <a:gd name="connsiteY0" fmla="*/ 38987 h 464289"/>
              <a:gd name="connsiteX1" fmla="*/ 489098 w 581247"/>
              <a:gd name="connsiteY1" fmla="*/ 70884 h 464289"/>
              <a:gd name="connsiteX2" fmla="*/ 552893 w 581247"/>
              <a:gd name="connsiteY2" fmla="*/ 464289 h 4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247" h="464289">
                <a:moveTo>
                  <a:pt x="0" y="38987"/>
                </a:moveTo>
                <a:cubicBezTo>
                  <a:pt x="198474" y="19493"/>
                  <a:pt x="396949" y="0"/>
                  <a:pt x="489098" y="70884"/>
                </a:cubicBezTo>
                <a:cubicBezTo>
                  <a:pt x="581247" y="141768"/>
                  <a:pt x="567070" y="303028"/>
                  <a:pt x="552893" y="464289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5572132" y="2857496"/>
          <a:ext cx="287178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Equation" r:id="rId11" imgW="2387520" imgH="660240" progId="Equation.3">
                  <p:embed/>
                </p:oleObj>
              </mc:Choice>
              <mc:Fallback>
                <p:oleObj name="Equation" r:id="rId11" imgW="2387520" imgH="6602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2857496"/>
                        <a:ext cx="2871787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857224" y="2782890"/>
          <a:ext cx="4162425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Equation" r:id="rId13" imgW="3454200" imgH="774360" progId="Equation.3">
                  <p:embed/>
                </p:oleObj>
              </mc:Choice>
              <mc:Fallback>
                <p:oleObj name="Equation" r:id="rId13" imgW="3454200" imgH="77436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2782890"/>
                        <a:ext cx="4162425" cy="931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7500958" y="857232"/>
            <a:ext cx="57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D60093"/>
                </a:solidFill>
                <a:sym typeface="Symbol"/>
              </a:rPr>
              <a:t>X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64" y="214290"/>
            <a:ext cx="3286148" cy="571504"/>
          </a:xfrm>
        </p:spPr>
        <p:txBody>
          <a:bodyPr/>
          <a:lstStyle/>
          <a:p>
            <a:r>
              <a:rPr lang="fr-FR" dirty="0" err="1" smtClean="0"/>
              <a:t>Weak</a:t>
            </a:r>
            <a:r>
              <a:rPr lang="fr-FR" dirty="0" smtClean="0"/>
              <a:t> corrections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/>
          <a:lstStyle/>
          <a:p>
            <a:r>
              <a:rPr lang="fr-FR" dirty="0" err="1" smtClean="0">
                <a:solidFill>
                  <a:srgbClr val="008000"/>
                </a:solidFill>
              </a:rPr>
              <a:t>Example</a:t>
            </a:r>
            <a:r>
              <a:rPr lang="fr-FR" dirty="0" smtClean="0">
                <a:solidFill>
                  <a:srgbClr val="008000"/>
                </a:solidFill>
              </a:rPr>
              <a:t> 1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8000"/>
                </a:solidFill>
              </a:rPr>
              <a:t>: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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propagator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corrections</a:t>
            </a:r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dirty="0" err="1" smtClean="0">
                <a:sym typeface="Symbol"/>
              </a:rPr>
              <a:t>hence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4" name="Image 13" descr="prop_gamma.jpg"/>
          <p:cNvPicPr>
            <a:picLocks noChangeAspect="1"/>
          </p:cNvPicPr>
          <p:nvPr/>
        </p:nvPicPr>
        <p:blipFill>
          <a:blip r:embed="rId2" cstate="print"/>
          <a:srcRect t="68750" r="32193" b="2083"/>
          <a:stretch>
            <a:fillRect/>
          </a:stretch>
        </p:blipFill>
        <p:spPr>
          <a:xfrm>
            <a:off x="1928794" y="1643050"/>
            <a:ext cx="4459772" cy="2714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143768" y="1785926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tree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level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14282" y="1643050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full</a:t>
            </a:r>
          </a:p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propagator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215206" y="2357430"/>
            <a:ext cx="1572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irreducible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</a:p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diagrams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215206" y="3357562"/>
            <a:ext cx="1330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reducible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diagrams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cxnSp>
        <p:nvCxnSpPr>
          <p:cNvPr id="22" name="Connecteur droit avec flèche 21"/>
          <p:cNvCxnSpPr/>
          <p:nvPr/>
        </p:nvCxnSpPr>
        <p:spPr bwMode="auto">
          <a:xfrm>
            <a:off x="6500826" y="2000240"/>
            <a:ext cx="571504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Connecteur droit avec flèche 25"/>
          <p:cNvCxnSpPr>
            <a:endCxn id="17" idx="1"/>
          </p:cNvCxnSpPr>
          <p:nvPr/>
        </p:nvCxnSpPr>
        <p:spPr bwMode="auto">
          <a:xfrm flipV="1">
            <a:off x="6572264" y="2711373"/>
            <a:ext cx="642942" cy="324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cteur droit avec flèche 27"/>
          <p:cNvCxnSpPr/>
          <p:nvPr/>
        </p:nvCxnSpPr>
        <p:spPr bwMode="auto">
          <a:xfrm>
            <a:off x="6500826" y="3643314"/>
            <a:ext cx="714380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9" name="Image 28" descr="prop_gamma_blob.jpg"/>
          <p:cNvPicPr>
            <a:picLocks noChangeAspect="1"/>
          </p:cNvPicPr>
          <p:nvPr/>
        </p:nvPicPr>
        <p:blipFill>
          <a:blip r:embed="rId3" cstate="print"/>
          <a:srcRect t="81250" r="24941" b="3125"/>
          <a:stretch>
            <a:fillRect/>
          </a:stretch>
        </p:blipFill>
        <p:spPr>
          <a:xfrm>
            <a:off x="1071538" y="4500570"/>
            <a:ext cx="5577683" cy="164307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285720" y="6286520"/>
            <a:ext cx="7135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8000"/>
                </a:solidFill>
                <a:sym typeface="Symbol"/>
              </a:rPr>
              <a:t>sum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of all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irreducible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diagrams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,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computed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at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a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given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order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715140" y="4857760"/>
            <a:ext cx="233910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Taylor expansion, </a:t>
            </a:r>
          </a:p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can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be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8000"/>
                </a:solidFill>
                <a:sym typeface="Symbol"/>
              </a:rPr>
              <a:t>resummed</a:t>
            </a:r>
            <a:endParaRPr lang="fr-FR" sz="2000" dirty="0" smtClean="0">
              <a:solidFill>
                <a:srgbClr val="008000"/>
              </a:solidFill>
              <a:sym typeface="Symbol"/>
            </a:endParaRPr>
          </a:p>
          <a:p>
            <a:r>
              <a:rPr lang="fr-FR" sz="2000" dirty="0" smtClean="0">
                <a:solidFill>
                  <a:srgbClr val="008000"/>
                </a:solidFill>
                <a:sym typeface="Symbol"/>
              </a:rPr>
              <a:t>to all </a:t>
            </a:r>
            <a:r>
              <a:rPr lang="fr-FR" sz="2000" dirty="0" err="1" smtClean="0">
                <a:solidFill>
                  <a:srgbClr val="008000"/>
                </a:solidFill>
                <a:sym typeface="Symbol"/>
              </a:rPr>
              <a:t>orders</a:t>
            </a:r>
            <a:r>
              <a:rPr lang="fr-FR" sz="2000" dirty="0" smtClean="0">
                <a:solidFill>
                  <a:srgbClr val="008000"/>
                </a:solidFill>
                <a:sym typeface="Symbol"/>
              </a:rPr>
              <a:t>  </a:t>
            </a:r>
          </a:p>
        </p:txBody>
      </p:sp>
      <p:cxnSp>
        <p:nvCxnSpPr>
          <p:cNvPr id="34" name="Connecteur droit avec flèche 33"/>
          <p:cNvCxnSpPr/>
          <p:nvPr/>
        </p:nvCxnSpPr>
        <p:spPr bwMode="auto">
          <a:xfrm rot="5400000" flipH="1" flipV="1">
            <a:off x="1964513" y="5893611"/>
            <a:ext cx="500066" cy="42862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Connecteur droit avec flèche 35"/>
          <p:cNvCxnSpPr/>
          <p:nvPr/>
        </p:nvCxnSpPr>
        <p:spPr bwMode="auto">
          <a:xfrm>
            <a:off x="1357290" y="2000240"/>
            <a:ext cx="642942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Connecteur droit avec flèche 39"/>
          <p:cNvCxnSpPr>
            <a:stCxn id="29" idx="3"/>
          </p:cNvCxnSpPr>
          <p:nvPr/>
        </p:nvCxnSpPr>
        <p:spPr bwMode="auto">
          <a:xfrm flipH="1">
            <a:off x="6357950" y="5322107"/>
            <a:ext cx="291271" cy="39290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786454"/>
          </a:xfrm>
        </p:spPr>
        <p:txBody>
          <a:bodyPr/>
          <a:lstStyle/>
          <a:p>
            <a:r>
              <a:rPr lang="fr-FR" dirty="0" smtClean="0">
                <a:sym typeface="Symbol"/>
              </a:rPr>
              <a:t>In the Feynman gauge,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after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renormalization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dirty="0" smtClean="0">
                <a:sym typeface="Symbol"/>
              </a:rPr>
              <a:t>(in the on-</a:t>
            </a:r>
            <a:r>
              <a:rPr lang="fr-FR" dirty="0" err="1" smtClean="0">
                <a:sym typeface="Symbol"/>
              </a:rPr>
              <a:t>shell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scheme</a:t>
            </a:r>
            <a:r>
              <a:rPr lang="fr-FR" dirty="0" smtClean="0">
                <a:sym typeface="Symbol"/>
              </a:rPr>
              <a:t>):</a:t>
            </a:r>
          </a:p>
          <a:p>
            <a:endParaRPr lang="fr-FR" dirty="0" smtClean="0">
              <a:sym typeface="Symbol"/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 err="1" smtClean="0">
                <a:sym typeface="Symbol"/>
              </a:rPr>
              <a:t>tree</a:t>
            </a:r>
            <a:r>
              <a:rPr lang="fr-FR" dirty="0" smtClean="0">
                <a:sym typeface="Symbol"/>
              </a:rPr>
              <a:t>-</a:t>
            </a:r>
            <a:r>
              <a:rPr lang="fr-FR" dirty="0" err="1" smtClean="0">
                <a:sym typeface="Symbol"/>
              </a:rPr>
              <a:t>level</a:t>
            </a:r>
            <a:r>
              <a:rPr lang="fr-FR" dirty="0" smtClean="0">
                <a:sym typeface="Symbol"/>
              </a:rPr>
              <a:t>: </a:t>
            </a:r>
          </a:p>
          <a:p>
            <a:endParaRPr lang="fr-FR" dirty="0" smtClean="0">
              <a:sym typeface="Symbol"/>
            </a:endParaRPr>
          </a:p>
          <a:p>
            <a:pPr lvl="1">
              <a:buFont typeface="Arial" pitchFamily="34" charset="0"/>
              <a:buChar char="•"/>
            </a:pPr>
            <a:r>
              <a:rPr lang="fr-FR" b="1" dirty="0" smtClean="0">
                <a:sym typeface="Symbol"/>
              </a:rPr>
              <a:t></a:t>
            </a:r>
            <a:r>
              <a:rPr lang="fr-FR" dirty="0" smtClean="0">
                <a:sym typeface="Symbol"/>
              </a:rPr>
              <a:t> self-</a:t>
            </a:r>
            <a:r>
              <a:rPr lang="fr-FR" dirty="0" err="1" smtClean="0">
                <a:sym typeface="Symbol"/>
              </a:rPr>
              <a:t>energy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operator</a:t>
            </a:r>
            <a:r>
              <a:rPr lang="fr-FR" dirty="0" smtClean="0">
                <a:sym typeface="Symbol"/>
              </a:rPr>
              <a:t> (</a:t>
            </a:r>
            <a:r>
              <a:rPr lang="fr-FR" dirty="0" smtClean="0">
                <a:latin typeface="Comic Sans MS"/>
                <a:sym typeface="Symbol"/>
              </a:rPr>
              <a:t>"</a:t>
            </a:r>
            <a:r>
              <a:rPr lang="fr-FR" dirty="0" smtClean="0">
                <a:sym typeface="Symbol"/>
              </a:rPr>
              <a:t>vacuum </a:t>
            </a:r>
            <a:r>
              <a:rPr lang="fr-FR" dirty="0" err="1" smtClean="0">
                <a:sym typeface="Symbol"/>
              </a:rPr>
              <a:t>polarization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tensor</a:t>
            </a:r>
            <a:r>
              <a:rPr lang="fr-FR" dirty="0" smtClean="0">
                <a:latin typeface="Comic Sans MS"/>
                <a:sym typeface="Symbol"/>
              </a:rPr>
              <a:t>"</a:t>
            </a:r>
            <a:r>
              <a:rPr lang="fr-FR" dirty="0" smtClean="0">
                <a:sym typeface="Symbol"/>
              </a:rPr>
              <a:t>):</a:t>
            </a:r>
          </a:p>
          <a:p>
            <a:pPr>
              <a:buNone/>
            </a:pPr>
            <a:endParaRPr lang="fr-FR" dirty="0" smtClean="0"/>
          </a:p>
          <a:p>
            <a:pPr>
              <a:lnSpc>
                <a:spcPts val="1700"/>
              </a:lnSpc>
              <a:buNone/>
            </a:pPr>
            <a:r>
              <a:rPr lang="fr-FR" dirty="0" smtClean="0"/>
              <a:t>                       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</a:t>
            </a:r>
          </a:p>
          <a:p>
            <a:pPr>
              <a:lnSpc>
                <a:spcPts val="1700"/>
              </a:lnSpc>
              <a:buNone/>
            </a:pPr>
            <a:endParaRPr lang="fr-FR" dirty="0" smtClean="0">
              <a:solidFill>
                <a:srgbClr val="FF0000"/>
              </a:solidFill>
              <a:sym typeface="Symbol"/>
            </a:endParaRPr>
          </a:p>
          <a:p>
            <a:pPr>
              <a:lnSpc>
                <a:spcPts val="1700"/>
              </a:lnSpc>
              <a:buNone/>
            </a:pPr>
            <a:endParaRPr lang="fr-FR" dirty="0" smtClean="0">
              <a:solidFill>
                <a:srgbClr val="FF0000"/>
              </a:solidFill>
              <a:sym typeface="Symbol"/>
            </a:endParaRPr>
          </a:p>
          <a:p>
            <a:pPr>
              <a:lnSpc>
                <a:spcPts val="1700"/>
              </a:lnSpc>
              <a:buNone/>
            </a:pPr>
            <a:endParaRPr lang="fr-FR" dirty="0" smtClean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ts val="1700"/>
              </a:lnSpc>
              <a:buFont typeface="Arial" pitchFamily="34" charset="0"/>
              <a:buChar char="•"/>
            </a:pPr>
            <a:r>
              <a:rPr lang="fr-FR" dirty="0" smtClean="0"/>
              <a:t>Full, </a:t>
            </a:r>
            <a:r>
              <a:rPr lang="fr-FR" dirty="0" err="1" smtClean="0"/>
              <a:t>renorm</a:t>
            </a:r>
            <a:r>
              <a:rPr lang="fr-FR" dirty="0" smtClean="0"/>
              <a:t>.  </a:t>
            </a:r>
            <a:r>
              <a:rPr lang="fr-FR" dirty="0" err="1" smtClean="0"/>
              <a:t>propagator</a:t>
            </a:r>
            <a:r>
              <a:rPr lang="fr-FR" dirty="0" smtClean="0"/>
              <a:t>:</a:t>
            </a:r>
          </a:p>
          <a:p>
            <a:pPr lvl="1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ct val="150000"/>
              </a:lnSpc>
              <a:buFont typeface="Arial" pitchFamily="34" charset="0"/>
              <a:buChar char="•"/>
            </a:pPr>
            <a:r>
              <a:rPr lang="fr-FR" dirty="0" smtClean="0"/>
              <a:t>             : </a:t>
            </a:r>
            <a:r>
              <a:rPr lang="fr-FR" dirty="0" err="1" smtClean="0"/>
              <a:t>sum</a:t>
            </a:r>
            <a:r>
              <a:rPr lang="fr-FR" dirty="0" smtClean="0"/>
              <a:t> of the </a:t>
            </a:r>
            <a:r>
              <a:rPr lang="fr-FR" dirty="0" err="1" smtClean="0"/>
              <a:t>irreducible</a:t>
            </a:r>
            <a:r>
              <a:rPr lang="fr-FR" dirty="0" smtClean="0"/>
              <a:t> </a:t>
            </a:r>
            <a:r>
              <a:rPr lang="fr-FR" dirty="0" err="1" smtClean="0"/>
              <a:t>diagrams</a:t>
            </a:r>
            <a:r>
              <a:rPr lang="fr-FR" dirty="0" smtClean="0"/>
              <a:t>. </a:t>
            </a:r>
            <a:r>
              <a:rPr lang="fr-FR" dirty="0" err="1" smtClean="0">
                <a:solidFill>
                  <a:srgbClr val="008000"/>
                </a:solidFill>
              </a:rPr>
              <a:t>Known</a:t>
            </a:r>
            <a:r>
              <a:rPr lang="fr-FR" dirty="0" smtClean="0">
                <a:solidFill>
                  <a:srgbClr val="008000"/>
                </a:solidFill>
              </a:rPr>
              <a:t> to O(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</a:t>
            </a:r>
            <a:r>
              <a:rPr lang="fr-FR" baseline="30000" dirty="0" smtClean="0">
                <a:solidFill>
                  <a:srgbClr val="008000"/>
                </a:solidFill>
                <a:sym typeface="Symbol"/>
              </a:rPr>
              <a:t>3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).</a:t>
            </a:r>
            <a:endParaRPr lang="fr-FR" dirty="0" smtClean="0">
              <a:solidFill>
                <a:srgbClr val="008000"/>
              </a:solidFill>
            </a:endParaRPr>
          </a:p>
          <a:p>
            <a:pPr lvl="2">
              <a:lnSpc>
                <a:spcPct val="150000"/>
              </a:lnSpc>
              <a:buFont typeface="Arial" pitchFamily="34" charset="0"/>
              <a:buChar char="•"/>
            </a:pPr>
            <a:r>
              <a:rPr lang="fr-FR" dirty="0" smtClean="0"/>
              <a:t>                   </a:t>
            </a:r>
            <a:r>
              <a:rPr lang="fr-FR" dirty="0" err="1" smtClean="0"/>
              <a:t>comes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resummation</a:t>
            </a:r>
            <a:r>
              <a:rPr lang="fr-FR" dirty="0" smtClean="0"/>
              <a:t> of             to </a:t>
            </a:r>
            <a:r>
              <a:rPr lang="fr-FR" dirty="0" smtClean="0">
                <a:solidFill>
                  <a:srgbClr val="008000"/>
                </a:solidFill>
              </a:rPr>
              <a:t>all </a:t>
            </a:r>
            <a:r>
              <a:rPr lang="fr-FR" dirty="0" err="1" smtClean="0">
                <a:solidFill>
                  <a:srgbClr val="008000"/>
                </a:solidFill>
              </a:rPr>
              <a:t>orders</a:t>
            </a:r>
            <a:r>
              <a:rPr lang="fr-FR" dirty="0" smtClean="0">
                <a:solidFill>
                  <a:srgbClr val="008000"/>
                </a:solidFill>
              </a:rPr>
              <a:t>.</a:t>
            </a:r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2571736" y="142852"/>
            <a:ext cx="4143404" cy="500066"/>
          </a:xfrm>
          <a:noFill/>
          <a:ln>
            <a:solidFill>
              <a:srgbClr val="003399"/>
            </a:solidFill>
          </a:ln>
        </p:spPr>
        <p:txBody>
          <a:bodyPr/>
          <a:lstStyle/>
          <a:p>
            <a:r>
              <a:rPr lang="fr-FR" b="0" i="1" dirty="0" smtClean="0">
                <a:solidFill>
                  <a:srgbClr val="008000"/>
                </a:solidFill>
                <a:sym typeface="Symbol"/>
              </a:rPr>
              <a:t> </a:t>
            </a:r>
            <a:r>
              <a:rPr lang="fr-FR" b="0" i="1" dirty="0" err="1" smtClean="0">
                <a:solidFill>
                  <a:srgbClr val="008000"/>
                </a:solidFill>
                <a:sym typeface="Symbol"/>
              </a:rPr>
              <a:t>propagator</a:t>
            </a:r>
            <a:r>
              <a:rPr lang="fr-FR" b="0" i="1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b="0" i="1" dirty="0" smtClean="0">
                <a:solidFill>
                  <a:srgbClr val="003399"/>
                </a:solidFill>
                <a:sym typeface="Symbol"/>
              </a:rPr>
              <a:t>corrections</a:t>
            </a:r>
            <a:endParaRPr lang="fr-FR" b="0" i="1" dirty="0">
              <a:solidFill>
                <a:srgbClr val="008000"/>
              </a:solidFill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21" name="Objet 20"/>
          <p:cNvGraphicFramePr>
            <a:graphicFrameLocks noChangeAspect="1"/>
          </p:cNvGraphicFramePr>
          <p:nvPr/>
        </p:nvGraphicFramePr>
        <p:xfrm>
          <a:off x="2428874" y="1741481"/>
          <a:ext cx="200025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4" name="Equation" r:id="rId3" imgW="1663560" imgH="571320" progId="Equation.3">
                  <p:embed/>
                </p:oleObj>
              </mc:Choice>
              <mc:Fallback>
                <p:oleObj name="Equation" r:id="rId3" imgW="1663560" imgH="5713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4" y="1741481"/>
                        <a:ext cx="2000250" cy="687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Image 22" descr="blob.jpg"/>
          <p:cNvPicPr>
            <a:picLocks noChangeAspect="1"/>
          </p:cNvPicPr>
          <p:nvPr/>
        </p:nvPicPr>
        <p:blipFill>
          <a:blip r:embed="rId5" cstate="print"/>
          <a:srcRect l="3232" t="83997" r="89264" b="11363"/>
          <a:stretch>
            <a:fillRect/>
          </a:stretch>
        </p:blipFill>
        <p:spPr>
          <a:xfrm>
            <a:off x="1071538" y="3214686"/>
            <a:ext cx="734791" cy="642942"/>
          </a:xfrm>
          <a:prstGeom prst="rect">
            <a:avLst/>
          </a:prstGeom>
        </p:spPr>
      </p:pic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2500298" y="3286124"/>
          <a:ext cx="461168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5" name="Equation" r:id="rId6" imgW="3835080" imgH="368280" progId="Equation.3">
                  <p:embed/>
                </p:oleObj>
              </mc:Choice>
              <mc:Fallback>
                <p:oleObj name="Equation" r:id="rId6" imgW="3835080" imgH="3682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8" y="3286124"/>
                        <a:ext cx="4611688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5000628" y="3786190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3399"/>
                </a:solidFill>
                <a:sym typeface="Symbol"/>
              </a:rPr>
              <a:t>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self-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energy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function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25" name="Forme libre 24"/>
          <p:cNvSpPr/>
          <p:nvPr/>
        </p:nvSpPr>
        <p:spPr bwMode="auto">
          <a:xfrm>
            <a:off x="4341628" y="3678865"/>
            <a:ext cx="708837" cy="318977"/>
          </a:xfrm>
          <a:custGeom>
            <a:avLst/>
            <a:gdLst>
              <a:gd name="connsiteX0" fmla="*/ 155944 w 708837"/>
              <a:gd name="connsiteY0" fmla="*/ 0 h 318977"/>
              <a:gd name="connsiteX1" fmla="*/ 92149 w 708837"/>
              <a:gd name="connsiteY1" fmla="*/ 265814 h 318977"/>
              <a:gd name="connsiteX2" fmla="*/ 708837 w 708837"/>
              <a:gd name="connsiteY2" fmla="*/ 318977 h 31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837" h="318977">
                <a:moveTo>
                  <a:pt x="155944" y="0"/>
                </a:moveTo>
                <a:cubicBezTo>
                  <a:pt x="77972" y="106325"/>
                  <a:pt x="0" y="212651"/>
                  <a:pt x="92149" y="265814"/>
                </a:cubicBezTo>
                <a:cubicBezTo>
                  <a:pt x="184298" y="318977"/>
                  <a:pt x="446567" y="318977"/>
                  <a:pt x="708837" y="318977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4022755" y="4286256"/>
          <a:ext cx="476408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6" name="Equation" r:id="rId8" imgW="3962160" imgH="622080" progId="Equation.3">
                  <p:embed/>
                </p:oleObj>
              </mc:Choice>
              <mc:Fallback>
                <p:oleObj name="Equation" r:id="rId8" imgW="3962160" imgH="6220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2755" y="4286256"/>
                        <a:ext cx="4764087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5"/>
          <p:cNvGraphicFramePr>
            <a:graphicFrameLocks noChangeAspect="1"/>
          </p:cNvGraphicFramePr>
          <p:nvPr/>
        </p:nvGraphicFramePr>
        <p:xfrm>
          <a:off x="1357290" y="5143512"/>
          <a:ext cx="777875" cy="4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7" name="Equation" r:id="rId10" imgW="647640" imgH="317160" progId="Equation.3">
                  <p:embed/>
                </p:oleObj>
              </mc:Choice>
              <mc:Fallback>
                <p:oleObj name="Equation" r:id="rId10" imgW="647640" imgH="3171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5143512"/>
                        <a:ext cx="777875" cy="4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6"/>
          <p:cNvGraphicFramePr>
            <a:graphicFrameLocks noChangeAspect="1"/>
          </p:cNvGraphicFramePr>
          <p:nvPr/>
        </p:nvGraphicFramePr>
        <p:xfrm>
          <a:off x="1285852" y="5572140"/>
          <a:ext cx="129857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8" name="Equation" r:id="rId12" imgW="1079280" imgH="596880" progId="Equation.3">
                  <p:embed/>
                </p:oleObj>
              </mc:Choice>
              <mc:Fallback>
                <p:oleObj name="Equation" r:id="rId12" imgW="1079280" imgH="5968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5572140"/>
                        <a:ext cx="1298575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7"/>
          <p:cNvGraphicFramePr>
            <a:graphicFrameLocks noChangeAspect="1"/>
          </p:cNvGraphicFramePr>
          <p:nvPr/>
        </p:nvGraphicFramePr>
        <p:xfrm>
          <a:off x="6601473" y="5677729"/>
          <a:ext cx="7778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9" name="Equation" r:id="rId14" imgW="647640" imgH="317160" progId="Equation.3">
                  <p:embed/>
                </p:oleObj>
              </mc:Choice>
              <mc:Fallback>
                <p:oleObj name="Equation" r:id="rId14" imgW="647640" imgH="31716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1473" y="5677729"/>
                        <a:ext cx="77787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732240" y="2940913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3399"/>
                </a:solidFill>
                <a:sym typeface="Symbol"/>
              </a:rPr>
              <a:t>b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ar =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renormalized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6461643" y="3140968"/>
            <a:ext cx="342605" cy="202223"/>
          </a:xfrm>
          <a:custGeom>
            <a:avLst/>
            <a:gdLst>
              <a:gd name="connsiteX0" fmla="*/ 703 w 501865"/>
              <a:gd name="connsiteY0" fmla="*/ 202223 h 202223"/>
              <a:gd name="connsiteX1" fmla="*/ 79834 w 501865"/>
              <a:gd name="connsiteY1" fmla="*/ 35169 h 202223"/>
              <a:gd name="connsiteX2" fmla="*/ 501865 w 501865"/>
              <a:gd name="connsiteY2" fmla="*/ 0 h 20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1865" h="202223">
                <a:moveTo>
                  <a:pt x="703" y="202223"/>
                </a:moveTo>
                <a:cubicBezTo>
                  <a:pt x="-1495" y="135548"/>
                  <a:pt x="-3693" y="68873"/>
                  <a:pt x="79834" y="35169"/>
                </a:cubicBezTo>
                <a:cubicBezTo>
                  <a:pt x="163361" y="1465"/>
                  <a:pt x="332613" y="732"/>
                  <a:pt x="501865" y="0"/>
                </a:cubicBezTo>
              </a:path>
            </a:pathLst>
          </a:custGeom>
          <a:noFill/>
          <a:ln w="28575">
            <a:solidFill>
              <a:srgbClr val="008000"/>
            </a:solidFill>
            <a:prstDash val="sysDot"/>
            <a:headEnd type="arrow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2"/>
          <p:cNvSpPr txBox="1">
            <a:spLocks noChangeArrowheads="1"/>
          </p:cNvSpPr>
          <p:nvPr/>
        </p:nvSpPr>
        <p:spPr bwMode="auto">
          <a:xfrm>
            <a:off x="179512" y="82119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FF66FF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FF66FF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/>
          <a:lstStyle/>
          <a:p>
            <a:r>
              <a:rPr lang="fr-FR" dirty="0" err="1" smtClean="0">
                <a:solidFill>
                  <a:srgbClr val="008000"/>
                </a:solidFill>
                <a:sym typeface="Symbol"/>
              </a:rPr>
              <a:t>Consequence</a:t>
            </a:r>
            <a:r>
              <a:rPr lang="fr-FR" dirty="0" smtClean="0">
                <a:sym typeface="Symbol"/>
              </a:rPr>
              <a:t>: </a:t>
            </a:r>
            <a:r>
              <a:rPr lang="fr-FR" dirty="0" smtClean="0">
                <a:latin typeface="Comic Sans MS"/>
                <a:sym typeface="Symbol"/>
              </a:rPr>
              <a:t>"</a:t>
            </a:r>
            <a:r>
              <a:rPr lang="fr-FR" dirty="0" smtClean="0">
                <a:sym typeface="Symbol"/>
              </a:rPr>
              <a:t>running of </a:t>
            </a:r>
            <a:r>
              <a:rPr lang="fr-FR" dirty="0" smtClean="0">
                <a:latin typeface="Comic Sans MS"/>
                <a:sym typeface="Symbol"/>
              </a:rPr>
              <a:t>"</a:t>
            </a:r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Only</a:t>
            </a:r>
            <a:r>
              <a:rPr lang="fr-FR" dirty="0" smtClean="0"/>
              <a:t> change w.r.t. </a:t>
            </a:r>
            <a:r>
              <a:rPr lang="fr-FR" dirty="0" err="1" smtClean="0"/>
              <a:t>tree-level</a:t>
            </a:r>
            <a:r>
              <a:rPr lang="fr-FR" dirty="0" smtClean="0"/>
              <a:t> QED amplitudes: change </a:t>
            </a:r>
            <a:r>
              <a:rPr lang="fr-FR" dirty="0" smtClean="0">
                <a:sym typeface="Symbol"/>
              </a:rPr>
              <a:t>          </a:t>
            </a:r>
          </a:p>
          <a:p>
            <a:pPr>
              <a:buNone/>
            </a:pPr>
            <a:r>
              <a:rPr lang="fr-FR" dirty="0" smtClean="0">
                <a:sym typeface="Symbol"/>
              </a:rPr>
              <a:t>    </a:t>
            </a:r>
            <a:r>
              <a:rPr lang="fr-FR" dirty="0" err="1" smtClean="0">
                <a:sym typeface="Symbol"/>
              </a:rPr>
              <a:t>into</a:t>
            </a: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r>
              <a:rPr lang="fr-FR" dirty="0" smtClean="0">
                <a:solidFill>
                  <a:srgbClr val="FF0000"/>
                </a:solidFill>
                <a:sym typeface="Symbol"/>
              </a:rPr>
              <a:t>k</a:t>
            </a:r>
            <a:r>
              <a:rPr lang="fr-FR" baseline="30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~M</a:t>
            </a:r>
            <a:r>
              <a:rPr lang="fr-FR" baseline="-25000" dirty="0" smtClean="0">
                <a:solidFill>
                  <a:srgbClr val="FF0000"/>
                </a:solidFill>
                <a:sym typeface="Symbol"/>
              </a:rPr>
              <a:t>Z</a:t>
            </a:r>
            <a:r>
              <a:rPr lang="fr-FR" baseline="30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:</a:t>
            </a:r>
            <a:r>
              <a:rPr lang="fr-FR" dirty="0" smtClean="0">
                <a:sym typeface="Symbol"/>
              </a:rPr>
              <a:t>                              </a:t>
            </a:r>
            <a:r>
              <a:rPr lang="fr-FR" dirty="0" err="1" smtClean="0">
                <a:sym typeface="Symbol"/>
              </a:rPr>
              <a:t>Numerically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: =0.059010.00035</a:t>
            </a:r>
          </a:p>
          <a:p>
            <a:pPr marL="0" indent="0">
              <a:buNone/>
            </a:pPr>
            <a:r>
              <a:rPr lang="fr-FR" dirty="0">
                <a:solidFill>
                  <a:srgbClr val="008000"/>
                </a:solidFill>
                <a:sym typeface="Symbol"/>
              </a:rPr>
              <a:t>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                                               </a:t>
            </a:r>
            <a:r>
              <a:rPr lang="fr-FR" dirty="0" smtClean="0">
                <a:sym typeface="Symbol"/>
              </a:rPr>
              <a:t>(or  =1/137    (M</a:t>
            </a:r>
            <a:r>
              <a:rPr lang="fr-FR" baseline="-25000" dirty="0" smtClean="0">
                <a:sym typeface="Symbol"/>
              </a:rPr>
              <a:t>Z</a:t>
            </a:r>
            <a:r>
              <a:rPr lang="fr-FR" baseline="30000" dirty="0" smtClean="0">
                <a:sym typeface="Symbol"/>
              </a:rPr>
              <a:t>2</a:t>
            </a:r>
            <a:r>
              <a:rPr lang="fr-FR" dirty="0" smtClean="0">
                <a:sym typeface="Symbol"/>
              </a:rPr>
              <a:t>)~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1/129</a:t>
            </a:r>
            <a:r>
              <a:rPr lang="fr-FR" dirty="0" smtClean="0">
                <a:sym typeface="Symbol"/>
              </a:rPr>
              <a:t>)</a:t>
            </a:r>
            <a:endParaRPr lang="fr-FR" dirty="0" smtClean="0"/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2516828" y="260648"/>
            <a:ext cx="4143404" cy="500066"/>
          </a:xfrm>
          <a:noFill/>
          <a:ln>
            <a:solidFill>
              <a:srgbClr val="003399"/>
            </a:solidFill>
          </a:ln>
        </p:spPr>
        <p:txBody>
          <a:bodyPr/>
          <a:lstStyle/>
          <a:p>
            <a:r>
              <a:rPr lang="fr-FR" b="0" i="1" dirty="0" smtClean="0">
                <a:solidFill>
                  <a:srgbClr val="008000"/>
                </a:solidFill>
                <a:sym typeface="Symbol"/>
              </a:rPr>
              <a:t> </a:t>
            </a:r>
            <a:r>
              <a:rPr lang="fr-FR" b="0" i="1" dirty="0" err="1" smtClean="0">
                <a:solidFill>
                  <a:srgbClr val="008000"/>
                </a:solidFill>
                <a:sym typeface="Symbol"/>
              </a:rPr>
              <a:t>propagator</a:t>
            </a:r>
            <a:r>
              <a:rPr lang="fr-FR" b="0" i="1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b="0" i="1" dirty="0" smtClean="0">
                <a:solidFill>
                  <a:srgbClr val="003399"/>
                </a:solidFill>
                <a:sym typeface="Symbol"/>
              </a:rPr>
              <a:t>corrections</a:t>
            </a:r>
            <a:endParaRPr lang="fr-FR" b="0" i="1" dirty="0">
              <a:solidFill>
                <a:srgbClr val="008000"/>
              </a:solidFill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4" name="Image 13" descr="fullprop_gam.jpg"/>
          <p:cNvPicPr>
            <a:picLocks noChangeAspect="1"/>
          </p:cNvPicPr>
          <p:nvPr/>
        </p:nvPicPr>
        <p:blipFill>
          <a:blip r:embed="rId4" cstate="print"/>
          <a:srcRect t="80556" r="57580"/>
          <a:stretch>
            <a:fillRect/>
          </a:stretch>
        </p:blipFill>
        <p:spPr>
          <a:xfrm>
            <a:off x="142844" y="1643050"/>
            <a:ext cx="3193874" cy="2071702"/>
          </a:xfrm>
          <a:prstGeom prst="rect">
            <a:avLst/>
          </a:prstGeom>
        </p:spPr>
      </p:pic>
      <p:graphicFrame>
        <p:nvGraphicFramePr>
          <p:cNvPr id="15" name="Objet 14"/>
          <p:cNvGraphicFramePr>
            <a:graphicFrameLocks noChangeAspect="1"/>
          </p:cNvGraphicFramePr>
          <p:nvPr/>
        </p:nvGraphicFramePr>
        <p:xfrm>
          <a:off x="4200556" y="2000250"/>
          <a:ext cx="4872038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8" name="Equation" r:id="rId5" imgW="4063680" imgH="1104840" progId="Equation.3">
                  <p:embed/>
                </p:oleObj>
              </mc:Choice>
              <mc:Fallback>
                <p:oleObj name="Equation" r:id="rId5" imgW="4063680" imgH="11048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56" y="2000250"/>
                        <a:ext cx="4872038" cy="1325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3428992" y="2428868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sym typeface="Symbol"/>
              </a:rPr>
              <a:t></a:t>
            </a:r>
          </a:p>
        </p:txBody>
      </p:sp>
      <p:sp>
        <p:nvSpPr>
          <p:cNvPr id="27" name="Ellipse 26"/>
          <p:cNvSpPr/>
          <p:nvPr/>
        </p:nvSpPr>
        <p:spPr bwMode="auto">
          <a:xfrm>
            <a:off x="5357818" y="2500306"/>
            <a:ext cx="1574629" cy="92869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286644" y="3429000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tree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level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</a:p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propagator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cxnSp>
        <p:nvCxnSpPr>
          <p:cNvPr id="30" name="Connecteur droit avec flèche 29"/>
          <p:cNvCxnSpPr>
            <a:stCxn id="28" idx="0"/>
          </p:cNvCxnSpPr>
          <p:nvPr/>
        </p:nvCxnSpPr>
        <p:spPr bwMode="auto">
          <a:xfrm rot="16200000" flipV="1">
            <a:off x="7874939" y="3269333"/>
            <a:ext cx="285752" cy="3358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614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17795"/>
              </p:ext>
            </p:extLst>
          </p:nvPr>
        </p:nvGraphicFramePr>
        <p:xfrm>
          <a:off x="7398518" y="4286250"/>
          <a:ext cx="127793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9" name="Equation" r:id="rId7" imgW="1066680" imgH="368280" progId="Equation.3">
                  <p:embed/>
                </p:oleObj>
              </mc:Choice>
              <mc:Fallback>
                <p:oleObj name="Equation" r:id="rId7" imgW="1066680" imgH="3682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518" y="4286250"/>
                        <a:ext cx="1277938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0" name="Object 10"/>
          <p:cNvGraphicFramePr>
            <a:graphicFrameLocks noChangeAspect="1"/>
          </p:cNvGraphicFramePr>
          <p:nvPr/>
        </p:nvGraphicFramePr>
        <p:xfrm>
          <a:off x="1285852" y="4786322"/>
          <a:ext cx="217805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0" name="Equation" r:id="rId9" imgW="1815840" imgH="583920" progId="Equation.3">
                  <p:embed/>
                </p:oleObj>
              </mc:Choice>
              <mc:Fallback>
                <p:oleObj name="Equation" r:id="rId9" imgW="1815840" imgH="58392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4786322"/>
                        <a:ext cx="2178050" cy="700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1" name="Object 11"/>
          <p:cNvGraphicFramePr>
            <a:graphicFrameLocks noChangeAspect="1"/>
          </p:cNvGraphicFramePr>
          <p:nvPr/>
        </p:nvGraphicFramePr>
        <p:xfrm>
          <a:off x="1785918" y="5786454"/>
          <a:ext cx="190341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1" name="Equation" r:id="rId11" imgW="1587240" imgH="545760" progId="Equation.3">
                  <p:embed/>
                </p:oleObj>
              </mc:Choice>
              <mc:Fallback>
                <p:oleObj name="Equation" r:id="rId11" imgW="1587240" imgH="54576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5786454"/>
                        <a:ext cx="1903413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4214810" y="4929198"/>
            <a:ext cx="319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running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coupling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constant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357686" y="1285860"/>
            <a:ext cx="3706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renormalized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electron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charge</a:t>
            </a:r>
          </a:p>
        </p:txBody>
      </p:sp>
      <p:cxnSp>
        <p:nvCxnSpPr>
          <p:cNvPr id="21" name="Connecteur droit avec flèche 20"/>
          <p:cNvCxnSpPr/>
          <p:nvPr/>
        </p:nvCxnSpPr>
        <p:spPr bwMode="auto">
          <a:xfrm rot="5400000" flipH="1" flipV="1">
            <a:off x="4357686" y="1643050"/>
            <a:ext cx="357190" cy="35719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571472" y="4643446"/>
            <a:ext cx="4286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3399"/>
                </a:solidFill>
                <a:sym typeface="Symbol"/>
              </a:rPr>
              <a:t>W self-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energy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function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(on-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shell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renormalization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scheme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786454"/>
          </a:xfrm>
        </p:spPr>
        <p:txBody>
          <a:bodyPr/>
          <a:lstStyle/>
          <a:p>
            <a:r>
              <a:rPr lang="fr-FR" dirty="0" err="1" smtClean="0">
                <a:solidFill>
                  <a:srgbClr val="008000"/>
                </a:solidFill>
                <a:sym typeface="Symbol"/>
              </a:rPr>
              <a:t>Example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2: W </a:t>
            </a:r>
            <a:r>
              <a:rPr lang="fr-FR" dirty="0" err="1" smtClean="0">
                <a:solidFill>
                  <a:srgbClr val="008000"/>
                </a:solidFill>
                <a:sym typeface="Symbol"/>
              </a:rPr>
              <a:t>propagator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corrections </a:t>
            </a:r>
            <a:r>
              <a:rPr lang="fr-FR" dirty="0" smtClean="0">
                <a:sym typeface="Symbol"/>
              </a:rPr>
              <a:t>(Feynman gauge)</a:t>
            </a:r>
          </a:p>
          <a:p>
            <a:pPr lvl="1">
              <a:buFont typeface="Arial" pitchFamily="34" charset="0"/>
              <a:buChar char="•"/>
            </a:pPr>
            <a:endParaRPr lang="fr-FR" dirty="0" smtClean="0">
              <a:sym typeface="Symbol"/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 err="1" smtClean="0">
                <a:sym typeface="Symbol"/>
              </a:rPr>
              <a:t>tree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level</a:t>
            </a:r>
            <a:r>
              <a:rPr lang="fr-FR" dirty="0" smtClean="0">
                <a:sym typeface="Symbol"/>
              </a:rPr>
              <a:t>: </a:t>
            </a:r>
          </a:p>
          <a:p>
            <a:endParaRPr lang="fr-FR" dirty="0" smtClean="0">
              <a:sym typeface="Symbol"/>
            </a:endParaRPr>
          </a:p>
          <a:p>
            <a:pPr lvl="1">
              <a:lnSpc>
                <a:spcPts val="1700"/>
              </a:lnSpc>
              <a:buFont typeface="Arial" pitchFamily="34" charset="0"/>
              <a:buChar char="•"/>
            </a:pPr>
            <a:r>
              <a:rPr lang="fr-FR" dirty="0" smtClean="0"/>
              <a:t>full, </a:t>
            </a:r>
            <a:r>
              <a:rPr lang="fr-FR" dirty="0" err="1" smtClean="0"/>
              <a:t>renormalized</a:t>
            </a:r>
            <a:r>
              <a:rPr lang="fr-FR" dirty="0" smtClean="0"/>
              <a:t> </a:t>
            </a:r>
            <a:r>
              <a:rPr lang="fr-FR" dirty="0" err="1" smtClean="0"/>
              <a:t>propagator</a:t>
            </a:r>
            <a:r>
              <a:rPr lang="fr-FR" dirty="0" smtClean="0"/>
              <a:t>:</a:t>
            </a:r>
          </a:p>
          <a:p>
            <a:pPr lvl="1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21" name="Objet 20"/>
          <p:cNvGraphicFramePr>
            <a:graphicFrameLocks noChangeAspect="1"/>
          </p:cNvGraphicFramePr>
          <p:nvPr/>
        </p:nvGraphicFramePr>
        <p:xfrm>
          <a:off x="2214546" y="1285860"/>
          <a:ext cx="32226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1" name="Equation" r:id="rId3" imgW="2679480" imgH="647640" progId="Equation.3">
                  <p:embed/>
                </p:oleObj>
              </mc:Choice>
              <mc:Fallback>
                <p:oleObj name="Equation" r:id="rId3" imgW="2679480" imgH="647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1285860"/>
                        <a:ext cx="3222625" cy="779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830263" y="5143512"/>
          <a:ext cx="37417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2" name="Equation" r:id="rId5" imgW="3111480" imgH="342720" progId="Equation.3">
                  <p:embed/>
                </p:oleObj>
              </mc:Choice>
              <mc:Fallback>
                <p:oleObj name="Equation" r:id="rId5" imgW="3111480" imgH="34272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5143512"/>
                        <a:ext cx="3741737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512763" y="2684463"/>
          <a:ext cx="817086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3" name="Equation" r:id="rId7" imgW="6794280" imgH="825480" progId="Equation.3">
                  <p:embed/>
                </p:oleObj>
              </mc:Choice>
              <mc:Fallback>
                <p:oleObj name="Equation" r:id="rId7" imgW="6794280" imgH="825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3" y="2684463"/>
                        <a:ext cx="8170862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re 1"/>
          <p:cNvSpPr txBox="1">
            <a:spLocks/>
          </p:cNvSpPr>
          <p:nvPr/>
        </p:nvSpPr>
        <p:spPr bwMode="auto">
          <a:xfrm>
            <a:off x="3000364" y="142852"/>
            <a:ext cx="3286148" cy="571504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Weak</a:t>
            </a: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corrections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8" name="Connecteur droit avec flèche 17"/>
          <p:cNvCxnSpPr/>
          <p:nvPr/>
        </p:nvCxnSpPr>
        <p:spPr bwMode="auto">
          <a:xfrm rot="5400000">
            <a:off x="2750331" y="3964785"/>
            <a:ext cx="1214446" cy="2857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ZoneTexte 21"/>
          <p:cNvSpPr txBox="1"/>
          <p:nvPr/>
        </p:nvSpPr>
        <p:spPr>
          <a:xfrm>
            <a:off x="5357818" y="4786322"/>
            <a:ext cx="3786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  <a:sym typeface="Symbol"/>
              </a:rPr>
              <a:t>W </a:t>
            </a:r>
            <a:r>
              <a:rPr lang="fr-FR" sz="2000" dirty="0" err="1" smtClean="0">
                <a:solidFill>
                  <a:srgbClr val="008000"/>
                </a:solidFill>
                <a:sym typeface="Symbol"/>
              </a:rPr>
              <a:t>width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: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given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by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imaginary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</a:p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part of self-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energy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function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,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thus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tree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level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prediction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for </a:t>
            </a:r>
            <a:r>
              <a:rPr lang="fr-FR" sz="2000" baseline="-25000" dirty="0" smtClean="0">
                <a:solidFill>
                  <a:srgbClr val="003399"/>
                </a:solidFill>
                <a:sym typeface="Symbol"/>
              </a:rPr>
              <a:t>W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is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modified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by radiative corrections </a:t>
            </a:r>
          </a:p>
          <a:p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cxnSp>
        <p:nvCxnSpPr>
          <p:cNvPr id="27" name="Connecteur droit avec flèche 26"/>
          <p:cNvCxnSpPr/>
          <p:nvPr/>
        </p:nvCxnSpPr>
        <p:spPr bwMode="auto">
          <a:xfrm rot="5400000">
            <a:off x="7179487" y="4036223"/>
            <a:ext cx="928694" cy="2857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5285251" y="2071678"/>
            <a:ext cx="3858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bare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mass, no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physical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meaning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cxnSp>
        <p:nvCxnSpPr>
          <p:cNvPr id="15" name="Connecteur droit avec flèche 14"/>
          <p:cNvCxnSpPr/>
          <p:nvPr/>
        </p:nvCxnSpPr>
        <p:spPr bwMode="auto">
          <a:xfrm>
            <a:off x="4786314" y="2050412"/>
            <a:ext cx="500066" cy="21431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214282" y="3792684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renormalized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(i.e. </a:t>
            </a:r>
            <a:r>
              <a:rPr lang="fr-FR" sz="2000" dirty="0" err="1" smtClean="0">
                <a:solidFill>
                  <a:srgbClr val="008000"/>
                </a:solidFill>
                <a:sym typeface="Symbol"/>
              </a:rPr>
              <a:t>physical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) </a:t>
            </a:r>
            <a:r>
              <a:rPr lang="fr-FR" sz="2000" dirty="0" smtClean="0">
                <a:solidFill>
                  <a:srgbClr val="008000"/>
                </a:solidFill>
                <a:sym typeface="Symbol"/>
              </a:rPr>
              <a:t>W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smtClean="0">
                <a:solidFill>
                  <a:srgbClr val="008000"/>
                </a:solidFill>
                <a:sym typeface="Symbol"/>
              </a:rPr>
              <a:t>mass</a:t>
            </a:r>
          </a:p>
        </p:txBody>
      </p:sp>
      <p:cxnSp>
        <p:nvCxnSpPr>
          <p:cNvPr id="23" name="Connecteur droit avec flèche 22"/>
          <p:cNvCxnSpPr/>
          <p:nvPr/>
        </p:nvCxnSpPr>
        <p:spPr bwMode="auto">
          <a:xfrm rot="10800000" flipV="1">
            <a:off x="2071670" y="3429000"/>
            <a:ext cx="714380" cy="64294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/>
          <a:lstStyle/>
          <a:p>
            <a:r>
              <a:rPr lang="fr-FR" dirty="0" err="1" smtClean="0">
                <a:solidFill>
                  <a:srgbClr val="008000"/>
                </a:solidFill>
                <a:sym typeface="Symbol"/>
              </a:rPr>
              <a:t>Consequence</a:t>
            </a:r>
            <a:r>
              <a:rPr lang="fr-FR" dirty="0" smtClean="0">
                <a:sym typeface="Symbol"/>
              </a:rPr>
              <a:t>: </a:t>
            </a:r>
            <a:r>
              <a:rPr lang="fr-FR" dirty="0" smtClean="0">
                <a:latin typeface="Comic Sans MS"/>
                <a:sym typeface="Symbol"/>
              </a:rPr>
              <a:t>modification of the relation </a:t>
            </a:r>
            <a:r>
              <a:rPr lang="fr-FR" dirty="0" err="1" smtClean="0">
                <a:latin typeface="Comic Sans MS"/>
                <a:sym typeface="Symbol"/>
              </a:rPr>
              <a:t>between</a:t>
            </a:r>
            <a:r>
              <a:rPr lang="fr-FR" dirty="0" smtClean="0">
                <a:latin typeface="Comic Sans MS"/>
                <a:sym typeface="Symbol"/>
              </a:rPr>
              <a:t> g and G</a:t>
            </a:r>
            <a:r>
              <a:rPr lang="fr-FR" baseline="-25000" dirty="0" smtClean="0">
                <a:latin typeface="Comic Sans MS"/>
                <a:sym typeface="Symbol"/>
              </a:rPr>
              <a:t>F</a:t>
            </a:r>
            <a:endParaRPr lang="fr-FR" baseline="-25000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pPr lvl="2">
              <a:lnSpc>
                <a:spcPts val="1700"/>
              </a:lnSpc>
              <a:buFont typeface="Arial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/>
              <a:t>w</a:t>
            </a:r>
            <a:r>
              <a:rPr lang="fr-FR" dirty="0" smtClean="0"/>
              <a:t>.r.t. </a:t>
            </a:r>
            <a:r>
              <a:rPr lang="fr-FR" dirty="0" err="1" smtClean="0"/>
              <a:t>tree-level</a:t>
            </a:r>
            <a:r>
              <a:rPr lang="fr-FR" dirty="0" smtClean="0"/>
              <a:t>: </a:t>
            </a:r>
          </a:p>
          <a:p>
            <a:endParaRPr lang="fr-FR" dirty="0" smtClean="0">
              <a:sym typeface="Symbol"/>
            </a:endParaRPr>
          </a:p>
          <a:p>
            <a:pPr>
              <a:lnSpc>
                <a:spcPts val="1400"/>
              </a:lnSpc>
              <a:buNone/>
            </a:pPr>
            <a:r>
              <a:rPr lang="fr-FR" dirty="0" smtClean="0">
                <a:sym typeface="Symbol"/>
              </a:rPr>
              <a:t>                          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fr-FR" dirty="0" smtClean="0">
                <a:sym typeface="Symbol"/>
              </a:rPr>
              <a:t>          </a:t>
            </a:r>
          </a:p>
          <a:p>
            <a:pPr>
              <a:buNone/>
            </a:pPr>
            <a:r>
              <a:rPr lang="fr-FR" dirty="0" smtClean="0">
                <a:sym typeface="Symbol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sym typeface="Symbol"/>
              </a:rPr>
              <a:t>    One-</a:t>
            </a:r>
            <a:r>
              <a:rPr lang="fr-FR" dirty="0" err="1" smtClean="0">
                <a:sym typeface="Symbol"/>
              </a:rPr>
              <a:t>loop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result</a:t>
            </a:r>
            <a:r>
              <a:rPr lang="fr-FR" dirty="0" smtClean="0">
                <a:sym typeface="Symbol"/>
              </a:rPr>
              <a:t>:    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sym typeface="Symbol"/>
              </a:rPr>
              <a:t> </a:t>
            </a:r>
            <a:r>
              <a:rPr lang="fr-FR" dirty="0" smtClean="0">
                <a:sym typeface="Symbol"/>
              </a:rPr>
              <a:t>                                                     </a:t>
            </a:r>
            <a:r>
              <a:rPr lang="fr-FR" dirty="0" err="1" smtClean="0">
                <a:sym typeface="Symbol"/>
              </a:rPr>
              <a:t>with</a:t>
            </a:r>
            <a:r>
              <a:rPr lang="fr-FR" dirty="0" smtClean="0">
                <a:sym typeface="Symbol"/>
              </a:rPr>
              <a:t>   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sym typeface="Symbol"/>
              </a:rPr>
              <a:t> </a:t>
            </a:r>
            <a:r>
              <a:rPr lang="fr-FR" dirty="0" smtClean="0">
                <a:sym typeface="Symbol"/>
              </a:rPr>
              <a:t>                                                     and</a:t>
            </a:r>
          </a:p>
          <a:p>
            <a:pPr>
              <a:lnSpc>
                <a:spcPct val="150000"/>
              </a:lnSpc>
            </a:pPr>
            <a:endParaRPr lang="fr-FR" dirty="0" smtClean="0">
              <a:sym typeface="Symbol"/>
            </a:endParaRPr>
          </a:p>
          <a:p>
            <a:pPr>
              <a:lnSpc>
                <a:spcPct val="250000"/>
              </a:lnSpc>
              <a:buNone/>
            </a:pPr>
            <a:r>
              <a:rPr lang="fr-FR" dirty="0" smtClean="0">
                <a:sym typeface="Symbol"/>
              </a:rPr>
              <a:t>     </a:t>
            </a:r>
          </a:p>
          <a:p>
            <a:pPr>
              <a:lnSpc>
                <a:spcPct val="150000"/>
              </a:lnSpc>
            </a:pPr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</a:t>
            </a:r>
          </a:p>
          <a:p>
            <a:pPr>
              <a:buNone/>
            </a:pPr>
            <a:r>
              <a:rPr lang="fr-FR" dirty="0" smtClean="0">
                <a:sym typeface="Symbol"/>
              </a:rPr>
              <a:t>     </a:t>
            </a:r>
            <a:endParaRPr lang="fr-FR" dirty="0" smtClean="0">
              <a:solidFill>
                <a:srgbClr val="008000"/>
              </a:solidFill>
            </a:endParaRPr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2428860" y="71414"/>
            <a:ext cx="4143404" cy="500066"/>
          </a:xfrm>
          <a:noFill/>
          <a:ln>
            <a:solidFill>
              <a:srgbClr val="003399"/>
            </a:solidFill>
          </a:ln>
        </p:spPr>
        <p:txBody>
          <a:bodyPr/>
          <a:lstStyle/>
          <a:p>
            <a:r>
              <a:rPr lang="fr-FR" b="0" i="1" dirty="0" smtClean="0">
                <a:solidFill>
                  <a:srgbClr val="008000"/>
                </a:solidFill>
                <a:sym typeface="Symbol"/>
              </a:rPr>
              <a:t>W </a:t>
            </a:r>
            <a:r>
              <a:rPr lang="fr-FR" b="0" i="1" dirty="0" err="1" smtClean="0">
                <a:solidFill>
                  <a:srgbClr val="008000"/>
                </a:solidFill>
                <a:sym typeface="Symbol"/>
              </a:rPr>
              <a:t>propagator</a:t>
            </a:r>
            <a:r>
              <a:rPr lang="fr-FR" b="0" i="1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b="0" i="1" dirty="0" smtClean="0">
                <a:solidFill>
                  <a:srgbClr val="003399"/>
                </a:solidFill>
                <a:sym typeface="Symbol"/>
              </a:rPr>
              <a:t>corrections</a:t>
            </a:r>
            <a:endParaRPr lang="fr-FR" b="0" i="1" dirty="0">
              <a:solidFill>
                <a:srgbClr val="008000"/>
              </a:solidFill>
            </a:endParaRPr>
          </a:p>
        </p:txBody>
      </p:sp>
      <p:graphicFrame>
        <p:nvGraphicFramePr>
          <p:cNvPr id="15" name="Objet 14"/>
          <p:cNvGraphicFramePr>
            <a:graphicFrameLocks noChangeAspect="1"/>
          </p:cNvGraphicFramePr>
          <p:nvPr/>
        </p:nvGraphicFramePr>
        <p:xfrm>
          <a:off x="2786063" y="1371600"/>
          <a:ext cx="6305550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8" name="Equation" r:id="rId4" imgW="5257800" imgH="1307880" progId="Equation.3">
                  <p:embed/>
                </p:oleObj>
              </mc:Choice>
              <mc:Fallback>
                <p:oleObj name="Equation" r:id="rId4" imgW="5257800" imgH="13078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1371600"/>
                        <a:ext cx="6305550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2285984" y="1500174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sym typeface="Symbol"/>
              </a:rPr>
              <a:t>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786446" y="2500306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Fermi model</a:t>
            </a:r>
          </a:p>
        </p:txBody>
      </p:sp>
      <p:cxnSp>
        <p:nvCxnSpPr>
          <p:cNvPr id="18" name="Connecteur droit avec flèche 17"/>
          <p:cNvCxnSpPr/>
          <p:nvPr/>
        </p:nvCxnSpPr>
        <p:spPr bwMode="auto">
          <a:xfrm>
            <a:off x="5143504" y="2643182"/>
            <a:ext cx="500066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graphicFrame>
        <p:nvGraphicFramePr>
          <p:cNvPr id="64519" name="Object 7"/>
          <p:cNvGraphicFramePr>
            <a:graphicFrameLocks noChangeAspect="1"/>
          </p:cNvGraphicFramePr>
          <p:nvPr/>
        </p:nvGraphicFramePr>
        <p:xfrm>
          <a:off x="714348" y="3786190"/>
          <a:ext cx="1347787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9" name="Equation" r:id="rId6" imgW="1117440" imgH="660240" progId="Equation.3">
                  <p:embed/>
                </p:oleObj>
              </mc:Choice>
              <mc:Fallback>
                <p:oleObj name="Equation" r:id="rId6" imgW="1117440" imgH="660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3786190"/>
                        <a:ext cx="1347787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0" name="Object 7"/>
          <p:cNvGraphicFramePr>
            <a:graphicFrameLocks noChangeAspect="1"/>
          </p:cNvGraphicFramePr>
          <p:nvPr/>
        </p:nvGraphicFramePr>
        <p:xfrm>
          <a:off x="2959100" y="3763963"/>
          <a:ext cx="5834063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0" name="Equation" r:id="rId8" imgW="4838400" imgH="698400" progId="Equation.3">
                  <p:embed/>
                </p:oleObj>
              </mc:Choice>
              <mc:Fallback>
                <p:oleObj name="Equation" r:id="rId8" imgW="4838400" imgH="6984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100" y="3763963"/>
                        <a:ext cx="5834063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1" name="Object 7"/>
          <p:cNvGraphicFramePr>
            <a:graphicFrameLocks noChangeAspect="1"/>
          </p:cNvGraphicFramePr>
          <p:nvPr/>
        </p:nvGraphicFramePr>
        <p:xfrm>
          <a:off x="928662" y="5286388"/>
          <a:ext cx="3568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1" name="Equation" r:id="rId10" imgW="2958840" imgH="672840" progId="Equation.3">
                  <p:embed/>
                </p:oleObj>
              </mc:Choice>
              <mc:Fallback>
                <p:oleObj name="Equation" r:id="rId10" imgW="2958840" imgH="6728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5286388"/>
                        <a:ext cx="35687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291883"/>
              </p:ext>
            </p:extLst>
          </p:nvPr>
        </p:nvGraphicFramePr>
        <p:xfrm>
          <a:off x="5436096" y="5434359"/>
          <a:ext cx="117951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2" name="Equation" r:id="rId12" imgW="977760" imgH="368280" progId="Equation.3">
                  <p:embed/>
                </p:oleObj>
              </mc:Choice>
              <mc:Fallback>
                <p:oleObj name="Equation" r:id="rId12" imgW="977760" imgH="3682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5434359"/>
                        <a:ext cx="1179513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620962"/>
              </p:ext>
            </p:extLst>
          </p:nvPr>
        </p:nvGraphicFramePr>
        <p:xfrm>
          <a:off x="5265859" y="5984448"/>
          <a:ext cx="32162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3" name="Equation" r:id="rId14" imgW="2666880" imgH="406080" progId="Equation.3">
                  <p:embed/>
                </p:oleObj>
              </mc:Choice>
              <mc:Fallback>
                <p:oleObj name="Equation" r:id="rId14" imgW="2666880" imgH="4060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859" y="5984448"/>
                        <a:ext cx="321627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7643802" y="2357430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new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wrt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tree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-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level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cxnSp>
        <p:nvCxnSpPr>
          <p:cNvPr id="25" name="Connecteur droit avec flèche 24"/>
          <p:cNvCxnSpPr/>
          <p:nvPr/>
        </p:nvCxnSpPr>
        <p:spPr bwMode="auto">
          <a:xfrm rot="16200000" flipV="1">
            <a:off x="7715272" y="2143116"/>
            <a:ext cx="285752" cy="2857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ZoneTexte 25"/>
          <p:cNvSpPr txBox="1"/>
          <p:nvPr/>
        </p:nvSpPr>
        <p:spPr>
          <a:xfrm>
            <a:off x="8286776" y="857232"/>
            <a:ext cx="57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D60093"/>
                </a:solidFill>
                <a:sym typeface="Symbol"/>
              </a:rPr>
              <a:t>X    </a:t>
            </a:r>
          </a:p>
        </p:txBody>
      </p:sp>
      <p:pic>
        <p:nvPicPr>
          <p:cNvPr id="21" name="Image 20" descr="muon_decay.jpg"/>
          <p:cNvPicPr>
            <a:picLocks noChangeAspect="1"/>
          </p:cNvPicPr>
          <p:nvPr/>
        </p:nvPicPr>
        <p:blipFill>
          <a:blip r:embed="rId16" cstate="print"/>
          <a:srcRect t="72917" r="55778"/>
          <a:stretch>
            <a:fillRect/>
          </a:stretch>
        </p:blipFill>
        <p:spPr>
          <a:xfrm>
            <a:off x="214282" y="1285860"/>
            <a:ext cx="2143140" cy="185736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39282" y="1600130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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357290" y="235743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</a:t>
            </a: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5" name="Rectangle 34"/>
          <p:cNvSpPr/>
          <p:nvPr/>
        </p:nvSpPr>
        <p:spPr bwMode="auto">
          <a:xfrm>
            <a:off x="683568" y="5301208"/>
            <a:ext cx="8064896" cy="127185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/>
          <p:nvPr/>
        </p:nvCxnSpPr>
        <p:spPr bwMode="auto">
          <a:xfrm flipV="1">
            <a:off x="1715274" y="5858686"/>
            <a:ext cx="0" cy="81067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512" y="1142984"/>
            <a:ext cx="9289032" cy="5500726"/>
          </a:xfrm>
        </p:spPr>
        <p:txBody>
          <a:bodyPr/>
          <a:lstStyle/>
          <a:p>
            <a:r>
              <a:rPr lang="fr-FR" sz="2400" dirty="0" smtClean="0"/>
              <a:t>Most </a:t>
            </a:r>
            <a:r>
              <a:rPr lang="fr-FR" sz="2400" dirty="0" err="1" smtClean="0"/>
              <a:t>precise</a:t>
            </a:r>
            <a:r>
              <a:rPr lang="fr-FR" sz="2400" dirty="0" smtClean="0"/>
              <a:t> W mass </a:t>
            </a:r>
            <a:r>
              <a:rPr lang="fr-FR" sz="2400" dirty="0" err="1" smtClean="0"/>
              <a:t>measurement</a:t>
            </a:r>
            <a:r>
              <a:rPr lang="fr-FR" sz="2400" dirty="0" smtClean="0"/>
              <a:t>:</a:t>
            </a:r>
          </a:p>
          <a:p>
            <a:pPr>
              <a:lnSpc>
                <a:spcPct val="150000"/>
              </a:lnSpc>
              <a:buNone/>
            </a:pPr>
            <a:r>
              <a:rPr lang="fr-FR" dirty="0" smtClean="0"/>
              <a:t>                                                                              (LEP2, </a:t>
            </a:r>
            <a:r>
              <a:rPr lang="fr-FR" dirty="0" err="1" smtClean="0"/>
              <a:t>Tevatron</a:t>
            </a:r>
            <a:r>
              <a:rPr lang="fr-FR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 </a:t>
            </a:r>
            <a:r>
              <a:rPr lang="fr-FR" sz="2400" dirty="0" smtClean="0"/>
              <a:t>SM </a:t>
            </a:r>
            <a:r>
              <a:rPr lang="fr-FR" sz="2400" dirty="0" err="1" smtClean="0">
                <a:solidFill>
                  <a:srgbClr val="FF0000"/>
                </a:solidFill>
              </a:rPr>
              <a:t>higher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order</a:t>
            </a:r>
            <a:r>
              <a:rPr lang="fr-FR" sz="2400" dirty="0" smtClean="0"/>
              <a:t> </a:t>
            </a:r>
            <a:r>
              <a:rPr lang="fr-FR" sz="2400" dirty="0" err="1" smtClean="0"/>
              <a:t>prediction</a:t>
            </a:r>
            <a:r>
              <a:rPr lang="fr-FR" sz="2400" dirty="0" smtClean="0"/>
              <a:t>:</a:t>
            </a:r>
          </a:p>
          <a:p>
            <a:pPr>
              <a:lnSpc>
                <a:spcPct val="150000"/>
              </a:lnSpc>
            </a:pPr>
            <a:endParaRPr lang="fr-FR" dirty="0" smtClean="0"/>
          </a:p>
          <a:p>
            <a:pPr lvl="1">
              <a:lnSpc>
                <a:spcPct val="150000"/>
              </a:lnSpc>
              <a:buNone/>
            </a:pPr>
            <a:endParaRPr lang="fr-FR" dirty="0">
              <a:sym typeface="Symbol"/>
            </a:endParaRPr>
          </a:p>
          <a:p>
            <a:pPr lvl="1">
              <a:lnSpc>
                <a:spcPct val="150000"/>
              </a:lnSpc>
              <a:buNone/>
            </a:pPr>
            <a:r>
              <a:rPr lang="fr-FR" dirty="0" err="1" smtClean="0">
                <a:sym typeface="Symbol"/>
              </a:rPr>
              <a:t>Freitas</a:t>
            </a:r>
            <a:r>
              <a:rPr lang="fr-FR" dirty="0" smtClean="0">
                <a:sym typeface="Symbol"/>
              </a:rPr>
              <a:t> et al. (2000): 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</a:t>
            </a:r>
            <a:r>
              <a:rPr lang="fr-FR" dirty="0">
                <a:solidFill>
                  <a:srgbClr val="008000"/>
                </a:solidFill>
                <a:sym typeface="Symbol" pitchFamily="18" charset="2"/>
              </a:rPr>
              <a:t>r~0.037 </a:t>
            </a:r>
            <a:r>
              <a:rPr lang="fr-FR" dirty="0" err="1">
                <a:solidFill>
                  <a:srgbClr val="008000"/>
                </a:solidFill>
                <a:sym typeface="Symbol" pitchFamily="18" charset="2"/>
              </a:rPr>
              <a:t>at</a:t>
            </a:r>
            <a:r>
              <a:rPr lang="fr-FR" dirty="0">
                <a:solidFill>
                  <a:srgbClr val="008000"/>
                </a:solidFill>
                <a:sym typeface="Symbol" pitchFamily="18" charset="2"/>
              </a:rPr>
              <a:t> (partial) </a:t>
            </a:r>
            <a:r>
              <a:rPr lang="fr-FR" dirty="0" err="1">
                <a:solidFill>
                  <a:srgbClr val="008000"/>
                </a:solidFill>
                <a:sym typeface="Symbol" pitchFamily="18" charset="2"/>
              </a:rPr>
              <a:t>two-loop</a:t>
            </a:r>
            <a:r>
              <a:rPr lang="fr-FR" dirty="0">
                <a:solidFill>
                  <a:srgbClr val="008000"/>
                </a:solidFill>
                <a:sym typeface="Symbol" pitchFamily="18" charset="2"/>
              </a:rPr>
              <a:t> </a:t>
            </a:r>
            <a:r>
              <a:rPr lang="fr-FR" dirty="0" err="1">
                <a:solidFill>
                  <a:srgbClr val="008000"/>
                </a:solidFill>
                <a:sym typeface="Symbol" pitchFamily="18" charset="2"/>
              </a:rPr>
              <a:t>order</a:t>
            </a:r>
            <a:r>
              <a:rPr lang="fr-FR" dirty="0">
                <a:solidFill>
                  <a:srgbClr val="008000"/>
                </a:solidFill>
                <a:sym typeface="Symbol" pitchFamily="18" charset="2"/>
              </a:rPr>
              <a:t> (M</a:t>
            </a:r>
            <a:r>
              <a:rPr lang="fr-FR" baseline="-25000" dirty="0">
                <a:solidFill>
                  <a:srgbClr val="008000"/>
                </a:solidFill>
                <a:sym typeface="Symbol" pitchFamily="18" charset="2"/>
              </a:rPr>
              <a:t>H</a:t>
            </a:r>
            <a:r>
              <a:rPr lang="fr-FR" dirty="0">
                <a:solidFill>
                  <a:srgbClr val="008000"/>
                </a:solidFill>
                <a:sym typeface="Symbol" pitchFamily="18" charset="2"/>
              </a:rPr>
              <a:t>=115GeV)</a:t>
            </a:r>
            <a:endParaRPr lang="fr-FR" dirty="0">
              <a:sym typeface="Symbol" pitchFamily="18" charset="2"/>
            </a:endParaRPr>
          </a:p>
          <a:p>
            <a:pPr lvl="1">
              <a:lnSpc>
                <a:spcPct val="150000"/>
              </a:lnSpc>
              <a:buNone/>
            </a:pPr>
            <a:r>
              <a:rPr lang="fr-FR" dirty="0" smtClean="0">
                <a:solidFill>
                  <a:srgbClr val="008000"/>
                </a:solidFill>
                <a:sym typeface="Symbol" pitchFamily="18" charset="2"/>
              </a:rPr>
              <a:t>	</a:t>
            </a:r>
            <a:r>
              <a:rPr lang="fr-FR" b="1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sz="2400" b="1" dirty="0" smtClean="0">
                <a:solidFill>
                  <a:srgbClr val="008000"/>
                </a:solidFill>
                <a:sym typeface="Symbol"/>
              </a:rPr>
              <a:t> </a:t>
            </a:r>
            <a:r>
              <a:rPr lang="fr-FR" sz="2400" dirty="0" err="1" smtClean="0"/>
              <a:t>prediction</a:t>
            </a:r>
            <a:r>
              <a:rPr lang="fr-FR" sz="2400" dirty="0" smtClean="0"/>
              <a:t>: </a:t>
            </a:r>
            <a:endParaRPr lang="fr-FR" dirty="0" smtClean="0">
              <a:sym typeface="Symbol"/>
            </a:endParaRPr>
          </a:p>
          <a:p>
            <a:pPr lvl="1">
              <a:buNone/>
            </a:pPr>
            <a:r>
              <a:rPr lang="fr-FR" sz="2800" b="1" dirty="0" smtClean="0">
                <a:solidFill>
                  <a:srgbClr val="008000"/>
                </a:solidFill>
                <a:sym typeface="Symbol"/>
              </a:rPr>
              <a:t>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sz="2400" dirty="0" smtClean="0">
                <a:sym typeface="Symbol"/>
              </a:rPr>
              <a:t>once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higher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orders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smtClean="0">
                <a:sym typeface="Symbol"/>
              </a:rPr>
              <a:t>are </a:t>
            </a:r>
            <a:r>
              <a:rPr lang="fr-FR" sz="2400" dirty="0" err="1" smtClean="0">
                <a:sym typeface="Symbol"/>
              </a:rPr>
              <a:t>included</a:t>
            </a:r>
            <a:r>
              <a:rPr lang="fr-FR" sz="2400" dirty="0" smtClean="0">
                <a:sym typeface="Symbol"/>
              </a:rPr>
              <a:t>, SM </a:t>
            </a:r>
            <a:r>
              <a:rPr lang="fr-FR" sz="2400" dirty="0" err="1" smtClean="0">
                <a:sym typeface="Symbol"/>
              </a:rPr>
              <a:t>prediction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agrees</a:t>
            </a:r>
            <a:r>
              <a:rPr lang="fr-FR" sz="2400" dirty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400" dirty="0" err="1" smtClean="0">
                <a:sym typeface="Symbol"/>
              </a:rPr>
              <a:t>with</a:t>
            </a:r>
            <a:r>
              <a:rPr lang="fr-FR" sz="2400" dirty="0" smtClean="0">
                <a:sym typeface="Symbol"/>
              </a:rPr>
              <a:t> data !</a:t>
            </a: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3075" name="Object 10"/>
          <p:cNvGraphicFramePr>
            <a:graphicFrameLocks noChangeAspect="1"/>
          </p:cNvGraphicFramePr>
          <p:nvPr/>
        </p:nvGraphicFramePr>
        <p:xfrm>
          <a:off x="1071538" y="1643054"/>
          <a:ext cx="519271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1" name="Equation" r:id="rId3" imgW="4216320" imgH="406080" progId="Equation.3">
                  <p:embed/>
                </p:oleObj>
              </mc:Choice>
              <mc:Fallback>
                <p:oleObj name="Equation" r:id="rId3" imgW="4216320" imgH="4060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643054"/>
                        <a:ext cx="5192712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358114" cy="500066"/>
          </a:xfrm>
          <a:noFill/>
          <a:ln>
            <a:solidFill>
              <a:srgbClr val="003399"/>
            </a:solidFill>
          </a:ln>
        </p:spPr>
        <p:txBody>
          <a:bodyPr/>
          <a:lstStyle/>
          <a:p>
            <a:r>
              <a:rPr lang="fr-FR" b="0" i="1" dirty="0" smtClean="0">
                <a:solidFill>
                  <a:srgbClr val="003399"/>
                </a:solidFill>
                <a:sym typeface="Symbol"/>
              </a:rPr>
              <a:t>Back to (simple) test of the W mass </a:t>
            </a:r>
            <a:r>
              <a:rPr lang="fr-FR" b="0" i="1" dirty="0" err="1" smtClean="0">
                <a:solidFill>
                  <a:srgbClr val="003399"/>
                </a:solidFill>
                <a:sym typeface="Symbol"/>
              </a:rPr>
              <a:t>prediction</a:t>
            </a:r>
            <a:r>
              <a:rPr lang="fr-FR" b="0" i="1" dirty="0" smtClean="0">
                <a:solidFill>
                  <a:srgbClr val="003399"/>
                </a:solidFill>
                <a:sym typeface="Symbol"/>
              </a:rPr>
              <a:t> </a:t>
            </a:r>
            <a:endParaRPr lang="fr-FR" b="0" i="1" dirty="0">
              <a:solidFill>
                <a:srgbClr val="003399"/>
              </a:solidFill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072530"/>
              </p:ext>
            </p:extLst>
          </p:nvPr>
        </p:nvGraphicFramePr>
        <p:xfrm>
          <a:off x="1441499" y="2708920"/>
          <a:ext cx="4138613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2" name="Equation" r:id="rId5" imgW="3441700" imgH="850900" progId="Equation.3">
                  <p:embed/>
                </p:oleObj>
              </mc:Choice>
              <mc:Fallback>
                <p:oleObj name="Equation" r:id="rId5" imgW="3441700" imgH="850900" progId="Equation.3">
                  <p:embed/>
                  <p:pic>
                    <p:nvPicPr>
                      <p:cNvPr id="0" name="Obje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99" y="2708920"/>
                        <a:ext cx="4138613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221600"/>
              </p:ext>
            </p:extLst>
          </p:nvPr>
        </p:nvGraphicFramePr>
        <p:xfrm>
          <a:off x="3059832" y="4509120"/>
          <a:ext cx="294005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3" name="Equation" r:id="rId7" imgW="2387520" imgH="330120" progId="Equation.3">
                  <p:embed/>
                </p:oleObj>
              </mc:Choice>
              <mc:Fallback>
                <p:oleObj name="Equation" r:id="rId7" imgW="2387520" imgH="3301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4509120"/>
                        <a:ext cx="294005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7F76-23BE-438B-B2AB-0748FD2EB201}" type="slidenum">
              <a:rPr lang="fr-FR"/>
              <a:pPr/>
              <a:t>36</a:t>
            </a:fld>
            <a:endParaRPr lang="fr-FR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1357298"/>
            <a:ext cx="5062548" cy="420847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142844" y="5929330"/>
            <a:ext cx="492919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A.Freitas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, </a:t>
            </a: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W.Hollik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, </a:t>
            </a: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W.Walter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, </a:t>
            </a: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G.Weiglein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hep-ph/0007091 &amp; </a:t>
            </a: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Phys.Lett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. B495 (2000) 338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5072066" y="1500174"/>
            <a:ext cx="4071934" cy="3786190"/>
            <a:chOff x="4571968" y="1788962"/>
            <a:chExt cx="4572032" cy="4071942"/>
          </a:xfrm>
        </p:grpSpPr>
        <p:pic>
          <p:nvPicPr>
            <p:cNvPr id="7" name="Image 6" descr="s05_mw.jpg"/>
            <p:cNvPicPr>
              <a:picLocks noChangeAspect="1"/>
            </p:cNvPicPr>
            <p:nvPr/>
          </p:nvPicPr>
          <p:blipFill>
            <a:blip r:embed="rId3" cstate="print"/>
            <a:srcRect t="40625" r="5660"/>
            <a:stretch>
              <a:fillRect/>
            </a:stretch>
          </p:blipFill>
          <p:spPr>
            <a:xfrm>
              <a:off x="4571968" y="1788962"/>
              <a:ext cx="4572032" cy="407194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29290" y="1788962"/>
              <a:ext cx="914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072198" y="5500702"/>
            <a:ext cx="2414911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+mj-lt"/>
              </a:rPr>
              <a:t>LEP EWWG-2005</a:t>
            </a:r>
          </a:p>
        </p:txBody>
      </p:sp>
      <p:sp>
        <p:nvSpPr>
          <p:cNvPr id="11" name="Titre 18"/>
          <p:cNvSpPr txBox="1">
            <a:spLocks/>
          </p:cNvSpPr>
          <p:nvPr/>
        </p:nvSpPr>
        <p:spPr>
          <a:xfrm>
            <a:off x="1857356" y="285728"/>
            <a:ext cx="5643602" cy="50004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i="1" kern="0" noProof="0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Beyond</a:t>
            </a:r>
            <a:r>
              <a:rPr lang="fr-FR" sz="2400" i="1" kern="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 </a:t>
            </a:r>
            <a:r>
              <a:rPr lang="fr-FR" sz="2400" i="1" kern="0" noProof="0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tree</a:t>
            </a:r>
            <a:r>
              <a:rPr lang="fr-FR" sz="2400" i="1" kern="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-</a:t>
            </a:r>
            <a:r>
              <a:rPr lang="fr-FR" sz="2400" i="1" kern="0" noProof="0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level</a:t>
            </a:r>
            <a:r>
              <a:rPr lang="fr-FR" sz="2400" i="1" kern="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 </a:t>
            </a:r>
            <a:r>
              <a:rPr lang="fr-FR" sz="2400" i="1" kern="0" noProof="0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prediction</a:t>
            </a:r>
            <a:r>
              <a:rPr lang="fr-FR" sz="2400" i="1" kern="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 for M</a:t>
            </a:r>
            <a:r>
              <a:rPr lang="fr-FR" sz="2400" i="1" kern="0" baseline="-2500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W</a:t>
            </a:r>
            <a:r>
              <a:rPr kumimoji="0" lang="fr-F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 </a:t>
            </a:r>
            <a:endParaRPr kumimoji="0" lang="fr-FR" sz="2400" b="0" i="1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85852" y="1000108"/>
            <a:ext cx="3066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r(M</a:t>
            </a:r>
            <a:r>
              <a:rPr lang="fr-FR" sz="2000" baseline="-25000" dirty="0" smtClean="0">
                <a:solidFill>
                  <a:srgbClr val="003399"/>
                </a:solidFill>
                <a:sym typeface="Symbol"/>
              </a:rPr>
              <a:t>H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), M</a:t>
            </a:r>
            <a:r>
              <a:rPr lang="fr-FR" sz="2000" baseline="-25000" dirty="0" smtClean="0">
                <a:solidFill>
                  <a:srgbClr val="003399"/>
                </a:solidFill>
                <a:sym typeface="Symbol"/>
              </a:rPr>
              <a:t>W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&amp;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m</a:t>
            </a:r>
            <a:r>
              <a:rPr lang="fr-FR" sz="2000" baseline="-25000" dirty="0" err="1" smtClean="0">
                <a:solidFill>
                  <a:srgbClr val="003399"/>
                </a:solidFill>
                <a:sym typeface="Symbol"/>
              </a:rPr>
              <a:t>top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fixed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29322" y="1071546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M</a:t>
            </a:r>
            <a:r>
              <a:rPr lang="fr-FR" sz="2000" baseline="-25000" dirty="0" smtClean="0">
                <a:solidFill>
                  <a:srgbClr val="FF0000"/>
                </a:solidFill>
                <a:sym typeface="Symbol"/>
              </a:rPr>
              <a:t>W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(M</a:t>
            </a:r>
            <a:r>
              <a:rPr lang="fr-FR" sz="2000" baseline="-25000" dirty="0" smtClean="0">
                <a:solidFill>
                  <a:srgbClr val="FF0000"/>
                </a:solidFill>
                <a:sym typeface="Symbol"/>
              </a:rPr>
              <a:t>H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),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m</a:t>
            </a:r>
            <a:r>
              <a:rPr lang="fr-FR" sz="2000" baseline="-25000" dirty="0" err="1" smtClean="0">
                <a:solidFill>
                  <a:srgbClr val="FF0000"/>
                </a:solidFill>
                <a:sym typeface="Symbol"/>
              </a:rPr>
              <a:t>top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fixed</a:t>
            </a:r>
            <a:endParaRPr lang="fr-FR" sz="2000" dirty="0" smtClean="0">
              <a:solidFill>
                <a:srgbClr val="FF0000"/>
              </a:solidFill>
              <a:sym typeface="Symbo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85786" y="5500702"/>
            <a:ext cx="313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>
                <a:solidFill>
                  <a:srgbClr val="003399"/>
                </a:solidFill>
                <a:sym typeface="Symbol"/>
              </a:rPr>
              <a:t>M</a:t>
            </a:r>
            <a:r>
              <a:rPr lang="fr-FR" sz="1600" i="1" baseline="-25000" dirty="0" smtClean="0">
                <a:solidFill>
                  <a:srgbClr val="003399"/>
                </a:solidFill>
                <a:sym typeface="Symbol"/>
              </a:rPr>
              <a:t>W</a:t>
            </a:r>
            <a:r>
              <a:rPr lang="fr-FR" sz="1600" i="1" dirty="0" smtClean="0">
                <a:solidFill>
                  <a:srgbClr val="003399"/>
                </a:solidFill>
                <a:sym typeface="Symbol"/>
              </a:rPr>
              <a:t>=80.419GeV, </a:t>
            </a:r>
            <a:r>
              <a:rPr lang="fr-FR" sz="1600" i="1" dirty="0" err="1" smtClean="0">
                <a:solidFill>
                  <a:srgbClr val="003399"/>
                </a:solidFill>
                <a:sym typeface="Symbol"/>
              </a:rPr>
              <a:t>m</a:t>
            </a:r>
            <a:r>
              <a:rPr lang="fr-FR" sz="1600" i="1" baseline="-25000" dirty="0" err="1" smtClean="0">
                <a:solidFill>
                  <a:srgbClr val="003399"/>
                </a:solidFill>
                <a:sym typeface="Symbol"/>
              </a:rPr>
              <a:t>top</a:t>
            </a:r>
            <a:r>
              <a:rPr lang="fr-FR" sz="1600" i="1" dirty="0" smtClean="0">
                <a:solidFill>
                  <a:srgbClr val="003399"/>
                </a:solidFill>
                <a:sym typeface="Symbol"/>
              </a:rPr>
              <a:t>=174.3GeV</a:t>
            </a:r>
          </a:p>
        </p:txBody>
      </p:sp>
      <p:cxnSp>
        <p:nvCxnSpPr>
          <p:cNvPr id="20" name="Connecteur droit 19"/>
          <p:cNvCxnSpPr/>
          <p:nvPr/>
        </p:nvCxnSpPr>
        <p:spPr bwMode="auto">
          <a:xfrm>
            <a:off x="3286116" y="4889659"/>
            <a:ext cx="10001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cteur droit 21"/>
          <p:cNvCxnSpPr/>
          <p:nvPr/>
        </p:nvCxnSpPr>
        <p:spPr bwMode="auto">
          <a:xfrm>
            <a:off x="214282" y="5286388"/>
            <a:ext cx="21431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Forme libre 14"/>
          <p:cNvSpPr/>
          <p:nvPr/>
        </p:nvSpPr>
        <p:spPr bwMode="auto">
          <a:xfrm>
            <a:off x="5713228" y="1307805"/>
            <a:ext cx="251637" cy="754911"/>
          </a:xfrm>
          <a:custGeom>
            <a:avLst/>
            <a:gdLst>
              <a:gd name="connsiteX0" fmla="*/ 209107 w 251637"/>
              <a:gd name="connsiteY0" fmla="*/ 754911 h 754911"/>
              <a:gd name="connsiteX1" fmla="*/ 7088 w 251637"/>
              <a:gd name="connsiteY1" fmla="*/ 202018 h 754911"/>
              <a:gd name="connsiteX2" fmla="*/ 251637 w 251637"/>
              <a:gd name="connsiteY2" fmla="*/ 0 h 75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637" h="754911">
                <a:moveTo>
                  <a:pt x="209107" y="754911"/>
                </a:moveTo>
                <a:cubicBezTo>
                  <a:pt x="104553" y="541374"/>
                  <a:pt x="0" y="327837"/>
                  <a:pt x="7088" y="202018"/>
                </a:cubicBezTo>
                <a:cubicBezTo>
                  <a:pt x="14176" y="76200"/>
                  <a:pt x="132906" y="38100"/>
                  <a:pt x="251637" y="0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2"/>
          <p:cNvSpPr txBox="1">
            <a:spLocks noChangeArrowheads="1"/>
          </p:cNvSpPr>
          <p:nvPr/>
        </p:nvSpPr>
        <p:spPr bwMode="auto">
          <a:xfrm>
            <a:off x="179512" y="82119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FF66FF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FF66FF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28709"/>
            <a:ext cx="5596104" cy="571504"/>
          </a:xfrm>
        </p:spPr>
        <p:txBody>
          <a:bodyPr/>
          <a:lstStyle/>
          <a:p>
            <a:r>
              <a:rPr lang="fr-FR" sz="2800" dirty="0" err="1" smtClean="0"/>
              <a:t>Summary</a:t>
            </a:r>
            <a:r>
              <a:rPr lang="fr-FR" sz="2800" dirty="0" smtClean="0"/>
              <a:t> 3: </a:t>
            </a:r>
            <a:r>
              <a:rPr lang="fr-FR" sz="2800" dirty="0" err="1" smtClean="0"/>
              <a:t>weak</a:t>
            </a:r>
            <a:r>
              <a:rPr lang="fr-FR" sz="2800" dirty="0" smtClean="0"/>
              <a:t> corrections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76" y="857232"/>
            <a:ext cx="8929718" cy="5857916"/>
          </a:xfrm>
          <a:ln w="38100">
            <a:solidFill>
              <a:srgbClr val="008000"/>
            </a:solidFill>
          </a:ln>
        </p:spPr>
        <p:txBody>
          <a:bodyPr/>
          <a:lstStyle/>
          <a:p>
            <a:r>
              <a:rPr lang="fr-FR" dirty="0" err="1" smtClean="0"/>
              <a:t>Weak</a:t>
            </a:r>
            <a:r>
              <a:rPr lang="fr-FR" dirty="0" smtClean="0"/>
              <a:t> corrections are </a:t>
            </a:r>
            <a:r>
              <a:rPr lang="fr-FR" dirty="0" err="1" smtClean="0">
                <a:solidFill>
                  <a:srgbClr val="008000"/>
                </a:solidFill>
              </a:rPr>
              <a:t>small</a:t>
            </a:r>
            <a:r>
              <a:rPr lang="fr-FR" dirty="0" smtClean="0"/>
              <a:t> (a few %) but </a:t>
            </a:r>
            <a:r>
              <a:rPr lang="fr-FR" dirty="0" err="1" smtClean="0"/>
              <a:t>depend</a:t>
            </a:r>
            <a:r>
              <a:rPr lang="fr-FR" dirty="0" smtClean="0"/>
              <a:t> on </a:t>
            </a:r>
            <a:r>
              <a:rPr lang="fr-FR" dirty="0" smtClean="0">
                <a:solidFill>
                  <a:srgbClr val="008000"/>
                </a:solidFill>
              </a:rPr>
              <a:t>crucial SM </a:t>
            </a:r>
            <a:r>
              <a:rPr lang="fr-FR" dirty="0" err="1" smtClean="0">
                <a:solidFill>
                  <a:srgbClr val="008000"/>
                </a:solidFill>
              </a:rPr>
              <a:t>parameters</a:t>
            </a:r>
            <a:r>
              <a:rPr lang="fr-FR" dirty="0" smtClean="0"/>
              <a:t> (</a:t>
            </a:r>
            <a:r>
              <a:rPr lang="fr-FR" dirty="0" err="1" smtClean="0"/>
              <a:t>m</a:t>
            </a:r>
            <a:r>
              <a:rPr lang="fr-FR" baseline="-25000" dirty="0" err="1" smtClean="0"/>
              <a:t>top</a:t>
            </a:r>
            <a:r>
              <a:rPr lang="fr-FR" dirty="0" smtClean="0"/>
              <a:t>, </a:t>
            </a:r>
            <a:r>
              <a:rPr lang="fr-FR" dirty="0" err="1" smtClean="0"/>
              <a:t>m</a:t>
            </a:r>
            <a:r>
              <a:rPr lang="fr-FR" baseline="-25000" dirty="0" err="1" smtClean="0"/>
              <a:t>H</a:t>
            </a:r>
            <a:r>
              <a:rPr lang="fr-FR" dirty="0" smtClean="0"/>
              <a:t>), </a:t>
            </a:r>
            <a:r>
              <a:rPr lang="fr-FR" dirty="0" err="1" smtClean="0"/>
              <a:t>thus</a:t>
            </a:r>
            <a:r>
              <a:rPr lang="fr-FR" dirty="0" smtClean="0"/>
              <a:t> </a:t>
            </a:r>
            <a:r>
              <a:rPr lang="fr-FR" dirty="0" err="1" smtClean="0"/>
              <a:t>allowing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008000"/>
                </a:solidFill>
              </a:rPr>
              <a:t>precise</a:t>
            </a:r>
            <a:r>
              <a:rPr lang="fr-FR" dirty="0" smtClean="0">
                <a:solidFill>
                  <a:srgbClr val="008000"/>
                </a:solidFill>
              </a:rPr>
              <a:t> tests </a:t>
            </a:r>
            <a:r>
              <a:rPr lang="fr-FR" dirty="0" smtClean="0"/>
              <a:t>of the SM</a:t>
            </a:r>
          </a:p>
          <a:p>
            <a:endParaRPr lang="fr-FR" dirty="0" smtClean="0"/>
          </a:p>
          <a:p>
            <a:r>
              <a:rPr lang="fr-FR" dirty="0" smtClean="0"/>
              <a:t>In the on-</a:t>
            </a:r>
            <a:r>
              <a:rPr lang="fr-FR" dirty="0" err="1" smtClean="0"/>
              <a:t>shell</a:t>
            </a:r>
            <a:r>
              <a:rPr lang="fr-FR" dirty="0" smtClean="0"/>
              <a:t> </a:t>
            </a:r>
            <a:r>
              <a:rPr lang="fr-FR" dirty="0" err="1" smtClean="0"/>
              <a:t>renormalization</a:t>
            </a:r>
            <a:r>
              <a:rPr lang="fr-FR" dirty="0" smtClean="0"/>
              <a:t> </a:t>
            </a:r>
            <a:r>
              <a:rPr lang="fr-FR" dirty="0" err="1" smtClean="0"/>
              <a:t>scheme</a:t>
            </a:r>
            <a:r>
              <a:rPr lang="fr-FR" dirty="0" smtClean="0"/>
              <a:t>, </a:t>
            </a:r>
            <a:r>
              <a:rPr lang="fr-FR" dirty="0" err="1" smtClean="0"/>
              <a:t>tree</a:t>
            </a:r>
            <a:r>
              <a:rPr lang="fr-FR" dirty="0" smtClean="0"/>
              <a:t>-</a:t>
            </a:r>
            <a:r>
              <a:rPr lang="fr-FR" dirty="0" err="1" smtClean="0"/>
              <a:t>level</a:t>
            </a:r>
            <a:r>
              <a:rPr lang="fr-FR" dirty="0" smtClean="0"/>
              <a:t> expressions are (</a:t>
            </a:r>
            <a:r>
              <a:rPr lang="fr-FR" dirty="0" err="1" smtClean="0"/>
              <a:t>moderately</a:t>
            </a:r>
            <a:r>
              <a:rPr lang="fr-FR" dirty="0" smtClean="0"/>
              <a:t>) </a:t>
            </a:r>
            <a:r>
              <a:rPr lang="fr-FR" dirty="0" err="1" smtClean="0"/>
              <a:t>changed</a:t>
            </a:r>
            <a:r>
              <a:rPr lang="fr-FR" dirty="0" smtClean="0"/>
              <a:t> as </a:t>
            </a:r>
            <a:r>
              <a:rPr lang="fr-FR" dirty="0" err="1" smtClean="0"/>
              <a:t>follows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fr-FR" dirty="0" smtClean="0"/>
              <a:t>W mass: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fr-FR" dirty="0" smtClean="0"/>
          </a:p>
          <a:p>
            <a:pPr marL="914400" lvl="1" indent="-457200">
              <a:buFont typeface="Arial" pitchFamily="34" charset="0"/>
              <a:buChar char="•"/>
            </a:pPr>
            <a:endParaRPr lang="fr-FR" dirty="0" smtClean="0"/>
          </a:p>
          <a:p>
            <a:pPr marL="914400" lvl="1" indent="-457200">
              <a:buNone/>
            </a:pPr>
            <a:r>
              <a:rPr lang="fr-FR" dirty="0" err="1" smtClean="0"/>
              <a:t>with</a:t>
            </a:r>
            <a:r>
              <a:rPr lang="fr-FR" dirty="0" smtClean="0"/>
              <a:t>:</a:t>
            </a:r>
          </a:p>
          <a:p>
            <a:pPr marL="914400" lvl="1" indent="-457200">
              <a:buNone/>
            </a:pPr>
            <a:endParaRPr lang="fr-FR" dirty="0" smtClean="0"/>
          </a:p>
          <a:p>
            <a:pPr marL="914400" lvl="1" indent="-457200">
              <a:buNone/>
            </a:pPr>
            <a:r>
              <a:rPr lang="fr-FR" dirty="0" smtClean="0"/>
              <a:t>                                                        and</a:t>
            </a:r>
          </a:p>
          <a:p>
            <a:pPr marL="914400" lvl="1" indent="-457200">
              <a:buNone/>
            </a:pPr>
            <a:endParaRPr lang="fr-FR" dirty="0" smtClean="0"/>
          </a:p>
          <a:p>
            <a:pPr marL="914400" lvl="1" indent="-457200">
              <a:buNone/>
            </a:pPr>
            <a:r>
              <a:rPr lang="fr-FR" dirty="0" smtClean="0">
                <a:sym typeface="Symbol"/>
              </a:rPr>
              <a:t>r </a:t>
            </a:r>
            <a:r>
              <a:rPr lang="fr-FR" dirty="0" err="1" smtClean="0">
                <a:sym typeface="Symbol"/>
              </a:rPr>
              <a:t>known</a:t>
            </a:r>
            <a:r>
              <a:rPr lang="fr-FR" dirty="0" smtClean="0">
                <a:sym typeface="Symbol"/>
              </a:rPr>
              <a:t> to </a:t>
            </a:r>
            <a:r>
              <a:rPr lang="fr-FR" dirty="0" err="1" smtClean="0">
                <a:solidFill>
                  <a:srgbClr val="FF0000"/>
                </a:solidFill>
                <a:sym typeface="Symbol"/>
              </a:rPr>
              <a:t>complete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Symbol"/>
              </a:rPr>
              <a:t>two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-</a:t>
            </a:r>
            <a:r>
              <a:rPr lang="fr-FR" dirty="0" err="1" smtClean="0">
                <a:solidFill>
                  <a:srgbClr val="FF0000"/>
                </a:solidFill>
                <a:sym typeface="Symbol"/>
              </a:rPr>
              <a:t>loop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Symbol"/>
              </a:rPr>
              <a:t>order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dirty="0" smtClean="0">
                <a:sym typeface="Symbol"/>
              </a:rPr>
              <a:t>and partial </a:t>
            </a:r>
            <a:r>
              <a:rPr lang="fr-FR" dirty="0" err="1" smtClean="0">
                <a:sym typeface="Symbol"/>
              </a:rPr>
              <a:t>three</a:t>
            </a:r>
            <a:r>
              <a:rPr lang="fr-FR" dirty="0" smtClean="0">
                <a:sym typeface="Symbol"/>
              </a:rPr>
              <a:t>-</a:t>
            </a:r>
            <a:r>
              <a:rPr lang="fr-FR" dirty="0" err="1" smtClean="0">
                <a:sym typeface="Symbol"/>
              </a:rPr>
              <a:t>loop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order</a:t>
            </a:r>
            <a:endParaRPr lang="fr-FR" dirty="0" smtClean="0"/>
          </a:p>
          <a:p>
            <a:pPr marL="914400" lvl="1" indent="-457200">
              <a:buNone/>
            </a:pPr>
            <a:endParaRPr lang="fr-FR" dirty="0" smtClean="0"/>
          </a:p>
          <a:p>
            <a:pPr>
              <a:lnSpc>
                <a:spcPct val="150000"/>
              </a:lnSpc>
              <a:buNone/>
            </a:pPr>
            <a:r>
              <a:rPr lang="fr-FR" dirty="0" smtClean="0"/>
              <a:t>                                                                                 </a:t>
            </a:r>
            <a:endParaRPr lang="fr-FR" baseline="-25000" dirty="0" smtClean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  <a:buNone/>
            </a:pPr>
            <a:endParaRPr lang="fr-FR" dirty="0" smtClean="0"/>
          </a:p>
          <a:p>
            <a:pPr>
              <a:lnSpc>
                <a:spcPct val="150000"/>
              </a:lnSpc>
              <a:buNone/>
            </a:pPr>
            <a:r>
              <a:rPr lang="fr-FR" dirty="0" smtClean="0">
                <a:sym typeface="Symbol" pitchFamily="18" charset="2"/>
              </a:rPr>
              <a:t>                                                                          </a:t>
            </a:r>
            <a:endParaRPr lang="fr-FR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</a:t>
            </a:r>
            <a:endParaRPr lang="fr-FR" dirty="0" smtClean="0">
              <a:sym typeface="Symbol" pitchFamily="18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2571736" y="3071810"/>
          <a:ext cx="4506913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4" name="Equation" r:id="rId3" imgW="3746160" imgH="799920" progId="Equation.3">
                  <p:embed/>
                </p:oleObj>
              </mc:Choice>
              <mc:Fallback>
                <p:oleObj name="Equation" r:id="rId3" imgW="3746160" imgH="7999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3071810"/>
                        <a:ext cx="4506913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642910" y="4759340"/>
          <a:ext cx="4179888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5" name="Equation" r:id="rId5" imgW="3466800" imgH="672840" progId="Equation.3">
                  <p:embed/>
                </p:oleObj>
              </mc:Choice>
              <mc:Fallback>
                <p:oleObj name="Equation" r:id="rId5" imgW="3466800" imgH="6728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4759340"/>
                        <a:ext cx="4179888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1" name="Object 9"/>
          <p:cNvGraphicFramePr>
            <a:graphicFrameLocks noChangeAspect="1"/>
          </p:cNvGraphicFramePr>
          <p:nvPr/>
        </p:nvGraphicFramePr>
        <p:xfrm>
          <a:off x="5471788" y="4919048"/>
          <a:ext cx="35226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6" name="Equation" r:id="rId7" imgW="2920680" imgH="406080" progId="Equation.3">
                  <p:embed/>
                </p:oleObj>
              </mc:Choice>
              <mc:Fallback>
                <p:oleObj name="Equation" r:id="rId7" imgW="2920680" imgH="4060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1788" y="4919048"/>
                        <a:ext cx="352266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à coins arrondis 12"/>
          <p:cNvSpPr>
            <a:spLocks/>
          </p:cNvSpPr>
          <p:nvPr/>
        </p:nvSpPr>
        <p:spPr>
          <a:xfrm>
            <a:off x="5857884" y="3599326"/>
            <a:ext cx="1000132" cy="408623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0232" y="71414"/>
            <a:ext cx="5143536" cy="571504"/>
          </a:xfrm>
        </p:spPr>
        <p:txBody>
          <a:bodyPr/>
          <a:lstStyle/>
          <a:p>
            <a:r>
              <a:rPr lang="fr-FR" dirty="0" err="1" smtClean="0"/>
              <a:t>Summary</a:t>
            </a:r>
            <a:r>
              <a:rPr lang="fr-FR" dirty="0" smtClean="0"/>
              <a:t> 3: </a:t>
            </a:r>
            <a:r>
              <a:rPr lang="fr-FR" dirty="0" err="1" smtClean="0"/>
              <a:t>weak</a:t>
            </a:r>
            <a:r>
              <a:rPr lang="fr-FR" dirty="0" smtClean="0"/>
              <a:t> corrections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76" y="857232"/>
            <a:ext cx="8929718" cy="5857916"/>
          </a:xfrm>
          <a:ln w="38100">
            <a:solidFill>
              <a:srgbClr val="008000"/>
            </a:solidFill>
          </a:ln>
        </p:spPr>
        <p:txBody>
          <a:bodyPr/>
          <a:lstStyle/>
          <a:p>
            <a:r>
              <a:rPr lang="fr-FR" dirty="0" err="1" smtClean="0"/>
              <a:t>Similarily</a:t>
            </a:r>
            <a:r>
              <a:rPr lang="fr-FR" dirty="0" smtClean="0"/>
              <a:t>, close to the Z pole (</a:t>
            </a:r>
            <a:r>
              <a:rPr lang="fr-FR" dirty="0" smtClean="0">
                <a:solidFill>
                  <a:srgbClr val="008000"/>
                </a:solidFill>
              </a:rPr>
              <a:t>k</a:t>
            </a:r>
            <a:r>
              <a:rPr lang="fr-FR" baseline="30000" dirty="0" smtClean="0">
                <a:solidFill>
                  <a:srgbClr val="008000"/>
                </a:solidFill>
              </a:rPr>
              <a:t>2</a:t>
            </a:r>
            <a:r>
              <a:rPr lang="fr-FR" dirty="0" smtClean="0">
                <a:solidFill>
                  <a:srgbClr val="008000"/>
                </a:solidFill>
              </a:rPr>
              <a:t>~M</a:t>
            </a:r>
            <a:r>
              <a:rPr lang="fr-FR" baseline="-25000" dirty="0" smtClean="0">
                <a:solidFill>
                  <a:srgbClr val="008000"/>
                </a:solidFill>
              </a:rPr>
              <a:t>Z</a:t>
            </a:r>
            <a:r>
              <a:rPr lang="fr-FR" baseline="30000" dirty="0" smtClean="0">
                <a:solidFill>
                  <a:srgbClr val="008000"/>
                </a:solidFill>
              </a:rPr>
              <a:t>2</a:t>
            </a:r>
            <a:r>
              <a:rPr lang="fr-FR" dirty="0" smtClean="0"/>
              <a:t>), </a:t>
            </a:r>
            <a:r>
              <a:rPr lang="fr-FR" dirty="0" err="1" smtClean="0"/>
              <a:t>tree</a:t>
            </a:r>
            <a:r>
              <a:rPr lang="fr-FR" dirty="0" smtClean="0"/>
              <a:t>-</a:t>
            </a:r>
            <a:r>
              <a:rPr lang="fr-FR" dirty="0" err="1" smtClean="0"/>
              <a:t>level</a:t>
            </a:r>
            <a:r>
              <a:rPr lang="fr-FR" dirty="0" smtClean="0"/>
              <a:t> expressions are (</a:t>
            </a:r>
            <a:r>
              <a:rPr lang="fr-FR" dirty="0" err="1" smtClean="0"/>
              <a:t>moderately</a:t>
            </a:r>
            <a:r>
              <a:rPr lang="fr-FR" dirty="0" smtClean="0"/>
              <a:t>) </a:t>
            </a:r>
            <a:r>
              <a:rPr lang="fr-FR" dirty="0" err="1" smtClean="0"/>
              <a:t>changed</a:t>
            </a:r>
            <a:r>
              <a:rPr lang="fr-FR" dirty="0" smtClean="0"/>
              <a:t> as </a:t>
            </a:r>
            <a:r>
              <a:rPr lang="fr-FR" dirty="0" err="1" smtClean="0"/>
              <a:t>follows</a:t>
            </a:r>
            <a:r>
              <a:rPr lang="fr-FR" dirty="0" smtClean="0"/>
              <a:t> :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Z </a:t>
            </a:r>
            <a:r>
              <a:rPr lang="fr-FR" dirty="0" err="1" smtClean="0"/>
              <a:t>lineshape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sz="2400" dirty="0" smtClean="0">
                <a:solidFill>
                  <a:srgbClr val="FF0000"/>
                </a:solidFill>
                <a:sym typeface="Symbol" pitchFamily="18" charset="2"/>
              </a:rPr>
              <a:t>	</a:t>
            </a:r>
          </a:p>
          <a:p>
            <a:pPr>
              <a:buNone/>
            </a:pPr>
            <a:endParaRPr lang="fr-FR" sz="2400" dirty="0" smtClean="0">
              <a:solidFill>
                <a:srgbClr val="FF0000"/>
              </a:solidFill>
              <a:sym typeface="Symbol" pitchFamily="18" charset="2"/>
            </a:endParaRPr>
          </a:p>
          <a:p>
            <a:pPr>
              <a:buNone/>
            </a:pPr>
            <a:endParaRPr lang="fr-FR" sz="2400" dirty="0" smtClean="0">
              <a:solidFill>
                <a:srgbClr val="FF0000"/>
              </a:solidFill>
              <a:sym typeface="Symbol" pitchFamily="18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 err="1" smtClean="0">
                <a:sym typeface="Symbol" pitchFamily="18" charset="2"/>
              </a:rPr>
              <a:t>Asymmetries</a:t>
            </a:r>
            <a:r>
              <a:rPr lang="fr-FR" dirty="0" smtClean="0">
                <a:sym typeface="Symbol" pitchFamily="18" charset="2"/>
              </a:rPr>
              <a:t>:</a:t>
            </a:r>
          </a:p>
          <a:p>
            <a:pPr lvl="1">
              <a:buFont typeface="Arial" pitchFamily="34" charset="0"/>
              <a:buChar char="•"/>
            </a:pPr>
            <a:endParaRPr lang="fr-FR" dirty="0" smtClean="0">
              <a:sym typeface="Symbol" pitchFamily="18" charset="2"/>
            </a:endParaRPr>
          </a:p>
          <a:p>
            <a:pPr lvl="1">
              <a:buNone/>
            </a:pPr>
            <a:r>
              <a:rPr lang="fr-FR" dirty="0" err="1" smtClean="0">
                <a:sym typeface="Symbol" pitchFamily="18" charset="2"/>
              </a:rPr>
              <a:t>with</a:t>
            </a:r>
            <a:r>
              <a:rPr lang="fr-FR" dirty="0" smtClean="0">
                <a:sym typeface="Symbol" pitchFamily="18" charset="2"/>
              </a:rPr>
              <a:t>:</a:t>
            </a:r>
          </a:p>
          <a:p>
            <a:pPr lvl="1">
              <a:buNone/>
            </a:pPr>
            <a:endParaRPr lang="fr-FR" dirty="0" smtClean="0">
              <a:sym typeface="Symbol" pitchFamily="18" charset="2"/>
            </a:endParaRPr>
          </a:p>
          <a:p>
            <a:pPr lvl="1">
              <a:buNone/>
            </a:pPr>
            <a:endParaRPr lang="fr-FR" dirty="0" smtClean="0">
              <a:sym typeface="Symbol" pitchFamily="18" charset="2"/>
            </a:endParaRPr>
          </a:p>
          <a:p>
            <a:pPr lvl="1">
              <a:buNone/>
            </a:pPr>
            <a:r>
              <a:rPr lang="fr-FR" dirty="0" err="1" smtClean="0">
                <a:sym typeface="Symbol" pitchFamily="18" charset="2"/>
              </a:rPr>
              <a:t>These</a:t>
            </a:r>
            <a:r>
              <a:rPr lang="fr-FR" dirty="0" smtClean="0">
                <a:sym typeface="Symbol" pitchFamily="18" charset="2"/>
              </a:rPr>
              <a:t> corrections are </a:t>
            </a:r>
            <a:r>
              <a:rPr lang="fr-FR" dirty="0" err="1" smtClean="0">
                <a:sym typeface="Symbol" pitchFamily="18" charset="2"/>
              </a:rPr>
              <a:t>known</a:t>
            </a:r>
            <a:r>
              <a:rPr lang="fr-FR" dirty="0" smtClean="0">
                <a:sym typeface="Symbol" pitchFamily="18" charset="2"/>
              </a:rPr>
              <a:t> to </a:t>
            </a:r>
            <a:r>
              <a:rPr lang="fr-FR" dirty="0" err="1" smtClean="0">
                <a:solidFill>
                  <a:srgbClr val="FF0000"/>
                </a:solidFill>
                <a:sym typeface="Symbol" pitchFamily="18" charset="2"/>
              </a:rPr>
              <a:t>complete</a:t>
            </a:r>
            <a:r>
              <a:rPr lang="fr-FR" dirty="0" smtClean="0">
                <a:solidFill>
                  <a:srgbClr val="FF0000"/>
                </a:solidFill>
                <a:sym typeface="Symbol" pitchFamily="18" charset="2"/>
              </a:rPr>
              <a:t> one-</a:t>
            </a:r>
            <a:r>
              <a:rPr lang="fr-FR" dirty="0" err="1" smtClean="0">
                <a:solidFill>
                  <a:srgbClr val="FF0000"/>
                </a:solidFill>
                <a:sym typeface="Symbol" pitchFamily="18" charset="2"/>
              </a:rPr>
              <a:t>loop</a:t>
            </a:r>
            <a:r>
              <a:rPr lang="fr-FR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Symbol" pitchFamily="18" charset="2"/>
              </a:rPr>
              <a:t>order</a:t>
            </a:r>
            <a:r>
              <a:rPr lang="fr-FR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dirty="0" smtClean="0">
                <a:sym typeface="Symbol" pitchFamily="18" charset="2"/>
              </a:rPr>
              <a:t>and partial</a:t>
            </a:r>
          </a:p>
          <a:p>
            <a:pPr lvl="1">
              <a:buNone/>
            </a:pPr>
            <a:r>
              <a:rPr lang="fr-FR" dirty="0" smtClean="0">
                <a:sym typeface="Symbol" pitchFamily="18" charset="2"/>
              </a:rPr>
              <a:t> </a:t>
            </a:r>
            <a:r>
              <a:rPr lang="fr-FR" dirty="0" err="1" smtClean="0">
                <a:sym typeface="Symbol" pitchFamily="18" charset="2"/>
              </a:rPr>
              <a:t>two</a:t>
            </a:r>
            <a:r>
              <a:rPr lang="fr-FR" dirty="0" smtClean="0">
                <a:sym typeface="Symbol" pitchFamily="18" charset="2"/>
              </a:rPr>
              <a:t>- and </a:t>
            </a:r>
            <a:r>
              <a:rPr lang="fr-FR" dirty="0" err="1" smtClean="0">
                <a:sym typeface="Symbol" pitchFamily="18" charset="2"/>
              </a:rPr>
              <a:t>three</a:t>
            </a:r>
            <a:r>
              <a:rPr lang="fr-FR" dirty="0" smtClean="0">
                <a:sym typeface="Symbol" pitchFamily="18" charset="2"/>
              </a:rPr>
              <a:t>-</a:t>
            </a:r>
            <a:r>
              <a:rPr lang="fr-FR" dirty="0" err="1" smtClean="0">
                <a:sym typeface="Symbol" pitchFamily="18" charset="2"/>
              </a:rPr>
              <a:t>loop</a:t>
            </a:r>
            <a:r>
              <a:rPr lang="fr-FR" dirty="0" smtClean="0">
                <a:sym typeface="Symbol" pitchFamily="18" charset="2"/>
              </a:rPr>
              <a:t> </a:t>
            </a:r>
            <a:r>
              <a:rPr lang="fr-FR" dirty="0" err="1" smtClean="0">
                <a:sym typeface="Symbol" pitchFamily="18" charset="2"/>
              </a:rPr>
              <a:t>orders</a:t>
            </a:r>
            <a:r>
              <a:rPr lang="fr-FR" dirty="0" smtClean="0">
                <a:sym typeface="Symbol" pitchFamily="18" charset="2"/>
              </a:rPr>
              <a:t>. </a:t>
            </a:r>
          </a:p>
          <a:p>
            <a:pPr>
              <a:lnSpc>
                <a:spcPct val="150000"/>
              </a:lnSpc>
              <a:buNone/>
            </a:pPr>
            <a:r>
              <a:rPr lang="fr-FR" dirty="0" smtClean="0">
                <a:sym typeface="Symbol" pitchFamily="18" charset="2"/>
              </a:rPr>
              <a:t>                                                                          </a:t>
            </a:r>
            <a:endParaRPr lang="fr-FR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</a:t>
            </a:r>
            <a:endParaRPr lang="fr-FR" dirty="0" smtClean="0">
              <a:sym typeface="Symbol" pitchFamily="18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48131" name="Object 6"/>
          <p:cNvGraphicFramePr>
            <a:graphicFrameLocks noChangeAspect="1"/>
          </p:cNvGraphicFramePr>
          <p:nvPr/>
        </p:nvGraphicFramePr>
        <p:xfrm>
          <a:off x="6072198" y="2000240"/>
          <a:ext cx="2551112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3" name="Equation" r:id="rId3" imgW="1739880" imgH="685800" progId="Equation.3">
                  <p:embed/>
                </p:oleObj>
              </mc:Choice>
              <mc:Fallback>
                <p:oleObj name="Equation" r:id="rId3" imgW="1739880" imgH="685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2000240"/>
                        <a:ext cx="2551112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642910" y="2000240"/>
          <a:ext cx="502920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4" name="Equation" r:id="rId5" imgW="3429000" imgH="761760" progId="Equation.3">
                  <p:embed/>
                </p:oleObj>
              </mc:Choice>
              <mc:Fallback>
                <p:oleObj name="Equation" r:id="rId5" imgW="3429000" imgH="761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2000240"/>
                        <a:ext cx="5029200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/>
        </p:nvGraphicFramePr>
        <p:xfrm>
          <a:off x="3071802" y="3929066"/>
          <a:ext cx="2209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5" name="Equation" r:id="rId7" imgW="1841400" imgH="571320" progId="Equation.3">
                  <p:embed/>
                </p:oleObj>
              </mc:Choice>
              <mc:Fallback>
                <p:oleObj name="Equation" r:id="rId7" imgW="1841400" imgH="5713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3929066"/>
                        <a:ext cx="22098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4"/>
          <p:cNvGraphicFramePr>
            <a:graphicFrameLocks noChangeAspect="1"/>
          </p:cNvGraphicFramePr>
          <p:nvPr/>
        </p:nvGraphicFramePr>
        <p:xfrm>
          <a:off x="574695" y="3000375"/>
          <a:ext cx="685482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6" name="Equation" r:id="rId9" imgW="4673520" imgH="647640" progId="Equation.3">
                  <p:embed/>
                </p:oleObj>
              </mc:Choice>
              <mc:Fallback>
                <p:oleObj name="Equation" r:id="rId9" imgW="4673520" imgH="647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95" y="3000375"/>
                        <a:ext cx="685482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7" name="Object 7"/>
          <p:cNvGraphicFramePr>
            <a:graphicFrameLocks noChangeAspect="1"/>
          </p:cNvGraphicFramePr>
          <p:nvPr/>
        </p:nvGraphicFramePr>
        <p:xfrm>
          <a:off x="1428728" y="4786322"/>
          <a:ext cx="705008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7" name="Equation" r:id="rId11" imgW="5892480" imgH="799920" progId="Equation.3">
                  <p:embed/>
                </p:oleObj>
              </mc:Choice>
              <mc:Fallback>
                <p:oleObj name="Equation" r:id="rId11" imgW="5892480" imgH="79992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4786322"/>
                        <a:ext cx="7050088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à coins arrondis 37"/>
          <p:cNvSpPr>
            <a:spLocks/>
          </p:cNvSpPr>
          <p:nvPr/>
        </p:nvSpPr>
        <p:spPr>
          <a:xfrm>
            <a:off x="2786050" y="3066752"/>
            <a:ext cx="1980000" cy="648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3786182" y="2378696"/>
            <a:ext cx="500066" cy="504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0" name="Rectangle à coins arrondis 39"/>
          <p:cNvSpPr/>
          <p:nvPr/>
        </p:nvSpPr>
        <p:spPr>
          <a:xfrm>
            <a:off x="5143504" y="3152195"/>
            <a:ext cx="357190" cy="216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6265246" y="3143248"/>
            <a:ext cx="357190" cy="216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4278608" y="3956848"/>
            <a:ext cx="288000" cy="144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4682977" y="3950332"/>
            <a:ext cx="288000" cy="144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4" name="Rectangle à coins arrondis 43"/>
          <p:cNvSpPr/>
          <p:nvPr/>
        </p:nvSpPr>
        <p:spPr>
          <a:xfrm>
            <a:off x="4071934" y="4286256"/>
            <a:ext cx="288000" cy="144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4786314" y="4286256"/>
            <a:ext cx="288000" cy="144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4071934" y="5000636"/>
            <a:ext cx="357190" cy="2160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4643438" y="4834011"/>
            <a:ext cx="857256" cy="408623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9" name="Rectangle à coins arrondis 48"/>
          <p:cNvSpPr/>
          <p:nvPr/>
        </p:nvSpPr>
        <p:spPr>
          <a:xfrm>
            <a:off x="7643834" y="4857760"/>
            <a:ext cx="857256" cy="408623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21" name="ZoneTexte 12"/>
          <p:cNvSpPr txBox="1">
            <a:spLocks noChangeArrowheads="1"/>
          </p:cNvSpPr>
          <p:nvPr/>
        </p:nvSpPr>
        <p:spPr bwMode="auto">
          <a:xfrm>
            <a:off x="179512" y="82119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01F-871B-4687-AB56-99E13B2991D2}" type="slidenum">
              <a:rPr lang="fr-FR"/>
              <a:pPr/>
              <a:t>39</a:t>
            </a:fld>
            <a:endParaRPr lang="fr-FR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071546"/>
            <a:ext cx="8802688" cy="4800600"/>
            <a:chOff x="0" y="288"/>
            <a:chExt cx="5545" cy="3024"/>
          </a:xfrm>
        </p:grpSpPr>
        <p:pic>
          <p:nvPicPr>
            <p:cNvPr id="15364" name="Picture 4" descr="mtop_vs_gammaz"/>
            <p:cNvPicPr>
              <a:picLocks noChangeAspect="1" noChangeArrowheads="1"/>
            </p:cNvPicPr>
            <p:nvPr/>
          </p:nvPicPr>
          <p:blipFill>
            <a:blip r:embed="rId2" cstate="print"/>
            <a:srcRect t="4381" r="54033" b="63550"/>
            <a:stretch>
              <a:fillRect/>
            </a:stretch>
          </p:blipFill>
          <p:spPr bwMode="auto">
            <a:xfrm>
              <a:off x="0" y="338"/>
              <a:ext cx="2688" cy="2653"/>
            </a:xfrm>
            <a:prstGeom prst="rect">
              <a:avLst/>
            </a:prstGeom>
            <a:noFill/>
          </p:spPr>
        </p:pic>
        <p:pic>
          <p:nvPicPr>
            <p:cNvPr id="15365" name="Picture 5" descr="s05_higgs_sensitivity_1"/>
            <p:cNvPicPr>
              <a:picLocks noChangeAspect="1" noChangeArrowheads="1"/>
            </p:cNvPicPr>
            <p:nvPr/>
          </p:nvPicPr>
          <p:blipFill>
            <a:blip r:embed="rId3" cstate="print"/>
            <a:srcRect t="3667" r="53026" b="62836"/>
            <a:stretch>
              <a:fillRect/>
            </a:stretch>
          </p:blipFill>
          <p:spPr bwMode="auto">
            <a:xfrm>
              <a:off x="2833" y="288"/>
              <a:ext cx="2712" cy="2736"/>
            </a:xfrm>
            <a:prstGeom prst="rect">
              <a:avLst/>
            </a:prstGeom>
            <a:noFill/>
          </p:spPr>
        </p:pic>
        <p:sp>
          <p:nvSpPr>
            <p:cNvPr id="15366" name="Rectangle 6"/>
            <p:cNvSpPr>
              <a:spLocks noChangeArrowheads="1"/>
            </p:cNvSpPr>
            <p:nvPr/>
          </p:nvSpPr>
          <p:spPr bwMode="auto">
            <a:xfrm>
              <a:off x="3024" y="2736"/>
              <a:ext cx="576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428728" y="714356"/>
            <a:ext cx="24352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</a:t>
            </a:r>
            <a:r>
              <a:rPr lang="fr-FR" sz="2800" baseline="-250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Z</a:t>
            </a:r>
            <a:r>
              <a:rPr lang="fr-FR" sz="28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 = </a:t>
            </a:r>
            <a:r>
              <a:rPr lang="fr-FR" sz="2800" dirty="0" err="1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f</a:t>
            </a:r>
            <a:r>
              <a:rPr lang="fr-FR" sz="2800" baseline="-25000" dirty="0" err="1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MS</a:t>
            </a:r>
            <a:r>
              <a:rPr lang="fr-FR" sz="28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(</a:t>
            </a:r>
            <a:r>
              <a:rPr lang="fr-FR" sz="2800" dirty="0" err="1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m</a:t>
            </a:r>
            <a:r>
              <a:rPr lang="fr-FR" sz="2800" baseline="-25000" dirty="0" err="1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top</a:t>
            </a:r>
            <a:r>
              <a:rPr lang="fr-FR" sz="28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)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215074" y="714356"/>
            <a:ext cx="22910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</a:t>
            </a:r>
            <a:r>
              <a:rPr lang="fr-FR" sz="2800" baseline="-250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Z</a:t>
            </a:r>
            <a:r>
              <a:rPr lang="fr-FR" sz="28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 = </a:t>
            </a:r>
            <a:r>
              <a:rPr lang="fr-FR" sz="2800" dirty="0" err="1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f</a:t>
            </a:r>
            <a:r>
              <a:rPr lang="fr-FR" sz="2800" baseline="-25000" dirty="0" err="1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MS</a:t>
            </a:r>
            <a:r>
              <a:rPr lang="fr-FR" sz="28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(M</a:t>
            </a:r>
            <a:r>
              <a:rPr lang="fr-FR" sz="2800" baseline="-250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H</a:t>
            </a:r>
            <a:r>
              <a:rPr lang="fr-FR" sz="28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)</a:t>
            </a:r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747690" y="1071546"/>
            <a:ext cx="609600" cy="2286000"/>
          </a:xfrm>
          <a:custGeom>
            <a:avLst/>
            <a:gdLst/>
            <a:ahLst/>
            <a:cxnLst>
              <a:cxn ang="0">
                <a:pos x="192" y="1152"/>
              </a:cxn>
              <a:cxn ang="0">
                <a:pos x="0" y="768"/>
              </a:cxn>
              <a:cxn ang="0">
                <a:pos x="192" y="0"/>
              </a:cxn>
            </a:cxnLst>
            <a:rect l="0" t="0" r="r" b="b"/>
            <a:pathLst>
              <a:path w="192" h="1152">
                <a:moveTo>
                  <a:pt x="192" y="1152"/>
                </a:moveTo>
                <a:cubicBezTo>
                  <a:pt x="96" y="1056"/>
                  <a:pt x="0" y="960"/>
                  <a:pt x="0" y="768"/>
                </a:cubicBezTo>
                <a:cubicBezTo>
                  <a:pt x="0" y="576"/>
                  <a:pt x="96" y="288"/>
                  <a:pt x="192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600" smtClean="0">
              <a:solidFill>
                <a:srgbClr val="003399"/>
              </a:solidFill>
            </a:endParaRPr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5867400" y="914400"/>
            <a:ext cx="304800" cy="4572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48" y="96"/>
              </a:cxn>
              <a:cxn ang="0">
                <a:pos x="288" y="0"/>
              </a:cxn>
            </a:cxnLst>
            <a:rect l="0" t="0" r="r" b="b"/>
            <a:pathLst>
              <a:path w="288" h="336">
                <a:moveTo>
                  <a:pt x="0" y="336"/>
                </a:moveTo>
                <a:cubicBezTo>
                  <a:pt x="0" y="244"/>
                  <a:pt x="0" y="152"/>
                  <a:pt x="48" y="96"/>
                </a:cubicBezTo>
                <a:cubicBezTo>
                  <a:pt x="96" y="40"/>
                  <a:pt x="192" y="20"/>
                  <a:pt x="288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600" smtClean="0">
              <a:solidFill>
                <a:srgbClr val="003399"/>
              </a:solidFill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1428728" y="6488668"/>
            <a:ext cx="2050561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+mj-lt"/>
              </a:rPr>
              <a:t>LEP EWWG-1995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072198" y="6488668"/>
            <a:ext cx="2087431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+mj-lt"/>
              </a:rPr>
              <a:t>LEP EWWG-2005</a:t>
            </a:r>
          </a:p>
        </p:txBody>
      </p:sp>
      <p:pic>
        <p:nvPicPr>
          <p:cNvPr id="15374" name="Picture 14" descr="s05_higgs_sensitivity_1"/>
          <p:cNvPicPr>
            <a:picLocks noChangeAspect="1" noChangeArrowheads="1"/>
          </p:cNvPicPr>
          <p:nvPr/>
        </p:nvPicPr>
        <p:blipFill>
          <a:blip r:embed="rId3" cstate="print"/>
          <a:srcRect l="51428" t="74225" r="8235" b="13660"/>
          <a:stretch>
            <a:fillRect/>
          </a:stretch>
        </p:blipFill>
        <p:spPr bwMode="auto">
          <a:xfrm>
            <a:off x="5786446" y="5357240"/>
            <a:ext cx="2690810" cy="1143594"/>
          </a:xfrm>
          <a:prstGeom prst="rect">
            <a:avLst/>
          </a:prstGeom>
          <a:noFill/>
        </p:spPr>
      </p:pic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1214414" y="5500702"/>
            <a:ext cx="2637260" cy="84023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3399"/>
                </a:solidFill>
                <a:latin typeface="+mj-lt"/>
              </a:rPr>
              <a:t>60GeV &lt; M</a:t>
            </a:r>
            <a:r>
              <a:rPr lang="fr-FR" baseline="-25000" dirty="0" smtClean="0">
                <a:solidFill>
                  <a:srgbClr val="003399"/>
                </a:solidFill>
                <a:latin typeface="+mj-lt"/>
              </a:rPr>
              <a:t>H</a:t>
            </a:r>
            <a:r>
              <a:rPr lang="fr-FR" dirty="0" smtClean="0">
                <a:solidFill>
                  <a:srgbClr val="003399"/>
                </a:solidFill>
                <a:latin typeface="+mj-lt"/>
              </a:rPr>
              <a:t>&lt; 1000 </a:t>
            </a:r>
            <a:r>
              <a:rPr lang="fr-FR" dirty="0" err="1" smtClean="0">
                <a:solidFill>
                  <a:srgbClr val="003399"/>
                </a:solidFill>
                <a:latin typeface="+mj-lt"/>
              </a:rPr>
              <a:t>GeV</a:t>
            </a:r>
            <a:endParaRPr lang="fr-FR" dirty="0" smtClean="0">
              <a:solidFill>
                <a:srgbClr val="003399"/>
              </a:solidFill>
              <a:latin typeface="+mj-lt"/>
            </a:endParaRP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</a:t>
            </a:r>
            <a:r>
              <a:rPr lang="fr-FR" baseline="-25000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s</a:t>
            </a:r>
            <a:r>
              <a:rPr lang="fr-FR" dirty="0" smtClean="0">
                <a:solidFill>
                  <a:srgbClr val="003399"/>
                </a:solidFill>
                <a:latin typeface="+mj-lt"/>
                <a:sym typeface="Symbol" pitchFamily="18" charset="2"/>
              </a:rPr>
              <a:t>=0.1230.006</a:t>
            </a:r>
          </a:p>
        </p:txBody>
      </p:sp>
      <p:sp>
        <p:nvSpPr>
          <p:cNvPr id="21" name="Titre 18"/>
          <p:cNvSpPr txBox="1">
            <a:spLocks/>
          </p:cNvSpPr>
          <p:nvPr/>
        </p:nvSpPr>
        <p:spPr>
          <a:xfrm>
            <a:off x="1785918" y="142852"/>
            <a:ext cx="5643602" cy="50004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i="1" kern="0" noProof="0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Beyond</a:t>
            </a:r>
            <a:r>
              <a:rPr lang="fr-FR" sz="2400" i="1" kern="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 </a:t>
            </a:r>
            <a:r>
              <a:rPr lang="fr-FR" sz="2400" i="1" kern="0" noProof="0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tree</a:t>
            </a:r>
            <a:r>
              <a:rPr lang="fr-FR" sz="2400" i="1" kern="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-</a:t>
            </a:r>
            <a:r>
              <a:rPr lang="fr-FR" sz="2400" i="1" kern="0" noProof="0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level</a:t>
            </a:r>
            <a:r>
              <a:rPr lang="fr-FR" sz="2400" i="1" kern="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 </a:t>
            </a:r>
            <a:r>
              <a:rPr lang="fr-FR" sz="2400" i="1" kern="0" noProof="0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prediction</a:t>
            </a:r>
            <a:r>
              <a:rPr lang="fr-FR" sz="2400" i="1" kern="0" noProof="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 for </a:t>
            </a:r>
            <a:r>
              <a:rPr lang="fr-FR" sz="2400" i="1" kern="0" baseline="-25000" dirty="0" smtClean="0">
                <a:solidFill>
                  <a:srgbClr val="003399"/>
                </a:solidFill>
                <a:latin typeface="+mj-lt"/>
                <a:ea typeface="+mj-ea"/>
                <a:cs typeface="+mj-cs"/>
                <a:sym typeface="Symbol"/>
              </a:rPr>
              <a:t>Z</a:t>
            </a:r>
            <a:r>
              <a:rPr kumimoji="0" lang="fr-F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 </a:t>
            </a:r>
            <a:endParaRPr kumimoji="0" lang="fr-FR" sz="2400" b="0" i="1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857232"/>
            <a:ext cx="9144000" cy="5857916"/>
          </a:xfrm>
        </p:spPr>
        <p:txBody>
          <a:bodyPr/>
          <a:lstStyle/>
          <a:p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data, 2/2: </a:t>
            </a:r>
          </a:p>
          <a:p>
            <a:pPr lvl="1"/>
            <a:r>
              <a:rPr lang="fr-FR" sz="2200" dirty="0" smtClean="0">
                <a:solidFill>
                  <a:srgbClr val="008000"/>
                </a:solidFill>
              </a:rPr>
              <a:t>final mass </a:t>
            </a:r>
            <a:r>
              <a:rPr lang="fr-FR" sz="2200" dirty="0" err="1" smtClean="0"/>
              <a:t>measurements</a:t>
            </a:r>
            <a:r>
              <a:rPr lang="fr-FR" sz="2200" dirty="0" smtClean="0"/>
              <a:t> by the UA </a:t>
            </a:r>
            <a:r>
              <a:rPr lang="fr-FR" sz="2200" dirty="0" err="1" smtClean="0"/>
              <a:t>experiments</a:t>
            </a:r>
            <a:r>
              <a:rPr lang="fr-FR" sz="2200" dirty="0" smtClean="0"/>
              <a:t> (1989/92):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>
              <a:buNone/>
            </a:pPr>
            <a:r>
              <a:rPr lang="fr-FR" dirty="0" smtClean="0"/>
              <a:t>	</a:t>
            </a:r>
            <a:r>
              <a:rPr lang="fr-FR" sz="2200" b="1" dirty="0" smtClean="0">
                <a:solidFill>
                  <a:srgbClr val="008000"/>
                </a:solidFill>
                <a:sym typeface="Symbol"/>
              </a:rPr>
              <a:t></a:t>
            </a:r>
            <a:r>
              <a:rPr lang="fr-FR" sz="2200" dirty="0" smtClean="0">
                <a:sym typeface="Symbol"/>
              </a:rPr>
              <a:t> </a:t>
            </a:r>
            <a:r>
              <a:rPr lang="fr-FR" sz="2200" dirty="0" err="1" smtClean="0">
                <a:sym typeface="Symbol"/>
              </a:rPr>
              <a:t>h</a:t>
            </a:r>
            <a:r>
              <a:rPr lang="fr-FR" sz="2200" dirty="0" err="1" smtClean="0"/>
              <a:t>ence</a:t>
            </a:r>
            <a:r>
              <a:rPr lang="fr-FR" sz="2200" dirty="0" smtClean="0"/>
              <a:t> the </a:t>
            </a:r>
            <a:r>
              <a:rPr lang="fr-FR" sz="2200" dirty="0" err="1" smtClean="0"/>
              <a:t>prediction</a:t>
            </a:r>
            <a:r>
              <a:rPr lang="fr-FR" sz="2200" dirty="0" smtClean="0"/>
              <a:t>:</a:t>
            </a:r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/>
            <a:r>
              <a:rPr lang="fr-FR" sz="2200" dirty="0" smtClean="0"/>
              <a:t>DIS, 1990:</a:t>
            </a:r>
          </a:p>
          <a:p>
            <a:endParaRPr lang="fr-FR" dirty="0" smtClean="0"/>
          </a:p>
          <a:p>
            <a:endParaRPr lang="fr-FR" dirty="0" smtClean="0"/>
          </a:p>
          <a:p>
            <a:pPr>
              <a:buFont typeface="Symbol" pitchFamily="18" charset="2"/>
              <a:buChar char="Þ"/>
            </a:pPr>
            <a:r>
              <a:rPr lang="fr-FR" sz="2200" dirty="0" smtClean="0">
                <a:sym typeface="Symbol"/>
              </a:rPr>
              <a:t>The </a:t>
            </a:r>
            <a:r>
              <a:rPr lang="fr-FR" sz="2200" dirty="0" err="1" smtClean="0">
                <a:solidFill>
                  <a:srgbClr val="FF0000"/>
                </a:solidFill>
                <a:sym typeface="Symbol"/>
              </a:rPr>
              <a:t>tree</a:t>
            </a:r>
            <a:r>
              <a:rPr lang="fr-FR" sz="2200" dirty="0" smtClean="0">
                <a:solidFill>
                  <a:srgbClr val="FF0000"/>
                </a:solidFill>
                <a:sym typeface="Symbol"/>
              </a:rPr>
              <a:t>-</a:t>
            </a:r>
            <a:r>
              <a:rPr lang="fr-FR" sz="2200" dirty="0" err="1" smtClean="0">
                <a:solidFill>
                  <a:srgbClr val="FF0000"/>
                </a:solidFill>
                <a:sym typeface="Symbol"/>
              </a:rPr>
              <a:t>level</a:t>
            </a:r>
            <a:r>
              <a:rPr lang="fr-FR" sz="2200" dirty="0" smtClean="0">
                <a:sym typeface="Symbol"/>
              </a:rPr>
              <a:t> </a:t>
            </a:r>
            <a:r>
              <a:rPr lang="fr-FR" sz="2200" dirty="0" err="1" smtClean="0">
                <a:sym typeface="Symbol"/>
              </a:rPr>
              <a:t>predictions</a:t>
            </a:r>
            <a:r>
              <a:rPr lang="fr-FR" sz="2200" dirty="0" smtClean="0">
                <a:sym typeface="Symbol"/>
              </a:rPr>
              <a:t> of the SM of </a:t>
            </a:r>
            <a:r>
              <a:rPr lang="fr-FR" sz="2200" dirty="0" err="1" smtClean="0">
                <a:sym typeface="Symbol"/>
              </a:rPr>
              <a:t>electroweak</a:t>
            </a:r>
            <a:r>
              <a:rPr lang="fr-FR" sz="2200" dirty="0" smtClean="0">
                <a:sym typeface="Symbol"/>
              </a:rPr>
              <a:t> interactions are </a:t>
            </a:r>
            <a:r>
              <a:rPr lang="fr-FR" sz="2200" dirty="0" err="1" smtClean="0">
                <a:sym typeface="Symbol"/>
              </a:rPr>
              <a:t>confirmed</a:t>
            </a:r>
            <a:r>
              <a:rPr lang="fr-FR" dirty="0" smtClean="0">
                <a:sym typeface="Symbol"/>
              </a:rPr>
              <a:t> </a:t>
            </a:r>
            <a:r>
              <a:rPr lang="fr-FR" sz="2200" dirty="0" err="1" smtClean="0">
                <a:sym typeface="Symbol"/>
              </a:rPr>
              <a:t>experimentally</a:t>
            </a:r>
            <a:r>
              <a:rPr lang="fr-FR" sz="2200" dirty="0" smtClean="0">
                <a:sym typeface="Symbol"/>
              </a:rPr>
              <a:t>, </a:t>
            </a:r>
            <a:r>
              <a:rPr lang="fr-FR" sz="2200" dirty="0" err="1" smtClean="0">
                <a:sym typeface="Symbol"/>
              </a:rPr>
              <a:t>with</a:t>
            </a:r>
            <a:r>
              <a:rPr lang="fr-FR" sz="2200" dirty="0" smtClean="0">
                <a:sym typeface="Symbol"/>
              </a:rPr>
              <a:t> a </a:t>
            </a:r>
            <a:r>
              <a:rPr lang="fr-FR" sz="2200" dirty="0" err="1" smtClean="0">
                <a:sym typeface="Symbol"/>
              </a:rPr>
              <a:t>precision</a:t>
            </a:r>
            <a:r>
              <a:rPr lang="fr-FR" sz="2200" dirty="0" smtClean="0">
                <a:sym typeface="Symbol"/>
              </a:rPr>
              <a:t> of </a:t>
            </a:r>
            <a:r>
              <a:rPr lang="fr-FR" sz="2200" dirty="0" smtClean="0">
                <a:solidFill>
                  <a:srgbClr val="FF0000"/>
                </a:solidFill>
                <a:sym typeface="Symbol"/>
              </a:rPr>
              <a:t>a few %</a:t>
            </a:r>
          </a:p>
          <a:p>
            <a:pPr>
              <a:buFont typeface="Symbol" pitchFamily="18" charset="2"/>
              <a:buChar char="Þ"/>
            </a:pPr>
            <a:r>
              <a:rPr lang="fr-FR" sz="2200" dirty="0" err="1" smtClean="0">
                <a:solidFill>
                  <a:srgbClr val="FF0000"/>
                </a:solidFill>
              </a:rPr>
              <a:t>From</a:t>
            </a:r>
            <a:r>
              <a:rPr lang="fr-FR" sz="2200" dirty="0" smtClean="0">
                <a:solidFill>
                  <a:srgbClr val="FF0000"/>
                </a:solidFill>
              </a:rPr>
              <a:t> 1989 </a:t>
            </a:r>
            <a:r>
              <a:rPr lang="fr-FR" sz="2200" dirty="0" err="1" smtClean="0">
                <a:solidFill>
                  <a:srgbClr val="FF0000"/>
                </a:solidFill>
              </a:rPr>
              <a:t>onwards</a:t>
            </a:r>
            <a:r>
              <a:rPr lang="fr-FR" sz="2200" dirty="0" smtClean="0">
                <a:solidFill>
                  <a:srgbClr val="FF0000"/>
                </a:solidFill>
              </a:rPr>
              <a:t>: </a:t>
            </a:r>
            <a:r>
              <a:rPr lang="fr-FR" sz="2200" dirty="0" smtClean="0"/>
              <a:t>go to </a:t>
            </a:r>
            <a:r>
              <a:rPr lang="fr-FR" sz="2200" dirty="0" err="1" smtClean="0"/>
              <a:t>higher</a:t>
            </a:r>
            <a:r>
              <a:rPr lang="fr-FR" sz="2200" dirty="0" smtClean="0"/>
              <a:t> </a:t>
            </a:r>
            <a:r>
              <a:rPr lang="fr-FR" sz="2200" dirty="0" err="1" smtClean="0"/>
              <a:t>precision</a:t>
            </a:r>
            <a:r>
              <a:rPr lang="fr-FR" dirty="0" smtClean="0"/>
              <a:t> (</a:t>
            </a:r>
            <a:r>
              <a:rPr lang="fr-FR" dirty="0" err="1" smtClean="0"/>
              <a:t>experience</a:t>
            </a:r>
            <a:r>
              <a:rPr lang="fr-FR" dirty="0" smtClean="0"/>
              <a:t> + </a:t>
            </a:r>
            <a:r>
              <a:rPr lang="fr-FR" dirty="0" err="1" smtClean="0"/>
              <a:t>theory</a:t>
            </a:r>
            <a:r>
              <a:rPr lang="fr-FR" dirty="0" smtClean="0"/>
              <a:t>)</a:t>
            </a:r>
          </a:p>
          <a:p>
            <a:pPr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008000"/>
                </a:solidFill>
              </a:rPr>
              <a:t>LEP, SLC, </a:t>
            </a:r>
            <a:r>
              <a:rPr lang="fr-FR" dirty="0" err="1" smtClean="0">
                <a:solidFill>
                  <a:srgbClr val="008000"/>
                </a:solidFill>
              </a:rPr>
              <a:t>Tevatron</a:t>
            </a:r>
            <a:endParaRPr lang="fr-FR" baseline="-25000" dirty="0" smtClean="0">
              <a:solidFill>
                <a:srgbClr val="008000"/>
              </a:solidFill>
              <a:sym typeface="Symbol"/>
            </a:endParaRPr>
          </a:p>
          <a:p>
            <a:pPr lvl="1">
              <a:lnSpc>
                <a:spcPct val="90000"/>
              </a:lnSpc>
              <a:spcBef>
                <a:spcPct val="35000"/>
              </a:spcBef>
              <a:buClr>
                <a:srgbClr val="99FF33"/>
              </a:buClr>
              <a:buNone/>
            </a:pPr>
            <a:r>
              <a:rPr lang="fr-FR" dirty="0" smtClean="0"/>
              <a:t>		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1357290" y="3286124"/>
          <a:ext cx="61674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3" imgW="5155920" imgH="457200" progId="Equation.3">
                  <p:embed/>
                </p:oleObj>
              </mc:Choice>
              <mc:Fallback>
                <p:oleObj name="Equation" r:id="rId3" imgW="515592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3286124"/>
                        <a:ext cx="6167438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4"/>
          <p:cNvGraphicFramePr>
            <a:graphicFrameLocks noChangeAspect="1"/>
          </p:cNvGraphicFramePr>
          <p:nvPr/>
        </p:nvGraphicFramePr>
        <p:xfrm>
          <a:off x="1714480" y="1785926"/>
          <a:ext cx="46291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5" imgW="3759120" imgH="672840" progId="Equation.3">
                  <p:embed/>
                </p:oleObj>
              </mc:Choice>
              <mc:Fallback>
                <p:oleObj name="Equation" r:id="rId5" imgW="3759120" imgH="6728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1785926"/>
                        <a:ext cx="4629150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2055" name="Object 8"/>
          <p:cNvGraphicFramePr>
            <a:graphicFrameLocks noChangeAspect="1"/>
          </p:cNvGraphicFramePr>
          <p:nvPr/>
        </p:nvGraphicFramePr>
        <p:xfrm>
          <a:off x="1428728" y="4357694"/>
          <a:ext cx="475456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7" imgW="3974760" imgH="406080" progId="Equation.3">
                  <p:embed/>
                </p:oleObj>
              </mc:Choice>
              <mc:Fallback>
                <p:oleObj name="Equation" r:id="rId7" imgW="3974760" imgH="4060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4357694"/>
                        <a:ext cx="4754563" cy="484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8"/>
          <p:cNvSpPr txBox="1">
            <a:spLocks noChangeArrowheads="1"/>
          </p:cNvSpPr>
          <p:nvPr/>
        </p:nvSpPr>
        <p:spPr bwMode="auto">
          <a:xfrm>
            <a:off x="2928926" y="142852"/>
            <a:ext cx="3214710" cy="642918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</a:t>
            </a:r>
            <a:r>
              <a:rPr kumimoji="0" lang="fr-F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</a:t>
            </a: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-LEP </a:t>
            </a:r>
            <a:r>
              <a:rPr kumimoji="0" lang="fr-F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era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81010" y="1988840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  <a:sym typeface="Symbol"/>
              </a:rPr>
              <a:t>(1%)</a:t>
            </a:r>
            <a:endParaRPr lang="fr-FR" sz="2000" dirty="0" smtClean="0">
              <a:solidFill>
                <a:srgbClr val="000000"/>
              </a:solidFill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57488" y="571480"/>
            <a:ext cx="3643338" cy="642942"/>
          </a:xfrm>
        </p:spPr>
        <p:txBody>
          <a:bodyPr/>
          <a:lstStyle/>
          <a:p>
            <a:r>
              <a:rPr lang="fr-FR" sz="2800" dirty="0" smtClean="0"/>
              <a:t>Tests of the SM</a:t>
            </a:r>
            <a:endParaRPr lang="fr-FR" sz="28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4114800"/>
          </a:xfrm>
        </p:spPr>
        <p:txBody>
          <a:bodyPr/>
          <a:lstStyle/>
          <a:p>
            <a:r>
              <a:rPr lang="fr-FR" dirty="0" smtClean="0"/>
              <a:t>For a set of </a:t>
            </a:r>
            <a:r>
              <a:rPr lang="fr-FR" dirty="0" smtClean="0">
                <a:solidFill>
                  <a:srgbClr val="FF0000"/>
                </a:solidFill>
              </a:rPr>
              <a:t>~20 observables</a:t>
            </a:r>
            <a:r>
              <a:rPr lang="fr-FR" dirty="0" smtClean="0"/>
              <a:t>: </a:t>
            </a:r>
          </a:p>
          <a:p>
            <a:pPr>
              <a:buFontTx/>
              <a:buNone/>
            </a:pPr>
            <a:r>
              <a:rPr lang="fr-FR" dirty="0" smtClean="0"/>
              <a:t>	SM </a:t>
            </a:r>
            <a:r>
              <a:rPr lang="fr-FR" dirty="0" err="1" smtClean="0"/>
              <a:t>theory</a:t>
            </a:r>
            <a:r>
              <a:rPr lang="fr-FR" dirty="0" smtClean="0"/>
              <a:t>       </a:t>
            </a:r>
            <a:r>
              <a:rPr lang="fr-FR" dirty="0" smtClean="0">
                <a:sym typeface="Symbol" pitchFamily="18" charset="2"/>
              </a:rPr>
              <a:t></a:t>
            </a:r>
            <a:r>
              <a:rPr lang="fr-FR" dirty="0" smtClean="0"/>
              <a:t>    </a:t>
            </a:r>
            <a:r>
              <a:rPr lang="fr-FR" dirty="0" err="1" smtClean="0"/>
              <a:t>predictions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FF0000"/>
                </a:solidFill>
              </a:rPr>
              <a:t>beyond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tree</a:t>
            </a:r>
            <a:r>
              <a:rPr lang="fr-FR" dirty="0" smtClean="0">
                <a:solidFill>
                  <a:srgbClr val="FF0000"/>
                </a:solidFill>
              </a:rPr>
              <a:t>-</a:t>
            </a:r>
            <a:r>
              <a:rPr lang="fr-FR" dirty="0" err="1" smtClean="0">
                <a:solidFill>
                  <a:srgbClr val="FF0000"/>
                </a:solidFill>
              </a:rPr>
              <a:t>level</a:t>
            </a:r>
            <a:r>
              <a:rPr lang="fr-FR" dirty="0" smtClean="0"/>
              <a:t>, f(</a:t>
            </a:r>
            <a:r>
              <a:rPr lang="fr-FR" dirty="0" err="1" smtClean="0"/>
              <a:t>m</a:t>
            </a:r>
            <a:r>
              <a:rPr lang="fr-FR" baseline="-25000" dirty="0" err="1" smtClean="0"/>
              <a:t>top</a:t>
            </a:r>
            <a:r>
              <a:rPr lang="fr-FR" dirty="0" smtClean="0"/>
              <a:t>, M</a:t>
            </a:r>
            <a:r>
              <a:rPr lang="fr-FR" baseline="-25000" dirty="0" smtClean="0"/>
              <a:t>H</a:t>
            </a:r>
            <a:r>
              <a:rPr lang="fr-FR" dirty="0" smtClean="0"/>
              <a:t>)</a:t>
            </a:r>
            <a:endParaRPr lang="fr-FR" sz="1800" dirty="0" smtClean="0"/>
          </a:p>
          <a:p>
            <a:pPr>
              <a:buFontTx/>
              <a:buNone/>
            </a:pPr>
            <a:r>
              <a:rPr lang="fr-FR" dirty="0" smtClean="0"/>
              <a:t>	data                 </a:t>
            </a:r>
            <a:r>
              <a:rPr lang="fr-FR" dirty="0" smtClean="0">
                <a:sym typeface="Symbol" pitchFamily="18" charset="2"/>
              </a:rPr>
              <a:t></a:t>
            </a:r>
            <a:r>
              <a:rPr lang="fr-FR" dirty="0" smtClean="0"/>
              <a:t>    </a:t>
            </a:r>
            <a:r>
              <a:rPr lang="fr-FR" dirty="0" err="1" smtClean="0">
                <a:solidFill>
                  <a:srgbClr val="FF0000"/>
                </a:solidFill>
              </a:rPr>
              <a:t>precise</a:t>
            </a:r>
            <a:r>
              <a:rPr lang="fr-FR" dirty="0" smtClean="0"/>
              <a:t> (~1% or &lt;&lt; 1%)  </a:t>
            </a:r>
            <a:r>
              <a:rPr lang="fr-FR" dirty="0" err="1" smtClean="0"/>
              <a:t>measurements</a:t>
            </a:r>
            <a:r>
              <a:rPr lang="fr-FR" dirty="0" smtClean="0"/>
              <a:t>  </a:t>
            </a:r>
          </a:p>
          <a:p>
            <a:pPr>
              <a:buFontTx/>
              <a:buNone/>
            </a:pPr>
            <a:endParaRPr lang="fr-FR" dirty="0" smtClean="0"/>
          </a:p>
          <a:p>
            <a:r>
              <a:rPr lang="fr-FR" dirty="0" err="1" smtClean="0">
                <a:solidFill>
                  <a:srgbClr val="008000"/>
                </a:solidFill>
              </a:rPr>
              <a:t>Step</a:t>
            </a:r>
            <a:r>
              <a:rPr lang="fr-FR" dirty="0" smtClean="0">
                <a:solidFill>
                  <a:srgbClr val="008000"/>
                </a:solidFill>
              </a:rPr>
              <a:t> 1</a:t>
            </a:r>
            <a:r>
              <a:rPr lang="fr-FR" dirty="0" smtClean="0"/>
              <a:t>: test </a:t>
            </a:r>
            <a:r>
              <a:rPr lang="fr-FR" dirty="0" smtClean="0">
                <a:solidFill>
                  <a:srgbClr val="008000"/>
                </a:solidFill>
              </a:rPr>
              <a:t>SM </a:t>
            </a:r>
            <a:r>
              <a:rPr lang="fr-FR" dirty="0" err="1" smtClean="0">
                <a:solidFill>
                  <a:srgbClr val="008000"/>
                </a:solidFill>
              </a:rPr>
              <a:t>internal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err="1" smtClean="0">
                <a:solidFill>
                  <a:srgbClr val="008000"/>
                </a:solidFill>
              </a:rPr>
              <a:t>consistency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subsets</a:t>
            </a:r>
            <a:r>
              <a:rPr lang="fr-FR" dirty="0" smtClean="0"/>
              <a:t> of observables</a:t>
            </a:r>
          </a:p>
          <a:p>
            <a:endParaRPr lang="fr-FR" dirty="0" smtClean="0"/>
          </a:p>
          <a:p>
            <a:r>
              <a:rPr lang="fr-FR" dirty="0" err="1" smtClean="0">
                <a:solidFill>
                  <a:srgbClr val="008000"/>
                </a:solidFill>
              </a:rPr>
              <a:t>Step</a:t>
            </a:r>
            <a:r>
              <a:rPr lang="fr-FR" dirty="0" smtClean="0">
                <a:solidFill>
                  <a:srgbClr val="008000"/>
                </a:solidFill>
              </a:rPr>
              <a:t> 2</a:t>
            </a:r>
            <a:r>
              <a:rPr lang="fr-FR" dirty="0" smtClean="0"/>
              <a:t>: if SM-data </a:t>
            </a:r>
            <a:r>
              <a:rPr lang="fr-FR" dirty="0" err="1" smtClean="0"/>
              <a:t>consistency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008000"/>
                </a:solidFill>
              </a:rPr>
              <a:t>constrain</a:t>
            </a:r>
            <a:r>
              <a:rPr lang="fr-FR" dirty="0" smtClean="0">
                <a:solidFill>
                  <a:srgbClr val="008000"/>
                </a:solidFill>
              </a:rPr>
              <a:t> values </a:t>
            </a:r>
            <a:r>
              <a:rPr lang="fr-FR" dirty="0" smtClean="0"/>
              <a:t>of </a:t>
            </a:r>
            <a:r>
              <a:rPr lang="fr-FR" dirty="0" err="1" smtClean="0"/>
              <a:t>unknown</a:t>
            </a:r>
            <a:r>
              <a:rPr lang="fr-FR" dirty="0" smtClean="0"/>
              <a:t> SM </a:t>
            </a:r>
            <a:r>
              <a:rPr lang="fr-FR" dirty="0" err="1" smtClean="0"/>
              <a:t>parameters</a:t>
            </a:r>
            <a:r>
              <a:rPr lang="fr-FR" dirty="0" smtClean="0"/>
              <a:t>, </a:t>
            </a:r>
            <a:r>
              <a:rPr lang="fr-FR" dirty="0" err="1" smtClean="0"/>
              <a:t>e.g</a:t>
            </a:r>
            <a:r>
              <a:rPr lang="fr-FR" dirty="0" smtClean="0"/>
              <a:t>. M</a:t>
            </a:r>
            <a:r>
              <a:rPr lang="fr-FR" baseline="-25000" dirty="0" smtClean="0"/>
              <a:t>H</a:t>
            </a:r>
          </a:p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4239B-2F09-49D8-97AF-03E7D683F81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2427268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fr-FR" b="1" dirty="0" smtClean="0">
                <a:solidFill>
                  <a:srgbClr val="7030A0"/>
                </a:solidFill>
              </a:rPr>
              <a:t>Tests of the SM</a:t>
            </a:r>
            <a:endParaRPr lang="fr-FR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62B8-3E76-44EB-9225-EED23C3DECBA}" type="slidenum">
              <a:rPr lang="fr-FR"/>
              <a:pPr/>
              <a:t>41</a:t>
            </a:fld>
            <a:endParaRPr lang="fr-F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3243" y="6488668"/>
            <a:ext cx="2082621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+mj-lt"/>
              </a:rPr>
              <a:t>LEP EWWG -2011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71868" y="6429396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lineshape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measurements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2500306"/>
            <a:ext cx="207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Asymmetry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measurements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,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tranlsated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into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cxnSp>
        <p:nvCxnSpPr>
          <p:cNvPr id="9" name="Connecteur droit avec flèche 8"/>
          <p:cNvCxnSpPr/>
          <p:nvPr/>
        </p:nvCxnSpPr>
        <p:spPr bwMode="auto">
          <a:xfrm>
            <a:off x="1928794" y="2928934"/>
            <a:ext cx="500066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2" name="Objet 11"/>
          <p:cNvGraphicFramePr>
            <a:graphicFrameLocks noChangeAspect="1"/>
          </p:cNvGraphicFramePr>
          <p:nvPr/>
        </p:nvGraphicFramePr>
        <p:xfrm>
          <a:off x="0" y="3786190"/>
          <a:ext cx="239712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1" name="Equation" r:id="rId3" imgW="2184120" imgH="596880" progId="Equation.3">
                  <p:embed/>
                </p:oleObj>
              </mc:Choice>
              <mc:Fallback>
                <p:oleObj name="Equation" r:id="rId3" imgW="2184120" imgH="596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86190"/>
                        <a:ext cx="2397125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500034" y="285728"/>
            <a:ext cx="1104790" cy="461665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Step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3" t="31022" r="4161" b="3466"/>
          <a:stretch/>
        </p:blipFill>
        <p:spPr>
          <a:xfrm>
            <a:off x="2627784" y="188640"/>
            <a:ext cx="6484277" cy="6167190"/>
          </a:xfrm>
          <a:prstGeom prst="rect">
            <a:avLst/>
          </a:prstGeom>
        </p:spPr>
      </p:pic>
      <p:sp>
        <p:nvSpPr>
          <p:cNvPr id="15" name="Forme libre 14"/>
          <p:cNvSpPr/>
          <p:nvPr/>
        </p:nvSpPr>
        <p:spPr bwMode="auto">
          <a:xfrm>
            <a:off x="4860032" y="6099719"/>
            <a:ext cx="629093" cy="331381"/>
          </a:xfrm>
          <a:custGeom>
            <a:avLst/>
            <a:gdLst>
              <a:gd name="connsiteX0" fmla="*/ 108098 w 629093"/>
              <a:gd name="connsiteY0" fmla="*/ 331381 h 331381"/>
              <a:gd name="connsiteX1" fmla="*/ 86833 w 629093"/>
              <a:gd name="connsiteY1" fmla="*/ 54935 h 331381"/>
              <a:gd name="connsiteX2" fmla="*/ 629093 w 629093"/>
              <a:gd name="connsiteY2" fmla="*/ 1772 h 33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093" h="331381">
                <a:moveTo>
                  <a:pt x="108098" y="331381"/>
                </a:moveTo>
                <a:cubicBezTo>
                  <a:pt x="54049" y="220625"/>
                  <a:pt x="0" y="109870"/>
                  <a:pt x="86833" y="54935"/>
                </a:cubicBezTo>
                <a:cubicBezTo>
                  <a:pt x="173666" y="0"/>
                  <a:pt x="401379" y="886"/>
                  <a:pt x="629093" y="1772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74CC-FF01-4F70-A623-038C00C4685B}" type="slidenum">
              <a:rPr lang="fr-FR"/>
              <a:pPr/>
              <a:t>42</a:t>
            </a:fld>
            <a:endParaRPr lang="fr-FR"/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571368" y="6357958"/>
            <a:ext cx="2089033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+mj-lt"/>
              </a:rPr>
              <a:t>LEP EWWG –2011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15140" y="785794"/>
            <a:ext cx="23574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>
                <a:solidFill>
                  <a:srgbClr val="003399"/>
                </a:solidFill>
                <a:sym typeface="Symbol"/>
              </a:rPr>
              <a:t>LEP2/</a:t>
            </a:r>
            <a:r>
              <a:rPr lang="fr-FR" sz="2000" u="sng" dirty="0" err="1" smtClean="0">
                <a:solidFill>
                  <a:srgbClr val="003399"/>
                </a:solidFill>
                <a:sym typeface="Symbol"/>
              </a:rPr>
              <a:t>Tevatron</a:t>
            </a:r>
            <a:r>
              <a:rPr lang="fr-FR" sz="2000" u="sng" dirty="0" smtClean="0">
                <a:solidFill>
                  <a:srgbClr val="003399"/>
                </a:solidFill>
                <a:sym typeface="Symbol"/>
              </a:rPr>
              <a:t>:</a:t>
            </a:r>
          </a:p>
          <a:p>
            <a:r>
              <a:rPr lang="fr-FR" sz="2000" dirty="0" smtClean="0">
                <a:solidFill>
                  <a:srgbClr val="008000"/>
                </a:solidFill>
                <a:sym typeface="Symbol"/>
              </a:rPr>
              <a:t>direct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mass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measurements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r>
              <a:rPr lang="fr-FR" sz="2000" u="sng" dirty="0" smtClean="0">
                <a:solidFill>
                  <a:srgbClr val="FF0000"/>
                </a:solidFill>
                <a:sym typeface="Symbol"/>
              </a:rPr>
              <a:t>LEP1/SLD: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</a:t>
            </a:r>
          </a:p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all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lineshape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and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asymmetry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measurements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,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translated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into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2000" dirty="0" smtClean="0">
                <a:solidFill>
                  <a:srgbClr val="008000"/>
                </a:solidFill>
                <a:sym typeface="Symbol"/>
              </a:rPr>
              <a:t>indirect </a:t>
            </a:r>
            <a:r>
              <a:rPr lang="fr-FR" sz="2000" dirty="0" err="1" smtClean="0">
                <a:solidFill>
                  <a:srgbClr val="008000"/>
                </a:solidFill>
                <a:sym typeface="Symbol"/>
              </a:rPr>
              <a:t>constraints</a:t>
            </a:r>
            <a:r>
              <a:rPr lang="fr-FR" sz="2000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on M</a:t>
            </a:r>
            <a:r>
              <a:rPr lang="fr-FR" sz="2000" baseline="-25000" dirty="0" smtClean="0">
                <a:solidFill>
                  <a:srgbClr val="FF0000"/>
                </a:solidFill>
                <a:sym typeface="Symbol"/>
              </a:rPr>
              <a:t>W</a:t>
            </a:r>
            <a:r>
              <a:rPr lang="fr-FR" sz="2000" dirty="0" smtClean="0">
                <a:solidFill>
                  <a:srgbClr val="FF0000"/>
                </a:solidFill>
                <a:sym typeface="Symbol"/>
              </a:rPr>
              <a:t> and </a:t>
            </a:r>
            <a:r>
              <a:rPr lang="fr-FR" sz="2000" dirty="0" err="1" smtClean="0">
                <a:solidFill>
                  <a:srgbClr val="FF0000"/>
                </a:solidFill>
                <a:sym typeface="Symbol"/>
              </a:rPr>
              <a:t>m</a:t>
            </a:r>
            <a:r>
              <a:rPr lang="fr-FR" sz="2000" baseline="-25000" dirty="0" err="1" smtClean="0">
                <a:solidFill>
                  <a:srgbClr val="FF0000"/>
                </a:solidFill>
                <a:sym typeface="Symbol"/>
              </a:rPr>
              <a:t>top</a:t>
            </a:r>
            <a:endParaRPr lang="fr-FR" sz="2000" baseline="-25000" dirty="0" smtClean="0">
              <a:solidFill>
                <a:srgbClr val="FF0000"/>
              </a:solidFill>
              <a:sym typeface="Symbol"/>
            </a:endParaRPr>
          </a:p>
          <a:p>
            <a:endParaRPr lang="fr-FR" sz="2000" dirty="0" smtClean="0">
              <a:solidFill>
                <a:srgbClr val="FF0000"/>
              </a:solidFill>
              <a:sym typeface="Symbo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86644" y="142852"/>
            <a:ext cx="1104790" cy="461665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Step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643702" y="5072074"/>
            <a:ext cx="2357422" cy="1569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3399"/>
                </a:solidFill>
                <a:sym typeface="Symbol"/>
              </a:rPr>
              <a:t>The SM </a:t>
            </a:r>
            <a:r>
              <a:rPr lang="fr-FR" sz="2400" dirty="0" err="1" smtClean="0">
                <a:solidFill>
                  <a:srgbClr val="003399"/>
                </a:solidFill>
                <a:sym typeface="Symbol"/>
              </a:rPr>
              <a:t>agrees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003399"/>
                </a:solidFill>
                <a:sym typeface="Symbol"/>
              </a:rPr>
              <a:t>very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003399"/>
                </a:solidFill>
                <a:sym typeface="Symbol"/>
              </a:rPr>
              <a:t>well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  </a:t>
            </a:r>
            <a:r>
              <a:rPr lang="fr-FR" sz="2400" dirty="0" err="1" smtClean="0">
                <a:solidFill>
                  <a:srgbClr val="003399"/>
                </a:solidFill>
                <a:sym typeface="Symbol"/>
              </a:rPr>
              <a:t>with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003399"/>
                </a:solidFill>
                <a:sym typeface="Symbol"/>
              </a:rPr>
              <a:t>precision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  </a:t>
            </a:r>
          </a:p>
          <a:p>
            <a:pPr algn="ctr"/>
            <a:r>
              <a:rPr lang="fr-FR" sz="2400" dirty="0" smtClean="0">
                <a:solidFill>
                  <a:srgbClr val="003399"/>
                </a:solidFill>
                <a:sym typeface="Symbol"/>
              </a:rPr>
              <a:t>EW data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8" r="2214" b="3154"/>
          <a:stretch/>
        </p:blipFill>
        <p:spPr>
          <a:xfrm>
            <a:off x="0" y="138624"/>
            <a:ext cx="6489485" cy="6133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0" y="5500702"/>
            <a:ext cx="9144000" cy="738174"/>
          </a:xfrm>
        </p:spPr>
        <p:txBody>
          <a:bodyPr/>
          <a:lstStyle/>
          <a:p>
            <a:pPr algn="ctr">
              <a:buNone/>
            </a:pPr>
            <a:r>
              <a:rPr lang="fr-FR" dirty="0" smtClean="0">
                <a:solidFill>
                  <a:srgbClr val="008000"/>
                </a:solidFill>
              </a:rPr>
              <a:t>Indirect </a:t>
            </a:r>
            <a:r>
              <a:rPr lang="fr-FR" dirty="0" err="1" smtClean="0">
                <a:solidFill>
                  <a:srgbClr val="008000"/>
                </a:solidFill>
              </a:rPr>
              <a:t>constraints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smtClean="0"/>
              <a:t>on M</a:t>
            </a:r>
            <a:r>
              <a:rPr lang="fr-FR" baseline="-25000" dirty="0" smtClean="0"/>
              <a:t>W</a:t>
            </a:r>
            <a:r>
              <a:rPr lang="fr-FR" dirty="0" smtClean="0"/>
              <a:t> and </a:t>
            </a:r>
            <a:r>
              <a:rPr lang="fr-FR" dirty="0" err="1" smtClean="0"/>
              <a:t>m</a:t>
            </a:r>
            <a:r>
              <a:rPr lang="fr-FR" baseline="-25000" dirty="0" err="1" smtClean="0"/>
              <a:t>top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008000"/>
                </a:solidFill>
              </a:rPr>
              <a:t>precision</a:t>
            </a:r>
            <a:r>
              <a:rPr lang="fr-FR" dirty="0" smtClean="0">
                <a:solidFill>
                  <a:srgbClr val="008000"/>
                </a:solidFill>
              </a:rPr>
              <a:t> data </a:t>
            </a:r>
            <a:r>
              <a:rPr lang="fr-FR" dirty="0" err="1" smtClean="0"/>
              <a:t>agree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8000"/>
                </a:solidFill>
              </a:rPr>
              <a:t>direct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endParaRPr lang="fr-FR" dirty="0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3F8D-F91E-4D1F-8441-F2052EBB3E8C}" type="slidenum">
              <a:rPr lang="fr-FR"/>
              <a:pPr/>
              <a:t>43</a:t>
            </a:fld>
            <a:endParaRPr lang="fr-FR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1302" y="6477000"/>
            <a:ext cx="2089033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+mj-lt"/>
              </a:rPr>
              <a:t>LEP EWWG –2011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00166" y="357166"/>
            <a:ext cx="6362639" cy="461665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Step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1: </a:t>
            </a:r>
            <a:r>
              <a:rPr lang="fr-FR" sz="2400" i="1" dirty="0" smtClean="0">
                <a:solidFill>
                  <a:srgbClr val="003399"/>
                </a:solidFill>
                <a:sym typeface="Symbol"/>
              </a:rPr>
              <a:t>indirect </a:t>
            </a:r>
            <a:r>
              <a:rPr lang="fr-FR" sz="2400" i="1" dirty="0" err="1" smtClean="0">
                <a:solidFill>
                  <a:srgbClr val="003399"/>
                </a:solidFill>
                <a:sym typeface="Symbol"/>
              </a:rPr>
              <a:t>constraints</a:t>
            </a:r>
            <a:r>
              <a:rPr lang="fr-FR" sz="2400" i="1" dirty="0" smtClean="0">
                <a:solidFill>
                  <a:srgbClr val="003399"/>
                </a:solidFill>
                <a:sym typeface="Symbol"/>
              </a:rPr>
              <a:t> on M</a:t>
            </a:r>
            <a:r>
              <a:rPr lang="fr-FR" sz="2400" i="1" baseline="-25000" dirty="0" smtClean="0">
                <a:solidFill>
                  <a:srgbClr val="003399"/>
                </a:solidFill>
                <a:sym typeface="Symbol"/>
              </a:rPr>
              <a:t>W</a:t>
            </a:r>
            <a:r>
              <a:rPr lang="fr-FR" sz="2400" i="1" dirty="0" smtClean="0">
                <a:solidFill>
                  <a:srgbClr val="003399"/>
                </a:solidFill>
                <a:sym typeface="Symbol"/>
              </a:rPr>
              <a:t> and </a:t>
            </a:r>
            <a:r>
              <a:rPr lang="fr-FR" sz="2400" i="1" dirty="0" err="1" smtClean="0">
                <a:solidFill>
                  <a:srgbClr val="003399"/>
                </a:solidFill>
                <a:sym typeface="Symbol"/>
              </a:rPr>
              <a:t>m</a:t>
            </a:r>
            <a:r>
              <a:rPr lang="fr-FR" sz="2400" i="1" baseline="-25000" dirty="0" err="1" smtClean="0">
                <a:solidFill>
                  <a:srgbClr val="003399"/>
                </a:solidFill>
                <a:sym typeface="Symbol"/>
              </a:rPr>
              <a:t>top</a:t>
            </a:r>
            <a:endParaRPr lang="fr-FR" sz="2400" i="1" baseline="-25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248780" y="857232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003399"/>
                </a:solidFill>
                <a:sym typeface="Symbol"/>
              </a:rPr>
              <a:t>(</a:t>
            </a:r>
            <a:r>
              <a:rPr lang="fr-FR" i="1" dirty="0" err="1" smtClean="0">
                <a:solidFill>
                  <a:srgbClr val="003399"/>
                </a:solidFill>
                <a:sym typeface="Symbol"/>
              </a:rPr>
              <a:t>from</a:t>
            </a:r>
            <a:r>
              <a:rPr lang="fr-FR" i="1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i="1" dirty="0" err="1" smtClean="0">
                <a:solidFill>
                  <a:srgbClr val="003399"/>
                </a:solidFill>
                <a:sym typeface="Symbol"/>
              </a:rPr>
              <a:t>various</a:t>
            </a:r>
            <a:r>
              <a:rPr lang="fr-FR" i="1" dirty="0" smtClean="0">
                <a:solidFill>
                  <a:srgbClr val="003399"/>
                </a:solidFill>
                <a:sym typeface="Symbol"/>
              </a:rPr>
              <a:t> SM </a:t>
            </a:r>
            <a:r>
              <a:rPr lang="fr-FR" i="1" dirty="0" err="1" smtClean="0">
                <a:solidFill>
                  <a:srgbClr val="003399"/>
                </a:solidFill>
                <a:sym typeface="Symbol"/>
              </a:rPr>
              <a:t>fits</a:t>
            </a:r>
            <a:r>
              <a:rPr lang="fr-FR" i="1" dirty="0" smtClean="0">
                <a:solidFill>
                  <a:srgbClr val="003399"/>
                </a:solidFill>
                <a:sym typeface="Symbol"/>
              </a:rPr>
              <a:t>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44220" r="3402" b="3514"/>
          <a:stretch/>
        </p:blipFill>
        <p:spPr>
          <a:xfrm>
            <a:off x="-17476" y="1483700"/>
            <a:ext cx="4708590" cy="37312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43253" r="2668" b="3286"/>
          <a:stretch/>
        </p:blipFill>
        <p:spPr>
          <a:xfrm>
            <a:off x="4509513" y="1484783"/>
            <a:ext cx="4652344" cy="3730165"/>
          </a:xfrm>
          <a:prstGeom prst="rect">
            <a:avLst/>
          </a:prstGeom>
        </p:spPr>
      </p:pic>
      <p:sp>
        <p:nvSpPr>
          <p:cNvPr id="9" name="ZoneTexte 12"/>
          <p:cNvSpPr txBox="1">
            <a:spLocks noChangeArrowheads="1"/>
          </p:cNvSpPr>
          <p:nvPr/>
        </p:nvSpPr>
        <p:spPr bwMode="auto">
          <a:xfrm>
            <a:off x="179512" y="82119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" b="15054"/>
          <a:stretch/>
        </p:blipFill>
        <p:spPr>
          <a:xfrm>
            <a:off x="3101561" y="-1"/>
            <a:ext cx="6014534" cy="685800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29D-FCB1-4EB1-BF47-AA845D9ADD59}" type="slidenum">
              <a:rPr lang="fr-FR"/>
              <a:pPr/>
              <a:t>44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14348" y="285728"/>
            <a:ext cx="1154483" cy="461665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Step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14282" y="1928802"/>
            <a:ext cx="29289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3399"/>
                </a:solidFill>
                <a:sym typeface="Symbol"/>
              </a:rPr>
              <a:t>SM fit to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all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sym typeface="Symbol"/>
              </a:rPr>
              <a:t>precision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data 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to </a:t>
            </a:r>
            <a:r>
              <a:rPr lang="fr-FR" sz="2400" dirty="0" err="1" smtClean="0">
                <a:solidFill>
                  <a:srgbClr val="003399"/>
                </a:solidFill>
                <a:sym typeface="Symbol"/>
              </a:rPr>
              <a:t>constrain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 M</a:t>
            </a:r>
            <a:r>
              <a:rPr lang="fr-FR" sz="2400" baseline="-25000" dirty="0" smtClean="0">
                <a:solidFill>
                  <a:srgbClr val="003399"/>
                </a:solidFill>
                <a:sym typeface="Symbol"/>
              </a:rPr>
              <a:t>H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 value</a:t>
            </a:r>
          </a:p>
          <a:p>
            <a:endParaRPr lang="fr-FR" sz="2000" dirty="0" smtClean="0">
              <a:solidFill>
                <a:srgbClr val="003399"/>
              </a:solidFill>
              <a:sym typeface="Symbol"/>
            </a:endParaRPr>
          </a:p>
          <a:p>
            <a:r>
              <a:rPr lang="fr-FR" dirty="0" smtClean="0">
                <a:solidFill>
                  <a:srgbClr val="003399"/>
                </a:solidFill>
                <a:sym typeface="Symbol"/>
              </a:rPr>
              <a:t>(</a:t>
            </a:r>
            <a:r>
              <a:rPr lang="fr-FR" baseline="30000" dirty="0" smtClean="0">
                <a:solidFill>
                  <a:srgbClr val="003399"/>
                </a:solidFill>
                <a:sym typeface="Symbol"/>
              </a:rPr>
              <a:t>2</a:t>
            </a:r>
            <a:r>
              <a:rPr lang="fr-FR" dirty="0" smtClean="0">
                <a:solidFill>
                  <a:srgbClr val="003399"/>
                </a:solidFill>
                <a:sym typeface="Symbol"/>
              </a:rPr>
              <a:t>/</a:t>
            </a:r>
            <a:r>
              <a:rPr lang="fr-FR" dirty="0" err="1" smtClean="0">
                <a:solidFill>
                  <a:srgbClr val="003399"/>
                </a:solidFill>
                <a:sym typeface="Symbol"/>
              </a:rPr>
              <a:t>DoF</a:t>
            </a:r>
            <a:r>
              <a:rPr lang="fr-FR" dirty="0" smtClean="0">
                <a:solidFill>
                  <a:srgbClr val="003399"/>
                </a:solidFill>
                <a:sym typeface="Symbol"/>
              </a:rPr>
              <a:t>=17.5/13     18%)</a:t>
            </a:r>
            <a:endParaRPr lang="fr-FR" baseline="30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95536" y="6304002"/>
            <a:ext cx="2020105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+mj-lt"/>
              </a:rPr>
              <a:t>LEP EWWG–2011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t="31250" r="3556" b="2917"/>
          <a:stretch/>
        </p:blipFill>
        <p:spPr>
          <a:xfrm>
            <a:off x="2843809" y="154943"/>
            <a:ext cx="6317364" cy="6202584"/>
          </a:xfrm>
          <a:prstGeom prst="rect">
            <a:avLst/>
          </a:prstGeom>
        </p:spPr>
      </p:pic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7C55-A77B-46CE-9C8A-5F9D998520E6}" type="slidenum">
              <a:rPr lang="fr-FR"/>
              <a:pPr/>
              <a:t>45</a:t>
            </a:fld>
            <a:endParaRPr lang="fr-FR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1736" y="6381328"/>
            <a:ext cx="3286148" cy="43088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200" dirty="0" smtClean="0">
                <a:solidFill>
                  <a:schemeClr val="bg2"/>
                </a:solidFill>
              </a:rPr>
              <a:t>LEP : </a:t>
            </a:r>
            <a:r>
              <a:rPr lang="fr-FR" sz="2200" dirty="0" err="1" smtClean="0">
                <a:solidFill>
                  <a:schemeClr val="bg2"/>
                </a:solidFill>
              </a:rPr>
              <a:t>m</a:t>
            </a:r>
            <a:r>
              <a:rPr lang="fr-FR" sz="2200" baseline="-25000" dirty="0" err="1" smtClean="0">
                <a:solidFill>
                  <a:schemeClr val="bg2"/>
                </a:solidFill>
              </a:rPr>
              <a:t>H</a:t>
            </a:r>
            <a:r>
              <a:rPr lang="fr-FR" sz="2200" dirty="0" smtClean="0">
                <a:solidFill>
                  <a:schemeClr val="bg2"/>
                </a:solidFill>
              </a:rPr>
              <a:t>&gt;114.4 </a:t>
            </a:r>
            <a:r>
              <a:rPr lang="fr-FR" sz="2200" dirty="0" err="1" smtClean="0">
                <a:solidFill>
                  <a:schemeClr val="bg2"/>
                </a:solidFill>
              </a:rPr>
              <a:t>GeV</a:t>
            </a:r>
            <a:r>
              <a:rPr lang="fr-FR" sz="2000" dirty="0" smtClean="0">
                <a:solidFill>
                  <a:schemeClr val="bg2"/>
                </a:solidFill>
              </a:rPr>
              <a:t> </a:t>
            </a:r>
            <a:endParaRPr lang="fr-FR" sz="1400" dirty="0" smtClean="0">
              <a:solidFill>
                <a:schemeClr val="bg2"/>
              </a:solidFill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0" y="2143116"/>
            <a:ext cx="2714579" cy="226215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300" dirty="0" err="1" smtClean="0">
                <a:solidFill>
                  <a:srgbClr val="003399"/>
                </a:solidFill>
              </a:rPr>
              <a:t>Result</a:t>
            </a:r>
            <a:r>
              <a:rPr lang="fr-FR" sz="2300" dirty="0" smtClean="0">
                <a:solidFill>
                  <a:srgbClr val="003399"/>
                </a:solidFill>
              </a:rPr>
              <a:t> </a:t>
            </a:r>
            <a:r>
              <a:rPr lang="fr-FR" sz="2300" dirty="0" err="1" smtClean="0">
                <a:solidFill>
                  <a:srgbClr val="003399"/>
                </a:solidFill>
              </a:rPr>
              <a:t>from</a:t>
            </a:r>
            <a:r>
              <a:rPr lang="fr-FR" sz="2300" dirty="0" smtClean="0">
                <a:solidFill>
                  <a:srgbClr val="003399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300" dirty="0" smtClean="0">
                <a:solidFill>
                  <a:srgbClr val="003399"/>
                </a:solidFill>
              </a:rPr>
              <a:t>the SM fit to all </a:t>
            </a:r>
            <a:r>
              <a:rPr lang="fr-FR" sz="2300" dirty="0" err="1" smtClean="0">
                <a:solidFill>
                  <a:srgbClr val="003399"/>
                </a:solidFill>
              </a:rPr>
              <a:t>precision</a:t>
            </a:r>
            <a:r>
              <a:rPr lang="fr-FR" sz="2300" dirty="0" smtClean="0">
                <a:solidFill>
                  <a:srgbClr val="003399"/>
                </a:solidFill>
              </a:rPr>
              <a:t> data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200" dirty="0" err="1" smtClean="0">
                <a:solidFill>
                  <a:srgbClr val="FF0000"/>
                </a:solidFill>
              </a:rPr>
              <a:t>m</a:t>
            </a:r>
            <a:r>
              <a:rPr lang="fr-FR" sz="3200" baseline="-25000" dirty="0" err="1" smtClean="0">
                <a:solidFill>
                  <a:srgbClr val="FF0000"/>
                </a:solidFill>
              </a:rPr>
              <a:t>H</a:t>
            </a:r>
            <a:r>
              <a:rPr lang="fr-FR" sz="3200" dirty="0" smtClean="0">
                <a:solidFill>
                  <a:srgbClr val="FF0000"/>
                </a:solidFill>
              </a:rPr>
              <a:t>&lt;161 </a:t>
            </a:r>
            <a:r>
              <a:rPr lang="fr-FR" sz="3200" dirty="0" err="1" smtClean="0">
                <a:solidFill>
                  <a:srgbClr val="FF0000"/>
                </a:solidFill>
              </a:rPr>
              <a:t>GeV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1600" dirty="0" smtClean="0">
                <a:solidFill>
                  <a:srgbClr val="FF0000"/>
                </a:solidFill>
              </a:rPr>
              <a:t>(95%CL)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602678" y="6381328"/>
            <a:ext cx="3541354" cy="400110"/>
          </a:xfrm>
          <a:prstGeom prst="rect">
            <a:avLst/>
          </a:prstGeom>
          <a:solidFill>
            <a:srgbClr val="FFF1CD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err="1" smtClean="0">
                <a:solidFill>
                  <a:schemeClr val="bg2"/>
                </a:solidFill>
              </a:rPr>
              <a:t>Tevatron</a:t>
            </a:r>
            <a:r>
              <a:rPr lang="fr-FR" sz="2000" dirty="0" smtClean="0">
                <a:solidFill>
                  <a:schemeClr val="bg2"/>
                </a:solidFill>
              </a:rPr>
              <a:t>: </a:t>
            </a:r>
            <a:r>
              <a:rPr lang="fr-FR" sz="2000" dirty="0" err="1" smtClean="0">
                <a:solidFill>
                  <a:schemeClr val="bg2"/>
                </a:solidFill>
              </a:rPr>
              <a:t>m</a:t>
            </a:r>
            <a:r>
              <a:rPr lang="fr-FR" sz="2000" baseline="-25000" dirty="0" err="1" smtClean="0">
                <a:solidFill>
                  <a:schemeClr val="bg2"/>
                </a:solidFill>
              </a:rPr>
              <a:t>H</a:t>
            </a:r>
            <a:r>
              <a:rPr lang="fr-FR" sz="2000" b="1" dirty="0" smtClean="0">
                <a:solidFill>
                  <a:schemeClr val="bg2"/>
                </a:solidFill>
                <a:sym typeface="Symbol" pitchFamily="18" charset="2"/>
              </a:rPr>
              <a:t>[</a:t>
            </a:r>
            <a:r>
              <a:rPr lang="fr-FR" sz="2000" dirty="0" smtClean="0">
                <a:solidFill>
                  <a:schemeClr val="bg2"/>
                </a:solidFill>
                <a:sym typeface="Symbol" pitchFamily="18" charset="2"/>
              </a:rPr>
              <a:t>156,</a:t>
            </a:r>
            <a:r>
              <a:rPr lang="fr-FR" sz="2000" dirty="0" smtClean="0">
                <a:solidFill>
                  <a:schemeClr val="bg2"/>
                </a:solidFill>
              </a:rPr>
              <a:t>177]</a:t>
            </a:r>
            <a:r>
              <a:rPr lang="fr-FR" sz="2000" dirty="0" err="1" smtClean="0">
                <a:solidFill>
                  <a:schemeClr val="bg2"/>
                </a:solidFill>
              </a:rPr>
              <a:t>GeV</a:t>
            </a:r>
            <a:endParaRPr lang="fr-FR" sz="1400" dirty="0" smtClean="0">
              <a:solidFill>
                <a:schemeClr val="bg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7158" y="214290"/>
            <a:ext cx="1154483" cy="461665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i="1" dirty="0" err="1" smtClean="0">
                <a:solidFill>
                  <a:srgbClr val="008000"/>
                </a:solidFill>
                <a:sym typeface="Symbol"/>
              </a:rPr>
              <a:t>Step</a:t>
            </a:r>
            <a:r>
              <a:rPr lang="fr-FR" sz="2400" i="1" dirty="0" smtClean="0">
                <a:solidFill>
                  <a:srgbClr val="008000"/>
                </a:solidFill>
                <a:sym typeface="Symbol"/>
              </a:rPr>
              <a:t> 2</a:t>
            </a:r>
          </a:p>
        </p:txBody>
      </p:sp>
      <p:sp>
        <p:nvSpPr>
          <p:cNvPr id="12" name="Flèche à angle droit 11"/>
          <p:cNvSpPr/>
          <p:nvPr/>
        </p:nvSpPr>
        <p:spPr>
          <a:xfrm rot="10800000">
            <a:off x="1071539" y="1125843"/>
            <a:ext cx="928694" cy="802958"/>
          </a:xfrm>
          <a:prstGeom prst="bentUpArrow">
            <a:avLst/>
          </a:prstGeom>
          <a:solidFill>
            <a:srgbClr val="FFB481"/>
          </a:solidFill>
          <a:ln w="28575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1406" y="6037038"/>
            <a:ext cx="2643206" cy="76944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srgbClr val="003399"/>
                </a:solidFill>
              </a:rPr>
              <a:t>95%CL </a:t>
            </a:r>
            <a:r>
              <a:rPr lang="fr-FR" sz="2200" dirty="0" err="1" smtClean="0">
                <a:solidFill>
                  <a:srgbClr val="003399"/>
                </a:solidFill>
              </a:rPr>
              <a:t>limits</a:t>
            </a:r>
            <a:r>
              <a:rPr lang="fr-FR" sz="2200" dirty="0" smtClean="0">
                <a:solidFill>
                  <a:srgbClr val="003399"/>
                </a:solidFill>
              </a:rPr>
              <a:t> </a:t>
            </a:r>
            <a:r>
              <a:rPr lang="fr-FR" sz="2200" dirty="0" err="1" smtClean="0">
                <a:solidFill>
                  <a:srgbClr val="003399"/>
                </a:solidFill>
              </a:rPr>
              <a:t>from</a:t>
            </a:r>
            <a:r>
              <a:rPr lang="fr-FR" sz="2200" dirty="0" smtClean="0">
                <a:solidFill>
                  <a:srgbClr val="003399"/>
                </a:solidFill>
              </a:rPr>
              <a:t> direct </a:t>
            </a:r>
            <a:r>
              <a:rPr lang="fr-FR" sz="2200" dirty="0" err="1" smtClean="0">
                <a:solidFill>
                  <a:srgbClr val="003399"/>
                </a:solidFill>
              </a:rPr>
              <a:t>searches</a:t>
            </a:r>
            <a:r>
              <a:rPr lang="fr-FR" sz="2200" dirty="0" smtClean="0">
                <a:solidFill>
                  <a:srgbClr val="003399"/>
                </a:solidFill>
              </a:rPr>
              <a:t>:</a:t>
            </a:r>
          </a:p>
        </p:txBody>
      </p:sp>
      <p:cxnSp>
        <p:nvCxnSpPr>
          <p:cNvPr id="15" name="Connecteur droit avec flèche 14"/>
          <p:cNvCxnSpPr>
            <a:stCxn id="14342" idx="0"/>
          </p:cNvCxnSpPr>
          <p:nvPr/>
        </p:nvCxnSpPr>
        <p:spPr bwMode="auto">
          <a:xfrm flipV="1">
            <a:off x="4214810" y="5039401"/>
            <a:ext cx="1293294" cy="134192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2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17" name="Connecteur droit avec flèche 16"/>
          <p:cNvCxnSpPr/>
          <p:nvPr/>
        </p:nvCxnSpPr>
        <p:spPr bwMode="auto">
          <a:xfrm rot="16200000" flipV="1">
            <a:off x="7072330" y="5572140"/>
            <a:ext cx="1428760" cy="5715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2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142844" y="3571876"/>
            <a:ext cx="2357454" cy="7920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6000792" cy="538178"/>
          </a:xfrm>
        </p:spPr>
        <p:txBody>
          <a:bodyPr/>
          <a:lstStyle/>
          <a:p>
            <a:r>
              <a:rPr lang="fr-FR" dirty="0" smtClean="0">
                <a:solidFill>
                  <a:srgbClr val="003399"/>
                </a:solidFill>
              </a:rPr>
              <a:t>Fit of Standard Model </a:t>
            </a:r>
            <a:r>
              <a:rPr lang="fr-FR" dirty="0" err="1" smtClean="0">
                <a:solidFill>
                  <a:srgbClr val="003399"/>
                </a:solidFill>
              </a:rPr>
              <a:t>parameters</a:t>
            </a:r>
            <a:endParaRPr lang="fr-FR" dirty="0"/>
          </a:p>
        </p:txBody>
      </p:sp>
      <p:graphicFrame>
        <p:nvGraphicFramePr>
          <p:cNvPr id="23255" name="Group 72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714372"/>
              </p:ext>
            </p:extLst>
          </p:nvPr>
        </p:nvGraphicFramePr>
        <p:xfrm>
          <a:off x="71406" y="1285860"/>
          <a:ext cx="9001188" cy="5012374"/>
        </p:xfrm>
        <a:graphic>
          <a:graphicData uri="http://schemas.openxmlformats.org/drawingml/2006/table">
            <a:tbl>
              <a:tblPr/>
              <a:tblGrid>
                <a:gridCol w="1107588"/>
                <a:gridCol w="2078712"/>
                <a:gridCol w="1885830"/>
                <a:gridCol w="2000264"/>
                <a:gridCol w="1928794"/>
              </a:tblGrid>
              <a:tr h="1222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81451" marR="81451" horzOverflow="overflow">
                    <a:lnL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Z pole data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Z pole data + </a:t>
                      </a: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kumimoji="0" lang="fr-FR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top</a:t>
                      </a:r>
                      <a:endParaRPr kumimoji="0" lang="fr-FR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Z pole data + M</a:t>
                      </a:r>
                      <a:r>
                        <a:rPr kumimoji="0" lang="fr-FR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W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,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</a:t>
                      </a:r>
                      <a:r>
                        <a:rPr kumimoji="0" lang="fr-FR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W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Z pole data + </a:t>
                      </a: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kumimoji="0" lang="fr-FR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top</a:t>
                      </a: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,M</a:t>
                      </a:r>
                      <a:r>
                        <a:rPr kumimoji="0" lang="fr-FR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W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,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</a:t>
                      </a:r>
                      <a:r>
                        <a:rPr kumimoji="0" lang="fr-FR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W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omic Sans MS" pitchFamily="66" charset="0"/>
                        <a:sym typeface="Symbol" pitchFamily="18" charset="2"/>
                      </a:endParaRP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top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(GeV)</a:t>
                      </a:r>
                      <a:endParaRPr kumimoji="0" lang="fr-FR" sz="14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81451" marR="81451" horzOverflow="overflow">
                    <a:lnL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173  +13 -10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173.2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0.9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179.7  +11.7 -8.7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173.2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0.9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H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 (GeV)</a:t>
                      </a:r>
                    </a:p>
                  </a:txBody>
                  <a:tcPr marL="81451" marR="81451" horzOverflow="overflow">
                    <a:lnL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118  +203 -64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122 +59 -41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158 +260 -88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92 +34 -26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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s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(M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Z</a:t>
                      </a:r>
                      <a:r>
                        <a:rPr kumimoji="0" lang="fr-F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2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marL="81451" marR="81451" horzOverflow="overflow">
                    <a:lnL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0.1190 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0.0027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0.1191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0.0027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0.1190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0.0028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0.1185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0.0026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</a:t>
                      </a:r>
                      <a:r>
                        <a:rPr kumimoji="0" lang="fr-F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2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/</a:t>
                      </a: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dof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 (P)</a:t>
                      </a:r>
                    </a:p>
                  </a:txBody>
                  <a:tcPr marL="81451" marR="81451" horzOverflow="overflow">
                    <a:lnL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16.0/10 (9.9%)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16.0/11 (14%)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17.0/12 (15%)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17.5/13 (18%)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sin</a:t>
                      </a:r>
                      <a:r>
                        <a:rPr kumimoji="0" lang="fr-F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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eff</a:t>
                      </a:r>
                      <a:r>
                        <a:rPr kumimoji="0" lang="fr-F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lept</a:t>
                      </a:r>
                      <a:endParaRPr kumimoji="0" lang="fr-FR" sz="14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omic Sans MS" pitchFamily="66" charset="0"/>
                        <a:sym typeface="Symbol" pitchFamily="18" charset="2"/>
                      </a:endParaRPr>
                    </a:p>
                  </a:txBody>
                  <a:tcPr marL="81451" marR="81451" horzOverflow="overflow">
                    <a:lnL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0.23149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0.00016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0.23149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0.00016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0.23142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0.00014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0.23138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0.00013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sin</a:t>
                      </a:r>
                      <a:r>
                        <a:rPr kumimoji="0" lang="fr-F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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W</a:t>
                      </a:r>
                    </a:p>
                  </a:txBody>
                  <a:tcPr marL="81451" marR="81451" horzOverflow="overflow">
                    <a:lnL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0.22334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0.00062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0.22332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0.00039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0.22288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0.00036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0.22303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0.00028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W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 (GeV)</a:t>
                      </a:r>
                    </a:p>
                  </a:txBody>
                  <a:tcPr marL="81451" marR="81451" horzOverflow="overflow">
                    <a:lnL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80.362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0.032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80.363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0.020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</a:rPr>
                        <a:t>80.387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0.018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FF33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80.378  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 0.014</a:t>
                      </a:r>
                    </a:p>
                  </a:txBody>
                  <a:tcPr marL="81451" marR="81451" horzOverflow="overflow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5FC48-A1E8-4FA1-B8DA-79AD24DC7846}" type="slidenum">
              <a:rPr lang="fr-FR"/>
              <a:pPr/>
              <a:t>46</a:t>
            </a:fld>
            <a:endParaRPr lang="fr-FR"/>
          </a:p>
        </p:txBody>
      </p:sp>
      <p:sp>
        <p:nvSpPr>
          <p:cNvPr id="22620" name="Text Box 92"/>
          <p:cNvSpPr txBox="1">
            <a:spLocks noChangeArrowheads="1"/>
          </p:cNvSpPr>
          <p:nvPr/>
        </p:nvSpPr>
        <p:spPr bwMode="auto">
          <a:xfrm>
            <a:off x="176026" y="6488668"/>
            <a:ext cx="2089033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smtClean="0">
                <a:solidFill>
                  <a:srgbClr val="008000"/>
                </a:solidFill>
                <a:latin typeface="+mj-lt"/>
              </a:rPr>
              <a:t>LEP EWWG –2011</a:t>
            </a:r>
          </a:p>
        </p:txBody>
      </p:sp>
      <p:sp>
        <p:nvSpPr>
          <p:cNvPr id="23256" name="Text Box 728"/>
          <p:cNvSpPr txBox="1">
            <a:spLocks noChangeArrowheads="1"/>
          </p:cNvSpPr>
          <p:nvPr/>
        </p:nvSpPr>
        <p:spPr bwMode="auto">
          <a:xfrm>
            <a:off x="3786182" y="785794"/>
            <a:ext cx="825867" cy="33855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008000"/>
                </a:solidFill>
              </a:rPr>
              <a:t>M</a:t>
            </a:r>
            <a:r>
              <a:rPr lang="fr-FR" sz="1600" b="1" baseline="-25000" dirty="0" smtClean="0">
                <a:solidFill>
                  <a:srgbClr val="008000"/>
                </a:solidFill>
              </a:rPr>
              <a:t>W </a:t>
            </a:r>
            <a:r>
              <a:rPr lang="fr-FR" sz="1600" b="1" dirty="0" smtClean="0">
                <a:solidFill>
                  <a:srgbClr val="008000"/>
                </a:solidFill>
              </a:rPr>
              <a:t>fit</a:t>
            </a:r>
            <a:endParaRPr lang="fr-FR" sz="1600" b="1" baseline="-25000" dirty="0" smtClean="0">
              <a:solidFill>
                <a:srgbClr val="008000"/>
              </a:solidFill>
            </a:endParaRPr>
          </a:p>
        </p:txBody>
      </p:sp>
      <p:sp>
        <p:nvSpPr>
          <p:cNvPr id="23257" name="Text Box 729"/>
          <p:cNvSpPr txBox="1">
            <a:spLocks noChangeArrowheads="1"/>
          </p:cNvSpPr>
          <p:nvPr/>
        </p:nvSpPr>
        <p:spPr bwMode="auto">
          <a:xfrm>
            <a:off x="5642770" y="785794"/>
            <a:ext cx="923651" cy="33855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err="1" smtClean="0">
                <a:solidFill>
                  <a:srgbClr val="008000"/>
                </a:solidFill>
              </a:rPr>
              <a:t>M</a:t>
            </a:r>
            <a:r>
              <a:rPr lang="fr-FR" sz="1600" b="1" baseline="-25000" dirty="0" err="1" smtClean="0">
                <a:solidFill>
                  <a:srgbClr val="008000"/>
                </a:solidFill>
              </a:rPr>
              <a:t>top</a:t>
            </a:r>
            <a:r>
              <a:rPr lang="fr-FR" sz="1600" b="1" dirty="0" smtClean="0">
                <a:solidFill>
                  <a:srgbClr val="008000"/>
                </a:solidFill>
              </a:rPr>
              <a:t> fit</a:t>
            </a:r>
            <a:endParaRPr lang="fr-FR" sz="1600" b="1" baseline="-25000" dirty="0" smtClean="0">
              <a:solidFill>
                <a:srgbClr val="008000"/>
              </a:solidFill>
            </a:endParaRPr>
          </a:p>
        </p:txBody>
      </p:sp>
      <p:sp>
        <p:nvSpPr>
          <p:cNvPr id="23258" name="Text Box 730"/>
          <p:cNvSpPr txBox="1">
            <a:spLocks noChangeArrowheads="1"/>
          </p:cNvSpPr>
          <p:nvPr/>
        </p:nvSpPr>
        <p:spPr bwMode="auto">
          <a:xfrm>
            <a:off x="7563013" y="785794"/>
            <a:ext cx="938077" cy="33855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FF0000"/>
                </a:solidFill>
              </a:rPr>
              <a:t> M</a:t>
            </a:r>
            <a:r>
              <a:rPr lang="fr-FR" sz="1600" b="1" baseline="-25000" dirty="0" smtClean="0">
                <a:solidFill>
                  <a:srgbClr val="FF0000"/>
                </a:solidFill>
              </a:rPr>
              <a:t>H </a:t>
            </a:r>
            <a:r>
              <a:rPr lang="fr-FR" sz="1600" b="1" dirty="0" smtClean="0">
                <a:solidFill>
                  <a:srgbClr val="FF0000"/>
                </a:solidFill>
              </a:rPr>
              <a:t>fit</a:t>
            </a:r>
            <a:r>
              <a:rPr lang="fr-FR" sz="1600" b="1" baseline="-25000" dirty="0" smtClean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6" name="Connecteur droit avec flèche 15"/>
          <p:cNvCxnSpPr/>
          <p:nvPr/>
        </p:nvCxnSpPr>
        <p:spPr bwMode="auto">
          <a:xfrm rot="5400000">
            <a:off x="4071934" y="1142984"/>
            <a:ext cx="285752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onnecteur droit avec flèche 21"/>
          <p:cNvCxnSpPr/>
          <p:nvPr/>
        </p:nvCxnSpPr>
        <p:spPr bwMode="auto">
          <a:xfrm rot="5400000">
            <a:off x="6072198" y="1142984"/>
            <a:ext cx="285752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cteur droit avec flèche 23"/>
          <p:cNvCxnSpPr/>
          <p:nvPr/>
        </p:nvCxnSpPr>
        <p:spPr bwMode="auto">
          <a:xfrm rot="5400000">
            <a:off x="7929586" y="1142984"/>
            <a:ext cx="285752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79512" y="82119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27693" r="8661" b="20555"/>
          <a:stretch/>
        </p:blipFill>
        <p:spPr>
          <a:xfrm>
            <a:off x="1547664" y="-1"/>
            <a:ext cx="6624736" cy="5944469"/>
          </a:xfrm>
          <a:prstGeom prst="rect">
            <a:avLst/>
          </a:prstGeom>
        </p:spPr>
      </p:pic>
      <p:sp>
        <p:nvSpPr>
          <p:cNvPr id="3072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D94D8771-85C9-4F46-B3F4-B989C552B490}" type="slidenum">
              <a:rPr lang="fr-FR" sz="1400" smtClean="0"/>
              <a:pPr eaLnBrk="1" hangingPunct="1"/>
              <a:t>47</a:t>
            </a:fld>
            <a:endParaRPr lang="fr-FR" sz="1400" smtClean="0"/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5496" y="5373216"/>
            <a:ext cx="3038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dirty="0"/>
              <a:t> </a:t>
            </a:r>
            <a:r>
              <a:rPr lang="fr-FR" dirty="0" err="1"/>
              <a:t>m</a:t>
            </a:r>
            <a:r>
              <a:rPr lang="fr-FR" baseline="-25000" dirty="0" err="1"/>
              <a:t>top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precise</a:t>
            </a:r>
            <a:r>
              <a:rPr lang="fr-FR" dirty="0"/>
              <a:t> </a:t>
            </a:r>
            <a:r>
              <a:rPr lang="fr-FR" dirty="0" err="1"/>
              <a:t>enough</a:t>
            </a:r>
            <a:r>
              <a:rPr lang="fr-FR" dirty="0"/>
              <a:t> to </a:t>
            </a:r>
            <a:r>
              <a:rPr lang="fr-FR" dirty="0" err="1"/>
              <a:t>constrain</a:t>
            </a:r>
            <a:r>
              <a:rPr lang="fr-FR" dirty="0"/>
              <a:t> M</a:t>
            </a:r>
            <a:r>
              <a:rPr lang="fr-FR" baseline="-25000" dirty="0"/>
              <a:t>H</a:t>
            </a:r>
          </a:p>
        </p:txBody>
      </p:sp>
      <p:sp>
        <p:nvSpPr>
          <p:cNvPr id="30725" name="Line 7"/>
          <p:cNvSpPr>
            <a:spLocks noChangeShapeType="1"/>
          </p:cNvSpPr>
          <p:nvPr/>
        </p:nvSpPr>
        <p:spPr bwMode="auto">
          <a:xfrm>
            <a:off x="2771800" y="5372100"/>
            <a:ext cx="0" cy="38100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 flipH="1">
            <a:off x="2467000" y="5733256"/>
            <a:ext cx="304800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323528" y="6008688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baseline="30000" dirty="0">
                <a:solidFill>
                  <a:srgbClr val="FF0000"/>
                </a:solidFill>
              </a:rPr>
              <a:t>st </a:t>
            </a:r>
            <a:r>
              <a:rPr lang="fr-FR" dirty="0">
                <a:solidFill>
                  <a:srgbClr val="FF0000"/>
                </a:solidFill>
              </a:rPr>
              <a:t> M</a:t>
            </a:r>
            <a:r>
              <a:rPr lang="fr-FR" baseline="-25000" dirty="0">
                <a:solidFill>
                  <a:srgbClr val="FF0000"/>
                </a:solidFill>
              </a:rPr>
              <a:t>W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measurement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at</a:t>
            </a:r>
            <a:r>
              <a:rPr lang="fr-FR" dirty="0">
                <a:solidFill>
                  <a:srgbClr val="FF0000"/>
                </a:solidFill>
              </a:rPr>
              <a:t> LEP</a:t>
            </a:r>
            <a:endParaRPr lang="fr-FR" baseline="-250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>
            <a:off x="3089113" y="54483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729" name="Line 11"/>
          <p:cNvSpPr>
            <a:spLocks noChangeShapeType="1"/>
          </p:cNvSpPr>
          <p:nvPr/>
        </p:nvSpPr>
        <p:spPr bwMode="auto">
          <a:xfrm>
            <a:off x="3419872" y="5462116"/>
            <a:ext cx="0" cy="99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730" name="Text Box 12"/>
          <p:cNvSpPr txBox="1">
            <a:spLocks noChangeArrowheads="1"/>
          </p:cNvSpPr>
          <p:nvPr/>
        </p:nvSpPr>
        <p:spPr bwMode="auto">
          <a:xfrm>
            <a:off x="1277169" y="6367463"/>
            <a:ext cx="2684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000000"/>
                </a:solidFill>
              </a:rPr>
              <a:t>2</a:t>
            </a:r>
            <a:r>
              <a:rPr lang="fr-FR" baseline="30000" dirty="0">
                <a:solidFill>
                  <a:srgbClr val="000000"/>
                </a:solidFill>
              </a:rPr>
              <a:t>nd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order</a:t>
            </a:r>
            <a:r>
              <a:rPr lang="fr-FR" dirty="0">
                <a:solidFill>
                  <a:srgbClr val="000000"/>
                </a:solidFill>
              </a:rPr>
              <a:t> EW corrections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/>
        </p:nvSpPr>
        <p:spPr bwMode="auto">
          <a:xfrm>
            <a:off x="3517900" y="5511800"/>
            <a:ext cx="1828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fr-FR" dirty="0">
                <a:solidFill>
                  <a:srgbClr val="008000"/>
                </a:solidFill>
              </a:rPr>
              <a:t>new value of </a:t>
            </a:r>
            <a:r>
              <a:rPr lang="fr-FR" dirty="0">
                <a:solidFill>
                  <a:srgbClr val="008000"/>
                </a:solidFill>
                <a:sym typeface="Symbol" pitchFamily="18" charset="2"/>
              </a:rPr>
              <a:t></a:t>
            </a:r>
            <a:r>
              <a:rPr lang="fr-FR" baseline="30000" dirty="0">
                <a:solidFill>
                  <a:srgbClr val="008000"/>
                </a:solidFill>
                <a:sym typeface="Symbol" pitchFamily="18" charset="2"/>
              </a:rPr>
              <a:t>(5)</a:t>
            </a:r>
            <a:r>
              <a:rPr lang="fr-FR" baseline="-25000" dirty="0" err="1">
                <a:solidFill>
                  <a:srgbClr val="008000"/>
                </a:solidFill>
                <a:sym typeface="Symbol" pitchFamily="18" charset="2"/>
              </a:rPr>
              <a:t>had</a:t>
            </a:r>
            <a:endParaRPr lang="fr-FR" baseline="-25000" dirty="0">
              <a:solidFill>
                <a:srgbClr val="008000"/>
              </a:solidFill>
              <a:sym typeface="Symbol" pitchFamily="18" charset="2"/>
            </a:endParaRPr>
          </a:p>
        </p:txBody>
      </p:sp>
      <p:sp>
        <p:nvSpPr>
          <p:cNvPr id="30732" name="Line 14"/>
          <p:cNvSpPr>
            <a:spLocks noChangeShapeType="1"/>
          </p:cNvSpPr>
          <p:nvPr/>
        </p:nvSpPr>
        <p:spPr bwMode="auto">
          <a:xfrm>
            <a:off x="4355976" y="5313485"/>
            <a:ext cx="0" cy="228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733" name="Text Box 15"/>
          <p:cNvSpPr txBox="1">
            <a:spLocks noChangeArrowheads="1"/>
          </p:cNvSpPr>
          <p:nvPr/>
        </p:nvSpPr>
        <p:spPr bwMode="auto">
          <a:xfrm>
            <a:off x="3779912" y="5932488"/>
            <a:ext cx="3241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algn="l" eaLnBrk="1" hangingPunct="1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final LEP </a:t>
            </a:r>
            <a:r>
              <a:rPr lang="fr-FR" dirty="0" err="1">
                <a:solidFill>
                  <a:srgbClr val="FF0000"/>
                </a:solidFill>
              </a:rPr>
              <a:t>limit</a:t>
            </a:r>
            <a:r>
              <a:rPr lang="fr-FR" dirty="0">
                <a:solidFill>
                  <a:srgbClr val="FF0000"/>
                </a:solidFill>
              </a:rPr>
              <a:t>   on M</a:t>
            </a:r>
            <a:r>
              <a:rPr lang="fr-FR" baseline="-25000" dirty="0">
                <a:solidFill>
                  <a:srgbClr val="FF0000"/>
                </a:solidFill>
              </a:rPr>
              <a:t>H</a:t>
            </a:r>
          </a:p>
          <a:p>
            <a:pPr algn="l" eaLnBrk="1" hangingPunct="1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new M</a:t>
            </a:r>
            <a:r>
              <a:rPr lang="fr-FR" baseline="-25000" dirty="0">
                <a:solidFill>
                  <a:srgbClr val="FF0000"/>
                </a:solidFill>
              </a:rPr>
              <a:t>W </a:t>
            </a:r>
            <a:r>
              <a:rPr lang="fr-FR" dirty="0">
                <a:solidFill>
                  <a:srgbClr val="FF0000"/>
                </a:solidFill>
              </a:rPr>
              <a:t>  and    A</a:t>
            </a:r>
            <a:r>
              <a:rPr lang="fr-FR" baseline="-25000" dirty="0">
                <a:solidFill>
                  <a:srgbClr val="FF0000"/>
                </a:solidFill>
              </a:rPr>
              <a:t>FB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at</a:t>
            </a:r>
            <a:r>
              <a:rPr lang="fr-FR" dirty="0">
                <a:solidFill>
                  <a:srgbClr val="FF0000"/>
                </a:solidFill>
              </a:rPr>
              <a:t> LEP</a:t>
            </a:r>
          </a:p>
          <a:p>
            <a:pPr algn="l" eaLnBrk="1" hangingPunct="1"/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34" name="Line 16"/>
          <p:cNvSpPr>
            <a:spLocks noChangeShapeType="1"/>
          </p:cNvSpPr>
          <p:nvPr/>
        </p:nvSpPr>
        <p:spPr bwMode="auto">
          <a:xfrm>
            <a:off x="4932040" y="5398616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735" name="Text Box 17"/>
          <p:cNvSpPr txBox="1">
            <a:spLocks noChangeArrowheads="1"/>
          </p:cNvSpPr>
          <p:nvPr/>
        </p:nvSpPr>
        <p:spPr bwMode="auto">
          <a:xfrm>
            <a:off x="4490814" y="6345238"/>
            <a:ext cx="245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algn="l" eaLnBrk="1" hangingPunct="1"/>
            <a:r>
              <a:rPr lang="fr-FR" dirty="0"/>
              <a:t>new </a:t>
            </a:r>
            <a:r>
              <a:rPr lang="fr-FR" dirty="0" err="1"/>
              <a:t>m</a:t>
            </a:r>
            <a:r>
              <a:rPr lang="fr-FR" baseline="-25000" dirty="0" err="1"/>
              <a:t>top</a:t>
            </a:r>
            <a:r>
              <a:rPr lang="fr-FR" dirty="0"/>
              <a:t> </a:t>
            </a:r>
          </a:p>
          <a:p>
            <a:pPr algn="l" eaLnBrk="1" hangingPunct="1"/>
            <a:r>
              <a:rPr lang="fr-FR" dirty="0">
                <a:solidFill>
                  <a:srgbClr val="000000"/>
                </a:solidFill>
              </a:rPr>
              <a:t>2-loop EW corrections </a:t>
            </a:r>
          </a:p>
        </p:txBody>
      </p:sp>
      <p:sp>
        <p:nvSpPr>
          <p:cNvPr id="30736" name="Line 19"/>
          <p:cNvSpPr>
            <a:spLocks noChangeShapeType="1"/>
          </p:cNvSpPr>
          <p:nvPr/>
        </p:nvSpPr>
        <p:spPr bwMode="auto">
          <a:xfrm>
            <a:off x="5292080" y="5448300"/>
            <a:ext cx="0" cy="9906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737" name="AutoShape 20"/>
          <p:cNvSpPr>
            <a:spLocks/>
          </p:cNvSpPr>
          <p:nvPr/>
        </p:nvSpPr>
        <p:spPr bwMode="auto">
          <a:xfrm rot="5400000">
            <a:off x="6396237" y="4875496"/>
            <a:ext cx="324000" cy="1944000"/>
          </a:xfrm>
          <a:prstGeom prst="rightBrace">
            <a:avLst>
              <a:gd name="adj1" fmla="val 31256"/>
              <a:gd name="adj2" fmla="val 50000"/>
            </a:avLst>
          </a:prstGeom>
          <a:noFill/>
          <a:ln w="38100">
            <a:solidFill>
              <a:srgbClr val="0033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738" name="Text Box 21"/>
          <p:cNvSpPr txBox="1">
            <a:spLocks noChangeArrowheads="1"/>
          </p:cNvSpPr>
          <p:nvPr/>
        </p:nvSpPr>
        <p:spPr bwMode="auto">
          <a:xfrm>
            <a:off x="7112875" y="5886450"/>
            <a:ext cx="2117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dirty="0"/>
              <a:t>new </a:t>
            </a:r>
            <a:r>
              <a:rPr lang="fr-FR" dirty="0" err="1"/>
              <a:t>measurements</a:t>
            </a:r>
            <a:r>
              <a:rPr lang="fr-FR" dirty="0"/>
              <a:t> of </a:t>
            </a:r>
            <a:r>
              <a:rPr lang="fr-FR" dirty="0" err="1"/>
              <a:t>m</a:t>
            </a:r>
            <a:r>
              <a:rPr lang="fr-FR" baseline="-25000" dirty="0" err="1"/>
              <a:t>top</a:t>
            </a:r>
            <a:r>
              <a:rPr lang="fr-FR" dirty="0"/>
              <a:t> and/or M</a:t>
            </a:r>
            <a:r>
              <a:rPr lang="fr-FR" baseline="-25000" dirty="0"/>
              <a:t>W</a:t>
            </a:r>
          </a:p>
        </p:txBody>
      </p:sp>
      <p:sp>
        <p:nvSpPr>
          <p:cNvPr id="30739" name="Line 22"/>
          <p:cNvSpPr>
            <a:spLocks noChangeShapeType="1"/>
          </p:cNvSpPr>
          <p:nvPr/>
        </p:nvSpPr>
        <p:spPr bwMode="auto">
          <a:xfrm>
            <a:off x="6552112" y="6009496"/>
            <a:ext cx="609600" cy="0"/>
          </a:xfrm>
          <a:prstGeom prst="line">
            <a:avLst/>
          </a:prstGeom>
          <a:noFill/>
          <a:ln w="38100">
            <a:solidFill>
              <a:srgbClr val="0033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5292080" y="153472"/>
            <a:ext cx="2490781" cy="1169551"/>
            <a:chOff x="5292080" y="153472"/>
            <a:chExt cx="2490781" cy="1169551"/>
          </a:xfrm>
        </p:grpSpPr>
        <p:sp>
          <p:nvSpPr>
            <p:cNvPr id="4" name="ZoneTexte 3"/>
            <p:cNvSpPr txBox="1"/>
            <p:nvPr/>
          </p:nvSpPr>
          <p:spPr>
            <a:xfrm>
              <a:off x="5292080" y="153472"/>
              <a:ext cx="2490781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0000"/>
                  </a:solidFill>
                  <a:sym typeface="Symbol"/>
                </a:rPr>
                <a:t>       M</a:t>
              </a:r>
              <a:r>
                <a:rPr lang="fr-FR" baseline="-25000" dirty="0" smtClean="0">
                  <a:solidFill>
                    <a:srgbClr val="000000"/>
                  </a:solidFill>
                  <a:sym typeface="Symbol"/>
                </a:rPr>
                <a:t>H</a:t>
              </a:r>
            </a:p>
            <a:p>
              <a:r>
                <a:rPr lang="fr-FR" dirty="0" smtClean="0">
                  <a:solidFill>
                    <a:srgbClr val="000000"/>
                  </a:solidFill>
                  <a:sym typeface="Symbol"/>
                </a:rPr>
                <a:t>    </a:t>
              </a:r>
              <a:r>
                <a:rPr lang="fr-FR" sz="1700" dirty="0" smtClean="0">
                  <a:solidFill>
                    <a:srgbClr val="000000"/>
                  </a:solidFill>
                  <a:sym typeface="Symbol"/>
                </a:rPr>
                <a:t>indirect </a:t>
              </a:r>
              <a:r>
                <a:rPr lang="fr-FR" sz="1700" dirty="0" err="1" smtClean="0">
                  <a:solidFill>
                    <a:srgbClr val="000000"/>
                  </a:solidFill>
                  <a:sym typeface="Symbol"/>
                </a:rPr>
                <a:t>constraint</a:t>
              </a:r>
              <a:endParaRPr lang="fr-FR" sz="1700" dirty="0" smtClean="0">
                <a:solidFill>
                  <a:srgbClr val="000000"/>
                </a:solidFill>
                <a:sym typeface="Symbol"/>
              </a:endParaRPr>
            </a:p>
            <a:p>
              <a:r>
                <a:rPr lang="fr-FR" sz="1700" dirty="0" smtClean="0">
                  <a:solidFill>
                    <a:srgbClr val="000000"/>
                  </a:solidFill>
                  <a:sym typeface="Symbol"/>
                </a:rPr>
                <a:t>    indirect </a:t>
              </a:r>
              <a:r>
                <a:rPr lang="fr-FR" sz="1700" dirty="0" err="1" smtClean="0">
                  <a:solidFill>
                    <a:srgbClr val="000000"/>
                  </a:solidFill>
                  <a:sym typeface="Symbol"/>
                </a:rPr>
                <a:t>upper</a:t>
              </a:r>
              <a:r>
                <a:rPr lang="fr-FR" sz="1700" dirty="0" smtClean="0">
                  <a:solidFill>
                    <a:srgbClr val="000000"/>
                  </a:solidFill>
                  <a:sym typeface="Symbol"/>
                </a:rPr>
                <a:t> </a:t>
              </a:r>
              <a:r>
                <a:rPr lang="fr-FR" sz="1700" dirty="0" err="1" smtClean="0">
                  <a:solidFill>
                    <a:srgbClr val="000000"/>
                  </a:solidFill>
                  <a:sym typeface="Symbol"/>
                </a:rPr>
                <a:t>limit</a:t>
              </a:r>
              <a:endParaRPr lang="fr-FR" sz="1700" dirty="0" smtClean="0">
                <a:solidFill>
                  <a:srgbClr val="000000"/>
                </a:solidFill>
                <a:sym typeface="Symbol"/>
              </a:endParaRPr>
            </a:p>
            <a:p>
              <a:r>
                <a:rPr lang="fr-FR" sz="1700" dirty="0" smtClean="0">
                  <a:solidFill>
                    <a:srgbClr val="000000"/>
                  </a:solidFill>
                  <a:sym typeface="Symbol"/>
                </a:rPr>
                <a:t>    direct </a:t>
              </a:r>
              <a:r>
                <a:rPr lang="fr-FR" sz="1700" dirty="0" err="1" smtClean="0">
                  <a:solidFill>
                    <a:srgbClr val="000000"/>
                  </a:solidFill>
                  <a:sym typeface="Symbol"/>
                </a:rPr>
                <a:t>upper</a:t>
              </a:r>
              <a:r>
                <a:rPr lang="fr-FR" sz="1700" dirty="0" smtClean="0">
                  <a:solidFill>
                    <a:srgbClr val="000000"/>
                  </a:solidFill>
                  <a:sym typeface="Symbol"/>
                </a:rPr>
                <a:t> </a:t>
              </a:r>
              <a:r>
                <a:rPr lang="fr-FR" sz="1700" dirty="0" err="1" smtClean="0">
                  <a:solidFill>
                    <a:srgbClr val="000000"/>
                  </a:solidFill>
                  <a:sym typeface="Symbol"/>
                </a:rPr>
                <a:t>limit</a:t>
              </a:r>
              <a:endParaRPr lang="fr-FR" sz="1700" dirty="0" smtClean="0">
                <a:solidFill>
                  <a:srgbClr val="000000"/>
                </a:solidFill>
                <a:sym typeface="Symbol"/>
              </a:endParaRPr>
            </a:p>
          </p:txBody>
        </p:sp>
        <p:sp>
          <p:nvSpPr>
            <p:cNvPr id="5" name="Triangle isocèle 4"/>
            <p:cNvSpPr/>
            <p:nvPr/>
          </p:nvSpPr>
          <p:spPr>
            <a:xfrm>
              <a:off x="5351197" y="523201"/>
              <a:ext cx="206424" cy="180000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 smtClean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02948" y="812059"/>
              <a:ext cx="144232" cy="144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 smtClean="0">
                <a:solidFill>
                  <a:srgbClr val="FF0000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5406493" y="1074561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0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BB9E-56A7-4A89-B2D6-965C6D26A390}" type="slidenum">
              <a:rPr lang="fr-FR"/>
              <a:pPr/>
              <a:t>48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143240" y="285728"/>
            <a:ext cx="2857520" cy="857256"/>
          </a:xfrm>
        </p:spPr>
        <p:txBody>
          <a:bodyPr/>
          <a:lstStyle/>
          <a:p>
            <a:r>
              <a:rPr lang="fr-FR" sz="3600" dirty="0" smtClean="0"/>
              <a:t>Conclusions</a:t>
            </a:r>
            <a:endParaRPr lang="fr-FR" sz="36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7149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 smtClean="0"/>
              <a:t>The </a:t>
            </a:r>
            <a:r>
              <a:rPr lang="fr-FR" dirty="0" smtClean="0">
                <a:solidFill>
                  <a:srgbClr val="008000"/>
                </a:solidFill>
              </a:rPr>
              <a:t>gauge </a:t>
            </a:r>
            <a:r>
              <a:rPr lang="fr-FR" dirty="0" err="1" smtClean="0">
                <a:solidFill>
                  <a:srgbClr val="008000"/>
                </a:solidFill>
              </a:rPr>
              <a:t>sector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smtClean="0"/>
              <a:t>of the </a:t>
            </a:r>
            <a:r>
              <a:rPr lang="fr-FR" dirty="0" err="1" smtClean="0"/>
              <a:t>Electroweak</a:t>
            </a:r>
            <a:r>
              <a:rPr lang="fr-FR" dirty="0" smtClean="0"/>
              <a:t> Standard Model has been </a:t>
            </a:r>
            <a:r>
              <a:rPr lang="fr-FR" dirty="0" err="1" smtClean="0"/>
              <a:t>tested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 </a:t>
            </a:r>
            <a:r>
              <a:rPr lang="fr-FR" dirty="0" smtClean="0">
                <a:solidFill>
                  <a:srgbClr val="FF0000"/>
                </a:solidFill>
              </a:rPr>
              <a:t>quantum </a:t>
            </a:r>
            <a:r>
              <a:rPr lang="fr-FR" dirty="0" err="1" smtClean="0">
                <a:solidFill>
                  <a:srgbClr val="FF0000"/>
                </a:solidFill>
              </a:rPr>
              <a:t>loop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level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and </a:t>
            </a:r>
            <a:r>
              <a:rPr lang="fr-FR" dirty="0" err="1" smtClean="0"/>
              <a:t>found</a:t>
            </a:r>
            <a:r>
              <a:rPr lang="fr-FR" dirty="0" smtClean="0"/>
              <a:t> in excellent agreement </a:t>
            </a:r>
            <a:r>
              <a:rPr lang="fr-FR" dirty="0" err="1" smtClean="0"/>
              <a:t>with</a:t>
            </a:r>
            <a:r>
              <a:rPr lang="fr-FR" dirty="0" smtClean="0"/>
              <a:t> data </a:t>
            </a:r>
            <a:r>
              <a:rPr lang="fr-FR" dirty="0" smtClean="0"/>
              <a:t>(for </a:t>
            </a:r>
            <a:r>
              <a:rPr lang="fr-FR" dirty="0" smtClean="0"/>
              <a:t>a </a:t>
            </a:r>
            <a:r>
              <a:rPr lang="fr-FR" dirty="0" err="1" smtClean="0">
                <a:solidFill>
                  <a:srgbClr val="008000"/>
                </a:solidFill>
              </a:rPr>
              <a:t>low</a:t>
            </a:r>
            <a:r>
              <a:rPr lang="fr-FR" dirty="0" smtClean="0">
                <a:solidFill>
                  <a:srgbClr val="008000"/>
                </a:solidFill>
              </a:rPr>
              <a:t>-mass</a:t>
            </a:r>
            <a:r>
              <a:rPr lang="fr-FR" dirty="0" smtClean="0"/>
              <a:t> </a:t>
            </a:r>
            <a:r>
              <a:rPr lang="fr-FR" dirty="0" err="1" smtClean="0"/>
              <a:t>Higgs</a:t>
            </a:r>
            <a:r>
              <a:rPr lang="fr-FR" dirty="0" smtClean="0"/>
              <a:t> </a:t>
            </a:r>
            <a:r>
              <a:rPr lang="fr-FR" dirty="0" smtClean="0"/>
              <a:t>boson).</a:t>
            </a: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u="sng" dirty="0" err="1" smtClean="0"/>
              <a:t>Next</a:t>
            </a:r>
            <a:r>
              <a:rPr lang="fr-FR" u="sng" dirty="0" smtClean="0"/>
              <a:t> </a:t>
            </a:r>
            <a:r>
              <a:rPr lang="fr-FR" u="sng" dirty="0" err="1" smtClean="0"/>
              <a:t>step</a:t>
            </a:r>
            <a:r>
              <a:rPr lang="fr-FR" dirty="0" smtClean="0"/>
              <a:t>: </a:t>
            </a:r>
            <a:r>
              <a:rPr lang="fr-FR" dirty="0" err="1" smtClean="0">
                <a:solidFill>
                  <a:srgbClr val="FF0000"/>
                </a:solidFill>
              </a:rPr>
              <a:t>identify</a:t>
            </a:r>
            <a:r>
              <a:rPr lang="fr-FR" dirty="0" smtClean="0"/>
              <a:t> the </a:t>
            </a:r>
            <a:r>
              <a:rPr lang="fr-FR" dirty="0" err="1" smtClean="0">
                <a:solidFill>
                  <a:srgbClr val="008000"/>
                </a:solidFill>
              </a:rPr>
              <a:t>mechanism</a:t>
            </a:r>
            <a:r>
              <a:rPr lang="fr-FR" dirty="0" smtClean="0">
                <a:solidFill>
                  <a:srgbClr val="008000"/>
                </a:solidFill>
              </a:rPr>
              <a:t> of </a:t>
            </a:r>
            <a:r>
              <a:rPr lang="fr-FR" dirty="0" err="1" smtClean="0">
                <a:solidFill>
                  <a:srgbClr val="008000"/>
                </a:solidFill>
              </a:rPr>
              <a:t>spontaneous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err="1" smtClean="0">
                <a:solidFill>
                  <a:srgbClr val="008000"/>
                </a:solidFill>
              </a:rPr>
              <a:t>breaking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smtClean="0"/>
              <a:t>of the </a:t>
            </a:r>
            <a:r>
              <a:rPr lang="fr-FR" dirty="0" err="1" smtClean="0"/>
              <a:t>electroweak</a:t>
            </a:r>
            <a:r>
              <a:rPr lang="fr-FR" dirty="0" smtClean="0"/>
              <a:t> </a:t>
            </a:r>
            <a:r>
              <a:rPr lang="fr-FR" dirty="0" err="1" smtClean="0"/>
              <a:t>symmetry</a:t>
            </a:r>
            <a:r>
              <a:rPr lang="fr-FR" dirty="0" smtClean="0"/>
              <a:t> (</a:t>
            </a:r>
            <a:r>
              <a:rPr lang="fr-FR" dirty="0" err="1" smtClean="0"/>
              <a:t>either</a:t>
            </a:r>
            <a:r>
              <a:rPr lang="fr-FR" dirty="0" smtClean="0"/>
              <a:t> </a:t>
            </a:r>
            <a:r>
              <a:rPr lang="fr-FR" dirty="0" err="1" smtClean="0"/>
              <a:t>Higgs</a:t>
            </a:r>
            <a:r>
              <a:rPr lang="fr-FR" dirty="0" smtClean="0"/>
              <a:t> </a:t>
            </a:r>
            <a:r>
              <a:rPr lang="fr-FR" dirty="0" err="1" smtClean="0"/>
              <a:t>mechanism</a:t>
            </a:r>
            <a:r>
              <a:rPr lang="fr-FR" dirty="0" smtClean="0"/>
              <a:t> or </a:t>
            </a:r>
            <a:r>
              <a:rPr lang="fr-FR" dirty="0" err="1" smtClean="0"/>
              <a:t>other</a:t>
            </a:r>
            <a:r>
              <a:rPr lang="fr-FR" dirty="0" smtClean="0"/>
              <a:t>). </a:t>
            </a:r>
            <a:endParaRPr lang="fr-FR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expect</a:t>
            </a:r>
            <a:r>
              <a:rPr lang="fr-FR" b="1" dirty="0" smtClean="0"/>
              <a:t> the SSB </a:t>
            </a:r>
            <a:r>
              <a:rPr lang="fr-FR" b="1" dirty="0" err="1" smtClean="0"/>
              <a:t>sector</a:t>
            </a:r>
            <a:r>
              <a:rPr lang="fr-FR" b="1" dirty="0" smtClean="0"/>
              <a:t> of the </a:t>
            </a:r>
            <a:r>
              <a:rPr lang="fr-FR" b="1" dirty="0" err="1" smtClean="0"/>
              <a:t>theory</a:t>
            </a:r>
            <a:r>
              <a:rPr lang="fr-FR" b="1" dirty="0" smtClean="0"/>
              <a:t> to </a:t>
            </a:r>
            <a:r>
              <a:rPr lang="fr-FR" b="1" dirty="0" err="1" smtClean="0"/>
              <a:t>behave</a:t>
            </a:r>
            <a:r>
              <a:rPr lang="fr-FR" b="1" dirty="0" smtClean="0"/>
              <a:t> </a:t>
            </a:r>
            <a:r>
              <a:rPr lang="fr-FR" b="1" dirty="0" err="1" smtClean="0"/>
              <a:t>like</a:t>
            </a:r>
            <a:r>
              <a:rPr lang="fr-FR" b="1" dirty="0" smtClean="0"/>
              <a:t> </a:t>
            </a:r>
            <a:endParaRPr lang="fr-FR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b="1" dirty="0" smtClean="0">
                <a:solidFill>
                  <a:srgbClr val="FF0000"/>
                </a:solidFill>
              </a:rPr>
              <a:t>a </a:t>
            </a:r>
            <a:r>
              <a:rPr lang="fr-FR" b="1" dirty="0" err="1" smtClean="0">
                <a:solidFill>
                  <a:srgbClr val="FF0000"/>
                </a:solidFill>
              </a:rPr>
              <a:t>low</a:t>
            </a:r>
            <a:r>
              <a:rPr lang="fr-FR" b="1" dirty="0" smtClean="0">
                <a:solidFill>
                  <a:srgbClr val="FF0000"/>
                </a:solidFill>
              </a:rPr>
              <a:t>-mass </a:t>
            </a:r>
            <a:r>
              <a:rPr lang="fr-FR" b="1" dirty="0" err="1" smtClean="0">
                <a:solidFill>
                  <a:srgbClr val="FF0000"/>
                </a:solidFill>
              </a:rPr>
              <a:t>Higgs</a:t>
            </a:r>
            <a:r>
              <a:rPr lang="fr-FR" b="1" dirty="0" smtClean="0">
                <a:solidFill>
                  <a:srgbClr val="FF0000"/>
                </a:solidFill>
              </a:rPr>
              <a:t> boson</a:t>
            </a:r>
            <a:r>
              <a:rPr lang="fr-FR" b="1" dirty="0" smtClean="0"/>
              <a:t> to </a:t>
            </a:r>
            <a:r>
              <a:rPr lang="fr-FR" b="1" dirty="0" err="1" smtClean="0"/>
              <a:t>comply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smtClean="0"/>
              <a:t>EW </a:t>
            </a:r>
            <a:r>
              <a:rPr lang="fr-FR" b="1" dirty="0" err="1" smtClean="0"/>
              <a:t>precision</a:t>
            </a:r>
            <a:r>
              <a:rPr lang="fr-FR" b="1" dirty="0" smtClean="0"/>
              <a:t> </a:t>
            </a:r>
            <a:r>
              <a:rPr lang="fr-FR" b="1" dirty="0" smtClean="0"/>
              <a:t>data</a:t>
            </a:r>
            <a:r>
              <a:rPr lang="fr-FR" dirty="0" smtClean="0"/>
              <a:t>. 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53136" y="4504448"/>
            <a:ext cx="8856984" cy="1044000"/>
          </a:xfrm>
          <a:prstGeom prst="rect">
            <a:avLst/>
          </a:prstGeom>
          <a:ln w="28575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928926" y="2643182"/>
            <a:ext cx="3714776" cy="1143000"/>
          </a:xfrm>
        </p:spPr>
        <p:txBody>
          <a:bodyPr/>
          <a:lstStyle/>
          <a:p>
            <a:r>
              <a:rPr lang="fr-FR" dirty="0" smtClean="0"/>
              <a:t>BACK-UP SLIDES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0D3893AF-4F5F-4984-93CA-4342737A6414}" type="slidenum">
              <a:rPr lang="fr-FR" sz="1400" smtClean="0">
                <a:solidFill>
                  <a:srgbClr val="008000"/>
                </a:solidFill>
              </a:rPr>
              <a:pPr eaLnBrk="1" hangingPunct="1"/>
              <a:t>5</a:t>
            </a:fld>
            <a:endParaRPr lang="fr-FR" sz="1400" dirty="0" smtClean="0">
              <a:solidFill>
                <a:srgbClr val="008000"/>
              </a:solidFill>
            </a:endParaRPr>
          </a:p>
        </p:txBody>
      </p:sp>
      <p:pic>
        <p:nvPicPr>
          <p:cNvPr id="1843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t="38763" r="10902" b="24811"/>
          <a:stretch>
            <a:fillRect/>
          </a:stretch>
        </p:blipFill>
        <p:spPr bwMode="auto">
          <a:xfrm>
            <a:off x="0" y="354013"/>
            <a:ext cx="48752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4800"/>
            <a:ext cx="56007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ZoneTexte 5"/>
          <p:cNvSpPr txBox="1">
            <a:spLocks noChangeArrowheads="1"/>
          </p:cNvSpPr>
          <p:nvPr/>
        </p:nvSpPr>
        <p:spPr bwMode="auto">
          <a:xfrm>
            <a:off x="107504" y="119063"/>
            <a:ext cx="4843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1800" b="1" dirty="0">
                <a:solidFill>
                  <a:srgbClr val="FF0000"/>
                </a:solidFill>
              </a:rPr>
              <a:t>LEP 1989-2000 </a:t>
            </a:r>
            <a:r>
              <a:rPr lang="fr-FR" sz="1800" b="1" dirty="0" err="1">
                <a:solidFill>
                  <a:srgbClr val="008000"/>
                </a:solidFill>
              </a:rPr>
              <a:t>e</a:t>
            </a:r>
            <a:r>
              <a:rPr lang="fr-FR" sz="1800" b="1" baseline="30000" dirty="0" err="1">
                <a:solidFill>
                  <a:srgbClr val="008000"/>
                </a:solidFill>
              </a:rPr>
              <a:t>+</a:t>
            </a:r>
            <a:r>
              <a:rPr lang="fr-FR" sz="1800" b="1" dirty="0" err="1">
                <a:solidFill>
                  <a:srgbClr val="008000"/>
                </a:solidFill>
              </a:rPr>
              <a:t>e</a:t>
            </a:r>
            <a:r>
              <a:rPr lang="fr-FR" sz="1800" b="1" baseline="30000" dirty="0">
                <a:solidFill>
                  <a:srgbClr val="008000"/>
                </a:solidFill>
              </a:rPr>
              <a:t>-</a:t>
            </a:r>
            <a:r>
              <a:rPr lang="fr-FR" sz="1800" b="1" baseline="30000" dirty="0">
                <a:solidFill>
                  <a:srgbClr val="FF0000"/>
                </a:solidFill>
              </a:rPr>
              <a:t> </a:t>
            </a:r>
            <a:r>
              <a:rPr lang="fr-FR" sz="1800" b="1" dirty="0"/>
              <a:t>91Gev,130-208GeV</a:t>
            </a:r>
            <a:r>
              <a:rPr lang="fr-FR" sz="1800" b="1" baseline="30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438" name="ZoneTexte 8"/>
          <p:cNvSpPr txBox="1">
            <a:spLocks noChangeArrowheads="1"/>
          </p:cNvSpPr>
          <p:nvPr/>
        </p:nvSpPr>
        <p:spPr bwMode="auto">
          <a:xfrm>
            <a:off x="2027238" y="6332538"/>
            <a:ext cx="3355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1800" b="1" dirty="0">
                <a:solidFill>
                  <a:srgbClr val="FF0000"/>
                </a:solidFill>
              </a:rPr>
              <a:t>SLC 1988-1998 </a:t>
            </a:r>
            <a:r>
              <a:rPr lang="fr-FR" sz="1800" b="1" dirty="0" err="1">
                <a:solidFill>
                  <a:srgbClr val="008000"/>
                </a:solidFill>
              </a:rPr>
              <a:t>e</a:t>
            </a:r>
            <a:r>
              <a:rPr lang="fr-FR" sz="1800" b="1" baseline="30000" dirty="0" err="1">
                <a:solidFill>
                  <a:srgbClr val="008000"/>
                </a:solidFill>
              </a:rPr>
              <a:t>+</a:t>
            </a:r>
            <a:r>
              <a:rPr lang="fr-FR" sz="1800" b="1" dirty="0" err="1">
                <a:solidFill>
                  <a:srgbClr val="008000"/>
                </a:solidFill>
              </a:rPr>
              <a:t>e</a:t>
            </a:r>
            <a:r>
              <a:rPr lang="fr-FR" sz="1800" b="1" baseline="30000" dirty="0">
                <a:solidFill>
                  <a:srgbClr val="008000"/>
                </a:solidFill>
              </a:rPr>
              <a:t>-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/>
              <a:t>91GeV</a:t>
            </a:r>
            <a:endParaRPr lang="fr-FR" sz="1800" b="1" baseline="30000" dirty="0"/>
          </a:p>
        </p:txBody>
      </p:sp>
      <p:grpSp>
        <p:nvGrpSpPr>
          <p:cNvPr id="18439" name="Groupe 2"/>
          <p:cNvGrpSpPr>
            <a:grpSpLocks/>
          </p:cNvGrpSpPr>
          <p:nvPr/>
        </p:nvGrpSpPr>
        <p:grpSpPr bwMode="auto">
          <a:xfrm>
            <a:off x="5148064" y="114300"/>
            <a:ext cx="3918060" cy="369332"/>
            <a:chOff x="5148064" y="257175"/>
            <a:chExt cx="3918060" cy="369332"/>
          </a:xfrm>
        </p:grpSpPr>
        <p:sp>
          <p:nvSpPr>
            <p:cNvPr id="18441" name="ZoneTexte 7"/>
            <p:cNvSpPr txBox="1">
              <a:spLocks noChangeArrowheads="1"/>
            </p:cNvSpPr>
            <p:nvPr/>
          </p:nvSpPr>
          <p:spPr bwMode="auto">
            <a:xfrm>
              <a:off x="5148064" y="257175"/>
              <a:ext cx="39180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3399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fr-FR" sz="1800" b="1" dirty="0" err="1">
                  <a:solidFill>
                    <a:srgbClr val="FF0000"/>
                  </a:solidFill>
                </a:rPr>
                <a:t>Tevatron</a:t>
              </a:r>
              <a:r>
                <a:rPr lang="fr-FR" sz="1800" b="1" dirty="0">
                  <a:solidFill>
                    <a:srgbClr val="FF0000"/>
                  </a:solidFill>
                </a:rPr>
                <a:t> 1987-2011 </a:t>
              </a:r>
              <a:r>
                <a:rPr lang="fr-FR" sz="1800" b="1" dirty="0">
                  <a:solidFill>
                    <a:srgbClr val="008000"/>
                  </a:solidFill>
                </a:rPr>
                <a:t>pp   </a:t>
              </a:r>
              <a:r>
                <a:rPr lang="fr-FR" sz="1800" b="1" dirty="0"/>
                <a:t>~2TeV</a:t>
              </a:r>
            </a:p>
          </p:txBody>
        </p:sp>
        <p:cxnSp>
          <p:nvCxnSpPr>
            <p:cNvPr id="18442" name="Connecteur droit 12"/>
            <p:cNvCxnSpPr>
              <a:cxnSpLocks noChangeShapeType="1"/>
            </p:cNvCxnSpPr>
            <p:nvPr/>
          </p:nvCxnSpPr>
          <p:spPr bwMode="auto">
            <a:xfrm>
              <a:off x="7812360" y="342900"/>
              <a:ext cx="114300" cy="0"/>
            </a:xfrm>
            <a:prstGeom prst="line">
              <a:avLst/>
            </a:prstGeom>
            <a:noFill/>
            <a:ln w="28575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8440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539750"/>
            <a:ext cx="4233862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322567" y="5013176"/>
            <a:ext cx="2628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Now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, 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EW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precision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physics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carried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over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at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LHC</a:t>
            </a:r>
          </a:p>
        </p:txBody>
      </p:sp>
    </p:spTree>
    <p:extLst>
      <p:ext uri="{BB962C8B-B14F-4D97-AF65-F5344CB8AC3E}">
        <p14:creationId xmlns:p14="http://schemas.microsoft.com/office/powerpoint/2010/main" val="36725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6F28-4EA8-4A97-A999-C1E7DD035868}" type="slidenum">
              <a:rPr lang="fr-FR"/>
              <a:pPr/>
              <a:t>50</a:t>
            </a:fld>
            <a:endParaRPr lang="fr-FR" dirty="0"/>
          </a:p>
        </p:txBody>
      </p:sp>
      <p:pic>
        <p:nvPicPr>
          <p:cNvPr id="40963" name="Picture 3" descr="intro_xhad"/>
          <p:cNvPicPr>
            <a:picLocks noChangeAspect="1" noChangeArrowheads="1"/>
          </p:cNvPicPr>
          <p:nvPr/>
        </p:nvPicPr>
        <p:blipFill>
          <a:blip r:embed="rId3" cstate="print"/>
          <a:srcRect t="49316" r="4041" b="977"/>
          <a:stretch>
            <a:fillRect/>
          </a:stretch>
        </p:blipFill>
        <p:spPr bwMode="auto">
          <a:xfrm>
            <a:off x="626462" y="0"/>
            <a:ext cx="8482042" cy="6215082"/>
          </a:xfrm>
          <a:prstGeom prst="rect">
            <a:avLst/>
          </a:prstGeom>
          <a:noFill/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6216674"/>
            <a:ext cx="35814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 Report </a:t>
            </a:r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Volume 427 </a:t>
            </a:r>
          </a:p>
          <a:p>
            <a:pPr algn="l"/>
            <a:r>
              <a:rPr lang="pt-BR" sz="1800" i="1" dirty="0">
                <a:solidFill>
                  <a:srgbClr val="008000"/>
                </a:solidFill>
                <a:latin typeface="Arial" charset="0"/>
              </a:rPr>
              <a:t>Nos. 5-6 (May 2006) 257.</a:t>
            </a:r>
            <a:endParaRPr lang="fr-FR" sz="1800" i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5" name="ZoneTexte 12"/>
          <p:cNvSpPr txBox="1">
            <a:spLocks noChangeArrowheads="1"/>
          </p:cNvSpPr>
          <p:nvPr/>
        </p:nvSpPr>
        <p:spPr bwMode="auto">
          <a:xfrm>
            <a:off x="-36512" y="32355"/>
            <a:ext cx="57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D60093"/>
                </a:solidFill>
                <a:sym typeface="Symbol" pitchFamily="18" charset="2"/>
              </a:rPr>
              <a:t> </a:t>
            </a:r>
            <a:r>
              <a:rPr lang="fr-FR" sz="2400" b="1" i="1" dirty="0" smtClean="0">
                <a:solidFill>
                  <a:srgbClr val="C00000"/>
                </a:solidFill>
                <a:sym typeface="Symbol" pitchFamily="18" charset="2"/>
              </a:rPr>
              <a:t>v</a:t>
            </a:r>
            <a:endParaRPr lang="fr-FR" sz="2400" b="1" i="1" dirty="0">
              <a:solidFill>
                <a:srgbClr val="C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131A-E63E-4A5D-9733-3A8108FD01F8}" type="slidenum">
              <a:rPr lang="fr-FR"/>
              <a:pPr/>
              <a:t>51</a:t>
            </a:fld>
            <a:endParaRPr lang="fr-FR"/>
          </a:p>
        </p:txBody>
      </p:sp>
      <p:pic>
        <p:nvPicPr>
          <p:cNvPr id="102402" name="Picture 2" descr="mw_ffff_pub"/>
          <p:cNvPicPr>
            <a:picLocks noChangeAspect="1" noChangeArrowheads="1"/>
          </p:cNvPicPr>
          <p:nvPr/>
        </p:nvPicPr>
        <p:blipFill>
          <a:blip r:embed="rId2" cstate="print"/>
          <a:srcRect t="40727" r="29832" b="3682"/>
          <a:stretch>
            <a:fillRect/>
          </a:stretch>
        </p:blipFill>
        <p:spPr bwMode="auto">
          <a:xfrm>
            <a:off x="1981200" y="1143000"/>
            <a:ext cx="4962525" cy="5562600"/>
          </a:xfrm>
          <a:prstGeom prst="rect">
            <a:avLst/>
          </a:prstGeom>
          <a:noFill/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657600" y="304800"/>
            <a:ext cx="2135188" cy="519113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800" dirty="0">
                <a:latin typeface="Arial" charset="0"/>
              </a:rPr>
              <a:t> </a:t>
            </a:r>
            <a:r>
              <a:rPr lang="fr-FR" sz="2800" dirty="0">
                <a:solidFill>
                  <a:srgbClr val="003366"/>
                </a:solidFill>
                <a:latin typeface="+mj-lt"/>
              </a:rPr>
              <a:t>M</a:t>
            </a:r>
            <a:r>
              <a:rPr lang="fr-FR" sz="2800" baseline="-25000" dirty="0">
                <a:solidFill>
                  <a:srgbClr val="003366"/>
                </a:solidFill>
                <a:latin typeface="+mj-lt"/>
              </a:rPr>
              <a:t>W</a:t>
            </a:r>
            <a:r>
              <a:rPr lang="fr-FR" sz="2800" dirty="0">
                <a:solidFill>
                  <a:srgbClr val="003366"/>
                </a:solidFill>
                <a:latin typeface="+mj-lt"/>
              </a:rPr>
              <a:t> </a:t>
            </a:r>
            <a:r>
              <a:rPr lang="fr-FR" sz="2800" dirty="0" err="1" smtClean="0">
                <a:solidFill>
                  <a:srgbClr val="003366"/>
                </a:solidFill>
                <a:latin typeface="+mj-lt"/>
              </a:rPr>
              <a:t>at</a:t>
            </a:r>
            <a:r>
              <a:rPr lang="fr-FR" sz="28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fr-FR" sz="2800" dirty="0">
                <a:solidFill>
                  <a:srgbClr val="003366"/>
                </a:solidFill>
                <a:latin typeface="+mj-lt"/>
              </a:rPr>
              <a:t>LEP</a:t>
            </a:r>
            <a:endParaRPr lang="fr-FR" sz="1800" baseline="30000" dirty="0">
              <a:solidFill>
                <a:srgbClr val="003366"/>
              </a:solidFill>
              <a:latin typeface="+mj-lt"/>
              <a:cs typeface="Arial" charset="0"/>
              <a:sym typeface="Symbol" pitchFamily="18" charset="2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486400" y="4470400"/>
            <a:ext cx="1524000" cy="609600"/>
          </a:xfrm>
          <a:prstGeom prst="rect">
            <a:avLst/>
          </a:prstGeom>
          <a:noFill/>
          <a:ln w="57150">
            <a:solidFill>
              <a:srgbClr val="99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4D5B-2D22-451E-B8E3-B5DF5A07A38B}" type="slidenum">
              <a:rPr lang="fr-FR"/>
              <a:pPr/>
              <a:t>52</a:t>
            </a:fld>
            <a:endParaRPr lang="fr-FR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36465"/>
            <a:ext cx="4624164" cy="640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BB9E-56A7-4A89-B2D6-965C6D26A390}" type="slidenum">
              <a:rPr lang="fr-FR"/>
              <a:pPr/>
              <a:t>53</a:t>
            </a:fld>
            <a:endParaRPr lang="fr-FR"/>
          </a:p>
        </p:txBody>
      </p:sp>
      <p:pic>
        <p:nvPicPr>
          <p:cNvPr id="8" name="Image 7" descr="intro_gv_ga_stretched.jpg"/>
          <p:cNvPicPr>
            <a:picLocks noChangeAspect="1"/>
          </p:cNvPicPr>
          <p:nvPr/>
        </p:nvPicPr>
        <p:blipFill>
          <a:blip r:embed="rId2" cstate="print"/>
          <a:srcRect t="33333" r="4304"/>
          <a:stretch>
            <a:fillRect/>
          </a:stretch>
        </p:blipFill>
        <p:spPr>
          <a:xfrm>
            <a:off x="1857356" y="357166"/>
            <a:ext cx="5786478" cy="5704451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216650"/>
            <a:ext cx="3009928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 err="1" smtClean="0">
                <a:solidFill>
                  <a:srgbClr val="008000"/>
                </a:solidFill>
                <a:latin typeface="Arial" charset="0"/>
              </a:rPr>
              <a:t>Physics</a:t>
            </a:r>
            <a:r>
              <a:rPr lang="fr-FR" i="1" dirty="0" smtClean="0">
                <a:solidFill>
                  <a:srgbClr val="008000"/>
                </a:solidFill>
                <a:latin typeface="Arial" charset="0"/>
              </a:rPr>
              <a:t> Report </a:t>
            </a:r>
            <a:r>
              <a:rPr lang="pt-BR" i="1" dirty="0" smtClean="0">
                <a:solidFill>
                  <a:srgbClr val="008000"/>
                </a:solidFill>
                <a:latin typeface="Arial" charset="0"/>
              </a:rPr>
              <a:t>Volume 427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i="1" dirty="0" smtClean="0">
                <a:solidFill>
                  <a:srgbClr val="008000"/>
                </a:solidFill>
                <a:latin typeface="Arial" charset="0"/>
              </a:rPr>
              <a:t>Nos. 5-6 (May 2006) 257.</a:t>
            </a:r>
            <a:endParaRPr lang="fr-FR" i="1" dirty="0" smtClean="0">
              <a:solidFill>
                <a:srgbClr val="008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>
          <a:xfrm>
            <a:off x="214313" y="1096665"/>
            <a:ext cx="8929687" cy="5500687"/>
          </a:xfrm>
        </p:spPr>
        <p:txBody>
          <a:bodyPr/>
          <a:lstStyle/>
          <a:p>
            <a:r>
              <a:rPr lang="fr-FR" dirty="0" smtClean="0"/>
              <a:t>Most </a:t>
            </a:r>
            <a:r>
              <a:rPr lang="fr-FR" dirty="0" err="1" smtClean="0"/>
              <a:t>precise</a:t>
            </a:r>
            <a:r>
              <a:rPr lang="fr-FR" dirty="0" smtClean="0"/>
              <a:t> mass </a:t>
            </a:r>
            <a:r>
              <a:rPr lang="fr-FR" dirty="0" err="1" smtClean="0"/>
              <a:t>measurements</a:t>
            </a:r>
            <a:r>
              <a:rPr lang="fr-FR" dirty="0" smtClean="0"/>
              <a:t>: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fr-FR" dirty="0" smtClean="0"/>
              <a:t>                                                                          </a:t>
            </a:r>
            <a:r>
              <a:rPr lang="fr-FR" sz="2000" dirty="0" smtClean="0"/>
              <a:t>(LEP2, </a:t>
            </a:r>
            <a:r>
              <a:rPr lang="fr-FR" sz="2000" dirty="0" err="1" smtClean="0"/>
              <a:t>Tevatron</a:t>
            </a:r>
            <a:r>
              <a:rPr lang="fr-FR" sz="2000" dirty="0" smtClean="0"/>
              <a:t>)</a:t>
            </a:r>
            <a:endParaRPr lang="fr-FR" dirty="0" smtClean="0"/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fr-FR" dirty="0" smtClean="0"/>
              <a:t>                                                                          </a:t>
            </a:r>
            <a:r>
              <a:rPr lang="fr-FR" sz="2000" dirty="0" smtClean="0"/>
              <a:t>(LEP1, </a:t>
            </a:r>
            <a:r>
              <a:rPr lang="fr-FR" sz="2000" dirty="0" smtClean="0">
                <a:solidFill>
                  <a:srgbClr val="008000"/>
                </a:solidFill>
              </a:rPr>
              <a:t>final</a:t>
            </a:r>
            <a:r>
              <a:rPr lang="fr-FR" sz="2000" dirty="0" smtClean="0"/>
              <a:t>)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SM </a:t>
            </a:r>
            <a:r>
              <a:rPr lang="fr-FR" dirty="0" err="1" smtClean="0">
                <a:solidFill>
                  <a:srgbClr val="FF0000"/>
                </a:solidFill>
              </a:rPr>
              <a:t>tree-level</a:t>
            </a:r>
            <a:r>
              <a:rPr lang="fr-FR" dirty="0" smtClean="0"/>
              <a:t> </a:t>
            </a:r>
            <a:r>
              <a:rPr lang="fr-FR" dirty="0" err="1" smtClean="0"/>
              <a:t>predictions</a:t>
            </a:r>
            <a:r>
              <a:rPr lang="fr-FR" dirty="0" smtClean="0"/>
              <a:t>:</a:t>
            </a:r>
          </a:p>
          <a:p>
            <a:pPr lvl="1">
              <a:lnSpc>
                <a:spcPct val="150000"/>
              </a:lnSpc>
              <a:buFontTx/>
              <a:buNone/>
            </a:pPr>
            <a:endParaRPr lang="fr-FR" dirty="0" smtClean="0">
              <a:sym typeface="Symbol" pitchFamily="18" charset="2"/>
            </a:endParaRPr>
          </a:p>
          <a:p>
            <a:pPr lvl="1">
              <a:buFontTx/>
              <a:buNone/>
            </a:pPr>
            <a:endParaRPr lang="fr-FR" sz="2200" dirty="0" smtClean="0">
              <a:sym typeface="Symbol" pitchFamily="18" charset="2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fr-FR" sz="2000" dirty="0" smtClean="0">
                <a:solidFill>
                  <a:srgbClr val="008000"/>
                </a:solidFill>
                <a:sym typeface="Symbol" pitchFamily="18" charset="2"/>
              </a:rPr>
              <a:t>	</a:t>
            </a:r>
            <a:r>
              <a:rPr lang="fr-FR" sz="2000" b="1" dirty="0" smtClean="0">
                <a:solidFill>
                  <a:srgbClr val="008000"/>
                </a:solidFill>
                <a:sym typeface="Symbol" pitchFamily="18" charset="2"/>
              </a:rPr>
              <a:t>  </a:t>
            </a:r>
            <a:r>
              <a:rPr lang="fr-FR" sz="2200" dirty="0" err="1" smtClean="0"/>
              <a:t>prediction</a:t>
            </a:r>
            <a:r>
              <a:rPr lang="fr-FR" sz="2200" dirty="0" smtClean="0"/>
              <a:t>: </a:t>
            </a:r>
          </a:p>
          <a:p>
            <a:pPr lvl="1">
              <a:lnSpc>
                <a:spcPct val="150000"/>
              </a:lnSpc>
              <a:buFontTx/>
              <a:buNone/>
            </a:pPr>
            <a:endParaRPr lang="fr-FR" sz="2000" dirty="0" smtClean="0">
              <a:sym typeface="Symbol" pitchFamily="18" charset="2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fr-FR" sz="2000" b="1" dirty="0" smtClean="0">
                <a:solidFill>
                  <a:srgbClr val="008000"/>
                </a:solidFill>
                <a:sym typeface="Symbol" pitchFamily="18" charset="2"/>
              </a:rPr>
              <a:t></a:t>
            </a:r>
            <a:r>
              <a:rPr lang="fr-FR" sz="2000" dirty="0" smtClean="0">
                <a:solidFill>
                  <a:srgbClr val="008000"/>
                </a:solidFill>
                <a:sym typeface="Symbol" pitchFamily="18" charset="2"/>
              </a:rPr>
              <a:t> </a:t>
            </a:r>
            <a:r>
              <a:rPr lang="fr-FR" sz="2100" dirty="0" err="1" smtClean="0">
                <a:solidFill>
                  <a:srgbClr val="FF0000"/>
                </a:solidFill>
                <a:sym typeface="Symbol" pitchFamily="18" charset="2"/>
              </a:rPr>
              <a:t>strong</a:t>
            </a:r>
            <a:r>
              <a:rPr lang="fr-FR" sz="21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100" dirty="0" err="1" smtClean="0">
                <a:solidFill>
                  <a:srgbClr val="FF0000"/>
                </a:solidFill>
                <a:sym typeface="Symbol" pitchFamily="18" charset="2"/>
              </a:rPr>
              <a:t>disagreement</a:t>
            </a:r>
            <a:r>
              <a:rPr lang="fr-FR" sz="21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100" dirty="0" err="1" smtClean="0">
                <a:sym typeface="Symbol" pitchFamily="18" charset="2"/>
              </a:rPr>
              <a:t>with</a:t>
            </a:r>
            <a:r>
              <a:rPr lang="fr-FR" sz="2100" dirty="0" smtClean="0">
                <a:sym typeface="Symbol" pitchFamily="18" charset="2"/>
              </a:rPr>
              <a:t> data : </a:t>
            </a:r>
            <a:r>
              <a:rPr lang="fr-FR" sz="2100" dirty="0" err="1" smtClean="0">
                <a:solidFill>
                  <a:srgbClr val="FF0000"/>
                </a:solidFill>
                <a:sym typeface="Symbol" pitchFamily="18" charset="2"/>
              </a:rPr>
              <a:t>higher</a:t>
            </a:r>
            <a:r>
              <a:rPr lang="fr-FR" sz="21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100" dirty="0" err="1" smtClean="0">
                <a:solidFill>
                  <a:srgbClr val="FF0000"/>
                </a:solidFill>
                <a:sym typeface="Symbol" pitchFamily="18" charset="2"/>
              </a:rPr>
              <a:t>orders</a:t>
            </a:r>
            <a:r>
              <a:rPr lang="fr-FR" sz="21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100" dirty="0" smtClean="0">
                <a:sym typeface="Symbol" pitchFamily="18" charset="2"/>
              </a:rPr>
              <a:t>to </a:t>
            </a:r>
            <a:r>
              <a:rPr lang="fr-FR" sz="2100" dirty="0" err="1" smtClean="0">
                <a:sym typeface="Symbol" pitchFamily="18" charset="2"/>
              </a:rPr>
              <a:t>be</a:t>
            </a:r>
            <a:r>
              <a:rPr lang="fr-FR" sz="2100" dirty="0" smtClean="0">
                <a:sym typeface="Symbol" pitchFamily="18" charset="2"/>
              </a:rPr>
              <a:t> </a:t>
            </a:r>
            <a:r>
              <a:rPr lang="fr-FR" sz="2100" dirty="0" err="1" smtClean="0">
                <a:sym typeface="Symbol" pitchFamily="18" charset="2"/>
              </a:rPr>
              <a:t>included</a:t>
            </a:r>
            <a:r>
              <a:rPr lang="fr-FR" sz="2100" dirty="0" smtClean="0">
                <a:sym typeface="Symbol" pitchFamily="18" charset="2"/>
              </a:rPr>
              <a:t> !</a:t>
            </a:r>
            <a:endParaRPr lang="fr-FR" sz="2100" dirty="0" smtClean="0"/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rgbClr val="003399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3399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7E7772F2-C185-4A2F-9C14-43D62299100E}" type="slidenum">
              <a:rPr lang="en-US" sz="1400" smtClean="0"/>
              <a:pPr eaLnBrk="1" hangingPunct="1"/>
              <a:t>6</a:t>
            </a:fld>
            <a:endParaRPr lang="en-US" sz="1400" smtClean="0"/>
          </a:p>
        </p:txBody>
      </p:sp>
      <p:graphicFrame>
        <p:nvGraphicFramePr>
          <p:cNvPr id="1638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717182"/>
              </p:ext>
            </p:extLst>
          </p:nvPr>
        </p:nvGraphicFramePr>
        <p:xfrm>
          <a:off x="914400" y="1556792"/>
          <a:ext cx="5459413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2" name="Equation" r:id="rId3" imgW="4432300" imgH="876300" progId="Equation.3">
                  <p:embed/>
                </p:oleObj>
              </mc:Choice>
              <mc:Fallback>
                <p:oleObj name="Equation" r:id="rId3" imgW="44323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56792"/>
                        <a:ext cx="5459413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972251"/>
              </p:ext>
            </p:extLst>
          </p:nvPr>
        </p:nvGraphicFramePr>
        <p:xfrm>
          <a:off x="2884488" y="4766320"/>
          <a:ext cx="35464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3" name="Equation" r:id="rId5" imgW="2794000" imgH="292100" progId="Equation.3">
                  <p:embed/>
                </p:oleObj>
              </mc:Choice>
              <mc:Fallback>
                <p:oleObj name="Equation" r:id="rId5" imgW="2794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4488" y="4766320"/>
                        <a:ext cx="35464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5105400" y="5301208"/>
            <a:ext cx="3810000" cy="500063"/>
          </a:xfrm>
          <a:prstGeom prst="rect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fr-FR"/>
          </a:p>
        </p:txBody>
      </p:sp>
      <p:graphicFrame>
        <p:nvGraphicFramePr>
          <p:cNvPr id="1639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881695"/>
              </p:ext>
            </p:extLst>
          </p:nvPr>
        </p:nvGraphicFramePr>
        <p:xfrm>
          <a:off x="358775" y="3182144"/>
          <a:ext cx="8632825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4" name="Equation" r:id="rId7" imgW="7175500" imgH="800100" progId="Equation.3">
                  <p:embed/>
                </p:oleObj>
              </mc:Choice>
              <mc:Fallback>
                <p:oleObj name="Equation" r:id="rId7" imgW="71755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3182144"/>
                        <a:ext cx="8632825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5309782" cy="681054"/>
          </a:xfrm>
        </p:spPr>
        <p:txBody>
          <a:bodyPr/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era</a:t>
            </a:r>
            <a:r>
              <a:rPr lang="fr-FR" sz="2800" dirty="0" smtClean="0"/>
              <a:t> of </a:t>
            </a:r>
            <a:r>
              <a:rPr lang="fr-FR" sz="2800" dirty="0" err="1" smtClean="0"/>
              <a:t>precision</a:t>
            </a:r>
            <a:r>
              <a:rPr lang="fr-FR" sz="2800" dirty="0" smtClean="0"/>
              <a:t> tests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4211960" y="2708920"/>
            <a:ext cx="57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D60093"/>
                </a:solidFill>
                <a:sym typeface="Symbol"/>
              </a:rPr>
              <a:t>X    </a:t>
            </a:r>
          </a:p>
        </p:txBody>
      </p:sp>
    </p:spTree>
    <p:extLst>
      <p:ext uri="{BB962C8B-B14F-4D97-AF65-F5344CB8AC3E}">
        <p14:creationId xmlns:p14="http://schemas.microsoft.com/office/powerpoint/2010/main" val="25630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928670"/>
            <a:ext cx="9144000" cy="5572164"/>
          </a:xfrm>
        </p:spPr>
        <p:txBody>
          <a:bodyPr/>
          <a:lstStyle/>
          <a:p>
            <a:r>
              <a:rPr lang="fr-FR" dirty="0" smtClean="0"/>
              <a:t>SM </a:t>
            </a:r>
            <a:r>
              <a:rPr lang="fr-FR" dirty="0" err="1" smtClean="0">
                <a:solidFill>
                  <a:srgbClr val="FF0000"/>
                </a:solidFill>
              </a:rPr>
              <a:t>tree</a:t>
            </a:r>
            <a:r>
              <a:rPr lang="fr-FR" dirty="0" smtClean="0">
                <a:solidFill>
                  <a:srgbClr val="FF0000"/>
                </a:solidFill>
              </a:rPr>
              <a:t>-</a:t>
            </a:r>
            <a:r>
              <a:rPr lang="fr-FR" dirty="0" err="1" smtClean="0">
                <a:solidFill>
                  <a:srgbClr val="FF0000"/>
                </a:solidFill>
              </a:rPr>
              <a:t>level</a:t>
            </a:r>
            <a:r>
              <a:rPr lang="fr-FR" dirty="0" smtClean="0"/>
              <a:t> </a:t>
            </a:r>
            <a:r>
              <a:rPr lang="fr-FR" dirty="0" err="1" smtClean="0"/>
              <a:t>prediction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W </a:t>
            </a:r>
            <a:r>
              <a:rPr lang="fr-FR" dirty="0" err="1" smtClean="0"/>
              <a:t>experimental</a:t>
            </a:r>
            <a:r>
              <a:rPr lang="fr-FR" dirty="0" smtClean="0"/>
              <a:t> production:</a:t>
            </a:r>
          </a:p>
          <a:p>
            <a:pPr lvl="1">
              <a:buFont typeface="Arial" pitchFamily="34" charset="0"/>
              <a:buChar char="•"/>
            </a:pPr>
            <a:r>
              <a:rPr lang="fr-FR" dirty="0" err="1" smtClean="0">
                <a:solidFill>
                  <a:srgbClr val="008000"/>
                </a:solidFill>
              </a:rPr>
              <a:t>Tevatron</a:t>
            </a:r>
            <a:r>
              <a:rPr lang="fr-FR" dirty="0" smtClean="0">
                <a:solidFill>
                  <a:srgbClr val="008000"/>
                </a:solidFill>
              </a:rPr>
              <a:t>:</a:t>
            </a:r>
            <a:r>
              <a:rPr lang="fr-FR" dirty="0" smtClean="0"/>
              <a:t> W </a:t>
            </a:r>
            <a:r>
              <a:rPr lang="fr-FR" dirty="0" err="1" smtClean="0"/>
              <a:t>events</a:t>
            </a:r>
            <a:endParaRPr lang="fr-FR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>
                <a:solidFill>
                  <a:srgbClr val="008000"/>
                </a:solidFill>
              </a:rPr>
              <a:t>LEP2:</a:t>
            </a:r>
            <a:r>
              <a:rPr lang="fr-FR" dirty="0" smtClean="0"/>
              <a:t> WW pairs</a:t>
            </a:r>
          </a:p>
          <a:p>
            <a:endParaRPr lang="fr-FR" dirty="0" smtClean="0"/>
          </a:p>
          <a:p>
            <a:r>
              <a:rPr lang="fr-FR" dirty="0" smtClean="0"/>
              <a:t>W mass </a:t>
            </a:r>
            <a:r>
              <a:rPr lang="fr-FR" dirty="0" err="1" smtClean="0"/>
              <a:t>measurement</a:t>
            </a:r>
            <a:r>
              <a:rPr lang="fr-FR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008000"/>
                </a:solidFill>
              </a:rPr>
              <a:t>reconstructed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endParaRPr lang="fr-FR" dirty="0" smtClean="0"/>
          </a:p>
          <a:p>
            <a:pPr lvl="1">
              <a:buNone/>
            </a:pPr>
            <a:r>
              <a:rPr lang="fr-FR" dirty="0" smtClean="0"/>
              <a:t>final-state </a:t>
            </a:r>
            <a:r>
              <a:rPr lang="fr-FR" dirty="0" err="1" smtClean="0">
                <a:solidFill>
                  <a:srgbClr val="008000"/>
                </a:solidFill>
              </a:rPr>
              <a:t>kinematic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err="1" smtClean="0">
                <a:solidFill>
                  <a:srgbClr val="008000"/>
                </a:solidFill>
              </a:rPr>
              <a:t>properties</a:t>
            </a:r>
            <a:endParaRPr lang="fr-FR" dirty="0" smtClean="0">
              <a:solidFill>
                <a:srgbClr val="008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 err="1" smtClean="0">
                <a:sym typeface="Symbol"/>
              </a:rPr>
              <a:t>from</a:t>
            </a:r>
            <a:r>
              <a:rPr lang="fr-FR" dirty="0" smtClean="0">
                <a:sym typeface="Symbol"/>
              </a:rPr>
              <a:t>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</a:t>
            </a:r>
            <a:r>
              <a:rPr lang="fr-FR" baseline="-25000" dirty="0" smtClean="0">
                <a:solidFill>
                  <a:srgbClr val="008000"/>
                </a:solidFill>
                <a:sym typeface="Symbol"/>
              </a:rPr>
              <a:t>WW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(S) </a:t>
            </a:r>
            <a:r>
              <a:rPr lang="fr-FR" dirty="0" err="1" smtClean="0">
                <a:sym typeface="Symbol"/>
              </a:rPr>
              <a:t>at</a:t>
            </a:r>
            <a:r>
              <a:rPr lang="fr-FR" dirty="0" smtClean="0">
                <a:sym typeface="Symbol"/>
              </a:rPr>
              <a:t> LEP2</a:t>
            </a:r>
            <a:endParaRPr lang="fr-FR" dirty="0" smtClean="0"/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title"/>
          </p:nvPr>
        </p:nvSpPr>
        <p:spPr>
          <a:xfrm>
            <a:off x="3428992" y="142876"/>
            <a:ext cx="2500330" cy="642918"/>
          </a:xfrm>
        </p:spPr>
        <p:txBody>
          <a:bodyPr/>
          <a:lstStyle/>
          <a:p>
            <a:r>
              <a:rPr lang="fr-FR" sz="2800" dirty="0" smtClean="0"/>
              <a:t>The W mass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885453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b="1" dirty="0" smtClean="0">
                <a:solidFill>
                  <a:srgbClr val="7030A0"/>
                </a:solidFill>
              </a:rPr>
              <a:t>Observables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6" name="Groupe 15"/>
          <p:cNvGrpSpPr/>
          <p:nvPr/>
        </p:nvGrpSpPr>
        <p:grpSpPr>
          <a:xfrm>
            <a:off x="4643406" y="1271571"/>
            <a:ext cx="4500594" cy="4729197"/>
            <a:chOff x="4143372" y="985819"/>
            <a:chExt cx="4500594" cy="4729197"/>
          </a:xfrm>
        </p:grpSpPr>
        <p:pic>
          <p:nvPicPr>
            <p:cNvPr id="9" name="Picture 2" descr="toto"/>
            <p:cNvPicPr>
              <a:picLocks noChangeAspect="1" noChangeArrowheads="1"/>
            </p:cNvPicPr>
            <p:nvPr/>
          </p:nvPicPr>
          <p:blipFill>
            <a:blip r:embed="rId3" cstate="print"/>
            <a:srcRect l="3846" r="9615" b="7627"/>
            <a:stretch>
              <a:fillRect/>
            </a:stretch>
          </p:blipFill>
          <p:spPr bwMode="auto">
            <a:xfrm>
              <a:off x="4143372" y="1350944"/>
              <a:ext cx="4500594" cy="4364072"/>
            </a:xfrm>
            <a:prstGeom prst="rect">
              <a:avLst/>
            </a:prstGeom>
            <a:noFill/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4789493" y="985819"/>
              <a:ext cx="3211531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fr-FR" dirty="0" smtClean="0">
                  <a:solidFill>
                    <a:srgbClr val="FF0000"/>
                  </a:solidFill>
                </a:rPr>
                <a:t>LEP: e</a:t>
              </a:r>
              <a:r>
                <a:rPr lang="fr-FR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dirty="0" smtClean="0">
                  <a:solidFill>
                    <a:srgbClr val="FF0000"/>
                  </a:solidFill>
                </a:rPr>
                <a:t>e</a:t>
              </a:r>
              <a:r>
                <a:rPr lang="fr-FR" baseline="30000" dirty="0" smtClean="0">
                  <a:solidFill>
                    <a:srgbClr val="FF0000"/>
                  </a:solidFill>
                </a:rPr>
                <a:t>-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>
                  <a:solidFill>
                    <a:srgbClr val="FF0000"/>
                  </a:solidFill>
                  <a:sym typeface="Symbol" pitchFamily="18" charset="2"/>
                </a:rPr>
                <a:t> </a:t>
              </a:r>
              <a:r>
                <a:rPr lang="fr-FR" dirty="0">
                  <a:solidFill>
                    <a:srgbClr val="FF0000"/>
                  </a:solidFill>
                </a:rPr>
                <a:t>W</a:t>
              </a:r>
              <a:r>
                <a:rPr lang="fr-FR" baseline="30000" dirty="0">
                  <a:solidFill>
                    <a:srgbClr val="FF0000"/>
                  </a:solidFill>
                </a:rPr>
                <a:t>+</a:t>
              </a:r>
              <a:r>
                <a:rPr lang="fr-FR" dirty="0">
                  <a:solidFill>
                    <a:srgbClr val="FF0000"/>
                  </a:solidFill>
                </a:rPr>
                <a:t> W</a:t>
              </a:r>
              <a:r>
                <a:rPr lang="fr-FR" baseline="30000" dirty="0">
                  <a:solidFill>
                    <a:srgbClr val="FF0000"/>
                  </a:solidFill>
                </a:rPr>
                <a:t>-</a:t>
              </a:r>
              <a:r>
                <a:rPr lang="fr-FR" dirty="0">
                  <a:solidFill>
                    <a:srgbClr val="FF0000"/>
                  </a:solidFill>
                </a:rPr>
                <a:t> </a:t>
              </a:r>
              <a:r>
                <a:rPr lang="fr-FR" dirty="0">
                  <a:solidFill>
                    <a:srgbClr val="FF0000"/>
                  </a:solidFill>
                  <a:sym typeface="Symbol" pitchFamily="18" charset="2"/>
                </a:rPr>
                <a:t> </a:t>
              </a:r>
              <a:r>
                <a:rPr lang="fr-FR" dirty="0">
                  <a:solidFill>
                    <a:srgbClr val="FF0000"/>
                  </a:solidFill>
                </a:rPr>
                <a:t>e</a:t>
              </a:r>
              <a:r>
                <a:rPr lang="fr-FR" baseline="30000" dirty="0">
                  <a:solidFill>
                    <a:srgbClr val="FF0000"/>
                  </a:solidFill>
                </a:rPr>
                <a:t>+</a:t>
              </a:r>
              <a:r>
                <a:rPr lang="fr-FR" b="1" dirty="0">
                  <a:solidFill>
                    <a:srgbClr val="FF0000"/>
                  </a:solidFill>
                  <a:sym typeface="Symbol" pitchFamily="18" charset="2"/>
                </a:rPr>
                <a:t></a:t>
              </a:r>
              <a:r>
                <a:rPr lang="fr-FR" b="1" baseline="30000" dirty="0">
                  <a:solidFill>
                    <a:srgbClr val="FF0000"/>
                  </a:solidFill>
                  <a:sym typeface="Symbol" pitchFamily="18" charset="2"/>
                </a:rPr>
                <a:t>-</a:t>
              </a:r>
              <a:r>
                <a:rPr lang="fr-FR" b="1" dirty="0" smtClean="0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endParaRPr lang="fr-FR" b="1" baseline="30000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cxnSp>
          <p:nvCxnSpPr>
            <p:cNvPr id="14" name="Connecteur droit 13"/>
            <p:cNvCxnSpPr/>
            <p:nvPr/>
          </p:nvCxnSpPr>
          <p:spPr bwMode="auto">
            <a:xfrm>
              <a:off x="7779256" y="1111085"/>
              <a:ext cx="14287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714348" y="1357298"/>
          <a:ext cx="3081338" cy="181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Equation" r:id="rId4" imgW="2565360" imgH="1511280" progId="Equation.3">
                  <p:embed/>
                </p:oleObj>
              </mc:Choice>
              <mc:Fallback>
                <p:oleObj name="Equation" r:id="rId4" imgW="2565360" imgH="15112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1357298"/>
                        <a:ext cx="3081338" cy="181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Object 10"/>
          <p:cNvGraphicFramePr>
            <a:graphicFrameLocks noChangeAspect="1"/>
          </p:cNvGraphicFramePr>
          <p:nvPr/>
        </p:nvGraphicFramePr>
        <p:xfrm>
          <a:off x="4845082" y="2430463"/>
          <a:ext cx="4227512" cy="199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Equation" r:id="rId4" imgW="3835080" imgH="1815840" progId="Equation.3">
                  <p:embed/>
                </p:oleObj>
              </mc:Choice>
              <mc:Fallback>
                <p:oleObj name="Equation" r:id="rId4" imgW="3835080" imgH="18158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082" y="2430463"/>
                        <a:ext cx="4227512" cy="1995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642918"/>
            <a:ext cx="9144000" cy="1000132"/>
          </a:xfrm>
        </p:spPr>
        <p:txBody>
          <a:bodyPr/>
          <a:lstStyle/>
          <a:p>
            <a:r>
              <a:rPr lang="fr-FR" dirty="0" smtClean="0"/>
              <a:t>W mass </a:t>
            </a:r>
            <a:r>
              <a:rPr lang="fr-FR" dirty="0" err="1" smtClean="0"/>
              <a:t>measurement</a:t>
            </a:r>
            <a:r>
              <a:rPr lang="fr-FR" dirty="0" smtClean="0"/>
              <a:t>: main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distributions of </a:t>
            </a:r>
            <a:r>
              <a:rPr lang="fr-FR" dirty="0" err="1" smtClean="0">
                <a:solidFill>
                  <a:srgbClr val="008000"/>
                </a:solidFill>
              </a:rPr>
              <a:t>reconstructed</a:t>
            </a:r>
            <a:r>
              <a:rPr lang="fr-FR" dirty="0" smtClean="0">
                <a:solidFill>
                  <a:srgbClr val="008000"/>
                </a:solidFill>
              </a:rPr>
              <a:t> W mass </a:t>
            </a:r>
            <a:r>
              <a:rPr lang="fr-FR" dirty="0" err="1" smtClean="0">
                <a:solidFill>
                  <a:srgbClr val="008000"/>
                </a:solidFill>
              </a:rPr>
              <a:t>estimators</a:t>
            </a:r>
            <a:endParaRPr lang="fr-FR" dirty="0" smtClean="0">
              <a:solidFill>
                <a:srgbClr val="008000"/>
              </a:solidFill>
            </a:endParaRPr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 l="1639" t="1751" r="3023" b="51851"/>
          <a:stretch>
            <a:fillRect/>
          </a:stretch>
        </p:blipFill>
        <p:spPr bwMode="auto">
          <a:xfrm>
            <a:off x="0" y="2071678"/>
            <a:ext cx="450535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" y="5857892"/>
            <a:ext cx="50720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‘First </a:t>
            </a:r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run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 II </a:t>
            </a:r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measurement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 of the W boson mass’, </a:t>
            </a:r>
          </a:p>
          <a:p>
            <a:r>
              <a:rPr lang="fr-FR" sz="1800" i="1" dirty="0" smtClean="0">
                <a:solidFill>
                  <a:srgbClr val="008000"/>
                </a:solidFill>
                <a:latin typeface="Arial" charset="0"/>
              </a:rPr>
              <a:t>Phys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. </a:t>
            </a:r>
            <a:r>
              <a:rPr lang="fr-FR" sz="1800" i="1" dirty="0" err="1">
                <a:solidFill>
                  <a:srgbClr val="008000"/>
                </a:solidFill>
                <a:latin typeface="Arial" charset="0"/>
              </a:rPr>
              <a:t>Rev</a:t>
            </a:r>
            <a:r>
              <a:rPr lang="fr-FR" sz="1800" i="1" dirty="0">
                <a:solidFill>
                  <a:srgbClr val="008000"/>
                </a:solidFill>
                <a:latin typeface="Arial" charset="0"/>
              </a:rPr>
              <a:t>. D 77, 112001 (2008).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357950" y="3500438"/>
            <a:ext cx="2714612" cy="928694"/>
          </a:xfrm>
          <a:prstGeom prst="rect">
            <a:avLst/>
          </a:prstGeom>
          <a:noFill/>
          <a:ln w="57150">
            <a:solidFill>
              <a:srgbClr val="99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2928926" y="2143116"/>
            <a:ext cx="13901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  <a:latin typeface="+mj-lt"/>
              </a:rPr>
              <a:t>CDF </a:t>
            </a:r>
            <a:r>
              <a:rPr lang="fr-FR" sz="1200" dirty="0">
                <a:solidFill>
                  <a:srgbClr val="000000"/>
                </a:solidFill>
                <a:latin typeface="+mj-lt"/>
              </a:rPr>
              <a:t> </a:t>
            </a:r>
            <a:endParaRPr lang="fr-FR" sz="1200" dirty="0" smtClean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fr-FR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+mj-lt"/>
                <a:sym typeface="Symbol" pitchFamily="18" charset="2"/>
              </a:rPr>
              <a:t> L </a:t>
            </a:r>
            <a:r>
              <a:rPr lang="fr-FR" sz="1200" dirty="0" err="1">
                <a:solidFill>
                  <a:srgbClr val="000000"/>
                </a:solidFill>
                <a:latin typeface="+mj-lt"/>
                <a:sym typeface="Symbol" pitchFamily="18" charset="2"/>
              </a:rPr>
              <a:t>dt</a:t>
            </a:r>
            <a:r>
              <a:rPr lang="fr-FR" sz="1200" dirty="0">
                <a:solidFill>
                  <a:srgbClr val="000000"/>
                </a:solidFill>
                <a:latin typeface="+mj-lt"/>
                <a:sym typeface="Symbol" pitchFamily="18" charset="2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+mj-lt"/>
                <a:cs typeface="Arial" charset="0"/>
                <a:sym typeface="Symbol" pitchFamily="18" charset="2"/>
              </a:rPr>
              <a:t>~ 200 </a:t>
            </a:r>
            <a:r>
              <a:rPr lang="fr-FR" sz="1200" dirty="0" err="1">
                <a:solidFill>
                  <a:srgbClr val="000000"/>
                </a:solidFill>
                <a:latin typeface="+mj-lt"/>
                <a:cs typeface="Arial" charset="0"/>
                <a:sym typeface="Symbol" pitchFamily="18" charset="2"/>
              </a:rPr>
              <a:t>pb</a:t>
            </a:r>
            <a:r>
              <a:rPr lang="fr-FR" sz="1200" baseline="30000" dirty="0">
                <a:solidFill>
                  <a:srgbClr val="000000"/>
                </a:solidFill>
                <a:latin typeface="+mj-lt"/>
                <a:cs typeface="Arial" charset="0"/>
                <a:sym typeface="Symbol" pitchFamily="18" charset="2"/>
              </a:rPr>
              <a:t>-1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588224" y="4797152"/>
            <a:ext cx="2013693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dirty="0">
                <a:solidFill>
                  <a:srgbClr val="008000"/>
                </a:solidFill>
                <a:latin typeface="+mj-lt"/>
              </a:rPr>
              <a:t>LEP </a:t>
            </a:r>
            <a:r>
              <a:rPr lang="fr-FR" sz="1800" dirty="0" smtClean="0">
                <a:solidFill>
                  <a:srgbClr val="008000"/>
                </a:solidFill>
                <a:latin typeface="+mj-lt"/>
              </a:rPr>
              <a:t>EWWG-2011</a:t>
            </a:r>
            <a:endParaRPr lang="fr-FR" sz="1800" dirty="0">
              <a:solidFill>
                <a:srgbClr val="008000"/>
              </a:solidFill>
              <a:latin typeface="+mj-lt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928662" y="1643050"/>
            <a:ext cx="2854341" cy="369332"/>
            <a:chOff x="928662" y="1928802"/>
            <a:chExt cx="2854341" cy="369332"/>
          </a:xfrm>
        </p:grpSpPr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928662" y="1928802"/>
              <a:ext cx="2854341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fr-FR" dirty="0" err="1" smtClean="0">
                  <a:solidFill>
                    <a:srgbClr val="FF0000"/>
                  </a:solidFill>
                </a:rPr>
                <a:t>Tevatron</a:t>
              </a:r>
              <a:r>
                <a:rPr lang="fr-FR" dirty="0" smtClean="0">
                  <a:solidFill>
                    <a:srgbClr val="FF0000"/>
                  </a:solidFill>
                </a:rPr>
                <a:t>: pp</a:t>
              </a:r>
              <a:r>
                <a:rPr lang="fr-FR" dirty="0" smtClean="0">
                  <a:solidFill>
                    <a:srgbClr val="FF0000"/>
                  </a:solidFill>
                  <a:sym typeface="Symbol" pitchFamily="18" charset="2"/>
                </a:rPr>
                <a:t> </a:t>
              </a:r>
              <a:r>
                <a:rPr lang="fr-FR" dirty="0" smtClean="0">
                  <a:solidFill>
                    <a:srgbClr val="FF0000"/>
                  </a:solidFill>
                </a:rPr>
                <a:t>W </a:t>
              </a:r>
              <a:r>
                <a:rPr lang="fr-FR" dirty="0">
                  <a:solidFill>
                    <a:srgbClr val="FF0000"/>
                  </a:solidFill>
                  <a:sym typeface="Symbol" pitchFamily="18" charset="2"/>
                </a:rPr>
                <a:t> </a:t>
              </a:r>
              <a:r>
                <a:rPr lang="fr-FR" b="1" dirty="0" smtClean="0">
                  <a:solidFill>
                    <a:srgbClr val="FF0000"/>
                  </a:solidFill>
                  <a:sym typeface="Symbol" pitchFamily="18" charset="2"/>
                </a:rPr>
                <a:t></a:t>
              </a:r>
              <a:endParaRPr lang="fr-FR" b="1" baseline="30000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 bwMode="auto">
            <a:xfrm>
              <a:off x="2214546" y="2029146"/>
              <a:ext cx="14287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ZoneTexte 19"/>
          <p:cNvSpPr txBox="1"/>
          <p:nvPr/>
        </p:nvSpPr>
        <p:spPr>
          <a:xfrm>
            <a:off x="5643570" y="1714488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3399"/>
                </a:solidFill>
                <a:sym typeface="Symbol"/>
              </a:rPr>
              <a:t>W boson mass (</a:t>
            </a:r>
            <a:r>
              <a:rPr lang="fr-FR" sz="2400" dirty="0" err="1" smtClean="0">
                <a:solidFill>
                  <a:srgbClr val="003399"/>
                </a:solidFill>
                <a:sym typeface="Symbol"/>
              </a:rPr>
              <a:t>GeV</a:t>
            </a:r>
            <a:r>
              <a:rPr lang="fr-FR" sz="2400" dirty="0" smtClean="0">
                <a:solidFill>
                  <a:srgbClr val="003399"/>
                </a:solidFill>
                <a:sym typeface="Symbo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71406" y="1000108"/>
            <a:ext cx="8929718" cy="5715040"/>
          </a:xfrm>
        </p:spPr>
        <p:txBody>
          <a:bodyPr/>
          <a:lstStyle/>
          <a:p>
            <a:r>
              <a:rPr lang="fr-FR" sz="2400" dirty="0" smtClean="0"/>
              <a:t>Most </a:t>
            </a:r>
            <a:r>
              <a:rPr lang="fr-FR" sz="2400" dirty="0" err="1" smtClean="0"/>
              <a:t>precisely</a:t>
            </a:r>
            <a:r>
              <a:rPr lang="fr-FR" sz="2400" dirty="0" smtClean="0"/>
              <a:t> </a:t>
            </a:r>
            <a:r>
              <a:rPr lang="fr-FR" sz="2400" dirty="0" err="1" smtClean="0"/>
              <a:t>measured</a:t>
            </a:r>
            <a:r>
              <a:rPr lang="fr-FR" sz="2400" dirty="0" smtClean="0"/>
              <a:t> in e</a:t>
            </a:r>
            <a:r>
              <a:rPr lang="fr-FR" sz="2400" baseline="30000" dirty="0" smtClean="0"/>
              <a:t>+</a:t>
            </a:r>
            <a:r>
              <a:rPr lang="fr-FR" sz="2400" dirty="0" smtClean="0"/>
              <a:t>e</a:t>
            </a:r>
            <a:r>
              <a:rPr lang="fr-FR" sz="2400" baseline="30000" dirty="0" smtClean="0"/>
              <a:t>-</a:t>
            </a:r>
            <a:r>
              <a:rPr lang="fr-FR" sz="2400" dirty="0" smtClean="0"/>
              <a:t> collisions </a:t>
            </a:r>
            <a:r>
              <a:rPr lang="fr-FR" sz="2400" dirty="0" err="1" smtClean="0"/>
              <a:t>at</a:t>
            </a:r>
            <a:r>
              <a:rPr lang="fr-FR" sz="2400" dirty="0" smtClean="0"/>
              <a:t> </a:t>
            </a:r>
            <a:r>
              <a:rPr lang="fr-FR" sz="2400" dirty="0" smtClean="0">
                <a:sym typeface="Symbol"/>
              </a:rPr>
              <a:t>S ~ </a:t>
            </a:r>
            <a:r>
              <a:rPr lang="fr-FR" sz="2400" dirty="0" smtClean="0"/>
              <a:t>91 </a:t>
            </a:r>
            <a:r>
              <a:rPr lang="fr-FR" sz="2400" dirty="0" err="1" smtClean="0"/>
              <a:t>GeV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SM </a:t>
            </a:r>
            <a:r>
              <a:rPr lang="fr-FR" sz="2400" dirty="0" err="1" smtClean="0">
                <a:solidFill>
                  <a:srgbClr val="FF0000"/>
                </a:solidFill>
              </a:rPr>
              <a:t>tree</a:t>
            </a:r>
            <a:r>
              <a:rPr lang="fr-FR" sz="2400" dirty="0" smtClean="0">
                <a:solidFill>
                  <a:srgbClr val="FF0000"/>
                </a:solidFill>
              </a:rPr>
              <a:t>-</a:t>
            </a:r>
            <a:r>
              <a:rPr lang="fr-FR" sz="2400" dirty="0" err="1" smtClean="0">
                <a:solidFill>
                  <a:srgbClr val="FF0000"/>
                </a:solidFill>
              </a:rPr>
              <a:t>level</a:t>
            </a:r>
            <a:r>
              <a:rPr lang="fr-FR" sz="2400" dirty="0" smtClean="0"/>
              <a:t> </a:t>
            </a:r>
            <a:r>
              <a:rPr lang="fr-FR" sz="2400" dirty="0" err="1" smtClean="0"/>
              <a:t>prediction</a:t>
            </a:r>
            <a:r>
              <a:rPr lang="fr-FR" sz="2400" dirty="0" smtClean="0"/>
              <a:t> for </a:t>
            </a:r>
            <a:r>
              <a:rPr lang="fr-FR" sz="2400" dirty="0" smtClean="0">
                <a:solidFill>
                  <a:srgbClr val="008000"/>
                </a:solidFill>
              </a:rPr>
              <a:t>e</a:t>
            </a:r>
            <a:r>
              <a:rPr lang="fr-FR" sz="2400" baseline="30000" dirty="0" smtClean="0">
                <a:solidFill>
                  <a:srgbClr val="008000"/>
                </a:solidFill>
              </a:rPr>
              <a:t>+</a:t>
            </a:r>
            <a:r>
              <a:rPr lang="fr-FR" sz="2400" dirty="0" smtClean="0">
                <a:solidFill>
                  <a:srgbClr val="008000"/>
                </a:solidFill>
              </a:rPr>
              <a:t>e</a:t>
            </a:r>
            <a:r>
              <a:rPr lang="fr-FR" sz="2400" baseline="30000" dirty="0" smtClean="0">
                <a:solidFill>
                  <a:srgbClr val="008000"/>
                </a:solidFill>
              </a:rPr>
              <a:t>-</a:t>
            </a:r>
            <a:r>
              <a:rPr lang="fr-FR" sz="2400" dirty="0" smtClean="0">
                <a:solidFill>
                  <a:srgbClr val="008000"/>
                </a:solidFill>
              </a:rPr>
              <a:t> 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 Z*  </a:t>
            </a:r>
            <a:r>
              <a:rPr lang="fr-FR" sz="2400" dirty="0" err="1" smtClean="0">
                <a:solidFill>
                  <a:srgbClr val="008000"/>
                </a:solidFill>
                <a:sym typeface="Symbol"/>
              </a:rPr>
              <a:t>two</a:t>
            </a:r>
            <a:r>
              <a:rPr lang="fr-FR" sz="2400" dirty="0" smtClean="0">
                <a:solidFill>
                  <a:srgbClr val="008000"/>
                </a:solidFill>
                <a:sym typeface="Symbol"/>
              </a:rPr>
              <a:t> fermions </a:t>
            </a:r>
            <a:r>
              <a:rPr lang="fr-FR" dirty="0" smtClean="0">
                <a:solidFill>
                  <a:srgbClr val="008000"/>
                </a:solidFill>
                <a:sym typeface="Symbol"/>
              </a:rPr>
              <a:t>                                                </a:t>
            </a:r>
          </a:p>
          <a:p>
            <a:endParaRPr lang="fr-FR" dirty="0" smtClean="0">
              <a:solidFill>
                <a:srgbClr val="008000"/>
              </a:solidFill>
              <a:sym typeface="Symbol"/>
            </a:endParaRPr>
          </a:p>
          <a:p>
            <a:pPr>
              <a:buNone/>
            </a:pPr>
            <a:r>
              <a:rPr lang="fr-FR" dirty="0" smtClean="0">
                <a:sym typeface="Symbol"/>
              </a:rPr>
              <a:t>                                                          </a:t>
            </a:r>
            <a:r>
              <a:rPr lang="fr-FR" b="1" dirty="0" smtClean="0">
                <a:sym typeface="Symbol"/>
              </a:rPr>
              <a:t>=</a:t>
            </a: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>
              <a:buNone/>
            </a:pPr>
            <a:endParaRPr lang="fr-FR" dirty="0" smtClean="0">
              <a:sym typeface="Symbol"/>
            </a:endParaRPr>
          </a:p>
          <a:p>
            <a:pPr algn="r">
              <a:buNone/>
            </a:pPr>
            <a:endParaRPr lang="fr-FR" dirty="0" smtClean="0">
              <a:sym typeface="Symbol"/>
            </a:endParaRPr>
          </a:p>
          <a:p>
            <a:pPr algn="r">
              <a:buNone/>
            </a:pPr>
            <a:r>
              <a:rPr lang="fr-FR" sz="2400" dirty="0" err="1" smtClean="0">
                <a:sym typeface="Symbol"/>
              </a:rPr>
              <a:t>Propagator</a:t>
            </a:r>
            <a:r>
              <a:rPr lang="fr-FR" sz="2400" dirty="0" smtClean="0">
                <a:sym typeface="Symbol"/>
              </a:rPr>
              <a:t> in </a:t>
            </a:r>
            <a:r>
              <a:rPr lang="fr-FR" sz="2400" dirty="0" err="1" smtClean="0">
                <a:sym typeface="Symbol"/>
              </a:rPr>
              <a:t>unitary</a:t>
            </a:r>
            <a:r>
              <a:rPr lang="fr-FR" sz="2400" dirty="0" smtClean="0">
                <a:sym typeface="Symbol"/>
              </a:rPr>
              <a:t> gauge          </a:t>
            </a:r>
          </a:p>
          <a:p>
            <a:pPr algn="r">
              <a:buNone/>
            </a:pPr>
            <a:r>
              <a:rPr lang="fr-FR" sz="2400" dirty="0" smtClean="0">
                <a:sym typeface="Symbol"/>
              </a:rPr>
              <a:t>&amp; </a:t>
            </a:r>
            <a:r>
              <a:rPr lang="fr-FR" sz="2400" dirty="0" err="1" smtClean="0">
                <a:sym typeface="Symbol"/>
              </a:rPr>
              <a:t>Breit</a:t>
            </a:r>
            <a:r>
              <a:rPr lang="fr-FR" sz="2400" dirty="0" smtClean="0">
                <a:sym typeface="Symbol"/>
              </a:rPr>
              <a:t>-Wigner approximation</a:t>
            </a:r>
          </a:p>
          <a:p>
            <a:pPr>
              <a:buNone/>
            </a:pPr>
            <a:r>
              <a:rPr lang="fr-FR" sz="2400" dirty="0" smtClean="0">
                <a:sym typeface="Symbol"/>
              </a:rPr>
              <a:t>                                                        </a:t>
            </a:r>
            <a:r>
              <a:rPr lang="fr-FR" sz="2400" u="sng" dirty="0" smtClean="0">
                <a:solidFill>
                  <a:srgbClr val="FF0000"/>
                </a:solidFill>
                <a:sym typeface="Symbol"/>
              </a:rPr>
              <a:t>Note:</a:t>
            </a:r>
            <a:r>
              <a:rPr lang="fr-FR" sz="2400" dirty="0" smtClean="0">
                <a:sym typeface="Symbol"/>
              </a:rPr>
              <a:t>  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k</a:t>
            </a:r>
            <a:r>
              <a:rPr lang="fr-FR" sz="2400" baseline="30000" dirty="0" smtClean="0">
                <a:solidFill>
                  <a:srgbClr val="FF0000"/>
                </a:solidFill>
                <a:sym typeface="Symbol"/>
              </a:rPr>
              <a:t>2 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= (M</a:t>
            </a:r>
            <a:r>
              <a:rPr lang="fr-FR" sz="2400" baseline="-25000" dirty="0" smtClean="0">
                <a:solidFill>
                  <a:srgbClr val="FF0000"/>
                </a:solidFill>
                <a:sym typeface="Symbol"/>
              </a:rPr>
              <a:t>Z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*)</a:t>
            </a:r>
            <a:r>
              <a:rPr lang="fr-FR" sz="2400" baseline="30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lang="fr-FR" sz="2400" dirty="0" smtClean="0">
                <a:solidFill>
                  <a:srgbClr val="FF0000"/>
                </a:solidFill>
                <a:sym typeface="Symbol"/>
              </a:rPr>
              <a:t> = (s)</a:t>
            </a:r>
            <a:r>
              <a:rPr lang="fr-FR" sz="2400" baseline="30000" dirty="0" smtClean="0">
                <a:solidFill>
                  <a:srgbClr val="FF0000"/>
                </a:solidFill>
                <a:sym typeface="Symbol"/>
              </a:rPr>
              <a:t>2</a:t>
            </a:r>
            <a:endParaRPr lang="fr-FR" sz="2400" baseline="30000" dirty="0" smtClean="0">
              <a:solidFill>
                <a:srgbClr val="FF000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pPr lvl="1"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FontTx/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None/>
            </a:pPr>
            <a:endParaRPr lang="fr-FR" sz="2200" dirty="0" smtClean="0"/>
          </a:p>
          <a:p>
            <a:pPr lvl="1">
              <a:buFontTx/>
              <a:buNone/>
            </a:pPr>
            <a:r>
              <a:rPr lang="fr-FR" sz="2200" dirty="0" smtClean="0"/>
              <a:t>               </a:t>
            </a:r>
            <a:endParaRPr lang="fr-FR" sz="2200" dirty="0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title"/>
          </p:nvPr>
        </p:nvSpPr>
        <p:spPr>
          <a:xfrm>
            <a:off x="2000232" y="142852"/>
            <a:ext cx="4857784" cy="642918"/>
          </a:xfrm>
        </p:spPr>
        <p:txBody>
          <a:bodyPr/>
          <a:lstStyle/>
          <a:p>
            <a:r>
              <a:rPr lang="fr-FR" sz="2800" dirty="0" smtClean="0"/>
              <a:t>The Z mass and </a:t>
            </a:r>
            <a:r>
              <a:rPr lang="fr-FR" sz="2800" u="sng" dirty="0" err="1" smtClean="0"/>
              <a:t>lineshape</a:t>
            </a:r>
            <a:endParaRPr lang="fr-FR" sz="2800" u="sng" dirty="0"/>
          </a:p>
        </p:txBody>
      </p:sp>
      <p:pic>
        <p:nvPicPr>
          <p:cNvPr id="15" name="Image 14" descr="force_ann.jpg"/>
          <p:cNvPicPr>
            <a:picLocks noChangeAspect="1"/>
          </p:cNvPicPr>
          <p:nvPr/>
        </p:nvPicPr>
        <p:blipFill>
          <a:blip r:embed="rId4" cstate="print"/>
          <a:srcRect t="80362" r="61130" b="994"/>
          <a:stretch>
            <a:fillRect/>
          </a:stretch>
        </p:blipFill>
        <p:spPr>
          <a:xfrm>
            <a:off x="571472" y="2357430"/>
            <a:ext cx="3143272" cy="2311229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B8B43-D786-4B8F-83DE-8ED6FA035A92}" type="slidenum">
              <a:rPr lang="en-US" smtClean="0"/>
              <a:pPr/>
              <a:t>9</a:t>
            </a:fld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/>
        </p:nvGraphicFramePr>
        <p:xfrm>
          <a:off x="571472" y="5143512"/>
          <a:ext cx="3167062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5" name="Equation" r:id="rId5" imgW="2158920" imgH="685800" progId="Equation.3">
                  <p:embed/>
                </p:oleObj>
              </mc:Choice>
              <mc:Fallback>
                <p:oleObj name="Equation" r:id="rId5" imgW="215892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143512"/>
                        <a:ext cx="3167062" cy="823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301"/>
              </p:ext>
            </p:extLst>
          </p:nvPr>
        </p:nvGraphicFramePr>
        <p:xfrm>
          <a:off x="5357818" y="2518792"/>
          <a:ext cx="30718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6" name="Equation" r:id="rId7" imgW="2565360" imgH="698400" progId="Equation.3">
                  <p:embed/>
                </p:oleObj>
              </mc:Choice>
              <mc:Fallback>
                <p:oleObj name="Equation" r:id="rId7" imgW="2565360" imgH="698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2518792"/>
                        <a:ext cx="307181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Ellipse 16"/>
          <p:cNvSpPr/>
          <p:nvPr/>
        </p:nvSpPr>
        <p:spPr bwMode="auto">
          <a:xfrm>
            <a:off x="1571604" y="3429000"/>
            <a:ext cx="214314" cy="214314"/>
          </a:xfrm>
          <a:prstGeom prst="ellipse">
            <a:avLst/>
          </a:prstGeom>
          <a:solidFill>
            <a:srgbClr val="FF00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 bwMode="auto">
          <a:xfrm>
            <a:off x="2428860" y="3429000"/>
            <a:ext cx="214314" cy="214314"/>
          </a:xfrm>
          <a:prstGeom prst="ellipse">
            <a:avLst/>
          </a:prstGeom>
          <a:solidFill>
            <a:srgbClr val="FF00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68024" y="3314642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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714612" y="3286124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sym typeface="Symbol"/>
              </a:rPr>
              <a:t></a:t>
            </a:r>
          </a:p>
        </p:txBody>
      </p:sp>
      <p:sp>
        <p:nvSpPr>
          <p:cNvPr id="21" name="Ellipse 20"/>
          <p:cNvSpPr/>
          <p:nvPr/>
        </p:nvSpPr>
        <p:spPr bwMode="auto">
          <a:xfrm>
            <a:off x="4643438" y="2854646"/>
            <a:ext cx="214314" cy="214314"/>
          </a:xfrm>
          <a:prstGeom prst="ellipse">
            <a:avLst/>
          </a:prstGeom>
          <a:solidFill>
            <a:srgbClr val="FF00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17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412071"/>
              </p:ext>
            </p:extLst>
          </p:nvPr>
        </p:nvGraphicFramePr>
        <p:xfrm>
          <a:off x="4143372" y="3724449"/>
          <a:ext cx="478948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7" name="Equation" r:id="rId9" imgW="4000320" imgH="774360" progId="Equation.3">
                  <p:embed/>
                </p:oleObj>
              </mc:Choice>
              <mc:Fallback>
                <p:oleObj name="Equation" r:id="rId9" imgW="4000320" imgH="7743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724449"/>
                        <a:ext cx="4789487" cy="928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Connecteur droit avec flèche 24"/>
          <p:cNvCxnSpPr/>
          <p:nvPr/>
        </p:nvCxnSpPr>
        <p:spPr bwMode="auto">
          <a:xfrm rot="5400000">
            <a:off x="1535885" y="4536289"/>
            <a:ext cx="1214446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3399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6" name="ZoneTexte 25"/>
          <p:cNvSpPr txBox="1"/>
          <p:nvPr/>
        </p:nvSpPr>
        <p:spPr>
          <a:xfrm>
            <a:off x="4143372" y="528638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3399"/>
                </a:solidFill>
                <a:sym typeface="Symbol"/>
              </a:rPr>
              <a:t>=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143240" y="6143644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total </a:t>
            </a:r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width</a:t>
            </a:r>
            <a:endParaRPr lang="fr-FR" sz="2000" dirty="0" smtClean="0">
              <a:solidFill>
                <a:srgbClr val="003399"/>
              </a:solidFill>
              <a:sym typeface="Symbol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14282" y="6143644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3399"/>
                </a:solidFill>
                <a:sym typeface="Symbol"/>
              </a:rPr>
              <a:t>reference</a:t>
            </a:r>
            <a:r>
              <a:rPr lang="fr-FR" sz="2000" dirty="0" smtClean="0">
                <a:solidFill>
                  <a:srgbClr val="003399"/>
                </a:solidFill>
                <a:sym typeface="Symbol"/>
              </a:rPr>
              <a:t> mass</a:t>
            </a:r>
          </a:p>
        </p:txBody>
      </p:sp>
      <p:sp>
        <p:nvSpPr>
          <p:cNvPr id="32" name="Forme libre 31"/>
          <p:cNvSpPr/>
          <p:nvPr/>
        </p:nvSpPr>
        <p:spPr bwMode="auto">
          <a:xfrm>
            <a:off x="2928926" y="5929330"/>
            <a:ext cx="232229" cy="357414"/>
          </a:xfrm>
          <a:custGeom>
            <a:avLst/>
            <a:gdLst>
              <a:gd name="connsiteX0" fmla="*/ 232229 w 232229"/>
              <a:gd name="connsiteY0" fmla="*/ 315686 h 357414"/>
              <a:gd name="connsiteX1" fmla="*/ 36286 w 232229"/>
              <a:gd name="connsiteY1" fmla="*/ 304800 h 357414"/>
              <a:gd name="connsiteX2" fmla="*/ 14514 w 232229"/>
              <a:gd name="connsiteY2" fmla="*/ 0 h 35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229" h="357414">
                <a:moveTo>
                  <a:pt x="232229" y="315686"/>
                </a:moveTo>
                <a:cubicBezTo>
                  <a:pt x="152400" y="336550"/>
                  <a:pt x="72572" y="357414"/>
                  <a:pt x="36286" y="304800"/>
                </a:cubicBezTo>
                <a:cubicBezTo>
                  <a:pt x="0" y="252186"/>
                  <a:pt x="7257" y="126093"/>
                  <a:pt x="14514" y="0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2107938" y="3028890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99"/>
                </a:solidFill>
                <a:sym typeface="Symbol"/>
              </a:rPr>
              <a:t>*</a:t>
            </a:r>
          </a:p>
        </p:txBody>
      </p:sp>
      <p:cxnSp>
        <p:nvCxnSpPr>
          <p:cNvPr id="35" name="Connecteur droit avec flèche 34"/>
          <p:cNvCxnSpPr/>
          <p:nvPr/>
        </p:nvCxnSpPr>
        <p:spPr bwMode="auto">
          <a:xfrm rot="5400000" flipH="1" flipV="1">
            <a:off x="1571604" y="5929330"/>
            <a:ext cx="285752" cy="2857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">
  <a:themeElements>
    <a:clrScheme name="">
      <a:dk1>
        <a:srgbClr val="FFFFFF"/>
      </a:dk1>
      <a:lt1>
        <a:srgbClr val="FFFFFF"/>
      </a:lt1>
      <a:dk2>
        <a:srgbClr val="003399"/>
      </a:dk2>
      <a:lt2>
        <a:srgbClr val="FF6600"/>
      </a:lt2>
      <a:accent1>
        <a:srgbClr val="6699FF"/>
      </a:accent1>
      <a:accent2>
        <a:srgbClr val="FFFF00"/>
      </a:accent2>
      <a:accent3>
        <a:srgbClr val="FFFFFF"/>
      </a:accent3>
      <a:accent4>
        <a:srgbClr val="DADADA"/>
      </a:accent4>
      <a:accent5>
        <a:srgbClr val="B8CAFF"/>
      </a:accent5>
      <a:accent6>
        <a:srgbClr val="E7E700"/>
      </a:accent6>
      <a:hlink>
        <a:srgbClr val="FF6600"/>
      </a:hlink>
      <a:folHlink>
        <a:srgbClr val="660066"/>
      </a:folHlink>
    </a:clrScheme>
    <a:fontScheme name="Generic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wrap="none" rtlCol="0" anchor="ctr">
        <a:spAutoFit/>
      </a:bodyPr>
      <a:lstStyle>
        <a:defPPr algn="ctr">
          <a:defRPr dirty="0" smtClean="0">
            <a:solidFill>
              <a:srgbClr val="FF0000"/>
            </a:solidFill>
          </a:defRPr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000" dirty="0" err="1" smtClean="0">
            <a:solidFill>
              <a:srgbClr val="003399"/>
            </a:solidFill>
            <a:sym typeface="Symbol"/>
          </a:defRPr>
        </a:defPPr>
      </a:lstStyle>
    </a:tx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5648</TotalTime>
  <Words>2451</Words>
  <Application>Microsoft Office PowerPoint</Application>
  <PresentationFormat>Affichage à l'écran (4:3)</PresentationFormat>
  <Paragraphs>869</Paragraphs>
  <Slides>53</Slides>
  <Notes>10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53</vt:i4>
      </vt:variant>
    </vt:vector>
  </HeadingPairs>
  <TitlesOfParts>
    <vt:vector size="56" baseType="lpstr">
      <vt:lpstr>Generic</vt:lpstr>
      <vt:lpstr>Equation</vt:lpstr>
      <vt:lpstr>Microsoft Equation 3.0</vt:lpstr>
      <vt:lpstr>Electroweak interaction</vt:lpstr>
      <vt:lpstr>Lecture 3</vt:lpstr>
      <vt:lpstr>The pre-LEP era</vt:lpstr>
      <vt:lpstr>Présentation PowerPoint</vt:lpstr>
      <vt:lpstr>Présentation PowerPoint</vt:lpstr>
      <vt:lpstr>The era of precision tests</vt:lpstr>
      <vt:lpstr>The W mass</vt:lpstr>
      <vt:lpstr>Présentation PowerPoint</vt:lpstr>
      <vt:lpstr>The Z mass and lineshape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Asymmetries</vt:lpstr>
      <vt:lpstr>Présentation PowerPoint</vt:lpstr>
      <vt:lpstr>Présentation PowerPoint</vt:lpstr>
      <vt:lpstr>Summary 1: electroweak observables</vt:lpstr>
      <vt:lpstr>Summary 2: electroweak measurements</vt:lpstr>
      <vt:lpstr>Présentation PowerPoint</vt:lpstr>
      <vt:lpstr>Présentation PowerPoint</vt:lpstr>
      <vt:lpstr>"Radiative corrections"</vt:lpstr>
      <vt:lpstr>QED corrections</vt:lpstr>
      <vt:lpstr>Présentation PowerPoint</vt:lpstr>
      <vt:lpstr>Présentation PowerPoint</vt:lpstr>
      <vt:lpstr>Weak corrections</vt:lpstr>
      <vt:lpstr> propagator corrections</vt:lpstr>
      <vt:lpstr> propagator corrections</vt:lpstr>
      <vt:lpstr>Présentation PowerPoint</vt:lpstr>
      <vt:lpstr>W propagator corrections</vt:lpstr>
      <vt:lpstr>Back to (simple) test of the W mass prediction </vt:lpstr>
      <vt:lpstr>Présentation PowerPoint</vt:lpstr>
      <vt:lpstr>Summary 3: weak corrections</vt:lpstr>
      <vt:lpstr>Summary 3: weak corrections</vt:lpstr>
      <vt:lpstr>Présentation PowerPoint</vt:lpstr>
      <vt:lpstr>Tests of the SM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Fit of Standard Model parameters</vt:lpstr>
      <vt:lpstr>Présentation PowerPoint</vt:lpstr>
      <vt:lpstr>Conclusions</vt:lpstr>
      <vt:lpstr>BACK-UP SLIDES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Particules élémentaires et interactions fondamentales</dc:title>
  <dc:creator>ruhlman</dc:creator>
  <cp:lastModifiedBy>Ruhlmann-Kleider Vanina</cp:lastModifiedBy>
  <cp:revision>545</cp:revision>
  <dcterms:created xsi:type="dcterms:W3CDTF">2009-10-01T09:05:04Z</dcterms:created>
  <dcterms:modified xsi:type="dcterms:W3CDTF">2011-10-06T10:30:10Z</dcterms:modified>
</cp:coreProperties>
</file>