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93" r:id="rId3"/>
    <p:sldId id="275" r:id="rId4"/>
    <p:sldId id="297" r:id="rId5"/>
    <p:sldId id="295" r:id="rId6"/>
    <p:sldId id="296" r:id="rId7"/>
    <p:sldId id="299" r:id="rId8"/>
    <p:sldId id="300" r:id="rId9"/>
    <p:sldId id="301" r:id="rId10"/>
    <p:sldId id="308" r:id="rId11"/>
    <p:sldId id="310" r:id="rId12"/>
    <p:sldId id="311" r:id="rId13"/>
    <p:sldId id="312" r:id="rId14"/>
    <p:sldId id="317" r:id="rId15"/>
    <p:sldId id="314" r:id="rId16"/>
    <p:sldId id="315" r:id="rId17"/>
    <p:sldId id="316" r:id="rId18"/>
    <p:sldId id="323" r:id="rId19"/>
    <p:sldId id="330" r:id="rId20"/>
    <p:sldId id="318" r:id="rId21"/>
    <p:sldId id="320" r:id="rId22"/>
    <p:sldId id="321" r:id="rId23"/>
    <p:sldId id="322" r:id="rId24"/>
    <p:sldId id="313" r:id="rId25"/>
    <p:sldId id="324" r:id="rId26"/>
    <p:sldId id="325" r:id="rId27"/>
    <p:sldId id="326" r:id="rId28"/>
    <p:sldId id="327" r:id="rId29"/>
    <p:sldId id="329" r:id="rId30"/>
    <p:sldId id="32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D60093"/>
    <a:srgbClr val="CCFF66"/>
    <a:srgbClr val="000000"/>
    <a:srgbClr val="FFCC99"/>
    <a:srgbClr val="FF9966"/>
    <a:srgbClr val="003366"/>
    <a:srgbClr val="FFF1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 autoAdjust="0"/>
    <p:restoredTop sz="83519" autoAdjust="0"/>
  </p:normalViewPr>
  <p:slideViewPr>
    <p:cSldViewPr>
      <p:cViewPr>
        <p:scale>
          <a:sx n="82" d="100"/>
          <a:sy n="82" d="100"/>
        </p:scale>
        <p:origin x="-475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39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1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49.wmf"/><Relationship Id="rId4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28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40137-1770-4005-8D92-B9BE502B78E5}" type="datetimeFigureOut">
              <a:rPr lang="fr-FR" smtClean="0"/>
              <a:pPr/>
              <a:t>05/10/2011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95C6-246C-455A-9EBC-3079A7A1BF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59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F97B599D-7E1C-4528-B06E-016E623094FC}" type="slidenum">
              <a:rPr lang="fr-FR">
                <a:solidFill>
                  <a:srgbClr val="1F497D"/>
                </a:solidFill>
              </a:rPr>
              <a:pPr>
                <a:buClr>
                  <a:srgbClr val="0000FF"/>
                </a:buClr>
              </a:pPr>
              <a:t>1</a:t>
            </a:fld>
            <a:endParaRPr lang="fr-FR">
              <a:solidFill>
                <a:srgbClr val="1F497D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Theta_c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Cabibbo</a:t>
            </a:r>
            <a:r>
              <a:rPr lang="fr-FR" baseline="0" dirty="0" smtClean="0"/>
              <a:t> angle (1963)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reproduce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differenr</a:t>
            </a:r>
            <a:r>
              <a:rPr lang="fr-FR" baseline="0" dirty="0" smtClean="0"/>
              <a:t> rates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hadronic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decays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leptonic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counterparts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hadronic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strangeness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changing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decays</a:t>
            </a:r>
            <a:r>
              <a:rPr lang="fr-FR" baseline="0" dirty="0" smtClean="0"/>
              <a:t> &lt;&lt; </a:t>
            </a:r>
            <a:r>
              <a:rPr lang="fr-FR" baseline="0" dirty="0" err="1" smtClean="0"/>
              <a:t>hadronic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strangeness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conserving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decays</a:t>
            </a:r>
            <a:r>
              <a:rPr lang="fr-FR" baseline="0" dirty="0" smtClean="0"/>
              <a:t> &lt;&lt; </a:t>
            </a:r>
            <a:r>
              <a:rPr lang="fr-FR" baseline="0" dirty="0" err="1" smtClean="0"/>
              <a:t>leptonic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decays</a:t>
            </a:r>
            <a:r>
              <a:rPr lang="fr-FR" baseline="0" dirty="0" smtClean="0"/>
              <a:t>). </a:t>
            </a:r>
            <a:r>
              <a:rPr lang="fr-FR" baseline="0" dirty="0" err="1" smtClean="0"/>
              <a:t>Hadronic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strangeness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changing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decay</a:t>
            </a:r>
            <a:r>
              <a:rPr lang="fr-FR" baseline="0" dirty="0" smtClean="0"/>
              <a:t>: beta </a:t>
            </a:r>
            <a:r>
              <a:rPr lang="fr-FR" baseline="0" dirty="0" err="1" smtClean="0"/>
              <a:t>decay</a:t>
            </a:r>
            <a:r>
              <a:rPr lang="fr-FR" baseline="0" dirty="0" smtClean="0"/>
              <a:t> of the Lambda </a:t>
            </a:r>
            <a:r>
              <a:rPr lang="fr-FR" baseline="0" dirty="0" err="1" smtClean="0"/>
              <a:t>particle</a:t>
            </a:r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Yukawa</a:t>
            </a:r>
            <a:r>
              <a:rPr lang="fr-FR" dirty="0" smtClean="0"/>
              <a:t> interaction: interaction </a:t>
            </a:r>
            <a:r>
              <a:rPr lang="fr-FR" dirty="0" err="1" smtClean="0"/>
              <a:t>between</a:t>
            </a:r>
            <a:r>
              <a:rPr lang="fr-FR" dirty="0" smtClean="0"/>
              <a:t> a </a:t>
            </a:r>
            <a:r>
              <a:rPr lang="fr-FR" dirty="0" err="1" smtClean="0"/>
              <a:t>scalar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and a Dirac </a:t>
            </a:r>
            <a:r>
              <a:rPr lang="fr-FR" dirty="0" err="1" smtClean="0"/>
              <a:t>field</a:t>
            </a:r>
            <a:r>
              <a:rPr lang="fr-FR" dirty="0" smtClean="0"/>
              <a:t> (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Yukawa</a:t>
            </a:r>
            <a:r>
              <a:rPr lang="fr-FR" dirty="0" smtClean="0"/>
              <a:t> to set up a </a:t>
            </a:r>
            <a:r>
              <a:rPr lang="fr-FR" dirty="0" err="1" smtClean="0"/>
              <a:t>theory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interaction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nucleons</a:t>
            </a:r>
            <a:r>
              <a:rPr lang="fr-FR" dirty="0" smtClean="0"/>
              <a:t> </a:t>
            </a:r>
            <a:r>
              <a:rPr lang="fr-FR" dirty="0" err="1" smtClean="0"/>
              <a:t>mediated</a:t>
            </a:r>
            <a:r>
              <a:rPr lang="fr-FR" dirty="0" smtClean="0"/>
              <a:t> by pions.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spontaneous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symmetry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breaking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interaction leads to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coupling</a:t>
            </a:r>
            <a:r>
              <a:rPr lang="fr-FR" baseline="0" dirty="0" smtClean="0"/>
              <a:t> * </a:t>
            </a:r>
            <a:r>
              <a:rPr lang="fr-FR" baseline="0" dirty="0" err="1" smtClean="0"/>
              <a:t>vev</a:t>
            </a:r>
            <a:r>
              <a:rPr lang="fr-FR" baseline="0" dirty="0" smtClean="0"/>
              <a:t> * </a:t>
            </a:r>
            <a:r>
              <a:rPr lang="fr-FR" baseline="0" dirty="0" err="1" smtClean="0"/>
              <a:t>psi_bar</a:t>
            </a:r>
            <a:r>
              <a:rPr lang="fr-FR" baseline="0" dirty="0" smtClean="0"/>
              <a:t> psi </a:t>
            </a:r>
            <a:r>
              <a:rPr lang="fr-FR" baseline="0" dirty="0" err="1" smtClean="0"/>
              <a:t>i.e.e</a:t>
            </a:r>
            <a:r>
              <a:rPr lang="fr-FR" baseline="0" dirty="0" smtClean="0"/>
              <a:t> mass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-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 and right chiral components of the fermion </a:t>
            </a:r>
            <a:r>
              <a:rPr lang="fr-FR" baseline="0" dirty="0" err="1" smtClean="0"/>
              <a:t>fields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behave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gauge transformations: an explicit mass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lagrangian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gauge invariant and </a:t>
            </a:r>
            <a:r>
              <a:rPr lang="fr-FR" baseline="0" dirty="0" err="1" smtClean="0"/>
              <a:t>thus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impossible (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lead to violation of </a:t>
            </a:r>
            <a:r>
              <a:rPr lang="fr-FR" baseline="0" dirty="0" err="1" smtClean="0"/>
              <a:t>unitarity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renormalizability</a:t>
            </a:r>
            <a:r>
              <a:rPr lang="fr-FR" baseline="0" dirty="0" smtClean="0"/>
              <a:t>).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an interaction of the fermion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chirally</a:t>
            </a:r>
            <a:r>
              <a:rPr lang="fr-FR" baseline="0" dirty="0" smtClean="0"/>
              <a:t> non-invariant but gauge invariant.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the gauge invariance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spontaneously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broken</a:t>
            </a:r>
            <a:r>
              <a:rPr lang="fr-FR" baseline="0" dirty="0" smtClean="0"/>
              <a:t> fermion masses </a:t>
            </a:r>
            <a:r>
              <a:rPr lang="fr-FR" baseline="0" dirty="0" err="1" smtClean="0"/>
              <a:t>emerge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invariances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have been </a:t>
            </a:r>
            <a:r>
              <a:rPr lang="fr-FR" baseline="0" dirty="0" err="1" smtClean="0"/>
              <a:t>broken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- In </a:t>
            </a:r>
            <a:r>
              <a:rPr lang="fr-FR" baseline="0" dirty="0" err="1" smtClean="0"/>
              <a:t>textbooks</a:t>
            </a:r>
            <a:r>
              <a:rPr lang="fr-FR" baseline="0" dirty="0" smtClean="0"/>
              <a:t>: proof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Yukawa</a:t>
            </a:r>
            <a:r>
              <a:rPr lang="fr-FR" baseline="0" dirty="0" smtClean="0"/>
              <a:t> interaction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derived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matrix </a:t>
            </a:r>
            <a:r>
              <a:rPr lang="fr-FR" baseline="0" dirty="0" err="1" smtClean="0"/>
              <a:t>formalism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refernce</a:t>
            </a:r>
            <a:r>
              <a:rPr lang="fr-FR" baseline="0" dirty="0" smtClean="0"/>
              <a:t> to the CKM matrix. Identification of mass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, no proof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CKM matrix leads to </a:t>
            </a:r>
            <a:r>
              <a:rPr lang="fr-FR" baseline="0" dirty="0" err="1" smtClean="0"/>
              <a:t>vanishing</a:t>
            </a:r>
            <a:r>
              <a:rPr lang="fr-FR" baseline="0" dirty="0" smtClean="0"/>
              <a:t> non-diagonal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.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psi_bar</a:t>
            </a:r>
            <a:r>
              <a:rPr lang="fr-FR" dirty="0" smtClean="0"/>
              <a:t> phi </a:t>
            </a:r>
            <a:r>
              <a:rPr lang="fr-FR" dirty="0" err="1" smtClean="0"/>
              <a:t>psi_R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U(1)Y</a:t>
            </a:r>
            <a:r>
              <a:rPr lang="fr-FR" baseline="0" dirty="0" smtClean="0"/>
              <a:t> and SU(2)L invariant.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4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Neutral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events</a:t>
            </a:r>
            <a:r>
              <a:rPr lang="fr-FR" baseline="0" dirty="0" smtClean="0"/>
              <a:t>: an </a:t>
            </a:r>
            <a:r>
              <a:rPr lang="fr-FR" baseline="0" dirty="0" err="1" smtClean="0"/>
              <a:t>isolated</a:t>
            </a:r>
            <a:r>
              <a:rPr lang="fr-FR" baseline="0" dirty="0" smtClean="0"/>
              <a:t> vertex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hadrons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produced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contrary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charged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a lepton – a muon -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addition). Background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neutron interaction in the </a:t>
            </a:r>
            <a:r>
              <a:rPr lang="fr-FR" baseline="0" dirty="0" err="1" smtClean="0"/>
              <a:t>chamber</a:t>
            </a:r>
            <a:r>
              <a:rPr lang="fr-FR" baseline="0" dirty="0" smtClean="0"/>
              <a:t> (due to an </a:t>
            </a:r>
            <a:r>
              <a:rPr lang="fr-FR" baseline="0" dirty="0" err="1" smtClean="0"/>
              <a:t>undetected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upstream</a:t>
            </a:r>
            <a:r>
              <a:rPr lang="fr-FR" baseline="0" dirty="0" smtClean="0"/>
              <a:t> neutrino interaction), </a:t>
            </a:r>
            <a:r>
              <a:rPr lang="fr-FR" baseline="0" dirty="0" err="1" smtClean="0"/>
              <a:t>discriminated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signal by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longitudinal distribution  (</a:t>
            </a:r>
            <a:r>
              <a:rPr lang="fr-FR" baseline="0" dirty="0" err="1" smtClean="0"/>
              <a:t>exponentially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falling</a:t>
            </a:r>
            <a:r>
              <a:rPr lang="fr-FR" baseline="0" dirty="0" smtClean="0"/>
              <a:t> in case of background)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(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gauge bosons)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charges and </a:t>
            </a:r>
            <a:r>
              <a:rPr lang="fr-FR" dirty="0" err="1" smtClean="0"/>
              <a:t>thus</a:t>
            </a:r>
            <a:r>
              <a:rPr lang="fr-FR" dirty="0" smtClean="0"/>
              <a:t> a</a:t>
            </a:r>
            <a:r>
              <a:rPr lang="fr-FR" baseline="0" dirty="0" smtClean="0"/>
              <a:t> group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least  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generators</a:t>
            </a:r>
            <a:r>
              <a:rPr lang="fr-FR" baseline="0" dirty="0" smtClean="0"/>
              <a:t>. SU(2):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group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generators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Unitarity</a:t>
            </a:r>
            <a:r>
              <a:rPr lang="fr-FR" dirty="0" smtClean="0"/>
              <a:t> : </a:t>
            </a:r>
            <a:r>
              <a:rPr lang="fr-FR" dirty="0" err="1" smtClean="0"/>
              <a:t>process</a:t>
            </a:r>
            <a:r>
              <a:rPr lang="fr-FR" baseline="0" dirty="0" smtClean="0"/>
              <a:t> nu </a:t>
            </a:r>
            <a:r>
              <a:rPr lang="fr-FR" baseline="0" dirty="0" err="1" smtClean="0"/>
              <a:t>nu_bar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 W+W- (t-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e- exchange)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longitudinally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polarized</a:t>
            </a:r>
            <a:r>
              <a:rPr lang="fr-FR" baseline="0" dirty="0" smtClean="0"/>
              <a:t> : matrix </a:t>
            </a:r>
            <a:r>
              <a:rPr lang="fr-FR" baseline="0" dirty="0" err="1" smtClean="0"/>
              <a:t>element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violates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unitarity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high </a:t>
            </a:r>
            <a:r>
              <a:rPr lang="fr-FR" baseline="0" dirty="0" err="1" smtClean="0"/>
              <a:t>energy</a:t>
            </a:r>
            <a:endParaRPr lang="fr-FR" baseline="0" dirty="0" smtClean="0"/>
          </a:p>
          <a:p>
            <a:r>
              <a:rPr lang="fr-FR" baseline="0" dirty="0" smtClean="0"/>
              <a:t>  * SU(2)</a:t>
            </a:r>
            <a:r>
              <a:rPr lang="fr-FR" baseline="0" dirty="0" err="1" smtClean="0"/>
              <a:t>xU</a:t>
            </a:r>
            <a:r>
              <a:rPr lang="fr-FR" baseline="0" dirty="0" smtClean="0"/>
              <a:t>(1):  </a:t>
            </a:r>
            <a:r>
              <a:rPr lang="fr-FR" baseline="0" dirty="0" err="1" smtClean="0"/>
              <a:t>adds</a:t>
            </a:r>
            <a:r>
              <a:rPr lang="fr-FR" baseline="0" dirty="0" smtClean="0"/>
              <a:t> an s-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diagram</a:t>
            </a:r>
            <a:r>
              <a:rPr lang="fr-FR" baseline="0" dirty="0" smtClean="0"/>
              <a:t> nu </a:t>
            </a:r>
            <a:r>
              <a:rPr lang="fr-FR" baseline="0" dirty="0" err="1" smtClean="0"/>
              <a:t>nu_bar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 Z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WW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cancels the </a:t>
            </a:r>
            <a:r>
              <a:rPr lang="fr-FR" baseline="0" dirty="0" err="1" smtClean="0"/>
              <a:t>above</a:t>
            </a:r>
            <a:r>
              <a:rPr lang="fr-FR" baseline="0" dirty="0" smtClean="0"/>
              <a:t> matrix </a:t>
            </a:r>
            <a:r>
              <a:rPr lang="fr-FR" baseline="0" dirty="0" err="1" smtClean="0"/>
              <a:t>element</a:t>
            </a:r>
            <a:endParaRPr lang="fr-FR" baseline="0" dirty="0" smtClean="0"/>
          </a:p>
          <a:p>
            <a:r>
              <a:rPr lang="fr-FR" baseline="0" dirty="0" smtClean="0"/>
              <a:t>  * SU(2): </a:t>
            </a:r>
            <a:r>
              <a:rPr lang="fr-FR" baseline="0" dirty="0" err="1" smtClean="0"/>
              <a:t>adds</a:t>
            </a:r>
            <a:r>
              <a:rPr lang="fr-FR" baseline="0" dirty="0" smtClean="0"/>
              <a:t> a u-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diagram</a:t>
            </a:r>
            <a:r>
              <a:rPr lang="fr-FR" baseline="0" dirty="0" smtClean="0"/>
              <a:t> nu </a:t>
            </a:r>
            <a:r>
              <a:rPr lang="fr-FR" baseline="0" dirty="0" err="1" smtClean="0"/>
              <a:t>nu_bar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WW via the exchange of a new fermion in the u-</a:t>
            </a:r>
            <a:r>
              <a:rPr lang="fr-FR" baseline="0" dirty="0" err="1" smtClean="0"/>
              <a:t>channel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cancellation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SU(2)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generators</a:t>
            </a:r>
            <a:r>
              <a:rPr lang="fr-FR" baseline="0" dirty="0" smtClean="0"/>
              <a:t>: T1, T2, T3  ;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T1 and T2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T+-  = (T1 +- i T2)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7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Under</a:t>
            </a:r>
            <a:r>
              <a:rPr lang="fr-FR" baseline="0" dirty="0" smtClean="0"/>
              <a:t> SU(2)</a:t>
            </a:r>
            <a:r>
              <a:rPr lang="fr-FR" baseline="0" dirty="0" err="1" smtClean="0"/>
              <a:t>xU</a:t>
            </a:r>
            <a:r>
              <a:rPr lang="fr-FR" baseline="0" dirty="0" smtClean="0"/>
              <a:t>(1) gauge transformations, fermion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-</a:t>
            </a:r>
            <a:r>
              <a:rPr lang="fr-FR" baseline="0" dirty="0" err="1" smtClean="0"/>
              <a:t>handed</a:t>
            </a:r>
            <a:r>
              <a:rPr lang="fr-FR" baseline="0" dirty="0" smtClean="0"/>
              <a:t> components </a:t>
            </a:r>
            <a:r>
              <a:rPr lang="fr-FR" baseline="0" dirty="0" err="1" smtClean="0"/>
              <a:t>transform</a:t>
            </a:r>
            <a:r>
              <a:rPr lang="fr-FR" baseline="0" dirty="0" smtClean="0"/>
              <a:t> as doublets and fermion right-</a:t>
            </a:r>
            <a:r>
              <a:rPr lang="fr-FR" baseline="0" dirty="0" err="1" smtClean="0"/>
              <a:t>handed</a:t>
            </a:r>
            <a:r>
              <a:rPr lang="fr-FR" baseline="0" dirty="0" smtClean="0"/>
              <a:t> components </a:t>
            </a:r>
            <a:r>
              <a:rPr lang="fr-FR" baseline="0" dirty="0" err="1" smtClean="0"/>
              <a:t>transform</a:t>
            </a:r>
            <a:r>
              <a:rPr lang="fr-FR" baseline="0" dirty="0" smtClean="0"/>
              <a:t> as singlets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baseline="0" dirty="0" smtClean="0"/>
              <a:t> : psi </a:t>
            </a:r>
            <a:r>
              <a:rPr lang="fr-FR" baseline="0" dirty="0" err="1" smtClean="0"/>
              <a:t>denotes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fermion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, no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representation</a:t>
            </a:r>
            <a:r>
              <a:rPr lang="fr-FR" baseline="0" dirty="0" smtClean="0"/>
              <a:t> (doublet, singlet)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assumed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Similarily</a:t>
            </a:r>
            <a:r>
              <a:rPr lang="fr-FR" baseline="0" dirty="0" smtClean="0"/>
              <a:t>, Ti and Y are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representation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assumed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Reminder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acting on right-</a:t>
            </a:r>
            <a:r>
              <a:rPr lang="fr-FR" baseline="0" dirty="0" err="1" smtClean="0"/>
              <a:t>handed</a:t>
            </a:r>
            <a:r>
              <a:rPr lang="fr-FR" baseline="0" dirty="0" smtClean="0"/>
              <a:t> components, the Ti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in the covariant </a:t>
            </a:r>
            <a:r>
              <a:rPr lang="fr-FR" baseline="0" dirty="0" err="1" smtClean="0"/>
              <a:t>derivative</a:t>
            </a:r>
            <a:r>
              <a:rPr lang="fr-FR" baseline="0" dirty="0" smtClean="0"/>
              <a:t>  are </a:t>
            </a:r>
            <a:r>
              <a:rPr lang="fr-FR" baseline="0" dirty="0" err="1" smtClean="0"/>
              <a:t>zero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c.f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eignenvalues</a:t>
            </a:r>
            <a:r>
              <a:rPr lang="fr-FR" baseline="0" dirty="0" smtClean="0"/>
              <a:t> of right-</a:t>
            </a:r>
            <a:r>
              <a:rPr lang="fr-FR" baseline="0" dirty="0" err="1" smtClean="0"/>
              <a:t>handed</a:t>
            </a:r>
            <a:r>
              <a:rPr lang="fr-FR" baseline="0" dirty="0" smtClean="0"/>
              <a:t> components)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Sintheta_W</a:t>
            </a:r>
            <a:r>
              <a:rPr lang="fr-FR" dirty="0" smtClean="0"/>
              <a:t>: Weinberg </a:t>
            </a:r>
            <a:r>
              <a:rPr lang="fr-FR" dirty="0" err="1" smtClean="0"/>
              <a:t>mixing</a:t>
            </a:r>
            <a:r>
              <a:rPr lang="fr-FR" dirty="0" smtClean="0"/>
              <a:t> angle : </a:t>
            </a:r>
            <a:r>
              <a:rPr lang="fr-FR" dirty="0" err="1" smtClean="0"/>
              <a:t>reflects</a:t>
            </a:r>
            <a:r>
              <a:rPr lang="fr-FR" dirty="0" smtClean="0"/>
              <a:t> the relative </a:t>
            </a:r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strength</a:t>
            </a:r>
            <a:r>
              <a:rPr lang="fr-FR" dirty="0" smtClean="0"/>
              <a:t> of the SU(2) and U(1) gauge group </a:t>
            </a:r>
            <a:r>
              <a:rPr lang="fr-FR" dirty="0" err="1" smtClean="0"/>
              <a:t>factors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GF: relative </a:t>
            </a:r>
            <a:r>
              <a:rPr lang="fr-FR" dirty="0" err="1" smtClean="0"/>
              <a:t>precision</a:t>
            </a:r>
            <a:r>
              <a:rPr lang="fr-FR" baseline="0" dirty="0" smtClean="0"/>
              <a:t> 10^-5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alpha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): relative </a:t>
            </a:r>
            <a:r>
              <a:rPr lang="fr-FR" baseline="0" dirty="0" err="1" smtClean="0"/>
              <a:t>precision</a:t>
            </a:r>
            <a:r>
              <a:rPr lang="fr-FR" baseline="0" dirty="0" smtClean="0"/>
              <a:t> 0.7 10^-9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95C6-246C-455A-9EBC-3079A7A1BF3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0" y="3763963"/>
            <a:ext cx="4572000" cy="1752600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18441" name="Text Box 1033"/>
          <p:cNvSpPr txBox="1">
            <a:spLocks noChangeArrowheads="1"/>
          </p:cNvSpPr>
          <p:nvPr userDrawn="1"/>
        </p:nvSpPr>
        <p:spPr bwMode="auto">
          <a:xfrm>
            <a:off x="4893874" y="2813133"/>
            <a:ext cx="3691716" cy="6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b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8000"/>
                </a:solidFill>
              </a:rPr>
              <a:t>Vanina Ruhlmann-</a:t>
            </a:r>
            <a:r>
              <a:rPr lang="fr-FR" sz="2400" dirty="0" err="1">
                <a:solidFill>
                  <a:srgbClr val="008000"/>
                </a:solidFill>
              </a:rPr>
              <a:t>Kleider</a:t>
            </a:r>
            <a:endParaRPr lang="fr-FR" sz="2400" dirty="0">
              <a:solidFill>
                <a:srgbClr val="008000"/>
              </a:solidFill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8000"/>
                </a:solidFill>
              </a:rPr>
              <a:t>CEA-Saclay/</a:t>
            </a:r>
            <a:r>
              <a:rPr lang="fr-FR" sz="2400" dirty="0" err="1">
                <a:solidFill>
                  <a:srgbClr val="008000"/>
                </a:solidFill>
              </a:rPr>
              <a:t>Irfu</a:t>
            </a:r>
            <a:r>
              <a:rPr lang="fr-FR" sz="2400" dirty="0">
                <a:solidFill>
                  <a:srgbClr val="008000"/>
                </a:solidFill>
              </a:rPr>
              <a:t>/SPP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9" name="Arc 8"/>
          <p:cNvSpPr>
            <a:spLocks/>
          </p:cNvSpPr>
          <p:nvPr userDrawn="1"/>
        </p:nvSpPr>
        <p:spPr bwMode="auto">
          <a:xfrm>
            <a:off x="0" y="836712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kumimoji="1" lang="fr-FR" sz="24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304800" y="6428184"/>
            <a:ext cx="2827338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FAPPS'09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>
          <a:xfrm>
            <a:off x="7010400" y="6428184"/>
            <a:ext cx="19050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8809B-7F6F-41A1-9692-9238955772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3581400" y="6428184"/>
            <a:ext cx="2895600" cy="4572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November 2009</a:t>
            </a:r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142852"/>
            <a:ext cx="8229600" cy="2643206"/>
          </a:xfrm>
          <a:prstGeom prst="rect">
            <a:avLst/>
          </a:prstGeom>
          <a:solidFill>
            <a:srgbClr val="CCFF66"/>
          </a:solidFill>
          <a:ln w="571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5400" b="1"/>
            </a:lvl1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r>
              <a:rPr lang="en-US" dirty="0" smtClean="0"/>
              <a:t>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>
              <a:defRPr>
                <a:solidFill>
                  <a:srgbClr val="003399"/>
                </a:solidFill>
              </a:defRPr>
            </a:lvl3pPr>
            <a:lvl4pPr>
              <a:defRPr>
                <a:solidFill>
                  <a:srgbClr val="003399"/>
                </a:solidFill>
              </a:defRPr>
            </a:lvl4pPr>
            <a:lvl5pPr>
              <a:defRPr>
                <a:solidFill>
                  <a:srgbClr val="00339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4800" y="6428184"/>
            <a:ext cx="2827338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FAPPS'09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81400" y="6428184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28184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AB8B43-D786-4B8F-83DE-8ED6FA035A9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04800" y="6428184"/>
            <a:ext cx="2827338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FAPPS'09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81400" y="6428184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28184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E4239B-2F09-49D8-97AF-03E7D683F81A}" type="slidenum">
              <a:rPr lang="en-US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r>
              <a:rPr lang="en-US" dirty="0" smtClean="0"/>
              <a:t> du masque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28184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Tx/>
              <a:buFontTx/>
              <a:buNone/>
              <a:defRPr sz="1400">
                <a:solidFill>
                  <a:srgbClr val="008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FAPPS'09</a:t>
            </a: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>
                <a:solidFill>
                  <a:srgbClr val="0080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November 2009</a:t>
            </a: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>
                <a:solidFill>
                  <a:srgbClr val="008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8809B-7F6F-41A1-9692-9238955772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2pPr>
      <a:lvl3pPr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3pPr>
      <a:lvl4pPr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4pPr>
      <a:lvl5pPr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Char char="o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o"/>
        <a:defRPr sz="2000">
          <a:solidFill>
            <a:srgbClr val="00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33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0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2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jpe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4071942"/>
            <a:ext cx="6000792" cy="1752600"/>
          </a:xfrm>
        </p:spPr>
        <p:txBody>
          <a:bodyPr/>
          <a:lstStyle/>
          <a:p>
            <a:r>
              <a:rPr lang="fr-FR" dirty="0" smtClean="0"/>
              <a:t>1. Basics and </a:t>
            </a:r>
            <a:r>
              <a:rPr lang="fr-FR" dirty="0" err="1" smtClean="0"/>
              <a:t>history</a:t>
            </a:r>
            <a:endParaRPr lang="fr-FR" dirty="0" smtClean="0"/>
          </a:p>
          <a:p>
            <a:r>
              <a:rPr lang="fr-FR" dirty="0" smtClean="0">
                <a:solidFill>
                  <a:schemeClr val="bg2"/>
                </a:solidFill>
              </a:rPr>
              <a:t>2.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2"/>
                </a:solidFill>
              </a:rPr>
              <a:t>The Standard Model</a:t>
            </a:r>
          </a:p>
          <a:p>
            <a:r>
              <a:rPr lang="fr-FR" dirty="0" smtClean="0"/>
              <a:t>3. Tests of the Standard Model</a:t>
            </a:r>
            <a:endParaRPr lang="fr-FR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5B594B8D-29F2-4A91-B5B5-B89D168302C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428760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fr-FR" dirty="0" err="1" smtClean="0"/>
              <a:t>Electroweak</a:t>
            </a:r>
            <a:r>
              <a:rPr lang="fr-FR" dirty="0" smtClean="0"/>
              <a:t> interaction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FAPPS'11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October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3214710" cy="676260"/>
          </a:xfrm>
        </p:spPr>
        <p:txBody>
          <a:bodyPr/>
          <a:lstStyle/>
          <a:p>
            <a:r>
              <a:rPr lang="fr-FR" sz="2800" dirty="0" err="1" smtClean="0"/>
              <a:t>Higgs</a:t>
            </a:r>
            <a:r>
              <a:rPr lang="fr-FR" sz="2800" dirty="0" smtClean="0"/>
              <a:t> </a:t>
            </a:r>
            <a:r>
              <a:rPr lang="fr-FR" sz="2800" dirty="0" err="1" smtClean="0"/>
              <a:t>mechanism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715016"/>
          </a:xfrm>
        </p:spPr>
        <p:txBody>
          <a:bodyPr/>
          <a:lstStyle/>
          <a:p>
            <a:r>
              <a:rPr lang="fr-FR" dirty="0" smtClean="0"/>
              <a:t>SU(2)</a:t>
            </a:r>
            <a:r>
              <a:rPr lang="fr-FR" baseline="-25000" dirty="0" smtClean="0"/>
              <a:t>L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doublet of </a:t>
            </a:r>
            <a:r>
              <a:rPr lang="fr-FR" dirty="0" err="1" smtClean="0"/>
              <a:t>scalar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Lagrangian</a:t>
            </a:r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term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fr-FR" sz="2400" b="1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sym typeface="Symbol"/>
              </a:rPr>
              <a:t>,&gt;0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: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</a:t>
            </a:r>
            <a:r>
              <a:rPr lang="fr-FR" dirty="0" err="1" smtClean="0"/>
              <a:t>nfinite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>
                <a:solidFill>
                  <a:srgbClr val="008000"/>
                </a:solidFill>
              </a:rPr>
              <a:t>degenerate</a:t>
            </a:r>
            <a:r>
              <a:rPr lang="fr-FR" dirty="0" smtClean="0">
                <a:solidFill>
                  <a:srgbClr val="008000"/>
                </a:solidFill>
              </a:rPr>
              <a:t> vacuum states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</a:p>
          <a:p>
            <a:pPr>
              <a:buNone/>
            </a:pPr>
            <a:r>
              <a:rPr lang="fr-FR" dirty="0" smtClean="0">
                <a:solidFill>
                  <a:srgbClr val="008000"/>
                </a:solidFill>
              </a:rPr>
              <a:t>                                                                          </a:t>
            </a:r>
            <a:r>
              <a:rPr lang="fr-FR" dirty="0" smtClean="0">
                <a:solidFill>
                  <a:srgbClr val="008000"/>
                </a:solidFill>
                <a:latin typeface="Comic Sans MS"/>
              </a:rPr>
              <a:t>"</a:t>
            </a:r>
            <a:r>
              <a:rPr lang="fr-FR" dirty="0" err="1" smtClean="0">
                <a:solidFill>
                  <a:srgbClr val="008000"/>
                </a:solidFill>
              </a:rPr>
              <a:t>Higgs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field</a:t>
            </a:r>
            <a:r>
              <a:rPr lang="fr-FR" dirty="0" smtClean="0">
                <a:solidFill>
                  <a:srgbClr val="008000"/>
                </a:solidFill>
              </a:rPr>
              <a:t> vacuum</a:t>
            </a:r>
          </a:p>
          <a:p>
            <a:pPr>
              <a:buNone/>
            </a:pPr>
            <a:r>
              <a:rPr lang="fr-FR" dirty="0" smtClean="0">
                <a:solidFill>
                  <a:srgbClr val="008000"/>
                </a:solidFill>
              </a:rPr>
              <a:t>                                                                           expectation value</a:t>
            </a:r>
            <a:r>
              <a:rPr lang="fr-FR" dirty="0" smtClean="0">
                <a:solidFill>
                  <a:srgbClr val="008000"/>
                </a:solidFill>
                <a:latin typeface="Comic Sans MS"/>
              </a:rPr>
              <a:t>"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one</a:t>
            </a:r>
            <a:r>
              <a:rPr lang="fr-FR" dirty="0" smtClean="0"/>
              <a:t> vacuum state </a:t>
            </a:r>
            <a:r>
              <a:rPr lang="fr-FR" b="1" dirty="0" smtClean="0">
                <a:solidFill>
                  <a:srgbClr val="008000"/>
                </a:solidFill>
                <a:sym typeface="Symbol"/>
              </a:rPr>
              <a:t>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spontaneous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symmetry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breaking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643042" y="1571612"/>
          <a:ext cx="4102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1" name="Equation" r:id="rId3" imgW="3416040" imgH="749160" progId="Equation.3">
                  <p:embed/>
                </p:oleObj>
              </mc:Choice>
              <mc:Fallback>
                <p:oleObj name="Equation" r:id="rId3" imgW="3416040" imgH="749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571612"/>
                        <a:ext cx="41021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071538" y="3214686"/>
          <a:ext cx="36941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2" name="Equation" r:id="rId5" imgW="3085920" imgH="723600" progId="Equation.3">
                  <p:embed/>
                </p:oleObj>
              </mc:Choice>
              <mc:Fallback>
                <p:oleObj name="Equation" r:id="rId5" imgW="3085920" imgH="723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214686"/>
                        <a:ext cx="3694113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higgs-mecanis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214554"/>
            <a:ext cx="3114675" cy="2019300"/>
          </a:xfrm>
          <a:prstGeom prst="rect">
            <a:avLst/>
          </a:prstGeom>
          <a:noFill/>
        </p:spPr>
      </p:pic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714348" y="4929188"/>
          <a:ext cx="53070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3" name="Equation" r:id="rId8" imgW="4431960" imgH="596880" progId="Equation.3">
                  <p:embed/>
                </p:oleObj>
              </mc:Choice>
              <mc:Fallback>
                <p:oleObj name="Equation" r:id="rId8" imgW="4431960" imgH="596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929188"/>
                        <a:ext cx="53070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avec flèche 13"/>
          <p:cNvCxnSpPr/>
          <p:nvPr/>
        </p:nvCxnSpPr>
        <p:spPr bwMode="auto">
          <a:xfrm flipV="1">
            <a:off x="5643570" y="3643314"/>
            <a:ext cx="785818" cy="6429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8358214" y="4214818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sym typeface="Symbol"/>
              </a:rPr>
              <a:t>X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572296"/>
          </a:xfrm>
        </p:spPr>
        <p:txBody>
          <a:bodyPr/>
          <a:lstStyle/>
          <a:p>
            <a:r>
              <a:rPr lang="fr-FR" dirty="0" err="1" smtClean="0">
                <a:solidFill>
                  <a:srgbClr val="008000"/>
                </a:solidFill>
              </a:rPr>
              <a:t>Selected</a:t>
            </a:r>
            <a:r>
              <a:rPr lang="fr-FR" dirty="0" smtClean="0"/>
              <a:t> vacuum: 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>
                <a:solidFill>
                  <a:srgbClr val="008000"/>
                </a:solidFill>
              </a:rPr>
              <a:t>Not</a:t>
            </a:r>
            <a:r>
              <a:rPr lang="fr-FR" dirty="0" smtClean="0"/>
              <a:t> invariant </a:t>
            </a:r>
            <a:r>
              <a:rPr lang="fr-FR" dirty="0" err="1" smtClean="0"/>
              <a:t>under</a:t>
            </a:r>
            <a:r>
              <a:rPr lang="fr-FR" dirty="0" smtClean="0"/>
              <a:t> SU(2)</a:t>
            </a:r>
            <a:r>
              <a:rPr lang="fr-FR" baseline="-25000" dirty="0" err="1" smtClean="0"/>
              <a:t>L</a:t>
            </a:r>
            <a:r>
              <a:rPr lang="fr-FR" dirty="0" err="1" smtClean="0"/>
              <a:t>xU</a:t>
            </a:r>
            <a:r>
              <a:rPr lang="fr-FR" dirty="0" smtClean="0"/>
              <a:t>(1)</a:t>
            </a:r>
            <a:r>
              <a:rPr lang="fr-FR" baseline="-25000" dirty="0" smtClean="0"/>
              <a:t>Y</a:t>
            </a:r>
            <a:r>
              <a:rPr lang="fr-FR" dirty="0" smtClean="0"/>
              <a:t> transformations</a:t>
            </a:r>
          </a:p>
          <a:p>
            <a:pPr lvl="2"/>
            <a:r>
              <a:rPr lang="fr-FR" dirty="0" smtClean="0"/>
              <a:t>Invariant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U(1)</a:t>
            </a:r>
            <a:r>
              <a:rPr lang="fr-FR" baseline="-25000" dirty="0" smtClean="0">
                <a:solidFill>
                  <a:srgbClr val="FF0000"/>
                </a:solidFill>
              </a:rPr>
              <a:t>Q</a:t>
            </a:r>
            <a:r>
              <a:rPr lang="fr-FR" dirty="0" smtClean="0">
                <a:solidFill>
                  <a:srgbClr val="FF0000"/>
                </a:solidFill>
              </a:rPr>
              <a:t> =U(1)</a:t>
            </a:r>
            <a:r>
              <a:rPr lang="fr-FR" baseline="-25000" dirty="0" err="1" smtClean="0">
                <a:solidFill>
                  <a:srgbClr val="FF0000"/>
                </a:solidFill>
              </a:rPr>
              <a:t>em</a:t>
            </a:r>
            <a:r>
              <a:rPr lang="fr-FR" baseline="-25000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transformations  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  </a:t>
            </a:r>
            <a:r>
              <a:rPr lang="fr-FR" dirty="0" err="1" smtClean="0"/>
              <a:t>thus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Particle</a:t>
            </a:r>
            <a:r>
              <a:rPr lang="fr-FR" dirty="0" err="1"/>
              <a:t>s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8000"/>
                </a:solidFill>
              </a:rPr>
              <a:t>oscillations </a:t>
            </a:r>
            <a:r>
              <a:rPr lang="fr-FR" dirty="0" err="1" smtClean="0">
                <a:solidFill>
                  <a:srgbClr val="008000"/>
                </a:solidFill>
              </a:rPr>
              <a:t>around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selected</a:t>
            </a:r>
            <a:r>
              <a:rPr lang="fr-FR" dirty="0" smtClean="0">
                <a:solidFill>
                  <a:srgbClr val="008000"/>
                </a:solidFill>
              </a:rPr>
              <a:t> vacuum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	</a:t>
            </a:r>
            <a:r>
              <a:rPr lang="fr-FR" u="sng" dirty="0" smtClean="0"/>
              <a:t>Note</a:t>
            </a:r>
            <a:r>
              <a:rPr lang="fr-FR" dirty="0" smtClean="0"/>
              <a:t>: 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equivalent</a:t>
            </a:r>
            <a:r>
              <a:rPr lang="fr-FR" dirty="0" smtClean="0"/>
              <a:t> to </a:t>
            </a:r>
            <a:r>
              <a:rPr lang="fr-FR" dirty="0" err="1" smtClean="0"/>
              <a:t>choosing</a:t>
            </a:r>
            <a:r>
              <a:rPr lang="fr-FR" dirty="0" smtClean="0"/>
              <a:t> the </a:t>
            </a:r>
            <a:r>
              <a:rPr lang="fr-FR" dirty="0" err="1" smtClean="0"/>
              <a:t>unitarity</a:t>
            </a:r>
            <a:r>
              <a:rPr lang="fr-FR" dirty="0" smtClean="0"/>
              <a:t> gauge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214678" y="116963"/>
          <a:ext cx="142876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7" name="Equation" r:id="rId3" imgW="1015920" imgH="698400" progId="Equation.3">
                  <p:embed/>
                </p:oleObj>
              </mc:Choice>
              <mc:Fallback>
                <p:oleObj name="Equation" r:id="rId3" imgW="1015920" imgH="69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116963"/>
                        <a:ext cx="142876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357422" y="3000372"/>
          <a:ext cx="3479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8" name="Equation" r:id="rId5" imgW="2908080" imgH="342720" progId="Equation.3">
                  <p:embed/>
                </p:oleObj>
              </mc:Choice>
              <mc:Fallback>
                <p:oleObj name="Equation" r:id="rId5" imgW="290808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000372"/>
                        <a:ext cx="34798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285984" y="2000240"/>
          <a:ext cx="47117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9" name="Equation" r:id="rId7" imgW="3911400" imgH="406080" progId="Equation.3">
                  <p:embed/>
                </p:oleObj>
              </mc:Choice>
              <mc:Fallback>
                <p:oleObj name="Equation" r:id="rId7" imgW="391140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000240"/>
                        <a:ext cx="47117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2214546" y="4286256"/>
          <a:ext cx="4071966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0" name="Equation" r:id="rId9" imgW="3098520" imgH="698400" progId="Equation.3">
                  <p:embed/>
                </p:oleObj>
              </mc:Choice>
              <mc:Fallback>
                <p:oleObj name="Equation" r:id="rId9" imgW="3098520" imgH="698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4286256"/>
                        <a:ext cx="4071966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668463" y="5715000"/>
          <a:ext cx="5807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1" name="Equation" r:id="rId11" imgW="4800600" imgH="698400" progId="Equation.3">
                  <p:embed/>
                </p:oleObj>
              </mc:Choice>
              <mc:Fallback>
                <p:oleObj name="Equation" r:id="rId11" imgW="4800600" imgH="698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5715000"/>
                        <a:ext cx="58070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244408" y="260648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sym typeface="Symbol"/>
              </a:rPr>
              <a:t>X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215106"/>
          </a:xfrm>
        </p:spPr>
        <p:txBody>
          <a:bodyPr/>
          <a:lstStyle/>
          <a:p>
            <a:r>
              <a:rPr lang="fr-FR" dirty="0" smtClean="0"/>
              <a:t>Mass </a:t>
            </a:r>
            <a:r>
              <a:rPr lang="fr-FR" dirty="0" err="1" smtClean="0"/>
              <a:t>spectrum</a:t>
            </a:r>
            <a:r>
              <a:rPr lang="fr-FR" dirty="0" smtClean="0"/>
              <a:t>:      arises </a:t>
            </a:r>
            <a:r>
              <a:rPr lang="fr-FR" dirty="0" err="1" smtClean="0"/>
              <a:t>from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008000"/>
                </a:solidFill>
              </a:rPr>
              <a:t>boson masses: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     </a:t>
            </a:r>
          </a:p>
          <a:p>
            <a:pPr lvl="1">
              <a:buNone/>
            </a:pPr>
            <a:r>
              <a:rPr lang="fr-FR" dirty="0" smtClean="0"/>
              <a:t>    (D</a:t>
            </a:r>
            <a:r>
              <a:rPr lang="fr-FR" baseline="30000" dirty="0" smtClean="0">
                <a:sym typeface="Symbol"/>
              </a:rPr>
              <a:t></a:t>
            </a:r>
            <a:r>
              <a:rPr lang="fr-FR" dirty="0" smtClean="0">
                <a:sym typeface="Symbol"/>
              </a:rPr>
              <a:t>)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(D</a:t>
            </a:r>
            <a:r>
              <a:rPr lang="fr-FR" baseline="-25000" dirty="0" smtClean="0">
                <a:sym typeface="Symbol"/>
              </a:rPr>
              <a:t></a:t>
            </a:r>
            <a:r>
              <a:rPr lang="fr-FR" dirty="0" smtClean="0">
                <a:sym typeface="Symbol"/>
              </a:rPr>
              <a:t>) </a:t>
            </a:r>
            <a:r>
              <a:rPr lang="fr-FR" dirty="0" err="1" smtClean="0">
                <a:sym typeface="Symbol"/>
              </a:rPr>
              <a:t>contains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two</a:t>
            </a:r>
            <a:r>
              <a:rPr lang="fr-FR" dirty="0" smtClean="0">
                <a:sym typeface="Symbol"/>
              </a:rPr>
              <a:t> mass </a:t>
            </a:r>
            <a:r>
              <a:rPr lang="fr-FR" dirty="0" err="1" smtClean="0">
                <a:sym typeface="Symbol"/>
              </a:rPr>
              <a:t>terms</a:t>
            </a:r>
            <a:r>
              <a:rPr lang="fr-FR" dirty="0" smtClean="0">
                <a:sym typeface="Symbol"/>
              </a:rPr>
              <a:t> :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lnSpc>
                <a:spcPct val="200000"/>
              </a:lnSpc>
              <a:buNone/>
            </a:pPr>
            <a:r>
              <a:rPr lang="fr-FR" dirty="0" smtClean="0">
                <a:sym typeface="Symbol"/>
              </a:rPr>
              <a:t>                                                     </a:t>
            </a:r>
            <a:r>
              <a:rPr lang="fr-FR" dirty="0" err="1" smtClean="0">
                <a:sym typeface="Symbol"/>
              </a:rPr>
              <a:t>where</a:t>
            </a: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727200" y="1143000"/>
          <a:ext cx="56896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8" name="Equation" r:id="rId4" imgW="3733560" imgH="698400" progId="Equation.3">
                  <p:embed/>
                </p:oleObj>
              </mc:Choice>
              <mc:Fallback>
                <p:oleObj name="Equation" r:id="rId4" imgW="3733560" imgH="69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143000"/>
                        <a:ext cx="56896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98327"/>
              </p:ext>
            </p:extLst>
          </p:nvPr>
        </p:nvGraphicFramePr>
        <p:xfrm>
          <a:off x="1138238" y="2792413"/>
          <a:ext cx="6659562" cy="35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9" name="Equation" r:id="rId6" imgW="5549760" imgH="2958840" progId="Equation.3">
                  <p:embed/>
                </p:oleObj>
              </mc:Choice>
              <mc:Fallback>
                <p:oleObj name="Equation" r:id="rId6" imgW="5549760" imgH="295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792413"/>
                        <a:ext cx="6659562" cy="355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929190" y="314157"/>
          <a:ext cx="37147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0" name="Equation" r:id="rId8" imgW="3085920" imgH="368280" progId="Equation.3">
                  <p:embed/>
                </p:oleObj>
              </mc:Choice>
              <mc:Fallback>
                <p:oleObj name="Equation" r:id="rId8" imgW="308592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314157"/>
                        <a:ext cx="37147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28628" y="2110079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sym typeface="Symbol"/>
              </a:rPr>
              <a:t>X   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34849" y="3685846"/>
            <a:ext cx="1214446" cy="70008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1444180" y="5357826"/>
            <a:ext cx="3055812" cy="9144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5520134" y="5440652"/>
            <a:ext cx="2500330" cy="914400"/>
          </a:xfrm>
          <a:prstGeom prst="rect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5572164"/>
          </a:xfrm>
        </p:spPr>
        <p:txBody>
          <a:bodyPr/>
          <a:lstStyle/>
          <a:p>
            <a:r>
              <a:rPr lang="fr-FR" dirty="0" smtClean="0"/>
              <a:t>Mass </a:t>
            </a:r>
            <a:r>
              <a:rPr lang="fr-FR" dirty="0" err="1" smtClean="0"/>
              <a:t>spectrum</a:t>
            </a:r>
            <a:r>
              <a:rPr lang="fr-FR" dirty="0" smtClean="0"/>
              <a:t>:      arises </a:t>
            </a:r>
            <a:r>
              <a:rPr lang="fr-FR" dirty="0" err="1" smtClean="0"/>
              <a:t>from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008000"/>
                </a:solidFill>
              </a:rPr>
              <a:t>scalar</a:t>
            </a:r>
            <a:r>
              <a:rPr lang="fr-FR" dirty="0" smtClean="0">
                <a:solidFill>
                  <a:srgbClr val="008000"/>
                </a:solidFill>
              </a:rPr>
              <a:t> mass: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     </a:t>
            </a:r>
          </a:p>
          <a:p>
            <a:pPr lvl="1">
              <a:buNone/>
            </a:pPr>
            <a:r>
              <a:rPr lang="fr-FR" dirty="0" smtClean="0"/>
              <a:t>   V(</a:t>
            </a:r>
            <a:r>
              <a:rPr lang="fr-FR" dirty="0" smtClean="0">
                <a:sym typeface="Symbol"/>
              </a:rPr>
              <a:t>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) </a:t>
            </a:r>
            <a:r>
              <a:rPr lang="fr-FR" dirty="0" err="1" smtClean="0">
                <a:sym typeface="Symbol"/>
              </a:rPr>
              <a:t>contains</a:t>
            </a:r>
            <a:r>
              <a:rPr lang="fr-FR" dirty="0" smtClean="0">
                <a:sym typeface="Symbol"/>
              </a:rPr>
              <a:t> one mass </a:t>
            </a:r>
            <a:r>
              <a:rPr lang="fr-FR" dirty="0" err="1" smtClean="0">
                <a:sym typeface="Symbol"/>
              </a:rPr>
              <a:t>term</a:t>
            </a:r>
            <a:r>
              <a:rPr lang="fr-FR" dirty="0" smtClean="0">
                <a:sym typeface="Symbol"/>
              </a:rPr>
              <a:t> for the (x) </a:t>
            </a:r>
            <a:r>
              <a:rPr lang="fr-FR" dirty="0" err="1" smtClean="0">
                <a:sym typeface="Symbol"/>
              </a:rPr>
              <a:t>field</a:t>
            </a:r>
            <a:r>
              <a:rPr lang="fr-FR" dirty="0" smtClean="0">
                <a:sym typeface="Symbol"/>
              </a:rPr>
              <a:t> :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r>
              <a:rPr lang="fr-FR" dirty="0" smtClean="0">
                <a:sym typeface="Symbol"/>
              </a:rPr>
              <a:t>	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r>
              <a:rPr lang="fr-FR" dirty="0" smtClean="0">
                <a:sym typeface="Symbol"/>
              </a:rPr>
              <a:t>	   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lnSpc>
                <a:spcPct val="200000"/>
              </a:lnSpc>
              <a:buNone/>
            </a:pPr>
            <a:r>
              <a:rPr lang="fr-FR" dirty="0" smtClean="0">
                <a:sym typeface="Symbol"/>
              </a:rPr>
              <a:t>                                                        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142976" y="1142984"/>
          <a:ext cx="614366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2" name="Equation" r:id="rId3" imgW="5244840" imgH="698400" progId="Equation.3">
                  <p:embed/>
                </p:oleObj>
              </mc:Choice>
              <mc:Fallback>
                <p:oleObj name="Equation" r:id="rId3" imgW="5244840" imgH="69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142984"/>
                        <a:ext cx="614366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000100" y="2714620"/>
          <a:ext cx="72152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3" name="Equation" r:id="rId5" imgW="5244840" imgH="545760" progId="Equation.3">
                  <p:embed/>
                </p:oleObj>
              </mc:Choice>
              <mc:Fallback>
                <p:oleObj name="Equation" r:id="rId5" imgW="5244840" imgH="545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714620"/>
                        <a:ext cx="7215238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929190" y="285728"/>
          <a:ext cx="37147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4" name="Equation" r:id="rId7" imgW="3085920" imgH="368280" progId="Equation.3">
                  <p:embed/>
                </p:oleObj>
              </mc:Choice>
              <mc:Fallback>
                <p:oleObj name="Equation" r:id="rId7" imgW="308592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85728"/>
                        <a:ext cx="37147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28628" y="2110079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sym typeface="Symbol"/>
              </a:rPr>
              <a:t>X   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643042" y="3500438"/>
            <a:ext cx="4786346" cy="2972002"/>
            <a:chOff x="2214546" y="3714752"/>
            <a:chExt cx="4786346" cy="297200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r="30802" b="18403"/>
            <a:stretch>
              <a:fillRect/>
            </a:stretch>
          </p:blipFill>
          <p:spPr bwMode="auto">
            <a:xfrm>
              <a:off x="2214546" y="3714752"/>
              <a:ext cx="4786346" cy="297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 bwMode="auto">
            <a:xfrm>
              <a:off x="6043292" y="3714752"/>
              <a:ext cx="91440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572264" y="357187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sym typeface="Symbol"/>
              </a:rPr>
              <a:t>(x) : massive  </a:t>
            </a:r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Higgs</a:t>
            </a:r>
            <a:r>
              <a:rPr lang="fr-FR" sz="2000" dirty="0" smtClean="0">
                <a:solidFill>
                  <a:srgbClr val="FF0000"/>
                </a:solidFill>
                <a:sym typeface="Symbol"/>
              </a:rPr>
              <a:t> boson </a:t>
            </a:r>
          </a:p>
        </p:txBody>
      </p:sp>
      <p:cxnSp>
        <p:nvCxnSpPr>
          <p:cNvPr id="15" name="Connecteur droit avec flèche 14"/>
          <p:cNvCxnSpPr/>
          <p:nvPr/>
        </p:nvCxnSpPr>
        <p:spPr bwMode="auto">
          <a:xfrm rot="10800000" flipV="1">
            <a:off x="5143504" y="3929066"/>
            <a:ext cx="1500198" cy="714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6643702" y="485776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008000"/>
                </a:solidFill>
                <a:latin typeface="Comic Sans MS"/>
                <a:sym typeface="Symbol"/>
              </a:rPr>
              <a:t>ζ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sym typeface="Symbol"/>
              </a:rPr>
              <a:t>(x): </a:t>
            </a:r>
            <a:r>
              <a:rPr lang="fr-FR" sz="2000" dirty="0" err="1" smtClean="0">
                <a:solidFill>
                  <a:srgbClr val="008000"/>
                </a:solidFill>
                <a:latin typeface="Comic Sans MS"/>
                <a:sym typeface="Symbol"/>
              </a:rPr>
              <a:t>massless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sym typeface="Symbol"/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  <a:latin typeface="Comic Sans MS"/>
                <a:sym typeface="Symbol"/>
              </a:rPr>
              <a:t>Goldstone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sym typeface="Symbol"/>
              </a:rPr>
              <a:t> bosons</a:t>
            </a:r>
            <a:endParaRPr lang="fr-FR" sz="2000" dirty="0" smtClean="0">
              <a:solidFill>
                <a:srgbClr val="008000"/>
              </a:solidFill>
              <a:sym typeface="Symbol"/>
            </a:endParaRPr>
          </a:p>
        </p:txBody>
      </p:sp>
      <p:sp>
        <p:nvSpPr>
          <p:cNvPr id="18" name="Forme libre 17"/>
          <p:cNvSpPr/>
          <p:nvPr/>
        </p:nvSpPr>
        <p:spPr bwMode="auto">
          <a:xfrm>
            <a:off x="4643438" y="5214950"/>
            <a:ext cx="2000264" cy="301576"/>
          </a:xfrm>
          <a:custGeom>
            <a:avLst/>
            <a:gdLst>
              <a:gd name="connsiteX0" fmla="*/ 2052084 w 2052084"/>
              <a:gd name="connsiteY0" fmla="*/ 180754 h 391633"/>
              <a:gd name="connsiteX1" fmla="*/ 1041991 w 2052084"/>
              <a:gd name="connsiteY1" fmla="*/ 361507 h 391633"/>
              <a:gd name="connsiteX2" fmla="*/ 0 w 2052084"/>
              <a:gd name="connsiteY2" fmla="*/ 0 h 39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084" h="391633">
                <a:moveTo>
                  <a:pt x="2052084" y="180754"/>
                </a:moveTo>
                <a:cubicBezTo>
                  <a:pt x="1718044" y="286193"/>
                  <a:pt x="1384005" y="391633"/>
                  <a:pt x="1041991" y="361507"/>
                </a:cubicBezTo>
                <a:cubicBezTo>
                  <a:pt x="699977" y="331381"/>
                  <a:pt x="349988" y="16569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6786578" y="2714620"/>
            <a:ext cx="1485904" cy="57150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42852"/>
            <a:ext cx="7632848" cy="714380"/>
          </a:xfrm>
        </p:spPr>
        <p:txBody>
          <a:bodyPr/>
          <a:lstStyle/>
          <a:p>
            <a:r>
              <a:rPr lang="fr-FR" sz="2800" dirty="0" err="1" smtClean="0"/>
              <a:t>Summary</a:t>
            </a:r>
            <a:r>
              <a:rPr lang="fr-FR" sz="2800" dirty="0" smtClean="0"/>
              <a:t> 2: the </a:t>
            </a:r>
            <a:r>
              <a:rPr lang="fr-FR" sz="2800" dirty="0" err="1" smtClean="0"/>
              <a:t>electroweak</a:t>
            </a:r>
            <a:r>
              <a:rPr lang="fr-FR" sz="2800" dirty="0" smtClean="0"/>
              <a:t> interaction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1071546"/>
            <a:ext cx="9001156" cy="5572164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>
                <a:solidFill>
                  <a:srgbClr val="008000"/>
                </a:solidFill>
              </a:rPr>
              <a:t>electroweak</a:t>
            </a:r>
            <a:r>
              <a:rPr lang="fr-FR" dirty="0" smtClean="0"/>
              <a:t> interaction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described</a:t>
            </a:r>
            <a:r>
              <a:rPr lang="fr-FR" dirty="0" smtClean="0"/>
              <a:t> by an </a:t>
            </a:r>
            <a:r>
              <a:rPr lang="fr-FR" dirty="0" smtClean="0">
                <a:solidFill>
                  <a:srgbClr val="008000"/>
                </a:solidFill>
              </a:rPr>
              <a:t>SU(2)</a:t>
            </a:r>
            <a:r>
              <a:rPr lang="fr-FR" baseline="-25000" dirty="0" err="1" smtClean="0">
                <a:solidFill>
                  <a:srgbClr val="008000"/>
                </a:solidFill>
              </a:rPr>
              <a:t>L</a:t>
            </a:r>
            <a:r>
              <a:rPr lang="fr-FR" dirty="0" err="1" smtClean="0">
                <a:solidFill>
                  <a:srgbClr val="008000"/>
                </a:solidFill>
              </a:rPr>
              <a:t>xU</a:t>
            </a:r>
            <a:r>
              <a:rPr lang="fr-FR" dirty="0" smtClean="0">
                <a:solidFill>
                  <a:srgbClr val="008000"/>
                </a:solidFill>
              </a:rPr>
              <a:t>(1)</a:t>
            </a:r>
            <a:r>
              <a:rPr lang="fr-FR" baseline="-25000" dirty="0" smtClean="0">
                <a:solidFill>
                  <a:srgbClr val="008000"/>
                </a:solidFill>
              </a:rPr>
              <a:t>Y</a:t>
            </a:r>
            <a:r>
              <a:rPr lang="fr-FR" dirty="0" smtClean="0"/>
              <a:t> gauge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8000"/>
                </a:solidFill>
              </a:rPr>
              <a:t>spontaneously</a:t>
            </a:r>
            <a:r>
              <a:rPr lang="fr-FR" dirty="0" smtClean="0"/>
              <a:t> </a:t>
            </a:r>
            <a:r>
              <a:rPr lang="fr-FR" dirty="0" err="1" smtClean="0"/>
              <a:t>broken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U(1)</a:t>
            </a:r>
            <a:r>
              <a:rPr lang="fr-FR" baseline="-25000" dirty="0" err="1" smtClean="0">
                <a:solidFill>
                  <a:srgbClr val="FF0000"/>
                </a:solidFill>
              </a:rPr>
              <a:t>em</a:t>
            </a:r>
            <a:endParaRPr lang="fr-FR" baseline="-25000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After</a:t>
            </a:r>
            <a:r>
              <a:rPr lang="fr-FR" dirty="0" smtClean="0"/>
              <a:t> SSB: </a:t>
            </a:r>
          </a:p>
          <a:p>
            <a:pPr lvl="1"/>
            <a:r>
              <a:rPr lang="fr-FR" sz="2200" dirty="0" smtClean="0"/>
              <a:t>3 massive gauge bosons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sz="2200" dirty="0" smtClean="0"/>
              <a:t>1 </a:t>
            </a:r>
            <a:r>
              <a:rPr lang="fr-FR" sz="2200" dirty="0" err="1" smtClean="0"/>
              <a:t>massless</a:t>
            </a:r>
            <a:r>
              <a:rPr lang="fr-FR" sz="2200" dirty="0" smtClean="0"/>
              <a:t> gauge boson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sz="2200" dirty="0" smtClean="0"/>
              <a:t>1 massive </a:t>
            </a:r>
            <a:r>
              <a:rPr lang="fr-FR" sz="2200" dirty="0" err="1" smtClean="0"/>
              <a:t>Higgs</a:t>
            </a:r>
            <a:r>
              <a:rPr lang="fr-FR" sz="2200" dirty="0" smtClean="0"/>
              <a:t> boson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804689"/>
              </p:ext>
            </p:extLst>
          </p:nvPr>
        </p:nvGraphicFramePr>
        <p:xfrm>
          <a:off x="735013" y="2708275"/>
          <a:ext cx="76390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0" name="Equation" r:id="rId3" imgW="5537160" imgH="876240" progId="Equation.3">
                  <p:embed/>
                </p:oleObj>
              </mc:Choice>
              <mc:Fallback>
                <p:oleObj name="Equation" r:id="rId3" imgW="5537160" imgH="87624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708275"/>
                        <a:ext cx="7639050" cy="120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94198"/>
              </p:ext>
            </p:extLst>
          </p:nvPr>
        </p:nvGraphicFramePr>
        <p:xfrm>
          <a:off x="755571" y="4653130"/>
          <a:ext cx="4549138" cy="78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1" name="Equation" r:id="rId5" imgW="3454200" imgH="545760" progId="Equation.3">
                  <p:embed/>
                </p:oleObj>
              </mc:Choice>
              <mc:Fallback>
                <p:oleObj name="Equation" r:id="rId5" imgW="3454200" imgH="54576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1" y="4653130"/>
                        <a:ext cx="4549138" cy="782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000100" y="6072206"/>
          <a:ext cx="404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2" name="Equation" r:id="rId7" imgW="3682800" imgH="406080" progId="Equation.3">
                  <p:embed/>
                </p:oleObj>
              </mc:Choice>
              <mc:Fallback>
                <p:oleObj name="Equation" r:id="rId7" imgW="36828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6072206"/>
                        <a:ext cx="40417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3000396" cy="642942"/>
          </a:xfrm>
        </p:spPr>
        <p:txBody>
          <a:bodyPr/>
          <a:lstStyle/>
          <a:p>
            <a:r>
              <a:rPr lang="fr-FR" sz="2800" dirty="0" err="1" smtClean="0"/>
              <a:t>Charged</a:t>
            </a:r>
            <a:r>
              <a:rPr lang="fr-FR" sz="2800" dirty="0" smtClean="0"/>
              <a:t> </a:t>
            </a:r>
            <a:r>
              <a:rPr lang="fr-FR" sz="2800" dirty="0" err="1" smtClean="0"/>
              <a:t>current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214974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Fermion-gauge boson interactions:</a:t>
            </a:r>
            <a:r>
              <a:rPr lang="fr-FR" dirty="0" smtClean="0"/>
              <a:t>   </a:t>
            </a:r>
            <a:r>
              <a:rPr lang="fr-FR" dirty="0" err="1" smtClean="0"/>
              <a:t>from</a:t>
            </a:r>
            <a:r>
              <a:rPr lang="fr-FR" dirty="0" smtClean="0"/>
              <a:t>            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e.g</a:t>
            </a:r>
            <a:r>
              <a:rPr lang="fr-FR" dirty="0" smtClean="0"/>
              <a:t>. for one lepton doublet: 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	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leads</a:t>
            </a:r>
            <a:r>
              <a:rPr lang="fr-FR" dirty="0" smtClean="0"/>
              <a:t> to:</a:t>
            </a:r>
          </a:p>
          <a:p>
            <a:pPr>
              <a:buNone/>
            </a:pPr>
            <a:endParaRPr lang="fr-FR" dirty="0" smtClean="0"/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                                                                             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(V-A) </a:t>
            </a:r>
            <a:r>
              <a:rPr lang="fr-FR" dirty="0" err="1" smtClean="0"/>
              <a:t>current</a:t>
            </a:r>
            <a:r>
              <a:rPr lang="fr-FR" dirty="0" smtClean="0"/>
              <a:t>                                          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-</a:t>
            </a:r>
            <a:r>
              <a:rPr lang="fr-FR" dirty="0" err="1" smtClean="0"/>
              <a:t>energy</a:t>
            </a:r>
            <a:r>
              <a:rPr lang="fr-FR" dirty="0" smtClean="0"/>
              <a:t> :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>
                <a:sym typeface="Symbol"/>
              </a:rPr>
              <a:t>                                                (V-A) </a:t>
            </a:r>
            <a:r>
              <a:rPr lang="fr-FR" dirty="0" err="1" smtClean="0">
                <a:sym typeface="Symbol"/>
              </a:rPr>
              <a:t>theory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</a:p>
          <a:p>
            <a:endParaRPr lang="fr-FR" dirty="0" smtClean="0">
              <a:sym typeface="Symbol"/>
            </a:endParaRPr>
          </a:p>
          <a:p>
            <a:r>
              <a:rPr lang="fr-FR" dirty="0" err="1" smtClean="0">
                <a:sym typeface="Symbol"/>
              </a:rPr>
              <a:t>Consequence</a:t>
            </a:r>
            <a:r>
              <a:rPr lang="fr-FR" dirty="0" smtClean="0">
                <a:sym typeface="Symbol"/>
              </a:rPr>
              <a:t>: </a:t>
            </a:r>
            <a:r>
              <a:rPr lang="fr-FR" dirty="0" smtClean="0"/>
              <a:t>                     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500166" y="1757020"/>
          <a:ext cx="64944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4" name="Equation" r:id="rId4" imgW="5422680" imgH="545760" progId="Equation.3">
                  <p:embed/>
                </p:oleObj>
              </mc:Choice>
              <mc:Fallback>
                <p:oleObj name="Equation" r:id="rId4" imgW="542268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757020"/>
                        <a:ext cx="6494463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0"/>
            <a:ext cx="151996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 err="1" smtClean="0">
                <a:solidFill>
                  <a:srgbClr val="7030A0"/>
                </a:solidFill>
              </a:rPr>
              <a:t>Couplings</a:t>
            </a:r>
            <a:endParaRPr lang="fr-FR" b="1" dirty="0">
              <a:solidFill>
                <a:srgbClr val="7030A0"/>
              </a:solidFill>
            </a:endParaRPr>
          </a:p>
        </p:txBody>
      </p:sp>
      <p:graphicFrame>
        <p:nvGraphicFramePr>
          <p:cNvPr id="91140" name="Object 2"/>
          <p:cNvGraphicFramePr>
            <a:graphicFrameLocks noChangeAspect="1"/>
          </p:cNvGraphicFramePr>
          <p:nvPr/>
        </p:nvGraphicFramePr>
        <p:xfrm>
          <a:off x="5950588" y="949936"/>
          <a:ext cx="29035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5" name="Equation" r:id="rId6" imgW="2425680" imgH="342720" progId="Equation.3">
                  <p:embed/>
                </p:oleObj>
              </mc:Choice>
              <mc:Fallback>
                <p:oleObj name="Equation" r:id="rId6" imgW="24256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88" y="949936"/>
                        <a:ext cx="29035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2"/>
          <p:cNvGraphicFramePr>
            <a:graphicFrameLocks noChangeAspect="1"/>
          </p:cNvGraphicFramePr>
          <p:nvPr/>
        </p:nvGraphicFramePr>
        <p:xfrm>
          <a:off x="1571604" y="2928934"/>
          <a:ext cx="47132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6" name="Equation" r:id="rId8" imgW="3936960" imgH="1002960" progId="Equation.3">
                  <p:embed/>
                </p:oleObj>
              </mc:Choice>
              <mc:Fallback>
                <p:oleObj name="Equation" r:id="rId8" imgW="3936960" imgH="1002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928934"/>
                        <a:ext cx="4713287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1428728" y="4500570"/>
          <a:ext cx="21431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7" name="Equation" r:id="rId10" imgW="1790640" imgH="660240" progId="Equation.3">
                  <p:embed/>
                </p:oleObj>
              </mc:Choice>
              <mc:Fallback>
                <p:oleObj name="Equation" r:id="rId10" imgW="179064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500570"/>
                        <a:ext cx="21431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7143768" y="4429132"/>
          <a:ext cx="13477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8" name="Equation" r:id="rId12" imgW="1117440" imgH="660240" progId="Equation.3">
                  <p:embed/>
                </p:oleObj>
              </mc:Choice>
              <mc:Fallback>
                <p:oleObj name="Equation" r:id="rId12" imgW="1117440" imgH="660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429132"/>
                        <a:ext cx="134778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1054100" y="5857875"/>
          <a:ext cx="7116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9" name="Equation" r:id="rId14" imgW="5905440" imgH="406080" progId="Equation.3">
                  <p:embed/>
                </p:oleObj>
              </mc:Choice>
              <mc:Fallback>
                <p:oleObj name="Equation" r:id="rId14" imgW="590544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5857875"/>
                        <a:ext cx="71167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857488" y="6339685"/>
            <a:ext cx="380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from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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lifetime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measurements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3571868" y="6215082"/>
            <a:ext cx="285752" cy="2143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7000892" y="4357694"/>
            <a:ext cx="1643074" cy="9144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 bwMode="auto">
          <a:xfrm>
            <a:off x="2550470" y="1714488"/>
            <a:ext cx="1214446" cy="78581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571868" y="2428868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W-leptons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71736" y="4071942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sym typeface="Symbol"/>
              </a:rPr>
              <a:t>X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2923" y="116632"/>
            <a:ext cx="4734858" cy="642942"/>
          </a:xfrm>
        </p:spPr>
        <p:txBody>
          <a:bodyPr/>
          <a:lstStyle/>
          <a:p>
            <a:r>
              <a:rPr lang="fr-FR" sz="2800" dirty="0" err="1" smtClean="0"/>
              <a:t>Electromagnetic</a:t>
            </a:r>
            <a:r>
              <a:rPr lang="fr-FR" sz="2800" dirty="0" smtClean="0"/>
              <a:t> </a:t>
            </a:r>
            <a:r>
              <a:rPr lang="fr-FR" sz="2800" dirty="0" err="1" smtClean="0"/>
              <a:t>current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214974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Fermion-gauge  boson interactions</a:t>
            </a:r>
            <a:r>
              <a:rPr lang="fr-FR" dirty="0" smtClean="0"/>
              <a:t>:   </a:t>
            </a:r>
            <a:r>
              <a:rPr lang="fr-FR" dirty="0" err="1" smtClean="0"/>
              <a:t>from</a:t>
            </a:r>
            <a:r>
              <a:rPr lang="fr-FR" dirty="0" smtClean="0"/>
              <a:t>              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e.g</a:t>
            </a:r>
            <a:r>
              <a:rPr lang="fr-FR" dirty="0" smtClean="0"/>
              <a:t>. for one lepton doublet: 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	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leads</a:t>
            </a:r>
            <a:r>
              <a:rPr lang="fr-FR" dirty="0" smtClean="0"/>
              <a:t> to:</a:t>
            </a:r>
          </a:p>
          <a:p>
            <a:pPr>
              <a:buNone/>
            </a:pPr>
            <a:endParaRPr lang="fr-FR" dirty="0" smtClean="0"/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     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QED </a:t>
            </a:r>
            <a:r>
              <a:rPr lang="fr-FR" dirty="0" err="1" smtClean="0"/>
              <a:t>recovered</a:t>
            </a:r>
            <a:r>
              <a:rPr lang="fr-FR" dirty="0" smtClean="0"/>
              <a:t> if                             e, </a:t>
            </a:r>
            <a:r>
              <a:rPr lang="fr-FR" dirty="0" err="1" smtClean="0"/>
              <a:t>electron</a:t>
            </a:r>
            <a:r>
              <a:rPr lang="fr-FR" dirty="0" smtClean="0"/>
              <a:t> charge magnitude</a:t>
            </a:r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r>
              <a:rPr lang="fr-FR" u="sng" dirty="0" smtClean="0">
                <a:sym typeface="Symbol"/>
              </a:rPr>
              <a:t>Note:</a:t>
            </a:r>
            <a:r>
              <a:rPr lang="fr-FR" dirty="0" smtClean="0"/>
              <a:t>                  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1141" name="Object 2"/>
          <p:cNvGraphicFramePr>
            <a:graphicFrameLocks noChangeAspect="1"/>
          </p:cNvGraphicFramePr>
          <p:nvPr/>
        </p:nvGraphicFramePr>
        <p:xfrm>
          <a:off x="838221" y="3214688"/>
          <a:ext cx="67341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5" name="Equation" r:id="rId4" imgW="5626080" imgH="799920" progId="Equation.3">
                  <p:embed/>
                </p:oleObj>
              </mc:Choice>
              <mc:Fallback>
                <p:oleObj name="Equation" r:id="rId4" imgW="5626080" imgH="799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21" y="3214688"/>
                        <a:ext cx="673417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3198813" y="4560898"/>
          <a:ext cx="15160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" name="Equation" r:id="rId6" imgW="1257120" imgH="304560" progId="Equation.3">
                  <p:embed/>
                </p:oleObj>
              </mc:Choice>
              <mc:Fallback>
                <p:oleObj name="Equation" r:id="rId6" imgW="125712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560898"/>
                        <a:ext cx="15160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1643042" y="5286388"/>
          <a:ext cx="47736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7" name="Equation" r:id="rId8" imgW="3962160" imgH="406080" progId="Equation.3">
                  <p:embed/>
                </p:oleObj>
              </mc:Choice>
              <mc:Fallback>
                <p:oleObj name="Equation" r:id="rId8" imgW="396216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286388"/>
                        <a:ext cx="47736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714612" y="592933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from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low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-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energy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measurements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rot="16200000" flipH="1">
            <a:off x="3679025" y="5679297"/>
            <a:ext cx="357190" cy="2857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071802" y="4500570"/>
            <a:ext cx="1785950" cy="48577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6026180" y="949936"/>
          <a:ext cx="2903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8" name="Equation" r:id="rId10" imgW="2425680" imgH="342720" progId="Equation.3">
                  <p:embed/>
                </p:oleObj>
              </mc:Choice>
              <mc:Fallback>
                <p:oleObj name="Equation" r:id="rId10" imgW="242568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80" y="949936"/>
                        <a:ext cx="29035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9" name="Object 2"/>
          <p:cNvGraphicFramePr>
            <a:graphicFrameLocks noChangeAspect="1"/>
          </p:cNvGraphicFramePr>
          <p:nvPr/>
        </p:nvGraphicFramePr>
        <p:xfrm>
          <a:off x="1500166" y="1785926"/>
          <a:ext cx="64944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9" name="Equation" r:id="rId12" imgW="5422680" imgH="545760" progId="Equation.3">
                  <p:embed/>
                </p:oleObj>
              </mc:Choice>
              <mc:Fallback>
                <p:oleObj name="Equation" r:id="rId12" imgW="542268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785926"/>
                        <a:ext cx="649446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ccolade ouvrante 15"/>
          <p:cNvSpPr/>
          <p:nvPr/>
        </p:nvSpPr>
        <p:spPr bwMode="auto">
          <a:xfrm rot="16200000">
            <a:off x="3786182" y="1357298"/>
            <a:ext cx="214314" cy="2214578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/>
          <p:cNvSpPr/>
          <p:nvPr/>
        </p:nvSpPr>
        <p:spPr bwMode="auto">
          <a:xfrm rot="16200000">
            <a:off x="7108049" y="1821645"/>
            <a:ext cx="214314" cy="1285884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500430" y="2571744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doublet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715140" y="257174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singlet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321065" y="321468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electron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field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rot="5400000">
            <a:off x="7572396" y="3571876"/>
            <a:ext cx="285752" cy="2857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286280" cy="642942"/>
          </a:xfrm>
        </p:spPr>
        <p:txBody>
          <a:bodyPr/>
          <a:lstStyle/>
          <a:p>
            <a:r>
              <a:rPr lang="fr-FR" sz="2800" dirty="0" err="1" smtClean="0"/>
              <a:t>Weak</a:t>
            </a:r>
            <a:r>
              <a:rPr lang="fr-FR" sz="2800" dirty="0" smtClean="0"/>
              <a:t> </a:t>
            </a:r>
            <a:r>
              <a:rPr lang="fr-FR" sz="2800" dirty="0" err="1" smtClean="0"/>
              <a:t>neutral</a:t>
            </a:r>
            <a:r>
              <a:rPr lang="fr-FR" sz="2800" dirty="0" smtClean="0"/>
              <a:t> </a:t>
            </a:r>
            <a:r>
              <a:rPr lang="fr-FR" sz="2800" dirty="0" err="1" smtClean="0"/>
              <a:t>current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643602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Fermion-gauge boson interactions:  </a:t>
            </a:r>
            <a:r>
              <a:rPr lang="fr-FR" dirty="0" err="1" smtClean="0"/>
              <a:t>from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e.g</a:t>
            </a:r>
            <a:r>
              <a:rPr lang="fr-FR" dirty="0" smtClean="0"/>
              <a:t>. for one lepton doublet: 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	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leads</a:t>
            </a:r>
            <a:r>
              <a:rPr lang="fr-FR" dirty="0" smtClean="0"/>
              <a:t> to: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Vector</a:t>
            </a:r>
            <a:r>
              <a:rPr lang="fr-FR" dirty="0" smtClean="0"/>
              <a:t> and axial </a:t>
            </a:r>
            <a:r>
              <a:rPr lang="fr-FR" dirty="0" err="1" smtClean="0"/>
              <a:t>couplings</a:t>
            </a:r>
            <a:r>
              <a:rPr lang="fr-FR" dirty="0" smtClean="0"/>
              <a:t> of the Z boson:</a:t>
            </a:r>
          </a:p>
          <a:p>
            <a:pPr>
              <a:buNone/>
            </a:pPr>
            <a:endParaRPr lang="fr-FR" dirty="0" smtClean="0"/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     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1141" name="Object 2"/>
          <p:cNvGraphicFramePr>
            <a:graphicFrameLocks noChangeAspect="1"/>
          </p:cNvGraphicFramePr>
          <p:nvPr/>
        </p:nvGraphicFramePr>
        <p:xfrm>
          <a:off x="730250" y="3071813"/>
          <a:ext cx="77406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" name="Equation" r:id="rId4" imgW="6464160" imgH="1028520" progId="Equation.3">
                  <p:embed/>
                </p:oleObj>
              </mc:Choice>
              <mc:Fallback>
                <p:oleObj name="Equation" r:id="rId4" imgW="6464160" imgH="1028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071813"/>
                        <a:ext cx="774065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857356" y="4714884"/>
            <a:ext cx="5295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8000"/>
                </a:solidFill>
                <a:sym typeface="Symbol"/>
              </a:rPr>
              <a:t>different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couplings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for </a:t>
            </a:r>
            <a:r>
              <a:rPr lang="fr-FR" sz="2000" dirty="0" err="1" smtClean="0">
                <a:solidFill>
                  <a:srgbClr val="008000"/>
                </a:solidFill>
                <a:sym typeface="Symbol"/>
              </a:rPr>
              <a:t>different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particles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rot="16200000" flipH="1">
            <a:off x="2750331" y="4393413"/>
            <a:ext cx="357190" cy="2857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aphicFrame>
        <p:nvGraphicFramePr>
          <p:cNvPr id="93191" name="Object 5"/>
          <p:cNvGraphicFramePr>
            <a:graphicFrameLocks noChangeAspect="1"/>
          </p:cNvGraphicFramePr>
          <p:nvPr/>
        </p:nvGraphicFramePr>
        <p:xfrm>
          <a:off x="1612900" y="5857875"/>
          <a:ext cx="54752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" name="Equation" r:id="rId6" imgW="4572000" imgH="406080" progId="Equation.3">
                  <p:embed/>
                </p:oleObj>
              </mc:Choice>
              <mc:Fallback>
                <p:oleObj name="Equation" r:id="rId6" imgW="4572000" imgH="406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5857875"/>
                        <a:ext cx="54752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avec flèche 15"/>
          <p:cNvCxnSpPr/>
          <p:nvPr/>
        </p:nvCxnSpPr>
        <p:spPr bwMode="auto">
          <a:xfrm rot="5400000">
            <a:off x="4857752" y="4357694"/>
            <a:ext cx="357190" cy="2143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214414" y="5844266"/>
            <a:ext cx="6286544" cy="64291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5954742" y="965996"/>
          <a:ext cx="2903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8" name="Equation" r:id="rId8" imgW="2425680" imgH="342720" progId="Equation.3">
                  <p:embed/>
                </p:oleObj>
              </mc:Choice>
              <mc:Fallback>
                <p:oleObj name="Equation" r:id="rId8" imgW="242568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42" y="965996"/>
                        <a:ext cx="29035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428728" y="1714488"/>
          <a:ext cx="64944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9" name="Equation" r:id="rId10" imgW="5422680" imgH="545760" progId="Equation.3">
                  <p:embed/>
                </p:oleObj>
              </mc:Choice>
              <mc:Fallback>
                <p:oleObj name="Equation" r:id="rId10" imgW="542268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714488"/>
                        <a:ext cx="649446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ccolade ouvrante 16"/>
          <p:cNvSpPr/>
          <p:nvPr/>
        </p:nvSpPr>
        <p:spPr bwMode="auto">
          <a:xfrm rot="16200000">
            <a:off x="3714744" y="1285860"/>
            <a:ext cx="214314" cy="2214578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/>
          <p:cNvSpPr/>
          <p:nvPr/>
        </p:nvSpPr>
        <p:spPr bwMode="auto">
          <a:xfrm rot="16200000">
            <a:off x="7036611" y="1750207"/>
            <a:ext cx="214314" cy="1285884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428992" y="2500306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doublet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643702" y="250030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singlet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4000528" cy="714380"/>
          </a:xfrm>
        </p:spPr>
        <p:txBody>
          <a:bodyPr/>
          <a:lstStyle/>
          <a:p>
            <a:r>
              <a:rPr lang="fr-FR" sz="2800" dirty="0" err="1" smtClean="0"/>
              <a:t>Summary</a:t>
            </a:r>
            <a:r>
              <a:rPr lang="fr-FR" sz="2800" dirty="0" smtClean="0"/>
              <a:t> 3: </a:t>
            </a:r>
            <a:r>
              <a:rPr lang="fr-FR" sz="2800" dirty="0" err="1" smtClean="0"/>
              <a:t>couplings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1021374"/>
            <a:ext cx="9001156" cy="5286412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fr-FR" dirty="0" smtClean="0"/>
              <a:t>SU(2)</a:t>
            </a:r>
            <a:r>
              <a:rPr lang="fr-FR" baseline="-25000" dirty="0" err="1" smtClean="0"/>
              <a:t>L</a:t>
            </a:r>
            <a:r>
              <a:rPr lang="fr-FR" dirty="0" err="1" smtClean="0"/>
              <a:t>xU</a:t>
            </a:r>
            <a:r>
              <a:rPr lang="fr-FR" dirty="0" smtClean="0"/>
              <a:t>(1)</a:t>
            </a:r>
            <a:r>
              <a:rPr lang="fr-FR" baseline="-25000" dirty="0" smtClean="0"/>
              <a:t>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gauge </a:t>
            </a:r>
            <a:r>
              <a:rPr lang="fr-FR" dirty="0" err="1" smtClean="0">
                <a:solidFill>
                  <a:srgbClr val="FF0000"/>
                </a:solidFill>
              </a:rPr>
              <a:t>couplings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are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precisely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mesured</a:t>
            </a:r>
            <a:r>
              <a:rPr lang="fr-FR" dirty="0" smtClean="0">
                <a:solidFill>
                  <a:srgbClr val="FF0000"/>
                </a:solidFill>
              </a:rPr>
              <a:t> constants</a:t>
            </a:r>
            <a:r>
              <a:rPr lang="fr-FR" dirty="0" smtClean="0"/>
              <a:t>.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lvl="1"/>
            <a:r>
              <a:rPr lang="fr-FR" dirty="0" smtClean="0">
                <a:sym typeface="Symbol"/>
              </a:rPr>
              <a:t>g, M</a:t>
            </a:r>
            <a:r>
              <a:rPr lang="fr-FR" baseline="-25000" dirty="0" smtClean="0">
                <a:sym typeface="Symbol"/>
              </a:rPr>
              <a:t>W</a:t>
            </a:r>
            <a:r>
              <a:rPr lang="fr-FR" dirty="0" smtClean="0">
                <a:sym typeface="Symbol"/>
              </a:rPr>
              <a:t>  Fermi constant:</a:t>
            </a: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>
              <a:sym typeface="Symbol"/>
            </a:endParaRPr>
          </a:p>
          <a:p>
            <a:pPr lvl="1"/>
            <a:r>
              <a:rPr lang="fr-FR" dirty="0" smtClean="0">
                <a:sym typeface="Symbol"/>
              </a:rPr>
              <a:t>g, sin</a:t>
            </a:r>
            <a:r>
              <a:rPr lang="fr-FR" baseline="-25000" dirty="0" smtClean="0">
                <a:sym typeface="Symbol"/>
              </a:rPr>
              <a:t>W</a:t>
            </a:r>
            <a:r>
              <a:rPr lang="fr-FR" dirty="0" smtClean="0">
                <a:sym typeface="Symbol"/>
              </a:rPr>
              <a:t> (or g’)  fine structure constant: </a:t>
            </a: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/>
          </a:p>
          <a:p>
            <a:r>
              <a:rPr lang="fr-FR" dirty="0" smtClean="0"/>
              <a:t>Z-fermion </a:t>
            </a:r>
            <a:r>
              <a:rPr lang="fr-FR" dirty="0" err="1" smtClean="0"/>
              <a:t>vector</a:t>
            </a:r>
            <a:r>
              <a:rPr lang="fr-FR" dirty="0" smtClean="0"/>
              <a:t> and axial </a:t>
            </a:r>
            <a:r>
              <a:rPr lang="fr-FR" dirty="0" err="1" smtClean="0"/>
              <a:t>couplings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the fermion type:</a:t>
            </a:r>
          </a:p>
          <a:p>
            <a:endParaRPr lang="fr-FR" dirty="0" smtClean="0"/>
          </a:p>
          <a:p>
            <a:pPr lvl="1">
              <a:buNone/>
            </a:pPr>
            <a:r>
              <a:rPr lang="fr-FR" sz="2000" dirty="0" smtClean="0"/>
              <a:t>T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(f): </a:t>
            </a:r>
            <a:r>
              <a:rPr lang="fr-FR" dirty="0"/>
              <a:t>quantum </a:t>
            </a:r>
            <a:r>
              <a:rPr lang="fr-FR" dirty="0" err="1"/>
              <a:t>number</a:t>
            </a:r>
            <a:r>
              <a:rPr lang="fr-FR" dirty="0"/>
              <a:t> </a:t>
            </a:r>
            <a:r>
              <a:rPr lang="fr-FR" dirty="0" err="1" smtClean="0"/>
              <a:t>corresponding</a:t>
            </a:r>
            <a:r>
              <a:rPr lang="fr-FR" dirty="0" smtClean="0"/>
              <a:t> to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sz="2000" dirty="0" smtClean="0"/>
              <a:t>isospin </a:t>
            </a:r>
            <a:r>
              <a:rPr lang="fr-FR" sz="2000" dirty="0" err="1" smtClean="0"/>
              <a:t>third</a:t>
            </a:r>
            <a:r>
              <a:rPr lang="fr-FR" sz="2000" dirty="0" smtClean="0"/>
              <a:t> component for </a:t>
            </a:r>
            <a:r>
              <a:rPr lang="fr-FR" dirty="0" err="1" smtClean="0">
                <a:solidFill>
                  <a:srgbClr val="FF0000"/>
                </a:solidFill>
              </a:rPr>
              <a:t>left-handed</a:t>
            </a:r>
            <a:r>
              <a:rPr lang="fr-FR" dirty="0" smtClean="0">
                <a:solidFill>
                  <a:srgbClr val="FF0000"/>
                </a:solidFill>
              </a:rPr>
              <a:t> fermion component</a:t>
            </a:r>
            <a:endParaRPr lang="fr-FR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fr-FR" sz="2200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0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19302"/>
              </p:ext>
            </p:extLst>
          </p:nvPr>
        </p:nvGraphicFramePr>
        <p:xfrm>
          <a:off x="4035208" y="1978368"/>
          <a:ext cx="13477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0" name="Equation" r:id="rId3" imgW="1117440" imgH="660240" progId="Equation.3">
                  <p:embed/>
                </p:oleObj>
              </mc:Choice>
              <mc:Fallback>
                <p:oleObj name="Equation" r:id="rId3" imgW="1117440" imgH="660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208" y="1978368"/>
                        <a:ext cx="134778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31728"/>
              </p:ext>
            </p:extLst>
          </p:nvPr>
        </p:nvGraphicFramePr>
        <p:xfrm>
          <a:off x="6000760" y="3239469"/>
          <a:ext cx="25257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1" name="Equation" r:id="rId5" imgW="2095200" imgH="342720" progId="Equation.3">
                  <p:embed/>
                </p:oleObj>
              </mc:Choice>
              <mc:Fallback>
                <p:oleObj name="Equation" r:id="rId5" imgW="209520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239469"/>
                        <a:ext cx="25257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1428728" y="5000636"/>
          <a:ext cx="54752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2" name="Equation" r:id="rId7" imgW="4572000" imgH="406080" progId="Equation.3">
                  <p:embed/>
                </p:oleObj>
              </mc:Choice>
              <mc:Fallback>
                <p:oleObj name="Equation" r:id="rId7" imgW="457200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000636"/>
                        <a:ext cx="54752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Image 4" descr="feynman_z_col.jpg"/>
          <p:cNvPicPr>
            <a:picLocks noChangeAspect="1"/>
          </p:cNvPicPr>
          <p:nvPr/>
        </p:nvPicPr>
        <p:blipFill>
          <a:blip r:embed="rId2" cstate="print"/>
          <a:srcRect l="4494" t="45833" r="8726" b="25000"/>
          <a:stretch>
            <a:fillRect/>
          </a:stretch>
        </p:blipFill>
        <p:spPr>
          <a:xfrm>
            <a:off x="0" y="1500174"/>
            <a:ext cx="9144000" cy="43489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40816" y="285728"/>
            <a:ext cx="687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008000"/>
                </a:solidFill>
                <a:sym typeface="Symbol"/>
              </a:rPr>
              <a:t>Z </a:t>
            </a:r>
            <a:r>
              <a:rPr lang="fr-FR" sz="2800" i="1" dirty="0" err="1" smtClean="0">
                <a:solidFill>
                  <a:srgbClr val="008000"/>
                </a:solidFill>
                <a:sym typeface="Symbol"/>
              </a:rPr>
              <a:t>vector</a:t>
            </a:r>
            <a:r>
              <a:rPr lang="fr-FR" sz="2800" i="1" dirty="0" smtClean="0">
                <a:solidFill>
                  <a:srgbClr val="008000"/>
                </a:solidFill>
                <a:sym typeface="Symbol"/>
              </a:rPr>
              <a:t> and axial </a:t>
            </a:r>
            <a:r>
              <a:rPr lang="fr-FR" sz="2800" i="1" dirty="0" err="1" smtClean="0">
                <a:solidFill>
                  <a:srgbClr val="008000"/>
                </a:solidFill>
                <a:sym typeface="Symbol"/>
              </a:rPr>
              <a:t>couplings</a:t>
            </a:r>
            <a:r>
              <a:rPr lang="fr-FR" sz="2800" i="1" dirty="0" smtClean="0">
                <a:solidFill>
                  <a:srgbClr val="008000"/>
                </a:solidFill>
                <a:sym typeface="Symbol"/>
              </a:rPr>
              <a:t> to fermions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71736" y="928670"/>
            <a:ext cx="4650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3399"/>
                </a:solidFill>
                <a:sym typeface="Symbol"/>
              </a:rPr>
              <a:t>(in the Standard Model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at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tree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-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level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58" y="5929330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3399"/>
                </a:solidFill>
                <a:sym typeface="Symbol"/>
              </a:rPr>
              <a:t>(sin</a:t>
            </a:r>
            <a:r>
              <a:rPr lang="fr-FR" sz="2000" baseline="-25000" dirty="0" smtClean="0">
                <a:solidFill>
                  <a:srgbClr val="003399"/>
                </a:solidFill>
                <a:sym typeface="Symbol"/>
              </a:rPr>
              <a:t>W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~0.23)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7686" y="1142984"/>
            <a:ext cx="4143404" cy="1285876"/>
          </a:xfrm>
          <a:ln w="57150">
            <a:solidFill>
              <a:schemeClr val="bg2"/>
            </a:solidFill>
          </a:ln>
        </p:spPr>
        <p:txBody>
          <a:bodyPr/>
          <a:lstStyle/>
          <a:p>
            <a:r>
              <a:rPr lang="fr-FR" sz="5400" dirty="0" smtClean="0"/>
              <a:t>Lecture 2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4143380"/>
            <a:ext cx="8501090" cy="21431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Elementary</a:t>
            </a:r>
            <a:r>
              <a:rPr lang="fr-FR" dirty="0" smtClean="0"/>
              <a:t> constituants and the SM gauge group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electroweak</a:t>
            </a:r>
            <a:r>
              <a:rPr lang="fr-FR" dirty="0" smtClean="0"/>
              <a:t> interaction and the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mechanism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Couplings</a:t>
            </a:r>
            <a:r>
              <a:rPr lang="fr-FR" dirty="0" smtClean="0"/>
              <a:t> in the </a:t>
            </a:r>
            <a:r>
              <a:rPr lang="fr-FR" dirty="0" err="1" smtClean="0"/>
              <a:t>electroweak</a:t>
            </a:r>
            <a:r>
              <a:rPr lang="fr-FR" dirty="0" smtClean="0"/>
              <a:t> SM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Fermion masses 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First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facts</a:t>
            </a:r>
            <a:r>
              <a:rPr lang="fr-FR" dirty="0" smtClean="0"/>
              <a:t> in </a:t>
            </a:r>
            <a:r>
              <a:rPr lang="fr-FR" dirty="0" err="1" smtClean="0"/>
              <a:t>favour</a:t>
            </a:r>
            <a:r>
              <a:rPr lang="fr-FR" dirty="0" smtClean="0"/>
              <a:t> of the </a:t>
            </a:r>
            <a:r>
              <a:rPr lang="fr-FR" dirty="0" err="1" smtClean="0"/>
              <a:t>electroweak</a:t>
            </a:r>
            <a:r>
              <a:rPr lang="fr-FR" dirty="0" smtClean="0"/>
              <a:t> SM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142976" y="3429000"/>
            <a:ext cx="7321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>
                <a:solidFill>
                  <a:srgbClr val="008000"/>
                </a:solidFill>
                <a:sym typeface="Symbol"/>
              </a:rPr>
              <a:t>The  SU(2)</a:t>
            </a:r>
            <a:r>
              <a:rPr lang="fr-FR" sz="3600" i="1" dirty="0" err="1" smtClean="0">
                <a:solidFill>
                  <a:srgbClr val="008000"/>
                </a:solidFill>
                <a:sym typeface="Symbol"/>
              </a:rPr>
              <a:t>xU</a:t>
            </a:r>
            <a:r>
              <a:rPr lang="fr-FR" sz="3600" i="1" dirty="0" smtClean="0">
                <a:solidFill>
                  <a:srgbClr val="008000"/>
                </a:solidFill>
                <a:sym typeface="Symbol"/>
              </a:rPr>
              <a:t>(1) Standard Model</a:t>
            </a:r>
          </a:p>
        </p:txBody>
      </p:sp>
      <p:pic>
        <p:nvPicPr>
          <p:cNvPr id="8" name="Image 7" descr="Kajikazawa_in_Kai_provi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786181" cy="327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4714908" cy="642942"/>
          </a:xfrm>
        </p:spPr>
        <p:txBody>
          <a:bodyPr/>
          <a:lstStyle/>
          <a:p>
            <a:r>
              <a:rPr lang="fr-FR" dirty="0" smtClean="0"/>
              <a:t>Gauge vs mass </a:t>
            </a:r>
            <a:r>
              <a:rPr lang="fr-FR" dirty="0" err="1" smtClean="0"/>
              <a:t>eigenstates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857784"/>
          </a:xfrm>
        </p:spPr>
        <p:txBody>
          <a:bodyPr/>
          <a:lstStyle/>
          <a:p>
            <a:r>
              <a:rPr lang="fr-FR" dirty="0" err="1" smtClean="0">
                <a:solidFill>
                  <a:srgbClr val="008000"/>
                </a:solidFill>
              </a:rPr>
              <a:t>Experimental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fact</a:t>
            </a:r>
            <a:r>
              <a:rPr lang="fr-FR" dirty="0" smtClean="0">
                <a:solidFill>
                  <a:srgbClr val="008000"/>
                </a:solidFill>
              </a:rPr>
              <a:t>: </a:t>
            </a:r>
            <a:r>
              <a:rPr lang="fr-FR" dirty="0" err="1" smtClean="0"/>
              <a:t>strangeness</a:t>
            </a:r>
            <a:r>
              <a:rPr lang="fr-FR" dirty="0" smtClean="0">
                <a:solidFill>
                  <a:srgbClr val="008000"/>
                </a:solidFill>
              </a:rPr>
              <a:t>-</a:t>
            </a:r>
            <a:r>
              <a:rPr lang="fr-FR" dirty="0" err="1" smtClean="0">
                <a:solidFill>
                  <a:srgbClr val="008000"/>
                </a:solidFill>
              </a:rPr>
              <a:t>conserving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/>
              <a:t>and</a:t>
            </a:r>
            <a:r>
              <a:rPr lang="fr-FR" dirty="0" smtClean="0">
                <a:solidFill>
                  <a:srgbClr val="008000"/>
                </a:solidFill>
              </a:rPr>
              <a:t> –</a:t>
            </a:r>
            <a:r>
              <a:rPr lang="fr-FR" dirty="0" err="1" smtClean="0">
                <a:solidFill>
                  <a:srgbClr val="008000"/>
                </a:solidFill>
              </a:rPr>
              <a:t>changing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/>
              <a:t>hadronic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r>
              <a:rPr lang="fr-FR" dirty="0" smtClean="0"/>
              <a:t> have </a:t>
            </a:r>
            <a:r>
              <a:rPr lang="fr-FR" dirty="0" err="1" smtClean="0">
                <a:solidFill>
                  <a:srgbClr val="FF0000"/>
                </a:solidFill>
              </a:rPr>
              <a:t>different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strengths</a:t>
            </a:r>
            <a:endParaRPr lang="fr-F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led</a:t>
            </a:r>
            <a:r>
              <a:rPr lang="fr-FR" dirty="0" smtClean="0"/>
              <a:t> to </a:t>
            </a:r>
            <a:r>
              <a:rPr lang="fr-FR" dirty="0" err="1" smtClean="0"/>
              <a:t>Cabibbo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(1963):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	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in the SM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: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8000"/>
                </a:solidFill>
                <a:sym typeface="Symbol"/>
              </a:rPr>
              <a:t>	 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in the quark </a:t>
            </a:r>
            <a:r>
              <a:rPr lang="fr-FR" dirty="0" err="1" smtClean="0">
                <a:solidFill>
                  <a:srgbClr val="008000"/>
                </a:solidFill>
                <a:sym typeface="Symbol"/>
              </a:rPr>
              <a:t>sector</a:t>
            </a:r>
            <a:r>
              <a:rPr lang="fr-FR" dirty="0" smtClean="0">
                <a:sym typeface="Symbol"/>
              </a:rPr>
              <a:t>: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SU(2) gauge </a:t>
            </a:r>
            <a:r>
              <a:rPr lang="fr-FR" dirty="0" err="1" smtClean="0">
                <a:sym typeface="Symbol"/>
              </a:rPr>
              <a:t>eigenstates</a:t>
            </a:r>
            <a:r>
              <a:rPr lang="fr-FR" dirty="0" smtClean="0">
                <a:sym typeface="Symbol"/>
              </a:rPr>
              <a:t> are </a:t>
            </a:r>
            <a:r>
              <a:rPr lang="fr-FR" dirty="0" err="1" smtClean="0">
                <a:solidFill>
                  <a:srgbClr val="008000"/>
                </a:solidFill>
                <a:sym typeface="Symbol"/>
              </a:rPr>
              <a:t>different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from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mass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eigenstates</a:t>
            </a:r>
            <a:endParaRPr lang="fr-FR" dirty="0" smtClean="0">
              <a:solidFill>
                <a:srgbClr val="FF0000"/>
              </a:solidFill>
              <a:sym typeface="Symbol"/>
            </a:endParaRPr>
          </a:p>
          <a:p>
            <a:pPr lvl="1">
              <a:buNone/>
            </a:pPr>
            <a:r>
              <a:rPr lang="fr-FR" dirty="0" smtClean="0">
                <a:sym typeface="Symbol"/>
              </a:rPr>
              <a:t>    (or: </a:t>
            </a:r>
            <a:r>
              <a:rPr lang="fr-FR" dirty="0" err="1" smtClean="0">
                <a:sym typeface="Symbol"/>
              </a:rPr>
              <a:t>weak</a:t>
            </a:r>
            <a:r>
              <a:rPr lang="fr-FR" dirty="0" smtClean="0">
                <a:sym typeface="Symbol"/>
              </a:rPr>
              <a:t> and </a:t>
            </a:r>
            <a:r>
              <a:rPr lang="fr-FR" dirty="0" err="1" smtClean="0">
                <a:sym typeface="Symbol"/>
              </a:rPr>
              <a:t>strong</a:t>
            </a:r>
            <a:r>
              <a:rPr lang="fr-FR" dirty="0" smtClean="0">
                <a:sym typeface="Symbol"/>
              </a:rPr>
              <a:t> interactions have </a:t>
            </a:r>
            <a:r>
              <a:rPr lang="fr-FR" dirty="0" err="1" smtClean="0">
                <a:sym typeface="Symbol"/>
              </a:rPr>
              <a:t>different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eigenstates</a:t>
            </a:r>
            <a:r>
              <a:rPr lang="fr-FR" dirty="0" smtClean="0">
                <a:sym typeface="Symbol"/>
              </a:rPr>
              <a:t>)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270173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FR" b="1" dirty="0" smtClean="0">
                <a:solidFill>
                  <a:srgbClr val="7030A0"/>
                </a:solidFill>
              </a:rPr>
              <a:t>Fermion masses</a:t>
            </a:r>
            <a:endParaRPr lang="fr-FR" b="1" dirty="0">
              <a:solidFill>
                <a:srgbClr val="7030A0"/>
              </a:solidFill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487363" y="2500313"/>
          <a:ext cx="84280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6" name="Equation" r:id="rId4" imgW="6997680" imgH="406080" progId="Equation.3">
                  <p:embed/>
                </p:oleObj>
              </mc:Choice>
              <mc:Fallback>
                <p:oleObj name="Equation" r:id="rId4" imgW="699768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500313"/>
                        <a:ext cx="84280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1071538" y="3714752"/>
          <a:ext cx="7067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7" name="Equation" r:id="rId6" imgW="5892480" imgH="672840" progId="Equation.3">
                  <p:embed/>
                </p:oleObj>
              </mc:Choice>
              <mc:Fallback>
                <p:oleObj name="Equation" r:id="rId6" imgW="5892480" imgH="672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714752"/>
                        <a:ext cx="706755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714908" cy="642942"/>
          </a:xfrm>
        </p:spPr>
        <p:txBody>
          <a:bodyPr/>
          <a:lstStyle/>
          <a:p>
            <a:r>
              <a:rPr lang="fr-FR" dirty="0" smtClean="0"/>
              <a:t>Gauge vs mass </a:t>
            </a:r>
            <a:r>
              <a:rPr lang="fr-FR" dirty="0" err="1" smtClean="0"/>
              <a:t>eigenstates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357850"/>
          </a:xfrm>
        </p:spPr>
        <p:txBody>
          <a:bodyPr/>
          <a:lstStyle/>
          <a:p>
            <a:r>
              <a:rPr lang="fr-FR" dirty="0" smtClean="0"/>
              <a:t>In the SM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three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quark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described</a:t>
            </a:r>
            <a:r>
              <a:rPr lang="fr-FR" dirty="0" smtClean="0"/>
              <a:t> as acting </a:t>
            </a:r>
            <a:r>
              <a:rPr lang="fr-FR" dirty="0" err="1" smtClean="0">
                <a:solidFill>
                  <a:srgbClr val="FF0000"/>
                </a:solidFill>
              </a:rPr>
              <a:t>only</a:t>
            </a:r>
            <a:r>
              <a:rPr lang="fr-FR" dirty="0" smtClean="0">
                <a:solidFill>
                  <a:srgbClr val="FF0000"/>
                </a:solidFill>
              </a:rPr>
              <a:t> on </a:t>
            </a:r>
            <a:r>
              <a:rPr lang="fr-FR" dirty="0" err="1" smtClean="0">
                <a:solidFill>
                  <a:srgbClr val="FF0000"/>
                </a:solidFill>
              </a:rPr>
              <a:t>d,s,b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err="1" smtClean="0"/>
              <a:t>leads</a:t>
            </a:r>
            <a:r>
              <a:rPr lang="fr-FR" dirty="0" smtClean="0"/>
              <a:t> to </a:t>
            </a:r>
            <a:r>
              <a:rPr lang="fr-FR" dirty="0" err="1" smtClean="0"/>
              <a:t>identical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three</a:t>
            </a:r>
            <a:r>
              <a:rPr lang="fr-FR" dirty="0" smtClean="0"/>
              <a:t> </a:t>
            </a:r>
            <a:r>
              <a:rPr lang="fr-FR" dirty="0" err="1" smtClean="0"/>
              <a:t>families</a:t>
            </a:r>
            <a:r>
              <a:rPr lang="fr-FR" dirty="0" smtClean="0"/>
              <a:t>, the </a:t>
            </a:r>
            <a:r>
              <a:rPr lang="fr-FR" dirty="0" err="1" smtClean="0"/>
              <a:t>mixing</a:t>
            </a:r>
            <a:r>
              <a:rPr lang="fr-FR" dirty="0" smtClean="0"/>
              <a:t> matrix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contain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one </a:t>
            </a:r>
            <a:r>
              <a:rPr lang="fr-FR" dirty="0" err="1" smtClean="0">
                <a:solidFill>
                  <a:srgbClr val="FF0000"/>
                </a:solidFill>
              </a:rPr>
              <a:t>physical</a:t>
            </a:r>
            <a:r>
              <a:rPr lang="fr-FR" dirty="0" smtClean="0">
                <a:solidFill>
                  <a:srgbClr val="FF0000"/>
                </a:solidFill>
              </a:rPr>
              <a:t> phase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explanation</a:t>
            </a:r>
            <a:r>
              <a:rPr lang="fr-FR" dirty="0" smtClean="0"/>
              <a:t> for the </a:t>
            </a:r>
            <a:r>
              <a:rPr lang="fr-FR" dirty="0" err="1" smtClean="0">
                <a:solidFill>
                  <a:srgbClr val="008000"/>
                </a:solidFill>
              </a:rPr>
              <a:t>observed</a:t>
            </a:r>
            <a:r>
              <a:rPr lang="fr-FR" dirty="0" smtClean="0">
                <a:solidFill>
                  <a:srgbClr val="008000"/>
                </a:solidFill>
              </a:rPr>
              <a:t> CP violation </a:t>
            </a:r>
            <a:r>
              <a:rPr lang="fr-FR" dirty="0" smtClean="0"/>
              <a:t>in the quark </a:t>
            </a:r>
            <a:r>
              <a:rPr lang="fr-FR" dirty="0" err="1" smtClean="0"/>
              <a:t>sector</a:t>
            </a:r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8000"/>
                </a:solidFill>
                <a:sym typeface="Symbol"/>
              </a:rPr>
              <a:t>	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700088" y="2000250"/>
          <a:ext cx="79105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2" name="Equation" r:id="rId4" imgW="6591240" imgH="1028520" progId="Equation.3">
                  <p:embed/>
                </p:oleObj>
              </mc:Choice>
              <mc:Fallback>
                <p:oleObj name="Equation" r:id="rId4" imgW="6591240" imgH="10285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000250"/>
                        <a:ext cx="7910512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43636" y="407194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3399"/>
                </a:solidFill>
                <a:sym typeface="Symbol"/>
              </a:rPr>
              <a:t>CKM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mixing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matrix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71868" y="3714752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weak</a:t>
            </a:r>
            <a:r>
              <a:rPr lang="fr-FR" sz="2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eigenstates</a:t>
            </a:r>
            <a:endParaRPr lang="fr-FR" sz="20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15140" y="1142984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3399"/>
                </a:solidFill>
                <a:sym typeface="Symbol"/>
              </a:rPr>
              <a:t>mass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eigenstates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sp>
        <p:nvSpPr>
          <p:cNvPr id="12" name="Forme libre 11"/>
          <p:cNvSpPr/>
          <p:nvPr/>
        </p:nvSpPr>
        <p:spPr bwMode="auto">
          <a:xfrm>
            <a:off x="8144540" y="1467293"/>
            <a:ext cx="458972" cy="563526"/>
          </a:xfrm>
          <a:custGeom>
            <a:avLst/>
            <a:gdLst>
              <a:gd name="connsiteX0" fmla="*/ 0 w 458972"/>
              <a:gd name="connsiteY0" fmla="*/ 0 h 563526"/>
              <a:gd name="connsiteX1" fmla="*/ 404037 w 458972"/>
              <a:gd name="connsiteY1" fmla="*/ 233916 h 563526"/>
              <a:gd name="connsiteX2" fmla="*/ 329609 w 458972"/>
              <a:gd name="connsiteY2" fmla="*/ 563526 h 5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972" h="563526">
                <a:moveTo>
                  <a:pt x="0" y="0"/>
                </a:moveTo>
                <a:cubicBezTo>
                  <a:pt x="174551" y="69997"/>
                  <a:pt x="349102" y="139995"/>
                  <a:pt x="404037" y="233916"/>
                </a:cubicBezTo>
                <a:cubicBezTo>
                  <a:pt x="458972" y="327837"/>
                  <a:pt x="394290" y="445681"/>
                  <a:pt x="329609" y="563526"/>
                </a:cubicBezTo>
              </a:path>
            </a:pathLst>
          </a:custGeom>
          <a:noFill/>
          <a:ln w="317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rot="5400000">
            <a:off x="7000892" y="3714752"/>
            <a:ext cx="71438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8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 rot="16200000" flipV="1">
            <a:off x="4179091" y="3178967"/>
            <a:ext cx="571504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rot="5400000" flipH="1" flipV="1">
            <a:off x="5250661" y="3250405"/>
            <a:ext cx="500066" cy="4286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84" y="71414"/>
            <a:ext cx="5166336" cy="642942"/>
          </a:xfrm>
        </p:spPr>
        <p:txBody>
          <a:bodyPr/>
          <a:lstStyle/>
          <a:p>
            <a:r>
              <a:rPr lang="fr-FR" sz="2800" dirty="0" smtClean="0"/>
              <a:t>Quark </a:t>
            </a:r>
            <a:r>
              <a:rPr lang="fr-FR" sz="2800" dirty="0" err="1" smtClean="0"/>
              <a:t>mixing</a:t>
            </a:r>
            <a:r>
              <a:rPr lang="fr-FR" sz="2800" dirty="0" smtClean="0"/>
              <a:t> and </a:t>
            </a:r>
            <a:r>
              <a:rPr lang="fr-FR" sz="2800" dirty="0" err="1" smtClean="0"/>
              <a:t>currents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86478"/>
          </a:xfrm>
        </p:spPr>
        <p:txBody>
          <a:bodyPr/>
          <a:lstStyle/>
          <a:p>
            <a:r>
              <a:rPr lang="fr-FR" dirty="0" smtClean="0"/>
              <a:t>Quark-gauge boson interactions, </a:t>
            </a:r>
            <a:r>
              <a:rPr lang="fr-FR" dirty="0" err="1" smtClean="0"/>
              <a:t>e.g</a:t>
            </a:r>
            <a:r>
              <a:rPr lang="fr-FR" dirty="0" smtClean="0"/>
              <a:t> for one doublet: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SzPct val="110000"/>
              <a:buFont typeface="Symbol" pitchFamily="18" charset="2"/>
              <a:buChar char="®"/>
            </a:pP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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are </a:t>
            </a:r>
            <a:r>
              <a:rPr lang="fr-FR" dirty="0" err="1" smtClean="0">
                <a:solidFill>
                  <a:srgbClr val="008000"/>
                </a:solidFill>
              </a:rPr>
              <a:t>flavour</a:t>
            </a:r>
            <a:r>
              <a:rPr lang="fr-FR" dirty="0" smtClean="0">
                <a:solidFill>
                  <a:srgbClr val="008000"/>
                </a:solidFill>
              </a:rPr>
              <a:t> non-diagonal</a:t>
            </a:r>
          </a:p>
          <a:p>
            <a:pPr>
              <a:lnSpc>
                <a:spcPct val="150000"/>
              </a:lnSpc>
              <a:buSzPct val="110000"/>
              <a:buFont typeface="Symbol" pitchFamily="18" charset="2"/>
              <a:buChar char="®"/>
            </a:pP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8000"/>
                </a:solidFill>
                <a:sym typeface="Symbol"/>
              </a:rPr>
              <a:t>	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sym typeface="Symbol"/>
              </a:rPr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are </a:t>
            </a:r>
            <a:r>
              <a:rPr lang="fr-FR" dirty="0" err="1" smtClean="0">
                <a:solidFill>
                  <a:srgbClr val="008000"/>
                </a:solidFill>
              </a:rPr>
              <a:t>flavour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conserving</a:t>
            </a:r>
            <a:endParaRPr lang="fr-FR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buSzPct val="110000"/>
              <a:buFont typeface="Symbol" pitchFamily="18" charset="2"/>
              <a:buChar char="®"/>
            </a:pP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8000"/>
                </a:solidFill>
                <a:sym typeface="Symbol"/>
              </a:rPr>
              <a:t>	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523875" y="2578100"/>
          <a:ext cx="82835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1" name="Equation" r:id="rId4" imgW="6921360" imgH="545760" progId="Equation.3">
                  <p:embed/>
                </p:oleObj>
              </mc:Choice>
              <mc:Fallback>
                <p:oleObj name="Equation" r:id="rId4" imgW="69213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578100"/>
                        <a:ext cx="8283575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5"/>
          <p:cNvGraphicFramePr>
            <a:graphicFrameLocks noChangeAspect="1"/>
          </p:cNvGraphicFramePr>
          <p:nvPr/>
        </p:nvGraphicFramePr>
        <p:xfrm>
          <a:off x="677881" y="5870595"/>
          <a:ext cx="65373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2" name="Equation" r:id="rId6" imgW="5460840" imgH="406080" progId="Equation.3">
                  <p:embed/>
                </p:oleObj>
              </mc:Choice>
              <mc:Fallback>
                <p:oleObj name="Equation" r:id="rId6" imgW="546084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81" y="5870595"/>
                        <a:ext cx="65373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500034" y="4071942"/>
          <a:ext cx="83185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3" name="Equation" r:id="rId8" imgW="6946560" imgH="622080" progId="Equation.3">
                  <p:embed/>
                </p:oleObj>
              </mc:Choice>
              <mc:Fallback>
                <p:oleObj name="Equation" r:id="rId8" imgW="6946560" imgH="622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071942"/>
                        <a:ext cx="83185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2"/>
          <p:cNvGraphicFramePr>
            <a:graphicFrameLocks noChangeAspect="1"/>
          </p:cNvGraphicFramePr>
          <p:nvPr/>
        </p:nvGraphicFramePr>
        <p:xfrm>
          <a:off x="493713" y="1214438"/>
          <a:ext cx="82581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4" name="Equation" r:id="rId10" imgW="6895800" imgH="672840" progId="Equation.3">
                  <p:embed/>
                </p:oleObj>
              </mc:Choice>
              <mc:Fallback>
                <p:oleObj name="Equation" r:id="rId10" imgW="6895800" imgH="672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214438"/>
                        <a:ext cx="8258175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7010400" y="6105524"/>
            <a:ext cx="1905000" cy="457200"/>
          </a:xfrm>
        </p:spPr>
        <p:txBody>
          <a:bodyPr/>
          <a:lstStyle/>
          <a:p>
            <a:fld id="{8AAB8B43-D786-4B8F-83DE-8ED6FA035A9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5643570" y="4714884"/>
          <a:ext cx="319563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5" name="Equation" r:id="rId12" imgW="4572000" imgH="406080" progId="Equation.3">
                  <p:embed/>
                </p:oleObj>
              </mc:Choice>
              <mc:Fallback>
                <p:oleObj name="Equation" r:id="rId12" imgW="4572000" imgH="406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4714884"/>
                        <a:ext cx="3195638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014254" y="4685978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3399"/>
                </a:solidFill>
                <a:sym typeface="Symbol"/>
              </a:rPr>
              <a:t>with</a:t>
            </a:r>
            <a:endParaRPr lang="fr-FR" sz="1600" dirty="0" smtClean="0">
              <a:solidFill>
                <a:srgbClr val="003399"/>
              </a:solidFill>
              <a:sym typeface="Symbol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rot="5400000" flipH="1" flipV="1">
            <a:off x="8143900" y="3143248"/>
            <a:ext cx="357190" cy="7143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 rot="10800000">
            <a:off x="7000892" y="3214686"/>
            <a:ext cx="285752" cy="2143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142852"/>
            <a:ext cx="3300398" cy="676260"/>
          </a:xfrm>
        </p:spPr>
        <p:txBody>
          <a:bodyPr/>
          <a:lstStyle/>
          <a:p>
            <a:r>
              <a:rPr lang="fr-FR" sz="2800" dirty="0" smtClean="0"/>
              <a:t>Fermion masses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214974"/>
          </a:xfrm>
        </p:spPr>
        <p:txBody>
          <a:bodyPr/>
          <a:lstStyle/>
          <a:p>
            <a:r>
              <a:rPr lang="fr-FR" dirty="0" smtClean="0"/>
              <a:t>Fermion masses: </a:t>
            </a:r>
            <a:r>
              <a:rPr lang="fr-FR" dirty="0" err="1" smtClean="0"/>
              <a:t>general</a:t>
            </a:r>
            <a:r>
              <a:rPr lang="fr-FR" dirty="0" smtClean="0"/>
              <a:t> SU(2)</a:t>
            </a:r>
            <a:r>
              <a:rPr lang="fr-FR" dirty="0" err="1" smtClean="0"/>
              <a:t>xU</a:t>
            </a:r>
            <a:r>
              <a:rPr lang="fr-FR" dirty="0" smtClean="0"/>
              <a:t>(1) </a:t>
            </a:r>
            <a:r>
              <a:rPr lang="fr-FR" dirty="0" err="1" smtClean="0">
                <a:solidFill>
                  <a:srgbClr val="FF0000"/>
                </a:solidFill>
              </a:rPr>
              <a:t>scalar</a:t>
            </a:r>
            <a:r>
              <a:rPr lang="fr-FR" dirty="0" smtClean="0">
                <a:solidFill>
                  <a:srgbClr val="FF0000"/>
                </a:solidFill>
              </a:rPr>
              <a:t>-fermion </a:t>
            </a:r>
            <a:r>
              <a:rPr lang="fr-FR" dirty="0" err="1" smtClean="0">
                <a:solidFill>
                  <a:srgbClr val="FF0000"/>
                </a:solidFill>
              </a:rPr>
              <a:t>Yukawa</a:t>
            </a:r>
            <a:r>
              <a:rPr lang="fr-FR" dirty="0" smtClean="0">
                <a:solidFill>
                  <a:srgbClr val="FF0000"/>
                </a:solidFill>
              </a:rPr>
              <a:t> interactions </a:t>
            </a:r>
            <a:r>
              <a:rPr lang="fr-FR" dirty="0" err="1" smtClean="0"/>
              <a:t>added</a:t>
            </a:r>
            <a:r>
              <a:rPr lang="fr-FR" dirty="0" smtClean="0"/>
              <a:t> to </a:t>
            </a:r>
            <a:r>
              <a:rPr lang="fr-FR" dirty="0" err="1" smtClean="0"/>
              <a:t>Lagrangian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 for first </a:t>
            </a:r>
            <a:r>
              <a:rPr lang="fr-FR" dirty="0" err="1" smtClean="0"/>
              <a:t>family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Particle</a:t>
            </a:r>
            <a:r>
              <a:rPr lang="fr-FR" dirty="0" err="1"/>
              <a:t>s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8000"/>
                </a:solidFill>
              </a:rPr>
              <a:t>oscillations </a:t>
            </a:r>
            <a:r>
              <a:rPr lang="fr-FR" dirty="0" err="1" smtClean="0">
                <a:solidFill>
                  <a:srgbClr val="008000"/>
                </a:solidFill>
              </a:rPr>
              <a:t>around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selected</a:t>
            </a:r>
            <a:r>
              <a:rPr lang="fr-FR" dirty="0" smtClean="0">
                <a:solidFill>
                  <a:srgbClr val="008000"/>
                </a:solidFill>
              </a:rPr>
              <a:t> vacuum</a:t>
            </a:r>
          </a:p>
          <a:p>
            <a:endParaRPr lang="fr-FR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008000"/>
              </a:solidFill>
            </a:endParaRPr>
          </a:p>
          <a:p>
            <a:r>
              <a:rPr lang="fr-FR" dirty="0" smtClean="0"/>
              <a:t>Masses:</a:t>
            </a:r>
          </a:p>
          <a:p>
            <a:pPr lvl="1"/>
            <a:r>
              <a:rPr lang="fr-FR" dirty="0" smtClean="0"/>
              <a:t>leptons and up-quarks, </a:t>
            </a:r>
            <a:r>
              <a:rPr lang="fr-FR" dirty="0" err="1" smtClean="0"/>
              <a:t>e.g</a:t>
            </a:r>
            <a:r>
              <a:rPr lang="fr-FR" dirty="0" smtClean="0"/>
              <a:t>. e or u: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down-quarks, </a:t>
            </a:r>
            <a:r>
              <a:rPr lang="fr-FR" dirty="0" err="1" smtClean="0"/>
              <a:t>e.g</a:t>
            </a:r>
            <a:r>
              <a:rPr lang="fr-FR" dirty="0" smtClean="0"/>
              <a:t>. d: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26138"/>
              </p:ext>
            </p:extLst>
          </p:nvPr>
        </p:nvGraphicFramePr>
        <p:xfrm>
          <a:off x="533400" y="1717675"/>
          <a:ext cx="8162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4" name="Equation" r:id="rId4" imgW="6819840" imgH="672840" progId="Equation.3">
                  <p:embed/>
                </p:oleObj>
              </mc:Choice>
              <mc:Fallback>
                <p:oleObj name="Equation" r:id="rId4" imgW="681984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17675"/>
                        <a:ext cx="8162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2428860" y="3844932"/>
          <a:ext cx="40719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5" name="Equation" r:id="rId6" imgW="3098520" imgH="698400" progId="Equation.3">
                  <p:embed/>
                </p:oleObj>
              </mc:Choice>
              <mc:Fallback>
                <p:oleObj name="Equation" r:id="rId6" imgW="309852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844932"/>
                        <a:ext cx="4071937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4929190" y="4887596"/>
          <a:ext cx="35496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6" name="Equation" r:id="rId8" imgW="2958840" imgH="545760" progId="Equation.3">
                  <p:embed/>
                </p:oleObj>
              </mc:Choice>
              <mc:Fallback>
                <p:oleObj name="Equation" r:id="rId8" imgW="2958840" imgH="5457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887596"/>
                        <a:ext cx="3549650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49236"/>
              </p:ext>
            </p:extLst>
          </p:nvPr>
        </p:nvGraphicFramePr>
        <p:xfrm>
          <a:off x="3203848" y="5627300"/>
          <a:ext cx="574833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7" name="Equation" r:id="rId10" imgW="4787640" imgH="558720" progId="Equation.3">
                  <p:embed/>
                </p:oleObj>
              </mc:Choice>
              <mc:Fallback>
                <p:oleObj name="Equation" r:id="rId10" imgW="4787640" imgH="558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627300"/>
                        <a:ext cx="574833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928813" y="2500313"/>
          <a:ext cx="6111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8" name="Equation" r:id="rId12" imgW="507960" imgH="317160" progId="Equation.3">
                  <p:embed/>
                </p:oleObj>
              </mc:Choice>
              <mc:Fallback>
                <p:oleObj name="Equation" r:id="rId12" imgW="50796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500313"/>
                        <a:ext cx="611187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71736" y="250030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term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935413" y="2500313"/>
          <a:ext cx="5969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9" name="Equation" r:id="rId14" imgW="495000" imgH="317160" progId="Equation.3">
                  <p:embed/>
                </p:oleObj>
              </mc:Choice>
              <mc:Fallback>
                <p:oleObj name="Equation" r:id="rId14" imgW="4950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500313"/>
                        <a:ext cx="59690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rme libre 13"/>
          <p:cNvSpPr/>
          <p:nvPr/>
        </p:nvSpPr>
        <p:spPr bwMode="auto">
          <a:xfrm>
            <a:off x="3498111" y="2349795"/>
            <a:ext cx="361508" cy="340242"/>
          </a:xfrm>
          <a:custGeom>
            <a:avLst/>
            <a:gdLst>
              <a:gd name="connsiteX0" fmla="*/ 170122 w 361508"/>
              <a:gd name="connsiteY0" fmla="*/ 0 h 340242"/>
              <a:gd name="connsiteX1" fmla="*/ 31898 w 361508"/>
              <a:gd name="connsiteY1" fmla="*/ 223284 h 340242"/>
              <a:gd name="connsiteX2" fmla="*/ 361508 w 361508"/>
              <a:gd name="connsiteY2" fmla="*/ 340242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508" h="340242">
                <a:moveTo>
                  <a:pt x="170122" y="0"/>
                </a:moveTo>
                <a:cubicBezTo>
                  <a:pt x="85061" y="83288"/>
                  <a:pt x="0" y="166577"/>
                  <a:pt x="31898" y="223284"/>
                </a:cubicBezTo>
                <a:cubicBezTo>
                  <a:pt x="63796" y="279991"/>
                  <a:pt x="212652" y="310116"/>
                  <a:pt x="361508" y="340242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572000" y="250030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term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graphicFrame>
        <p:nvGraphicFramePr>
          <p:cNvPr id="1003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28287"/>
              </p:ext>
            </p:extLst>
          </p:nvPr>
        </p:nvGraphicFramePr>
        <p:xfrm>
          <a:off x="5897563" y="2492375"/>
          <a:ext cx="2354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70" name="Equation" r:id="rId16" imgW="1955520" imgH="330120" progId="Equation.3">
                  <p:embed/>
                </p:oleObj>
              </mc:Choice>
              <mc:Fallback>
                <p:oleObj name="Equation" r:id="rId16" imgW="195552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2492375"/>
                        <a:ext cx="23542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rme libre 16"/>
          <p:cNvSpPr/>
          <p:nvPr/>
        </p:nvSpPr>
        <p:spPr bwMode="auto">
          <a:xfrm>
            <a:off x="5480111" y="2419604"/>
            <a:ext cx="432048" cy="342662"/>
          </a:xfrm>
          <a:custGeom>
            <a:avLst/>
            <a:gdLst>
              <a:gd name="connsiteX0" fmla="*/ 139996 w 342014"/>
              <a:gd name="connsiteY0" fmla="*/ 0 h 414670"/>
              <a:gd name="connsiteX1" fmla="*/ 33670 w 342014"/>
              <a:gd name="connsiteY1" fmla="*/ 318977 h 414670"/>
              <a:gd name="connsiteX2" fmla="*/ 342014 w 342014"/>
              <a:gd name="connsiteY2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014" h="414670">
                <a:moveTo>
                  <a:pt x="139996" y="0"/>
                </a:moveTo>
                <a:cubicBezTo>
                  <a:pt x="69998" y="124932"/>
                  <a:pt x="0" y="249865"/>
                  <a:pt x="33670" y="318977"/>
                </a:cubicBezTo>
                <a:cubicBezTo>
                  <a:pt x="67340" y="388089"/>
                  <a:pt x="204677" y="401379"/>
                  <a:pt x="342014" y="41467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725344" y="2900416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terms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  <p:sp>
        <p:nvSpPr>
          <p:cNvPr id="19" name="Forme libre 18"/>
          <p:cNvSpPr/>
          <p:nvPr/>
        </p:nvSpPr>
        <p:spPr bwMode="auto">
          <a:xfrm>
            <a:off x="1309577" y="2275367"/>
            <a:ext cx="519223" cy="414670"/>
          </a:xfrm>
          <a:custGeom>
            <a:avLst/>
            <a:gdLst>
              <a:gd name="connsiteX0" fmla="*/ 338470 w 519223"/>
              <a:gd name="connsiteY0" fmla="*/ 0 h 414670"/>
              <a:gd name="connsiteX1" fmla="*/ 30125 w 519223"/>
              <a:gd name="connsiteY1" fmla="*/ 233917 h 414670"/>
              <a:gd name="connsiteX2" fmla="*/ 519223 w 519223"/>
              <a:gd name="connsiteY2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223" h="414670">
                <a:moveTo>
                  <a:pt x="338470" y="0"/>
                </a:moveTo>
                <a:cubicBezTo>
                  <a:pt x="169235" y="82402"/>
                  <a:pt x="0" y="164805"/>
                  <a:pt x="30125" y="233917"/>
                </a:cubicBezTo>
                <a:cubicBezTo>
                  <a:pt x="60250" y="303029"/>
                  <a:pt x="289736" y="358849"/>
                  <a:pt x="519223" y="41467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 bwMode="auto">
          <a:xfrm rot="5400000">
            <a:off x="5544056" y="1515056"/>
            <a:ext cx="216024" cy="1692000"/>
          </a:xfrm>
          <a:prstGeom prst="righ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142852"/>
            <a:ext cx="5328592" cy="714380"/>
          </a:xfrm>
          <a:solidFill>
            <a:srgbClr val="CCFF66"/>
          </a:solidFill>
        </p:spPr>
        <p:txBody>
          <a:bodyPr/>
          <a:lstStyle/>
          <a:p>
            <a:r>
              <a:rPr lang="fr-FR" sz="2800" dirty="0" err="1" smtClean="0"/>
              <a:t>Summary</a:t>
            </a:r>
            <a:r>
              <a:rPr lang="fr-FR" sz="2800" dirty="0" smtClean="0"/>
              <a:t> 4: fermion masses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1071546"/>
            <a:ext cx="9001156" cy="4786346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fr-FR" sz="2400" dirty="0" smtClean="0">
                <a:solidFill>
                  <a:srgbClr val="008000"/>
                </a:solidFill>
                <a:sym typeface="Symbol"/>
              </a:rPr>
              <a:t>Q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uarks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weak</a:t>
            </a:r>
            <a:r>
              <a:rPr lang="fr-FR" dirty="0" smtClean="0">
                <a:sym typeface="Symbol"/>
              </a:rPr>
              <a:t> interaction </a:t>
            </a:r>
            <a:r>
              <a:rPr lang="fr-FR" dirty="0" err="1" smtClean="0">
                <a:sym typeface="Symbol"/>
              </a:rPr>
              <a:t>eigenstates</a:t>
            </a:r>
            <a:r>
              <a:rPr lang="fr-FR" dirty="0" smtClean="0">
                <a:sym typeface="Symbol"/>
              </a:rPr>
              <a:t> and mass </a:t>
            </a:r>
            <a:r>
              <a:rPr lang="fr-FR" dirty="0" err="1" smtClean="0">
                <a:sym typeface="Symbol"/>
              </a:rPr>
              <a:t>eigenstates</a:t>
            </a:r>
            <a:r>
              <a:rPr lang="fr-FR" dirty="0" smtClean="0">
                <a:sym typeface="Symbol"/>
              </a:rPr>
              <a:t> are </a:t>
            </a:r>
            <a:r>
              <a:rPr lang="fr-FR" dirty="0" err="1" smtClean="0">
                <a:solidFill>
                  <a:srgbClr val="008000"/>
                </a:solidFill>
                <a:sym typeface="Symbol"/>
              </a:rPr>
              <a:t>different</a:t>
            </a:r>
            <a:endParaRPr lang="fr-FR" dirty="0" smtClean="0">
              <a:sym typeface="Symbol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Consequence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008000"/>
                </a:solidFill>
              </a:rPr>
              <a:t>charged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weak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are </a:t>
            </a:r>
            <a:r>
              <a:rPr lang="fr-FR" dirty="0" err="1" smtClean="0">
                <a:solidFill>
                  <a:srgbClr val="FF0000"/>
                </a:solidFill>
              </a:rPr>
              <a:t>flavour</a:t>
            </a:r>
            <a:r>
              <a:rPr lang="fr-FR" dirty="0" smtClean="0">
                <a:solidFill>
                  <a:srgbClr val="FF0000"/>
                </a:solidFill>
              </a:rPr>
              <a:t> non-diagonal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Fermion masses: </a:t>
            </a:r>
            <a:r>
              <a:rPr lang="fr-FR" dirty="0" err="1" smtClean="0"/>
              <a:t>described</a:t>
            </a:r>
            <a:r>
              <a:rPr lang="fr-FR" dirty="0" smtClean="0"/>
              <a:t> by gauge-invariant </a:t>
            </a:r>
            <a:r>
              <a:rPr lang="fr-FR" dirty="0" err="1" smtClean="0">
                <a:solidFill>
                  <a:srgbClr val="008000"/>
                </a:solidFill>
              </a:rPr>
              <a:t>Yukawa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scalar</a:t>
            </a:r>
            <a:r>
              <a:rPr lang="fr-FR" dirty="0" smtClean="0">
                <a:solidFill>
                  <a:srgbClr val="008000"/>
                </a:solidFill>
              </a:rPr>
              <a:t>-fermion interactions: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sz="2000" dirty="0" smtClean="0"/>
          </a:p>
          <a:p>
            <a:pPr lvl="1">
              <a:buNone/>
            </a:pPr>
            <a:endParaRPr lang="fr-FR" sz="2200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1939925" y="1928813"/>
          <a:ext cx="542766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7" name="Equation" r:id="rId3" imgW="4520880" imgH="1028520" progId="Equation.3">
                  <p:embed/>
                </p:oleObj>
              </mc:Choice>
              <mc:Fallback>
                <p:oleObj name="Equation" r:id="rId3" imgW="4520880" imgH="10285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928813"/>
                        <a:ext cx="5427663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500034" y="3929066"/>
          <a:ext cx="8283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8" name="Equation" r:id="rId5" imgW="6921360" imgH="545760" progId="Equation.3">
                  <p:embed/>
                </p:oleObj>
              </mc:Choice>
              <mc:Fallback>
                <p:oleObj name="Equation" r:id="rId5" imgW="6921360" imgH="5457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929066"/>
                        <a:ext cx="82835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500430" y="5072074"/>
          <a:ext cx="108108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9" name="Equation" r:id="rId7" imgW="901440" imgH="545760" progId="Equation.3">
                  <p:embed/>
                </p:oleObj>
              </mc:Choice>
              <mc:Fallback>
                <p:oleObj name="Equation" r:id="rId7" imgW="901440" imgH="5457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5072074"/>
                        <a:ext cx="1081087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504" y="5961474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u="sng" dirty="0" smtClean="0">
                <a:solidFill>
                  <a:srgbClr val="003399"/>
                </a:solidFill>
                <a:sym typeface="Symbol"/>
              </a:rPr>
              <a:t>Note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: in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these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lectures,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massless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neutrinos.  Neutrino masses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would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induce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mixing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in the lepton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sector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   </a:t>
            </a:r>
            <a:r>
              <a:rPr lang="fr-FR" sz="2000" dirty="0" smtClean="0">
                <a:solidFill>
                  <a:srgbClr val="D60093"/>
                </a:solidFill>
                <a:sym typeface="Symbol"/>
              </a:rPr>
              <a:t>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i="1" dirty="0" err="1" smtClean="0">
                <a:solidFill>
                  <a:srgbClr val="D60093"/>
                </a:solidFill>
                <a:sym typeface="Symbol"/>
              </a:rPr>
              <a:t>See</a:t>
            </a:r>
            <a:r>
              <a:rPr lang="fr-FR" sz="2000" i="1" dirty="0" smtClean="0">
                <a:solidFill>
                  <a:srgbClr val="D60093"/>
                </a:solidFill>
                <a:sym typeface="Symbol"/>
              </a:rPr>
              <a:t> </a:t>
            </a:r>
            <a:r>
              <a:rPr lang="fr-FR" sz="2000" i="1" dirty="0">
                <a:solidFill>
                  <a:srgbClr val="D60093"/>
                </a:solidFill>
                <a:sym typeface="Symbol"/>
              </a:rPr>
              <a:t>lectures of Pr. </a:t>
            </a:r>
            <a:r>
              <a:rPr lang="fr-FR" sz="2000" i="1" dirty="0" smtClean="0">
                <a:solidFill>
                  <a:srgbClr val="D60093"/>
                </a:solidFill>
                <a:sym typeface="Symbol"/>
              </a:rPr>
              <a:t>F. </a:t>
            </a:r>
            <a:r>
              <a:rPr lang="fr-FR" sz="2000" i="1" dirty="0" err="1">
                <a:solidFill>
                  <a:srgbClr val="D60093"/>
                </a:solidFill>
                <a:sym typeface="Symbol"/>
              </a:rPr>
              <a:t>Suekane</a:t>
            </a:r>
            <a:r>
              <a:rPr lang="fr-FR" sz="2000" i="1" dirty="0">
                <a:solidFill>
                  <a:srgbClr val="D60093"/>
                </a:solidFill>
                <a:sym typeface="Symbol"/>
              </a:rPr>
              <a:t> </a:t>
            </a:r>
          </a:p>
        </p:txBody>
      </p:sp>
      <p:cxnSp>
        <p:nvCxnSpPr>
          <p:cNvPr id="19" name="Connecteur droit avec flèche 18"/>
          <p:cNvCxnSpPr/>
          <p:nvPr/>
        </p:nvCxnSpPr>
        <p:spPr bwMode="auto">
          <a:xfrm rot="16200000" flipH="1">
            <a:off x="4071934" y="1500174"/>
            <a:ext cx="357190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rot="5400000">
            <a:off x="6929454" y="1643050"/>
            <a:ext cx="357190" cy="7143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5004048" y="5182547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3399"/>
                </a:solidFill>
                <a:sym typeface="Symbol"/>
              </a:rPr>
              <a:t>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Higgs-ff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couplings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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</a:t>
            </a:r>
            <a:r>
              <a:rPr lang="fr-FR" sz="2000" baseline="-25000" dirty="0" err="1" smtClean="0">
                <a:solidFill>
                  <a:srgbClr val="003399"/>
                </a:solidFill>
                <a:sym typeface="Symbol"/>
              </a:rPr>
              <a:t>f</a:t>
            </a:r>
            <a:endParaRPr lang="fr-FR" sz="2000" baseline="-25000" dirty="0" smtClean="0">
              <a:solidFill>
                <a:srgbClr val="003399"/>
              </a:solidFill>
              <a:sym typeface="Symbol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6300192" y="5185995"/>
            <a:ext cx="1440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Image 4" descr="feynman_col_english.jpg"/>
          <p:cNvPicPr>
            <a:picLocks noChangeAspect="1"/>
          </p:cNvPicPr>
          <p:nvPr/>
        </p:nvPicPr>
        <p:blipFill>
          <a:blip r:embed="rId2" cstate="print"/>
          <a:srcRect l="5896" t="6250" r="8609" b="26041"/>
          <a:stretch>
            <a:fillRect/>
          </a:stretch>
        </p:blipFill>
        <p:spPr>
          <a:xfrm>
            <a:off x="2810240" y="0"/>
            <a:ext cx="6119478" cy="6858000"/>
          </a:xfrm>
          <a:prstGeom prst="rect">
            <a:avLst/>
          </a:prstGeom>
        </p:spPr>
      </p:pic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3121011" y="2300370"/>
            <a:ext cx="593733" cy="476071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3399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14546" y="1714488"/>
            <a:ext cx="2984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857356" y="3000372"/>
            <a:ext cx="749300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3399"/>
                </a:solidFill>
              </a:rPr>
              <a:t>½ M</a:t>
            </a:r>
            <a:r>
              <a:rPr lang="fr-FR" sz="1600" baseline="30000" smtClean="0">
                <a:solidFill>
                  <a:srgbClr val="003399"/>
                </a:solidFill>
              </a:rPr>
              <a:t>2</a:t>
            </a:r>
            <a:r>
              <a:rPr lang="fr-FR" sz="1600" baseline="-25000" smtClean="0">
                <a:solidFill>
                  <a:srgbClr val="003399"/>
                </a:solidFill>
              </a:rPr>
              <a:t>H</a:t>
            </a:r>
            <a:endParaRPr lang="fr-FR" sz="1600" smtClean="0">
              <a:solidFill>
                <a:srgbClr val="003399"/>
              </a:solidFill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695556" y="3305172"/>
            <a:ext cx="12954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96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0"/>
                </a:moveTo>
                <a:cubicBezTo>
                  <a:pt x="268" y="36"/>
                  <a:pt x="536" y="72"/>
                  <a:pt x="672" y="96"/>
                </a:cubicBezTo>
                <a:cubicBezTo>
                  <a:pt x="808" y="120"/>
                  <a:pt x="812" y="132"/>
                  <a:pt x="816" y="144"/>
                </a:cubicBez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3399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19246" y="3883028"/>
            <a:ext cx="593725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3399"/>
                </a:solidFill>
              </a:rPr>
              <a:t>M</a:t>
            </a:r>
            <a:r>
              <a:rPr lang="fr-FR" sz="1600" baseline="30000" smtClean="0">
                <a:solidFill>
                  <a:srgbClr val="003399"/>
                </a:solidFill>
              </a:rPr>
              <a:t>2</a:t>
            </a:r>
            <a:r>
              <a:rPr lang="fr-FR" sz="1600" baseline="-25000" smtClean="0">
                <a:solidFill>
                  <a:srgbClr val="003399"/>
                </a:solidFill>
              </a:rPr>
              <a:t>W</a:t>
            </a:r>
            <a:endParaRPr lang="fr-FR" sz="1600" smtClean="0">
              <a:solidFill>
                <a:srgbClr val="003399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143108" y="3857628"/>
            <a:ext cx="990600" cy="2540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96" y="64"/>
              </a:cxn>
              <a:cxn ang="0">
                <a:pos x="336" y="16"/>
              </a:cxn>
              <a:cxn ang="0">
                <a:pos x="624" y="160"/>
              </a:cxn>
            </a:cxnLst>
            <a:rect l="0" t="0" r="r" b="b"/>
            <a:pathLst>
              <a:path w="624" h="160">
                <a:moveTo>
                  <a:pt x="0" y="112"/>
                </a:moveTo>
                <a:cubicBezTo>
                  <a:pt x="20" y="96"/>
                  <a:pt x="40" y="80"/>
                  <a:pt x="96" y="64"/>
                </a:cubicBezTo>
                <a:cubicBezTo>
                  <a:pt x="152" y="48"/>
                  <a:pt x="248" y="0"/>
                  <a:pt x="336" y="16"/>
                </a:cubicBezTo>
                <a:cubicBezTo>
                  <a:pt x="424" y="32"/>
                  <a:pt x="524" y="96"/>
                  <a:pt x="624" y="160"/>
                </a:cubicBez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3399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14942" y="4643446"/>
            <a:ext cx="738188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3399"/>
                </a:solidFill>
              </a:rPr>
              <a:t>½ M</a:t>
            </a:r>
            <a:r>
              <a:rPr lang="fr-FR" sz="1600" baseline="30000" smtClean="0">
                <a:solidFill>
                  <a:srgbClr val="003399"/>
                </a:solidFill>
              </a:rPr>
              <a:t>2</a:t>
            </a:r>
            <a:r>
              <a:rPr lang="fr-FR" sz="1600" baseline="-25000" smtClean="0">
                <a:solidFill>
                  <a:srgbClr val="003399"/>
                </a:solidFill>
              </a:rPr>
              <a:t>Z</a:t>
            </a: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4694242" y="4491046"/>
            <a:ext cx="444500" cy="3048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144"/>
              </a:cxn>
              <a:cxn ang="0">
                <a:pos x="280" y="192"/>
              </a:cxn>
            </a:cxnLst>
            <a:rect l="0" t="0" r="r" b="b"/>
            <a:pathLst>
              <a:path w="280" h="192">
                <a:moveTo>
                  <a:pt x="40" y="0"/>
                </a:moveTo>
                <a:cubicBezTo>
                  <a:pt x="20" y="56"/>
                  <a:pt x="0" y="112"/>
                  <a:pt x="40" y="144"/>
                </a:cubicBezTo>
                <a:cubicBezTo>
                  <a:pt x="80" y="176"/>
                  <a:pt x="180" y="184"/>
                  <a:pt x="280" y="192"/>
                </a:cubicBez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600" smtClean="0">
              <a:solidFill>
                <a:srgbClr val="003399"/>
              </a:solidFill>
            </a:endParaRPr>
          </a:p>
        </p:txBody>
      </p:sp>
      <p:sp>
        <p:nvSpPr>
          <p:cNvPr id="17" name="Forme libre 16"/>
          <p:cNvSpPr/>
          <p:nvPr/>
        </p:nvSpPr>
        <p:spPr bwMode="auto">
          <a:xfrm>
            <a:off x="2276921" y="2041451"/>
            <a:ext cx="820479" cy="457200"/>
          </a:xfrm>
          <a:custGeom>
            <a:avLst/>
            <a:gdLst>
              <a:gd name="connsiteX0" fmla="*/ 44302 w 820479"/>
              <a:gd name="connsiteY0" fmla="*/ 0 h 457200"/>
              <a:gd name="connsiteX1" fmla="*/ 129363 w 820479"/>
              <a:gd name="connsiteY1" fmla="*/ 318977 h 457200"/>
              <a:gd name="connsiteX2" fmla="*/ 820479 w 820479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479" h="457200">
                <a:moveTo>
                  <a:pt x="44302" y="0"/>
                </a:moveTo>
                <a:cubicBezTo>
                  <a:pt x="22151" y="121388"/>
                  <a:pt x="0" y="242777"/>
                  <a:pt x="129363" y="318977"/>
                </a:cubicBezTo>
                <a:cubicBezTo>
                  <a:pt x="258726" y="395177"/>
                  <a:pt x="539602" y="426188"/>
                  <a:pt x="820479" y="45720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14282" y="214290"/>
            <a:ext cx="2372765" cy="810478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ts val="2800"/>
              </a:lnSpc>
            </a:pPr>
            <a:r>
              <a:rPr lang="fr-FR" sz="2400" b="1" i="1" dirty="0" smtClean="0">
                <a:solidFill>
                  <a:srgbClr val="003399"/>
                </a:solidFill>
              </a:rPr>
              <a:t>The </a:t>
            </a:r>
            <a:r>
              <a:rPr lang="fr-FR" sz="2400" b="1" i="1" dirty="0" err="1" smtClean="0">
                <a:solidFill>
                  <a:srgbClr val="003399"/>
                </a:solidFill>
              </a:rPr>
              <a:t>complete</a:t>
            </a:r>
            <a:endParaRPr lang="fr-FR" sz="2400" b="1" i="1" dirty="0" smtClean="0">
              <a:solidFill>
                <a:srgbClr val="003399"/>
              </a:solidFill>
            </a:endParaRPr>
          </a:p>
          <a:p>
            <a:pPr marL="342900" indent="-342900" algn="ctr">
              <a:lnSpc>
                <a:spcPts val="2800"/>
              </a:lnSpc>
            </a:pPr>
            <a:r>
              <a:rPr lang="fr-FR" sz="2400" b="1" i="1" dirty="0" smtClean="0">
                <a:solidFill>
                  <a:srgbClr val="003399"/>
                </a:solidFill>
              </a:rPr>
              <a:t>SM </a:t>
            </a:r>
            <a:r>
              <a:rPr lang="fr-FR" sz="2400" b="1" i="1" dirty="0" err="1" smtClean="0">
                <a:solidFill>
                  <a:srgbClr val="003399"/>
                </a:solidFill>
              </a:rPr>
              <a:t>Lagrangian</a:t>
            </a:r>
            <a:endParaRPr lang="fr-FR" sz="2400" b="1" i="1" dirty="0">
              <a:solidFill>
                <a:srgbClr val="003399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H="1">
            <a:off x="5076056" y="1714488"/>
            <a:ext cx="360040" cy="2023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>
            <a:off x="4481330" y="2655574"/>
            <a:ext cx="144016" cy="2160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5022710" y="2674236"/>
            <a:ext cx="134694" cy="2160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</p:spPr>
        <p:txBody>
          <a:bodyPr/>
          <a:lstStyle/>
          <a:p>
            <a:r>
              <a:rPr lang="fr-FR" b="1" dirty="0" smtClean="0"/>
              <a:t>1973: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8000"/>
                </a:solidFill>
              </a:rPr>
              <a:t>neutral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current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discovery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/>
              <a:t>(Gargamelle </a:t>
            </a:r>
            <a:r>
              <a:rPr lang="fr-FR" dirty="0" err="1" smtClean="0"/>
              <a:t>experiment</a:t>
            </a:r>
            <a:r>
              <a:rPr lang="fr-FR" dirty="0" smtClean="0"/>
              <a:t>, CERN)</a:t>
            </a:r>
          </a:p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evidence</a:t>
            </a:r>
            <a:r>
              <a:rPr lang="fr-FR" dirty="0" smtClean="0"/>
              <a:t> for 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 + N   + X </a:t>
            </a:r>
            <a:r>
              <a:rPr lang="fr-FR" dirty="0" smtClean="0"/>
              <a:t>in 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>
                <a:sym typeface="Symbol"/>
              </a:rPr>
              <a:t></a:t>
            </a:r>
            <a:r>
              <a:rPr lang="fr-FR" dirty="0" smtClean="0"/>
              <a:t>-</a:t>
            </a:r>
            <a:r>
              <a:rPr lang="fr-FR" dirty="0" err="1" smtClean="0"/>
              <a:t>nucleon</a:t>
            </a:r>
            <a:r>
              <a:rPr lang="fr-FR" dirty="0" smtClean="0"/>
              <a:t>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inelastic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scattering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r>
              <a:rPr lang="fr-FR" b="1" dirty="0" smtClean="0"/>
              <a:t>1973-1982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8000"/>
                </a:solidFill>
              </a:rPr>
              <a:t>sin</a:t>
            </a:r>
            <a:r>
              <a:rPr lang="fr-FR" baseline="30000" dirty="0" smtClean="0">
                <a:solidFill>
                  <a:srgbClr val="008000"/>
                </a:solidFill>
              </a:rPr>
              <a:t>2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</a:t>
            </a:r>
            <a:r>
              <a:rPr lang="fr-FR" baseline="-25000" dirty="0" smtClean="0">
                <a:solidFill>
                  <a:srgbClr val="008000"/>
                </a:solidFill>
                <a:sym typeface="Symbol"/>
              </a:rPr>
              <a:t>W 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sym typeface="Symbol"/>
              </a:rPr>
              <a:t>measurements</a:t>
            </a:r>
            <a:r>
              <a:rPr lang="fr-FR" dirty="0" smtClean="0">
                <a:sym typeface="Symbol"/>
              </a:rPr>
              <a:t> in </a:t>
            </a:r>
            <a:r>
              <a:rPr lang="fr-FR" dirty="0" err="1" smtClean="0">
                <a:sym typeface="Symbol"/>
              </a:rPr>
              <a:t>deep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inelastic</a:t>
            </a:r>
            <a:r>
              <a:rPr lang="fr-FR" dirty="0" smtClean="0">
                <a:sym typeface="Symbol"/>
              </a:rPr>
              <a:t> neutrino </a:t>
            </a:r>
            <a:r>
              <a:rPr lang="fr-FR" dirty="0" err="1" smtClean="0">
                <a:sym typeface="Symbol"/>
              </a:rPr>
              <a:t>scattering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experiments</a:t>
            </a:r>
            <a:r>
              <a:rPr lang="fr-FR" dirty="0" smtClean="0">
                <a:sym typeface="Symbol"/>
              </a:rPr>
              <a:t> (NC vs CC rates of N </a:t>
            </a:r>
            <a:r>
              <a:rPr lang="fr-FR" dirty="0" err="1" smtClean="0">
                <a:sym typeface="Symbol"/>
              </a:rPr>
              <a:t>events</a:t>
            </a:r>
            <a:r>
              <a:rPr lang="fr-FR" dirty="0" smtClean="0">
                <a:sym typeface="Symbol"/>
              </a:rPr>
              <a:t>)</a:t>
            </a:r>
          </a:p>
          <a:p>
            <a:pPr lvl="1">
              <a:buNone/>
            </a:pPr>
            <a:r>
              <a:rPr lang="fr-FR" dirty="0" smtClean="0">
                <a:sym typeface="Symbol"/>
              </a:rPr>
              <a:t>	</a:t>
            </a:r>
            <a:r>
              <a:rPr lang="fr-FR" dirty="0" err="1" smtClean="0">
                <a:sym typeface="Symbol"/>
              </a:rPr>
              <a:t>e.g</a:t>
            </a:r>
            <a:r>
              <a:rPr lang="fr-FR" dirty="0" smtClean="0">
                <a:sym typeface="Symbol"/>
              </a:rPr>
              <a:t>. 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r>
              <a:rPr lang="fr-FR" dirty="0" smtClean="0">
                <a:sym typeface="Symbol"/>
              </a:rPr>
              <a:t>	world </a:t>
            </a:r>
            <a:r>
              <a:rPr lang="fr-FR" dirty="0" err="1" smtClean="0">
                <a:sym typeface="Symbol"/>
              </a:rPr>
              <a:t>average</a:t>
            </a:r>
            <a:r>
              <a:rPr lang="fr-FR" dirty="0" smtClean="0">
                <a:sym typeface="Symbol"/>
              </a:rPr>
              <a:t> value (PDG, 1982): 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/>
            <a:endParaRPr lang="fr-FR" baseline="-25000" dirty="0" smtClean="0"/>
          </a:p>
          <a:p>
            <a:pPr lvl="1">
              <a:buNone/>
            </a:pPr>
            <a:r>
              <a:rPr lang="fr-FR" dirty="0" smtClean="0"/>
              <a:t>	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857356" y="97970"/>
            <a:ext cx="6027012" cy="5977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</a:t>
            </a:r>
            <a:r>
              <a:rPr kumimoji="0" lang="fr-FR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confirmations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135485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fr-FR" b="1" dirty="0" err="1" smtClean="0">
                <a:solidFill>
                  <a:srgbClr val="7030A0"/>
                </a:solidFill>
              </a:rPr>
              <a:t>History</a:t>
            </a:r>
            <a:endParaRPr lang="fr-FR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4791252" y="6032667"/>
          <a:ext cx="38131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4" imgW="3187440" imgH="406080" progId="Equation.3">
                  <p:embed/>
                </p:oleObj>
              </mc:Choice>
              <mc:Fallback>
                <p:oleObj name="Equation" r:id="rId4" imgW="31874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252" y="6032667"/>
                        <a:ext cx="381317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428728" y="5357826"/>
          <a:ext cx="46720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6" imgW="3886200" imgH="634680" progId="Equation.3">
                  <p:embed/>
                </p:oleObj>
              </mc:Choice>
              <mc:Fallback>
                <p:oleObj name="Equation" r:id="rId6" imgW="3886200" imgH="634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357826"/>
                        <a:ext cx="4672012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 descr="610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214422"/>
            <a:ext cx="4567985" cy="338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885867"/>
          </a:xfrm>
        </p:spPr>
        <p:txBody>
          <a:bodyPr/>
          <a:lstStyle/>
          <a:p>
            <a:r>
              <a:rPr lang="fr-FR" b="1" dirty="0" smtClean="0">
                <a:sym typeface="Symbol"/>
              </a:rPr>
              <a:t>1983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evidence</a:t>
            </a:r>
            <a:r>
              <a:rPr lang="fr-FR" dirty="0" smtClean="0">
                <a:sym typeface="Symbol"/>
              </a:rPr>
              <a:t> for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massive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W</a:t>
            </a:r>
            <a:r>
              <a:rPr lang="fr-FR" baseline="30000" dirty="0" smtClean="0">
                <a:solidFill>
                  <a:srgbClr val="008000"/>
                </a:solidFill>
                <a:sym typeface="Symbol"/>
              </a:rPr>
              <a:t>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 and Z bosons </a:t>
            </a:r>
            <a:r>
              <a:rPr lang="fr-FR" dirty="0" smtClean="0">
                <a:sym typeface="Symbol"/>
              </a:rPr>
              <a:t>(UA1 &amp; UA2 </a:t>
            </a:r>
            <a:r>
              <a:rPr lang="fr-FR" dirty="0" err="1" smtClean="0">
                <a:sym typeface="Symbol"/>
              </a:rPr>
              <a:t>experiments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at</a:t>
            </a:r>
            <a:r>
              <a:rPr lang="fr-FR" dirty="0" smtClean="0">
                <a:sym typeface="Symbol"/>
              </a:rPr>
              <a:t> CERN)</a:t>
            </a:r>
          </a:p>
          <a:p>
            <a:endParaRPr lang="fr-FR" dirty="0" smtClean="0">
              <a:sym typeface="Symbol"/>
            </a:endParaRPr>
          </a:p>
          <a:p>
            <a:pPr lvl="1">
              <a:buNone/>
            </a:pPr>
            <a:r>
              <a:rPr lang="fr-FR" dirty="0" smtClean="0">
                <a:sym typeface="Symbol"/>
              </a:rPr>
              <a:t>	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>
              <a:buNone/>
            </a:pPr>
            <a:r>
              <a:rPr lang="fr-FR" sz="2200" dirty="0" smtClean="0">
                <a:sym typeface="Symbol"/>
              </a:rPr>
              <a:t>first mass </a:t>
            </a:r>
            <a:r>
              <a:rPr lang="fr-FR" sz="2200" dirty="0" err="1" smtClean="0">
                <a:sym typeface="Symbol"/>
              </a:rPr>
              <a:t>measurements</a:t>
            </a:r>
            <a:r>
              <a:rPr lang="fr-FR" sz="2200" dirty="0" smtClean="0">
                <a:sym typeface="Symbol"/>
              </a:rPr>
              <a:t>:</a:t>
            </a:r>
          </a:p>
          <a:p>
            <a:pPr lvl="1">
              <a:buNone/>
            </a:pPr>
            <a:endParaRPr lang="fr-FR" dirty="0" smtClean="0">
              <a:sym typeface="Symbol"/>
            </a:endParaRPr>
          </a:p>
          <a:p>
            <a:pPr lvl="1"/>
            <a:endParaRPr lang="fr-FR" baseline="-25000" dirty="0" smtClean="0"/>
          </a:p>
          <a:p>
            <a:pPr lvl="1">
              <a:buNone/>
            </a:pPr>
            <a:r>
              <a:rPr lang="fr-FR" dirty="0" smtClean="0"/>
              <a:t>	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163320"/>
            <a:ext cx="1905000" cy="470866"/>
          </a:xfrm>
        </p:spPr>
        <p:txBody>
          <a:bodyPr/>
          <a:lstStyle/>
          <a:p>
            <a:fld id="{8AAB8B43-D786-4B8F-83DE-8ED6FA035A9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1386828" y="5010184"/>
          <a:ext cx="6366501" cy="107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Equation" r:id="rId4" imgW="5168880" imgH="876240" progId="Equation.3">
                  <p:embed/>
                </p:oleObj>
              </mc:Choice>
              <mc:Fallback>
                <p:oleObj name="Equation" r:id="rId4" imgW="5168880" imgH="876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28" y="5010184"/>
                        <a:ext cx="6366501" cy="1079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87041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0158" y="1922944"/>
            <a:ext cx="3412145" cy="2436078"/>
          </a:xfrm>
          <a:prstGeom prst="rect">
            <a:avLst/>
          </a:prstGeom>
          <a:noFill/>
        </p:spPr>
      </p:pic>
      <p:pic>
        <p:nvPicPr>
          <p:cNvPr id="12" name="Image 11" descr="cernwz5_5-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687" y="1898206"/>
            <a:ext cx="2942913" cy="246223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28794" y="1600518"/>
            <a:ext cx="978153" cy="4120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We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15074" y="1571612"/>
            <a:ext cx="898003" cy="4120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sym typeface="Symbol"/>
              </a:rPr>
              <a:t>Z</a:t>
            </a:r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ee</a:t>
            </a:r>
            <a:endParaRPr lang="fr-FR" sz="20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475656" y="214290"/>
            <a:ext cx="6336704" cy="62242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</a:t>
            </a:r>
            <a:r>
              <a:rPr kumimoji="0" lang="fr-FR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confirmations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 cstate="print"/>
          <a:srcRect r="6470"/>
          <a:stretch>
            <a:fillRect/>
          </a:stretch>
        </p:blipFill>
        <p:spPr bwMode="auto">
          <a:xfrm>
            <a:off x="5357818" y="169564"/>
            <a:ext cx="3582988" cy="64277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018-2E1A-4241-BDF6-53EC4E55BD0E}" type="slidenum">
              <a:rPr lang="fr-FR"/>
              <a:pPr/>
              <a:t>28</a:t>
            </a:fld>
            <a:endParaRPr lang="fr-FR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35814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1800" i="1">
                <a:solidFill>
                  <a:srgbClr val="008000"/>
                </a:solidFill>
                <a:latin typeface="Arial" charset="0"/>
              </a:rPr>
              <a:t>Phys. Lett. B186 (1987)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715272" y="428604"/>
            <a:ext cx="6858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357950" y="2500306"/>
            <a:ext cx="1494320" cy="83099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e</a:t>
            </a:r>
            <a:r>
              <a:rPr lang="fr-FR" sz="2400" baseline="30000" dirty="0" smtClean="0">
                <a:solidFill>
                  <a:srgbClr val="003399"/>
                </a:solidFill>
              </a:rPr>
              <a:t>-</a:t>
            </a:r>
            <a:r>
              <a:rPr lang="fr-FR" sz="2400" dirty="0" smtClean="0">
                <a:solidFill>
                  <a:srgbClr val="003399"/>
                </a:solidFill>
              </a:rPr>
              <a:t>:  </a:t>
            </a:r>
            <a:r>
              <a:rPr lang="fr-FR" sz="2400" dirty="0" smtClean="0">
                <a:solidFill>
                  <a:srgbClr val="003399"/>
                </a:solidFill>
                <a:sym typeface="Symbol" pitchFamily="18" charset="2"/>
              </a:rPr>
              <a:t>*~0</a:t>
            </a:r>
          </a:p>
          <a:p>
            <a:r>
              <a:rPr lang="fr-FR" sz="2400" dirty="0" smtClean="0">
                <a:solidFill>
                  <a:srgbClr val="003399"/>
                </a:solidFill>
                <a:sym typeface="Symbol" pitchFamily="18" charset="2"/>
              </a:rPr>
              <a:t>e</a:t>
            </a:r>
            <a:r>
              <a:rPr lang="fr-FR" sz="2400" baseline="30000" dirty="0" smtClean="0">
                <a:solidFill>
                  <a:srgbClr val="003399"/>
                </a:solidFill>
                <a:sym typeface="Symbol" pitchFamily="18" charset="2"/>
              </a:rPr>
              <a:t>+</a:t>
            </a:r>
            <a:r>
              <a:rPr lang="fr-FR" sz="2400" dirty="0" smtClean="0">
                <a:solidFill>
                  <a:srgbClr val="003399"/>
                </a:solidFill>
                <a:sym typeface="Symbol" pitchFamily="18" charset="2"/>
              </a:rPr>
              <a:t>:  *~ </a:t>
            </a:r>
            <a:endParaRPr lang="fr-FR" sz="2400" dirty="0">
              <a:solidFill>
                <a:srgbClr val="003399"/>
              </a:solidFill>
              <a:sym typeface="Symbol" pitchFamily="18" charset="2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28596" y="3857628"/>
          <a:ext cx="3940204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Equation" r:id="rId4" imgW="2882880" imgH="749160" progId="Equation.3">
                  <p:embed/>
                </p:oleObj>
              </mc:Choice>
              <mc:Fallback>
                <p:oleObj name="Equation" r:id="rId4" imgW="2882880" imgH="749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857628"/>
                        <a:ext cx="3940204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857232"/>
            <a:ext cx="5429256" cy="250033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Tx/>
              <a:buChar char="o"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1987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: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fr-FR" sz="2200" dirty="0" err="1" smtClean="0">
                <a:solidFill>
                  <a:srgbClr val="003399"/>
                </a:solidFill>
                <a:sym typeface="Symbol"/>
              </a:rPr>
              <a:t>w</a:t>
            </a:r>
            <a:r>
              <a:rPr lang="fr-FR" sz="2200" dirty="0" err="1" smtClean="0">
                <a:solidFill>
                  <a:srgbClr val="003399"/>
                </a:solidFill>
              </a:rPr>
              <a:t>ith</a:t>
            </a:r>
            <a:r>
              <a:rPr lang="fr-FR" sz="2200" dirty="0" smtClean="0">
                <a:solidFill>
                  <a:srgbClr val="003399"/>
                </a:solidFill>
              </a:rPr>
              <a:t> more data: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</a:pPr>
            <a:r>
              <a:rPr lang="fr-FR" sz="2200" dirty="0" smtClean="0">
                <a:solidFill>
                  <a:srgbClr val="003399"/>
                </a:solidFill>
              </a:rPr>
              <a:t>    first </a:t>
            </a:r>
            <a:r>
              <a:rPr lang="fr-FR" sz="2200" dirty="0" err="1" smtClean="0">
                <a:solidFill>
                  <a:srgbClr val="003399"/>
                </a:solidFill>
              </a:rPr>
              <a:t>measurement</a:t>
            </a:r>
            <a:r>
              <a:rPr lang="fr-FR" sz="2200" dirty="0" smtClean="0">
                <a:solidFill>
                  <a:srgbClr val="003399"/>
                </a:solidFill>
              </a:rPr>
              <a:t> of the </a:t>
            </a:r>
            <a:r>
              <a:rPr lang="fr-FR" sz="2200" dirty="0" err="1" smtClean="0">
                <a:solidFill>
                  <a:srgbClr val="003399"/>
                </a:solidFill>
              </a:rPr>
              <a:t>angular</a:t>
            </a:r>
            <a:endParaRPr lang="fr-FR" sz="2200" dirty="0" smtClean="0">
              <a:solidFill>
                <a:srgbClr val="003399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</a:pPr>
            <a:r>
              <a:rPr lang="fr-FR" sz="2200" dirty="0" smtClean="0">
                <a:solidFill>
                  <a:srgbClr val="003399"/>
                </a:solidFill>
              </a:rPr>
              <a:t>    distribution of W </a:t>
            </a:r>
            <a:r>
              <a:rPr lang="fr-FR" sz="2200" dirty="0" err="1" smtClean="0">
                <a:solidFill>
                  <a:srgbClr val="003399"/>
                </a:solidFill>
              </a:rPr>
              <a:t>decay</a:t>
            </a:r>
            <a:r>
              <a:rPr lang="fr-FR" sz="2200" dirty="0" smtClean="0">
                <a:solidFill>
                  <a:srgbClr val="003399"/>
                </a:solidFill>
              </a:rPr>
              <a:t> </a:t>
            </a:r>
            <a:r>
              <a:rPr lang="fr-FR" sz="2200" dirty="0" err="1" smtClean="0">
                <a:solidFill>
                  <a:srgbClr val="003399"/>
                </a:solidFill>
              </a:rPr>
              <a:t>electons</a:t>
            </a:r>
            <a:endParaRPr lang="fr-FR" sz="2200" dirty="0" smtClean="0">
              <a:solidFill>
                <a:srgbClr val="003399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Tx/>
              <a:buChar char="o"/>
            </a:pPr>
            <a:endParaRPr lang="fr-FR" sz="2200" dirty="0" smtClean="0">
              <a:solidFill>
                <a:srgbClr val="003399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</a:pPr>
            <a:r>
              <a:rPr lang="fr-FR" sz="2200" dirty="0" smtClean="0">
                <a:solidFill>
                  <a:srgbClr val="003399"/>
                </a:solidFill>
              </a:rPr>
              <a:t>    in agreement </a:t>
            </a:r>
            <a:r>
              <a:rPr lang="fr-FR" sz="2200" dirty="0" err="1" smtClean="0">
                <a:solidFill>
                  <a:srgbClr val="003399"/>
                </a:solidFill>
              </a:rPr>
              <a:t>with</a:t>
            </a:r>
            <a:r>
              <a:rPr lang="fr-FR" sz="2200" dirty="0" smtClean="0">
                <a:solidFill>
                  <a:srgbClr val="003399"/>
                </a:solidFill>
              </a:rPr>
              <a:t> the </a:t>
            </a:r>
            <a:r>
              <a:rPr lang="fr-FR" sz="2200" dirty="0" smtClean="0">
                <a:solidFill>
                  <a:srgbClr val="FF0000"/>
                </a:solidFill>
              </a:rPr>
              <a:t>V-A structure </a:t>
            </a:r>
            <a:r>
              <a:rPr lang="fr-FR" sz="2200" dirty="0" smtClean="0">
                <a:solidFill>
                  <a:srgbClr val="003399"/>
                </a:solidFill>
              </a:rPr>
              <a:t>of the </a:t>
            </a:r>
            <a:r>
              <a:rPr lang="fr-FR" sz="2200" dirty="0" err="1" smtClean="0">
                <a:solidFill>
                  <a:srgbClr val="008000"/>
                </a:solidFill>
              </a:rPr>
              <a:t>charged</a:t>
            </a:r>
            <a:r>
              <a:rPr lang="fr-FR" sz="2200" dirty="0" smtClean="0">
                <a:solidFill>
                  <a:srgbClr val="003399"/>
                </a:solidFill>
              </a:rPr>
              <a:t> </a:t>
            </a:r>
            <a:r>
              <a:rPr lang="fr-FR" sz="2200" dirty="0" err="1" smtClean="0">
                <a:solidFill>
                  <a:srgbClr val="003399"/>
                </a:solidFill>
              </a:rPr>
              <a:t>currents</a:t>
            </a:r>
            <a:r>
              <a:rPr lang="fr-FR" sz="2200" dirty="0" smtClean="0">
                <a:solidFill>
                  <a:srgbClr val="003399"/>
                </a:solidFill>
              </a:rPr>
              <a:t>: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sym typeface="Symbol"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o"/>
              <a:tabLst/>
              <a:defRPr/>
            </a:pPr>
            <a:endParaRPr kumimoji="0" lang="fr-FR" sz="2000" b="0" i="0" u="none" strike="noStrike" kern="0" cap="none" spc="0" normalizeH="0" baseline="-2500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29058" y="2857496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D60093"/>
                </a:solidFill>
                <a:sym typeface="Symbol"/>
              </a:rPr>
              <a:t>X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928926" y="2643182"/>
            <a:ext cx="3714776" cy="1143000"/>
          </a:xfrm>
        </p:spPr>
        <p:txBody>
          <a:bodyPr/>
          <a:lstStyle/>
          <a:p>
            <a:r>
              <a:rPr lang="fr-FR" dirty="0" smtClean="0"/>
              <a:t>BACK-UP SLIDES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785794"/>
            <a:ext cx="8858312" cy="5643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IVB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(V-A)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                                               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QED:</a:t>
            </a:r>
          </a:p>
          <a:p>
            <a:pPr lvl="1">
              <a:lnSpc>
                <a:spcPct val="150000"/>
              </a:lnSpc>
              <a:buNone/>
            </a:pPr>
            <a:r>
              <a:rPr lang="fr-FR" dirty="0" smtClean="0"/>
              <a:t>                               </a:t>
            </a:r>
            <a:r>
              <a:rPr lang="fr-FR" sz="2200" dirty="0" err="1" smtClean="0"/>
              <a:t>with</a:t>
            </a:r>
            <a:endParaRPr lang="fr-FR" sz="2200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currents</a:t>
            </a:r>
            <a:r>
              <a:rPr lang="fr-FR" dirty="0" smtClean="0"/>
              <a:t> (</a:t>
            </a:r>
            <a:r>
              <a:rPr lang="fr-FR" dirty="0" err="1" smtClean="0"/>
              <a:t>J</a:t>
            </a:r>
            <a:r>
              <a:rPr lang="fr-FR" baseline="-25000" dirty="0" err="1" smtClean="0"/>
              <a:t>lept</a:t>
            </a:r>
            <a:r>
              <a:rPr lang="fr-FR" dirty="0" smtClean="0"/>
              <a:t>, </a:t>
            </a:r>
            <a:r>
              <a:rPr lang="fr-FR" dirty="0" err="1" smtClean="0"/>
              <a:t>J</a:t>
            </a:r>
            <a:r>
              <a:rPr lang="fr-FR" baseline="30000" dirty="0" err="1"/>
              <a:t>†</a:t>
            </a:r>
            <a:r>
              <a:rPr lang="fr-FR" baseline="-25000" dirty="0" err="1" smtClean="0"/>
              <a:t>lept</a:t>
            </a:r>
            <a:r>
              <a:rPr lang="fr-FR" dirty="0" smtClean="0"/>
              <a:t>, </a:t>
            </a:r>
            <a:r>
              <a:rPr lang="fr-FR" dirty="0" err="1" smtClean="0"/>
              <a:t>J</a:t>
            </a:r>
            <a:r>
              <a:rPr lang="fr-FR" baseline="-25000" dirty="0" err="1" smtClean="0"/>
              <a:t>em</a:t>
            </a:r>
            <a:r>
              <a:rPr lang="fr-FR" dirty="0" smtClean="0"/>
              <a:t>)  </a:t>
            </a:r>
            <a:r>
              <a:rPr lang="fr-FR" dirty="0" smtClean="0">
                <a:sym typeface="Symbol"/>
              </a:rPr>
              <a:t>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3 charges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generators</a:t>
            </a:r>
            <a:r>
              <a:rPr lang="fr-FR" dirty="0" smtClean="0">
                <a:sym typeface="Symbol"/>
              </a:rPr>
              <a:t> of 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fr-FR" dirty="0" smtClean="0">
                <a:sym typeface="Symbol"/>
              </a:rPr>
              <a:t> :</a:t>
            </a:r>
            <a:endParaRPr lang="fr-FR" dirty="0" smtClean="0"/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                                               </a:t>
            </a:r>
          </a:p>
          <a:p>
            <a:endParaRPr lang="fr-FR" sz="2200" dirty="0" smtClean="0"/>
          </a:p>
          <a:p>
            <a:pPr lvl="1">
              <a:buFontTx/>
              <a:buNone/>
            </a:pPr>
            <a:r>
              <a:rPr lang="fr-FR" sz="2200" dirty="0" smtClean="0"/>
              <a:t>   </a:t>
            </a:r>
          </a:p>
          <a:p>
            <a:pPr lvl="1">
              <a:buFontTx/>
              <a:buNone/>
            </a:pPr>
            <a:r>
              <a:rPr lang="fr-FR" sz="2200" dirty="0" err="1" smtClean="0"/>
              <a:t>which</a:t>
            </a:r>
            <a:r>
              <a:rPr lang="fr-FR" sz="2200" dirty="0" smtClean="0"/>
              <a:t> </a:t>
            </a:r>
            <a:r>
              <a:rPr lang="fr-FR" sz="2200" dirty="0" err="1" smtClean="0"/>
              <a:t>verify</a:t>
            </a:r>
            <a:r>
              <a:rPr lang="fr-FR" sz="2200" dirty="0" smtClean="0"/>
              <a:t>:</a:t>
            </a:r>
          </a:p>
          <a:p>
            <a:pPr lvl="1">
              <a:buFontTx/>
              <a:buNone/>
            </a:pPr>
            <a:endParaRPr lang="fr-FR" sz="2200" dirty="0" smtClean="0"/>
          </a:p>
          <a:p>
            <a:pPr lvl="1">
              <a:buFontTx/>
              <a:buNone/>
            </a:pPr>
            <a:endParaRPr lang="fr-FR" sz="2200" dirty="0" smtClean="0"/>
          </a:p>
          <a:p>
            <a:pPr lvl="1">
              <a:buFontTx/>
              <a:buNone/>
            </a:pPr>
            <a:r>
              <a:rPr lang="fr-FR" sz="2200" dirty="0" err="1" smtClean="0"/>
              <a:t>with</a:t>
            </a:r>
            <a:r>
              <a:rPr lang="fr-FR" sz="2200" dirty="0" smtClean="0"/>
              <a:t>              </a:t>
            </a:r>
            <a:r>
              <a:rPr lang="fr-FR" sz="2200" dirty="0" smtClean="0">
                <a:sym typeface="Symbol"/>
              </a:rPr>
              <a:t> T</a:t>
            </a:r>
            <a:r>
              <a:rPr lang="fr-FR" sz="2200" baseline="-25000" dirty="0" smtClean="0">
                <a:sym typeface="Symbol"/>
              </a:rPr>
              <a:t></a:t>
            </a:r>
            <a:r>
              <a:rPr lang="fr-FR" sz="2200" dirty="0" smtClean="0">
                <a:sym typeface="Symbol"/>
              </a:rPr>
              <a:t>,Q do 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not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form</a:t>
            </a:r>
            <a:r>
              <a:rPr lang="fr-FR" sz="2200" dirty="0" smtClean="0">
                <a:sym typeface="Symbol"/>
              </a:rPr>
              <a:t> a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closed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algebra</a:t>
            </a:r>
            <a:r>
              <a:rPr lang="fr-FR" sz="2200" dirty="0" smtClean="0">
                <a:sym typeface="Symbol"/>
              </a:rPr>
              <a:t>, 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G </a:t>
            </a:r>
            <a:r>
              <a:rPr lang="fr-FR" sz="2400" b="1" dirty="0" smtClean="0">
                <a:solidFill>
                  <a:srgbClr val="FF0000"/>
                </a:solidFill>
                <a:sym typeface="Symbol"/>
              </a:rPr>
              <a:t>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SU(2)</a:t>
            </a:r>
            <a:endParaRPr lang="fr-FR" sz="2200" dirty="0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fr-FR" sz="2200" dirty="0" smtClean="0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105524"/>
            <a:ext cx="1905000" cy="457200"/>
          </a:xfrm>
        </p:spPr>
        <p:txBody>
          <a:bodyPr/>
          <a:lstStyle/>
          <a:p>
            <a:fld id="{D071801C-ED96-4144-8828-7F4635158C5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title"/>
          </p:nvPr>
        </p:nvSpPr>
        <p:spPr>
          <a:xfrm>
            <a:off x="2357422" y="142852"/>
            <a:ext cx="4734858" cy="642942"/>
          </a:xfrm>
        </p:spPr>
        <p:txBody>
          <a:bodyPr/>
          <a:lstStyle/>
          <a:p>
            <a:r>
              <a:rPr lang="fr-FR" sz="2800" dirty="0" smtClean="0"/>
              <a:t>Gauge </a:t>
            </a:r>
            <a:r>
              <a:rPr lang="fr-FR" sz="2800" dirty="0" err="1" smtClean="0"/>
              <a:t>symmetry</a:t>
            </a:r>
            <a:r>
              <a:rPr lang="fr-FR" sz="2800" dirty="0" smtClean="0"/>
              <a:t> group, G</a:t>
            </a:r>
            <a:endParaRPr lang="fr-FR" sz="2800" dirty="0"/>
          </a:p>
        </p:txBody>
      </p:sp>
      <p:graphicFrame>
        <p:nvGraphicFramePr>
          <p:cNvPr id="55299" name="Object 2"/>
          <p:cNvGraphicFramePr>
            <a:graphicFrameLocks noChangeAspect="1"/>
          </p:cNvGraphicFramePr>
          <p:nvPr/>
        </p:nvGraphicFramePr>
        <p:xfrm>
          <a:off x="5556274" y="1496053"/>
          <a:ext cx="2444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9" name="Equation" r:id="rId4" imgW="2031840" imgH="368280" progId="Equation.3">
                  <p:embed/>
                </p:oleObj>
              </mc:Choice>
              <mc:Fallback>
                <p:oleObj name="Equation" r:id="rId4" imgW="203184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74" y="1496053"/>
                        <a:ext cx="24447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857224" y="1500174"/>
          <a:ext cx="30559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0" name="Equation" r:id="rId6" imgW="2539800" imgH="355320" progId="Equation.3">
                  <p:embed/>
                </p:oleObj>
              </mc:Choice>
              <mc:Fallback>
                <p:oleObj name="Equation" r:id="rId6" imgW="253980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500174"/>
                        <a:ext cx="305593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965575" y="2624909"/>
          <a:ext cx="1530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" name="Equation" r:id="rId8" imgW="1269720" imgH="317160" progId="Equation.3">
                  <p:embed/>
                </p:oleObj>
              </mc:Choice>
              <mc:Fallback>
                <p:oleObj name="Equation" r:id="rId8" imgW="126972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2624909"/>
                        <a:ext cx="15303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839788" y="2571744"/>
          <a:ext cx="16779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2" name="Equation" r:id="rId10" imgW="1396800" imgH="368280" progId="Equation.3">
                  <p:embed/>
                </p:oleObj>
              </mc:Choice>
              <mc:Fallback>
                <p:oleObj name="Equation" r:id="rId10" imgW="1396800" imgH="368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571744"/>
                        <a:ext cx="16779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12483"/>
              </p:ext>
            </p:extLst>
          </p:nvPr>
        </p:nvGraphicFramePr>
        <p:xfrm>
          <a:off x="683568" y="3571875"/>
          <a:ext cx="5549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3" name="Equation" r:id="rId12" imgW="4609800" imgH="545760" progId="Equation.3">
                  <p:embed/>
                </p:oleObj>
              </mc:Choice>
              <mc:Fallback>
                <p:oleObj name="Equation" r:id="rId12" imgW="4609800" imgH="5457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71875"/>
                        <a:ext cx="55499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701675" y="4286250"/>
          <a:ext cx="39163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4" name="Equation" r:id="rId14" imgW="3251160" imgH="368280" progId="Equation.3">
                  <p:embed/>
                </p:oleObj>
              </mc:Choice>
              <mc:Fallback>
                <p:oleObj name="Equation" r:id="rId14" imgW="3251160" imgH="3682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286250"/>
                        <a:ext cx="391636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857224" y="5286388"/>
          <a:ext cx="67738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5" name="Equation" r:id="rId16" imgW="5626080" imgH="545760" progId="Equation.3">
                  <p:embed/>
                </p:oleObj>
              </mc:Choice>
              <mc:Fallback>
                <p:oleObj name="Equation" r:id="rId16" imgW="5626080" imgH="5457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286388"/>
                        <a:ext cx="67738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1458896" y="6134121"/>
          <a:ext cx="8270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" name="Equation" r:id="rId18" imgW="685800" imgH="304560" progId="Equation.3">
                  <p:embed/>
                </p:oleObj>
              </mc:Choice>
              <mc:Fallback>
                <p:oleObj name="Equation" r:id="rId18" imgW="685800" imgH="3045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896" y="6134121"/>
                        <a:ext cx="82708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0" y="0"/>
            <a:ext cx="189987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Constituants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39B-2F09-49D8-97AF-03E7D683F81A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428596" y="2000240"/>
          <a:ext cx="8467725" cy="370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2" name="Equation" r:id="rId3" imgW="7048440" imgH="3085920" progId="Equation.3">
                  <p:embed/>
                </p:oleObj>
              </mc:Choice>
              <mc:Fallback>
                <p:oleObj name="Equation" r:id="rId3" imgW="7048440" imgH="308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000240"/>
                        <a:ext cx="8467725" cy="370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1571604" y="642918"/>
            <a:ext cx="6429420" cy="642942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Gauge transformations</a:t>
            </a:r>
            <a:r>
              <a:rPr kumimoji="0" lang="fr-FR" sz="2400" i="1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SU(2)</a:t>
            </a:r>
            <a:r>
              <a:rPr kumimoji="0" lang="fr-FR" sz="240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fr-FR" sz="2400" i="1" u="none" strike="noStrike" kern="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xU</a:t>
            </a:r>
            <a:r>
              <a:rPr kumimoji="0" lang="fr-FR" sz="2400" i="1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</a:t>
            </a:r>
            <a:r>
              <a:rPr kumimoji="0" lang="fr-FR" sz="2400" i="1" u="none" strike="noStrike" kern="0" cap="none" spc="0" normalizeH="0" baseline="-2500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fr-FR" sz="2400" i="1" u="none" strike="noStrike" kern="0" cap="none" spc="0" normalizeH="0" baseline="-2500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1285852" y="6000768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3" name="Equation" r:id="rId5" imgW="1307880" imgH="380880" progId="Equation.3">
                  <p:embed/>
                </p:oleObj>
              </mc:Choice>
              <mc:Fallback>
                <p:oleObj name="Equation" r:id="rId5" imgW="130788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6000768"/>
                        <a:ext cx="1308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00034" y="60007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with</a:t>
            </a:r>
            <a:endParaRPr lang="fr-FR" sz="2000" dirty="0" smtClean="0">
              <a:solidFill>
                <a:srgbClr val="003399"/>
              </a:solidFill>
              <a:sym typeface="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000108"/>
            <a:ext cx="9001156" cy="5643602"/>
          </a:xfrm>
        </p:spPr>
        <p:txBody>
          <a:bodyPr/>
          <a:lstStyle/>
          <a:p>
            <a:r>
              <a:rPr lang="fr-FR" u="sng" dirty="0" smtClean="0"/>
              <a:t>First </a:t>
            </a:r>
            <a:r>
              <a:rPr lang="fr-FR" u="sng" dirty="0" err="1" smtClean="0"/>
              <a:t>choice</a:t>
            </a:r>
            <a:r>
              <a:rPr lang="fr-FR" dirty="0" smtClean="0"/>
              <a:t>: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8000"/>
                </a:solidFill>
              </a:rPr>
              <a:t>another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neutral</a:t>
            </a:r>
            <a:r>
              <a:rPr lang="fr-FR" dirty="0" smtClean="0">
                <a:solidFill>
                  <a:srgbClr val="008000"/>
                </a:solidFill>
              </a:rPr>
              <a:t> gauge boson </a:t>
            </a:r>
            <a:r>
              <a:rPr lang="fr-FR" dirty="0" err="1" smtClean="0"/>
              <a:t>coupled</a:t>
            </a:r>
            <a:r>
              <a:rPr lang="fr-FR" dirty="0" smtClean="0"/>
              <a:t> to T</a:t>
            </a:r>
            <a:r>
              <a:rPr lang="fr-FR" baseline="-25000" dirty="0" smtClean="0"/>
              <a:t>3</a:t>
            </a:r>
          </a:p>
          <a:p>
            <a:endParaRPr lang="fr-FR" baseline="-25000" dirty="0" smtClean="0"/>
          </a:p>
          <a:p>
            <a:pPr>
              <a:buNone/>
            </a:pPr>
            <a:r>
              <a:rPr lang="fr-FR" sz="2200" baseline="-25000" dirty="0" smtClean="0">
                <a:solidFill>
                  <a:srgbClr val="FF0000"/>
                </a:solidFill>
                <a:sym typeface="Symbol"/>
              </a:rPr>
              <a:t>	</a:t>
            </a:r>
            <a:r>
              <a:rPr lang="fr-FR" baseline="-25000" dirty="0" smtClean="0">
                <a:solidFill>
                  <a:srgbClr val="FF0000"/>
                </a:solidFill>
                <a:sym typeface="Symbol"/>
              </a:rPr>
              <a:t>	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  G = SU(2) x U(1)    :  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weak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neutral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currents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predicted</a:t>
            </a:r>
            <a:endParaRPr lang="fr-FR" sz="2200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endParaRPr lang="fr-FR" sz="2200" dirty="0" smtClean="0">
              <a:solidFill>
                <a:srgbClr val="FF0000"/>
              </a:solidFill>
              <a:sym typeface="Symbol"/>
            </a:endParaRPr>
          </a:p>
          <a:p>
            <a:r>
              <a:rPr lang="fr-FR" u="sng" dirty="0" smtClean="0">
                <a:sym typeface="Symbol"/>
              </a:rPr>
              <a:t>Second </a:t>
            </a:r>
            <a:r>
              <a:rPr lang="fr-FR" u="sng" dirty="0" err="1" smtClean="0">
                <a:sym typeface="Symbol"/>
              </a:rPr>
              <a:t>choice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add</a:t>
            </a:r>
            <a:r>
              <a:rPr lang="fr-FR" dirty="0" smtClean="0">
                <a:sym typeface="Symbol"/>
              </a:rPr>
              <a:t> a 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new fermion </a:t>
            </a:r>
            <a:r>
              <a:rPr lang="fr-FR" dirty="0" smtClean="0">
                <a:sym typeface="Symbol"/>
              </a:rPr>
              <a:t>to </a:t>
            </a:r>
            <a:r>
              <a:rPr lang="fr-FR" dirty="0" err="1" smtClean="0">
                <a:sym typeface="Symbol"/>
              </a:rPr>
              <a:t>modify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currents</a:t>
            </a:r>
            <a:r>
              <a:rPr lang="fr-FR" dirty="0" smtClean="0">
                <a:sym typeface="Symbol"/>
              </a:rPr>
              <a:t> and close the </a:t>
            </a:r>
            <a:r>
              <a:rPr lang="fr-FR" dirty="0" err="1" smtClean="0">
                <a:sym typeface="Symbol"/>
              </a:rPr>
              <a:t>algebra</a:t>
            </a:r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pPr lvl="2">
              <a:buNone/>
            </a:pPr>
            <a:r>
              <a:rPr lang="fr-FR" sz="2200" dirty="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fr-FR" sz="2200" dirty="0" smtClean="0">
                <a:sym typeface="Symbol"/>
              </a:rPr>
              <a:t>   G = SU(2)   :   no </a:t>
            </a:r>
            <a:r>
              <a:rPr lang="fr-FR" sz="2200" dirty="0" err="1" smtClean="0">
                <a:sym typeface="Symbol"/>
              </a:rPr>
              <a:t>weak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neutral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current</a:t>
            </a:r>
            <a:r>
              <a:rPr lang="fr-FR" sz="2200" dirty="0" smtClean="0">
                <a:sym typeface="Symbol"/>
              </a:rPr>
              <a:t> </a:t>
            </a:r>
          </a:p>
          <a:p>
            <a:pPr lvl="2">
              <a:buNone/>
            </a:pPr>
            <a:endParaRPr lang="fr-FR" sz="2200" dirty="0" smtClean="0"/>
          </a:p>
          <a:p>
            <a:pPr lvl="1">
              <a:buFontTx/>
              <a:buNone/>
            </a:pPr>
            <a:r>
              <a:rPr lang="fr-FR" sz="2200" dirty="0" smtClean="0"/>
              <a:t>model of Georgi and Glashow (1972). </a:t>
            </a:r>
            <a:r>
              <a:rPr lang="fr-FR" sz="2200" dirty="0" err="1" smtClean="0"/>
              <a:t>Ruled</a:t>
            </a:r>
            <a:r>
              <a:rPr lang="fr-FR" sz="2200" dirty="0" smtClean="0"/>
              <a:t> out by the </a:t>
            </a:r>
            <a:r>
              <a:rPr lang="fr-FR" sz="2200" dirty="0" err="1" smtClean="0"/>
              <a:t>discovery</a:t>
            </a:r>
            <a:endParaRPr lang="fr-FR" sz="2200" dirty="0" smtClean="0"/>
          </a:p>
          <a:p>
            <a:pPr lvl="1">
              <a:buFontTx/>
              <a:buNone/>
            </a:pPr>
            <a:r>
              <a:rPr lang="fr-FR" sz="2200" dirty="0" smtClean="0"/>
              <a:t>of </a:t>
            </a:r>
            <a:r>
              <a:rPr lang="fr-FR" sz="2200" dirty="0" err="1" smtClean="0"/>
              <a:t>weak</a:t>
            </a:r>
            <a:r>
              <a:rPr lang="fr-FR" sz="2200" dirty="0" smtClean="0"/>
              <a:t> </a:t>
            </a:r>
            <a:r>
              <a:rPr lang="fr-FR" sz="2200" dirty="0" err="1" smtClean="0"/>
              <a:t>neutral-currents</a:t>
            </a:r>
            <a:r>
              <a:rPr lang="fr-FR" sz="2200" dirty="0" smtClean="0"/>
              <a:t> (1973).</a:t>
            </a:r>
          </a:p>
          <a:p>
            <a:endParaRPr lang="fr-FR" dirty="0" smtClean="0">
              <a:sym typeface="Symbol"/>
            </a:endParaRPr>
          </a:p>
          <a:p>
            <a:r>
              <a:rPr lang="fr-FR" u="sng" dirty="0" smtClean="0">
                <a:sym typeface="Symbol"/>
              </a:rPr>
              <a:t>Note</a:t>
            </a:r>
            <a:r>
              <a:rPr lang="fr-FR" dirty="0" smtClean="0">
                <a:sym typeface="Symbol"/>
              </a:rPr>
              <a:t>: in </a:t>
            </a:r>
            <a:r>
              <a:rPr lang="fr-FR" dirty="0" err="1" smtClean="0">
                <a:sym typeface="Symbol"/>
              </a:rPr>
              <a:t>both</a:t>
            </a:r>
            <a:r>
              <a:rPr lang="fr-FR" dirty="0" smtClean="0">
                <a:sym typeface="Symbol"/>
              </a:rPr>
              <a:t> cases, </a:t>
            </a:r>
            <a:r>
              <a:rPr lang="fr-FR" dirty="0" err="1" smtClean="0">
                <a:sym typeface="Symbol"/>
              </a:rPr>
              <a:t>unitarity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preserved</a:t>
            </a:r>
            <a:r>
              <a:rPr lang="fr-FR" dirty="0" smtClean="0">
                <a:sym typeface="Symbol"/>
              </a:rPr>
              <a:t> (new </a:t>
            </a:r>
            <a:r>
              <a:rPr lang="fr-FR" dirty="0" err="1" smtClean="0">
                <a:sym typeface="Symbol"/>
              </a:rPr>
              <a:t>diagrams</a:t>
            </a:r>
            <a:r>
              <a:rPr lang="fr-FR" dirty="0" smtClean="0">
                <a:sym typeface="Symbol"/>
              </a:rPr>
              <a:t>).</a:t>
            </a:r>
          </a:p>
          <a:p>
            <a:pPr lvl="1">
              <a:buFontTx/>
              <a:buNone/>
            </a:pPr>
            <a:endParaRPr lang="fr-FR" sz="2200" dirty="0" smtClean="0"/>
          </a:p>
          <a:p>
            <a:pPr lvl="1">
              <a:buFontTx/>
              <a:buNone/>
            </a:pPr>
            <a:endParaRPr lang="fr-FR" sz="2200" dirty="0" smtClean="0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title"/>
          </p:nvPr>
        </p:nvSpPr>
        <p:spPr>
          <a:xfrm>
            <a:off x="2214546" y="142852"/>
            <a:ext cx="4877734" cy="642942"/>
          </a:xfrm>
        </p:spPr>
        <p:txBody>
          <a:bodyPr/>
          <a:lstStyle/>
          <a:p>
            <a:r>
              <a:rPr lang="fr-FR" sz="2800" dirty="0" smtClean="0"/>
              <a:t>Gauge </a:t>
            </a:r>
            <a:r>
              <a:rPr lang="fr-FR" sz="2800" dirty="0" err="1" smtClean="0"/>
              <a:t>symmetry</a:t>
            </a:r>
            <a:r>
              <a:rPr lang="fr-FR" sz="2800" dirty="0" smtClean="0"/>
              <a:t> group, G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500166" y="1643050"/>
            <a:ext cx="2357454" cy="4308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30000"/>
              <a:buFont typeface="Monotype Sorts" pitchFamily="2" charset="2"/>
              <a:buNone/>
              <a:tabLst/>
            </a:pPr>
            <a:endParaRPr kumimoji="0" lang="fr-FR" sz="2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D666-FF14-462F-89F2-9627AA6B6978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e 29"/>
          <p:cNvGrpSpPr/>
          <p:nvPr/>
        </p:nvGrpSpPr>
        <p:grpSpPr>
          <a:xfrm>
            <a:off x="71406" y="1071546"/>
            <a:ext cx="8991600" cy="4616450"/>
            <a:chOff x="117475" y="990600"/>
            <a:chExt cx="8991600" cy="4616450"/>
          </a:xfrm>
        </p:grpSpPr>
        <p:pic>
          <p:nvPicPr>
            <p:cNvPr id="135172" name="Picture 4" descr="ppe_tab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475" y="990600"/>
              <a:ext cx="8991600" cy="4616450"/>
            </a:xfrm>
            <a:prstGeom prst="rect">
              <a:avLst/>
            </a:prstGeom>
            <a:noFill/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041525" y="2760663"/>
              <a:ext cx="1552575" cy="744537"/>
              <a:chOff x="1286" y="1739"/>
              <a:chExt cx="978" cy="469"/>
            </a:xfrm>
          </p:grpSpPr>
          <p:sp>
            <p:nvSpPr>
              <p:cNvPr id="135173" name="Oval 5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720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175" name="Text Box 7"/>
              <p:cNvSpPr txBox="1">
                <a:spLocks noChangeArrowheads="1"/>
              </p:cNvSpPr>
              <p:nvPr/>
            </p:nvSpPr>
            <p:spPr bwMode="auto">
              <a:xfrm>
                <a:off x="1286" y="1739"/>
                <a:ext cx="8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ClrTx/>
                  <a:buSzTx/>
                  <a:buFontTx/>
                  <a:buNone/>
                </a:pPr>
                <a:r>
                  <a:rPr lang="fr-FR" sz="2000" b="1">
                    <a:solidFill>
                      <a:srgbClr val="FF0000"/>
                    </a:solidFill>
                  </a:rPr>
                  <a:t>6 leptons</a:t>
                </a:r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5176" name="Freeform 8"/>
              <p:cNvSpPr>
                <a:spLocks/>
              </p:cNvSpPr>
              <p:nvPr/>
            </p:nvSpPr>
            <p:spPr bwMode="auto">
              <a:xfrm>
                <a:off x="2112" y="1848"/>
                <a:ext cx="152" cy="16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44" y="24"/>
                  </a:cxn>
                  <a:cxn ang="0">
                    <a:pos x="48" y="168"/>
                  </a:cxn>
                </a:cxnLst>
                <a:rect l="0" t="0" r="r" b="b"/>
                <a:pathLst>
                  <a:path w="152" h="168">
                    <a:moveTo>
                      <a:pt x="0" y="24"/>
                    </a:moveTo>
                    <a:cubicBezTo>
                      <a:pt x="68" y="12"/>
                      <a:pt x="136" y="0"/>
                      <a:pt x="144" y="24"/>
                    </a:cubicBezTo>
                    <a:cubicBezTo>
                      <a:pt x="152" y="48"/>
                      <a:pt x="64" y="144"/>
                      <a:pt x="48" y="16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6477000" y="2749550"/>
              <a:ext cx="2151063" cy="755650"/>
              <a:chOff x="4080" y="1732"/>
              <a:chExt cx="1355" cy="476"/>
            </a:xfrm>
          </p:grpSpPr>
          <p:sp>
            <p:nvSpPr>
              <p:cNvPr id="135174" name="Oval 6"/>
              <p:cNvSpPr>
                <a:spLocks noChangeArrowheads="1"/>
              </p:cNvSpPr>
              <p:nvPr/>
            </p:nvSpPr>
            <p:spPr bwMode="auto">
              <a:xfrm>
                <a:off x="4080" y="2016"/>
                <a:ext cx="720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177" name="Text Box 9"/>
              <p:cNvSpPr txBox="1">
                <a:spLocks noChangeArrowheads="1"/>
              </p:cNvSpPr>
              <p:nvPr/>
            </p:nvSpPr>
            <p:spPr bwMode="auto">
              <a:xfrm>
                <a:off x="4656" y="1732"/>
                <a:ext cx="77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buClrTx/>
                  <a:buSzTx/>
                  <a:buFontTx/>
                  <a:buNone/>
                </a:pPr>
                <a:r>
                  <a:rPr lang="fr-FR" sz="2000" b="1">
                    <a:solidFill>
                      <a:srgbClr val="FF0000"/>
                    </a:solidFill>
                  </a:rPr>
                  <a:t>6 quarks</a:t>
                </a:r>
                <a:endParaRPr lang="fr-FR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5178" name="Freeform 10"/>
              <p:cNvSpPr>
                <a:spLocks/>
              </p:cNvSpPr>
              <p:nvPr/>
            </p:nvSpPr>
            <p:spPr bwMode="auto">
              <a:xfrm>
                <a:off x="4392" y="1752"/>
                <a:ext cx="168" cy="216"/>
              </a:xfrm>
              <a:custGeom>
                <a:avLst/>
                <a:gdLst/>
                <a:ahLst/>
                <a:cxnLst>
                  <a:cxn ang="0">
                    <a:pos x="168" y="72"/>
                  </a:cxn>
                  <a:cxn ang="0">
                    <a:pos x="24" y="24"/>
                  </a:cxn>
                  <a:cxn ang="0">
                    <a:pos x="24" y="216"/>
                  </a:cxn>
                </a:cxnLst>
                <a:rect l="0" t="0" r="r" b="b"/>
                <a:pathLst>
                  <a:path w="168" h="216">
                    <a:moveTo>
                      <a:pt x="168" y="72"/>
                    </a:moveTo>
                    <a:cubicBezTo>
                      <a:pt x="108" y="36"/>
                      <a:pt x="48" y="0"/>
                      <a:pt x="24" y="24"/>
                    </a:cubicBezTo>
                    <a:cubicBezTo>
                      <a:pt x="0" y="48"/>
                      <a:pt x="24" y="184"/>
                      <a:pt x="24" y="216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35179" name="Text Box 11"/>
            <p:cNvSpPr txBox="1">
              <a:spLocks noChangeArrowheads="1"/>
            </p:cNvSpPr>
            <p:nvPr/>
          </p:nvSpPr>
          <p:spPr bwMode="auto">
            <a:xfrm>
              <a:off x="1736725" y="3530600"/>
              <a:ext cx="431800" cy="4730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500">
                  <a:solidFill>
                    <a:srgbClr val="003399"/>
                  </a:solidFill>
                  <a:latin typeface="Arial" charset="0"/>
                </a:rPr>
                <a:t>e</a:t>
              </a:r>
              <a:r>
                <a:rPr lang="fr-FR" sz="2500" baseline="30000">
                  <a:solidFill>
                    <a:srgbClr val="003399"/>
                  </a:solidFill>
                  <a:latin typeface="Arial" charset="0"/>
                </a:rPr>
                <a:t>-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0" name="Text Box 12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428625" cy="4572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</a:t>
              </a:r>
              <a:r>
                <a:rPr lang="fr-FR" sz="2400" baseline="300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-</a:t>
              </a:r>
              <a:endParaRPr lang="fr-FR" sz="2400">
                <a:solidFill>
                  <a:schemeClr val="tx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1752600" y="4953000"/>
              <a:ext cx="385763" cy="4572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</a:t>
              </a:r>
              <a:r>
                <a:rPr lang="fr-FR" sz="2400" baseline="300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-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2" name="Text Box 14"/>
            <p:cNvSpPr txBox="1">
              <a:spLocks noChangeArrowheads="1"/>
            </p:cNvSpPr>
            <p:nvPr/>
          </p:nvSpPr>
          <p:spPr bwMode="auto">
            <a:xfrm>
              <a:off x="3489325" y="3527425"/>
              <a:ext cx="469900" cy="4730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500">
                  <a:solidFill>
                    <a:srgbClr val="003399"/>
                  </a:solidFill>
                  <a:latin typeface="Arial" charset="0"/>
                  <a:sym typeface="Symbol" pitchFamily="18" charset="2"/>
                </a:rPr>
                <a:t></a:t>
              </a:r>
              <a:r>
                <a:rPr lang="fr-FR" sz="2500" baseline="-25000">
                  <a:solidFill>
                    <a:srgbClr val="003399"/>
                  </a:solidFill>
                  <a:latin typeface="Arial" charset="0"/>
                  <a:sym typeface="Symbol" pitchFamily="18" charset="2"/>
                </a:rPr>
                <a:t>e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3" name="Rectangle 15"/>
            <p:cNvSpPr>
              <a:spLocks noChangeArrowheads="1"/>
            </p:cNvSpPr>
            <p:nvPr/>
          </p:nvSpPr>
          <p:spPr bwMode="auto">
            <a:xfrm>
              <a:off x="3505200" y="4267200"/>
              <a:ext cx="473075" cy="4730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5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</a:t>
              </a:r>
              <a:r>
                <a:rPr lang="fr-FR" sz="2500" baseline="-250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3505200" y="4953000"/>
              <a:ext cx="444500" cy="473075"/>
            </a:xfrm>
            <a:prstGeom prst="rect">
              <a:avLst/>
            </a:prstGeom>
            <a:solidFill>
              <a:srgbClr val="CCFFFF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5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</a:t>
              </a:r>
              <a:r>
                <a:rPr lang="fr-FR" sz="2500" baseline="-25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</a:t>
              </a:r>
            </a:p>
          </p:txBody>
        </p:sp>
        <p:sp>
          <p:nvSpPr>
            <p:cNvPr id="135185" name="Text Box 17"/>
            <p:cNvSpPr txBox="1">
              <a:spLocks noChangeArrowheads="1"/>
            </p:cNvSpPr>
            <p:nvPr/>
          </p:nvSpPr>
          <p:spPr bwMode="auto">
            <a:xfrm>
              <a:off x="5622925" y="3544888"/>
              <a:ext cx="354013" cy="457200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003399"/>
                  </a:solidFill>
                  <a:latin typeface="Arial" charset="0"/>
                </a:rPr>
                <a:t>u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6" name="Text Box 18"/>
            <p:cNvSpPr txBox="1">
              <a:spLocks noChangeArrowheads="1"/>
            </p:cNvSpPr>
            <p:nvPr/>
          </p:nvSpPr>
          <p:spPr bwMode="auto">
            <a:xfrm>
              <a:off x="5638800" y="4267200"/>
              <a:ext cx="336550" cy="457200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FF0000"/>
                  </a:solidFill>
                  <a:latin typeface="Arial" charset="0"/>
                </a:rPr>
                <a:t>c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7" name="Text Box 19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1072730" cy="461665"/>
            </a:xfrm>
            <a:prstGeom prst="rect">
              <a:avLst/>
            </a:prstGeom>
            <a:solidFill>
              <a:srgbClr val="99FF33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 dirty="0">
                  <a:solidFill>
                    <a:srgbClr val="FF0000"/>
                  </a:solidFill>
                  <a:latin typeface="Arial" charset="0"/>
                </a:rPr>
                <a:t>t </a:t>
              </a:r>
              <a:r>
                <a:rPr lang="fr-FR" sz="1800" dirty="0" smtClean="0">
                  <a:solidFill>
                    <a:srgbClr val="FF0000"/>
                  </a:solidFill>
                  <a:latin typeface="Arial" charset="0"/>
                </a:rPr>
                <a:t>or</a:t>
              </a:r>
              <a:r>
                <a:rPr lang="fr-FR" sz="2400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fr-FR" sz="2400" dirty="0">
                  <a:solidFill>
                    <a:srgbClr val="FF0000"/>
                  </a:solidFill>
                  <a:latin typeface="Arial" charset="0"/>
                </a:rPr>
                <a:t>top</a:t>
              </a:r>
            </a:p>
          </p:txBody>
        </p:sp>
        <p:sp>
          <p:nvSpPr>
            <p:cNvPr id="135188" name="Text Box 20"/>
            <p:cNvSpPr txBox="1">
              <a:spLocks noChangeArrowheads="1"/>
            </p:cNvSpPr>
            <p:nvPr/>
          </p:nvSpPr>
          <p:spPr bwMode="auto">
            <a:xfrm>
              <a:off x="7527925" y="3544888"/>
              <a:ext cx="354013" cy="457200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003399"/>
                  </a:solidFill>
                  <a:latin typeface="Arial" charset="0"/>
                </a:rPr>
                <a:t>d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9" name="Text Box 21"/>
            <p:cNvSpPr txBox="1">
              <a:spLocks noChangeArrowheads="1"/>
            </p:cNvSpPr>
            <p:nvPr/>
          </p:nvSpPr>
          <p:spPr bwMode="auto">
            <a:xfrm>
              <a:off x="7527925" y="4230688"/>
              <a:ext cx="336550" cy="457200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FF0000"/>
                  </a:solidFill>
                  <a:latin typeface="Arial" charset="0"/>
                </a:rPr>
                <a:t>s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90" name="Text Box 22"/>
            <p:cNvSpPr txBox="1">
              <a:spLocks noChangeArrowheads="1"/>
            </p:cNvSpPr>
            <p:nvPr/>
          </p:nvSpPr>
          <p:spPr bwMode="auto">
            <a:xfrm>
              <a:off x="7451725" y="4916488"/>
              <a:ext cx="354013" cy="457200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240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fr-FR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351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99412" y="142852"/>
            <a:ext cx="6064250" cy="714380"/>
          </a:xfrm>
        </p:spPr>
        <p:txBody>
          <a:bodyPr/>
          <a:lstStyle/>
          <a:p>
            <a:r>
              <a:rPr lang="fr-FR" sz="2800" dirty="0" smtClean="0"/>
              <a:t>The </a:t>
            </a:r>
            <a:r>
              <a:rPr lang="fr-FR" sz="2800" dirty="0" smtClean="0">
                <a:solidFill>
                  <a:srgbClr val="FF0000"/>
                </a:solidFill>
              </a:rPr>
              <a:t>12 </a:t>
            </a:r>
            <a:r>
              <a:rPr lang="fr-FR" sz="2800" dirty="0" err="1" smtClean="0"/>
              <a:t>elementary</a:t>
            </a:r>
            <a:r>
              <a:rPr lang="fr-FR" sz="2800" dirty="0" smtClean="0"/>
              <a:t> constituants</a:t>
            </a:r>
            <a:endParaRPr lang="fr-FR" sz="2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2" y="567547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3399"/>
                </a:solidFill>
                <a:sym typeface="Symbol"/>
              </a:rPr>
              <a:t>All constituants </a:t>
            </a:r>
            <a:r>
              <a:rPr lang="fr-FR" sz="2200" dirty="0" err="1" smtClean="0">
                <a:solidFill>
                  <a:srgbClr val="003399"/>
                </a:solidFill>
                <a:sym typeface="Symbol"/>
              </a:rPr>
              <a:t>observed</a:t>
            </a:r>
            <a:r>
              <a:rPr lang="fr-FR" sz="22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003399"/>
                </a:solidFill>
                <a:sym typeface="Symbol"/>
              </a:rPr>
              <a:t>experimentally</a:t>
            </a:r>
            <a:r>
              <a:rPr lang="fr-FR" sz="2200" dirty="0" smtClean="0">
                <a:solidFill>
                  <a:srgbClr val="003399"/>
                </a:solidFill>
                <a:sym typeface="Symbol"/>
              </a:rPr>
              <a:t>: </a:t>
            </a:r>
            <a:r>
              <a:rPr lang="fr-FR" sz="2200" dirty="0" err="1" smtClean="0">
                <a:solidFill>
                  <a:srgbClr val="003399"/>
                </a:solidFill>
                <a:sym typeface="Symbol"/>
              </a:rPr>
              <a:t>from</a:t>
            </a:r>
            <a:r>
              <a:rPr lang="fr-FR" sz="2200" dirty="0" smtClean="0">
                <a:solidFill>
                  <a:srgbClr val="003399"/>
                </a:solidFill>
                <a:sym typeface="Symbol"/>
              </a:rPr>
              <a:t> e</a:t>
            </a:r>
            <a:r>
              <a:rPr lang="fr-FR" sz="2200" baseline="30000" dirty="0" smtClean="0">
                <a:solidFill>
                  <a:srgbClr val="003399"/>
                </a:solidFill>
                <a:sym typeface="Symbol"/>
              </a:rPr>
              <a:t>-</a:t>
            </a:r>
            <a:r>
              <a:rPr lang="fr-FR" sz="2200" dirty="0" smtClean="0">
                <a:solidFill>
                  <a:srgbClr val="003399"/>
                </a:solidFill>
                <a:sym typeface="Symbol"/>
              </a:rPr>
              <a:t> (1897) to top quark (1995) and </a:t>
            </a:r>
            <a:r>
              <a:rPr lang="fr-FR" sz="2200" dirty="0" smtClean="0">
                <a:solidFill>
                  <a:srgbClr val="003399"/>
                </a:solidFill>
                <a:sym typeface="Symbol" pitchFamily="18" charset="2"/>
              </a:rPr>
              <a:t></a:t>
            </a:r>
            <a:r>
              <a:rPr lang="fr-FR" sz="2200" baseline="-25000" dirty="0" smtClean="0">
                <a:solidFill>
                  <a:srgbClr val="003399"/>
                </a:solidFill>
                <a:sym typeface="Symbol" pitchFamily="18" charset="2"/>
              </a:rPr>
              <a:t></a:t>
            </a:r>
            <a:r>
              <a:rPr lang="fr-FR" sz="2200" dirty="0" smtClean="0">
                <a:solidFill>
                  <a:srgbClr val="003399"/>
                </a:solidFill>
                <a:sym typeface="Symbol"/>
              </a:rPr>
              <a:t>(2000). So far, </a:t>
            </a:r>
            <a:r>
              <a:rPr lang="fr-FR" sz="2200" dirty="0" smtClean="0">
                <a:solidFill>
                  <a:srgbClr val="008000"/>
                </a:solidFill>
                <a:sym typeface="Symbol"/>
              </a:rPr>
              <a:t>no </a:t>
            </a:r>
            <a:r>
              <a:rPr lang="fr-FR" sz="2200" dirty="0" err="1" smtClean="0">
                <a:solidFill>
                  <a:srgbClr val="008000"/>
                </a:solidFill>
                <a:sym typeface="Symbol"/>
              </a:rPr>
              <a:t>internal</a:t>
            </a:r>
            <a:r>
              <a:rPr lang="fr-FR" sz="2200" dirty="0" smtClean="0">
                <a:solidFill>
                  <a:srgbClr val="008000"/>
                </a:solidFill>
                <a:sym typeface="Symbol"/>
              </a:rPr>
              <a:t> structure </a:t>
            </a:r>
            <a:r>
              <a:rPr lang="fr-FR" sz="2200" dirty="0" err="1" smtClean="0">
                <a:solidFill>
                  <a:srgbClr val="003399"/>
                </a:solidFill>
                <a:sym typeface="Symbol"/>
              </a:rPr>
              <a:t>detected</a:t>
            </a:r>
            <a:r>
              <a:rPr lang="fr-FR" sz="2200" dirty="0" smtClean="0">
                <a:solidFill>
                  <a:srgbClr val="003399"/>
                </a:solidFill>
                <a:sym typeface="Symbo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9144000" cy="5857916"/>
          </a:xfrm>
        </p:spPr>
        <p:txBody>
          <a:bodyPr/>
          <a:lstStyle/>
          <a:p>
            <a:r>
              <a:rPr lang="fr-FR" dirty="0" smtClean="0"/>
              <a:t>Fermion </a:t>
            </a:r>
            <a:r>
              <a:rPr lang="fr-FR" dirty="0" smtClean="0">
                <a:sym typeface="Symbol"/>
              </a:rPr>
              <a:t></a:t>
            </a:r>
            <a:r>
              <a:rPr lang="fr-FR" dirty="0" err="1" smtClean="0"/>
              <a:t>left</a:t>
            </a:r>
            <a:r>
              <a:rPr lang="fr-FR" dirty="0" smtClean="0"/>
              <a:t>-</a:t>
            </a:r>
            <a:r>
              <a:rPr lang="fr-FR" dirty="0" err="1" smtClean="0"/>
              <a:t>handed</a:t>
            </a:r>
            <a:r>
              <a:rPr lang="fr-FR" dirty="0" smtClean="0">
                <a:sym typeface="Symbol"/>
              </a:rPr>
              <a:t></a:t>
            </a:r>
            <a:r>
              <a:rPr lang="fr-FR" dirty="0" smtClean="0"/>
              <a:t> and </a:t>
            </a:r>
            <a:r>
              <a:rPr lang="fr-FR" dirty="0" smtClean="0">
                <a:sym typeface="Symbol"/>
              </a:rPr>
              <a:t></a:t>
            </a:r>
            <a:r>
              <a:rPr lang="fr-FR" dirty="0" smtClean="0"/>
              <a:t>right-</a:t>
            </a:r>
            <a:r>
              <a:rPr lang="fr-FR" dirty="0" err="1" smtClean="0"/>
              <a:t>handed</a:t>
            </a:r>
            <a:r>
              <a:rPr lang="fr-FR" dirty="0" smtClean="0">
                <a:sym typeface="Symbol"/>
              </a:rPr>
              <a:t></a:t>
            </a:r>
            <a:r>
              <a:rPr lang="fr-FR" dirty="0" smtClean="0"/>
              <a:t> components:</a:t>
            </a:r>
          </a:p>
          <a:p>
            <a:endParaRPr lang="fr-FR" dirty="0" smtClean="0"/>
          </a:p>
          <a:p>
            <a:endParaRPr lang="fr-FR" dirty="0" smtClean="0"/>
          </a:p>
          <a:p>
            <a:pPr lvl="1">
              <a:buFontTx/>
              <a:buNone/>
            </a:pPr>
            <a:r>
              <a:rPr lang="fr-FR" sz="2200" dirty="0" err="1" smtClean="0">
                <a:solidFill>
                  <a:srgbClr val="008000"/>
                </a:solidFill>
              </a:rPr>
              <a:t>chirality</a:t>
            </a:r>
            <a:r>
              <a:rPr lang="fr-FR" sz="2200" dirty="0" smtClean="0"/>
              <a:t> </a:t>
            </a:r>
            <a:r>
              <a:rPr lang="fr-FR" sz="2200" dirty="0" err="1" smtClean="0"/>
              <a:t>operator</a:t>
            </a:r>
            <a:r>
              <a:rPr lang="fr-FR" sz="2200" dirty="0" smtClean="0"/>
              <a:t>:     </a:t>
            </a:r>
            <a:r>
              <a:rPr lang="fr-FR" sz="2200" b="1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fr-FR" sz="2200" b="1" baseline="-25000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fr-FR" sz="2200" baseline="-25000" dirty="0" smtClean="0">
                <a:sym typeface="Symbol"/>
              </a:rPr>
              <a:t>               </a:t>
            </a:r>
            <a:r>
              <a:rPr lang="fr-FR" sz="2200" dirty="0" err="1" smtClean="0">
                <a:sym typeface="Symbol"/>
              </a:rPr>
              <a:t>chirality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projector</a:t>
            </a:r>
            <a:r>
              <a:rPr lang="fr-FR" sz="2200" dirty="0" smtClean="0">
                <a:sym typeface="Symbol"/>
              </a:rPr>
              <a:t>:    </a:t>
            </a:r>
            <a:r>
              <a:rPr lang="fr-FR" sz="2200" b="1" dirty="0" smtClean="0">
                <a:sym typeface="Symbol"/>
              </a:rPr>
              <a:t>½(1</a:t>
            </a:r>
            <a:r>
              <a:rPr lang="fr-FR" sz="2200" b="1" baseline="-25000" dirty="0" smtClean="0">
                <a:sym typeface="Symbol"/>
              </a:rPr>
              <a:t>5</a:t>
            </a:r>
            <a:r>
              <a:rPr lang="fr-FR" sz="2200" b="1" dirty="0" smtClean="0">
                <a:sym typeface="Symbol"/>
              </a:rPr>
              <a:t>)</a:t>
            </a:r>
          </a:p>
          <a:p>
            <a:pPr lvl="1">
              <a:buNone/>
            </a:pPr>
            <a:r>
              <a:rPr lang="fr-FR" sz="2200" dirty="0" smtClean="0">
                <a:sym typeface="Symbol"/>
              </a:rPr>
              <a:t></a:t>
            </a:r>
            <a:r>
              <a:rPr lang="fr-FR" sz="2200" baseline="-25000" dirty="0" smtClean="0">
                <a:sym typeface="Symbol"/>
              </a:rPr>
              <a:t>L</a:t>
            </a:r>
            <a:r>
              <a:rPr lang="fr-FR" sz="2200" dirty="0" smtClean="0">
                <a:sym typeface="Symbol"/>
              </a:rPr>
              <a:t> : </a:t>
            </a:r>
            <a:r>
              <a:rPr lang="fr-FR" sz="2200" dirty="0" err="1" smtClean="0">
                <a:sym typeface="Symbol"/>
              </a:rPr>
              <a:t>negative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chirality</a:t>
            </a:r>
            <a:r>
              <a:rPr lang="fr-FR" sz="2200" dirty="0" smtClean="0">
                <a:sym typeface="Symbol"/>
              </a:rPr>
              <a:t> or </a:t>
            </a:r>
            <a:r>
              <a:rPr lang="fr-FR" sz="2200" dirty="0" err="1" smtClean="0">
                <a:sym typeface="Symbol"/>
              </a:rPr>
              <a:t>left</a:t>
            </a:r>
            <a:r>
              <a:rPr lang="fr-FR" sz="2200" dirty="0" smtClean="0">
                <a:sym typeface="Symbol"/>
              </a:rPr>
              <a:t>-</a:t>
            </a:r>
            <a:r>
              <a:rPr lang="fr-FR" sz="2200" dirty="0" err="1" smtClean="0">
                <a:sym typeface="Symbol"/>
              </a:rPr>
              <a:t>handed</a:t>
            </a:r>
            <a:r>
              <a:rPr lang="fr-FR" sz="2200" dirty="0" smtClean="0">
                <a:sym typeface="Symbol"/>
              </a:rPr>
              <a:t> component</a:t>
            </a:r>
          </a:p>
          <a:p>
            <a:pPr lvl="1">
              <a:buFontTx/>
              <a:buNone/>
            </a:pPr>
            <a:r>
              <a:rPr lang="fr-FR" sz="2200" dirty="0" smtClean="0">
                <a:sym typeface="Symbol"/>
              </a:rPr>
              <a:t></a:t>
            </a:r>
            <a:r>
              <a:rPr lang="fr-FR" sz="2200" baseline="-25000" dirty="0" smtClean="0">
                <a:sym typeface="Symbol"/>
              </a:rPr>
              <a:t>R</a:t>
            </a:r>
            <a:r>
              <a:rPr lang="fr-FR" sz="2200" dirty="0" smtClean="0">
                <a:sym typeface="Symbol"/>
              </a:rPr>
              <a:t> : positive </a:t>
            </a:r>
            <a:r>
              <a:rPr lang="fr-FR" sz="2200" dirty="0" err="1" smtClean="0">
                <a:sym typeface="Symbol"/>
              </a:rPr>
              <a:t>chirality</a:t>
            </a:r>
            <a:r>
              <a:rPr lang="fr-FR" sz="2200" dirty="0" smtClean="0">
                <a:sym typeface="Symbol"/>
              </a:rPr>
              <a:t> or right-</a:t>
            </a:r>
            <a:r>
              <a:rPr lang="fr-FR" sz="2200" dirty="0" err="1" smtClean="0">
                <a:sym typeface="Symbol"/>
              </a:rPr>
              <a:t>handed</a:t>
            </a:r>
            <a:r>
              <a:rPr lang="fr-FR" sz="2200" dirty="0" smtClean="0">
                <a:sym typeface="Symbol"/>
              </a:rPr>
              <a:t> component</a:t>
            </a:r>
          </a:p>
          <a:p>
            <a:pPr lvl="1">
              <a:buFontTx/>
              <a:buNone/>
            </a:pPr>
            <a:r>
              <a:rPr lang="fr-FR" sz="2200" dirty="0" smtClean="0">
                <a:solidFill>
                  <a:srgbClr val="008000"/>
                </a:solidFill>
                <a:sym typeface="Symbol"/>
              </a:rPr>
              <a:t>ultra-</a:t>
            </a:r>
            <a:r>
              <a:rPr lang="fr-FR" sz="2200" dirty="0" err="1" smtClean="0">
                <a:solidFill>
                  <a:srgbClr val="008000"/>
                </a:solidFill>
                <a:sym typeface="Symbol"/>
              </a:rPr>
              <a:t>relativistic</a:t>
            </a:r>
            <a:r>
              <a:rPr lang="fr-FR" sz="22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008000"/>
                </a:solidFill>
                <a:sym typeface="Symbol"/>
              </a:rPr>
              <a:t>limit</a:t>
            </a:r>
            <a:r>
              <a:rPr lang="fr-FR" sz="2200" dirty="0" smtClean="0">
                <a:solidFill>
                  <a:srgbClr val="008000"/>
                </a:solidFill>
                <a:sym typeface="Symbol"/>
              </a:rPr>
              <a:t> (E&gt;&gt;m): </a:t>
            </a:r>
            <a:r>
              <a:rPr lang="fr-FR" sz="2200" dirty="0" err="1" smtClean="0">
                <a:sym typeface="Symbol"/>
              </a:rPr>
              <a:t>chirality</a:t>
            </a:r>
            <a:r>
              <a:rPr lang="fr-FR" sz="2200" dirty="0" smtClean="0">
                <a:sym typeface="Symbol"/>
              </a:rPr>
              <a:t>  </a:t>
            </a:r>
            <a:r>
              <a:rPr lang="fr-FR" sz="2200" dirty="0" err="1" smtClean="0">
                <a:sym typeface="Symbol"/>
              </a:rPr>
              <a:t>helicity</a:t>
            </a:r>
            <a:endParaRPr lang="fr-FR" sz="2200" dirty="0" smtClean="0">
              <a:sym typeface="Symbol"/>
            </a:endParaRPr>
          </a:p>
          <a:p>
            <a:pPr lvl="1">
              <a:buFontTx/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SU(2)</a:t>
            </a:r>
            <a:r>
              <a:rPr lang="fr-FR" dirty="0" smtClean="0"/>
              <a:t> quantum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(one lepton </a:t>
            </a:r>
            <a:r>
              <a:rPr lang="fr-FR" dirty="0" err="1" smtClean="0"/>
              <a:t>family</a:t>
            </a:r>
            <a:r>
              <a:rPr lang="fr-FR" dirty="0" smtClean="0"/>
              <a:t>):</a:t>
            </a:r>
          </a:p>
          <a:p>
            <a:pPr>
              <a:lnSpc>
                <a:spcPct val="200000"/>
              </a:lnSpc>
              <a:buNone/>
            </a:pPr>
            <a:r>
              <a:rPr lang="fr-FR" sz="2200" dirty="0" smtClean="0"/>
              <a:t>                                                           </a:t>
            </a:r>
            <a:r>
              <a:rPr lang="fr-FR" sz="2200" dirty="0" smtClean="0">
                <a:solidFill>
                  <a:srgbClr val="FF0000"/>
                </a:solidFill>
              </a:rPr>
              <a:t>SU(2)</a:t>
            </a:r>
            <a:r>
              <a:rPr lang="fr-FR" sz="2200" baseline="-25000" dirty="0" smtClean="0">
                <a:solidFill>
                  <a:srgbClr val="FF0000"/>
                </a:solidFill>
              </a:rPr>
              <a:t>L</a:t>
            </a:r>
            <a:r>
              <a:rPr lang="fr-FR" sz="2200" dirty="0" smtClean="0">
                <a:solidFill>
                  <a:srgbClr val="FF0000"/>
                </a:solidFill>
              </a:rPr>
              <a:t> doublet               (T=</a:t>
            </a:r>
            <a:r>
              <a:rPr lang="fr-FR" sz="2200" dirty="0" smtClean="0">
                <a:solidFill>
                  <a:srgbClr val="FF0000"/>
                </a:solidFill>
                <a:latin typeface="Comic Sans MS"/>
              </a:rPr>
              <a:t>½)</a:t>
            </a:r>
            <a:endParaRPr lang="fr-FR" sz="2200" dirty="0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fr-FR" sz="2200" dirty="0" smtClean="0"/>
              <a:t>                                               </a:t>
            </a:r>
            <a:r>
              <a:rPr lang="fr-FR" sz="2400" b="1" dirty="0" smtClean="0">
                <a:solidFill>
                  <a:srgbClr val="008000"/>
                </a:solidFill>
                <a:sym typeface="Symbol"/>
              </a:rPr>
              <a:t></a:t>
            </a:r>
            <a:r>
              <a:rPr lang="fr-FR" sz="2400" b="1" dirty="0" smtClean="0">
                <a:solidFill>
                  <a:srgbClr val="FF0000"/>
                </a:solidFill>
                <a:sym typeface="Symbol"/>
              </a:rPr>
              <a:t>     </a:t>
            </a:r>
          </a:p>
          <a:p>
            <a:pPr lvl="1">
              <a:lnSpc>
                <a:spcPts val="3400"/>
              </a:lnSpc>
              <a:buFontTx/>
              <a:buNone/>
            </a:pPr>
            <a:r>
              <a:rPr lang="fr-FR" sz="2400" b="1" dirty="0" smtClean="0">
                <a:solidFill>
                  <a:srgbClr val="FF0000"/>
                </a:solidFill>
                <a:sym typeface="Symbol"/>
              </a:rPr>
              <a:t>                                  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SU(2)</a:t>
            </a:r>
            <a:r>
              <a:rPr lang="fr-FR" sz="2200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singlet    </a:t>
            </a:r>
            <a:r>
              <a:rPr lang="fr-FR" sz="2200" dirty="0" err="1" smtClean="0">
                <a:solidFill>
                  <a:srgbClr val="000000"/>
                </a:solidFill>
                <a:sym typeface="Symbol"/>
              </a:rPr>
              <a:t>e</a:t>
            </a:r>
            <a:r>
              <a:rPr lang="fr-FR" sz="2200" baseline="-25000" dirty="0" err="1" smtClean="0">
                <a:solidFill>
                  <a:srgbClr val="000000"/>
                </a:solidFill>
                <a:sym typeface="Symbol"/>
              </a:rPr>
              <a:t>R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         (T=0) </a:t>
            </a:r>
            <a:endParaRPr lang="fr-FR" sz="2200" dirty="0" smtClean="0">
              <a:sym typeface="Symbol"/>
            </a:endParaRPr>
          </a:p>
          <a:p>
            <a:pPr lvl="1">
              <a:lnSpc>
                <a:spcPts val="3400"/>
              </a:lnSpc>
              <a:buFontTx/>
              <a:buNone/>
            </a:pPr>
            <a:r>
              <a:rPr lang="fr-FR" sz="2200" u="sng" dirty="0" smtClean="0">
                <a:sym typeface="Symbol"/>
              </a:rPr>
              <a:t>Note</a:t>
            </a:r>
            <a:r>
              <a:rPr lang="fr-FR" sz="2200" dirty="0" smtClean="0">
                <a:sym typeface="Symbol"/>
              </a:rPr>
              <a:t>: no right component for </a:t>
            </a:r>
            <a:r>
              <a:rPr lang="fr-FR" sz="2200" dirty="0">
                <a:sym typeface="Symbol"/>
              </a:rPr>
              <a:t>a</a:t>
            </a:r>
            <a:r>
              <a:rPr lang="fr-FR" sz="2200" dirty="0" smtClean="0">
                <a:sym typeface="Symbol"/>
              </a:rPr>
              <a:t> </a:t>
            </a:r>
            <a:r>
              <a:rPr lang="fr-FR" sz="2200" dirty="0" err="1" smtClean="0">
                <a:sym typeface="Symbol"/>
              </a:rPr>
              <a:t>massless</a:t>
            </a:r>
            <a:r>
              <a:rPr lang="fr-FR" sz="2200" dirty="0" smtClean="0">
                <a:sym typeface="Symbol"/>
              </a:rPr>
              <a:t> neutrino</a:t>
            </a:r>
            <a:endParaRPr lang="fr-FR" sz="2200" dirty="0" smtClean="0"/>
          </a:p>
          <a:p>
            <a:pPr lvl="1">
              <a:buFontTx/>
              <a:buNone/>
            </a:pPr>
            <a:endParaRPr lang="fr-FR" sz="2200" dirty="0" smtClean="0"/>
          </a:p>
          <a:p>
            <a:pPr lvl="1">
              <a:buNone/>
            </a:pPr>
            <a:endParaRPr lang="fr-FR" sz="2200" dirty="0" smtClean="0"/>
          </a:p>
          <a:p>
            <a:pPr lvl="1">
              <a:buNone/>
            </a:pPr>
            <a:endParaRPr lang="fr-FR" sz="2200" dirty="0" smtClean="0"/>
          </a:p>
          <a:p>
            <a:pPr lvl="1">
              <a:buFontTx/>
              <a:buNone/>
            </a:pPr>
            <a:r>
              <a:rPr lang="fr-FR" sz="2200" dirty="0" smtClean="0"/>
              <a:t>               </a:t>
            </a:r>
            <a:endParaRPr lang="fr-FR" sz="2200" dirty="0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801C-ED96-4144-8828-7F4635158C5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title"/>
          </p:nvPr>
        </p:nvSpPr>
        <p:spPr>
          <a:xfrm>
            <a:off x="3500430" y="71438"/>
            <a:ext cx="1928826" cy="714356"/>
          </a:xfrm>
        </p:spPr>
        <p:txBody>
          <a:bodyPr/>
          <a:lstStyle/>
          <a:p>
            <a:r>
              <a:rPr lang="fr-FR" sz="2800" dirty="0" smtClean="0"/>
              <a:t>Fermions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74819" y="1285860"/>
            <a:ext cx="5511825" cy="655638"/>
            <a:chOff x="1285852" y="1428736"/>
            <a:chExt cx="5511825" cy="655638"/>
          </a:xfrm>
        </p:grpSpPr>
        <p:graphicFrame>
          <p:nvGraphicFramePr>
            <p:cNvPr id="57346" name="Object 2"/>
            <p:cNvGraphicFramePr>
              <a:graphicFrameLocks noChangeAspect="1"/>
            </p:cNvGraphicFramePr>
            <p:nvPr/>
          </p:nvGraphicFramePr>
          <p:xfrm>
            <a:off x="1285852" y="1428736"/>
            <a:ext cx="1909762" cy="6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6" name="Equation" r:id="rId4" imgW="1587240" imgH="545760" progId="Equation.3">
                    <p:embed/>
                  </p:oleObj>
                </mc:Choice>
                <mc:Fallback>
                  <p:oleObj name="Equation" r:id="rId4" imgW="1587240" imgH="5457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1428736"/>
                          <a:ext cx="1909762" cy="655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47" name="Object 3"/>
            <p:cNvGraphicFramePr>
              <a:graphicFrameLocks noChangeAspect="1"/>
            </p:cNvGraphicFramePr>
            <p:nvPr/>
          </p:nvGraphicFramePr>
          <p:xfrm>
            <a:off x="4857752" y="1428736"/>
            <a:ext cx="1939925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7" name="Equation" r:id="rId6" imgW="1612800" imgH="545760" progId="Equation.3">
                    <p:embed/>
                  </p:oleObj>
                </mc:Choice>
                <mc:Fallback>
                  <p:oleObj name="Equation" r:id="rId6" imgW="1612800" imgH="5457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1428736"/>
                          <a:ext cx="1939925" cy="655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38150" y="4643438"/>
          <a:ext cx="420528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Equation" r:id="rId8" imgW="3492360" imgH="1206360" progId="Equation.3">
                  <p:embed/>
                </p:oleObj>
              </mc:Choice>
              <mc:Fallback>
                <p:oleObj name="Equation" r:id="rId8" imgW="349236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643438"/>
                        <a:ext cx="4205288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/>
        </p:nvGraphicFramePr>
        <p:xfrm>
          <a:off x="7072330" y="4500570"/>
          <a:ext cx="11271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" name="Equation" r:id="rId10" imgW="939600" imgH="672840" progId="Equation.3">
                  <p:embed/>
                </p:oleObj>
              </mc:Choice>
              <mc:Fallback>
                <p:oleObj name="Equation" r:id="rId10" imgW="939600" imgH="672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500570"/>
                        <a:ext cx="11271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001024" y="364331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8000"/>
                </a:solidFill>
                <a:sym typeface="Symbol"/>
              </a:rPr>
              <a:t>weak</a:t>
            </a:r>
            <a:r>
              <a:rPr lang="fr-FR" sz="2000" dirty="0" smtClean="0">
                <a:solidFill>
                  <a:srgbClr val="008000"/>
                </a:solidFill>
                <a:sym typeface="Symbol"/>
              </a:rPr>
              <a:t> isospin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rot="5400000">
            <a:off x="8466165" y="4464057"/>
            <a:ext cx="3571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18"/>
            <a:ext cx="9001156" cy="5857916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U(1)</a:t>
            </a:r>
            <a:r>
              <a:rPr lang="fr-FR" dirty="0" smtClean="0"/>
              <a:t> quantum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(one-lepton </a:t>
            </a:r>
            <a:r>
              <a:rPr lang="fr-FR" dirty="0" err="1" smtClean="0"/>
              <a:t>family</a:t>
            </a:r>
            <a:r>
              <a:rPr lang="fr-FR" dirty="0" smtClean="0"/>
              <a:t>):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b="1" dirty="0" smtClean="0">
              <a:solidFill>
                <a:srgbClr val="008000"/>
              </a:solidFill>
              <a:sym typeface="Symbol"/>
            </a:endParaRPr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olidFill>
                  <a:srgbClr val="008000"/>
                </a:solidFill>
                <a:sym typeface="Symbol"/>
              </a:rPr>
              <a:t>	  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U(1) </a:t>
            </a:r>
            <a:r>
              <a:rPr lang="fr-FR" dirty="0" err="1" smtClean="0">
                <a:solidFill>
                  <a:srgbClr val="008000"/>
                </a:solidFill>
                <a:sym typeface="Symbol"/>
              </a:rPr>
              <a:t>generator</a:t>
            </a:r>
            <a:r>
              <a:rPr lang="fr-FR" dirty="0" smtClean="0">
                <a:solidFill>
                  <a:srgbClr val="008000"/>
                </a:solidFill>
                <a:sym typeface="Symbol"/>
              </a:rPr>
              <a:t>:   </a:t>
            </a:r>
            <a:r>
              <a:rPr lang="fr-FR" b="1" dirty="0" smtClean="0">
                <a:solidFill>
                  <a:srgbClr val="008000"/>
                </a:solidFill>
                <a:sym typeface="Symbol"/>
              </a:rPr>
              <a:t>Y  2 (Q – T</a:t>
            </a:r>
            <a:r>
              <a:rPr lang="fr-FR" b="1" baseline="-25000" dirty="0" smtClean="0">
                <a:solidFill>
                  <a:srgbClr val="008000"/>
                </a:solidFill>
                <a:sym typeface="Symbol"/>
              </a:rPr>
              <a:t>3</a:t>
            </a:r>
            <a:r>
              <a:rPr lang="fr-FR" b="1" dirty="0" smtClean="0">
                <a:solidFill>
                  <a:srgbClr val="008000"/>
                </a:solidFill>
                <a:sym typeface="Symbol"/>
              </a:rPr>
              <a:t>)     </a:t>
            </a:r>
            <a:r>
              <a:rPr lang="fr-FR" dirty="0" err="1" smtClean="0">
                <a:sym typeface="Symbol"/>
              </a:rPr>
              <a:t>weak</a:t>
            </a:r>
            <a:r>
              <a:rPr lang="fr-FR" dirty="0" smtClean="0">
                <a:sym typeface="Symbol"/>
              </a:rPr>
              <a:t> hypercharge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sym typeface="Symbol"/>
              </a:rPr>
              <a:t>Leptons:</a:t>
            </a: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Quarks:</a:t>
            </a:r>
          </a:p>
          <a:p>
            <a:endParaRPr lang="fr-FR" dirty="0" smtClean="0">
              <a:sym typeface="Symbol"/>
            </a:endParaRPr>
          </a:p>
          <a:p>
            <a:pPr>
              <a:buNone/>
            </a:pPr>
            <a:endParaRPr lang="fr-FR" dirty="0" smtClean="0">
              <a:sym typeface="Symbol"/>
            </a:endParaRP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1">
              <a:lnSpc>
                <a:spcPts val="3400"/>
              </a:lnSpc>
              <a:buFontTx/>
              <a:buNone/>
            </a:pPr>
            <a:endParaRPr lang="fr-FR" sz="2200" dirty="0" smtClean="0"/>
          </a:p>
          <a:p>
            <a:pPr lvl="1">
              <a:buFontTx/>
              <a:buNone/>
            </a:pPr>
            <a:endParaRPr lang="fr-FR" sz="2200" dirty="0" smtClean="0"/>
          </a:p>
          <a:p>
            <a:pPr lvl="1">
              <a:buNone/>
            </a:pPr>
            <a:endParaRPr lang="fr-FR" sz="2200" dirty="0" smtClean="0"/>
          </a:p>
          <a:p>
            <a:pPr lvl="1">
              <a:buNone/>
            </a:pPr>
            <a:endParaRPr lang="fr-FR" sz="2200" dirty="0" smtClean="0"/>
          </a:p>
          <a:p>
            <a:pPr lvl="1">
              <a:buFontTx/>
              <a:buNone/>
            </a:pPr>
            <a:r>
              <a:rPr lang="fr-FR" sz="2200" dirty="0" smtClean="0"/>
              <a:t>               </a:t>
            </a:r>
            <a:endParaRPr lang="fr-FR" sz="2200" dirty="0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801C-ED96-4144-8828-7F4635158C5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title"/>
          </p:nvPr>
        </p:nvSpPr>
        <p:spPr>
          <a:xfrm>
            <a:off x="3500430" y="71438"/>
            <a:ext cx="1714512" cy="642918"/>
          </a:xfrm>
        </p:spPr>
        <p:txBody>
          <a:bodyPr/>
          <a:lstStyle/>
          <a:p>
            <a:r>
              <a:rPr lang="fr-FR" sz="2800" dirty="0" smtClean="0"/>
              <a:t>Fermions </a:t>
            </a:r>
            <a:endParaRPr lang="fr-FR" sz="2800" dirty="0"/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642938" y="1214422"/>
          <a:ext cx="47593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Equation" r:id="rId3" imgW="3949560" imgH="1143000" progId="Equation.3">
                  <p:embed/>
                </p:oleObj>
              </mc:Choice>
              <mc:Fallback>
                <p:oleObj name="Equation" r:id="rId3" imgW="3949560" imgH="1143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214422"/>
                        <a:ext cx="47593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428875" y="3416300"/>
          <a:ext cx="5343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5" imgW="4457520" imgH="1320480" progId="Equation.3">
                  <p:embed/>
                </p:oleObj>
              </mc:Choice>
              <mc:Fallback>
                <p:oleObj name="Equation" r:id="rId5" imgW="4457520" imgH="1320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416300"/>
                        <a:ext cx="5343525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78529"/>
              </p:ext>
            </p:extLst>
          </p:nvPr>
        </p:nvGraphicFramePr>
        <p:xfrm>
          <a:off x="2411758" y="5157788"/>
          <a:ext cx="5144872" cy="149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Equation" r:id="rId7" imgW="4051080" imgH="1180800" progId="Equation.3">
                  <p:embed/>
                </p:oleObj>
              </mc:Choice>
              <mc:Fallback>
                <p:oleObj name="Equation" r:id="rId7" imgW="4051080" imgH="1180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58" y="5157788"/>
                        <a:ext cx="5144872" cy="1499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4318" y="116632"/>
            <a:ext cx="4392488" cy="652532"/>
          </a:xfrm>
        </p:spPr>
        <p:txBody>
          <a:bodyPr/>
          <a:lstStyle/>
          <a:p>
            <a:r>
              <a:rPr lang="fr-FR" sz="2800" dirty="0" err="1" smtClean="0"/>
              <a:t>Summary</a:t>
            </a:r>
            <a:r>
              <a:rPr lang="fr-FR" sz="2800" dirty="0" smtClean="0"/>
              <a:t> 1: fermions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976" y="879128"/>
            <a:ext cx="9001156" cy="4926136"/>
          </a:xfrm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fr-FR" dirty="0" smtClean="0"/>
              <a:t>Fermions are </a:t>
            </a:r>
            <a:r>
              <a:rPr lang="fr-FR" dirty="0" err="1" smtClean="0"/>
              <a:t>described</a:t>
            </a:r>
            <a:r>
              <a:rPr lang="fr-FR" dirty="0" smtClean="0"/>
              <a:t> as </a:t>
            </a:r>
            <a:r>
              <a:rPr lang="fr-FR" dirty="0" smtClean="0">
                <a:solidFill>
                  <a:srgbClr val="FF0000"/>
                </a:solidFill>
              </a:rPr>
              <a:t>SU(2)</a:t>
            </a:r>
            <a:r>
              <a:rPr lang="fr-FR" baseline="-25000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 doublets </a:t>
            </a:r>
            <a:r>
              <a:rPr lang="fr-FR" dirty="0" smtClean="0"/>
              <a:t>and </a:t>
            </a:r>
            <a:r>
              <a:rPr lang="fr-FR" dirty="0" smtClean="0">
                <a:solidFill>
                  <a:srgbClr val="008000"/>
                </a:solidFill>
              </a:rPr>
              <a:t>U(1)</a:t>
            </a:r>
            <a:r>
              <a:rPr lang="fr-FR" baseline="-25000" dirty="0" smtClean="0">
                <a:solidFill>
                  <a:srgbClr val="008000"/>
                </a:solidFill>
              </a:rPr>
              <a:t>Y</a:t>
            </a:r>
            <a:r>
              <a:rPr lang="fr-FR" dirty="0" smtClean="0">
                <a:solidFill>
                  <a:srgbClr val="008000"/>
                </a:solidFill>
              </a:rPr>
              <a:t> singlets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 quantum </a:t>
            </a:r>
            <a:r>
              <a:rPr lang="fr-FR" dirty="0" err="1" smtClean="0"/>
              <a:t>numbers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T,T</a:t>
            </a:r>
            <a:r>
              <a:rPr lang="fr-FR" baseline="-25000" dirty="0" smtClean="0"/>
              <a:t>3</a:t>
            </a:r>
            <a:r>
              <a:rPr lang="fr-FR" dirty="0" smtClean="0"/>
              <a:t>: </a:t>
            </a:r>
            <a:r>
              <a:rPr lang="fr-FR" dirty="0" err="1" smtClean="0"/>
              <a:t>weak</a:t>
            </a:r>
            <a:r>
              <a:rPr lang="fr-FR" dirty="0" smtClean="0"/>
              <a:t> isospin       Y: </a:t>
            </a:r>
            <a:r>
              <a:rPr lang="fr-FR" dirty="0" err="1" smtClean="0"/>
              <a:t>weak</a:t>
            </a:r>
            <a:r>
              <a:rPr lang="fr-FR" dirty="0" smtClean="0"/>
              <a:t> hypercharge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594928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003399"/>
                </a:solidFill>
                <a:sym typeface="Symbol"/>
              </a:rPr>
              <a:t>Note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: in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these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lectures, </a:t>
            </a:r>
            <a:r>
              <a:rPr lang="fr-FR" sz="2000" dirty="0" err="1" smtClean="0">
                <a:solidFill>
                  <a:srgbClr val="008000"/>
                </a:solidFill>
                <a:sym typeface="Symbol"/>
              </a:rPr>
              <a:t>massless</a:t>
            </a:r>
            <a:r>
              <a:rPr lang="fr-FR" sz="2000" dirty="0" smtClean="0">
                <a:solidFill>
                  <a:srgbClr val="008000"/>
                </a:solidFill>
                <a:sym typeface="Symbol"/>
              </a:rPr>
              <a:t> neutrinos</a:t>
            </a:r>
            <a:r>
              <a:rPr lang="fr-FR" sz="2000" dirty="0">
                <a:solidFill>
                  <a:srgbClr val="008000"/>
                </a:solidFill>
                <a:sym typeface="Symbol"/>
              </a:rPr>
              <a:t> 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(no impact on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measurements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described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hereafter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) : </a:t>
            </a:r>
            <a:r>
              <a:rPr lang="fr-FR" sz="2000" dirty="0" err="1" smtClean="0">
                <a:solidFill>
                  <a:srgbClr val="003399"/>
                </a:solidFill>
                <a:sym typeface="Symbol"/>
              </a:rPr>
              <a:t>hence</a:t>
            </a:r>
            <a:r>
              <a:rPr lang="fr-FR" sz="2000" dirty="0" smtClean="0">
                <a:solidFill>
                  <a:srgbClr val="003399"/>
                </a:solidFill>
                <a:sym typeface="Symbol"/>
              </a:rPr>
              <a:t>, no singlet neutrinos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171103"/>
              </p:ext>
            </p:extLst>
          </p:nvPr>
        </p:nvGraphicFramePr>
        <p:xfrm>
          <a:off x="613543" y="1746671"/>
          <a:ext cx="8062913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4" imgW="6718300" imgH="2781300" progId="Equation.3">
                  <p:embed/>
                </p:oleObj>
              </mc:Choice>
              <mc:Fallback>
                <p:oleObj name="Equation" r:id="rId4" imgW="6718300" imgH="278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43" y="1746671"/>
                        <a:ext cx="8062913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5096038" cy="642942"/>
          </a:xfrm>
        </p:spPr>
        <p:txBody>
          <a:bodyPr/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electroweak</a:t>
            </a:r>
            <a:r>
              <a:rPr lang="fr-FR" sz="2800" dirty="0" smtClean="0"/>
              <a:t> interaction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/>
          <a:lstStyle/>
          <a:p>
            <a:r>
              <a:rPr lang="fr-FR" dirty="0" smtClean="0"/>
              <a:t>SU(2)</a:t>
            </a:r>
            <a:r>
              <a:rPr lang="fr-FR" baseline="-25000" dirty="0" err="1" smtClean="0"/>
              <a:t>L</a:t>
            </a:r>
            <a:r>
              <a:rPr lang="fr-FR" dirty="0" err="1" smtClean="0"/>
              <a:t>xU</a:t>
            </a:r>
            <a:r>
              <a:rPr lang="fr-FR" dirty="0" smtClean="0"/>
              <a:t>(1)</a:t>
            </a:r>
            <a:r>
              <a:rPr lang="fr-FR" baseline="-25000" dirty="0" smtClean="0"/>
              <a:t>Y</a:t>
            </a:r>
            <a:r>
              <a:rPr lang="fr-FR" dirty="0" smtClean="0"/>
              <a:t>  gauge </a:t>
            </a:r>
            <a:r>
              <a:rPr lang="fr-FR" dirty="0" smtClean="0">
                <a:solidFill>
                  <a:srgbClr val="FF0000"/>
                </a:solidFill>
              </a:rPr>
              <a:t>invariant</a:t>
            </a:r>
            <a:r>
              <a:rPr lang="fr-FR" dirty="0" smtClean="0"/>
              <a:t> </a:t>
            </a:r>
            <a:r>
              <a:rPr lang="fr-FR" dirty="0" err="1" smtClean="0"/>
              <a:t>Lagrangian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algn="r">
              <a:buNone/>
            </a:pPr>
            <a:endParaRPr lang="fr-FR" dirty="0" smtClean="0"/>
          </a:p>
          <a:p>
            <a:pPr algn="r">
              <a:lnSpc>
                <a:spcPct val="150000"/>
              </a:lnSpc>
              <a:buNone/>
            </a:pPr>
            <a:r>
              <a:rPr lang="fr-FR" dirty="0" smtClean="0"/>
              <a:t>covariant </a:t>
            </a:r>
            <a:r>
              <a:rPr lang="fr-FR" dirty="0" err="1" smtClean="0"/>
              <a:t>derivative</a:t>
            </a:r>
            <a:endParaRPr lang="fr-FR" dirty="0" smtClean="0"/>
          </a:p>
          <a:p>
            <a:pPr algn="r">
              <a:buNone/>
            </a:pPr>
            <a:r>
              <a:rPr lang="fr-FR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8000"/>
                </a:solidFill>
              </a:rPr>
              <a:t>g’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SU(2)</a:t>
            </a:r>
            <a:r>
              <a:rPr lang="fr-FR" baseline="-25000" dirty="0" smtClean="0">
                <a:solidFill>
                  <a:srgbClr val="FF0000"/>
                </a:solidFill>
              </a:rPr>
              <a:t>L </a:t>
            </a:r>
            <a:r>
              <a:rPr lang="fr-FR" dirty="0" smtClean="0"/>
              <a:t>&amp; </a:t>
            </a:r>
            <a:r>
              <a:rPr lang="fr-FR" dirty="0" smtClean="0">
                <a:solidFill>
                  <a:srgbClr val="008000"/>
                </a:solidFill>
              </a:rPr>
              <a:t>U(1)</a:t>
            </a:r>
            <a:r>
              <a:rPr lang="fr-FR" baseline="-25000" dirty="0" smtClean="0">
                <a:solidFill>
                  <a:srgbClr val="008000"/>
                </a:solidFill>
              </a:rPr>
              <a:t>Y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/>
              <a:t>gauge </a:t>
            </a:r>
            <a:r>
              <a:rPr lang="fr-FR" dirty="0" err="1" smtClean="0"/>
              <a:t>couplings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r">
              <a:lnSpc>
                <a:spcPct val="150000"/>
              </a:lnSpc>
              <a:buNone/>
            </a:pPr>
            <a:r>
              <a:rPr lang="fr-FR" dirty="0" smtClean="0"/>
              <a:t>                                                                           gauge-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tensors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                                    (                 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Intermediate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vector</a:t>
            </a:r>
            <a:r>
              <a:rPr lang="fr-FR" dirty="0" smtClean="0">
                <a:solidFill>
                  <a:srgbClr val="FF0000"/>
                </a:solidFill>
              </a:rPr>
              <a:t> bosons</a:t>
            </a:r>
            <a:r>
              <a:rPr lang="fr-FR" dirty="0" smtClean="0"/>
              <a:t>: quanta of the SU(2)</a:t>
            </a:r>
            <a:r>
              <a:rPr lang="fr-FR" baseline="-25000" dirty="0" smtClean="0"/>
              <a:t>L</a:t>
            </a:r>
            <a:r>
              <a:rPr lang="fr-FR" dirty="0" smtClean="0"/>
              <a:t> gauge </a:t>
            </a:r>
            <a:r>
              <a:rPr lang="fr-FR" dirty="0" err="1" smtClean="0"/>
              <a:t>fields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8000"/>
                </a:solidFill>
              </a:rPr>
              <a:t>W</a:t>
            </a:r>
            <a:r>
              <a:rPr lang="fr-FR" baseline="30000" dirty="0" smtClean="0">
                <a:solidFill>
                  <a:srgbClr val="008000"/>
                </a:solidFill>
                <a:sym typeface="Symbol"/>
              </a:rPr>
              <a:t>i</a:t>
            </a:r>
            <a:r>
              <a:rPr lang="fr-FR" baseline="-25000" dirty="0" smtClean="0">
                <a:solidFill>
                  <a:srgbClr val="008000"/>
                </a:solidFill>
                <a:sym typeface="Symbol"/>
              </a:rPr>
              <a:t></a:t>
            </a:r>
            <a:r>
              <a:rPr lang="fr-FR" dirty="0" smtClean="0">
                <a:solidFill>
                  <a:srgbClr val="008000"/>
                </a:solidFill>
              </a:rPr>
              <a:t>,  i=1,2,3  </a:t>
            </a:r>
            <a:r>
              <a:rPr lang="fr-FR" dirty="0" smtClean="0"/>
              <a:t>and U(1)</a:t>
            </a:r>
            <a:r>
              <a:rPr lang="fr-FR" baseline="-25000" dirty="0" smtClean="0"/>
              <a:t>Y</a:t>
            </a:r>
            <a:r>
              <a:rPr lang="fr-FR" dirty="0" smtClean="0"/>
              <a:t> gauge </a:t>
            </a:r>
            <a:r>
              <a:rPr lang="fr-FR" dirty="0" err="1" smtClean="0"/>
              <a:t>field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8000"/>
                </a:solidFill>
              </a:rPr>
              <a:t>B</a:t>
            </a:r>
            <a:r>
              <a:rPr lang="fr-FR" baseline="-25000" dirty="0" smtClean="0">
                <a:solidFill>
                  <a:srgbClr val="008000"/>
                </a:solidFill>
                <a:sym typeface="Symbol"/>
              </a:rPr>
              <a:t></a:t>
            </a:r>
            <a:endParaRPr lang="fr-FR" baseline="-25000" dirty="0" smtClean="0"/>
          </a:p>
          <a:p>
            <a:r>
              <a:rPr lang="fr-FR" u="sng" dirty="0" smtClean="0"/>
              <a:t>Note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no mass </a:t>
            </a:r>
            <a:r>
              <a:rPr lang="fr-FR" dirty="0" err="1" smtClean="0">
                <a:solidFill>
                  <a:srgbClr val="FF0000"/>
                </a:solidFill>
              </a:rPr>
              <a:t>term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(fermions and bosons)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preserve</a:t>
            </a:r>
            <a:r>
              <a:rPr lang="fr-FR" dirty="0" smtClean="0"/>
              <a:t> gauge invariance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B43-D786-4B8F-83DE-8ED6FA035A9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657225" y="1643050"/>
          <a:ext cx="5486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Equation" r:id="rId4" imgW="4584600" imgH="2476440" progId="Equation.3">
                  <p:embed/>
                </p:oleObj>
              </mc:Choice>
              <mc:Fallback>
                <p:oleObj name="Equation" r:id="rId4" imgW="4584600" imgH="2476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643050"/>
                        <a:ext cx="5486400" cy="295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6929454" y="4214818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8" name="Equation" r:id="rId6" imgW="1307880" imgH="380880" progId="Equation.3">
                  <p:embed/>
                </p:oleObj>
              </mc:Choice>
              <mc:Fallback>
                <p:oleObj name="Equation" r:id="rId6" imgW="130788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4214818"/>
                        <a:ext cx="1308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0"/>
            <a:ext cx="239360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 err="1" smtClean="0">
                <a:solidFill>
                  <a:srgbClr val="7030A0"/>
                </a:solidFill>
              </a:rPr>
              <a:t>Higgs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mechanism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FFFF"/>
      </a:dk1>
      <a:lt1>
        <a:srgbClr val="FFFFFF"/>
      </a:lt1>
      <a:dk2>
        <a:srgbClr val="003399"/>
      </a:dk2>
      <a:lt2>
        <a:srgbClr val="FF6600"/>
      </a:lt2>
      <a:accent1>
        <a:srgbClr val="6699FF"/>
      </a:accent1>
      <a:accent2>
        <a:srgbClr val="FFFF00"/>
      </a:accent2>
      <a:accent3>
        <a:srgbClr val="FFFFFF"/>
      </a:accent3>
      <a:accent4>
        <a:srgbClr val="DADADA"/>
      </a:accent4>
      <a:accent5>
        <a:srgbClr val="B8CAFF"/>
      </a:accent5>
      <a:accent6>
        <a:srgbClr val="E7E700"/>
      </a:accent6>
      <a:hlink>
        <a:srgbClr val="FF6600"/>
      </a:hlink>
      <a:folHlink>
        <a:srgbClr val="660066"/>
      </a:folHlink>
    </a:clrScheme>
    <a:fontScheme name="Gener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3399"/>
            </a:solidFill>
            <a:sym typeface="Symbol"/>
          </a:defRPr>
        </a:defPPr>
      </a:lstStyle>
    </a:tx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1657</Words>
  <Application>Microsoft Office PowerPoint</Application>
  <PresentationFormat>Affichage à l'écran (4:3)</PresentationFormat>
  <Paragraphs>510</Paragraphs>
  <Slides>30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Generic</vt:lpstr>
      <vt:lpstr>Equation</vt:lpstr>
      <vt:lpstr>Microsoft Equation 3.0</vt:lpstr>
      <vt:lpstr>Electroweak interaction</vt:lpstr>
      <vt:lpstr>Lecture 2</vt:lpstr>
      <vt:lpstr>Gauge symmetry group, G</vt:lpstr>
      <vt:lpstr>Gauge symmetry group, G</vt:lpstr>
      <vt:lpstr>The 12 elementary constituants</vt:lpstr>
      <vt:lpstr>Fermions </vt:lpstr>
      <vt:lpstr>Fermions </vt:lpstr>
      <vt:lpstr>Summary 1: fermions</vt:lpstr>
      <vt:lpstr>The electroweak interaction</vt:lpstr>
      <vt:lpstr>Higgs mechanism</vt:lpstr>
      <vt:lpstr>Présentation PowerPoint</vt:lpstr>
      <vt:lpstr>Présentation PowerPoint</vt:lpstr>
      <vt:lpstr>Présentation PowerPoint</vt:lpstr>
      <vt:lpstr>Summary 2: the electroweak interaction</vt:lpstr>
      <vt:lpstr>Charged current</vt:lpstr>
      <vt:lpstr>Electromagnetic current</vt:lpstr>
      <vt:lpstr>Weak neutral current</vt:lpstr>
      <vt:lpstr>Summary 3: couplings</vt:lpstr>
      <vt:lpstr>Présentation PowerPoint</vt:lpstr>
      <vt:lpstr>Gauge vs mass eigenstates</vt:lpstr>
      <vt:lpstr>Gauge vs mass eigenstates</vt:lpstr>
      <vt:lpstr>Quark mixing and currents</vt:lpstr>
      <vt:lpstr>Fermion masses</vt:lpstr>
      <vt:lpstr>Summary 4: fermion masses</vt:lpstr>
      <vt:lpstr>Présentation PowerPoint</vt:lpstr>
      <vt:lpstr>Présentation PowerPoint</vt:lpstr>
      <vt:lpstr>Présentation PowerPoint</vt:lpstr>
      <vt:lpstr>Présentation PowerPoint</vt:lpstr>
      <vt:lpstr>BACK-UP SLIDES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Particules élémentaires et interactions fondamentales</dc:title>
  <dc:creator>ruhlman</dc:creator>
  <cp:lastModifiedBy>Ruhlmann-Kleider Vanina</cp:lastModifiedBy>
  <cp:revision>402</cp:revision>
  <dcterms:created xsi:type="dcterms:W3CDTF">2009-10-01T09:05:04Z</dcterms:created>
  <dcterms:modified xsi:type="dcterms:W3CDTF">2011-10-05T14:03:09Z</dcterms:modified>
</cp:coreProperties>
</file>