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4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91"/>
  </p:notesMasterIdLst>
  <p:handoutMasterIdLst>
    <p:handoutMasterId r:id="rId92"/>
  </p:handoutMasterIdLst>
  <p:sldIdLst>
    <p:sldId id="256" r:id="rId2"/>
    <p:sldId id="257" r:id="rId3"/>
    <p:sldId id="258" r:id="rId4"/>
    <p:sldId id="401" r:id="rId5"/>
    <p:sldId id="314" r:id="rId6"/>
    <p:sldId id="260" r:id="rId7"/>
    <p:sldId id="261" r:id="rId8"/>
    <p:sldId id="386" r:id="rId9"/>
    <p:sldId id="387" r:id="rId10"/>
    <p:sldId id="265" r:id="rId11"/>
    <p:sldId id="388" r:id="rId12"/>
    <p:sldId id="316" r:id="rId13"/>
    <p:sldId id="317" r:id="rId14"/>
    <p:sldId id="318" r:id="rId15"/>
    <p:sldId id="319" r:id="rId16"/>
    <p:sldId id="320" r:id="rId17"/>
    <p:sldId id="321" r:id="rId18"/>
    <p:sldId id="322" r:id="rId19"/>
    <p:sldId id="323" r:id="rId20"/>
    <p:sldId id="324" r:id="rId21"/>
    <p:sldId id="325" r:id="rId22"/>
    <p:sldId id="296" r:id="rId23"/>
    <p:sldId id="275" r:id="rId24"/>
    <p:sldId id="276" r:id="rId25"/>
    <p:sldId id="274" r:id="rId26"/>
    <p:sldId id="289" r:id="rId27"/>
    <p:sldId id="283" r:id="rId28"/>
    <p:sldId id="284" r:id="rId29"/>
    <p:sldId id="273" r:id="rId30"/>
    <p:sldId id="300" r:id="rId31"/>
    <p:sldId id="389" r:id="rId32"/>
    <p:sldId id="390" r:id="rId33"/>
    <p:sldId id="391" r:id="rId34"/>
    <p:sldId id="392" r:id="rId35"/>
    <p:sldId id="402" r:id="rId36"/>
    <p:sldId id="288" r:id="rId37"/>
    <p:sldId id="301" r:id="rId38"/>
    <p:sldId id="381" r:id="rId39"/>
    <p:sldId id="382" r:id="rId40"/>
    <p:sldId id="383" r:id="rId41"/>
    <p:sldId id="384" r:id="rId42"/>
    <p:sldId id="378" r:id="rId43"/>
    <p:sldId id="282" r:id="rId44"/>
    <p:sldId id="286" r:id="rId45"/>
    <p:sldId id="326" r:id="rId46"/>
    <p:sldId id="327" r:id="rId47"/>
    <p:sldId id="309" r:id="rId48"/>
    <p:sldId id="311" r:id="rId49"/>
    <p:sldId id="307" r:id="rId50"/>
    <p:sldId id="310" r:id="rId51"/>
    <p:sldId id="304" r:id="rId52"/>
    <p:sldId id="329" r:id="rId53"/>
    <p:sldId id="377" r:id="rId54"/>
    <p:sldId id="305" r:id="rId55"/>
    <p:sldId id="303" r:id="rId56"/>
    <p:sldId id="328" r:id="rId57"/>
    <p:sldId id="312" r:id="rId58"/>
    <p:sldId id="313" r:id="rId59"/>
    <p:sldId id="306" r:id="rId60"/>
    <p:sldId id="330" r:id="rId61"/>
    <p:sldId id="339" r:id="rId62"/>
    <p:sldId id="340" r:id="rId63"/>
    <p:sldId id="341" r:id="rId64"/>
    <p:sldId id="342" r:id="rId65"/>
    <p:sldId id="343" r:id="rId66"/>
    <p:sldId id="344" r:id="rId67"/>
    <p:sldId id="336" r:id="rId68"/>
    <p:sldId id="345" r:id="rId69"/>
    <p:sldId id="337" r:id="rId70"/>
    <p:sldId id="347" r:id="rId71"/>
    <p:sldId id="346" r:id="rId72"/>
    <p:sldId id="348" r:id="rId73"/>
    <p:sldId id="350" r:id="rId74"/>
    <p:sldId id="349" r:id="rId75"/>
    <p:sldId id="351" r:id="rId76"/>
    <p:sldId id="352" r:id="rId77"/>
    <p:sldId id="362" r:id="rId78"/>
    <p:sldId id="369" r:id="rId79"/>
    <p:sldId id="370" r:id="rId80"/>
    <p:sldId id="372" r:id="rId81"/>
    <p:sldId id="395" r:id="rId82"/>
    <p:sldId id="397" r:id="rId83"/>
    <p:sldId id="396" r:id="rId84"/>
    <p:sldId id="398" r:id="rId85"/>
    <p:sldId id="393" r:id="rId86"/>
    <p:sldId id="399" r:id="rId87"/>
    <p:sldId id="400" r:id="rId88"/>
    <p:sldId id="394" r:id="rId89"/>
    <p:sldId id="380" r:id="rId9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美佳 増澤" initials="増澤"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FF8C"/>
    <a:srgbClr val="FFD9F4"/>
    <a:srgbClr val="FE3E4D"/>
    <a:srgbClr val="FEA072"/>
    <a:srgbClr val="FFFFFF"/>
    <a:srgbClr val="FEFDFF"/>
    <a:srgbClr val="3FF73C"/>
    <a:srgbClr val="A1D8F6"/>
    <a:srgbClr val="84B8CA"/>
    <a:srgbClr val="FF0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97" autoAdjust="0"/>
    <p:restoredTop sz="98837" autoAdjust="0"/>
  </p:normalViewPr>
  <p:slideViewPr>
    <p:cSldViewPr snapToGrid="0" snapToObjects="1">
      <p:cViewPr>
        <p:scale>
          <a:sx n="80" d="100"/>
          <a:sy n="80" d="100"/>
        </p:scale>
        <p:origin x="-7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66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commentAuthors" Target="commentAuthors.xml"/><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wmf"/><Relationship Id="rId2" Type="http://schemas.openxmlformats.org/officeDocument/2006/relationships/image" Target="../media/image5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1" Type="http://schemas.openxmlformats.org/officeDocument/2006/relationships/image" Target="../media/image82.emf"/><Relationship Id="rId2" Type="http://schemas.openxmlformats.org/officeDocument/2006/relationships/image" Target="../media/image8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8.wmf"/><Relationship Id="rId2" Type="http://schemas.openxmlformats.org/officeDocument/2006/relationships/image" Target="../media/image109.wmf"/><Relationship Id="rId3" Type="http://schemas.openxmlformats.org/officeDocument/2006/relationships/image" Target="../media/image11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emf"/><Relationship Id="rId5" Type="http://schemas.openxmlformats.org/officeDocument/2006/relationships/image" Target="../media/image116.emf"/><Relationship Id="rId6" Type="http://schemas.openxmlformats.org/officeDocument/2006/relationships/image" Target="../media/image117.wmf"/><Relationship Id="rId1" Type="http://schemas.openxmlformats.org/officeDocument/2006/relationships/image" Target="../media/image113.wmf"/><Relationship Id="rId2" Type="http://schemas.openxmlformats.org/officeDocument/2006/relationships/image" Target="../media/image4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2.wmf"/><Relationship Id="rId2" Type="http://schemas.openxmlformats.org/officeDocument/2006/relationships/image" Target="../media/image118.wmf"/><Relationship Id="rId3" Type="http://schemas.openxmlformats.org/officeDocument/2006/relationships/image" Target="../media/image11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 Id="rId2"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wmf"/><Relationship Id="rId7" Type="http://schemas.openxmlformats.org/officeDocument/2006/relationships/image" Target="../media/image38.wmf"/><Relationship Id="rId1" Type="http://schemas.openxmlformats.org/officeDocument/2006/relationships/image" Target="../media/image32.wmf"/><Relationship Id="rId2" Type="http://schemas.openxmlformats.org/officeDocument/2006/relationships/image" Target="../media/image3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37.wmf"/><Relationship Id="rId5" Type="http://schemas.openxmlformats.org/officeDocument/2006/relationships/image" Target="../media/image38.wmf"/><Relationship Id="rId1" Type="http://schemas.openxmlformats.org/officeDocument/2006/relationships/image" Target="../media/image32.wmf"/><Relationship Id="rId2"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emf"/><Relationship Id="rId5" Type="http://schemas.openxmlformats.org/officeDocument/2006/relationships/image" Target="../media/image45.wmf"/><Relationship Id="rId6" Type="http://schemas.openxmlformats.org/officeDocument/2006/relationships/image" Target="../media/image46.wmf"/><Relationship Id="rId1" Type="http://schemas.openxmlformats.org/officeDocument/2006/relationships/image" Target="../media/image41.emf"/><Relationship Id="rId2"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5DA27E-7BEB-E841-8A1F-E533D54B4C65}" type="datetimeFigureOut">
              <a:rPr lang="ja-JP" altLang="en-US" smtClean="0"/>
              <a:pPr/>
              <a:t>11/10/15</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B13410-6864-3E4E-A82C-DA44AEE13A4C}" type="slidenum">
              <a:rPr lang="ja-JP" altLang="en-US" smtClean="0"/>
              <a:pPr/>
              <a:t>‹#›</a:t>
            </a:fld>
            <a:endParaRPr lang="ja-JP" altLang="en-US"/>
          </a:p>
        </p:txBody>
      </p:sp>
    </p:spTree>
    <p:extLst>
      <p:ext uri="{BB962C8B-B14F-4D97-AF65-F5344CB8AC3E}">
        <p14:creationId xmlns:p14="http://schemas.microsoft.com/office/powerpoint/2010/main" val="19345248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279E2B-AE42-3C42-892F-F7178AB2AEAE}" type="datetimeFigureOut">
              <a:rPr lang="ja-JP" altLang="en-US" smtClean="0"/>
              <a:pPr/>
              <a:t>11/10/15</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1EFEF3-079C-B149-8068-20E918162428}" type="slidenum">
              <a:rPr lang="ja-JP" altLang="en-US" smtClean="0"/>
              <a:pPr/>
              <a:t>‹#›</a:t>
            </a:fld>
            <a:endParaRPr lang="ja-JP" altLang="en-US"/>
          </a:p>
        </p:txBody>
      </p:sp>
    </p:spTree>
    <p:extLst>
      <p:ext uri="{BB962C8B-B14F-4D97-AF65-F5344CB8AC3E}">
        <p14:creationId xmlns:p14="http://schemas.microsoft.com/office/powerpoint/2010/main" val="35973519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a:p>
        </p:txBody>
      </p:sp>
      <p:sp>
        <p:nvSpPr>
          <p:cNvPr id="4" name="スライド番号プレースホルダ 3"/>
          <p:cNvSpPr>
            <a:spLocks noGrp="1"/>
          </p:cNvSpPr>
          <p:nvPr>
            <p:ph type="sldNum" sz="quarter" idx="10"/>
          </p:nvPr>
        </p:nvSpPr>
        <p:spPr/>
        <p:txBody>
          <a:bodyPr/>
          <a:lstStyle/>
          <a:p>
            <a:fld id="{411EFEF3-079C-B149-8068-20E918162428}" type="slidenum">
              <a:rPr lang="ja-JP" altLang="en-US" smtClean="0"/>
              <a:pPr/>
              <a:t>1</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a:lstStyle/>
          <a:p>
            <a:fld id="{83E59914-AD4F-B945-8F11-10E5ADCF4917}" type="slidenum">
              <a:rPr lang="en-US" altLang="ja-JP" smtClean="0">
                <a:latin typeface="Calibri" pitchFamily="-110" charset="0"/>
                <a:ea typeface="ＭＳ Ｐゴシック" pitchFamily="-110" charset="-128"/>
                <a:cs typeface="ＭＳ Ｐゴシック" pitchFamily="-110" charset="-128"/>
              </a:rPr>
              <a:pPr/>
              <a:t>60</a:t>
            </a:fld>
            <a:endParaRPr lang="en-US" altLang="ja-JP" smtClean="0">
              <a:latin typeface="Calibri" pitchFamily="-110" charset="0"/>
              <a:ea typeface="ＭＳ Ｐゴシック" pitchFamily="-110" charset="-128"/>
              <a:cs typeface="ＭＳ Ｐゴシック" pitchFamily="-110" charset="-128"/>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a:lstStyle/>
          <a:p>
            <a:pPr>
              <a:spcBef>
                <a:spcPct val="0"/>
              </a:spcBef>
            </a:pPr>
            <a:endParaRPr lang="ja-JP" altLang="en-US">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a:lstStyle/>
          <a:p>
            <a:fld id="{D830F90D-14C2-9C40-BBB4-B22E0619134F}" type="slidenum">
              <a:rPr lang="en-US" altLang="ja-JP" smtClean="0">
                <a:latin typeface="Calibri" pitchFamily="-110" charset="0"/>
                <a:ea typeface="ＭＳ Ｐゴシック" pitchFamily="-110" charset="-128"/>
                <a:cs typeface="ＭＳ Ｐゴシック" pitchFamily="-110" charset="-128"/>
              </a:rPr>
              <a:pPr/>
              <a:t>69</a:t>
            </a:fld>
            <a:endParaRPr lang="en-US" altLang="ja-JP" smtClean="0">
              <a:latin typeface="Calibri" pitchFamily="-110" charset="0"/>
              <a:ea typeface="ＭＳ Ｐゴシック" pitchFamily="-110" charset="-128"/>
              <a:cs typeface="ＭＳ Ｐゴシック" pitchFamily="-110" charset="-128"/>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a:lstStyle/>
          <a:p>
            <a:pPr>
              <a:spcBef>
                <a:spcPct val="0"/>
              </a:spcBef>
            </a:pPr>
            <a:endParaRPr lang="ja-JP" altLang="en-US">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a:xfrm>
            <a:off x="6400800" y="6355080"/>
            <a:ext cx="2286000" cy="365760"/>
          </a:xfrm>
        </p:spPr>
        <p:txBody>
          <a:bodyPr/>
          <a:lstStyle>
            <a:lvl1pPr>
              <a:defRPr sz="1400"/>
            </a:lvl1pPr>
          </a:lstStyle>
          <a:p>
            <a:fld id="{6F468CA2-B73F-5845-96B5-710935F41454}" type="datetime1">
              <a:rPr lang="ja-JP" altLang="en-US" smtClean="0"/>
              <a:pPr/>
              <a:t>11/10/15</a:t>
            </a:fld>
            <a:endParaRPr lang="ja-JP" altLang="en-US"/>
          </a:p>
        </p:txBody>
      </p:sp>
      <p:sp>
        <p:nvSpPr>
          <p:cNvPr id="17" name="フッター プレースホルダ 16"/>
          <p:cNvSpPr>
            <a:spLocks noGrp="1"/>
          </p:cNvSpPr>
          <p:nvPr>
            <p:ph type="ftr" sz="quarter" idx="11"/>
          </p:nvPr>
        </p:nvSpPr>
        <p:spPr>
          <a:xfrm>
            <a:off x="2898648" y="6355080"/>
            <a:ext cx="3474720" cy="365760"/>
          </a:xfrm>
        </p:spPr>
        <p:txBody>
          <a:bodyPr/>
          <a:lstStyle/>
          <a:p>
            <a:r>
              <a:rPr lang="en-US" altLang="ja-JP" smtClean="0"/>
              <a:t>FAPPS11</a:t>
            </a:r>
            <a:endParaRPr lang="ja-JP" altLang="en-US"/>
          </a:p>
        </p:txBody>
      </p:sp>
      <p:sp>
        <p:nvSpPr>
          <p:cNvPr id="29" name="スライド番号プレースホルダ 28"/>
          <p:cNvSpPr>
            <a:spLocks noGrp="1"/>
          </p:cNvSpPr>
          <p:nvPr>
            <p:ph type="sldNum" sz="quarter" idx="12"/>
          </p:nvPr>
        </p:nvSpPr>
        <p:spPr>
          <a:xfrm>
            <a:off x="1216152" y="6355080"/>
            <a:ext cx="1219200" cy="365760"/>
          </a:xfrm>
        </p:spPr>
        <p:txBody>
          <a:bodyPr/>
          <a:lstStyle/>
          <a:p>
            <a:fld id="{BD7F8726-C9C1-AC45-8232-83A26B75BC97}" type="slidenum">
              <a:rPr lang="ja-JP" altLang="en-US" smtClean="0"/>
              <a:pPr/>
              <a:t>‹#›</a:t>
            </a:fld>
            <a:endParaRPr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1BB3768F-C1FB-BA43-A203-D4CBF7545652}" type="datetime1">
              <a:rPr lang="ja-JP" altLang="en-US" smtClean="0"/>
              <a:pPr/>
              <a:t>11/10/15</a:t>
            </a:fld>
            <a:endParaRPr lang="ja-JP" altLang="en-US"/>
          </a:p>
        </p:txBody>
      </p:sp>
      <p:sp>
        <p:nvSpPr>
          <p:cNvPr id="5" name="フッター プレースホルダ 4"/>
          <p:cNvSpPr>
            <a:spLocks noGrp="1"/>
          </p:cNvSpPr>
          <p:nvPr>
            <p:ph type="ftr" sz="quarter" idx="11"/>
          </p:nvPr>
        </p:nvSpPr>
        <p:spPr/>
        <p:txBody>
          <a:bodyPr/>
          <a:lstStyle/>
          <a:p>
            <a:r>
              <a:rPr lang="en-US" altLang="ja-JP" smtClean="0"/>
              <a:t>FAPPS11</a:t>
            </a:r>
            <a:endParaRPr lang="ja-JP" altLang="en-US"/>
          </a:p>
        </p:txBody>
      </p:sp>
      <p:sp>
        <p:nvSpPr>
          <p:cNvPr id="6" name="スライド番号プレースホルダ 5"/>
          <p:cNvSpPr>
            <a:spLocks noGrp="1"/>
          </p:cNvSpPr>
          <p:nvPr>
            <p:ph type="sldNum" sz="quarter" idx="12"/>
          </p:nvPr>
        </p:nvSpPr>
        <p:spPr/>
        <p:txBody>
          <a:bodyPr/>
          <a:lstStyle/>
          <a:p>
            <a:fld id="{BD7F8726-C9C1-AC45-8232-83A26B75BC97}"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8EF46C61-4150-CB4B-8B2D-21E66E2D60A8}" type="datetime1">
              <a:rPr lang="ja-JP" altLang="en-US" smtClean="0"/>
              <a:pPr/>
              <a:t>11/10/15</a:t>
            </a:fld>
            <a:endParaRPr lang="ja-JP" altLang="en-US"/>
          </a:p>
        </p:txBody>
      </p:sp>
      <p:sp>
        <p:nvSpPr>
          <p:cNvPr id="5" name="フッター プレースホルダ 4"/>
          <p:cNvSpPr>
            <a:spLocks noGrp="1"/>
          </p:cNvSpPr>
          <p:nvPr>
            <p:ph type="ftr" sz="quarter" idx="11"/>
          </p:nvPr>
        </p:nvSpPr>
        <p:spPr/>
        <p:txBody>
          <a:bodyPr/>
          <a:lstStyle/>
          <a:p>
            <a:r>
              <a:rPr lang="en-US" altLang="ja-JP" smtClean="0"/>
              <a:t>FAPPS11</a:t>
            </a:r>
            <a:endParaRPr lang="ja-JP" altLang="en-US"/>
          </a:p>
        </p:txBody>
      </p:sp>
      <p:sp>
        <p:nvSpPr>
          <p:cNvPr id="6" name="スライド番号プレースホルダ 5"/>
          <p:cNvSpPr>
            <a:spLocks noGrp="1"/>
          </p:cNvSpPr>
          <p:nvPr>
            <p:ph type="sldNum" sz="quarter" idx="12"/>
          </p:nvPr>
        </p:nvSpPr>
        <p:spPr/>
        <p:txBody>
          <a:bodyPr/>
          <a:lstStyle/>
          <a:p>
            <a:fld id="{BD7F8726-C9C1-AC45-8232-83A26B75BC97}" type="slidenum">
              <a:rPr lang="ja-JP" altLang="en-US" smtClean="0"/>
              <a:pPr/>
              <a:t>‹#›</a:t>
            </a:fld>
            <a:endParaRPr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42913" y="103188"/>
            <a:ext cx="8243887" cy="59531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3638"/>
            <a:ext cx="2286000" cy="457200"/>
          </a:xfrm>
        </p:spPr>
        <p:txBody>
          <a:bodyPr/>
          <a:lstStyle>
            <a:lvl1pPr>
              <a:defRPr/>
            </a:lvl1pPr>
          </a:lstStyle>
          <a:p>
            <a:pPr>
              <a:defRPr/>
            </a:pPr>
            <a:r>
              <a:rPr lang="en-US" altLang="ja-JP"/>
              <a:t>2006/6/4 </a:t>
            </a:r>
            <a:r>
              <a:rPr lang="ja-JP" altLang="en-US"/>
              <a:t>日本科学未来館</a:t>
            </a:r>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pPr>
              <a:defRPr/>
            </a:pPr>
            <a:endParaRPr lang="en-US" altLang="ja-JP"/>
          </a:p>
        </p:txBody>
      </p:sp>
      <p:sp>
        <p:nvSpPr>
          <p:cNvPr id="5" name="スライド番号プレースホルダ 4"/>
          <p:cNvSpPr>
            <a:spLocks noGrp="1"/>
          </p:cNvSpPr>
          <p:nvPr>
            <p:ph type="sldNum" sz="quarter" idx="12"/>
          </p:nvPr>
        </p:nvSpPr>
        <p:spPr>
          <a:xfrm>
            <a:off x="6553200" y="6243638"/>
            <a:ext cx="2133600" cy="457200"/>
          </a:xfrm>
        </p:spPr>
        <p:txBody>
          <a:bodyPr/>
          <a:lstStyle>
            <a:lvl1pPr>
              <a:defRPr/>
            </a:lvl1pPr>
          </a:lstStyle>
          <a:p>
            <a:pPr>
              <a:defRPr/>
            </a:pPr>
            <a:fld id="{D9DBFF46-090E-5446-8083-FD57D9849BF5}"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4" name="日付プレースホルダ 3"/>
          <p:cNvSpPr>
            <a:spLocks noGrp="1"/>
          </p:cNvSpPr>
          <p:nvPr>
            <p:ph type="dt" sz="half" idx="10"/>
          </p:nvPr>
        </p:nvSpPr>
        <p:spPr/>
        <p:txBody>
          <a:bodyPr/>
          <a:lstStyle/>
          <a:p>
            <a:fld id="{8EEC8C7B-C4AB-6943-BED1-7F39C3871ADC}" type="datetime1">
              <a:rPr lang="ja-JP" altLang="en-US" smtClean="0"/>
              <a:pPr/>
              <a:t>11/10/15</a:t>
            </a:fld>
            <a:endParaRPr lang="ja-JP" altLang="en-US"/>
          </a:p>
        </p:txBody>
      </p:sp>
      <p:sp>
        <p:nvSpPr>
          <p:cNvPr id="5" name="フッター プレースホルダ 4"/>
          <p:cNvSpPr>
            <a:spLocks noGrp="1"/>
          </p:cNvSpPr>
          <p:nvPr>
            <p:ph type="ftr" sz="quarter" idx="11"/>
          </p:nvPr>
        </p:nvSpPr>
        <p:spPr/>
        <p:txBody>
          <a:bodyPr/>
          <a:lstStyle/>
          <a:p>
            <a:r>
              <a:rPr lang="en-US" altLang="ja-JP" smtClean="0"/>
              <a:t>FAPPS11</a:t>
            </a:r>
            <a:endParaRPr lang="ja-JP" altLang="en-US"/>
          </a:p>
        </p:txBody>
      </p:sp>
      <p:sp>
        <p:nvSpPr>
          <p:cNvPr id="6" name="スライド番号プレースホルダ 5"/>
          <p:cNvSpPr>
            <a:spLocks noGrp="1"/>
          </p:cNvSpPr>
          <p:nvPr>
            <p:ph type="sldNum" sz="quarter" idx="12"/>
          </p:nvPr>
        </p:nvSpPr>
        <p:spPr/>
        <p:txBody>
          <a:bodyPr/>
          <a:lstStyle/>
          <a:p>
            <a:fld id="{BD7F8726-C9C1-AC45-8232-83A26B75BC97}" type="slidenum">
              <a:rPr lang="ja-JP" altLang="en-US" smtClean="0"/>
              <a:pPr/>
              <a:t>‹#›</a:t>
            </a:fld>
            <a:endParaRPr lang="ja-JP" altLang="en-US"/>
          </a:p>
        </p:txBody>
      </p:sp>
      <p:sp>
        <p:nvSpPr>
          <p:cNvPr id="8" name="コンテンツ プレースホルダ 7"/>
          <p:cNvSpPr>
            <a:spLocks noGrp="1"/>
          </p:cNvSpPr>
          <p:nvPr>
            <p:ph sz="quarter" idx="1"/>
          </p:nvPr>
        </p:nvSpPr>
        <p:spPr>
          <a:xfrm>
            <a:off x="457200" y="1219200"/>
            <a:ext cx="8229600" cy="493776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6400800" y="6355080"/>
            <a:ext cx="2286000" cy="365760"/>
          </a:xfrm>
        </p:spPr>
        <p:txBody>
          <a:bodyPr/>
          <a:lstStyle/>
          <a:p>
            <a:fld id="{EDE1AF10-4F33-1344-BF21-1B9C6909588D}" type="datetime1">
              <a:rPr lang="ja-JP" altLang="en-US" smtClean="0"/>
              <a:pPr/>
              <a:t>11/10/15</a:t>
            </a:fld>
            <a:endParaRPr lang="ja-JP" altLang="en-US"/>
          </a:p>
        </p:txBody>
      </p:sp>
      <p:sp>
        <p:nvSpPr>
          <p:cNvPr id="5" name="フッター プレースホルダ 4"/>
          <p:cNvSpPr>
            <a:spLocks noGrp="1"/>
          </p:cNvSpPr>
          <p:nvPr>
            <p:ph type="ftr" sz="quarter" idx="11"/>
          </p:nvPr>
        </p:nvSpPr>
        <p:spPr>
          <a:xfrm>
            <a:off x="2898648" y="6355080"/>
            <a:ext cx="3474720" cy="365760"/>
          </a:xfrm>
        </p:spPr>
        <p:txBody>
          <a:bodyPr/>
          <a:lstStyle/>
          <a:p>
            <a:r>
              <a:rPr lang="en-US" altLang="ja-JP" smtClean="0"/>
              <a:t>FAPPS11</a:t>
            </a:r>
            <a:endParaRPr lang="ja-JP" altLang="en-US"/>
          </a:p>
        </p:txBody>
      </p:sp>
      <p:sp>
        <p:nvSpPr>
          <p:cNvPr id="6" name="スライド番号プレースホルダ 5"/>
          <p:cNvSpPr>
            <a:spLocks noGrp="1"/>
          </p:cNvSpPr>
          <p:nvPr>
            <p:ph type="sldNum" sz="quarter" idx="12"/>
          </p:nvPr>
        </p:nvSpPr>
        <p:spPr>
          <a:xfrm>
            <a:off x="1069848" y="6355080"/>
            <a:ext cx="1520952" cy="365760"/>
          </a:xfrm>
        </p:spPr>
        <p:txBody>
          <a:bodyPr/>
          <a:lstStyle/>
          <a:p>
            <a:fld id="{BD7F8726-C9C1-AC45-8232-83A26B75BC97}" type="slidenum">
              <a:rPr lang="ja-JP" altLang="en-US" smtClean="0"/>
              <a:pPr/>
              <a:t>‹#›</a:t>
            </a:fld>
            <a:endParaRPr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p>
            <a:fld id="{57045401-CAA1-2245-94F8-AF0A4C692251}" type="datetime1">
              <a:rPr lang="ja-JP" altLang="en-US" smtClean="0"/>
              <a:pPr/>
              <a:t>11/10/15</a:t>
            </a:fld>
            <a:endParaRPr lang="ja-JP" altLang="en-US"/>
          </a:p>
        </p:txBody>
      </p:sp>
      <p:sp>
        <p:nvSpPr>
          <p:cNvPr id="6" name="フッター プレースホルダ 5"/>
          <p:cNvSpPr>
            <a:spLocks noGrp="1"/>
          </p:cNvSpPr>
          <p:nvPr>
            <p:ph type="ftr" sz="quarter" idx="11"/>
          </p:nvPr>
        </p:nvSpPr>
        <p:spPr/>
        <p:txBody>
          <a:bodyPr/>
          <a:lstStyle/>
          <a:p>
            <a:r>
              <a:rPr lang="en-US" altLang="ja-JP" smtClean="0"/>
              <a:t>FAPPS11</a:t>
            </a:r>
            <a:endParaRPr lang="ja-JP" altLang="en-US"/>
          </a:p>
        </p:txBody>
      </p:sp>
      <p:sp>
        <p:nvSpPr>
          <p:cNvPr id="7" name="スライド番号プレースホルダ 6"/>
          <p:cNvSpPr>
            <a:spLocks noGrp="1"/>
          </p:cNvSpPr>
          <p:nvPr>
            <p:ph type="sldNum" sz="quarter" idx="12"/>
          </p:nvPr>
        </p:nvSpPr>
        <p:spPr/>
        <p:txBody>
          <a:bodyPr/>
          <a:lstStyle/>
          <a:p>
            <a:fld id="{BD7F8726-C9C1-AC45-8232-83A26B75BC97}" type="slidenum">
              <a:rPr lang="ja-JP" altLang="en-US" smtClean="0"/>
              <a:pPr/>
              <a:t>‹#›</a:t>
            </a:fld>
            <a:endParaRPr lang="ja-JP" altLang="en-US"/>
          </a:p>
        </p:txBody>
      </p:sp>
      <p:sp>
        <p:nvSpPr>
          <p:cNvPr id="9" name="コンテンツ プレースホルダ 8"/>
          <p:cNvSpPr>
            <a:spLocks noGrp="1"/>
          </p:cNvSpPr>
          <p:nvPr>
            <p:ph sz="quarter" idx="1"/>
          </p:nvPr>
        </p:nvSpPr>
        <p:spPr>
          <a:xfrm>
            <a:off x="457200" y="1219200"/>
            <a:ext cx="4041648" cy="493776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 10"/>
          <p:cNvSpPr>
            <a:spLocks noGrp="1"/>
          </p:cNvSpPr>
          <p:nvPr>
            <p:ph sz="quarter" idx="2"/>
          </p:nvPr>
        </p:nvSpPr>
        <p:spPr>
          <a:xfrm>
            <a:off x="4632198" y="1216152"/>
            <a:ext cx="4041648" cy="493776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7" name="日付プレースホルダ 6"/>
          <p:cNvSpPr>
            <a:spLocks noGrp="1"/>
          </p:cNvSpPr>
          <p:nvPr>
            <p:ph type="dt" sz="half" idx="10"/>
          </p:nvPr>
        </p:nvSpPr>
        <p:spPr/>
        <p:txBody>
          <a:bodyPr/>
          <a:lstStyle/>
          <a:p>
            <a:fld id="{A573D5E2-7D9C-9A4B-8F64-D39DBC480A97}" type="datetime1">
              <a:rPr lang="ja-JP" altLang="en-US" smtClean="0"/>
              <a:pPr/>
              <a:t>11/10/15</a:t>
            </a:fld>
            <a:endParaRPr lang="ja-JP" altLang="en-US"/>
          </a:p>
        </p:txBody>
      </p:sp>
      <p:sp>
        <p:nvSpPr>
          <p:cNvPr id="8" name="フッター プレースホルダ 7"/>
          <p:cNvSpPr>
            <a:spLocks noGrp="1"/>
          </p:cNvSpPr>
          <p:nvPr>
            <p:ph type="ftr" sz="quarter" idx="11"/>
          </p:nvPr>
        </p:nvSpPr>
        <p:spPr/>
        <p:txBody>
          <a:bodyPr/>
          <a:lstStyle/>
          <a:p>
            <a:r>
              <a:rPr lang="en-US" altLang="ja-JP" smtClean="0"/>
              <a:t>FAPPS11</a:t>
            </a:r>
            <a:endParaRPr lang="ja-JP" altLang="en-US"/>
          </a:p>
        </p:txBody>
      </p:sp>
      <p:sp>
        <p:nvSpPr>
          <p:cNvPr id="9" name="スライド番号プレースホルダ 8"/>
          <p:cNvSpPr>
            <a:spLocks noGrp="1"/>
          </p:cNvSpPr>
          <p:nvPr>
            <p:ph type="sldNum" sz="quarter" idx="12"/>
          </p:nvPr>
        </p:nvSpPr>
        <p:spPr/>
        <p:txBody>
          <a:bodyPr/>
          <a:lstStyle/>
          <a:p>
            <a:fld id="{BD7F8726-C9C1-AC45-8232-83A26B75BC97}" type="slidenum">
              <a:rPr lang="ja-JP" altLang="en-US" smtClean="0"/>
              <a:pPr/>
              <a:t>‹#›</a:t>
            </a:fld>
            <a:endParaRPr lang="ja-JP" altLang="en-US"/>
          </a:p>
        </p:txBody>
      </p:sp>
      <p:sp>
        <p:nvSpPr>
          <p:cNvPr id="11" name="コンテンツ プレースホルダ 10"/>
          <p:cNvSpPr>
            <a:spLocks noGrp="1"/>
          </p:cNvSpPr>
          <p:nvPr>
            <p:ph sz="quarter" idx="2"/>
          </p:nvPr>
        </p:nvSpPr>
        <p:spPr>
          <a:xfrm>
            <a:off x="457200" y="2133600"/>
            <a:ext cx="4038600" cy="40386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quarter" idx="4"/>
          </p:nvPr>
        </p:nvSpPr>
        <p:spPr>
          <a:xfrm>
            <a:off x="4648200" y="2133600"/>
            <a:ext cx="4038600" cy="40386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fld id="{7CDC1DDB-4711-654B-8B2D-94BBF11CE32B}" type="datetime1">
              <a:rPr lang="ja-JP" altLang="en-US" smtClean="0"/>
              <a:pPr/>
              <a:t>11/10/15</a:t>
            </a:fld>
            <a:endParaRPr lang="ja-JP" altLang="en-US"/>
          </a:p>
        </p:txBody>
      </p:sp>
      <p:sp>
        <p:nvSpPr>
          <p:cNvPr id="4" name="フッター プレースホルダ 3"/>
          <p:cNvSpPr>
            <a:spLocks noGrp="1"/>
          </p:cNvSpPr>
          <p:nvPr>
            <p:ph type="ftr" sz="quarter" idx="11"/>
          </p:nvPr>
        </p:nvSpPr>
        <p:spPr/>
        <p:txBody>
          <a:bodyPr/>
          <a:lstStyle/>
          <a:p>
            <a:r>
              <a:rPr lang="en-US" altLang="ja-JP" smtClean="0"/>
              <a:t>FAPPS11</a:t>
            </a:r>
            <a:endParaRPr lang="ja-JP" altLang="en-US"/>
          </a:p>
        </p:txBody>
      </p:sp>
      <p:sp>
        <p:nvSpPr>
          <p:cNvPr id="5" name="スライド番号プレースホルダ 4"/>
          <p:cNvSpPr>
            <a:spLocks noGrp="1"/>
          </p:cNvSpPr>
          <p:nvPr>
            <p:ph type="sldNum" sz="quarter" idx="12"/>
          </p:nvPr>
        </p:nvSpPr>
        <p:spPr/>
        <p:txBody>
          <a:bodyPr/>
          <a:lstStyle/>
          <a:p>
            <a:fld id="{BD7F8726-C9C1-AC45-8232-83A26B75BC97}" type="slidenum">
              <a:rPr lang="ja-JP" altLang="en-US" smtClean="0"/>
              <a:pPr/>
              <a:t>‹#›</a:t>
            </a:fld>
            <a:endParaRPr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703006A-3107-F34E-909F-FD4B8F0A7ECB}" type="datetime1">
              <a:rPr lang="ja-JP" altLang="en-US" smtClean="0"/>
              <a:pPr/>
              <a:t>11/10/15</a:t>
            </a:fld>
            <a:endParaRPr lang="ja-JP" altLang="en-US"/>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スライド番号プレースホルダ 3"/>
          <p:cNvSpPr>
            <a:spLocks noGrp="1"/>
          </p:cNvSpPr>
          <p:nvPr>
            <p:ph type="sldNum" sz="quarter" idx="12"/>
          </p:nvPr>
        </p:nvSpPr>
        <p:spPr/>
        <p:txBody>
          <a:bodyPr/>
          <a:lstStyle/>
          <a:p>
            <a:fld id="{BD7F8726-C9C1-AC45-8232-83A26B75BC97}" type="slidenum">
              <a:rPr lang="ja-JP" altLang="en-US" smtClean="0"/>
              <a:pPr/>
              <a:t>‹#›</a:t>
            </a:fld>
            <a:endParaRPr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162D51EB-F8CB-C643-B72B-31AF93CC645E}" type="datetime1">
              <a:rPr lang="ja-JP" altLang="en-US" smtClean="0"/>
              <a:pPr/>
              <a:t>11/10/15</a:t>
            </a:fld>
            <a:endParaRPr lang="ja-JP" altLang="en-US"/>
          </a:p>
        </p:txBody>
      </p:sp>
      <p:sp>
        <p:nvSpPr>
          <p:cNvPr id="6" name="フッター プレースホルダ 5"/>
          <p:cNvSpPr>
            <a:spLocks noGrp="1"/>
          </p:cNvSpPr>
          <p:nvPr>
            <p:ph type="ftr" sz="quarter" idx="11"/>
          </p:nvPr>
        </p:nvSpPr>
        <p:spPr/>
        <p:txBody>
          <a:bodyPr/>
          <a:lstStyle/>
          <a:p>
            <a:r>
              <a:rPr lang="en-US" altLang="ja-JP" smtClean="0"/>
              <a:t>FAPPS11</a:t>
            </a:r>
            <a:endParaRPr lang="ja-JP" altLang="en-US"/>
          </a:p>
        </p:txBody>
      </p:sp>
      <p:sp>
        <p:nvSpPr>
          <p:cNvPr id="7" name="スライド番号プレースホルダ 6"/>
          <p:cNvSpPr>
            <a:spLocks noGrp="1"/>
          </p:cNvSpPr>
          <p:nvPr>
            <p:ph type="sldNum" sz="quarter" idx="12"/>
          </p:nvPr>
        </p:nvSpPr>
        <p:spPr/>
        <p:txBody>
          <a:bodyPr/>
          <a:lstStyle/>
          <a:p>
            <a:fld id="{BD7F8726-C9C1-AC45-8232-83A26B75BC97}" type="slidenum">
              <a:rPr lang="ja-JP" altLang="en-US" smtClean="0"/>
              <a:pPr/>
              <a:t>‹#›</a:t>
            </a:fld>
            <a:endParaRPr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 11"/>
          <p:cNvSpPr>
            <a:spLocks noGrp="1"/>
          </p:cNvSpPr>
          <p:nvPr>
            <p:ph sz="quarter" idx="1"/>
          </p:nvPr>
        </p:nvSpPr>
        <p:spPr>
          <a:xfrm>
            <a:off x="304800" y="304800"/>
            <a:ext cx="5715000" cy="5715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と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51B18D93-7565-424D-85DF-E1EBF5043E9D}" type="datetime1">
              <a:rPr lang="ja-JP" altLang="en-US" smtClean="0"/>
              <a:pPr/>
              <a:t>11/10/15</a:t>
            </a:fld>
            <a:endParaRPr lang="ja-JP" altLang="en-US"/>
          </a:p>
        </p:txBody>
      </p:sp>
      <p:sp>
        <p:nvSpPr>
          <p:cNvPr id="6" name="フッター プレースホルダ 5"/>
          <p:cNvSpPr>
            <a:spLocks noGrp="1"/>
          </p:cNvSpPr>
          <p:nvPr>
            <p:ph type="ftr" sz="quarter" idx="11"/>
          </p:nvPr>
        </p:nvSpPr>
        <p:spPr/>
        <p:txBody>
          <a:bodyPr/>
          <a:lstStyle/>
          <a:p>
            <a:r>
              <a:rPr lang="en-US" altLang="ja-JP" smtClean="0"/>
              <a:t>FAPPS11</a:t>
            </a:r>
            <a:endParaRPr lang="ja-JP" altLang="en-US"/>
          </a:p>
        </p:txBody>
      </p:sp>
      <p:sp>
        <p:nvSpPr>
          <p:cNvPr id="7" name="スライド番号プレースホルダ 6"/>
          <p:cNvSpPr>
            <a:spLocks noGrp="1"/>
          </p:cNvSpPr>
          <p:nvPr>
            <p:ph type="sldNum" sz="quarter" idx="12"/>
          </p:nvPr>
        </p:nvSpPr>
        <p:spPr/>
        <p:txBody>
          <a:bodyPr/>
          <a:lstStyle/>
          <a:p>
            <a:fld id="{BD7F8726-C9C1-AC45-8232-83A26B75BC97}" type="slidenum">
              <a:rPr lang="ja-JP" altLang="en-US" smtClean="0"/>
              <a:pPr/>
              <a:t>‹#›</a:t>
            </a:fld>
            <a:endParaRPr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0D69D6FF-8A2A-6A40-8DCA-5F940A7E62A2}" type="datetime1">
              <a:rPr lang="ja-JP" altLang="en-US" smtClean="0"/>
              <a:pPr/>
              <a:t>11/10/15</a:t>
            </a:fld>
            <a:endParaRPr lang="ja-JP" altLang="en-US"/>
          </a:p>
        </p:txBody>
      </p:sp>
      <p:sp>
        <p:nvSpPr>
          <p:cNvPr id="3" name="フッター プレースホルダ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en-US" altLang="ja-JP" smtClean="0"/>
              <a:t>FAPPS11</a:t>
            </a:r>
            <a:endParaRPr lang="ja-JP" altLang="en-US"/>
          </a:p>
        </p:txBody>
      </p:sp>
      <p:sp>
        <p:nvSpPr>
          <p:cNvPr id="23" name="スライド番号プレースホルダ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D7F8726-C9C1-AC45-8232-83A26B75BC97}" type="slidenum">
              <a:rPr lang="ja-JP" altLang="en-US" smtClean="0"/>
              <a:pPr/>
              <a:t>‹#›</a:t>
            </a:fld>
            <a:endParaRPr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hf sldNum="0"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2.wmf"/><Relationship Id="rId5" Type="http://schemas.openxmlformats.org/officeDocument/2006/relationships/image" Target="../media/image23.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5.bin"/><Relationship Id="rId5" Type="http://schemas.openxmlformats.org/officeDocument/2006/relationships/image" Target="../media/image24.emf"/><Relationship Id="rId6" Type="http://schemas.openxmlformats.org/officeDocument/2006/relationships/image" Target="../media/image26.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oleObject" Target="../embeddings/oleObject6.bin"/><Relationship Id="rId5" Type="http://schemas.openxmlformats.org/officeDocument/2006/relationships/image" Target="../media/image29.wmf"/><Relationship Id="rId6" Type="http://schemas.openxmlformats.org/officeDocument/2006/relationships/image" Target="../media/image21.png"/><Relationship Id="rId7" Type="http://schemas.openxmlformats.org/officeDocument/2006/relationships/oleObject" Target="../embeddings/oleObject7.bin"/><Relationship Id="rId8" Type="http://schemas.openxmlformats.org/officeDocument/2006/relationships/image" Target="../media/image30.wmf"/><Relationship Id="rId1" Type="http://schemas.openxmlformats.org/officeDocument/2006/relationships/vmlDrawing" Target="../drawings/vmlDrawing6.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1" Type="http://schemas.openxmlformats.org/officeDocument/2006/relationships/image" Target="../media/image35.emf"/><Relationship Id="rId12" Type="http://schemas.openxmlformats.org/officeDocument/2006/relationships/oleObject" Target="../embeddings/oleObject12.bin"/><Relationship Id="rId13" Type="http://schemas.openxmlformats.org/officeDocument/2006/relationships/image" Target="../media/image36.emf"/><Relationship Id="rId14" Type="http://schemas.openxmlformats.org/officeDocument/2006/relationships/oleObject" Target="../embeddings/oleObject13.bin"/><Relationship Id="rId15" Type="http://schemas.openxmlformats.org/officeDocument/2006/relationships/image" Target="../media/image37.wmf"/><Relationship Id="rId16" Type="http://schemas.openxmlformats.org/officeDocument/2006/relationships/oleObject" Target="../embeddings/oleObject14.bin"/><Relationship Id="rId17" Type="http://schemas.openxmlformats.org/officeDocument/2006/relationships/image" Target="../media/image38.wmf"/><Relationship Id="rId1" Type="http://schemas.openxmlformats.org/officeDocument/2006/relationships/vmlDrawing" Target="../drawings/vmlDrawing7.vml"/><Relationship Id="rId2" Type="http://schemas.openxmlformats.org/officeDocument/2006/relationships/slideLayout" Target="../slideLayouts/slideLayout6.xml"/><Relationship Id="rId3" Type="http://schemas.openxmlformats.org/officeDocument/2006/relationships/image" Target="../media/image31.png"/><Relationship Id="rId4" Type="http://schemas.openxmlformats.org/officeDocument/2006/relationships/oleObject" Target="../embeddings/oleObject8.bin"/><Relationship Id="rId5" Type="http://schemas.openxmlformats.org/officeDocument/2006/relationships/image" Target="../media/image32.wmf"/><Relationship Id="rId6" Type="http://schemas.openxmlformats.org/officeDocument/2006/relationships/oleObject" Target="../embeddings/oleObject9.bin"/><Relationship Id="rId7" Type="http://schemas.openxmlformats.org/officeDocument/2006/relationships/image" Target="../media/image33.emf"/><Relationship Id="rId8" Type="http://schemas.openxmlformats.org/officeDocument/2006/relationships/oleObject" Target="../embeddings/oleObject10.bin"/><Relationship Id="rId9" Type="http://schemas.openxmlformats.org/officeDocument/2006/relationships/image" Target="../media/image34.wmf"/><Relationship Id="rId10"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image" Target="../media/image38.wmf"/><Relationship Id="rId1" Type="http://schemas.openxmlformats.org/officeDocument/2006/relationships/vmlDrawing" Target="../drawings/vmlDrawing8.vml"/><Relationship Id="rId2" Type="http://schemas.openxmlformats.org/officeDocument/2006/relationships/slideLayout" Target="../slideLayouts/slideLayout6.xml"/><Relationship Id="rId3" Type="http://schemas.openxmlformats.org/officeDocument/2006/relationships/oleObject" Target="../embeddings/oleObject15.bin"/><Relationship Id="rId4" Type="http://schemas.openxmlformats.org/officeDocument/2006/relationships/image" Target="../media/image32.wmf"/><Relationship Id="rId5" Type="http://schemas.openxmlformats.org/officeDocument/2006/relationships/oleObject" Target="../embeddings/oleObject16.bin"/><Relationship Id="rId6" Type="http://schemas.openxmlformats.org/officeDocument/2006/relationships/image" Target="../media/image39.emf"/><Relationship Id="rId7" Type="http://schemas.openxmlformats.org/officeDocument/2006/relationships/oleObject" Target="../embeddings/oleObject17.bin"/><Relationship Id="rId8" Type="http://schemas.openxmlformats.org/officeDocument/2006/relationships/image" Target="../media/image40.emf"/><Relationship Id="rId9" Type="http://schemas.openxmlformats.org/officeDocument/2006/relationships/oleObject" Target="../embeddings/oleObject18.bin"/><Relationship Id="rId10" Type="http://schemas.openxmlformats.org/officeDocument/2006/relationships/image" Target="../media/image37.wmf"/></Relationships>
</file>

<file path=ppt/slides/_rels/slide21.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oleObject" Target="../embeddings/oleObject24.bin"/><Relationship Id="rId13" Type="http://schemas.openxmlformats.org/officeDocument/2006/relationships/image" Target="../media/image45.wmf"/><Relationship Id="rId14" Type="http://schemas.openxmlformats.org/officeDocument/2006/relationships/oleObject" Target="../embeddings/oleObject25.bin"/><Relationship Id="rId15" Type="http://schemas.openxmlformats.org/officeDocument/2006/relationships/image" Target="../media/image46.wmf"/><Relationship Id="rId1" Type="http://schemas.openxmlformats.org/officeDocument/2006/relationships/vmlDrawing" Target="../drawings/vmlDrawing9.vml"/><Relationship Id="rId2" Type="http://schemas.openxmlformats.org/officeDocument/2006/relationships/slideLayout" Target="../slideLayouts/slideLayout6.xml"/><Relationship Id="rId3" Type="http://schemas.openxmlformats.org/officeDocument/2006/relationships/oleObject" Target="../embeddings/oleObject20.bin"/><Relationship Id="rId4" Type="http://schemas.openxmlformats.org/officeDocument/2006/relationships/image" Target="../media/image41.emf"/><Relationship Id="rId5" Type="http://schemas.openxmlformats.org/officeDocument/2006/relationships/oleObject" Target="../embeddings/oleObject21.bin"/><Relationship Id="rId6" Type="http://schemas.openxmlformats.org/officeDocument/2006/relationships/image" Target="../media/image42.emf"/><Relationship Id="rId7" Type="http://schemas.openxmlformats.org/officeDocument/2006/relationships/oleObject" Target="../embeddings/oleObject22.bin"/><Relationship Id="rId8" Type="http://schemas.openxmlformats.org/officeDocument/2006/relationships/image" Target="../media/image43.wmf"/><Relationship Id="rId9" Type="http://schemas.openxmlformats.org/officeDocument/2006/relationships/oleObject" Target="../embeddings/oleObject23.bin"/><Relationship Id="rId10" Type="http://schemas.openxmlformats.org/officeDocument/2006/relationships/image" Target="../media/image4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oleObject" Target="../embeddings/oleObject26.bin"/><Relationship Id="rId5" Type="http://schemas.openxmlformats.org/officeDocument/2006/relationships/image" Target="../media/image53.wmf"/><Relationship Id="rId6" Type="http://schemas.openxmlformats.org/officeDocument/2006/relationships/image" Target="../media/image55.png"/><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oleObject" Target="../embeddings/oleObject27.bin"/><Relationship Id="rId5" Type="http://schemas.openxmlformats.org/officeDocument/2006/relationships/image" Target="../media/image57.wmf"/><Relationship Id="rId6" Type="http://schemas.openxmlformats.org/officeDocument/2006/relationships/oleObject" Target="../embeddings/oleObject28.bin"/><Relationship Id="rId7" Type="http://schemas.openxmlformats.org/officeDocument/2006/relationships/image" Target="../media/image58.w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6.xml"/><Relationship Id="rId2"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 Id="rId3"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oleObject" Target="../embeddings/oleObject29.bin"/><Relationship Id="rId5" Type="http://schemas.openxmlformats.org/officeDocument/2006/relationships/image" Target="../media/image76.wmf"/><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vmlDrawing" Target="../drawings/vmlDrawing12.v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 Id="rId3"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82.emf"/><Relationship Id="rId5" Type="http://schemas.openxmlformats.org/officeDocument/2006/relationships/oleObject" Target="../embeddings/oleObject31.bin"/><Relationship Id="rId6" Type="http://schemas.openxmlformats.org/officeDocument/2006/relationships/image" Target="../media/image83.emf"/><Relationship Id="rId7" Type="http://schemas.openxmlformats.org/officeDocument/2006/relationships/oleObject" Target="../embeddings/oleObject32.bin"/><Relationship Id="rId8" Type="http://schemas.openxmlformats.org/officeDocument/2006/relationships/image" Target="../media/image84.emf"/><Relationship Id="rId9" Type="http://schemas.openxmlformats.org/officeDocument/2006/relationships/oleObject" Target="../embeddings/oleObject33.bin"/><Relationship Id="rId10" Type="http://schemas.openxmlformats.org/officeDocument/2006/relationships/image" Target="../media/image85.emf"/><Relationship Id="rId1" Type="http://schemas.openxmlformats.org/officeDocument/2006/relationships/vmlDrawing" Target="../drawings/vmlDrawing13.vml"/><Relationship Id="rId2"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 Id="rId3"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oleObject" Target="../embeddings/oleObject34.bin"/><Relationship Id="rId5" Type="http://schemas.openxmlformats.org/officeDocument/2006/relationships/image" Target="../media/image96.wmf"/><Relationship Id="rId6" Type="http://schemas.openxmlformats.org/officeDocument/2006/relationships/image" Target="../media/image98.png"/><Relationship Id="rId1" Type="http://schemas.openxmlformats.org/officeDocument/2006/relationships/vmlDrawing" Target="../drawings/vmlDrawing14.vml"/><Relationship Id="rId2"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oleObject" Target="../embeddings/oleObject35.bin"/><Relationship Id="rId5" Type="http://schemas.openxmlformats.org/officeDocument/2006/relationships/image" Target="../media/image108.wmf"/><Relationship Id="rId6" Type="http://schemas.openxmlformats.org/officeDocument/2006/relationships/oleObject" Target="../embeddings/oleObject36.bin"/><Relationship Id="rId7" Type="http://schemas.openxmlformats.org/officeDocument/2006/relationships/image" Target="../media/image109.wmf"/><Relationship Id="rId8" Type="http://schemas.openxmlformats.org/officeDocument/2006/relationships/oleObject" Target="../embeddings/oleObject37.bin"/><Relationship Id="rId9" Type="http://schemas.openxmlformats.org/officeDocument/2006/relationships/image" Target="../media/image110.wmf"/><Relationship Id="rId1" Type="http://schemas.openxmlformats.org/officeDocument/2006/relationships/vmlDrawing" Target="../drawings/vmlDrawing15.vml"/><Relationship Id="rId2"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112.wmf"/><Relationship Id="rId1" Type="http://schemas.openxmlformats.org/officeDocument/2006/relationships/vmlDrawing" Target="../drawings/vmlDrawing16.v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1" Type="http://schemas.openxmlformats.org/officeDocument/2006/relationships/oleObject" Target="../embeddings/oleObject43.bin"/><Relationship Id="rId12" Type="http://schemas.openxmlformats.org/officeDocument/2006/relationships/image" Target="../media/image116.emf"/><Relationship Id="rId13" Type="http://schemas.openxmlformats.org/officeDocument/2006/relationships/oleObject" Target="../embeddings/oleObject44.bin"/><Relationship Id="rId14" Type="http://schemas.openxmlformats.org/officeDocument/2006/relationships/image" Target="../media/image117.wmf"/><Relationship Id="rId1" Type="http://schemas.openxmlformats.org/officeDocument/2006/relationships/vmlDrawing" Target="../drawings/vmlDrawing17.vml"/><Relationship Id="rId2" Type="http://schemas.openxmlformats.org/officeDocument/2006/relationships/slideLayout" Target="../slideLayouts/slideLayout6.xml"/><Relationship Id="rId3" Type="http://schemas.openxmlformats.org/officeDocument/2006/relationships/oleObject" Target="../embeddings/oleObject39.bin"/><Relationship Id="rId4" Type="http://schemas.openxmlformats.org/officeDocument/2006/relationships/image" Target="../media/image113.wmf"/><Relationship Id="rId5" Type="http://schemas.openxmlformats.org/officeDocument/2006/relationships/oleObject" Target="../embeddings/oleObject40.bin"/><Relationship Id="rId6" Type="http://schemas.openxmlformats.org/officeDocument/2006/relationships/image" Target="../media/image45.wmf"/><Relationship Id="rId7" Type="http://schemas.openxmlformats.org/officeDocument/2006/relationships/oleObject" Target="../embeddings/oleObject41.bin"/><Relationship Id="rId8" Type="http://schemas.openxmlformats.org/officeDocument/2006/relationships/image" Target="../media/image114.emf"/><Relationship Id="rId9" Type="http://schemas.openxmlformats.org/officeDocument/2006/relationships/oleObject" Target="../embeddings/oleObject42.bin"/><Relationship Id="rId10" Type="http://schemas.openxmlformats.org/officeDocument/2006/relationships/image" Target="../media/image115.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112.wmf"/><Relationship Id="rId5" Type="http://schemas.openxmlformats.org/officeDocument/2006/relationships/oleObject" Target="../embeddings/oleObject46.bin"/><Relationship Id="rId6" Type="http://schemas.openxmlformats.org/officeDocument/2006/relationships/image" Target="../media/image118.wmf"/><Relationship Id="rId7" Type="http://schemas.openxmlformats.org/officeDocument/2006/relationships/oleObject" Target="../embeddings/oleObject47.bin"/><Relationship Id="rId8" Type="http://schemas.openxmlformats.org/officeDocument/2006/relationships/image" Target="../media/image119.wmf"/><Relationship Id="rId9" Type="http://schemas.openxmlformats.org/officeDocument/2006/relationships/image" Target="../media/image60.png"/><Relationship Id="rId10" Type="http://schemas.openxmlformats.org/officeDocument/2006/relationships/image" Target="../media/image120.png"/><Relationship Id="rId1" Type="http://schemas.openxmlformats.org/officeDocument/2006/relationships/vmlDrawing" Target="../drawings/vmlDrawing18.vml"/><Relationship Id="rId2"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6.xml"/><Relationship Id="rId2"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wmf"/><Relationship Id="rId5"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7.jpeg"/><Relationship Id="rId3"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28.png"/><Relationship Id="rId5" Type="http://schemas.openxmlformats.org/officeDocument/2006/relationships/image" Target="../media/image131.png"/><Relationship Id="rId1" Type="http://schemas.openxmlformats.org/officeDocument/2006/relationships/slideLayout" Target="../slideLayouts/slideLayout6.xml"/><Relationship Id="rId2" Type="http://schemas.openxmlformats.org/officeDocument/2006/relationships/image" Target="../media/image129.jpeg"/></Relationships>
</file>

<file path=ppt/slides/_rels/slide64.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28.png"/><Relationship Id="rId5" Type="http://schemas.openxmlformats.org/officeDocument/2006/relationships/image" Target="../media/image136.jpeg"/><Relationship Id="rId1" Type="http://schemas.openxmlformats.org/officeDocument/2006/relationships/slideLayout" Target="../slideLayouts/slideLayout6.xml"/><Relationship Id="rId2" Type="http://schemas.openxmlformats.org/officeDocument/2006/relationships/image" Target="../media/image13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jpeg"/><Relationship Id="rId3" Type="http://schemas.openxmlformats.org/officeDocument/2006/relationships/image" Target="../media/image1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8.png"/></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40.png"/><Relationship Id="rId1" Type="http://schemas.openxmlformats.org/officeDocument/2006/relationships/slideLayout" Target="../slideLayouts/slideLayout6.xml"/><Relationship Id="rId2" Type="http://schemas.openxmlformats.org/officeDocument/2006/relationships/image" Target="../media/image139.png"/></Relationships>
</file>

<file path=ppt/slides/_rels/slide69.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28.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oleObject" Target="../embeddings/oleObject3.bin"/><Relationship Id="rId5" Type="http://schemas.openxmlformats.org/officeDocument/2006/relationships/image" Target="../media/image6.wmf"/><Relationship Id="rId6" Type="http://schemas.openxmlformats.org/officeDocument/2006/relationships/image" Target="../media/image8.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3.png"/><Relationship Id="rId3" Type="http://schemas.openxmlformats.org/officeDocument/2006/relationships/image" Target="../media/image1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png"/><Relationship Id="rId3"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12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6.png"/><Relationship Id="rId3" Type="http://schemas.openxmlformats.org/officeDocument/2006/relationships/image" Target="../media/image12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png"/></Relationships>
</file>

<file path=ppt/slides/_rels/slide77.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7" Type="http://schemas.openxmlformats.org/officeDocument/2006/relationships/image" Target="../media/image153.png"/><Relationship Id="rId8" Type="http://schemas.openxmlformats.org/officeDocument/2006/relationships/image" Target="../media/image154.png"/><Relationship Id="rId9" Type="http://schemas.openxmlformats.org/officeDocument/2006/relationships/image" Target="../media/image155.jpeg"/><Relationship Id="rId10" Type="http://schemas.openxmlformats.org/officeDocument/2006/relationships/image" Target="../media/image156.jpeg"/><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1" Type="http://schemas.openxmlformats.org/officeDocument/2006/relationships/slideLayout" Target="../slideLayouts/slideLayout6.xml"/><Relationship Id="rId2" Type="http://schemas.openxmlformats.org/officeDocument/2006/relationships/image" Target="../media/image15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3.png"/><Relationship Id="rId3" Type="http://schemas.openxmlformats.org/officeDocument/2006/relationships/image" Target="../media/image16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8.bin"/><Relationship Id="rId4" Type="http://schemas.openxmlformats.org/officeDocument/2006/relationships/image" Target="../media/image167.emf"/><Relationship Id="rId1" Type="http://schemas.openxmlformats.org/officeDocument/2006/relationships/vmlDrawing" Target="../drawings/vmlDrawing19.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ln>
            <a:noFill/>
          </a:ln>
        </p:spPr>
        <p:txBody>
          <a:bodyPr>
            <a:normAutofit/>
          </a:bodyPr>
          <a:lstStyle/>
          <a:p>
            <a:r>
              <a:rPr lang="en-US" altLang="ja-JP" sz="3600" dirty="0" smtClean="0"/>
              <a:t>Introduction to Accelerators</a:t>
            </a:r>
            <a:endParaRPr lang="ja-JP" altLang="en-US" sz="3600" dirty="0"/>
          </a:p>
        </p:txBody>
      </p:sp>
      <p:sp>
        <p:nvSpPr>
          <p:cNvPr id="3" name="サブタイトル 2"/>
          <p:cNvSpPr>
            <a:spLocks noGrp="1"/>
          </p:cNvSpPr>
          <p:nvPr>
            <p:ph type="subTitle" idx="1"/>
          </p:nvPr>
        </p:nvSpPr>
        <p:spPr>
          <a:ln>
            <a:noFill/>
          </a:ln>
        </p:spPr>
        <p:txBody>
          <a:bodyPr/>
          <a:lstStyle/>
          <a:p>
            <a:r>
              <a:rPr lang="en-US" altLang="ja-JP" dirty="0" smtClean="0"/>
              <a:t>Mika </a:t>
            </a:r>
            <a:r>
              <a:rPr lang="en-US" altLang="ja-JP" dirty="0" err="1" smtClean="0"/>
              <a:t>Masuzawa</a:t>
            </a:r>
            <a:r>
              <a:rPr lang="en-US" altLang="ja-JP" dirty="0" smtClean="0"/>
              <a:t> (KEK)</a:t>
            </a:r>
            <a:endParaRPr lang="ja-JP" altLang="en-US" dirty="0"/>
          </a:p>
        </p:txBody>
      </p:sp>
      <p:sp>
        <p:nvSpPr>
          <p:cNvPr id="4" name="フッター プレースホルダ 3"/>
          <p:cNvSpPr>
            <a:spLocks noGrp="1"/>
          </p:cNvSpPr>
          <p:nvPr>
            <p:ph type="ftr" sz="quarter" idx="11"/>
          </p:nvPr>
        </p:nvSpPr>
        <p:spPr/>
        <p:txBody>
          <a:bodyPr/>
          <a:lstStyle/>
          <a:p>
            <a:r>
              <a:rPr lang="en-US" altLang="ja-JP" smtClean="0"/>
              <a:t>FAPPS11 Oct.15, 2011</a:t>
            </a:r>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5" y="152400"/>
            <a:ext cx="8042276" cy="865779"/>
          </a:xfrm>
        </p:spPr>
        <p:txBody>
          <a:bodyPr>
            <a:normAutofit fontScale="90000"/>
          </a:bodyPr>
          <a:lstStyle/>
          <a:p>
            <a:r>
              <a:rPr lang="en-US" altLang="ja-JP" sz="3600" dirty="0" smtClean="0">
                <a:solidFill>
                  <a:srgbClr val="FF0000"/>
                </a:solidFill>
              </a:rPr>
              <a:t>Limits</a:t>
            </a:r>
            <a:r>
              <a:rPr lang="en-US" altLang="ja-JP" sz="3600" dirty="0" smtClean="0"/>
              <a:t> on Electrostatic Accelerators</a:t>
            </a:r>
            <a:endParaRPr lang="ja-JP" altLang="en-US" sz="36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正方形/長方形 3"/>
          <p:cNvSpPr/>
          <p:nvPr/>
        </p:nvSpPr>
        <p:spPr>
          <a:xfrm>
            <a:off x="1130883" y="1189181"/>
            <a:ext cx="7150288" cy="461665"/>
          </a:xfrm>
          <a:prstGeom prst="rect">
            <a:avLst/>
          </a:prstGeom>
        </p:spPr>
        <p:txBody>
          <a:bodyPr wrap="square">
            <a:spAutoFit/>
          </a:bodyPr>
          <a:lstStyle/>
          <a:p>
            <a:r>
              <a:rPr lang="en-US" altLang="ja-JP" sz="2400" dirty="0" smtClean="0"/>
              <a:t>DC acceleration is limited by</a:t>
            </a:r>
            <a:r>
              <a:rPr lang="ja-JP" altLang="en-US" sz="2400" dirty="0" smtClean="0"/>
              <a:t> </a:t>
            </a:r>
            <a:r>
              <a:rPr lang="en-US" altLang="ja-JP" sz="2400" dirty="0" smtClean="0"/>
              <a:t>high-voltage breakdown.</a:t>
            </a:r>
          </a:p>
        </p:txBody>
      </p:sp>
      <p:graphicFrame>
        <p:nvGraphicFramePr>
          <p:cNvPr id="5" name="表 4"/>
          <p:cNvGraphicFramePr>
            <a:graphicFrameLocks noGrp="1"/>
          </p:cNvGraphicFramePr>
          <p:nvPr/>
        </p:nvGraphicFramePr>
        <p:xfrm>
          <a:off x="1370772" y="2144889"/>
          <a:ext cx="6263339" cy="2225040"/>
        </p:xfrm>
        <a:graphic>
          <a:graphicData uri="http://schemas.openxmlformats.org/drawingml/2006/table">
            <a:tbl>
              <a:tblPr firstRow="1" bandRow="1">
                <a:tableStyleId>{5C22544A-7EE6-4342-B048-85BDC9FD1C3A}</a:tableStyleId>
              </a:tblPr>
              <a:tblGrid>
                <a:gridCol w="3836228"/>
                <a:gridCol w="2427111"/>
              </a:tblGrid>
              <a:tr h="370840">
                <a:tc>
                  <a:txBody>
                    <a:bodyPr/>
                    <a:lstStyle/>
                    <a:p>
                      <a:r>
                        <a:rPr kumimoji="1" lang="en-US" altLang="ja-JP" dirty="0" smtClean="0"/>
                        <a:t>Ambience</a:t>
                      </a:r>
                      <a:endParaRPr kumimoji="1" lang="ja-JP" altLang="en-US" dirty="0"/>
                    </a:p>
                  </a:txBody>
                  <a:tcPr/>
                </a:tc>
                <a:tc>
                  <a:txBody>
                    <a:bodyPr/>
                    <a:lstStyle/>
                    <a:p>
                      <a:r>
                        <a:rPr kumimoji="1" lang="en-US" altLang="ja-JP" dirty="0" smtClean="0"/>
                        <a:t>Breakdown voltage</a:t>
                      </a:r>
                      <a:endParaRPr kumimoji="1" lang="ja-JP" altLang="en-US" dirty="0"/>
                    </a:p>
                  </a:txBody>
                  <a:tcPr/>
                </a:tc>
              </a:tr>
              <a:tr h="370840">
                <a:tc>
                  <a:txBody>
                    <a:bodyPr/>
                    <a:lstStyle/>
                    <a:p>
                      <a:r>
                        <a:rPr kumimoji="1" lang="en-US" altLang="ja-JP" dirty="0" smtClean="0"/>
                        <a:t>Ai</a:t>
                      </a:r>
                      <a:r>
                        <a:rPr kumimoji="1" lang="en-US" altLang="ja-JP" baseline="0" dirty="0" smtClean="0"/>
                        <a:t>r  1atm</a:t>
                      </a:r>
                      <a:endParaRPr kumimoji="1" lang="ja-JP" altLang="en-US" dirty="0"/>
                    </a:p>
                  </a:txBody>
                  <a:tcPr/>
                </a:tc>
                <a:tc>
                  <a:txBody>
                    <a:bodyPr/>
                    <a:lstStyle/>
                    <a:p>
                      <a:r>
                        <a:rPr kumimoji="1" lang="en-US" altLang="ja-JP" dirty="0" smtClean="0"/>
                        <a:t>~30 kV</a:t>
                      </a:r>
                      <a:endParaRPr kumimoji="1" lang="ja-JP" altLang="en-US" dirty="0"/>
                    </a:p>
                  </a:txBody>
                  <a:tcPr/>
                </a:tc>
              </a:tr>
              <a:tr h="370840">
                <a:tc>
                  <a:txBody>
                    <a:bodyPr/>
                    <a:lstStyle/>
                    <a:p>
                      <a:r>
                        <a:rPr kumimoji="1" lang="en-US" altLang="ja-JP" dirty="0" smtClean="0"/>
                        <a:t>SF6 (Sulfur </a:t>
                      </a:r>
                      <a:r>
                        <a:rPr kumimoji="1" lang="en-US" altLang="ja-JP" dirty="0" err="1" smtClean="0"/>
                        <a:t>hexa</a:t>
                      </a:r>
                      <a:r>
                        <a:rPr kumimoji="1" lang="en-US" altLang="ja-JP" dirty="0" smtClean="0"/>
                        <a:t>-fluoride) 1atm</a:t>
                      </a:r>
                      <a:endParaRPr kumimoji="1" lang="ja-JP" altLang="en-US" dirty="0"/>
                    </a:p>
                  </a:txBody>
                  <a:tcPr/>
                </a:tc>
                <a:tc>
                  <a:txBody>
                    <a:bodyPr/>
                    <a:lstStyle/>
                    <a:p>
                      <a:r>
                        <a:rPr kumimoji="1" lang="en-US" altLang="ja-JP" dirty="0" smtClean="0"/>
                        <a:t>~80 kV</a:t>
                      </a:r>
                      <a:endParaRPr kumimoji="1" lang="ja-JP" altLang="en-US" dirty="0"/>
                    </a:p>
                  </a:txBody>
                  <a:tcPr/>
                </a:tc>
              </a:tr>
              <a:tr h="370840">
                <a:tc>
                  <a:txBody>
                    <a:bodyPr/>
                    <a:lstStyle/>
                    <a:p>
                      <a:r>
                        <a:rPr kumimoji="1" lang="en-US" altLang="ja-JP" dirty="0" smtClean="0"/>
                        <a:t>SF6 7atm</a:t>
                      </a:r>
                      <a:endParaRPr kumimoji="1" lang="ja-JP" altLang="en-US" dirty="0"/>
                    </a:p>
                  </a:txBody>
                  <a:tcPr/>
                </a:tc>
                <a:tc>
                  <a:txBody>
                    <a:bodyPr/>
                    <a:lstStyle/>
                    <a:p>
                      <a:r>
                        <a:rPr kumimoji="1" lang="en-US" altLang="ja-JP" dirty="0" smtClean="0"/>
                        <a:t>~360</a:t>
                      </a:r>
                      <a:r>
                        <a:rPr kumimoji="1" lang="en-US" altLang="ja-JP" baseline="0" dirty="0" smtClean="0"/>
                        <a:t> kV</a:t>
                      </a:r>
                      <a:endParaRPr kumimoji="1" lang="ja-JP" altLang="en-US" dirty="0"/>
                    </a:p>
                  </a:txBody>
                  <a:tcPr/>
                </a:tc>
              </a:tr>
              <a:tr h="370840">
                <a:tc>
                  <a:txBody>
                    <a:bodyPr/>
                    <a:lstStyle/>
                    <a:p>
                      <a:r>
                        <a:rPr kumimoji="1" lang="en-US" altLang="ja-JP" dirty="0" smtClean="0"/>
                        <a:t>Transformer oil</a:t>
                      </a:r>
                      <a:endParaRPr kumimoji="1" lang="ja-JP" altLang="en-US" dirty="0"/>
                    </a:p>
                  </a:txBody>
                  <a:tcPr/>
                </a:tc>
                <a:tc>
                  <a:txBody>
                    <a:bodyPr/>
                    <a:lstStyle/>
                    <a:p>
                      <a:r>
                        <a:rPr kumimoji="1" lang="en-US" altLang="ja-JP" dirty="0" smtClean="0"/>
                        <a:t>~150</a:t>
                      </a:r>
                      <a:r>
                        <a:rPr kumimoji="1" lang="en-US" altLang="ja-JP" baseline="0" dirty="0" smtClean="0"/>
                        <a:t> kV</a:t>
                      </a:r>
                      <a:endParaRPr kumimoji="1" lang="ja-JP" altLang="en-US" dirty="0"/>
                    </a:p>
                  </a:txBody>
                  <a:tcPr/>
                </a:tc>
              </a:tr>
              <a:tr h="370840">
                <a:tc>
                  <a:txBody>
                    <a:bodyPr/>
                    <a:lstStyle/>
                    <a:p>
                      <a:r>
                        <a:rPr kumimoji="1" lang="en-US" altLang="ja-JP" dirty="0" smtClean="0"/>
                        <a:t>UHV</a:t>
                      </a:r>
                      <a:endParaRPr kumimoji="1" lang="ja-JP" altLang="en-US" dirty="0"/>
                    </a:p>
                  </a:txBody>
                  <a:tcPr/>
                </a:tc>
                <a:tc>
                  <a:txBody>
                    <a:bodyPr/>
                    <a:lstStyle/>
                    <a:p>
                      <a:r>
                        <a:rPr kumimoji="1" lang="en-US" altLang="ja-JP" dirty="0" smtClean="0"/>
                        <a:t>~220</a:t>
                      </a:r>
                      <a:r>
                        <a:rPr kumimoji="1" lang="en-US" altLang="ja-JP" baseline="0" dirty="0" smtClean="0"/>
                        <a:t> kV</a:t>
                      </a:r>
                      <a:endParaRPr kumimoji="1" lang="ja-JP" altLang="en-US" dirty="0"/>
                    </a:p>
                  </a:txBody>
                  <a:tcPr/>
                </a:tc>
              </a:tr>
            </a:tbl>
          </a:graphicData>
        </a:graphic>
      </p:graphicFrame>
      <p:sp>
        <p:nvSpPr>
          <p:cNvPr id="6" name="テキスト ボックス 5"/>
          <p:cNvSpPr txBox="1"/>
          <p:nvPr/>
        </p:nvSpPr>
        <p:spPr>
          <a:xfrm>
            <a:off x="690246" y="4978604"/>
            <a:ext cx="8128998" cy="461665"/>
          </a:xfrm>
          <a:prstGeom prst="rect">
            <a:avLst/>
          </a:prstGeom>
          <a:noFill/>
        </p:spPr>
        <p:txBody>
          <a:bodyPr wrap="none" rtlCol="0">
            <a:spAutoFit/>
          </a:bodyPr>
          <a:lstStyle/>
          <a:p>
            <a:r>
              <a:rPr lang="en-US" altLang="ja-JP" sz="2400" dirty="0" smtClean="0"/>
              <a:t>Typical breakdown voltage for a 1cm gap of parallel metal plates</a:t>
            </a:r>
          </a:p>
        </p:txBody>
      </p:sp>
      <p:sp>
        <p:nvSpPr>
          <p:cNvPr id="7" name="正方形/長方形 6"/>
          <p:cNvSpPr/>
          <p:nvPr/>
        </p:nvSpPr>
        <p:spPr>
          <a:xfrm>
            <a:off x="549275" y="6334780"/>
            <a:ext cx="5020026" cy="523220"/>
          </a:xfrm>
          <a:prstGeom prst="rect">
            <a:avLst/>
          </a:prstGeom>
        </p:spPr>
        <p:txBody>
          <a:bodyPr wrap="square">
            <a:spAutoFit/>
          </a:bodyPr>
          <a:lstStyle/>
          <a:p>
            <a:r>
              <a:rPr lang="en-US" altLang="ja-JP" sz="1400" dirty="0" smtClean="0">
                <a:solidFill>
                  <a:srgbClr val="7F7F7F"/>
                </a:solidFill>
              </a:rPr>
              <a:t>From K. </a:t>
            </a:r>
            <a:r>
              <a:rPr lang="en-US" altLang="ja-JP" sz="1400" dirty="0" err="1" smtClean="0">
                <a:solidFill>
                  <a:srgbClr val="7F7F7F"/>
                </a:solidFill>
              </a:rPr>
              <a:t>Takata</a:t>
            </a:r>
            <a:r>
              <a:rPr lang="en-US" altLang="ja-JP" sz="1400" dirty="0" smtClean="0">
                <a:solidFill>
                  <a:srgbClr val="7F7F7F"/>
                </a:solidFill>
              </a:rPr>
              <a:t> “Fundamental Concepts of Particle Accelerators”</a:t>
            </a:r>
          </a:p>
          <a:p>
            <a:r>
              <a:rPr lang="en-US" altLang="ja-JP" sz="1400" dirty="0" smtClean="0">
                <a:solidFill>
                  <a:srgbClr val="7F7F7F"/>
                </a:solidFill>
              </a:rPr>
              <a:t>http://</a:t>
            </a:r>
            <a:r>
              <a:rPr lang="en-US" altLang="ja-JP" sz="1400" dirty="0" err="1" smtClean="0">
                <a:solidFill>
                  <a:srgbClr val="7F7F7F"/>
                </a:solidFill>
              </a:rPr>
              <a:t>research.kek.jp/people/takata/home.html</a:t>
            </a:r>
            <a:r>
              <a:rPr lang="ja-JP" altLang="en-US" sz="1400" dirty="0" smtClean="0">
                <a:solidFill>
                  <a:srgbClr val="7F7F7F"/>
                </a:solidFill>
              </a:rPr>
              <a:t> </a:t>
            </a:r>
            <a:endParaRPr lang="ja-JP" altLang="en-US" sz="1400" dirty="0">
              <a:solidFill>
                <a:srgbClr val="7F7F7F"/>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fontScale="90000"/>
          </a:bodyPr>
          <a:lstStyle/>
          <a:p>
            <a:r>
              <a:rPr lang="en-US" altLang="ja-JP" sz="4000" dirty="0" smtClean="0"/>
              <a:t>Drift tube: </a:t>
            </a:r>
            <a:r>
              <a:rPr lang="en-US" altLang="ja-JP" sz="2000" dirty="0" smtClean="0"/>
              <a:t>From DC to AC, Radio-Frequency Accelerators</a:t>
            </a:r>
            <a:endParaRPr lang="ja-JP" altLang="en-US" sz="2222"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10" name="テキスト ボックス 9"/>
          <p:cNvSpPr txBox="1"/>
          <p:nvPr/>
        </p:nvSpPr>
        <p:spPr>
          <a:xfrm>
            <a:off x="721659" y="1283633"/>
            <a:ext cx="8422341" cy="1938992"/>
          </a:xfrm>
          <a:prstGeom prst="rect">
            <a:avLst/>
          </a:prstGeom>
          <a:noFill/>
        </p:spPr>
        <p:txBody>
          <a:bodyPr wrap="square" rtlCol="0">
            <a:spAutoFit/>
          </a:bodyPr>
          <a:lstStyle/>
          <a:p>
            <a:r>
              <a:rPr kumimoji="1" lang="en-US" altLang="ja-JP" sz="2400" dirty="0" smtClean="0"/>
              <a:t>The principle of the acceleration with alternating fields was </a:t>
            </a:r>
            <a:r>
              <a:rPr lang="en-US" altLang="ja-JP" sz="2400" dirty="0" smtClean="0"/>
              <a:t>proposed </a:t>
            </a:r>
            <a:r>
              <a:rPr kumimoji="1" lang="en-US" altLang="ja-JP" sz="2400" dirty="0" smtClean="0"/>
              <a:t>by </a:t>
            </a:r>
            <a:r>
              <a:rPr kumimoji="1" lang="en-US" altLang="ja-JP" sz="2400" dirty="0" err="1" smtClean="0"/>
              <a:t>G.Ising</a:t>
            </a:r>
            <a:r>
              <a:rPr kumimoji="1" lang="en-US" altLang="ja-JP" sz="2400" dirty="0" smtClean="0"/>
              <a:t> in 1924.</a:t>
            </a:r>
          </a:p>
          <a:p>
            <a:r>
              <a:rPr lang="en-US" altLang="ja-JP" sz="2400" dirty="0" smtClean="0"/>
              <a:t>R. </a:t>
            </a:r>
            <a:r>
              <a:rPr lang="en-US" altLang="ja-JP" sz="2400" dirty="0" err="1" smtClean="0"/>
              <a:t>Wideröe</a:t>
            </a:r>
            <a:r>
              <a:rPr lang="en-US" altLang="ja-JP" sz="2400" dirty="0" smtClean="0"/>
              <a:t> accelerated alkali ions (K+, Na+) up to 50 </a:t>
            </a:r>
            <a:r>
              <a:rPr lang="en-US" altLang="ja-JP" sz="2400" dirty="0" err="1" smtClean="0"/>
              <a:t>keV</a:t>
            </a:r>
            <a:r>
              <a:rPr lang="en-US" altLang="ja-JP" sz="2400" dirty="0" smtClean="0"/>
              <a:t> (25kV ×2) using the accelerator based on alternating fields (1 MHz) and drift tubes in 1928.</a:t>
            </a:r>
          </a:p>
        </p:txBody>
      </p:sp>
      <p:pic>
        <p:nvPicPr>
          <p:cNvPr id="11" name="図 10"/>
          <p:cNvPicPr>
            <a:picLocks noChangeAspect="1"/>
          </p:cNvPicPr>
          <p:nvPr/>
        </p:nvPicPr>
        <p:blipFill>
          <a:blip r:embed="rId2"/>
          <a:stretch>
            <a:fillRect/>
          </a:stretch>
        </p:blipFill>
        <p:spPr>
          <a:xfrm>
            <a:off x="2649173" y="4182023"/>
            <a:ext cx="3970780" cy="2174327"/>
          </a:xfrm>
          <a:prstGeom prst="rect">
            <a:avLst/>
          </a:prstGeom>
        </p:spPr>
      </p:pic>
      <p:sp>
        <p:nvSpPr>
          <p:cNvPr id="17" name="角丸四角形 16"/>
          <p:cNvSpPr/>
          <p:nvPr/>
        </p:nvSpPr>
        <p:spPr>
          <a:xfrm>
            <a:off x="1841500" y="3222625"/>
            <a:ext cx="5321300" cy="769196"/>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000" dirty="0" smtClean="0">
                <a:solidFill>
                  <a:srgbClr val="000000"/>
                </a:solidFill>
              </a:rPr>
              <a:t>The particles must be </a:t>
            </a:r>
            <a:r>
              <a:rPr lang="en-US" altLang="ja-JP" sz="2000" dirty="0" smtClean="0">
                <a:solidFill>
                  <a:srgbClr val="0000FF"/>
                </a:solidFill>
              </a:rPr>
              <a:t>synchronized </a:t>
            </a:r>
            <a:r>
              <a:rPr lang="en-US" altLang="ja-JP" sz="2000" dirty="0" smtClean="0">
                <a:solidFill>
                  <a:schemeClr val="tx1"/>
                </a:solidFill>
              </a:rPr>
              <a:t>wi</a:t>
            </a:r>
            <a:r>
              <a:rPr lang="en-US" altLang="ja-JP" sz="2000" dirty="0" smtClean="0">
                <a:solidFill>
                  <a:srgbClr val="000000"/>
                </a:solidFill>
              </a:rPr>
              <a:t>th the </a:t>
            </a:r>
            <a:r>
              <a:rPr lang="en-US" altLang="ja-JP" sz="2000" dirty="0" err="1" smtClean="0">
                <a:solidFill>
                  <a:srgbClr val="000000"/>
                </a:solidFill>
              </a:rPr>
              <a:t>rf</a:t>
            </a:r>
            <a:r>
              <a:rPr lang="en-US" altLang="ja-JP" sz="2000" dirty="0" smtClean="0">
                <a:solidFill>
                  <a:srgbClr val="000000"/>
                </a:solidFill>
              </a:rPr>
              <a:t> fields in the accelerating sections.</a:t>
            </a:r>
            <a:endParaRPr lang="ja-JP" altLang="en-US" sz="2000" dirty="0">
              <a:solidFill>
                <a:srgbClr val="000000"/>
              </a:solidFill>
            </a:endParaRPr>
          </a:p>
        </p:txBody>
      </p:sp>
      <p:cxnSp>
        <p:nvCxnSpPr>
          <p:cNvPr id="19" name="直線矢印コネクタ 18"/>
          <p:cNvCxnSpPr/>
          <p:nvPr/>
        </p:nvCxnSpPr>
        <p:spPr>
          <a:xfrm rot="5400000">
            <a:off x="3934983" y="4301936"/>
            <a:ext cx="742634" cy="12240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rot="16200000" flipH="1">
            <a:off x="5220230" y="4194832"/>
            <a:ext cx="742635" cy="33661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2" name="図 1"/>
          <p:cNvPicPr>
            <a:picLocks noChangeAspect="1"/>
          </p:cNvPicPr>
          <p:nvPr/>
        </p:nvPicPr>
        <p:blipFill>
          <a:blip r:embed="rId3"/>
          <a:stretch>
            <a:fillRect/>
          </a:stretch>
        </p:blipFill>
        <p:spPr>
          <a:xfrm>
            <a:off x="7588673" y="4157469"/>
            <a:ext cx="1206500" cy="1968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fontScale="90000"/>
          </a:bodyPr>
          <a:lstStyle/>
          <a:p>
            <a:r>
              <a:rPr lang="en-US" altLang="ja-JP" sz="4000" dirty="0" smtClean="0"/>
              <a:t>Drift tube: </a:t>
            </a:r>
            <a:r>
              <a:rPr lang="en-US" altLang="ja-JP" sz="2000" dirty="0" smtClean="0"/>
              <a:t>From DC to AC, Radio-Frequency Accelerators</a:t>
            </a:r>
            <a:endParaRPr lang="ja-JP" altLang="en-US" sz="2222"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12" name="図 11"/>
          <p:cNvPicPr>
            <a:picLocks noChangeAspect="1"/>
          </p:cNvPicPr>
          <p:nvPr/>
        </p:nvPicPr>
        <p:blipFill>
          <a:blip r:embed="rId2"/>
          <a:stretch>
            <a:fillRect/>
          </a:stretch>
        </p:blipFill>
        <p:spPr>
          <a:xfrm>
            <a:off x="0" y="1709219"/>
            <a:ext cx="5321300" cy="2363077"/>
          </a:xfrm>
          <a:prstGeom prst="rect">
            <a:avLst/>
          </a:prstGeom>
        </p:spPr>
      </p:pic>
      <p:sp>
        <p:nvSpPr>
          <p:cNvPr id="13" name="角丸四角形吹き出し 12"/>
          <p:cNvSpPr/>
          <p:nvPr/>
        </p:nvSpPr>
        <p:spPr>
          <a:xfrm>
            <a:off x="316471" y="4205095"/>
            <a:ext cx="4646053" cy="1470408"/>
          </a:xfrm>
          <a:prstGeom prst="wedgeRoundRectCallout">
            <a:avLst>
              <a:gd name="adj1" fmla="val -1660"/>
              <a:gd name="adj2" fmla="val -84699"/>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schemeClr val="tx1"/>
                </a:solidFill>
              </a:rPr>
              <a:t>Prototype of linear accelerator.</a:t>
            </a:r>
          </a:p>
          <a:p>
            <a:r>
              <a:rPr lang="en-US" altLang="ja-JP" sz="2400" dirty="0" smtClean="0">
                <a:solidFill>
                  <a:schemeClr val="tx1"/>
                </a:solidFill>
              </a:rPr>
              <a:t>The idea of </a:t>
            </a:r>
            <a:r>
              <a:rPr lang="en-US" altLang="ja-JP" sz="2400" dirty="0" err="1" smtClean="0">
                <a:solidFill>
                  <a:schemeClr val="tx1"/>
                </a:solidFill>
              </a:rPr>
              <a:t>rf</a:t>
            </a:r>
            <a:r>
              <a:rPr lang="en-US" altLang="ja-JP" sz="2400" dirty="0" smtClean="0">
                <a:solidFill>
                  <a:schemeClr val="tx1"/>
                </a:solidFill>
              </a:rPr>
              <a:t> acceleration is also used by </a:t>
            </a:r>
            <a:r>
              <a:rPr lang="en-US" altLang="ja-JP" sz="2400" dirty="0" smtClean="0">
                <a:solidFill>
                  <a:srgbClr val="0000FF"/>
                </a:solidFill>
              </a:rPr>
              <a:t>circular accelerators.</a:t>
            </a:r>
            <a:endParaRPr lang="ja-JP" altLang="en-US" sz="2400" dirty="0">
              <a:solidFill>
                <a:srgbClr val="0000FF"/>
              </a:solidFill>
            </a:endParaRPr>
          </a:p>
        </p:txBody>
      </p:sp>
      <p:pic>
        <p:nvPicPr>
          <p:cNvPr id="14" name="図 13"/>
          <p:cNvPicPr>
            <a:picLocks noChangeAspect="1"/>
          </p:cNvPicPr>
          <p:nvPr/>
        </p:nvPicPr>
        <p:blipFill>
          <a:blip r:embed="rId3"/>
          <a:stretch>
            <a:fillRect/>
          </a:stretch>
        </p:blipFill>
        <p:spPr>
          <a:xfrm>
            <a:off x="5554104" y="1602849"/>
            <a:ext cx="3263153" cy="1231153"/>
          </a:xfrm>
          <a:prstGeom prst="rect">
            <a:avLst/>
          </a:prstGeom>
        </p:spPr>
      </p:pic>
      <p:pic>
        <p:nvPicPr>
          <p:cNvPr id="16" name="図 15"/>
          <p:cNvPicPr>
            <a:picLocks noChangeAspect="1"/>
          </p:cNvPicPr>
          <p:nvPr/>
        </p:nvPicPr>
        <p:blipFill>
          <a:blip r:embed="rId4"/>
          <a:stretch>
            <a:fillRect/>
          </a:stretch>
        </p:blipFill>
        <p:spPr>
          <a:xfrm>
            <a:off x="5554104" y="2834002"/>
            <a:ext cx="3282080" cy="1238294"/>
          </a:xfrm>
          <a:prstGeom prst="rect">
            <a:avLst/>
          </a:prstGeom>
        </p:spPr>
      </p:pic>
      <p:pic>
        <p:nvPicPr>
          <p:cNvPr id="18" name="図 17"/>
          <p:cNvPicPr>
            <a:picLocks noChangeAspect="1"/>
          </p:cNvPicPr>
          <p:nvPr/>
        </p:nvPicPr>
        <p:blipFill>
          <a:blip r:embed="rId5"/>
          <a:stretch>
            <a:fillRect/>
          </a:stretch>
        </p:blipFill>
        <p:spPr>
          <a:xfrm>
            <a:off x="5554104" y="4164205"/>
            <a:ext cx="3282080" cy="1238294"/>
          </a:xfrm>
          <a:prstGeom prst="rect">
            <a:avLst/>
          </a:prstGeom>
        </p:spPr>
      </p:pic>
      <p:sp>
        <p:nvSpPr>
          <p:cNvPr id="20" name="テキスト ボックス 19"/>
          <p:cNvSpPr txBox="1"/>
          <p:nvPr/>
        </p:nvSpPr>
        <p:spPr>
          <a:xfrm>
            <a:off x="1670617" y="5675503"/>
            <a:ext cx="6186309" cy="461665"/>
          </a:xfrm>
          <a:prstGeom prst="rect">
            <a:avLst/>
          </a:prstGeom>
          <a:noFill/>
        </p:spPr>
        <p:txBody>
          <a:bodyPr wrap="none" rtlCol="0">
            <a:spAutoFit/>
          </a:bodyPr>
          <a:lstStyle/>
          <a:p>
            <a:r>
              <a:rPr kumimoji="1" lang="en-US" altLang="ja-JP" sz="2400" dirty="0" smtClean="0"/>
              <a:t>Need longer tubes and gaps as energy increases.</a:t>
            </a:r>
          </a:p>
        </p:txBody>
      </p:sp>
      <p:sp>
        <p:nvSpPr>
          <p:cNvPr id="21" name="正方形/長方形 20"/>
          <p:cNvSpPr/>
          <p:nvPr/>
        </p:nvSpPr>
        <p:spPr>
          <a:xfrm>
            <a:off x="2454148" y="1233517"/>
            <a:ext cx="4275529" cy="461665"/>
          </a:xfrm>
          <a:prstGeom prst="rect">
            <a:avLst/>
          </a:prstGeom>
        </p:spPr>
        <p:txBody>
          <a:bodyPr wrap="none">
            <a:spAutoFit/>
          </a:bodyPr>
          <a:lstStyle/>
          <a:p>
            <a:r>
              <a:rPr lang="en-US" altLang="ja-JP" sz="2400" dirty="0" smtClean="0"/>
              <a:t>Concept of </a:t>
            </a:r>
            <a:r>
              <a:rPr lang="en-US" altLang="ja-JP" sz="2400" dirty="0" err="1" smtClean="0"/>
              <a:t>Wideröe</a:t>
            </a:r>
            <a:r>
              <a:rPr lang="en-US" altLang="ja-JP" sz="2400" dirty="0" smtClean="0"/>
              <a:t> accelerator</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fontScale="90000"/>
          </a:bodyPr>
          <a:lstStyle/>
          <a:p>
            <a:r>
              <a:rPr lang="en-US" altLang="ja-JP" sz="4000" dirty="0" smtClean="0"/>
              <a:t>Cyclotron: </a:t>
            </a:r>
            <a:r>
              <a:rPr lang="en-US" altLang="ja-JP" sz="2000" dirty="0" smtClean="0"/>
              <a:t>From DC to AC, Radio-Frequency Accelerators</a:t>
            </a:r>
            <a:endParaRPr lang="ja-JP" altLang="en-US" sz="2222"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17" name="図 16"/>
          <p:cNvPicPr>
            <a:picLocks noChangeAspect="1"/>
          </p:cNvPicPr>
          <p:nvPr/>
        </p:nvPicPr>
        <p:blipFill>
          <a:blip r:embed="rId2"/>
          <a:stretch>
            <a:fillRect/>
          </a:stretch>
        </p:blipFill>
        <p:spPr>
          <a:xfrm>
            <a:off x="3326736" y="2005753"/>
            <a:ext cx="2261264" cy="2408938"/>
          </a:xfrm>
          <a:prstGeom prst="rect">
            <a:avLst/>
          </a:prstGeom>
          <a:effectLst/>
        </p:spPr>
      </p:pic>
      <p:sp>
        <p:nvSpPr>
          <p:cNvPr id="22" name="角丸四角形吹き出し 21"/>
          <p:cNvSpPr/>
          <p:nvPr/>
        </p:nvSpPr>
        <p:spPr>
          <a:xfrm>
            <a:off x="5588000" y="1285875"/>
            <a:ext cx="3352800" cy="2286000"/>
          </a:xfrm>
          <a:prstGeom prst="wedgeRoundRectCallout">
            <a:avLst>
              <a:gd name="adj1" fmla="val -60249"/>
              <a:gd name="adj2" fmla="val 18122"/>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srgbClr val="000000"/>
                </a:solidFill>
              </a:rPr>
              <a:t>(1) A cyclotron consists of two large dipole magnets (Ds) designed to produce a semi-circular region of uniform magnetic field.</a:t>
            </a:r>
          </a:p>
        </p:txBody>
      </p:sp>
      <p:sp>
        <p:nvSpPr>
          <p:cNvPr id="23" name="角丸四角形吹き出し 22"/>
          <p:cNvSpPr/>
          <p:nvPr/>
        </p:nvSpPr>
        <p:spPr>
          <a:xfrm>
            <a:off x="142875" y="1142999"/>
            <a:ext cx="4073525" cy="1444625"/>
          </a:xfrm>
          <a:prstGeom prst="wedgeRoundRectCallout">
            <a:avLst>
              <a:gd name="adj1" fmla="val 55582"/>
              <a:gd name="adj2" fmla="val 39728"/>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srgbClr val="000000"/>
                </a:solidFill>
              </a:rPr>
              <a:t>(2) An oscillating voltage is applied to produce an electric field across the gap between two Ds. </a:t>
            </a:r>
            <a:endParaRPr kumimoji="1" lang="ja-JP" altLang="en-US" sz="2400" dirty="0">
              <a:solidFill>
                <a:srgbClr val="000000"/>
              </a:solidFill>
            </a:endParaRPr>
          </a:p>
        </p:txBody>
      </p:sp>
      <p:sp>
        <p:nvSpPr>
          <p:cNvPr id="24" name="角丸四角形吹き出し 23"/>
          <p:cNvSpPr/>
          <p:nvPr/>
        </p:nvSpPr>
        <p:spPr>
          <a:xfrm>
            <a:off x="5411748" y="4286250"/>
            <a:ext cx="3529052" cy="1863544"/>
          </a:xfrm>
          <a:prstGeom prst="wedgeRoundRectCallout">
            <a:avLst>
              <a:gd name="adj1" fmla="val -73353"/>
              <a:gd name="adj2" fmla="val -102319"/>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srgbClr val="000000"/>
                </a:solidFill>
              </a:rPr>
              <a:t>(3) Particles injected into the magnetic field region of a D trace out a semicircular path until they reach the gap. </a:t>
            </a:r>
            <a:endParaRPr kumimoji="1" lang="ja-JP" altLang="en-US" sz="2400" dirty="0">
              <a:solidFill>
                <a:srgbClr val="000000"/>
              </a:solidFill>
            </a:endParaRPr>
          </a:p>
        </p:txBody>
      </p:sp>
      <p:sp>
        <p:nvSpPr>
          <p:cNvPr id="25" name="角丸四角形吹き出し 24"/>
          <p:cNvSpPr/>
          <p:nvPr/>
        </p:nvSpPr>
        <p:spPr>
          <a:xfrm>
            <a:off x="1198852" y="4733382"/>
            <a:ext cx="3399591" cy="1416412"/>
          </a:xfrm>
          <a:prstGeom prst="wedgeRoundRectCallout">
            <a:avLst>
              <a:gd name="adj1" fmla="val 49528"/>
              <a:gd name="adj2" fmla="val -76852"/>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srgbClr val="000000"/>
                </a:solidFill>
              </a:rPr>
              <a:t>(4) The electric field in the gap then accelerates the particles as they pass across it. </a:t>
            </a:r>
            <a:endParaRPr lang="ja-JP" altLang="en-US" sz="2400" dirty="0">
              <a:solidFill>
                <a:srgbClr val="000000"/>
              </a:solidFill>
            </a:endParaRPr>
          </a:p>
        </p:txBody>
      </p:sp>
      <p:sp>
        <p:nvSpPr>
          <p:cNvPr id="26" name="大波 25"/>
          <p:cNvSpPr/>
          <p:nvPr/>
        </p:nvSpPr>
        <p:spPr>
          <a:xfrm rot="21000000">
            <a:off x="551418" y="2969520"/>
            <a:ext cx="2705100" cy="1321829"/>
          </a:xfrm>
          <a:prstGeom prst="wave">
            <a:avLst/>
          </a:prstGeom>
          <a:solidFill>
            <a:srgbClr val="FFD9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smtClean="0">
                <a:solidFill>
                  <a:srgbClr val="000000"/>
                </a:solidFill>
              </a:rPr>
              <a:t>Lorentz Force   </a:t>
            </a:r>
          </a:p>
          <a:p>
            <a:pPr algn="ctr"/>
            <a:r>
              <a:rPr lang="en-US" altLang="ja-JP" sz="2400" i="1" dirty="0" smtClean="0">
                <a:solidFill>
                  <a:srgbClr val="000000"/>
                </a:solidFill>
              </a:rPr>
              <a:t>F</a:t>
            </a:r>
            <a:r>
              <a:rPr lang="en-US" altLang="ja-JP" sz="2400" dirty="0" smtClean="0">
                <a:solidFill>
                  <a:srgbClr val="000000"/>
                </a:solidFill>
              </a:rPr>
              <a:t> = </a:t>
            </a:r>
            <a:r>
              <a:rPr lang="en-US" altLang="ja-JP" sz="2400" i="1" dirty="0" err="1" smtClean="0">
                <a:solidFill>
                  <a:srgbClr val="000000"/>
                </a:solidFill>
              </a:rPr>
              <a:t>q</a:t>
            </a:r>
            <a:r>
              <a:rPr lang="en-US" altLang="ja-JP" sz="2400" i="1" dirty="0" smtClean="0">
                <a:solidFill>
                  <a:srgbClr val="000000"/>
                </a:solidFill>
              </a:rPr>
              <a:t> </a:t>
            </a:r>
            <a:r>
              <a:rPr lang="en-US" altLang="ja-JP" sz="2400" i="1" dirty="0" err="1" smtClean="0">
                <a:solidFill>
                  <a:srgbClr val="000000"/>
                </a:solidFill>
              </a:rPr>
              <a:t>v</a:t>
            </a:r>
            <a:r>
              <a:rPr lang="en-US" altLang="ja-JP" sz="2400" dirty="0" smtClean="0">
                <a:solidFill>
                  <a:srgbClr val="000000"/>
                </a:solidFill>
              </a:rPr>
              <a:t> × </a:t>
            </a:r>
            <a:r>
              <a:rPr lang="en-US" altLang="ja-JP" sz="2400" i="1" dirty="0" smtClean="0">
                <a:solidFill>
                  <a:srgbClr val="000000"/>
                </a:solidFill>
              </a:rPr>
              <a:t>B</a:t>
            </a:r>
            <a:r>
              <a:rPr lang="en-US" altLang="ja-JP" sz="2400" dirty="0" smtClean="0">
                <a:solidFill>
                  <a:srgbClr val="000000"/>
                </a:solidFill>
              </a:rPr>
              <a:t> </a:t>
            </a:r>
            <a:endParaRPr kumimoji="1" lang="ja-JP" altLang="en-US"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64457" y="1143000"/>
            <a:ext cx="8768417" cy="5139868"/>
          </a:xfrm>
          <a:prstGeom prst="rect">
            <a:avLst/>
          </a:prstGeom>
        </p:spPr>
        <p:txBody>
          <a:bodyPr wrap="square">
            <a:spAutoFit/>
          </a:bodyPr>
          <a:lstStyle/>
          <a:p>
            <a:r>
              <a:rPr lang="en-US" altLang="ja-JP" sz="2000" dirty="0" smtClean="0"/>
              <a:t>Suppose a </a:t>
            </a:r>
            <a:r>
              <a:rPr lang="en-US" altLang="ja-JP" sz="2000" dirty="0" smtClean="0">
                <a:solidFill>
                  <a:srgbClr val="0000FF"/>
                </a:solidFill>
              </a:rPr>
              <a:t>uniform</a:t>
            </a:r>
            <a:r>
              <a:rPr lang="en-US" altLang="ja-JP" sz="2000" dirty="0" smtClean="0"/>
              <a:t> magnetic induction B  is applied perpendicular to the velocity </a:t>
            </a:r>
            <a:r>
              <a:rPr lang="en-US" altLang="ja-JP" sz="2000" i="1" dirty="0" smtClean="0"/>
              <a:t>v</a:t>
            </a:r>
            <a:r>
              <a:rPr lang="en-US" altLang="ja-JP" sz="2000" dirty="0" smtClean="0"/>
              <a:t> of a particle with mass </a:t>
            </a:r>
            <a:r>
              <a:rPr lang="en-US" altLang="ja-JP" sz="2000" i="1" dirty="0" smtClean="0"/>
              <a:t>m</a:t>
            </a:r>
            <a:r>
              <a:rPr lang="en-US" altLang="ja-JP" sz="2000" dirty="0" smtClean="0"/>
              <a:t>, charge </a:t>
            </a:r>
            <a:r>
              <a:rPr lang="en-US" altLang="ja-JP" sz="2000" i="1" dirty="0" smtClean="0"/>
              <a:t>q</a:t>
            </a:r>
            <a:r>
              <a:rPr lang="en-US" altLang="ja-JP" sz="2000" dirty="0" smtClean="0"/>
              <a:t>: </a:t>
            </a:r>
          </a:p>
          <a:p>
            <a:r>
              <a:rPr lang="en-US" altLang="ja-JP" sz="2000" dirty="0" smtClean="0"/>
              <a:t>The Lorentz Force   </a:t>
            </a:r>
            <a:r>
              <a:rPr lang="en-US" altLang="ja-JP" sz="2000" i="1" dirty="0" smtClean="0"/>
              <a:t>F</a:t>
            </a:r>
            <a:r>
              <a:rPr lang="en-US" altLang="ja-JP" sz="2000" dirty="0" smtClean="0"/>
              <a:t> = </a:t>
            </a:r>
            <a:r>
              <a:rPr lang="en-US" altLang="ja-JP" sz="2000" i="1" dirty="0" err="1" smtClean="0"/>
              <a:t>q</a:t>
            </a:r>
            <a:r>
              <a:rPr lang="en-US" altLang="ja-JP" sz="2000" i="1" dirty="0" smtClean="0"/>
              <a:t> </a:t>
            </a:r>
            <a:r>
              <a:rPr lang="en-US" altLang="ja-JP" sz="2000" i="1" dirty="0" err="1" smtClean="0"/>
              <a:t>v</a:t>
            </a:r>
            <a:r>
              <a:rPr lang="en-US" altLang="ja-JP" sz="2000" dirty="0" smtClean="0"/>
              <a:t> × </a:t>
            </a:r>
            <a:r>
              <a:rPr lang="en-US" altLang="ja-JP" sz="2000" i="1" dirty="0" smtClean="0"/>
              <a:t>B</a:t>
            </a:r>
            <a:r>
              <a:rPr lang="en-US" altLang="ja-JP" sz="2000" dirty="0" smtClean="0"/>
              <a:t> produces a circular track.</a:t>
            </a:r>
          </a:p>
          <a:p>
            <a:r>
              <a:rPr lang="en-US" altLang="ja-JP" sz="2000" dirty="0" smtClean="0"/>
              <a:t>Force, </a:t>
            </a:r>
            <a:r>
              <a:rPr lang="en-US" altLang="ja-JP" sz="2000" dirty="0"/>
              <a:t>r</a:t>
            </a:r>
            <a:r>
              <a:rPr lang="en-US" altLang="ja-JP" sz="2000" dirty="0" smtClean="0"/>
              <a:t>elationship between momentum </a:t>
            </a:r>
            <a:r>
              <a:rPr lang="en-US" altLang="ja-JP" sz="2000" i="1" dirty="0" smtClean="0"/>
              <a:t>p</a:t>
            </a:r>
            <a:r>
              <a:rPr lang="en-US" altLang="ja-JP" sz="2000" dirty="0" smtClean="0"/>
              <a:t> and radius </a:t>
            </a:r>
            <a:r>
              <a:rPr lang="en-US" altLang="ja-JP" sz="2000" i="1" dirty="0" smtClean="0">
                <a:latin typeface="Symbol" charset="2"/>
                <a:cs typeface="Symbol" charset="2"/>
              </a:rPr>
              <a:t>r</a:t>
            </a:r>
            <a:r>
              <a:rPr lang="en-US" altLang="ja-JP" sz="2000" dirty="0" smtClean="0"/>
              <a:t>:</a:t>
            </a:r>
          </a:p>
          <a:p>
            <a:endParaRPr lang="en-US" altLang="ja-JP" sz="2000" dirty="0" smtClean="0"/>
          </a:p>
          <a:p>
            <a:r>
              <a:rPr lang="en-US" altLang="ja-JP" sz="2400" i="1" dirty="0" smtClean="0"/>
              <a:t>F = </a:t>
            </a:r>
            <a:r>
              <a:rPr lang="en-US" altLang="ja-JP" sz="2400" i="1" dirty="0" err="1" smtClean="0"/>
              <a:t>qvB</a:t>
            </a:r>
            <a:endParaRPr lang="en-US" altLang="ja-JP" sz="2400" i="1" dirty="0" smtClean="0"/>
          </a:p>
          <a:p>
            <a:r>
              <a:rPr lang="en-US" altLang="ja-JP" sz="2400" i="1" dirty="0" smtClean="0"/>
              <a:t>p=</a:t>
            </a:r>
            <a:r>
              <a:rPr lang="ja-JP" altLang="en-US" sz="2400" i="1" dirty="0" smtClean="0"/>
              <a:t>　</a:t>
            </a:r>
            <a:r>
              <a:rPr lang="en-US" altLang="ja-JP" sz="2400" i="1" dirty="0" err="1" smtClean="0"/>
              <a:t>qB</a:t>
            </a:r>
            <a:r>
              <a:rPr lang="en-US" altLang="ja-JP" sz="2400" i="1" dirty="0" err="1" smtClean="0">
                <a:latin typeface="Symbol" charset="2"/>
                <a:cs typeface="Symbol" charset="2"/>
              </a:rPr>
              <a:t>r</a:t>
            </a:r>
            <a:r>
              <a:rPr lang="en-US" altLang="ja-JP" sz="2400" i="1" dirty="0" smtClean="0">
                <a:latin typeface="Symbol" charset="2"/>
                <a:cs typeface="Symbol" charset="2"/>
              </a:rPr>
              <a:t> </a:t>
            </a:r>
            <a:r>
              <a:rPr lang="en-US" altLang="ja-JP" sz="2400" dirty="0" smtClean="0">
                <a:cs typeface="Symbol" charset="2"/>
              </a:rPr>
              <a:t>(since </a:t>
            </a:r>
            <a:r>
              <a:rPr lang="en-US" altLang="ja-JP" sz="2400" i="1" dirty="0" smtClean="0">
                <a:cs typeface="Symbol" charset="2"/>
              </a:rPr>
              <a:t>mv</a:t>
            </a:r>
            <a:r>
              <a:rPr lang="en-US" altLang="ja-JP" sz="2400" i="1" baseline="30000" dirty="0" smtClean="0">
                <a:cs typeface="Symbol" charset="2"/>
              </a:rPr>
              <a:t>2</a:t>
            </a:r>
            <a:r>
              <a:rPr lang="en-US" altLang="ja-JP" sz="2400" i="1" dirty="0" smtClean="0">
                <a:cs typeface="Symbol" charset="2"/>
              </a:rPr>
              <a:t>/</a:t>
            </a:r>
            <a:r>
              <a:rPr lang="en-US" altLang="ja-JP" sz="2400" i="1" dirty="0" smtClean="0">
                <a:latin typeface="Symbol" charset="2"/>
                <a:cs typeface="Symbol" charset="2"/>
              </a:rPr>
              <a:t>r</a:t>
            </a:r>
            <a:r>
              <a:rPr lang="en-US" altLang="ja-JP" sz="2400" i="1" dirty="0" smtClean="0">
                <a:cs typeface="Symbol" charset="2"/>
              </a:rPr>
              <a:t>=</a:t>
            </a:r>
            <a:r>
              <a:rPr lang="en-US" altLang="ja-JP" sz="2400" i="1" dirty="0" err="1" smtClean="0">
                <a:cs typeface="Symbol" charset="2"/>
              </a:rPr>
              <a:t>qvB</a:t>
            </a:r>
            <a:r>
              <a:rPr lang="en-US" altLang="ja-JP" sz="2400" i="1" dirty="0" smtClean="0">
                <a:cs typeface="Symbol" charset="2"/>
              </a:rPr>
              <a:t> </a:t>
            </a:r>
            <a:r>
              <a:rPr lang="en-US" altLang="ja-JP" sz="2400" dirty="0" smtClean="0">
                <a:cs typeface="Symbol" charset="2"/>
              </a:rPr>
              <a:t>)</a:t>
            </a:r>
            <a:endParaRPr lang="en-US" altLang="ja-JP" sz="2400" dirty="0" smtClean="0">
              <a:latin typeface="Symbol" charset="2"/>
              <a:cs typeface="Symbol" charset="2"/>
            </a:endParaRPr>
          </a:p>
          <a:p>
            <a:endParaRPr lang="en-US" altLang="ja-JP" sz="2000" dirty="0" smtClean="0">
              <a:cs typeface="Symbol" charset="2"/>
            </a:endParaRPr>
          </a:p>
          <a:p>
            <a:r>
              <a:rPr lang="en-US" altLang="ja-JP" sz="2000" dirty="0" smtClean="0">
                <a:cs typeface="Symbol" charset="2"/>
              </a:rPr>
              <a:t>and </a:t>
            </a:r>
            <a:r>
              <a:rPr lang="en-US" altLang="ja-JP" sz="2000" dirty="0"/>
              <a:t>f</a:t>
            </a:r>
            <a:r>
              <a:rPr lang="en-US" altLang="ja-JP" sz="2000" dirty="0" smtClean="0"/>
              <a:t>or non-relativistic case:</a:t>
            </a:r>
          </a:p>
          <a:p>
            <a:r>
              <a:rPr lang="en-US" altLang="ja-JP" sz="2400" i="1" dirty="0" smtClean="0">
                <a:cs typeface="Symbol" charset="2"/>
              </a:rPr>
              <a:t>		p=mv</a:t>
            </a:r>
          </a:p>
          <a:p>
            <a:endParaRPr lang="en-US" altLang="ja-JP" sz="2400" dirty="0" smtClean="0"/>
          </a:p>
          <a:p>
            <a:r>
              <a:rPr lang="en-US" altLang="ja-JP" sz="2000" dirty="0" smtClean="0"/>
              <a:t>We obtain cyclotron frequency and radius as:</a:t>
            </a:r>
          </a:p>
          <a:p>
            <a:endParaRPr lang="en-US" altLang="ja-JP" sz="2400" dirty="0" smtClean="0"/>
          </a:p>
          <a:p>
            <a:r>
              <a:rPr lang="en-US" altLang="ja-JP" sz="2400" i="1" dirty="0" err="1" smtClean="0">
                <a:cs typeface="Symbol" charset="2"/>
              </a:rPr>
              <a:t>f</a:t>
            </a:r>
            <a:r>
              <a:rPr lang="en-US" altLang="ja-JP" sz="2400" i="1" baseline="-25000" dirty="0" err="1" smtClean="0">
                <a:cs typeface="Symbol" charset="2"/>
              </a:rPr>
              <a:t>rev</a:t>
            </a:r>
            <a:r>
              <a:rPr lang="en-US" altLang="ja-JP" sz="2400" i="1" dirty="0" smtClean="0">
                <a:cs typeface="Symbol" charset="2"/>
              </a:rPr>
              <a:t>=v/2</a:t>
            </a:r>
            <a:r>
              <a:rPr lang="en-US" altLang="ja-JP" sz="2400" i="1" dirty="0" smtClean="0">
                <a:latin typeface="Symbol" charset="2"/>
                <a:cs typeface="Symbol" charset="2"/>
              </a:rPr>
              <a:t>pr</a:t>
            </a:r>
            <a:r>
              <a:rPr lang="en-US" altLang="ja-JP" sz="2400" i="1" dirty="0" smtClean="0">
                <a:cs typeface="Symbol" charset="2"/>
              </a:rPr>
              <a:t>=qB/2</a:t>
            </a:r>
            <a:r>
              <a:rPr lang="en-US" altLang="ja-JP" sz="2400" i="1" dirty="0" smtClean="0">
                <a:latin typeface="Symbol" charset="2"/>
                <a:cs typeface="Symbol" charset="2"/>
              </a:rPr>
              <a:t>p</a:t>
            </a:r>
            <a:r>
              <a:rPr lang="en-US" altLang="ja-JP" sz="2400" i="1" dirty="0" smtClean="0">
                <a:cs typeface="Symbol" charset="2"/>
              </a:rPr>
              <a:t>m        </a:t>
            </a:r>
            <a:r>
              <a:rPr lang="en-US" altLang="ja-JP" sz="2400" dirty="0" smtClean="0">
                <a:solidFill>
                  <a:srgbClr val="0000FF"/>
                </a:solidFill>
                <a:cs typeface="Symbol" charset="2"/>
              </a:rPr>
              <a:t>Frequency is independent of velocity</a:t>
            </a:r>
          </a:p>
          <a:p>
            <a:r>
              <a:rPr lang="en-US" altLang="ja-JP" sz="2400" i="1" dirty="0" smtClean="0">
                <a:latin typeface="Symbol" charset="2"/>
                <a:cs typeface="Symbol" charset="2"/>
              </a:rPr>
              <a:t>r</a:t>
            </a:r>
            <a:r>
              <a:rPr lang="en-US" altLang="ja-JP" sz="2400" i="1" dirty="0" smtClean="0">
                <a:cs typeface="Symbol" charset="2"/>
              </a:rPr>
              <a:t> = mv/</a:t>
            </a:r>
            <a:r>
              <a:rPr lang="en-US" altLang="ja-JP" sz="2400" i="1" dirty="0" err="1" smtClean="0">
                <a:cs typeface="Symbol" charset="2"/>
              </a:rPr>
              <a:t>qB</a:t>
            </a:r>
            <a:r>
              <a:rPr lang="en-US" altLang="ja-JP" sz="2400" i="1" dirty="0" smtClean="0">
                <a:cs typeface="Symbol" charset="2"/>
              </a:rPr>
              <a:t>                     </a:t>
            </a:r>
            <a:r>
              <a:rPr lang="en-US" altLang="ja-JP" sz="2400" dirty="0" smtClean="0">
                <a:cs typeface="Symbol" charset="2"/>
              </a:rPr>
              <a:t>and</a:t>
            </a:r>
            <a:r>
              <a:rPr lang="en-US" altLang="ja-JP" sz="2400" i="1" dirty="0" smtClean="0">
                <a:cs typeface="Symbol" charset="2"/>
              </a:rPr>
              <a:t> </a:t>
            </a:r>
            <a:r>
              <a:rPr lang="en-US" altLang="ja-JP" sz="2400" dirty="0" smtClean="0">
                <a:solidFill>
                  <a:srgbClr val="0000FF"/>
                </a:solidFill>
                <a:cs typeface="Symbol" charset="2"/>
              </a:rPr>
              <a:t>radius is proportional to velocity</a:t>
            </a:r>
            <a:endParaRPr lang="en-US" altLang="ja-JP" sz="2400" i="1" dirty="0" smtClean="0">
              <a:solidFill>
                <a:srgbClr val="0000FF"/>
              </a:solidFill>
              <a:cs typeface="Symbol" charset="2"/>
            </a:endParaRPr>
          </a:p>
        </p:txBody>
      </p:sp>
      <p:pic>
        <p:nvPicPr>
          <p:cNvPr id="11" name="図 10"/>
          <p:cNvPicPr>
            <a:picLocks noChangeAspect="1"/>
          </p:cNvPicPr>
          <p:nvPr/>
        </p:nvPicPr>
        <p:blipFill>
          <a:blip r:embed="rId2"/>
          <a:stretch>
            <a:fillRect/>
          </a:stretch>
        </p:blipFill>
        <p:spPr>
          <a:xfrm>
            <a:off x="7193713" y="1700390"/>
            <a:ext cx="1175587" cy="1252360"/>
          </a:xfrm>
          <a:prstGeom prst="rect">
            <a:avLst/>
          </a:prstGeom>
        </p:spPr>
      </p:pic>
      <p:pic>
        <p:nvPicPr>
          <p:cNvPr id="12" name="図 11"/>
          <p:cNvPicPr>
            <a:picLocks noChangeAspect="1"/>
          </p:cNvPicPr>
          <p:nvPr/>
        </p:nvPicPr>
        <p:blipFill>
          <a:blip r:embed="rId3"/>
          <a:stretch>
            <a:fillRect/>
          </a:stretch>
        </p:blipFill>
        <p:spPr>
          <a:xfrm>
            <a:off x="4016376" y="2583418"/>
            <a:ext cx="2085847" cy="2038869"/>
          </a:xfrm>
          <a:prstGeom prst="rect">
            <a:avLst/>
          </a:prstGeom>
        </p:spPr>
      </p:pic>
      <p:sp>
        <p:nvSpPr>
          <p:cNvPr id="9" name="タイトル 8"/>
          <p:cNvSpPr>
            <a:spLocks noGrp="1"/>
          </p:cNvSpPr>
          <p:nvPr>
            <p:ph type="title"/>
          </p:nvPr>
        </p:nvSpPr>
        <p:spPr/>
        <p:txBody>
          <a:bodyPr>
            <a:normAutofit/>
          </a:bodyPr>
          <a:lstStyle/>
          <a:p>
            <a:r>
              <a:rPr lang="en-US" altLang="ja-JP" sz="3600" dirty="0" smtClean="0"/>
              <a:t>Cyclotron: </a:t>
            </a:r>
            <a:r>
              <a:rPr lang="en-US" altLang="ja-JP" sz="2000" dirty="0" smtClean="0"/>
              <a:t>Frequency and orbit radius how it works.</a:t>
            </a:r>
            <a:endParaRPr lang="ja-JP" altLang="en-US" sz="2222"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14" name="正方形/長方形 13"/>
          <p:cNvSpPr/>
          <p:nvPr/>
        </p:nvSpPr>
        <p:spPr>
          <a:xfrm>
            <a:off x="5991097" y="3206751"/>
            <a:ext cx="3041777" cy="180866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000" dirty="0" smtClean="0">
                <a:solidFill>
                  <a:srgbClr val="000000"/>
                </a:solidFill>
              </a:rPr>
              <a:t>The particles can be excited at a </a:t>
            </a:r>
            <a:r>
              <a:rPr lang="en-US" altLang="ja-JP" sz="2000" dirty="0" smtClean="0">
                <a:solidFill>
                  <a:srgbClr val="0000FF"/>
                </a:solidFill>
              </a:rPr>
              <a:t>fixed</a:t>
            </a:r>
            <a:r>
              <a:rPr lang="en-US" altLang="ja-JP" sz="2000" dirty="0" smtClean="0">
                <a:solidFill>
                  <a:srgbClr val="000000"/>
                </a:solidFill>
              </a:rPr>
              <a:t> </a:t>
            </a:r>
            <a:r>
              <a:rPr lang="en-US" altLang="ja-JP" sz="2000" dirty="0" err="1" smtClean="0">
                <a:solidFill>
                  <a:srgbClr val="000000"/>
                </a:solidFill>
              </a:rPr>
              <a:t>rf</a:t>
            </a:r>
            <a:r>
              <a:rPr lang="en-US" altLang="ja-JP" sz="2000" dirty="0" smtClean="0">
                <a:solidFill>
                  <a:srgbClr val="000000"/>
                </a:solidFill>
              </a:rPr>
              <a:t> frequency and the particles will remain in resonance throughout acceleration.</a:t>
            </a:r>
            <a:endParaRPr lang="ja-JP" altLang="en-US" sz="2000" dirty="0">
              <a:solidFill>
                <a:srgbClr val="000000"/>
              </a:solidFill>
            </a:endParaRPr>
          </a:p>
        </p:txBody>
      </p:sp>
      <p:sp>
        <p:nvSpPr>
          <p:cNvPr id="4" name="テキスト ボックス 3"/>
          <p:cNvSpPr txBox="1"/>
          <p:nvPr/>
        </p:nvSpPr>
        <p:spPr>
          <a:xfrm>
            <a:off x="1969096" y="2583418"/>
            <a:ext cx="1758001" cy="369332"/>
          </a:xfrm>
          <a:prstGeom prst="rect">
            <a:avLst/>
          </a:prstGeom>
          <a:noFill/>
        </p:spPr>
        <p:txBody>
          <a:bodyPr wrap="none" rtlCol="0">
            <a:spAutoFit/>
          </a:bodyPr>
          <a:lstStyle/>
          <a:p>
            <a:r>
              <a:rPr lang="en-US" altLang="ja-JP" dirty="0" smtClean="0">
                <a:solidFill>
                  <a:schemeClr val="tx2">
                    <a:lumMod val="60000"/>
                    <a:lumOff val="40000"/>
                  </a:schemeClr>
                </a:solidFill>
              </a:rPr>
              <a:t>Centrifugal force</a:t>
            </a:r>
            <a:endParaRPr kumimoji="1" lang="ja-JP" altLang="en-US" dirty="0">
              <a:solidFill>
                <a:schemeClr val="tx2">
                  <a:lumMod val="60000"/>
                  <a:lumOff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a:bodyPr>
          <a:lstStyle/>
          <a:p>
            <a:r>
              <a:rPr lang="en-US" altLang="ja-JP" sz="3556" dirty="0" smtClean="0"/>
              <a:t>Cyclotron: </a:t>
            </a:r>
            <a:r>
              <a:rPr lang="en-US" altLang="ja-JP" sz="2800" dirty="0" smtClean="0">
                <a:solidFill>
                  <a:srgbClr val="FF0000"/>
                </a:solidFill>
              </a:rPr>
              <a:t>limits</a:t>
            </a:r>
            <a:endParaRPr lang="ja-JP" altLang="en-US" sz="2800" dirty="0">
              <a:solidFill>
                <a:srgbClr val="FF0000"/>
              </a:solidFill>
            </a:endParaRPr>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8" name="テキスト ボックス 7"/>
          <p:cNvSpPr txBox="1"/>
          <p:nvPr/>
        </p:nvSpPr>
        <p:spPr>
          <a:xfrm>
            <a:off x="291367" y="1206195"/>
            <a:ext cx="4610833" cy="3046988"/>
          </a:xfrm>
          <a:prstGeom prst="rect">
            <a:avLst/>
          </a:prstGeom>
          <a:noFill/>
          <a:ln>
            <a:solidFill>
              <a:srgbClr val="FF0000"/>
            </a:solidFill>
          </a:ln>
        </p:spPr>
        <p:txBody>
          <a:bodyPr wrap="square" rtlCol="0">
            <a:spAutoFit/>
          </a:bodyPr>
          <a:lstStyle/>
          <a:p>
            <a:r>
              <a:rPr kumimoji="1" lang="en-US" altLang="ja-JP" sz="2400" dirty="0" smtClean="0"/>
              <a:t>When particles become relativistic</a:t>
            </a:r>
          </a:p>
          <a:p>
            <a:r>
              <a:rPr lang="en-US" altLang="ja-JP" sz="2400" dirty="0" smtClean="0"/>
              <a:t>the mass of the particle increases as</a:t>
            </a:r>
          </a:p>
          <a:p>
            <a:endParaRPr lang="en-US" altLang="ja-JP" sz="2400" dirty="0" smtClean="0"/>
          </a:p>
          <a:p>
            <a:endParaRPr lang="en-US" altLang="ja-JP" sz="2400" dirty="0" smtClean="0"/>
          </a:p>
          <a:p>
            <a:r>
              <a:rPr lang="en-US" altLang="ja-JP" sz="2400" dirty="0" smtClean="0"/>
              <a:t> which results in</a:t>
            </a:r>
          </a:p>
          <a:p>
            <a:r>
              <a:rPr lang="en-US" altLang="ja-JP" sz="2400" dirty="0" smtClean="0"/>
              <a:t>→</a:t>
            </a:r>
            <a:r>
              <a:rPr lang="ja-JP" altLang="en-US" sz="2400" dirty="0" smtClean="0"/>
              <a:t> </a:t>
            </a:r>
            <a:r>
              <a:rPr lang="en-US" altLang="ja-JP" sz="2400" dirty="0" smtClean="0"/>
              <a:t>decrease of</a:t>
            </a:r>
            <a:r>
              <a:rPr lang="ja-JP" altLang="en-US" sz="2400" dirty="0" smtClean="0"/>
              <a:t> </a:t>
            </a:r>
            <a:r>
              <a:rPr lang="en-US" altLang="ja-JP" sz="2400" dirty="0" err="1" smtClean="0"/>
              <a:t>ω</a:t>
            </a:r>
            <a:r>
              <a:rPr lang="en-US" altLang="ja-JP" sz="2400" baseline="-25000" dirty="0" err="1" smtClean="0"/>
              <a:t>rev</a:t>
            </a:r>
            <a:r>
              <a:rPr lang="ja-JP" altLang="en-US" sz="2400" dirty="0" smtClean="0"/>
              <a:t> </a:t>
            </a:r>
            <a:endParaRPr lang="en-US" altLang="ja-JP" sz="2400" dirty="0" smtClean="0"/>
          </a:p>
          <a:p>
            <a:r>
              <a:rPr lang="en-US" altLang="ja-JP" sz="2400" dirty="0" smtClean="0"/>
              <a:t>→</a:t>
            </a:r>
            <a:r>
              <a:rPr lang="ja-JP" altLang="en-US" sz="2400" dirty="0" smtClean="0"/>
              <a:t> </a:t>
            </a:r>
            <a:r>
              <a:rPr lang="en-US" altLang="ja-JP" sz="2400" dirty="0" err="1" smtClean="0">
                <a:solidFill>
                  <a:srgbClr val="FF0000"/>
                </a:solidFill>
              </a:rPr>
              <a:t>asynchronism</a:t>
            </a:r>
            <a:r>
              <a:rPr lang="en-US" altLang="ja-JP" sz="2400" dirty="0" smtClean="0"/>
              <a:t> with RF</a:t>
            </a:r>
            <a:r>
              <a:rPr lang="ja-JP" altLang="en-US" sz="2400" dirty="0" smtClean="0"/>
              <a:t> </a:t>
            </a:r>
            <a:endParaRPr lang="en-US" altLang="ja-JP" sz="2400" dirty="0" smtClean="0"/>
          </a:p>
        </p:txBody>
      </p:sp>
      <p:sp>
        <p:nvSpPr>
          <p:cNvPr id="15" name="星 5 14"/>
          <p:cNvSpPr/>
          <p:nvPr/>
        </p:nvSpPr>
        <p:spPr>
          <a:xfrm>
            <a:off x="2806041" y="4896785"/>
            <a:ext cx="511834" cy="493236"/>
          </a:xfrm>
          <a:prstGeom prst="star5">
            <a:avLst>
              <a:gd name="adj" fmla="val 16187"/>
              <a:gd name="hf" fmla="val 105146"/>
              <a:gd name="vf" fmla="val 110557"/>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265400" y="4235859"/>
            <a:ext cx="3592600" cy="2308324"/>
          </a:xfrm>
          <a:prstGeom prst="rect">
            <a:avLst/>
          </a:prstGeom>
          <a:noFill/>
        </p:spPr>
        <p:txBody>
          <a:bodyPr wrap="none" rtlCol="0">
            <a:spAutoFit/>
          </a:bodyPr>
          <a:lstStyle/>
          <a:p>
            <a:r>
              <a:rPr kumimoji="1" lang="en-US" altLang="ja-JP" sz="2400" dirty="0" smtClean="0"/>
              <a:t>Breakthrough </a:t>
            </a:r>
            <a:r>
              <a:rPr lang="en-US" altLang="ja-JP" sz="2400" dirty="0" smtClean="0"/>
              <a:t>in 1945</a:t>
            </a:r>
            <a:endParaRPr kumimoji="1" lang="en-US" altLang="ja-JP" sz="2400" dirty="0" smtClean="0"/>
          </a:p>
          <a:p>
            <a:r>
              <a:rPr kumimoji="1" lang="en-US" altLang="ja-JP" sz="2400" dirty="0" smtClean="0"/>
              <a:t>Phase stability principle</a:t>
            </a:r>
            <a:endParaRPr kumimoji="1" lang="ja-JP" altLang="en-US" sz="2400" dirty="0" smtClean="0"/>
          </a:p>
          <a:p>
            <a:r>
              <a:rPr lang="en-US" altLang="ja-JP" sz="2400" dirty="0" smtClean="0"/>
              <a:t>Vladimir </a:t>
            </a:r>
            <a:r>
              <a:rPr lang="en-US" altLang="ja-JP" sz="2400" dirty="0" err="1" smtClean="0"/>
              <a:t>Veksler</a:t>
            </a:r>
            <a:r>
              <a:rPr lang="en-US" altLang="ja-JP" sz="2400" dirty="0" smtClean="0"/>
              <a:t> (1944) and </a:t>
            </a:r>
            <a:endParaRPr lang="ja-JP" altLang="en-US" sz="2400" dirty="0" smtClean="0"/>
          </a:p>
          <a:p>
            <a:r>
              <a:rPr lang="en-US" altLang="ja-JP" sz="2400" dirty="0" smtClean="0"/>
              <a:t>Edwin M. McMillan (1945)</a:t>
            </a:r>
          </a:p>
          <a:p>
            <a:r>
              <a:rPr lang="en-US" altLang="ja-JP" sz="2400" dirty="0" smtClean="0"/>
              <a:t>⇒</a:t>
            </a:r>
            <a:r>
              <a:rPr lang="en-US" altLang="ja-JP" sz="2400" dirty="0" smtClean="0">
                <a:solidFill>
                  <a:srgbClr val="0000FF"/>
                </a:solidFill>
              </a:rPr>
              <a:t>Synchrotron</a:t>
            </a:r>
            <a:r>
              <a:rPr lang="ja-JP" altLang="en-US" sz="2400" dirty="0" smtClean="0">
                <a:solidFill>
                  <a:srgbClr val="0000FF"/>
                </a:solidFill>
              </a:rPr>
              <a:t> </a:t>
            </a:r>
            <a:endParaRPr lang="en-US" altLang="ja-JP" sz="2400" dirty="0" smtClean="0">
              <a:solidFill>
                <a:srgbClr val="0000FF"/>
              </a:solidFill>
            </a:endParaRPr>
          </a:p>
          <a:p>
            <a:r>
              <a:rPr kumimoji="1" lang="en-US" altLang="ja-JP" sz="2000" dirty="0" smtClean="0">
                <a:solidFill>
                  <a:schemeClr val="tx2">
                    <a:lumMod val="40000"/>
                    <a:lumOff val="60000"/>
                  </a:schemeClr>
                </a:solidFill>
              </a:rPr>
              <a:t>(some slides later)</a:t>
            </a:r>
          </a:p>
        </p:txBody>
      </p:sp>
      <p:sp>
        <p:nvSpPr>
          <p:cNvPr id="19" name="雲形吹き出し 18"/>
          <p:cNvSpPr/>
          <p:nvPr/>
        </p:nvSpPr>
        <p:spPr>
          <a:xfrm>
            <a:off x="4902200" y="1142999"/>
            <a:ext cx="4041775" cy="3277525"/>
          </a:xfrm>
          <a:prstGeom prst="cloudCallout">
            <a:avLst>
              <a:gd name="adj1" fmla="val -68139"/>
              <a:gd name="adj2" fmla="val 13058"/>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solidFill>
                  <a:schemeClr val="bg1">
                    <a:lumMod val="50000"/>
                  </a:schemeClr>
                </a:solidFill>
              </a:rPr>
              <a:t>Some methods to overcome this limit tried:</a:t>
            </a:r>
          </a:p>
          <a:p>
            <a:pPr algn="ctr">
              <a:buFont typeface="Arial" pitchFamily="34" charset="0"/>
              <a:buChar char="•"/>
            </a:pPr>
            <a:r>
              <a:rPr lang="en-US" altLang="ja-JP" dirty="0" smtClean="0">
                <a:solidFill>
                  <a:schemeClr val="bg1">
                    <a:lumMod val="50000"/>
                  </a:schemeClr>
                </a:solidFill>
              </a:rPr>
              <a:t>Magnetic field distribution</a:t>
            </a:r>
          </a:p>
          <a:p>
            <a:pPr algn="ctr">
              <a:buFont typeface="Arial" pitchFamily="34" charset="0"/>
              <a:buChar char="•"/>
            </a:pPr>
            <a:r>
              <a:rPr lang="en-US" altLang="ja-JP" dirty="0" smtClean="0">
                <a:solidFill>
                  <a:schemeClr val="bg1">
                    <a:lumMod val="50000"/>
                  </a:schemeClr>
                </a:solidFill>
              </a:rPr>
              <a:t>Changing </a:t>
            </a:r>
            <a:r>
              <a:rPr lang="en-US" altLang="ja-JP" dirty="0" err="1" smtClean="0">
                <a:solidFill>
                  <a:schemeClr val="bg1">
                    <a:lumMod val="50000"/>
                  </a:schemeClr>
                </a:solidFill>
              </a:rPr>
              <a:t>rf</a:t>
            </a:r>
            <a:r>
              <a:rPr lang="en-US" altLang="ja-JP" dirty="0" smtClean="0">
                <a:solidFill>
                  <a:schemeClr val="bg1">
                    <a:lumMod val="50000"/>
                  </a:schemeClr>
                </a:solidFill>
              </a:rPr>
              <a:t> frequency with particle energy…</a:t>
            </a:r>
          </a:p>
          <a:p>
            <a:pPr algn="ctr"/>
            <a:r>
              <a:rPr lang="en-US" altLang="ja-JP" dirty="0" smtClean="0">
                <a:solidFill>
                  <a:schemeClr val="bg2">
                    <a:lumMod val="50000"/>
                  </a:schemeClr>
                </a:solidFill>
              </a:rPr>
              <a:t>But no drastic improvement beyond </a:t>
            </a:r>
          </a:p>
          <a:p>
            <a:pPr algn="ctr"/>
            <a:r>
              <a:rPr lang="en-US" altLang="ja-JP" dirty="0" smtClean="0">
                <a:solidFill>
                  <a:schemeClr val="bg2">
                    <a:lumMod val="50000"/>
                  </a:schemeClr>
                </a:solidFill>
              </a:rPr>
              <a:t>20 </a:t>
            </a:r>
            <a:r>
              <a:rPr lang="en-US" altLang="ja-JP" dirty="0" err="1" smtClean="0">
                <a:solidFill>
                  <a:schemeClr val="bg2">
                    <a:lumMod val="50000"/>
                  </a:schemeClr>
                </a:solidFill>
              </a:rPr>
              <a:t>MeV</a:t>
            </a:r>
            <a:r>
              <a:rPr lang="en-US" altLang="ja-JP" dirty="0" smtClean="0">
                <a:solidFill>
                  <a:schemeClr val="bg2">
                    <a:lumMod val="50000"/>
                  </a:schemeClr>
                </a:solidFill>
              </a:rPr>
              <a:t> with protons.</a:t>
            </a:r>
          </a:p>
        </p:txBody>
      </p:sp>
      <p:sp>
        <p:nvSpPr>
          <p:cNvPr id="21" name="テキスト ボックス 20"/>
          <p:cNvSpPr txBox="1"/>
          <p:nvPr/>
        </p:nvSpPr>
        <p:spPr>
          <a:xfrm>
            <a:off x="6794500" y="2857500"/>
            <a:ext cx="184666" cy="369332"/>
          </a:xfrm>
          <a:prstGeom prst="rect">
            <a:avLst/>
          </a:prstGeom>
          <a:noFill/>
        </p:spPr>
        <p:txBody>
          <a:bodyPr wrap="none" rtlCol="0">
            <a:spAutoFit/>
          </a:bodyPr>
          <a:lstStyle/>
          <a:p>
            <a:endParaRPr kumimoji="1" lang="ja-JP" altLang="en-US" dirty="0"/>
          </a:p>
        </p:txBody>
      </p:sp>
      <p:graphicFrame>
        <p:nvGraphicFramePr>
          <p:cNvPr id="203778" name="Object 2"/>
          <p:cNvGraphicFramePr>
            <a:graphicFrameLocks noChangeAspect="1"/>
          </p:cNvGraphicFramePr>
          <p:nvPr>
            <p:extLst>
              <p:ext uri="{D42A27DB-BD31-4B8C-83A1-F6EECF244321}">
                <p14:modId xmlns:p14="http://schemas.microsoft.com/office/powerpoint/2010/main" val="1905413405"/>
              </p:ext>
            </p:extLst>
          </p:nvPr>
        </p:nvGraphicFramePr>
        <p:xfrm>
          <a:off x="758825" y="2651125"/>
          <a:ext cx="1649412" cy="412750"/>
        </p:xfrm>
        <a:graphic>
          <a:graphicData uri="http://schemas.openxmlformats.org/presentationml/2006/ole">
            <mc:AlternateContent xmlns:mc="http://schemas.openxmlformats.org/markup-compatibility/2006">
              <mc:Choice xmlns:v="urn:schemas-microsoft-com:vml" Requires="v">
                <p:oleObj spid="_x0000_s203979" name="数式" r:id="rId3" imgW="558800" imgH="139700" progId="Equation.3">
                  <p:embed/>
                </p:oleObj>
              </mc:Choice>
              <mc:Fallback>
                <p:oleObj name="数式" r:id="rId3" imgW="558800" imgH="1397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825" y="2651125"/>
                        <a:ext cx="1649412"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正方形/長方形 1"/>
          <p:cNvSpPr/>
          <p:nvPr/>
        </p:nvSpPr>
        <p:spPr>
          <a:xfrm>
            <a:off x="411605" y="5138639"/>
            <a:ext cx="2557772" cy="830997"/>
          </a:xfrm>
          <a:prstGeom prst="rect">
            <a:avLst/>
          </a:prstGeom>
        </p:spPr>
        <p:txBody>
          <a:bodyPr wrap="none">
            <a:spAutoFit/>
          </a:bodyPr>
          <a:lstStyle/>
          <a:p>
            <a:r>
              <a:rPr lang="en-US" altLang="ja-JP" sz="2400" dirty="0" smtClean="0">
                <a:cs typeface="Symbol" charset="2"/>
              </a:rPr>
              <a:t>Recall</a:t>
            </a:r>
          </a:p>
          <a:p>
            <a:r>
              <a:rPr lang="en-US" altLang="ja-JP" sz="2400" i="1" dirty="0" err="1" smtClean="0">
                <a:cs typeface="Symbol" charset="2"/>
              </a:rPr>
              <a:t>f</a:t>
            </a:r>
            <a:r>
              <a:rPr lang="en-US" altLang="ja-JP" sz="2400" i="1" baseline="-25000" dirty="0" err="1" smtClean="0">
                <a:cs typeface="Symbol" charset="2"/>
              </a:rPr>
              <a:t>rev</a:t>
            </a:r>
            <a:r>
              <a:rPr lang="en-US" altLang="ja-JP" sz="2400" i="1" dirty="0">
                <a:cs typeface="Symbol" charset="2"/>
              </a:rPr>
              <a:t>=v/2</a:t>
            </a:r>
            <a:r>
              <a:rPr lang="en-US" altLang="ja-JP" sz="2400" i="1" dirty="0">
                <a:latin typeface="Symbol" charset="2"/>
                <a:cs typeface="Symbol" charset="2"/>
              </a:rPr>
              <a:t>pr</a:t>
            </a:r>
            <a:r>
              <a:rPr lang="en-US" altLang="ja-JP" sz="2400" i="1" dirty="0">
                <a:cs typeface="Symbol" charset="2"/>
              </a:rPr>
              <a:t>=</a:t>
            </a:r>
            <a:r>
              <a:rPr lang="en-US" altLang="ja-JP" sz="2400" i="1" dirty="0" err="1">
                <a:cs typeface="Symbol" charset="2"/>
              </a:rPr>
              <a:t>qB</a:t>
            </a:r>
            <a:r>
              <a:rPr lang="en-US" altLang="ja-JP" sz="2400" i="1" dirty="0">
                <a:cs typeface="Symbol" charset="2"/>
              </a:rPr>
              <a:t>/2</a:t>
            </a:r>
            <a:r>
              <a:rPr lang="en-US" altLang="ja-JP" sz="2400" i="1" dirty="0">
                <a:latin typeface="Symbol" charset="2"/>
                <a:cs typeface="Symbol" charset="2"/>
              </a:rPr>
              <a:t>p</a:t>
            </a:r>
            <a:r>
              <a:rPr lang="en-US" altLang="ja-JP" sz="2400" i="1" dirty="0">
                <a:cs typeface="Symbol" charset="2"/>
              </a:rPr>
              <a:t>m </a:t>
            </a:r>
            <a:endParaRPr lang="ja-JP" altLang="en-US" sz="2400" dirty="0"/>
          </a:p>
        </p:txBody>
      </p:sp>
      <p:pic>
        <p:nvPicPr>
          <p:cNvPr id="4" name="図 3"/>
          <p:cNvPicPr>
            <a:picLocks noChangeAspect="1"/>
          </p:cNvPicPr>
          <p:nvPr/>
        </p:nvPicPr>
        <p:blipFill>
          <a:blip r:embed="rId5"/>
          <a:stretch>
            <a:fillRect/>
          </a:stretch>
        </p:blipFill>
        <p:spPr>
          <a:xfrm>
            <a:off x="6858000" y="4432357"/>
            <a:ext cx="2085975" cy="18685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a:bodyPr>
          <a:lstStyle/>
          <a:p>
            <a:r>
              <a:rPr lang="en-US" altLang="ja-JP" sz="3600" dirty="0" err="1" smtClean="0"/>
              <a:t>Betatron</a:t>
            </a:r>
            <a:r>
              <a:rPr lang="en-US" altLang="ja-JP" sz="3600" dirty="0" smtClean="0"/>
              <a:t>: </a:t>
            </a:r>
            <a:r>
              <a:rPr lang="en-US" altLang="ja-JP" sz="2000" dirty="0" smtClean="0">
                <a:solidFill>
                  <a:srgbClr val="0000FF"/>
                </a:solidFill>
              </a:rPr>
              <a:t>non RF, accelerate </a:t>
            </a:r>
            <a:r>
              <a:rPr lang="en-US" altLang="ja-JP" sz="2000" dirty="0" smtClean="0"/>
              <a:t>electrons (beta particles)</a:t>
            </a:r>
            <a:endParaRPr lang="ja-JP" altLang="en-US" sz="20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21" name="テキスト ボックス 20"/>
          <p:cNvSpPr txBox="1"/>
          <p:nvPr/>
        </p:nvSpPr>
        <p:spPr>
          <a:xfrm>
            <a:off x="6794500" y="2857500"/>
            <a:ext cx="184666" cy="369332"/>
          </a:xfrm>
          <a:prstGeom prst="rect">
            <a:avLst/>
          </a:prstGeom>
          <a:noFill/>
        </p:spPr>
        <p:txBody>
          <a:bodyPr wrap="none" rtlCol="0">
            <a:spAutoFit/>
          </a:bodyPr>
          <a:lstStyle/>
          <a:p>
            <a:endParaRPr kumimoji="1" lang="ja-JP" altLang="en-US" dirty="0"/>
          </a:p>
        </p:txBody>
      </p:sp>
      <p:pic>
        <p:nvPicPr>
          <p:cNvPr id="12" name="図 11"/>
          <p:cNvPicPr>
            <a:picLocks noChangeAspect="1"/>
          </p:cNvPicPr>
          <p:nvPr/>
        </p:nvPicPr>
        <p:blipFill>
          <a:blip r:embed="rId3"/>
          <a:stretch>
            <a:fillRect/>
          </a:stretch>
        </p:blipFill>
        <p:spPr>
          <a:xfrm>
            <a:off x="167452" y="1104900"/>
            <a:ext cx="3348458" cy="2438400"/>
          </a:xfrm>
          <a:prstGeom prst="rect">
            <a:avLst/>
          </a:prstGeom>
        </p:spPr>
      </p:pic>
      <p:sp>
        <p:nvSpPr>
          <p:cNvPr id="13" name="テキスト ボックス 12"/>
          <p:cNvSpPr txBox="1"/>
          <p:nvPr/>
        </p:nvSpPr>
        <p:spPr>
          <a:xfrm>
            <a:off x="0" y="3543300"/>
            <a:ext cx="3685700" cy="276999"/>
          </a:xfrm>
          <a:prstGeom prst="rect">
            <a:avLst/>
          </a:prstGeom>
          <a:noFill/>
        </p:spPr>
        <p:txBody>
          <a:bodyPr wrap="none" rtlCol="0">
            <a:spAutoFit/>
          </a:bodyPr>
          <a:lstStyle/>
          <a:p>
            <a:r>
              <a:rPr lang="en-US" altLang="ja-JP" sz="1200" dirty="0" smtClean="0"/>
              <a:t>http://</a:t>
            </a:r>
            <a:r>
              <a:rPr lang="en-US" altLang="ja-JP" sz="1200" dirty="0" err="1" smtClean="0"/>
              <a:t>physics.illinois.edu/history/Betatron.asp</a:t>
            </a:r>
            <a:endParaRPr kumimoji="1" lang="ja-JP" altLang="en-US" sz="1200" dirty="0"/>
          </a:p>
        </p:txBody>
      </p:sp>
      <p:sp>
        <p:nvSpPr>
          <p:cNvPr id="14" name="テキスト ボックス 13"/>
          <p:cNvSpPr txBox="1"/>
          <p:nvPr/>
        </p:nvSpPr>
        <p:spPr>
          <a:xfrm>
            <a:off x="3534598" y="1104900"/>
            <a:ext cx="5609401" cy="830997"/>
          </a:xfrm>
          <a:prstGeom prst="rect">
            <a:avLst/>
          </a:prstGeom>
          <a:noFill/>
        </p:spPr>
        <p:txBody>
          <a:bodyPr wrap="square" rtlCol="0">
            <a:spAutoFit/>
          </a:bodyPr>
          <a:lstStyle/>
          <a:p>
            <a:r>
              <a:rPr lang="en-US" altLang="ja-JP" sz="1600" dirty="0" smtClean="0"/>
              <a:t>The first successful </a:t>
            </a:r>
            <a:r>
              <a:rPr lang="en-US" altLang="ja-JP" sz="1600" dirty="0" err="1" smtClean="0"/>
              <a:t>betatron</a:t>
            </a:r>
            <a:r>
              <a:rPr lang="en-US" altLang="ja-JP" sz="1600" dirty="0" smtClean="0"/>
              <a:t> was built by Donald </a:t>
            </a:r>
            <a:r>
              <a:rPr lang="en-US" altLang="ja-JP" sz="1600" dirty="0" err="1" smtClean="0"/>
              <a:t>Kerst</a:t>
            </a:r>
            <a:r>
              <a:rPr lang="en-US" altLang="ja-JP" sz="1600" dirty="0" smtClean="0"/>
              <a:t> in 1940, accelerating electrons to 2.2 </a:t>
            </a:r>
            <a:r>
              <a:rPr lang="en-US" altLang="ja-JP" sz="1600" dirty="0" err="1" smtClean="0"/>
              <a:t>MeV</a:t>
            </a:r>
            <a:r>
              <a:rPr lang="en-US" altLang="ja-JP" sz="1600" dirty="0" smtClean="0"/>
              <a:t>.</a:t>
            </a:r>
          </a:p>
          <a:p>
            <a:r>
              <a:rPr lang="en-US" altLang="ja-JP" sz="1600" dirty="0" smtClean="0">
                <a:solidFill>
                  <a:srgbClr val="0000FF"/>
                </a:solidFill>
              </a:rPr>
              <a:t>Principle: Electromagnetic induction, not RF.</a:t>
            </a:r>
            <a:endParaRPr kumimoji="1" lang="ja-JP" altLang="en-US" sz="1600" dirty="0">
              <a:solidFill>
                <a:srgbClr val="0000FF"/>
              </a:solidFill>
            </a:endParaRPr>
          </a:p>
        </p:txBody>
      </p:sp>
      <p:graphicFrame>
        <p:nvGraphicFramePr>
          <p:cNvPr id="20" name="オブジェクト 19"/>
          <p:cNvGraphicFramePr>
            <a:graphicFrameLocks noChangeAspect="1"/>
          </p:cNvGraphicFramePr>
          <p:nvPr>
            <p:extLst>
              <p:ext uri="{D42A27DB-BD31-4B8C-83A1-F6EECF244321}">
                <p14:modId xmlns:p14="http://schemas.microsoft.com/office/powerpoint/2010/main" val="3247009256"/>
              </p:ext>
            </p:extLst>
          </p:nvPr>
        </p:nvGraphicFramePr>
        <p:xfrm>
          <a:off x="3706813" y="1903413"/>
          <a:ext cx="4379912" cy="4379912"/>
        </p:xfrm>
        <a:graphic>
          <a:graphicData uri="http://schemas.openxmlformats.org/presentationml/2006/ole">
            <mc:AlternateContent xmlns:mc="http://schemas.openxmlformats.org/markup-compatibility/2006">
              <mc:Choice xmlns:v="urn:schemas-microsoft-com:vml" Requires="v">
                <p:oleObj spid="_x0000_s205005" name="数式" r:id="rId4" imgW="2603500" imgH="2603500" progId="Equation.3">
                  <p:embed/>
                </p:oleObj>
              </mc:Choice>
              <mc:Fallback>
                <p:oleObj name="数式" r:id="rId4" imgW="2603500" imgH="2603500" progId="Equation.3">
                  <p:embed/>
                  <p:pic>
                    <p:nvPicPr>
                      <p:cNvPr id="0" name="Picture 3"/>
                      <p:cNvPicPr>
                        <a:picLocks noChangeAspect="1" noChangeArrowheads="1"/>
                      </p:cNvPicPr>
                      <p:nvPr/>
                    </p:nvPicPr>
                    <p:blipFill>
                      <a:blip r:embed="rId5"/>
                      <a:srcRect/>
                      <a:stretch>
                        <a:fillRect/>
                      </a:stretch>
                    </p:blipFill>
                    <p:spPr bwMode="auto">
                      <a:xfrm>
                        <a:off x="3706813" y="1903413"/>
                        <a:ext cx="4379912" cy="4379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 name="図 21"/>
          <p:cNvPicPr>
            <a:picLocks noChangeAspect="1"/>
          </p:cNvPicPr>
          <p:nvPr/>
        </p:nvPicPr>
        <p:blipFill>
          <a:blip r:embed="rId6"/>
          <a:stretch>
            <a:fillRect/>
          </a:stretch>
        </p:blipFill>
        <p:spPr>
          <a:xfrm>
            <a:off x="167452" y="3820299"/>
            <a:ext cx="3185348" cy="2173532"/>
          </a:xfrm>
          <a:prstGeom prst="rect">
            <a:avLst/>
          </a:prstGeom>
        </p:spPr>
      </p:pic>
      <p:sp>
        <p:nvSpPr>
          <p:cNvPr id="23" name="テキスト ボックス 22"/>
          <p:cNvSpPr txBox="1"/>
          <p:nvPr/>
        </p:nvSpPr>
        <p:spPr>
          <a:xfrm>
            <a:off x="6733922" y="1935897"/>
            <a:ext cx="1952878" cy="1200329"/>
          </a:xfrm>
          <a:prstGeom prst="rect">
            <a:avLst/>
          </a:prstGeom>
          <a:noFill/>
        </p:spPr>
        <p:txBody>
          <a:bodyPr wrap="square" rtlCol="0">
            <a:spAutoFit/>
          </a:bodyPr>
          <a:lstStyle/>
          <a:p>
            <a:r>
              <a:rPr lang="en-US" altLang="ja-JP" dirty="0" smtClean="0">
                <a:solidFill>
                  <a:srgbClr val="0000FF"/>
                </a:solidFill>
              </a:rPr>
              <a:t>Maxell’s eq.</a:t>
            </a:r>
          </a:p>
          <a:p>
            <a:endParaRPr kumimoji="1" lang="en-US" altLang="ja-JP" dirty="0" smtClean="0">
              <a:solidFill>
                <a:srgbClr val="0000FF"/>
              </a:solidFill>
            </a:endParaRPr>
          </a:p>
          <a:p>
            <a:endParaRPr lang="en-US" altLang="ja-JP" dirty="0" smtClean="0">
              <a:solidFill>
                <a:srgbClr val="0000FF"/>
              </a:solidFill>
            </a:endParaRPr>
          </a:p>
          <a:p>
            <a:r>
              <a:rPr kumimoji="1" lang="en-US" altLang="ja-JP" dirty="0" err="1" smtClean="0">
                <a:solidFill>
                  <a:srgbClr val="0000FF"/>
                </a:solidFill>
              </a:rPr>
              <a:t>Stoke’s</a:t>
            </a:r>
            <a:r>
              <a:rPr kumimoji="1" lang="en-US" altLang="ja-JP" dirty="0" smtClean="0">
                <a:solidFill>
                  <a:srgbClr val="0000FF"/>
                </a:solidFill>
              </a:rPr>
              <a:t> theorem</a:t>
            </a:r>
          </a:p>
        </p:txBody>
      </p:sp>
      <p:sp>
        <p:nvSpPr>
          <p:cNvPr id="24" name="角丸四角形吹き出し 23"/>
          <p:cNvSpPr/>
          <p:nvPr/>
        </p:nvSpPr>
        <p:spPr>
          <a:xfrm>
            <a:off x="1635984" y="6084000"/>
            <a:ext cx="1452689" cy="691634"/>
          </a:xfrm>
          <a:prstGeom prst="wedgeRoundRectCallout">
            <a:avLst>
              <a:gd name="adj1" fmla="val 92341"/>
              <a:gd name="adj2" fmla="val -240478"/>
              <a:gd name="adj3" fmla="val 16667"/>
            </a:avLst>
          </a:prstGeom>
          <a:noFill/>
          <a:ln w="38100" cmpd="sng">
            <a:solidFill>
              <a:srgbClr val="FFB28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solidFill>
                  <a:srgbClr val="000000"/>
                </a:solidFill>
              </a:rPr>
              <a:t>Eq. </a:t>
            </a:r>
            <a:r>
              <a:rPr lang="en-US" altLang="ja-JP" sz="1600" dirty="0" smtClean="0">
                <a:solidFill>
                  <a:srgbClr val="000000"/>
                </a:solidFill>
              </a:rPr>
              <a:t>o</a:t>
            </a:r>
            <a:r>
              <a:rPr kumimoji="1" lang="en-US" altLang="ja-JP" sz="1600" dirty="0" smtClean="0">
                <a:solidFill>
                  <a:srgbClr val="000000"/>
                </a:solidFill>
              </a:rPr>
              <a:t>f motion</a:t>
            </a:r>
          </a:p>
          <a:p>
            <a:pPr algn="ctr"/>
            <a:r>
              <a:rPr kumimoji="1" lang="en-US" altLang="ja-JP" sz="1600" dirty="0" smtClean="0">
                <a:solidFill>
                  <a:srgbClr val="000000"/>
                </a:solidFill>
              </a:rPr>
              <a:t>For </a:t>
            </a:r>
            <a:r>
              <a:rPr lang="en-US" altLang="ja-JP" sz="1600" i="1" dirty="0" err="1" smtClean="0">
                <a:solidFill>
                  <a:srgbClr val="000000"/>
                </a:solidFill>
                <a:latin typeface="Symbol" charset="2"/>
                <a:cs typeface="Symbol" charset="2"/>
              </a:rPr>
              <a:t>r</a:t>
            </a:r>
            <a:r>
              <a:rPr lang="en-US" altLang="ja-JP" sz="1600" dirty="0" smtClean="0">
                <a:solidFill>
                  <a:srgbClr val="000000"/>
                </a:solidFill>
              </a:rPr>
              <a:t> = const.</a:t>
            </a:r>
            <a:endParaRPr kumimoji="1" lang="ja-JP" altLang="en-US" sz="1600" dirty="0">
              <a:solidFill>
                <a:srgbClr val="000000"/>
              </a:solidFill>
            </a:endParaRPr>
          </a:p>
        </p:txBody>
      </p:sp>
      <p:sp>
        <p:nvSpPr>
          <p:cNvPr id="26" name="テキスト ボックス 25"/>
          <p:cNvSpPr txBox="1"/>
          <p:nvPr/>
        </p:nvSpPr>
        <p:spPr>
          <a:xfrm>
            <a:off x="5367600" y="5617686"/>
            <a:ext cx="3686214" cy="738664"/>
          </a:xfrm>
          <a:prstGeom prst="rect">
            <a:avLst/>
          </a:prstGeom>
          <a:noFill/>
          <a:ln w="38100" cmpd="sng">
            <a:solidFill>
              <a:srgbClr val="FFB28D"/>
            </a:solidFill>
          </a:ln>
        </p:spPr>
        <p:txBody>
          <a:bodyPr wrap="square" rtlCol="0">
            <a:spAutoFit/>
          </a:bodyPr>
          <a:lstStyle/>
          <a:p>
            <a:r>
              <a:rPr kumimoji="1" lang="en-US" altLang="ja-JP" sz="1400" dirty="0" smtClean="0"/>
              <a:t>From (1) and (2) we obtain the condition for constant orbit for </a:t>
            </a:r>
            <a:r>
              <a:rPr kumimoji="1" lang="en-US" altLang="ja-JP" sz="1400" dirty="0" err="1" smtClean="0"/>
              <a:t>betatron</a:t>
            </a:r>
            <a:r>
              <a:rPr kumimoji="1" lang="en-US" altLang="ja-JP" sz="1400" dirty="0" smtClean="0"/>
              <a:t>.</a:t>
            </a:r>
            <a:endParaRPr lang="en-US" altLang="ja-JP" sz="1400" dirty="0" smtClean="0"/>
          </a:p>
          <a:p>
            <a:r>
              <a:rPr lang="en-US" altLang="ja-JP" sz="1400" dirty="0" smtClean="0"/>
              <a:t>“2:1 rule” (</a:t>
            </a:r>
            <a:r>
              <a:rPr lang="en-US" altLang="ja-JP" sz="1400" dirty="0" err="1" smtClean="0"/>
              <a:t>Wideröe</a:t>
            </a:r>
            <a:r>
              <a:rPr lang="en-US" altLang="ja-JP" sz="1400" dirty="0" smtClean="0"/>
              <a:t>, 1928)</a:t>
            </a:r>
            <a:endParaRPr kumimoji="1" lang="ja-JP" altLang="en-US" sz="1400" dirty="0"/>
          </a:p>
        </p:txBody>
      </p:sp>
      <p:sp>
        <p:nvSpPr>
          <p:cNvPr id="2" name="角丸四角形 1"/>
          <p:cNvSpPr/>
          <p:nvPr/>
        </p:nvSpPr>
        <p:spPr>
          <a:xfrm>
            <a:off x="6794500" y="3226832"/>
            <a:ext cx="2259314" cy="1281668"/>
          </a:xfrm>
          <a:prstGeom prst="roundRect">
            <a:avLst/>
          </a:prstGeom>
          <a:noFill/>
          <a:ln>
            <a:solidFill>
              <a:srgbClr val="FEA07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a:solidFill>
                  <a:schemeClr val="tx1"/>
                </a:solidFill>
              </a:rPr>
              <a:t>Not dependent on mass.</a:t>
            </a:r>
          </a:p>
          <a:p>
            <a:r>
              <a:rPr lang="en-US" altLang="ja-JP" dirty="0">
                <a:solidFill>
                  <a:schemeClr val="tx1"/>
                </a:solidFill>
              </a:rPr>
              <a:t>Good for relativistic particles!</a:t>
            </a:r>
            <a:endParaRPr lang="ja-JP" alt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fontScale="90000"/>
          </a:bodyPr>
          <a:lstStyle/>
          <a:p>
            <a:r>
              <a:rPr lang="en-US" altLang="ja-JP" sz="4000" dirty="0" err="1" smtClean="0"/>
              <a:t>Betatron</a:t>
            </a:r>
            <a:r>
              <a:rPr lang="en-US" altLang="ja-JP" sz="4000" dirty="0" smtClean="0"/>
              <a:t>: </a:t>
            </a:r>
            <a:r>
              <a:rPr lang="en-US" altLang="ja-JP" sz="1778" dirty="0" smtClean="0">
                <a:solidFill>
                  <a:srgbClr val="FF0000"/>
                </a:solidFill>
              </a:rPr>
              <a:t>limits</a:t>
            </a:r>
            <a:r>
              <a:rPr lang="en-US" altLang="ja-JP" sz="1778" dirty="0" smtClean="0"/>
              <a:t> of accelerating particles by magnetic induction.</a:t>
            </a:r>
            <a:endParaRPr lang="ja-JP" altLang="en-US" sz="20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21" name="テキスト ボックス 20"/>
          <p:cNvSpPr txBox="1"/>
          <p:nvPr/>
        </p:nvSpPr>
        <p:spPr>
          <a:xfrm>
            <a:off x="6794500" y="2857500"/>
            <a:ext cx="184666" cy="369332"/>
          </a:xfrm>
          <a:prstGeom prst="rect">
            <a:avLst/>
          </a:prstGeom>
          <a:noFill/>
        </p:spPr>
        <p:txBody>
          <a:bodyPr wrap="none" rtlCol="0">
            <a:spAutoFit/>
          </a:bodyPr>
          <a:lstStyle/>
          <a:p>
            <a:endParaRPr kumimoji="1" lang="ja-JP" altLang="en-US" dirty="0"/>
          </a:p>
        </p:txBody>
      </p:sp>
      <p:sp>
        <p:nvSpPr>
          <p:cNvPr id="15" name="正方形/長方形 14"/>
          <p:cNvSpPr/>
          <p:nvPr/>
        </p:nvSpPr>
        <p:spPr>
          <a:xfrm>
            <a:off x="32399" y="1143004"/>
            <a:ext cx="6478329" cy="1323439"/>
          </a:xfrm>
          <a:prstGeom prst="rect">
            <a:avLst/>
          </a:prstGeom>
        </p:spPr>
        <p:txBody>
          <a:bodyPr wrap="square">
            <a:spAutoFit/>
          </a:bodyPr>
          <a:lstStyle/>
          <a:p>
            <a:r>
              <a:rPr lang="en-US" altLang="ja-JP" sz="1600" dirty="0" smtClean="0"/>
              <a:t>We can accelerate particles by increasing the magnetic field, keeping the orbit radius constant. This means, we still need to cover the entire </a:t>
            </a:r>
            <a:r>
              <a:rPr lang="en-US" altLang="ja-JP" sz="1600" dirty="0" smtClean="0"/>
              <a:t>region</a:t>
            </a:r>
            <a:r>
              <a:rPr lang="en-US" altLang="ja-JP" sz="1600" dirty="0" smtClean="0"/>
              <a:t> </a:t>
            </a:r>
            <a:r>
              <a:rPr lang="en-US" altLang="ja-JP" sz="1600" dirty="0" smtClean="0"/>
              <a:t>with a magnetic field (magnets).  And this also means that the maximum energy we can obtain is limited by the magnetic field (saturation of the iron core).	</a:t>
            </a:r>
          </a:p>
        </p:txBody>
      </p:sp>
      <p:pic>
        <p:nvPicPr>
          <p:cNvPr id="16" name="図 15"/>
          <p:cNvPicPr>
            <a:picLocks noChangeAspect="1"/>
          </p:cNvPicPr>
          <p:nvPr/>
        </p:nvPicPr>
        <p:blipFill>
          <a:blip r:embed="rId2"/>
          <a:stretch>
            <a:fillRect/>
          </a:stretch>
        </p:blipFill>
        <p:spPr>
          <a:xfrm>
            <a:off x="787437" y="2332851"/>
            <a:ext cx="4931362" cy="3746500"/>
          </a:xfrm>
          <a:prstGeom prst="rect">
            <a:avLst/>
          </a:prstGeom>
          <a:ln>
            <a:solidFill>
              <a:srgbClr val="2C7C9F"/>
            </a:solidFill>
          </a:ln>
        </p:spPr>
      </p:pic>
      <p:pic>
        <p:nvPicPr>
          <p:cNvPr id="17" name="図 16"/>
          <p:cNvPicPr>
            <a:picLocks noChangeAspect="1"/>
          </p:cNvPicPr>
          <p:nvPr/>
        </p:nvPicPr>
        <p:blipFill>
          <a:blip r:embed="rId3"/>
          <a:stretch>
            <a:fillRect/>
          </a:stretch>
        </p:blipFill>
        <p:spPr>
          <a:xfrm>
            <a:off x="4394200" y="4532943"/>
            <a:ext cx="4572000" cy="2262514"/>
          </a:xfrm>
          <a:prstGeom prst="rect">
            <a:avLst/>
          </a:prstGeom>
          <a:ln>
            <a:solidFill>
              <a:srgbClr val="2C7C9F"/>
            </a:solidFill>
          </a:ln>
        </p:spPr>
      </p:pic>
      <p:sp>
        <p:nvSpPr>
          <p:cNvPr id="18" name="円/楕円 17"/>
          <p:cNvSpPr/>
          <p:nvPr/>
        </p:nvSpPr>
        <p:spPr>
          <a:xfrm>
            <a:off x="3429037" y="3793351"/>
            <a:ext cx="800100" cy="2921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7035800" y="4686300"/>
            <a:ext cx="800100" cy="2921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1816137" y="4522751"/>
            <a:ext cx="1612900" cy="3445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7035800" y="6229350"/>
            <a:ext cx="1397000" cy="2349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57200" y="6079351"/>
            <a:ext cx="2451137" cy="276999"/>
          </a:xfrm>
          <a:prstGeom prst="rect">
            <a:avLst/>
          </a:prstGeom>
        </p:spPr>
        <p:txBody>
          <a:bodyPr wrap="none">
            <a:spAutoFit/>
          </a:bodyPr>
          <a:lstStyle/>
          <a:p>
            <a:r>
              <a:rPr lang="en-US" altLang="ja-JP" sz="1200" dirty="0" smtClean="0">
                <a:solidFill>
                  <a:srgbClr val="FF0000"/>
                </a:solidFill>
              </a:rPr>
              <a:t>Phys. Rev. 78, 297–297 (1950) </a:t>
            </a:r>
            <a:endParaRPr lang="ja-JP" altLang="en-US" sz="1200" dirty="0">
              <a:solidFill>
                <a:srgbClr val="FF0000"/>
              </a:solidFill>
            </a:endParaRPr>
          </a:p>
        </p:txBody>
      </p:sp>
      <p:pic>
        <p:nvPicPr>
          <p:cNvPr id="30" name="図 29"/>
          <p:cNvPicPr>
            <a:picLocks noChangeAspect="1"/>
          </p:cNvPicPr>
          <p:nvPr/>
        </p:nvPicPr>
        <p:blipFill>
          <a:blip r:embed="rId4"/>
          <a:stretch>
            <a:fillRect/>
          </a:stretch>
        </p:blipFill>
        <p:spPr>
          <a:xfrm>
            <a:off x="6403848" y="1143000"/>
            <a:ext cx="2650341" cy="3379751"/>
          </a:xfrm>
          <a:prstGeom prst="rect">
            <a:avLst/>
          </a:prstGeom>
        </p:spPr>
      </p:pic>
      <p:sp>
        <p:nvSpPr>
          <p:cNvPr id="32" name="フリーフォーム 31"/>
          <p:cNvSpPr/>
          <p:nvPr/>
        </p:nvSpPr>
        <p:spPr>
          <a:xfrm>
            <a:off x="7336367" y="2421467"/>
            <a:ext cx="1248833" cy="1147233"/>
          </a:xfrm>
          <a:custGeom>
            <a:avLst/>
            <a:gdLst>
              <a:gd name="connsiteX0" fmla="*/ 4233 w 1248833"/>
              <a:gd name="connsiteY0" fmla="*/ 1147233 h 1147233"/>
              <a:gd name="connsiteX1" fmla="*/ 4233 w 1248833"/>
              <a:gd name="connsiteY1" fmla="*/ 1045633 h 1147233"/>
              <a:gd name="connsiteX2" fmla="*/ 29633 w 1248833"/>
              <a:gd name="connsiteY2" fmla="*/ 893233 h 1147233"/>
              <a:gd name="connsiteX3" fmla="*/ 67733 w 1248833"/>
              <a:gd name="connsiteY3" fmla="*/ 715433 h 1147233"/>
              <a:gd name="connsiteX4" fmla="*/ 169333 w 1248833"/>
              <a:gd name="connsiteY4" fmla="*/ 537633 h 1147233"/>
              <a:gd name="connsiteX5" fmla="*/ 296333 w 1248833"/>
              <a:gd name="connsiteY5" fmla="*/ 410633 h 1147233"/>
              <a:gd name="connsiteX6" fmla="*/ 436033 w 1248833"/>
              <a:gd name="connsiteY6" fmla="*/ 334433 h 1147233"/>
              <a:gd name="connsiteX7" fmla="*/ 512233 w 1248833"/>
              <a:gd name="connsiteY7" fmla="*/ 296333 h 1147233"/>
              <a:gd name="connsiteX8" fmla="*/ 563033 w 1248833"/>
              <a:gd name="connsiteY8" fmla="*/ 220133 h 1147233"/>
              <a:gd name="connsiteX9" fmla="*/ 626533 w 1248833"/>
              <a:gd name="connsiteY9" fmla="*/ 93133 h 1147233"/>
              <a:gd name="connsiteX10" fmla="*/ 664633 w 1248833"/>
              <a:gd name="connsiteY10" fmla="*/ 29633 h 1147233"/>
              <a:gd name="connsiteX11" fmla="*/ 728133 w 1248833"/>
              <a:gd name="connsiteY11" fmla="*/ 4233 h 1147233"/>
              <a:gd name="connsiteX12" fmla="*/ 1248833 w 1248833"/>
              <a:gd name="connsiteY12" fmla="*/ 4233 h 114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8833" h="1147233">
                <a:moveTo>
                  <a:pt x="4233" y="1147233"/>
                </a:moveTo>
                <a:cubicBezTo>
                  <a:pt x="2116" y="1117599"/>
                  <a:pt x="0" y="1087966"/>
                  <a:pt x="4233" y="1045633"/>
                </a:cubicBezTo>
                <a:cubicBezTo>
                  <a:pt x="8466" y="1003300"/>
                  <a:pt x="19050" y="948266"/>
                  <a:pt x="29633" y="893233"/>
                </a:cubicBezTo>
                <a:cubicBezTo>
                  <a:pt x="40216" y="838200"/>
                  <a:pt x="44450" y="774700"/>
                  <a:pt x="67733" y="715433"/>
                </a:cubicBezTo>
                <a:cubicBezTo>
                  <a:pt x="91016" y="656166"/>
                  <a:pt x="131233" y="588433"/>
                  <a:pt x="169333" y="537633"/>
                </a:cubicBezTo>
                <a:cubicBezTo>
                  <a:pt x="207433" y="486833"/>
                  <a:pt x="251883" y="444500"/>
                  <a:pt x="296333" y="410633"/>
                </a:cubicBezTo>
                <a:cubicBezTo>
                  <a:pt x="340783" y="376766"/>
                  <a:pt x="400050" y="353483"/>
                  <a:pt x="436033" y="334433"/>
                </a:cubicBezTo>
                <a:cubicBezTo>
                  <a:pt x="472016" y="315383"/>
                  <a:pt x="491067" y="315383"/>
                  <a:pt x="512233" y="296333"/>
                </a:cubicBezTo>
                <a:cubicBezTo>
                  <a:pt x="533399" y="277283"/>
                  <a:pt x="543983" y="254000"/>
                  <a:pt x="563033" y="220133"/>
                </a:cubicBezTo>
                <a:cubicBezTo>
                  <a:pt x="582083" y="186266"/>
                  <a:pt x="609600" y="124883"/>
                  <a:pt x="626533" y="93133"/>
                </a:cubicBezTo>
                <a:cubicBezTo>
                  <a:pt x="643466" y="61383"/>
                  <a:pt x="647700" y="44450"/>
                  <a:pt x="664633" y="29633"/>
                </a:cubicBezTo>
                <a:cubicBezTo>
                  <a:pt x="681566" y="14816"/>
                  <a:pt x="630766" y="8466"/>
                  <a:pt x="728133" y="4233"/>
                </a:cubicBezTo>
                <a:cubicBezTo>
                  <a:pt x="825500" y="0"/>
                  <a:pt x="1248833" y="4233"/>
                  <a:pt x="1248833" y="4233"/>
                </a:cubicBezTo>
              </a:path>
            </a:pathLst>
          </a:custGeom>
          <a:ln w="38100" cap="flat" cmpd="dbl"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 name="テキスト ボックス 1"/>
          <p:cNvSpPr txBox="1"/>
          <p:nvPr/>
        </p:nvSpPr>
        <p:spPr>
          <a:xfrm>
            <a:off x="3238500" y="323334"/>
            <a:ext cx="5462052" cy="400110"/>
          </a:xfrm>
          <a:prstGeom prst="rect">
            <a:avLst/>
          </a:prstGeom>
          <a:solidFill>
            <a:schemeClr val="accent4">
              <a:lumMod val="20000"/>
              <a:lumOff val="80000"/>
            </a:schemeClr>
          </a:solidFill>
        </p:spPr>
        <p:txBody>
          <a:bodyPr wrap="none" rtlCol="0">
            <a:spAutoFit/>
          </a:bodyPr>
          <a:lstStyle/>
          <a:p>
            <a:r>
              <a:rPr kumimoji="1" lang="en-US" altLang="ja-JP" sz="2000" dirty="0" smtClean="0"/>
              <a:t>Constant orbit, good for relativistic particles but…</a:t>
            </a:r>
            <a:endParaRPr kumimoji="1" lang="ja-JP" altLang="en-US" sz="2000" dirty="0"/>
          </a:p>
        </p:txBody>
      </p:sp>
      <p:sp>
        <p:nvSpPr>
          <p:cNvPr id="4" name="正方形/長方形 3"/>
          <p:cNvSpPr/>
          <p:nvPr/>
        </p:nvSpPr>
        <p:spPr>
          <a:xfrm>
            <a:off x="6979166" y="1963519"/>
            <a:ext cx="735197" cy="400110"/>
          </a:xfrm>
          <a:prstGeom prst="rect">
            <a:avLst/>
          </a:prstGeom>
        </p:spPr>
        <p:txBody>
          <a:bodyPr wrap="none">
            <a:spAutoFit/>
          </a:bodyPr>
          <a:lstStyle/>
          <a:p>
            <a:r>
              <a:rPr lang="en-US" altLang="ja-JP" sz="2000" dirty="0">
                <a:solidFill>
                  <a:srgbClr val="FF0000"/>
                </a:solidFill>
              </a:rPr>
              <a:t>limits</a:t>
            </a:r>
            <a:endParaRPr lang="ja-JP" alt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a:bodyPr>
          <a:lstStyle/>
          <a:p>
            <a:r>
              <a:rPr lang="en-US" altLang="ja-JP" sz="3556" dirty="0" err="1" smtClean="0"/>
              <a:t>Betatron</a:t>
            </a:r>
            <a:r>
              <a:rPr lang="en-US" altLang="ja-JP" sz="3556" dirty="0" smtClean="0"/>
              <a:t>: </a:t>
            </a:r>
            <a:r>
              <a:rPr lang="en-US" altLang="ja-JP" sz="2000" dirty="0" smtClean="0"/>
              <a:t>Basis of today’s </a:t>
            </a:r>
            <a:r>
              <a:rPr lang="en-US" altLang="ja-JP" sz="2000" dirty="0" err="1" smtClean="0"/>
              <a:t>betatron</a:t>
            </a:r>
            <a:r>
              <a:rPr lang="en-US" altLang="ja-JP" sz="2000" dirty="0" smtClean="0"/>
              <a:t> oscillation theory</a:t>
            </a:r>
            <a:endParaRPr lang="ja-JP" altLang="en-US" sz="20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21" name="テキスト ボックス 20"/>
          <p:cNvSpPr txBox="1"/>
          <p:nvPr/>
        </p:nvSpPr>
        <p:spPr>
          <a:xfrm>
            <a:off x="6794500" y="2857500"/>
            <a:ext cx="184666" cy="369332"/>
          </a:xfrm>
          <a:prstGeom prst="rect">
            <a:avLst/>
          </a:prstGeom>
          <a:noFill/>
        </p:spPr>
        <p:txBody>
          <a:bodyPr wrap="none" rtlCol="0">
            <a:spAutoFit/>
          </a:bodyPr>
          <a:lstStyle/>
          <a:p>
            <a:endParaRPr kumimoji="1" lang="ja-JP" altLang="en-US" dirty="0"/>
          </a:p>
        </p:txBody>
      </p:sp>
      <p:pic>
        <p:nvPicPr>
          <p:cNvPr id="5" name="図 4"/>
          <p:cNvPicPr>
            <a:picLocks noChangeAspect="1"/>
          </p:cNvPicPr>
          <p:nvPr/>
        </p:nvPicPr>
        <p:blipFill>
          <a:blip r:embed="rId3"/>
          <a:stretch>
            <a:fillRect/>
          </a:stretch>
        </p:blipFill>
        <p:spPr>
          <a:xfrm>
            <a:off x="264458" y="1275834"/>
            <a:ext cx="1865415" cy="1925766"/>
          </a:xfrm>
          <a:prstGeom prst="rect">
            <a:avLst/>
          </a:prstGeom>
        </p:spPr>
      </p:pic>
      <p:sp>
        <p:nvSpPr>
          <p:cNvPr id="6" name="テキスト ボックス 5"/>
          <p:cNvSpPr txBox="1"/>
          <p:nvPr/>
        </p:nvSpPr>
        <p:spPr>
          <a:xfrm>
            <a:off x="264458" y="3201600"/>
            <a:ext cx="864464" cy="276999"/>
          </a:xfrm>
          <a:prstGeom prst="rect">
            <a:avLst/>
          </a:prstGeom>
          <a:noFill/>
        </p:spPr>
        <p:txBody>
          <a:bodyPr wrap="none" rtlCol="0">
            <a:spAutoFit/>
          </a:bodyPr>
          <a:lstStyle/>
          <a:p>
            <a:r>
              <a:rPr kumimoji="1" lang="en-US" altLang="ja-JP" sz="1200" dirty="0" smtClean="0">
                <a:solidFill>
                  <a:srgbClr val="FF0000"/>
                </a:solidFill>
              </a:rPr>
              <a:t>Side view</a:t>
            </a:r>
            <a:endParaRPr kumimoji="1" lang="ja-JP" altLang="en-US" sz="1200" dirty="0">
              <a:solidFill>
                <a:srgbClr val="FF0000"/>
              </a:solidFill>
            </a:endParaRPr>
          </a:p>
        </p:txBody>
      </p:sp>
      <p:graphicFrame>
        <p:nvGraphicFramePr>
          <p:cNvPr id="7" name="オブジェクト 6"/>
          <p:cNvGraphicFramePr>
            <a:graphicFrameLocks noChangeAspect="1"/>
          </p:cNvGraphicFramePr>
          <p:nvPr/>
        </p:nvGraphicFramePr>
        <p:xfrm>
          <a:off x="2621719" y="2069827"/>
          <a:ext cx="4222114" cy="4570966"/>
        </p:xfrm>
        <a:graphic>
          <a:graphicData uri="http://schemas.openxmlformats.org/presentationml/2006/ole">
            <mc:AlternateContent xmlns:mc="http://schemas.openxmlformats.org/markup-compatibility/2006">
              <mc:Choice xmlns:v="urn:schemas-microsoft-com:vml" Requires="v">
                <p:oleObj spid="_x0000_s207232" name="数式" r:id="rId4" imgW="2298700" imgH="2489200" progId="Equation.3">
                  <p:embed/>
                </p:oleObj>
              </mc:Choice>
              <mc:Fallback>
                <p:oleObj name="数式" r:id="rId4" imgW="2298700" imgH="2489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1719" y="2069827"/>
                        <a:ext cx="4222114" cy="45709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図 7"/>
          <p:cNvPicPr>
            <a:picLocks noChangeAspect="1"/>
          </p:cNvPicPr>
          <p:nvPr/>
        </p:nvPicPr>
        <p:blipFill>
          <a:blip r:embed="rId6"/>
          <a:stretch>
            <a:fillRect/>
          </a:stretch>
        </p:blipFill>
        <p:spPr>
          <a:xfrm>
            <a:off x="234259" y="3697406"/>
            <a:ext cx="2012111" cy="1966794"/>
          </a:xfrm>
          <a:prstGeom prst="rect">
            <a:avLst/>
          </a:prstGeom>
        </p:spPr>
      </p:pic>
      <p:cxnSp>
        <p:nvCxnSpPr>
          <p:cNvPr id="10" name="直線コネクタ 9"/>
          <p:cNvCxnSpPr/>
          <p:nvPr/>
        </p:nvCxnSpPr>
        <p:spPr>
          <a:xfrm rot="5400000">
            <a:off x="17267" y="3423951"/>
            <a:ext cx="2565400" cy="2397699"/>
          </a:xfrm>
          <a:prstGeom prst="line">
            <a:avLst/>
          </a:prstGeom>
          <a:ln w="31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角丸四角形吹き出し 10"/>
          <p:cNvSpPr/>
          <p:nvPr/>
        </p:nvSpPr>
        <p:spPr>
          <a:xfrm>
            <a:off x="1753920" y="1275833"/>
            <a:ext cx="6798000" cy="413267"/>
          </a:xfrm>
          <a:prstGeom prst="wedgeRoundRectCallout">
            <a:avLst>
              <a:gd name="adj1" fmla="val -53962"/>
              <a:gd name="adj2" fmla="val 140286"/>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000" dirty="0" smtClean="0">
                <a:solidFill>
                  <a:schemeClr val="tx1"/>
                </a:solidFill>
              </a:rPr>
              <a:t>Magnetic field, not uniform but still cylindrically symmetric. </a:t>
            </a:r>
            <a:endParaRPr lang="ja-JP" altLang="en-US" sz="2000" dirty="0">
              <a:solidFill>
                <a:schemeClr val="tx1"/>
              </a:solidFill>
            </a:endParaRPr>
          </a:p>
        </p:txBody>
      </p:sp>
      <p:sp>
        <p:nvSpPr>
          <p:cNvPr id="12" name="角丸四角形吹き出し 11"/>
          <p:cNvSpPr/>
          <p:nvPr/>
        </p:nvSpPr>
        <p:spPr>
          <a:xfrm>
            <a:off x="6946900" y="3855271"/>
            <a:ext cx="2044700" cy="1190806"/>
          </a:xfrm>
          <a:prstGeom prst="wedgeRoundRectCallout">
            <a:avLst>
              <a:gd name="adj1" fmla="val -64081"/>
              <a:gd name="adj2" fmla="val -58498"/>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rgbClr val="000000"/>
                </a:solidFill>
              </a:rPr>
              <a:t>If the particle passage (orbit) is near the central orbit,  </a:t>
            </a:r>
            <a:r>
              <a:rPr lang="en-US" altLang="ja-JP" i="1" dirty="0" smtClean="0">
                <a:solidFill>
                  <a:srgbClr val="000000"/>
                </a:solidFill>
              </a:rPr>
              <a:t>r</a:t>
            </a:r>
            <a:r>
              <a:rPr lang="en-US" altLang="ja-JP" dirty="0" smtClean="0">
                <a:solidFill>
                  <a:srgbClr val="000000"/>
                </a:solidFill>
              </a:rPr>
              <a:t>=</a:t>
            </a:r>
            <a:r>
              <a:rPr lang="en-US" altLang="ja-JP" i="1" dirty="0" smtClean="0">
                <a:solidFill>
                  <a:srgbClr val="000000"/>
                </a:solidFill>
                <a:latin typeface="Symbol" charset="2"/>
                <a:cs typeface="Symbol" charset="2"/>
              </a:rPr>
              <a:t>r</a:t>
            </a:r>
            <a:endParaRPr kumimoji="1" lang="ja-JP" altLang="en-US" i="1" dirty="0">
              <a:solidFill>
                <a:srgbClr val="000000"/>
              </a:solidFill>
              <a:latin typeface="Symbol" charset="2"/>
              <a:cs typeface="Symbol" charset="2"/>
            </a:endParaRPr>
          </a:p>
        </p:txBody>
      </p:sp>
      <p:cxnSp>
        <p:nvCxnSpPr>
          <p:cNvPr id="13" name="直線コネクタ 12"/>
          <p:cNvCxnSpPr/>
          <p:nvPr/>
        </p:nvCxnSpPr>
        <p:spPr>
          <a:xfrm>
            <a:off x="101117" y="3517900"/>
            <a:ext cx="2397700" cy="2387601"/>
          </a:xfrm>
          <a:prstGeom prst="line">
            <a:avLst/>
          </a:prstGeom>
          <a:ln w="317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aphicFrame>
        <p:nvGraphicFramePr>
          <p:cNvPr id="14" name="オブジェクト 13"/>
          <p:cNvGraphicFramePr>
            <a:graphicFrameLocks noChangeAspect="1"/>
          </p:cNvGraphicFramePr>
          <p:nvPr/>
        </p:nvGraphicFramePr>
        <p:xfrm>
          <a:off x="6233228" y="2026966"/>
          <a:ext cx="1221210" cy="600256"/>
        </p:xfrm>
        <a:graphic>
          <a:graphicData uri="http://schemas.openxmlformats.org/presentationml/2006/ole">
            <mc:AlternateContent xmlns:mc="http://schemas.openxmlformats.org/markup-compatibility/2006">
              <mc:Choice xmlns:v="urn:schemas-microsoft-com:vml" Requires="v">
                <p:oleObj spid="_x0000_s207233" name="数式" r:id="rId7" imgW="749300" imgH="368300" progId="Equation.3">
                  <p:embed/>
                </p:oleObj>
              </mc:Choice>
              <mc:Fallback>
                <p:oleObj name="数式" r:id="rId7" imgW="749300" imgH="36830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3228" y="2026966"/>
                        <a:ext cx="1221210" cy="6002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角丸四角形吹き出し 14"/>
          <p:cNvSpPr/>
          <p:nvPr/>
        </p:nvSpPr>
        <p:spPr>
          <a:xfrm>
            <a:off x="5970707" y="1881664"/>
            <a:ext cx="2620843" cy="1319936"/>
          </a:xfrm>
          <a:prstGeom prst="wedgeRoundRectCallout">
            <a:avLst>
              <a:gd name="adj1" fmla="val -109327"/>
              <a:gd name="adj2" fmla="val 4337"/>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264242" y="2761734"/>
            <a:ext cx="1365315" cy="369332"/>
          </a:xfrm>
          <a:prstGeom prst="rect">
            <a:avLst/>
          </a:prstGeom>
          <a:noFill/>
        </p:spPr>
        <p:txBody>
          <a:bodyPr wrap="none" rtlCol="0">
            <a:spAutoFit/>
          </a:bodyPr>
          <a:lstStyle/>
          <a:p>
            <a:r>
              <a:rPr kumimoji="1" lang="en-US" altLang="ja-JP" dirty="0" smtClean="0"/>
              <a:t>Field </a:t>
            </a:r>
            <a:r>
              <a:rPr lang="en-US" altLang="ja-JP" dirty="0" smtClean="0"/>
              <a:t>index</a:t>
            </a:r>
            <a:endParaRPr kumimoji="1" lang="ja-JP" altLang="en-US" dirty="0"/>
          </a:p>
        </p:txBody>
      </p:sp>
      <p:sp>
        <p:nvSpPr>
          <p:cNvPr id="19" name="テキスト ボックス 18"/>
          <p:cNvSpPr txBox="1"/>
          <p:nvPr/>
        </p:nvSpPr>
        <p:spPr>
          <a:xfrm>
            <a:off x="0" y="43934"/>
            <a:ext cx="2779615" cy="369332"/>
          </a:xfrm>
          <a:prstGeom prst="rect">
            <a:avLst/>
          </a:prstGeom>
          <a:noFill/>
        </p:spPr>
        <p:txBody>
          <a:bodyPr wrap="none" rtlCol="0">
            <a:spAutoFit/>
          </a:bodyPr>
          <a:lstStyle/>
          <a:p>
            <a:r>
              <a:rPr kumimoji="1" lang="en-US" altLang="ja-JP" dirty="0" smtClean="0">
                <a:solidFill>
                  <a:schemeClr val="accent1"/>
                </a:solidFill>
              </a:rPr>
              <a:t>Key word (1) Orbit stability</a:t>
            </a:r>
            <a:endParaRPr kumimoji="1" lang="ja-JP" altLang="en-US"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27799" y="887169"/>
            <a:ext cx="1596448" cy="1648097"/>
          </a:xfrm>
          <a:prstGeom prst="rect">
            <a:avLst/>
          </a:prstGeom>
        </p:spPr>
      </p:pic>
      <p:sp>
        <p:nvSpPr>
          <p:cNvPr id="9" name="タイトル 8"/>
          <p:cNvSpPr>
            <a:spLocks noGrp="1"/>
          </p:cNvSpPr>
          <p:nvPr>
            <p:ph type="title"/>
          </p:nvPr>
        </p:nvSpPr>
        <p:spPr/>
        <p:txBody>
          <a:bodyPr>
            <a:normAutofit/>
          </a:bodyPr>
          <a:lstStyle/>
          <a:p>
            <a:r>
              <a:rPr lang="en-US" altLang="ja-JP" sz="3556" dirty="0" err="1" smtClean="0"/>
              <a:t>Betatron</a:t>
            </a:r>
            <a:r>
              <a:rPr lang="en-US" altLang="ja-JP" sz="3556" dirty="0" smtClean="0"/>
              <a:t>: </a:t>
            </a:r>
            <a:r>
              <a:rPr lang="en-US" altLang="ja-JP" sz="1800" dirty="0" err="1" smtClean="0"/>
              <a:t>betatron</a:t>
            </a:r>
            <a:r>
              <a:rPr lang="en-US" altLang="ja-JP" sz="1800" dirty="0" smtClean="0"/>
              <a:t> oscillation</a:t>
            </a:r>
            <a:endParaRPr lang="ja-JP" altLang="en-US" sz="18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21" name="テキスト ボックス 20"/>
          <p:cNvSpPr txBox="1"/>
          <p:nvPr/>
        </p:nvSpPr>
        <p:spPr>
          <a:xfrm>
            <a:off x="6794500" y="2857500"/>
            <a:ext cx="184666" cy="369332"/>
          </a:xfrm>
          <a:prstGeom prst="rect">
            <a:avLst/>
          </a:prstGeom>
          <a:noFill/>
        </p:spPr>
        <p:txBody>
          <a:bodyPr wrap="none" rtlCol="0">
            <a:spAutoFit/>
          </a:bodyPr>
          <a:lstStyle/>
          <a:p>
            <a:endParaRPr kumimoji="1" lang="ja-JP" altLang="en-US" dirty="0"/>
          </a:p>
        </p:txBody>
      </p:sp>
      <p:graphicFrame>
        <p:nvGraphicFramePr>
          <p:cNvPr id="6" name="オブジェクト 5"/>
          <p:cNvGraphicFramePr>
            <a:graphicFrameLocks noChangeAspect="1"/>
          </p:cNvGraphicFramePr>
          <p:nvPr/>
        </p:nvGraphicFramePr>
        <p:xfrm>
          <a:off x="4521200" y="3340100"/>
          <a:ext cx="101600" cy="177800"/>
        </p:xfrm>
        <a:graphic>
          <a:graphicData uri="http://schemas.openxmlformats.org/presentationml/2006/ole">
            <mc:AlternateContent xmlns:mc="http://schemas.openxmlformats.org/markup-compatibility/2006">
              <mc:Choice xmlns:v="urn:schemas-microsoft-com:vml" Requires="v">
                <p:oleObj spid="_x0000_s281872" name="数式" r:id="rId4" imgW="101600" imgH="177800" progId="Equation.3">
                  <p:embed/>
                </p:oleObj>
              </mc:Choice>
              <mc:Fallback>
                <p:oleObj name="数式" r:id="rId4" imgW="101600" imgH="177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3340100"/>
                        <a:ext cx="101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テキスト ボックス 6"/>
          <p:cNvSpPr txBox="1"/>
          <p:nvPr/>
        </p:nvSpPr>
        <p:spPr>
          <a:xfrm>
            <a:off x="101117" y="1130300"/>
            <a:ext cx="326682" cy="369332"/>
          </a:xfrm>
          <a:prstGeom prst="rect">
            <a:avLst/>
          </a:prstGeom>
          <a:solidFill>
            <a:srgbClr val="FFFFFF"/>
          </a:solidFill>
        </p:spPr>
        <p:txBody>
          <a:bodyPr wrap="none" rtlCol="0">
            <a:spAutoFit/>
          </a:bodyPr>
          <a:lstStyle/>
          <a:p>
            <a:r>
              <a:rPr kumimoji="1" lang="en-US" altLang="ja-JP" dirty="0" smtClean="0"/>
              <a:t>Z</a:t>
            </a:r>
            <a:endParaRPr kumimoji="1" lang="ja-JP" altLang="en-US" dirty="0"/>
          </a:p>
        </p:txBody>
      </p:sp>
      <p:sp>
        <p:nvSpPr>
          <p:cNvPr id="8" name="テキスト ボックス 7"/>
          <p:cNvSpPr txBox="1"/>
          <p:nvPr/>
        </p:nvSpPr>
        <p:spPr>
          <a:xfrm>
            <a:off x="1548000" y="1865429"/>
            <a:ext cx="312906" cy="461665"/>
          </a:xfrm>
          <a:prstGeom prst="rect">
            <a:avLst/>
          </a:prstGeom>
          <a:solidFill>
            <a:srgbClr val="FFFFFF"/>
          </a:solidFill>
        </p:spPr>
        <p:txBody>
          <a:bodyPr wrap="none" rtlCol="0">
            <a:spAutoFit/>
          </a:bodyPr>
          <a:lstStyle/>
          <a:p>
            <a:r>
              <a:rPr lang="en-US" altLang="ja-JP" sz="2400" dirty="0" err="1" smtClean="0"/>
              <a:t>r</a:t>
            </a:r>
            <a:endParaRPr kumimoji="1" lang="ja-JP" altLang="en-US" sz="2400" dirty="0"/>
          </a:p>
        </p:txBody>
      </p:sp>
      <p:graphicFrame>
        <p:nvGraphicFramePr>
          <p:cNvPr id="10" name="Object 4"/>
          <p:cNvGraphicFramePr>
            <a:graphicFrameLocks noChangeAspect="1"/>
          </p:cNvGraphicFramePr>
          <p:nvPr>
            <p:extLst>
              <p:ext uri="{D42A27DB-BD31-4B8C-83A1-F6EECF244321}">
                <p14:modId xmlns:p14="http://schemas.microsoft.com/office/powerpoint/2010/main" val="3561104671"/>
              </p:ext>
            </p:extLst>
          </p:nvPr>
        </p:nvGraphicFramePr>
        <p:xfrm>
          <a:off x="2408238" y="1076325"/>
          <a:ext cx="6251575" cy="2101850"/>
        </p:xfrm>
        <a:graphic>
          <a:graphicData uri="http://schemas.openxmlformats.org/presentationml/2006/ole">
            <mc:AlternateContent xmlns:mc="http://schemas.openxmlformats.org/markup-compatibility/2006">
              <mc:Choice xmlns:v="urn:schemas-microsoft-com:vml" Requires="v">
                <p:oleObj spid="_x0000_s281873" name="数式" r:id="rId6" imgW="3771900" imgH="1219200" progId="Equation.3">
                  <p:embed/>
                </p:oleObj>
              </mc:Choice>
              <mc:Fallback>
                <p:oleObj name="数式" r:id="rId6" imgW="3771900" imgH="1219200" progId="Equation.3">
                  <p:embed/>
                  <p:pic>
                    <p:nvPicPr>
                      <p:cNvPr id="0" name="Picture 3"/>
                      <p:cNvPicPr>
                        <a:picLocks noChangeAspect="1" noChangeArrowheads="1"/>
                      </p:cNvPicPr>
                      <p:nvPr/>
                    </p:nvPicPr>
                    <p:blipFill>
                      <a:blip r:embed="rId7"/>
                      <a:srcRect/>
                      <a:stretch>
                        <a:fillRect/>
                      </a:stretch>
                    </p:blipFill>
                    <p:spPr bwMode="auto">
                      <a:xfrm>
                        <a:off x="2408238" y="1076325"/>
                        <a:ext cx="6251575" cy="210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5"/>
          <p:cNvGraphicFramePr>
            <a:graphicFrameLocks noChangeAspect="1"/>
          </p:cNvGraphicFramePr>
          <p:nvPr/>
        </p:nvGraphicFramePr>
        <p:xfrm>
          <a:off x="2690812" y="3145564"/>
          <a:ext cx="4829174" cy="744671"/>
        </p:xfrm>
        <a:graphic>
          <a:graphicData uri="http://schemas.openxmlformats.org/presentationml/2006/ole">
            <mc:AlternateContent xmlns:mc="http://schemas.openxmlformats.org/markup-compatibility/2006">
              <mc:Choice xmlns:v="urn:schemas-microsoft-com:vml" Requires="v">
                <p:oleObj spid="_x0000_s281874" name="数式" r:id="rId8" imgW="2794000" imgH="431800" progId="Equation.3">
                  <p:embed/>
                </p:oleObj>
              </mc:Choice>
              <mc:Fallback>
                <p:oleObj name="数式" r:id="rId8" imgW="2794000" imgH="4318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0812" y="3145564"/>
                        <a:ext cx="4829174" cy="744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正方形/長方形 11"/>
          <p:cNvSpPr/>
          <p:nvPr/>
        </p:nvSpPr>
        <p:spPr>
          <a:xfrm>
            <a:off x="2476257" y="3226832"/>
            <a:ext cx="5258283" cy="744671"/>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3" name="テキスト ボックス 12"/>
          <p:cNvSpPr txBox="1"/>
          <p:nvPr/>
        </p:nvSpPr>
        <p:spPr>
          <a:xfrm>
            <a:off x="2802939" y="3005443"/>
            <a:ext cx="780908" cy="369332"/>
          </a:xfrm>
          <a:prstGeom prst="rect">
            <a:avLst/>
          </a:prstGeom>
          <a:solidFill>
            <a:srgbClr val="FFFFFF"/>
          </a:solidFill>
        </p:spPr>
        <p:txBody>
          <a:bodyPr wrap="none" rtlCol="0">
            <a:spAutoFit/>
          </a:bodyPr>
          <a:lstStyle/>
          <a:p>
            <a:r>
              <a:rPr kumimoji="1" lang="en-US" altLang="ja-JP" dirty="0" smtClean="0"/>
              <a:t>recall</a:t>
            </a:r>
            <a:endParaRPr kumimoji="1" lang="ja-JP" altLang="en-US" dirty="0"/>
          </a:p>
        </p:txBody>
      </p:sp>
      <p:sp>
        <p:nvSpPr>
          <p:cNvPr id="14" name="角丸四角形吹き出し 13"/>
          <p:cNvSpPr/>
          <p:nvPr/>
        </p:nvSpPr>
        <p:spPr>
          <a:xfrm>
            <a:off x="101118" y="2662534"/>
            <a:ext cx="1923130" cy="966060"/>
          </a:xfrm>
          <a:prstGeom prst="wedgeRoundRectCallout">
            <a:avLst>
              <a:gd name="adj1" fmla="val 67212"/>
              <a:gd name="adj2" fmla="val 29635"/>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600" dirty="0" smtClean="0">
                <a:solidFill>
                  <a:srgbClr val="000000"/>
                </a:solidFill>
              </a:rPr>
              <a:t>For the passage</a:t>
            </a:r>
          </a:p>
          <a:p>
            <a:r>
              <a:rPr lang="en-US" altLang="ja-JP" sz="1600" dirty="0" smtClean="0">
                <a:solidFill>
                  <a:srgbClr val="000000"/>
                </a:solidFill>
              </a:rPr>
              <a:t>near the central </a:t>
            </a:r>
          </a:p>
          <a:p>
            <a:r>
              <a:rPr lang="en-US" altLang="ja-JP" sz="1600" dirty="0" smtClean="0">
                <a:solidFill>
                  <a:srgbClr val="000000"/>
                </a:solidFill>
              </a:rPr>
              <a:t>orbit </a:t>
            </a:r>
            <a:r>
              <a:rPr lang="en-US" altLang="ja-JP" sz="1600" i="1" dirty="0" err="1" smtClean="0">
                <a:solidFill>
                  <a:srgbClr val="000000"/>
                </a:solidFill>
              </a:rPr>
              <a:t>r</a:t>
            </a:r>
            <a:r>
              <a:rPr lang="en-US" altLang="ja-JP" sz="1600" dirty="0" smtClean="0">
                <a:solidFill>
                  <a:srgbClr val="000000"/>
                </a:solidFill>
              </a:rPr>
              <a:t>=</a:t>
            </a:r>
            <a:r>
              <a:rPr lang="en-US" altLang="ja-JP" sz="1600" i="1" dirty="0" smtClean="0">
                <a:solidFill>
                  <a:srgbClr val="000000"/>
                </a:solidFill>
              </a:rPr>
              <a:t>r</a:t>
            </a:r>
            <a:r>
              <a:rPr lang="en-US" altLang="ja-JP" sz="1600" i="1" baseline="-25000" dirty="0" smtClean="0">
                <a:solidFill>
                  <a:srgbClr val="000000"/>
                </a:solidFill>
              </a:rPr>
              <a:t>0</a:t>
            </a:r>
            <a:endParaRPr lang="ja-JP" altLang="en-US" sz="1600" i="1" baseline="-25000" dirty="0">
              <a:solidFill>
                <a:srgbClr val="000000"/>
              </a:solidFill>
            </a:endParaRPr>
          </a:p>
        </p:txBody>
      </p:sp>
      <p:sp>
        <p:nvSpPr>
          <p:cNvPr id="15" name="テキスト ボックス 14"/>
          <p:cNvSpPr txBox="1"/>
          <p:nvPr/>
        </p:nvSpPr>
        <p:spPr>
          <a:xfrm>
            <a:off x="264458" y="4036378"/>
            <a:ext cx="8326297" cy="1477328"/>
          </a:xfrm>
          <a:prstGeom prst="rect">
            <a:avLst/>
          </a:prstGeom>
          <a:noFill/>
        </p:spPr>
        <p:txBody>
          <a:bodyPr wrap="square" rtlCol="0">
            <a:spAutoFit/>
          </a:bodyPr>
          <a:lstStyle/>
          <a:p>
            <a:r>
              <a:rPr lang="en-US" altLang="ja-JP" dirty="0" smtClean="0"/>
              <a:t>From (1) and (3) and using </a:t>
            </a:r>
            <a:r>
              <a:rPr lang="en-US" altLang="ja-JP" i="1" dirty="0" err="1" smtClean="0">
                <a:cs typeface="Symbol" charset="2"/>
              </a:rPr>
              <a:t>v</a:t>
            </a:r>
            <a:r>
              <a:rPr lang="en-US" altLang="ja-JP" dirty="0" smtClean="0"/>
              <a:t>=</a:t>
            </a:r>
            <a:r>
              <a:rPr lang="en-US" altLang="ja-JP" i="1" dirty="0" smtClean="0">
                <a:solidFill>
                  <a:srgbClr val="000000"/>
                </a:solidFill>
              </a:rPr>
              <a:t>r</a:t>
            </a:r>
            <a:r>
              <a:rPr lang="en-US" altLang="ja-JP" i="1" baseline="-25000" dirty="0" smtClean="0">
                <a:solidFill>
                  <a:srgbClr val="000000"/>
                </a:solidFill>
              </a:rPr>
              <a:t>0</a:t>
            </a:r>
            <a:r>
              <a:rPr lang="en-US" altLang="ja-JP" i="1" dirty="0" smtClean="0">
                <a:latin typeface="Symbol" charset="2"/>
                <a:cs typeface="Symbol" charset="2"/>
              </a:rPr>
              <a:t>w</a:t>
            </a:r>
            <a:r>
              <a:rPr lang="en-US" altLang="ja-JP" i="1" dirty="0" smtClean="0">
                <a:cs typeface="Symbol" charset="2"/>
              </a:rPr>
              <a:t>, </a:t>
            </a:r>
            <a:r>
              <a:rPr lang="en-US" altLang="ja-JP" dirty="0" smtClean="0">
                <a:cs typeface="Symbol" charset="2"/>
              </a:rPr>
              <a:t>we obtain eq. of motion for </a:t>
            </a:r>
            <a:r>
              <a:rPr lang="en-US" altLang="ja-JP" dirty="0" err="1" smtClean="0">
                <a:cs typeface="Symbol" charset="2"/>
              </a:rPr>
              <a:t>x</a:t>
            </a:r>
            <a:r>
              <a:rPr lang="en-US" altLang="ja-JP" dirty="0" smtClean="0">
                <a:cs typeface="Symbol" charset="2"/>
              </a:rPr>
              <a:t> as</a:t>
            </a:r>
          </a:p>
          <a:p>
            <a:endParaRPr kumimoji="1" lang="en-US" altLang="ja-JP" dirty="0" smtClean="0">
              <a:cs typeface="Symbol" charset="2"/>
            </a:endParaRPr>
          </a:p>
          <a:p>
            <a:endParaRPr lang="en-US" altLang="ja-JP" dirty="0" smtClean="0">
              <a:cs typeface="Symbol" charset="2"/>
            </a:endParaRPr>
          </a:p>
          <a:p>
            <a:r>
              <a:rPr lang="en-US" altLang="ja-JP" dirty="0" smtClean="0">
                <a:cs typeface="Symbol" charset="2"/>
              </a:rPr>
              <a:t>a</a:t>
            </a:r>
            <a:r>
              <a:rPr kumimoji="1" lang="en-US" altLang="ja-JP" dirty="0" smtClean="0">
                <a:cs typeface="Symbol" charset="2"/>
              </a:rPr>
              <a:t>nd similarly (sort of) for </a:t>
            </a:r>
            <a:r>
              <a:rPr kumimoji="1" lang="en-US" altLang="ja-JP" dirty="0" err="1" smtClean="0">
                <a:cs typeface="Symbol" charset="2"/>
              </a:rPr>
              <a:t>z</a:t>
            </a:r>
            <a:r>
              <a:rPr kumimoji="1" lang="en-US" altLang="ja-JP" dirty="0" smtClean="0">
                <a:cs typeface="Symbol" charset="2"/>
              </a:rPr>
              <a:t> as</a:t>
            </a:r>
          </a:p>
          <a:p>
            <a:endParaRPr kumimoji="1" lang="ja-JP" altLang="en-US" dirty="0">
              <a:cs typeface="Symbol" charset="2"/>
            </a:endParaRPr>
          </a:p>
        </p:txBody>
      </p:sp>
      <p:graphicFrame>
        <p:nvGraphicFramePr>
          <p:cNvPr id="16" name="オブジェクト 15"/>
          <p:cNvGraphicFramePr>
            <a:graphicFrameLocks noChangeAspect="1"/>
          </p:cNvGraphicFramePr>
          <p:nvPr>
            <p:extLst>
              <p:ext uri="{D42A27DB-BD31-4B8C-83A1-F6EECF244321}">
                <p14:modId xmlns:p14="http://schemas.microsoft.com/office/powerpoint/2010/main" val="1728618588"/>
              </p:ext>
            </p:extLst>
          </p:nvPr>
        </p:nvGraphicFramePr>
        <p:xfrm>
          <a:off x="430213" y="4413250"/>
          <a:ext cx="3003550" cy="461963"/>
        </p:xfrm>
        <a:graphic>
          <a:graphicData uri="http://schemas.openxmlformats.org/presentationml/2006/ole">
            <mc:AlternateContent xmlns:mc="http://schemas.openxmlformats.org/markup-compatibility/2006">
              <mc:Choice xmlns:v="urn:schemas-microsoft-com:vml" Requires="v">
                <p:oleObj spid="_x0000_s281875" name="数式" r:id="rId10" imgW="1485900" imgH="228600" progId="Equation.3">
                  <p:embed/>
                </p:oleObj>
              </mc:Choice>
              <mc:Fallback>
                <p:oleObj name="数式" r:id="rId10" imgW="1485900" imgH="228600" progId="Equation.3">
                  <p:embed/>
                  <p:pic>
                    <p:nvPicPr>
                      <p:cNvPr id="0" name="Picture 5"/>
                      <p:cNvPicPr>
                        <a:picLocks noChangeAspect="1" noChangeArrowheads="1"/>
                      </p:cNvPicPr>
                      <p:nvPr/>
                    </p:nvPicPr>
                    <p:blipFill>
                      <a:blip r:embed="rId11"/>
                      <a:srcRect/>
                      <a:stretch>
                        <a:fillRect/>
                      </a:stretch>
                    </p:blipFill>
                    <p:spPr bwMode="auto">
                      <a:xfrm>
                        <a:off x="430213" y="4413250"/>
                        <a:ext cx="3003550"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7"/>
          <p:cNvGraphicFramePr>
            <a:graphicFrameLocks noChangeAspect="1"/>
          </p:cNvGraphicFramePr>
          <p:nvPr>
            <p:extLst>
              <p:ext uri="{D42A27DB-BD31-4B8C-83A1-F6EECF244321}">
                <p14:modId xmlns:p14="http://schemas.microsoft.com/office/powerpoint/2010/main" val="4138708603"/>
              </p:ext>
            </p:extLst>
          </p:nvPr>
        </p:nvGraphicFramePr>
        <p:xfrm>
          <a:off x="392113" y="5283200"/>
          <a:ext cx="2336800" cy="463550"/>
        </p:xfrm>
        <a:graphic>
          <a:graphicData uri="http://schemas.openxmlformats.org/presentationml/2006/ole">
            <mc:AlternateContent xmlns:mc="http://schemas.openxmlformats.org/markup-compatibility/2006">
              <mc:Choice xmlns:v="urn:schemas-microsoft-com:vml" Requires="v">
                <p:oleObj spid="_x0000_s281876" name="数式" r:id="rId12" imgW="1155700" imgH="228600" progId="Equation.3">
                  <p:embed/>
                </p:oleObj>
              </mc:Choice>
              <mc:Fallback>
                <p:oleObj name="数式" r:id="rId12" imgW="1155700" imgH="228600" progId="Equation.3">
                  <p:embed/>
                  <p:pic>
                    <p:nvPicPr>
                      <p:cNvPr id="0" name="Picture 6"/>
                      <p:cNvPicPr>
                        <a:picLocks noChangeAspect="1" noChangeArrowheads="1"/>
                      </p:cNvPicPr>
                      <p:nvPr/>
                    </p:nvPicPr>
                    <p:blipFill>
                      <a:blip r:embed="rId13"/>
                      <a:srcRect/>
                      <a:stretch>
                        <a:fillRect/>
                      </a:stretch>
                    </p:blipFill>
                    <p:spPr bwMode="auto">
                      <a:xfrm>
                        <a:off x="392113" y="5283200"/>
                        <a:ext cx="233680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テキスト ボックス 17"/>
          <p:cNvSpPr txBox="1"/>
          <p:nvPr/>
        </p:nvSpPr>
        <p:spPr>
          <a:xfrm>
            <a:off x="4242990" y="4544090"/>
            <a:ext cx="4347765" cy="584776"/>
          </a:xfrm>
          <a:prstGeom prst="rect">
            <a:avLst/>
          </a:prstGeom>
          <a:noFill/>
          <a:ln>
            <a:solidFill>
              <a:srgbClr val="0000FF"/>
            </a:solidFill>
          </a:ln>
        </p:spPr>
        <p:txBody>
          <a:bodyPr wrap="none" rtlCol="0">
            <a:spAutoFit/>
          </a:bodyPr>
          <a:lstStyle/>
          <a:p>
            <a:r>
              <a:rPr kumimoji="1" lang="en-US" altLang="ja-JP" sz="1600" dirty="0" smtClean="0">
                <a:solidFill>
                  <a:srgbClr val="0000FF"/>
                </a:solidFill>
              </a:rPr>
              <a:t>Equation of motion for </a:t>
            </a:r>
            <a:r>
              <a:rPr lang="en-US" altLang="ja-JP" sz="1600" dirty="0" err="1" smtClean="0">
                <a:solidFill>
                  <a:srgbClr val="0000FF"/>
                </a:solidFill>
              </a:rPr>
              <a:t>betatron</a:t>
            </a:r>
            <a:r>
              <a:rPr lang="en-US" altLang="ja-JP" sz="1600" dirty="0" smtClean="0">
                <a:solidFill>
                  <a:srgbClr val="0000FF"/>
                </a:solidFill>
              </a:rPr>
              <a:t> oscillation </a:t>
            </a:r>
          </a:p>
          <a:p>
            <a:r>
              <a:rPr lang="en-US" altLang="ja-JP" sz="1600" dirty="0" smtClean="0">
                <a:solidFill>
                  <a:srgbClr val="0000FF"/>
                </a:solidFill>
              </a:rPr>
              <a:t>in an </a:t>
            </a:r>
            <a:r>
              <a:rPr lang="en-US" altLang="ja-JP" sz="1600" dirty="0" err="1" smtClean="0">
                <a:solidFill>
                  <a:srgbClr val="0000FF"/>
                </a:solidFill>
              </a:rPr>
              <a:t>axisymmetric</a:t>
            </a:r>
            <a:r>
              <a:rPr lang="en-US" altLang="ja-JP" sz="1600" dirty="0" smtClean="0">
                <a:solidFill>
                  <a:srgbClr val="0000FF"/>
                </a:solidFill>
              </a:rPr>
              <a:t> field.</a:t>
            </a:r>
            <a:endParaRPr kumimoji="1" lang="ja-JP" altLang="en-US" sz="1600" dirty="0">
              <a:solidFill>
                <a:srgbClr val="0000FF"/>
              </a:solidFill>
            </a:endParaRPr>
          </a:p>
        </p:txBody>
      </p:sp>
      <p:cxnSp>
        <p:nvCxnSpPr>
          <p:cNvPr id="19" name="直線矢印コネクタ 18"/>
          <p:cNvCxnSpPr/>
          <p:nvPr/>
        </p:nvCxnSpPr>
        <p:spPr>
          <a:xfrm rot="10800000">
            <a:off x="3583848" y="4735890"/>
            <a:ext cx="659143" cy="278388"/>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rot="10800000" flipV="1">
            <a:off x="3175000" y="5014278"/>
            <a:ext cx="1067990" cy="499427"/>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22" name="オブジェクト 21"/>
          <p:cNvGraphicFramePr>
            <a:graphicFrameLocks noChangeAspect="1"/>
          </p:cNvGraphicFramePr>
          <p:nvPr/>
        </p:nvGraphicFramePr>
        <p:xfrm>
          <a:off x="3865771" y="5707063"/>
          <a:ext cx="1622842" cy="934364"/>
        </p:xfrm>
        <a:graphic>
          <a:graphicData uri="http://schemas.openxmlformats.org/presentationml/2006/ole">
            <mc:AlternateContent xmlns:mc="http://schemas.openxmlformats.org/markup-compatibility/2006">
              <mc:Choice xmlns:v="urn:schemas-microsoft-com:vml" Requires="v">
                <p:oleObj spid="_x0000_s281877" name="数式" r:id="rId14" imgW="838200" imgH="482600" progId="Equation.3">
                  <p:embed/>
                </p:oleObj>
              </mc:Choice>
              <mc:Fallback>
                <p:oleObj name="数式" r:id="rId14" imgW="838200" imgH="482600" progId="Equation.3">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65771" y="5707063"/>
                        <a:ext cx="1622842" cy="9343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オブジェクト 22"/>
          <p:cNvGraphicFramePr>
            <a:graphicFrameLocks noChangeAspect="1"/>
          </p:cNvGraphicFramePr>
          <p:nvPr/>
        </p:nvGraphicFramePr>
        <p:xfrm>
          <a:off x="7046358" y="5707977"/>
          <a:ext cx="1376363" cy="933450"/>
        </p:xfrm>
        <a:graphic>
          <a:graphicData uri="http://schemas.openxmlformats.org/presentationml/2006/ole">
            <mc:AlternateContent xmlns:mc="http://schemas.openxmlformats.org/markup-compatibility/2006">
              <mc:Choice xmlns:v="urn:schemas-microsoft-com:vml" Requires="v">
                <p:oleObj spid="_x0000_s281878" name="数式" r:id="rId16" imgW="711200" imgH="482600" progId="Equation.3">
                  <p:embed/>
                </p:oleObj>
              </mc:Choice>
              <mc:Fallback>
                <p:oleObj name="数式" r:id="rId16" imgW="711200" imgH="48260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46358" y="5707977"/>
                        <a:ext cx="1376363"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正方形/長方形 23"/>
          <p:cNvSpPr/>
          <p:nvPr/>
        </p:nvSpPr>
        <p:spPr>
          <a:xfrm>
            <a:off x="3583847" y="5605200"/>
            <a:ext cx="2105753" cy="11277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5" name="テキスト ボックス 24"/>
          <p:cNvSpPr txBox="1"/>
          <p:nvPr/>
        </p:nvSpPr>
        <p:spPr>
          <a:xfrm>
            <a:off x="3716141" y="5359817"/>
            <a:ext cx="1813317" cy="307777"/>
          </a:xfrm>
          <a:prstGeom prst="rect">
            <a:avLst/>
          </a:prstGeom>
          <a:solidFill>
            <a:srgbClr val="FFFFFF"/>
          </a:solidFill>
          <a:ln>
            <a:solidFill>
              <a:srgbClr val="2C7C9F"/>
            </a:solidFill>
          </a:ln>
        </p:spPr>
        <p:txBody>
          <a:bodyPr wrap="none" rtlCol="0">
            <a:spAutoFit/>
          </a:bodyPr>
          <a:lstStyle/>
          <a:p>
            <a:r>
              <a:rPr kumimoji="1" lang="en-US" altLang="ja-JP" sz="1400" dirty="0" err="1" smtClean="0"/>
              <a:t>Betatron</a:t>
            </a:r>
            <a:r>
              <a:rPr lang="en-US" altLang="ja-JP" sz="1400" dirty="0" smtClean="0"/>
              <a:t> </a:t>
            </a:r>
            <a:r>
              <a:rPr kumimoji="1" lang="en-US" altLang="ja-JP" sz="1400" dirty="0" smtClean="0"/>
              <a:t>frequency</a:t>
            </a:r>
            <a:endParaRPr kumimoji="1" lang="ja-JP" altLang="en-US" sz="1400" dirty="0"/>
          </a:p>
        </p:txBody>
      </p:sp>
      <p:sp>
        <p:nvSpPr>
          <p:cNvPr id="26" name="正方形/長方形 25"/>
          <p:cNvSpPr/>
          <p:nvPr/>
        </p:nvSpPr>
        <p:spPr>
          <a:xfrm>
            <a:off x="6681663" y="5605200"/>
            <a:ext cx="2105753" cy="11277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7" name="テキスト ボックス 26"/>
          <p:cNvSpPr txBox="1"/>
          <p:nvPr/>
        </p:nvSpPr>
        <p:spPr>
          <a:xfrm>
            <a:off x="7046358" y="5359817"/>
            <a:ext cx="1356123" cy="307777"/>
          </a:xfrm>
          <a:prstGeom prst="rect">
            <a:avLst/>
          </a:prstGeom>
          <a:solidFill>
            <a:srgbClr val="FFFFFF"/>
          </a:solidFill>
          <a:ln>
            <a:solidFill>
              <a:schemeClr val="accent1"/>
            </a:solidFill>
          </a:ln>
        </p:spPr>
        <p:txBody>
          <a:bodyPr wrap="none" rtlCol="0">
            <a:spAutoFit/>
          </a:bodyPr>
          <a:lstStyle/>
          <a:p>
            <a:r>
              <a:rPr kumimoji="1" lang="en-US" altLang="ja-JP" sz="1400" dirty="0" err="1" smtClean="0"/>
              <a:t>Betatron</a:t>
            </a:r>
            <a:r>
              <a:rPr kumimoji="1" lang="en-US" altLang="ja-JP" sz="1400" dirty="0" smtClean="0"/>
              <a:t> tune</a:t>
            </a:r>
            <a:endParaRPr kumimoji="1" lang="ja-JP" altLang="en-US" sz="1400" dirty="0"/>
          </a:p>
        </p:txBody>
      </p:sp>
      <p:sp>
        <p:nvSpPr>
          <p:cNvPr id="28" name="角丸四角形吹き出し 27"/>
          <p:cNvSpPr/>
          <p:nvPr/>
        </p:nvSpPr>
        <p:spPr>
          <a:xfrm>
            <a:off x="427799" y="5956300"/>
            <a:ext cx="2747200" cy="776621"/>
          </a:xfrm>
          <a:prstGeom prst="wedgeRoundRectCallout">
            <a:avLst>
              <a:gd name="adj1" fmla="val -20833"/>
              <a:gd name="adj2" fmla="val -73229"/>
              <a:gd name="adj3" fmla="val 16667"/>
            </a:avLst>
          </a:prstGeom>
          <a:solidFill>
            <a:srgbClr val="EEFF8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600" dirty="0" smtClean="0">
                <a:solidFill>
                  <a:schemeClr val="tx1"/>
                </a:solidFill>
              </a:rPr>
              <a:t>Stable oscillation in horizontal plane: 1-n&gt;0</a:t>
            </a:r>
          </a:p>
          <a:p>
            <a:r>
              <a:rPr lang="en-US" altLang="ja-JP" sz="1600" dirty="0" smtClean="0">
                <a:solidFill>
                  <a:schemeClr val="tx1"/>
                </a:solidFill>
              </a:rPr>
              <a:t>in vertical plane: </a:t>
            </a:r>
            <a:r>
              <a:rPr lang="en-US" altLang="ja-JP" sz="1600" dirty="0" err="1" smtClean="0">
                <a:solidFill>
                  <a:schemeClr val="tx1"/>
                </a:solidFill>
              </a:rPr>
              <a:t>n</a:t>
            </a:r>
            <a:r>
              <a:rPr lang="en-US" altLang="ja-JP" sz="1600" dirty="0" smtClean="0">
                <a:solidFill>
                  <a:schemeClr val="tx1"/>
                </a:solidFill>
              </a:rPr>
              <a:t>&gt;0</a:t>
            </a:r>
          </a:p>
        </p:txBody>
      </p:sp>
      <p:sp>
        <p:nvSpPr>
          <p:cNvPr id="29" name="テキスト ボックス 28"/>
          <p:cNvSpPr txBox="1"/>
          <p:nvPr/>
        </p:nvSpPr>
        <p:spPr>
          <a:xfrm>
            <a:off x="0" y="56634"/>
            <a:ext cx="2779615" cy="369332"/>
          </a:xfrm>
          <a:prstGeom prst="rect">
            <a:avLst/>
          </a:prstGeom>
          <a:noFill/>
        </p:spPr>
        <p:txBody>
          <a:bodyPr wrap="none" rtlCol="0">
            <a:spAutoFit/>
          </a:bodyPr>
          <a:lstStyle/>
          <a:p>
            <a:r>
              <a:rPr kumimoji="1" lang="en-US" altLang="ja-JP" dirty="0" smtClean="0">
                <a:solidFill>
                  <a:schemeClr val="accent1"/>
                </a:solidFill>
              </a:rPr>
              <a:t>Key word (1) Orbit stability</a:t>
            </a:r>
            <a:endParaRPr kumimoji="1" lang="ja-JP" altLang="en-US" dirty="0">
              <a:solidFill>
                <a:schemeClr val="accent1"/>
              </a:solidFill>
            </a:endParaRPr>
          </a:p>
        </p:txBody>
      </p:sp>
      <p:sp>
        <p:nvSpPr>
          <p:cNvPr id="2" name="テキスト ボックス 1"/>
          <p:cNvSpPr txBox="1"/>
          <p:nvPr/>
        </p:nvSpPr>
        <p:spPr>
          <a:xfrm>
            <a:off x="5519933" y="1314966"/>
            <a:ext cx="2617874" cy="369332"/>
          </a:xfrm>
          <a:prstGeom prst="rect">
            <a:avLst/>
          </a:prstGeom>
          <a:noFill/>
        </p:spPr>
        <p:txBody>
          <a:bodyPr wrap="none" rtlCol="0">
            <a:spAutoFit/>
          </a:bodyPr>
          <a:lstStyle/>
          <a:p>
            <a:r>
              <a:rPr kumimoji="1" lang="en-US" altLang="ja-JP" dirty="0" smtClean="0"/>
              <a:t>Use cylindrical coordinate</a:t>
            </a:r>
            <a:endParaRPr kumimoji="1" lang="ja-JP" alt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52476" y="1100693"/>
            <a:ext cx="7950200" cy="5293757"/>
          </a:xfrm>
          <a:prstGeom prst="rect">
            <a:avLst/>
          </a:prstGeom>
          <a:noFill/>
        </p:spPr>
        <p:txBody>
          <a:bodyPr wrap="square" rtlCol="0">
            <a:spAutoFit/>
          </a:bodyPr>
          <a:lstStyle/>
          <a:p>
            <a:pPr>
              <a:buClr>
                <a:srgbClr val="3366FF"/>
              </a:buClr>
              <a:buFont typeface="Arial"/>
              <a:buChar char="•"/>
            </a:pPr>
            <a:r>
              <a:rPr lang="en-US" altLang="ja-JP" sz="2000" dirty="0" smtClean="0"/>
              <a:t>Brief h</a:t>
            </a:r>
            <a:r>
              <a:rPr kumimoji="1" lang="en-US" altLang="ja-JP" sz="2000" dirty="0" smtClean="0"/>
              <a:t>istory &amp; major inventions</a:t>
            </a:r>
          </a:p>
          <a:p>
            <a:pPr lvl="1">
              <a:buClr>
                <a:srgbClr val="3366FF"/>
              </a:buClr>
              <a:buFont typeface="Arial"/>
              <a:buChar char="•"/>
            </a:pPr>
            <a:r>
              <a:rPr kumimoji="1" lang="en-US" altLang="ja-JP" dirty="0" smtClean="0"/>
              <a:t>1930~1960</a:t>
            </a:r>
          </a:p>
          <a:p>
            <a:pPr>
              <a:buClr>
                <a:srgbClr val="3366FF"/>
              </a:buClr>
            </a:pPr>
            <a:r>
              <a:rPr lang="en-US" altLang="ja-JP" sz="2000" dirty="0" smtClean="0"/>
              <a:t>	</a:t>
            </a:r>
            <a:r>
              <a:rPr lang="en-US" altLang="ja-JP" dirty="0" smtClean="0"/>
              <a:t>	</a:t>
            </a:r>
            <a:r>
              <a:rPr lang="en-US" altLang="ja-JP" dirty="0" smtClean="0">
                <a:solidFill>
                  <a:schemeClr val="tx1">
                    <a:lumMod val="65000"/>
                    <a:lumOff val="35000"/>
                  </a:schemeClr>
                </a:solidFill>
              </a:rPr>
              <a:t>Introduction</a:t>
            </a:r>
            <a:r>
              <a:rPr lang="en-US" altLang="ja-JP" dirty="0" smtClean="0">
                <a:solidFill>
                  <a:schemeClr val="tx1">
                    <a:lumMod val="50000"/>
                    <a:lumOff val="50000"/>
                  </a:schemeClr>
                </a:solidFill>
              </a:rPr>
              <a:t>	</a:t>
            </a:r>
          </a:p>
          <a:p>
            <a:pPr>
              <a:buClr>
                <a:srgbClr val="3366FF"/>
              </a:buClr>
            </a:pPr>
            <a:r>
              <a:rPr lang="en-US" altLang="ja-JP" dirty="0" smtClean="0">
                <a:solidFill>
                  <a:schemeClr val="tx1">
                    <a:lumMod val="65000"/>
                    <a:lumOff val="35000"/>
                  </a:schemeClr>
                </a:solidFill>
              </a:rPr>
              <a:t>		DC: Cockcroft-Walton, Van de </a:t>
            </a:r>
            <a:r>
              <a:rPr lang="en-US" altLang="ja-JP" dirty="0" err="1" smtClean="0">
                <a:solidFill>
                  <a:schemeClr val="tx1">
                    <a:lumMod val="65000"/>
                    <a:lumOff val="35000"/>
                  </a:schemeClr>
                </a:solidFill>
              </a:rPr>
              <a:t>Graaff</a:t>
            </a:r>
            <a:endParaRPr lang="en-US" altLang="ja-JP" dirty="0" smtClean="0">
              <a:solidFill>
                <a:schemeClr val="tx1">
                  <a:lumMod val="65000"/>
                  <a:lumOff val="35000"/>
                </a:schemeClr>
              </a:solidFill>
            </a:endParaRPr>
          </a:p>
          <a:p>
            <a:pPr>
              <a:buClr>
                <a:srgbClr val="3366FF"/>
              </a:buClr>
            </a:pPr>
            <a:r>
              <a:rPr kumimoji="1" lang="en-US" altLang="ja-JP" dirty="0" smtClean="0">
                <a:solidFill>
                  <a:schemeClr val="tx1">
                    <a:lumMod val="65000"/>
                    <a:lumOff val="35000"/>
                  </a:schemeClr>
                </a:solidFill>
              </a:rPr>
              <a:t>		AC:  Drift tube, Cyclotron</a:t>
            </a:r>
          </a:p>
          <a:p>
            <a:pPr lvl="1">
              <a:buClr>
                <a:srgbClr val="3366FF"/>
              </a:buClr>
            </a:pPr>
            <a:r>
              <a:rPr lang="en-US" altLang="ja-JP" dirty="0" smtClean="0">
                <a:solidFill>
                  <a:schemeClr val="tx1">
                    <a:lumMod val="65000"/>
                    <a:lumOff val="35000"/>
                  </a:schemeClr>
                </a:solidFill>
              </a:rPr>
              <a:t>	</a:t>
            </a:r>
            <a:r>
              <a:rPr lang="en-US" altLang="ja-JP" dirty="0" err="1" smtClean="0">
                <a:solidFill>
                  <a:schemeClr val="tx1">
                    <a:lumMod val="65000"/>
                    <a:lumOff val="35000"/>
                  </a:schemeClr>
                </a:solidFill>
              </a:rPr>
              <a:t>Betatron</a:t>
            </a:r>
            <a:endParaRPr lang="en-US" altLang="ja-JP" dirty="0" smtClean="0">
              <a:solidFill>
                <a:schemeClr val="tx1">
                  <a:lumMod val="65000"/>
                  <a:lumOff val="35000"/>
                </a:schemeClr>
              </a:solidFill>
            </a:endParaRPr>
          </a:p>
          <a:p>
            <a:pPr lvl="1">
              <a:buClr>
                <a:srgbClr val="3366FF"/>
              </a:buClr>
            </a:pPr>
            <a:r>
              <a:rPr lang="en-US" altLang="ja-JP" dirty="0" smtClean="0">
                <a:solidFill>
                  <a:schemeClr val="tx1">
                    <a:lumMod val="65000"/>
                    <a:lumOff val="35000"/>
                  </a:schemeClr>
                </a:solidFill>
              </a:rPr>
              <a:t>		</a:t>
            </a:r>
            <a:r>
              <a:rPr lang="en-US" altLang="ja-JP" dirty="0" err="1" smtClean="0">
                <a:solidFill>
                  <a:schemeClr val="tx1">
                    <a:lumMod val="65000"/>
                    <a:lumOff val="35000"/>
                  </a:schemeClr>
                </a:solidFill>
              </a:rPr>
              <a:t>Betatron</a:t>
            </a:r>
            <a:r>
              <a:rPr lang="en-US" altLang="ja-JP" dirty="0" smtClean="0">
                <a:solidFill>
                  <a:schemeClr val="tx1">
                    <a:lumMod val="65000"/>
                    <a:lumOff val="35000"/>
                  </a:schemeClr>
                </a:solidFill>
              </a:rPr>
              <a:t> oscillation, weak focus</a:t>
            </a:r>
          </a:p>
          <a:p>
            <a:pPr lvl="1">
              <a:buClr>
                <a:srgbClr val="3366FF"/>
              </a:buClr>
            </a:pPr>
            <a:r>
              <a:rPr lang="en-US" altLang="ja-JP" dirty="0" smtClean="0">
                <a:solidFill>
                  <a:schemeClr val="tx1">
                    <a:lumMod val="65000"/>
                    <a:lumOff val="35000"/>
                  </a:schemeClr>
                </a:solidFill>
              </a:rPr>
              <a:t>	A.G. Synchrotron</a:t>
            </a:r>
          </a:p>
          <a:p>
            <a:pPr lvl="1">
              <a:buClr>
                <a:srgbClr val="3366FF"/>
              </a:buClr>
            </a:pPr>
            <a:r>
              <a:rPr kumimoji="1" lang="en-US" altLang="ja-JP" dirty="0" smtClean="0">
                <a:solidFill>
                  <a:schemeClr val="tx1">
                    <a:lumMod val="65000"/>
                    <a:lumOff val="35000"/>
                  </a:schemeClr>
                </a:solidFill>
              </a:rPr>
              <a:t>		phase stability</a:t>
            </a:r>
            <a:r>
              <a:rPr lang="en-US" altLang="ja-JP" dirty="0" smtClean="0">
                <a:solidFill>
                  <a:schemeClr val="tx1">
                    <a:lumMod val="65000"/>
                    <a:lumOff val="35000"/>
                  </a:schemeClr>
                </a:solidFill>
              </a:rPr>
              <a:t>, strong focus, synchrotron radiation, (</a:t>
            </a:r>
            <a:r>
              <a:rPr lang="en-US" altLang="ja-JP" dirty="0" smtClean="0">
                <a:solidFill>
                  <a:schemeClr val="bg1">
                    <a:lumMod val="65000"/>
                  </a:schemeClr>
                </a:solidFill>
              </a:rPr>
              <a:t>Linear collider</a:t>
            </a:r>
            <a:r>
              <a:rPr lang="en-US" altLang="ja-JP" dirty="0" smtClean="0">
                <a:solidFill>
                  <a:schemeClr val="tx1">
                    <a:lumMod val="65000"/>
                    <a:lumOff val="35000"/>
                  </a:schemeClr>
                </a:solidFill>
              </a:rPr>
              <a:t>)</a:t>
            </a:r>
            <a:endParaRPr kumimoji="1" lang="en-US" altLang="ja-JP" sz="1600" dirty="0" smtClean="0">
              <a:solidFill>
                <a:schemeClr val="tx1">
                  <a:lumMod val="65000"/>
                  <a:lumOff val="35000"/>
                </a:schemeClr>
              </a:solidFill>
            </a:endParaRPr>
          </a:p>
          <a:p>
            <a:pPr lvl="1">
              <a:buClr>
                <a:srgbClr val="3366FF"/>
              </a:buClr>
              <a:buFont typeface="Arial"/>
              <a:buChar char="•"/>
            </a:pPr>
            <a:r>
              <a:rPr lang="en-US" altLang="ja-JP" dirty="0" smtClean="0"/>
              <a:t>1960~</a:t>
            </a:r>
          </a:p>
          <a:p>
            <a:pPr lvl="2">
              <a:buClr>
                <a:srgbClr val="3366FF"/>
              </a:buClr>
            </a:pPr>
            <a:r>
              <a:rPr lang="en-US" altLang="ja-JP" dirty="0" smtClean="0">
                <a:solidFill>
                  <a:srgbClr val="595959"/>
                </a:solidFill>
              </a:rPr>
              <a:t>Collider</a:t>
            </a:r>
            <a:endParaRPr lang="en-US" altLang="ja-JP" dirty="0" smtClean="0"/>
          </a:p>
          <a:p>
            <a:pPr>
              <a:buClr>
                <a:srgbClr val="3366FF"/>
              </a:buClr>
            </a:pPr>
            <a:r>
              <a:rPr lang="en-US" altLang="ja-JP" dirty="0" smtClean="0"/>
              <a:t>		</a:t>
            </a:r>
            <a:r>
              <a:rPr kumimoji="1" lang="en-US" altLang="ja-JP" dirty="0" smtClean="0">
                <a:solidFill>
                  <a:srgbClr val="595959"/>
                </a:solidFill>
              </a:rPr>
              <a:t>New </a:t>
            </a:r>
            <a:r>
              <a:rPr lang="en-US" altLang="ja-JP" dirty="0" smtClean="0">
                <a:solidFill>
                  <a:srgbClr val="595959"/>
                </a:solidFill>
              </a:rPr>
              <a:t>e</a:t>
            </a:r>
            <a:r>
              <a:rPr kumimoji="1" lang="en-US" altLang="ja-JP" dirty="0" smtClean="0">
                <a:solidFill>
                  <a:srgbClr val="595959"/>
                </a:solidFill>
              </a:rPr>
              <a:t>ra of large circular colliders</a:t>
            </a:r>
          </a:p>
          <a:p>
            <a:pPr>
              <a:buClr>
                <a:srgbClr val="3366FF"/>
              </a:buClr>
            </a:pPr>
            <a:r>
              <a:rPr kumimoji="1" lang="en-US" altLang="ja-JP" dirty="0" smtClean="0">
                <a:solidFill>
                  <a:srgbClr val="595959"/>
                </a:solidFill>
              </a:rPr>
              <a:t>		Energy frontier, Luminosity frontier</a:t>
            </a:r>
            <a:endParaRPr kumimoji="1" lang="en-US" altLang="ja-JP" sz="2000" dirty="0" smtClean="0"/>
          </a:p>
          <a:p>
            <a:pPr>
              <a:buClr>
                <a:srgbClr val="3366FF"/>
              </a:buClr>
              <a:buFont typeface="Arial"/>
              <a:buChar char="•"/>
            </a:pPr>
            <a:r>
              <a:rPr kumimoji="1" lang="en-US" altLang="ja-JP" sz="2000" dirty="0" smtClean="0"/>
              <a:t>Virtual tour of KEKB</a:t>
            </a:r>
          </a:p>
          <a:p>
            <a:pPr>
              <a:buClr>
                <a:srgbClr val="3366FF"/>
              </a:buClr>
              <a:buFont typeface="Arial"/>
              <a:buChar char="•"/>
            </a:pPr>
            <a:r>
              <a:rPr lang="en-US" altLang="ja-JP" sz="2000" dirty="0" smtClean="0"/>
              <a:t>Challenges 	</a:t>
            </a:r>
          </a:p>
          <a:p>
            <a:pPr lvl="1">
              <a:buClr>
                <a:srgbClr val="3366FF"/>
              </a:buClr>
              <a:buFont typeface="Arial"/>
              <a:buChar char="•"/>
            </a:pPr>
            <a:r>
              <a:rPr lang="en-US" altLang="ja-JP" sz="2000" dirty="0" err="1" smtClean="0">
                <a:solidFill>
                  <a:schemeClr val="tx2"/>
                </a:solidFill>
              </a:rPr>
              <a:t>SuperKEKB</a:t>
            </a:r>
            <a:r>
              <a:rPr lang="en-US" altLang="ja-JP" sz="2000" dirty="0" smtClean="0">
                <a:solidFill>
                  <a:schemeClr val="tx2"/>
                </a:solidFill>
              </a:rPr>
              <a:t> as an example</a:t>
            </a:r>
          </a:p>
          <a:p>
            <a:pPr lvl="1">
              <a:buClr>
                <a:srgbClr val="3366FF"/>
              </a:buClr>
              <a:buFont typeface="Arial"/>
              <a:buChar char="•"/>
            </a:pPr>
            <a:r>
              <a:rPr lang="en-US" altLang="ja-JP" sz="2000" dirty="0" smtClean="0">
                <a:solidFill>
                  <a:srgbClr val="595959"/>
                </a:solidFill>
              </a:rPr>
              <a:t>Future accelerators</a:t>
            </a:r>
            <a:endParaRPr lang="en-US" altLang="ja-JP" sz="1600" dirty="0" smtClean="0">
              <a:solidFill>
                <a:srgbClr val="595959"/>
              </a:solidFill>
            </a:endParaRPr>
          </a:p>
          <a:p>
            <a:pPr>
              <a:buClr>
                <a:srgbClr val="3366FF"/>
              </a:buClr>
              <a:buFont typeface="Arial"/>
              <a:buChar char="•"/>
            </a:pPr>
            <a:r>
              <a:rPr lang="en-US" altLang="ja-JP" sz="2000" dirty="0" smtClean="0"/>
              <a:t>Final thoughts</a:t>
            </a:r>
            <a:endParaRPr kumimoji="1" lang="ja-JP" altLang="en-US" sz="2000" dirty="0"/>
          </a:p>
        </p:txBody>
      </p:sp>
      <p:sp>
        <p:nvSpPr>
          <p:cNvPr id="5" name="タイトル 4"/>
          <p:cNvSpPr>
            <a:spLocks noGrp="1"/>
          </p:cNvSpPr>
          <p:nvPr>
            <p:ph type="title"/>
          </p:nvPr>
        </p:nvSpPr>
        <p:spPr>
          <a:xfrm>
            <a:off x="549275" y="107576"/>
            <a:ext cx="8042276" cy="921124"/>
          </a:xfrm>
        </p:spPr>
        <p:txBody>
          <a:bodyPr/>
          <a:lstStyle/>
          <a:p>
            <a:r>
              <a:rPr lang="en-US" altLang="ja-JP" dirty="0" smtClean="0"/>
              <a:t>Contents</a:t>
            </a:r>
            <a:endParaRPr lang="ja-JP" altLang="en-US" dirty="0"/>
          </a:p>
        </p:txBody>
      </p:sp>
      <p:sp>
        <p:nvSpPr>
          <p:cNvPr id="4" name="フッター プレースホルダ 3"/>
          <p:cNvSpPr>
            <a:spLocks noGrp="1"/>
          </p:cNvSpPr>
          <p:nvPr>
            <p:ph type="ftr" sz="quarter" idx="11"/>
          </p:nvPr>
        </p:nvSpPr>
        <p:spPr/>
        <p:txBody>
          <a:bodyPr/>
          <a:lstStyle/>
          <a:p>
            <a:r>
              <a:rPr lang="en-US" altLang="ja-JP" smtClean="0"/>
              <a:t>FAPPS11</a:t>
            </a:r>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a:bodyPr>
          <a:lstStyle/>
          <a:p>
            <a:r>
              <a:rPr lang="en-US" altLang="ja-JP" sz="3556" dirty="0" err="1" smtClean="0"/>
              <a:t>Betatron</a:t>
            </a:r>
            <a:r>
              <a:rPr lang="en-US" altLang="ja-JP" sz="3556" dirty="0" smtClean="0"/>
              <a:t>: </a:t>
            </a:r>
            <a:r>
              <a:rPr lang="en-US" altLang="ja-JP" sz="2000" dirty="0" smtClean="0"/>
              <a:t>“weak” focusing</a:t>
            </a:r>
            <a:endParaRPr lang="ja-JP" altLang="en-US" sz="20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21" name="テキスト ボックス 20"/>
          <p:cNvSpPr txBox="1"/>
          <p:nvPr/>
        </p:nvSpPr>
        <p:spPr>
          <a:xfrm>
            <a:off x="6794500" y="2857500"/>
            <a:ext cx="184666" cy="369332"/>
          </a:xfrm>
          <a:prstGeom prst="rect">
            <a:avLst/>
          </a:prstGeom>
          <a:noFill/>
        </p:spPr>
        <p:txBody>
          <a:bodyPr wrap="none" rtlCol="0">
            <a:spAutoFit/>
          </a:bodyPr>
          <a:lstStyle/>
          <a:p>
            <a:endParaRPr kumimoji="1" lang="ja-JP" altLang="en-US" dirty="0"/>
          </a:p>
        </p:txBody>
      </p:sp>
      <p:graphicFrame>
        <p:nvGraphicFramePr>
          <p:cNvPr id="5" name="オブジェクト 4"/>
          <p:cNvGraphicFramePr>
            <a:graphicFrameLocks noChangeAspect="1"/>
          </p:cNvGraphicFramePr>
          <p:nvPr/>
        </p:nvGraphicFramePr>
        <p:xfrm>
          <a:off x="2745201" y="2933515"/>
          <a:ext cx="101600" cy="177800"/>
        </p:xfrm>
        <a:graphic>
          <a:graphicData uri="http://schemas.openxmlformats.org/presentationml/2006/ole">
            <mc:AlternateContent xmlns:mc="http://schemas.openxmlformats.org/markup-compatibility/2006">
              <mc:Choice xmlns:v="urn:schemas-microsoft-com:vml" Requires="v">
                <p:oleObj spid="_x0000_s209828" name="数式" r:id="rId3" imgW="101600" imgH="177800" progId="Equation.3">
                  <p:embed/>
                </p:oleObj>
              </mc:Choice>
              <mc:Fallback>
                <p:oleObj name="数式" r:id="rId3" imgW="101600" imgH="177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201" y="2933515"/>
                        <a:ext cx="101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テキスト ボックス 5"/>
          <p:cNvSpPr txBox="1"/>
          <p:nvPr/>
        </p:nvSpPr>
        <p:spPr>
          <a:xfrm>
            <a:off x="101117" y="1130300"/>
            <a:ext cx="184666" cy="369332"/>
          </a:xfrm>
          <a:prstGeom prst="rect">
            <a:avLst/>
          </a:prstGeom>
          <a:solidFill>
            <a:srgbClr val="FFFFFF"/>
          </a:solidFill>
        </p:spPr>
        <p:txBody>
          <a:bodyPr wrap="none" rtlCol="0">
            <a:spAutoFit/>
          </a:bodyPr>
          <a:lstStyle/>
          <a:p>
            <a:endParaRPr kumimoji="1" lang="ja-JP" altLang="en-US"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473509194"/>
              </p:ext>
            </p:extLst>
          </p:nvPr>
        </p:nvGraphicFramePr>
        <p:xfrm>
          <a:off x="523875" y="1203325"/>
          <a:ext cx="2208213" cy="463550"/>
        </p:xfrm>
        <a:graphic>
          <a:graphicData uri="http://schemas.openxmlformats.org/presentationml/2006/ole">
            <mc:AlternateContent xmlns:mc="http://schemas.openxmlformats.org/markup-compatibility/2006">
              <mc:Choice xmlns:v="urn:schemas-microsoft-com:vml" Requires="v">
                <p:oleObj spid="_x0000_s209829" name="数式" r:id="rId5" imgW="1092200" imgH="228600" progId="Equation.3">
                  <p:embed/>
                </p:oleObj>
              </mc:Choice>
              <mc:Fallback>
                <p:oleObj name="数式" r:id="rId5" imgW="1092200" imgH="228600" progId="Equation.3">
                  <p:embed/>
                  <p:pic>
                    <p:nvPicPr>
                      <p:cNvPr id="0" name="Picture 3"/>
                      <p:cNvPicPr>
                        <a:picLocks noChangeAspect="1" noChangeArrowheads="1"/>
                      </p:cNvPicPr>
                      <p:nvPr/>
                    </p:nvPicPr>
                    <p:blipFill>
                      <a:blip r:embed="rId6"/>
                      <a:srcRect/>
                      <a:stretch>
                        <a:fillRect/>
                      </a:stretch>
                    </p:blipFill>
                    <p:spPr bwMode="auto">
                      <a:xfrm>
                        <a:off x="523875" y="1203325"/>
                        <a:ext cx="2208213"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74085509"/>
              </p:ext>
            </p:extLst>
          </p:nvPr>
        </p:nvGraphicFramePr>
        <p:xfrm>
          <a:off x="498475" y="1712913"/>
          <a:ext cx="1541463" cy="412750"/>
        </p:xfrm>
        <a:graphic>
          <a:graphicData uri="http://schemas.openxmlformats.org/presentationml/2006/ole">
            <mc:AlternateContent xmlns:mc="http://schemas.openxmlformats.org/markup-compatibility/2006">
              <mc:Choice xmlns:v="urn:schemas-microsoft-com:vml" Requires="v">
                <p:oleObj spid="_x0000_s209830" name="数式" r:id="rId7" imgW="762000" imgH="203200" progId="Equation.3">
                  <p:embed/>
                </p:oleObj>
              </mc:Choice>
              <mc:Fallback>
                <p:oleObj name="数式" r:id="rId7" imgW="762000" imgH="203200" progId="Equation.3">
                  <p:embed/>
                  <p:pic>
                    <p:nvPicPr>
                      <p:cNvPr id="0" name="Picture 4"/>
                      <p:cNvPicPr>
                        <a:picLocks noChangeAspect="1" noChangeArrowheads="1"/>
                      </p:cNvPicPr>
                      <p:nvPr/>
                    </p:nvPicPr>
                    <p:blipFill>
                      <a:blip r:embed="rId8"/>
                      <a:srcRect/>
                      <a:stretch>
                        <a:fillRect/>
                      </a:stretch>
                    </p:blipFill>
                    <p:spPr bwMode="auto">
                      <a:xfrm>
                        <a:off x="498475" y="1712913"/>
                        <a:ext cx="1541463"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オブジェクト 9"/>
          <p:cNvGraphicFramePr>
            <a:graphicFrameLocks noChangeAspect="1"/>
          </p:cNvGraphicFramePr>
          <p:nvPr/>
        </p:nvGraphicFramePr>
        <p:xfrm>
          <a:off x="7317958" y="2264069"/>
          <a:ext cx="1622842" cy="934364"/>
        </p:xfrm>
        <a:graphic>
          <a:graphicData uri="http://schemas.openxmlformats.org/presentationml/2006/ole">
            <mc:AlternateContent xmlns:mc="http://schemas.openxmlformats.org/markup-compatibility/2006">
              <mc:Choice xmlns:v="urn:schemas-microsoft-com:vml" Requires="v">
                <p:oleObj spid="_x0000_s209831" name="数式" r:id="rId9" imgW="838200" imgH="482600" progId="Equation.3">
                  <p:embed/>
                </p:oleObj>
              </mc:Choice>
              <mc:Fallback>
                <p:oleObj name="数式" r:id="rId9" imgW="838200" imgH="4826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7958" y="2264069"/>
                        <a:ext cx="1622842" cy="9343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オブジェクト 10"/>
          <p:cNvGraphicFramePr>
            <a:graphicFrameLocks noChangeAspect="1"/>
          </p:cNvGraphicFramePr>
          <p:nvPr/>
        </p:nvGraphicFramePr>
        <p:xfrm>
          <a:off x="7317958" y="3521369"/>
          <a:ext cx="1376363" cy="933450"/>
        </p:xfrm>
        <a:graphic>
          <a:graphicData uri="http://schemas.openxmlformats.org/presentationml/2006/ole">
            <mc:AlternateContent xmlns:mc="http://schemas.openxmlformats.org/markup-compatibility/2006">
              <mc:Choice xmlns:v="urn:schemas-microsoft-com:vml" Requires="v">
                <p:oleObj spid="_x0000_s209832" name="数式" r:id="rId11" imgW="711200" imgH="482600" progId="Equation.3">
                  <p:embed/>
                </p:oleObj>
              </mc:Choice>
              <mc:Fallback>
                <p:oleObj name="数式" r:id="rId11" imgW="711200" imgH="4826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7958" y="3521369"/>
                        <a:ext cx="1376363"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角丸四角形吹き出し 11"/>
          <p:cNvSpPr/>
          <p:nvPr/>
        </p:nvSpPr>
        <p:spPr>
          <a:xfrm>
            <a:off x="2898648" y="1185133"/>
            <a:ext cx="6042152" cy="1078936"/>
          </a:xfrm>
          <a:prstGeom prst="wedgeRoundRectCallout">
            <a:avLst>
              <a:gd name="adj1" fmla="val -54438"/>
              <a:gd name="adj2" fmla="val 7533"/>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chemeClr val="tx1"/>
                </a:solidFill>
              </a:rPr>
              <a:t>If 0&lt;</a:t>
            </a:r>
            <a:r>
              <a:rPr lang="en-US" altLang="ja-JP" dirty="0" err="1" smtClean="0">
                <a:solidFill>
                  <a:schemeClr val="tx1"/>
                </a:solidFill>
              </a:rPr>
              <a:t>n</a:t>
            </a:r>
            <a:r>
              <a:rPr lang="en-US" altLang="ja-JP" dirty="0" smtClean="0">
                <a:solidFill>
                  <a:schemeClr val="tx1"/>
                </a:solidFill>
              </a:rPr>
              <a:t>&lt;1, stable oscillation in </a:t>
            </a:r>
            <a:r>
              <a:rPr lang="en-US" altLang="ja-JP" dirty="0" smtClean="0">
                <a:solidFill>
                  <a:srgbClr val="0000FF"/>
                </a:solidFill>
              </a:rPr>
              <a:t>BOTH</a:t>
            </a:r>
            <a:r>
              <a:rPr lang="en-US" altLang="ja-JP" dirty="0" smtClean="0">
                <a:solidFill>
                  <a:schemeClr val="tx1"/>
                </a:solidFill>
              </a:rPr>
              <a:t> horizontal and vertical plane!</a:t>
            </a:r>
          </a:p>
          <a:p>
            <a:r>
              <a:rPr lang="en-US" altLang="ja-JP" dirty="0" smtClean="0">
                <a:solidFill>
                  <a:schemeClr val="tx1"/>
                </a:solidFill>
              </a:rPr>
              <a:t>But </a:t>
            </a:r>
            <a:r>
              <a:rPr lang="en-US" altLang="ja-JP" dirty="0" err="1" smtClean="0">
                <a:solidFill>
                  <a:schemeClr val="tx1"/>
                </a:solidFill>
              </a:rPr>
              <a:t>n</a:t>
            </a:r>
            <a:r>
              <a:rPr lang="en-US" altLang="ja-JP" dirty="0" smtClean="0">
                <a:solidFill>
                  <a:schemeClr val="tx1"/>
                </a:solidFill>
              </a:rPr>
              <a:t>&lt;1 …. This is why this scheme is called “Weak” focusing.</a:t>
            </a:r>
          </a:p>
        </p:txBody>
      </p:sp>
      <p:sp>
        <p:nvSpPr>
          <p:cNvPr id="13" name="テキスト ボックス 12"/>
          <p:cNvSpPr txBox="1"/>
          <p:nvPr/>
        </p:nvSpPr>
        <p:spPr>
          <a:xfrm>
            <a:off x="498475" y="2164071"/>
            <a:ext cx="6559517" cy="3970318"/>
          </a:xfrm>
          <a:prstGeom prst="rect">
            <a:avLst/>
          </a:prstGeom>
          <a:noFill/>
        </p:spPr>
        <p:txBody>
          <a:bodyPr wrap="square" rtlCol="0">
            <a:spAutoFit/>
          </a:bodyPr>
          <a:lstStyle/>
          <a:p>
            <a:r>
              <a:rPr lang="en-US" altLang="ja-JP" dirty="0" smtClean="0"/>
              <a:t>Motion in </a:t>
            </a:r>
            <a:r>
              <a:rPr lang="en-US" altLang="ja-JP" dirty="0" err="1" smtClean="0"/>
              <a:t>Betatron</a:t>
            </a:r>
            <a:endParaRPr lang="en-US" altLang="ja-JP" dirty="0" smtClean="0"/>
          </a:p>
          <a:p>
            <a:r>
              <a:rPr lang="en-US" altLang="ja-JP" dirty="0" smtClean="0"/>
              <a:t>Tune is less than 1, meaning </a:t>
            </a:r>
            <a:r>
              <a:rPr lang="en-US" altLang="ja-JP" dirty="0" err="1" smtClean="0"/>
              <a:t>betatron</a:t>
            </a:r>
            <a:r>
              <a:rPr lang="en-US" altLang="ja-JP" dirty="0" smtClean="0"/>
              <a:t> wave length is larger than the circumference.</a:t>
            </a:r>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r>
              <a:rPr lang="en-US" altLang="ja-JP" dirty="0" smtClean="0"/>
              <a:t>If you achieve higher energy,  will need large magnets as mentioned in the previous slide.</a:t>
            </a:r>
          </a:p>
          <a:p>
            <a:r>
              <a:rPr lang="en-US" altLang="ja-JP" dirty="0" smtClean="0"/>
              <a:t>Stronger focus with more compact scheme is needed.</a:t>
            </a:r>
          </a:p>
          <a:p>
            <a:endParaRPr lang="en-US" altLang="ja-JP" dirty="0" smtClean="0"/>
          </a:p>
          <a:p>
            <a:endParaRPr kumimoji="1" lang="ja-JP" altLang="en-US" dirty="0"/>
          </a:p>
        </p:txBody>
      </p:sp>
      <p:sp>
        <p:nvSpPr>
          <p:cNvPr id="14" name="円/楕円 13"/>
          <p:cNvSpPr/>
          <p:nvPr/>
        </p:nvSpPr>
        <p:spPr>
          <a:xfrm>
            <a:off x="526538" y="3364400"/>
            <a:ext cx="1159813" cy="1090419"/>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498474" y="3238499"/>
            <a:ext cx="1279526" cy="1199549"/>
          </a:xfrm>
          <a:custGeom>
            <a:avLst/>
            <a:gdLst>
              <a:gd name="connsiteX0" fmla="*/ 409064 w 910706"/>
              <a:gd name="connsiteY0" fmla="*/ 139700 h 825500"/>
              <a:gd name="connsiteX1" fmla="*/ 256664 w 910706"/>
              <a:gd name="connsiteY1" fmla="*/ 165100 h 825500"/>
              <a:gd name="connsiteX2" fmla="*/ 218564 w 910706"/>
              <a:gd name="connsiteY2" fmla="*/ 190500 h 825500"/>
              <a:gd name="connsiteX3" fmla="*/ 180464 w 910706"/>
              <a:gd name="connsiteY3" fmla="*/ 228600 h 825500"/>
              <a:gd name="connsiteX4" fmla="*/ 142364 w 910706"/>
              <a:gd name="connsiteY4" fmla="*/ 241300 h 825500"/>
              <a:gd name="connsiteX5" fmla="*/ 28064 w 910706"/>
              <a:gd name="connsiteY5" fmla="*/ 330200 h 825500"/>
              <a:gd name="connsiteX6" fmla="*/ 2664 w 910706"/>
              <a:gd name="connsiteY6" fmla="*/ 406400 h 825500"/>
              <a:gd name="connsiteX7" fmla="*/ 28064 w 910706"/>
              <a:gd name="connsiteY7" fmla="*/ 571500 h 825500"/>
              <a:gd name="connsiteX8" fmla="*/ 78864 w 910706"/>
              <a:gd name="connsiteY8" fmla="*/ 647700 h 825500"/>
              <a:gd name="connsiteX9" fmla="*/ 116964 w 910706"/>
              <a:gd name="connsiteY9" fmla="*/ 673100 h 825500"/>
              <a:gd name="connsiteX10" fmla="*/ 180464 w 910706"/>
              <a:gd name="connsiteY10" fmla="*/ 736600 h 825500"/>
              <a:gd name="connsiteX11" fmla="*/ 256664 w 910706"/>
              <a:gd name="connsiteY11" fmla="*/ 787400 h 825500"/>
              <a:gd name="connsiteX12" fmla="*/ 409064 w 910706"/>
              <a:gd name="connsiteY12" fmla="*/ 825500 h 825500"/>
              <a:gd name="connsiteX13" fmla="*/ 663064 w 910706"/>
              <a:gd name="connsiteY13" fmla="*/ 800100 h 825500"/>
              <a:gd name="connsiteX14" fmla="*/ 701164 w 910706"/>
              <a:gd name="connsiteY14" fmla="*/ 787400 h 825500"/>
              <a:gd name="connsiteX15" fmla="*/ 777364 w 910706"/>
              <a:gd name="connsiteY15" fmla="*/ 736600 h 825500"/>
              <a:gd name="connsiteX16" fmla="*/ 815464 w 910706"/>
              <a:gd name="connsiteY16" fmla="*/ 660400 h 825500"/>
              <a:gd name="connsiteX17" fmla="*/ 853564 w 910706"/>
              <a:gd name="connsiteY17" fmla="*/ 622300 h 825500"/>
              <a:gd name="connsiteX18" fmla="*/ 878964 w 910706"/>
              <a:gd name="connsiteY18" fmla="*/ 571500 h 825500"/>
              <a:gd name="connsiteX19" fmla="*/ 904364 w 910706"/>
              <a:gd name="connsiteY19" fmla="*/ 482600 h 825500"/>
              <a:gd name="connsiteX20" fmla="*/ 878964 w 910706"/>
              <a:gd name="connsiteY20" fmla="*/ 279400 h 825500"/>
              <a:gd name="connsiteX21" fmla="*/ 840864 w 910706"/>
              <a:gd name="connsiteY21" fmla="*/ 190500 h 825500"/>
              <a:gd name="connsiteX22" fmla="*/ 802764 w 910706"/>
              <a:gd name="connsiteY22" fmla="*/ 165100 h 825500"/>
              <a:gd name="connsiteX23" fmla="*/ 739264 w 910706"/>
              <a:gd name="connsiteY23" fmla="*/ 114300 h 825500"/>
              <a:gd name="connsiteX24" fmla="*/ 713864 w 910706"/>
              <a:gd name="connsiteY24" fmla="*/ 76200 h 825500"/>
              <a:gd name="connsiteX25" fmla="*/ 637664 w 910706"/>
              <a:gd name="connsiteY25" fmla="*/ 50800 h 825500"/>
              <a:gd name="connsiteX26" fmla="*/ 586864 w 910706"/>
              <a:gd name="connsiteY26" fmla="*/ 25400 h 825500"/>
              <a:gd name="connsiteX27" fmla="*/ 396364 w 910706"/>
              <a:gd name="connsiteY27" fmla="*/ 0 h 825500"/>
              <a:gd name="connsiteX28" fmla="*/ 320164 w 910706"/>
              <a:gd name="connsiteY28" fmla="*/ 127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10706" h="825500">
                <a:moveTo>
                  <a:pt x="409064" y="139700"/>
                </a:moveTo>
                <a:cubicBezTo>
                  <a:pt x="372848" y="143724"/>
                  <a:pt x="299217" y="143824"/>
                  <a:pt x="256664" y="165100"/>
                </a:cubicBezTo>
                <a:cubicBezTo>
                  <a:pt x="243012" y="171926"/>
                  <a:pt x="230290" y="180729"/>
                  <a:pt x="218564" y="190500"/>
                </a:cubicBezTo>
                <a:cubicBezTo>
                  <a:pt x="204766" y="201998"/>
                  <a:pt x="195408" y="218637"/>
                  <a:pt x="180464" y="228600"/>
                </a:cubicBezTo>
                <a:cubicBezTo>
                  <a:pt x="169325" y="236026"/>
                  <a:pt x="154066" y="234799"/>
                  <a:pt x="142364" y="241300"/>
                </a:cubicBezTo>
                <a:cubicBezTo>
                  <a:pt x="74006" y="279277"/>
                  <a:pt x="74344" y="283920"/>
                  <a:pt x="28064" y="330200"/>
                </a:cubicBezTo>
                <a:cubicBezTo>
                  <a:pt x="19597" y="355600"/>
                  <a:pt x="0" y="379759"/>
                  <a:pt x="2664" y="406400"/>
                </a:cubicBezTo>
                <a:cubicBezTo>
                  <a:pt x="4532" y="425085"/>
                  <a:pt x="5738" y="531313"/>
                  <a:pt x="28064" y="571500"/>
                </a:cubicBezTo>
                <a:cubicBezTo>
                  <a:pt x="42889" y="598185"/>
                  <a:pt x="53464" y="630767"/>
                  <a:pt x="78864" y="647700"/>
                </a:cubicBezTo>
                <a:lnTo>
                  <a:pt x="116964" y="673100"/>
                </a:lnTo>
                <a:cubicBezTo>
                  <a:pt x="137500" y="734709"/>
                  <a:pt x="115075" y="697366"/>
                  <a:pt x="180464" y="736600"/>
                </a:cubicBezTo>
                <a:cubicBezTo>
                  <a:pt x="206641" y="752306"/>
                  <a:pt x="227704" y="777747"/>
                  <a:pt x="256664" y="787400"/>
                </a:cubicBezTo>
                <a:cubicBezTo>
                  <a:pt x="357293" y="820943"/>
                  <a:pt x="306454" y="808398"/>
                  <a:pt x="409064" y="825500"/>
                </a:cubicBezTo>
                <a:cubicBezTo>
                  <a:pt x="493731" y="817033"/>
                  <a:pt x="578690" y="811105"/>
                  <a:pt x="663064" y="800100"/>
                </a:cubicBezTo>
                <a:cubicBezTo>
                  <a:pt x="676339" y="798369"/>
                  <a:pt x="689462" y="793901"/>
                  <a:pt x="701164" y="787400"/>
                </a:cubicBezTo>
                <a:cubicBezTo>
                  <a:pt x="727849" y="772575"/>
                  <a:pt x="777364" y="736600"/>
                  <a:pt x="777364" y="736600"/>
                </a:cubicBezTo>
                <a:cubicBezTo>
                  <a:pt x="790092" y="698415"/>
                  <a:pt x="788109" y="693226"/>
                  <a:pt x="815464" y="660400"/>
                </a:cubicBezTo>
                <a:cubicBezTo>
                  <a:pt x="826962" y="646602"/>
                  <a:pt x="843125" y="636915"/>
                  <a:pt x="853564" y="622300"/>
                </a:cubicBezTo>
                <a:cubicBezTo>
                  <a:pt x="864568" y="606894"/>
                  <a:pt x="871506" y="588901"/>
                  <a:pt x="878964" y="571500"/>
                </a:cubicBezTo>
                <a:cubicBezTo>
                  <a:pt x="889896" y="545993"/>
                  <a:pt x="897919" y="508379"/>
                  <a:pt x="904364" y="482600"/>
                </a:cubicBezTo>
                <a:cubicBezTo>
                  <a:pt x="884094" y="219084"/>
                  <a:pt x="910706" y="390495"/>
                  <a:pt x="878964" y="279400"/>
                </a:cubicBezTo>
                <a:cubicBezTo>
                  <a:pt x="867305" y="238594"/>
                  <a:pt x="871798" y="221434"/>
                  <a:pt x="840864" y="190500"/>
                </a:cubicBezTo>
                <a:cubicBezTo>
                  <a:pt x="830071" y="179707"/>
                  <a:pt x="815464" y="173567"/>
                  <a:pt x="802764" y="165100"/>
                </a:cubicBezTo>
                <a:cubicBezTo>
                  <a:pt x="729971" y="55911"/>
                  <a:pt x="826898" y="184407"/>
                  <a:pt x="739264" y="114300"/>
                </a:cubicBezTo>
                <a:cubicBezTo>
                  <a:pt x="727345" y="104765"/>
                  <a:pt x="726807" y="84290"/>
                  <a:pt x="713864" y="76200"/>
                </a:cubicBezTo>
                <a:cubicBezTo>
                  <a:pt x="691160" y="62010"/>
                  <a:pt x="661611" y="62774"/>
                  <a:pt x="637664" y="50800"/>
                </a:cubicBezTo>
                <a:cubicBezTo>
                  <a:pt x="620731" y="42333"/>
                  <a:pt x="604825" y="31387"/>
                  <a:pt x="586864" y="25400"/>
                </a:cubicBezTo>
                <a:cubicBezTo>
                  <a:pt x="541770" y="10369"/>
                  <a:pt x="426340" y="2998"/>
                  <a:pt x="396364" y="0"/>
                </a:cubicBezTo>
                <a:cubicBezTo>
                  <a:pt x="328713" y="13530"/>
                  <a:pt x="354450" y="12700"/>
                  <a:pt x="320164" y="12700"/>
                </a:cubicBezTo>
              </a:path>
            </a:pathLst>
          </a:custGeom>
          <a:ln w="3175" cap="flat" cmpd="sng" algn="ctr">
            <a:solidFill>
              <a:srgbClr val="FD30BB"/>
            </a:solidFill>
            <a:prstDash val="dashDot"/>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 name="角丸四角形 15"/>
          <p:cNvSpPr/>
          <p:nvPr/>
        </p:nvSpPr>
        <p:spPr>
          <a:xfrm>
            <a:off x="1384301" y="5740400"/>
            <a:ext cx="6146800" cy="900393"/>
          </a:xfrm>
          <a:prstGeom prst="roundRect">
            <a:avLst/>
          </a:prstGeom>
          <a:solidFill>
            <a:srgbClr val="EEFF8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rgbClr val="000000"/>
                </a:solidFill>
              </a:rPr>
              <a:t>Discovery of strong focusing</a:t>
            </a:r>
            <a:endParaRPr kumimoji="1" lang="en-US" altLang="ja-JP" dirty="0" smtClean="0">
              <a:solidFill>
                <a:srgbClr val="000000"/>
              </a:solidFill>
            </a:endParaRPr>
          </a:p>
          <a:p>
            <a:r>
              <a:rPr lang="en-US" altLang="ja-JP" dirty="0" smtClean="0">
                <a:solidFill>
                  <a:srgbClr val="000000"/>
                </a:solidFill>
              </a:rPr>
              <a:t>1949 by N. </a:t>
            </a:r>
            <a:r>
              <a:rPr lang="en-US" altLang="ja-JP" dirty="0" err="1" smtClean="0">
                <a:solidFill>
                  <a:srgbClr val="000000"/>
                </a:solidFill>
              </a:rPr>
              <a:t>Christofilos</a:t>
            </a:r>
            <a:r>
              <a:rPr lang="en-US" altLang="ja-JP" dirty="0" smtClean="0">
                <a:solidFill>
                  <a:srgbClr val="000000"/>
                </a:solidFill>
              </a:rPr>
              <a:t> </a:t>
            </a:r>
          </a:p>
          <a:p>
            <a:r>
              <a:rPr lang="en-US" altLang="ja-JP" dirty="0" smtClean="0">
                <a:solidFill>
                  <a:srgbClr val="000000"/>
                </a:solidFill>
              </a:rPr>
              <a:t>1952 by </a:t>
            </a:r>
            <a:r>
              <a:rPr lang="en-US" altLang="ja-JP" dirty="0" err="1" smtClean="0">
                <a:solidFill>
                  <a:srgbClr val="000000"/>
                </a:solidFill>
              </a:rPr>
              <a:t>E.D.Courant</a:t>
            </a:r>
            <a:r>
              <a:rPr lang="en-US" altLang="ja-JP" dirty="0" smtClean="0">
                <a:solidFill>
                  <a:srgbClr val="000000"/>
                </a:solidFill>
              </a:rPr>
              <a:t>, </a:t>
            </a:r>
            <a:r>
              <a:rPr lang="en-US" altLang="ja-JP" dirty="0" err="1" smtClean="0">
                <a:solidFill>
                  <a:srgbClr val="000000"/>
                </a:solidFill>
              </a:rPr>
              <a:t>M.S.Livingston</a:t>
            </a:r>
            <a:r>
              <a:rPr lang="en-US" altLang="ja-JP" dirty="0" smtClean="0">
                <a:solidFill>
                  <a:srgbClr val="000000"/>
                </a:solidFill>
              </a:rPr>
              <a:t> and </a:t>
            </a:r>
            <a:r>
              <a:rPr lang="en-US" altLang="ja-JP" dirty="0" err="1" smtClean="0">
                <a:solidFill>
                  <a:srgbClr val="000000"/>
                </a:solidFill>
              </a:rPr>
              <a:t>H.Snyder</a:t>
            </a:r>
            <a:endParaRPr kumimoji="1" lang="en-US" altLang="ja-JP" dirty="0" smtClean="0">
              <a:solidFill>
                <a:srgbClr val="000000"/>
              </a:solidFill>
            </a:endParaRPr>
          </a:p>
        </p:txBody>
      </p:sp>
      <p:sp>
        <p:nvSpPr>
          <p:cNvPr id="17" name="正方形/長方形 16"/>
          <p:cNvSpPr/>
          <p:nvPr/>
        </p:nvSpPr>
        <p:spPr>
          <a:xfrm>
            <a:off x="2035208" y="3111314"/>
            <a:ext cx="4943958" cy="1524185"/>
          </a:xfrm>
          <a:prstGeom prst="rect">
            <a:avLst/>
          </a:prstGeom>
          <a:solidFill>
            <a:srgbClr val="EEFF8C"/>
          </a:solid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000" dirty="0" err="1" smtClean="0">
                <a:solidFill>
                  <a:schemeClr val="tx1"/>
                </a:solidFill>
              </a:rPr>
              <a:t>Betatron</a:t>
            </a:r>
            <a:r>
              <a:rPr lang="en-US" altLang="ja-JP" sz="2000" dirty="0" smtClean="0">
                <a:solidFill>
                  <a:schemeClr val="tx1"/>
                </a:solidFill>
              </a:rPr>
              <a:t> </a:t>
            </a:r>
          </a:p>
          <a:p>
            <a:r>
              <a:rPr lang="en-US" altLang="ja-JP" sz="2000" dirty="0" smtClean="0">
                <a:solidFill>
                  <a:schemeClr val="tx1"/>
                </a:solidFill>
              </a:rPr>
              <a:t>Progress in understanding particle orbits in a magnetic field was made. </a:t>
            </a:r>
          </a:p>
          <a:p>
            <a:r>
              <a:rPr lang="en-US" altLang="ja-JP" sz="2000" dirty="0" smtClean="0">
                <a:solidFill>
                  <a:schemeClr val="tx1"/>
                </a:solidFill>
              </a:rPr>
              <a:t>Basis of today’s </a:t>
            </a:r>
            <a:r>
              <a:rPr lang="en-US" altLang="ja-JP" sz="2000" dirty="0" err="1" smtClean="0">
                <a:solidFill>
                  <a:schemeClr val="tx1"/>
                </a:solidFill>
              </a:rPr>
              <a:t>betatron</a:t>
            </a:r>
            <a:r>
              <a:rPr lang="en-US" altLang="ja-JP" sz="2000" dirty="0" smtClean="0">
                <a:solidFill>
                  <a:schemeClr val="tx1"/>
                </a:solidFill>
              </a:rPr>
              <a:t> oscillation theory was established.</a:t>
            </a:r>
            <a:endParaRPr lang="ja-JP" altLang="en-US" sz="2000" dirty="0">
              <a:solidFill>
                <a:schemeClr val="tx1"/>
              </a:solidFill>
            </a:endParaRPr>
          </a:p>
        </p:txBody>
      </p:sp>
      <p:sp>
        <p:nvSpPr>
          <p:cNvPr id="18" name="下矢印 17"/>
          <p:cNvSpPr/>
          <p:nvPr/>
        </p:nvSpPr>
        <p:spPr>
          <a:xfrm>
            <a:off x="2298700" y="5511800"/>
            <a:ext cx="446501" cy="22860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0" y="43934"/>
            <a:ext cx="2779615" cy="369332"/>
          </a:xfrm>
          <a:prstGeom prst="rect">
            <a:avLst/>
          </a:prstGeom>
          <a:noFill/>
        </p:spPr>
        <p:txBody>
          <a:bodyPr wrap="none" rtlCol="0">
            <a:spAutoFit/>
          </a:bodyPr>
          <a:lstStyle/>
          <a:p>
            <a:r>
              <a:rPr kumimoji="1" lang="en-US" altLang="ja-JP" dirty="0" smtClean="0">
                <a:solidFill>
                  <a:schemeClr val="accent1"/>
                </a:solidFill>
              </a:rPr>
              <a:t>Key word (1) Orbit stability</a:t>
            </a:r>
            <a:endParaRPr kumimoji="1" lang="ja-JP" altLang="en-US" dirty="0">
              <a:solidFill>
                <a:schemeClr val="accent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normAutofit/>
          </a:bodyPr>
          <a:lstStyle/>
          <a:p>
            <a:r>
              <a:rPr lang="en-US" altLang="ja-JP" sz="3556" dirty="0" err="1" smtClean="0"/>
              <a:t>Betatron</a:t>
            </a:r>
            <a:r>
              <a:rPr lang="en-US" altLang="ja-JP" sz="3556" dirty="0" smtClean="0"/>
              <a:t>: </a:t>
            </a:r>
            <a:r>
              <a:rPr lang="en-US" altLang="ja-JP" sz="2400" dirty="0" smtClean="0"/>
              <a:t>concept of </a:t>
            </a:r>
            <a:r>
              <a:rPr lang="en-US" altLang="ja-JP" sz="2400" dirty="0" err="1" smtClean="0"/>
              <a:t>emittance</a:t>
            </a:r>
            <a:endParaRPr lang="ja-JP" altLang="en-US" sz="14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21" name="テキスト ボックス 20"/>
          <p:cNvSpPr txBox="1"/>
          <p:nvPr/>
        </p:nvSpPr>
        <p:spPr>
          <a:xfrm>
            <a:off x="6794500" y="2857500"/>
            <a:ext cx="184666" cy="369332"/>
          </a:xfrm>
          <a:prstGeom prst="rect">
            <a:avLst/>
          </a:prstGeom>
          <a:noFill/>
        </p:spPr>
        <p:txBody>
          <a:bodyPr wrap="none" rtlCol="0">
            <a:spAutoFit/>
          </a:bodyPr>
          <a:lstStyle/>
          <a:p>
            <a:endParaRPr kumimoji="1" lang="ja-JP" altLang="en-US" dirty="0"/>
          </a:p>
        </p:txBody>
      </p:sp>
      <p:graphicFrame>
        <p:nvGraphicFramePr>
          <p:cNvPr id="5" name="Object 2"/>
          <p:cNvGraphicFramePr>
            <a:graphicFrameLocks noChangeAspect="1"/>
          </p:cNvGraphicFramePr>
          <p:nvPr>
            <p:extLst>
              <p:ext uri="{D42A27DB-BD31-4B8C-83A1-F6EECF244321}">
                <p14:modId xmlns:p14="http://schemas.microsoft.com/office/powerpoint/2010/main" val="1121245538"/>
              </p:ext>
            </p:extLst>
          </p:nvPr>
        </p:nvGraphicFramePr>
        <p:xfrm>
          <a:off x="290513" y="1276350"/>
          <a:ext cx="2208212" cy="461963"/>
        </p:xfrm>
        <a:graphic>
          <a:graphicData uri="http://schemas.openxmlformats.org/presentationml/2006/ole">
            <mc:AlternateContent xmlns:mc="http://schemas.openxmlformats.org/markup-compatibility/2006">
              <mc:Choice xmlns:v="urn:schemas-microsoft-com:vml" Requires="v">
                <p:oleObj spid="_x0000_s296026" name="数式" r:id="rId3" imgW="1092200" imgH="228600" progId="Equation.3">
                  <p:embed/>
                </p:oleObj>
              </mc:Choice>
              <mc:Fallback>
                <p:oleObj name="数式" r:id="rId3" imgW="1092200" imgH="228600" progId="Equation.3">
                  <p:embed/>
                  <p:pic>
                    <p:nvPicPr>
                      <p:cNvPr id="0" name="Picture 2"/>
                      <p:cNvPicPr>
                        <a:picLocks noChangeAspect="1" noChangeArrowheads="1"/>
                      </p:cNvPicPr>
                      <p:nvPr/>
                    </p:nvPicPr>
                    <p:blipFill>
                      <a:blip r:embed="rId4"/>
                      <a:srcRect/>
                      <a:stretch>
                        <a:fillRect/>
                      </a:stretch>
                    </p:blipFill>
                    <p:spPr bwMode="auto">
                      <a:xfrm>
                        <a:off x="290513" y="1276350"/>
                        <a:ext cx="2208212"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3"/>
          <p:cNvGraphicFramePr>
            <a:graphicFrameLocks noChangeAspect="1"/>
          </p:cNvGraphicFramePr>
          <p:nvPr>
            <p:extLst>
              <p:ext uri="{D42A27DB-BD31-4B8C-83A1-F6EECF244321}">
                <p14:modId xmlns:p14="http://schemas.microsoft.com/office/powerpoint/2010/main" val="1512124396"/>
              </p:ext>
            </p:extLst>
          </p:nvPr>
        </p:nvGraphicFramePr>
        <p:xfrm>
          <a:off x="265113" y="1785938"/>
          <a:ext cx="1541462" cy="411162"/>
        </p:xfrm>
        <a:graphic>
          <a:graphicData uri="http://schemas.openxmlformats.org/presentationml/2006/ole">
            <mc:AlternateContent xmlns:mc="http://schemas.openxmlformats.org/markup-compatibility/2006">
              <mc:Choice xmlns:v="urn:schemas-microsoft-com:vml" Requires="v">
                <p:oleObj spid="_x0000_s296027" name="数式" r:id="rId5" imgW="762000" imgH="203200" progId="Equation.3">
                  <p:embed/>
                </p:oleObj>
              </mc:Choice>
              <mc:Fallback>
                <p:oleObj name="数式" r:id="rId5" imgW="762000" imgH="203200" progId="Equation.3">
                  <p:embed/>
                  <p:pic>
                    <p:nvPicPr>
                      <p:cNvPr id="0" name="Picture 3"/>
                      <p:cNvPicPr>
                        <a:picLocks noChangeAspect="1" noChangeArrowheads="1"/>
                      </p:cNvPicPr>
                      <p:nvPr/>
                    </p:nvPicPr>
                    <p:blipFill>
                      <a:blip r:embed="rId6"/>
                      <a:srcRect/>
                      <a:stretch>
                        <a:fillRect/>
                      </a:stretch>
                    </p:blipFill>
                    <p:spPr bwMode="auto">
                      <a:xfrm>
                        <a:off x="265113" y="1785938"/>
                        <a:ext cx="1541462" cy="41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オブジェクト 6"/>
          <p:cNvGraphicFramePr>
            <a:graphicFrameLocks noChangeAspect="1"/>
          </p:cNvGraphicFramePr>
          <p:nvPr/>
        </p:nvGraphicFramePr>
        <p:xfrm>
          <a:off x="3681638" y="1316337"/>
          <a:ext cx="3431721" cy="495300"/>
        </p:xfrm>
        <a:graphic>
          <a:graphicData uri="http://schemas.openxmlformats.org/presentationml/2006/ole">
            <mc:AlternateContent xmlns:mc="http://schemas.openxmlformats.org/markup-compatibility/2006">
              <mc:Choice xmlns:v="urn:schemas-microsoft-com:vml" Requires="v">
                <p:oleObj spid="_x0000_s296028" name="数式" r:id="rId7" imgW="1231900" imgH="177800" progId="Equation.3">
                  <p:embed/>
                </p:oleObj>
              </mc:Choice>
              <mc:Fallback>
                <p:oleObj name="数式" r:id="rId7" imgW="1231900" imgH="1778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1638" y="1316337"/>
                        <a:ext cx="3431721"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 name="直線矢印コネクタ 7"/>
          <p:cNvCxnSpPr/>
          <p:nvPr/>
        </p:nvCxnSpPr>
        <p:spPr>
          <a:xfrm rot="16200000" flipV="1">
            <a:off x="6126957" y="1767681"/>
            <a:ext cx="522287" cy="190500"/>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6197600" y="2124075"/>
            <a:ext cx="2582821" cy="369332"/>
          </a:xfrm>
          <a:prstGeom prst="rect">
            <a:avLst/>
          </a:prstGeom>
          <a:noFill/>
        </p:spPr>
        <p:txBody>
          <a:bodyPr wrap="none" rtlCol="0">
            <a:spAutoFit/>
          </a:bodyPr>
          <a:lstStyle/>
          <a:p>
            <a:r>
              <a:rPr kumimoji="1" lang="en-US" altLang="ja-JP" dirty="0" smtClean="0"/>
              <a:t>Radius of the design orbit</a:t>
            </a:r>
            <a:endParaRPr kumimoji="1" lang="ja-JP" altLang="en-US" dirty="0"/>
          </a:p>
        </p:txBody>
      </p:sp>
      <p:cxnSp>
        <p:nvCxnSpPr>
          <p:cNvPr id="11" name="直線矢印コネクタ 10"/>
          <p:cNvCxnSpPr/>
          <p:nvPr/>
        </p:nvCxnSpPr>
        <p:spPr>
          <a:xfrm flipV="1">
            <a:off x="5185682" y="1681365"/>
            <a:ext cx="381001" cy="360362"/>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4864627" y="1922047"/>
            <a:ext cx="1488283" cy="369332"/>
          </a:xfrm>
          <a:prstGeom prst="rect">
            <a:avLst/>
          </a:prstGeom>
          <a:noFill/>
        </p:spPr>
        <p:txBody>
          <a:bodyPr wrap="none" rtlCol="0">
            <a:spAutoFit/>
          </a:bodyPr>
          <a:lstStyle/>
          <a:p>
            <a:r>
              <a:rPr kumimoji="1" lang="en-US" altLang="ja-JP" dirty="0" err="1" smtClean="0"/>
              <a:t>Betatron</a:t>
            </a:r>
            <a:r>
              <a:rPr kumimoji="1" lang="en-US" altLang="ja-JP" dirty="0" smtClean="0"/>
              <a:t> tune</a:t>
            </a:r>
            <a:endParaRPr kumimoji="1" lang="ja-JP" altLang="en-US" dirty="0"/>
          </a:p>
        </p:txBody>
      </p:sp>
      <p:sp>
        <p:nvSpPr>
          <p:cNvPr id="13" name="テキスト ボックス 12"/>
          <p:cNvSpPr txBox="1"/>
          <p:nvPr/>
        </p:nvSpPr>
        <p:spPr>
          <a:xfrm>
            <a:off x="2613471" y="1703173"/>
            <a:ext cx="2003937" cy="369332"/>
          </a:xfrm>
          <a:prstGeom prst="rect">
            <a:avLst/>
          </a:prstGeom>
          <a:noFill/>
        </p:spPr>
        <p:txBody>
          <a:bodyPr wrap="none" rtlCol="0">
            <a:spAutoFit/>
          </a:bodyPr>
          <a:lstStyle/>
          <a:p>
            <a:r>
              <a:rPr lang="en-US" altLang="ja-JP" dirty="0" smtClean="0"/>
              <a:t>Horizontal position</a:t>
            </a:r>
            <a:endParaRPr kumimoji="1" lang="ja-JP" altLang="en-US" dirty="0"/>
          </a:p>
        </p:txBody>
      </p:sp>
      <p:sp>
        <p:nvSpPr>
          <p:cNvPr id="14" name="テキスト ボックス 13"/>
          <p:cNvSpPr txBox="1"/>
          <p:nvPr/>
        </p:nvSpPr>
        <p:spPr>
          <a:xfrm>
            <a:off x="6483351" y="330369"/>
            <a:ext cx="1983648" cy="369332"/>
          </a:xfrm>
          <a:prstGeom prst="rect">
            <a:avLst/>
          </a:prstGeom>
          <a:noFill/>
        </p:spPr>
        <p:txBody>
          <a:bodyPr wrap="none" rtlCol="0">
            <a:spAutoFit/>
          </a:bodyPr>
          <a:lstStyle/>
          <a:p>
            <a:r>
              <a:rPr kumimoji="1" lang="en-US" altLang="ja-JP" dirty="0" err="1" smtClean="0"/>
              <a:t>Betatron</a:t>
            </a:r>
            <a:r>
              <a:rPr kumimoji="1" lang="en-US" altLang="ja-JP" dirty="0" smtClean="0"/>
              <a:t> amplitude</a:t>
            </a:r>
            <a:endParaRPr kumimoji="1" lang="ja-JP" altLang="en-US" dirty="0"/>
          </a:p>
        </p:txBody>
      </p:sp>
      <p:sp>
        <p:nvSpPr>
          <p:cNvPr id="16" name="テキスト ボックス 15"/>
          <p:cNvSpPr txBox="1"/>
          <p:nvPr/>
        </p:nvSpPr>
        <p:spPr>
          <a:xfrm>
            <a:off x="6870700" y="838200"/>
            <a:ext cx="713394" cy="369332"/>
          </a:xfrm>
          <a:prstGeom prst="rect">
            <a:avLst/>
          </a:prstGeom>
          <a:noFill/>
        </p:spPr>
        <p:txBody>
          <a:bodyPr wrap="none" rtlCol="0">
            <a:spAutoFit/>
          </a:bodyPr>
          <a:lstStyle/>
          <a:p>
            <a:r>
              <a:rPr kumimoji="1" lang="en-US" altLang="ja-JP" dirty="0" smtClean="0"/>
              <a:t>phase</a:t>
            </a:r>
            <a:endParaRPr kumimoji="1" lang="ja-JP" altLang="en-US" dirty="0"/>
          </a:p>
        </p:txBody>
      </p:sp>
      <p:cxnSp>
        <p:nvCxnSpPr>
          <p:cNvPr id="17" name="直線矢印コネクタ 16"/>
          <p:cNvCxnSpPr/>
          <p:nvPr/>
        </p:nvCxnSpPr>
        <p:spPr>
          <a:xfrm rot="5400000">
            <a:off x="6868204" y="1121685"/>
            <a:ext cx="247650" cy="242659"/>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8" name="正方形/長方形 17"/>
          <p:cNvSpPr/>
          <p:nvPr/>
        </p:nvSpPr>
        <p:spPr>
          <a:xfrm>
            <a:off x="90000" y="1225049"/>
            <a:ext cx="2523471" cy="102652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20" name="オブジェクト 19"/>
          <p:cNvGraphicFramePr>
            <a:graphicFrameLocks noChangeAspect="1"/>
          </p:cNvGraphicFramePr>
          <p:nvPr>
            <p:extLst>
              <p:ext uri="{D42A27DB-BD31-4B8C-83A1-F6EECF244321}">
                <p14:modId xmlns:p14="http://schemas.microsoft.com/office/powerpoint/2010/main" val="1165458476"/>
              </p:ext>
            </p:extLst>
          </p:nvPr>
        </p:nvGraphicFramePr>
        <p:xfrm>
          <a:off x="5855216" y="2732088"/>
          <a:ext cx="2247900" cy="795337"/>
        </p:xfrm>
        <a:graphic>
          <a:graphicData uri="http://schemas.openxmlformats.org/presentationml/2006/ole">
            <mc:AlternateContent xmlns:mc="http://schemas.openxmlformats.org/markup-compatibility/2006">
              <mc:Choice xmlns:v="urn:schemas-microsoft-com:vml" Requires="v">
                <p:oleObj spid="_x0000_s296029" name="数式" r:id="rId9" imgW="1257300" imgH="444500" progId="Equation.3">
                  <p:embed/>
                </p:oleObj>
              </mc:Choice>
              <mc:Fallback>
                <p:oleObj name="数式" r:id="rId9" imgW="1257300" imgH="444500" progId="Equation.3">
                  <p:embed/>
                  <p:pic>
                    <p:nvPicPr>
                      <p:cNvPr id="0" name="Picture 5"/>
                      <p:cNvPicPr>
                        <a:picLocks noChangeAspect="1" noChangeArrowheads="1"/>
                      </p:cNvPicPr>
                      <p:nvPr/>
                    </p:nvPicPr>
                    <p:blipFill>
                      <a:blip r:embed="rId10"/>
                      <a:srcRect/>
                      <a:stretch>
                        <a:fillRect/>
                      </a:stretch>
                    </p:blipFill>
                    <p:spPr bwMode="auto">
                      <a:xfrm>
                        <a:off x="5855216" y="2732088"/>
                        <a:ext cx="2247900" cy="795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フリーフォーム 22"/>
          <p:cNvSpPr/>
          <p:nvPr/>
        </p:nvSpPr>
        <p:spPr>
          <a:xfrm>
            <a:off x="6687316" y="5183053"/>
            <a:ext cx="2049712" cy="267063"/>
          </a:xfrm>
          <a:custGeom>
            <a:avLst/>
            <a:gdLst>
              <a:gd name="connsiteX0" fmla="*/ 0 w 3810000"/>
              <a:gd name="connsiteY0" fmla="*/ 711200 h 711200"/>
              <a:gd name="connsiteX1" fmla="*/ 1117600 w 3810000"/>
              <a:gd name="connsiteY1" fmla="*/ 190500 h 711200"/>
              <a:gd name="connsiteX2" fmla="*/ 2565400 w 3810000"/>
              <a:gd name="connsiteY2" fmla="*/ 12700 h 711200"/>
              <a:gd name="connsiteX3" fmla="*/ 3810000 w 3810000"/>
              <a:gd name="connsiteY3" fmla="*/ 114300 h 711200"/>
              <a:gd name="connsiteX4" fmla="*/ 3810000 w 3810000"/>
              <a:gd name="connsiteY4" fmla="*/ 114300 h 711200"/>
              <a:gd name="connsiteX5" fmla="*/ 3810000 w 3810000"/>
              <a:gd name="connsiteY5" fmla="*/ 1143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0" h="711200">
                <a:moveTo>
                  <a:pt x="0" y="711200"/>
                </a:moveTo>
                <a:cubicBezTo>
                  <a:pt x="345016" y="509058"/>
                  <a:pt x="690033" y="306917"/>
                  <a:pt x="1117600" y="190500"/>
                </a:cubicBezTo>
                <a:cubicBezTo>
                  <a:pt x="1545167" y="74083"/>
                  <a:pt x="2116667" y="25400"/>
                  <a:pt x="2565400" y="12700"/>
                </a:cubicBezTo>
                <a:cubicBezTo>
                  <a:pt x="3014133" y="0"/>
                  <a:pt x="3810000" y="114300"/>
                  <a:pt x="3810000" y="114300"/>
                </a:cubicBezTo>
                <a:lnTo>
                  <a:pt x="3810000" y="114300"/>
                </a:lnTo>
                <a:lnTo>
                  <a:pt x="3810000" y="114300"/>
                </a:lnTo>
              </a:path>
            </a:pathLst>
          </a:custGeom>
          <a:ln w="381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4" name="フリーフォーム 23"/>
          <p:cNvSpPr/>
          <p:nvPr/>
        </p:nvSpPr>
        <p:spPr>
          <a:xfrm>
            <a:off x="6714051" y="4686300"/>
            <a:ext cx="1895070" cy="917904"/>
          </a:xfrm>
          <a:custGeom>
            <a:avLst/>
            <a:gdLst>
              <a:gd name="connsiteX0" fmla="*/ 0 w 3911600"/>
              <a:gd name="connsiteY0" fmla="*/ 1146652 h 1362552"/>
              <a:gd name="connsiteX1" fmla="*/ 63500 w 3911600"/>
              <a:gd name="connsiteY1" fmla="*/ 1159352 h 1362552"/>
              <a:gd name="connsiteX2" fmla="*/ 139700 w 3911600"/>
              <a:gd name="connsiteY2" fmla="*/ 1172052 h 1362552"/>
              <a:gd name="connsiteX3" fmla="*/ 215900 w 3911600"/>
              <a:gd name="connsiteY3" fmla="*/ 1197452 h 1362552"/>
              <a:gd name="connsiteX4" fmla="*/ 254000 w 3911600"/>
              <a:gd name="connsiteY4" fmla="*/ 1210152 h 1362552"/>
              <a:gd name="connsiteX5" fmla="*/ 381000 w 3911600"/>
              <a:gd name="connsiteY5" fmla="*/ 1235552 h 1362552"/>
              <a:gd name="connsiteX6" fmla="*/ 431800 w 3911600"/>
              <a:gd name="connsiteY6" fmla="*/ 1248252 h 1362552"/>
              <a:gd name="connsiteX7" fmla="*/ 508000 w 3911600"/>
              <a:gd name="connsiteY7" fmla="*/ 1260952 h 1362552"/>
              <a:gd name="connsiteX8" fmla="*/ 609600 w 3911600"/>
              <a:gd name="connsiteY8" fmla="*/ 1299052 h 1362552"/>
              <a:gd name="connsiteX9" fmla="*/ 673100 w 3911600"/>
              <a:gd name="connsiteY9" fmla="*/ 1311752 h 1362552"/>
              <a:gd name="connsiteX10" fmla="*/ 914400 w 3911600"/>
              <a:gd name="connsiteY10" fmla="*/ 1337152 h 1362552"/>
              <a:gd name="connsiteX11" fmla="*/ 1092200 w 3911600"/>
              <a:gd name="connsiteY11" fmla="*/ 1362552 h 1362552"/>
              <a:gd name="connsiteX12" fmla="*/ 1422400 w 3911600"/>
              <a:gd name="connsiteY12" fmla="*/ 1349852 h 1362552"/>
              <a:gd name="connsiteX13" fmla="*/ 1485900 w 3911600"/>
              <a:gd name="connsiteY13" fmla="*/ 1324452 h 1362552"/>
              <a:gd name="connsiteX14" fmla="*/ 1524000 w 3911600"/>
              <a:gd name="connsiteY14" fmla="*/ 1299052 h 1362552"/>
              <a:gd name="connsiteX15" fmla="*/ 1600200 w 3911600"/>
              <a:gd name="connsiteY15" fmla="*/ 1273652 h 1362552"/>
              <a:gd name="connsiteX16" fmla="*/ 1701800 w 3911600"/>
              <a:gd name="connsiteY16" fmla="*/ 1210152 h 1362552"/>
              <a:gd name="connsiteX17" fmla="*/ 1752600 w 3911600"/>
              <a:gd name="connsiteY17" fmla="*/ 1197452 h 1362552"/>
              <a:gd name="connsiteX18" fmla="*/ 1790700 w 3911600"/>
              <a:gd name="connsiteY18" fmla="*/ 1159352 h 1362552"/>
              <a:gd name="connsiteX19" fmla="*/ 1879600 w 3911600"/>
              <a:gd name="connsiteY19" fmla="*/ 1108552 h 1362552"/>
              <a:gd name="connsiteX20" fmla="*/ 2019300 w 3911600"/>
              <a:gd name="connsiteY20" fmla="*/ 968852 h 1362552"/>
              <a:gd name="connsiteX21" fmla="*/ 2057400 w 3911600"/>
              <a:gd name="connsiteY21" fmla="*/ 930752 h 1362552"/>
              <a:gd name="connsiteX22" fmla="*/ 2095500 w 3911600"/>
              <a:gd name="connsiteY22" fmla="*/ 892652 h 1362552"/>
              <a:gd name="connsiteX23" fmla="*/ 2171700 w 3911600"/>
              <a:gd name="connsiteY23" fmla="*/ 791052 h 1362552"/>
              <a:gd name="connsiteX24" fmla="*/ 2209800 w 3911600"/>
              <a:gd name="connsiteY24" fmla="*/ 740252 h 1362552"/>
              <a:gd name="connsiteX25" fmla="*/ 2247900 w 3911600"/>
              <a:gd name="connsiteY25" fmla="*/ 689452 h 1362552"/>
              <a:gd name="connsiteX26" fmla="*/ 2273300 w 3911600"/>
              <a:gd name="connsiteY26" fmla="*/ 651352 h 1362552"/>
              <a:gd name="connsiteX27" fmla="*/ 2286000 w 3911600"/>
              <a:gd name="connsiteY27" fmla="*/ 613252 h 1362552"/>
              <a:gd name="connsiteX28" fmla="*/ 2324100 w 3911600"/>
              <a:gd name="connsiteY28" fmla="*/ 600552 h 1362552"/>
              <a:gd name="connsiteX29" fmla="*/ 2362200 w 3911600"/>
              <a:gd name="connsiteY29" fmla="*/ 511652 h 1362552"/>
              <a:gd name="connsiteX30" fmla="*/ 2387600 w 3911600"/>
              <a:gd name="connsiteY30" fmla="*/ 473552 h 1362552"/>
              <a:gd name="connsiteX31" fmla="*/ 2438400 w 3911600"/>
              <a:gd name="connsiteY31" fmla="*/ 384652 h 1362552"/>
              <a:gd name="connsiteX32" fmla="*/ 2476500 w 3911600"/>
              <a:gd name="connsiteY32" fmla="*/ 359252 h 1362552"/>
              <a:gd name="connsiteX33" fmla="*/ 2552700 w 3911600"/>
              <a:gd name="connsiteY33" fmla="*/ 283052 h 1362552"/>
              <a:gd name="connsiteX34" fmla="*/ 2628900 w 3911600"/>
              <a:gd name="connsiteY34" fmla="*/ 219552 h 1362552"/>
              <a:gd name="connsiteX35" fmla="*/ 2667000 w 3911600"/>
              <a:gd name="connsiteY35" fmla="*/ 181452 h 1362552"/>
              <a:gd name="connsiteX36" fmla="*/ 2743200 w 3911600"/>
              <a:gd name="connsiteY36" fmla="*/ 156052 h 1362552"/>
              <a:gd name="connsiteX37" fmla="*/ 2857500 w 3911600"/>
              <a:gd name="connsiteY37" fmla="*/ 117952 h 1362552"/>
              <a:gd name="connsiteX38" fmla="*/ 2895600 w 3911600"/>
              <a:gd name="connsiteY38" fmla="*/ 105252 h 1362552"/>
              <a:gd name="connsiteX39" fmla="*/ 3022600 w 3911600"/>
              <a:gd name="connsiteY39" fmla="*/ 79852 h 1362552"/>
              <a:gd name="connsiteX40" fmla="*/ 3149600 w 3911600"/>
              <a:gd name="connsiteY40" fmla="*/ 41752 h 1362552"/>
              <a:gd name="connsiteX41" fmla="*/ 3187700 w 3911600"/>
              <a:gd name="connsiteY41" fmla="*/ 29052 h 1362552"/>
              <a:gd name="connsiteX42" fmla="*/ 3263900 w 3911600"/>
              <a:gd name="connsiteY42" fmla="*/ 16352 h 1362552"/>
              <a:gd name="connsiteX43" fmla="*/ 3352800 w 3911600"/>
              <a:gd name="connsiteY43" fmla="*/ 3652 h 1362552"/>
              <a:gd name="connsiteX44" fmla="*/ 3911600 w 3911600"/>
              <a:gd name="connsiteY44" fmla="*/ 3652 h 13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11600" h="1362552">
                <a:moveTo>
                  <a:pt x="0" y="1146652"/>
                </a:moveTo>
                <a:lnTo>
                  <a:pt x="63500" y="1159352"/>
                </a:lnTo>
                <a:cubicBezTo>
                  <a:pt x="88835" y="1163958"/>
                  <a:pt x="114718" y="1165807"/>
                  <a:pt x="139700" y="1172052"/>
                </a:cubicBezTo>
                <a:cubicBezTo>
                  <a:pt x="165675" y="1178546"/>
                  <a:pt x="190500" y="1188985"/>
                  <a:pt x="215900" y="1197452"/>
                </a:cubicBezTo>
                <a:cubicBezTo>
                  <a:pt x="228600" y="1201685"/>
                  <a:pt x="241013" y="1206905"/>
                  <a:pt x="254000" y="1210152"/>
                </a:cubicBezTo>
                <a:cubicBezTo>
                  <a:pt x="371996" y="1239651"/>
                  <a:pt x="225305" y="1204413"/>
                  <a:pt x="381000" y="1235552"/>
                </a:cubicBezTo>
                <a:cubicBezTo>
                  <a:pt x="398116" y="1238975"/>
                  <a:pt x="414684" y="1244829"/>
                  <a:pt x="431800" y="1248252"/>
                </a:cubicBezTo>
                <a:cubicBezTo>
                  <a:pt x="457050" y="1253302"/>
                  <a:pt x="482600" y="1256719"/>
                  <a:pt x="508000" y="1260952"/>
                </a:cubicBezTo>
                <a:cubicBezTo>
                  <a:pt x="527423" y="1268721"/>
                  <a:pt x="583055" y="1292416"/>
                  <a:pt x="609600" y="1299052"/>
                </a:cubicBezTo>
                <a:cubicBezTo>
                  <a:pt x="630541" y="1304287"/>
                  <a:pt x="651808" y="1308203"/>
                  <a:pt x="673100" y="1311752"/>
                </a:cubicBezTo>
                <a:cubicBezTo>
                  <a:pt x="772646" y="1328343"/>
                  <a:pt x="799977" y="1327617"/>
                  <a:pt x="914400" y="1337152"/>
                </a:cubicBezTo>
                <a:cubicBezTo>
                  <a:pt x="973022" y="1348876"/>
                  <a:pt x="1031865" y="1362552"/>
                  <a:pt x="1092200" y="1362552"/>
                </a:cubicBezTo>
                <a:cubicBezTo>
                  <a:pt x="1202348" y="1362552"/>
                  <a:pt x="1312333" y="1354085"/>
                  <a:pt x="1422400" y="1349852"/>
                </a:cubicBezTo>
                <a:cubicBezTo>
                  <a:pt x="1443567" y="1341385"/>
                  <a:pt x="1465510" y="1334647"/>
                  <a:pt x="1485900" y="1324452"/>
                </a:cubicBezTo>
                <a:cubicBezTo>
                  <a:pt x="1499552" y="1317626"/>
                  <a:pt x="1510052" y="1305251"/>
                  <a:pt x="1524000" y="1299052"/>
                </a:cubicBezTo>
                <a:cubicBezTo>
                  <a:pt x="1548466" y="1288178"/>
                  <a:pt x="1600200" y="1273652"/>
                  <a:pt x="1600200" y="1273652"/>
                </a:cubicBezTo>
                <a:cubicBezTo>
                  <a:pt x="1640158" y="1243683"/>
                  <a:pt x="1655312" y="1227585"/>
                  <a:pt x="1701800" y="1210152"/>
                </a:cubicBezTo>
                <a:cubicBezTo>
                  <a:pt x="1718143" y="1204023"/>
                  <a:pt x="1735667" y="1201685"/>
                  <a:pt x="1752600" y="1197452"/>
                </a:cubicBezTo>
                <a:cubicBezTo>
                  <a:pt x="1765300" y="1184752"/>
                  <a:pt x="1775756" y="1169315"/>
                  <a:pt x="1790700" y="1159352"/>
                </a:cubicBezTo>
                <a:cubicBezTo>
                  <a:pt x="1903349" y="1084253"/>
                  <a:pt x="1731968" y="1242763"/>
                  <a:pt x="1879600" y="1108552"/>
                </a:cubicBezTo>
                <a:lnTo>
                  <a:pt x="2019300" y="968852"/>
                </a:lnTo>
                <a:lnTo>
                  <a:pt x="2057400" y="930752"/>
                </a:lnTo>
                <a:cubicBezTo>
                  <a:pt x="2070100" y="918052"/>
                  <a:pt x="2084724" y="907020"/>
                  <a:pt x="2095500" y="892652"/>
                </a:cubicBezTo>
                <a:lnTo>
                  <a:pt x="2171700" y="791052"/>
                </a:lnTo>
                <a:lnTo>
                  <a:pt x="2209800" y="740252"/>
                </a:lnTo>
                <a:cubicBezTo>
                  <a:pt x="2222500" y="723319"/>
                  <a:pt x="2236159" y="707064"/>
                  <a:pt x="2247900" y="689452"/>
                </a:cubicBezTo>
                <a:cubicBezTo>
                  <a:pt x="2256367" y="676752"/>
                  <a:pt x="2266474" y="665004"/>
                  <a:pt x="2273300" y="651352"/>
                </a:cubicBezTo>
                <a:cubicBezTo>
                  <a:pt x="2279287" y="639378"/>
                  <a:pt x="2276534" y="622718"/>
                  <a:pt x="2286000" y="613252"/>
                </a:cubicBezTo>
                <a:cubicBezTo>
                  <a:pt x="2295466" y="603786"/>
                  <a:pt x="2311400" y="604785"/>
                  <a:pt x="2324100" y="600552"/>
                </a:cubicBezTo>
                <a:cubicBezTo>
                  <a:pt x="2338348" y="557808"/>
                  <a:pt x="2337091" y="555594"/>
                  <a:pt x="2362200" y="511652"/>
                </a:cubicBezTo>
                <a:cubicBezTo>
                  <a:pt x="2369773" y="498400"/>
                  <a:pt x="2380027" y="486804"/>
                  <a:pt x="2387600" y="473552"/>
                </a:cubicBezTo>
                <a:cubicBezTo>
                  <a:pt x="2400881" y="450310"/>
                  <a:pt x="2417772" y="405280"/>
                  <a:pt x="2438400" y="384652"/>
                </a:cubicBezTo>
                <a:cubicBezTo>
                  <a:pt x="2449193" y="373859"/>
                  <a:pt x="2465092" y="369393"/>
                  <a:pt x="2476500" y="359252"/>
                </a:cubicBezTo>
                <a:cubicBezTo>
                  <a:pt x="2503348" y="335387"/>
                  <a:pt x="2527300" y="308452"/>
                  <a:pt x="2552700" y="283052"/>
                </a:cubicBezTo>
                <a:cubicBezTo>
                  <a:pt x="2664010" y="171742"/>
                  <a:pt x="2522812" y="307959"/>
                  <a:pt x="2628900" y="219552"/>
                </a:cubicBezTo>
                <a:cubicBezTo>
                  <a:pt x="2642698" y="208054"/>
                  <a:pt x="2651300" y="190174"/>
                  <a:pt x="2667000" y="181452"/>
                </a:cubicBezTo>
                <a:cubicBezTo>
                  <a:pt x="2690405" y="168449"/>
                  <a:pt x="2717800" y="164519"/>
                  <a:pt x="2743200" y="156052"/>
                </a:cubicBezTo>
                <a:lnTo>
                  <a:pt x="2857500" y="117952"/>
                </a:lnTo>
                <a:cubicBezTo>
                  <a:pt x="2870200" y="113719"/>
                  <a:pt x="2882473" y="107877"/>
                  <a:pt x="2895600" y="105252"/>
                </a:cubicBezTo>
                <a:cubicBezTo>
                  <a:pt x="2937933" y="96785"/>
                  <a:pt x="2981644" y="93504"/>
                  <a:pt x="3022600" y="79852"/>
                </a:cubicBezTo>
                <a:cubicBezTo>
                  <a:pt x="3203684" y="19491"/>
                  <a:pt x="3015245" y="80139"/>
                  <a:pt x="3149600" y="41752"/>
                </a:cubicBezTo>
                <a:cubicBezTo>
                  <a:pt x="3162472" y="38074"/>
                  <a:pt x="3174632" y="31956"/>
                  <a:pt x="3187700" y="29052"/>
                </a:cubicBezTo>
                <a:cubicBezTo>
                  <a:pt x="3212837" y="23466"/>
                  <a:pt x="3238449" y="20268"/>
                  <a:pt x="3263900" y="16352"/>
                </a:cubicBezTo>
                <a:cubicBezTo>
                  <a:pt x="3293486" y="11800"/>
                  <a:pt x="3322872" y="4239"/>
                  <a:pt x="3352800" y="3652"/>
                </a:cubicBezTo>
                <a:cubicBezTo>
                  <a:pt x="3539031" y="0"/>
                  <a:pt x="3725333" y="3652"/>
                  <a:pt x="3911600" y="3652"/>
                </a:cubicBezTo>
              </a:path>
            </a:pathLst>
          </a:custGeom>
          <a:ln w="3175" cap="flat" cmpd="sng" algn="ctr">
            <a:solidFill>
              <a:schemeClr val="accent1"/>
            </a:solidFill>
            <a:prstDash val="lg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5" name="フリーフォーム 24"/>
          <p:cNvSpPr/>
          <p:nvPr/>
        </p:nvSpPr>
        <p:spPr>
          <a:xfrm>
            <a:off x="6714051" y="6072416"/>
            <a:ext cx="2142537" cy="546100"/>
          </a:xfrm>
          <a:custGeom>
            <a:avLst/>
            <a:gdLst>
              <a:gd name="connsiteX0" fmla="*/ 0 w 3810000"/>
              <a:gd name="connsiteY0" fmla="*/ 711200 h 711200"/>
              <a:gd name="connsiteX1" fmla="*/ 1117600 w 3810000"/>
              <a:gd name="connsiteY1" fmla="*/ 190500 h 711200"/>
              <a:gd name="connsiteX2" fmla="*/ 2565400 w 3810000"/>
              <a:gd name="connsiteY2" fmla="*/ 12700 h 711200"/>
              <a:gd name="connsiteX3" fmla="*/ 3810000 w 3810000"/>
              <a:gd name="connsiteY3" fmla="*/ 114300 h 711200"/>
              <a:gd name="connsiteX4" fmla="*/ 3810000 w 3810000"/>
              <a:gd name="connsiteY4" fmla="*/ 114300 h 711200"/>
              <a:gd name="connsiteX5" fmla="*/ 3810000 w 3810000"/>
              <a:gd name="connsiteY5" fmla="*/ 1143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0" h="711200">
                <a:moveTo>
                  <a:pt x="0" y="711200"/>
                </a:moveTo>
                <a:cubicBezTo>
                  <a:pt x="345016" y="509058"/>
                  <a:pt x="690033" y="306917"/>
                  <a:pt x="1117600" y="190500"/>
                </a:cubicBezTo>
                <a:cubicBezTo>
                  <a:pt x="1545167" y="74083"/>
                  <a:pt x="2116667" y="25400"/>
                  <a:pt x="2565400" y="12700"/>
                </a:cubicBezTo>
                <a:cubicBezTo>
                  <a:pt x="3014133" y="0"/>
                  <a:pt x="3810000" y="114300"/>
                  <a:pt x="3810000" y="114300"/>
                </a:cubicBezTo>
                <a:lnTo>
                  <a:pt x="3810000" y="114300"/>
                </a:lnTo>
                <a:lnTo>
                  <a:pt x="3810000" y="114300"/>
                </a:lnTo>
              </a:path>
            </a:pathLst>
          </a:custGeom>
          <a:ln w="381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フリーフォーム 25"/>
          <p:cNvSpPr/>
          <p:nvPr/>
        </p:nvSpPr>
        <p:spPr>
          <a:xfrm>
            <a:off x="6735818" y="6012150"/>
            <a:ext cx="2093939" cy="628643"/>
          </a:xfrm>
          <a:custGeom>
            <a:avLst/>
            <a:gdLst>
              <a:gd name="connsiteX0" fmla="*/ 11139 w 2093939"/>
              <a:gd name="connsiteY0" fmla="*/ 606366 h 628643"/>
              <a:gd name="connsiteX1" fmla="*/ 49239 w 2093939"/>
              <a:gd name="connsiteY1" fmla="*/ 530166 h 628643"/>
              <a:gd name="connsiteX2" fmla="*/ 61939 w 2093939"/>
              <a:gd name="connsiteY2" fmla="*/ 492066 h 628643"/>
              <a:gd name="connsiteX3" fmla="*/ 100039 w 2093939"/>
              <a:gd name="connsiteY3" fmla="*/ 466666 h 628643"/>
              <a:gd name="connsiteX4" fmla="*/ 112739 w 2093939"/>
              <a:gd name="connsiteY4" fmla="*/ 428566 h 628643"/>
              <a:gd name="connsiteX5" fmla="*/ 150839 w 2093939"/>
              <a:gd name="connsiteY5" fmla="*/ 403166 h 628643"/>
              <a:gd name="connsiteX6" fmla="*/ 354039 w 2093939"/>
              <a:gd name="connsiteY6" fmla="*/ 377766 h 628643"/>
              <a:gd name="connsiteX7" fmla="*/ 430239 w 2093939"/>
              <a:gd name="connsiteY7" fmla="*/ 365066 h 628643"/>
              <a:gd name="connsiteX8" fmla="*/ 468339 w 2093939"/>
              <a:gd name="connsiteY8" fmla="*/ 339666 h 628643"/>
              <a:gd name="connsiteX9" fmla="*/ 506439 w 2093939"/>
              <a:gd name="connsiteY9" fmla="*/ 326966 h 628643"/>
              <a:gd name="connsiteX10" fmla="*/ 582639 w 2093939"/>
              <a:gd name="connsiteY10" fmla="*/ 276166 h 628643"/>
              <a:gd name="connsiteX11" fmla="*/ 608039 w 2093939"/>
              <a:gd name="connsiteY11" fmla="*/ 238066 h 628643"/>
              <a:gd name="connsiteX12" fmla="*/ 646139 w 2093939"/>
              <a:gd name="connsiteY12" fmla="*/ 199966 h 628643"/>
              <a:gd name="connsiteX13" fmla="*/ 709639 w 2093939"/>
              <a:gd name="connsiteY13" fmla="*/ 123766 h 628643"/>
              <a:gd name="connsiteX14" fmla="*/ 735039 w 2093939"/>
              <a:gd name="connsiteY14" fmla="*/ 85666 h 628643"/>
              <a:gd name="connsiteX15" fmla="*/ 900139 w 2093939"/>
              <a:gd name="connsiteY15" fmla="*/ 85666 h 628643"/>
              <a:gd name="connsiteX16" fmla="*/ 989039 w 2093939"/>
              <a:gd name="connsiteY16" fmla="*/ 111066 h 628643"/>
              <a:gd name="connsiteX17" fmla="*/ 1027139 w 2093939"/>
              <a:gd name="connsiteY17" fmla="*/ 136466 h 628643"/>
              <a:gd name="connsiteX18" fmla="*/ 1103339 w 2093939"/>
              <a:gd name="connsiteY18" fmla="*/ 161866 h 628643"/>
              <a:gd name="connsiteX19" fmla="*/ 1331939 w 2093939"/>
              <a:gd name="connsiteY19" fmla="*/ 123766 h 628643"/>
              <a:gd name="connsiteX20" fmla="*/ 1370039 w 2093939"/>
              <a:gd name="connsiteY20" fmla="*/ 98366 h 628643"/>
              <a:gd name="connsiteX21" fmla="*/ 1446239 w 2093939"/>
              <a:gd name="connsiteY21" fmla="*/ 72966 h 628643"/>
              <a:gd name="connsiteX22" fmla="*/ 1636739 w 2093939"/>
              <a:gd name="connsiteY22" fmla="*/ 34866 h 628643"/>
              <a:gd name="connsiteX23" fmla="*/ 1801839 w 2093939"/>
              <a:gd name="connsiteY23" fmla="*/ 22166 h 628643"/>
              <a:gd name="connsiteX24" fmla="*/ 1839939 w 2093939"/>
              <a:gd name="connsiteY24" fmla="*/ 60266 h 628643"/>
              <a:gd name="connsiteX25" fmla="*/ 1878039 w 2093939"/>
              <a:gd name="connsiteY25" fmla="*/ 85666 h 628643"/>
              <a:gd name="connsiteX26" fmla="*/ 1903439 w 2093939"/>
              <a:gd name="connsiteY26" fmla="*/ 123766 h 628643"/>
              <a:gd name="connsiteX27" fmla="*/ 1941539 w 2093939"/>
              <a:gd name="connsiteY27" fmla="*/ 136466 h 628643"/>
              <a:gd name="connsiteX28" fmla="*/ 2017739 w 2093939"/>
              <a:gd name="connsiteY28" fmla="*/ 174566 h 628643"/>
              <a:gd name="connsiteX29" fmla="*/ 2030439 w 2093939"/>
              <a:gd name="connsiteY29" fmla="*/ 212666 h 628643"/>
              <a:gd name="connsiteX30" fmla="*/ 2068539 w 2093939"/>
              <a:gd name="connsiteY30" fmla="*/ 225366 h 628643"/>
              <a:gd name="connsiteX31" fmla="*/ 2093939 w 2093939"/>
              <a:gd name="connsiteY31" fmla="*/ 238066 h 62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93939" h="628643">
                <a:moveTo>
                  <a:pt x="11139" y="606366"/>
                </a:moveTo>
                <a:cubicBezTo>
                  <a:pt x="43061" y="510601"/>
                  <a:pt x="0" y="628643"/>
                  <a:pt x="49239" y="530166"/>
                </a:cubicBezTo>
                <a:cubicBezTo>
                  <a:pt x="55226" y="518192"/>
                  <a:pt x="53576" y="502519"/>
                  <a:pt x="61939" y="492066"/>
                </a:cubicBezTo>
                <a:cubicBezTo>
                  <a:pt x="71474" y="480147"/>
                  <a:pt x="87339" y="475133"/>
                  <a:pt x="100039" y="466666"/>
                </a:cubicBezTo>
                <a:cubicBezTo>
                  <a:pt x="104272" y="453966"/>
                  <a:pt x="104376" y="439019"/>
                  <a:pt x="112739" y="428566"/>
                </a:cubicBezTo>
                <a:cubicBezTo>
                  <a:pt x="122274" y="416647"/>
                  <a:pt x="137187" y="409992"/>
                  <a:pt x="150839" y="403166"/>
                </a:cubicBezTo>
                <a:cubicBezTo>
                  <a:pt x="205665" y="375753"/>
                  <a:pt x="322527" y="380190"/>
                  <a:pt x="354039" y="377766"/>
                </a:cubicBezTo>
                <a:cubicBezTo>
                  <a:pt x="379439" y="373533"/>
                  <a:pt x="405810" y="373209"/>
                  <a:pt x="430239" y="365066"/>
                </a:cubicBezTo>
                <a:cubicBezTo>
                  <a:pt x="444719" y="360239"/>
                  <a:pt x="454687" y="346492"/>
                  <a:pt x="468339" y="339666"/>
                </a:cubicBezTo>
                <a:cubicBezTo>
                  <a:pt x="480313" y="333679"/>
                  <a:pt x="493739" y="331199"/>
                  <a:pt x="506439" y="326966"/>
                </a:cubicBezTo>
                <a:cubicBezTo>
                  <a:pt x="570207" y="231314"/>
                  <a:pt x="484227" y="341774"/>
                  <a:pt x="582639" y="276166"/>
                </a:cubicBezTo>
                <a:cubicBezTo>
                  <a:pt x="595339" y="267699"/>
                  <a:pt x="598268" y="249792"/>
                  <a:pt x="608039" y="238066"/>
                </a:cubicBezTo>
                <a:cubicBezTo>
                  <a:pt x="619537" y="224268"/>
                  <a:pt x="635700" y="214581"/>
                  <a:pt x="646139" y="199966"/>
                </a:cubicBezTo>
                <a:cubicBezTo>
                  <a:pt x="704732" y="117936"/>
                  <a:pt x="634529" y="173839"/>
                  <a:pt x="709639" y="123766"/>
                </a:cubicBezTo>
                <a:cubicBezTo>
                  <a:pt x="718106" y="111066"/>
                  <a:pt x="723120" y="95201"/>
                  <a:pt x="735039" y="85666"/>
                </a:cubicBezTo>
                <a:cubicBezTo>
                  <a:pt x="772817" y="55444"/>
                  <a:pt x="889113" y="84563"/>
                  <a:pt x="900139" y="85666"/>
                </a:cubicBezTo>
                <a:cubicBezTo>
                  <a:pt x="916415" y="89735"/>
                  <a:pt x="970819" y="101956"/>
                  <a:pt x="989039" y="111066"/>
                </a:cubicBezTo>
                <a:cubicBezTo>
                  <a:pt x="1002691" y="117892"/>
                  <a:pt x="1013191" y="130267"/>
                  <a:pt x="1027139" y="136466"/>
                </a:cubicBezTo>
                <a:cubicBezTo>
                  <a:pt x="1051605" y="147340"/>
                  <a:pt x="1103339" y="161866"/>
                  <a:pt x="1103339" y="161866"/>
                </a:cubicBezTo>
                <a:cubicBezTo>
                  <a:pt x="1179539" y="149166"/>
                  <a:pt x="1267662" y="166617"/>
                  <a:pt x="1331939" y="123766"/>
                </a:cubicBezTo>
                <a:cubicBezTo>
                  <a:pt x="1344639" y="115299"/>
                  <a:pt x="1356091" y="104565"/>
                  <a:pt x="1370039" y="98366"/>
                </a:cubicBezTo>
                <a:cubicBezTo>
                  <a:pt x="1394505" y="87492"/>
                  <a:pt x="1420264" y="79460"/>
                  <a:pt x="1446239" y="72966"/>
                </a:cubicBezTo>
                <a:cubicBezTo>
                  <a:pt x="1576879" y="40306"/>
                  <a:pt x="1513281" y="52503"/>
                  <a:pt x="1636739" y="34866"/>
                </a:cubicBezTo>
                <a:cubicBezTo>
                  <a:pt x="1741337" y="0"/>
                  <a:pt x="1686434" y="5680"/>
                  <a:pt x="1801839" y="22166"/>
                </a:cubicBezTo>
                <a:cubicBezTo>
                  <a:pt x="1814539" y="34866"/>
                  <a:pt x="1826141" y="48768"/>
                  <a:pt x="1839939" y="60266"/>
                </a:cubicBezTo>
                <a:cubicBezTo>
                  <a:pt x="1851665" y="70037"/>
                  <a:pt x="1867246" y="74873"/>
                  <a:pt x="1878039" y="85666"/>
                </a:cubicBezTo>
                <a:cubicBezTo>
                  <a:pt x="1888832" y="96459"/>
                  <a:pt x="1891520" y="114231"/>
                  <a:pt x="1903439" y="123766"/>
                </a:cubicBezTo>
                <a:cubicBezTo>
                  <a:pt x="1913892" y="132129"/>
                  <a:pt x="1929565" y="130479"/>
                  <a:pt x="1941539" y="136466"/>
                </a:cubicBezTo>
                <a:cubicBezTo>
                  <a:pt x="2040016" y="185705"/>
                  <a:pt x="1921974" y="142644"/>
                  <a:pt x="2017739" y="174566"/>
                </a:cubicBezTo>
                <a:cubicBezTo>
                  <a:pt x="2021972" y="187266"/>
                  <a:pt x="2020973" y="203200"/>
                  <a:pt x="2030439" y="212666"/>
                </a:cubicBezTo>
                <a:cubicBezTo>
                  <a:pt x="2039905" y="222132"/>
                  <a:pt x="2056110" y="220394"/>
                  <a:pt x="2068539" y="225366"/>
                </a:cubicBezTo>
                <a:cubicBezTo>
                  <a:pt x="2077328" y="228882"/>
                  <a:pt x="2085472" y="233833"/>
                  <a:pt x="2093939" y="238066"/>
                </a:cubicBezTo>
              </a:path>
            </a:pathLst>
          </a:custGeom>
          <a:ln w="3175" cmpd="sng">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27" name="図 26"/>
          <p:cNvPicPr>
            <a:picLocks noChangeAspect="1"/>
          </p:cNvPicPr>
          <p:nvPr/>
        </p:nvPicPr>
        <p:blipFill>
          <a:blip r:embed="rId11"/>
          <a:stretch>
            <a:fillRect/>
          </a:stretch>
        </p:blipFill>
        <p:spPr>
          <a:xfrm>
            <a:off x="7068076" y="3582247"/>
            <a:ext cx="1618724" cy="1104053"/>
          </a:xfrm>
          <a:prstGeom prst="rect">
            <a:avLst/>
          </a:prstGeom>
        </p:spPr>
      </p:pic>
      <p:cxnSp>
        <p:nvCxnSpPr>
          <p:cNvPr id="28" name="直線コネクタ 27"/>
          <p:cNvCxnSpPr/>
          <p:nvPr/>
        </p:nvCxnSpPr>
        <p:spPr>
          <a:xfrm>
            <a:off x="264458" y="4619950"/>
            <a:ext cx="3685242" cy="1588"/>
          </a:xfrm>
          <a:prstGeom prst="line">
            <a:avLst/>
          </a:prstGeom>
          <a:ln w="317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rot="16200000" flipH="1">
            <a:off x="956097" y="4553700"/>
            <a:ext cx="2088307" cy="12700"/>
          </a:xfrm>
          <a:prstGeom prst="line">
            <a:avLst/>
          </a:prstGeom>
          <a:ln w="317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 name="円/楕円 29"/>
          <p:cNvSpPr/>
          <p:nvPr/>
        </p:nvSpPr>
        <p:spPr>
          <a:xfrm>
            <a:off x="684000" y="3996000"/>
            <a:ext cx="2641600" cy="1208316"/>
          </a:xfrm>
          <a:prstGeom prst="ellipse">
            <a:avLst/>
          </a:prstGeom>
          <a:solidFill>
            <a:srgbClr val="EEFF8C">
              <a:alpha val="35000"/>
            </a:srgbClr>
          </a:solidFill>
          <a:ln>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817574" y="3146565"/>
            <a:ext cx="378053" cy="369332"/>
          </a:xfrm>
          <a:prstGeom prst="rect">
            <a:avLst/>
          </a:prstGeom>
        </p:spPr>
        <p:txBody>
          <a:bodyPr wrap="none">
            <a:spAutoFit/>
          </a:bodyPr>
          <a:lstStyle/>
          <a:p>
            <a:r>
              <a:rPr lang="en-US" altLang="ja-JP" i="1" dirty="0" err="1" smtClean="0">
                <a:solidFill>
                  <a:srgbClr val="000000"/>
                </a:solidFill>
              </a:rPr>
              <a:t>y</a:t>
            </a:r>
            <a:r>
              <a:rPr lang="en-US" altLang="ja-JP" i="1" dirty="0" smtClean="0">
                <a:solidFill>
                  <a:srgbClr val="000000"/>
                </a:solidFill>
              </a:rPr>
              <a:t>’</a:t>
            </a:r>
            <a:endParaRPr lang="ja-JP" altLang="en-US" dirty="0"/>
          </a:p>
        </p:txBody>
      </p:sp>
      <p:sp>
        <p:nvSpPr>
          <p:cNvPr id="32" name="テキスト ボックス 31"/>
          <p:cNvSpPr txBox="1"/>
          <p:nvPr/>
        </p:nvSpPr>
        <p:spPr>
          <a:xfrm>
            <a:off x="3863394" y="4501634"/>
            <a:ext cx="363513" cy="369332"/>
          </a:xfrm>
          <a:prstGeom prst="rect">
            <a:avLst/>
          </a:prstGeom>
          <a:noFill/>
        </p:spPr>
        <p:txBody>
          <a:bodyPr wrap="none" rtlCol="0">
            <a:spAutoFit/>
          </a:bodyPr>
          <a:lstStyle/>
          <a:p>
            <a:r>
              <a:rPr kumimoji="1" lang="en-US" altLang="ja-JP" i="1" dirty="0" err="1" smtClean="0"/>
              <a:t>y</a:t>
            </a:r>
            <a:endParaRPr kumimoji="1" lang="ja-JP" altLang="en-US" i="1" dirty="0"/>
          </a:p>
        </p:txBody>
      </p:sp>
      <p:graphicFrame>
        <p:nvGraphicFramePr>
          <p:cNvPr id="33" name="オブジェクト 32"/>
          <p:cNvGraphicFramePr>
            <a:graphicFrameLocks noChangeAspect="1"/>
          </p:cNvGraphicFramePr>
          <p:nvPr/>
        </p:nvGraphicFramePr>
        <p:xfrm>
          <a:off x="160338" y="3146425"/>
          <a:ext cx="1590675" cy="849313"/>
        </p:xfrm>
        <a:graphic>
          <a:graphicData uri="http://schemas.openxmlformats.org/presentationml/2006/ole">
            <mc:AlternateContent xmlns:mc="http://schemas.openxmlformats.org/markup-compatibility/2006">
              <mc:Choice xmlns:v="urn:schemas-microsoft-com:vml" Requires="v">
                <p:oleObj spid="_x0000_s296030" name="数式" r:id="rId12" imgW="736600" imgH="393700" progId="Equation.3">
                  <p:embed/>
                </p:oleObj>
              </mc:Choice>
              <mc:Fallback>
                <p:oleObj name="数式" r:id="rId12" imgW="736600" imgH="393700" progId="Equation.3">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338" y="3146425"/>
                        <a:ext cx="1590675" cy="849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角丸四角形吹き出し 33"/>
          <p:cNvSpPr/>
          <p:nvPr/>
        </p:nvSpPr>
        <p:spPr>
          <a:xfrm>
            <a:off x="3086100" y="5183053"/>
            <a:ext cx="3111499" cy="1066131"/>
          </a:xfrm>
          <a:prstGeom prst="wedgeRoundRectCallout">
            <a:avLst>
              <a:gd name="adj1" fmla="val -60619"/>
              <a:gd name="adj2" fmla="val -85369"/>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400" dirty="0" smtClean="0">
                <a:solidFill>
                  <a:srgbClr val="000000"/>
                </a:solidFill>
              </a:rPr>
              <a:t>Ellipse indicates the phase space </a:t>
            </a:r>
            <a:r>
              <a:rPr lang="en-US" altLang="ja-JP" sz="2400" dirty="0" smtClean="0">
                <a:solidFill>
                  <a:srgbClr val="000000"/>
                </a:solidFill>
              </a:rPr>
              <a:t>condition for </a:t>
            </a:r>
            <a:r>
              <a:rPr lang="en-US" altLang="ja-JP" sz="2400" dirty="0" smtClean="0">
                <a:solidFill>
                  <a:srgbClr val="0000FF"/>
                </a:solidFill>
              </a:rPr>
              <a:t>stable circulation  </a:t>
            </a:r>
            <a:endParaRPr kumimoji="1" lang="ja-JP" altLang="en-US" sz="2400" dirty="0">
              <a:solidFill>
                <a:srgbClr val="0000FF"/>
              </a:solidFill>
            </a:endParaRPr>
          </a:p>
        </p:txBody>
      </p:sp>
      <p:sp>
        <p:nvSpPr>
          <p:cNvPr id="35" name="テキスト ボックス 34"/>
          <p:cNvSpPr txBox="1"/>
          <p:nvPr/>
        </p:nvSpPr>
        <p:spPr>
          <a:xfrm>
            <a:off x="179723" y="2743951"/>
            <a:ext cx="1298553" cy="338554"/>
          </a:xfrm>
          <a:prstGeom prst="rect">
            <a:avLst/>
          </a:prstGeom>
          <a:noFill/>
        </p:spPr>
        <p:txBody>
          <a:bodyPr wrap="none" rtlCol="0">
            <a:spAutoFit/>
          </a:bodyPr>
          <a:lstStyle/>
          <a:p>
            <a:r>
              <a:rPr lang="en-US" altLang="ja-JP" sz="1600" dirty="0" smtClean="0"/>
              <a:t>A</a:t>
            </a:r>
            <a:r>
              <a:rPr kumimoji="1" lang="en-US" altLang="ja-JP" sz="1600" dirty="0" smtClean="0"/>
              <a:t>cceptance</a:t>
            </a:r>
            <a:endParaRPr kumimoji="1" lang="ja-JP" altLang="en-US" sz="1600" dirty="0"/>
          </a:p>
        </p:txBody>
      </p:sp>
      <p:cxnSp>
        <p:nvCxnSpPr>
          <p:cNvPr id="36" name="直線矢印コネクタ 35"/>
          <p:cNvCxnSpPr/>
          <p:nvPr/>
        </p:nvCxnSpPr>
        <p:spPr>
          <a:xfrm rot="5400000">
            <a:off x="414128" y="3217652"/>
            <a:ext cx="270295" cy="1588"/>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aphicFrame>
        <p:nvGraphicFramePr>
          <p:cNvPr id="37" name="オブジェクト 36"/>
          <p:cNvGraphicFramePr>
            <a:graphicFrameLocks noChangeAspect="1"/>
          </p:cNvGraphicFramePr>
          <p:nvPr/>
        </p:nvGraphicFramePr>
        <p:xfrm>
          <a:off x="264458" y="5450116"/>
          <a:ext cx="1624971" cy="468212"/>
        </p:xfrm>
        <a:graphic>
          <a:graphicData uri="http://schemas.openxmlformats.org/presentationml/2006/ole">
            <mc:AlternateContent xmlns:mc="http://schemas.openxmlformats.org/markup-compatibility/2006">
              <mc:Choice xmlns:v="urn:schemas-microsoft-com:vml" Requires="v">
                <p:oleObj spid="_x0000_s296031" name="数式" r:id="rId14" imgW="749300" imgH="215900" progId="Equation.3">
                  <p:embed/>
                </p:oleObj>
              </mc:Choice>
              <mc:Fallback>
                <p:oleObj name="数式" r:id="rId14" imgW="749300" imgH="215900" progId="Equation.3">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4458" y="5450116"/>
                        <a:ext cx="1624971" cy="468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テキスト ボックス 37"/>
          <p:cNvSpPr txBox="1"/>
          <p:nvPr/>
        </p:nvSpPr>
        <p:spPr>
          <a:xfrm>
            <a:off x="264458" y="6249184"/>
            <a:ext cx="1613417" cy="523220"/>
          </a:xfrm>
          <a:prstGeom prst="rect">
            <a:avLst/>
          </a:prstGeom>
          <a:noFill/>
          <a:ln>
            <a:noFill/>
          </a:ln>
        </p:spPr>
        <p:txBody>
          <a:bodyPr wrap="none" rtlCol="0">
            <a:spAutoFit/>
          </a:bodyPr>
          <a:lstStyle/>
          <a:p>
            <a:r>
              <a:rPr kumimoji="1" lang="en-US" altLang="ja-JP" sz="2800" dirty="0" err="1" smtClean="0">
                <a:solidFill>
                  <a:srgbClr val="0000FF"/>
                </a:solidFill>
              </a:rPr>
              <a:t>emittance</a:t>
            </a:r>
            <a:endParaRPr kumimoji="1" lang="ja-JP" altLang="en-US" sz="2800" dirty="0">
              <a:solidFill>
                <a:srgbClr val="0000FF"/>
              </a:solidFill>
            </a:endParaRPr>
          </a:p>
        </p:txBody>
      </p:sp>
      <p:cxnSp>
        <p:nvCxnSpPr>
          <p:cNvPr id="39" name="直線矢印コネクタ 38"/>
          <p:cNvCxnSpPr>
            <a:stCxn id="38" idx="0"/>
          </p:cNvCxnSpPr>
          <p:nvPr/>
        </p:nvCxnSpPr>
        <p:spPr>
          <a:xfrm flipH="1" flipV="1">
            <a:off x="684003" y="5918328"/>
            <a:ext cx="387164" cy="330856"/>
          </a:xfrm>
          <a:prstGeom prst="straightConnector1">
            <a:avLst/>
          </a:prstGeom>
          <a:ln w="317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3365180" y="4224635"/>
            <a:ext cx="447995" cy="400110"/>
          </a:xfrm>
          <a:prstGeom prst="rect">
            <a:avLst/>
          </a:prstGeom>
          <a:noFill/>
        </p:spPr>
        <p:txBody>
          <a:bodyPr wrap="none" rtlCol="0">
            <a:spAutoFit/>
          </a:bodyPr>
          <a:lstStyle/>
          <a:p>
            <a:r>
              <a:rPr lang="en-US" altLang="ja-JP" sz="2000" i="1" dirty="0" err="1" smtClean="0"/>
              <a:t>w</a:t>
            </a:r>
            <a:endParaRPr kumimoji="1" lang="ja-JP" altLang="en-US" sz="2000" i="1" dirty="0"/>
          </a:p>
        </p:txBody>
      </p:sp>
      <p:sp>
        <p:nvSpPr>
          <p:cNvPr id="41" name="テキスト ボックス 40"/>
          <p:cNvSpPr txBox="1"/>
          <p:nvPr/>
        </p:nvSpPr>
        <p:spPr>
          <a:xfrm>
            <a:off x="2139047" y="3626668"/>
            <a:ext cx="768848" cy="369332"/>
          </a:xfrm>
          <a:prstGeom prst="rect">
            <a:avLst/>
          </a:prstGeom>
          <a:noFill/>
        </p:spPr>
        <p:txBody>
          <a:bodyPr wrap="none" rtlCol="0">
            <a:spAutoFit/>
          </a:bodyPr>
          <a:lstStyle/>
          <a:p>
            <a:r>
              <a:rPr lang="en-US" altLang="ja-JP" dirty="0" err="1" smtClean="0">
                <a:latin typeface="Symbol" charset="2"/>
                <a:cs typeface="Symbol" charset="2"/>
              </a:rPr>
              <a:t>n</a:t>
            </a:r>
            <a:r>
              <a:rPr lang="en-US" altLang="ja-JP" dirty="0" err="1" smtClean="0"/>
              <a:t>w</a:t>
            </a:r>
            <a:r>
              <a:rPr lang="en-US" altLang="ja-JP" dirty="0" smtClean="0"/>
              <a:t>/R</a:t>
            </a:r>
            <a:endParaRPr kumimoji="1" lang="ja-JP" altLang="en-US" dirty="0"/>
          </a:p>
        </p:txBody>
      </p:sp>
      <p:cxnSp>
        <p:nvCxnSpPr>
          <p:cNvPr id="45" name="直線矢印コネクタ 44"/>
          <p:cNvCxnSpPr/>
          <p:nvPr/>
        </p:nvCxnSpPr>
        <p:spPr>
          <a:xfrm rot="10800000" flipV="1">
            <a:off x="4643294" y="668923"/>
            <a:ext cx="2227406" cy="9328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0" y="43934"/>
            <a:ext cx="2779615" cy="369332"/>
          </a:xfrm>
          <a:prstGeom prst="rect">
            <a:avLst/>
          </a:prstGeom>
          <a:noFill/>
        </p:spPr>
        <p:txBody>
          <a:bodyPr wrap="none" rtlCol="0">
            <a:spAutoFit/>
          </a:bodyPr>
          <a:lstStyle/>
          <a:p>
            <a:r>
              <a:rPr kumimoji="1" lang="en-US" altLang="ja-JP" dirty="0" smtClean="0">
                <a:solidFill>
                  <a:schemeClr val="accent1"/>
                </a:solidFill>
              </a:rPr>
              <a:t>Key word (1) Orbit stability</a:t>
            </a:r>
            <a:endParaRPr kumimoji="1" lang="ja-JP" altLang="en-US" dirty="0">
              <a:solidFill>
                <a:schemeClr val="accent1"/>
              </a:solidFill>
            </a:endParaRPr>
          </a:p>
        </p:txBody>
      </p:sp>
      <p:sp>
        <p:nvSpPr>
          <p:cNvPr id="2" name="角丸四角形 1"/>
          <p:cNvSpPr/>
          <p:nvPr/>
        </p:nvSpPr>
        <p:spPr>
          <a:xfrm>
            <a:off x="2730627" y="2421549"/>
            <a:ext cx="3075601" cy="1321911"/>
          </a:xfrm>
          <a:prstGeom prst="roundRect">
            <a:avLst/>
          </a:prstGeom>
          <a:solidFill>
            <a:srgbClr val="EEFF8C"/>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000" dirty="0">
                <a:solidFill>
                  <a:srgbClr val="000000"/>
                </a:solidFill>
              </a:rPr>
              <a:t>Instead of </a:t>
            </a:r>
            <a:r>
              <a:rPr lang="en-US" altLang="ja-JP" sz="2000" i="1" dirty="0">
                <a:solidFill>
                  <a:srgbClr val="000000"/>
                </a:solidFill>
              </a:rPr>
              <a:t>t</a:t>
            </a:r>
            <a:r>
              <a:rPr lang="en-US" altLang="ja-JP" sz="2000" dirty="0">
                <a:solidFill>
                  <a:srgbClr val="000000"/>
                </a:solidFill>
              </a:rPr>
              <a:t>, use </a:t>
            </a:r>
            <a:r>
              <a:rPr lang="en-US" altLang="ja-JP" sz="2000" i="1" dirty="0">
                <a:solidFill>
                  <a:srgbClr val="000000"/>
                </a:solidFill>
              </a:rPr>
              <a:t>s</a:t>
            </a:r>
            <a:r>
              <a:rPr lang="en-US" altLang="ja-JP" sz="2000" dirty="0">
                <a:solidFill>
                  <a:srgbClr val="000000"/>
                </a:solidFill>
              </a:rPr>
              <a:t>, the distance along the path.</a:t>
            </a:r>
          </a:p>
          <a:p>
            <a:r>
              <a:rPr lang="en-US" altLang="ja-JP" sz="2000" dirty="0">
                <a:solidFill>
                  <a:srgbClr val="000000"/>
                </a:solidFill>
              </a:rPr>
              <a:t>At </a:t>
            </a:r>
            <a:r>
              <a:rPr lang="en-US" altLang="ja-JP" sz="2000" i="1" dirty="0">
                <a:solidFill>
                  <a:srgbClr val="000000"/>
                </a:solidFill>
              </a:rPr>
              <a:t>s</a:t>
            </a:r>
            <a:r>
              <a:rPr lang="en-US" altLang="ja-JP" sz="2000" dirty="0">
                <a:solidFill>
                  <a:srgbClr val="000000"/>
                </a:solidFill>
              </a:rPr>
              <a:t>=0, </a:t>
            </a:r>
            <a:r>
              <a:rPr lang="en-US" altLang="ja-JP" sz="2000" i="1" dirty="0">
                <a:solidFill>
                  <a:srgbClr val="000000"/>
                </a:solidFill>
              </a:rPr>
              <a:t>y</a:t>
            </a:r>
            <a:r>
              <a:rPr lang="en-US" altLang="ja-JP" sz="2000" dirty="0">
                <a:solidFill>
                  <a:srgbClr val="000000"/>
                </a:solidFill>
              </a:rPr>
              <a:t>=</a:t>
            </a:r>
            <a:r>
              <a:rPr lang="en-US" altLang="ja-JP" sz="2000" i="1" dirty="0">
                <a:solidFill>
                  <a:srgbClr val="000000"/>
                </a:solidFill>
              </a:rPr>
              <a:t>y</a:t>
            </a:r>
            <a:r>
              <a:rPr lang="en-US" altLang="ja-JP" sz="2000" i="1" baseline="-25000" dirty="0">
                <a:solidFill>
                  <a:srgbClr val="000000"/>
                </a:solidFill>
              </a:rPr>
              <a:t>0</a:t>
            </a:r>
            <a:r>
              <a:rPr lang="en-US" altLang="ja-JP" sz="2000" dirty="0">
                <a:solidFill>
                  <a:srgbClr val="000000"/>
                </a:solidFill>
              </a:rPr>
              <a:t> and </a:t>
            </a:r>
            <a:r>
              <a:rPr lang="en-US" altLang="ja-JP" sz="2000" i="1" dirty="0">
                <a:solidFill>
                  <a:srgbClr val="000000"/>
                </a:solidFill>
              </a:rPr>
              <a:t>y’</a:t>
            </a:r>
            <a:r>
              <a:rPr lang="en-US" altLang="ja-JP" sz="2000" dirty="0">
                <a:solidFill>
                  <a:srgbClr val="000000"/>
                </a:solidFill>
              </a:rPr>
              <a:t>=</a:t>
            </a:r>
            <a:r>
              <a:rPr lang="en-US" altLang="ja-JP" sz="2000" i="1" dirty="0">
                <a:solidFill>
                  <a:srgbClr val="000000"/>
                </a:solidFill>
              </a:rPr>
              <a:t>y’</a:t>
            </a:r>
            <a:r>
              <a:rPr lang="en-US" altLang="ja-JP" sz="2000" i="1" baseline="-25000" dirty="0">
                <a:solidFill>
                  <a:srgbClr val="000000"/>
                </a:solidFill>
              </a:rPr>
              <a:t>0</a:t>
            </a:r>
            <a:r>
              <a:rPr lang="en-US" altLang="ja-JP" sz="2000" dirty="0">
                <a:solidFill>
                  <a:srgbClr val="000000"/>
                </a:solidFill>
              </a:rPr>
              <a:t> and </a:t>
            </a:r>
            <a:r>
              <a:rPr lang="en-US" altLang="ja-JP" sz="2000" i="1" dirty="0">
                <a:solidFill>
                  <a:srgbClr val="000000"/>
                </a:solidFill>
              </a:rPr>
              <a:t>y’</a:t>
            </a:r>
            <a:r>
              <a:rPr lang="en-US" altLang="ja-JP" sz="2000" dirty="0">
                <a:solidFill>
                  <a:srgbClr val="000000"/>
                </a:solidFill>
              </a:rPr>
              <a:t>=</a:t>
            </a:r>
            <a:r>
              <a:rPr lang="en-US" altLang="ja-JP" sz="2000" dirty="0" err="1">
                <a:solidFill>
                  <a:srgbClr val="000000"/>
                </a:solidFill>
              </a:rPr>
              <a:t>d</a:t>
            </a:r>
            <a:r>
              <a:rPr lang="en-US" altLang="ja-JP" sz="2000" i="1" dirty="0" err="1">
                <a:solidFill>
                  <a:srgbClr val="000000"/>
                </a:solidFill>
              </a:rPr>
              <a:t>y</a:t>
            </a:r>
            <a:r>
              <a:rPr lang="en-US" altLang="ja-JP" sz="2000" i="1" dirty="0">
                <a:solidFill>
                  <a:srgbClr val="000000"/>
                </a:solidFill>
              </a:rPr>
              <a:t>/</a:t>
            </a:r>
            <a:r>
              <a:rPr lang="en-US" altLang="ja-JP" sz="2000" dirty="0">
                <a:solidFill>
                  <a:srgbClr val="000000"/>
                </a:solidFill>
              </a:rPr>
              <a:t>d</a:t>
            </a:r>
            <a:r>
              <a:rPr lang="en-US" altLang="ja-JP" sz="2000" i="1" dirty="0">
                <a:solidFill>
                  <a:srgbClr val="000000"/>
                </a:solidFill>
              </a:rPr>
              <a:t>s</a:t>
            </a:r>
          </a:p>
        </p:txBody>
      </p:sp>
      <p:sp>
        <p:nvSpPr>
          <p:cNvPr id="22" name="角丸四角形吹き出し 21"/>
          <p:cNvSpPr/>
          <p:nvPr/>
        </p:nvSpPr>
        <p:spPr>
          <a:xfrm>
            <a:off x="5145833" y="4050784"/>
            <a:ext cx="1833333" cy="901700"/>
          </a:xfrm>
          <a:prstGeom prst="wedgeRoundRectCallout">
            <a:avLst>
              <a:gd name="adj1" fmla="val 78054"/>
              <a:gd name="adj2" fmla="val -117077"/>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dirty="0" smtClean="0">
                <a:solidFill>
                  <a:srgbClr val="000000"/>
                </a:solidFill>
              </a:rPr>
              <a:t>Larger </a:t>
            </a:r>
            <a:r>
              <a:rPr lang="en-US" altLang="ja-JP" i="1" dirty="0" err="1" smtClean="0">
                <a:solidFill>
                  <a:srgbClr val="000000"/>
                </a:solidFill>
                <a:latin typeface="Symbol" charset="2"/>
                <a:cs typeface="Symbol" charset="2"/>
              </a:rPr>
              <a:t>n</a:t>
            </a:r>
            <a:r>
              <a:rPr lang="en-US" altLang="ja-JP" dirty="0" smtClean="0">
                <a:solidFill>
                  <a:srgbClr val="000000"/>
                </a:solidFill>
                <a:latin typeface="Symbol" charset="2"/>
                <a:cs typeface="Symbol" charset="2"/>
              </a:rPr>
              <a:t> </a:t>
            </a:r>
            <a:r>
              <a:rPr lang="en-US" altLang="ja-JP" dirty="0" smtClean="0">
                <a:solidFill>
                  <a:srgbClr val="000000"/>
                </a:solidFill>
                <a:cs typeface="Symbol" charset="2"/>
              </a:rPr>
              <a:t>results in smaller </a:t>
            </a:r>
            <a:r>
              <a:rPr lang="en-US" altLang="ja-JP" i="1" dirty="0" smtClean="0">
                <a:solidFill>
                  <a:srgbClr val="000000"/>
                </a:solidFill>
                <a:cs typeface="Symbol" charset="2"/>
              </a:rPr>
              <a:t>a</a:t>
            </a:r>
            <a:r>
              <a:rPr lang="en-US" altLang="ja-JP" i="1" baseline="-25000" dirty="0" smtClean="0">
                <a:solidFill>
                  <a:srgbClr val="000000"/>
                </a:solidFill>
                <a:cs typeface="Symbol" charset="2"/>
              </a:rPr>
              <a:t>1</a:t>
            </a:r>
            <a:endParaRPr kumimoji="1" lang="ja-JP" altLang="en-US" i="1" baseline="-25000" dirty="0">
              <a:solidFill>
                <a:srgbClr val="000000"/>
              </a:solidFill>
              <a:cs typeface="Symbol" charset="2"/>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30400"/>
            <a:ext cx="8686800" cy="938795"/>
          </a:xfrm>
        </p:spPr>
        <p:txBody>
          <a:bodyPr>
            <a:normAutofit fontScale="90000"/>
          </a:bodyPr>
          <a:lstStyle/>
          <a:p>
            <a:r>
              <a:rPr lang="en-US" altLang="ja-JP" sz="3600" dirty="0" smtClean="0"/>
              <a:t>Phase stability: </a:t>
            </a:r>
            <a:r>
              <a:rPr lang="en-US" altLang="ja-JP" sz="2000" dirty="0" smtClean="0"/>
              <a:t>the concept of “bunch” &amp; </a:t>
            </a:r>
            <a:r>
              <a:rPr lang="en-US" altLang="ja-JP" sz="2000" dirty="0" smtClean="0">
                <a:solidFill>
                  <a:srgbClr val="0000FF"/>
                </a:solidFill>
              </a:rPr>
              <a:t>the Synchrotron</a:t>
            </a:r>
            <a:endParaRPr lang="ja-JP" altLang="en-US" sz="2400" dirty="0">
              <a:solidFill>
                <a:srgbClr val="0000FF"/>
              </a:solidFill>
            </a:endParaRPr>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15" name="図 14"/>
          <p:cNvPicPr>
            <a:picLocks noChangeAspect="1"/>
          </p:cNvPicPr>
          <p:nvPr/>
        </p:nvPicPr>
        <p:blipFill>
          <a:blip r:embed="rId2"/>
          <a:stretch>
            <a:fillRect/>
          </a:stretch>
        </p:blipFill>
        <p:spPr>
          <a:xfrm>
            <a:off x="97504" y="1168400"/>
            <a:ext cx="1850805" cy="1612901"/>
          </a:xfrm>
          <a:prstGeom prst="rect">
            <a:avLst/>
          </a:prstGeom>
        </p:spPr>
      </p:pic>
      <p:sp>
        <p:nvSpPr>
          <p:cNvPr id="16" name="角丸四角形吹き出し 15"/>
          <p:cNvSpPr/>
          <p:nvPr/>
        </p:nvSpPr>
        <p:spPr>
          <a:xfrm>
            <a:off x="2476498" y="1346200"/>
            <a:ext cx="5683252" cy="965199"/>
          </a:xfrm>
          <a:prstGeom prst="wedgeRoundRectCallout">
            <a:avLst>
              <a:gd name="adj1" fmla="val -66902"/>
              <a:gd name="adj2" fmla="val 19228"/>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400" dirty="0" smtClean="0">
                <a:solidFill>
                  <a:srgbClr val="000000"/>
                </a:solidFill>
              </a:rPr>
              <a:t>Many particles in a bunch, circulating many turns (tens of thousands, </a:t>
            </a:r>
            <a:r>
              <a:rPr lang="en-US" altLang="ja-JP" sz="2400" dirty="0" smtClean="0">
                <a:solidFill>
                  <a:srgbClr val="000000"/>
                </a:solidFill>
              </a:rPr>
              <a:t>for example.</a:t>
            </a:r>
            <a:r>
              <a:rPr kumimoji="1" lang="en-US" altLang="ja-JP" sz="2400" dirty="0" smtClean="0">
                <a:solidFill>
                  <a:srgbClr val="000000"/>
                </a:solidFill>
              </a:rPr>
              <a:t> </a:t>
            </a:r>
            <a:endParaRPr kumimoji="1" lang="ja-JP" altLang="en-US" sz="2400" dirty="0">
              <a:solidFill>
                <a:srgbClr val="000000"/>
              </a:solidFill>
            </a:endParaRPr>
          </a:p>
        </p:txBody>
      </p:sp>
      <p:cxnSp>
        <p:nvCxnSpPr>
          <p:cNvPr id="18" name="直線矢印コネクタ 17"/>
          <p:cNvCxnSpPr/>
          <p:nvPr/>
        </p:nvCxnSpPr>
        <p:spPr>
          <a:xfrm rot="10800000" flipV="1">
            <a:off x="1727200" y="2590800"/>
            <a:ext cx="215900" cy="190500"/>
          </a:xfrm>
          <a:prstGeom prst="straightConnector1">
            <a:avLst/>
          </a:prstGeom>
          <a:ln w="9525"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a:stCxn id="15" idx="0"/>
          </p:cNvCxnSpPr>
          <p:nvPr/>
        </p:nvCxnSpPr>
        <p:spPr>
          <a:xfrm rot="5400000" flipH="1" flipV="1">
            <a:off x="1190904" y="999611"/>
            <a:ext cx="792" cy="336787"/>
          </a:xfrm>
          <a:prstGeom prst="straightConnector1">
            <a:avLst/>
          </a:prstGeom>
          <a:ln w="3175" cap="flat" cmpd="sng" algn="ctr">
            <a:solidFill>
              <a:srgbClr val="727CA3"/>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187200" y="2660400"/>
            <a:ext cx="8881396" cy="3785652"/>
          </a:xfrm>
          <a:prstGeom prst="rect">
            <a:avLst/>
          </a:prstGeom>
          <a:noFill/>
        </p:spPr>
        <p:txBody>
          <a:bodyPr wrap="square" rtlCol="0">
            <a:spAutoFit/>
          </a:bodyPr>
          <a:lstStyle/>
          <a:p>
            <a:r>
              <a:rPr lang="en-US" altLang="ja-JP" sz="2400" dirty="0" smtClean="0"/>
              <a:t>Particles of different energies have</a:t>
            </a:r>
            <a:r>
              <a:rPr lang="ja-JP" altLang="en-US" sz="2400" dirty="0" smtClean="0"/>
              <a:t>  </a:t>
            </a:r>
            <a:r>
              <a:rPr lang="en-US" altLang="ja-JP" sz="2400" dirty="0" smtClean="0"/>
              <a:t>differences in velocity and in orbit length;</a:t>
            </a:r>
            <a:r>
              <a:rPr lang="ja-JP" altLang="en-US" sz="2400" dirty="0" smtClean="0"/>
              <a:t>  </a:t>
            </a:r>
            <a:endParaRPr lang="en-US" altLang="ja-JP" sz="2400" dirty="0" smtClean="0"/>
          </a:p>
          <a:p>
            <a:r>
              <a:rPr lang="en-US" altLang="ja-JP" sz="2400" dirty="0" smtClean="0">
                <a:latin typeface="Wingdings"/>
                <a:ea typeface="Wingdings"/>
                <a:cs typeface="Wingdings"/>
              </a:rPr>
              <a:t></a:t>
            </a:r>
            <a:r>
              <a:rPr lang="en-US" altLang="ja-JP" sz="2400" dirty="0" smtClean="0"/>
              <a:t>Particles may be asynchronous with the RF frequency.</a:t>
            </a:r>
            <a:r>
              <a:rPr lang="ja-JP" altLang="en-US" sz="2400" dirty="0" smtClean="0"/>
              <a:t> </a:t>
            </a:r>
            <a:endParaRPr lang="en-US" altLang="ja-JP" sz="2400" dirty="0" smtClean="0"/>
          </a:p>
          <a:p>
            <a:r>
              <a:rPr lang="ja-JP" altLang="en-US" sz="2400" dirty="0" smtClean="0">
                <a:latin typeface="Wingdings"/>
                <a:ea typeface="Wingdings"/>
                <a:cs typeface="Wingdings"/>
              </a:rPr>
              <a:t></a:t>
            </a:r>
            <a:r>
              <a:rPr lang="en-US" altLang="ja-JP" sz="2400" dirty="0" smtClean="0"/>
              <a:t>The RF field, however, may have </a:t>
            </a:r>
            <a:r>
              <a:rPr lang="en-US" altLang="ja-JP" sz="2400" dirty="0" smtClean="0">
                <a:solidFill>
                  <a:srgbClr val="0000FF"/>
                </a:solidFill>
              </a:rPr>
              <a:t>a restoring force at a certain phase</a:t>
            </a:r>
            <a:r>
              <a:rPr lang="en-US" altLang="ja-JP" sz="2400" dirty="0" smtClean="0"/>
              <a:t>, around which asynchronous particles be captured, that is to say “</a:t>
            </a:r>
            <a:r>
              <a:rPr lang="en-US" altLang="ja-JP" sz="2400" dirty="0" smtClean="0">
                <a:solidFill>
                  <a:srgbClr val="0000FF"/>
                </a:solidFill>
              </a:rPr>
              <a:t>bunched.</a:t>
            </a:r>
            <a:r>
              <a:rPr lang="en-US" altLang="ja-JP" sz="2400" dirty="0" smtClean="0"/>
              <a:t>”</a:t>
            </a:r>
            <a:r>
              <a:rPr lang="ja-JP" altLang="en-US" sz="2400" dirty="0" smtClean="0"/>
              <a:t>  </a:t>
            </a:r>
            <a:endParaRPr lang="en-US" altLang="ja-JP" sz="2400" dirty="0" smtClean="0"/>
          </a:p>
          <a:p>
            <a:r>
              <a:rPr lang="en-US" altLang="ja-JP" sz="2400" dirty="0" err="1" smtClean="0">
                <a:latin typeface="Wingdings"/>
                <a:ea typeface="Wingdings"/>
                <a:cs typeface="Wingdings"/>
              </a:rPr>
              <a:t></a:t>
            </a:r>
            <a:r>
              <a:rPr lang="en-US" altLang="ja-JP" sz="2400" dirty="0" err="1" smtClean="0"/>
              <a:t>This</a:t>
            </a:r>
            <a:r>
              <a:rPr lang="en-US" altLang="ja-JP" sz="2400" dirty="0" smtClean="0"/>
              <a:t> enables a stable, continuous acceleration of the whole particles in a bunch to high energies.</a:t>
            </a:r>
            <a:r>
              <a:rPr lang="ja-JP" altLang="en-US" sz="2400" dirty="0" smtClean="0"/>
              <a:t>  </a:t>
            </a:r>
            <a:endParaRPr lang="en-US" altLang="ja-JP" sz="2400" dirty="0" smtClean="0"/>
          </a:p>
          <a:p>
            <a:r>
              <a:rPr lang="en-US" altLang="ja-JP" sz="2400" dirty="0" smtClean="0">
                <a:latin typeface="Wingdings"/>
                <a:ea typeface="Wingdings"/>
                <a:cs typeface="Wingdings"/>
              </a:rPr>
              <a:t></a:t>
            </a:r>
            <a:r>
              <a:rPr lang="en-US" altLang="ja-JP" sz="2400" dirty="0" smtClean="0"/>
              <a:t>Circular accelerators based on this principle are called “</a:t>
            </a:r>
            <a:r>
              <a:rPr lang="en-US" altLang="ja-JP" sz="2400" dirty="0" smtClean="0">
                <a:solidFill>
                  <a:srgbClr val="0000FF"/>
                </a:solidFill>
              </a:rPr>
              <a:t>synchrotrons</a:t>
            </a:r>
            <a:r>
              <a:rPr lang="en-US" altLang="ja-JP" sz="2400" dirty="0" smtClean="0"/>
              <a:t>.”</a:t>
            </a:r>
            <a:endParaRPr kumimoji="1" lang="ja-JP" altLang="en-US" sz="2400" dirty="0"/>
          </a:p>
        </p:txBody>
      </p:sp>
      <p:sp>
        <p:nvSpPr>
          <p:cNvPr id="11" name="テキスト ボックス 10"/>
          <p:cNvSpPr txBox="1"/>
          <p:nvPr/>
        </p:nvSpPr>
        <p:spPr>
          <a:xfrm>
            <a:off x="0" y="43934"/>
            <a:ext cx="2787943" cy="369332"/>
          </a:xfrm>
          <a:prstGeom prst="rect">
            <a:avLst/>
          </a:prstGeom>
          <a:noFill/>
        </p:spPr>
        <p:txBody>
          <a:bodyPr wrap="none" rtlCol="0">
            <a:spAutoFit/>
          </a:bodyPr>
          <a:lstStyle/>
          <a:p>
            <a:r>
              <a:rPr kumimoji="1" lang="en-US" altLang="ja-JP" dirty="0" smtClean="0">
                <a:solidFill>
                  <a:schemeClr val="accent1"/>
                </a:solidFill>
              </a:rPr>
              <a:t>Key word (2) Phase</a:t>
            </a:r>
            <a:r>
              <a:rPr lang="en-US" altLang="ja-JP" dirty="0" smtClean="0">
                <a:solidFill>
                  <a:schemeClr val="accent1"/>
                </a:solidFill>
              </a:rPr>
              <a:t> </a:t>
            </a:r>
            <a:r>
              <a:rPr kumimoji="1" lang="en-US" altLang="ja-JP" dirty="0" smtClean="0">
                <a:solidFill>
                  <a:schemeClr val="accent1"/>
                </a:solidFill>
              </a:rPr>
              <a:t>stability</a:t>
            </a:r>
            <a:endParaRPr kumimoji="1" lang="ja-JP" altLang="en-US"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a:xfrm>
            <a:off x="549275" y="393700"/>
            <a:ext cx="8042276" cy="789797"/>
          </a:xfrm>
        </p:spPr>
        <p:txBody>
          <a:bodyPr>
            <a:normAutofit fontScale="90000"/>
          </a:bodyPr>
          <a:lstStyle/>
          <a:p>
            <a:r>
              <a:rPr lang="en-US" altLang="ja-JP" sz="4000" dirty="0" smtClean="0"/>
              <a:t>Phase stability: </a:t>
            </a:r>
            <a:r>
              <a:rPr lang="en-US" altLang="ja-JP" dirty="0" smtClean="0"/>
              <a:t>a concept of “bunch”</a:t>
            </a:r>
            <a:endParaRPr lang="ja-JP" altLang="en-US"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5" name="図 4"/>
          <p:cNvPicPr>
            <a:picLocks noChangeAspect="1"/>
          </p:cNvPicPr>
          <p:nvPr/>
        </p:nvPicPr>
        <p:blipFill>
          <a:blip r:embed="rId2"/>
          <a:stretch>
            <a:fillRect/>
          </a:stretch>
        </p:blipFill>
        <p:spPr>
          <a:xfrm>
            <a:off x="2208779" y="2056425"/>
            <a:ext cx="4861480" cy="3088710"/>
          </a:xfrm>
          <a:prstGeom prst="rect">
            <a:avLst/>
          </a:prstGeom>
        </p:spPr>
      </p:pic>
      <p:sp>
        <p:nvSpPr>
          <p:cNvPr id="8" name="角丸四角形吹き出し 7"/>
          <p:cNvSpPr/>
          <p:nvPr/>
        </p:nvSpPr>
        <p:spPr>
          <a:xfrm>
            <a:off x="507534" y="1476899"/>
            <a:ext cx="1965214" cy="1159052"/>
          </a:xfrm>
          <a:prstGeom prst="wedgeRoundRectCallout">
            <a:avLst>
              <a:gd name="adj1" fmla="val 64505"/>
              <a:gd name="adj2" fmla="val 97856"/>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Assume RF electric field V</a:t>
            </a:r>
            <a:r>
              <a:rPr lang="ja-JP" altLang="en-US" sz="2000" dirty="0" smtClean="0">
                <a:solidFill>
                  <a:srgbClr val="000000"/>
                </a:solidFill>
              </a:rPr>
              <a:t> </a:t>
            </a:r>
            <a:r>
              <a:rPr lang="en-US" altLang="ja-JP" sz="2000" dirty="0" smtClean="0">
                <a:solidFill>
                  <a:srgbClr val="000000"/>
                </a:solidFill>
              </a:rPr>
              <a:t>=</a:t>
            </a:r>
            <a:r>
              <a:rPr lang="ja-JP" altLang="en-US" sz="2000" dirty="0" smtClean="0">
                <a:solidFill>
                  <a:srgbClr val="000000"/>
                </a:solidFill>
              </a:rPr>
              <a:t> </a:t>
            </a:r>
            <a:r>
              <a:rPr lang="en-US" altLang="ja-JP" sz="2000" dirty="0" smtClean="0">
                <a:solidFill>
                  <a:srgbClr val="000000"/>
                </a:solidFill>
              </a:rPr>
              <a:t>V</a:t>
            </a:r>
            <a:r>
              <a:rPr lang="en-US" altLang="ja-JP" sz="2000" baseline="-25000" dirty="0" smtClean="0">
                <a:solidFill>
                  <a:srgbClr val="000000"/>
                </a:solidFill>
              </a:rPr>
              <a:t>0</a:t>
            </a:r>
            <a:r>
              <a:rPr lang="ja-JP" altLang="en-US" sz="2000" dirty="0" smtClean="0">
                <a:solidFill>
                  <a:srgbClr val="000000"/>
                </a:solidFill>
              </a:rPr>
              <a:t> </a:t>
            </a:r>
            <a:r>
              <a:rPr lang="en-US" altLang="ja-JP" sz="2000" dirty="0" smtClean="0">
                <a:solidFill>
                  <a:srgbClr val="000000"/>
                </a:solidFill>
              </a:rPr>
              <a:t>sin</a:t>
            </a:r>
            <a:r>
              <a:rPr lang="ja-JP" altLang="en-US" sz="2000" dirty="0" smtClean="0">
                <a:solidFill>
                  <a:srgbClr val="000000"/>
                </a:solidFill>
              </a:rPr>
              <a:t> </a:t>
            </a:r>
            <a:r>
              <a:rPr lang="en-US" altLang="ja-JP" sz="2000" dirty="0" err="1" smtClean="0">
                <a:solidFill>
                  <a:srgbClr val="000000"/>
                </a:solidFill>
              </a:rPr>
              <a:t>ωt</a:t>
            </a:r>
            <a:endParaRPr kumimoji="1" lang="ja-JP" altLang="en-US" sz="2000" dirty="0">
              <a:solidFill>
                <a:srgbClr val="000000"/>
              </a:solidFill>
            </a:endParaRPr>
          </a:p>
        </p:txBody>
      </p:sp>
      <p:sp>
        <p:nvSpPr>
          <p:cNvPr id="11" name="角丸四角形吹き出し 10"/>
          <p:cNvSpPr/>
          <p:nvPr/>
        </p:nvSpPr>
        <p:spPr>
          <a:xfrm>
            <a:off x="4307120" y="1126803"/>
            <a:ext cx="2319218" cy="929622"/>
          </a:xfrm>
          <a:prstGeom prst="wedgeRoundRectCallout">
            <a:avLst>
              <a:gd name="adj1" fmla="val 6569"/>
              <a:gd name="adj2" fmla="val 101957"/>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err="1" smtClean="0">
                <a:solidFill>
                  <a:srgbClr val="000000"/>
                </a:solidFill>
              </a:rPr>
              <a:t>Va</a:t>
            </a:r>
            <a:r>
              <a:rPr kumimoji="1" lang="en-US" altLang="ja-JP" sz="2400" dirty="0" smtClean="0">
                <a:solidFill>
                  <a:srgbClr val="000000"/>
                </a:solidFill>
              </a:rPr>
              <a:t> acceleration voltage</a:t>
            </a:r>
            <a:endParaRPr kumimoji="1" lang="ja-JP" altLang="en-US" sz="2400" dirty="0">
              <a:solidFill>
                <a:srgbClr val="000000"/>
              </a:solidFill>
            </a:endParaRPr>
          </a:p>
        </p:txBody>
      </p:sp>
      <p:sp>
        <p:nvSpPr>
          <p:cNvPr id="13" name="角丸四角形 12"/>
          <p:cNvSpPr/>
          <p:nvPr/>
        </p:nvSpPr>
        <p:spPr>
          <a:xfrm>
            <a:off x="891804" y="5680522"/>
            <a:ext cx="4610826" cy="952829"/>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rgbClr val="000000"/>
                </a:solidFill>
              </a:rPr>
              <a:t>There are there are two</a:t>
            </a:r>
            <a:r>
              <a:rPr lang="ja-JP" altLang="en-US" dirty="0" smtClean="0">
                <a:solidFill>
                  <a:srgbClr val="000000"/>
                </a:solidFill>
              </a:rPr>
              <a:t> </a:t>
            </a:r>
            <a:r>
              <a:rPr lang="en-US" altLang="ja-JP" dirty="0" err="1" smtClean="0">
                <a:solidFill>
                  <a:srgbClr val="000000"/>
                </a:solidFill>
              </a:rPr>
              <a:t>φs</a:t>
            </a:r>
            <a:r>
              <a:rPr lang="en-US" altLang="ja-JP" dirty="0" smtClean="0">
                <a:solidFill>
                  <a:srgbClr val="000000"/>
                </a:solidFill>
              </a:rPr>
              <a:t> which satisfy </a:t>
            </a:r>
            <a:r>
              <a:rPr lang="en-US" altLang="ja-JP" dirty="0" err="1" smtClean="0">
                <a:solidFill>
                  <a:srgbClr val="000000"/>
                </a:solidFill>
              </a:rPr>
              <a:t>Va</a:t>
            </a:r>
            <a:r>
              <a:rPr lang="ja-JP" altLang="en-US" dirty="0" smtClean="0">
                <a:solidFill>
                  <a:srgbClr val="000000"/>
                </a:solidFill>
              </a:rPr>
              <a:t> </a:t>
            </a:r>
            <a:r>
              <a:rPr lang="en-US" altLang="ja-JP" dirty="0" smtClean="0">
                <a:solidFill>
                  <a:srgbClr val="000000"/>
                </a:solidFill>
              </a:rPr>
              <a:t>=</a:t>
            </a:r>
            <a:r>
              <a:rPr lang="ja-JP" altLang="en-US" dirty="0" smtClean="0">
                <a:solidFill>
                  <a:srgbClr val="000000"/>
                </a:solidFill>
              </a:rPr>
              <a:t> </a:t>
            </a:r>
            <a:r>
              <a:rPr lang="en-US" altLang="ja-JP" dirty="0" smtClean="0">
                <a:solidFill>
                  <a:srgbClr val="000000"/>
                </a:solidFill>
              </a:rPr>
              <a:t>V</a:t>
            </a:r>
            <a:r>
              <a:rPr lang="en-US" altLang="ja-JP" baseline="-25000" dirty="0" smtClean="0">
                <a:solidFill>
                  <a:srgbClr val="000000"/>
                </a:solidFill>
              </a:rPr>
              <a:t>0</a:t>
            </a:r>
            <a:r>
              <a:rPr lang="ja-JP" altLang="en-US" dirty="0" smtClean="0">
                <a:solidFill>
                  <a:srgbClr val="000000"/>
                </a:solidFill>
              </a:rPr>
              <a:t> </a:t>
            </a:r>
            <a:r>
              <a:rPr lang="en-US" altLang="ja-JP" dirty="0" smtClean="0">
                <a:solidFill>
                  <a:srgbClr val="000000"/>
                </a:solidFill>
              </a:rPr>
              <a:t>sin</a:t>
            </a:r>
            <a:r>
              <a:rPr lang="ja-JP" altLang="en-US" dirty="0" smtClean="0">
                <a:solidFill>
                  <a:srgbClr val="000000"/>
                </a:solidFill>
              </a:rPr>
              <a:t> </a:t>
            </a:r>
            <a:r>
              <a:rPr lang="en-US" altLang="ja-JP" dirty="0" err="1" smtClean="0">
                <a:solidFill>
                  <a:srgbClr val="000000"/>
                </a:solidFill>
              </a:rPr>
              <a:t>φ</a:t>
            </a:r>
            <a:r>
              <a:rPr lang="en-US" altLang="ja-JP" dirty="0" smtClean="0">
                <a:solidFill>
                  <a:srgbClr val="000000"/>
                </a:solidFill>
              </a:rPr>
              <a:t> in one RF period</a:t>
            </a:r>
            <a:r>
              <a:rPr lang="ja-JP" altLang="en-US" dirty="0" smtClean="0">
                <a:solidFill>
                  <a:srgbClr val="000000"/>
                </a:solidFill>
              </a:rPr>
              <a:t> </a:t>
            </a:r>
            <a:endParaRPr lang="ja-JP" altLang="en-US" dirty="0">
              <a:solidFill>
                <a:srgbClr val="000000"/>
              </a:solidFill>
            </a:endParaRPr>
          </a:p>
        </p:txBody>
      </p:sp>
      <p:cxnSp>
        <p:nvCxnSpPr>
          <p:cNvPr id="17" name="直線コネクタ 16"/>
          <p:cNvCxnSpPr/>
          <p:nvPr/>
        </p:nvCxnSpPr>
        <p:spPr>
          <a:xfrm rot="5400000">
            <a:off x="3384000" y="4659436"/>
            <a:ext cx="2057055" cy="1588"/>
          </a:xfrm>
          <a:prstGeom prst="line">
            <a:avLst/>
          </a:prstGeom>
          <a:ln>
            <a:headEnd type="arrow"/>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5400000">
            <a:off x="3780000" y="4651200"/>
            <a:ext cx="2057055" cy="1588"/>
          </a:xfrm>
          <a:prstGeom prst="line">
            <a:avLst/>
          </a:prstGeom>
          <a:ln>
            <a:headEnd type="arrow"/>
          </a:ln>
        </p:spPr>
        <p:style>
          <a:lnRef idx="2">
            <a:schemeClr val="accent1"/>
          </a:lnRef>
          <a:fillRef idx="0">
            <a:schemeClr val="accent1"/>
          </a:fillRef>
          <a:effectRef idx="1">
            <a:schemeClr val="accent1"/>
          </a:effectRef>
          <a:fontRef idx="minor">
            <a:schemeClr val="tx1"/>
          </a:fontRef>
        </p:style>
      </p:cxnSp>
      <p:sp>
        <p:nvSpPr>
          <p:cNvPr id="19" name="角丸四角形吹き出し 18"/>
          <p:cNvSpPr/>
          <p:nvPr/>
        </p:nvSpPr>
        <p:spPr>
          <a:xfrm>
            <a:off x="6626338" y="4904218"/>
            <a:ext cx="2319216" cy="1552607"/>
          </a:xfrm>
          <a:prstGeom prst="wedgeRoundRectCallout">
            <a:avLst>
              <a:gd name="adj1" fmla="val -96213"/>
              <a:gd name="adj2" fmla="val 18039"/>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rgbClr val="000000"/>
                </a:solidFill>
              </a:rPr>
              <a:t>Only one of them can capture particles and make </a:t>
            </a:r>
            <a:r>
              <a:rPr lang="en-US" altLang="ja-JP" dirty="0" smtClean="0">
                <a:solidFill>
                  <a:srgbClr val="0000FF"/>
                </a:solidFill>
              </a:rPr>
              <a:t>oscillations</a:t>
            </a:r>
            <a:r>
              <a:rPr lang="en-US" altLang="ja-JP" dirty="0" smtClean="0">
                <a:solidFill>
                  <a:srgbClr val="000000"/>
                </a:solidFill>
              </a:rPr>
              <a:t> around the phase.</a:t>
            </a:r>
            <a:r>
              <a:rPr lang="ja-JP" altLang="en-US" dirty="0" smtClean="0">
                <a:solidFill>
                  <a:srgbClr val="000000"/>
                </a:solidFill>
              </a:rPr>
              <a:t> </a:t>
            </a:r>
            <a:endParaRPr kumimoji="1" lang="ja-JP" altLang="en-US" dirty="0">
              <a:solidFill>
                <a:srgbClr val="000000"/>
              </a:solidFill>
            </a:endParaRPr>
          </a:p>
        </p:txBody>
      </p:sp>
      <p:sp>
        <p:nvSpPr>
          <p:cNvPr id="20" name="雲形吹き出し 19"/>
          <p:cNvSpPr/>
          <p:nvPr/>
        </p:nvSpPr>
        <p:spPr>
          <a:xfrm>
            <a:off x="7330385" y="3423824"/>
            <a:ext cx="1615169" cy="1242516"/>
          </a:xfrm>
          <a:prstGeom prst="cloudCallou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rgbClr val="000000"/>
                </a:solidFill>
              </a:rPr>
              <a:t>Which one?</a:t>
            </a:r>
            <a:endParaRPr kumimoji="1" lang="ja-JP" altLang="en-US" dirty="0">
              <a:solidFill>
                <a:srgbClr val="000000"/>
              </a:solidFill>
            </a:endParaRPr>
          </a:p>
        </p:txBody>
      </p:sp>
      <p:sp>
        <p:nvSpPr>
          <p:cNvPr id="15" name="テキスト ボックス 14"/>
          <p:cNvSpPr txBox="1"/>
          <p:nvPr/>
        </p:nvSpPr>
        <p:spPr>
          <a:xfrm>
            <a:off x="0" y="43934"/>
            <a:ext cx="2787943" cy="369332"/>
          </a:xfrm>
          <a:prstGeom prst="rect">
            <a:avLst/>
          </a:prstGeom>
          <a:noFill/>
        </p:spPr>
        <p:txBody>
          <a:bodyPr wrap="none" rtlCol="0">
            <a:spAutoFit/>
          </a:bodyPr>
          <a:lstStyle/>
          <a:p>
            <a:r>
              <a:rPr kumimoji="1" lang="en-US" altLang="ja-JP" dirty="0" smtClean="0">
                <a:solidFill>
                  <a:schemeClr val="accent1"/>
                </a:solidFill>
              </a:rPr>
              <a:t>Key word (2) Phase</a:t>
            </a:r>
            <a:r>
              <a:rPr lang="en-US" altLang="ja-JP" dirty="0" smtClean="0">
                <a:solidFill>
                  <a:schemeClr val="accent1"/>
                </a:solidFill>
              </a:rPr>
              <a:t> </a:t>
            </a:r>
            <a:r>
              <a:rPr kumimoji="1" lang="en-US" altLang="ja-JP" dirty="0" smtClean="0">
                <a:solidFill>
                  <a:schemeClr val="accent1"/>
                </a:solidFill>
              </a:rPr>
              <a:t>stability</a:t>
            </a:r>
            <a:endParaRPr kumimoji="1" lang="ja-JP" altLang="en-US"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5" name="図 4"/>
          <p:cNvPicPr>
            <a:picLocks noChangeAspect="1"/>
          </p:cNvPicPr>
          <p:nvPr/>
        </p:nvPicPr>
        <p:blipFill>
          <a:blip r:embed="rId2"/>
          <a:stretch>
            <a:fillRect/>
          </a:stretch>
        </p:blipFill>
        <p:spPr>
          <a:xfrm>
            <a:off x="2942272" y="3186635"/>
            <a:ext cx="5506844" cy="3498737"/>
          </a:xfrm>
          <a:prstGeom prst="rect">
            <a:avLst/>
          </a:prstGeom>
          <a:noFill/>
        </p:spPr>
      </p:pic>
      <p:sp>
        <p:nvSpPr>
          <p:cNvPr id="15" name="角丸四角形 14"/>
          <p:cNvSpPr/>
          <p:nvPr/>
        </p:nvSpPr>
        <p:spPr>
          <a:xfrm>
            <a:off x="401507" y="1372102"/>
            <a:ext cx="3021101" cy="575417"/>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000" dirty="0" smtClean="0">
                <a:solidFill>
                  <a:srgbClr val="000000"/>
                </a:solidFill>
              </a:rPr>
              <a:t>Which phase gives stable oscillations?</a:t>
            </a:r>
            <a:endParaRPr lang="ja-JP" altLang="en-US" sz="2000" dirty="0">
              <a:solidFill>
                <a:srgbClr val="000000"/>
              </a:solidFill>
            </a:endParaRPr>
          </a:p>
        </p:txBody>
      </p:sp>
      <p:sp>
        <p:nvSpPr>
          <p:cNvPr id="8" name="円/楕円 7"/>
          <p:cNvSpPr/>
          <p:nvPr/>
        </p:nvSpPr>
        <p:spPr>
          <a:xfrm>
            <a:off x="534458" y="4207297"/>
            <a:ext cx="1809623" cy="180570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noFill/>
            </a:endParaRPr>
          </a:p>
        </p:txBody>
      </p:sp>
      <p:sp>
        <p:nvSpPr>
          <p:cNvPr id="10" name="円/楕円 9"/>
          <p:cNvSpPr/>
          <p:nvPr/>
        </p:nvSpPr>
        <p:spPr>
          <a:xfrm>
            <a:off x="264458" y="3728595"/>
            <a:ext cx="2268400" cy="228019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373953" y="3837965"/>
            <a:ext cx="2072995" cy="2175035"/>
          </a:xfrm>
          <a:prstGeom prst="ellipse">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836537" y="3837965"/>
            <a:ext cx="1507544" cy="369332"/>
          </a:xfrm>
          <a:prstGeom prst="rect">
            <a:avLst/>
          </a:prstGeom>
          <a:noFill/>
        </p:spPr>
        <p:txBody>
          <a:bodyPr wrap="square" rtlCol="0">
            <a:spAutoFit/>
          </a:bodyPr>
          <a:lstStyle/>
          <a:p>
            <a:r>
              <a:rPr lang="en-US" altLang="ja-JP" i="1" dirty="0" smtClean="0">
                <a:solidFill>
                  <a:srgbClr val="0000FF"/>
                </a:solidFill>
                <a:latin typeface="Symbol" charset="2"/>
                <a:cs typeface="Symbol" charset="2"/>
              </a:rPr>
              <a:t>D</a:t>
            </a:r>
            <a:r>
              <a:rPr lang="en-US" altLang="ja-JP" i="1" dirty="0" smtClean="0">
                <a:solidFill>
                  <a:srgbClr val="0000FF"/>
                </a:solidFill>
              </a:rPr>
              <a:t>C</a:t>
            </a:r>
            <a:r>
              <a:rPr lang="en-US" altLang="ja-JP" dirty="0" smtClean="0">
                <a:solidFill>
                  <a:srgbClr val="0000FF"/>
                </a:solidFill>
              </a:rPr>
              <a:t> = 0</a:t>
            </a:r>
            <a:endParaRPr kumimoji="1" lang="ja-JP" altLang="en-US" dirty="0">
              <a:solidFill>
                <a:srgbClr val="0000FF"/>
              </a:solidFill>
            </a:endParaRPr>
          </a:p>
        </p:txBody>
      </p:sp>
      <p:sp>
        <p:nvSpPr>
          <p:cNvPr id="13" name="テキスト ボックス 12"/>
          <p:cNvSpPr txBox="1"/>
          <p:nvPr/>
        </p:nvSpPr>
        <p:spPr>
          <a:xfrm>
            <a:off x="836537" y="3359263"/>
            <a:ext cx="1377627" cy="369332"/>
          </a:xfrm>
          <a:prstGeom prst="rect">
            <a:avLst/>
          </a:prstGeom>
          <a:noFill/>
        </p:spPr>
        <p:txBody>
          <a:bodyPr wrap="square" rtlCol="0">
            <a:spAutoFit/>
          </a:bodyPr>
          <a:lstStyle/>
          <a:p>
            <a:r>
              <a:rPr lang="en-US" altLang="ja-JP" i="1" dirty="0" smtClean="0">
                <a:solidFill>
                  <a:srgbClr val="FF0000"/>
                </a:solidFill>
                <a:latin typeface="Symbol" charset="2"/>
                <a:cs typeface="Symbol" charset="2"/>
              </a:rPr>
              <a:t>D</a:t>
            </a:r>
            <a:r>
              <a:rPr lang="en-US" altLang="ja-JP" i="1" dirty="0" smtClean="0">
                <a:solidFill>
                  <a:srgbClr val="FF0000"/>
                </a:solidFill>
              </a:rPr>
              <a:t>C</a:t>
            </a:r>
            <a:r>
              <a:rPr lang="en-US" altLang="ja-JP" dirty="0" smtClean="0">
                <a:solidFill>
                  <a:srgbClr val="FF0000"/>
                </a:solidFill>
              </a:rPr>
              <a:t> &gt; 0</a:t>
            </a:r>
            <a:endParaRPr kumimoji="1" lang="ja-JP" altLang="en-US" dirty="0">
              <a:solidFill>
                <a:srgbClr val="FF0000"/>
              </a:solidFill>
            </a:endParaRPr>
          </a:p>
        </p:txBody>
      </p:sp>
      <p:sp>
        <p:nvSpPr>
          <p:cNvPr id="17" name="テキスト ボックス 16"/>
          <p:cNvSpPr txBox="1"/>
          <p:nvPr/>
        </p:nvSpPr>
        <p:spPr>
          <a:xfrm>
            <a:off x="939404" y="4301454"/>
            <a:ext cx="1507544" cy="369332"/>
          </a:xfrm>
          <a:prstGeom prst="rect">
            <a:avLst/>
          </a:prstGeom>
          <a:noFill/>
        </p:spPr>
        <p:txBody>
          <a:bodyPr wrap="square" rtlCol="0">
            <a:spAutoFit/>
          </a:bodyPr>
          <a:lstStyle/>
          <a:p>
            <a:r>
              <a:rPr lang="en-US" altLang="ja-JP" i="1" dirty="0" smtClean="0">
                <a:solidFill>
                  <a:srgbClr val="008000"/>
                </a:solidFill>
                <a:latin typeface="Symbol" charset="2"/>
                <a:cs typeface="Symbol" charset="2"/>
              </a:rPr>
              <a:t>D</a:t>
            </a:r>
            <a:r>
              <a:rPr lang="en-US" altLang="ja-JP" i="1" dirty="0" smtClean="0">
                <a:solidFill>
                  <a:srgbClr val="008000"/>
                </a:solidFill>
              </a:rPr>
              <a:t>C</a:t>
            </a:r>
            <a:r>
              <a:rPr lang="en-US" altLang="ja-JP" dirty="0" smtClean="0">
                <a:solidFill>
                  <a:srgbClr val="008000"/>
                </a:solidFill>
              </a:rPr>
              <a:t> &lt; 0</a:t>
            </a:r>
            <a:endParaRPr kumimoji="1" lang="ja-JP" altLang="en-US" dirty="0">
              <a:solidFill>
                <a:srgbClr val="008000"/>
              </a:solidFill>
            </a:endParaRPr>
          </a:p>
        </p:txBody>
      </p:sp>
      <p:sp>
        <p:nvSpPr>
          <p:cNvPr id="21" name="角丸四角形 20"/>
          <p:cNvSpPr/>
          <p:nvPr/>
        </p:nvSpPr>
        <p:spPr>
          <a:xfrm>
            <a:off x="67104" y="2380053"/>
            <a:ext cx="4573888" cy="97921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000" dirty="0" smtClean="0">
                <a:solidFill>
                  <a:srgbClr val="000000"/>
                </a:solidFill>
              </a:rPr>
              <a:t>Depends on the characteristics of the orbit. (Particle momentum </a:t>
            </a:r>
            <a:r>
              <a:rPr lang="en-US" altLang="ja-JP" sz="2000" i="1" dirty="0" smtClean="0">
                <a:solidFill>
                  <a:srgbClr val="000000"/>
                </a:solidFill>
              </a:rPr>
              <a:t>P</a:t>
            </a:r>
            <a:r>
              <a:rPr lang="en-US" altLang="ja-JP" sz="2000" dirty="0" smtClean="0">
                <a:solidFill>
                  <a:srgbClr val="000000"/>
                </a:solidFill>
              </a:rPr>
              <a:t> and orbit </a:t>
            </a:r>
            <a:r>
              <a:rPr lang="en-US" altLang="ja-JP" sz="2000" i="1" dirty="0" smtClean="0">
                <a:solidFill>
                  <a:srgbClr val="000000"/>
                </a:solidFill>
              </a:rPr>
              <a:t>C</a:t>
            </a:r>
            <a:r>
              <a:rPr lang="en-US" altLang="ja-JP" sz="2000" dirty="0" smtClean="0">
                <a:solidFill>
                  <a:srgbClr val="000000"/>
                </a:solidFill>
              </a:rPr>
              <a:t>)</a:t>
            </a:r>
          </a:p>
        </p:txBody>
      </p:sp>
      <p:cxnSp>
        <p:nvCxnSpPr>
          <p:cNvPr id="23" name="直線矢印コネクタ 22"/>
          <p:cNvCxnSpPr>
            <a:stCxn id="15" idx="2"/>
          </p:cNvCxnSpPr>
          <p:nvPr/>
        </p:nvCxnSpPr>
        <p:spPr>
          <a:xfrm rot="5400000">
            <a:off x="1695262" y="2163255"/>
            <a:ext cx="432533" cy="1061"/>
          </a:xfrm>
          <a:prstGeom prst="straightConnector1">
            <a:avLst/>
          </a:prstGeom>
          <a:ln w="381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4" name="正方形/長方形 23"/>
          <p:cNvSpPr/>
          <p:nvPr/>
        </p:nvSpPr>
        <p:spPr>
          <a:xfrm>
            <a:off x="373953" y="6008794"/>
            <a:ext cx="2143886" cy="276999"/>
          </a:xfrm>
          <a:prstGeom prst="rect">
            <a:avLst/>
          </a:prstGeom>
        </p:spPr>
        <p:txBody>
          <a:bodyPr wrap="none">
            <a:spAutoFit/>
          </a:bodyPr>
          <a:lstStyle/>
          <a:p>
            <a:r>
              <a:rPr lang="en-US" altLang="ja-JP" sz="1200" dirty="0" smtClean="0">
                <a:solidFill>
                  <a:srgbClr val="000000"/>
                </a:solidFill>
              </a:rPr>
              <a:t>Example of a circular orbit </a:t>
            </a:r>
            <a:endParaRPr lang="ja-JP" altLang="en-US" sz="1200" dirty="0"/>
          </a:p>
        </p:txBody>
      </p:sp>
      <p:sp>
        <p:nvSpPr>
          <p:cNvPr id="25" name="正方形/長方形 24"/>
          <p:cNvSpPr/>
          <p:nvPr/>
        </p:nvSpPr>
        <p:spPr>
          <a:xfrm>
            <a:off x="4019551" y="1075391"/>
            <a:ext cx="4869944" cy="369332"/>
          </a:xfrm>
          <a:prstGeom prst="rect">
            <a:avLst/>
          </a:prstGeom>
        </p:spPr>
        <p:txBody>
          <a:bodyPr wrap="square">
            <a:spAutoFit/>
          </a:bodyPr>
          <a:lstStyle/>
          <a:p>
            <a:r>
              <a:rPr lang="en-US" altLang="ja-JP" dirty="0" smtClean="0">
                <a:solidFill>
                  <a:srgbClr val="000000"/>
                </a:solidFill>
              </a:rPr>
              <a:t>Case (1) Particles with </a:t>
            </a:r>
            <a:r>
              <a:rPr lang="en-US" altLang="ja-JP" dirty="0" smtClean="0">
                <a:solidFill>
                  <a:srgbClr val="000000"/>
                </a:solidFill>
                <a:latin typeface="Symbol" charset="2"/>
                <a:cs typeface="Symbol" charset="2"/>
              </a:rPr>
              <a:t>D</a:t>
            </a:r>
            <a:r>
              <a:rPr lang="en-US" altLang="ja-JP" i="1" dirty="0" smtClean="0">
                <a:solidFill>
                  <a:srgbClr val="000000"/>
                </a:solidFill>
              </a:rPr>
              <a:t>P &gt;0 </a:t>
            </a:r>
            <a:r>
              <a:rPr lang="en-US" altLang="ja-JP" dirty="0" smtClean="0">
                <a:solidFill>
                  <a:srgbClr val="000000"/>
                </a:solidFill>
              </a:rPr>
              <a:t>travel</a:t>
            </a:r>
            <a:r>
              <a:rPr lang="en-US" altLang="ja-JP" i="1" dirty="0" smtClean="0">
                <a:solidFill>
                  <a:srgbClr val="000000"/>
                </a:solidFill>
              </a:rPr>
              <a:t> </a:t>
            </a:r>
            <a:r>
              <a:rPr lang="en-US" altLang="ja-JP" i="1" dirty="0" smtClean="0">
                <a:solidFill>
                  <a:srgbClr val="000000"/>
                </a:solidFill>
                <a:latin typeface="Symbol" charset="2"/>
                <a:cs typeface="Symbol" charset="2"/>
              </a:rPr>
              <a:t>D</a:t>
            </a:r>
            <a:r>
              <a:rPr lang="en-US" altLang="ja-JP" i="1" dirty="0" smtClean="0">
                <a:solidFill>
                  <a:srgbClr val="000000"/>
                </a:solidFill>
              </a:rPr>
              <a:t>C</a:t>
            </a:r>
            <a:r>
              <a:rPr lang="en-US" altLang="ja-JP" dirty="0" smtClean="0">
                <a:solidFill>
                  <a:srgbClr val="000000"/>
                </a:solidFill>
              </a:rPr>
              <a:t> &gt; 0</a:t>
            </a:r>
          </a:p>
        </p:txBody>
      </p:sp>
      <p:sp>
        <p:nvSpPr>
          <p:cNvPr id="30" name="フローチャート: 代替処理 29"/>
          <p:cNvSpPr/>
          <p:nvPr/>
        </p:nvSpPr>
        <p:spPr>
          <a:xfrm>
            <a:off x="4807456" y="1533714"/>
            <a:ext cx="3641660" cy="1285243"/>
          </a:xfrm>
          <a:prstGeom prst="flowChartAlternateProcess">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600" dirty="0" smtClean="0">
                <a:solidFill>
                  <a:srgbClr val="000000"/>
                </a:solidFill>
              </a:rPr>
              <a:t>Particles arriving at the gap </a:t>
            </a:r>
            <a:r>
              <a:rPr lang="en-US" altLang="ja-JP" sz="1600" dirty="0" smtClean="0">
                <a:solidFill>
                  <a:srgbClr val="008000"/>
                </a:solidFill>
              </a:rPr>
              <a:t>earlier </a:t>
            </a:r>
            <a:r>
              <a:rPr lang="en-US" altLang="ja-JP" sz="1600" dirty="0" smtClean="0">
                <a:solidFill>
                  <a:srgbClr val="000000"/>
                </a:solidFill>
              </a:rPr>
              <a:t>(i.e. particles with </a:t>
            </a:r>
            <a:r>
              <a:rPr lang="en-US" altLang="ja-JP" sz="1600" i="1" dirty="0" smtClean="0">
                <a:solidFill>
                  <a:srgbClr val="000000"/>
                </a:solidFill>
                <a:latin typeface="Symbol" charset="2"/>
                <a:cs typeface="Symbol" charset="2"/>
              </a:rPr>
              <a:t>D</a:t>
            </a:r>
            <a:r>
              <a:rPr lang="en-US" altLang="ja-JP" sz="1600" i="1" dirty="0" smtClean="0">
                <a:solidFill>
                  <a:srgbClr val="000000"/>
                </a:solidFill>
              </a:rPr>
              <a:t>P</a:t>
            </a:r>
            <a:r>
              <a:rPr lang="en-US" altLang="ja-JP" sz="1600" dirty="0" smtClean="0">
                <a:solidFill>
                  <a:srgbClr val="000000"/>
                </a:solidFill>
              </a:rPr>
              <a:t> &lt; 0) receive </a:t>
            </a:r>
            <a:r>
              <a:rPr lang="en-US" altLang="ja-JP" sz="1600" dirty="0" smtClean="0">
                <a:solidFill>
                  <a:srgbClr val="008000"/>
                </a:solidFill>
              </a:rPr>
              <a:t>more</a:t>
            </a:r>
            <a:r>
              <a:rPr lang="en-US" altLang="ja-JP" sz="1600" dirty="0" smtClean="0">
                <a:solidFill>
                  <a:srgbClr val="000000"/>
                </a:solidFill>
              </a:rPr>
              <a:t> energy</a:t>
            </a:r>
          </a:p>
          <a:p>
            <a:r>
              <a:rPr lang="en-US" altLang="ja-JP" sz="1600" dirty="0" smtClean="0">
                <a:solidFill>
                  <a:srgbClr val="000000"/>
                </a:solidFill>
              </a:rPr>
              <a:t>⇒will travel </a:t>
            </a:r>
            <a:r>
              <a:rPr lang="en-US" altLang="ja-JP" sz="1600" i="1" dirty="0" smtClean="0">
                <a:solidFill>
                  <a:srgbClr val="000000"/>
                </a:solidFill>
                <a:latin typeface="Symbol" charset="2"/>
                <a:cs typeface="Symbol" charset="2"/>
              </a:rPr>
              <a:t>D</a:t>
            </a:r>
            <a:r>
              <a:rPr lang="en-US" altLang="ja-JP" sz="1600" i="1" dirty="0" smtClean="0">
                <a:solidFill>
                  <a:srgbClr val="000000"/>
                </a:solidFill>
              </a:rPr>
              <a:t>C</a:t>
            </a:r>
            <a:r>
              <a:rPr lang="en-US" altLang="ja-JP" sz="1600" dirty="0" smtClean="0">
                <a:solidFill>
                  <a:srgbClr val="000000"/>
                </a:solidFill>
              </a:rPr>
              <a:t> &gt; 0</a:t>
            </a:r>
            <a:endParaRPr lang="ja-JP" altLang="en-US" sz="1600" dirty="0" smtClean="0">
              <a:solidFill>
                <a:srgbClr val="000000"/>
              </a:solidFill>
            </a:endParaRPr>
          </a:p>
          <a:p>
            <a:r>
              <a:rPr lang="en-US" altLang="ja-JP" sz="1600" dirty="0" smtClean="0">
                <a:solidFill>
                  <a:srgbClr val="000000"/>
                </a:solidFill>
              </a:rPr>
              <a:t>⇒will arrive at the gap </a:t>
            </a:r>
            <a:r>
              <a:rPr lang="en-US" altLang="ja-JP" sz="1600" dirty="0" smtClean="0">
                <a:solidFill>
                  <a:srgbClr val="FF0000"/>
                </a:solidFill>
              </a:rPr>
              <a:t>later</a:t>
            </a:r>
            <a:r>
              <a:rPr lang="en-US" altLang="ja-JP" sz="1600" dirty="0" smtClean="0">
                <a:solidFill>
                  <a:srgbClr val="000000"/>
                </a:solidFill>
              </a:rPr>
              <a:t>.</a:t>
            </a:r>
          </a:p>
        </p:txBody>
      </p:sp>
      <p:cxnSp>
        <p:nvCxnSpPr>
          <p:cNvPr id="34" name="直線矢印コネクタ 33"/>
          <p:cNvCxnSpPr/>
          <p:nvPr/>
        </p:nvCxnSpPr>
        <p:spPr>
          <a:xfrm rot="5400000" flipH="1" flipV="1">
            <a:off x="5465220" y="3013200"/>
            <a:ext cx="962842" cy="284869"/>
          </a:xfrm>
          <a:prstGeom prst="straightConnector1">
            <a:avLst/>
          </a:prstGeom>
          <a:ln w="1905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rot="5400000">
            <a:off x="5454000" y="3276000"/>
            <a:ext cx="1270110" cy="178043"/>
          </a:xfrm>
          <a:prstGeom prst="straightConnector1">
            <a:avLst/>
          </a:prstGeom>
          <a:ln w="1905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8" name="フローチャート: 代替処理 37"/>
          <p:cNvSpPr/>
          <p:nvPr/>
        </p:nvSpPr>
        <p:spPr>
          <a:xfrm>
            <a:off x="2690431" y="5400129"/>
            <a:ext cx="3487646" cy="1285243"/>
          </a:xfrm>
          <a:prstGeom prst="flowChartAlternateProcess">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600" dirty="0" smtClean="0">
                <a:solidFill>
                  <a:srgbClr val="000000"/>
                </a:solidFill>
              </a:rPr>
              <a:t>Particles arriving at the gap </a:t>
            </a:r>
            <a:r>
              <a:rPr lang="en-US" altLang="ja-JP" sz="1600" dirty="0" smtClean="0">
                <a:solidFill>
                  <a:srgbClr val="FF0000"/>
                </a:solidFill>
              </a:rPr>
              <a:t>later </a:t>
            </a:r>
            <a:r>
              <a:rPr lang="en-US" altLang="ja-JP" sz="1600" dirty="0" smtClean="0">
                <a:solidFill>
                  <a:srgbClr val="000000"/>
                </a:solidFill>
              </a:rPr>
              <a:t>(i.e. particles with </a:t>
            </a:r>
            <a:r>
              <a:rPr lang="en-US" altLang="ja-JP" sz="1600" i="1" dirty="0" smtClean="0">
                <a:solidFill>
                  <a:srgbClr val="000000"/>
                </a:solidFill>
                <a:latin typeface="Symbol" charset="2"/>
                <a:cs typeface="Symbol" charset="2"/>
              </a:rPr>
              <a:t>D</a:t>
            </a:r>
            <a:r>
              <a:rPr lang="en-US" altLang="ja-JP" sz="1600" i="1" dirty="0" smtClean="0">
                <a:solidFill>
                  <a:srgbClr val="000000"/>
                </a:solidFill>
              </a:rPr>
              <a:t>P</a:t>
            </a:r>
            <a:r>
              <a:rPr lang="en-US" altLang="ja-JP" sz="1600" dirty="0" smtClean="0">
                <a:solidFill>
                  <a:srgbClr val="000000"/>
                </a:solidFill>
              </a:rPr>
              <a:t> &gt; 0) receive </a:t>
            </a:r>
            <a:r>
              <a:rPr lang="en-US" altLang="ja-JP" sz="1600" dirty="0" smtClean="0">
                <a:solidFill>
                  <a:srgbClr val="FF0000"/>
                </a:solidFill>
              </a:rPr>
              <a:t>less</a:t>
            </a:r>
            <a:r>
              <a:rPr lang="en-US" altLang="ja-JP" sz="1600" dirty="0" smtClean="0">
                <a:solidFill>
                  <a:srgbClr val="000000"/>
                </a:solidFill>
              </a:rPr>
              <a:t> energy</a:t>
            </a:r>
          </a:p>
          <a:p>
            <a:r>
              <a:rPr lang="en-US" altLang="ja-JP" sz="1600" dirty="0" smtClean="0">
                <a:solidFill>
                  <a:srgbClr val="000000"/>
                </a:solidFill>
              </a:rPr>
              <a:t>⇒will travel </a:t>
            </a:r>
            <a:r>
              <a:rPr lang="en-US" altLang="ja-JP" sz="1600" i="1" dirty="0" smtClean="0">
                <a:solidFill>
                  <a:srgbClr val="000000"/>
                </a:solidFill>
                <a:latin typeface="Symbol" charset="2"/>
                <a:cs typeface="Symbol" charset="2"/>
              </a:rPr>
              <a:t>D</a:t>
            </a:r>
            <a:r>
              <a:rPr lang="en-US" altLang="ja-JP" sz="1600" i="1" dirty="0" smtClean="0">
                <a:solidFill>
                  <a:srgbClr val="000000"/>
                </a:solidFill>
              </a:rPr>
              <a:t>C</a:t>
            </a:r>
            <a:r>
              <a:rPr lang="en-US" altLang="ja-JP" sz="1600" dirty="0" smtClean="0">
                <a:solidFill>
                  <a:srgbClr val="000000"/>
                </a:solidFill>
              </a:rPr>
              <a:t> &lt; 0</a:t>
            </a:r>
            <a:endParaRPr lang="ja-JP" altLang="en-US" sz="1600" dirty="0" smtClean="0">
              <a:solidFill>
                <a:srgbClr val="000000"/>
              </a:solidFill>
            </a:endParaRPr>
          </a:p>
          <a:p>
            <a:r>
              <a:rPr lang="en-US" altLang="ja-JP" sz="1600" dirty="0" smtClean="0">
                <a:solidFill>
                  <a:srgbClr val="000000"/>
                </a:solidFill>
              </a:rPr>
              <a:t>⇒will arrive at the gap </a:t>
            </a:r>
            <a:r>
              <a:rPr lang="en-US" altLang="ja-JP" sz="1600" dirty="0" smtClean="0">
                <a:solidFill>
                  <a:srgbClr val="008000"/>
                </a:solidFill>
              </a:rPr>
              <a:t>earlier</a:t>
            </a:r>
            <a:r>
              <a:rPr lang="en-US" altLang="ja-JP" sz="1600" dirty="0" smtClean="0">
                <a:solidFill>
                  <a:srgbClr val="000000"/>
                </a:solidFill>
              </a:rPr>
              <a:t>.</a:t>
            </a:r>
          </a:p>
        </p:txBody>
      </p:sp>
      <p:cxnSp>
        <p:nvCxnSpPr>
          <p:cNvPr id="40" name="直線矢印コネクタ 39"/>
          <p:cNvCxnSpPr/>
          <p:nvPr/>
        </p:nvCxnSpPr>
        <p:spPr>
          <a:xfrm rot="5400000">
            <a:off x="5202094" y="4602190"/>
            <a:ext cx="1400052" cy="195827"/>
          </a:xfrm>
          <a:prstGeom prst="straightConnector1">
            <a:avLst/>
          </a:prstGeom>
          <a:ln w="19050" cmpd="sng">
            <a:solidFill>
              <a:srgbClr val="0000FF"/>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42" name="直線矢印コネクタ 41"/>
          <p:cNvCxnSpPr/>
          <p:nvPr/>
        </p:nvCxnSpPr>
        <p:spPr>
          <a:xfrm rot="5400000" flipH="1" flipV="1">
            <a:off x="4573265" y="4169190"/>
            <a:ext cx="1763074" cy="698807"/>
          </a:xfrm>
          <a:prstGeom prst="straightConnector1">
            <a:avLst/>
          </a:prstGeom>
          <a:ln w="19050" cap="flat" cmpd="sng" algn="ctr">
            <a:solidFill>
              <a:srgbClr val="0000FF"/>
            </a:solidFill>
            <a:prstDash val="lg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4" name="テキスト ボックス 43"/>
          <p:cNvSpPr txBox="1"/>
          <p:nvPr/>
        </p:nvSpPr>
        <p:spPr>
          <a:xfrm rot="2460000">
            <a:off x="5838215" y="3327172"/>
            <a:ext cx="2260454" cy="1077218"/>
          </a:xfrm>
          <a:prstGeom prst="rect">
            <a:avLst/>
          </a:prstGeom>
          <a:solidFill>
            <a:srgbClr val="EEFF8C"/>
          </a:solidFill>
          <a:ln>
            <a:noFill/>
          </a:ln>
        </p:spPr>
        <p:txBody>
          <a:bodyPr wrap="none" rtlCol="0">
            <a:spAutoFit/>
          </a:bodyPr>
          <a:lstStyle/>
          <a:p>
            <a:r>
              <a:rPr lang="en-US" altLang="ja-JP" sz="1600" dirty="0" smtClean="0"/>
              <a:t>Oscillations around</a:t>
            </a:r>
          </a:p>
          <a:p>
            <a:r>
              <a:rPr lang="en-US" altLang="ja-JP" sz="1600" i="1" dirty="0" err="1" smtClean="0">
                <a:latin typeface="Symbol" charset="2"/>
                <a:cs typeface="Symbol" charset="2"/>
              </a:rPr>
              <a:t>F</a:t>
            </a:r>
            <a:r>
              <a:rPr lang="en-US" altLang="ja-JP" sz="1600" i="1" baseline="-25000" dirty="0" err="1" smtClean="0"/>
              <a:t>s　</a:t>
            </a:r>
            <a:r>
              <a:rPr lang="ja-JP" altLang="en-US" sz="1600" dirty="0" smtClean="0"/>
              <a:t>（</a:t>
            </a:r>
            <a:r>
              <a:rPr lang="en-US" altLang="ja-JP" sz="1600" dirty="0" smtClean="0"/>
              <a:t>Synchrotron phase</a:t>
            </a:r>
            <a:r>
              <a:rPr lang="ja-JP" altLang="en-US" sz="1600" dirty="0" smtClean="0"/>
              <a:t>）</a:t>
            </a:r>
            <a:endParaRPr lang="en-US" altLang="ja-JP" sz="1600" dirty="0" smtClean="0"/>
          </a:p>
          <a:p>
            <a:r>
              <a:rPr lang="en-US" altLang="ja-JP" sz="1600" dirty="0" smtClean="0"/>
              <a:t>Synchrotron oscillations</a:t>
            </a:r>
          </a:p>
          <a:p>
            <a:r>
              <a:rPr lang="en-US" altLang="ja-JP" sz="1600" dirty="0" smtClean="0"/>
              <a:t>⇔</a:t>
            </a:r>
          </a:p>
        </p:txBody>
      </p:sp>
      <p:sp>
        <p:nvSpPr>
          <p:cNvPr id="27" name="テキスト ボックス 26"/>
          <p:cNvSpPr txBox="1"/>
          <p:nvPr/>
        </p:nvSpPr>
        <p:spPr>
          <a:xfrm>
            <a:off x="0" y="43934"/>
            <a:ext cx="2787943" cy="369332"/>
          </a:xfrm>
          <a:prstGeom prst="rect">
            <a:avLst/>
          </a:prstGeom>
          <a:noFill/>
        </p:spPr>
        <p:txBody>
          <a:bodyPr wrap="none" rtlCol="0">
            <a:spAutoFit/>
          </a:bodyPr>
          <a:lstStyle/>
          <a:p>
            <a:r>
              <a:rPr kumimoji="1" lang="en-US" altLang="ja-JP" dirty="0" smtClean="0">
                <a:solidFill>
                  <a:schemeClr val="accent1"/>
                </a:solidFill>
              </a:rPr>
              <a:t>Key word (2) Phase</a:t>
            </a:r>
            <a:r>
              <a:rPr lang="en-US" altLang="ja-JP" dirty="0" smtClean="0">
                <a:solidFill>
                  <a:schemeClr val="accent1"/>
                </a:solidFill>
              </a:rPr>
              <a:t> </a:t>
            </a:r>
            <a:r>
              <a:rPr kumimoji="1" lang="en-US" altLang="ja-JP" dirty="0" smtClean="0">
                <a:solidFill>
                  <a:schemeClr val="accent1"/>
                </a:solidFill>
              </a:rPr>
              <a:t>stability</a:t>
            </a:r>
            <a:endParaRPr kumimoji="1" lang="ja-JP" altLang="en-US" dirty="0">
              <a:solidFill>
                <a:schemeClr val="accent1"/>
              </a:solidFill>
            </a:endParaRPr>
          </a:p>
        </p:txBody>
      </p:sp>
      <p:sp>
        <p:nvSpPr>
          <p:cNvPr id="29" name="タイトル 8"/>
          <p:cNvSpPr txBox="1">
            <a:spLocks/>
          </p:cNvSpPr>
          <p:nvPr/>
        </p:nvSpPr>
        <p:spPr>
          <a:xfrm>
            <a:off x="549275" y="393700"/>
            <a:ext cx="8042276" cy="789797"/>
          </a:xfrm>
          <a:prstGeom prst="rect">
            <a:avLst/>
          </a:prstGeom>
        </p:spPr>
        <p:txBody>
          <a:bodyPr vert="horz" anchor="b" anchorCtr="0">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4000" b="0" i="0" u="none" strike="noStrike" kern="1200" cap="none" spc="0" normalizeH="0" baseline="0" noProof="0" smtClean="0">
                <a:ln>
                  <a:noFill/>
                </a:ln>
                <a:solidFill>
                  <a:schemeClr val="tx2"/>
                </a:solidFill>
                <a:effectLst/>
                <a:uLnTx/>
                <a:uFillTx/>
                <a:latin typeface="+mj-lt"/>
                <a:ea typeface="+mj-ea"/>
                <a:cs typeface="+mj-cs"/>
              </a:rPr>
              <a:t>Phase stability: </a:t>
            </a:r>
            <a:r>
              <a:rPr kumimoji="1" lang="en-US" altLang="ja-JP" sz="3200" b="0" i="0" u="none" strike="noStrike" kern="1200" cap="none" spc="0" normalizeH="0" baseline="0" noProof="0" smtClean="0">
                <a:ln>
                  <a:noFill/>
                </a:ln>
                <a:solidFill>
                  <a:schemeClr val="tx2"/>
                </a:solidFill>
                <a:effectLst/>
                <a:uLnTx/>
                <a:uFillTx/>
                <a:latin typeface="+mj-lt"/>
                <a:ea typeface="+mj-ea"/>
                <a:cs typeface="+mj-cs"/>
              </a:rPr>
              <a:t>a concept of “bunch”</a:t>
            </a:r>
            <a:endParaRPr kumimoji="1" lang="ja-JP" altLang="en-US"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正方形/長方形 3"/>
          <p:cNvSpPr/>
          <p:nvPr/>
        </p:nvSpPr>
        <p:spPr>
          <a:xfrm>
            <a:off x="1145118" y="1171066"/>
            <a:ext cx="7427381" cy="1200328"/>
          </a:xfrm>
          <a:prstGeom prst="rect">
            <a:avLst/>
          </a:prstGeom>
        </p:spPr>
        <p:txBody>
          <a:bodyPr wrap="square">
            <a:spAutoFit/>
          </a:bodyPr>
          <a:lstStyle/>
          <a:p>
            <a:r>
              <a:rPr lang="en-US" altLang="ja-JP" sz="2400" dirty="0" smtClean="0">
                <a:solidFill>
                  <a:srgbClr val="000000"/>
                </a:solidFill>
              </a:rPr>
              <a:t>Case (2) Particles with </a:t>
            </a:r>
            <a:r>
              <a:rPr lang="en-US" altLang="ja-JP" sz="2400" dirty="0" smtClean="0">
                <a:solidFill>
                  <a:srgbClr val="000000"/>
                </a:solidFill>
                <a:latin typeface="Symbol" charset="2"/>
                <a:cs typeface="Symbol" charset="2"/>
              </a:rPr>
              <a:t>D</a:t>
            </a:r>
            <a:r>
              <a:rPr lang="en-US" altLang="ja-JP" sz="2400" i="1" dirty="0" smtClean="0">
                <a:solidFill>
                  <a:srgbClr val="000000"/>
                </a:solidFill>
              </a:rPr>
              <a:t>P &gt;0 </a:t>
            </a:r>
            <a:r>
              <a:rPr lang="en-US" altLang="ja-JP" sz="2400" dirty="0" smtClean="0">
                <a:solidFill>
                  <a:srgbClr val="000000"/>
                </a:solidFill>
              </a:rPr>
              <a:t>travel</a:t>
            </a:r>
            <a:r>
              <a:rPr lang="en-US" altLang="ja-JP" sz="2400" i="1" dirty="0" smtClean="0">
                <a:solidFill>
                  <a:srgbClr val="000000"/>
                </a:solidFill>
              </a:rPr>
              <a:t> </a:t>
            </a:r>
            <a:r>
              <a:rPr lang="en-US" altLang="ja-JP" sz="2400" i="1" dirty="0" smtClean="0">
                <a:solidFill>
                  <a:srgbClr val="000000"/>
                </a:solidFill>
                <a:latin typeface="Symbol" charset="2"/>
                <a:cs typeface="Symbol" charset="2"/>
              </a:rPr>
              <a:t>D</a:t>
            </a:r>
            <a:r>
              <a:rPr lang="en-US" altLang="ja-JP" sz="2400" i="1" dirty="0" smtClean="0">
                <a:solidFill>
                  <a:srgbClr val="000000"/>
                </a:solidFill>
              </a:rPr>
              <a:t>C</a:t>
            </a:r>
            <a:r>
              <a:rPr lang="en-US" altLang="ja-JP" sz="2400" dirty="0" smtClean="0">
                <a:solidFill>
                  <a:srgbClr val="000000"/>
                </a:solidFill>
              </a:rPr>
              <a:t> &lt; 0</a:t>
            </a:r>
            <a:endParaRPr lang="en-US" altLang="ja-JP" sz="2400" dirty="0">
              <a:solidFill>
                <a:srgbClr val="000000"/>
              </a:solidFill>
            </a:endParaRPr>
          </a:p>
          <a:p>
            <a:endParaRPr lang="en-US" altLang="ja-JP" sz="2400" dirty="0" smtClean="0">
              <a:solidFill>
                <a:srgbClr val="000000"/>
              </a:solidFill>
            </a:endParaRPr>
          </a:p>
          <a:p>
            <a:r>
              <a:rPr lang="en-US" altLang="ja-JP" sz="2400" dirty="0" smtClean="0">
                <a:solidFill>
                  <a:srgbClr val="000000"/>
                </a:solidFill>
              </a:rPr>
              <a:t>Quiz:  Which phase give stable oscillation?</a:t>
            </a:r>
          </a:p>
        </p:txBody>
      </p:sp>
      <p:sp>
        <p:nvSpPr>
          <p:cNvPr id="6" name="タイトル 8"/>
          <p:cNvSpPr txBox="1">
            <a:spLocks/>
          </p:cNvSpPr>
          <p:nvPr/>
        </p:nvSpPr>
        <p:spPr>
          <a:xfrm>
            <a:off x="549275" y="393700"/>
            <a:ext cx="8042276" cy="789797"/>
          </a:xfrm>
          <a:prstGeom prst="rect">
            <a:avLst/>
          </a:prstGeom>
        </p:spPr>
        <p:txBody>
          <a:bodyPr vert="horz" anchor="b" anchorCtr="0">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4000" b="0" i="0" u="none" strike="noStrike" kern="1200" cap="none" spc="0" normalizeH="0" baseline="0" noProof="0" smtClean="0">
                <a:ln>
                  <a:noFill/>
                </a:ln>
                <a:solidFill>
                  <a:schemeClr val="tx2"/>
                </a:solidFill>
                <a:effectLst/>
                <a:uLnTx/>
                <a:uFillTx/>
                <a:latin typeface="+mj-lt"/>
                <a:ea typeface="+mj-ea"/>
                <a:cs typeface="+mj-cs"/>
              </a:rPr>
              <a:t>Phase stability: </a:t>
            </a:r>
            <a:r>
              <a:rPr kumimoji="1" lang="en-US" altLang="ja-JP" sz="3200" b="0" i="0" u="none" strike="noStrike" kern="1200" cap="none" spc="0" normalizeH="0" baseline="0" noProof="0" smtClean="0">
                <a:ln>
                  <a:noFill/>
                </a:ln>
                <a:solidFill>
                  <a:schemeClr val="tx2"/>
                </a:solidFill>
                <a:effectLst/>
                <a:uLnTx/>
                <a:uFillTx/>
                <a:latin typeface="+mj-lt"/>
                <a:ea typeface="+mj-ea"/>
                <a:cs typeface="+mj-cs"/>
              </a:rPr>
              <a:t>a concept of “bunch”</a:t>
            </a:r>
            <a:endParaRPr kumimoji="1" lang="ja-JP" altLang="en-US"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5" name="図 4"/>
          <p:cNvPicPr>
            <a:picLocks noChangeAspect="1"/>
          </p:cNvPicPr>
          <p:nvPr/>
        </p:nvPicPr>
        <p:blipFill>
          <a:blip r:embed="rId2"/>
          <a:stretch>
            <a:fillRect/>
          </a:stretch>
        </p:blipFill>
        <p:spPr>
          <a:xfrm>
            <a:off x="2942272" y="3186635"/>
            <a:ext cx="5506844" cy="349873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203200" y="1127820"/>
            <a:ext cx="7239000" cy="3216337"/>
          </a:xfrm>
          <a:prstGeom prst="rect">
            <a:avLst/>
          </a:prstGeom>
        </p:spPr>
      </p:pic>
      <p:pic>
        <p:nvPicPr>
          <p:cNvPr id="6" name="図 5"/>
          <p:cNvPicPr>
            <a:picLocks noChangeAspect="1"/>
          </p:cNvPicPr>
          <p:nvPr/>
        </p:nvPicPr>
        <p:blipFill>
          <a:blip r:embed="rId3"/>
          <a:stretch>
            <a:fillRect/>
          </a:stretch>
        </p:blipFill>
        <p:spPr>
          <a:xfrm>
            <a:off x="0" y="3566833"/>
            <a:ext cx="4187251" cy="2910168"/>
          </a:xfrm>
          <a:prstGeom prst="rect">
            <a:avLst/>
          </a:prstGeom>
        </p:spPr>
      </p:pic>
      <p:pic>
        <p:nvPicPr>
          <p:cNvPr id="7" name="図 6"/>
          <p:cNvPicPr>
            <a:picLocks noChangeAspect="1"/>
          </p:cNvPicPr>
          <p:nvPr/>
        </p:nvPicPr>
        <p:blipFill>
          <a:blip r:embed="rId4"/>
          <a:stretch>
            <a:fillRect/>
          </a:stretch>
        </p:blipFill>
        <p:spPr>
          <a:xfrm>
            <a:off x="3797300" y="4102101"/>
            <a:ext cx="5346700" cy="2374900"/>
          </a:xfrm>
          <a:prstGeom prst="rect">
            <a:avLst/>
          </a:prstGeom>
        </p:spPr>
      </p:pic>
      <p:sp>
        <p:nvSpPr>
          <p:cNvPr id="10" name="正方形/長方形 9"/>
          <p:cNvSpPr/>
          <p:nvPr/>
        </p:nvSpPr>
        <p:spPr>
          <a:xfrm>
            <a:off x="2410572" y="6488668"/>
            <a:ext cx="4322856" cy="369332"/>
          </a:xfrm>
          <a:prstGeom prst="rect">
            <a:avLst/>
          </a:prstGeom>
        </p:spPr>
        <p:txBody>
          <a:bodyPr wrap="none">
            <a:spAutoFit/>
          </a:bodyPr>
          <a:lstStyle/>
          <a:p>
            <a:r>
              <a:rPr lang="en-US" altLang="ja-JP" dirty="0" smtClean="0"/>
              <a:t>http://lhe.jinr.ru/english/img_01.htm</a:t>
            </a:r>
            <a:endParaRPr lang="ja-JP" altLang="en-US" dirty="0"/>
          </a:p>
        </p:txBody>
      </p:sp>
      <p:sp>
        <p:nvSpPr>
          <p:cNvPr id="11" name="タイトル 1"/>
          <p:cNvSpPr txBox="1">
            <a:spLocks/>
          </p:cNvSpPr>
          <p:nvPr/>
        </p:nvSpPr>
        <p:spPr>
          <a:xfrm>
            <a:off x="457200" y="230400"/>
            <a:ext cx="8686800" cy="938795"/>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Phase stability: </a:t>
            </a:r>
            <a:r>
              <a:rPr lang="en-US" altLang="ja-JP" dirty="0" smtClean="0">
                <a:solidFill>
                  <a:schemeClr val="tx2"/>
                </a:solidFill>
                <a:latin typeface="+mj-lt"/>
                <a:ea typeface="+mj-ea"/>
                <a:cs typeface="+mj-cs"/>
              </a:rPr>
              <a:t>the</a:t>
            </a:r>
            <a:r>
              <a:rPr kumimoji="1" lang="en-US" altLang="ja-JP" b="0" i="0" u="none" strike="noStrike" kern="1200" cap="none" spc="0" normalizeH="0" baseline="0" noProof="0" dirty="0" smtClean="0">
                <a:ln>
                  <a:noFill/>
                </a:ln>
                <a:solidFill>
                  <a:schemeClr val="tx2"/>
                </a:solidFill>
                <a:effectLst/>
                <a:uLnTx/>
                <a:uFillTx/>
                <a:latin typeface="+mj-lt"/>
                <a:ea typeface="+mj-ea"/>
                <a:cs typeface="+mj-cs"/>
              </a:rPr>
              <a:t> concept of “bunch” &amp; </a:t>
            </a:r>
            <a:r>
              <a:rPr lang="en-US" altLang="ja-JP" dirty="0" smtClean="0">
                <a:solidFill>
                  <a:srgbClr val="0000FF"/>
                </a:solidFill>
                <a:latin typeface="+mj-lt"/>
                <a:ea typeface="+mj-ea"/>
                <a:cs typeface="+mj-cs"/>
              </a:rPr>
              <a:t>the</a:t>
            </a:r>
            <a:r>
              <a:rPr kumimoji="1" lang="en-US" altLang="ja-JP" b="0" i="0" u="none" strike="noStrike" kern="1200" cap="none" spc="0" normalizeH="0" baseline="0" noProof="0" dirty="0" smtClean="0">
                <a:ln>
                  <a:noFill/>
                </a:ln>
                <a:solidFill>
                  <a:srgbClr val="0000FF"/>
                </a:solidFill>
                <a:effectLst/>
                <a:uLnTx/>
                <a:uFillTx/>
                <a:latin typeface="+mj-lt"/>
                <a:ea typeface="+mj-ea"/>
                <a:cs typeface="+mj-cs"/>
              </a:rPr>
              <a:t> Synchrotron</a:t>
            </a:r>
            <a:endParaRPr kumimoji="1" lang="ja-JP" altLang="en-US" sz="2000" b="0" i="0" u="none" strike="noStrike" kern="1200" cap="none" spc="0" normalizeH="0" baseline="0" noProof="0" dirty="0">
              <a:ln>
                <a:noFill/>
              </a:ln>
              <a:solidFill>
                <a:srgbClr val="0000FF"/>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230400"/>
            <a:ext cx="8137525" cy="971924"/>
          </a:xfrm>
        </p:spPr>
        <p:txBody>
          <a:bodyPr>
            <a:normAutofit/>
          </a:bodyPr>
          <a:lstStyle/>
          <a:p>
            <a:r>
              <a:rPr lang="en-US" altLang="ja-JP" sz="3600" dirty="0" smtClean="0"/>
              <a:t>Strong focus: </a:t>
            </a:r>
            <a:r>
              <a:rPr lang="en-US" altLang="ja-JP" sz="2222" dirty="0" smtClean="0"/>
              <a:t>Alternating Gradient synchrotron</a:t>
            </a:r>
            <a:endParaRPr lang="ja-JP" altLang="en-US" sz="2222" dirty="0"/>
          </a:p>
        </p:txBody>
      </p:sp>
      <p:sp>
        <p:nvSpPr>
          <p:cNvPr id="2" name="フッター プレースホルダ 1"/>
          <p:cNvSpPr>
            <a:spLocks noGrp="1"/>
          </p:cNvSpPr>
          <p:nvPr>
            <p:ph type="ftr" sz="quarter" idx="11"/>
          </p:nvPr>
        </p:nvSpPr>
        <p:spPr/>
        <p:txBody>
          <a:bodyPr/>
          <a:lstStyle/>
          <a:p>
            <a:r>
              <a:rPr lang="en-US" altLang="ja-JP" smtClean="0"/>
              <a:t>FAPPS11</a:t>
            </a:r>
            <a:endParaRPr lang="ja-JP" altLang="en-US"/>
          </a:p>
        </p:txBody>
      </p:sp>
      <p:pic>
        <p:nvPicPr>
          <p:cNvPr id="4" name="図 3"/>
          <p:cNvPicPr>
            <a:picLocks noChangeAspect="1"/>
          </p:cNvPicPr>
          <p:nvPr/>
        </p:nvPicPr>
        <p:blipFill>
          <a:blip r:embed="rId3"/>
          <a:stretch>
            <a:fillRect/>
          </a:stretch>
        </p:blipFill>
        <p:spPr>
          <a:xfrm>
            <a:off x="0" y="4188371"/>
            <a:ext cx="2908164" cy="2669629"/>
          </a:xfrm>
          <a:prstGeom prst="rect">
            <a:avLst/>
          </a:prstGeom>
        </p:spPr>
      </p:pic>
      <p:sp>
        <p:nvSpPr>
          <p:cNvPr id="7" name="フリーフォーム 6"/>
          <p:cNvSpPr/>
          <p:nvPr/>
        </p:nvSpPr>
        <p:spPr>
          <a:xfrm>
            <a:off x="1778000" y="4394200"/>
            <a:ext cx="215900" cy="736600"/>
          </a:xfrm>
          <a:custGeom>
            <a:avLst/>
            <a:gdLst>
              <a:gd name="connsiteX0" fmla="*/ 0 w 215900"/>
              <a:gd name="connsiteY0" fmla="*/ 736600 h 736600"/>
              <a:gd name="connsiteX1" fmla="*/ 63500 w 215900"/>
              <a:gd name="connsiteY1" fmla="*/ 419100 h 736600"/>
              <a:gd name="connsiteX2" fmla="*/ 114300 w 215900"/>
              <a:gd name="connsiteY2" fmla="*/ 203200 h 736600"/>
              <a:gd name="connsiteX3" fmla="*/ 215900 w 215900"/>
              <a:gd name="connsiteY3" fmla="*/ 0 h 736600"/>
            </a:gdLst>
            <a:ahLst/>
            <a:cxnLst>
              <a:cxn ang="0">
                <a:pos x="connsiteX0" y="connsiteY0"/>
              </a:cxn>
              <a:cxn ang="0">
                <a:pos x="connsiteX1" y="connsiteY1"/>
              </a:cxn>
              <a:cxn ang="0">
                <a:pos x="connsiteX2" y="connsiteY2"/>
              </a:cxn>
              <a:cxn ang="0">
                <a:pos x="connsiteX3" y="connsiteY3"/>
              </a:cxn>
            </a:cxnLst>
            <a:rect l="l" t="t" r="r" b="b"/>
            <a:pathLst>
              <a:path w="215900" h="736600">
                <a:moveTo>
                  <a:pt x="0" y="736600"/>
                </a:moveTo>
                <a:cubicBezTo>
                  <a:pt x="64363" y="427656"/>
                  <a:pt x="63500" y="535581"/>
                  <a:pt x="63500" y="419100"/>
                </a:cubicBezTo>
                <a:lnTo>
                  <a:pt x="114300" y="203200"/>
                </a:lnTo>
                <a:lnTo>
                  <a:pt x="215900" y="0"/>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210483" y="1274778"/>
            <a:ext cx="5441017" cy="2862322"/>
          </a:xfrm>
          <a:prstGeom prst="rect">
            <a:avLst/>
          </a:prstGeom>
          <a:noFill/>
        </p:spPr>
        <p:txBody>
          <a:bodyPr wrap="square" rtlCol="0">
            <a:spAutoFit/>
          </a:bodyPr>
          <a:lstStyle/>
          <a:p>
            <a:r>
              <a:rPr lang="en-US" altLang="ja-JP" sz="2000" dirty="0" smtClean="0"/>
              <a:t>For example, compare </a:t>
            </a:r>
          </a:p>
          <a:p>
            <a:r>
              <a:rPr lang="en-US" altLang="ja-JP" sz="2000" dirty="0" smtClean="0"/>
              <a:t>B=2[Tesla] and 10kV/mm (</a:t>
            </a:r>
            <a:r>
              <a:rPr lang="en-US" altLang="ja-JP" sz="2000" dirty="0" smtClean="0">
                <a:solidFill>
                  <a:srgbClr val="FF0000"/>
                </a:solidFill>
              </a:rPr>
              <a:t>10MV/m</a:t>
            </a:r>
            <a:r>
              <a:rPr lang="en-US" altLang="ja-JP" sz="2000" dirty="0" smtClean="0"/>
              <a:t>).</a:t>
            </a:r>
          </a:p>
          <a:p>
            <a:r>
              <a:rPr lang="en-US" altLang="ja-JP" sz="2000" dirty="0" smtClean="0"/>
              <a:t>Both are reasonable numbers for today’s accelerators.</a:t>
            </a:r>
          </a:p>
          <a:p>
            <a:r>
              <a:rPr lang="en-US" altLang="ja-JP" sz="2000" dirty="0" smtClean="0"/>
              <a:t>Use 2 [T] = 2 [Wb/m</a:t>
            </a:r>
            <a:r>
              <a:rPr lang="en-US" altLang="ja-JP" sz="2000" baseline="30000" dirty="0" smtClean="0"/>
              <a:t>2</a:t>
            </a:r>
            <a:r>
              <a:rPr lang="en-US" altLang="ja-JP" sz="2000" dirty="0" smtClean="0"/>
              <a:t>]=2 [V</a:t>
            </a:r>
            <a:r>
              <a:rPr lang="en-US" altLang="ja-JP" sz="2000" dirty="0" smtClean="0">
                <a:latin typeface="Wingdings"/>
                <a:ea typeface="Wingdings"/>
                <a:cs typeface="Wingdings"/>
              </a:rPr>
              <a:t></a:t>
            </a:r>
            <a:r>
              <a:rPr lang="en-US" altLang="ja-JP" sz="2000" dirty="0" smtClean="0"/>
              <a:t>s/m</a:t>
            </a:r>
            <a:r>
              <a:rPr lang="en-US" altLang="ja-JP" sz="2000" baseline="30000" dirty="0" smtClean="0"/>
              <a:t>2</a:t>
            </a:r>
            <a:r>
              <a:rPr lang="en-US" altLang="ja-JP" sz="2000" dirty="0" smtClean="0"/>
              <a:t>]</a:t>
            </a:r>
          </a:p>
          <a:p>
            <a:r>
              <a:rPr lang="en-US" altLang="ja-JP" sz="2000" dirty="0" smtClean="0"/>
              <a:t>The magnetic term is 2 [V</a:t>
            </a:r>
            <a:r>
              <a:rPr lang="en-US" altLang="ja-JP" sz="2000" dirty="0" smtClean="0">
                <a:latin typeface="Wingdings"/>
                <a:ea typeface="Wingdings"/>
                <a:cs typeface="Wingdings"/>
              </a:rPr>
              <a:t></a:t>
            </a:r>
            <a:r>
              <a:rPr lang="en-US" altLang="ja-JP" sz="2000" dirty="0" smtClean="0"/>
              <a:t>s/m</a:t>
            </a:r>
            <a:r>
              <a:rPr lang="en-US" altLang="ja-JP" sz="2000" baseline="30000" dirty="0" smtClean="0"/>
              <a:t>2</a:t>
            </a:r>
            <a:r>
              <a:rPr lang="en-US" altLang="ja-JP" sz="2000" dirty="0" smtClean="0"/>
              <a:t>]×3</a:t>
            </a:r>
            <a:r>
              <a:rPr lang="en-US" altLang="ja-JP" sz="2000" dirty="0" smtClean="0">
                <a:latin typeface="Wingdings"/>
                <a:ea typeface="Wingdings"/>
                <a:cs typeface="Wingdings"/>
              </a:rPr>
              <a:t></a:t>
            </a:r>
            <a:r>
              <a:rPr lang="en-US" altLang="ja-JP" sz="2000" dirty="0" smtClean="0">
                <a:ea typeface="Wingdings"/>
                <a:cs typeface="Wingdings"/>
              </a:rPr>
              <a:t>10</a:t>
            </a:r>
            <a:r>
              <a:rPr lang="en-US" altLang="ja-JP" sz="2000" baseline="30000" dirty="0" smtClean="0">
                <a:ea typeface="Wingdings"/>
                <a:cs typeface="Wingdings"/>
              </a:rPr>
              <a:t>8</a:t>
            </a:r>
            <a:r>
              <a:rPr lang="en-US" altLang="ja-JP" sz="2000" dirty="0" smtClean="0">
                <a:ea typeface="Wingdings"/>
                <a:cs typeface="Wingdings"/>
              </a:rPr>
              <a:t>[m/s]</a:t>
            </a:r>
          </a:p>
          <a:p>
            <a:r>
              <a:rPr lang="en-US" altLang="ja-JP" sz="2000" dirty="0" smtClean="0">
                <a:ea typeface="Wingdings"/>
                <a:cs typeface="Wingdings"/>
              </a:rPr>
              <a:t>=6</a:t>
            </a:r>
            <a:r>
              <a:rPr lang="en-US" altLang="ja-JP" sz="2000" dirty="0" smtClean="0">
                <a:latin typeface="Wingdings"/>
                <a:ea typeface="Wingdings"/>
                <a:cs typeface="Wingdings"/>
              </a:rPr>
              <a:t></a:t>
            </a:r>
            <a:r>
              <a:rPr lang="en-US" altLang="ja-JP" sz="2000" dirty="0" smtClean="0">
                <a:ea typeface="Wingdings"/>
                <a:cs typeface="Wingdings"/>
              </a:rPr>
              <a:t>10</a:t>
            </a:r>
            <a:r>
              <a:rPr lang="en-US" altLang="ja-JP" sz="2000" baseline="30000" dirty="0" smtClean="0">
                <a:ea typeface="Wingdings"/>
                <a:cs typeface="Wingdings"/>
              </a:rPr>
              <a:t>8</a:t>
            </a:r>
            <a:r>
              <a:rPr lang="en-US" altLang="ja-JP" sz="2000" dirty="0" smtClean="0">
                <a:ea typeface="Wingdings"/>
                <a:cs typeface="Wingdings"/>
              </a:rPr>
              <a:t>V/m=</a:t>
            </a:r>
            <a:r>
              <a:rPr lang="en-US" altLang="ja-JP" sz="2000" dirty="0" smtClean="0">
                <a:solidFill>
                  <a:srgbClr val="FF0000"/>
                </a:solidFill>
                <a:ea typeface="Wingdings"/>
                <a:cs typeface="Wingdings"/>
              </a:rPr>
              <a:t>600MV/m&gt;&gt; 10 MV/m</a:t>
            </a:r>
          </a:p>
          <a:p>
            <a:r>
              <a:rPr lang="en-US" altLang="ja-JP" sz="2000" dirty="0"/>
              <a:t>For very high energy particles, magnetic force is much larger than electric</a:t>
            </a:r>
            <a:r>
              <a:rPr lang="en-US" altLang="ja-JP" sz="2000" dirty="0" smtClean="0"/>
              <a:t>.</a:t>
            </a:r>
            <a:endParaRPr lang="en-US" altLang="ja-JP" sz="2000" dirty="0"/>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1684089014"/>
              </p:ext>
            </p:extLst>
          </p:nvPr>
        </p:nvGraphicFramePr>
        <p:xfrm>
          <a:off x="4981777" y="1240745"/>
          <a:ext cx="2197235" cy="455525"/>
        </p:xfrm>
        <a:graphic>
          <a:graphicData uri="http://schemas.openxmlformats.org/presentationml/2006/ole">
            <mc:AlternateContent xmlns:mc="http://schemas.openxmlformats.org/markup-compatibility/2006">
              <mc:Choice xmlns:v="urn:schemas-microsoft-com:vml" Requires="v">
                <p:oleObj spid="_x0000_s55499" name="数式" r:id="rId4" imgW="1041400" imgH="215900" progId="Equation.3">
                  <p:embed/>
                </p:oleObj>
              </mc:Choice>
              <mc:Fallback>
                <p:oleObj name="数式" r:id="rId4" imgW="1041400" imgH="2159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1777" y="1240745"/>
                        <a:ext cx="2197235" cy="455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図 10"/>
          <p:cNvPicPr>
            <a:picLocks noChangeAspect="1"/>
          </p:cNvPicPr>
          <p:nvPr/>
        </p:nvPicPr>
        <p:blipFill>
          <a:blip r:embed="rId6"/>
          <a:stretch>
            <a:fillRect/>
          </a:stretch>
        </p:blipFill>
        <p:spPr>
          <a:xfrm>
            <a:off x="4130704" y="3900676"/>
            <a:ext cx="4940436" cy="2821434"/>
          </a:xfrm>
          <a:prstGeom prst="rect">
            <a:avLst/>
          </a:prstGeom>
        </p:spPr>
      </p:pic>
      <p:sp>
        <p:nvSpPr>
          <p:cNvPr id="10" name="テキスト ボックス 9"/>
          <p:cNvSpPr txBox="1"/>
          <p:nvPr/>
        </p:nvSpPr>
        <p:spPr>
          <a:xfrm>
            <a:off x="4488529" y="6086795"/>
            <a:ext cx="1848846" cy="369332"/>
          </a:xfrm>
          <a:prstGeom prst="rect">
            <a:avLst/>
          </a:prstGeom>
          <a:noFill/>
        </p:spPr>
        <p:txBody>
          <a:bodyPr wrap="none" rtlCol="0">
            <a:spAutoFit/>
          </a:bodyPr>
          <a:lstStyle/>
          <a:p>
            <a:r>
              <a:rPr kumimoji="1" lang="en-US" altLang="ja-JP" dirty="0" smtClean="0"/>
              <a:t>Magnetic fields</a:t>
            </a:r>
            <a:endParaRPr kumimoji="1" lang="ja-JP" altLang="en-US" dirty="0"/>
          </a:p>
        </p:txBody>
      </p:sp>
      <p:sp>
        <p:nvSpPr>
          <p:cNvPr id="12" name="テキスト ボックス 11"/>
          <p:cNvSpPr txBox="1"/>
          <p:nvPr/>
        </p:nvSpPr>
        <p:spPr>
          <a:xfrm>
            <a:off x="7172789" y="1340171"/>
            <a:ext cx="1596561" cy="400110"/>
          </a:xfrm>
          <a:prstGeom prst="rect">
            <a:avLst/>
          </a:prstGeom>
          <a:noFill/>
        </p:spPr>
        <p:txBody>
          <a:bodyPr wrap="none" rtlCol="0">
            <a:spAutoFit/>
          </a:bodyPr>
          <a:lstStyle/>
          <a:p>
            <a:r>
              <a:rPr kumimoji="1" lang="en-US" altLang="ja-JP" sz="2000" dirty="0" smtClean="0"/>
              <a:t>Lorentz force</a:t>
            </a:r>
            <a:endParaRPr kumimoji="1" lang="ja-JP" altLang="en-US" sz="2000" dirty="0"/>
          </a:p>
        </p:txBody>
      </p:sp>
      <p:sp>
        <p:nvSpPr>
          <p:cNvPr id="13" name="テキスト ボックス 12"/>
          <p:cNvSpPr txBox="1"/>
          <p:nvPr/>
        </p:nvSpPr>
        <p:spPr>
          <a:xfrm>
            <a:off x="4663154" y="6373577"/>
            <a:ext cx="4106196" cy="369332"/>
          </a:xfrm>
          <a:prstGeom prst="rect">
            <a:avLst/>
          </a:prstGeom>
          <a:solidFill>
            <a:schemeClr val="bg1"/>
          </a:solidFill>
        </p:spPr>
        <p:txBody>
          <a:bodyPr wrap="square" rtlCol="0">
            <a:spAutoFit/>
          </a:bodyPr>
          <a:lstStyle/>
          <a:p>
            <a:r>
              <a:rPr kumimoji="1" lang="en-US" altLang="ja-JP" dirty="0" smtClean="0"/>
              <a:t>To bend (deflect)         To focus &amp; defocus      </a:t>
            </a:r>
            <a:endParaRPr kumimoji="1" lang="ja-JP" altLang="en-US" dirty="0"/>
          </a:p>
        </p:txBody>
      </p:sp>
      <p:sp>
        <p:nvSpPr>
          <p:cNvPr id="15" name="テキスト ボックス 14"/>
          <p:cNvSpPr txBox="1"/>
          <p:nvPr/>
        </p:nvSpPr>
        <p:spPr>
          <a:xfrm>
            <a:off x="0" y="43934"/>
            <a:ext cx="2643572" cy="369332"/>
          </a:xfrm>
          <a:prstGeom prst="rect">
            <a:avLst/>
          </a:prstGeom>
          <a:noFill/>
        </p:spPr>
        <p:txBody>
          <a:bodyPr wrap="none" rtlCol="0">
            <a:spAutoFit/>
          </a:bodyPr>
          <a:lstStyle/>
          <a:p>
            <a:r>
              <a:rPr kumimoji="1" lang="en-US" altLang="ja-JP" dirty="0" smtClean="0">
                <a:solidFill>
                  <a:schemeClr val="accent1"/>
                </a:solidFill>
              </a:rPr>
              <a:t>Key word (3) Strong focus</a:t>
            </a:r>
            <a:endParaRPr kumimoji="1" lang="ja-JP" altLang="en-US" dirty="0">
              <a:solidFill>
                <a:schemeClr val="accent1"/>
              </a:solidFill>
            </a:endParaRPr>
          </a:p>
        </p:txBody>
      </p:sp>
      <p:sp>
        <p:nvSpPr>
          <p:cNvPr id="6" name="雲形吹き出し 5"/>
          <p:cNvSpPr/>
          <p:nvPr/>
        </p:nvSpPr>
        <p:spPr>
          <a:xfrm>
            <a:off x="5429250" y="2017946"/>
            <a:ext cx="3641890" cy="1882730"/>
          </a:xfrm>
          <a:prstGeom prst="cloudCallout">
            <a:avLst>
              <a:gd name="adj1" fmla="val -26534"/>
              <a:gd name="adj2" fmla="val -61440"/>
            </a:avLst>
          </a:prstGeom>
          <a:solidFill>
            <a:srgbClr val="EEFF8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a:solidFill>
                  <a:schemeClr val="tx1"/>
                </a:solidFill>
              </a:rPr>
              <a:t>Why do we use</a:t>
            </a:r>
          </a:p>
          <a:p>
            <a:pPr algn="ctr"/>
            <a:r>
              <a:rPr lang="en-US" altLang="ja-JP" sz="2400" dirty="0">
                <a:solidFill>
                  <a:schemeClr val="tx1"/>
                </a:solidFill>
              </a:rPr>
              <a:t>magnetic field to</a:t>
            </a:r>
          </a:p>
          <a:p>
            <a:pPr algn="ctr"/>
            <a:r>
              <a:rPr lang="en-US" altLang="ja-JP" sz="2400" dirty="0">
                <a:solidFill>
                  <a:schemeClr val="tx1"/>
                </a:solidFill>
              </a:rPr>
              <a:t>deflect, focus,,</a:t>
            </a:r>
          </a:p>
          <a:p>
            <a:pPr algn="ctr"/>
            <a:r>
              <a:rPr lang="en-US" altLang="ja-JP" sz="2400" dirty="0">
                <a:solidFill>
                  <a:schemeClr val="tx1"/>
                </a:solidFill>
              </a:rPr>
              <a:t>not electric?</a:t>
            </a:r>
            <a:endParaRPr lang="ja-JP" altLang="en-US" sz="2400" dirty="0">
              <a:solidFill>
                <a:schemeClr val="tx1"/>
              </a:solidFill>
            </a:endParaRPr>
          </a:p>
        </p:txBody>
      </p:sp>
      <p:sp>
        <p:nvSpPr>
          <p:cNvPr id="14" name="正方形/長方形 13"/>
          <p:cNvSpPr/>
          <p:nvPr/>
        </p:nvSpPr>
        <p:spPr>
          <a:xfrm>
            <a:off x="4841875" y="1202324"/>
            <a:ext cx="4079875" cy="53795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755650" y="1201425"/>
            <a:ext cx="2433655" cy="2517254"/>
          </a:xfrm>
          <a:prstGeom prst="rect">
            <a:avLst/>
          </a:prstGeom>
        </p:spPr>
      </p:pic>
      <p:sp>
        <p:nvSpPr>
          <p:cNvPr id="16" name="Text Box 5"/>
          <p:cNvSpPr txBox="1">
            <a:spLocks noChangeArrowheads="1"/>
          </p:cNvSpPr>
          <p:nvPr/>
        </p:nvSpPr>
        <p:spPr bwMode="auto">
          <a:xfrm>
            <a:off x="172800" y="3718679"/>
            <a:ext cx="8879542" cy="2800767"/>
          </a:xfrm>
          <a:prstGeom prst="rect">
            <a:avLst/>
          </a:prstGeom>
          <a:noFill/>
          <a:ln w="9525">
            <a:noFill/>
            <a:miter lim="800000"/>
            <a:headEnd/>
            <a:tailEnd/>
          </a:ln>
        </p:spPr>
        <p:txBody>
          <a:bodyPr wrap="square">
            <a:spAutoFit/>
          </a:bodyPr>
          <a:lstStyle/>
          <a:p>
            <a:r>
              <a:rPr lang="en-US" altLang="ja-JP" dirty="0" smtClean="0"/>
              <a:t>Focusing </a:t>
            </a:r>
            <a:r>
              <a:rPr lang="en-US" altLang="ja-JP" dirty="0"/>
              <a:t>in</a:t>
            </a:r>
            <a:r>
              <a:rPr lang="en-US" altLang="ja-JP" dirty="0" smtClean="0"/>
              <a:t> horizontal </a:t>
            </a:r>
            <a:r>
              <a:rPr lang="en-US" altLang="ja-JP" dirty="0"/>
              <a:t>direction and defocusing in</a:t>
            </a:r>
            <a:r>
              <a:rPr lang="en-US" altLang="ja-JP" dirty="0" smtClean="0"/>
              <a:t> vertical direction -- let’s call it a Focusing or F-type </a:t>
            </a:r>
            <a:r>
              <a:rPr lang="en-US" altLang="ja-JP" dirty="0" err="1" smtClean="0"/>
              <a:t>quadrupole</a:t>
            </a:r>
            <a:r>
              <a:rPr lang="en-US" altLang="ja-JP" dirty="0" smtClean="0"/>
              <a:t> magnet.</a:t>
            </a:r>
          </a:p>
          <a:p>
            <a:r>
              <a:rPr lang="en-US" altLang="ja-JP" dirty="0" smtClean="0"/>
              <a:t>If </a:t>
            </a:r>
            <a:r>
              <a:rPr lang="en-US" altLang="ja-JP" dirty="0"/>
              <a:t>the polarity is reversed (N and S are reversed),  </a:t>
            </a:r>
            <a:r>
              <a:rPr lang="en-US" altLang="ja-JP" dirty="0" smtClean="0"/>
              <a:t>it becomes defocusing </a:t>
            </a:r>
            <a:r>
              <a:rPr lang="en-US" altLang="ja-JP" dirty="0"/>
              <a:t>in</a:t>
            </a:r>
            <a:r>
              <a:rPr lang="en-US" altLang="ja-JP" dirty="0" smtClean="0"/>
              <a:t> horizontal </a:t>
            </a:r>
            <a:r>
              <a:rPr lang="en-US" altLang="ja-JP" dirty="0"/>
              <a:t>and focusing in</a:t>
            </a:r>
            <a:r>
              <a:rPr lang="en-US" altLang="ja-JP" dirty="0" smtClean="0"/>
              <a:t> vertical:  a Defocusing or D-type </a:t>
            </a:r>
            <a:r>
              <a:rPr lang="en-US" altLang="ja-JP" dirty="0" err="1" smtClean="0"/>
              <a:t>quadrupole</a:t>
            </a:r>
            <a:r>
              <a:rPr lang="en-US" altLang="ja-JP" dirty="0" smtClean="0"/>
              <a:t> magnet.</a:t>
            </a:r>
          </a:p>
          <a:p>
            <a:endParaRPr lang="en-US" altLang="ja-JP" dirty="0" smtClean="0"/>
          </a:p>
          <a:p>
            <a:r>
              <a:rPr lang="en-US" altLang="ja-JP" dirty="0" smtClean="0"/>
              <a:t>A big difference from weak focusing case, where focusing is obtained in both directions simultaneously.</a:t>
            </a:r>
          </a:p>
          <a:p>
            <a:r>
              <a:rPr lang="en-US" altLang="ja-JP" dirty="0"/>
              <a:t>By alternating F- and D-</a:t>
            </a:r>
            <a:r>
              <a:rPr lang="en-US" altLang="ja-JP" dirty="0" smtClean="0"/>
              <a:t> , </a:t>
            </a:r>
            <a:r>
              <a:rPr lang="en-US" altLang="ja-JP" dirty="0"/>
              <a:t>we can obtain a net focusing </a:t>
            </a:r>
            <a:r>
              <a:rPr lang="en-US" altLang="ja-JP" dirty="0" smtClean="0"/>
              <a:t>effect.</a:t>
            </a:r>
          </a:p>
          <a:p>
            <a:r>
              <a:rPr lang="en-US" altLang="ja-JP" sz="1400" dirty="0" smtClean="0"/>
              <a:t>Nicholas C. </a:t>
            </a:r>
            <a:r>
              <a:rPr lang="en-US" altLang="ja-JP" sz="1400" dirty="0" err="1" smtClean="0"/>
              <a:t>Christofilos</a:t>
            </a:r>
            <a:r>
              <a:rPr lang="en-US" altLang="ja-JP" sz="1400" dirty="0" smtClean="0"/>
              <a:t> (1950), E. D. Courant, M. S. Livingston, and H. S. Snyder</a:t>
            </a:r>
            <a:r>
              <a:rPr lang="ja-JP" altLang="en-US" sz="1400" dirty="0" smtClean="0"/>
              <a:t> </a:t>
            </a:r>
            <a:r>
              <a:rPr lang="en-US" altLang="ja-JP" sz="1400" dirty="0" smtClean="0"/>
              <a:t>(1952)</a:t>
            </a:r>
            <a:r>
              <a:rPr lang="ja-JP" altLang="en-US" sz="1400" dirty="0" smtClean="0"/>
              <a:t> </a:t>
            </a:r>
            <a:endParaRPr lang="en-US" altLang="ja-JP" sz="1400" dirty="0"/>
          </a:p>
        </p:txBody>
      </p:sp>
      <p:sp>
        <p:nvSpPr>
          <p:cNvPr id="17" name="角丸四角形吹き出し 16"/>
          <p:cNvSpPr/>
          <p:nvPr/>
        </p:nvSpPr>
        <p:spPr>
          <a:xfrm>
            <a:off x="4292600" y="1238250"/>
            <a:ext cx="3263900" cy="946150"/>
          </a:xfrm>
          <a:prstGeom prst="wedgeRoundRectCallout">
            <a:avLst>
              <a:gd name="adj1" fmla="val -66274"/>
              <a:gd name="adj2" fmla="val 58372"/>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chemeClr val="tx1"/>
                </a:solidFill>
              </a:rPr>
              <a:t>Positively charged particle</a:t>
            </a:r>
          </a:p>
          <a:p>
            <a:r>
              <a:rPr lang="en-US" altLang="ja-JP" dirty="0" smtClean="0">
                <a:solidFill>
                  <a:schemeClr val="tx1"/>
                </a:solidFill>
              </a:rPr>
              <a:t>Moving into this paper.</a:t>
            </a:r>
            <a:endParaRPr lang="en-US" altLang="ja-JP" dirty="0">
              <a:solidFill>
                <a:schemeClr val="tx1"/>
              </a:solidFill>
            </a:endParaRPr>
          </a:p>
        </p:txBody>
      </p:sp>
      <p:sp>
        <p:nvSpPr>
          <p:cNvPr id="18" name="角丸四角形吹き出し 17"/>
          <p:cNvSpPr/>
          <p:nvPr/>
        </p:nvSpPr>
        <p:spPr>
          <a:xfrm>
            <a:off x="3733800" y="2730500"/>
            <a:ext cx="4508500" cy="850900"/>
          </a:xfrm>
          <a:prstGeom prst="wedgeRoundRectCallout">
            <a:avLst>
              <a:gd name="adj1" fmla="val -59988"/>
              <a:gd name="adj2" fmla="val -58395"/>
              <a:gd name="adj3" fmla="val 16667"/>
            </a:avLst>
          </a:prstGeom>
          <a:solidFill>
            <a:srgbClr val="EEFF8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rgbClr val="000000"/>
                </a:solidFill>
              </a:rPr>
              <a:t>Quiz: What is the force (which one is the correct arrow representing the force)  on the particle at points A, B and C?</a:t>
            </a:r>
            <a:endParaRPr lang="en-US" altLang="ja-JP" dirty="0">
              <a:solidFill>
                <a:srgbClr val="000000"/>
              </a:solidFill>
            </a:endParaRPr>
          </a:p>
        </p:txBody>
      </p:sp>
      <p:sp>
        <p:nvSpPr>
          <p:cNvPr id="8" name="テキスト ボックス 7"/>
          <p:cNvSpPr txBox="1"/>
          <p:nvPr/>
        </p:nvSpPr>
        <p:spPr>
          <a:xfrm>
            <a:off x="0" y="43934"/>
            <a:ext cx="2643572" cy="369332"/>
          </a:xfrm>
          <a:prstGeom prst="rect">
            <a:avLst/>
          </a:prstGeom>
          <a:noFill/>
        </p:spPr>
        <p:txBody>
          <a:bodyPr wrap="none" rtlCol="0">
            <a:spAutoFit/>
          </a:bodyPr>
          <a:lstStyle/>
          <a:p>
            <a:r>
              <a:rPr kumimoji="1" lang="en-US" altLang="ja-JP" dirty="0" smtClean="0">
                <a:solidFill>
                  <a:schemeClr val="accent1"/>
                </a:solidFill>
              </a:rPr>
              <a:t>Key word (3) Strong focus</a:t>
            </a:r>
            <a:endParaRPr kumimoji="1" lang="ja-JP" altLang="en-US" dirty="0">
              <a:solidFill>
                <a:schemeClr val="accent1"/>
              </a:solidFill>
            </a:endParaRPr>
          </a:p>
        </p:txBody>
      </p:sp>
      <p:sp>
        <p:nvSpPr>
          <p:cNvPr id="10" name="タイトル 2"/>
          <p:cNvSpPr>
            <a:spLocks noGrp="1"/>
          </p:cNvSpPr>
          <p:nvPr>
            <p:ph type="title"/>
          </p:nvPr>
        </p:nvSpPr>
        <p:spPr>
          <a:xfrm>
            <a:off x="457200" y="230400"/>
            <a:ext cx="8137525" cy="971924"/>
          </a:xfrm>
        </p:spPr>
        <p:txBody>
          <a:bodyPr>
            <a:normAutofit/>
          </a:bodyPr>
          <a:lstStyle/>
          <a:p>
            <a:r>
              <a:rPr lang="en-US" altLang="ja-JP" sz="3600" dirty="0" smtClean="0"/>
              <a:t>Strong focus: </a:t>
            </a:r>
            <a:r>
              <a:rPr lang="en-US" altLang="ja-JP" sz="2222" dirty="0" smtClean="0"/>
              <a:t>Alternating gradient synchrotron</a:t>
            </a:r>
            <a:endParaRPr lang="ja-JP" altLang="en-US" sz="2222"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11" name="図 10"/>
          <p:cNvPicPr>
            <a:picLocks noChangeAspect="1"/>
          </p:cNvPicPr>
          <p:nvPr/>
        </p:nvPicPr>
        <p:blipFill>
          <a:blip r:embed="rId3"/>
          <a:stretch>
            <a:fillRect/>
          </a:stretch>
        </p:blipFill>
        <p:spPr>
          <a:xfrm>
            <a:off x="45051" y="1836000"/>
            <a:ext cx="5981700" cy="2286000"/>
          </a:xfrm>
          <a:prstGeom prst="rect">
            <a:avLst/>
          </a:prstGeom>
        </p:spPr>
      </p:pic>
      <p:sp>
        <p:nvSpPr>
          <p:cNvPr id="12" name="テキスト ボックス 11"/>
          <p:cNvSpPr txBox="1"/>
          <p:nvPr/>
        </p:nvSpPr>
        <p:spPr>
          <a:xfrm>
            <a:off x="264458" y="1415534"/>
            <a:ext cx="3407641" cy="369332"/>
          </a:xfrm>
          <a:prstGeom prst="rect">
            <a:avLst/>
          </a:prstGeom>
          <a:noFill/>
        </p:spPr>
        <p:txBody>
          <a:bodyPr wrap="none" rtlCol="0">
            <a:spAutoFit/>
          </a:bodyPr>
          <a:lstStyle/>
          <a:p>
            <a:r>
              <a:rPr kumimoji="1" lang="en-US" altLang="ja-JP" dirty="0" smtClean="0"/>
              <a:t>Analogy with optical thin lens</a:t>
            </a:r>
          </a:p>
        </p:txBody>
      </p:sp>
      <p:sp>
        <p:nvSpPr>
          <p:cNvPr id="15" name="テキスト ボックス 14"/>
          <p:cNvSpPr txBox="1"/>
          <p:nvPr/>
        </p:nvSpPr>
        <p:spPr>
          <a:xfrm>
            <a:off x="2024301" y="1887134"/>
            <a:ext cx="403551" cy="369332"/>
          </a:xfrm>
          <a:prstGeom prst="rect">
            <a:avLst/>
          </a:prstGeom>
          <a:noFill/>
        </p:spPr>
        <p:txBody>
          <a:bodyPr wrap="none" rtlCol="0">
            <a:spAutoFit/>
          </a:bodyPr>
          <a:lstStyle/>
          <a:p>
            <a:r>
              <a:rPr lang="en-US" altLang="ja-JP" dirty="0" smtClean="0">
                <a:solidFill>
                  <a:srgbClr val="FF0000"/>
                </a:solidFill>
              </a:rPr>
              <a:t>f1</a:t>
            </a:r>
            <a:endParaRPr kumimoji="1" lang="ja-JP" altLang="en-US" dirty="0">
              <a:solidFill>
                <a:srgbClr val="FF0000"/>
              </a:solidFill>
            </a:endParaRPr>
          </a:p>
        </p:txBody>
      </p:sp>
      <p:sp>
        <p:nvSpPr>
          <p:cNvPr id="16" name="テキスト ボックス 15"/>
          <p:cNvSpPr txBox="1"/>
          <p:nvPr/>
        </p:nvSpPr>
        <p:spPr>
          <a:xfrm>
            <a:off x="4087101" y="1887134"/>
            <a:ext cx="403551" cy="369332"/>
          </a:xfrm>
          <a:prstGeom prst="rect">
            <a:avLst/>
          </a:prstGeom>
          <a:noFill/>
        </p:spPr>
        <p:txBody>
          <a:bodyPr wrap="none" rtlCol="0">
            <a:spAutoFit/>
          </a:bodyPr>
          <a:lstStyle/>
          <a:p>
            <a:r>
              <a:rPr lang="en-US" altLang="ja-JP" dirty="0" smtClean="0">
                <a:solidFill>
                  <a:srgbClr val="FF0000"/>
                </a:solidFill>
              </a:rPr>
              <a:t>f2</a:t>
            </a:r>
            <a:endParaRPr kumimoji="1" lang="ja-JP" altLang="en-US" dirty="0">
              <a:solidFill>
                <a:srgbClr val="FF0000"/>
              </a:solidFill>
            </a:endParaRPr>
          </a:p>
        </p:txBody>
      </p:sp>
      <p:cxnSp>
        <p:nvCxnSpPr>
          <p:cNvPr id="18" name="直線矢印コネクタ 17"/>
          <p:cNvCxnSpPr/>
          <p:nvPr/>
        </p:nvCxnSpPr>
        <p:spPr>
          <a:xfrm>
            <a:off x="1918301" y="3491246"/>
            <a:ext cx="20447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aphicFrame>
        <p:nvGraphicFramePr>
          <p:cNvPr id="20" name="オブジェクト 19"/>
          <p:cNvGraphicFramePr>
            <a:graphicFrameLocks noChangeAspect="1"/>
          </p:cNvGraphicFramePr>
          <p:nvPr/>
        </p:nvGraphicFramePr>
        <p:xfrm>
          <a:off x="6026751" y="1784866"/>
          <a:ext cx="2627920" cy="1864050"/>
        </p:xfrm>
        <a:graphic>
          <a:graphicData uri="http://schemas.openxmlformats.org/presentationml/2006/ole">
            <mc:AlternateContent xmlns:mc="http://schemas.openxmlformats.org/markup-compatibility/2006">
              <mc:Choice xmlns:v="urn:schemas-microsoft-com:vml" Requires="v">
                <p:oleObj spid="_x0000_s50561" name="数式" r:id="rId4" imgW="1181100" imgH="838200" progId="Equation.3">
                  <p:embed/>
                </p:oleObj>
              </mc:Choice>
              <mc:Fallback>
                <p:oleObj name="数式" r:id="rId4" imgW="1181100" imgH="838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6751" y="1784866"/>
                        <a:ext cx="2627920" cy="186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オブジェクト 21"/>
          <p:cNvGraphicFramePr>
            <a:graphicFrameLocks noChangeAspect="1"/>
          </p:cNvGraphicFramePr>
          <p:nvPr/>
        </p:nvGraphicFramePr>
        <p:xfrm>
          <a:off x="6515100" y="4314670"/>
          <a:ext cx="1828799" cy="1237129"/>
        </p:xfrm>
        <a:graphic>
          <a:graphicData uri="http://schemas.openxmlformats.org/presentationml/2006/ole">
            <mc:AlternateContent xmlns:mc="http://schemas.openxmlformats.org/markup-compatibility/2006">
              <mc:Choice xmlns:v="urn:schemas-microsoft-com:vml" Requires="v">
                <p:oleObj spid="_x0000_s50562" name="数式" r:id="rId6" imgW="863600" imgH="584200" progId="Equation.3">
                  <p:embed/>
                </p:oleObj>
              </mc:Choice>
              <mc:Fallback>
                <p:oleObj name="数式" r:id="rId6" imgW="863600" imgH="5842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5100" y="4314670"/>
                        <a:ext cx="1828799" cy="12371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角丸四角形吹き出し 22"/>
          <p:cNvSpPr/>
          <p:nvPr/>
        </p:nvSpPr>
        <p:spPr>
          <a:xfrm>
            <a:off x="7454900" y="5867401"/>
            <a:ext cx="1403351" cy="609600"/>
          </a:xfrm>
          <a:prstGeom prst="wedgeRoundRectCallout">
            <a:avLst>
              <a:gd name="adj1" fmla="val -23208"/>
              <a:gd name="adj2" fmla="val -136491"/>
              <a:gd name="adj3" fmla="val 16667"/>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chemeClr val="tx1"/>
                </a:solidFill>
              </a:rPr>
              <a:t>Net focus</a:t>
            </a:r>
            <a:endParaRPr kumimoji="1" lang="ja-JP" altLang="en-US" sz="2000" dirty="0">
              <a:solidFill>
                <a:schemeClr val="tx1"/>
              </a:solidFill>
            </a:endParaRPr>
          </a:p>
        </p:txBody>
      </p:sp>
      <p:sp>
        <p:nvSpPr>
          <p:cNvPr id="24" name="テキスト ボックス 23"/>
          <p:cNvSpPr txBox="1"/>
          <p:nvPr/>
        </p:nvSpPr>
        <p:spPr>
          <a:xfrm>
            <a:off x="45051" y="4063802"/>
            <a:ext cx="5841864" cy="2431435"/>
          </a:xfrm>
          <a:prstGeom prst="rect">
            <a:avLst/>
          </a:prstGeom>
          <a:noFill/>
        </p:spPr>
        <p:txBody>
          <a:bodyPr wrap="none" rtlCol="0">
            <a:spAutoFit/>
          </a:bodyPr>
          <a:lstStyle/>
          <a:p>
            <a:r>
              <a:rPr lang="en-US" altLang="ja-JP" sz="2000" dirty="0" smtClean="0"/>
              <a:t>The deflection (u) is always greater at F than at D.</a:t>
            </a:r>
          </a:p>
          <a:p>
            <a:endParaRPr lang="en-US" altLang="ja-JP" sz="2000" dirty="0" smtClean="0"/>
          </a:p>
          <a:p>
            <a:r>
              <a:rPr lang="en-US" altLang="ja-JP" sz="2400" dirty="0" smtClean="0"/>
              <a:t>Obtaining a net focus by combining F- and D- </a:t>
            </a:r>
          </a:p>
          <a:p>
            <a:r>
              <a:rPr lang="en-US" altLang="ja-JP" sz="2400" dirty="0" smtClean="0"/>
              <a:t>Magnets</a:t>
            </a:r>
            <a:r>
              <a:rPr lang="ja-JP" altLang="en-US" sz="2400" dirty="0" smtClean="0"/>
              <a:t>　</a:t>
            </a:r>
            <a:r>
              <a:rPr lang="en-US" altLang="ja-JP" sz="2400" dirty="0" smtClean="0"/>
              <a:t>is called “strong focus”, </a:t>
            </a:r>
          </a:p>
          <a:p>
            <a:r>
              <a:rPr lang="en-US" altLang="ja-JP" sz="2400" dirty="0" smtClean="0"/>
              <a:t>as no constraints on “n.”</a:t>
            </a:r>
          </a:p>
          <a:p>
            <a:r>
              <a:rPr lang="en-US" altLang="ja-JP" sz="2000" dirty="0" smtClean="0">
                <a:solidFill>
                  <a:srgbClr val="0000FF"/>
                </a:solidFill>
              </a:rPr>
              <a:t>Entire orbit does not need to be covered by magnets.</a:t>
            </a:r>
          </a:p>
          <a:p>
            <a:r>
              <a:rPr lang="en-US" altLang="ja-JP" sz="2000" dirty="0" smtClean="0"/>
              <a:t>Each magnet can be smaller. </a:t>
            </a:r>
            <a:endParaRPr kumimoji="1" lang="ja-JP" altLang="en-US" sz="2000" dirty="0"/>
          </a:p>
        </p:txBody>
      </p:sp>
      <p:sp>
        <p:nvSpPr>
          <p:cNvPr id="14" name="テキスト ボックス 13"/>
          <p:cNvSpPr txBox="1"/>
          <p:nvPr/>
        </p:nvSpPr>
        <p:spPr>
          <a:xfrm>
            <a:off x="0" y="43934"/>
            <a:ext cx="2643572" cy="369332"/>
          </a:xfrm>
          <a:prstGeom prst="rect">
            <a:avLst/>
          </a:prstGeom>
          <a:noFill/>
        </p:spPr>
        <p:txBody>
          <a:bodyPr wrap="none" rtlCol="0">
            <a:spAutoFit/>
          </a:bodyPr>
          <a:lstStyle/>
          <a:p>
            <a:r>
              <a:rPr kumimoji="1" lang="en-US" altLang="ja-JP" dirty="0" smtClean="0">
                <a:solidFill>
                  <a:schemeClr val="accent1"/>
                </a:solidFill>
              </a:rPr>
              <a:t>Key word (3) Strong focus</a:t>
            </a:r>
            <a:endParaRPr kumimoji="1" lang="ja-JP" altLang="en-US" dirty="0">
              <a:solidFill>
                <a:schemeClr val="accent1"/>
              </a:solidFill>
            </a:endParaRPr>
          </a:p>
        </p:txBody>
      </p:sp>
      <p:sp>
        <p:nvSpPr>
          <p:cNvPr id="17" name="タイトル 2"/>
          <p:cNvSpPr txBox="1">
            <a:spLocks/>
          </p:cNvSpPr>
          <p:nvPr/>
        </p:nvSpPr>
        <p:spPr>
          <a:xfrm>
            <a:off x="457200" y="230400"/>
            <a:ext cx="8137525" cy="971924"/>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Strong focus: </a:t>
            </a:r>
            <a:r>
              <a:rPr kumimoji="1" lang="en-US" altLang="ja-JP" sz="2222" b="0" i="0" u="none" strike="noStrike" kern="1200" cap="none" spc="0" normalizeH="0" baseline="0" noProof="0" dirty="0" smtClean="0">
                <a:ln>
                  <a:noFill/>
                </a:ln>
                <a:solidFill>
                  <a:schemeClr val="tx2"/>
                </a:solidFill>
                <a:effectLst/>
                <a:uLnTx/>
                <a:uFillTx/>
                <a:latin typeface="+mj-lt"/>
                <a:ea typeface="+mj-ea"/>
                <a:cs typeface="+mj-cs"/>
              </a:rPr>
              <a:t>Alternating gradient synchrotron</a:t>
            </a:r>
            <a:endParaRPr kumimoji="1" lang="ja-JP" altLang="en-US" sz="2222" b="0" i="0" u="none" strike="noStrike" kern="1200" cap="none" spc="0" normalizeH="0" baseline="0" noProof="0" dirty="0">
              <a:ln>
                <a:noFill/>
              </a:ln>
              <a:solidFill>
                <a:schemeClr val="tx2"/>
              </a:solidFill>
              <a:effectLst/>
              <a:uLnTx/>
              <a:uFillTx/>
              <a:latin typeface="+mj-lt"/>
              <a:ea typeface="+mj-ea"/>
              <a:cs typeface="+mj-cs"/>
            </a:endParaRPr>
          </a:p>
        </p:txBody>
      </p:sp>
      <p:sp>
        <p:nvSpPr>
          <p:cNvPr id="21" name="スマイル 20"/>
          <p:cNvSpPr/>
          <p:nvPr/>
        </p:nvSpPr>
        <p:spPr>
          <a:xfrm>
            <a:off x="8391525" y="5653704"/>
            <a:ext cx="406400" cy="427394"/>
          </a:xfrm>
          <a:prstGeom prst="smileyFace">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85775" y="0"/>
            <a:ext cx="8042276" cy="1086224"/>
          </a:xfrm>
        </p:spPr>
        <p:txBody>
          <a:bodyPr>
            <a:normAutofit fontScale="90000"/>
          </a:bodyPr>
          <a:lstStyle/>
          <a:p>
            <a:r>
              <a:rPr lang="en-US" altLang="ja-JP" sz="3600" dirty="0" smtClean="0"/>
              <a:t>Brief history &amp; major inventions</a:t>
            </a:r>
            <a:br>
              <a:rPr lang="en-US" altLang="ja-JP" sz="3600" dirty="0" smtClean="0"/>
            </a:br>
            <a:r>
              <a:rPr lang="en-US" altLang="ja-JP" sz="3111" dirty="0" smtClean="0"/>
              <a:t>1930~1960</a:t>
            </a:r>
            <a:endParaRPr lang="en-US" altLang="ja-JP" sz="3200" dirty="0" smtClean="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7" name="正方形/長方形 6"/>
          <p:cNvSpPr/>
          <p:nvPr/>
        </p:nvSpPr>
        <p:spPr>
          <a:xfrm>
            <a:off x="330199" y="1930400"/>
            <a:ext cx="8648701" cy="3600986"/>
          </a:xfrm>
          <a:prstGeom prst="rect">
            <a:avLst/>
          </a:prstGeom>
        </p:spPr>
        <p:txBody>
          <a:bodyPr wrap="square">
            <a:spAutoFit/>
          </a:bodyPr>
          <a:lstStyle/>
          <a:p>
            <a:pPr lvl="1">
              <a:buClr>
                <a:srgbClr val="3366FF"/>
              </a:buClr>
              <a:buFont typeface="Arial"/>
              <a:buChar char="•"/>
            </a:pPr>
            <a:r>
              <a:rPr lang="en-US" altLang="ja-JP" sz="2800" dirty="0" smtClean="0"/>
              <a:t>1930~1960</a:t>
            </a:r>
          </a:p>
          <a:p>
            <a:pPr>
              <a:buClr>
                <a:srgbClr val="3366FF"/>
              </a:buClr>
            </a:pPr>
            <a:r>
              <a:rPr lang="en-US" altLang="ja-JP" sz="3200" dirty="0" smtClean="0"/>
              <a:t>		</a:t>
            </a:r>
            <a:r>
              <a:rPr lang="en-US" altLang="ja-JP" sz="2400" dirty="0" smtClean="0">
                <a:solidFill>
                  <a:schemeClr val="tx1">
                    <a:lumMod val="65000"/>
                    <a:lumOff val="35000"/>
                  </a:schemeClr>
                </a:solidFill>
              </a:rPr>
              <a:t>Introduction</a:t>
            </a:r>
            <a:r>
              <a:rPr lang="en-US" altLang="ja-JP" sz="2400" dirty="0" smtClean="0">
                <a:solidFill>
                  <a:schemeClr val="tx1">
                    <a:lumMod val="50000"/>
                    <a:lumOff val="50000"/>
                  </a:schemeClr>
                </a:solidFill>
              </a:rPr>
              <a:t>	</a:t>
            </a:r>
            <a:endParaRPr lang="en-US" altLang="ja-JP" sz="3200" dirty="0" smtClean="0">
              <a:solidFill>
                <a:schemeClr val="tx1">
                  <a:lumMod val="50000"/>
                  <a:lumOff val="50000"/>
                </a:schemeClr>
              </a:solidFill>
            </a:endParaRPr>
          </a:p>
          <a:p>
            <a:pPr>
              <a:buClr>
                <a:srgbClr val="3366FF"/>
              </a:buClr>
            </a:pPr>
            <a:r>
              <a:rPr lang="en-US" altLang="ja-JP" sz="2400" dirty="0" smtClean="0">
                <a:solidFill>
                  <a:schemeClr val="tx1">
                    <a:lumMod val="65000"/>
                    <a:lumOff val="35000"/>
                  </a:schemeClr>
                </a:solidFill>
              </a:rPr>
              <a:t>		DC: Cockcroft-Walton, Van de </a:t>
            </a:r>
            <a:r>
              <a:rPr lang="en-US" altLang="ja-JP" sz="2400" dirty="0" err="1" smtClean="0">
                <a:solidFill>
                  <a:schemeClr val="tx1">
                    <a:lumMod val="65000"/>
                    <a:lumOff val="35000"/>
                  </a:schemeClr>
                </a:solidFill>
              </a:rPr>
              <a:t>Graaff</a:t>
            </a:r>
            <a:r>
              <a:rPr lang="en-US" altLang="ja-JP" sz="2400" dirty="0" smtClean="0">
                <a:solidFill>
                  <a:schemeClr val="tx1">
                    <a:lumMod val="65000"/>
                    <a:lumOff val="35000"/>
                  </a:schemeClr>
                </a:solidFill>
              </a:rPr>
              <a:t>, </a:t>
            </a:r>
          </a:p>
          <a:p>
            <a:pPr>
              <a:buClr>
                <a:srgbClr val="3366FF"/>
              </a:buClr>
            </a:pPr>
            <a:r>
              <a:rPr lang="en-US" altLang="ja-JP" sz="2400" dirty="0" smtClean="0">
                <a:solidFill>
                  <a:schemeClr val="tx1">
                    <a:lumMod val="65000"/>
                    <a:lumOff val="35000"/>
                  </a:schemeClr>
                </a:solidFill>
              </a:rPr>
              <a:t>		AC: Drift tube, Cyclotron</a:t>
            </a:r>
          </a:p>
          <a:p>
            <a:pPr lvl="1">
              <a:buClr>
                <a:srgbClr val="3366FF"/>
              </a:buClr>
            </a:pPr>
            <a:r>
              <a:rPr lang="en-US" altLang="ja-JP" sz="2400" dirty="0" smtClean="0">
                <a:solidFill>
                  <a:schemeClr val="tx1">
                    <a:lumMod val="65000"/>
                    <a:lumOff val="35000"/>
                  </a:schemeClr>
                </a:solidFill>
              </a:rPr>
              <a:t>	</a:t>
            </a:r>
            <a:r>
              <a:rPr lang="en-US" altLang="ja-JP" sz="2400" dirty="0" err="1" smtClean="0">
                <a:solidFill>
                  <a:schemeClr val="tx1">
                    <a:lumMod val="65000"/>
                    <a:lumOff val="35000"/>
                  </a:schemeClr>
                </a:solidFill>
              </a:rPr>
              <a:t>Betatron</a:t>
            </a:r>
            <a:endParaRPr lang="en-US" altLang="ja-JP" sz="2400" dirty="0" smtClean="0">
              <a:solidFill>
                <a:schemeClr val="tx1">
                  <a:lumMod val="65000"/>
                  <a:lumOff val="35000"/>
                </a:schemeClr>
              </a:solidFill>
            </a:endParaRPr>
          </a:p>
          <a:p>
            <a:pPr lvl="1">
              <a:buClr>
                <a:srgbClr val="3366FF"/>
              </a:buClr>
            </a:pPr>
            <a:r>
              <a:rPr lang="en-US" altLang="ja-JP" sz="2400" dirty="0" smtClean="0">
                <a:solidFill>
                  <a:schemeClr val="tx1">
                    <a:lumMod val="65000"/>
                    <a:lumOff val="35000"/>
                  </a:schemeClr>
                </a:solidFill>
              </a:rPr>
              <a:t>		</a:t>
            </a:r>
            <a:r>
              <a:rPr lang="en-US" altLang="ja-JP" sz="2400" dirty="0" err="1" smtClean="0">
                <a:solidFill>
                  <a:schemeClr val="tx1">
                    <a:lumMod val="65000"/>
                    <a:lumOff val="35000"/>
                  </a:schemeClr>
                </a:solidFill>
              </a:rPr>
              <a:t>Betatron</a:t>
            </a:r>
            <a:r>
              <a:rPr lang="en-US" altLang="ja-JP" sz="2400" dirty="0" smtClean="0">
                <a:solidFill>
                  <a:schemeClr val="tx1">
                    <a:lumMod val="65000"/>
                    <a:lumOff val="35000"/>
                  </a:schemeClr>
                </a:solidFill>
              </a:rPr>
              <a:t> oscillation, weak focus</a:t>
            </a:r>
          </a:p>
          <a:p>
            <a:pPr lvl="1">
              <a:buClr>
                <a:srgbClr val="3366FF"/>
              </a:buClr>
            </a:pPr>
            <a:r>
              <a:rPr lang="en-US" altLang="ja-JP" sz="2400" dirty="0" smtClean="0">
                <a:solidFill>
                  <a:schemeClr val="tx1">
                    <a:lumMod val="65000"/>
                    <a:lumOff val="35000"/>
                  </a:schemeClr>
                </a:solidFill>
              </a:rPr>
              <a:t>	A.G. Synchrotron</a:t>
            </a:r>
          </a:p>
          <a:p>
            <a:pPr lvl="1">
              <a:buClr>
                <a:srgbClr val="3366FF"/>
              </a:buClr>
            </a:pPr>
            <a:r>
              <a:rPr lang="en-US" altLang="ja-JP" sz="2400" dirty="0" smtClean="0">
                <a:solidFill>
                  <a:schemeClr val="tx1">
                    <a:lumMod val="65000"/>
                    <a:lumOff val="35000"/>
                  </a:schemeClr>
                </a:solidFill>
              </a:rPr>
              <a:t>		phase stability, Strong focus, synchrotron radiation 	(</a:t>
            </a:r>
            <a:r>
              <a:rPr lang="en-US" altLang="ja-JP" sz="2400" dirty="0" smtClean="0">
                <a:solidFill>
                  <a:schemeClr val="bg1">
                    <a:lumMod val="65000"/>
                  </a:schemeClr>
                </a:solidFill>
              </a:rPr>
              <a:t>Linear collider</a:t>
            </a:r>
            <a:r>
              <a:rPr lang="en-US" altLang="ja-JP" sz="2400" dirty="0" smtClean="0">
                <a:solidFill>
                  <a:schemeClr val="tx1">
                    <a:lumMod val="65000"/>
                    <a:lumOff val="35000"/>
                  </a:schemeClr>
                </a:solidFill>
              </a:rPr>
              <a:t>)</a:t>
            </a:r>
            <a:endParaRPr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8" name="図 7"/>
          <p:cNvPicPr>
            <a:picLocks noChangeAspect="1"/>
          </p:cNvPicPr>
          <p:nvPr/>
        </p:nvPicPr>
        <p:blipFill>
          <a:blip r:embed="rId2"/>
          <a:stretch>
            <a:fillRect/>
          </a:stretch>
        </p:blipFill>
        <p:spPr>
          <a:xfrm>
            <a:off x="0" y="901700"/>
            <a:ext cx="3617428" cy="2031325"/>
          </a:xfrm>
          <a:prstGeom prst="rect">
            <a:avLst/>
          </a:prstGeom>
        </p:spPr>
      </p:pic>
      <p:sp>
        <p:nvSpPr>
          <p:cNvPr id="7" name="テキスト ボックス 6"/>
          <p:cNvSpPr txBox="1"/>
          <p:nvPr/>
        </p:nvSpPr>
        <p:spPr>
          <a:xfrm>
            <a:off x="3702957" y="1370368"/>
            <a:ext cx="3890107" cy="1815882"/>
          </a:xfrm>
          <a:prstGeom prst="rect">
            <a:avLst/>
          </a:prstGeom>
          <a:noFill/>
        </p:spPr>
        <p:txBody>
          <a:bodyPr wrap="none" rtlCol="0">
            <a:spAutoFit/>
          </a:bodyPr>
          <a:lstStyle/>
          <a:p>
            <a:r>
              <a:rPr kumimoji="1" lang="en-US" altLang="ja-JP" sz="1600" dirty="0" smtClean="0"/>
              <a:t>Basic components</a:t>
            </a:r>
          </a:p>
          <a:p>
            <a:r>
              <a:rPr lang="en-US" altLang="ja-JP" sz="1600" dirty="0" smtClean="0"/>
              <a:t>Magnets </a:t>
            </a:r>
          </a:p>
          <a:p>
            <a:r>
              <a:rPr kumimoji="1" lang="en-US" altLang="ja-JP" sz="1600" dirty="0" smtClean="0"/>
              <a:t>	Dipole magnets for bending</a:t>
            </a:r>
          </a:p>
          <a:p>
            <a:r>
              <a:rPr lang="en-US" altLang="ja-JP" sz="1600" dirty="0" smtClean="0"/>
              <a:t>	</a:t>
            </a:r>
            <a:r>
              <a:rPr lang="en-US" altLang="ja-JP" sz="1600" dirty="0" err="1" smtClean="0"/>
              <a:t>Quadrupole</a:t>
            </a:r>
            <a:r>
              <a:rPr lang="en-US" altLang="ja-JP" sz="1600" dirty="0" smtClean="0"/>
              <a:t> magnets for focusing</a:t>
            </a:r>
          </a:p>
          <a:p>
            <a:r>
              <a:rPr kumimoji="1" lang="en-US" altLang="ja-JP" sz="1600" dirty="0" smtClean="0"/>
              <a:t>Vacuum pipes</a:t>
            </a:r>
          </a:p>
          <a:p>
            <a:r>
              <a:rPr lang="en-US" altLang="ja-JP" sz="1600" dirty="0" smtClean="0"/>
              <a:t>	covers the beam passage</a:t>
            </a:r>
            <a:endParaRPr kumimoji="1" lang="en-US" altLang="ja-JP" sz="1600" dirty="0" smtClean="0"/>
          </a:p>
          <a:p>
            <a:r>
              <a:rPr lang="en-US" altLang="ja-JP" sz="1600" dirty="0" smtClean="0"/>
              <a:t>RF cavities</a:t>
            </a:r>
          </a:p>
        </p:txBody>
      </p:sp>
      <p:pic>
        <p:nvPicPr>
          <p:cNvPr id="9" name="図 8"/>
          <p:cNvPicPr>
            <a:picLocks noChangeAspect="1"/>
          </p:cNvPicPr>
          <p:nvPr/>
        </p:nvPicPr>
        <p:blipFill>
          <a:blip r:embed="rId3"/>
          <a:stretch>
            <a:fillRect/>
          </a:stretch>
        </p:blipFill>
        <p:spPr>
          <a:xfrm>
            <a:off x="549275" y="3512546"/>
            <a:ext cx="2041525" cy="1995546"/>
          </a:xfrm>
          <a:prstGeom prst="rect">
            <a:avLst/>
          </a:prstGeom>
        </p:spPr>
      </p:pic>
      <p:sp>
        <p:nvSpPr>
          <p:cNvPr id="10" name="テキスト ボックス 9"/>
          <p:cNvSpPr txBox="1"/>
          <p:nvPr/>
        </p:nvSpPr>
        <p:spPr>
          <a:xfrm>
            <a:off x="74807" y="2933025"/>
            <a:ext cx="2896909" cy="523220"/>
          </a:xfrm>
          <a:prstGeom prst="rect">
            <a:avLst/>
          </a:prstGeom>
          <a:noFill/>
        </p:spPr>
        <p:txBody>
          <a:bodyPr wrap="none" rtlCol="0">
            <a:spAutoFit/>
          </a:bodyPr>
          <a:lstStyle/>
          <a:p>
            <a:r>
              <a:rPr lang="en-US" altLang="ja-JP" sz="1400" dirty="0" smtClean="0"/>
              <a:t>Strong focus:</a:t>
            </a:r>
          </a:p>
          <a:p>
            <a:r>
              <a:rPr lang="en-US" altLang="ja-JP" sz="1400" dirty="0" smtClean="0"/>
              <a:t>Magnet weight proportional to </a:t>
            </a:r>
            <a:r>
              <a:rPr lang="en-US" altLang="ja-JP" sz="1400" dirty="0" err="1" smtClean="0"/>
              <a:t>r</a:t>
            </a:r>
            <a:endParaRPr kumimoji="1" lang="ja-JP" altLang="en-US" sz="1400" dirty="0"/>
          </a:p>
        </p:txBody>
      </p:sp>
      <p:sp>
        <p:nvSpPr>
          <p:cNvPr id="11" name="テキスト ボックス 10"/>
          <p:cNvSpPr txBox="1"/>
          <p:nvPr/>
        </p:nvSpPr>
        <p:spPr>
          <a:xfrm>
            <a:off x="74807" y="5629337"/>
            <a:ext cx="2971716" cy="523220"/>
          </a:xfrm>
          <a:prstGeom prst="rect">
            <a:avLst/>
          </a:prstGeom>
          <a:noFill/>
        </p:spPr>
        <p:txBody>
          <a:bodyPr wrap="none" rtlCol="0">
            <a:spAutoFit/>
          </a:bodyPr>
          <a:lstStyle/>
          <a:p>
            <a:r>
              <a:rPr lang="en-US" altLang="ja-JP" sz="1400" dirty="0" smtClean="0"/>
              <a:t>Weak focus:</a:t>
            </a:r>
          </a:p>
          <a:p>
            <a:r>
              <a:rPr lang="en-US" altLang="ja-JP" sz="1400" dirty="0" smtClean="0"/>
              <a:t>Magnet weight proportional to r</a:t>
            </a:r>
            <a:r>
              <a:rPr lang="en-US" altLang="ja-JP" sz="1400" baseline="30000" dirty="0" smtClean="0"/>
              <a:t>2</a:t>
            </a:r>
            <a:endParaRPr kumimoji="1" lang="ja-JP" altLang="en-US" sz="1400" baseline="30000" dirty="0"/>
          </a:p>
        </p:txBody>
      </p:sp>
      <p:sp>
        <p:nvSpPr>
          <p:cNvPr id="14" name="正方形/長方形 13"/>
          <p:cNvSpPr/>
          <p:nvPr/>
        </p:nvSpPr>
        <p:spPr>
          <a:xfrm>
            <a:off x="2971716" y="3186250"/>
            <a:ext cx="5953210" cy="2862323"/>
          </a:xfrm>
          <a:prstGeom prst="rect">
            <a:avLst/>
          </a:prstGeom>
          <a:ln>
            <a:noFill/>
          </a:ln>
        </p:spPr>
        <p:txBody>
          <a:bodyPr wrap="square">
            <a:spAutoFit/>
          </a:bodyPr>
          <a:lstStyle/>
          <a:p>
            <a:r>
              <a:rPr lang="en-US" altLang="ja-JP" dirty="0" smtClean="0"/>
              <a:t>The strong-focusing principle revolutionized accelerator design. The principle's practicality was demonstrated in 1954, when Cornell's 1.3-GeV electron accelerator began operation. Then the new technology was applied to larger machines. In 1959, the 25-GeV Proton Synchrotron went into operation at CERN, the European high energy physics laboratory, and in 1960, the 33 -</a:t>
            </a:r>
            <a:r>
              <a:rPr lang="en-US" altLang="ja-JP" dirty="0" err="1" smtClean="0"/>
              <a:t>GeV</a:t>
            </a:r>
            <a:r>
              <a:rPr lang="en-US" altLang="ja-JP" dirty="0" smtClean="0"/>
              <a:t> AGS was commissioned. These alternating gradient synchrotrons were constructed using only twice the amount of steel (4,000 tons) needed to construct the weak-focusing, 3.3-GeV Cosmotron. </a:t>
            </a:r>
            <a:endParaRPr lang="ja-JP" altLang="en-US" dirty="0"/>
          </a:p>
        </p:txBody>
      </p:sp>
      <p:sp>
        <p:nvSpPr>
          <p:cNvPr id="15" name="正方形/長方形 14"/>
          <p:cNvSpPr/>
          <p:nvPr/>
        </p:nvSpPr>
        <p:spPr>
          <a:xfrm>
            <a:off x="3794124" y="6048573"/>
            <a:ext cx="4572000" cy="307777"/>
          </a:xfrm>
          <a:prstGeom prst="rect">
            <a:avLst/>
          </a:prstGeom>
          <a:noFill/>
        </p:spPr>
        <p:txBody>
          <a:bodyPr>
            <a:spAutoFit/>
          </a:bodyPr>
          <a:lstStyle/>
          <a:p>
            <a:r>
              <a:rPr lang="en-US" altLang="ja-JP" sz="1400" dirty="0" smtClean="0"/>
              <a:t>http://</a:t>
            </a:r>
            <a:r>
              <a:rPr lang="en-US" altLang="ja-JP" sz="1400" dirty="0" err="1" smtClean="0"/>
              <a:t>www.bnl.gov/bnlweb/history/focusing.asp</a:t>
            </a:r>
            <a:endParaRPr lang="ja-JP" altLang="en-US" sz="1400" dirty="0"/>
          </a:p>
        </p:txBody>
      </p:sp>
      <p:sp>
        <p:nvSpPr>
          <p:cNvPr id="16" name="テキスト ボックス 15"/>
          <p:cNvSpPr txBox="1"/>
          <p:nvPr/>
        </p:nvSpPr>
        <p:spPr>
          <a:xfrm>
            <a:off x="0" y="43934"/>
            <a:ext cx="2643572" cy="369332"/>
          </a:xfrm>
          <a:prstGeom prst="rect">
            <a:avLst/>
          </a:prstGeom>
          <a:noFill/>
        </p:spPr>
        <p:txBody>
          <a:bodyPr wrap="none" rtlCol="0">
            <a:spAutoFit/>
          </a:bodyPr>
          <a:lstStyle/>
          <a:p>
            <a:r>
              <a:rPr kumimoji="1" lang="en-US" altLang="ja-JP" dirty="0" smtClean="0">
                <a:solidFill>
                  <a:schemeClr val="accent1"/>
                </a:solidFill>
              </a:rPr>
              <a:t>Key word (3) Strong focus</a:t>
            </a:r>
            <a:endParaRPr kumimoji="1" lang="ja-JP" altLang="en-US" dirty="0">
              <a:solidFill>
                <a:schemeClr val="accent1"/>
              </a:solidFill>
            </a:endParaRPr>
          </a:p>
        </p:txBody>
      </p:sp>
      <p:sp>
        <p:nvSpPr>
          <p:cNvPr id="17" name="タイトル 2"/>
          <p:cNvSpPr txBox="1">
            <a:spLocks/>
          </p:cNvSpPr>
          <p:nvPr/>
        </p:nvSpPr>
        <p:spPr>
          <a:xfrm>
            <a:off x="457200" y="230400"/>
            <a:ext cx="8137525" cy="971924"/>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Strong focus: </a:t>
            </a:r>
            <a:r>
              <a:rPr kumimoji="1" lang="en-US" altLang="ja-JP" sz="2222" b="0" i="0" u="none" strike="noStrike" kern="1200" cap="none" spc="0" normalizeH="0" baseline="0" noProof="0" dirty="0" smtClean="0">
                <a:ln>
                  <a:noFill/>
                </a:ln>
                <a:solidFill>
                  <a:schemeClr val="tx2"/>
                </a:solidFill>
                <a:effectLst/>
                <a:uLnTx/>
                <a:uFillTx/>
                <a:latin typeface="+mj-lt"/>
                <a:ea typeface="+mj-ea"/>
                <a:cs typeface="+mj-cs"/>
              </a:rPr>
              <a:t>Alternating gradient synchrotron</a:t>
            </a:r>
            <a:endParaRPr kumimoji="1" lang="ja-JP" altLang="en-US" sz="2222"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右矢印吹き出し 12"/>
          <p:cNvSpPr/>
          <p:nvPr/>
        </p:nvSpPr>
        <p:spPr>
          <a:xfrm>
            <a:off x="3754863" y="1455549"/>
            <a:ext cx="5297969" cy="1730701"/>
          </a:xfrm>
          <a:prstGeom prst="rightArrowCallout">
            <a:avLst>
              <a:gd name="adj1" fmla="val 33857"/>
              <a:gd name="adj2" fmla="val 26468"/>
              <a:gd name="adj3" fmla="val 48148"/>
              <a:gd name="adj4" fmla="val 643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310433" y="2031625"/>
            <a:ext cx="1284226" cy="584776"/>
          </a:xfrm>
          <a:prstGeom prst="rect">
            <a:avLst/>
          </a:prstGeom>
          <a:noFill/>
        </p:spPr>
        <p:txBody>
          <a:bodyPr wrap="none" rtlCol="0">
            <a:spAutoFit/>
          </a:bodyPr>
          <a:lstStyle/>
          <a:p>
            <a:r>
              <a:rPr kumimoji="1" lang="en-US" altLang="ja-JP" sz="1600" dirty="0" smtClean="0">
                <a:solidFill>
                  <a:srgbClr val="3366FF"/>
                </a:solidFill>
              </a:rPr>
              <a:t>Some photos</a:t>
            </a:r>
          </a:p>
          <a:p>
            <a:r>
              <a:rPr lang="en-US" altLang="ja-JP" sz="1600" dirty="0" smtClean="0">
                <a:solidFill>
                  <a:srgbClr val="3366FF"/>
                </a:solidFill>
              </a:rPr>
              <a:t>Next slides</a:t>
            </a:r>
            <a:endParaRPr kumimoji="1" lang="ja-JP" altLang="en-US" sz="1600" dirty="0">
              <a:solidFill>
                <a:srgbClr val="3366FF"/>
              </a:solidFill>
            </a:endParaRPr>
          </a:p>
        </p:txBody>
      </p:sp>
      <p:sp>
        <p:nvSpPr>
          <p:cNvPr id="5" name="正方形/長方形 4"/>
          <p:cNvSpPr/>
          <p:nvPr/>
        </p:nvSpPr>
        <p:spPr>
          <a:xfrm>
            <a:off x="7219264" y="1202324"/>
            <a:ext cx="1809751" cy="646331"/>
          </a:xfrm>
          <a:prstGeom prst="rect">
            <a:avLst/>
          </a:prstGeom>
        </p:spPr>
        <p:txBody>
          <a:bodyPr wrap="square">
            <a:spAutoFit/>
          </a:bodyPr>
          <a:lstStyle/>
          <a:p>
            <a:r>
              <a:rPr lang="en-US" altLang="ja-JP" dirty="0">
                <a:solidFill>
                  <a:srgbClr val="FE3E4D"/>
                </a:solidFill>
              </a:rPr>
              <a:t>Let me take a</a:t>
            </a:r>
          </a:p>
          <a:p>
            <a:r>
              <a:rPr lang="en-US" altLang="ja-JP" dirty="0">
                <a:solidFill>
                  <a:srgbClr val="FE3E4D"/>
                </a:solidFill>
              </a:rPr>
              <a:t>Side trip here…</a:t>
            </a:r>
            <a:endParaRPr lang="ja-JP" altLang="en-US" dirty="0">
              <a:solidFill>
                <a:srgbClr val="FE3E4D"/>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p:cNvPicPr>
            <a:picLocks noChangeAspect="1"/>
          </p:cNvPicPr>
          <p:nvPr/>
        </p:nvPicPr>
        <p:blipFill>
          <a:blip r:embed="rId2"/>
          <a:stretch>
            <a:fillRect/>
          </a:stretch>
        </p:blipFill>
        <p:spPr>
          <a:xfrm>
            <a:off x="5835803" y="2847327"/>
            <a:ext cx="2571020" cy="2207441"/>
          </a:xfrm>
          <a:prstGeom prst="rect">
            <a:avLst/>
          </a:prstGeom>
        </p:spPr>
      </p:pic>
      <p:sp>
        <p:nvSpPr>
          <p:cNvPr id="2" name="タイトル 1"/>
          <p:cNvSpPr>
            <a:spLocks noGrp="1"/>
          </p:cNvSpPr>
          <p:nvPr>
            <p:ph type="title"/>
          </p:nvPr>
        </p:nvSpPr>
        <p:spPr/>
        <p:txBody>
          <a:bodyPr/>
          <a:lstStyle/>
          <a:p>
            <a:r>
              <a:rPr lang="en-US" altLang="ja-JP" dirty="0" smtClean="0"/>
              <a:t>Basic components: Magnets</a:t>
            </a:r>
            <a:endParaRPr lang="ja-JP" altLang="en-US"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7" name="Text Box 5"/>
          <p:cNvSpPr txBox="1">
            <a:spLocks noChangeArrowheads="1"/>
          </p:cNvSpPr>
          <p:nvPr/>
        </p:nvSpPr>
        <p:spPr bwMode="auto">
          <a:xfrm>
            <a:off x="4293330" y="1422400"/>
            <a:ext cx="4616297" cy="1323439"/>
          </a:xfrm>
          <a:prstGeom prst="rect">
            <a:avLst/>
          </a:prstGeom>
          <a:noFill/>
          <a:ln w="9525">
            <a:noFill/>
            <a:miter lim="800000"/>
            <a:headEnd/>
            <a:tailEnd/>
          </a:ln>
        </p:spPr>
        <p:txBody>
          <a:bodyPr wrap="square">
            <a:spAutoFit/>
          </a:bodyPr>
          <a:lstStyle/>
          <a:p>
            <a:r>
              <a:rPr lang="en-US" altLang="ja-JP" sz="2000" dirty="0">
                <a:ea typeface="ＤＦＰ太丸ゴシック体" charset="-128"/>
              </a:rPr>
              <a:t>Wind a wire on an iron bar.  </a:t>
            </a:r>
          </a:p>
          <a:p>
            <a:r>
              <a:rPr lang="en-US" altLang="ja-JP" sz="2000" dirty="0">
                <a:ea typeface="ＤＦＰ太丸ゴシック体" charset="-128"/>
              </a:rPr>
              <a:t>Flow current through the wire and the bar </a:t>
            </a:r>
            <a:r>
              <a:rPr lang="en-US" altLang="ja-JP" sz="2000" dirty="0" smtClean="0">
                <a:ea typeface="ＤＦＰ太丸ゴシック体" charset="-128"/>
              </a:rPr>
              <a:t>will be </a:t>
            </a:r>
            <a:r>
              <a:rPr lang="en-US" altLang="ja-JP" sz="2000" dirty="0">
                <a:ea typeface="ＤＦＰ太丸ゴシック体" charset="-128"/>
              </a:rPr>
              <a:t>magnetized.</a:t>
            </a:r>
            <a:r>
              <a:rPr lang="en-US" altLang="ja-JP" sz="2000" dirty="0" smtClean="0">
                <a:ea typeface="ＤＦＰ太丸ゴシック体" charset="-128"/>
              </a:rPr>
              <a:t>   Polarity </a:t>
            </a:r>
            <a:r>
              <a:rPr lang="en-US" altLang="ja-JP" sz="2000" dirty="0">
                <a:ea typeface="ＤＦＰ太丸ゴシック体" charset="-128"/>
              </a:rPr>
              <a:t>changes when </a:t>
            </a:r>
            <a:r>
              <a:rPr lang="en-US" altLang="ja-JP" sz="2000" dirty="0" smtClean="0">
                <a:ea typeface="ＤＦＰ太丸ゴシック体" charset="-128"/>
              </a:rPr>
              <a:t>current direction </a:t>
            </a:r>
            <a:r>
              <a:rPr lang="en-US" altLang="ja-JP" sz="2000" dirty="0">
                <a:ea typeface="ＤＦＰ太丸ゴシック体" charset="-128"/>
              </a:rPr>
              <a:t>is changed.</a:t>
            </a:r>
            <a:r>
              <a:rPr lang="en-US" altLang="ja-JP" sz="2000" dirty="0" smtClean="0">
                <a:ea typeface="ＤＦＰ太丸ゴシック体" charset="-128"/>
              </a:rPr>
              <a:t> </a:t>
            </a:r>
            <a:endParaRPr lang="en-US" altLang="ja-JP" sz="2000" dirty="0">
              <a:ea typeface="ＤＦＰ太丸ゴシック体" charset="-128"/>
            </a:endParaRPr>
          </a:p>
        </p:txBody>
      </p:sp>
      <p:sp>
        <p:nvSpPr>
          <p:cNvPr id="32" name="Text Box 35"/>
          <p:cNvSpPr txBox="1">
            <a:spLocks noChangeArrowheads="1"/>
          </p:cNvSpPr>
          <p:nvPr/>
        </p:nvSpPr>
        <p:spPr bwMode="auto">
          <a:xfrm>
            <a:off x="5217133" y="5054768"/>
            <a:ext cx="1987794" cy="1015663"/>
          </a:xfrm>
          <a:prstGeom prst="rect">
            <a:avLst/>
          </a:prstGeom>
          <a:noFill/>
          <a:ln w="9525">
            <a:noFill/>
            <a:miter lim="800000"/>
            <a:headEnd/>
            <a:tailEnd/>
          </a:ln>
        </p:spPr>
        <p:txBody>
          <a:bodyPr wrap="none">
            <a:spAutoFit/>
          </a:bodyPr>
          <a:lstStyle/>
          <a:p>
            <a:r>
              <a:rPr lang="en-US" altLang="ja-JP" sz="2000" dirty="0"/>
              <a:t>Coils on the pole</a:t>
            </a:r>
            <a:r>
              <a:rPr lang="en-US" altLang="ja-JP" sz="2000" dirty="0" smtClean="0"/>
              <a:t> </a:t>
            </a:r>
          </a:p>
          <a:p>
            <a:r>
              <a:rPr lang="en-US" altLang="ja-JP" sz="2000" dirty="0" smtClean="0"/>
              <a:t>+ </a:t>
            </a:r>
            <a:r>
              <a:rPr lang="en-US" altLang="ja-JP" sz="2000" dirty="0"/>
              <a:t>return yoke</a:t>
            </a:r>
            <a:r>
              <a:rPr lang="en-US" altLang="ja-JP" sz="2000" dirty="0" smtClean="0"/>
              <a:t> </a:t>
            </a:r>
          </a:p>
          <a:p>
            <a:r>
              <a:rPr lang="en-US" altLang="ja-JP" sz="2000" dirty="0" smtClean="0"/>
              <a:t>→</a:t>
            </a:r>
            <a:r>
              <a:rPr lang="en-US" altLang="ja-JP" sz="2000" dirty="0"/>
              <a:t>dipole magnet!</a:t>
            </a:r>
          </a:p>
        </p:txBody>
      </p:sp>
      <p:pic>
        <p:nvPicPr>
          <p:cNvPr id="68" name="図 67"/>
          <p:cNvPicPr>
            <a:picLocks noChangeAspect="1"/>
          </p:cNvPicPr>
          <p:nvPr/>
        </p:nvPicPr>
        <p:blipFill>
          <a:blip r:embed="rId3"/>
          <a:stretch>
            <a:fillRect/>
          </a:stretch>
        </p:blipFill>
        <p:spPr>
          <a:xfrm>
            <a:off x="4293330" y="3022937"/>
            <a:ext cx="1542473" cy="1524000"/>
          </a:xfrm>
          <a:prstGeom prst="rect">
            <a:avLst/>
          </a:prstGeom>
        </p:spPr>
      </p:pic>
      <p:pic>
        <p:nvPicPr>
          <p:cNvPr id="70" name="図 69"/>
          <p:cNvPicPr>
            <a:picLocks noChangeAspect="1"/>
          </p:cNvPicPr>
          <p:nvPr/>
        </p:nvPicPr>
        <p:blipFill>
          <a:blip r:embed="rId4"/>
          <a:stretch>
            <a:fillRect/>
          </a:stretch>
        </p:blipFill>
        <p:spPr>
          <a:xfrm>
            <a:off x="457200" y="2406203"/>
            <a:ext cx="3683730" cy="2140734"/>
          </a:xfrm>
          <a:prstGeom prst="rect">
            <a:avLst/>
          </a:prstGeom>
        </p:spPr>
      </p:pic>
      <p:sp>
        <p:nvSpPr>
          <p:cNvPr id="73" name="正方形/長方形 72"/>
          <p:cNvSpPr/>
          <p:nvPr/>
        </p:nvSpPr>
        <p:spPr>
          <a:xfrm>
            <a:off x="457200" y="4768223"/>
            <a:ext cx="3987800" cy="1323439"/>
          </a:xfrm>
          <a:prstGeom prst="rect">
            <a:avLst/>
          </a:prstGeom>
        </p:spPr>
        <p:txBody>
          <a:bodyPr wrap="square">
            <a:spAutoFit/>
          </a:bodyPr>
          <a:lstStyle/>
          <a:p>
            <a:pPr>
              <a:spcBef>
                <a:spcPct val="20000"/>
              </a:spcBef>
            </a:pPr>
            <a:r>
              <a:rPr lang="en-US" altLang="ja-JP" sz="2000" dirty="0" smtClean="0"/>
              <a:t>Two poles to generate a uniform magnetic field.  Charged particles traveling through the field receive a deflecting (bending) force. </a:t>
            </a:r>
            <a:endParaRPr lang="en-US" altLang="ja-JP" sz="2000" dirty="0"/>
          </a:p>
        </p:txBody>
      </p:sp>
      <p:sp>
        <p:nvSpPr>
          <p:cNvPr id="74" name="テキスト ボックス 73"/>
          <p:cNvSpPr txBox="1"/>
          <p:nvPr/>
        </p:nvSpPr>
        <p:spPr>
          <a:xfrm>
            <a:off x="1282700" y="1422400"/>
            <a:ext cx="1814018" cy="646331"/>
          </a:xfrm>
          <a:prstGeom prst="rect">
            <a:avLst/>
          </a:prstGeom>
          <a:noFill/>
        </p:spPr>
        <p:txBody>
          <a:bodyPr wrap="none" rtlCol="0">
            <a:spAutoFit/>
          </a:bodyPr>
          <a:lstStyle/>
          <a:p>
            <a:r>
              <a:rPr kumimoji="1" lang="en-US" altLang="ja-JP" dirty="0" smtClean="0"/>
              <a:t>Dipole magnet</a:t>
            </a:r>
          </a:p>
          <a:p>
            <a:r>
              <a:rPr lang="en-US" altLang="ja-JP" dirty="0" smtClean="0"/>
              <a:t>(Bending magnet)</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lstStyle/>
          <a:p>
            <a:r>
              <a:rPr lang="en-US" altLang="ja-JP" dirty="0" smtClean="0"/>
              <a:t>Basic components: Magnets</a:t>
            </a:r>
            <a:endParaRPr lang="ja-JP" altLang="en-US" dirty="0"/>
          </a:p>
        </p:txBody>
      </p:sp>
      <p:pic>
        <p:nvPicPr>
          <p:cNvPr id="7" name="Picture 6" descr="PIC00034"/>
          <p:cNvPicPr>
            <a:picLocks noChangeAspect="1" noChangeArrowheads="1"/>
          </p:cNvPicPr>
          <p:nvPr/>
        </p:nvPicPr>
        <p:blipFill>
          <a:blip r:embed="rId2"/>
          <a:srcRect/>
          <a:stretch>
            <a:fillRect/>
          </a:stretch>
        </p:blipFill>
        <p:spPr bwMode="auto">
          <a:xfrm>
            <a:off x="647700" y="1363380"/>
            <a:ext cx="2443162" cy="3255963"/>
          </a:xfrm>
          <a:prstGeom prst="rect">
            <a:avLst/>
          </a:prstGeom>
          <a:noFill/>
          <a:ln w="9525">
            <a:noFill/>
            <a:miter lim="800000"/>
            <a:headEnd/>
            <a:tailEnd/>
          </a:ln>
        </p:spPr>
      </p:pic>
      <p:pic>
        <p:nvPicPr>
          <p:cNvPr id="8" name="図 7"/>
          <p:cNvPicPr>
            <a:picLocks noChangeAspect="1"/>
          </p:cNvPicPr>
          <p:nvPr/>
        </p:nvPicPr>
        <p:blipFill>
          <a:blip r:embed="rId3"/>
          <a:srcRect/>
          <a:stretch>
            <a:fillRect/>
          </a:stretch>
        </p:blipFill>
        <p:spPr bwMode="auto">
          <a:xfrm>
            <a:off x="2654045" y="2194283"/>
            <a:ext cx="2121155" cy="2038409"/>
          </a:xfrm>
          <a:prstGeom prst="rect">
            <a:avLst/>
          </a:prstGeom>
          <a:noFill/>
          <a:ln w="9525">
            <a:noFill/>
            <a:miter lim="800000"/>
            <a:headEnd/>
            <a:tailEnd/>
          </a:ln>
        </p:spPr>
      </p:pic>
      <p:sp>
        <p:nvSpPr>
          <p:cNvPr id="6" name="Text Box 6"/>
          <p:cNvSpPr txBox="1">
            <a:spLocks noChangeArrowheads="1"/>
          </p:cNvSpPr>
          <p:nvPr/>
        </p:nvSpPr>
        <p:spPr bwMode="auto">
          <a:xfrm>
            <a:off x="457200" y="4232692"/>
            <a:ext cx="3356102" cy="2123658"/>
          </a:xfrm>
          <a:prstGeom prst="rect">
            <a:avLst/>
          </a:prstGeom>
          <a:solidFill>
            <a:srgbClr val="FFFFFF"/>
          </a:solidFill>
          <a:ln w="9525">
            <a:noFill/>
            <a:miter lim="800000"/>
            <a:headEnd/>
            <a:tailEnd/>
          </a:ln>
        </p:spPr>
        <p:txBody>
          <a:bodyPr wrap="square">
            <a:spAutoFit/>
          </a:bodyPr>
          <a:lstStyle/>
          <a:p>
            <a:r>
              <a:rPr lang="en-US" altLang="ja-JP" sz="1600" dirty="0"/>
              <a:t>Generates a  focusing/defocusing field.  The charged particles that</a:t>
            </a:r>
            <a:r>
              <a:rPr lang="en-US" altLang="ja-JP" sz="1600" dirty="0" smtClean="0"/>
              <a:t> travel </a:t>
            </a:r>
            <a:r>
              <a:rPr lang="en-US" altLang="ja-JP" sz="1600" dirty="0"/>
              <a:t>through the </a:t>
            </a:r>
            <a:r>
              <a:rPr lang="en-US" altLang="ja-JP" sz="1600" dirty="0" err="1"/>
              <a:t>quadrupole</a:t>
            </a:r>
            <a:r>
              <a:rPr lang="en-US" altLang="ja-JP" sz="1600" dirty="0"/>
              <a:t> magnet receive a focusing/</a:t>
            </a:r>
            <a:r>
              <a:rPr lang="en-US" altLang="ja-JP" sz="1600" dirty="0" smtClean="0"/>
              <a:t>defocusing force</a:t>
            </a:r>
            <a:r>
              <a:rPr lang="en-US" altLang="ja-JP" sz="1600" dirty="0"/>
              <a:t>.  The force is proportional to the distance from the magnet</a:t>
            </a:r>
            <a:r>
              <a:rPr lang="en-US" altLang="ja-JP" sz="1600" dirty="0" smtClean="0"/>
              <a:t> center. </a:t>
            </a:r>
          </a:p>
          <a:p>
            <a:r>
              <a:rPr lang="en-US" altLang="ja-JP" sz="1600" b="1" dirty="0" smtClean="0"/>
              <a:t>(</a:t>
            </a:r>
            <a:r>
              <a:rPr lang="en-US" altLang="ja-JP" sz="1600" dirty="0" smtClean="0"/>
              <a:t>no </a:t>
            </a:r>
            <a:r>
              <a:rPr lang="en-US" altLang="ja-JP" sz="1600" dirty="0"/>
              <a:t>force if the beam goes though the center)</a:t>
            </a:r>
          </a:p>
        </p:txBody>
      </p:sp>
      <p:pic>
        <p:nvPicPr>
          <p:cNvPr id="9" name="Picture 3" descr="PIC00035"/>
          <p:cNvPicPr>
            <a:picLocks noChangeAspect="1" noChangeArrowheads="1"/>
          </p:cNvPicPr>
          <p:nvPr/>
        </p:nvPicPr>
        <p:blipFill>
          <a:blip r:embed="rId4"/>
          <a:srcRect/>
          <a:stretch>
            <a:fillRect/>
          </a:stretch>
        </p:blipFill>
        <p:spPr bwMode="auto">
          <a:xfrm>
            <a:off x="4775200" y="1363380"/>
            <a:ext cx="3825748" cy="2869311"/>
          </a:xfrm>
          <a:prstGeom prst="rect">
            <a:avLst/>
          </a:prstGeom>
          <a:noFill/>
          <a:ln w="9525">
            <a:noFill/>
            <a:miter lim="800000"/>
            <a:headEnd/>
            <a:tailEnd/>
          </a:ln>
        </p:spPr>
      </p:pic>
      <p:sp>
        <p:nvSpPr>
          <p:cNvPr id="10" name="テキスト ボックス 9"/>
          <p:cNvSpPr txBox="1"/>
          <p:nvPr/>
        </p:nvSpPr>
        <p:spPr>
          <a:xfrm>
            <a:off x="839596" y="1390134"/>
            <a:ext cx="2059052" cy="369332"/>
          </a:xfrm>
          <a:prstGeom prst="rect">
            <a:avLst/>
          </a:prstGeom>
          <a:noFill/>
        </p:spPr>
        <p:txBody>
          <a:bodyPr wrap="none" rtlCol="0">
            <a:spAutoFit/>
          </a:bodyPr>
          <a:lstStyle/>
          <a:p>
            <a:r>
              <a:rPr kumimoji="1" lang="en-US" altLang="ja-JP" dirty="0" err="1" smtClean="0">
                <a:solidFill>
                  <a:schemeClr val="bg1"/>
                </a:solidFill>
              </a:rPr>
              <a:t>Quadrupole</a:t>
            </a:r>
            <a:r>
              <a:rPr kumimoji="1" lang="en-US" altLang="ja-JP" dirty="0" smtClean="0">
                <a:solidFill>
                  <a:schemeClr val="bg1"/>
                </a:solidFill>
              </a:rPr>
              <a:t> magnet</a:t>
            </a:r>
            <a:endParaRPr kumimoji="1" lang="ja-JP" altLang="en-US" dirty="0">
              <a:solidFill>
                <a:schemeClr val="bg1"/>
              </a:solidFill>
            </a:endParaRPr>
          </a:p>
        </p:txBody>
      </p:sp>
      <p:sp>
        <p:nvSpPr>
          <p:cNvPr id="11" name="テキスト ボックス 10"/>
          <p:cNvSpPr txBox="1"/>
          <p:nvPr/>
        </p:nvSpPr>
        <p:spPr>
          <a:xfrm>
            <a:off x="4954396" y="1390134"/>
            <a:ext cx="1854594" cy="369332"/>
          </a:xfrm>
          <a:prstGeom prst="rect">
            <a:avLst/>
          </a:prstGeom>
          <a:noFill/>
        </p:spPr>
        <p:txBody>
          <a:bodyPr wrap="none" rtlCol="0">
            <a:spAutoFit/>
          </a:bodyPr>
          <a:lstStyle/>
          <a:p>
            <a:r>
              <a:rPr kumimoji="1" lang="en-US" altLang="ja-JP" dirty="0" err="1" smtClean="0">
                <a:solidFill>
                  <a:schemeClr val="bg1"/>
                </a:solidFill>
              </a:rPr>
              <a:t>Sextupole</a:t>
            </a:r>
            <a:r>
              <a:rPr kumimoji="1" lang="en-US" altLang="ja-JP" dirty="0" smtClean="0">
                <a:solidFill>
                  <a:schemeClr val="bg1"/>
                </a:solidFill>
              </a:rPr>
              <a:t> magnet</a:t>
            </a:r>
            <a:endParaRPr kumimoji="1" lang="ja-JP" altLang="en-US" dirty="0">
              <a:solidFill>
                <a:schemeClr val="bg1"/>
              </a:solidFill>
            </a:endParaRPr>
          </a:p>
        </p:txBody>
      </p:sp>
      <p:sp>
        <p:nvSpPr>
          <p:cNvPr id="12" name="テキスト ボックス 11"/>
          <p:cNvSpPr txBox="1"/>
          <p:nvPr/>
        </p:nvSpPr>
        <p:spPr>
          <a:xfrm>
            <a:off x="4707140" y="4272677"/>
            <a:ext cx="3893808" cy="1323439"/>
          </a:xfrm>
          <a:prstGeom prst="rect">
            <a:avLst/>
          </a:prstGeom>
          <a:noFill/>
        </p:spPr>
        <p:txBody>
          <a:bodyPr wrap="square" rtlCol="0">
            <a:spAutoFit/>
          </a:bodyPr>
          <a:lstStyle/>
          <a:p>
            <a:r>
              <a:rPr lang="en-US" altLang="ja-JP" sz="1600" dirty="0" err="1" smtClean="0"/>
              <a:t>Sextupole</a:t>
            </a:r>
            <a:r>
              <a:rPr lang="en-US" altLang="ja-JP" sz="1600" dirty="0" smtClean="0"/>
              <a:t> fields have a focal length that is inversely proportional to the distance from the centre of the magnet.  Used for correcting the effects of focusing dependence on momentum.</a:t>
            </a:r>
            <a:endParaRPr kumimoji="1" lang="ja-JP" altLang="en-US" sz="1600"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3600" dirty="0" smtClean="0"/>
              <a:t>Basic components: </a:t>
            </a:r>
            <a:r>
              <a:rPr lang="en-US" altLang="ja-JP" sz="2000" dirty="0" smtClean="0"/>
              <a:t>Vacuum components</a:t>
            </a:r>
            <a:endParaRPr lang="ja-JP" altLang="en-US" dirty="0"/>
          </a:p>
        </p:txBody>
      </p:sp>
      <p:pic>
        <p:nvPicPr>
          <p:cNvPr id="5" name="図 4"/>
          <p:cNvPicPr>
            <a:picLocks noChangeAspect="1"/>
          </p:cNvPicPr>
          <p:nvPr/>
        </p:nvPicPr>
        <p:blipFill>
          <a:blip r:embed="rId2"/>
          <a:stretch>
            <a:fillRect/>
          </a:stretch>
        </p:blipFill>
        <p:spPr>
          <a:xfrm>
            <a:off x="241300" y="1308100"/>
            <a:ext cx="4610947" cy="3458210"/>
          </a:xfrm>
          <a:prstGeom prst="rect">
            <a:avLst/>
          </a:prstGeom>
        </p:spPr>
      </p:pic>
      <p:sp>
        <p:nvSpPr>
          <p:cNvPr id="6" name="テキスト ボックス 5"/>
          <p:cNvSpPr txBox="1"/>
          <p:nvPr/>
        </p:nvSpPr>
        <p:spPr>
          <a:xfrm>
            <a:off x="1869948" y="3364648"/>
            <a:ext cx="1587996" cy="369332"/>
          </a:xfrm>
          <a:prstGeom prst="rect">
            <a:avLst/>
          </a:prstGeom>
          <a:solidFill>
            <a:srgbClr val="FFFFFF"/>
          </a:solidFill>
        </p:spPr>
        <p:txBody>
          <a:bodyPr wrap="square" rtlCol="0">
            <a:spAutoFit/>
          </a:bodyPr>
          <a:lstStyle/>
          <a:p>
            <a:r>
              <a:rPr kumimoji="1" lang="en-US" altLang="ja-JP" dirty="0" smtClean="0"/>
              <a:t>Getter pumps</a:t>
            </a:r>
            <a:endParaRPr kumimoji="1" lang="ja-JP" altLang="en-US" dirty="0"/>
          </a:p>
        </p:txBody>
      </p:sp>
      <p:sp>
        <p:nvSpPr>
          <p:cNvPr id="7" name="テキスト ボックス 6"/>
          <p:cNvSpPr txBox="1"/>
          <p:nvPr/>
        </p:nvSpPr>
        <p:spPr>
          <a:xfrm>
            <a:off x="1156095" y="3982153"/>
            <a:ext cx="1066405" cy="369332"/>
          </a:xfrm>
          <a:prstGeom prst="rect">
            <a:avLst/>
          </a:prstGeom>
          <a:solidFill>
            <a:srgbClr val="FFFFFF"/>
          </a:solidFill>
        </p:spPr>
        <p:txBody>
          <a:bodyPr wrap="none" rtlCol="0">
            <a:spAutoFit/>
          </a:bodyPr>
          <a:lstStyle/>
          <a:p>
            <a:r>
              <a:rPr kumimoji="1" lang="en-US" altLang="ja-JP" dirty="0" smtClean="0"/>
              <a:t>ion pump</a:t>
            </a:r>
            <a:endParaRPr kumimoji="1" lang="ja-JP" altLang="en-US" dirty="0"/>
          </a:p>
        </p:txBody>
      </p:sp>
      <p:sp>
        <p:nvSpPr>
          <p:cNvPr id="8" name="テキスト ボックス 7"/>
          <p:cNvSpPr txBox="1"/>
          <p:nvPr/>
        </p:nvSpPr>
        <p:spPr>
          <a:xfrm>
            <a:off x="634504" y="1612899"/>
            <a:ext cx="1587996" cy="1200329"/>
          </a:xfrm>
          <a:prstGeom prst="rect">
            <a:avLst/>
          </a:prstGeom>
          <a:solidFill>
            <a:srgbClr val="FFFFFF"/>
          </a:solidFill>
        </p:spPr>
        <p:txBody>
          <a:bodyPr wrap="square" rtlCol="0">
            <a:spAutoFit/>
          </a:bodyPr>
          <a:lstStyle/>
          <a:p>
            <a:r>
              <a:rPr kumimoji="1" lang="en-US" altLang="ja-JP" dirty="0" smtClean="0"/>
              <a:t>Vacuum duct</a:t>
            </a:r>
          </a:p>
          <a:p>
            <a:r>
              <a:rPr lang="en-US" altLang="ja-JP" dirty="0" smtClean="0"/>
              <a:t>~10</a:t>
            </a:r>
            <a:r>
              <a:rPr lang="en-US" altLang="ja-JP" baseline="30000" dirty="0" smtClean="0"/>
              <a:t>-8 </a:t>
            </a:r>
            <a:r>
              <a:rPr lang="en-US" altLang="ja-JP" dirty="0" smtClean="0"/>
              <a:t>Pa</a:t>
            </a:r>
          </a:p>
          <a:p>
            <a:r>
              <a:rPr lang="en-US" altLang="ja-JP" dirty="0" smtClean="0"/>
              <a:t>Cu, Al, ceramics…</a:t>
            </a:r>
            <a:endParaRPr lang="ja-JP" altLang="en-US" dirty="0" smtClean="0"/>
          </a:p>
        </p:txBody>
      </p:sp>
      <p:cxnSp>
        <p:nvCxnSpPr>
          <p:cNvPr id="15" name="直線コネクタ 14"/>
          <p:cNvCxnSpPr>
            <a:stCxn id="8" idx="2"/>
          </p:cNvCxnSpPr>
          <p:nvPr/>
        </p:nvCxnSpPr>
        <p:spPr>
          <a:xfrm>
            <a:off x="1428502" y="2813228"/>
            <a:ext cx="133599" cy="171269"/>
          </a:xfrm>
          <a:prstGeom prst="line">
            <a:avLst/>
          </a:prstGeom>
          <a:ln>
            <a:solidFill>
              <a:srgbClr val="FD30BB"/>
            </a:solidFill>
          </a:ln>
        </p:spPr>
        <p:style>
          <a:lnRef idx="2">
            <a:schemeClr val="accent1"/>
          </a:lnRef>
          <a:fillRef idx="0">
            <a:schemeClr val="accent1"/>
          </a:fillRef>
          <a:effectRef idx="1">
            <a:schemeClr val="accent1"/>
          </a:effectRef>
          <a:fontRef idx="minor">
            <a:schemeClr val="tx1"/>
          </a:fontRef>
        </p:style>
      </p:cxnSp>
      <p:pic>
        <p:nvPicPr>
          <p:cNvPr id="16" name="Picture 5" descr="図3"/>
          <p:cNvPicPr>
            <a:picLocks noChangeAspect="1" noChangeArrowheads="1"/>
          </p:cNvPicPr>
          <p:nvPr/>
        </p:nvPicPr>
        <p:blipFill>
          <a:blip r:embed="rId3"/>
          <a:srcRect r="6006"/>
          <a:stretch>
            <a:fillRect/>
          </a:stretch>
        </p:blipFill>
        <p:spPr bwMode="auto">
          <a:xfrm>
            <a:off x="241300" y="4717027"/>
            <a:ext cx="2156049" cy="1639323"/>
          </a:xfrm>
          <a:prstGeom prst="rect">
            <a:avLst/>
          </a:prstGeom>
          <a:noFill/>
          <a:ln w="9525">
            <a:noFill/>
            <a:miter lim="800000"/>
            <a:headEnd/>
            <a:tailEnd/>
          </a:ln>
        </p:spPr>
      </p:pic>
      <p:pic>
        <p:nvPicPr>
          <p:cNvPr id="17" name="Picture 2" descr="C:\Users\suetsugu\Desktop\Fig_13.jpg"/>
          <p:cNvPicPr>
            <a:picLocks noChangeAspect="1" noChangeArrowheads="1"/>
          </p:cNvPicPr>
          <p:nvPr/>
        </p:nvPicPr>
        <p:blipFill>
          <a:blip r:embed="rId4"/>
          <a:srcRect/>
          <a:stretch>
            <a:fillRect/>
          </a:stretch>
        </p:blipFill>
        <p:spPr bwMode="auto">
          <a:xfrm>
            <a:off x="4852247" y="1774470"/>
            <a:ext cx="4044103" cy="4415365"/>
          </a:xfrm>
          <a:prstGeom prst="rect">
            <a:avLst/>
          </a:prstGeom>
          <a:noFill/>
          <a:ln w="9525">
            <a:noFill/>
            <a:miter lim="800000"/>
            <a:headEnd/>
            <a:tailEnd/>
          </a:ln>
        </p:spPr>
      </p:pic>
      <p:sp>
        <p:nvSpPr>
          <p:cNvPr id="18" name="テキスト ボックス 17"/>
          <p:cNvSpPr txBox="1"/>
          <p:nvPr/>
        </p:nvSpPr>
        <p:spPr>
          <a:xfrm>
            <a:off x="457200" y="5949434"/>
            <a:ext cx="1023037" cy="369332"/>
          </a:xfrm>
          <a:prstGeom prst="rect">
            <a:avLst/>
          </a:prstGeom>
          <a:solidFill>
            <a:srgbClr val="FFFFFF"/>
          </a:solidFill>
        </p:spPr>
        <p:txBody>
          <a:bodyPr wrap="none" rtlCol="0">
            <a:spAutoFit/>
          </a:bodyPr>
          <a:lstStyle/>
          <a:p>
            <a:r>
              <a:rPr kumimoji="1" lang="en-US" altLang="ja-JP" dirty="0" smtClean="0"/>
              <a:t>bellows</a:t>
            </a:r>
            <a:endParaRPr kumimoji="1" lang="ja-JP" altLang="en-US" dirty="0"/>
          </a:p>
        </p:txBody>
      </p:sp>
      <p:sp>
        <p:nvSpPr>
          <p:cNvPr id="19" name="テキスト ボックス 18"/>
          <p:cNvSpPr txBox="1"/>
          <p:nvPr/>
        </p:nvSpPr>
        <p:spPr>
          <a:xfrm>
            <a:off x="5251106" y="1428233"/>
            <a:ext cx="1152742" cy="369332"/>
          </a:xfrm>
          <a:prstGeom prst="rect">
            <a:avLst/>
          </a:prstGeom>
          <a:solidFill>
            <a:srgbClr val="FFFFFF"/>
          </a:solidFill>
        </p:spPr>
        <p:txBody>
          <a:bodyPr wrap="none" rtlCol="0">
            <a:spAutoFit/>
          </a:bodyPr>
          <a:lstStyle/>
          <a:p>
            <a:r>
              <a:rPr kumimoji="1" lang="en-US" altLang="ja-JP" dirty="0" smtClean="0"/>
              <a:t>Gate Valve</a:t>
            </a:r>
            <a:endParaRPr kumimoji="1" lang="ja-JP" altLang="en-US" dirty="0"/>
          </a:p>
        </p:txBody>
      </p:sp>
      <p:pic>
        <p:nvPicPr>
          <p:cNvPr id="20" name="Picture 5" descr="MO_Fig4"/>
          <p:cNvPicPr>
            <a:picLocks noChangeAspect="1" noChangeArrowheads="1"/>
          </p:cNvPicPr>
          <p:nvPr/>
        </p:nvPicPr>
        <p:blipFill>
          <a:blip r:embed="rId5"/>
          <a:srcRect/>
          <a:stretch>
            <a:fillRect/>
          </a:stretch>
        </p:blipFill>
        <p:spPr bwMode="auto">
          <a:xfrm>
            <a:off x="2397349" y="3733980"/>
            <a:ext cx="2454898" cy="2584786"/>
          </a:xfrm>
          <a:prstGeom prst="rect">
            <a:avLst/>
          </a:prstGeom>
          <a:noFill/>
          <a:ln w="9525">
            <a:noFill/>
            <a:miter lim="800000"/>
            <a:headEnd/>
            <a:tailEnd/>
          </a:ln>
        </p:spPr>
      </p:pic>
      <p:sp>
        <p:nvSpPr>
          <p:cNvPr id="21" name="テキスト ボックス 20"/>
          <p:cNvSpPr txBox="1"/>
          <p:nvPr/>
        </p:nvSpPr>
        <p:spPr>
          <a:xfrm>
            <a:off x="2898648" y="5015468"/>
            <a:ext cx="1620957" cy="369332"/>
          </a:xfrm>
          <a:prstGeom prst="rect">
            <a:avLst/>
          </a:prstGeom>
          <a:noFill/>
        </p:spPr>
        <p:txBody>
          <a:bodyPr wrap="none" rtlCol="0">
            <a:spAutoFit/>
          </a:bodyPr>
          <a:lstStyle/>
          <a:p>
            <a:r>
              <a:rPr kumimoji="1" lang="en-US" altLang="ja-JP" dirty="0" smtClean="0"/>
              <a:t>Flange &amp; gasket</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3600" dirty="0" smtClean="0"/>
              <a:t>Basic components: </a:t>
            </a:r>
            <a:r>
              <a:rPr lang="en-US" altLang="ja-JP" sz="2000" dirty="0" smtClean="0"/>
              <a:t>RF cavities</a:t>
            </a:r>
            <a:endParaRPr lang="ja-JP" altLang="en-US" dirty="0"/>
          </a:p>
        </p:txBody>
      </p:sp>
      <p:pic>
        <p:nvPicPr>
          <p:cNvPr id="5" name="図 4"/>
          <p:cNvPicPr>
            <a:picLocks noChangeAspect="1"/>
          </p:cNvPicPr>
          <p:nvPr/>
        </p:nvPicPr>
        <p:blipFill>
          <a:blip r:embed="rId2"/>
          <a:stretch>
            <a:fillRect/>
          </a:stretch>
        </p:blipFill>
        <p:spPr>
          <a:xfrm>
            <a:off x="457200" y="1184097"/>
            <a:ext cx="3365500" cy="2540000"/>
          </a:xfrm>
          <a:prstGeom prst="rect">
            <a:avLst/>
          </a:prstGeom>
        </p:spPr>
      </p:pic>
      <p:sp>
        <p:nvSpPr>
          <p:cNvPr id="6" name="テキスト ボックス 5"/>
          <p:cNvSpPr txBox="1"/>
          <p:nvPr/>
        </p:nvSpPr>
        <p:spPr>
          <a:xfrm>
            <a:off x="457200" y="3898902"/>
            <a:ext cx="3062110" cy="2215992"/>
          </a:xfrm>
          <a:prstGeom prst="rect">
            <a:avLst/>
          </a:prstGeom>
          <a:noFill/>
        </p:spPr>
        <p:txBody>
          <a:bodyPr wrap="square" rtlCol="0">
            <a:spAutoFit/>
          </a:bodyPr>
          <a:lstStyle/>
          <a:p>
            <a:r>
              <a:rPr kumimoji="1" lang="en-US" altLang="ja-JP" dirty="0" smtClean="0"/>
              <a:t>SAGA-Light Source RF cavity</a:t>
            </a:r>
          </a:p>
          <a:p>
            <a:r>
              <a:rPr lang="en-US" altLang="ja-JP" dirty="0" smtClean="0"/>
              <a:t>499.8 MHz</a:t>
            </a:r>
          </a:p>
          <a:p>
            <a:r>
              <a:rPr kumimoji="1" lang="en-US" altLang="ja-JP" dirty="0" smtClean="0"/>
              <a:t>500 kV, 90kW</a:t>
            </a:r>
            <a:endParaRPr lang="en-US" altLang="ja-JP" dirty="0" smtClean="0"/>
          </a:p>
          <a:p>
            <a:r>
              <a:rPr kumimoji="1" lang="en-US" altLang="ja-JP" sz="1400" dirty="0" smtClean="0">
                <a:solidFill>
                  <a:srgbClr val="3366FF"/>
                </a:solidFill>
              </a:rPr>
              <a:t>Load</a:t>
            </a:r>
          </a:p>
          <a:p>
            <a:r>
              <a:rPr lang="en-US" altLang="ja-JP" sz="1400" dirty="0" smtClean="0">
                <a:solidFill>
                  <a:srgbClr val="3366FF"/>
                </a:solidFill>
              </a:rPr>
              <a:t>SR loss 	31.8 kW</a:t>
            </a:r>
          </a:p>
          <a:p>
            <a:r>
              <a:rPr kumimoji="1" lang="en-US" altLang="ja-JP" sz="1400" dirty="0" smtClean="0">
                <a:solidFill>
                  <a:srgbClr val="3366FF"/>
                </a:solidFill>
              </a:rPr>
              <a:t>Wiggler	10.2 kW</a:t>
            </a:r>
          </a:p>
          <a:p>
            <a:r>
              <a:rPr lang="en-US" altLang="ja-JP" sz="1400" dirty="0" smtClean="0">
                <a:solidFill>
                  <a:srgbClr val="3366FF"/>
                </a:solidFill>
              </a:rPr>
              <a:t>Wall loss	35.7 kW</a:t>
            </a:r>
          </a:p>
          <a:p>
            <a:r>
              <a:rPr kumimoji="1" lang="en-US" altLang="ja-JP" sz="1400" dirty="0" smtClean="0">
                <a:solidFill>
                  <a:srgbClr val="3366FF"/>
                </a:solidFill>
              </a:rPr>
              <a:t>Other	7.8 kW</a:t>
            </a:r>
          </a:p>
          <a:p>
            <a:r>
              <a:rPr lang="en-US" altLang="ja-JP" sz="1400" dirty="0" smtClean="0">
                <a:solidFill>
                  <a:srgbClr val="3366FF"/>
                </a:solidFill>
              </a:rPr>
              <a:t>Total 	85.5 kW</a:t>
            </a:r>
            <a:endParaRPr kumimoji="1" lang="en-US" altLang="ja-JP" dirty="0" smtClean="0">
              <a:solidFill>
                <a:srgbClr val="3366FF"/>
              </a:solidFill>
            </a:endParaRPr>
          </a:p>
        </p:txBody>
      </p:sp>
      <p:pic>
        <p:nvPicPr>
          <p:cNvPr id="7" name="図 6"/>
          <p:cNvPicPr>
            <a:picLocks noChangeAspect="1"/>
          </p:cNvPicPr>
          <p:nvPr/>
        </p:nvPicPr>
        <p:blipFill>
          <a:blip r:embed="rId3"/>
          <a:stretch>
            <a:fillRect/>
          </a:stretch>
        </p:blipFill>
        <p:spPr>
          <a:xfrm>
            <a:off x="3519310" y="1143000"/>
            <a:ext cx="5624690" cy="2530137"/>
          </a:xfrm>
          <a:prstGeom prst="rect">
            <a:avLst/>
          </a:prstGeom>
        </p:spPr>
      </p:pic>
      <p:sp>
        <p:nvSpPr>
          <p:cNvPr id="8" name="テキスト ボックス 7"/>
          <p:cNvSpPr txBox="1"/>
          <p:nvPr/>
        </p:nvSpPr>
        <p:spPr>
          <a:xfrm>
            <a:off x="4410660" y="1184097"/>
            <a:ext cx="3579976" cy="369332"/>
          </a:xfrm>
          <a:prstGeom prst="rect">
            <a:avLst/>
          </a:prstGeom>
          <a:noFill/>
        </p:spPr>
        <p:txBody>
          <a:bodyPr wrap="none" rtlCol="0">
            <a:spAutoFit/>
          </a:bodyPr>
          <a:lstStyle/>
          <a:p>
            <a:r>
              <a:rPr kumimoji="1" lang="en-US" altLang="ja-JP" dirty="0" smtClean="0"/>
              <a:t>R&amp;D Superconducting cavity for ILC</a:t>
            </a:r>
            <a:endParaRPr kumimoji="1" lang="ja-JP" altLang="en-US" dirty="0"/>
          </a:p>
        </p:txBody>
      </p:sp>
      <p:sp>
        <p:nvSpPr>
          <p:cNvPr id="9" name="テキスト ボックス 8"/>
          <p:cNvSpPr txBox="1"/>
          <p:nvPr/>
        </p:nvSpPr>
        <p:spPr>
          <a:xfrm>
            <a:off x="423591" y="6079351"/>
            <a:ext cx="3095719" cy="276999"/>
          </a:xfrm>
          <a:prstGeom prst="rect">
            <a:avLst/>
          </a:prstGeom>
          <a:noFill/>
        </p:spPr>
        <p:txBody>
          <a:bodyPr wrap="none" rtlCol="0">
            <a:spAutoFit/>
          </a:bodyPr>
          <a:lstStyle/>
          <a:p>
            <a:r>
              <a:rPr lang="en-US" altLang="ja-JP" sz="1200" dirty="0" smtClean="0">
                <a:solidFill>
                  <a:schemeClr val="tx2"/>
                </a:solidFill>
              </a:rPr>
              <a:t>lam29.lebra.nihon-u.ac.jp/WebPublish/4P31.pdf</a:t>
            </a:r>
            <a:endParaRPr kumimoji="1" lang="ja-JP" altLang="en-US" sz="1200" dirty="0">
              <a:solidFill>
                <a:schemeClr val="tx2"/>
              </a:solidFill>
            </a:endParaRPr>
          </a:p>
        </p:txBody>
      </p:sp>
      <p:pic>
        <p:nvPicPr>
          <p:cNvPr id="10" name="図 9"/>
          <p:cNvPicPr>
            <a:picLocks noChangeAspect="1"/>
          </p:cNvPicPr>
          <p:nvPr/>
        </p:nvPicPr>
        <p:blipFill>
          <a:blip r:embed="rId4"/>
          <a:stretch>
            <a:fillRect/>
          </a:stretch>
        </p:blipFill>
        <p:spPr>
          <a:xfrm>
            <a:off x="4587748" y="3615886"/>
            <a:ext cx="3632200" cy="27404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3600" dirty="0" smtClean="0"/>
              <a:t>Basic components: </a:t>
            </a:r>
            <a:r>
              <a:rPr lang="en-US" altLang="ja-JP" sz="2000" dirty="0" smtClean="0"/>
              <a:t>RF cavities</a:t>
            </a:r>
            <a:endParaRPr lang="ja-JP" altLang="en-US" dirty="0"/>
          </a:p>
        </p:txBody>
      </p:sp>
      <p:pic>
        <p:nvPicPr>
          <p:cNvPr id="11" name="図 10"/>
          <p:cNvPicPr>
            <a:picLocks noChangeAspect="1"/>
          </p:cNvPicPr>
          <p:nvPr/>
        </p:nvPicPr>
        <p:blipFill>
          <a:blip r:embed="rId2"/>
          <a:stretch>
            <a:fillRect/>
          </a:stretch>
        </p:blipFill>
        <p:spPr>
          <a:xfrm>
            <a:off x="266700" y="1442561"/>
            <a:ext cx="4194175" cy="3222681"/>
          </a:xfrm>
          <a:prstGeom prst="rect">
            <a:avLst/>
          </a:prstGeom>
        </p:spPr>
      </p:pic>
      <p:pic>
        <p:nvPicPr>
          <p:cNvPr id="12" name="図 11"/>
          <p:cNvPicPr>
            <a:picLocks noChangeAspect="1"/>
          </p:cNvPicPr>
          <p:nvPr/>
        </p:nvPicPr>
        <p:blipFill>
          <a:blip r:embed="rId3"/>
          <a:stretch>
            <a:fillRect/>
          </a:stretch>
        </p:blipFill>
        <p:spPr>
          <a:xfrm>
            <a:off x="4460587" y="1442561"/>
            <a:ext cx="4673888" cy="3222681"/>
          </a:xfrm>
          <a:prstGeom prst="rect">
            <a:avLst/>
          </a:prstGeom>
        </p:spPr>
      </p:pic>
      <p:sp>
        <p:nvSpPr>
          <p:cNvPr id="13" name="テキスト ボックス 12"/>
          <p:cNvSpPr txBox="1"/>
          <p:nvPr/>
        </p:nvSpPr>
        <p:spPr>
          <a:xfrm>
            <a:off x="5889625" y="4740959"/>
            <a:ext cx="1448271" cy="646331"/>
          </a:xfrm>
          <a:prstGeom prst="rect">
            <a:avLst/>
          </a:prstGeom>
          <a:noFill/>
        </p:spPr>
        <p:txBody>
          <a:bodyPr wrap="none" rtlCol="0">
            <a:spAutoFit/>
          </a:bodyPr>
          <a:lstStyle/>
          <a:p>
            <a:r>
              <a:rPr lang="en-US" altLang="ja-JP" dirty="0" smtClean="0"/>
              <a:t>Pillbox cavity</a:t>
            </a:r>
            <a:endParaRPr kumimoji="1" lang="en-US" altLang="ja-JP" dirty="0" smtClean="0"/>
          </a:p>
          <a:p>
            <a:r>
              <a:rPr kumimoji="1" lang="en-US" altLang="ja-JP" dirty="0" smtClean="0"/>
              <a:t>TM010 mode</a:t>
            </a:r>
            <a:endParaRPr kumimoji="1" lang="ja-JP" altLang="en-US" dirty="0"/>
          </a:p>
        </p:txBody>
      </p:sp>
    </p:spTree>
    <p:extLst>
      <p:ext uri="{BB962C8B-B14F-4D97-AF65-F5344CB8AC3E}">
        <p14:creationId xmlns:p14="http://schemas.microsoft.com/office/powerpoint/2010/main" val="351451577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4" y="107576"/>
            <a:ext cx="8594725" cy="993091"/>
          </a:xfrm>
        </p:spPr>
        <p:txBody>
          <a:bodyPr>
            <a:normAutofit/>
          </a:bodyPr>
          <a:lstStyle/>
          <a:p>
            <a:r>
              <a:rPr lang="en-US" altLang="ja-JP" sz="2800" dirty="0" smtClean="0"/>
              <a:t>Alternating Gradient Synchrotron </a:t>
            </a:r>
            <a:r>
              <a:rPr lang="en-US" altLang="ja-JP" sz="2667" dirty="0" smtClean="0"/>
              <a:t>(Brookhaven)</a:t>
            </a:r>
            <a:endParaRPr lang="ja-JP" altLang="en-US" sz="2800" dirty="0"/>
          </a:p>
        </p:txBody>
      </p:sp>
      <p:sp>
        <p:nvSpPr>
          <p:cNvPr id="3" name="フッター プレースホルダ 2"/>
          <p:cNvSpPr>
            <a:spLocks noGrp="1"/>
          </p:cNvSpPr>
          <p:nvPr>
            <p:ph type="ftr" sz="quarter" idx="11"/>
          </p:nvPr>
        </p:nvSpPr>
        <p:spPr>
          <a:xfrm>
            <a:off x="144929" y="5919132"/>
            <a:ext cx="4840941" cy="365125"/>
          </a:xfrm>
        </p:spPr>
        <p:txBody>
          <a:bodyPr/>
          <a:lstStyle/>
          <a:p>
            <a:r>
              <a:rPr lang="en-US" altLang="ja-JP" dirty="0" smtClean="0">
                <a:solidFill>
                  <a:srgbClr val="000000"/>
                </a:solidFill>
              </a:rPr>
              <a:t>http://www.bnl.gov/bnlweb/history/nobel/nobel_76.asp</a:t>
            </a:r>
            <a:endParaRPr lang="ja-JP" altLang="en-US" dirty="0">
              <a:solidFill>
                <a:srgbClr val="000000"/>
              </a:solidFill>
            </a:endParaRPr>
          </a:p>
        </p:txBody>
      </p:sp>
      <p:pic>
        <p:nvPicPr>
          <p:cNvPr id="4" name="図 3"/>
          <p:cNvPicPr>
            <a:picLocks noChangeAspect="1"/>
          </p:cNvPicPr>
          <p:nvPr/>
        </p:nvPicPr>
        <p:blipFill>
          <a:blip r:embed="rId3"/>
          <a:stretch>
            <a:fillRect/>
          </a:stretch>
        </p:blipFill>
        <p:spPr>
          <a:xfrm>
            <a:off x="0" y="1558616"/>
            <a:ext cx="6356475" cy="3780549"/>
          </a:xfrm>
          <a:prstGeom prst="rect">
            <a:avLst/>
          </a:prstGeom>
        </p:spPr>
      </p:pic>
      <p:graphicFrame>
        <p:nvGraphicFramePr>
          <p:cNvPr id="7" name="オブジェクト 6"/>
          <p:cNvGraphicFramePr>
            <a:graphicFrameLocks noChangeAspect="1"/>
          </p:cNvGraphicFramePr>
          <p:nvPr/>
        </p:nvGraphicFramePr>
        <p:xfrm>
          <a:off x="2565400" y="5005073"/>
          <a:ext cx="3194132" cy="334092"/>
        </p:xfrm>
        <a:graphic>
          <a:graphicData uri="http://schemas.openxmlformats.org/presentationml/2006/ole">
            <mc:AlternateContent xmlns:mc="http://schemas.openxmlformats.org/markup-compatibility/2006">
              <mc:Choice xmlns:v="urn:schemas-microsoft-com:vml" Requires="v">
                <p:oleObj spid="_x0000_s61643" name="数式" r:id="rId4" imgW="1574800" imgH="177800" progId="Equation.3">
                  <p:embed/>
                </p:oleObj>
              </mc:Choice>
              <mc:Fallback>
                <p:oleObj name="数式" r:id="rId4" imgW="1574800" imgH="177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5400" y="5005073"/>
                        <a:ext cx="3194132" cy="3340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テキスト ボックス 7"/>
          <p:cNvSpPr txBox="1"/>
          <p:nvPr/>
        </p:nvSpPr>
        <p:spPr>
          <a:xfrm>
            <a:off x="1141770" y="5370968"/>
            <a:ext cx="4903907" cy="461665"/>
          </a:xfrm>
          <a:prstGeom prst="rect">
            <a:avLst/>
          </a:prstGeom>
          <a:noFill/>
        </p:spPr>
        <p:txBody>
          <a:bodyPr wrap="none" rtlCol="0">
            <a:spAutoFit/>
          </a:bodyPr>
          <a:lstStyle/>
          <a:p>
            <a:r>
              <a:rPr kumimoji="1" lang="en-US" altLang="ja-JP" sz="2400" dirty="0" smtClean="0"/>
              <a:t>28 </a:t>
            </a:r>
            <a:r>
              <a:rPr kumimoji="1" lang="en-US" altLang="ja-JP" sz="2400" dirty="0" err="1" smtClean="0"/>
              <a:t>GeV</a:t>
            </a:r>
            <a:r>
              <a:rPr kumimoji="1" lang="en-US" altLang="ja-JP" sz="2400" dirty="0" smtClean="0"/>
              <a:t> protons on a beryllium target</a:t>
            </a:r>
            <a:endParaRPr kumimoji="1" lang="ja-JP" altLang="en-US" sz="2400" dirty="0"/>
          </a:p>
        </p:txBody>
      </p:sp>
      <p:sp>
        <p:nvSpPr>
          <p:cNvPr id="10" name="テキスト ボックス 9"/>
          <p:cNvSpPr txBox="1"/>
          <p:nvPr/>
        </p:nvSpPr>
        <p:spPr>
          <a:xfrm>
            <a:off x="0" y="43934"/>
            <a:ext cx="2643572" cy="369332"/>
          </a:xfrm>
          <a:prstGeom prst="rect">
            <a:avLst/>
          </a:prstGeom>
          <a:noFill/>
        </p:spPr>
        <p:txBody>
          <a:bodyPr wrap="none" rtlCol="0">
            <a:spAutoFit/>
          </a:bodyPr>
          <a:lstStyle/>
          <a:p>
            <a:r>
              <a:rPr kumimoji="1" lang="en-US" altLang="ja-JP" dirty="0" smtClean="0">
                <a:solidFill>
                  <a:schemeClr val="accent1"/>
                </a:solidFill>
              </a:rPr>
              <a:t>Key word (3) Strong focus</a:t>
            </a:r>
            <a:endParaRPr kumimoji="1" lang="ja-JP" altLang="en-US" dirty="0">
              <a:solidFill>
                <a:schemeClr val="accent1"/>
              </a:solidFill>
            </a:endParaRPr>
          </a:p>
        </p:txBody>
      </p:sp>
      <p:pic>
        <p:nvPicPr>
          <p:cNvPr id="6" name="図 5"/>
          <p:cNvPicPr>
            <a:picLocks noChangeAspect="1"/>
          </p:cNvPicPr>
          <p:nvPr/>
        </p:nvPicPr>
        <p:blipFill>
          <a:blip r:embed="rId6"/>
          <a:stretch>
            <a:fillRect/>
          </a:stretch>
        </p:blipFill>
        <p:spPr>
          <a:xfrm>
            <a:off x="5759532" y="3110098"/>
            <a:ext cx="3384468" cy="3747901"/>
          </a:xfrm>
          <a:prstGeom prst="rect">
            <a:avLst/>
          </a:prstGeom>
        </p:spPr>
      </p:pic>
      <p:pic>
        <p:nvPicPr>
          <p:cNvPr id="5" name="図 4"/>
          <p:cNvPicPr>
            <a:picLocks noChangeAspect="1"/>
          </p:cNvPicPr>
          <p:nvPr/>
        </p:nvPicPr>
        <p:blipFill>
          <a:blip r:embed="rId7"/>
          <a:stretch>
            <a:fillRect/>
          </a:stretch>
        </p:blipFill>
        <p:spPr>
          <a:xfrm>
            <a:off x="6356475" y="1352241"/>
            <a:ext cx="889000" cy="68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6" name="タイトル 2"/>
          <p:cNvSpPr txBox="1">
            <a:spLocks/>
          </p:cNvSpPr>
          <p:nvPr/>
        </p:nvSpPr>
        <p:spPr>
          <a:xfrm>
            <a:off x="457200" y="230400"/>
            <a:ext cx="8137525" cy="971924"/>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Synchrotron </a:t>
            </a:r>
            <a:r>
              <a:rPr lang="en-US" altLang="ja-JP" sz="3600" dirty="0" smtClean="0">
                <a:solidFill>
                  <a:schemeClr val="tx2"/>
                </a:solidFill>
                <a:latin typeface="+mj-lt"/>
                <a:ea typeface="+mj-ea"/>
                <a:cs typeface="+mj-cs"/>
              </a:rPr>
              <a:t>radiation</a:t>
            </a: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a:t>
            </a:r>
            <a:endParaRPr kumimoji="1" lang="ja-JP" altLang="en-US" sz="2222" b="0" i="0" u="none" strike="noStrike" kern="1200" cap="none" spc="0" normalizeH="0" baseline="0" noProof="0" dirty="0">
              <a:ln>
                <a:noFill/>
              </a:ln>
              <a:solidFill>
                <a:schemeClr val="tx2"/>
              </a:solidFill>
              <a:effectLst/>
              <a:uLnTx/>
              <a:uFillTx/>
              <a:latin typeface="+mj-lt"/>
              <a:ea typeface="+mj-ea"/>
              <a:cs typeface="+mj-cs"/>
            </a:endParaRPr>
          </a:p>
        </p:txBody>
      </p:sp>
      <p:sp>
        <p:nvSpPr>
          <p:cNvPr id="9" name="テキスト ボックス 8"/>
          <p:cNvSpPr txBox="1"/>
          <p:nvPr/>
        </p:nvSpPr>
        <p:spPr>
          <a:xfrm>
            <a:off x="457200" y="1202324"/>
            <a:ext cx="8420100" cy="1938992"/>
          </a:xfrm>
          <a:prstGeom prst="rect">
            <a:avLst/>
          </a:prstGeom>
          <a:noFill/>
        </p:spPr>
        <p:txBody>
          <a:bodyPr wrap="square" rtlCol="0">
            <a:spAutoFit/>
          </a:bodyPr>
          <a:lstStyle/>
          <a:p>
            <a:pPr>
              <a:buFont typeface="Arial"/>
              <a:buChar char="•"/>
            </a:pPr>
            <a:r>
              <a:rPr lang="en-US" altLang="ja-JP" sz="2400" dirty="0" smtClean="0"/>
              <a:t>Synchrotron radiation (SR) is emitted from a charged particle traveling near the speed of light when its path is bent by a magnetic field.  As it was first observed in a synchrotron in 1947,</a:t>
            </a:r>
          </a:p>
          <a:p>
            <a:r>
              <a:rPr lang="en-US" altLang="ja-JP" sz="2400" dirty="0" smtClean="0"/>
              <a:t>it was named "synchrotron radiation".</a:t>
            </a:r>
          </a:p>
          <a:p>
            <a:pPr>
              <a:buFont typeface="Arial"/>
              <a:buChar char="•"/>
            </a:pPr>
            <a:r>
              <a:rPr lang="en-US" altLang="ja-JP" sz="2400" dirty="0" smtClean="0"/>
              <a:t>Synchrotron radiation is emitted in a continuous spectrum.</a:t>
            </a:r>
          </a:p>
        </p:txBody>
      </p:sp>
      <p:pic>
        <p:nvPicPr>
          <p:cNvPr id="14" name="図 13"/>
          <p:cNvPicPr>
            <a:picLocks noChangeAspect="1"/>
          </p:cNvPicPr>
          <p:nvPr/>
        </p:nvPicPr>
        <p:blipFill>
          <a:blip r:embed="rId2"/>
          <a:stretch>
            <a:fillRect/>
          </a:stretch>
        </p:blipFill>
        <p:spPr>
          <a:xfrm>
            <a:off x="5073649" y="4214546"/>
            <a:ext cx="2971800" cy="1371600"/>
          </a:xfrm>
          <a:prstGeom prst="rect">
            <a:avLst/>
          </a:prstGeom>
        </p:spPr>
      </p:pic>
      <p:sp>
        <p:nvSpPr>
          <p:cNvPr id="15" name="正方形/長方形 14"/>
          <p:cNvSpPr/>
          <p:nvPr/>
        </p:nvSpPr>
        <p:spPr>
          <a:xfrm>
            <a:off x="4438360" y="5663089"/>
            <a:ext cx="4156365" cy="461665"/>
          </a:xfrm>
          <a:prstGeom prst="rect">
            <a:avLst/>
          </a:prstGeom>
        </p:spPr>
        <p:txBody>
          <a:bodyPr wrap="square">
            <a:spAutoFit/>
          </a:bodyPr>
          <a:lstStyle/>
          <a:p>
            <a:r>
              <a:rPr lang="en-US" altLang="ja-JP" sz="1200" dirty="0" smtClean="0">
                <a:solidFill>
                  <a:schemeClr val="tx2"/>
                </a:solidFill>
              </a:rPr>
              <a:t>http://www.spring8.or.jp/en/news_publications/publications/sp8_brochure/sr.html/publicdocument_view</a:t>
            </a:r>
            <a:endParaRPr lang="ja-JP" altLang="en-US" sz="1200" dirty="0">
              <a:solidFill>
                <a:schemeClr val="tx2"/>
              </a:solidFill>
            </a:endParaRPr>
          </a:p>
        </p:txBody>
      </p:sp>
      <p:pic>
        <p:nvPicPr>
          <p:cNvPr id="17" name="図 16"/>
          <p:cNvPicPr>
            <a:picLocks noChangeAspect="1"/>
          </p:cNvPicPr>
          <p:nvPr/>
        </p:nvPicPr>
        <p:blipFill>
          <a:blip r:embed="rId3"/>
          <a:stretch>
            <a:fillRect/>
          </a:stretch>
        </p:blipFill>
        <p:spPr>
          <a:xfrm>
            <a:off x="581024" y="4087498"/>
            <a:ext cx="3136900" cy="1882140"/>
          </a:xfrm>
          <a:prstGeom prst="rect">
            <a:avLst/>
          </a:prstGeom>
        </p:spPr>
      </p:pic>
      <p:sp>
        <p:nvSpPr>
          <p:cNvPr id="19" name="テキスト ボックス 18"/>
          <p:cNvSpPr txBox="1"/>
          <p:nvPr/>
        </p:nvSpPr>
        <p:spPr>
          <a:xfrm>
            <a:off x="764125" y="3875992"/>
            <a:ext cx="1610337" cy="400110"/>
          </a:xfrm>
          <a:prstGeom prst="rect">
            <a:avLst/>
          </a:prstGeom>
          <a:solidFill>
            <a:srgbClr val="FFFFFF"/>
          </a:solidFill>
        </p:spPr>
        <p:txBody>
          <a:bodyPr wrap="none" rtlCol="0">
            <a:spAutoFit/>
          </a:bodyPr>
          <a:lstStyle/>
          <a:p>
            <a:r>
              <a:rPr kumimoji="1" lang="en-US" altLang="ja-JP" sz="2000" dirty="0" smtClean="0"/>
              <a:t>Magnetic field</a:t>
            </a:r>
            <a:endParaRPr kumimoji="1" lang="ja-JP" altLang="en-US" sz="2000" dirty="0"/>
          </a:p>
        </p:txBody>
      </p:sp>
      <p:sp>
        <p:nvSpPr>
          <p:cNvPr id="20" name="テキスト ボックス 19"/>
          <p:cNvSpPr txBox="1"/>
          <p:nvPr/>
        </p:nvSpPr>
        <p:spPr>
          <a:xfrm>
            <a:off x="2433083" y="4562599"/>
            <a:ext cx="2460429" cy="400110"/>
          </a:xfrm>
          <a:prstGeom prst="rect">
            <a:avLst/>
          </a:prstGeom>
          <a:solidFill>
            <a:srgbClr val="FFFFFF"/>
          </a:solidFill>
        </p:spPr>
        <p:txBody>
          <a:bodyPr wrap="none" rtlCol="0">
            <a:spAutoFit/>
          </a:bodyPr>
          <a:lstStyle/>
          <a:p>
            <a:r>
              <a:rPr lang="en-US" altLang="ja-JP" sz="2000" dirty="0" smtClean="0"/>
              <a:t>Synchrotron radiation</a:t>
            </a:r>
            <a:endParaRPr kumimoji="1" lang="ja-JP" altLang="en-US" sz="2000" dirty="0"/>
          </a:p>
        </p:txBody>
      </p:sp>
      <p:sp>
        <p:nvSpPr>
          <p:cNvPr id="21" name="テキスト ボックス 20"/>
          <p:cNvSpPr txBox="1"/>
          <p:nvPr/>
        </p:nvSpPr>
        <p:spPr>
          <a:xfrm>
            <a:off x="2089328" y="5493812"/>
            <a:ext cx="1917287" cy="400110"/>
          </a:xfrm>
          <a:prstGeom prst="rect">
            <a:avLst/>
          </a:prstGeom>
          <a:solidFill>
            <a:srgbClr val="FFFFFF"/>
          </a:solidFill>
        </p:spPr>
        <p:txBody>
          <a:bodyPr wrap="none" rtlCol="0">
            <a:spAutoFit/>
          </a:bodyPr>
          <a:lstStyle/>
          <a:p>
            <a:r>
              <a:rPr kumimoji="1" lang="en-US" altLang="ja-JP" sz="2000" dirty="0" smtClean="0"/>
              <a:t>Charged particle</a:t>
            </a:r>
            <a:endParaRPr kumimoji="1" lang="ja-JP" altLang="en-US" sz="2000" dirty="0"/>
          </a:p>
        </p:txBody>
      </p:sp>
      <p:sp>
        <p:nvSpPr>
          <p:cNvPr id="22" name="正方形/長方形 21"/>
          <p:cNvSpPr/>
          <p:nvPr/>
        </p:nvSpPr>
        <p:spPr>
          <a:xfrm>
            <a:off x="1792004" y="4286080"/>
            <a:ext cx="594648" cy="2461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6" name="タイトル 2"/>
          <p:cNvSpPr txBox="1">
            <a:spLocks/>
          </p:cNvSpPr>
          <p:nvPr/>
        </p:nvSpPr>
        <p:spPr>
          <a:xfrm>
            <a:off x="457200" y="230400"/>
            <a:ext cx="8458200" cy="971924"/>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Synchrotron </a:t>
            </a:r>
            <a:r>
              <a:rPr lang="en-US" altLang="ja-JP" sz="3600" dirty="0" smtClean="0">
                <a:solidFill>
                  <a:schemeClr val="tx2"/>
                </a:solidFill>
                <a:latin typeface="+mj-lt"/>
                <a:ea typeface="+mj-ea"/>
                <a:cs typeface="+mj-cs"/>
              </a:rPr>
              <a:t>radiation</a:t>
            </a: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 </a:t>
            </a:r>
            <a:r>
              <a:rPr kumimoji="1" lang="en-US" altLang="ja-JP" sz="1600" b="0" i="0" u="none" strike="noStrike" kern="1200" cap="none" spc="0" normalizeH="0" baseline="0" noProof="0" dirty="0" smtClean="0">
                <a:ln>
                  <a:noFill/>
                </a:ln>
                <a:solidFill>
                  <a:schemeClr val="tx2"/>
                </a:solidFill>
                <a:effectLst/>
                <a:uLnTx/>
                <a:uFillTx/>
                <a:latin typeface="+mj-lt"/>
                <a:ea typeface="+mj-ea"/>
                <a:cs typeface="+mj-cs"/>
              </a:rPr>
              <a:t>lighter</a:t>
            </a:r>
            <a:r>
              <a:rPr kumimoji="1" lang="en-US" altLang="ja-JP" sz="1600" b="0" i="0" u="none" strike="noStrike" kern="1200" cap="none" spc="0" normalizeH="0" noProof="0" dirty="0" smtClean="0">
                <a:ln>
                  <a:noFill/>
                </a:ln>
                <a:solidFill>
                  <a:schemeClr val="tx2"/>
                </a:solidFill>
                <a:effectLst/>
                <a:uLnTx/>
                <a:uFillTx/>
                <a:latin typeface="+mj-lt"/>
                <a:ea typeface="+mj-ea"/>
                <a:cs typeface="+mj-cs"/>
              </a:rPr>
              <a:t> particles suffer more.</a:t>
            </a:r>
            <a:endParaRPr kumimoji="1" lang="ja-JP" alt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テキスト ボックス 12"/>
          <p:cNvSpPr txBox="1"/>
          <p:nvPr/>
        </p:nvSpPr>
        <p:spPr>
          <a:xfrm>
            <a:off x="457200" y="1288990"/>
            <a:ext cx="8214043" cy="2585323"/>
          </a:xfrm>
          <a:prstGeom prst="rect">
            <a:avLst/>
          </a:prstGeom>
          <a:noFill/>
        </p:spPr>
        <p:txBody>
          <a:bodyPr wrap="none" rtlCol="0">
            <a:spAutoFit/>
          </a:bodyPr>
          <a:lstStyle/>
          <a:p>
            <a:r>
              <a:rPr kumimoji="1" lang="en-US" altLang="ja-JP" dirty="0" smtClean="0"/>
              <a:t>SR is an electric dipole </a:t>
            </a:r>
            <a:r>
              <a:rPr lang="en-US" altLang="ja-JP" dirty="0" smtClean="0"/>
              <a:t>radiation from a charged particle in acceleration</a:t>
            </a:r>
          </a:p>
          <a:p>
            <a:endParaRPr lang="en-US" altLang="ja-JP" dirty="0" smtClean="0"/>
          </a:p>
          <a:p>
            <a:r>
              <a:rPr lang="en-US" altLang="ja-JP" dirty="0" smtClean="0"/>
              <a:t>Radiation power in the rest frame is given by </a:t>
            </a:r>
          </a:p>
          <a:p>
            <a:r>
              <a:rPr lang="en-US" altLang="ja-JP" dirty="0" err="1" smtClean="0"/>
              <a:t>Larmor’s</a:t>
            </a:r>
            <a:r>
              <a:rPr lang="en-US" altLang="ja-JP" dirty="0" smtClean="0"/>
              <a:t> formula: </a:t>
            </a:r>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p:txBody>
      </p:sp>
      <p:graphicFrame>
        <p:nvGraphicFramePr>
          <p:cNvPr id="16" name="オブジェクト 15"/>
          <p:cNvGraphicFramePr>
            <a:graphicFrameLocks noChangeAspect="1"/>
          </p:cNvGraphicFramePr>
          <p:nvPr>
            <p:extLst>
              <p:ext uri="{D42A27DB-BD31-4B8C-83A1-F6EECF244321}">
                <p14:modId xmlns:p14="http://schemas.microsoft.com/office/powerpoint/2010/main" val="460579605"/>
              </p:ext>
            </p:extLst>
          </p:nvPr>
        </p:nvGraphicFramePr>
        <p:xfrm>
          <a:off x="7456488" y="1288990"/>
          <a:ext cx="284162" cy="455613"/>
        </p:xfrm>
        <a:graphic>
          <a:graphicData uri="http://schemas.openxmlformats.org/presentationml/2006/ole">
            <mc:AlternateContent xmlns:mc="http://schemas.openxmlformats.org/markup-compatibility/2006">
              <mc:Choice xmlns:v="urn:schemas-microsoft-com:vml" Requires="v">
                <p:oleObj spid="_x0000_s281322" name="数式" r:id="rId3" imgW="127000" imgH="203200" progId="Equation.3">
                  <p:embed/>
                </p:oleObj>
              </mc:Choice>
              <mc:Fallback>
                <p:oleObj name="数式" r:id="rId3" imgW="127000" imgH="203200" progId="Equation.3">
                  <p:embed/>
                  <p:pic>
                    <p:nvPicPr>
                      <p:cNvPr id="0" name="Picture 2"/>
                      <p:cNvPicPr>
                        <a:picLocks noChangeAspect="1" noChangeArrowheads="1"/>
                      </p:cNvPicPr>
                      <p:nvPr/>
                    </p:nvPicPr>
                    <p:blipFill>
                      <a:blip r:embed="rId4"/>
                      <a:srcRect/>
                      <a:stretch>
                        <a:fillRect/>
                      </a:stretch>
                    </p:blipFill>
                    <p:spPr bwMode="auto">
                      <a:xfrm>
                        <a:off x="7456488" y="1288990"/>
                        <a:ext cx="284162"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オブジェクト 17"/>
          <p:cNvGraphicFramePr>
            <a:graphicFrameLocks noChangeAspect="1"/>
          </p:cNvGraphicFramePr>
          <p:nvPr>
            <p:extLst>
              <p:ext uri="{D42A27DB-BD31-4B8C-83A1-F6EECF244321}">
                <p14:modId xmlns:p14="http://schemas.microsoft.com/office/powerpoint/2010/main" val="2546052956"/>
              </p:ext>
            </p:extLst>
          </p:nvPr>
        </p:nvGraphicFramePr>
        <p:xfrm>
          <a:off x="844550" y="2511425"/>
          <a:ext cx="3651250" cy="1409700"/>
        </p:xfrm>
        <a:graphic>
          <a:graphicData uri="http://schemas.openxmlformats.org/presentationml/2006/ole">
            <mc:AlternateContent xmlns:mc="http://schemas.openxmlformats.org/markup-compatibility/2006">
              <mc:Choice xmlns:v="urn:schemas-microsoft-com:vml" Requires="v">
                <p:oleObj spid="_x0000_s281323" name="数式" r:id="rId5" imgW="2006600" imgH="774700" progId="Equation.3">
                  <p:embed/>
                </p:oleObj>
              </mc:Choice>
              <mc:Fallback>
                <p:oleObj name="数式" r:id="rId5" imgW="2006600" imgH="774700" progId="Equation.3">
                  <p:embed/>
                  <p:pic>
                    <p:nvPicPr>
                      <p:cNvPr id="0" name="Picture 3"/>
                      <p:cNvPicPr>
                        <a:picLocks noChangeAspect="1" noChangeArrowheads="1"/>
                      </p:cNvPicPr>
                      <p:nvPr/>
                    </p:nvPicPr>
                    <p:blipFill>
                      <a:blip r:embed="rId6"/>
                      <a:srcRect/>
                      <a:stretch>
                        <a:fillRect/>
                      </a:stretch>
                    </p:blipFill>
                    <p:spPr bwMode="auto">
                      <a:xfrm>
                        <a:off x="844550" y="2511425"/>
                        <a:ext cx="3651250" cy="140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オブジェクト 22"/>
          <p:cNvGraphicFramePr>
            <a:graphicFrameLocks noChangeAspect="1"/>
          </p:cNvGraphicFramePr>
          <p:nvPr>
            <p:extLst>
              <p:ext uri="{D42A27DB-BD31-4B8C-83A1-F6EECF244321}">
                <p14:modId xmlns:p14="http://schemas.microsoft.com/office/powerpoint/2010/main" val="1428592738"/>
              </p:ext>
            </p:extLst>
          </p:nvPr>
        </p:nvGraphicFramePr>
        <p:xfrm>
          <a:off x="5278438" y="3068638"/>
          <a:ext cx="3679825" cy="973137"/>
        </p:xfrm>
        <a:graphic>
          <a:graphicData uri="http://schemas.openxmlformats.org/presentationml/2006/ole">
            <mc:AlternateContent xmlns:mc="http://schemas.openxmlformats.org/markup-compatibility/2006">
              <mc:Choice xmlns:v="urn:schemas-microsoft-com:vml" Requires="v">
                <p:oleObj spid="_x0000_s281324" name="数式" r:id="rId7" imgW="2159000" imgH="571500" progId="Equation.3">
                  <p:embed/>
                </p:oleObj>
              </mc:Choice>
              <mc:Fallback>
                <p:oleObj name="数式" r:id="rId7" imgW="2159000" imgH="571500" progId="Equation.3">
                  <p:embed/>
                  <p:pic>
                    <p:nvPicPr>
                      <p:cNvPr id="0" name="Picture 4"/>
                      <p:cNvPicPr>
                        <a:picLocks noChangeAspect="1" noChangeArrowheads="1"/>
                      </p:cNvPicPr>
                      <p:nvPr/>
                    </p:nvPicPr>
                    <p:blipFill>
                      <a:blip r:embed="rId8"/>
                      <a:srcRect/>
                      <a:stretch>
                        <a:fillRect/>
                      </a:stretch>
                    </p:blipFill>
                    <p:spPr bwMode="auto">
                      <a:xfrm>
                        <a:off x="5278438" y="3068638"/>
                        <a:ext cx="3679825" cy="973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テキスト ボックス 23"/>
          <p:cNvSpPr txBox="1"/>
          <p:nvPr/>
        </p:nvSpPr>
        <p:spPr>
          <a:xfrm>
            <a:off x="5156200" y="2731016"/>
            <a:ext cx="3766096" cy="338554"/>
          </a:xfrm>
          <a:prstGeom prst="rect">
            <a:avLst/>
          </a:prstGeom>
          <a:noFill/>
        </p:spPr>
        <p:txBody>
          <a:bodyPr wrap="none" rtlCol="0">
            <a:spAutoFit/>
          </a:bodyPr>
          <a:lstStyle/>
          <a:p>
            <a:r>
              <a:rPr kumimoji="1" lang="en-US" altLang="ja-JP" sz="1600" dirty="0" smtClean="0"/>
              <a:t>In the laboratory frame, </a:t>
            </a:r>
            <a:r>
              <a:rPr kumimoji="1" lang="en-US" altLang="ja-JP" sz="1600" i="1" dirty="0" smtClean="0"/>
              <a:t>P</a:t>
            </a:r>
            <a:r>
              <a:rPr kumimoji="1" lang="en-US" altLang="ja-JP" sz="1600" dirty="0" smtClean="0"/>
              <a:t> </a:t>
            </a:r>
            <a:r>
              <a:rPr lang="en-US" altLang="ja-JP" sz="1600" dirty="0" smtClean="0"/>
              <a:t>becomes</a:t>
            </a:r>
            <a:endParaRPr kumimoji="1" lang="ja-JP" altLang="en-US" sz="1600" dirty="0"/>
          </a:p>
        </p:txBody>
      </p:sp>
      <p:sp>
        <p:nvSpPr>
          <p:cNvPr id="25" name="正方形/長方形 24"/>
          <p:cNvSpPr/>
          <p:nvPr/>
        </p:nvSpPr>
        <p:spPr>
          <a:xfrm>
            <a:off x="5156200" y="2731016"/>
            <a:ext cx="3873500" cy="127868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622300" y="2546350"/>
            <a:ext cx="3860800" cy="85685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a:off x="4483100" y="3200400"/>
            <a:ext cx="673100" cy="2028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5156200" y="2361684"/>
            <a:ext cx="2079566" cy="369332"/>
          </a:xfrm>
          <a:prstGeom prst="rect">
            <a:avLst/>
          </a:prstGeom>
          <a:noFill/>
        </p:spPr>
        <p:txBody>
          <a:bodyPr wrap="none" rtlCol="0">
            <a:spAutoFit/>
          </a:bodyPr>
          <a:lstStyle/>
          <a:p>
            <a:r>
              <a:rPr lang="en-US" altLang="ja-JP" dirty="0" smtClean="0"/>
              <a:t>Can you derive this?</a:t>
            </a:r>
            <a:endParaRPr kumimoji="1" lang="ja-JP" altLang="en-US" dirty="0"/>
          </a:p>
        </p:txBody>
      </p:sp>
      <p:graphicFrame>
        <p:nvGraphicFramePr>
          <p:cNvPr id="14" name="オブジェクト 13"/>
          <p:cNvGraphicFramePr>
            <a:graphicFrameLocks noChangeAspect="1"/>
          </p:cNvGraphicFramePr>
          <p:nvPr>
            <p:extLst>
              <p:ext uri="{D42A27DB-BD31-4B8C-83A1-F6EECF244321}">
                <p14:modId xmlns:p14="http://schemas.microsoft.com/office/powerpoint/2010/main" val="3465413830"/>
              </p:ext>
            </p:extLst>
          </p:nvPr>
        </p:nvGraphicFramePr>
        <p:xfrm>
          <a:off x="622300" y="4699224"/>
          <a:ext cx="3951288" cy="1785938"/>
        </p:xfrm>
        <a:graphic>
          <a:graphicData uri="http://schemas.openxmlformats.org/presentationml/2006/ole">
            <mc:AlternateContent xmlns:mc="http://schemas.openxmlformats.org/markup-compatibility/2006">
              <mc:Choice xmlns:v="urn:schemas-microsoft-com:vml" Requires="v">
                <p:oleObj spid="_x0000_s281325" name="数式" r:id="rId9" imgW="2133600" imgH="965200" progId="Equation.3">
                  <p:embed/>
                </p:oleObj>
              </mc:Choice>
              <mc:Fallback>
                <p:oleObj name="数式" r:id="rId9" imgW="2133600" imgH="965200" progId="Equation.3">
                  <p:embed/>
                  <p:pic>
                    <p:nvPicPr>
                      <p:cNvPr id="0" name="Picture 5"/>
                      <p:cNvPicPr>
                        <a:picLocks noChangeAspect="1" noChangeArrowheads="1"/>
                      </p:cNvPicPr>
                      <p:nvPr/>
                    </p:nvPicPr>
                    <p:blipFill>
                      <a:blip r:embed="rId10"/>
                      <a:srcRect/>
                      <a:stretch>
                        <a:fillRect/>
                      </a:stretch>
                    </p:blipFill>
                    <p:spPr bwMode="auto">
                      <a:xfrm>
                        <a:off x="622300" y="4699224"/>
                        <a:ext cx="3951288" cy="178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テキスト ボックス 14"/>
          <p:cNvSpPr txBox="1"/>
          <p:nvPr/>
        </p:nvSpPr>
        <p:spPr>
          <a:xfrm>
            <a:off x="622300" y="3989393"/>
            <a:ext cx="3240152" cy="646331"/>
          </a:xfrm>
          <a:prstGeom prst="rect">
            <a:avLst/>
          </a:prstGeom>
          <a:noFill/>
        </p:spPr>
        <p:txBody>
          <a:bodyPr wrap="none" rtlCol="0">
            <a:spAutoFit/>
          </a:bodyPr>
          <a:lstStyle/>
          <a:p>
            <a:r>
              <a:rPr kumimoji="1" lang="en-US" altLang="ja-JP" dirty="0" smtClean="0"/>
              <a:t>The </a:t>
            </a:r>
            <a:r>
              <a:rPr lang="en-US" altLang="ja-JP" dirty="0" smtClean="0"/>
              <a:t>radiated energy per turn </a:t>
            </a:r>
            <a:r>
              <a:rPr lang="en-US" altLang="ja-JP" i="1" dirty="0" smtClean="0">
                <a:latin typeface="Symbol" charset="2"/>
                <a:cs typeface="Symbol" charset="2"/>
              </a:rPr>
              <a:t>D</a:t>
            </a:r>
            <a:r>
              <a:rPr lang="en-US" altLang="ja-JP" i="1" dirty="0" smtClean="0"/>
              <a:t>E</a:t>
            </a:r>
            <a:r>
              <a:rPr lang="en-US" altLang="ja-JP" dirty="0" smtClean="0"/>
              <a:t> </a:t>
            </a:r>
          </a:p>
          <a:p>
            <a:r>
              <a:rPr lang="en-US" altLang="ja-JP" dirty="0" smtClean="0"/>
              <a:t>for a ring of radius </a:t>
            </a:r>
            <a:r>
              <a:rPr lang="en-US" altLang="ja-JP" i="1" dirty="0" err="1" smtClean="0">
                <a:latin typeface="Symbol" charset="2"/>
                <a:cs typeface="Symbol" charset="2"/>
              </a:rPr>
              <a:t>r</a:t>
            </a:r>
            <a:endParaRPr kumimoji="1" lang="ja-JP" altLang="en-US" i="1" dirty="0">
              <a:latin typeface="Symbol" charset="2"/>
              <a:cs typeface="Symbol" charset="2"/>
            </a:endParaRPr>
          </a:p>
        </p:txBody>
      </p:sp>
      <p:sp>
        <p:nvSpPr>
          <p:cNvPr id="17" name="正方形/長方形 16"/>
          <p:cNvSpPr/>
          <p:nvPr/>
        </p:nvSpPr>
        <p:spPr>
          <a:xfrm>
            <a:off x="622300" y="3989393"/>
            <a:ext cx="3240152" cy="147160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直線矢印コネクタ 19"/>
          <p:cNvCxnSpPr/>
          <p:nvPr/>
        </p:nvCxnSpPr>
        <p:spPr>
          <a:xfrm rot="10800000" flipV="1">
            <a:off x="3862452" y="3733799"/>
            <a:ext cx="1293748" cy="578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622300" y="5543034"/>
            <a:ext cx="1749660" cy="369332"/>
          </a:xfrm>
          <a:prstGeom prst="rect">
            <a:avLst/>
          </a:prstGeom>
          <a:noFill/>
        </p:spPr>
        <p:txBody>
          <a:bodyPr wrap="none" rtlCol="0">
            <a:spAutoFit/>
          </a:bodyPr>
          <a:lstStyle/>
          <a:p>
            <a:r>
              <a:rPr kumimoji="1" lang="en-US" altLang="ja-JP" dirty="0" smtClean="0"/>
              <a:t>Practical formula </a:t>
            </a:r>
            <a:endParaRPr kumimoji="1" lang="ja-JP" altLang="en-US" dirty="0"/>
          </a:p>
        </p:txBody>
      </p:sp>
      <p:sp>
        <p:nvSpPr>
          <p:cNvPr id="22" name="角丸四角形吹き出し 21"/>
          <p:cNvSpPr/>
          <p:nvPr/>
        </p:nvSpPr>
        <p:spPr>
          <a:xfrm>
            <a:off x="4724400" y="4151312"/>
            <a:ext cx="4191000" cy="2205038"/>
          </a:xfrm>
          <a:prstGeom prst="wedgeRoundRectCallout">
            <a:avLst>
              <a:gd name="adj1" fmla="val -94508"/>
              <a:gd name="adj2" fmla="val -4724"/>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dirty="0" smtClean="0">
                <a:solidFill>
                  <a:schemeClr val="tx1"/>
                </a:solidFill>
              </a:rPr>
              <a:t>For relativistic protons and electrons of the same momentum, the energy loss is in the ratio (m</a:t>
            </a:r>
            <a:r>
              <a:rPr lang="en-US" altLang="ja-JP" baseline="-25000" dirty="0" smtClean="0">
                <a:solidFill>
                  <a:schemeClr val="tx1"/>
                </a:solidFill>
              </a:rPr>
              <a:t>e</a:t>
            </a:r>
            <a:r>
              <a:rPr lang="en-US" altLang="ja-JP" dirty="0" smtClean="0">
                <a:solidFill>
                  <a:schemeClr val="tx1"/>
                </a:solidFill>
              </a:rPr>
              <a:t>/m</a:t>
            </a:r>
            <a:r>
              <a:rPr lang="en-US" altLang="ja-JP" baseline="-25000" dirty="0" smtClean="0">
                <a:solidFill>
                  <a:schemeClr val="tx1"/>
                </a:solidFill>
              </a:rPr>
              <a:t>p</a:t>
            </a:r>
            <a:r>
              <a:rPr lang="en-US" altLang="ja-JP" dirty="0" smtClean="0">
                <a:solidFill>
                  <a:schemeClr val="tx1"/>
                </a:solidFill>
              </a:rPr>
              <a:t>)</a:t>
            </a:r>
            <a:r>
              <a:rPr lang="en-US" altLang="ja-JP" baseline="30000" dirty="0" smtClean="0">
                <a:solidFill>
                  <a:schemeClr val="tx1"/>
                </a:solidFill>
              </a:rPr>
              <a:t>4</a:t>
            </a:r>
            <a:r>
              <a:rPr lang="en-US" altLang="ja-JP" dirty="0" smtClean="0">
                <a:solidFill>
                  <a:schemeClr val="tx1"/>
                </a:solidFill>
              </a:rPr>
              <a:t>~10</a:t>
            </a:r>
            <a:r>
              <a:rPr lang="en-US" altLang="ja-JP" baseline="30000" dirty="0" smtClean="0">
                <a:solidFill>
                  <a:schemeClr val="tx1"/>
                </a:solidFill>
              </a:rPr>
              <a:t>13</a:t>
            </a:r>
            <a:r>
              <a:rPr lang="en-US" altLang="ja-JP" dirty="0" smtClean="0">
                <a:solidFill>
                  <a:schemeClr val="tx1"/>
                </a:solidFill>
              </a:rPr>
              <a:t>. </a:t>
            </a:r>
            <a:r>
              <a:rPr lang="en-US" altLang="ja-JP" dirty="0" smtClean="0">
                <a:solidFill>
                  <a:srgbClr val="0000FF"/>
                </a:solidFill>
              </a:rPr>
              <a:t>It is 10</a:t>
            </a:r>
            <a:r>
              <a:rPr lang="en-US" altLang="ja-JP" baseline="30000" dirty="0" smtClean="0">
                <a:solidFill>
                  <a:srgbClr val="0000FF"/>
                </a:solidFill>
              </a:rPr>
              <a:t>13</a:t>
            </a:r>
            <a:r>
              <a:rPr lang="en-US" altLang="ja-JP" dirty="0" smtClean="0">
                <a:solidFill>
                  <a:srgbClr val="0000FF"/>
                </a:solidFill>
              </a:rPr>
              <a:t>times smaller for protons than for electrons.</a:t>
            </a:r>
          </a:p>
          <a:p>
            <a:r>
              <a:rPr kumimoji="1" lang="en-US" altLang="ja-JP" dirty="0" smtClean="0">
                <a:solidFill>
                  <a:schemeClr val="tx1"/>
                </a:solidFill>
              </a:rPr>
              <a:t>For electrons of energy 10 </a:t>
            </a:r>
            <a:r>
              <a:rPr kumimoji="1" lang="en-US" altLang="ja-JP" dirty="0" err="1" smtClean="0">
                <a:solidFill>
                  <a:schemeClr val="tx1"/>
                </a:solidFill>
              </a:rPr>
              <a:t>GeV</a:t>
            </a:r>
            <a:r>
              <a:rPr kumimoji="1" lang="en-US" altLang="ja-JP" dirty="0" smtClean="0">
                <a:solidFill>
                  <a:schemeClr val="tx1"/>
                </a:solidFill>
              </a:rPr>
              <a:t> circulating with </a:t>
            </a:r>
            <a:r>
              <a:rPr kumimoji="1" lang="en-US" altLang="ja-JP" i="1" dirty="0" smtClean="0">
                <a:solidFill>
                  <a:schemeClr val="tx1"/>
                </a:solidFill>
                <a:latin typeface="Symbol" charset="2"/>
                <a:cs typeface="Symbol" charset="2"/>
              </a:rPr>
              <a:t>r</a:t>
            </a:r>
            <a:r>
              <a:rPr kumimoji="1" lang="en-US" altLang="ja-JP" dirty="0" smtClean="0">
                <a:solidFill>
                  <a:schemeClr val="tx1"/>
                </a:solidFill>
              </a:rPr>
              <a:t>=1 km, the SR energy loss is 0.9 </a:t>
            </a:r>
            <a:r>
              <a:rPr kumimoji="1" lang="en-US" altLang="ja-JP" dirty="0" err="1" smtClean="0">
                <a:solidFill>
                  <a:schemeClr val="tx1"/>
                </a:solidFill>
              </a:rPr>
              <a:t>MeV</a:t>
            </a:r>
            <a:r>
              <a:rPr lang="en-US" altLang="ja-JP" dirty="0" smtClean="0">
                <a:solidFill>
                  <a:schemeClr val="tx1"/>
                </a:solidFill>
              </a:rPr>
              <a:t>/turn.  How much is it for 20 </a:t>
            </a:r>
            <a:r>
              <a:rPr lang="en-US" altLang="ja-JP" dirty="0" err="1" smtClean="0">
                <a:solidFill>
                  <a:schemeClr val="tx1"/>
                </a:solidFill>
              </a:rPr>
              <a:t>GeV</a:t>
            </a:r>
            <a:r>
              <a:rPr lang="en-US" altLang="ja-JP" dirty="0" smtClean="0">
                <a:solidFill>
                  <a:schemeClr val="tx1"/>
                </a:solidFill>
              </a:rPr>
              <a:t> electron?</a:t>
            </a:r>
            <a:endParaRPr kumimoji="1" lang="ja-JP" altLang="en-US" dirty="0">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2"/>
          <p:cNvSpPr txBox="1">
            <a:spLocks/>
          </p:cNvSpPr>
          <p:nvPr/>
        </p:nvSpPr>
        <p:spPr>
          <a:xfrm>
            <a:off x="457200" y="230400"/>
            <a:ext cx="8137525" cy="971924"/>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Synchrotron </a:t>
            </a:r>
            <a:r>
              <a:rPr lang="en-US" altLang="ja-JP" sz="3600" dirty="0" smtClean="0">
                <a:solidFill>
                  <a:schemeClr val="tx2"/>
                </a:solidFill>
                <a:latin typeface="+mj-lt"/>
                <a:ea typeface="+mj-ea"/>
                <a:cs typeface="+mj-cs"/>
              </a:rPr>
              <a:t>radiation</a:t>
            </a: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a:t>
            </a:r>
            <a:endParaRPr kumimoji="1" lang="ja-JP" altLang="en-US" sz="2222" b="0" i="0" u="none" strike="noStrike" kern="1200" cap="none" spc="0" normalizeH="0" baseline="0" noProof="0" dirty="0">
              <a:ln>
                <a:noFill/>
              </a:ln>
              <a:solidFill>
                <a:schemeClr val="tx2"/>
              </a:solidFill>
              <a:effectLst/>
              <a:uLnTx/>
              <a:uFillTx/>
              <a:latin typeface="+mj-lt"/>
              <a:ea typeface="+mj-ea"/>
              <a:cs typeface="+mj-cs"/>
            </a:endParaRPr>
          </a:p>
        </p:txBody>
      </p:sp>
      <p:sp>
        <p:nvSpPr>
          <p:cNvPr id="4" name="正方形/長方形 3"/>
          <p:cNvSpPr/>
          <p:nvPr/>
        </p:nvSpPr>
        <p:spPr>
          <a:xfrm>
            <a:off x="457200" y="1244601"/>
            <a:ext cx="8369300" cy="4308872"/>
          </a:xfrm>
          <a:prstGeom prst="rect">
            <a:avLst/>
          </a:prstGeom>
        </p:spPr>
        <p:txBody>
          <a:bodyPr wrap="square">
            <a:spAutoFit/>
          </a:bodyPr>
          <a:lstStyle/>
          <a:p>
            <a:r>
              <a:rPr lang="en-US" altLang="ja-JP" dirty="0" smtClean="0"/>
              <a:t>SR loss is 10</a:t>
            </a:r>
            <a:r>
              <a:rPr lang="en-US" altLang="ja-JP" baseline="30000" dirty="0" smtClean="0"/>
              <a:t>13</a:t>
            </a:r>
            <a:r>
              <a:rPr lang="en-US" altLang="ja-JP" dirty="0" smtClean="0"/>
              <a:t> times smaller for protons than for electrons.</a:t>
            </a:r>
          </a:p>
          <a:p>
            <a:r>
              <a:rPr lang="en-US" altLang="ja-JP" dirty="0" smtClean="0"/>
              <a:t>For a high energy electron circular machine, a large ring (radius scaling roughly as the square of the beam energy) is needed.  </a:t>
            </a:r>
          </a:p>
          <a:p>
            <a:r>
              <a:rPr lang="en-US" altLang="ja-JP" dirty="0" smtClean="0">
                <a:latin typeface="Wingdings"/>
                <a:ea typeface="Wingdings"/>
                <a:cs typeface="Wingdings"/>
              </a:rPr>
              <a:t></a:t>
            </a:r>
            <a:r>
              <a:rPr lang="en-US" altLang="ja-JP" dirty="0" smtClean="0"/>
              <a:t>LEP @ CERN,  100GeV, 27 km in circumference.</a:t>
            </a:r>
          </a:p>
          <a:p>
            <a:r>
              <a:rPr lang="en-US" altLang="ja-JP" dirty="0" smtClean="0"/>
              <a:t>Low magnetic “guide” fields</a:t>
            </a:r>
          </a:p>
          <a:p>
            <a:r>
              <a:rPr lang="ja-JP" altLang="en-US" dirty="0" smtClean="0">
                <a:latin typeface="Wingdings"/>
                <a:ea typeface="Wingdings"/>
                <a:cs typeface="Wingdings"/>
              </a:rPr>
              <a:t></a:t>
            </a:r>
            <a:r>
              <a:rPr lang="en-US" altLang="ja-JP" dirty="0" smtClean="0"/>
              <a:t>Still loss needs to be compensated by RF power to keep the beam circulating.</a:t>
            </a:r>
          </a:p>
          <a:p>
            <a:endParaRPr lang="en-US" altLang="ja-JP" dirty="0" smtClean="0"/>
          </a:p>
          <a:p>
            <a:r>
              <a:rPr lang="en-US" altLang="ja-JP" sz="2000" dirty="0" smtClean="0"/>
              <a:t>A </a:t>
            </a:r>
            <a:r>
              <a:rPr lang="en-US" altLang="ja-JP" sz="2000" dirty="0"/>
              <a:t>l</a:t>
            </a:r>
            <a:r>
              <a:rPr lang="en-US" altLang="ja-JP" sz="2000" dirty="0" smtClean="0"/>
              <a:t>inear accelerator is the natural</a:t>
            </a:r>
          </a:p>
          <a:p>
            <a:r>
              <a:rPr lang="en-US" altLang="ja-JP" sz="2000" dirty="0" smtClean="0"/>
              <a:t>solution to the scaling problems of a circular</a:t>
            </a:r>
          </a:p>
          <a:p>
            <a:r>
              <a:rPr lang="en-US" altLang="ja-JP" sz="2000" dirty="0" smtClean="0"/>
              <a:t>collider.</a:t>
            </a:r>
            <a:r>
              <a:rPr lang="ja-JP" altLang="en-US" sz="2000" dirty="0" smtClean="0"/>
              <a:t> </a:t>
            </a:r>
            <a:endParaRPr lang="en-US" altLang="ja-JP" sz="2000" dirty="0" smtClean="0"/>
          </a:p>
          <a:p>
            <a:endParaRPr lang="en-US" altLang="ja-JP" dirty="0" smtClean="0"/>
          </a:p>
          <a:p>
            <a:r>
              <a:rPr lang="en-US" altLang="ja-JP" dirty="0" smtClean="0"/>
              <a:t>SLC (~50 </a:t>
            </a:r>
            <a:r>
              <a:rPr lang="en-US" altLang="ja-JP" dirty="0" err="1" smtClean="0"/>
              <a:t>GeV</a:t>
            </a:r>
            <a:r>
              <a:rPr lang="en-US" altLang="ja-JP" dirty="0" smtClean="0"/>
              <a:t> electron-positron beams,</a:t>
            </a:r>
          </a:p>
          <a:p>
            <a:r>
              <a:rPr lang="en-US" altLang="ja-JP" dirty="0" smtClean="0"/>
              <a:t>Ecm~91 </a:t>
            </a:r>
            <a:r>
              <a:rPr lang="en-US" altLang="ja-JP" dirty="0" err="1" smtClean="0"/>
              <a:t>GeV</a:t>
            </a:r>
            <a:r>
              <a:rPr lang="en-US" altLang="ja-JP" dirty="0" smtClean="0"/>
              <a:t>, lose some at the arcs).</a:t>
            </a:r>
          </a:p>
          <a:p>
            <a:endParaRPr lang="en-US" altLang="ja-JP" dirty="0" smtClean="0"/>
          </a:p>
          <a:p>
            <a:r>
              <a:rPr lang="en-US" altLang="ja-JP" dirty="0" smtClean="0">
                <a:latin typeface="Wingdings"/>
                <a:ea typeface="Wingdings"/>
                <a:cs typeface="Wingdings"/>
              </a:rPr>
              <a:t></a:t>
            </a:r>
            <a:r>
              <a:rPr lang="en-US" altLang="ja-JP" dirty="0" smtClean="0"/>
              <a:t>Linear Collider </a:t>
            </a:r>
            <a:r>
              <a:rPr lang="en-US" altLang="ja-JP" dirty="0"/>
              <a:t>project (following slides) </a:t>
            </a:r>
            <a:endParaRPr lang="en-US" altLang="ja-JP" dirty="0" smtClean="0"/>
          </a:p>
        </p:txBody>
      </p:sp>
      <p:sp>
        <p:nvSpPr>
          <p:cNvPr id="3" name="フッター プレースホルダ 2"/>
          <p:cNvSpPr>
            <a:spLocks noGrp="1"/>
          </p:cNvSpPr>
          <p:nvPr>
            <p:ph type="ftr" sz="quarter" idx="11"/>
          </p:nvPr>
        </p:nvSpPr>
        <p:spPr>
          <a:xfrm>
            <a:off x="4643252" y="6058840"/>
            <a:ext cx="4349503" cy="365760"/>
          </a:xfrm>
          <a:solidFill>
            <a:srgbClr val="FFFFFF"/>
          </a:solidFill>
        </p:spPr>
        <p:txBody>
          <a:bodyPr/>
          <a:lstStyle/>
          <a:p>
            <a:r>
              <a:rPr lang="en-US" altLang="ja-JP" dirty="0" smtClean="0">
                <a:solidFill>
                  <a:srgbClr val="000000"/>
                </a:solidFill>
              </a:rPr>
              <a:t>http://www-</a:t>
            </a:r>
            <a:r>
              <a:rPr lang="en-US" altLang="ja-JP" dirty="0" err="1" smtClean="0">
                <a:solidFill>
                  <a:srgbClr val="000000"/>
                </a:solidFill>
              </a:rPr>
              <a:t>sldnt.slac.stanford.edu/alr/slc.htm</a:t>
            </a:r>
            <a:endParaRPr lang="ja-JP" altLang="en-US" dirty="0">
              <a:solidFill>
                <a:srgbClr val="000000"/>
              </a:solidFill>
            </a:endParaRPr>
          </a:p>
        </p:txBody>
      </p:sp>
      <p:pic>
        <p:nvPicPr>
          <p:cNvPr id="2" name="図 1"/>
          <p:cNvPicPr>
            <a:picLocks noChangeAspect="1"/>
          </p:cNvPicPr>
          <p:nvPr/>
        </p:nvPicPr>
        <p:blipFill>
          <a:blip r:embed="rId2"/>
          <a:stretch>
            <a:fillRect/>
          </a:stretch>
        </p:blipFill>
        <p:spPr>
          <a:xfrm>
            <a:off x="5175251" y="2985005"/>
            <a:ext cx="3968750" cy="30738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矢印コネクタ 42"/>
          <p:cNvCxnSpPr/>
          <p:nvPr/>
        </p:nvCxnSpPr>
        <p:spPr>
          <a:xfrm>
            <a:off x="954064" y="1841500"/>
            <a:ext cx="554061" cy="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3" name="フッター プレースホルダー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a:ln>
            <a:noFill/>
          </a:ln>
        </p:spPr>
        <p:txBody>
          <a:bodyPr>
            <a:normAutofit/>
          </a:bodyPr>
          <a:lstStyle/>
          <a:p>
            <a:r>
              <a:rPr lang="en-US" altLang="ja-JP" sz="3600" dirty="0" smtClean="0"/>
              <a:t>Introduction: </a:t>
            </a:r>
            <a:r>
              <a:rPr lang="en-US" altLang="ja-JP" sz="2800" dirty="0" smtClean="0"/>
              <a:t>units</a:t>
            </a:r>
            <a:endParaRPr lang="ja-JP" altLang="en-US" sz="2400" dirty="0"/>
          </a:p>
        </p:txBody>
      </p:sp>
      <p:sp>
        <p:nvSpPr>
          <p:cNvPr id="7" name="テキスト ボックス 6"/>
          <p:cNvSpPr txBox="1"/>
          <p:nvPr/>
        </p:nvSpPr>
        <p:spPr>
          <a:xfrm>
            <a:off x="1114267" y="2663685"/>
            <a:ext cx="402674" cy="523220"/>
          </a:xfrm>
          <a:prstGeom prst="rect">
            <a:avLst/>
          </a:prstGeom>
          <a:noFill/>
        </p:spPr>
        <p:txBody>
          <a:bodyPr wrap="none" rtlCol="0">
            <a:spAutoFit/>
          </a:bodyPr>
          <a:lstStyle/>
          <a:p>
            <a:r>
              <a:rPr kumimoji="1" lang="en-US" altLang="ja-JP" sz="2800" dirty="0" smtClean="0"/>
              <a:t>V</a:t>
            </a:r>
            <a:endParaRPr kumimoji="1" lang="ja-JP" altLang="en-US" sz="2800" dirty="0"/>
          </a:p>
        </p:txBody>
      </p:sp>
      <p:cxnSp>
        <p:nvCxnSpPr>
          <p:cNvPr id="9" name="直線コネクタ 8"/>
          <p:cNvCxnSpPr/>
          <p:nvPr/>
        </p:nvCxnSpPr>
        <p:spPr>
          <a:xfrm>
            <a:off x="746125" y="1317625"/>
            <a:ext cx="0" cy="10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1739900" y="1317625"/>
            <a:ext cx="0" cy="1016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1739900" y="1841500"/>
            <a:ext cx="6254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2365375" y="1841500"/>
            <a:ext cx="0" cy="14922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V="1">
            <a:off x="206375" y="1841500"/>
            <a:ext cx="0" cy="14922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206375" y="1841500"/>
            <a:ext cx="5397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1254125" y="3186905"/>
            <a:ext cx="0" cy="24606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1428750" y="3087687"/>
            <a:ext cx="0" cy="468313"/>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206375" y="3333750"/>
            <a:ext cx="10477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1428750" y="3333750"/>
            <a:ext cx="936625" cy="0"/>
          </a:xfrm>
          <a:prstGeom prst="line">
            <a:avLst/>
          </a:prstGeom>
        </p:spPr>
        <p:style>
          <a:lnRef idx="2">
            <a:schemeClr val="accent1"/>
          </a:lnRef>
          <a:fillRef idx="0">
            <a:schemeClr val="accent1"/>
          </a:fillRef>
          <a:effectRef idx="1">
            <a:schemeClr val="accent1"/>
          </a:effectRef>
          <a:fontRef idx="minor">
            <a:schemeClr val="tx1"/>
          </a:fontRef>
        </p:style>
      </p:cxnSp>
      <p:sp>
        <p:nvSpPr>
          <p:cNvPr id="41" name="円/楕円 40"/>
          <p:cNvSpPr/>
          <p:nvPr/>
        </p:nvSpPr>
        <p:spPr>
          <a:xfrm>
            <a:off x="874689" y="1770062"/>
            <a:ext cx="160203" cy="142875"/>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65908" y="3450440"/>
            <a:ext cx="901926" cy="461665"/>
          </a:xfrm>
          <a:prstGeom prst="rect">
            <a:avLst/>
          </a:prstGeom>
          <a:noFill/>
        </p:spPr>
        <p:txBody>
          <a:bodyPr wrap="none" rtlCol="0">
            <a:spAutoFit/>
          </a:bodyPr>
          <a:lstStyle/>
          <a:p>
            <a:r>
              <a:rPr lang="en-US" altLang="ja-JP" sz="2400" i="1" dirty="0" smtClean="0"/>
              <a:t>U=</a:t>
            </a:r>
            <a:r>
              <a:rPr lang="en-US" altLang="ja-JP" sz="2400" i="1" dirty="0" err="1" smtClean="0"/>
              <a:t>eV</a:t>
            </a:r>
            <a:endParaRPr lang="en-US" altLang="ja-JP" sz="2400" i="1" dirty="0" smtClean="0"/>
          </a:p>
        </p:txBody>
      </p:sp>
      <p:sp>
        <p:nvSpPr>
          <p:cNvPr id="45" name="テキスト ボックス 44"/>
          <p:cNvSpPr txBox="1"/>
          <p:nvPr/>
        </p:nvSpPr>
        <p:spPr>
          <a:xfrm>
            <a:off x="2612898" y="1143000"/>
            <a:ext cx="6356477" cy="3416320"/>
          </a:xfrm>
          <a:prstGeom prst="rect">
            <a:avLst/>
          </a:prstGeom>
          <a:noFill/>
        </p:spPr>
        <p:txBody>
          <a:bodyPr wrap="square" rtlCol="0">
            <a:spAutoFit/>
          </a:bodyPr>
          <a:lstStyle/>
          <a:p>
            <a:r>
              <a:rPr kumimoji="1" lang="en-US" altLang="ja-JP" sz="2400" dirty="0" smtClean="0"/>
              <a:t>Unit for energy</a:t>
            </a:r>
          </a:p>
          <a:p>
            <a:r>
              <a:rPr lang="en-US" altLang="ja-JP" sz="2400" dirty="0" smtClean="0"/>
              <a:t>[</a:t>
            </a:r>
            <a:r>
              <a:rPr lang="en-US" altLang="ja-JP" sz="2400" dirty="0" err="1" smtClean="0"/>
              <a:t>eV</a:t>
            </a:r>
            <a:r>
              <a:rPr lang="en-US" altLang="ja-JP" sz="2400" dirty="0" smtClean="0"/>
              <a:t>]  electron volt</a:t>
            </a:r>
          </a:p>
          <a:p>
            <a:r>
              <a:rPr lang="en-US" altLang="ja-JP" sz="2400" dirty="0" smtClean="0">
                <a:latin typeface="Wingdings"/>
                <a:ea typeface="Wingdings"/>
                <a:cs typeface="Wingdings"/>
                <a:sym typeface="Wingdings"/>
              </a:rPr>
              <a:t></a:t>
            </a:r>
            <a:r>
              <a:rPr lang="en-US" altLang="ja-JP" sz="2400" dirty="0">
                <a:sym typeface="Wingdings"/>
              </a:rPr>
              <a:t>E</a:t>
            </a:r>
            <a:r>
              <a:rPr lang="en-US" altLang="ja-JP" sz="2400" dirty="0" smtClean="0"/>
              <a:t>nergy unit charge [e] receives  from potential difference of 1 [V].</a:t>
            </a:r>
          </a:p>
          <a:p>
            <a:endParaRPr lang="en-US" altLang="ja-JP" sz="2400" dirty="0"/>
          </a:p>
          <a:p>
            <a:r>
              <a:rPr lang="en-US" altLang="ja-JP" sz="2400" dirty="0" smtClean="0"/>
              <a:t>Why not [J] ?</a:t>
            </a:r>
            <a:endParaRPr lang="en-US" altLang="ja-JP" sz="2400" dirty="0"/>
          </a:p>
          <a:p>
            <a:r>
              <a:rPr lang="en-US" altLang="ja-JP" sz="2400" dirty="0" smtClean="0"/>
              <a:t>[J] Joule</a:t>
            </a:r>
          </a:p>
          <a:p>
            <a:r>
              <a:rPr lang="en-US" altLang="ja-JP" sz="2400" dirty="0">
                <a:latin typeface="Wingdings"/>
                <a:ea typeface="Wingdings"/>
                <a:cs typeface="Wingdings"/>
                <a:sym typeface="Wingdings"/>
              </a:rPr>
              <a:t></a:t>
            </a:r>
            <a:r>
              <a:rPr lang="en-US" altLang="ja-JP" sz="2400" dirty="0" smtClean="0"/>
              <a:t>Energy unit charge [C] receives from potential</a:t>
            </a:r>
          </a:p>
          <a:p>
            <a:r>
              <a:rPr lang="en-US" altLang="ja-JP" sz="2400" dirty="0" smtClean="0"/>
              <a:t>difference of 1 [V] </a:t>
            </a:r>
          </a:p>
        </p:txBody>
      </p:sp>
      <p:graphicFrame>
        <p:nvGraphicFramePr>
          <p:cNvPr id="47" name="オブジェクト 46"/>
          <p:cNvGraphicFramePr>
            <a:graphicFrameLocks noChangeAspect="1"/>
          </p:cNvGraphicFramePr>
          <p:nvPr>
            <p:extLst>
              <p:ext uri="{D42A27DB-BD31-4B8C-83A1-F6EECF244321}">
                <p14:modId xmlns:p14="http://schemas.microsoft.com/office/powerpoint/2010/main" val="2710171311"/>
              </p:ext>
            </p:extLst>
          </p:nvPr>
        </p:nvGraphicFramePr>
        <p:xfrm>
          <a:off x="3792410" y="4808745"/>
          <a:ext cx="3948112" cy="620713"/>
        </p:xfrm>
        <a:graphic>
          <a:graphicData uri="http://schemas.openxmlformats.org/presentationml/2006/ole">
            <mc:AlternateContent xmlns:mc="http://schemas.openxmlformats.org/markup-compatibility/2006">
              <mc:Choice xmlns:v="urn:schemas-microsoft-com:vml" Requires="v">
                <p:oleObj spid="_x0000_s1085" name="数式" r:id="rId3" imgW="1498600" imgH="254000" progId="Equation.3">
                  <p:embed/>
                </p:oleObj>
              </mc:Choice>
              <mc:Fallback>
                <p:oleObj name="数式" r:id="rId3" imgW="1498600" imgH="254000" progId="Equation.3">
                  <p:embed/>
                  <p:pic>
                    <p:nvPicPr>
                      <p:cNvPr id="0" name=""/>
                      <p:cNvPicPr/>
                      <p:nvPr/>
                    </p:nvPicPr>
                    <p:blipFill>
                      <a:blip r:embed="rId4"/>
                      <a:stretch>
                        <a:fillRect/>
                      </a:stretch>
                    </p:blipFill>
                    <p:spPr>
                      <a:xfrm>
                        <a:off x="3792410" y="4808745"/>
                        <a:ext cx="3948112" cy="620713"/>
                      </a:xfrm>
                      <a:prstGeom prst="rect">
                        <a:avLst/>
                      </a:prstGeom>
                    </p:spPr>
                  </p:pic>
                </p:oleObj>
              </mc:Fallback>
            </mc:AlternateContent>
          </a:graphicData>
        </a:graphic>
      </p:graphicFrame>
      <p:sp>
        <p:nvSpPr>
          <p:cNvPr id="50" name="テキスト ボックス 49"/>
          <p:cNvSpPr txBox="1"/>
          <p:nvPr/>
        </p:nvSpPr>
        <p:spPr>
          <a:xfrm>
            <a:off x="4686172" y="5396706"/>
            <a:ext cx="2540780" cy="461665"/>
          </a:xfrm>
          <a:prstGeom prst="rect">
            <a:avLst/>
          </a:prstGeom>
          <a:noFill/>
        </p:spPr>
        <p:txBody>
          <a:bodyPr wrap="none" rtlCol="0">
            <a:spAutoFit/>
          </a:bodyPr>
          <a:lstStyle/>
          <a:p>
            <a:r>
              <a:rPr lang="en-US" altLang="ja-JP" sz="2400" dirty="0" smtClean="0"/>
              <a:t>“Joule” is too large </a:t>
            </a:r>
            <a:endParaRPr kumimoji="1" lang="ja-JP" altLang="en-US" sz="2400" dirty="0"/>
          </a:p>
        </p:txBody>
      </p:sp>
      <p:sp>
        <p:nvSpPr>
          <p:cNvPr id="51" name="テキスト ボックス 50"/>
          <p:cNvSpPr txBox="1"/>
          <p:nvPr/>
        </p:nvSpPr>
        <p:spPr>
          <a:xfrm>
            <a:off x="874689" y="4786690"/>
            <a:ext cx="2274982" cy="1569660"/>
          </a:xfrm>
          <a:prstGeom prst="rect">
            <a:avLst/>
          </a:prstGeom>
          <a:noFill/>
          <a:ln>
            <a:solidFill>
              <a:srgbClr val="3366FF"/>
            </a:solidFill>
          </a:ln>
        </p:spPr>
        <p:txBody>
          <a:bodyPr wrap="none" rtlCol="0">
            <a:spAutoFit/>
          </a:bodyPr>
          <a:lstStyle/>
          <a:p>
            <a:r>
              <a:rPr kumimoji="1" lang="en-US" altLang="ja-JP" sz="2400" dirty="0" smtClean="0"/>
              <a:t>1 kV = 10 </a:t>
            </a:r>
            <a:r>
              <a:rPr kumimoji="1" lang="en-US" altLang="ja-JP" sz="2400" baseline="30000" dirty="0" smtClean="0"/>
              <a:t>3</a:t>
            </a:r>
            <a:r>
              <a:rPr kumimoji="1" lang="en-US" altLang="ja-JP" sz="2400" dirty="0" smtClean="0"/>
              <a:t> </a:t>
            </a:r>
            <a:r>
              <a:rPr kumimoji="1" lang="en-US" altLang="ja-JP" sz="2400" dirty="0" err="1" smtClean="0"/>
              <a:t>eV</a:t>
            </a:r>
            <a:endParaRPr lang="en-US" altLang="ja-JP" sz="2400" dirty="0"/>
          </a:p>
          <a:p>
            <a:r>
              <a:rPr kumimoji="1" lang="en-US" altLang="ja-JP" sz="2400" dirty="0" smtClean="0"/>
              <a:t>1 MeV = </a:t>
            </a:r>
            <a:r>
              <a:rPr lang="en-US" altLang="ja-JP" sz="2400" dirty="0"/>
              <a:t>10 </a:t>
            </a:r>
            <a:r>
              <a:rPr lang="en-US" altLang="ja-JP" sz="2400" baseline="30000" dirty="0" smtClean="0"/>
              <a:t>6</a:t>
            </a:r>
            <a:r>
              <a:rPr lang="en-US" altLang="ja-JP" sz="2400" dirty="0" smtClean="0"/>
              <a:t> </a:t>
            </a:r>
            <a:r>
              <a:rPr lang="en-US" altLang="ja-JP" sz="2400" dirty="0" err="1"/>
              <a:t>eV</a:t>
            </a:r>
            <a:endParaRPr lang="en-US" altLang="ja-JP" sz="2400" dirty="0"/>
          </a:p>
          <a:p>
            <a:r>
              <a:rPr kumimoji="1" lang="en-US" altLang="ja-JP" sz="2400" dirty="0" smtClean="0"/>
              <a:t>1 </a:t>
            </a:r>
            <a:r>
              <a:rPr kumimoji="1" lang="en-US" altLang="ja-JP" sz="2400" dirty="0" err="1" smtClean="0"/>
              <a:t>GeV</a:t>
            </a:r>
            <a:r>
              <a:rPr kumimoji="1" lang="en-US" altLang="ja-JP" sz="2400" dirty="0" smtClean="0"/>
              <a:t> = </a:t>
            </a:r>
            <a:r>
              <a:rPr lang="en-US" altLang="ja-JP" sz="2400" dirty="0"/>
              <a:t>10 </a:t>
            </a:r>
            <a:r>
              <a:rPr lang="en-US" altLang="ja-JP" sz="2400" baseline="30000" dirty="0" smtClean="0"/>
              <a:t>9</a:t>
            </a:r>
            <a:r>
              <a:rPr lang="en-US" altLang="ja-JP" sz="2400" dirty="0" smtClean="0"/>
              <a:t> </a:t>
            </a:r>
            <a:r>
              <a:rPr lang="en-US" altLang="ja-JP" sz="2400" dirty="0" err="1" smtClean="0"/>
              <a:t>eV</a:t>
            </a:r>
            <a:endParaRPr lang="en-US" altLang="ja-JP" sz="2400" dirty="0" smtClean="0"/>
          </a:p>
          <a:p>
            <a:r>
              <a:rPr lang="en-US" altLang="ja-JP" sz="2400" dirty="0" smtClean="0"/>
              <a:t>1 </a:t>
            </a:r>
            <a:r>
              <a:rPr lang="en-US" altLang="ja-JP" sz="2400" dirty="0" err="1" smtClean="0"/>
              <a:t>TeV</a:t>
            </a:r>
            <a:r>
              <a:rPr lang="en-US" altLang="ja-JP" sz="2400" dirty="0" smtClean="0"/>
              <a:t> = </a:t>
            </a:r>
            <a:r>
              <a:rPr lang="en-US" altLang="ja-JP" sz="2400" dirty="0"/>
              <a:t>10 </a:t>
            </a:r>
            <a:r>
              <a:rPr lang="en-US" altLang="ja-JP" sz="2400" baseline="30000" dirty="0" smtClean="0"/>
              <a:t>12</a:t>
            </a:r>
            <a:r>
              <a:rPr lang="en-US" altLang="ja-JP" sz="2400" dirty="0" smtClean="0"/>
              <a:t> </a:t>
            </a:r>
            <a:r>
              <a:rPr lang="en-US" altLang="ja-JP" sz="2400" dirty="0" err="1" smtClean="0"/>
              <a:t>eV</a:t>
            </a:r>
            <a:endParaRPr lang="en-US" altLang="ja-JP" sz="2400" dirty="0"/>
          </a:p>
        </p:txBody>
      </p:sp>
      <p:sp>
        <p:nvSpPr>
          <p:cNvPr id="2" name="正方形/長方形 1"/>
          <p:cNvSpPr/>
          <p:nvPr/>
        </p:nvSpPr>
        <p:spPr>
          <a:xfrm>
            <a:off x="1167834" y="1380885"/>
            <a:ext cx="352749" cy="523220"/>
          </a:xfrm>
          <a:prstGeom prst="rect">
            <a:avLst/>
          </a:prstGeom>
        </p:spPr>
        <p:txBody>
          <a:bodyPr wrap="none">
            <a:spAutoFit/>
          </a:bodyPr>
          <a:lstStyle/>
          <a:p>
            <a:r>
              <a:rPr lang="en-US" altLang="ja-JP" sz="2800" i="1" dirty="0"/>
              <a:t>e</a:t>
            </a:r>
            <a:endParaRPr lang="ja-JP" altLang="en-US" sz="2800" dirty="0"/>
          </a:p>
        </p:txBody>
      </p:sp>
    </p:spTree>
    <p:extLst>
      <p:ext uri="{BB962C8B-B14F-4D97-AF65-F5344CB8AC3E}">
        <p14:creationId xmlns:p14="http://schemas.microsoft.com/office/powerpoint/2010/main" val="2225900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dissolv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3407132" y="3759201"/>
            <a:ext cx="5482868" cy="2597149"/>
          </a:xfrm>
          <a:prstGeom prst="rect">
            <a:avLst/>
          </a:prstGeom>
        </p:spPr>
      </p:pic>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6" name="タイトル 2"/>
          <p:cNvSpPr txBox="1">
            <a:spLocks/>
          </p:cNvSpPr>
          <p:nvPr/>
        </p:nvSpPr>
        <p:spPr>
          <a:xfrm>
            <a:off x="457200" y="230400"/>
            <a:ext cx="8137525" cy="971924"/>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Linear Collider:</a:t>
            </a:r>
            <a:endParaRPr kumimoji="1" lang="ja-JP" altLang="en-US" sz="2222" b="0" i="0" u="none" strike="noStrike" kern="1200" cap="none" spc="0" normalizeH="0" baseline="0" noProof="0" dirty="0">
              <a:ln>
                <a:noFill/>
              </a:ln>
              <a:solidFill>
                <a:schemeClr val="tx2"/>
              </a:solidFill>
              <a:effectLst/>
              <a:uLnTx/>
              <a:uFillTx/>
              <a:latin typeface="+mj-lt"/>
              <a:ea typeface="+mj-ea"/>
              <a:cs typeface="+mj-cs"/>
            </a:endParaRPr>
          </a:p>
        </p:txBody>
      </p:sp>
      <p:sp>
        <p:nvSpPr>
          <p:cNvPr id="7" name="正方形/長方形 6"/>
          <p:cNvSpPr/>
          <p:nvPr/>
        </p:nvSpPr>
        <p:spPr>
          <a:xfrm>
            <a:off x="5285909" y="3852727"/>
            <a:ext cx="3134191" cy="307777"/>
          </a:xfrm>
          <a:prstGeom prst="rect">
            <a:avLst/>
          </a:prstGeom>
        </p:spPr>
        <p:txBody>
          <a:bodyPr wrap="none">
            <a:spAutoFit/>
          </a:bodyPr>
          <a:lstStyle/>
          <a:p>
            <a:r>
              <a:rPr lang="en-US" altLang="ja-JP" sz="1400" dirty="0" smtClean="0">
                <a:solidFill>
                  <a:schemeClr val="bg1"/>
                </a:solidFill>
              </a:rPr>
              <a:t>http://</a:t>
            </a:r>
            <a:r>
              <a:rPr lang="en-US" altLang="ja-JP" sz="1400" dirty="0" err="1" smtClean="0">
                <a:solidFill>
                  <a:schemeClr val="bg1"/>
                </a:solidFill>
              </a:rPr>
              <a:t>lcdev.kek.jp/LCoffice/OfficeAdmin</a:t>
            </a:r>
            <a:r>
              <a:rPr lang="en-US" altLang="ja-JP" sz="1400" dirty="0" smtClean="0">
                <a:solidFill>
                  <a:schemeClr val="bg1"/>
                </a:solidFill>
              </a:rPr>
              <a:t>/</a:t>
            </a:r>
            <a:endParaRPr lang="ja-JP" altLang="en-US" sz="1400" dirty="0">
              <a:solidFill>
                <a:schemeClr val="bg1"/>
              </a:solidFill>
            </a:endParaRPr>
          </a:p>
        </p:txBody>
      </p:sp>
      <p:sp>
        <p:nvSpPr>
          <p:cNvPr id="9" name="テキスト ボックス 8"/>
          <p:cNvSpPr txBox="1"/>
          <p:nvPr/>
        </p:nvSpPr>
        <p:spPr>
          <a:xfrm>
            <a:off x="850900" y="5092700"/>
            <a:ext cx="1843323" cy="369332"/>
          </a:xfrm>
          <a:prstGeom prst="rect">
            <a:avLst/>
          </a:prstGeom>
          <a:noFill/>
        </p:spPr>
        <p:txBody>
          <a:bodyPr wrap="none" rtlCol="0">
            <a:spAutoFit/>
          </a:bodyPr>
          <a:lstStyle/>
          <a:p>
            <a:r>
              <a:rPr kumimoji="1" lang="en-US" altLang="ja-JP" dirty="0" smtClean="0"/>
              <a:t>1</a:t>
            </a:r>
            <a:r>
              <a:rPr kumimoji="1" lang="en-US" altLang="ja-JP" baseline="30000" dirty="0" smtClean="0"/>
              <a:t>st</a:t>
            </a:r>
            <a:r>
              <a:rPr kumimoji="1" lang="en-US" altLang="ja-JP" dirty="0" smtClean="0"/>
              <a:t> stage 500 </a:t>
            </a:r>
            <a:r>
              <a:rPr kumimoji="1" lang="en-US" altLang="ja-JP" dirty="0" err="1" smtClean="0"/>
              <a:t>GeV</a:t>
            </a:r>
            <a:endParaRPr kumimoji="1" lang="ja-JP" altLang="en-US" dirty="0"/>
          </a:p>
        </p:txBody>
      </p:sp>
      <p:pic>
        <p:nvPicPr>
          <p:cNvPr id="2" name="図 1"/>
          <p:cNvPicPr>
            <a:picLocks noChangeAspect="1"/>
          </p:cNvPicPr>
          <p:nvPr/>
        </p:nvPicPr>
        <p:blipFill>
          <a:blip r:embed="rId3"/>
          <a:stretch>
            <a:fillRect/>
          </a:stretch>
        </p:blipFill>
        <p:spPr>
          <a:xfrm>
            <a:off x="0" y="1202324"/>
            <a:ext cx="9144000" cy="32189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6" name="タイトル 2"/>
          <p:cNvSpPr txBox="1">
            <a:spLocks/>
          </p:cNvSpPr>
          <p:nvPr/>
        </p:nvSpPr>
        <p:spPr>
          <a:xfrm>
            <a:off x="457200" y="230400"/>
            <a:ext cx="8137525" cy="971924"/>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Linear Collider:</a:t>
            </a:r>
            <a:endParaRPr kumimoji="1" lang="ja-JP" altLang="en-US" sz="2222" b="0" i="0" u="none" strike="noStrike" kern="1200" cap="none" spc="0" normalizeH="0" baseline="0" noProof="0" dirty="0">
              <a:ln>
                <a:noFill/>
              </a:ln>
              <a:solidFill>
                <a:schemeClr val="tx2"/>
              </a:solidFill>
              <a:effectLst/>
              <a:uLnTx/>
              <a:uFillTx/>
              <a:latin typeface="+mj-lt"/>
              <a:ea typeface="+mj-ea"/>
              <a:cs typeface="+mj-cs"/>
            </a:endParaRPr>
          </a:p>
        </p:txBody>
      </p:sp>
      <p:pic>
        <p:nvPicPr>
          <p:cNvPr id="4" name="図 3"/>
          <p:cNvPicPr>
            <a:picLocks noChangeAspect="1"/>
          </p:cNvPicPr>
          <p:nvPr/>
        </p:nvPicPr>
        <p:blipFill>
          <a:blip r:embed="rId2"/>
          <a:stretch>
            <a:fillRect/>
          </a:stretch>
        </p:blipFill>
        <p:spPr>
          <a:xfrm>
            <a:off x="936625" y="1170855"/>
            <a:ext cx="7658100" cy="51854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701675" y="2628900"/>
            <a:ext cx="8042276" cy="1086224"/>
          </a:xfrm>
        </p:spPr>
        <p:txBody>
          <a:bodyPr>
            <a:normAutofit fontScale="90000"/>
          </a:bodyPr>
          <a:lstStyle/>
          <a:p>
            <a:r>
              <a:rPr lang="en-US" altLang="ja-JP" sz="3600" dirty="0" smtClean="0"/>
              <a:t>Brief history &amp; major inventions</a:t>
            </a:r>
            <a:br>
              <a:rPr lang="en-US" altLang="ja-JP" sz="3600" dirty="0" smtClean="0"/>
            </a:br>
            <a:r>
              <a:rPr lang="en-US" altLang="ja-JP" sz="3200" dirty="0" smtClean="0"/>
              <a:t>1960~</a:t>
            </a:r>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正方形/長方形 3"/>
          <p:cNvSpPr/>
          <p:nvPr/>
        </p:nvSpPr>
        <p:spPr>
          <a:xfrm>
            <a:off x="2285999" y="3975100"/>
            <a:ext cx="6016625" cy="2308324"/>
          </a:xfrm>
          <a:prstGeom prst="rect">
            <a:avLst/>
          </a:prstGeom>
        </p:spPr>
        <p:txBody>
          <a:bodyPr wrap="square">
            <a:spAutoFit/>
          </a:bodyPr>
          <a:lstStyle/>
          <a:p>
            <a:pPr lvl="2">
              <a:buClr>
                <a:srgbClr val="3366FF"/>
              </a:buClr>
            </a:pPr>
            <a:r>
              <a:rPr lang="en-US" altLang="ja-JP" sz="2400" dirty="0" smtClean="0">
                <a:solidFill>
                  <a:srgbClr val="595959"/>
                </a:solidFill>
              </a:rPr>
              <a:t>Collider</a:t>
            </a:r>
            <a:endParaRPr lang="en-US" altLang="ja-JP" sz="2400" dirty="0" smtClean="0"/>
          </a:p>
          <a:p>
            <a:pPr>
              <a:buClr>
                <a:srgbClr val="3366FF"/>
              </a:buClr>
            </a:pPr>
            <a:r>
              <a:rPr lang="en-US" altLang="ja-JP" sz="2400" dirty="0" smtClean="0"/>
              <a:t>		</a:t>
            </a:r>
            <a:r>
              <a:rPr lang="en-US" altLang="ja-JP" sz="2400" dirty="0" smtClean="0">
                <a:solidFill>
                  <a:srgbClr val="FE3E4D"/>
                </a:solidFill>
              </a:rPr>
              <a:t>New era of large circular colliders</a:t>
            </a:r>
          </a:p>
          <a:p>
            <a:pPr>
              <a:buClr>
                <a:srgbClr val="3366FF"/>
              </a:buClr>
            </a:pPr>
            <a:r>
              <a:rPr lang="en-US" altLang="ja-JP" sz="2400" dirty="0" smtClean="0">
                <a:solidFill>
                  <a:srgbClr val="595959"/>
                </a:solidFill>
              </a:rPr>
              <a:t>			Energy frontier</a:t>
            </a:r>
          </a:p>
          <a:p>
            <a:pPr>
              <a:buClr>
                <a:srgbClr val="3366FF"/>
              </a:buClr>
            </a:pPr>
            <a:r>
              <a:rPr lang="en-US" altLang="ja-JP" sz="2400" dirty="0" smtClean="0">
                <a:solidFill>
                  <a:srgbClr val="595959"/>
                </a:solidFill>
              </a:rPr>
              <a:t>		</a:t>
            </a:r>
            <a:r>
              <a:rPr lang="en-US" altLang="ja-JP" sz="2400" dirty="0">
                <a:solidFill>
                  <a:srgbClr val="595959"/>
                </a:solidFill>
              </a:rPr>
              <a:t>	</a:t>
            </a:r>
            <a:r>
              <a:rPr lang="en-US" altLang="ja-JP" sz="2400" dirty="0" smtClean="0">
                <a:solidFill>
                  <a:srgbClr val="595959"/>
                </a:solidFill>
              </a:rPr>
              <a:t>		</a:t>
            </a:r>
            <a:r>
              <a:rPr lang="en-US" altLang="ja-JP" sz="2400" dirty="0" smtClean="0">
                <a:solidFill>
                  <a:schemeClr val="bg1">
                    <a:lumMod val="65000"/>
                  </a:schemeClr>
                </a:solidFill>
              </a:rPr>
              <a:t>(side trip: storage </a:t>
            </a:r>
            <a:r>
              <a:rPr lang="en-US" altLang="ja-JP" sz="2400" dirty="0">
                <a:solidFill>
                  <a:schemeClr val="bg1">
                    <a:lumMod val="65000"/>
                  </a:schemeClr>
                </a:solidFill>
              </a:rPr>
              <a:t>ring</a:t>
            </a:r>
            <a:r>
              <a:rPr lang="en-US" altLang="ja-JP" sz="2400" dirty="0" smtClean="0">
                <a:solidFill>
                  <a:schemeClr val="bg1">
                    <a:lumMod val="65000"/>
                  </a:schemeClr>
                </a:solidFill>
              </a:rPr>
              <a:t>)</a:t>
            </a:r>
          </a:p>
          <a:p>
            <a:pPr>
              <a:buClr>
                <a:srgbClr val="3366FF"/>
              </a:buClr>
            </a:pPr>
            <a:r>
              <a:rPr lang="en-US" altLang="ja-JP" sz="2400" dirty="0">
                <a:solidFill>
                  <a:srgbClr val="595959"/>
                </a:solidFill>
              </a:rPr>
              <a:t>	</a:t>
            </a:r>
            <a:r>
              <a:rPr lang="en-US" altLang="ja-JP" sz="2400" dirty="0" smtClean="0">
                <a:solidFill>
                  <a:srgbClr val="595959"/>
                </a:solidFill>
              </a:rPr>
              <a:t>		Luminosity frontier</a:t>
            </a:r>
          </a:p>
          <a:p>
            <a:pPr>
              <a:buClr>
                <a:srgbClr val="3366FF"/>
              </a:buClr>
            </a:pPr>
            <a:r>
              <a:rPr lang="en-US" altLang="ja-JP" sz="2400" dirty="0">
                <a:solidFill>
                  <a:srgbClr val="595959"/>
                </a:solidFill>
              </a:rPr>
              <a:t>	</a:t>
            </a:r>
            <a:r>
              <a:rPr lang="en-US" altLang="ja-JP" sz="2400" dirty="0" smtClean="0">
                <a:solidFill>
                  <a:srgbClr val="595959"/>
                </a:solidFill>
              </a:rPr>
              <a:t>	</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244601" y="1100667"/>
            <a:ext cx="7295753" cy="1412598"/>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000" dirty="0" smtClean="0">
                <a:solidFill>
                  <a:srgbClr val="000000"/>
                </a:solidFill>
              </a:rPr>
              <a:t>Cyclotron</a:t>
            </a:r>
          </a:p>
          <a:p>
            <a:pPr>
              <a:buFont typeface="Arial"/>
              <a:buChar char="•"/>
            </a:pPr>
            <a:r>
              <a:rPr lang="en-US" altLang="ja-JP" sz="2000" dirty="0" smtClean="0">
                <a:solidFill>
                  <a:srgbClr val="000000"/>
                </a:solidFill>
              </a:rPr>
              <a:t>Multiple acceleration by RF, orbit changes with energy</a:t>
            </a:r>
          </a:p>
          <a:p>
            <a:pPr>
              <a:buFont typeface="Arial"/>
              <a:buChar char="•"/>
            </a:pPr>
            <a:r>
              <a:rPr lang="en-US" altLang="ja-JP" sz="2000" dirty="0" smtClean="0">
                <a:solidFill>
                  <a:srgbClr val="000000"/>
                </a:solidFill>
              </a:rPr>
              <a:t>Entire orbit covered by magnets</a:t>
            </a:r>
          </a:p>
          <a:p>
            <a:pPr>
              <a:buFont typeface="Arial"/>
              <a:buChar char="•"/>
            </a:pPr>
            <a:r>
              <a:rPr lang="en-US" altLang="ja-JP" sz="2000" dirty="0" smtClean="0">
                <a:solidFill>
                  <a:srgbClr val="000000"/>
                </a:solidFill>
              </a:rPr>
              <a:t>Synchronization becomes difficult as particles become relativistic.</a:t>
            </a:r>
          </a:p>
        </p:txBody>
      </p:sp>
      <p:sp>
        <p:nvSpPr>
          <p:cNvPr id="6" name="角丸四角形 5"/>
          <p:cNvSpPr/>
          <p:nvPr/>
        </p:nvSpPr>
        <p:spPr>
          <a:xfrm>
            <a:off x="5106619" y="2901551"/>
            <a:ext cx="4037381" cy="1385092"/>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000" dirty="0" err="1" smtClean="0">
                <a:solidFill>
                  <a:srgbClr val="000000"/>
                </a:solidFill>
              </a:rPr>
              <a:t>Betatron</a:t>
            </a:r>
            <a:endParaRPr kumimoji="1" lang="en-US" altLang="ja-JP" sz="2000" dirty="0" smtClean="0">
              <a:solidFill>
                <a:srgbClr val="000000"/>
              </a:solidFill>
            </a:endParaRPr>
          </a:p>
          <a:p>
            <a:pPr>
              <a:buFont typeface="Arial"/>
              <a:buChar char="•"/>
            </a:pPr>
            <a:r>
              <a:rPr lang="en-US" altLang="ja-JP" sz="2000" dirty="0" smtClean="0">
                <a:solidFill>
                  <a:srgbClr val="000000"/>
                </a:solidFill>
              </a:rPr>
              <a:t>Acceleration by magnetic induction</a:t>
            </a:r>
          </a:p>
          <a:p>
            <a:pPr>
              <a:buFont typeface="Arial"/>
              <a:buChar char="•"/>
            </a:pPr>
            <a:r>
              <a:rPr lang="en-US" altLang="ja-JP" sz="2000" dirty="0" smtClean="0">
                <a:solidFill>
                  <a:srgbClr val="000000"/>
                </a:solidFill>
              </a:rPr>
              <a:t>Constant orbit</a:t>
            </a:r>
          </a:p>
          <a:p>
            <a:pPr>
              <a:buFont typeface="Arial"/>
              <a:buChar char="•"/>
            </a:pPr>
            <a:r>
              <a:rPr lang="en-US" altLang="ja-JP" sz="2000" dirty="0" smtClean="0">
                <a:solidFill>
                  <a:srgbClr val="000000"/>
                </a:solidFill>
              </a:rPr>
              <a:t>Entire orbit covered by magnets</a:t>
            </a:r>
          </a:p>
        </p:txBody>
      </p:sp>
      <p:sp>
        <p:nvSpPr>
          <p:cNvPr id="7" name="角丸四角形 6"/>
          <p:cNvSpPr/>
          <p:nvPr/>
        </p:nvSpPr>
        <p:spPr>
          <a:xfrm>
            <a:off x="485517" y="2844801"/>
            <a:ext cx="4621102" cy="749296"/>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000" dirty="0" smtClean="0">
                <a:solidFill>
                  <a:srgbClr val="000000"/>
                </a:solidFill>
              </a:rPr>
              <a:t>(2)Phase stability principle in</a:t>
            </a:r>
            <a:r>
              <a:rPr lang="en-US" altLang="ja-JP" sz="2000" dirty="0" smtClean="0">
                <a:solidFill>
                  <a:srgbClr val="000000"/>
                </a:solidFill>
              </a:rPr>
              <a:t>1945</a:t>
            </a:r>
          </a:p>
          <a:p>
            <a:r>
              <a:rPr kumimoji="1" lang="en-US" altLang="ja-JP" sz="2000" dirty="0" smtClean="0">
                <a:solidFill>
                  <a:srgbClr val="000000"/>
                </a:solidFill>
              </a:rPr>
              <a:t>Synchronization issue is solved. </a:t>
            </a:r>
          </a:p>
        </p:txBody>
      </p:sp>
      <p:sp>
        <p:nvSpPr>
          <p:cNvPr id="8" name="角丸四角形 7"/>
          <p:cNvSpPr/>
          <p:nvPr/>
        </p:nvSpPr>
        <p:spPr>
          <a:xfrm>
            <a:off x="5986858" y="4541567"/>
            <a:ext cx="2553496" cy="1066801"/>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000" dirty="0" smtClean="0">
                <a:solidFill>
                  <a:srgbClr val="000000"/>
                </a:solidFill>
              </a:rPr>
              <a:t>(1)Orbit stability</a:t>
            </a:r>
          </a:p>
          <a:p>
            <a:r>
              <a:rPr lang="en-US" altLang="ja-JP" sz="2000" dirty="0" err="1" smtClean="0">
                <a:solidFill>
                  <a:srgbClr val="000000"/>
                </a:solidFill>
              </a:rPr>
              <a:t>Betatron</a:t>
            </a:r>
            <a:r>
              <a:rPr lang="en-US" altLang="ja-JP" sz="2000" dirty="0" smtClean="0">
                <a:solidFill>
                  <a:srgbClr val="000000"/>
                </a:solidFill>
              </a:rPr>
              <a:t> oscillation</a:t>
            </a:r>
          </a:p>
          <a:p>
            <a:r>
              <a:rPr kumimoji="1" lang="en-US" altLang="ja-JP" sz="2000" dirty="0" smtClean="0">
                <a:solidFill>
                  <a:srgbClr val="000000"/>
                </a:solidFill>
              </a:rPr>
              <a:t>Weak focusing</a:t>
            </a:r>
          </a:p>
        </p:txBody>
      </p:sp>
      <p:sp>
        <p:nvSpPr>
          <p:cNvPr id="15" name="角丸四角形 14"/>
          <p:cNvSpPr/>
          <p:nvPr/>
        </p:nvSpPr>
        <p:spPr>
          <a:xfrm>
            <a:off x="142875" y="3898901"/>
            <a:ext cx="4963744" cy="990598"/>
          </a:xfrm>
          <a:prstGeom prst="roundRect">
            <a:avLst/>
          </a:prstGeom>
          <a:no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000" dirty="0" smtClean="0">
                <a:solidFill>
                  <a:srgbClr val="000000"/>
                </a:solidFill>
              </a:rPr>
              <a:t>Early Synchrotron</a:t>
            </a:r>
          </a:p>
          <a:p>
            <a:pPr>
              <a:buFont typeface="Arial"/>
              <a:buChar char="•"/>
            </a:pPr>
            <a:r>
              <a:rPr lang="en-US" altLang="ja-JP" sz="2000" dirty="0" smtClean="0">
                <a:solidFill>
                  <a:srgbClr val="000000"/>
                </a:solidFill>
              </a:rPr>
              <a:t>Acceleration by RF</a:t>
            </a:r>
          </a:p>
          <a:p>
            <a:pPr>
              <a:buFont typeface="Arial"/>
              <a:buChar char="•"/>
            </a:pPr>
            <a:r>
              <a:rPr lang="en-US" altLang="ja-JP" dirty="0" smtClean="0">
                <a:solidFill>
                  <a:srgbClr val="000000"/>
                </a:solidFill>
              </a:rPr>
              <a:t>Huge magnets </a:t>
            </a:r>
            <a:r>
              <a:rPr lang="en-US" altLang="ja-JP" dirty="0" err="1" smtClean="0">
                <a:solidFill>
                  <a:srgbClr val="000000"/>
                </a:solidFill>
              </a:rPr>
              <a:t>Synchrophasotron</a:t>
            </a:r>
            <a:r>
              <a:rPr lang="en-US" altLang="ja-JP" dirty="0" smtClean="0">
                <a:solidFill>
                  <a:srgbClr val="000000"/>
                </a:solidFill>
              </a:rPr>
              <a:t> 10 </a:t>
            </a:r>
            <a:r>
              <a:rPr lang="en-US" altLang="ja-JP" dirty="0" err="1" smtClean="0">
                <a:solidFill>
                  <a:srgbClr val="000000"/>
                </a:solidFill>
              </a:rPr>
              <a:t>GeV</a:t>
            </a:r>
            <a:r>
              <a:rPr lang="en-US" altLang="ja-JP" dirty="0" smtClean="0">
                <a:solidFill>
                  <a:srgbClr val="000000"/>
                </a:solidFill>
              </a:rPr>
              <a:t>, 39000 ton</a:t>
            </a:r>
          </a:p>
        </p:txBody>
      </p:sp>
      <p:sp>
        <p:nvSpPr>
          <p:cNvPr id="32" name="角丸四角形 31"/>
          <p:cNvSpPr/>
          <p:nvPr/>
        </p:nvSpPr>
        <p:spPr>
          <a:xfrm>
            <a:off x="6119604" y="5934073"/>
            <a:ext cx="2553497" cy="697194"/>
          </a:xfrm>
          <a:prstGeom prst="round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000" dirty="0" smtClean="0">
                <a:solidFill>
                  <a:srgbClr val="000000"/>
                </a:solidFill>
              </a:rPr>
              <a:t>(3)Strong focusing</a:t>
            </a:r>
          </a:p>
          <a:p>
            <a:r>
              <a:rPr lang="en-US" altLang="ja-JP" sz="2000" dirty="0" smtClean="0">
                <a:solidFill>
                  <a:srgbClr val="000000"/>
                </a:solidFill>
              </a:rPr>
              <a:t>1952</a:t>
            </a:r>
            <a:endParaRPr kumimoji="1" lang="en-US" altLang="ja-JP" sz="2000" dirty="0" smtClean="0">
              <a:solidFill>
                <a:srgbClr val="000000"/>
              </a:solidFill>
            </a:endParaRPr>
          </a:p>
        </p:txBody>
      </p:sp>
      <p:sp>
        <p:nvSpPr>
          <p:cNvPr id="37" name="角丸四角形 36"/>
          <p:cNvSpPr/>
          <p:nvPr/>
        </p:nvSpPr>
        <p:spPr>
          <a:xfrm>
            <a:off x="2000250" y="5229437"/>
            <a:ext cx="3335733" cy="1537720"/>
          </a:xfrm>
          <a:prstGeom prst="roundRect">
            <a:avLst/>
          </a:prstGeom>
          <a:noFill/>
          <a:ln>
            <a:solidFill>
              <a:srgbClr val="2C7C9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000" dirty="0" smtClean="0">
                <a:solidFill>
                  <a:srgbClr val="000000"/>
                </a:solidFill>
              </a:rPr>
              <a:t>Synchrotron</a:t>
            </a:r>
          </a:p>
          <a:p>
            <a:pPr>
              <a:buFont typeface="Arial"/>
              <a:buChar char="•"/>
            </a:pPr>
            <a:r>
              <a:rPr lang="en-US" altLang="ja-JP" sz="2000" dirty="0" smtClean="0">
                <a:solidFill>
                  <a:srgbClr val="000000"/>
                </a:solidFill>
              </a:rPr>
              <a:t>Entire orbit not covered by magnets.</a:t>
            </a:r>
            <a:endParaRPr kumimoji="1" lang="en-US" altLang="ja-JP" sz="2000" dirty="0" smtClean="0">
              <a:solidFill>
                <a:srgbClr val="000000"/>
              </a:solidFill>
            </a:endParaRPr>
          </a:p>
          <a:p>
            <a:pPr>
              <a:buFont typeface="Arial"/>
              <a:buChar char="•"/>
            </a:pPr>
            <a:r>
              <a:rPr lang="en-US" altLang="ja-JP" sz="2000" dirty="0" smtClean="0">
                <a:solidFill>
                  <a:srgbClr val="000000"/>
                </a:solidFill>
              </a:rPr>
              <a:t>Much higher energy</a:t>
            </a:r>
          </a:p>
          <a:p>
            <a:r>
              <a:rPr kumimoji="1" lang="en-US" altLang="ja-JP" sz="2000" dirty="0" smtClean="0">
                <a:solidFill>
                  <a:srgbClr val="000000"/>
                </a:solidFill>
              </a:rPr>
              <a:t>&gt;10 </a:t>
            </a:r>
            <a:r>
              <a:rPr kumimoji="1" lang="en-US" altLang="ja-JP" sz="2000" dirty="0" err="1" smtClean="0">
                <a:solidFill>
                  <a:srgbClr val="000000"/>
                </a:solidFill>
              </a:rPr>
              <a:t>GeV</a:t>
            </a:r>
            <a:r>
              <a:rPr kumimoji="1" lang="en-US" altLang="ja-JP" sz="2000" dirty="0" smtClean="0">
                <a:solidFill>
                  <a:srgbClr val="000000"/>
                </a:solidFill>
              </a:rPr>
              <a:t> (10000 </a:t>
            </a:r>
            <a:r>
              <a:rPr kumimoji="1" lang="en-US" altLang="ja-JP" sz="2000" dirty="0" err="1" smtClean="0">
                <a:solidFill>
                  <a:srgbClr val="000000"/>
                </a:solidFill>
              </a:rPr>
              <a:t>MeV</a:t>
            </a:r>
            <a:r>
              <a:rPr kumimoji="1" lang="en-US" altLang="ja-JP" sz="2000" dirty="0" smtClean="0">
                <a:solidFill>
                  <a:srgbClr val="000000"/>
                </a:solidFill>
              </a:rPr>
              <a:t>)</a:t>
            </a:r>
          </a:p>
        </p:txBody>
      </p:sp>
      <p:cxnSp>
        <p:nvCxnSpPr>
          <p:cNvPr id="46" name="直線矢印コネクタ 45"/>
          <p:cNvCxnSpPr>
            <a:stCxn id="7" idx="2"/>
            <a:endCxn id="15" idx="0"/>
          </p:cNvCxnSpPr>
          <p:nvPr/>
        </p:nvCxnSpPr>
        <p:spPr>
          <a:xfrm flipH="1">
            <a:off x="2624747" y="3594097"/>
            <a:ext cx="171321" cy="30480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15" idx="2"/>
            <a:endCxn id="37" idx="0"/>
          </p:cNvCxnSpPr>
          <p:nvPr/>
        </p:nvCxnSpPr>
        <p:spPr>
          <a:xfrm>
            <a:off x="2624747" y="4889499"/>
            <a:ext cx="1043370" cy="33993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a:stCxn id="6" idx="2"/>
            <a:endCxn id="8" idx="0"/>
          </p:cNvCxnSpPr>
          <p:nvPr/>
        </p:nvCxnSpPr>
        <p:spPr>
          <a:xfrm>
            <a:off x="7125310" y="4286643"/>
            <a:ext cx="138296" cy="25492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8" idx="2"/>
            <a:endCxn id="32" idx="0"/>
          </p:cNvCxnSpPr>
          <p:nvPr/>
        </p:nvCxnSpPr>
        <p:spPr>
          <a:xfrm>
            <a:off x="7263606" y="5608368"/>
            <a:ext cx="132747" cy="32570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a:stCxn id="8" idx="1"/>
            <a:endCxn id="37" idx="3"/>
          </p:cNvCxnSpPr>
          <p:nvPr/>
        </p:nvCxnSpPr>
        <p:spPr>
          <a:xfrm flipH="1">
            <a:off x="5335983" y="5074968"/>
            <a:ext cx="650875" cy="92332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32" idx="1"/>
            <a:endCxn id="37" idx="3"/>
          </p:cNvCxnSpPr>
          <p:nvPr/>
        </p:nvCxnSpPr>
        <p:spPr>
          <a:xfrm flipH="1" flipV="1">
            <a:off x="5335983" y="5998297"/>
            <a:ext cx="783621" cy="28437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9" name="雲形吹き出し 38"/>
          <p:cNvSpPr/>
          <p:nvPr/>
        </p:nvSpPr>
        <p:spPr>
          <a:xfrm rot="20640000">
            <a:off x="258458" y="4999161"/>
            <a:ext cx="1618570" cy="937266"/>
          </a:xfrm>
          <a:prstGeom prst="cloudCallout">
            <a:avLst>
              <a:gd name="adj1" fmla="val 56055"/>
              <a:gd name="adj2" fmla="val 17614"/>
            </a:avLst>
          </a:prstGeom>
          <a:solidFill>
            <a:schemeClr val="bg2">
              <a:alpha val="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solidFill>
                  <a:srgbClr val="000000"/>
                </a:solidFill>
              </a:rPr>
              <a:t>Circular machine</a:t>
            </a:r>
            <a:endParaRPr kumimoji="1" lang="ja-JP" altLang="en-US" sz="1600" dirty="0">
              <a:solidFill>
                <a:srgbClr val="000000"/>
              </a:solidFill>
            </a:endParaRPr>
          </a:p>
        </p:txBody>
      </p:sp>
      <p:sp>
        <p:nvSpPr>
          <p:cNvPr id="47" name="雲形吹き出し 46"/>
          <p:cNvSpPr/>
          <p:nvPr/>
        </p:nvSpPr>
        <p:spPr>
          <a:xfrm rot="900000">
            <a:off x="323678" y="5778375"/>
            <a:ext cx="1600948" cy="795151"/>
          </a:xfrm>
          <a:prstGeom prst="cloudCallout">
            <a:avLst>
              <a:gd name="adj1" fmla="val -43879"/>
              <a:gd name="adj2" fmla="val -61266"/>
            </a:avLst>
          </a:prstGeom>
          <a:solidFill>
            <a:srgbClr val="FFD3DE">
              <a:alpha val="48000"/>
            </a:srgbClr>
          </a:solidFill>
          <a:ln>
            <a:solidFill>
              <a:srgbClr val="FFD3D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rgbClr val="000000"/>
                </a:solidFill>
              </a:rPr>
              <a:t>collider</a:t>
            </a:r>
            <a:endParaRPr kumimoji="1" lang="ja-JP" altLang="en-US" dirty="0">
              <a:solidFill>
                <a:srgbClr val="000000"/>
              </a:solidFill>
            </a:endParaRPr>
          </a:p>
        </p:txBody>
      </p:sp>
      <p:sp>
        <p:nvSpPr>
          <p:cNvPr id="56" name="タイトル 1"/>
          <p:cNvSpPr>
            <a:spLocks noGrp="1"/>
          </p:cNvSpPr>
          <p:nvPr>
            <p:ph type="title"/>
          </p:nvPr>
        </p:nvSpPr>
        <p:spPr>
          <a:xfrm>
            <a:off x="549275" y="107576"/>
            <a:ext cx="8264526" cy="993091"/>
          </a:xfrm>
        </p:spPr>
        <p:txBody>
          <a:bodyPr>
            <a:normAutofit/>
          </a:bodyPr>
          <a:lstStyle/>
          <a:p>
            <a:r>
              <a:rPr lang="en-US" altLang="ja-JP" sz="2800" dirty="0" smtClean="0"/>
              <a:t>Brief history and inventions before 1960</a:t>
            </a:r>
            <a:endParaRPr lang="ja-JP" altLang="en-US" sz="2800" dirty="0"/>
          </a:p>
        </p:txBody>
      </p:sp>
      <p:cxnSp>
        <p:nvCxnSpPr>
          <p:cNvPr id="58" name="直線矢印コネクタ 57"/>
          <p:cNvCxnSpPr>
            <a:stCxn id="5" idx="2"/>
            <a:endCxn id="7" idx="0"/>
          </p:cNvCxnSpPr>
          <p:nvPr/>
        </p:nvCxnSpPr>
        <p:spPr>
          <a:xfrm flipH="1">
            <a:off x="2796068" y="2513265"/>
            <a:ext cx="2096410" cy="33153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5" idx="2"/>
          </p:cNvCxnSpPr>
          <p:nvPr/>
        </p:nvCxnSpPr>
        <p:spPr>
          <a:xfrm>
            <a:off x="4892478" y="2513265"/>
            <a:ext cx="2371128" cy="3527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466903"/>
            <a:ext cx="8042276" cy="705909"/>
          </a:xfrm>
        </p:spPr>
        <p:txBody>
          <a:bodyPr>
            <a:normAutofit fontScale="90000"/>
          </a:bodyPr>
          <a:lstStyle/>
          <a:p>
            <a:r>
              <a:rPr lang="en-US" altLang="ja-JP" sz="4400" dirty="0" smtClean="0"/>
              <a:t>Collider</a:t>
            </a:r>
            <a:endParaRPr lang="ja-JP" altLang="en-US" sz="4400" dirty="0"/>
          </a:p>
        </p:txBody>
      </p:sp>
      <p:pic>
        <p:nvPicPr>
          <p:cNvPr id="4" name="図 3"/>
          <p:cNvPicPr>
            <a:picLocks noChangeAspect="1"/>
          </p:cNvPicPr>
          <p:nvPr/>
        </p:nvPicPr>
        <p:blipFill>
          <a:blip r:embed="rId2"/>
          <a:stretch>
            <a:fillRect/>
          </a:stretch>
        </p:blipFill>
        <p:spPr>
          <a:xfrm>
            <a:off x="0" y="1172812"/>
            <a:ext cx="9144000" cy="54531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4000" dirty="0" smtClean="0"/>
              <a:t>Collider: </a:t>
            </a:r>
            <a:r>
              <a:rPr lang="en-US" altLang="ja-JP" sz="2800" dirty="0" smtClean="0"/>
              <a:t>the first collider (</a:t>
            </a:r>
            <a:r>
              <a:rPr lang="en-US" altLang="ja-JP" sz="2800" dirty="0" err="1" smtClean="0"/>
              <a:t>e</a:t>
            </a:r>
            <a:r>
              <a:rPr lang="en-US" altLang="ja-JP" sz="2800" baseline="30000" dirty="0" err="1" smtClean="0"/>
              <a:t>-</a:t>
            </a:r>
            <a:r>
              <a:rPr lang="en-US" altLang="ja-JP" sz="2800" dirty="0" err="1" smtClean="0"/>
              <a:t>e</a:t>
            </a:r>
            <a:r>
              <a:rPr lang="en-US" altLang="ja-JP" sz="2800" baseline="30000" dirty="0" err="1" smtClean="0"/>
              <a:t>+</a:t>
            </a:r>
            <a:r>
              <a:rPr lang="en-US" altLang="ja-JP" sz="2800" dirty="0" err="1" smtClean="0"/>
              <a:t>):AdA</a:t>
            </a:r>
            <a:r>
              <a:rPr lang="en-US" altLang="ja-JP" sz="6600" dirty="0" smtClean="0"/>
              <a:t/>
            </a:r>
            <a:br>
              <a:rPr lang="en-US" altLang="ja-JP" sz="6600" dirty="0" smtClean="0"/>
            </a:br>
            <a:r>
              <a:rPr lang="en-US" altLang="ja-JP" sz="1333" dirty="0" smtClean="0"/>
              <a:t>(</a:t>
            </a:r>
            <a:r>
              <a:rPr lang="en-US" altLang="ja-JP" sz="1333" dirty="0" err="1" smtClean="0"/>
              <a:t>Anello</a:t>
            </a:r>
            <a:r>
              <a:rPr lang="en-US" altLang="ja-JP" sz="1333" dirty="0" smtClean="0"/>
              <a:t> </a:t>
            </a:r>
            <a:r>
              <a:rPr lang="en-US" altLang="ja-JP" sz="1333" dirty="0" err="1" smtClean="0"/>
              <a:t>di</a:t>
            </a:r>
            <a:r>
              <a:rPr lang="en-US" altLang="ja-JP" sz="1333" dirty="0" smtClean="0"/>
              <a:t> </a:t>
            </a:r>
            <a:r>
              <a:rPr lang="en-US" altLang="ja-JP" sz="1333" dirty="0" err="1" smtClean="0"/>
              <a:t>Accumulazione</a:t>
            </a:r>
            <a:r>
              <a:rPr lang="en-US" altLang="ja-JP" sz="1333" dirty="0" smtClean="0"/>
              <a:t>) and happened to be</a:t>
            </a:r>
            <a:r>
              <a:rPr lang="en-US" altLang="ja-JP" sz="1778" dirty="0" smtClean="0"/>
              <a:t> Bruno </a:t>
            </a:r>
            <a:r>
              <a:rPr lang="en-US" altLang="ja-JP" sz="1778" dirty="0" err="1" smtClean="0"/>
              <a:t>Touschek’s</a:t>
            </a:r>
            <a:r>
              <a:rPr lang="en-US" altLang="ja-JP" sz="1778" dirty="0" smtClean="0"/>
              <a:t> </a:t>
            </a:r>
            <a:r>
              <a:rPr lang="en-US" altLang="ja-JP" sz="1333" dirty="0" smtClean="0"/>
              <a:t>aunt’s name.</a:t>
            </a:r>
            <a:endParaRPr lang="ja-JP" altLang="en-US" sz="1333"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4" name="図 3"/>
          <p:cNvPicPr>
            <a:picLocks noChangeAspect="1"/>
          </p:cNvPicPr>
          <p:nvPr/>
        </p:nvPicPr>
        <p:blipFill>
          <a:blip r:embed="rId2"/>
          <a:stretch>
            <a:fillRect/>
          </a:stretch>
        </p:blipFill>
        <p:spPr>
          <a:xfrm>
            <a:off x="5930899" y="1216969"/>
            <a:ext cx="3159009" cy="4925070"/>
          </a:xfrm>
          <a:prstGeom prst="rect">
            <a:avLst/>
          </a:prstGeom>
        </p:spPr>
      </p:pic>
      <p:sp>
        <p:nvSpPr>
          <p:cNvPr id="5" name="テキスト ボックス 4"/>
          <p:cNvSpPr txBox="1"/>
          <p:nvPr/>
        </p:nvSpPr>
        <p:spPr>
          <a:xfrm>
            <a:off x="5839701" y="6179353"/>
            <a:ext cx="2755900" cy="646331"/>
          </a:xfrm>
          <a:prstGeom prst="rect">
            <a:avLst/>
          </a:prstGeom>
          <a:solidFill>
            <a:srgbClr val="FFFFFF"/>
          </a:solidFill>
        </p:spPr>
        <p:txBody>
          <a:bodyPr wrap="square" rtlCol="0">
            <a:spAutoFit/>
          </a:bodyPr>
          <a:lstStyle/>
          <a:p>
            <a:r>
              <a:rPr kumimoji="1" lang="en-US" altLang="ja-JP" sz="1200" dirty="0" smtClean="0"/>
              <a:t>The </a:t>
            </a:r>
            <a:r>
              <a:rPr lang="en-US" altLang="ja-JP" sz="1200" dirty="0" smtClean="0"/>
              <a:t>First </a:t>
            </a:r>
            <a:r>
              <a:rPr lang="en-US" altLang="ja-JP" sz="1200" dirty="0" err="1" smtClean="0"/>
              <a:t>Electon</a:t>
            </a:r>
            <a:r>
              <a:rPr lang="en-US" altLang="ja-JP" sz="1200" dirty="0" smtClean="0"/>
              <a:t>-Positron Collider</a:t>
            </a:r>
            <a:endParaRPr kumimoji="1" lang="en-US" altLang="ja-JP" sz="1200" dirty="0" smtClean="0"/>
          </a:p>
          <a:p>
            <a:r>
              <a:rPr kumimoji="1" lang="en-US" altLang="ja-JP" sz="1200" dirty="0" smtClean="0"/>
              <a:t>Carlo </a:t>
            </a:r>
            <a:r>
              <a:rPr kumimoji="1" lang="en-US" altLang="ja-JP" sz="1200" dirty="0" err="1" smtClean="0"/>
              <a:t>Bernardini</a:t>
            </a:r>
            <a:endParaRPr kumimoji="1" lang="en-US" altLang="ja-JP" sz="1200" dirty="0" smtClean="0"/>
          </a:p>
          <a:p>
            <a:r>
              <a:rPr kumimoji="1" lang="en-US" altLang="ja-JP" sz="1200" dirty="0" smtClean="0"/>
              <a:t>Phys. </a:t>
            </a:r>
            <a:r>
              <a:rPr kumimoji="1" lang="en-US" altLang="ja-JP" sz="1200" dirty="0" err="1" smtClean="0"/>
              <a:t>Perspect</a:t>
            </a:r>
            <a:r>
              <a:rPr kumimoji="1" lang="en-US" altLang="ja-JP" sz="1200" dirty="0" smtClean="0"/>
              <a:t>. 6(2004) 156-183</a:t>
            </a:r>
            <a:endParaRPr kumimoji="1" lang="ja-JP" altLang="en-US" sz="1200" dirty="0"/>
          </a:p>
        </p:txBody>
      </p:sp>
      <p:pic>
        <p:nvPicPr>
          <p:cNvPr id="7" name="図 6"/>
          <p:cNvPicPr>
            <a:picLocks noChangeAspect="1"/>
          </p:cNvPicPr>
          <p:nvPr/>
        </p:nvPicPr>
        <p:blipFill>
          <a:blip r:embed="rId3"/>
          <a:stretch>
            <a:fillRect/>
          </a:stretch>
        </p:blipFill>
        <p:spPr>
          <a:xfrm>
            <a:off x="0" y="1253749"/>
            <a:ext cx="5839701" cy="3014651"/>
          </a:xfrm>
          <a:prstGeom prst="rect">
            <a:avLst/>
          </a:prstGeom>
        </p:spPr>
      </p:pic>
      <p:sp>
        <p:nvSpPr>
          <p:cNvPr id="8" name="テキスト ボックス 7"/>
          <p:cNvSpPr txBox="1"/>
          <p:nvPr/>
        </p:nvSpPr>
        <p:spPr>
          <a:xfrm>
            <a:off x="442258" y="4222426"/>
            <a:ext cx="4193242" cy="276999"/>
          </a:xfrm>
          <a:prstGeom prst="rect">
            <a:avLst/>
          </a:prstGeom>
          <a:noFill/>
        </p:spPr>
        <p:txBody>
          <a:bodyPr wrap="square" rtlCol="0">
            <a:spAutoFit/>
          </a:bodyPr>
          <a:lstStyle/>
          <a:p>
            <a:r>
              <a:rPr kumimoji="1" lang="en-US" altLang="ja-JP" sz="1200" dirty="0" smtClean="0"/>
              <a:t>Collision-based computing, </a:t>
            </a:r>
            <a:r>
              <a:rPr lang="en-US" altLang="ja-JP" sz="1200" dirty="0" smtClean="0"/>
              <a:t>Andrew </a:t>
            </a:r>
            <a:r>
              <a:rPr lang="en-US" altLang="ja-JP" sz="1200" dirty="0" err="1" smtClean="0"/>
              <a:t>Adamatzky</a:t>
            </a:r>
            <a:r>
              <a:rPr lang="en-US" altLang="ja-JP" sz="1200" dirty="0" smtClean="0"/>
              <a:t> (2002)</a:t>
            </a:r>
          </a:p>
        </p:txBody>
      </p:sp>
      <p:pic>
        <p:nvPicPr>
          <p:cNvPr id="9" name="図 8"/>
          <p:cNvPicPr>
            <a:picLocks noChangeAspect="1"/>
          </p:cNvPicPr>
          <p:nvPr/>
        </p:nvPicPr>
        <p:blipFill>
          <a:blip r:embed="rId4"/>
          <a:stretch>
            <a:fillRect/>
          </a:stretch>
        </p:blipFill>
        <p:spPr>
          <a:xfrm>
            <a:off x="2359902" y="4482000"/>
            <a:ext cx="3479799" cy="2343684"/>
          </a:xfrm>
          <a:prstGeom prst="rect">
            <a:avLst/>
          </a:prstGeom>
        </p:spPr>
      </p:pic>
      <p:sp>
        <p:nvSpPr>
          <p:cNvPr id="10" name="角丸四角形吹き出し 9"/>
          <p:cNvSpPr/>
          <p:nvPr/>
        </p:nvSpPr>
        <p:spPr>
          <a:xfrm>
            <a:off x="442258" y="4914899"/>
            <a:ext cx="1704041" cy="1079563"/>
          </a:xfrm>
          <a:prstGeom prst="wedgeRoundRectCallout">
            <a:avLst>
              <a:gd name="adj1" fmla="val 61149"/>
              <a:gd name="adj2" fmla="val 33249"/>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600" dirty="0" smtClean="0">
                <a:solidFill>
                  <a:schemeClr val="tx1"/>
                </a:solidFill>
              </a:rPr>
              <a:t>ADONE 1969</a:t>
            </a:r>
          </a:p>
          <a:p>
            <a:r>
              <a:rPr lang="en-US" altLang="ja-JP" sz="1600" dirty="0" smtClean="0">
                <a:solidFill>
                  <a:schemeClr val="tx1"/>
                </a:solidFill>
              </a:rPr>
              <a:t>C=105 </a:t>
            </a:r>
            <a:r>
              <a:rPr lang="en-US" altLang="ja-JP" sz="1600" dirty="0" err="1" smtClean="0">
                <a:solidFill>
                  <a:schemeClr val="tx1"/>
                </a:solidFill>
              </a:rPr>
              <a:t>m</a:t>
            </a:r>
            <a:endParaRPr lang="en-US" altLang="ja-JP" sz="1600" dirty="0" smtClean="0">
              <a:solidFill>
                <a:schemeClr val="tx1"/>
              </a:solidFill>
            </a:endParaRPr>
          </a:p>
          <a:p>
            <a:r>
              <a:rPr lang="en-US" altLang="ja-JP" sz="1600" dirty="0" err="1" smtClean="0">
                <a:solidFill>
                  <a:schemeClr val="tx1"/>
                </a:solidFill>
              </a:rPr>
              <a:t>E</a:t>
            </a:r>
            <a:r>
              <a:rPr lang="en-US" altLang="ja-JP" sz="1600" baseline="-25000" dirty="0" err="1" smtClean="0">
                <a:solidFill>
                  <a:schemeClr val="tx1"/>
                </a:solidFill>
              </a:rPr>
              <a:t>cm</a:t>
            </a:r>
            <a:r>
              <a:rPr lang="en-US" altLang="ja-JP" sz="1600" dirty="0" smtClean="0">
                <a:solidFill>
                  <a:schemeClr val="tx1"/>
                </a:solidFill>
              </a:rPr>
              <a:t> &lt; 3 </a:t>
            </a:r>
            <a:r>
              <a:rPr lang="en-US" altLang="ja-JP" sz="1600" dirty="0" err="1" smtClean="0">
                <a:solidFill>
                  <a:schemeClr val="tx1"/>
                </a:solidFill>
              </a:rPr>
              <a:t>GeV</a:t>
            </a:r>
            <a:endParaRPr lang="en-US" altLang="ja-JP" sz="1600" dirty="0" smtClean="0">
              <a:solidFill>
                <a:schemeClr val="tx1"/>
              </a:solidFill>
            </a:endParaRPr>
          </a:p>
          <a:p>
            <a:r>
              <a:rPr lang="en-US" altLang="ja-JP" sz="1600" dirty="0" smtClean="0">
                <a:solidFill>
                  <a:schemeClr val="tx1"/>
                </a:solidFill>
              </a:rPr>
              <a:t>no J/</a:t>
            </a:r>
            <a:r>
              <a:rPr lang="en-US" altLang="ja-JP" sz="1600" dirty="0" err="1" smtClean="0">
                <a:solidFill>
                  <a:schemeClr val="tx1"/>
                </a:solidFill>
                <a:latin typeface="Symbol" charset="2"/>
                <a:cs typeface="Symbol" charset="2"/>
              </a:rPr>
              <a:t>y</a:t>
            </a:r>
            <a:r>
              <a:rPr lang="en-US" altLang="ja-JP" sz="1600" dirty="0" smtClean="0">
                <a:solidFill>
                  <a:schemeClr val="tx1"/>
                </a:solidFill>
              </a:rPr>
              <a:t> …</a:t>
            </a:r>
            <a:endParaRPr lang="en-US" altLang="ja-JP" sz="1600" dirty="0" smtClean="0">
              <a:solidFill>
                <a:schemeClr val="tx1"/>
              </a:solidFill>
              <a:latin typeface="Symbol" charset="2"/>
              <a:cs typeface="Symbol" charset="2"/>
            </a:endParaRPr>
          </a:p>
        </p:txBody>
      </p:sp>
      <p:sp>
        <p:nvSpPr>
          <p:cNvPr id="11" name="正方形/長方形 10"/>
          <p:cNvSpPr/>
          <p:nvPr/>
        </p:nvSpPr>
        <p:spPr>
          <a:xfrm>
            <a:off x="6003808" y="4363471"/>
            <a:ext cx="3086100" cy="1815882"/>
          </a:xfrm>
          <a:prstGeom prst="rect">
            <a:avLst/>
          </a:prstGeom>
        </p:spPr>
        <p:txBody>
          <a:bodyPr wrap="square">
            <a:spAutoFit/>
          </a:bodyPr>
          <a:lstStyle/>
          <a:p>
            <a:r>
              <a:rPr lang="en-US" altLang="ja-JP" sz="1600" dirty="0" smtClean="0">
                <a:solidFill>
                  <a:schemeClr val="bg1"/>
                </a:solidFill>
              </a:rPr>
              <a:t>Orbit radius = 65 cm,</a:t>
            </a:r>
          </a:p>
          <a:p>
            <a:r>
              <a:rPr lang="en-US" altLang="ja-JP" sz="1600" dirty="0" smtClean="0">
                <a:solidFill>
                  <a:schemeClr val="bg1"/>
                </a:solidFill>
              </a:rPr>
              <a:t>250MeV×250 </a:t>
            </a:r>
            <a:r>
              <a:rPr lang="en-US" altLang="ja-JP" sz="1600" dirty="0" err="1" smtClean="0">
                <a:solidFill>
                  <a:schemeClr val="bg1"/>
                </a:solidFill>
              </a:rPr>
              <a:t>MeV</a:t>
            </a:r>
            <a:endParaRPr lang="en-US" altLang="ja-JP" sz="1600" dirty="0" smtClean="0">
              <a:solidFill>
                <a:schemeClr val="bg1"/>
              </a:solidFill>
            </a:endParaRPr>
          </a:p>
          <a:p>
            <a:r>
              <a:rPr lang="en-US" altLang="ja-JP" sz="1600" dirty="0" smtClean="0">
                <a:solidFill>
                  <a:schemeClr val="bg1"/>
                </a:solidFill>
              </a:rPr>
              <a:t>Operated 1961-1964.</a:t>
            </a:r>
          </a:p>
          <a:p>
            <a:r>
              <a:rPr lang="en-US" altLang="ja-JP" sz="1600" dirty="0" smtClean="0">
                <a:solidFill>
                  <a:schemeClr val="bg1"/>
                </a:solidFill>
              </a:rPr>
              <a:t>Many feasibility experiments with this working model.</a:t>
            </a:r>
          </a:p>
          <a:p>
            <a:r>
              <a:rPr lang="en-US" altLang="ja-JP" sz="1600" dirty="0" smtClean="0">
                <a:solidFill>
                  <a:schemeClr val="bg1"/>
                </a:solidFill>
              </a:rPr>
              <a:t>Followed by a full-size collider ADONE</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57200" y="1185383"/>
            <a:ext cx="8407399" cy="5334063"/>
          </a:xfrm>
          <a:prstGeom prst="rect">
            <a:avLst/>
          </a:prstGeom>
        </p:spPr>
      </p:pic>
      <p:sp>
        <p:nvSpPr>
          <p:cNvPr id="2" name="タイトル 1"/>
          <p:cNvSpPr>
            <a:spLocks noGrp="1"/>
          </p:cNvSpPr>
          <p:nvPr>
            <p:ph type="title"/>
          </p:nvPr>
        </p:nvSpPr>
        <p:spPr/>
        <p:txBody>
          <a:bodyPr>
            <a:normAutofit fontScale="90000"/>
          </a:bodyPr>
          <a:lstStyle/>
          <a:p>
            <a:r>
              <a:rPr lang="en-US" altLang="ja-JP" sz="4000" dirty="0" smtClean="0"/>
              <a:t>Collider: </a:t>
            </a:r>
            <a:r>
              <a:rPr lang="en-US" altLang="ja-JP" sz="1800" dirty="0" smtClean="0"/>
              <a:t>Era of large circular colliders, </a:t>
            </a:r>
            <a:r>
              <a:rPr lang="en-US" altLang="ja-JP" sz="1800" dirty="0" smtClean="0">
                <a:solidFill>
                  <a:srgbClr val="0000FF"/>
                </a:solidFill>
              </a:rPr>
              <a:t>energy frontier machines</a:t>
            </a:r>
            <a:endParaRPr lang="ja-JP" altLang="en-US" sz="1778" dirty="0">
              <a:solidFill>
                <a:srgbClr val="0000FF"/>
              </a:solidFill>
            </a:endParaRPr>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テキスト ボックス 4"/>
          <p:cNvSpPr txBox="1"/>
          <p:nvPr/>
        </p:nvSpPr>
        <p:spPr>
          <a:xfrm>
            <a:off x="1472321" y="1409700"/>
            <a:ext cx="3467813" cy="369332"/>
          </a:xfrm>
          <a:prstGeom prst="rect">
            <a:avLst/>
          </a:prstGeom>
          <a:solidFill>
            <a:srgbClr val="FFFFFF"/>
          </a:solidFill>
          <a:ln>
            <a:solidFill>
              <a:schemeClr val="accent1"/>
            </a:solidFill>
          </a:ln>
        </p:spPr>
        <p:txBody>
          <a:bodyPr wrap="square" rtlCol="0">
            <a:spAutoFit/>
          </a:bodyPr>
          <a:lstStyle/>
          <a:p>
            <a:r>
              <a:rPr kumimoji="1" lang="en-US" altLang="ja-JP" dirty="0" smtClean="0"/>
              <a:t>Proton × (anti-)proton, </a:t>
            </a:r>
            <a:r>
              <a:rPr kumimoji="1" lang="en-US" altLang="ja-JP" dirty="0" err="1" smtClean="0"/>
              <a:t>e.t.c</a:t>
            </a:r>
            <a:r>
              <a:rPr kumimoji="1" lang="en-US" altLang="ja-JP" dirty="0" smtClean="0"/>
              <a:t>.</a:t>
            </a:r>
            <a:endParaRPr kumimoji="1" lang="ja-JP" altLang="en-US" dirty="0"/>
          </a:p>
        </p:txBody>
      </p:sp>
      <p:sp>
        <p:nvSpPr>
          <p:cNvPr id="6" name="テキスト ボックス 5"/>
          <p:cNvSpPr txBox="1"/>
          <p:nvPr/>
        </p:nvSpPr>
        <p:spPr>
          <a:xfrm>
            <a:off x="2171700" y="6519446"/>
            <a:ext cx="5927007" cy="338554"/>
          </a:xfrm>
          <a:prstGeom prst="rect">
            <a:avLst/>
          </a:prstGeom>
          <a:solidFill>
            <a:schemeClr val="bg1"/>
          </a:solidFill>
        </p:spPr>
        <p:txBody>
          <a:bodyPr wrap="none" rtlCol="0">
            <a:spAutoFit/>
          </a:bodyPr>
          <a:lstStyle/>
          <a:p>
            <a:r>
              <a:rPr kumimoji="1" lang="en-US" altLang="ja-JP" sz="1600" dirty="0" smtClean="0"/>
              <a:t>Lecture b</a:t>
            </a:r>
            <a:r>
              <a:rPr lang="en-US" altLang="ja-JP" sz="1600" dirty="0" smtClean="0"/>
              <a:t>y </a:t>
            </a:r>
            <a:r>
              <a:rPr kumimoji="1" lang="en-US" altLang="ja-JP" sz="1600" dirty="0" smtClean="0"/>
              <a:t>K. </a:t>
            </a:r>
            <a:r>
              <a:rPr kumimoji="1" lang="en-US" altLang="ja-JP" sz="1600" dirty="0" err="1" smtClean="0"/>
              <a:t>Yokoya</a:t>
            </a:r>
            <a:r>
              <a:rPr kumimoji="1" lang="en-US" altLang="ja-JP" sz="1600" dirty="0" smtClean="0"/>
              <a:t>, “Summer Challenge 2008” @ KEK </a:t>
            </a:r>
            <a:endParaRPr kumimoji="1" lang="ja-JP" altLang="en-US" sz="1600"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292100" y="1089946"/>
            <a:ext cx="8615775" cy="5361654"/>
          </a:xfrm>
          <a:prstGeom prst="rect">
            <a:avLst/>
          </a:prstGeom>
        </p:spPr>
      </p:pic>
      <p:sp>
        <p:nvSpPr>
          <p:cNvPr id="13" name="テキスト ボックス 12"/>
          <p:cNvSpPr txBox="1"/>
          <p:nvPr/>
        </p:nvSpPr>
        <p:spPr>
          <a:xfrm>
            <a:off x="1447800" y="1600200"/>
            <a:ext cx="2291350" cy="369332"/>
          </a:xfrm>
          <a:prstGeom prst="rect">
            <a:avLst/>
          </a:prstGeom>
          <a:solidFill>
            <a:srgbClr val="FFFFFF"/>
          </a:solidFill>
          <a:ln>
            <a:solidFill>
              <a:schemeClr val="accent1"/>
            </a:solidFill>
          </a:ln>
        </p:spPr>
        <p:txBody>
          <a:bodyPr wrap="none" rtlCol="0">
            <a:spAutoFit/>
          </a:bodyPr>
          <a:lstStyle/>
          <a:p>
            <a:r>
              <a:rPr kumimoji="1" lang="en-US" altLang="ja-JP" dirty="0" smtClean="0"/>
              <a:t>Electron × positron</a:t>
            </a:r>
            <a:endParaRPr kumimoji="1" lang="ja-JP" altLang="en-US" dirty="0"/>
          </a:p>
        </p:txBody>
      </p:sp>
      <p:sp>
        <p:nvSpPr>
          <p:cNvPr id="6" name="テキスト ボックス 5"/>
          <p:cNvSpPr txBox="1"/>
          <p:nvPr/>
        </p:nvSpPr>
        <p:spPr>
          <a:xfrm>
            <a:off x="2489200" y="6519446"/>
            <a:ext cx="5927007" cy="338554"/>
          </a:xfrm>
          <a:prstGeom prst="rect">
            <a:avLst/>
          </a:prstGeom>
          <a:noFill/>
        </p:spPr>
        <p:txBody>
          <a:bodyPr wrap="none" rtlCol="0">
            <a:spAutoFit/>
          </a:bodyPr>
          <a:lstStyle/>
          <a:p>
            <a:r>
              <a:rPr kumimoji="1" lang="en-US" altLang="ja-JP" sz="1600" dirty="0" smtClean="0"/>
              <a:t>Lecture b</a:t>
            </a:r>
            <a:r>
              <a:rPr lang="en-US" altLang="ja-JP" sz="1600" dirty="0" smtClean="0"/>
              <a:t>y </a:t>
            </a:r>
            <a:r>
              <a:rPr kumimoji="1" lang="en-US" altLang="ja-JP" sz="1600" dirty="0" smtClean="0"/>
              <a:t>K. </a:t>
            </a:r>
            <a:r>
              <a:rPr kumimoji="1" lang="en-US" altLang="ja-JP" sz="1600" dirty="0" err="1" smtClean="0"/>
              <a:t>Yokoya</a:t>
            </a:r>
            <a:r>
              <a:rPr kumimoji="1" lang="en-US" altLang="ja-JP" sz="1600" dirty="0" smtClean="0"/>
              <a:t>, “Summer Challenge 2008” @ KEK </a:t>
            </a:r>
            <a:endParaRPr kumimoji="1" lang="ja-JP" altLang="en-US" sz="1600" dirty="0"/>
          </a:p>
        </p:txBody>
      </p:sp>
      <p:sp>
        <p:nvSpPr>
          <p:cNvPr id="9" name="タイトル 1"/>
          <p:cNvSpPr>
            <a:spLocks noGrp="1"/>
          </p:cNvSpPr>
          <p:nvPr>
            <p:ph type="title"/>
          </p:nvPr>
        </p:nvSpPr>
        <p:spPr>
          <a:xfrm>
            <a:off x="457200" y="228600"/>
            <a:ext cx="8229600" cy="914400"/>
          </a:xfrm>
        </p:spPr>
        <p:txBody>
          <a:bodyPr>
            <a:normAutofit/>
          </a:bodyPr>
          <a:lstStyle/>
          <a:p>
            <a:r>
              <a:rPr lang="en-US" altLang="ja-JP" sz="4000" dirty="0" smtClean="0"/>
              <a:t>Collider: </a:t>
            </a:r>
            <a:r>
              <a:rPr lang="en-US" altLang="ja-JP" sz="2000" dirty="0"/>
              <a:t>E</a:t>
            </a:r>
            <a:r>
              <a:rPr lang="en-US" altLang="ja-JP" sz="2000" dirty="0" smtClean="0"/>
              <a:t>ra of large circular colliders</a:t>
            </a:r>
            <a:endParaRPr lang="ja-JP" altLang="en-US" sz="3600" dirty="0"/>
          </a:p>
        </p:txBody>
      </p:sp>
      <p:sp>
        <p:nvSpPr>
          <p:cNvPr id="11" name="下矢印 10"/>
          <p:cNvSpPr/>
          <p:nvPr/>
        </p:nvSpPr>
        <p:spPr>
          <a:xfrm>
            <a:off x="6718300" y="5549900"/>
            <a:ext cx="215900" cy="495300"/>
          </a:xfrm>
          <a:prstGeom prst="down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671811" y="5180568"/>
            <a:ext cx="1231627" cy="338554"/>
          </a:xfrm>
          <a:prstGeom prst="rect">
            <a:avLst/>
          </a:prstGeom>
          <a:noFill/>
        </p:spPr>
        <p:txBody>
          <a:bodyPr wrap="none" rtlCol="0">
            <a:spAutoFit/>
          </a:bodyPr>
          <a:lstStyle/>
          <a:p>
            <a:r>
              <a:rPr kumimoji="1" lang="en-US" altLang="ja-JP" sz="1600" dirty="0" smtClean="0"/>
              <a:t>We are here</a:t>
            </a:r>
            <a:endParaRPr kumimoji="1" lang="ja-JP" altLang="en-US" sz="1600"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28599" y="1329584"/>
            <a:ext cx="3835401" cy="3467841"/>
          </a:xfrm>
          <a:prstGeom prst="rect">
            <a:avLst/>
          </a:prstGeom>
        </p:spPr>
      </p:pic>
      <p:sp>
        <p:nvSpPr>
          <p:cNvPr id="2" name="タイトル 1"/>
          <p:cNvSpPr>
            <a:spLocks noGrp="1"/>
          </p:cNvSpPr>
          <p:nvPr>
            <p:ph type="title"/>
          </p:nvPr>
        </p:nvSpPr>
        <p:spPr>
          <a:xfrm>
            <a:off x="121963" y="1229530"/>
            <a:ext cx="5008836" cy="463923"/>
          </a:xfrm>
          <a:solidFill>
            <a:srgbClr val="FFFFFF"/>
          </a:solidFill>
        </p:spPr>
        <p:txBody>
          <a:bodyPr>
            <a:noAutofit/>
          </a:bodyPr>
          <a:lstStyle/>
          <a:p>
            <a:r>
              <a:rPr lang="en-US" altLang="ja-JP" sz="1200" dirty="0" smtClean="0"/>
              <a:t>SPS (Super Proton Synchrotron) </a:t>
            </a:r>
            <a:r>
              <a:rPr lang="en-US" altLang="ja-JP" sz="1200" dirty="0" err="1" smtClean="0">
                <a:latin typeface="Wingdings"/>
                <a:ea typeface="Wingdings"/>
                <a:cs typeface="Wingdings"/>
              </a:rPr>
              <a:t></a:t>
            </a:r>
            <a:r>
              <a:rPr lang="en-US" altLang="ja-JP" sz="1200" dirty="0" smtClean="0">
                <a:latin typeface="Wingdings"/>
                <a:ea typeface="Wingdings"/>
                <a:cs typeface="Wingdings"/>
              </a:rPr>
              <a:t/>
            </a:r>
            <a:br>
              <a:rPr lang="en-US" altLang="ja-JP" sz="1200" dirty="0" smtClean="0">
                <a:latin typeface="Wingdings"/>
                <a:ea typeface="Wingdings"/>
                <a:cs typeface="Wingdings"/>
              </a:rPr>
            </a:br>
            <a:r>
              <a:rPr lang="en-US" altLang="ja-JP" sz="1200" dirty="0" err="1" smtClean="0"/>
              <a:t>SppS(Super</a:t>
            </a:r>
            <a:r>
              <a:rPr lang="en-US" altLang="ja-JP" sz="1200" dirty="0" smtClean="0"/>
              <a:t> Proton Anti-Proton Synchrotron) @CERN</a:t>
            </a:r>
            <a:endParaRPr lang="ja-JP" altLang="en-US" sz="1200" dirty="0"/>
          </a:p>
        </p:txBody>
      </p:sp>
      <p:sp>
        <p:nvSpPr>
          <p:cNvPr id="3" name="フッター プレースホルダ 2"/>
          <p:cNvSpPr>
            <a:spLocks noGrp="1"/>
          </p:cNvSpPr>
          <p:nvPr>
            <p:ph type="ftr" sz="quarter" idx="11"/>
          </p:nvPr>
        </p:nvSpPr>
        <p:spPr>
          <a:xfrm>
            <a:off x="121963" y="4432300"/>
            <a:ext cx="4742136" cy="365125"/>
          </a:xfrm>
          <a:solidFill>
            <a:srgbClr val="FFFFFF"/>
          </a:solidFill>
        </p:spPr>
        <p:txBody>
          <a:bodyPr/>
          <a:lstStyle/>
          <a:p>
            <a:r>
              <a:rPr lang="en-US" altLang="ja-JP" sz="1100" dirty="0" smtClean="0">
                <a:solidFill>
                  <a:srgbClr val="000000"/>
                </a:solidFill>
              </a:rPr>
              <a:t>http://public.web.cern.ch/public/en/Research/UA1_UA2-en.html</a:t>
            </a:r>
            <a:endParaRPr lang="ja-JP" altLang="en-US" sz="1100" dirty="0">
              <a:solidFill>
                <a:srgbClr val="000000"/>
              </a:solidFill>
            </a:endParaRPr>
          </a:p>
        </p:txBody>
      </p:sp>
      <p:sp>
        <p:nvSpPr>
          <p:cNvPr id="5" name="テキスト ボックス 4"/>
          <p:cNvSpPr txBox="1"/>
          <p:nvPr/>
        </p:nvSpPr>
        <p:spPr>
          <a:xfrm>
            <a:off x="4965788" y="1229529"/>
            <a:ext cx="3611586" cy="5078314"/>
          </a:xfrm>
          <a:prstGeom prst="rect">
            <a:avLst/>
          </a:prstGeom>
          <a:noFill/>
        </p:spPr>
        <p:txBody>
          <a:bodyPr wrap="none" rtlCol="0">
            <a:spAutoFit/>
          </a:bodyPr>
          <a:lstStyle/>
          <a:p>
            <a:r>
              <a:rPr kumimoji="1" lang="en-US" altLang="ja-JP" dirty="0" smtClean="0"/>
              <a:t>~7km in circumference</a:t>
            </a:r>
          </a:p>
          <a:p>
            <a:r>
              <a:rPr lang="en-US" altLang="ja-JP" dirty="0" smtClean="0"/>
              <a:t>1976 commissioning</a:t>
            </a:r>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r>
              <a:rPr lang="en-US" altLang="ja-JP" dirty="0" smtClean="0"/>
              <a:t>1981 </a:t>
            </a:r>
            <a:r>
              <a:rPr lang="en-US" altLang="ja-JP" dirty="0" err="1" smtClean="0"/>
              <a:t>SppS</a:t>
            </a:r>
            <a:endParaRPr lang="en-US" altLang="ja-JP" dirty="0" smtClean="0"/>
          </a:p>
          <a:p>
            <a:endParaRPr lang="en-US" altLang="ja-JP" dirty="0" smtClean="0"/>
          </a:p>
          <a:p>
            <a:endParaRPr lang="en-US" altLang="ja-JP" dirty="0" smtClean="0"/>
          </a:p>
          <a:p>
            <a:endParaRPr kumimoji="1" lang="en-US" altLang="ja-JP" dirty="0" smtClean="0"/>
          </a:p>
          <a:p>
            <a:endParaRPr kumimoji="1" lang="en-US" altLang="ja-JP" dirty="0" smtClean="0"/>
          </a:p>
          <a:p>
            <a:r>
              <a:rPr kumimoji="1" lang="en-US" altLang="ja-JP" sz="2000" dirty="0" smtClean="0">
                <a:solidFill>
                  <a:srgbClr val="0000FF"/>
                </a:solidFill>
              </a:rPr>
              <a:t>1983 Discovery of W</a:t>
            </a:r>
            <a:r>
              <a:rPr kumimoji="1" lang="en-US" altLang="ja-JP" sz="2000" baseline="30000" dirty="0" smtClean="0">
                <a:solidFill>
                  <a:srgbClr val="0000FF"/>
                </a:solidFill>
              </a:rPr>
              <a:t>±</a:t>
            </a:r>
            <a:r>
              <a:rPr kumimoji="1" lang="en-US" altLang="ja-JP" sz="2000" dirty="0" smtClean="0">
                <a:solidFill>
                  <a:srgbClr val="0000FF"/>
                </a:solidFill>
              </a:rPr>
              <a:t> &amp; Z</a:t>
            </a:r>
            <a:r>
              <a:rPr kumimoji="1" lang="en-US" altLang="ja-JP" sz="2000" baseline="30000" dirty="0" smtClean="0">
                <a:solidFill>
                  <a:srgbClr val="0000FF"/>
                </a:solidFill>
              </a:rPr>
              <a:t>0</a:t>
            </a:r>
            <a:endParaRPr lang="en-US" altLang="ja-JP" sz="2000" baseline="30000" dirty="0" smtClean="0">
              <a:solidFill>
                <a:srgbClr val="0000FF"/>
              </a:solidFill>
            </a:endParaRPr>
          </a:p>
          <a:p>
            <a:r>
              <a:rPr kumimoji="1" lang="en-US" altLang="ja-JP" sz="1600" dirty="0" smtClean="0">
                <a:solidFill>
                  <a:srgbClr val="0000FF"/>
                </a:solidFill>
              </a:rPr>
              <a:t>Nobel prize for Van </a:t>
            </a:r>
            <a:r>
              <a:rPr kumimoji="1" lang="en-US" altLang="ja-JP" sz="1600" dirty="0" err="1" smtClean="0">
                <a:solidFill>
                  <a:srgbClr val="0000FF"/>
                </a:solidFill>
              </a:rPr>
              <a:t>der</a:t>
            </a:r>
            <a:r>
              <a:rPr kumimoji="1" lang="en-US" altLang="ja-JP" sz="1600" dirty="0" smtClean="0">
                <a:solidFill>
                  <a:srgbClr val="0000FF"/>
                </a:solidFill>
              </a:rPr>
              <a:t> Meer and Rubbia</a:t>
            </a:r>
          </a:p>
        </p:txBody>
      </p:sp>
      <p:sp>
        <p:nvSpPr>
          <p:cNvPr id="6" name="角丸四角形 5"/>
          <p:cNvSpPr/>
          <p:nvPr/>
        </p:nvSpPr>
        <p:spPr>
          <a:xfrm>
            <a:off x="4559300" y="1955800"/>
            <a:ext cx="4292600" cy="2171700"/>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600" dirty="0" smtClean="0">
                <a:solidFill>
                  <a:srgbClr val="000000"/>
                </a:solidFill>
              </a:rPr>
              <a:t>From a one-beam accelerator into a two-beam collider, </a:t>
            </a:r>
            <a:r>
              <a:rPr lang="en-US" altLang="ja-JP" sz="1600" dirty="0" err="1" smtClean="0">
                <a:solidFill>
                  <a:srgbClr val="000000"/>
                </a:solidFill>
              </a:rPr>
              <a:t>SppS</a:t>
            </a:r>
            <a:r>
              <a:rPr lang="en-US" altLang="ja-JP" sz="1600" dirty="0" smtClean="0">
                <a:solidFill>
                  <a:srgbClr val="000000"/>
                </a:solidFill>
              </a:rPr>
              <a:t>. D. Cline, </a:t>
            </a:r>
            <a:r>
              <a:rPr lang="en-US" altLang="ja-JP" sz="1600" dirty="0" err="1" smtClean="0">
                <a:solidFill>
                  <a:srgbClr val="000000"/>
                </a:solidFill>
              </a:rPr>
              <a:t>P.McIntyre</a:t>
            </a:r>
            <a:r>
              <a:rPr lang="en-US" altLang="ja-JP" sz="1600" dirty="0" smtClean="0">
                <a:solidFill>
                  <a:srgbClr val="000000"/>
                </a:solidFill>
              </a:rPr>
              <a:t> and C. Rubbia </a:t>
            </a:r>
          </a:p>
          <a:p>
            <a:r>
              <a:rPr lang="en-US" altLang="ja-JP" sz="1600" dirty="0" smtClean="0">
                <a:solidFill>
                  <a:srgbClr val="000000"/>
                </a:solidFill>
              </a:rPr>
              <a:t>Collision of a beam of protons with a beam of antiprotons, greatly increasing the available energy in comparison with a single beam colliding against a fixed target.</a:t>
            </a:r>
            <a:endParaRPr kumimoji="1" lang="ja-JP" altLang="en-US" sz="1600" dirty="0">
              <a:solidFill>
                <a:srgbClr val="000000"/>
              </a:solidFill>
            </a:endParaRPr>
          </a:p>
        </p:txBody>
      </p:sp>
      <p:graphicFrame>
        <p:nvGraphicFramePr>
          <p:cNvPr id="12" name="オブジェクト 11"/>
          <p:cNvGraphicFramePr>
            <a:graphicFrameLocks noChangeAspect="1"/>
          </p:cNvGraphicFramePr>
          <p:nvPr/>
        </p:nvGraphicFramePr>
        <p:xfrm>
          <a:off x="7767365" y="4432300"/>
          <a:ext cx="1254670" cy="265071"/>
        </p:xfrm>
        <a:graphic>
          <a:graphicData uri="http://schemas.openxmlformats.org/presentationml/2006/ole">
            <mc:AlternateContent xmlns:mc="http://schemas.openxmlformats.org/markup-compatibility/2006">
              <mc:Choice xmlns:v="urn:schemas-microsoft-com:vml" Requires="v">
                <p:oleObj spid="_x0000_s154827" name="数式" r:id="rId4" imgW="901700" imgH="190500" progId="Equation.3">
                  <p:embed/>
                </p:oleObj>
              </mc:Choice>
              <mc:Fallback>
                <p:oleObj name="数式" r:id="rId4" imgW="901700" imgH="1905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365" y="4432300"/>
                        <a:ext cx="1254670" cy="265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正方形/長方形 12"/>
          <p:cNvSpPr/>
          <p:nvPr/>
        </p:nvSpPr>
        <p:spPr>
          <a:xfrm>
            <a:off x="4864099" y="4912667"/>
            <a:ext cx="4279900" cy="461665"/>
          </a:xfrm>
          <a:prstGeom prst="rect">
            <a:avLst/>
          </a:prstGeom>
        </p:spPr>
        <p:txBody>
          <a:bodyPr wrap="square">
            <a:spAutoFit/>
          </a:bodyPr>
          <a:lstStyle/>
          <a:p>
            <a:r>
              <a:rPr lang="en-US" altLang="ja-JP" sz="1200" dirty="0" smtClean="0"/>
              <a:t>Rev. Mod. Phys. 57, 689–697 (1985)</a:t>
            </a:r>
          </a:p>
          <a:p>
            <a:r>
              <a:rPr lang="en-US" altLang="ja-JP" sz="1200" dirty="0" smtClean="0"/>
              <a:t>Stochastic cooling and the accumulation of antiprotons</a:t>
            </a:r>
            <a:endParaRPr lang="ja-JP" altLang="en-US" sz="1200" dirty="0"/>
          </a:p>
        </p:txBody>
      </p:sp>
      <p:pic>
        <p:nvPicPr>
          <p:cNvPr id="14" name="図 13"/>
          <p:cNvPicPr>
            <a:picLocks/>
          </p:cNvPicPr>
          <p:nvPr/>
        </p:nvPicPr>
        <p:blipFill>
          <a:blip r:embed="rId6"/>
          <a:stretch>
            <a:fillRect/>
          </a:stretch>
        </p:blipFill>
        <p:spPr>
          <a:xfrm>
            <a:off x="431799" y="4912667"/>
            <a:ext cx="1257301" cy="1878496"/>
          </a:xfrm>
          <a:prstGeom prst="rect">
            <a:avLst/>
          </a:prstGeom>
        </p:spPr>
      </p:pic>
      <p:sp>
        <p:nvSpPr>
          <p:cNvPr id="15" name="角丸四角形吹き出し 14"/>
          <p:cNvSpPr/>
          <p:nvPr/>
        </p:nvSpPr>
        <p:spPr>
          <a:xfrm>
            <a:off x="2082801" y="5143500"/>
            <a:ext cx="2781298" cy="1524000"/>
          </a:xfrm>
          <a:prstGeom prst="wedgeRoundRectCallout">
            <a:avLst>
              <a:gd name="adj1" fmla="val 58670"/>
              <a:gd name="adj2" fmla="val -74726"/>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dirty="0" smtClean="0">
                <a:solidFill>
                  <a:schemeClr val="tx1"/>
                </a:solidFill>
              </a:rPr>
              <a:t>Stochastic cooling:</a:t>
            </a:r>
          </a:p>
          <a:p>
            <a:r>
              <a:rPr lang="en-US" altLang="ja-JP" dirty="0" smtClean="0">
                <a:solidFill>
                  <a:schemeClr val="tx1"/>
                </a:solidFill>
              </a:rPr>
              <a:t>a way of producing and </a:t>
            </a:r>
            <a:r>
              <a:rPr lang="en-US" altLang="ja-JP" dirty="0" smtClean="0">
                <a:solidFill>
                  <a:srgbClr val="0000FF"/>
                </a:solidFill>
              </a:rPr>
              <a:t>storing dense beams </a:t>
            </a:r>
            <a:r>
              <a:rPr lang="en-US" altLang="ja-JP" dirty="0" smtClean="0">
                <a:solidFill>
                  <a:schemeClr val="tx1"/>
                </a:solidFill>
              </a:rPr>
              <a:t>of protons or antiprotons</a:t>
            </a:r>
          </a:p>
          <a:p>
            <a:r>
              <a:rPr lang="en-US" altLang="ja-JP" dirty="0" smtClean="0">
                <a:solidFill>
                  <a:schemeClr val="tx1"/>
                </a:solidFill>
              </a:rPr>
              <a:t>S. Van </a:t>
            </a:r>
            <a:r>
              <a:rPr lang="en-US" altLang="ja-JP" dirty="0" err="1" smtClean="0">
                <a:solidFill>
                  <a:schemeClr val="tx1"/>
                </a:solidFill>
              </a:rPr>
              <a:t>der</a:t>
            </a:r>
            <a:r>
              <a:rPr lang="en-US" altLang="ja-JP" dirty="0" smtClean="0">
                <a:solidFill>
                  <a:schemeClr val="tx1"/>
                </a:solidFill>
              </a:rPr>
              <a:t> Meer</a:t>
            </a:r>
            <a:endParaRPr lang="ja-JP" altLang="en-US" dirty="0">
              <a:solidFill>
                <a:schemeClr val="tx1"/>
              </a:solidFill>
            </a:endParaRPr>
          </a:p>
        </p:txBody>
      </p:sp>
      <p:sp>
        <p:nvSpPr>
          <p:cNvPr id="17" name="タイトル 1"/>
          <p:cNvSpPr txBox="1">
            <a:spLocks/>
          </p:cNvSpPr>
          <p:nvPr/>
        </p:nvSpPr>
        <p:spPr>
          <a:xfrm>
            <a:off x="457200" y="228600"/>
            <a:ext cx="8229600" cy="914400"/>
          </a:xfrm>
          <a:prstGeom prst="rect">
            <a:avLst/>
          </a:prstGeom>
        </p:spPr>
        <p:txBody>
          <a:bodyPr vert="horz" anchor="b" anchorCtr="0">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4000" b="0" i="0" u="none" strike="noStrike" kern="1200" cap="none" spc="0" normalizeH="0" baseline="0" noProof="0" dirty="0" smtClean="0">
                <a:ln>
                  <a:noFill/>
                </a:ln>
                <a:solidFill>
                  <a:schemeClr val="tx2"/>
                </a:solidFill>
                <a:effectLst/>
                <a:uLnTx/>
                <a:uFillTx/>
                <a:latin typeface="+mj-lt"/>
                <a:ea typeface="+mj-ea"/>
                <a:cs typeface="+mj-cs"/>
              </a:rPr>
              <a:t>Collider: </a:t>
            </a:r>
            <a:r>
              <a:rPr kumimoji="1" lang="en-US" altLang="ja-JP" sz="1778" b="0" i="0" u="none" strike="noStrike" kern="1200" cap="none" spc="0" normalizeH="0" baseline="0" noProof="0" dirty="0" smtClean="0">
                <a:ln>
                  <a:noFill/>
                </a:ln>
                <a:solidFill>
                  <a:schemeClr val="tx2"/>
                </a:solidFill>
                <a:effectLst/>
                <a:uLnTx/>
                <a:uFillTx/>
                <a:latin typeface="+mj-lt"/>
                <a:ea typeface="+mj-ea"/>
                <a:cs typeface="+mj-cs"/>
              </a:rPr>
              <a:t>Era of large circular colliders</a:t>
            </a:r>
            <a:r>
              <a:rPr kumimoji="1" lang="en-US" altLang="ja-JP" sz="1778" b="0" i="0" u="none" strike="noStrike" kern="1200" cap="none" spc="0" normalizeH="0" baseline="0" noProof="0" dirty="0" smtClean="0">
                <a:ln>
                  <a:noFill/>
                </a:ln>
                <a:solidFill>
                  <a:srgbClr val="0000FF"/>
                </a:solidFill>
                <a:effectLst/>
                <a:uLnTx/>
                <a:uFillTx/>
                <a:latin typeface="+mj-lt"/>
                <a:ea typeface="+mj-ea"/>
                <a:cs typeface="+mj-cs"/>
              </a:rPr>
              <a:t>, energy frontier machines</a:t>
            </a:r>
            <a:endParaRPr kumimoji="1" lang="ja-JP" altLang="en-US" sz="1778" b="0" i="0" u="none" strike="noStrike" kern="1200" cap="none" spc="0" normalizeH="0" baseline="0" noProof="0" dirty="0">
              <a:ln>
                <a:noFill/>
              </a:ln>
              <a:solidFill>
                <a:srgbClr val="0000FF"/>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84241" y="1040378"/>
            <a:ext cx="4908459" cy="5479068"/>
          </a:xfrm>
          <a:prstGeom prst="rect">
            <a:avLst/>
          </a:prstGeom>
        </p:spPr>
      </p:pic>
      <p:sp>
        <p:nvSpPr>
          <p:cNvPr id="8" name="テキスト ボックス 7"/>
          <p:cNvSpPr txBox="1"/>
          <p:nvPr/>
        </p:nvSpPr>
        <p:spPr>
          <a:xfrm>
            <a:off x="184241" y="1040378"/>
            <a:ext cx="4307205" cy="2062103"/>
          </a:xfrm>
          <a:prstGeom prst="rect">
            <a:avLst/>
          </a:prstGeom>
          <a:solidFill>
            <a:srgbClr val="FFFFFF"/>
          </a:solidFill>
        </p:spPr>
        <p:txBody>
          <a:bodyPr wrap="none" rtlCol="0">
            <a:spAutoFit/>
          </a:bodyPr>
          <a:lstStyle/>
          <a:p>
            <a:r>
              <a:rPr kumimoji="1" lang="en-US" altLang="ja-JP" sz="2800" dirty="0" err="1" smtClean="0"/>
              <a:t>Tevatron</a:t>
            </a:r>
            <a:r>
              <a:rPr kumimoji="1" lang="en-US" altLang="ja-JP" sz="2800" dirty="0" smtClean="0"/>
              <a:t> </a:t>
            </a:r>
            <a:r>
              <a:rPr lang="en-US" altLang="ja-JP" sz="2800" dirty="0" smtClean="0"/>
              <a:t>(</a:t>
            </a:r>
            <a:r>
              <a:rPr kumimoji="1" lang="en-US" altLang="ja-JP" sz="2800" dirty="0" err="1" smtClean="0"/>
              <a:t>Fermilab</a:t>
            </a:r>
            <a:r>
              <a:rPr lang="en-US" altLang="ja-JP" sz="2800" dirty="0" smtClean="0"/>
              <a:t>)</a:t>
            </a:r>
          </a:p>
          <a:p>
            <a:r>
              <a:rPr lang="en-US" altLang="ja-JP" sz="2000" dirty="0" smtClean="0"/>
              <a:t>1 </a:t>
            </a:r>
            <a:r>
              <a:rPr lang="en-US" altLang="ja-JP" sz="2000" dirty="0" err="1" smtClean="0"/>
              <a:t>Tev</a:t>
            </a:r>
            <a:r>
              <a:rPr lang="en-US" altLang="ja-JP" sz="2000" dirty="0" smtClean="0"/>
              <a:t> proton ×1 </a:t>
            </a:r>
            <a:r>
              <a:rPr lang="en-US" altLang="ja-JP" sz="2000" dirty="0" err="1" smtClean="0"/>
              <a:t>TeV</a:t>
            </a:r>
            <a:r>
              <a:rPr lang="en-US" altLang="ja-JP" sz="2000" dirty="0" smtClean="0"/>
              <a:t> anti-proton</a:t>
            </a:r>
          </a:p>
          <a:p>
            <a:r>
              <a:rPr kumimoji="1" lang="en-US" altLang="ja-JP" sz="2000" dirty="0" smtClean="0">
                <a:solidFill>
                  <a:srgbClr val="0000FF"/>
                </a:solidFill>
              </a:rPr>
              <a:t>6.3km</a:t>
            </a:r>
            <a:r>
              <a:rPr kumimoji="1" lang="en-US" altLang="ja-JP" sz="2000" dirty="0" smtClean="0"/>
              <a:t> circumference</a:t>
            </a:r>
          </a:p>
          <a:p>
            <a:r>
              <a:rPr lang="en-US" altLang="ja-JP" sz="2000" dirty="0" smtClean="0"/>
              <a:t>4.2 T superconducting magnets</a:t>
            </a:r>
            <a:endParaRPr kumimoji="1" lang="en-US" altLang="ja-JP" sz="2000" dirty="0" smtClean="0"/>
          </a:p>
          <a:p>
            <a:r>
              <a:rPr lang="en-US" altLang="ja-JP" sz="2000" dirty="0" smtClean="0"/>
              <a:t>1983~2011.9.30</a:t>
            </a:r>
            <a:endParaRPr lang="en-US" altLang="ja-JP" sz="2000" dirty="0" smtClean="0">
              <a:solidFill>
                <a:srgbClr val="0000FF"/>
              </a:solidFill>
            </a:endParaRPr>
          </a:p>
          <a:p>
            <a:r>
              <a:rPr lang="en-US" altLang="ja-JP" sz="2000" dirty="0" smtClean="0">
                <a:solidFill>
                  <a:srgbClr val="0000FF"/>
                </a:solidFill>
              </a:rPr>
              <a:t>Discovery of top quark in 1995.</a:t>
            </a:r>
            <a:endParaRPr lang="ja-JP" altLang="en-US" sz="2000" dirty="0" smtClean="0">
              <a:solidFill>
                <a:srgbClr val="0000FF"/>
              </a:solidFill>
            </a:endParaRPr>
          </a:p>
        </p:txBody>
      </p:sp>
      <p:pic>
        <p:nvPicPr>
          <p:cNvPr id="5" name="図 4"/>
          <p:cNvPicPr>
            <a:picLocks noChangeAspect="1"/>
          </p:cNvPicPr>
          <p:nvPr/>
        </p:nvPicPr>
        <p:blipFill>
          <a:blip r:embed="rId3"/>
          <a:stretch>
            <a:fillRect/>
          </a:stretch>
        </p:blipFill>
        <p:spPr>
          <a:xfrm>
            <a:off x="4491446" y="1040378"/>
            <a:ext cx="4594298" cy="2979731"/>
          </a:xfrm>
          <a:prstGeom prst="rect">
            <a:avLst/>
          </a:prstGeom>
        </p:spPr>
      </p:pic>
      <p:pic>
        <p:nvPicPr>
          <p:cNvPr id="9" name="図 8"/>
          <p:cNvPicPr>
            <a:picLocks noChangeAspect="1"/>
          </p:cNvPicPr>
          <p:nvPr/>
        </p:nvPicPr>
        <p:blipFill>
          <a:blip r:embed="rId4"/>
          <a:stretch>
            <a:fillRect/>
          </a:stretch>
        </p:blipFill>
        <p:spPr>
          <a:xfrm>
            <a:off x="5587999" y="4207233"/>
            <a:ext cx="3556001" cy="2312213"/>
          </a:xfrm>
          <a:prstGeom prst="rect">
            <a:avLst/>
          </a:prstGeom>
        </p:spPr>
      </p:pic>
      <p:cxnSp>
        <p:nvCxnSpPr>
          <p:cNvPr id="11" name="直線矢印コネクタ 10"/>
          <p:cNvCxnSpPr/>
          <p:nvPr/>
        </p:nvCxnSpPr>
        <p:spPr>
          <a:xfrm rot="10800000">
            <a:off x="7302499" y="5205411"/>
            <a:ext cx="571500" cy="1588"/>
          </a:xfrm>
          <a:prstGeom prst="straightConnector1">
            <a:avLst/>
          </a:prstGeom>
          <a:ln w="28575" cap="flat" cmpd="sng" algn="ctr">
            <a:solidFill>
              <a:srgbClr val="FF66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2876174" y="6519446"/>
            <a:ext cx="3599763" cy="338554"/>
          </a:xfrm>
          <a:prstGeom prst="rect">
            <a:avLst/>
          </a:prstGeom>
        </p:spPr>
        <p:txBody>
          <a:bodyPr wrap="none">
            <a:spAutoFit/>
          </a:bodyPr>
          <a:lstStyle/>
          <a:p>
            <a:r>
              <a:rPr lang="en-US" altLang="ja-JP" sz="1600" dirty="0" smtClean="0"/>
              <a:t>http://</a:t>
            </a:r>
            <a:r>
              <a:rPr lang="en-US" altLang="ja-JP" sz="1600" dirty="0" err="1" smtClean="0"/>
              <a:t>www.fnal.gov/pub/tevatron</a:t>
            </a:r>
            <a:r>
              <a:rPr lang="en-US" altLang="ja-JP" sz="1600" dirty="0" smtClean="0"/>
              <a:t>/</a:t>
            </a:r>
            <a:endParaRPr lang="ja-JP" altLang="en-US" sz="1600" dirty="0"/>
          </a:p>
        </p:txBody>
      </p:sp>
      <p:sp>
        <p:nvSpPr>
          <p:cNvPr id="16" name="タイトル 1"/>
          <p:cNvSpPr>
            <a:spLocks noGrp="1"/>
          </p:cNvSpPr>
          <p:nvPr>
            <p:ph type="title"/>
          </p:nvPr>
        </p:nvSpPr>
        <p:spPr>
          <a:xfrm>
            <a:off x="457200" y="228600"/>
            <a:ext cx="8229600" cy="914400"/>
          </a:xfrm>
        </p:spPr>
        <p:txBody>
          <a:bodyPr>
            <a:normAutofit fontScale="90000"/>
          </a:bodyPr>
          <a:lstStyle/>
          <a:p>
            <a:r>
              <a:rPr lang="en-US" altLang="ja-JP" sz="4000" dirty="0" smtClean="0"/>
              <a:t>Collider: </a:t>
            </a:r>
            <a:r>
              <a:rPr lang="en-US" altLang="ja-JP" sz="1778" dirty="0" smtClean="0"/>
              <a:t>Era of large circular colliders, </a:t>
            </a:r>
            <a:r>
              <a:rPr lang="en-US" altLang="ja-JP" sz="1778" dirty="0" smtClean="0">
                <a:solidFill>
                  <a:srgbClr val="0000FF"/>
                </a:solidFill>
              </a:rPr>
              <a:t>energy frontier machines</a:t>
            </a:r>
            <a:endParaRPr lang="ja-JP" altLang="en-US" sz="1778"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ormAutofit fontScale="90000"/>
          </a:bodyPr>
          <a:lstStyle/>
          <a:p>
            <a:r>
              <a:rPr lang="en-US" altLang="ja-JP" sz="3556" dirty="0" smtClean="0"/>
              <a:t>Introduction</a:t>
            </a:r>
            <a:br>
              <a:rPr lang="en-US" altLang="ja-JP" sz="3556" dirty="0" smtClean="0"/>
            </a:br>
            <a:r>
              <a:rPr lang="en-US" altLang="ja-JP" sz="3556" dirty="0" smtClean="0">
                <a:solidFill>
                  <a:srgbClr val="FFB28D"/>
                </a:solidFill>
              </a:rPr>
              <a:t>Livingston's curve </a:t>
            </a:r>
            <a:r>
              <a:rPr lang="en-US" altLang="ja-JP" dirty="0" smtClean="0">
                <a:solidFill>
                  <a:srgbClr val="FFB28D"/>
                </a:solidFill>
              </a:rPr>
              <a:t>:</a:t>
            </a:r>
            <a:r>
              <a:rPr lang="en-US" altLang="ja-JP" dirty="0" smtClean="0"/>
              <a:t> </a:t>
            </a:r>
            <a:r>
              <a:rPr lang="en-US" altLang="ja-JP" sz="1778" dirty="0" smtClean="0"/>
              <a:t>The beam energy of accelerators vs. time.</a:t>
            </a:r>
            <a:endParaRPr lang="ja-JP" altLang="en-US"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4" name="図 3"/>
          <p:cNvPicPr>
            <a:picLocks noChangeAspect="1"/>
          </p:cNvPicPr>
          <p:nvPr/>
        </p:nvPicPr>
        <p:blipFill>
          <a:blip r:embed="rId2"/>
          <a:stretch>
            <a:fillRect/>
          </a:stretch>
        </p:blipFill>
        <p:spPr>
          <a:xfrm>
            <a:off x="2341230" y="1143000"/>
            <a:ext cx="4062618" cy="5180707"/>
          </a:xfrm>
          <a:prstGeom prst="rect">
            <a:avLst/>
          </a:prstGeom>
        </p:spPr>
      </p:pic>
      <p:sp>
        <p:nvSpPr>
          <p:cNvPr id="5" name="角丸四角形吹き出し 4"/>
          <p:cNvSpPr/>
          <p:nvPr/>
        </p:nvSpPr>
        <p:spPr>
          <a:xfrm>
            <a:off x="4015412" y="5037665"/>
            <a:ext cx="1509890" cy="366889"/>
          </a:xfrm>
          <a:prstGeom prst="wedgeRoundRectCallout">
            <a:avLst>
              <a:gd name="adj1" fmla="val -105879"/>
              <a:gd name="adj2" fmla="val -22116"/>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rgbClr val="000000"/>
                </a:solidFill>
              </a:rPr>
              <a:t>DC generators</a:t>
            </a:r>
            <a:endParaRPr kumimoji="1" lang="ja-JP" altLang="en-US" sz="1400" dirty="0">
              <a:solidFill>
                <a:srgbClr val="000000"/>
              </a:solidFill>
            </a:endParaRPr>
          </a:p>
        </p:txBody>
      </p:sp>
      <p:sp>
        <p:nvSpPr>
          <p:cNvPr id="6" name="角丸四角形吹き出し 5"/>
          <p:cNvSpPr/>
          <p:nvPr/>
        </p:nvSpPr>
        <p:spPr>
          <a:xfrm>
            <a:off x="4770357" y="4445000"/>
            <a:ext cx="1509890" cy="366889"/>
          </a:xfrm>
          <a:prstGeom prst="wedgeRoundRectCallout">
            <a:avLst>
              <a:gd name="adj1" fmla="val -105879"/>
              <a:gd name="adj2" fmla="val -22116"/>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solidFill>
                  <a:srgbClr val="000000"/>
                </a:solidFill>
              </a:rPr>
              <a:t>Electrostatic</a:t>
            </a:r>
            <a:endParaRPr kumimoji="1" lang="ja-JP" altLang="en-US" sz="1600" dirty="0">
              <a:solidFill>
                <a:srgbClr val="000000"/>
              </a:solidFill>
            </a:endParaRPr>
          </a:p>
        </p:txBody>
      </p:sp>
      <p:sp>
        <p:nvSpPr>
          <p:cNvPr id="7" name="角丸四角形吹き出し 6"/>
          <p:cNvSpPr/>
          <p:nvPr/>
        </p:nvSpPr>
        <p:spPr>
          <a:xfrm>
            <a:off x="2220415" y="3711222"/>
            <a:ext cx="1264422" cy="366889"/>
          </a:xfrm>
          <a:prstGeom prst="wedgeRoundRectCallout">
            <a:avLst>
              <a:gd name="adj1" fmla="val 37668"/>
              <a:gd name="adj2" fmla="val 124038"/>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smtClean="0">
                <a:solidFill>
                  <a:srgbClr val="000000"/>
                </a:solidFill>
              </a:rPr>
              <a:t>Cyclotron</a:t>
            </a:r>
            <a:endParaRPr kumimoji="1" lang="ja-JP" altLang="en-US" sz="1600" dirty="0">
              <a:solidFill>
                <a:srgbClr val="000000"/>
              </a:solidFill>
            </a:endParaRPr>
          </a:p>
        </p:txBody>
      </p:sp>
      <p:sp>
        <p:nvSpPr>
          <p:cNvPr id="8" name="角丸四角形吹き出し 7"/>
          <p:cNvSpPr/>
          <p:nvPr/>
        </p:nvSpPr>
        <p:spPr>
          <a:xfrm>
            <a:off x="5938758" y="3527777"/>
            <a:ext cx="1509890" cy="366889"/>
          </a:xfrm>
          <a:prstGeom prst="wedgeRoundRectCallout">
            <a:avLst>
              <a:gd name="adj1" fmla="val -105879"/>
              <a:gd name="adj2" fmla="val -22116"/>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solidFill>
                  <a:srgbClr val="000000"/>
                </a:solidFill>
              </a:rPr>
              <a:t>Proton </a:t>
            </a:r>
            <a:r>
              <a:rPr kumimoji="1" lang="en-US" altLang="ja-JP" sz="1600" dirty="0" err="1" smtClean="0">
                <a:solidFill>
                  <a:srgbClr val="000000"/>
                </a:solidFill>
              </a:rPr>
              <a:t>linac</a:t>
            </a:r>
            <a:endParaRPr kumimoji="1" lang="ja-JP" altLang="en-US" sz="1600" dirty="0">
              <a:solidFill>
                <a:srgbClr val="000000"/>
              </a:solidFill>
            </a:endParaRPr>
          </a:p>
        </p:txBody>
      </p:sp>
      <p:sp>
        <p:nvSpPr>
          <p:cNvPr id="9" name="角丸四角形吹き出し 8"/>
          <p:cNvSpPr/>
          <p:nvPr/>
        </p:nvSpPr>
        <p:spPr>
          <a:xfrm>
            <a:off x="2541261" y="3066344"/>
            <a:ext cx="1264422" cy="366889"/>
          </a:xfrm>
          <a:prstGeom prst="wedgeRoundRectCallout">
            <a:avLst>
              <a:gd name="adj1" fmla="val 78263"/>
              <a:gd name="adj2" fmla="val 133653"/>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err="1" smtClean="0">
                <a:solidFill>
                  <a:srgbClr val="000000"/>
                </a:solidFill>
              </a:rPr>
              <a:t>Betatron</a:t>
            </a:r>
            <a:endParaRPr kumimoji="1" lang="ja-JP" altLang="en-US" dirty="0">
              <a:solidFill>
                <a:srgbClr val="000000"/>
              </a:solidFill>
            </a:endParaRPr>
          </a:p>
        </p:txBody>
      </p:sp>
      <p:sp>
        <p:nvSpPr>
          <p:cNvPr id="10" name="角丸四角形吹き出し 9"/>
          <p:cNvSpPr/>
          <p:nvPr/>
        </p:nvSpPr>
        <p:spPr>
          <a:xfrm>
            <a:off x="6139135" y="3066344"/>
            <a:ext cx="1509890" cy="366889"/>
          </a:xfrm>
          <a:prstGeom prst="wedgeRoundRectCallout">
            <a:avLst>
              <a:gd name="adj1" fmla="val -114290"/>
              <a:gd name="adj2" fmla="val -63655"/>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solidFill>
                  <a:srgbClr val="000000"/>
                </a:solidFill>
              </a:rPr>
              <a:t>Electron </a:t>
            </a:r>
            <a:r>
              <a:rPr kumimoji="1" lang="en-US" altLang="ja-JP" sz="1600" dirty="0" err="1" smtClean="0">
                <a:solidFill>
                  <a:srgbClr val="000000"/>
                </a:solidFill>
              </a:rPr>
              <a:t>linac</a:t>
            </a:r>
            <a:endParaRPr kumimoji="1" lang="ja-JP" altLang="en-US" sz="1600" dirty="0">
              <a:solidFill>
                <a:srgbClr val="000000"/>
              </a:solidFill>
            </a:endParaRPr>
          </a:p>
        </p:txBody>
      </p:sp>
      <p:sp>
        <p:nvSpPr>
          <p:cNvPr id="11" name="角丸四角形吹き出し 10"/>
          <p:cNvSpPr/>
          <p:nvPr/>
        </p:nvSpPr>
        <p:spPr>
          <a:xfrm>
            <a:off x="2341230" y="1965677"/>
            <a:ext cx="2209828" cy="366889"/>
          </a:xfrm>
          <a:prstGeom prst="wedgeRoundRectCallout">
            <a:avLst>
              <a:gd name="adj1" fmla="val 52191"/>
              <a:gd name="adj2" fmla="val 189422"/>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smtClean="0">
                <a:solidFill>
                  <a:srgbClr val="000000"/>
                </a:solidFill>
              </a:rPr>
              <a:t>Electron synchrotron</a:t>
            </a:r>
            <a:endParaRPr kumimoji="1" lang="ja-JP" altLang="en-US" sz="1600" dirty="0">
              <a:solidFill>
                <a:srgbClr val="000000"/>
              </a:solidFill>
            </a:endParaRPr>
          </a:p>
        </p:txBody>
      </p:sp>
      <p:sp>
        <p:nvSpPr>
          <p:cNvPr id="12" name="角丸四角形吹き出し 11"/>
          <p:cNvSpPr/>
          <p:nvPr/>
        </p:nvSpPr>
        <p:spPr>
          <a:xfrm>
            <a:off x="3805682" y="1381259"/>
            <a:ext cx="2133075" cy="366889"/>
          </a:xfrm>
          <a:prstGeom prst="wedgeRoundRectCallout">
            <a:avLst>
              <a:gd name="adj1" fmla="val 18668"/>
              <a:gd name="adj2" fmla="val 101633"/>
              <a:gd name="adj3" fmla="val 16667"/>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smtClean="0">
                <a:solidFill>
                  <a:srgbClr val="000000"/>
                </a:solidFill>
              </a:rPr>
              <a:t>Proton synchrotron</a:t>
            </a:r>
            <a:endParaRPr kumimoji="1" lang="ja-JP" altLang="en-US" sz="1600" dirty="0">
              <a:solidFill>
                <a:srgbClr val="000000"/>
              </a:solidFill>
            </a:endParaRPr>
          </a:p>
        </p:txBody>
      </p:sp>
      <p:sp>
        <p:nvSpPr>
          <p:cNvPr id="13" name="角丸四角形吹き出し 12"/>
          <p:cNvSpPr/>
          <p:nvPr/>
        </p:nvSpPr>
        <p:spPr>
          <a:xfrm>
            <a:off x="5690402" y="2516011"/>
            <a:ext cx="1958623" cy="366889"/>
          </a:xfrm>
          <a:prstGeom prst="wedgeRoundRectCallout">
            <a:avLst>
              <a:gd name="adj1" fmla="val -67607"/>
              <a:gd name="adj2" fmla="val -104040"/>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solidFill>
                  <a:srgbClr val="000000"/>
                </a:solidFill>
              </a:rPr>
              <a:t>A.G. Synchrotron</a:t>
            </a:r>
            <a:endParaRPr kumimoji="1" lang="ja-JP" altLang="en-US" sz="1600" dirty="0">
              <a:solidFill>
                <a:srgbClr val="000000"/>
              </a:solidFill>
            </a:endParaRPr>
          </a:p>
        </p:txBody>
      </p:sp>
      <p:sp>
        <p:nvSpPr>
          <p:cNvPr id="23" name="正方形/長方形 22"/>
          <p:cNvSpPr/>
          <p:nvPr/>
        </p:nvSpPr>
        <p:spPr>
          <a:xfrm>
            <a:off x="1616637" y="6046708"/>
            <a:ext cx="5868842" cy="276999"/>
          </a:xfrm>
          <a:prstGeom prst="rect">
            <a:avLst/>
          </a:prstGeom>
          <a:solidFill>
            <a:srgbClr val="FFFFFF"/>
          </a:solidFill>
        </p:spPr>
        <p:txBody>
          <a:bodyPr wrap="square">
            <a:spAutoFit/>
          </a:bodyPr>
          <a:lstStyle/>
          <a:p>
            <a:r>
              <a:rPr lang="en-US" altLang="ja-JP" sz="1200" dirty="0" smtClean="0"/>
              <a:t>From PARTICLE ACCELERATORS by Livingston and John P. </a:t>
            </a:r>
            <a:r>
              <a:rPr lang="en-US" altLang="ja-JP" sz="1200" dirty="0" err="1" smtClean="0"/>
              <a:t>Blewett</a:t>
            </a:r>
            <a:r>
              <a:rPr lang="en-US" altLang="ja-JP" sz="1200" dirty="0" smtClean="0"/>
              <a:t>, 1962, </a:t>
            </a:r>
            <a:r>
              <a:rPr lang="en-US" altLang="ja-JP" sz="1200" dirty="0" err="1" smtClean="0"/>
              <a:t>p</a:t>
            </a:r>
            <a:r>
              <a:rPr lang="en-US" altLang="ja-JP" sz="1200" dirty="0" smtClean="0"/>
              <a:t>. 6.</a:t>
            </a:r>
            <a:endParaRPr lang="ja-JP" altLang="en-US" sz="1200" dirty="0"/>
          </a:p>
        </p:txBody>
      </p:sp>
      <p:sp>
        <p:nvSpPr>
          <p:cNvPr id="24" name="テキスト ボックス 23"/>
          <p:cNvSpPr txBox="1"/>
          <p:nvPr/>
        </p:nvSpPr>
        <p:spPr>
          <a:xfrm>
            <a:off x="4155047" y="5587999"/>
            <a:ext cx="1200081" cy="307777"/>
          </a:xfrm>
          <a:prstGeom prst="rect">
            <a:avLst/>
          </a:prstGeom>
          <a:solidFill>
            <a:schemeClr val="bg1"/>
          </a:solidFill>
        </p:spPr>
        <p:txBody>
          <a:bodyPr wrap="none" rtlCol="0">
            <a:spAutoFit/>
          </a:bodyPr>
          <a:lstStyle/>
          <a:p>
            <a:r>
              <a:rPr kumimoji="1" lang="en-US" altLang="ja-JP" sz="1400" dirty="0" smtClean="0"/>
              <a:t>1930~1960</a:t>
            </a:r>
            <a:endParaRPr kumimoji="1" lang="ja-JP" altLang="en-US" sz="1400" dirty="0"/>
          </a:p>
        </p:txBody>
      </p:sp>
      <p:cxnSp>
        <p:nvCxnSpPr>
          <p:cNvPr id="25" name="直線矢印コネクタ 24"/>
          <p:cNvCxnSpPr/>
          <p:nvPr/>
        </p:nvCxnSpPr>
        <p:spPr>
          <a:xfrm>
            <a:off x="2852626" y="5587999"/>
            <a:ext cx="2837776" cy="1588"/>
          </a:xfrm>
          <a:prstGeom prst="straightConnector1">
            <a:avLst/>
          </a:prstGeom>
          <a:ln w="38100" cap="flat" cmpd="sng" algn="ctr">
            <a:solidFill>
              <a:srgbClr val="FF66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角丸四角形 14"/>
          <p:cNvSpPr/>
          <p:nvPr/>
        </p:nvSpPr>
        <p:spPr>
          <a:xfrm>
            <a:off x="6601275" y="4445000"/>
            <a:ext cx="2095500" cy="147447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a:solidFill>
                  <a:srgbClr val="0000FF"/>
                </a:solidFill>
              </a:rPr>
              <a:t>An order of magnitude</a:t>
            </a:r>
          </a:p>
          <a:p>
            <a:r>
              <a:rPr lang="en-US" altLang="ja-JP" sz="2400" dirty="0">
                <a:solidFill>
                  <a:srgbClr val="0000FF"/>
                </a:solidFill>
              </a:rPr>
              <a:t>increase every 6 years!</a:t>
            </a:r>
            <a:endParaRPr lang="ja-JP" altLang="en-US" sz="2400" dirty="0">
              <a:solidFill>
                <a:srgbClr val="0000FF"/>
              </a:solidFill>
            </a:endParaRPr>
          </a:p>
        </p:txBody>
      </p:sp>
      <p:sp>
        <p:nvSpPr>
          <p:cNvPr id="16" name="テキスト ボックス 15"/>
          <p:cNvSpPr txBox="1"/>
          <p:nvPr/>
        </p:nvSpPr>
        <p:spPr>
          <a:xfrm>
            <a:off x="1387095" y="1767034"/>
            <a:ext cx="761747" cy="369332"/>
          </a:xfrm>
          <a:prstGeom prst="rect">
            <a:avLst/>
          </a:prstGeom>
          <a:noFill/>
        </p:spPr>
        <p:txBody>
          <a:bodyPr wrap="none" rtlCol="0">
            <a:spAutoFit/>
          </a:bodyPr>
          <a:lstStyle/>
          <a:p>
            <a:r>
              <a:rPr kumimoji="1" lang="en-US" altLang="ja-JP" dirty="0" smtClean="0"/>
              <a:t>10000</a:t>
            </a:r>
          </a:p>
        </p:txBody>
      </p:sp>
      <p:sp>
        <p:nvSpPr>
          <p:cNvPr id="20" name="テキスト ボックス 19"/>
          <p:cNvSpPr txBox="1"/>
          <p:nvPr/>
        </p:nvSpPr>
        <p:spPr>
          <a:xfrm>
            <a:off x="1479732" y="2513568"/>
            <a:ext cx="646331" cy="369332"/>
          </a:xfrm>
          <a:prstGeom prst="rect">
            <a:avLst/>
          </a:prstGeom>
          <a:noFill/>
        </p:spPr>
        <p:txBody>
          <a:bodyPr wrap="none" rtlCol="0">
            <a:spAutoFit/>
          </a:bodyPr>
          <a:lstStyle/>
          <a:p>
            <a:r>
              <a:rPr kumimoji="1" lang="en-US" altLang="ja-JP" dirty="0" smtClean="0"/>
              <a:t>1000</a:t>
            </a:r>
          </a:p>
        </p:txBody>
      </p:sp>
      <p:sp>
        <p:nvSpPr>
          <p:cNvPr id="21" name="テキスト ボックス 20"/>
          <p:cNvSpPr txBox="1"/>
          <p:nvPr/>
        </p:nvSpPr>
        <p:spPr>
          <a:xfrm>
            <a:off x="1546232" y="3248567"/>
            <a:ext cx="530915" cy="369332"/>
          </a:xfrm>
          <a:prstGeom prst="rect">
            <a:avLst/>
          </a:prstGeom>
          <a:noFill/>
        </p:spPr>
        <p:txBody>
          <a:bodyPr wrap="none" rtlCol="0">
            <a:spAutoFit/>
          </a:bodyPr>
          <a:lstStyle/>
          <a:p>
            <a:r>
              <a:rPr kumimoji="1" lang="en-US" altLang="ja-JP" dirty="0" smtClean="0"/>
              <a:t>100</a:t>
            </a:r>
          </a:p>
        </p:txBody>
      </p:sp>
      <p:sp>
        <p:nvSpPr>
          <p:cNvPr id="22" name="テキスト ボックス 21"/>
          <p:cNvSpPr txBox="1"/>
          <p:nvPr/>
        </p:nvSpPr>
        <p:spPr>
          <a:xfrm>
            <a:off x="1616637" y="4082344"/>
            <a:ext cx="415498" cy="369332"/>
          </a:xfrm>
          <a:prstGeom prst="rect">
            <a:avLst/>
          </a:prstGeom>
          <a:noFill/>
        </p:spPr>
        <p:txBody>
          <a:bodyPr wrap="none" rtlCol="0">
            <a:spAutoFit/>
          </a:bodyPr>
          <a:lstStyle/>
          <a:p>
            <a:r>
              <a:rPr kumimoji="1" lang="en-US" altLang="ja-JP" dirty="0" smtClean="0"/>
              <a:t>10</a:t>
            </a:r>
          </a:p>
        </p:txBody>
      </p:sp>
      <p:sp>
        <p:nvSpPr>
          <p:cNvPr id="27" name="テキスト ボックス 26"/>
          <p:cNvSpPr txBox="1"/>
          <p:nvPr/>
        </p:nvSpPr>
        <p:spPr>
          <a:xfrm>
            <a:off x="1733344" y="4763583"/>
            <a:ext cx="300082" cy="369332"/>
          </a:xfrm>
          <a:prstGeom prst="rect">
            <a:avLst/>
          </a:prstGeom>
          <a:noFill/>
        </p:spPr>
        <p:txBody>
          <a:bodyPr wrap="none" rtlCol="0">
            <a:spAutoFit/>
          </a:bodyPr>
          <a:lstStyle/>
          <a:p>
            <a:r>
              <a:rPr kumimoji="1" lang="en-US" altLang="ja-JP" dirty="0" smtClean="0"/>
              <a:t>1</a:t>
            </a:r>
          </a:p>
        </p:txBody>
      </p:sp>
      <p:sp>
        <p:nvSpPr>
          <p:cNvPr id="17" name="テキスト ボックス 16"/>
          <p:cNvSpPr txBox="1"/>
          <p:nvPr/>
        </p:nvSpPr>
        <p:spPr>
          <a:xfrm>
            <a:off x="1270402" y="1381259"/>
            <a:ext cx="963275" cy="461665"/>
          </a:xfrm>
          <a:prstGeom prst="rect">
            <a:avLst/>
          </a:prstGeom>
          <a:noFill/>
        </p:spPr>
        <p:txBody>
          <a:bodyPr wrap="none" rtlCol="0">
            <a:spAutoFit/>
          </a:bodyPr>
          <a:lstStyle/>
          <a:p>
            <a:r>
              <a:rPr kumimoji="1" lang="en-US" altLang="ja-JP" sz="2400" dirty="0" smtClean="0">
                <a:solidFill>
                  <a:srgbClr val="0000FF"/>
                </a:solidFill>
              </a:rPr>
              <a:t>[MeV]</a:t>
            </a:r>
            <a:endParaRPr kumimoji="1" lang="ja-JP" altLang="en-US" sz="2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121081" y="1210843"/>
            <a:ext cx="4640416" cy="3701469"/>
          </a:xfrm>
          <a:prstGeom prst="rect">
            <a:avLst/>
          </a:prstGeom>
        </p:spPr>
      </p:pic>
      <p:pic>
        <p:nvPicPr>
          <p:cNvPr id="9" name="図 8"/>
          <p:cNvPicPr>
            <a:picLocks noChangeAspect="1"/>
          </p:cNvPicPr>
          <p:nvPr/>
        </p:nvPicPr>
        <p:blipFill>
          <a:blip r:embed="rId3"/>
          <a:stretch>
            <a:fillRect/>
          </a:stretch>
        </p:blipFill>
        <p:spPr>
          <a:xfrm>
            <a:off x="121081" y="4986754"/>
            <a:ext cx="2757116" cy="1792755"/>
          </a:xfrm>
          <a:prstGeom prst="rect">
            <a:avLst/>
          </a:prstGeom>
        </p:spPr>
      </p:pic>
      <p:cxnSp>
        <p:nvCxnSpPr>
          <p:cNvPr id="11" name="直線矢印コネクタ 10"/>
          <p:cNvCxnSpPr/>
          <p:nvPr/>
        </p:nvCxnSpPr>
        <p:spPr>
          <a:xfrm rot="10800000">
            <a:off x="3390135" y="4699023"/>
            <a:ext cx="261838" cy="964"/>
          </a:xfrm>
          <a:prstGeom prst="straightConnector1">
            <a:avLst/>
          </a:prstGeom>
          <a:ln w="28575"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85154" y="4678977"/>
            <a:ext cx="5067300" cy="307777"/>
          </a:xfrm>
          <a:prstGeom prst="rect">
            <a:avLst/>
          </a:prstGeom>
          <a:solidFill>
            <a:schemeClr val="bg1"/>
          </a:solidFill>
        </p:spPr>
        <p:txBody>
          <a:bodyPr wrap="square">
            <a:spAutoFit/>
          </a:bodyPr>
          <a:lstStyle/>
          <a:p>
            <a:r>
              <a:rPr lang="en-US" altLang="ja-JP" sz="1400" dirty="0" err="1" smtClean="0"/>
              <a:t>http://public.web.cern.ch/public/en/LHC/LHC-en.html</a:t>
            </a:r>
            <a:endParaRPr lang="ja-JP" altLang="en-US" sz="1400" dirty="0"/>
          </a:p>
        </p:txBody>
      </p:sp>
      <p:sp>
        <p:nvSpPr>
          <p:cNvPr id="16" name="角丸四角形吹き出し 15"/>
          <p:cNvSpPr/>
          <p:nvPr/>
        </p:nvSpPr>
        <p:spPr>
          <a:xfrm>
            <a:off x="961901" y="5981729"/>
            <a:ext cx="1916295" cy="650787"/>
          </a:xfrm>
          <a:prstGeom prst="wedgeRoundRectCallout">
            <a:avLst>
              <a:gd name="adj1" fmla="val 15370"/>
              <a:gd name="adj2" fmla="val -122116"/>
              <a:gd name="adj3" fmla="val 16667"/>
            </a:avLst>
          </a:prstGeom>
          <a:solidFill>
            <a:srgbClr val="EEFF8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600" dirty="0" smtClean="0">
                <a:solidFill>
                  <a:schemeClr val="tx1"/>
                </a:solidFill>
              </a:rPr>
              <a:t>3.5 x 3.5 = 7 </a:t>
            </a:r>
            <a:r>
              <a:rPr lang="en-US" altLang="ja-JP" sz="1600" dirty="0" err="1" smtClean="0">
                <a:solidFill>
                  <a:schemeClr val="tx1"/>
                </a:solidFill>
              </a:rPr>
              <a:t>TeV</a:t>
            </a:r>
            <a:endParaRPr lang="en-US" altLang="ja-JP" sz="1600" dirty="0" smtClean="0">
              <a:solidFill>
                <a:schemeClr val="tx1"/>
              </a:solidFill>
            </a:endParaRPr>
          </a:p>
          <a:p>
            <a:r>
              <a:rPr lang="en-US" altLang="ja-JP" sz="1600" dirty="0" smtClean="0">
                <a:solidFill>
                  <a:schemeClr val="tx1"/>
                </a:solidFill>
              </a:rPr>
              <a:t>Aug.2009</a:t>
            </a:r>
            <a:endParaRPr lang="ja-JP" altLang="en-US" sz="1600" dirty="0">
              <a:solidFill>
                <a:schemeClr val="tx1"/>
              </a:solidFill>
            </a:endParaRPr>
          </a:p>
        </p:txBody>
      </p:sp>
      <p:pic>
        <p:nvPicPr>
          <p:cNvPr id="10" name="図 9"/>
          <p:cNvPicPr>
            <a:picLocks noChangeAspect="1"/>
          </p:cNvPicPr>
          <p:nvPr/>
        </p:nvPicPr>
        <p:blipFill>
          <a:blip r:embed="rId4"/>
          <a:stretch>
            <a:fillRect/>
          </a:stretch>
        </p:blipFill>
        <p:spPr>
          <a:xfrm>
            <a:off x="2618804" y="4912312"/>
            <a:ext cx="2761621" cy="1945688"/>
          </a:xfrm>
          <a:prstGeom prst="rect">
            <a:avLst/>
          </a:prstGeom>
        </p:spPr>
      </p:pic>
      <p:pic>
        <p:nvPicPr>
          <p:cNvPr id="17" name="図 16"/>
          <p:cNvPicPr>
            <a:picLocks noChangeAspect="1"/>
          </p:cNvPicPr>
          <p:nvPr/>
        </p:nvPicPr>
        <p:blipFill>
          <a:blip r:embed="rId5"/>
          <a:stretch>
            <a:fillRect/>
          </a:stretch>
        </p:blipFill>
        <p:spPr>
          <a:xfrm>
            <a:off x="5380425" y="1210843"/>
            <a:ext cx="3265755" cy="2173078"/>
          </a:xfrm>
          <a:prstGeom prst="rect">
            <a:avLst/>
          </a:prstGeom>
        </p:spPr>
      </p:pic>
      <p:sp>
        <p:nvSpPr>
          <p:cNvPr id="18" name="テキスト ボックス 17"/>
          <p:cNvSpPr txBox="1"/>
          <p:nvPr/>
        </p:nvSpPr>
        <p:spPr>
          <a:xfrm>
            <a:off x="5380425" y="3335010"/>
            <a:ext cx="3545274" cy="523220"/>
          </a:xfrm>
          <a:prstGeom prst="rect">
            <a:avLst/>
          </a:prstGeom>
          <a:noFill/>
        </p:spPr>
        <p:txBody>
          <a:bodyPr wrap="none" rtlCol="0">
            <a:spAutoFit/>
          </a:bodyPr>
          <a:lstStyle/>
          <a:p>
            <a:r>
              <a:rPr lang="en-US" altLang="ja-JP" sz="1400" dirty="0" smtClean="0"/>
              <a:t>Celebrating the first beam in the ATLAS</a:t>
            </a:r>
          </a:p>
          <a:p>
            <a:r>
              <a:rPr kumimoji="1" lang="en-US" altLang="ja-JP" sz="1400" dirty="0" smtClean="0"/>
              <a:t>control room, Sep.2008.</a:t>
            </a:r>
            <a:endParaRPr kumimoji="1" lang="ja-JP" altLang="en-US" sz="1400" dirty="0"/>
          </a:p>
        </p:txBody>
      </p:sp>
      <p:sp>
        <p:nvSpPr>
          <p:cNvPr id="19" name="正方形/長方形 18"/>
          <p:cNvSpPr/>
          <p:nvPr/>
        </p:nvSpPr>
        <p:spPr>
          <a:xfrm>
            <a:off x="5475675" y="6317844"/>
            <a:ext cx="3450024" cy="461665"/>
          </a:xfrm>
          <a:prstGeom prst="rect">
            <a:avLst/>
          </a:prstGeom>
        </p:spPr>
        <p:txBody>
          <a:bodyPr wrap="square">
            <a:spAutoFit/>
          </a:bodyPr>
          <a:lstStyle/>
          <a:p>
            <a:r>
              <a:rPr lang="en-US" altLang="ja-JP" sz="1200" dirty="0" smtClean="0"/>
              <a:t>http://legacy.kek.jp/newskek/2009/janfeb/LHC_ATLAS.html</a:t>
            </a:r>
            <a:endParaRPr lang="ja-JP" altLang="en-US" sz="1200" dirty="0"/>
          </a:p>
        </p:txBody>
      </p:sp>
      <p:pic>
        <p:nvPicPr>
          <p:cNvPr id="20" name="図 19"/>
          <p:cNvPicPr>
            <a:picLocks noChangeAspect="1"/>
          </p:cNvPicPr>
          <p:nvPr/>
        </p:nvPicPr>
        <p:blipFill>
          <a:blip r:embed="rId6"/>
          <a:stretch>
            <a:fillRect/>
          </a:stretch>
        </p:blipFill>
        <p:spPr>
          <a:xfrm>
            <a:off x="5380425" y="3812162"/>
            <a:ext cx="3545274" cy="2505682"/>
          </a:xfrm>
          <a:prstGeom prst="rect">
            <a:avLst/>
          </a:prstGeom>
        </p:spPr>
      </p:pic>
      <p:cxnSp>
        <p:nvCxnSpPr>
          <p:cNvPr id="15" name="直線矢印コネクタ 14"/>
          <p:cNvCxnSpPr/>
          <p:nvPr/>
        </p:nvCxnSpPr>
        <p:spPr>
          <a:xfrm rot="10800000">
            <a:off x="2336800" y="5372100"/>
            <a:ext cx="282004" cy="15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1786334" y="1225610"/>
            <a:ext cx="1664939" cy="400110"/>
          </a:xfrm>
          <a:prstGeom prst="rect">
            <a:avLst/>
          </a:prstGeom>
          <a:solidFill>
            <a:schemeClr val="bg1"/>
          </a:solidFill>
          <a:ln>
            <a:solidFill>
              <a:srgbClr val="008000"/>
            </a:solidFill>
          </a:ln>
        </p:spPr>
        <p:txBody>
          <a:bodyPr wrap="none" rtlCol="0">
            <a:spAutoFit/>
          </a:bodyPr>
          <a:lstStyle/>
          <a:p>
            <a:r>
              <a:rPr kumimoji="1" lang="en-US" altLang="ja-JP" sz="2000" dirty="0" smtClean="0"/>
              <a:t>LHC </a:t>
            </a:r>
            <a:r>
              <a:rPr lang="en-US" altLang="ja-JP" sz="2000" dirty="0" smtClean="0"/>
              <a:t>(CERN)</a:t>
            </a:r>
          </a:p>
        </p:txBody>
      </p:sp>
      <p:sp>
        <p:nvSpPr>
          <p:cNvPr id="24" name="タイトル 1"/>
          <p:cNvSpPr>
            <a:spLocks noGrp="1"/>
          </p:cNvSpPr>
          <p:nvPr>
            <p:ph type="title"/>
          </p:nvPr>
        </p:nvSpPr>
        <p:spPr>
          <a:xfrm>
            <a:off x="457200" y="228600"/>
            <a:ext cx="8229600" cy="914400"/>
          </a:xfrm>
        </p:spPr>
        <p:txBody>
          <a:bodyPr>
            <a:normAutofit fontScale="90000"/>
          </a:bodyPr>
          <a:lstStyle/>
          <a:p>
            <a:r>
              <a:rPr lang="en-US" altLang="ja-JP" sz="4000" dirty="0" smtClean="0"/>
              <a:t>Collider: </a:t>
            </a:r>
            <a:r>
              <a:rPr lang="en-US" altLang="ja-JP" sz="1778" dirty="0" smtClean="0"/>
              <a:t>Era of large circular colliders, </a:t>
            </a:r>
            <a:r>
              <a:rPr lang="en-US" altLang="ja-JP" sz="1778" dirty="0" smtClean="0">
                <a:solidFill>
                  <a:srgbClr val="0000FF"/>
                </a:solidFill>
              </a:rPr>
              <a:t>energy frontier machines</a:t>
            </a:r>
            <a:endParaRPr lang="ja-JP" altLang="en-US" sz="1778"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p:cNvPicPr>
            <a:picLocks noChangeAspect="1"/>
          </p:cNvPicPr>
          <p:nvPr/>
        </p:nvPicPr>
        <p:blipFill>
          <a:blip r:embed="rId2"/>
          <a:srcRect/>
          <a:stretch>
            <a:fillRect/>
          </a:stretch>
        </p:blipFill>
        <p:spPr bwMode="auto">
          <a:xfrm>
            <a:off x="252108" y="1143000"/>
            <a:ext cx="5832475" cy="5429250"/>
          </a:xfrm>
          <a:prstGeom prst="rect">
            <a:avLst/>
          </a:prstGeom>
          <a:noFill/>
          <a:ln w="9525">
            <a:noFill/>
            <a:miter lim="800000"/>
            <a:headEnd/>
            <a:tailEnd/>
          </a:ln>
        </p:spPr>
      </p:pic>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フリーフォーム 4"/>
          <p:cNvSpPr/>
          <p:nvPr/>
        </p:nvSpPr>
        <p:spPr>
          <a:xfrm>
            <a:off x="1369218" y="1896844"/>
            <a:ext cx="2189163" cy="2205038"/>
          </a:xfrm>
          <a:custGeom>
            <a:avLst/>
            <a:gdLst>
              <a:gd name="connsiteX0" fmla="*/ 203473 w 2313691"/>
              <a:gd name="connsiteY0" fmla="*/ 1493100 h 2203552"/>
              <a:gd name="connsiteX1" fmla="*/ 597293 w 2313691"/>
              <a:gd name="connsiteY1" fmla="*/ 892579 h 2203552"/>
              <a:gd name="connsiteX2" fmla="*/ 1394778 w 2313691"/>
              <a:gd name="connsiteY2" fmla="*/ 114854 h 2203552"/>
              <a:gd name="connsiteX3" fmla="*/ 2192263 w 2313691"/>
              <a:gd name="connsiteY3" fmla="*/ 203456 h 2203552"/>
              <a:gd name="connsiteX4" fmla="*/ 2123344 w 2313691"/>
              <a:gd name="connsiteY4" fmla="*/ 1227295 h 2203552"/>
              <a:gd name="connsiteX5" fmla="*/ 1512924 w 2313691"/>
              <a:gd name="connsiteY5" fmla="*/ 1709681 h 2203552"/>
              <a:gd name="connsiteX6" fmla="*/ 311774 w 2313691"/>
              <a:gd name="connsiteY6" fmla="*/ 2162533 h 2203552"/>
              <a:gd name="connsiteX7" fmla="*/ 16409 w 2313691"/>
              <a:gd name="connsiteY7" fmla="*/ 1955796 h 2203552"/>
              <a:gd name="connsiteX8" fmla="*/ 203473 w 2313691"/>
              <a:gd name="connsiteY8" fmla="*/ 1493100 h 220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3691" h="2203552">
                <a:moveTo>
                  <a:pt x="203473" y="1493100"/>
                </a:moveTo>
                <a:cubicBezTo>
                  <a:pt x="300287" y="1315897"/>
                  <a:pt x="398742" y="1122287"/>
                  <a:pt x="597293" y="892579"/>
                </a:cubicBezTo>
                <a:cubicBezTo>
                  <a:pt x="795844" y="662871"/>
                  <a:pt x="1128950" y="229708"/>
                  <a:pt x="1394778" y="114854"/>
                </a:cubicBezTo>
                <a:cubicBezTo>
                  <a:pt x="1660606" y="0"/>
                  <a:pt x="2070835" y="18049"/>
                  <a:pt x="2192263" y="203456"/>
                </a:cubicBezTo>
                <a:cubicBezTo>
                  <a:pt x="2313691" y="388863"/>
                  <a:pt x="2236567" y="976258"/>
                  <a:pt x="2123344" y="1227295"/>
                </a:cubicBezTo>
                <a:cubicBezTo>
                  <a:pt x="2010121" y="1478333"/>
                  <a:pt x="1814852" y="1553808"/>
                  <a:pt x="1512924" y="1709681"/>
                </a:cubicBezTo>
                <a:cubicBezTo>
                  <a:pt x="1210996" y="1865554"/>
                  <a:pt x="561193" y="2121514"/>
                  <a:pt x="311774" y="2162533"/>
                </a:cubicBezTo>
                <a:cubicBezTo>
                  <a:pt x="62355" y="2203552"/>
                  <a:pt x="32818" y="2069009"/>
                  <a:pt x="16409" y="1955796"/>
                </a:cubicBezTo>
                <a:cubicBezTo>
                  <a:pt x="0" y="1842583"/>
                  <a:pt x="106659" y="1670303"/>
                  <a:pt x="203473" y="1493100"/>
                </a:cubicBezTo>
                <a:close/>
              </a:path>
            </a:pathLst>
          </a:custGeom>
          <a:noFill/>
          <a:ln w="19050" cap="flat" cmpd="sng" algn="ctr">
            <a:solidFill>
              <a:srgbClr val="FF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ja-JP" altLang="en-US">
              <a:solidFill>
                <a:srgbClr val="FFFFFF"/>
              </a:solidFill>
              <a:cs typeface="ＭＳ Ｐゴシック" pitchFamily="-112" charset="-128"/>
            </a:endParaRPr>
          </a:p>
        </p:txBody>
      </p:sp>
      <p:sp>
        <p:nvSpPr>
          <p:cNvPr id="6" name="円/楕円 5"/>
          <p:cNvSpPr/>
          <p:nvPr/>
        </p:nvSpPr>
        <p:spPr>
          <a:xfrm rot="20389132">
            <a:off x="1459553" y="3822728"/>
            <a:ext cx="3789363" cy="1227138"/>
          </a:xfrm>
          <a:prstGeom prst="ellipse">
            <a:avLst/>
          </a:prstGeom>
          <a:noFill/>
          <a:ln w="19050"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ja-JP" altLang="en-US">
              <a:solidFill>
                <a:srgbClr val="FFFFFF"/>
              </a:solidFill>
              <a:cs typeface="ＭＳ Ｐゴシック" pitchFamily="-112" charset="-128"/>
            </a:endParaRPr>
          </a:p>
        </p:txBody>
      </p:sp>
      <p:sp>
        <p:nvSpPr>
          <p:cNvPr id="7" name="テキスト ボックス 11"/>
          <p:cNvSpPr txBox="1">
            <a:spLocks noChangeArrowheads="1"/>
          </p:cNvSpPr>
          <p:nvPr/>
        </p:nvSpPr>
        <p:spPr bwMode="auto">
          <a:xfrm>
            <a:off x="4768850" y="4848033"/>
            <a:ext cx="2504937" cy="646331"/>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FF"/>
                </a:solidFill>
                <a:ea typeface="Arial Black" pitchFamily="-110" charset="0"/>
                <a:cs typeface="Arial Black" pitchFamily="-110" charset="0"/>
              </a:rPr>
              <a:t>High Energy </a:t>
            </a:r>
            <a:r>
              <a:rPr lang="en-US" altLang="ja-JP" dirty="0" smtClean="0">
                <a:solidFill>
                  <a:srgbClr val="0000FF"/>
                </a:solidFill>
                <a:ea typeface="Arial Black" pitchFamily="-110" charset="0"/>
                <a:cs typeface="Arial Black" pitchFamily="-110" charset="0"/>
              </a:rPr>
              <a:t>Machine</a:t>
            </a:r>
          </a:p>
          <a:p>
            <a:r>
              <a:rPr lang="en-US" altLang="ja-JP" dirty="0" smtClean="0">
                <a:solidFill>
                  <a:srgbClr val="0000FF"/>
                </a:solidFill>
                <a:ea typeface="Arial Black" pitchFamily="-110" charset="0"/>
                <a:cs typeface="Arial Black" pitchFamily="-110" charset="0"/>
              </a:rPr>
              <a:t>Energy frontier</a:t>
            </a:r>
            <a:endParaRPr lang="ja-JP" altLang="en-US" dirty="0">
              <a:solidFill>
                <a:srgbClr val="0000FF"/>
              </a:solidFill>
              <a:ea typeface="Arial Black" pitchFamily="-110" charset="0"/>
              <a:cs typeface="Arial Black" pitchFamily="-110" charset="0"/>
            </a:endParaRPr>
          </a:p>
        </p:txBody>
      </p:sp>
      <p:sp>
        <p:nvSpPr>
          <p:cNvPr id="8" name="テキスト ボックス 12"/>
          <p:cNvSpPr txBox="1">
            <a:spLocks noChangeArrowheads="1"/>
          </p:cNvSpPr>
          <p:nvPr/>
        </p:nvSpPr>
        <p:spPr bwMode="auto">
          <a:xfrm>
            <a:off x="3354235" y="1676400"/>
            <a:ext cx="2318739" cy="646331"/>
          </a:xfrm>
          <a:prstGeom prst="rect">
            <a:avLst/>
          </a:prstGeom>
          <a:noFill/>
          <a:ln w="9525">
            <a:noFill/>
            <a:miter lim="800000"/>
            <a:headEnd/>
            <a:tailEnd/>
          </a:ln>
        </p:spPr>
        <p:txBody>
          <a:bodyPr wrap="none">
            <a:prstTxWarp prst="textNoShape">
              <a:avLst/>
            </a:prstTxWarp>
            <a:spAutoFit/>
          </a:bodyPr>
          <a:lstStyle/>
          <a:p>
            <a:r>
              <a:rPr lang="en-US" altLang="ja-JP" dirty="0" smtClean="0">
                <a:solidFill>
                  <a:srgbClr val="FF00FF"/>
                </a:solidFill>
                <a:ea typeface="Arial Black" pitchFamily="-110" charset="0"/>
                <a:cs typeface="Arial Black" pitchFamily="-110" charset="0"/>
              </a:rPr>
              <a:t>Factory machines</a:t>
            </a:r>
          </a:p>
          <a:p>
            <a:r>
              <a:rPr lang="en-US" altLang="ja-JP" dirty="0" smtClean="0">
                <a:solidFill>
                  <a:srgbClr val="FF00FF"/>
                </a:solidFill>
                <a:ea typeface="Arial Black" pitchFamily="-110" charset="0"/>
                <a:cs typeface="Arial Black" pitchFamily="-110" charset="0"/>
              </a:rPr>
              <a:t>Luminosity frontier</a:t>
            </a:r>
            <a:endParaRPr lang="ja-JP" altLang="en-US" dirty="0">
              <a:solidFill>
                <a:srgbClr val="FF00FF"/>
              </a:solidFill>
              <a:ea typeface="Arial Black" pitchFamily="-110" charset="0"/>
              <a:cs typeface="Arial Black" pitchFamily="-110" charset="0"/>
            </a:endParaRPr>
          </a:p>
        </p:txBody>
      </p:sp>
      <p:cxnSp>
        <p:nvCxnSpPr>
          <p:cNvPr id="11" name="直線コネクタ 10"/>
          <p:cNvCxnSpPr/>
          <p:nvPr/>
        </p:nvCxnSpPr>
        <p:spPr>
          <a:xfrm>
            <a:off x="3606800" y="1525588"/>
            <a:ext cx="1162050" cy="1587"/>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06800" y="2378075"/>
            <a:ext cx="525463" cy="1588"/>
          </a:xfrm>
          <a:prstGeom prst="line">
            <a:avLst/>
          </a:prstGeom>
          <a:ln w="19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円/楕円 13"/>
          <p:cNvSpPr/>
          <p:nvPr/>
        </p:nvSpPr>
        <p:spPr>
          <a:xfrm>
            <a:off x="2463800" y="1258888"/>
            <a:ext cx="76200" cy="65087"/>
          </a:xfrm>
          <a:prstGeom prst="ellipse">
            <a:avLst/>
          </a:prstGeom>
          <a:solidFill>
            <a:srgbClr val="FF0080"/>
          </a:solidFill>
          <a:ln>
            <a:solidFill>
              <a:srgbClr val="FF008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ja-JP" altLang="en-US">
              <a:solidFill>
                <a:srgbClr val="FFFFFF"/>
              </a:solidFill>
              <a:cs typeface="ＭＳ Ｐゴシック" pitchFamily="-112" charset="-128"/>
            </a:endParaRPr>
          </a:p>
        </p:txBody>
      </p:sp>
      <p:sp>
        <p:nvSpPr>
          <p:cNvPr id="10" name="テキスト ボックス 13"/>
          <p:cNvSpPr txBox="1">
            <a:spLocks noChangeArrowheads="1"/>
          </p:cNvSpPr>
          <p:nvPr/>
        </p:nvSpPr>
        <p:spPr bwMode="auto">
          <a:xfrm>
            <a:off x="3614738" y="1246286"/>
            <a:ext cx="2496985" cy="307777"/>
          </a:xfrm>
          <a:prstGeom prst="rect">
            <a:avLst/>
          </a:prstGeom>
          <a:solidFill>
            <a:schemeClr val="bg1"/>
          </a:solidFill>
          <a:ln w="9525">
            <a:noFill/>
            <a:miter lim="800000"/>
            <a:headEnd/>
            <a:tailEnd/>
          </a:ln>
        </p:spPr>
        <p:txBody>
          <a:bodyPr wrap="none">
            <a:prstTxWarp prst="textNoShape">
              <a:avLst/>
            </a:prstTxWarp>
            <a:spAutoFit/>
          </a:bodyPr>
          <a:lstStyle/>
          <a:p>
            <a:r>
              <a:rPr lang="en-US" altLang="ja-JP" sz="1400" dirty="0" smtClean="0">
                <a:ea typeface="Times" pitchFamily="-110" charset="0"/>
                <a:cs typeface="Times" pitchFamily="-110" charset="0"/>
              </a:rPr>
              <a:t>Next-generation B-factories</a:t>
            </a:r>
            <a:endParaRPr lang="ja-JP" altLang="en-US" sz="1400" dirty="0">
              <a:ea typeface="Times" pitchFamily="-110" charset="0"/>
              <a:cs typeface="Times" pitchFamily="-110" charset="0"/>
            </a:endParaRPr>
          </a:p>
        </p:txBody>
      </p:sp>
      <p:sp>
        <p:nvSpPr>
          <p:cNvPr id="13" name="上矢印 12"/>
          <p:cNvSpPr/>
          <p:nvPr/>
        </p:nvSpPr>
        <p:spPr>
          <a:xfrm>
            <a:off x="2463800" y="1323975"/>
            <a:ext cx="161925" cy="781050"/>
          </a:xfrm>
          <a:prstGeom prst="upArrow">
            <a:avLst/>
          </a:prstGeom>
          <a:gradFill>
            <a:gsLst>
              <a:gs pos="0">
                <a:srgbClr val="FF0080"/>
              </a:gs>
              <a:gs pos="100000">
                <a:schemeClr val="accent1">
                  <a:tint val="50000"/>
                  <a:shade val="100000"/>
                  <a:satMod val="350000"/>
                </a:schemeClr>
              </a:gs>
            </a:gsLst>
            <a:lin ang="5400000" scaled="0"/>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ja-JP" altLang="en-US">
              <a:solidFill>
                <a:srgbClr val="FFFFFF"/>
              </a:solidFill>
              <a:cs typeface="ＭＳ Ｐゴシック" pitchFamily="-112" charset="-128"/>
            </a:endParaRPr>
          </a:p>
        </p:txBody>
      </p:sp>
      <p:sp>
        <p:nvSpPr>
          <p:cNvPr id="18" name="テキスト ボックス 17"/>
          <p:cNvSpPr txBox="1"/>
          <p:nvPr/>
        </p:nvSpPr>
        <p:spPr>
          <a:xfrm>
            <a:off x="2775068" y="6171684"/>
            <a:ext cx="4153601" cy="461665"/>
          </a:xfrm>
          <a:prstGeom prst="rect">
            <a:avLst/>
          </a:prstGeom>
          <a:solidFill>
            <a:srgbClr val="FFFFFF"/>
          </a:solidFill>
        </p:spPr>
        <p:txBody>
          <a:bodyPr wrap="none" rtlCol="0">
            <a:spAutoFit/>
          </a:bodyPr>
          <a:lstStyle/>
          <a:p>
            <a:r>
              <a:rPr kumimoji="1" lang="en-US" altLang="ja-JP" sz="2400" dirty="0" smtClean="0"/>
              <a:t>Mainly </a:t>
            </a:r>
            <a:r>
              <a:rPr kumimoji="1" lang="en-US" altLang="ja-JP" sz="2400" dirty="0" err="1" smtClean="0"/>
              <a:t>e+e</a:t>
            </a:r>
            <a:r>
              <a:rPr kumimoji="1" lang="en-US" altLang="ja-JP" sz="2400" dirty="0" smtClean="0"/>
              <a:t>- colliders are shown</a:t>
            </a:r>
            <a:endParaRPr kumimoji="1" lang="ja-JP" altLang="en-US" sz="2400" dirty="0"/>
          </a:p>
        </p:txBody>
      </p:sp>
      <p:sp>
        <p:nvSpPr>
          <p:cNvPr id="17" name="角丸四角形吹き出し 16"/>
          <p:cNvSpPr/>
          <p:nvPr/>
        </p:nvSpPr>
        <p:spPr>
          <a:xfrm>
            <a:off x="6403849" y="1246286"/>
            <a:ext cx="2562352" cy="1960464"/>
          </a:xfrm>
          <a:prstGeom prst="wedgeRoundRectCallout">
            <a:avLst>
              <a:gd name="adj1" fmla="val -91609"/>
              <a:gd name="adj2" fmla="val -242"/>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smtClean="0">
                <a:solidFill>
                  <a:schemeClr val="tx1"/>
                </a:solidFill>
              </a:rPr>
              <a:t>Two major goals of accelerators for HEP: </a:t>
            </a:r>
          </a:p>
          <a:p>
            <a:r>
              <a:rPr lang="en-US" altLang="ja-JP" sz="2400" dirty="0" smtClean="0">
                <a:solidFill>
                  <a:srgbClr val="0000FF"/>
                </a:solidFill>
              </a:rPr>
              <a:t>energy</a:t>
            </a:r>
            <a:r>
              <a:rPr lang="en-US" altLang="ja-JP" sz="2400" dirty="0" smtClean="0">
                <a:solidFill>
                  <a:schemeClr val="tx1"/>
                </a:solidFill>
              </a:rPr>
              <a:t> and </a:t>
            </a:r>
            <a:r>
              <a:rPr lang="en-US" altLang="ja-JP" sz="2400" dirty="0" smtClean="0">
                <a:solidFill>
                  <a:srgbClr val="FF0BC2"/>
                </a:solidFill>
              </a:rPr>
              <a:t>luminosity</a:t>
            </a:r>
            <a:endParaRPr lang="ja-JP" altLang="en-US" sz="2400" dirty="0">
              <a:solidFill>
                <a:srgbClr val="FF0BC2"/>
              </a:solidFill>
            </a:endParaRPr>
          </a:p>
        </p:txBody>
      </p:sp>
      <p:sp>
        <p:nvSpPr>
          <p:cNvPr id="20" name="タイトル 1"/>
          <p:cNvSpPr txBox="1">
            <a:spLocks/>
          </p:cNvSpPr>
          <p:nvPr/>
        </p:nvSpPr>
        <p:spPr>
          <a:xfrm>
            <a:off x="457200" y="228600"/>
            <a:ext cx="8229600" cy="914400"/>
          </a:xfrm>
          <a:prstGeom prst="rect">
            <a:avLst/>
          </a:prstGeom>
        </p:spPr>
        <p:txBody>
          <a:bodyPr vert="horz" anchor="b" anchorCtr="0">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4000" b="0" i="0" u="none" strike="noStrike" kern="1200" cap="none" spc="0" normalizeH="0" baseline="0" noProof="0" dirty="0" smtClean="0">
                <a:ln>
                  <a:noFill/>
                </a:ln>
                <a:solidFill>
                  <a:schemeClr val="tx2"/>
                </a:solidFill>
                <a:effectLst/>
                <a:uLnTx/>
                <a:uFillTx/>
                <a:latin typeface="+mj-lt"/>
                <a:ea typeface="+mj-ea"/>
                <a:cs typeface="+mj-cs"/>
              </a:rPr>
              <a:t>Collider: </a:t>
            </a:r>
            <a:r>
              <a:rPr lang="en-US" altLang="ja-JP" sz="3600" dirty="0">
                <a:solidFill>
                  <a:schemeClr val="tx2"/>
                </a:solidFill>
                <a:latin typeface="+mj-lt"/>
                <a:ea typeface="+mj-ea"/>
                <a:cs typeface="+mj-cs"/>
              </a:rPr>
              <a:t>E</a:t>
            </a:r>
            <a:r>
              <a:rPr kumimoji="1" lang="en-US" altLang="ja-JP" sz="3600" b="0" i="0" u="none" strike="noStrike" kern="1200" cap="none" spc="0" normalizeH="0" baseline="0" noProof="0" dirty="0" err="1" smtClean="0">
                <a:ln>
                  <a:noFill/>
                </a:ln>
                <a:solidFill>
                  <a:schemeClr val="tx2"/>
                </a:solidFill>
                <a:effectLst/>
                <a:uLnTx/>
                <a:uFillTx/>
                <a:latin typeface="+mj-lt"/>
                <a:ea typeface="+mj-ea"/>
                <a:cs typeface="+mj-cs"/>
              </a:rPr>
              <a:t>ra</a:t>
            </a: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 of large circular colliders</a:t>
            </a:r>
            <a:endParaRPr kumimoji="1" lang="ja-JP" altLang="en-US" sz="36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4000" dirty="0" smtClean="0"/>
              <a:t>Storage ring:</a:t>
            </a:r>
            <a:endParaRPr lang="ja-JP" altLang="en-US" sz="3600" dirty="0"/>
          </a:p>
        </p:txBody>
      </p:sp>
      <p:sp>
        <p:nvSpPr>
          <p:cNvPr id="16" name="正方形/長方形 15"/>
          <p:cNvSpPr/>
          <p:nvPr/>
        </p:nvSpPr>
        <p:spPr>
          <a:xfrm>
            <a:off x="457200" y="1374775"/>
            <a:ext cx="8229600" cy="4154983"/>
          </a:xfrm>
          <a:prstGeom prst="rect">
            <a:avLst/>
          </a:prstGeom>
        </p:spPr>
        <p:txBody>
          <a:bodyPr wrap="square">
            <a:spAutoFit/>
          </a:bodyPr>
          <a:lstStyle/>
          <a:p>
            <a:pPr>
              <a:buClr>
                <a:srgbClr val="3366FF"/>
              </a:buClr>
            </a:pPr>
            <a:r>
              <a:rPr lang="en-US" altLang="ja-JP" sz="2400" dirty="0" smtClean="0"/>
              <a:t>A storage ring is a type of synchrotron. </a:t>
            </a:r>
          </a:p>
          <a:p>
            <a:pPr>
              <a:buClr>
                <a:srgbClr val="3366FF"/>
              </a:buClr>
            </a:pPr>
            <a:endParaRPr lang="en-US" altLang="ja-JP" sz="2400" dirty="0" smtClean="0"/>
          </a:p>
          <a:p>
            <a:pPr lvl="1">
              <a:buClr>
                <a:srgbClr val="3366FF"/>
              </a:buClr>
              <a:buFont typeface="Arial"/>
              <a:buChar char="•"/>
            </a:pPr>
            <a:r>
              <a:rPr lang="en-US" altLang="ja-JP" sz="2400" dirty="0" smtClean="0"/>
              <a:t>Conventional synchrotron</a:t>
            </a:r>
          </a:p>
          <a:p>
            <a:pPr lvl="2">
              <a:buClr>
                <a:srgbClr val="3366FF"/>
              </a:buClr>
              <a:buFont typeface="Arial"/>
              <a:buChar char="•"/>
            </a:pPr>
            <a:r>
              <a:rPr lang="en-US" altLang="ja-JP" sz="2400" dirty="0" smtClean="0"/>
              <a:t>Accelerates particles from low to high energy. </a:t>
            </a:r>
          </a:p>
          <a:p>
            <a:pPr lvl="2">
              <a:buClr>
                <a:srgbClr val="3366FF"/>
              </a:buClr>
              <a:buFont typeface="Arial"/>
              <a:buChar char="•"/>
            </a:pPr>
            <a:r>
              <a:rPr lang="en-US" altLang="ja-JP" sz="2400" dirty="0" smtClean="0"/>
              <a:t>RF cavities are used to accelerate particles.</a:t>
            </a:r>
          </a:p>
          <a:p>
            <a:pPr>
              <a:buClr>
                <a:srgbClr val="3366FF"/>
              </a:buClr>
              <a:buFont typeface="Arial"/>
              <a:buChar char="•"/>
            </a:pPr>
            <a:endParaRPr lang="en-US" altLang="ja-JP" sz="2400" dirty="0" smtClean="0"/>
          </a:p>
          <a:p>
            <a:pPr lvl="1">
              <a:buClr>
                <a:srgbClr val="3366FF"/>
              </a:buClr>
              <a:buFont typeface="Arial"/>
              <a:buChar char="•"/>
            </a:pPr>
            <a:r>
              <a:rPr lang="en-US" altLang="ja-JP" sz="2400" dirty="0" smtClean="0"/>
              <a:t>Storage ring </a:t>
            </a:r>
          </a:p>
          <a:p>
            <a:pPr lvl="2">
              <a:buClr>
                <a:srgbClr val="3366FF"/>
              </a:buClr>
              <a:buFont typeface="Arial"/>
              <a:buChar char="•"/>
            </a:pPr>
            <a:r>
              <a:rPr lang="en-US" altLang="ja-JP" sz="2400" dirty="0" smtClean="0"/>
              <a:t>Keeps particles stored at a constant energy for a long time (storage).	</a:t>
            </a:r>
          </a:p>
          <a:p>
            <a:pPr lvl="2">
              <a:buClr>
                <a:srgbClr val="3366FF"/>
              </a:buClr>
              <a:buFont typeface="Arial"/>
              <a:buChar char="•"/>
            </a:pPr>
            <a:r>
              <a:rPr lang="en-US" altLang="ja-JP" sz="2400" dirty="0" smtClean="0"/>
              <a:t>RF cavities are only used to replace energy lost through synchrotron radiation and other processes.</a:t>
            </a:r>
            <a:endParaRPr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4000" dirty="0" smtClean="0"/>
              <a:t>Storage ring:</a:t>
            </a:r>
            <a:endParaRPr lang="ja-JP" altLang="en-US" sz="3600" dirty="0"/>
          </a:p>
        </p:txBody>
      </p:sp>
      <p:sp>
        <p:nvSpPr>
          <p:cNvPr id="16" name="正方形/長方形 15"/>
          <p:cNvSpPr/>
          <p:nvPr/>
        </p:nvSpPr>
        <p:spPr>
          <a:xfrm>
            <a:off x="457200" y="1358900"/>
            <a:ext cx="8229600" cy="4893647"/>
          </a:xfrm>
          <a:prstGeom prst="rect">
            <a:avLst/>
          </a:prstGeom>
        </p:spPr>
        <p:txBody>
          <a:bodyPr wrap="square">
            <a:spAutoFit/>
          </a:bodyPr>
          <a:lstStyle/>
          <a:p>
            <a:pPr>
              <a:buClr>
                <a:srgbClr val="3366FF"/>
              </a:buClr>
            </a:pPr>
            <a:r>
              <a:rPr lang="en-US" altLang="ja-JP" sz="2400" dirty="0" smtClean="0"/>
              <a:t>A storage ring</a:t>
            </a:r>
          </a:p>
          <a:p>
            <a:pPr>
              <a:buClr>
                <a:srgbClr val="3366FF"/>
              </a:buClr>
            </a:pPr>
            <a:endParaRPr lang="en-US" altLang="ja-JP" sz="2400" dirty="0" smtClean="0"/>
          </a:p>
          <a:p>
            <a:pPr lvl="1">
              <a:buClr>
                <a:srgbClr val="3366FF"/>
              </a:buClr>
              <a:buFont typeface="Arial"/>
              <a:buChar char="•"/>
            </a:pPr>
            <a:r>
              <a:rPr lang="en-US" altLang="ja-JP" sz="2400" dirty="0" smtClean="0"/>
              <a:t>Collider for HEP</a:t>
            </a:r>
          </a:p>
          <a:p>
            <a:pPr lvl="2">
              <a:buClr>
                <a:srgbClr val="3366FF"/>
              </a:buClr>
              <a:buFont typeface="Arial"/>
              <a:buChar char="•"/>
            </a:pPr>
            <a:r>
              <a:rPr lang="en-US" altLang="ja-JP" sz="2400" dirty="0" smtClean="0"/>
              <a:t>B-factories (PEP-II, KEKB)</a:t>
            </a:r>
          </a:p>
          <a:p>
            <a:pPr lvl="2">
              <a:buClr>
                <a:srgbClr val="3366FF"/>
              </a:buClr>
              <a:buFont typeface="Arial"/>
              <a:buChar char="•"/>
            </a:pPr>
            <a:r>
              <a:rPr lang="en-US" altLang="ja-JP" sz="2400" dirty="0" err="1" smtClean="0"/>
              <a:t>Tevatron</a:t>
            </a:r>
            <a:r>
              <a:rPr lang="en-US" altLang="ja-JP" sz="2400" dirty="0" smtClean="0"/>
              <a:t>,  LHC: energy is ramped up from the injection energy to the target energy at first, but then kept constant for the experiment.</a:t>
            </a:r>
          </a:p>
          <a:p>
            <a:pPr lvl="2">
              <a:buClr>
                <a:srgbClr val="3366FF"/>
              </a:buClr>
              <a:buFont typeface="Arial"/>
              <a:buChar char="•"/>
            </a:pPr>
            <a:endParaRPr lang="en-US" altLang="ja-JP" sz="2400" dirty="0" smtClean="0"/>
          </a:p>
          <a:p>
            <a:pPr lvl="1">
              <a:buClr>
                <a:srgbClr val="3366FF"/>
              </a:buClr>
              <a:buFont typeface="Arial"/>
              <a:buChar char="•"/>
            </a:pPr>
            <a:r>
              <a:rPr lang="en-US" altLang="ja-JP" sz="2400" dirty="0" smtClean="0"/>
              <a:t>Synchrotron facilities for applied field</a:t>
            </a:r>
          </a:p>
          <a:p>
            <a:pPr lvl="2">
              <a:buClr>
                <a:srgbClr val="3366FF"/>
              </a:buClr>
              <a:buFont typeface="Arial"/>
              <a:buChar char="•"/>
            </a:pPr>
            <a:r>
              <a:rPr lang="en-US" altLang="ja-JP" sz="2400" dirty="0" smtClean="0"/>
              <a:t>Keeps particles stored at a constant energy for a long time (storage).	</a:t>
            </a:r>
          </a:p>
          <a:p>
            <a:pPr lvl="2">
              <a:buClr>
                <a:srgbClr val="3366FF"/>
              </a:buClr>
              <a:buFont typeface="Arial"/>
              <a:buChar char="•"/>
            </a:pPr>
            <a:r>
              <a:rPr lang="en-US" altLang="ja-JP" sz="2400" dirty="0" smtClean="0"/>
              <a:t>RF cavities are only used to replace energy lost through synchrotron radiation and other processes.</a:t>
            </a:r>
            <a:endParaRPr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11150" y="1250145"/>
            <a:ext cx="8332760" cy="5290355"/>
          </a:xfrm>
          <a:prstGeom prst="rect">
            <a:avLst/>
          </a:prstGeom>
        </p:spPr>
      </p:pic>
      <p:sp>
        <p:nvSpPr>
          <p:cNvPr id="6" name="テキスト ボックス 5"/>
          <p:cNvSpPr txBox="1"/>
          <p:nvPr/>
        </p:nvSpPr>
        <p:spPr>
          <a:xfrm>
            <a:off x="2082520" y="2642632"/>
            <a:ext cx="2582758" cy="461665"/>
          </a:xfrm>
          <a:prstGeom prst="rect">
            <a:avLst/>
          </a:prstGeom>
          <a:noFill/>
          <a:ln>
            <a:solidFill>
              <a:srgbClr val="FFFF00"/>
            </a:solidFill>
          </a:ln>
          <a:scene3d>
            <a:camera prst="orthographicFront">
              <a:rot lat="0" lon="0" rev="1800000"/>
            </a:camera>
            <a:lightRig rig="threePt" dir="t"/>
          </a:scene3d>
        </p:spPr>
        <p:txBody>
          <a:bodyPr wrap="none" rtlCol="0">
            <a:spAutoFit/>
          </a:bodyPr>
          <a:lstStyle/>
          <a:p>
            <a:r>
              <a:rPr lang="en-US" altLang="ja-JP" sz="2400" dirty="0" smtClean="0">
                <a:solidFill>
                  <a:srgbClr val="0000FF"/>
                </a:solidFill>
              </a:rPr>
              <a:t>Luminosity</a:t>
            </a:r>
            <a:r>
              <a:rPr kumimoji="1" lang="en-US" altLang="ja-JP" sz="2400" dirty="0" smtClean="0">
                <a:solidFill>
                  <a:srgbClr val="0000FF"/>
                </a:solidFill>
              </a:rPr>
              <a:t> frontier</a:t>
            </a:r>
            <a:endParaRPr kumimoji="1" lang="ja-JP" altLang="en-US" sz="2400" dirty="0">
              <a:solidFill>
                <a:srgbClr val="0000FF"/>
              </a:solidFill>
            </a:endParaRPr>
          </a:p>
        </p:txBody>
      </p:sp>
      <p:sp>
        <p:nvSpPr>
          <p:cNvPr id="9" name="タイトル 1"/>
          <p:cNvSpPr>
            <a:spLocks noGrp="1"/>
          </p:cNvSpPr>
          <p:nvPr>
            <p:ph type="title"/>
          </p:nvPr>
        </p:nvSpPr>
        <p:spPr>
          <a:xfrm>
            <a:off x="457200" y="228600"/>
            <a:ext cx="8229600" cy="914400"/>
          </a:xfrm>
        </p:spPr>
        <p:txBody>
          <a:bodyPr>
            <a:normAutofit fontScale="90000"/>
          </a:bodyPr>
          <a:lstStyle/>
          <a:p>
            <a:r>
              <a:rPr lang="en-US" altLang="ja-JP" sz="4000" dirty="0" smtClean="0"/>
              <a:t>Collider: </a:t>
            </a:r>
            <a:r>
              <a:rPr lang="en-US" altLang="ja-JP" sz="1778" dirty="0" smtClean="0"/>
              <a:t>Era of large circular colliders, </a:t>
            </a:r>
            <a:r>
              <a:rPr lang="en-US" altLang="ja-JP" sz="1778" dirty="0" smtClean="0">
                <a:solidFill>
                  <a:srgbClr val="0000FF"/>
                </a:solidFill>
              </a:rPr>
              <a:t>luminosity frontier machines</a:t>
            </a:r>
            <a:endParaRPr lang="ja-JP" altLang="en-US" sz="1778"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5" name="図 4"/>
          <p:cNvPicPr>
            <a:picLocks noChangeAspect="1"/>
          </p:cNvPicPr>
          <p:nvPr/>
        </p:nvPicPr>
        <p:blipFill>
          <a:blip r:embed="rId3"/>
          <a:stretch>
            <a:fillRect/>
          </a:stretch>
        </p:blipFill>
        <p:spPr>
          <a:xfrm>
            <a:off x="3922225" y="1290753"/>
            <a:ext cx="1743921" cy="1839579"/>
          </a:xfrm>
          <a:prstGeom prst="rect">
            <a:avLst/>
          </a:prstGeom>
        </p:spPr>
      </p:pic>
      <p:graphicFrame>
        <p:nvGraphicFramePr>
          <p:cNvPr id="7" name="オブジェクト 6"/>
          <p:cNvGraphicFramePr>
            <a:graphicFrameLocks noChangeAspect="1"/>
          </p:cNvGraphicFramePr>
          <p:nvPr/>
        </p:nvGraphicFramePr>
        <p:xfrm>
          <a:off x="6263761" y="1765289"/>
          <a:ext cx="1221659" cy="330178"/>
        </p:xfrm>
        <a:graphic>
          <a:graphicData uri="http://schemas.openxmlformats.org/presentationml/2006/ole">
            <mc:AlternateContent xmlns:mc="http://schemas.openxmlformats.org/markup-compatibility/2006">
              <mc:Choice xmlns:v="urn:schemas-microsoft-com:vml" Requires="v">
                <p:oleObj spid="_x0000_s66105" name="数式" r:id="rId4" imgW="469900" imgH="127000" progId="Equation.3">
                  <p:embed/>
                </p:oleObj>
              </mc:Choice>
              <mc:Fallback>
                <p:oleObj name="数式" r:id="rId4" imgW="469900" imgH="1270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3761" y="1765289"/>
                        <a:ext cx="1221659" cy="3301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2" name="Object 6"/>
          <p:cNvGraphicFramePr>
            <a:graphicFrameLocks noChangeAspect="1"/>
          </p:cNvGraphicFramePr>
          <p:nvPr/>
        </p:nvGraphicFramePr>
        <p:xfrm>
          <a:off x="6705600" y="2406455"/>
          <a:ext cx="2167085" cy="952961"/>
        </p:xfrm>
        <a:graphic>
          <a:graphicData uri="http://schemas.openxmlformats.org/presentationml/2006/ole">
            <mc:AlternateContent xmlns:mc="http://schemas.openxmlformats.org/markup-compatibility/2006">
              <mc:Choice xmlns:v="urn:schemas-microsoft-com:vml" Requires="v">
                <p:oleObj spid="_x0000_s66106" name="数式" r:id="rId6" imgW="838200" imgH="368300" progId="Equation.3">
                  <p:embed/>
                </p:oleObj>
              </mc:Choice>
              <mc:Fallback>
                <p:oleObj name="数式" r:id="rId6" imgW="838200" imgH="3683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2406455"/>
                        <a:ext cx="2167085" cy="9529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オブジェクト 9"/>
          <p:cNvGraphicFramePr>
            <a:graphicFrameLocks noChangeAspect="1"/>
          </p:cNvGraphicFramePr>
          <p:nvPr/>
        </p:nvGraphicFramePr>
        <p:xfrm>
          <a:off x="264458" y="3359416"/>
          <a:ext cx="8788400" cy="1930677"/>
        </p:xfrm>
        <a:graphic>
          <a:graphicData uri="http://schemas.openxmlformats.org/presentationml/2006/ole">
            <mc:AlternateContent xmlns:mc="http://schemas.openxmlformats.org/markup-compatibility/2006">
              <mc:Choice xmlns:v="urn:schemas-microsoft-com:vml" Requires="v">
                <p:oleObj spid="_x0000_s66107" name="数式" r:id="rId8" imgW="4737100" imgH="1041400" progId="Equation.3">
                  <p:embed/>
                </p:oleObj>
              </mc:Choice>
              <mc:Fallback>
                <p:oleObj name="数式" r:id="rId8" imgW="4737100" imgH="1041400" progId="Equation.3">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458" y="3359416"/>
                        <a:ext cx="8788400" cy="19306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角丸四角形吹き出し 10"/>
          <p:cNvSpPr/>
          <p:nvPr/>
        </p:nvSpPr>
        <p:spPr>
          <a:xfrm>
            <a:off x="6403461" y="482600"/>
            <a:ext cx="1081959" cy="596900"/>
          </a:xfrm>
          <a:prstGeom prst="wedgeRoundRectCallout">
            <a:avLst>
              <a:gd name="adj1" fmla="val -46004"/>
              <a:gd name="adj2" fmla="val 147607"/>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smtClean="0">
                <a:solidFill>
                  <a:schemeClr val="tx1"/>
                </a:solidFill>
              </a:rPr>
              <a:t>Event yield</a:t>
            </a:r>
            <a:endParaRPr kumimoji="1" lang="ja-JP" altLang="en-US" sz="1600" dirty="0">
              <a:solidFill>
                <a:schemeClr val="tx1"/>
              </a:solidFill>
            </a:endParaRPr>
          </a:p>
        </p:txBody>
      </p:sp>
      <p:sp>
        <p:nvSpPr>
          <p:cNvPr id="12" name="角丸四角形吹き出し 11"/>
          <p:cNvSpPr/>
          <p:nvPr/>
        </p:nvSpPr>
        <p:spPr>
          <a:xfrm>
            <a:off x="7668846" y="825500"/>
            <a:ext cx="1427738" cy="488950"/>
          </a:xfrm>
          <a:prstGeom prst="wedgeRoundRectCallout">
            <a:avLst>
              <a:gd name="adj1" fmla="val -83492"/>
              <a:gd name="adj2" fmla="val 144512"/>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600" dirty="0" smtClean="0">
                <a:solidFill>
                  <a:schemeClr val="tx1"/>
                </a:solidFill>
              </a:rPr>
              <a:t>Luminosity</a:t>
            </a:r>
            <a:endParaRPr kumimoji="1" lang="ja-JP" altLang="en-US" sz="1600" dirty="0">
              <a:solidFill>
                <a:schemeClr val="tx1"/>
              </a:solidFill>
            </a:endParaRPr>
          </a:p>
        </p:txBody>
      </p:sp>
      <p:sp>
        <p:nvSpPr>
          <p:cNvPr id="13" name="角丸四角形吹き出し 12"/>
          <p:cNvSpPr/>
          <p:nvPr/>
        </p:nvSpPr>
        <p:spPr>
          <a:xfrm>
            <a:off x="8086428" y="1628727"/>
            <a:ext cx="966430" cy="612648"/>
          </a:xfrm>
          <a:prstGeom prst="wedgeRoundRectCallout">
            <a:avLst>
              <a:gd name="adj1" fmla="val -112821"/>
              <a:gd name="adj2" fmla="val 2384"/>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smtClean="0">
                <a:solidFill>
                  <a:srgbClr val="000000"/>
                </a:solidFill>
              </a:rPr>
              <a:t>Cross section</a:t>
            </a:r>
            <a:endParaRPr kumimoji="1" lang="ja-JP" altLang="en-US" sz="1600" dirty="0">
              <a:solidFill>
                <a:srgbClr val="000000"/>
              </a:solidFill>
            </a:endParaRPr>
          </a:p>
        </p:txBody>
      </p:sp>
      <p:sp>
        <p:nvSpPr>
          <p:cNvPr id="14" name="テキスト ボックス 13"/>
          <p:cNvSpPr txBox="1"/>
          <p:nvPr/>
        </p:nvSpPr>
        <p:spPr>
          <a:xfrm>
            <a:off x="4285788" y="1439290"/>
            <a:ext cx="536566" cy="369332"/>
          </a:xfrm>
          <a:prstGeom prst="rect">
            <a:avLst/>
          </a:prstGeom>
          <a:noFill/>
        </p:spPr>
        <p:txBody>
          <a:bodyPr wrap="none" rtlCol="0">
            <a:spAutoFit/>
          </a:bodyPr>
          <a:lstStyle/>
          <a:p>
            <a:r>
              <a:rPr kumimoji="1" lang="en-US" altLang="ja-JP" i="1" dirty="0" smtClean="0"/>
              <a:t>N</a:t>
            </a:r>
            <a:r>
              <a:rPr kumimoji="1" lang="en-US" altLang="ja-JP" i="1" baseline="-25000" dirty="0" smtClean="0"/>
              <a:t>e-</a:t>
            </a:r>
            <a:endParaRPr kumimoji="1" lang="ja-JP" altLang="en-US" i="1" baseline="-25000" dirty="0"/>
          </a:p>
        </p:txBody>
      </p:sp>
      <p:sp>
        <p:nvSpPr>
          <p:cNvPr id="15" name="テキスト ボックス 14"/>
          <p:cNvSpPr txBox="1"/>
          <p:nvPr/>
        </p:nvSpPr>
        <p:spPr>
          <a:xfrm>
            <a:off x="5224860" y="1259395"/>
            <a:ext cx="591043" cy="369332"/>
          </a:xfrm>
          <a:prstGeom prst="rect">
            <a:avLst/>
          </a:prstGeom>
          <a:noFill/>
        </p:spPr>
        <p:txBody>
          <a:bodyPr wrap="none" rtlCol="0">
            <a:spAutoFit/>
          </a:bodyPr>
          <a:lstStyle/>
          <a:p>
            <a:r>
              <a:rPr kumimoji="1" lang="en-US" altLang="ja-JP" i="1" dirty="0" smtClean="0"/>
              <a:t>N</a:t>
            </a:r>
            <a:r>
              <a:rPr kumimoji="1" lang="en-US" altLang="ja-JP" i="1" baseline="-25000" dirty="0" smtClean="0"/>
              <a:t>e+</a:t>
            </a:r>
            <a:endParaRPr kumimoji="1" lang="ja-JP" altLang="en-US" i="1" baseline="-25000" dirty="0"/>
          </a:p>
        </p:txBody>
      </p:sp>
      <p:sp>
        <p:nvSpPr>
          <p:cNvPr id="4" name="テキスト ボックス 3"/>
          <p:cNvSpPr txBox="1"/>
          <p:nvPr/>
        </p:nvSpPr>
        <p:spPr>
          <a:xfrm>
            <a:off x="264458" y="1225712"/>
            <a:ext cx="3845862" cy="2031325"/>
          </a:xfrm>
          <a:prstGeom prst="rect">
            <a:avLst/>
          </a:prstGeom>
          <a:noFill/>
        </p:spPr>
        <p:txBody>
          <a:bodyPr wrap="none" rtlCol="0">
            <a:spAutoFit/>
          </a:bodyPr>
          <a:lstStyle/>
          <a:p>
            <a:r>
              <a:rPr kumimoji="1" lang="en-US" altLang="ja-JP" dirty="0" smtClean="0"/>
              <a:t>Fixed target</a:t>
            </a:r>
          </a:p>
          <a:p>
            <a:r>
              <a:rPr lang="en-US" altLang="ja-JP" dirty="0" smtClean="0"/>
              <a:t>Beam on solid (usually) target</a:t>
            </a:r>
          </a:p>
          <a:p>
            <a:r>
              <a:rPr kumimoji="1" lang="en-US" altLang="ja-JP" dirty="0" smtClean="0"/>
              <a:t>Collision guaranteed</a:t>
            </a:r>
          </a:p>
          <a:p>
            <a:endParaRPr lang="en-US" altLang="ja-JP" dirty="0" smtClean="0"/>
          </a:p>
          <a:p>
            <a:r>
              <a:rPr kumimoji="1" lang="en-US" altLang="ja-JP" dirty="0" smtClean="0"/>
              <a:t>Collider</a:t>
            </a:r>
          </a:p>
          <a:p>
            <a:r>
              <a:rPr lang="en-US" altLang="ja-JP" dirty="0" smtClean="0"/>
              <a:t>Bunch against bunch</a:t>
            </a:r>
          </a:p>
          <a:p>
            <a:r>
              <a:rPr lang="en-US" altLang="ja-JP" dirty="0" smtClean="0"/>
              <a:t>Some (most) stream through the other</a:t>
            </a:r>
          </a:p>
        </p:txBody>
      </p:sp>
      <p:sp>
        <p:nvSpPr>
          <p:cNvPr id="17" name="角丸四角形吹き出し 16"/>
          <p:cNvSpPr/>
          <p:nvPr/>
        </p:nvSpPr>
        <p:spPr>
          <a:xfrm>
            <a:off x="5022032" y="3359416"/>
            <a:ext cx="2312609" cy="787400"/>
          </a:xfrm>
          <a:prstGeom prst="wedgeRoundRectCallout">
            <a:avLst>
              <a:gd name="adj1" fmla="val 31905"/>
              <a:gd name="adj2" fmla="val -80362"/>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600" dirty="0" smtClean="0">
                <a:solidFill>
                  <a:srgbClr val="000000"/>
                </a:solidFill>
              </a:rPr>
              <a:t>The number of particles per unit area</a:t>
            </a:r>
            <a:r>
              <a:rPr lang="ja-JP" altLang="en-US" sz="1600" dirty="0" smtClean="0">
                <a:solidFill>
                  <a:srgbClr val="000000"/>
                </a:solidFill>
              </a:rPr>
              <a:t> </a:t>
            </a:r>
            <a:r>
              <a:rPr lang="en-US" altLang="ja-JP" sz="1600" dirty="0" smtClean="0">
                <a:solidFill>
                  <a:srgbClr val="000000"/>
                </a:solidFill>
              </a:rPr>
              <a:t>per unit time</a:t>
            </a:r>
            <a:endParaRPr lang="ja-JP" altLang="en-US" sz="1600" dirty="0">
              <a:solidFill>
                <a:srgbClr val="000000"/>
              </a:solidFill>
            </a:endParaRPr>
          </a:p>
        </p:txBody>
      </p:sp>
      <p:sp>
        <p:nvSpPr>
          <p:cNvPr id="16" name="テキスト ボックス 15"/>
          <p:cNvSpPr txBox="1"/>
          <p:nvPr/>
        </p:nvSpPr>
        <p:spPr>
          <a:xfrm>
            <a:off x="2041729" y="5387858"/>
            <a:ext cx="2980303" cy="1015663"/>
          </a:xfrm>
          <a:prstGeom prst="rect">
            <a:avLst/>
          </a:prstGeom>
          <a:noFill/>
        </p:spPr>
        <p:txBody>
          <a:bodyPr wrap="none" rtlCol="0">
            <a:spAutoFit/>
          </a:bodyPr>
          <a:lstStyle/>
          <a:p>
            <a:pPr>
              <a:buClr>
                <a:srgbClr val="3366FF"/>
              </a:buClr>
              <a:buFont typeface="Arial"/>
              <a:buChar char="•"/>
            </a:pPr>
            <a:r>
              <a:rPr kumimoji="1" lang="en-US" altLang="ja-JP" sz="2000" dirty="0" smtClean="0"/>
              <a:t>More </a:t>
            </a:r>
            <a:r>
              <a:rPr lang="en-US" altLang="ja-JP" sz="2000" dirty="0" smtClean="0"/>
              <a:t> particles in a bunch</a:t>
            </a:r>
          </a:p>
          <a:p>
            <a:pPr>
              <a:buClr>
                <a:srgbClr val="3366FF"/>
              </a:buClr>
              <a:buFont typeface="Arial"/>
              <a:buChar char="•"/>
            </a:pPr>
            <a:r>
              <a:rPr kumimoji="1" lang="en-US" altLang="ja-JP" sz="2000" dirty="0" smtClean="0"/>
              <a:t>Frequent collision</a:t>
            </a:r>
          </a:p>
          <a:p>
            <a:pPr>
              <a:buClr>
                <a:srgbClr val="3366FF"/>
              </a:buClr>
              <a:buFont typeface="Arial"/>
              <a:buChar char="•"/>
            </a:pPr>
            <a:r>
              <a:rPr lang="en-US" altLang="ja-JP" sz="2000" dirty="0" smtClean="0">
                <a:solidFill>
                  <a:srgbClr val="0000FF"/>
                </a:solidFill>
              </a:rPr>
              <a:t>Smaller beam</a:t>
            </a:r>
            <a:endParaRPr kumimoji="1" lang="ja-JP" altLang="en-US" sz="2000" dirty="0">
              <a:solidFill>
                <a:srgbClr val="0000FF"/>
              </a:solidFill>
            </a:endParaRPr>
          </a:p>
        </p:txBody>
      </p:sp>
      <p:sp>
        <p:nvSpPr>
          <p:cNvPr id="18" name="右矢印 17"/>
          <p:cNvSpPr/>
          <p:nvPr/>
        </p:nvSpPr>
        <p:spPr>
          <a:xfrm>
            <a:off x="5025182" y="5803802"/>
            <a:ext cx="790721" cy="205068"/>
          </a:xfrm>
          <a:prstGeom prst="rightArrow">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965335" y="5721670"/>
            <a:ext cx="2121093" cy="369332"/>
          </a:xfrm>
          <a:prstGeom prst="rect">
            <a:avLst/>
          </a:prstGeom>
          <a:noFill/>
        </p:spPr>
        <p:txBody>
          <a:bodyPr wrap="none" rtlCol="0">
            <a:spAutoFit/>
          </a:bodyPr>
          <a:lstStyle/>
          <a:p>
            <a:r>
              <a:rPr kumimoji="1" lang="en-US" altLang="ja-JP" dirty="0" smtClean="0"/>
              <a:t>Higher luminosity</a:t>
            </a:r>
            <a:endParaRPr kumimoji="1" lang="ja-JP" altLang="en-US" dirty="0"/>
          </a:p>
        </p:txBody>
      </p:sp>
      <p:sp>
        <p:nvSpPr>
          <p:cNvPr id="21" name="タイトル 1"/>
          <p:cNvSpPr>
            <a:spLocks noGrp="1"/>
          </p:cNvSpPr>
          <p:nvPr>
            <p:ph type="title"/>
          </p:nvPr>
        </p:nvSpPr>
        <p:spPr>
          <a:xfrm>
            <a:off x="457200" y="228600"/>
            <a:ext cx="8229600" cy="914400"/>
          </a:xfrm>
        </p:spPr>
        <p:txBody>
          <a:bodyPr>
            <a:normAutofit/>
          </a:bodyPr>
          <a:lstStyle/>
          <a:p>
            <a:r>
              <a:rPr lang="en-US" altLang="ja-JP" sz="3600" dirty="0" smtClean="0"/>
              <a:t>Collider:</a:t>
            </a:r>
            <a:r>
              <a:rPr lang="en-US" altLang="ja-JP" sz="4000" dirty="0" smtClean="0"/>
              <a:t> </a:t>
            </a:r>
            <a:r>
              <a:rPr lang="en-US" altLang="ja-JP" sz="1778" dirty="0" smtClean="0">
                <a:solidFill>
                  <a:srgbClr val="0000FF"/>
                </a:solidFill>
              </a:rPr>
              <a:t>Luminosity</a:t>
            </a:r>
            <a:endParaRPr lang="ja-JP" altLang="en-US" sz="1778"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3600" dirty="0" smtClean="0"/>
              <a:t>Collider:</a:t>
            </a:r>
            <a:r>
              <a:rPr lang="en-US" altLang="ja-JP" sz="4000" dirty="0" smtClean="0"/>
              <a:t> </a:t>
            </a:r>
            <a:r>
              <a:rPr lang="en-US" altLang="ja-JP" sz="1600" dirty="0" smtClean="0"/>
              <a:t>realizing small beam for higher luminosity</a:t>
            </a:r>
            <a:endParaRPr lang="ja-JP" altLang="en-US" sz="1600" dirty="0"/>
          </a:p>
        </p:txBody>
      </p:sp>
      <p:sp>
        <p:nvSpPr>
          <p:cNvPr id="5" name="テキスト ボックス 4"/>
          <p:cNvSpPr txBox="1"/>
          <p:nvPr/>
        </p:nvSpPr>
        <p:spPr>
          <a:xfrm>
            <a:off x="457200" y="1264334"/>
            <a:ext cx="1112053" cy="646331"/>
          </a:xfrm>
          <a:prstGeom prst="rect">
            <a:avLst/>
          </a:prstGeom>
          <a:noFill/>
        </p:spPr>
        <p:txBody>
          <a:bodyPr wrap="none" rtlCol="0">
            <a:spAutoFit/>
          </a:bodyPr>
          <a:lstStyle/>
          <a:p>
            <a:r>
              <a:rPr kumimoji="1" lang="en-US" altLang="ja-JP" dirty="0" smtClean="0"/>
              <a:t>Beam size</a:t>
            </a:r>
          </a:p>
          <a:p>
            <a:r>
              <a:rPr lang="en-US" altLang="ja-JP" dirty="0" err="1" smtClean="0"/>
              <a:t>emittance</a:t>
            </a:r>
            <a:endParaRPr kumimoji="1" lang="ja-JP" altLang="en-US" dirty="0"/>
          </a:p>
        </p:txBody>
      </p:sp>
      <p:graphicFrame>
        <p:nvGraphicFramePr>
          <p:cNvPr id="215042" name="Object 2"/>
          <p:cNvGraphicFramePr>
            <a:graphicFrameLocks noChangeAspect="1"/>
          </p:cNvGraphicFramePr>
          <p:nvPr>
            <p:extLst>
              <p:ext uri="{D42A27DB-BD31-4B8C-83A1-F6EECF244321}">
                <p14:modId xmlns:p14="http://schemas.microsoft.com/office/powerpoint/2010/main" val="4253102396"/>
              </p:ext>
            </p:extLst>
          </p:nvPr>
        </p:nvGraphicFramePr>
        <p:xfrm>
          <a:off x="1870878" y="1383614"/>
          <a:ext cx="3473695" cy="965885"/>
        </p:xfrm>
        <a:graphic>
          <a:graphicData uri="http://schemas.openxmlformats.org/presentationml/2006/ole">
            <mc:AlternateContent xmlns:mc="http://schemas.openxmlformats.org/markup-compatibility/2006">
              <mc:Choice xmlns:v="urn:schemas-microsoft-com:vml" Requires="v">
                <p:oleObj spid="_x0000_s215243" name="数式" r:id="rId3" imgW="914400" imgH="254000" progId="Equation.3">
                  <p:embed/>
                </p:oleObj>
              </mc:Choice>
              <mc:Fallback>
                <p:oleObj name="数式" r:id="rId3" imgW="914400" imgH="2540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878" y="1383614"/>
                        <a:ext cx="3473695" cy="965885"/>
                      </a:xfrm>
                      <a:prstGeom prst="rect">
                        <a:avLst/>
                      </a:prstGeom>
                      <a:noFill/>
                      <a:extLst/>
                    </p:spPr>
                  </p:pic>
                </p:oleObj>
              </mc:Fallback>
            </mc:AlternateContent>
          </a:graphicData>
        </a:graphic>
      </p:graphicFrame>
      <p:sp>
        <p:nvSpPr>
          <p:cNvPr id="7" name="テキスト ボックス 6"/>
          <p:cNvSpPr txBox="1"/>
          <p:nvPr/>
        </p:nvSpPr>
        <p:spPr>
          <a:xfrm>
            <a:off x="5957103" y="1574541"/>
            <a:ext cx="2466503" cy="369332"/>
          </a:xfrm>
          <a:prstGeom prst="rect">
            <a:avLst/>
          </a:prstGeom>
          <a:noFill/>
        </p:spPr>
        <p:txBody>
          <a:bodyPr wrap="none" rtlCol="0">
            <a:spAutoFit/>
          </a:bodyPr>
          <a:lstStyle/>
          <a:p>
            <a:r>
              <a:rPr kumimoji="1" lang="en-US" altLang="ja-JP" dirty="0" smtClean="0">
                <a:solidFill>
                  <a:schemeClr val="accent1"/>
                </a:solidFill>
              </a:rPr>
              <a:t>For non-dispersive place</a:t>
            </a:r>
            <a:endParaRPr kumimoji="1" lang="ja-JP" altLang="en-US" dirty="0">
              <a:solidFill>
                <a:schemeClr val="accent1"/>
              </a:solidFill>
            </a:endParaRPr>
          </a:p>
        </p:txBody>
      </p:sp>
      <p:sp>
        <p:nvSpPr>
          <p:cNvPr id="2" name="雲形吹き出し 1"/>
          <p:cNvSpPr/>
          <p:nvPr/>
        </p:nvSpPr>
        <p:spPr>
          <a:xfrm>
            <a:off x="457200" y="4222750"/>
            <a:ext cx="4292473" cy="1778000"/>
          </a:xfrm>
          <a:prstGeom prst="cloudCallout">
            <a:avLst>
              <a:gd name="adj1" fmla="val 23917"/>
              <a:gd name="adj2" fmla="val -1250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smtClean="0">
                <a:solidFill>
                  <a:schemeClr val="tx1"/>
                </a:solidFill>
              </a:rPr>
              <a:t>How can we squeeze down the beam size?</a:t>
            </a:r>
            <a:endParaRPr kumimoji="1" lang="ja-JP" altLang="en-US" sz="2400" dirty="0">
              <a:solidFill>
                <a:schemeClr val="tx1"/>
              </a:solidFill>
            </a:endParaRPr>
          </a:p>
        </p:txBody>
      </p:sp>
      <p:sp>
        <p:nvSpPr>
          <p:cNvPr id="6" name="テキスト ボックス 5"/>
          <p:cNvSpPr txBox="1"/>
          <p:nvPr/>
        </p:nvSpPr>
        <p:spPr>
          <a:xfrm>
            <a:off x="4749673" y="3022422"/>
            <a:ext cx="4153027" cy="1569660"/>
          </a:xfrm>
          <a:prstGeom prst="rect">
            <a:avLst/>
          </a:prstGeom>
          <a:noFill/>
        </p:spPr>
        <p:txBody>
          <a:bodyPr wrap="square" rtlCol="0">
            <a:spAutoFit/>
          </a:bodyPr>
          <a:lstStyle/>
          <a:p>
            <a:r>
              <a:rPr kumimoji="1" lang="en-US" altLang="ja-JP" sz="2400" dirty="0" smtClean="0"/>
              <a:t>Ofte</a:t>
            </a:r>
            <a:r>
              <a:rPr lang="en-US" altLang="ja-JP" sz="2400" dirty="0" smtClean="0"/>
              <a:t>n we write </a:t>
            </a:r>
            <a:r>
              <a:rPr lang="en-US" altLang="ja-JP" sz="2400" dirty="0" err="1" smtClean="0"/>
              <a:t>emittance</a:t>
            </a:r>
            <a:r>
              <a:rPr lang="en-US" altLang="ja-JP" sz="2400" dirty="0" smtClean="0"/>
              <a:t> as </a:t>
            </a:r>
            <a:r>
              <a:rPr kumimoji="1" lang="en-US" altLang="ja-JP" sz="2400" dirty="0" smtClean="0">
                <a:latin typeface="Symbol" charset="2"/>
                <a:cs typeface="Symbol" charset="2"/>
              </a:rPr>
              <a:t>e</a:t>
            </a:r>
          </a:p>
          <a:p>
            <a:r>
              <a:rPr lang="en-US" altLang="ja-JP" sz="2400" dirty="0" smtClean="0">
                <a:cs typeface="Symbol" charset="2"/>
              </a:rPr>
              <a:t>Some more on </a:t>
            </a:r>
            <a:r>
              <a:rPr lang="en-US" altLang="ja-JP" sz="2400" dirty="0" err="1" smtClean="0">
                <a:cs typeface="Symbol" charset="2"/>
              </a:rPr>
              <a:t>emittance</a:t>
            </a:r>
            <a:r>
              <a:rPr lang="en-US" altLang="ja-JP" sz="2400" dirty="0" smtClean="0">
                <a:cs typeface="Symbol" charset="2"/>
              </a:rPr>
              <a:t> for the strong focusing in the next slides.</a:t>
            </a:r>
            <a:endParaRPr kumimoji="1" lang="ja-JP" altLang="en-US" sz="2400" dirty="0">
              <a:cs typeface="Symbol" charset="2"/>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nvGraphicFramePr>
        <p:xfrm>
          <a:off x="2610747" y="1207532"/>
          <a:ext cx="2902142" cy="1564796"/>
        </p:xfrm>
        <a:graphic>
          <a:graphicData uri="http://schemas.openxmlformats.org/presentationml/2006/ole">
            <mc:AlternateContent xmlns:mc="http://schemas.openxmlformats.org/markup-compatibility/2006">
              <mc:Choice xmlns:v="urn:schemas-microsoft-com:vml" Requires="v">
                <p:oleObj spid="_x0000_s297054" name="数式" r:id="rId3" imgW="1397000" imgH="749300" progId="Equation.3">
                  <p:embed/>
                </p:oleObj>
              </mc:Choice>
              <mc:Fallback>
                <p:oleObj name="数式" r:id="rId3" imgW="1397000" imgH="7493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0747" y="1207532"/>
                        <a:ext cx="2902142" cy="15647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直線コネクタ 34"/>
          <p:cNvCxnSpPr>
            <a:endCxn id="53" idx="2"/>
          </p:cNvCxnSpPr>
          <p:nvPr/>
        </p:nvCxnSpPr>
        <p:spPr>
          <a:xfrm flipV="1">
            <a:off x="5562377" y="2304074"/>
            <a:ext cx="3292752" cy="22288"/>
          </a:xfrm>
          <a:prstGeom prst="line">
            <a:avLst/>
          </a:prstGeom>
          <a:ln w="317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rot="16200000" flipH="1">
            <a:off x="6254016" y="2260112"/>
            <a:ext cx="2088307" cy="12700"/>
          </a:xfrm>
          <a:prstGeom prst="line">
            <a:avLst/>
          </a:prstGeom>
          <a:ln w="317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円/楕円 37"/>
          <p:cNvSpPr/>
          <p:nvPr/>
        </p:nvSpPr>
        <p:spPr>
          <a:xfrm>
            <a:off x="5949951" y="1675329"/>
            <a:ext cx="2641600" cy="1208316"/>
          </a:xfrm>
          <a:prstGeom prst="ellipse">
            <a:avLst/>
          </a:prstGeom>
          <a:solidFill>
            <a:schemeClr val="bg2">
              <a:alpha val="35000"/>
            </a:schemeClr>
          </a:solidFill>
          <a:ln>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7138304" y="838200"/>
            <a:ext cx="378053" cy="369332"/>
          </a:xfrm>
          <a:prstGeom prst="rect">
            <a:avLst/>
          </a:prstGeom>
        </p:spPr>
        <p:txBody>
          <a:bodyPr wrap="none">
            <a:spAutoFit/>
          </a:bodyPr>
          <a:lstStyle/>
          <a:p>
            <a:r>
              <a:rPr lang="en-US" altLang="ja-JP" i="1" dirty="0" err="1" smtClean="0">
                <a:solidFill>
                  <a:srgbClr val="000000"/>
                </a:solidFill>
              </a:rPr>
              <a:t>y</a:t>
            </a:r>
            <a:r>
              <a:rPr lang="en-US" altLang="ja-JP" i="1" dirty="0" smtClean="0">
                <a:solidFill>
                  <a:srgbClr val="000000"/>
                </a:solidFill>
              </a:rPr>
              <a:t>’</a:t>
            </a:r>
            <a:endParaRPr lang="ja-JP" altLang="en-US" dirty="0"/>
          </a:p>
        </p:txBody>
      </p:sp>
      <p:sp>
        <p:nvSpPr>
          <p:cNvPr id="40" name="テキスト ボックス 39"/>
          <p:cNvSpPr txBox="1"/>
          <p:nvPr/>
        </p:nvSpPr>
        <p:spPr>
          <a:xfrm>
            <a:off x="8631131" y="2326362"/>
            <a:ext cx="363513" cy="369332"/>
          </a:xfrm>
          <a:prstGeom prst="rect">
            <a:avLst/>
          </a:prstGeom>
          <a:noFill/>
        </p:spPr>
        <p:txBody>
          <a:bodyPr wrap="none" rtlCol="0">
            <a:spAutoFit/>
          </a:bodyPr>
          <a:lstStyle/>
          <a:p>
            <a:r>
              <a:rPr kumimoji="1" lang="en-US" altLang="ja-JP" i="1" dirty="0" err="1" smtClean="0"/>
              <a:t>y</a:t>
            </a:r>
            <a:endParaRPr kumimoji="1" lang="ja-JP" altLang="en-US" i="1" dirty="0"/>
          </a:p>
        </p:txBody>
      </p:sp>
      <p:graphicFrame>
        <p:nvGraphicFramePr>
          <p:cNvPr id="42" name="オブジェクト 41"/>
          <p:cNvGraphicFramePr>
            <a:graphicFrameLocks noChangeAspect="1"/>
          </p:cNvGraphicFramePr>
          <p:nvPr/>
        </p:nvGraphicFramePr>
        <p:xfrm>
          <a:off x="6015065" y="1637880"/>
          <a:ext cx="1289455" cy="688482"/>
        </p:xfrm>
        <a:graphic>
          <a:graphicData uri="http://schemas.openxmlformats.org/presentationml/2006/ole">
            <mc:AlternateContent xmlns:mc="http://schemas.openxmlformats.org/markup-compatibility/2006">
              <mc:Choice xmlns:v="urn:schemas-microsoft-com:vml" Requires="v">
                <p:oleObj spid="_x0000_s297055" name="数式" r:id="rId5" imgW="736600" imgH="393700" progId="Equation.3">
                  <p:embed/>
                </p:oleObj>
              </mc:Choice>
              <mc:Fallback>
                <p:oleObj name="数式" r:id="rId5" imgW="736600" imgH="39370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5065" y="1637880"/>
                        <a:ext cx="1289455" cy="688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テキスト ボックス 52"/>
          <p:cNvSpPr txBox="1"/>
          <p:nvPr/>
        </p:nvSpPr>
        <p:spPr>
          <a:xfrm>
            <a:off x="8631131" y="1903964"/>
            <a:ext cx="447995" cy="400110"/>
          </a:xfrm>
          <a:prstGeom prst="rect">
            <a:avLst/>
          </a:prstGeom>
          <a:noFill/>
        </p:spPr>
        <p:txBody>
          <a:bodyPr wrap="none" rtlCol="0">
            <a:spAutoFit/>
          </a:bodyPr>
          <a:lstStyle/>
          <a:p>
            <a:r>
              <a:rPr lang="en-US" altLang="ja-JP" sz="2000" i="1" dirty="0" err="1" smtClean="0"/>
              <a:t>w</a:t>
            </a:r>
            <a:endParaRPr kumimoji="1" lang="ja-JP" altLang="en-US" sz="2000" i="1" dirty="0"/>
          </a:p>
        </p:txBody>
      </p:sp>
      <p:sp>
        <p:nvSpPr>
          <p:cNvPr id="54" name="テキスト ボックス 53"/>
          <p:cNvSpPr txBox="1"/>
          <p:nvPr/>
        </p:nvSpPr>
        <p:spPr>
          <a:xfrm>
            <a:off x="7404998" y="1305997"/>
            <a:ext cx="768848" cy="369332"/>
          </a:xfrm>
          <a:prstGeom prst="rect">
            <a:avLst/>
          </a:prstGeom>
          <a:noFill/>
        </p:spPr>
        <p:txBody>
          <a:bodyPr wrap="none" rtlCol="0">
            <a:spAutoFit/>
          </a:bodyPr>
          <a:lstStyle/>
          <a:p>
            <a:r>
              <a:rPr lang="en-US" altLang="ja-JP" dirty="0" err="1" smtClean="0">
                <a:latin typeface="Symbol" charset="2"/>
                <a:cs typeface="Symbol" charset="2"/>
              </a:rPr>
              <a:t>n</a:t>
            </a:r>
            <a:r>
              <a:rPr lang="en-US" altLang="ja-JP" dirty="0" err="1" smtClean="0"/>
              <a:t>w</a:t>
            </a:r>
            <a:r>
              <a:rPr lang="en-US" altLang="ja-JP" dirty="0" smtClean="0"/>
              <a:t>/R</a:t>
            </a:r>
            <a:endParaRPr kumimoji="1" lang="ja-JP" altLang="en-US" dirty="0"/>
          </a:p>
        </p:txBody>
      </p:sp>
      <p:sp>
        <p:nvSpPr>
          <p:cNvPr id="46" name="テキスト ボックス 45"/>
          <p:cNvSpPr txBox="1"/>
          <p:nvPr/>
        </p:nvSpPr>
        <p:spPr>
          <a:xfrm>
            <a:off x="4238419" y="1534632"/>
            <a:ext cx="1274470" cy="369332"/>
          </a:xfrm>
          <a:prstGeom prst="rect">
            <a:avLst/>
          </a:prstGeom>
          <a:noFill/>
        </p:spPr>
        <p:txBody>
          <a:bodyPr wrap="none" rtlCol="0">
            <a:spAutoFit/>
          </a:bodyPr>
          <a:lstStyle/>
          <a:p>
            <a:r>
              <a:rPr kumimoji="1" lang="en-US" altLang="ja-JP" dirty="0" err="1" smtClean="0"/>
              <a:t>emittance</a:t>
            </a:r>
            <a:endParaRPr kumimoji="1" lang="ja-JP" altLang="en-US" dirty="0"/>
          </a:p>
        </p:txBody>
      </p:sp>
      <p:sp>
        <p:nvSpPr>
          <p:cNvPr id="47" name="テキスト ボックス 46"/>
          <p:cNvSpPr txBox="1"/>
          <p:nvPr/>
        </p:nvSpPr>
        <p:spPr>
          <a:xfrm>
            <a:off x="90001" y="1222308"/>
            <a:ext cx="2200167" cy="369332"/>
          </a:xfrm>
          <a:prstGeom prst="rect">
            <a:avLst/>
          </a:prstGeom>
          <a:solidFill>
            <a:srgbClr val="EEFF8C"/>
          </a:solidFill>
          <a:ln>
            <a:noFill/>
          </a:ln>
        </p:spPr>
        <p:txBody>
          <a:bodyPr wrap="none" rtlCol="0">
            <a:spAutoFit/>
          </a:bodyPr>
          <a:lstStyle/>
          <a:p>
            <a:r>
              <a:rPr kumimoji="1" lang="en-US" altLang="ja-JP" dirty="0" smtClean="0"/>
              <a:t>“Weak focus” case</a:t>
            </a:r>
            <a:endParaRPr kumimoji="1" lang="ja-JP" altLang="en-US" dirty="0"/>
          </a:p>
        </p:txBody>
      </p:sp>
      <p:graphicFrame>
        <p:nvGraphicFramePr>
          <p:cNvPr id="51" name="Object 2"/>
          <p:cNvGraphicFramePr>
            <a:graphicFrameLocks noChangeAspect="1"/>
          </p:cNvGraphicFramePr>
          <p:nvPr>
            <p:extLst>
              <p:ext uri="{D42A27DB-BD31-4B8C-83A1-F6EECF244321}">
                <p14:modId xmlns:p14="http://schemas.microsoft.com/office/powerpoint/2010/main" val="2775241224"/>
              </p:ext>
            </p:extLst>
          </p:nvPr>
        </p:nvGraphicFramePr>
        <p:xfrm>
          <a:off x="457200" y="1892300"/>
          <a:ext cx="1690688" cy="354013"/>
        </p:xfrm>
        <a:graphic>
          <a:graphicData uri="http://schemas.openxmlformats.org/presentationml/2006/ole">
            <mc:AlternateContent xmlns:mc="http://schemas.openxmlformats.org/markup-compatibility/2006">
              <mc:Choice xmlns:v="urn:schemas-microsoft-com:vml" Requires="v">
                <p:oleObj spid="_x0000_s297056" name="数式" r:id="rId7" imgW="1092200" imgH="228600" progId="Equation.3">
                  <p:embed/>
                </p:oleObj>
              </mc:Choice>
              <mc:Fallback>
                <p:oleObj name="数式" r:id="rId7" imgW="1092200" imgH="228600" progId="Equation.3">
                  <p:embed/>
                  <p:pic>
                    <p:nvPicPr>
                      <p:cNvPr id="0" name="Picture 8"/>
                      <p:cNvPicPr>
                        <a:picLocks noChangeAspect="1" noChangeArrowheads="1"/>
                      </p:cNvPicPr>
                      <p:nvPr/>
                    </p:nvPicPr>
                    <p:blipFill>
                      <a:blip r:embed="rId8"/>
                      <a:srcRect/>
                      <a:stretch>
                        <a:fillRect/>
                      </a:stretch>
                    </p:blipFill>
                    <p:spPr bwMode="auto">
                      <a:xfrm>
                        <a:off x="457200" y="1892300"/>
                        <a:ext cx="1690688"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 name="Object 3"/>
          <p:cNvGraphicFramePr>
            <a:graphicFrameLocks noChangeAspect="1"/>
          </p:cNvGraphicFramePr>
          <p:nvPr>
            <p:extLst>
              <p:ext uri="{D42A27DB-BD31-4B8C-83A1-F6EECF244321}">
                <p14:modId xmlns:p14="http://schemas.microsoft.com/office/powerpoint/2010/main" val="3477450511"/>
              </p:ext>
            </p:extLst>
          </p:nvPr>
        </p:nvGraphicFramePr>
        <p:xfrm>
          <a:off x="438150" y="2379663"/>
          <a:ext cx="1227138" cy="328612"/>
        </p:xfrm>
        <a:graphic>
          <a:graphicData uri="http://schemas.openxmlformats.org/presentationml/2006/ole">
            <mc:AlternateContent xmlns:mc="http://schemas.openxmlformats.org/markup-compatibility/2006">
              <mc:Choice xmlns:v="urn:schemas-microsoft-com:vml" Requires="v">
                <p:oleObj spid="_x0000_s297057" name="数式" r:id="rId9" imgW="762000" imgH="203200" progId="Equation.3">
                  <p:embed/>
                </p:oleObj>
              </mc:Choice>
              <mc:Fallback>
                <p:oleObj name="数式" r:id="rId9" imgW="762000" imgH="203200" progId="Equation.3">
                  <p:embed/>
                  <p:pic>
                    <p:nvPicPr>
                      <p:cNvPr id="0" name="Picture 9"/>
                      <p:cNvPicPr>
                        <a:picLocks noChangeAspect="1" noChangeArrowheads="1"/>
                      </p:cNvPicPr>
                      <p:nvPr/>
                    </p:nvPicPr>
                    <p:blipFill>
                      <a:blip r:embed="rId10"/>
                      <a:srcRect/>
                      <a:stretch>
                        <a:fillRect/>
                      </a:stretch>
                    </p:blipFill>
                    <p:spPr bwMode="auto">
                      <a:xfrm>
                        <a:off x="438150" y="2379663"/>
                        <a:ext cx="1227138" cy="328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正方形/長方形 55"/>
          <p:cNvSpPr/>
          <p:nvPr/>
        </p:nvSpPr>
        <p:spPr>
          <a:xfrm>
            <a:off x="280984" y="1700861"/>
            <a:ext cx="1904524" cy="102946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90001" y="3173968"/>
            <a:ext cx="3398399" cy="369332"/>
          </a:xfrm>
          <a:prstGeom prst="rect">
            <a:avLst/>
          </a:prstGeom>
          <a:solidFill>
            <a:srgbClr val="EEFF8C"/>
          </a:solidFill>
          <a:ln>
            <a:noFill/>
          </a:ln>
        </p:spPr>
        <p:txBody>
          <a:bodyPr wrap="none" rtlCol="0">
            <a:spAutoFit/>
          </a:bodyPr>
          <a:lstStyle/>
          <a:p>
            <a:r>
              <a:rPr kumimoji="1" lang="en-US" altLang="ja-JP" dirty="0" smtClean="0"/>
              <a:t>“Strong focus” (</a:t>
            </a:r>
            <a:r>
              <a:rPr kumimoji="1" lang="en-US" altLang="ja-JP" dirty="0" err="1" smtClean="0"/>
              <a:t>n</a:t>
            </a:r>
            <a:r>
              <a:rPr kumimoji="1" lang="en-US" altLang="ja-JP" dirty="0" smtClean="0"/>
              <a:t> &gt;&gt; 1) case;</a:t>
            </a:r>
          </a:p>
        </p:txBody>
      </p:sp>
      <p:graphicFrame>
        <p:nvGraphicFramePr>
          <p:cNvPr id="58" name="オブジェクト 57"/>
          <p:cNvGraphicFramePr>
            <a:graphicFrameLocks noChangeAspect="1"/>
          </p:cNvGraphicFramePr>
          <p:nvPr>
            <p:extLst>
              <p:ext uri="{D42A27DB-BD31-4B8C-83A1-F6EECF244321}">
                <p14:modId xmlns:p14="http://schemas.microsoft.com/office/powerpoint/2010/main" val="476689790"/>
              </p:ext>
            </p:extLst>
          </p:nvPr>
        </p:nvGraphicFramePr>
        <p:xfrm>
          <a:off x="374650" y="3505200"/>
          <a:ext cx="4010025" cy="1519238"/>
        </p:xfrm>
        <a:graphic>
          <a:graphicData uri="http://schemas.openxmlformats.org/presentationml/2006/ole">
            <mc:AlternateContent xmlns:mc="http://schemas.openxmlformats.org/markup-compatibility/2006">
              <mc:Choice xmlns:v="urn:schemas-microsoft-com:vml" Requires="v">
                <p:oleObj spid="_x0000_s297058" name="数式" r:id="rId11" imgW="1943100" imgH="736600" progId="Equation.3">
                  <p:embed/>
                </p:oleObj>
              </mc:Choice>
              <mc:Fallback>
                <p:oleObj name="数式" r:id="rId11" imgW="1943100" imgH="736600" progId="Equation.3">
                  <p:embed/>
                  <p:pic>
                    <p:nvPicPr>
                      <p:cNvPr id="0" name="Picture 10"/>
                      <p:cNvPicPr>
                        <a:picLocks noChangeAspect="1" noChangeArrowheads="1"/>
                      </p:cNvPicPr>
                      <p:nvPr/>
                    </p:nvPicPr>
                    <p:blipFill>
                      <a:blip r:embed="rId12"/>
                      <a:srcRect/>
                      <a:stretch>
                        <a:fillRect/>
                      </a:stretch>
                    </p:blipFill>
                    <p:spPr bwMode="auto">
                      <a:xfrm>
                        <a:off x="374650" y="3505200"/>
                        <a:ext cx="4010025" cy="151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 name="テキスト ボックス 65"/>
          <p:cNvSpPr txBox="1"/>
          <p:nvPr/>
        </p:nvSpPr>
        <p:spPr>
          <a:xfrm>
            <a:off x="4432336" y="3310616"/>
            <a:ext cx="4562308" cy="1477328"/>
          </a:xfrm>
          <a:prstGeom prst="rect">
            <a:avLst/>
          </a:prstGeom>
          <a:solidFill>
            <a:srgbClr val="EEFF8C"/>
          </a:solidFill>
          <a:ln>
            <a:noFill/>
          </a:ln>
        </p:spPr>
        <p:txBody>
          <a:bodyPr wrap="square" rtlCol="0">
            <a:spAutoFit/>
          </a:bodyPr>
          <a:lstStyle/>
          <a:p>
            <a:r>
              <a:rPr lang="en-US" altLang="ja-JP" dirty="0" smtClean="0">
                <a:latin typeface="Symbol" charset="2"/>
                <a:cs typeface="Symbol" charset="2"/>
              </a:rPr>
              <a:t> </a:t>
            </a:r>
            <a:r>
              <a:rPr lang="en-US" altLang="ja-JP" dirty="0" err="1" smtClean="0">
                <a:latin typeface="Symbol" charset="2"/>
                <a:cs typeface="Symbol" charset="2"/>
              </a:rPr>
              <a:t>b</a:t>
            </a:r>
            <a:r>
              <a:rPr kumimoji="1" lang="en-US" altLang="ja-JP" dirty="0" smtClean="0"/>
              <a:t>-function describes the amplitude </a:t>
            </a:r>
            <a:r>
              <a:rPr lang="en-US" altLang="ja-JP" dirty="0" smtClean="0"/>
              <a:t>of the motion of the particles:</a:t>
            </a:r>
          </a:p>
          <a:p>
            <a:endParaRPr lang="en-US" altLang="ja-JP" dirty="0" smtClean="0"/>
          </a:p>
          <a:p>
            <a:pPr>
              <a:buClr>
                <a:srgbClr val="0000FF"/>
              </a:buClr>
              <a:buFont typeface="Arial"/>
              <a:buChar char="•"/>
            </a:pPr>
            <a:r>
              <a:rPr lang="en-US" altLang="ja-JP" dirty="0" smtClean="0"/>
              <a:t>Constant in “weak focus”</a:t>
            </a:r>
          </a:p>
          <a:p>
            <a:pPr>
              <a:buClr>
                <a:srgbClr val="0000FF"/>
              </a:buClr>
              <a:buFont typeface="Arial"/>
              <a:buChar char="•"/>
            </a:pPr>
            <a:r>
              <a:rPr lang="en-US" altLang="ja-JP" dirty="0" smtClean="0"/>
              <a:t>Function of </a:t>
            </a:r>
            <a:r>
              <a:rPr lang="en-US" altLang="ja-JP" i="1" dirty="0" err="1" smtClean="0"/>
              <a:t>s</a:t>
            </a:r>
            <a:r>
              <a:rPr lang="en-US" altLang="ja-JP" dirty="0" smtClean="0"/>
              <a:t> in “strong focus”</a:t>
            </a:r>
          </a:p>
        </p:txBody>
      </p:sp>
      <p:sp>
        <p:nvSpPr>
          <p:cNvPr id="67" name="大波 66"/>
          <p:cNvSpPr/>
          <p:nvPr/>
        </p:nvSpPr>
        <p:spPr>
          <a:xfrm>
            <a:off x="5512889" y="1142186"/>
            <a:ext cx="1384821" cy="495694"/>
          </a:xfrm>
          <a:prstGeom prst="wave">
            <a:avLst/>
          </a:prstGeom>
          <a:noFill/>
          <a:effectLst/>
          <a:scene3d>
            <a:camera prst="orthographicFront">
              <a:rot lat="0" lon="0" rev="0"/>
            </a:camera>
            <a:lightRig rig="threePt" dir="t"/>
          </a:scene3d>
          <a:sp3d prstMaterial="matte">
            <a:bevelT w="0" h="0"/>
            <a:contourClr>
              <a:schemeClr val="accent1">
                <a:tint val="100000"/>
                <a:shade val="100000"/>
                <a:hueMod val="100000"/>
                <a:satMod val="10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rPr>
              <a:t>Recall</a:t>
            </a:r>
            <a:endParaRPr kumimoji="1" lang="ja-JP" altLang="en-US" dirty="0">
              <a:solidFill>
                <a:schemeClr val="tx1"/>
              </a:solidFill>
            </a:endParaRPr>
          </a:p>
        </p:txBody>
      </p:sp>
      <p:graphicFrame>
        <p:nvGraphicFramePr>
          <p:cNvPr id="69" name="オブジェクト 68"/>
          <p:cNvGraphicFramePr>
            <a:graphicFrameLocks noChangeAspect="1"/>
          </p:cNvGraphicFramePr>
          <p:nvPr/>
        </p:nvGraphicFramePr>
        <p:xfrm>
          <a:off x="280984" y="5234879"/>
          <a:ext cx="4151352" cy="603833"/>
        </p:xfrm>
        <a:graphic>
          <a:graphicData uri="http://schemas.openxmlformats.org/presentationml/2006/ole">
            <mc:AlternateContent xmlns:mc="http://schemas.openxmlformats.org/markup-compatibility/2006">
              <mc:Choice xmlns:v="urn:schemas-microsoft-com:vml" Requires="v">
                <p:oleObj spid="_x0000_s297059" name="数式" r:id="rId13" imgW="1397000" imgH="203200" progId="Equation.3">
                  <p:embed/>
                </p:oleObj>
              </mc:Choice>
              <mc:Fallback>
                <p:oleObj name="数式" r:id="rId13" imgW="1397000" imgH="203200" progId="Equation.3">
                  <p:embed/>
                  <p:pic>
                    <p:nvPicPr>
                      <p:cNvPr id="0"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0984" y="5234879"/>
                        <a:ext cx="4151352" cy="6038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1" name="直線コネクタ 70"/>
          <p:cNvCxnSpPr/>
          <p:nvPr/>
        </p:nvCxnSpPr>
        <p:spPr>
          <a:xfrm>
            <a:off x="5949951" y="5670728"/>
            <a:ext cx="3131946" cy="1588"/>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rot="16200000" flipH="1">
            <a:off x="6477001" y="5689779"/>
            <a:ext cx="1905000" cy="1270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4" name="円/楕円 73"/>
          <p:cNvSpPr/>
          <p:nvPr/>
        </p:nvSpPr>
        <p:spPr>
          <a:xfrm>
            <a:off x="6470428" y="5340529"/>
            <a:ext cx="1953980" cy="800100"/>
          </a:xfrm>
          <a:prstGeom prst="ellipse">
            <a:avLst/>
          </a:prstGeom>
          <a:noFill/>
          <a:ln>
            <a:solidFill>
              <a:srgbClr val="FF0000"/>
            </a:solidFill>
          </a:ln>
          <a:scene3d>
            <a:camera prst="orthographicFront">
              <a:rot lat="0" lon="0" rev="2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テキスト ボックス 74"/>
          <p:cNvSpPr txBox="1"/>
          <p:nvPr/>
        </p:nvSpPr>
        <p:spPr>
          <a:xfrm>
            <a:off x="549275" y="6140629"/>
            <a:ext cx="4177642" cy="646331"/>
          </a:xfrm>
          <a:prstGeom prst="rect">
            <a:avLst/>
          </a:prstGeom>
          <a:solidFill>
            <a:srgbClr val="FFD9F4"/>
          </a:solidFill>
          <a:ln>
            <a:noFill/>
          </a:ln>
        </p:spPr>
        <p:txBody>
          <a:bodyPr wrap="square" rtlCol="0">
            <a:spAutoFit/>
          </a:bodyPr>
          <a:lstStyle/>
          <a:p>
            <a:r>
              <a:rPr kumimoji="1" lang="en-US" altLang="ja-JP" dirty="0" smtClean="0"/>
              <a:t>The area is </a:t>
            </a:r>
            <a:r>
              <a:rPr lang="en-US" altLang="ja-JP" dirty="0" smtClean="0"/>
              <a:t>constant, </a:t>
            </a:r>
            <a:r>
              <a:rPr kumimoji="1" lang="en-US" altLang="ja-JP" dirty="0" smtClean="0"/>
              <a:t>independent of </a:t>
            </a:r>
            <a:r>
              <a:rPr kumimoji="1" lang="en-US" altLang="ja-JP" i="1" dirty="0" err="1" smtClean="0"/>
              <a:t>s</a:t>
            </a:r>
            <a:r>
              <a:rPr kumimoji="1" lang="en-US" altLang="ja-JP" dirty="0" smtClean="0"/>
              <a:t> </a:t>
            </a:r>
          </a:p>
          <a:p>
            <a:r>
              <a:rPr kumimoji="1" lang="en-US" altLang="ja-JP" dirty="0" smtClean="0"/>
              <a:t>also in strong focusin</a:t>
            </a:r>
            <a:r>
              <a:rPr lang="en-US" altLang="ja-JP" dirty="0" smtClean="0"/>
              <a:t>g case</a:t>
            </a:r>
            <a:r>
              <a:rPr kumimoji="1" lang="en-US" altLang="ja-JP" dirty="0" smtClean="0"/>
              <a:t>.</a:t>
            </a:r>
            <a:endParaRPr kumimoji="1" lang="ja-JP" altLang="en-US" dirty="0"/>
          </a:p>
        </p:txBody>
      </p:sp>
      <p:sp>
        <p:nvSpPr>
          <p:cNvPr id="76" name="テキスト ボックス 75"/>
          <p:cNvSpPr txBox="1"/>
          <p:nvPr/>
        </p:nvSpPr>
        <p:spPr>
          <a:xfrm>
            <a:off x="4726917" y="5276266"/>
            <a:ext cx="2368782" cy="646331"/>
          </a:xfrm>
          <a:prstGeom prst="rect">
            <a:avLst/>
          </a:prstGeom>
          <a:noFill/>
        </p:spPr>
        <p:txBody>
          <a:bodyPr wrap="none" rtlCol="0">
            <a:spAutoFit/>
          </a:bodyPr>
          <a:lstStyle/>
          <a:p>
            <a:r>
              <a:rPr kumimoji="1" lang="en-US" altLang="ja-JP" i="1" dirty="0" err="1" smtClean="0">
                <a:latin typeface="Symbol" charset="2"/>
                <a:cs typeface="Symbol" charset="2"/>
              </a:rPr>
              <a:t>a</a:t>
            </a:r>
            <a:r>
              <a:rPr kumimoji="1" lang="en-US" altLang="ja-JP" i="1" dirty="0" err="1" smtClean="0"/>
              <a:t>,</a:t>
            </a:r>
            <a:r>
              <a:rPr kumimoji="1" lang="en-US" altLang="ja-JP" i="1" dirty="0" err="1" smtClean="0">
                <a:latin typeface="Symbol" charset="2"/>
                <a:cs typeface="Symbol" charset="2"/>
              </a:rPr>
              <a:t>b</a:t>
            </a:r>
            <a:r>
              <a:rPr lang="en-US" altLang="ja-JP" i="1" dirty="0" smtClean="0"/>
              <a:t> </a:t>
            </a:r>
            <a:r>
              <a:rPr lang="en-US" altLang="ja-JP" dirty="0" smtClean="0"/>
              <a:t>and </a:t>
            </a:r>
            <a:r>
              <a:rPr lang="en-US" altLang="ja-JP" i="1" dirty="0" err="1" smtClean="0">
                <a:latin typeface="Symbol" charset="2"/>
                <a:cs typeface="Symbol" charset="2"/>
              </a:rPr>
              <a:t>g</a:t>
            </a:r>
            <a:r>
              <a:rPr lang="en-US" altLang="ja-JP" dirty="0" smtClean="0"/>
              <a:t> are called</a:t>
            </a:r>
          </a:p>
          <a:p>
            <a:r>
              <a:rPr kumimoji="1" lang="en-US" altLang="ja-JP" dirty="0" err="1" smtClean="0"/>
              <a:t>Twiss</a:t>
            </a:r>
            <a:r>
              <a:rPr kumimoji="1" lang="en-US" altLang="ja-JP" dirty="0" smtClean="0"/>
              <a:t> parameters</a:t>
            </a:r>
            <a:endParaRPr kumimoji="1" lang="ja-JP" altLang="en-US" dirty="0"/>
          </a:p>
        </p:txBody>
      </p:sp>
      <p:sp>
        <p:nvSpPr>
          <p:cNvPr id="28" name="タイトル 1"/>
          <p:cNvSpPr>
            <a:spLocks noGrp="1"/>
          </p:cNvSpPr>
          <p:nvPr>
            <p:ph type="title"/>
          </p:nvPr>
        </p:nvSpPr>
        <p:spPr>
          <a:xfrm>
            <a:off x="457200" y="228600"/>
            <a:ext cx="8229600" cy="914400"/>
          </a:xfrm>
        </p:spPr>
        <p:txBody>
          <a:bodyPr>
            <a:normAutofit/>
          </a:bodyPr>
          <a:lstStyle/>
          <a:p>
            <a:r>
              <a:rPr lang="en-US" altLang="ja-JP" sz="3600" dirty="0" smtClean="0"/>
              <a:t>Collider:</a:t>
            </a:r>
            <a:r>
              <a:rPr lang="en-US" altLang="ja-JP" sz="4000" dirty="0" smtClean="0"/>
              <a:t> </a:t>
            </a:r>
            <a:r>
              <a:rPr lang="en-US" altLang="ja-JP" sz="1600" dirty="0" smtClean="0"/>
              <a:t>realizing small beam for higher luminosity</a:t>
            </a:r>
            <a:endParaRPr lang="ja-JP" altLang="en-US" sz="16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graphicFrame>
        <p:nvGraphicFramePr>
          <p:cNvPr id="11" name="オブジェクト 10"/>
          <p:cNvGraphicFramePr>
            <a:graphicFrameLocks noChangeAspect="1"/>
          </p:cNvGraphicFramePr>
          <p:nvPr/>
        </p:nvGraphicFramePr>
        <p:xfrm>
          <a:off x="549275" y="5030788"/>
          <a:ext cx="1895475" cy="527050"/>
        </p:xfrm>
        <a:graphic>
          <a:graphicData uri="http://schemas.openxmlformats.org/presentationml/2006/ole">
            <mc:AlternateContent xmlns:mc="http://schemas.openxmlformats.org/markup-compatibility/2006">
              <mc:Choice xmlns:v="urn:schemas-microsoft-com:vml" Requires="v">
                <p:oleObj spid="_x0000_s157243" name="数式" r:id="rId3" imgW="914400" imgH="254000" progId="Equation.3">
                  <p:embed/>
                </p:oleObj>
              </mc:Choice>
              <mc:Fallback>
                <p:oleObj name="数式" r:id="rId3" imgW="914400" imgH="254000" progId="Equation.3">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5030788"/>
                        <a:ext cx="1895475"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直線コネクタ 13"/>
          <p:cNvCxnSpPr/>
          <p:nvPr/>
        </p:nvCxnSpPr>
        <p:spPr>
          <a:xfrm>
            <a:off x="5596617" y="1735137"/>
            <a:ext cx="3131946" cy="1588"/>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16200000" flipH="1">
            <a:off x="6123667" y="1754188"/>
            <a:ext cx="1905000" cy="1270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円/楕円 15"/>
          <p:cNvSpPr/>
          <p:nvPr/>
        </p:nvSpPr>
        <p:spPr>
          <a:xfrm>
            <a:off x="6117094" y="1404938"/>
            <a:ext cx="1953980" cy="800100"/>
          </a:xfrm>
          <a:prstGeom prst="ellipse">
            <a:avLst/>
          </a:prstGeom>
          <a:noFill/>
          <a:ln>
            <a:solidFill>
              <a:srgbClr val="FF0000"/>
            </a:solidFill>
          </a:ln>
          <a:scene3d>
            <a:camera prst="orthographicFront">
              <a:rot lat="0" lon="0" rev="2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18" name="オブジェクト 17"/>
          <p:cNvGraphicFramePr>
            <a:graphicFrameLocks noChangeAspect="1"/>
          </p:cNvGraphicFramePr>
          <p:nvPr/>
        </p:nvGraphicFramePr>
        <p:xfrm>
          <a:off x="8385176" y="1497012"/>
          <a:ext cx="412750" cy="238125"/>
        </p:xfrm>
        <a:graphic>
          <a:graphicData uri="http://schemas.openxmlformats.org/presentationml/2006/ole">
            <mc:AlternateContent xmlns:mc="http://schemas.openxmlformats.org/markup-compatibility/2006">
              <mc:Choice xmlns:v="urn:schemas-microsoft-com:vml" Requires="v">
                <p:oleObj spid="_x0000_s157244" name="数式" r:id="rId5" imgW="241300" imgH="139700" progId="Equation.3">
                  <p:embed/>
                </p:oleObj>
              </mc:Choice>
              <mc:Fallback>
                <p:oleObj name="数式" r:id="rId5" imgW="241300" imgH="139700" progId="Equation.3">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5176" y="1497012"/>
                        <a:ext cx="412750"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オブジェクト 18"/>
          <p:cNvGraphicFramePr>
            <a:graphicFrameLocks noChangeAspect="1"/>
          </p:cNvGraphicFramePr>
          <p:nvPr/>
        </p:nvGraphicFramePr>
        <p:xfrm>
          <a:off x="7027863" y="776288"/>
          <a:ext cx="520700" cy="303212"/>
        </p:xfrm>
        <a:graphic>
          <a:graphicData uri="http://schemas.openxmlformats.org/presentationml/2006/ole">
            <mc:AlternateContent xmlns:mc="http://schemas.openxmlformats.org/markup-compatibility/2006">
              <mc:Choice xmlns:v="urn:schemas-microsoft-com:vml" Requires="v">
                <p:oleObj spid="_x0000_s157245" name="数式" r:id="rId7" imgW="304800" imgH="177800" progId="Equation.3">
                  <p:embed/>
                </p:oleObj>
              </mc:Choice>
              <mc:Fallback>
                <p:oleObj name="数式" r:id="rId7" imgW="304800" imgH="177800" progId="Equation.3">
                  <p:embed/>
                  <p:pic>
                    <p:nvPicPr>
                      <p:cNvPr id="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7863" y="776288"/>
                        <a:ext cx="520700" cy="303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テキスト ボックス 22"/>
          <p:cNvSpPr txBox="1"/>
          <p:nvPr/>
        </p:nvSpPr>
        <p:spPr>
          <a:xfrm>
            <a:off x="264458" y="1079500"/>
            <a:ext cx="5686518" cy="1477328"/>
          </a:xfrm>
          <a:prstGeom prst="rect">
            <a:avLst/>
          </a:prstGeom>
          <a:noFill/>
        </p:spPr>
        <p:txBody>
          <a:bodyPr wrap="none" rtlCol="0">
            <a:spAutoFit/>
          </a:bodyPr>
          <a:lstStyle/>
          <a:p>
            <a:r>
              <a:rPr lang="en-US" altLang="ja-JP" dirty="0" smtClean="0"/>
              <a:t>Particles move in an ellipse in phase space. </a:t>
            </a:r>
          </a:p>
          <a:p>
            <a:r>
              <a:rPr lang="en-US" altLang="ja-JP" dirty="0" smtClean="0"/>
              <a:t>Ellipse rotates and change in shape in magnets.</a:t>
            </a:r>
          </a:p>
          <a:p>
            <a:r>
              <a:rPr lang="en-US" altLang="ja-JP" dirty="0" smtClean="0"/>
              <a:t>The area of the ellipse is often represented as </a:t>
            </a:r>
            <a:r>
              <a:rPr lang="en-US" altLang="ja-JP" i="1" dirty="0" smtClean="0"/>
              <a:t>2</a:t>
            </a:r>
            <a:r>
              <a:rPr lang="en-US" altLang="ja-JP" i="1" dirty="0" smtClean="0">
                <a:latin typeface="Symbol" charset="2"/>
                <a:cs typeface="Symbol" charset="2"/>
              </a:rPr>
              <a:t>p</a:t>
            </a:r>
            <a:r>
              <a:rPr lang="en-US" altLang="ja-JP" i="1" dirty="0" smtClean="0"/>
              <a:t>J</a:t>
            </a:r>
          </a:p>
          <a:p>
            <a:r>
              <a:rPr lang="en-US" altLang="ja-JP" dirty="0" smtClean="0"/>
              <a:t>and this is conserved.</a:t>
            </a:r>
          </a:p>
          <a:p>
            <a:r>
              <a:rPr lang="en-US" altLang="ja-JP" dirty="0" smtClean="0"/>
              <a:t> </a:t>
            </a:r>
            <a:endParaRPr kumimoji="1" lang="ja-JP" altLang="en-US" dirty="0"/>
          </a:p>
        </p:txBody>
      </p:sp>
      <p:pic>
        <p:nvPicPr>
          <p:cNvPr id="24" name="図 23"/>
          <p:cNvPicPr>
            <a:picLocks noChangeAspect="1"/>
          </p:cNvPicPr>
          <p:nvPr/>
        </p:nvPicPr>
        <p:blipFill>
          <a:blip r:embed="rId9"/>
          <a:stretch>
            <a:fillRect/>
          </a:stretch>
        </p:blipFill>
        <p:spPr>
          <a:xfrm>
            <a:off x="6290163" y="2713038"/>
            <a:ext cx="2438400" cy="1369255"/>
          </a:xfrm>
          <a:prstGeom prst="rect">
            <a:avLst/>
          </a:prstGeom>
        </p:spPr>
      </p:pic>
      <p:pic>
        <p:nvPicPr>
          <p:cNvPr id="25" name="図 24"/>
          <p:cNvPicPr>
            <a:picLocks noChangeAspect="1"/>
          </p:cNvPicPr>
          <p:nvPr/>
        </p:nvPicPr>
        <p:blipFill>
          <a:blip r:embed="rId10"/>
          <a:stretch>
            <a:fillRect/>
          </a:stretch>
        </p:blipFill>
        <p:spPr>
          <a:xfrm>
            <a:off x="264458" y="2545072"/>
            <a:ext cx="5977170" cy="1537221"/>
          </a:xfrm>
          <a:prstGeom prst="rect">
            <a:avLst/>
          </a:prstGeom>
        </p:spPr>
      </p:pic>
      <p:sp>
        <p:nvSpPr>
          <p:cNvPr id="26" name="テキスト ボックス 25"/>
          <p:cNvSpPr txBox="1"/>
          <p:nvPr/>
        </p:nvSpPr>
        <p:spPr>
          <a:xfrm>
            <a:off x="264458" y="3931382"/>
            <a:ext cx="1812941" cy="523220"/>
          </a:xfrm>
          <a:prstGeom prst="rect">
            <a:avLst/>
          </a:prstGeom>
          <a:noFill/>
        </p:spPr>
        <p:txBody>
          <a:bodyPr wrap="none" rtlCol="0">
            <a:spAutoFit/>
          </a:bodyPr>
          <a:lstStyle/>
          <a:p>
            <a:r>
              <a:rPr kumimoji="1" lang="en-US" altLang="ja-JP" sz="1400" dirty="0" smtClean="0"/>
              <a:t>Drift space</a:t>
            </a:r>
          </a:p>
          <a:p>
            <a:r>
              <a:rPr lang="en-US" altLang="ja-JP" sz="1400" dirty="0" smtClean="0"/>
              <a:t>(between magnets)</a:t>
            </a:r>
            <a:endParaRPr kumimoji="1" lang="ja-JP" altLang="en-US" sz="1400" dirty="0"/>
          </a:p>
        </p:txBody>
      </p:sp>
      <p:sp>
        <p:nvSpPr>
          <p:cNvPr id="27" name="テキスト ボックス 26"/>
          <p:cNvSpPr txBox="1"/>
          <p:nvPr/>
        </p:nvSpPr>
        <p:spPr>
          <a:xfrm>
            <a:off x="2229799" y="4083782"/>
            <a:ext cx="1719491" cy="307777"/>
          </a:xfrm>
          <a:prstGeom prst="rect">
            <a:avLst/>
          </a:prstGeom>
          <a:noFill/>
        </p:spPr>
        <p:txBody>
          <a:bodyPr wrap="none" rtlCol="0">
            <a:spAutoFit/>
          </a:bodyPr>
          <a:lstStyle/>
          <a:p>
            <a:r>
              <a:rPr kumimoji="1" lang="en-US" altLang="ja-JP" sz="1400" dirty="0" smtClean="0"/>
              <a:t>Focusing magnets</a:t>
            </a:r>
            <a:endParaRPr kumimoji="1" lang="ja-JP" altLang="en-US" sz="1400" dirty="0"/>
          </a:p>
        </p:txBody>
      </p:sp>
      <p:sp>
        <p:nvSpPr>
          <p:cNvPr id="28" name="テキスト ボックス 27"/>
          <p:cNvSpPr txBox="1"/>
          <p:nvPr/>
        </p:nvSpPr>
        <p:spPr>
          <a:xfrm>
            <a:off x="4231485" y="4082293"/>
            <a:ext cx="1917174" cy="307777"/>
          </a:xfrm>
          <a:prstGeom prst="rect">
            <a:avLst/>
          </a:prstGeom>
          <a:noFill/>
        </p:spPr>
        <p:txBody>
          <a:bodyPr wrap="none" rtlCol="0">
            <a:spAutoFit/>
          </a:bodyPr>
          <a:lstStyle/>
          <a:p>
            <a:r>
              <a:rPr lang="en-US" altLang="ja-JP" sz="1400" dirty="0" smtClean="0"/>
              <a:t>Def</a:t>
            </a:r>
            <a:r>
              <a:rPr kumimoji="1" lang="en-US" altLang="ja-JP" sz="1400" dirty="0" smtClean="0"/>
              <a:t>ocusing magnets</a:t>
            </a:r>
            <a:endParaRPr kumimoji="1" lang="ja-JP" altLang="en-US" sz="1400" dirty="0"/>
          </a:p>
        </p:txBody>
      </p:sp>
      <p:sp>
        <p:nvSpPr>
          <p:cNvPr id="29" name="テキスト ボックス 28"/>
          <p:cNvSpPr txBox="1"/>
          <p:nvPr/>
        </p:nvSpPr>
        <p:spPr>
          <a:xfrm>
            <a:off x="1140758" y="4454602"/>
            <a:ext cx="3576044" cy="307777"/>
          </a:xfrm>
          <a:prstGeom prst="rect">
            <a:avLst/>
          </a:prstGeom>
          <a:noFill/>
        </p:spPr>
        <p:txBody>
          <a:bodyPr wrap="none" rtlCol="0">
            <a:spAutoFit/>
          </a:bodyPr>
          <a:lstStyle/>
          <a:p>
            <a:r>
              <a:rPr kumimoji="1" lang="en-US" altLang="ja-JP" sz="1400" dirty="0" smtClean="0"/>
              <a:t>From lecture </a:t>
            </a:r>
            <a:r>
              <a:rPr lang="en-US" altLang="ja-JP" sz="1400" dirty="0" smtClean="0"/>
              <a:t>by Y. Ohnishi at OHO 2006</a:t>
            </a:r>
            <a:endParaRPr kumimoji="1" lang="ja-JP" altLang="en-US" sz="1400" dirty="0"/>
          </a:p>
        </p:txBody>
      </p:sp>
      <p:sp>
        <p:nvSpPr>
          <p:cNvPr id="17" name="テキスト ボックス 16"/>
          <p:cNvSpPr txBox="1"/>
          <p:nvPr/>
        </p:nvSpPr>
        <p:spPr>
          <a:xfrm>
            <a:off x="2641190" y="4762379"/>
            <a:ext cx="5673797" cy="923330"/>
          </a:xfrm>
          <a:prstGeom prst="rect">
            <a:avLst/>
          </a:prstGeom>
          <a:noFill/>
          <a:ln>
            <a:solidFill>
              <a:srgbClr val="0000FF"/>
            </a:solidFill>
          </a:ln>
        </p:spPr>
        <p:txBody>
          <a:bodyPr wrap="none" rtlCol="0">
            <a:spAutoFit/>
          </a:bodyPr>
          <a:lstStyle/>
          <a:p>
            <a:r>
              <a:rPr kumimoji="1" lang="en-US" altLang="ja-JP" dirty="0" smtClean="0"/>
              <a:t>Keys </a:t>
            </a:r>
            <a:r>
              <a:rPr lang="en-US" altLang="ja-JP" dirty="0" smtClean="0"/>
              <a:t>for small collision spot size:</a:t>
            </a:r>
            <a:endParaRPr kumimoji="1" lang="en-US" altLang="ja-JP" dirty="0" smtClean="0"/>
          </a:p>
          <a:p>
            <a:pPr>
              <a:buFont typeface="Arial" pitchFamily="34" charset="0"/>
              <a:buChar char="•"/>
            </a:pPr>
            <a:r>
              <a:rPr kumimoji="1" lang="en-US" altLang="ja-JP" dirty="0" smtClean="0"/>
              <a:t>Design a machine with small </a:t>
            </a:r>
            <a:r>
              <a:rPr kumimoji="1" lang="en-US" altLang="ja-JP" dirty="0" err="1" smtClean="0"/>
              <a:t>emittance</a:t>
            </a:r>
            <a:r>
              <a:rPr kumimoji="1" lang="en-US" altLang="ja-JP" dirty="0" smtClean="0"/>
              <a:t>.</a:t>
            </a:r>
          </a:p>
          <a:p>
            <a:pPr>
              <a:buFont typeface="Arial" pitchFamily="34" charset="0"/>
              <a:buChar char="•"/>
            </a:pPr>
            <a:r>
              <a:rPr kumimoji="1" lang="en-US" altLang="ja-JP" dirty="0" smtClean="0"/>
              <a:t>Squeeze the beta-</a:t>
            </a:r>
            <a:r>
              <a:rPr lang="en-US" altLang="ja-JP" dirty="0" smtClean="0"/>
              <a:t>function at the collision point.</a:t>
            </a:r>
            <a:endParaRPr kumimoji="1" lang="en-US" altLang="ja-JP" dirty="0" smtClean="0"/>
          </a:p>
        </p:txBody>
      </p:sp>
      <p:sp>
        <p:nvSpPr>
          <p:cNvPr id="20" name="テキスト ボックス 19"/>
          <p:cNvSpPr txBox="1"/>
          <p:nvPr/>
        </p:nvSpPr>
        <p:spPr>
          <a:xfrm>
            <a:off x="457200" y="5710019"/>
            <a:ext cx="6231048" cy="646331"/>
          </a:xfrm>
          <a:prstGeom prst="rect">
            <a:avLst/>
          </a:prstGeom>
          <a:noFill/>
        </p:spPr>
        <p:txBody>
          <a:bodyPr wrap="square" rtlCol="0">
            <a:spAutoFit/>
          </a:bodyPr>
          <a:lstStyle/>
          <a:p>
            <a:r>
              <a:rPr kumimoji="1" lang="en-US" altLang="ja-JP" dirty="0" smtClean="0"/>
              <a:t>I would like to </a:t>
            </a:r>
            <a:r>
              <a:rPr lang="en-US" altLang="ja-JP" dirty="0" smtClean="0"/>
              <a:t>introduce you our project</a:t>
            </a:r>
            <a:r>
              <a:rPr kumimoji="1" lang="en-US" altLang="ja-JP" dirty="0" smtClean="0"/>
              <a:t> </a:t>
            </a:r>
            <a:r>
              <a:rPr kumimoji="1" lang="en-US" altLang="ja-JP" dirty="0" err="1" smtClean="0"/>
              <a:t>SuperKEKB</a:t>
            </a:r>
            <a:r>
              <a:rPr kumimoji="1" lang="en-US" altLang="ja-JP" dirty="0" smtClean="0"/>
              <a:t>, </a:t>
            </a:r>
            <a:r>
              <a:rPr lang="en-US" altLang="ja-JP" dirty="0" smtClean="0"/>
              <a:t>as an example of a small beam machine.</a:t>
            </a:r>
            <a:endParaRPr kumimoji="1" lang="ja-JP" altLang="en-US" dirty="0"/>
          </a:p>
        </p:txBody>
      </p:sp>
      <p:sp>
        <p:nvSpPr>
          <p:cNvPr id="22" name="タイトル 1"/>
          <p:cNvSpPr>
            <a:spLocks noGrp="1"/>
          </p:cNvSpPr>
          <p:nvPr>
            <p:ph type="title"/>
          </p:nvPr>
        </p:nvSpPr>
        <p:spPr>
          <a:xfrm>
            <a:off x="457200" y="228600"/>
            <a:ext cx="8229600" cy="914400"/>
          </a:xfrm>
        </p:spPr>
        <p:txBody>
          <a:bodyPr>
            <a:normAutofit/>
          </a:bodyPr>
          <a:lstStyle/>
          <a:p>
            <a:r>
              <a:rPr lang="en-US" altLang="ja-JP" sz="3600" dirty="0" smtClean="0"/>
              <a:t>Collider:</a:t>
            </a:r>
            <a:r>
              <a:rPr lang="en-US" altLang="ja-JP" sz="4000" dirty="0" smtClean="0"/>
              <a:t> </a:t>
            </a:r>
            <a:r>
              <a:rPr lang="en-US" altLang="ja-JP" sz="1600" dirty="0" smtClean="0"/>
              <a:t>realizing small beam for higher luminosity</a:t>
            </a:r>
            <a:endParaRPr lang="ja-JP" altLang="en-US" sz="16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6" name="図 3"/>
          <p:cNvPicPr>
            <a:picLocks noChangeAspect="1"/>
          </p:cNvPicPr>
          <p:nvPr/>
        </p:nvPicPr>
        <p:blipFill>
          <a:blip r:embed="rId2"/>
          <a:srcRect/>
          <a:stretch>
            <a:fillRect/>
          </a:stretch>
        </p:blipFill>
        <p:spPr bwMode="auto">
          <a:xfrm>
            <a:off x="2617788" y="1524000"/>
            <a:ext cx="3922712" cy="3668713"/>
          </a:xfrm>
          <a:prstGeom prst="rect">
            <a:avLst/>
          </a:prstGeom>
          <a:noFill/>
          <a:ln w="9525">
            <a:noFill/>
            <a:miter lim="800000"/>
            <a:headEnd/>
            <a:tailEnd/>
          </a:ln>
        </p:spPr>
      </p:pic>
      <p:sp>
        <p:nvSpPr>
          <p:cNvPr id="7" name="角丸四角形吹き出し 6"/>
          <p:cNvSpPr/>
          <p:nvPr/>
        </p:nvSpPr>
        <p:spPr>
          <a:xfrm>
            <a:off x="1989138" y="1354138"/>
            <a:ext cx="1255712" cy="735012"/>
          </a:xfrm>
          <a:prstGeom prst="wedgeRoundRectCallout">
            <a:avLst>
              <a:gd name="adj1" fmla="val 102762"/>
              <a:gd name="adj2" fmla="val 37500"/>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ja-JP" dirty="0" err="1">
                <a:solidFill>
                  <a:schemeClr val="tx2">
                    <a:lumMod val="90000"/>
                    <a:lumOff val="10000"/>
                  </a:schemeClr>
                </a:solidFill>
              </a:rPr>
              <a:t>SuperB</a:t>
            </a:r>
            <a:endParaRPr lang="en-US" altLang="ja-JP" dirty="0">
              <a:solidFill>
                <a:schemeClr val="tx2">
                  <a:lumMod val="90000"/>
                  <a:lumOff val="10000"/>
                </a:schemeClr>
              </a:solidFill>
            </a:endParaRPr>
          </a:p>
          <a:p>
            <a:pPr algn="ctr" fontAlgn="auto">
              <a:spcBef>
                <a:spcPts val="0"/>
              </a:spcBef>
              <a:spcAft>
                <a:spcPts val="0"/>
              </a:spcAft>
              <a:defRPr/>
            </a:pPr>
            <a:r>
              <a:rPr lang="en-US" altLang="ja-JP" dirty="0">
                <a:solidFill>
                  <a:schemeClr val="tx2">
                    <a:lumMod val="90000"/>
                    <a:lumOff val="10000"/>
                  </a:schemeClr>
                </a:solidFill>
              </a:rPr>
              <a:t>Italy</a:t>
            </a:r>
            <a:endParaRPr lang="ja-JP" altLang="en-US" dirty="0">
              <a:solidFill>
                <a:schemeClr val="tx2">
                  <a:lumMod val="90000"/>
                  <a:lumOff val="10000"/>
                </a:schemeClr>
              </a:solidFill>
            </a:endParaRPr>
          </a:p>
        </p:txBody>
      </p:sp>
      <p:sp>
        <p:nvSpPr>
          <p:cNvPr id="8" name="角丸四角形吹き出し 7"/>
          <p:cNvSpPr/>
          <p:nvPr/>
        </p:nvSpPr>
        <p:spPr>
          <a:xfrm>
            <a:off x="6081713" y="1524001"/>
            <a:ext cx="1639887" cy="958850"/>
          </a:xfrm>
          <a:prstGeom prst="wedgeRoundRectCallout">
            <a:avLst>
              <a:gd name="adj1" fmla="val -48043"/>
              <a:gd name="adj2" fmla="val 137103"/>
              <a:gd name="adj3" fmla="val 16667"/>
            </a:avLst>
          </a:prstGeom>
          <a:solidFill>
            <a:srgbClr val="FFD3DE"/>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ja-JP" dirty="0" smtClean="0">
                <a:solidFill>
                  <a:srgbClr val="0F3661"/>
                </a:solidFill>
              </a:rPr>
              <a:t>KEKB &amp;</a:t>
            </a:r>
          </a:p>
          <a:p>
            <a:pPr algn="ctr" fontAlgn="auto">
              <a:spcBef>
                <a:spcPts val="0"/>
              </a:spcBef>
              <a:spcAft>
                <a:spcPts val="0"/>
              </a:spcAft>
              <a:defRPr/>
            </a:pPr>
            <a:r>
              <a:rPr lang="en-US" altLang="ja-JP" dirty="0" err="1" smtClean="0">
                <a:solidFill>
                  <a:srgbClr val="0F3661"/>
                </a:solidFill>
              </a:rPr>
              <a:t>SuperKEKB</a:t>
            </a:r>
            <a:endParaRPr lang="en-US" altLang="ja-JP" dirty="0">
              <a:solidFill>
                <a:srgbClr val="0F3661"/>
              </a:solidFill>
            </a:endParaRPr>
          </a:p>
          <a:p>
            <a:pPr algn="ctr" fontAlgn="auto">
              <a:spcBef>
                <a:spcPts val="0"/>
              </a:spcBef>
              <a:spcAft>
                <a:spcPts val="0"/>
              </a:spcAft>
              <a:defRPr/>
            </a:pPr>
            <a:r>
              <a:rPr lang="en-US" altLang="ja-JP" dirty="0">
                <a:solidFill>
                  <a:srgbClr val="0F3661"/>
                </a:solidFill>
              </a:rPr>
              <a:t>Japan</a:t>
            </a:r>
            <a:endParaRPr lang="ja-JP" altLang="en-US" dirty="0">
              <a:solidFill>
                <a:srgbClr val="0F3661"/>
              </a:solidFill>
            </a:endParaRPr>
          </a:p>
        </p:txBody>
      </p:sp>
      <p:sp>
        <p:nvSpPr>
          <p:cNvPr id="9" name="テキスト ボックス 8"/>
          <p:cNvSpPr txBox="1">
            <a:spLocks noChangeArrowheads="1"/>
          </p:cNvSpPr>
          <p:nvPr/>
        </p:nvSpPr>
        <p:spPr bwMode="auto">
          <a:xfrm>
            <a:off x="2141538" y="5339556"/>
            <a:ext cx="5186362" cy="369888"/>
          </a:xfrm>
          <a:prstGeom prst="rect">
            <a:avLst/>
          </a:prstGeom>
          <a:noFill/>
          <a:ln w="9525">
            <a:noFill/>
            <a:miter lim="800000"/>
            <a:headEnd/>
            <a:tailEnd/>
          </a:ln>
        </p:spPr>
        <p:txBody>
          <a:bodyPr wrap="square">
            <a:prstTxWarp prst="textNoShape">
              <a:avLst/>
            </a:prstTxWarp>
            <a:spAutoFit/>
          </a:bodyPr>
          <a:lstStyle/>
          <a:p>
            <a:r>
              <a:rPr lang="en-US" altLang="ja-JP" dirty="0">
                <a:latin typeface="News Gothic MT" pitchFamily="-110" charset="0"/>
              </a:rPr>
              <a:t>Global efforts for Next Generation B-factories</a:t>
            </a:r>
            <a:endParaRPr lang="ja-JP" altLang="en-US" dirty="0">
              <a:latin typeface="News Gothic MT" pitchFamily="-110" charset="0"/>
            </a:endParaRPr>
          </a:p>
        </p:txBody>
      </p:sp>
      <p:pic>
        <p:nvPicPr>
          <p:cNvPr id="10" name="図 10"/>
          <p:cNvPicPr>
            <a:picLocks noChangeAspect="1"/>
          </p:cNvPicPr>
          <p:nvPr/>
        </p:nvPicPr>
        <p:blipFill>
          <a:blip r:embed="rId3"/>
          <a:srcRect/>
          <a:stretch>
            <a:fillRect/>
          </a:stretch>
        </p:blipFill>
        <p:spPr bwMode="auto">
          <a:xfrm>
            <a:off x="1152525" y="2482850"/>
            <a:ext cx="1397000" cy="1320800"/>
          </a:xfrm>
          <a:prstGeom prst="rect">
            <a:avLst/>
          </a:prstGeom>
          <a:noFill/>
          <a:ln w="9525">
            <a:noFill/>
            <a:miter lim="800000"/>
            <a:headEnd/>
            <a:tailEnd/>
          </a:ln>
        </p:spPr>
      </p:pic>
      <p:pic>
        <p:nvPicPr>
          <p:cNvPr id="2" name="図 1"/>
          <p:cNvPicPr>
            <a:picLocks noChangeAspect="1"/>
          </p:cNvPicPr>
          <p:nvPr/>
        </p:nvPicPr>
        <p:blipFill>
          <a:blip r:embed="rId4"/>
          <a:stretch>
            <a:fillRect/>
          </a:stretch>
        </p:blipFill>
        <p:spPr>
          <a:xfrm>
            <a:off x="6753224" y="2821407"/>
            <a:ext cx="2160109" cy="116321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 1"/>
          <p:cNvSpPr>
            <a:spLocks noGrp="1"/>
          </p:cNvSpPr>
          <p:nvPr>
            <p:ph type="ftr" sz="quarter" idx="11"/>
          </p:nvPr>
        </p:nvSpPr>
        <p:spPr/>
        <p:txBody>
          <a:bodyPr/>
          <a:lstStyle/>
          <a:p>
            <a:r>
              <a:rPr lang="en-US" altLang="ja-JP" smtClean="0"/>
              <a:t>FAPPS11</a:t>
            </a:r>
            <a:endParaRPr lang="ja-JP" altLang="en-US"/>
          </a:p>
        </p:txBody>
      </p:sp>
      <p:sp>
        <p:nvSpPr>
          <p:cNvPr id="6" name="正方形/長方形 5"/>
          <p:cNvSpPr/>
          <p:nvPr/>
        </p:nvSpPr>
        <p:spPr>
          <a:xfrm>
            <a:off x="3146977" y="2389104"/>
            <a:ext cx="4572000" cy="1323439"/>
          </a:xfrm>
          <a:prstGeom prst="rect">
            <a:avLst/>
          </a:prstGeom>
        </p:spPr>
        <p:txBody>
          <a:bodyPr>
            <a:spAutoFit/>
          </a:bodyPr>
          <a:lstStyle/>
          <a:p>
            <a:r>
              <a:rPr lang="en-US" altLang="ja-JP" sz="2000" dirty="0" smtClean="0"/>
              <a:t>He demonstrated in 1919, that alpha particles could knock protons out of nitrogen nuclei and merge with what was left behind. </a:t>
            </a:r>
            <a:endParaRPr lang="ja-JP" altLang="en-US" sz="2000" dirty="0"/>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3829702410"/>
              </p:ext>
            </p:extLst>
          </p:nvPr>
        </p:nvGraphicFramePr>
        <p:xfrm>
          <a:off x="3920902" y="1560094"/>
          <a:ext cx="3358188" cy="680140"/>
        </p:xfrm>
        <a:graphic>
          <a:graphicData uri="http://schemas.openxmlformats.org/presentationml/2006/ole">
            <mc:AlternateContent xmlns:mc="http://schemas.openxmlformats.org/markup-compatibility/2006">
              <mc:Choice xmlns:v="urn:schemas-microsoft-com:vml" Requires="v">
                <p:oleObj spid="_x0000_s20684" name="数式" r:id="rId3" imgW="1003300" imgH="203200" progId="Equation.3">
                  <p:embed/>
                </p:oleObj>
              </mc:Choice>
              <mc:Fallback>
                <p:oleObj name="数式" r:id="rId3" imgW="1003300" imgH="203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0902" y="1560094"/>
                        <a:ext cx="3358188" cy="6801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円/楕円 14"/>
          <p:cNvSpPr/>
          <p:nvPr/>
        </p:nvSpPr>
        <p:spPr>
          <a:xfrm>
            <a:off x="646210" y="1622895"/>
            <a:ext cx="2406241" cy="2326556"/>
          </a:xfrm>
          <a:prstGeom prst="ellipse">
            <a:avLst/>
          </a:prstGeom>
          <a:solidFill>
            <a:srgbClr val="97D6E7"/>
          </a:solidFill>
          <a:ln w="28575"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cxnSp>
        <p:nvCxnSpPr>
          <p:cNvPr id="17" name="直線コネクタ 16"/>
          <p:cNvCxnSpPr/>
          <p:nvPr/>
        </p:nvCxnSpPr>
        <p:spPr>
          <a:xfrm rot="5400000">
            <a:off x="660725" y="2756498"/>
            <a:ext cx="498548" cy="11870"/>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rot="10920000" flipH="1">
            <a:off x="646210" y="2774303"/>
            <a:ext cx="269724" cy="11870"/>
          </a:xfrm>
          <a:prstGeom prst="line">
            <a:avLst/>
          </a:prstGeom>
          <a:ln w="762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直線コネクタ 35"/>
          <p:cNvCxnSpPr>
            <a:endCxn id="28" idx="7"/>
          </p:cNvCxnSpPr>
          <p:nvPr/>
        </p:nvCxnSpPr>
        <p:spPr>
          <a:xfrm flipV="1">
            <a:off x="916059" y="2216404"/>
            <a:ext cx="1982088" cy="553195"/>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flipV="1">
            <a:off x="916059" y="2513159"/>
            <a:ext cx="2122545" cy="277718"/>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a:off x="916059" y="2790877"/>
            <a:ext cx="2122545" cy="220830"/>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916059" y="2790877"/>
            <a:ext cx="2053306" cy="398883"/>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flipV="1">
            <a:off x="904064" y="1919650"/>
            <a:ext cx="1626128" cy="849949"/>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916059" y="2790877"/>
            <a:ext cx="1614133" cy="767778"/>
          </a:xfrm>
          <a:prstGeom prst="line">
            <a:avLst/>
          </a:prstGeom>
          <a:ln w="3175"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a:endCxn id="28" idx="2"/>
          </p:cNvCxnSpPr>
          <p:nvPr/>
        </p:nvCxnSpPr>
        <p:spPr>
          <a:xfrm rot="5400000" flipH="1" flipV="1">
            <a:off x="1586541" y="1866248"/>
            <a:ext cx="807173" cy="486651"/>
          </a:xfrm>
          <a:prstGeom prst="line">
            <a:avLst/>
          </a:prstGeom>
          <a:ln w="3175" cap="flat" cmpd="sng" algn="ctr">
            <a:solidFill>
              <a:srgbClr val="FFFF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p:nvPr/>
        </p:nvCxnSpPr>
        <p:spPr>
          <a:xfrm flipV="1">
            <a:off x="916059" y="2769599"/>
            <a:ext cx="2122545" cy="21278"/>
          </a:xfrm>
          <a:prstGeom prst="line">
            <a:avLst/>
          </a:prstGeom>
          <a:ln w="3175"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a:endCxn id="28" idx="14"/>
          </p:cNvCxnSpPr>
          <p:nvPr/>
        </p:nvCxnSpPr>
        <p:spPr>
          <a:xfrm rot="16200000" flipH="1">
            <a:off x="1414430" y="3344079"/>
            <a:ext cx="914004" cy="249260"/>
          </a:xfrm>
          <a:prstGeom prst="line">
            <a:avLst/>
          </a:prstGeom>
          <a:ln w="3175" cap="flat" cmpd="sng" algn="ctr">
            <a:solidFill>
              <a:srgbClr val="FFFF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a:off x="904064" y="2790877"/>
            <a:ext cx="1626128" cy="398883"/>
          </a:xfrm>
          <a:prstGeom prst="line">
            <a:avLst/>
          </a:prstGeom>
          <a:ln w="3175" cap="flat" cmpd="sng" algn="ctr">
            <a:solidFill>
              <a:srgbClr val="FFFF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フリーフォーム 27"/>
          <p:cNvSpPr/>
          <p:nvPr/>
        </p:nvSpPr>
        <p:spPr>
          <a:xfrm>
            <a:off x="1746802" y="1646635"/>
            <a:ext cx="1291802" cy="2292924"/>
          </a:xfrm>
          <a:custGeom>
            <a:avLst/>
            <a:gdLst>
              <a:gd name="connsiteX0" fmla="*/ 166173 w 1291802"/>
              <a:gd name="connsiteY0" fmla="*/ 0 h 2292924"/>
              <a:gd name="connsiteX1" fmla="*/ 308608 w 1291802"/>
              <a:gd name="connsiteY1" fmla="*/ 11871 h 2292924"/>
              <a:gd name="connsiteX2" fmla="*/ 486651 w 1291802"/>
              <a:gd name="connsiteY2" fmla="*/ 59351 h 2292924"/>
              <a:gd name="connsiteX3" fmla="*/ 617216 w 1291802"/>
              <a:gd name="connsiteY3" fmla="*/ 118702 h 2292924"/>
              <a:gd name="connsiteX4" fmla="*/ 747781 w 1291802"/>
              <a:gd name="connsiteY4" fmla="*/ 178053 h 2292924"/>
              <a:gd name="connsiteX5" fmla="*/ 878346 w 1291802"/>
              <a:gd name="connsiteY5" fmla="*/ 273015 h 2292924"/>
              <a:gd name="connsiteX6" fmla="*/ 973302 w 1291802"/>
              <a:gd name="connsiteY6" fmla="*/ 367976 h 2292924"/>
              <a:gd name="connsiteX7" fmla="*/ 1151345 w 1291802"/>
              <a:gd name="connsiteY7" fmla="*/ 569769 h 2292924"/>
              <a:gd name="connsiteX8" fmla="*/ 1270041 w 1291802"/>
              <a:gd name="connsiteY8" fmla="*/ 902135 h 2292924"/>
              <a:gd name="connsiteX9" fmla="*/ 1281910 w 1291802"/>
              <a:gd name="connsiteY9" fmla="*/ 1210759 h 2292924"/>
              <a:gd name="connsiteX10" fmla="*/ 1222563 w 1291802"/>
              <a:gd name="connsiteY10" fmla="*/ 1543125 h 2292924"/>
              <a:gd name="connsiteX11" fmla="*/ 1056389 w 1291802"/>
              <a:gd name="connsiteY11" fmla="*/ 1828009 h 2292924"/>
              <a:gd name="connsiteX12" fmla="*/ 818998 w 1291802"/>
              <a:gd name="connsiteY12" fmla="*/ 2065413 h 2292924"/>
              <a:gd name="connsiteX13" fmla="*/ 534129 w 1291802"/>
              <a:gd name="connsiteY13" fmla="*/ 2195985 h 2292924"/>
              <a:gd name="connsiteX14" fmla="*/ 249260 w 1291802"/>
              <a:gd name="connsiteY14" fmla="*/ 2279076 h 2292924"/>
              <a:gd name="connsiteX15" fmla="*/ 0 w 1291802"/>
              <a:gd name="connsiteY15" fmla="*/ 2279076 h 229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802" h="2292924">
                <a:moveTo>
                  <a:pt x="166173" y="0"/>
                </a:moveTo>
                <a:cubicBezTo>
                  <a:pt x="210684" y="989"/>
                  <a:pt x="255195" y="1979"/>
                  <a:pt x="308608" y="11871"/>
                </a:cubicBezTo>
                <a:cubicBezTo>
                  <a:pt x="362021" y="21763"/>
                  <a:pt x="435216" y="41546"/>
                  <a:pt x="486651" y="59351"/>
                </a:cubicBezTo>
                <a:cubicBezTo>
                  <a:pt x="538086" y="77156"/>
                  <a:pt x="617216" y="118702"/>
                  <a:pt x="617216" y="118702"/>
                </a:cubicBezTo>
                <a:cubicBezTo>
                  <a:pt x="660738" y="138486"/>
                  <a:pt x="704259" y="152334"/>
                  <a:pt x="747781" y="178053"/>
                </a:cubicBezTo>
                <a:cubicBezTo>
                  <a:pt x="791303" y="203772"/>
                  <a:pt x="840759" y="241361"/>
                  <a:pt x="878346" y="273015"/>
                </a:cubicBezTo>
                <a:cubicBezTo>
                  <a:pt x="915933" y="304669"/>
                  <a:pt x="927802" y="318517"/>
                  <a:pt x="973302" y="367976"/>
                </a:cubicBezTo>
                <a:cubicBezTo>
                  <a:pt x="1018802" y="417435"/>
                  <a:pt x="1101889" y="480743"/>
                  <a:pt x="1151345" y="569769"/>
                </a:cubicBezTo>
                <a:cubicBezTo>
                  <a:pt x="1200801" y="658795"/>
                  <a:pt x="1248280" y="795303"/>
                  <a:pt x="1270041" y="902135"/>
                </a:cubicBezTo>
                <a:cubicBezTo>
                  <a:pt x="1291802" y="1008967"/>
                  <a:pt x="1289823" y="1103927"/>
                  <a:pt x="1281910" y="1210759"/>
                </a:cubicBezTo>
                <a:cubicBezTo>
                  <a:pt x="1273997" y="1317591"/>
                  <a:pt x="1260150" y="1440250"/>
                  <a:pt x="1222563" y="1543125"/>
                </a:cubicBezTo>
                <a:cubicBezTo>
                  <a:pt x="1184976" y="1646000"/>
                  <a:pt x="1123650" y="1740961"/>
                  <a:pt x="1056389" y="1828009"/>
                </a:cubicBezTo>
                <a:cubicBezTo>
                  <a:pt x="989128" y="1915057"/>
                  <a:pt x="906041" y="2004084"/>
                  <a:pt x="818998" y="2065413"/>
                </a:cubicBezTo>
                <a:cubicBezTo>
                  <a:pt x="731955" y="2126742"/>
                  <a:pt x="629085" y="2160375"/>
                  <a:pt x="534129" y="2195985"/>
                </a:cubicBezTo>
                <a:cubicBezTo>
                  <a:pt x="439173" y="2231595"/>
                  <a:pt x="338281" y="2265228"/>
                  <a:pt x="249260" y="2279076"/>
                </a:cubicBezTo>
                <a:cubicBezTo>
                  <a:pt x="160239" y="2292924"/>
                  <a:pt x="80119" y="2286000"/>
                  <a:pt x="0" y="2279076"/>
                </a:cubicBez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5" name="テキスト ボックス 54"/>
          <p:cNvSpPr txBox="1"/>
          <p:nvPr/>
        </p:nvSpPr>
        <p:spPr>
          <a:xfrm>
            <a:off x="646210" y="2928150"/>
            <a:ext cx="1017827" cy="461665"/>
          </a:xfrm>
          <a:prstGeom prst="rect">
            <a:avLst/>
          </a:prstGeom>
          <a:noFill/>
        </p:spPr>
        <p:txBody>
          <a:bodyPr wrap="none" rtlCol="0">
            <a:spAutoFit/>
          </a:bodyPr>
          <a:lstStyle/>
          <a:p>
            <a:r>
              <a:rPr kumimoji="1" lang="en-US" altLang="ja-JP" sz="1200" dirty="0" smtClean="0"/>
              <a:t>Radioactive</a:t>
            </a:r>
          </a:p>
          <a:p>
            <a:r>
              <a:rPr lang="en-US" altLang="ja-JP" sz="1200" dirty="0" smtClean="0"/>
              <a:t>material</a:t>
            </a:r>
            <a:endParaRPr kumimoji="1" lang="ja-JP" altLang="en-US" sz="1200" dirty="0"/>
          </a:p>
        </p:txBody>
      </p:sp>
      <p:sp>
        <p:nvSpPr>
          <p:cNvPr id="56" name="テキスト ボックス 55"/>
          <p:cNvSpPr txBox="1"/>
          <p:nvPr/>
        </p:nvSpPr>
        <p:spPr>
          <a:xfrm>
            <a:off x="2755712" y="1622895"/>
            <a:ext cx="1165190" cy="523220"/>
          </a:xfrm>
          <a:prstGeom prst="rect">
            <a:avLst/>
          </a:prstGeom>
          <a:noFill/>
        </p:spPr>
        <p:txBody>
          <a:bodyPr wrap="none" rtlCol="0">
            <a:spAutoFit/>
          </a:bodyPr>
          <a:lstStyle/>
          <a:p>
            <a:r>
              <a:rPr kumimoji="1" lang="en-US" altLang="ja-JP" sz="1400" dirty="0" smtClean="0"/>
              <a:t>Fluorescent</a:t>
            </a:r>
          </a:p>
          <a:p>
            <a:r>
              <a:rPr kumimoji="1" lang="en-US" altLang="ja-JP" sz="1400" dirty="0" smtClean="0"/>
              <a:t>material</a:t>
            </a:r>
            <a:endParaRPr kumimoji="1" lang="ja-JP" altLang="en-US" sz="1400" dirty="0"/>
          </a:p>
        </p:txBody>
      </p:sp>
      <p:sp>
        <p:nvSpPr>
          <p:cNvPr id="57" name="テキスト ボックス 56"/>
          <p:cNvSpPr txBox="1"/>
          <p:nvPr/>
        </p:nvSpPr>
        <p:spPr>
          <a:xfrm>
            <a:off x="962189" y="1919650"/>
            <a:ext cx="917890" cy="523220"/>
          </a:xfrm>
          <a:prstGeom prst="rect">
            <a:avLst/>
          </a:prstGeom>
          <a:noFill/>
        </p:spPr>
        <p:txBody>
          <a:bodyPr wrap="none" rtlCol="0">
            <a:spAutoFit/>
          </a:bodyPr>
          <a:lstStyle/>
          <a:p>
            <a:r>
              <a:rPr kumimoji="1" lang="en-US" altLang="ja-JP" sz="1400" dirty="0" smtClean="0"/>
              <a:t>Nitrogen </a:t>
            </a:r>
          </a:p>
          <a:p>
            <a:r>
              <a:rPr kumimoji="1" lang="en-US" altLang="ja-JP" sz="1400" dirty="0" smtClean="0"/>
              <a:t>gas</a:t>
            </a:r>
            <a:endParaRPr kumimoji="1" lang="ja-JP" altLang="en-US" sz="1400" dirty="0"/>
          </a:p>
        </p:txBody>
      </p:sp>
      <p:sp>
        <p:nvSpPr>
          <p:cNvPr id="61" name="テキスト ボックス 60"/>
          <p:cNvSpPr txBox="1"/>
          <p:nvPr/>
        </p:nvSpPr>
        <p:spPr>
          <a:xfrm>
            <a:off x="1249994" y="3404766"/>
            <a:ext cx="746068" cy="307777"/>
          </a:xfrm>
          <a:prstGeom prst="rect">
            <a:avLst/>
          </a:prstGeom>
          <a:noFill/>
        </p:spPr>
        <p:txBody>
          <a:bodyPr wrap="none" rtlCol="0">
            <a:spAutoFit/>
          </a:bodyPr>
          <a:lstStyle/>
          <a:p>
            <a:r>
              <a:rPr kumimoji="1" lang="en-US" altLang="ja-JP" sz="1400" dirty="0" smtClean="0"/>
              <a:t>proton</a:t>
            </a:r>
            <a:endParaRPr kumimoji="1" lang="ja-JP" altLang="en-US" sz="1400" dirty="0"/>
          </a:p>
        </p:txBody>
      </p:sp>
      <p:sp>
        <p:nvSpPr>
          <p:cNvPr id="29" name="タイトル 1"/>
          <p:cNvSpPr>
            <a:spLocks noGrp="1"/>
          </p:cNvSpPr>
          <p:nvPr>
            <p:ph type="title"/>
          </p:nvPr>
        </p:nvSpPr>
        <p:spPr>
          <a:xfrm>
            <a:off x="457200" y="165100"/>
            <a:ext cx="8229600" cy="977900"/>
          </a:xfrm>
        </p:spPr>
        <p:txBody>
          <a:bodyPr>
            <a:normAutofit fontScale="90000"/>
          </a:bodyPr>
          <a:lstStyle/>
          <a:p>
            <a:pPr lvl="0"/>
            <a:r>
              <a:rPr lang="en-US" altLang="ja-JP" sz="3556" dirty="0" smtClean="0"/>
              <a:t>Introduction</a:t>
            </a:r>
            <a:br>
              <a:rPr lang="en-US" altLang="ja-JP" sz="3556" dirty="0" smtClean="0"/>
            </a:br>
            <a:r>
              <a:rPr lang="en-US" altLang="ja-JP" sz="3556" dirty="0" smtClean="0">
                <a:solidFill>
                  <a:srgbClr val="FFB28D"/>
                </a:solidFill>
              </a:rPr>
              <a:t>Dawn:</a:t>
            </a:r>
            <a:r>
              <a:rPr lang="en-US" altLang="ja-JP" sz="4000" dirty="0" smtClean="0">
                <a:solidFill>
                  <a:srgbClr val="FFB28D"/>
                </a:solidFill>
              </a:rPr>
              <a:t> </a:t>
            </a:r>
            <a:r>
              <a:rPr lang="en-US" altLang="ja-JP" sz="2667" dirty="0" smtClean="0">
                <a:solidFill>
                  <a:srgbClr val="595959"/>
                </a:solidFill>
              </a:rPr>
              <a:t>The first nuclear reaction by Rutherford</a:t>
            </a:r>
            <a:endParaRPr lang="ja-JP" altLang="en-US" dirty="0"/>
          </a:p>
        </p:txBody>
      </p:sp>
      <p:sp>
        <p:nvSpPr>
          <p:cNvPr id="3" name="角丸四角形吹き出し 2"/>
          <p:cNvSpPr/>
          <p:nvPr/>
        </p:nvSpPr>
        <p:spPr>
          <a:xfrm>
            <a:off x="545913" y="4616199"/>
            <a:ext cx="4629611" cy="1762127"/>
          </a:xfrm>
          <a:prstGeom prst="wedgeRoundRectCallout">
            <a:avLst>
              <a:gd name="adj1" fmla="val 44635"/>
              <a:gd name="adj2" fmla="val -103691"/>
              <a:gd name="adj3" fmla="val 16667"/>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altLang="ja-JP" sz="2400" dirty="0">
                <a:solidFill>
                  <a:srgbClr val="000000"/>
                </a:solidFill>
              </a:rPr>
              <a:t>This provoked strong demand for generating high</a:t>
            </a:r>
            <a:r>
              <a:rPr lang="ja-JP" altLang="en-US" sz="2400" dirty="0">
                <a:solidFill>
                  <a:srgbClr val="000000"/>
                </a:solidFill>
              </a:rPr>
              <a:t> </a:t>
            </a:r>
            <a:r>
              <a:rPr lang="en-US" altLang="ja-JP" sz="2400" dirty="0">
                <a:solidFill>
                  <a:srgbClr val="000000"/>
                </a:solidFill>
              </a:rPr>
              <a:t>energy beams to study nuclear disintegration phenomena</a:t>
            </a:r>
            <a:r>
              <a:rPr lang="ja-JP" altLang="en-US" sz="2400" dirty="0">
                <a:solidFill>
                  <a:srgbClr val="000000"/>
                </a:solidFill>
              </a:rPr>
              <a:t> </a:t>
            </a:r>
            <a:r>
              <a:rPr lang="en-US" altLang="ja-JP" sz="2400" dirty="0">
                <a:solidFill>
                  <a:srgbClr val="000000"/>
                </a:solidFill>
              </a:rPr>
              <a:t>in more detail.</a:t>
            </a:r>
            <a:r>
              <a:rPr lang="ja-JP" altLang="en-US" sz="2400" dirty="0">
                <a:solidFill>
                  <a:srgbClr val="000000"/>
                </a:solidFill>
              </a:rPr>
              <a:t> </a:t>
            </a:r>
          </a:p>
        </p:txBody>
      </p:sp>
      <p:pic>
        <p:nvPicPr>
          <p:cNvPr id="4" name="図 3"/>
          <p:cNvPicPr>
            <a:picLocks noChangeAspect="1"/>
          </p:cNvPicPr>
          <p:nvPr/>
        </p:nvPicPr>
        <p:blipFill>
          <a:blip r:embed="rId5"/>
          <a:stretch>
            <a:fillRect/>
          </a:stretch>
        </p:blipFill>
        <p:spPr>
          <a:xfrm>
            <a:off x="7718977" y="1233066"/>
            <a:ext cx="1295400" cy="2171700"/>
          </a:xfrm>
          <a:prstGeom prst="rect">
            <a:avLst/>
          </a:prstGeom>
        </p:spPr>
      </p:pic>
      <p:sp>
        <p:nvSpPr>
          <p:cNvPr id="8" name="角丸四角形 7"/>
          <p:cNvSpPr/>
          <p:nvPr/>
        </p:nvSpPr>
        <p:spPr>
          <a:xfrm>
            <a:off x="5476875" y="4111625"/>
            <a:ext cx="3537502" cy="169862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800" dirty="0">
                <a:solidFill>
                  <a:srgbClr val="000000"/>
                </a:solidFill>
              </a:rPr>
              <a:t>A race to develop high energy accelerators started.</a:t>
            </a:r>
            <a:endParaRPr lang="ja-JP" altLang="en-US" sz="2800"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5"/>
          <p:cNvPicPr>
            <a:picLocks noGrp="1" noChangeAspect="1" noChangeArrowheads="1"/>
          </p:cNvPicPr>
          <p:nvPr>
            <p:ph/>
          </p:nvPr>
        </p:nvPicPr>
        <p:blipFill>
          <a:blip r:embed="rId3"/>
          <a:srcRect/>
          <a:stretch>
            <a:fillRect/>
          </a:stretch>
        </p:blipFill>
        <p:spPr>
          <a:xfrm>
            <a:off x="442913" y="915730"/>
            <a:ext cx="8243887" cy="5667375"/>
          </a:xfrm>
          <a:noFill/>
        </p:spPr>
      </p:pic>
      <p:pic>
        <p:nvPicPr>
          <p:cNvPr id="5" name="図 4"/>
          <p:cNvPicPr>
            <a:picLocks noChangeAspect="1"/>
          </p:cNvPicPr>
          <p:nvPr/>
        </p:nvPicPr>
        <p:blipFill>
          <a:blip r:embed="rId4"/>
          <a:stretch>
            <a:fillRect/>
          </a:stretch>
        </p:blipFill>
        <p:spPr>
          <a:xfrm>
            <a:off x="5890842" y="915730"/>
            <a:ext cx="3232150" cy="3449895"/>
          </a:xfrm>
          <a:prstGeom prst="rect">
            <a:avLst/>
          </a:prstGeom>
        </p:spPr>
      </p:pic>
      <p:sp>
        <p:nvSpPr>
          <p:cNvPr id="6" name="テキスト ボックス 5"/>
          <p:cNvSpPr txBox="1"/>
          <p:nvPr/>
        </p:nvSpPr>
        <p:spPr>
          <a:xfrm>
            <a:off x="5890842" y="5267107"/>
            <a:ext cx="3422540" cy="646331"/>
          </a:xfrm>
          <a:prstGeom prst="rect">
            <a:avLst/>
          </a:prstGeom>
          <a:noFill/>
        </p:spPr>
        <p:txBody>
          <a:bodyPr wrap="none" rtlCol="0">
            <a:spAutoFit/>
          </a:bodyPr>
          <a:lstStyle/>
          <a:p>
            <a:r>
              <a:rPr kumimoji="1" lang="en-US" altLang="ja-JP" dirty="0" smtClean="0">
                <a:solidFill>
                  <a:schemeClr val="bg1"/>
                </a:solidFill>
              </a:rPr>
              <a:t>3 km in circumference</a:t>
            </a:r>
          </a:p>
          <a:p>
            <a:r>
              <a:rPr lang="en-US" altLang="ja-JP" dirty="0" smtClean="0">
                <a:solidFill>
                  <a:schemeClr val="bg1"/>
                </a:solidFill>
              </a:rPr>
              <a:t>11 m below the ground level</a:t>
            </a:r>
            <a:endParaRPr kumimoji="1" lang="ja-JP" altLang="en-US" dirty="0">
              <a:solidFill>
                <a:schemeClr val="bg1"/>
              </a:solidFill>
            </a:endParaRPr>
          </a:p>
        </p:txBody>
      </p:sp>
      <p:sp>
        <p:nvSpPr>
          <p:cNvPr id="7" name="テキスト ボックス 6"/>
          <p:cNvSpPr txBox="1"/>
          <p:nvPr/>
        </p:nvSpPr>
        <p:spPr>
          <a:xfrm>
            <a:off x="6426200" y="1226234"/>
            <a:ext cx="1477905" cy="523220"/>
          </a:xfrm>
          <a:prstGeom prst="rect">
            <a:avLst/>
          </a:prstGeom>
          <a:solidFill>
            <a:srgbClr val="A1D8F6"/>
          </a:solidFill>
        </p:spPr>
        <p:txBody>
          <a:bodyPr wrap="none" rtlCol="0">
            <a:spAutoFit/>
          </a:bodyPr>
          <a:lstStyle/>
          <a:p>
            <a:r>
              <a:rPr kumimoji="1" lang="en-US" altLang="ja-JP" sz="1400" dirty="0" smtClean="0"/>
              <a:t>~50km</a:t>
            </a:r>
          </a:p>
          <a:p>
            <a:r>
              <a:rPr lang="en-US" altLang="ja-JP" sz="1400" dirty="0" smtClean="0"/>
              <a:t>North of Tokyo</a:t>
            </a:r>
            <a:endParaRPr kumimoji="1" lang="ja-JP" altLang="en-US" sz="1400" dirty="0"/>
          </a:p>
        </p:txBody>
      </p:sp>
      <p:cxnSp>
        <p:nvCxnSpPr>
          <p:cNvPr id="9" name="直線矢印コネクタ 8"/>
          <p:cNvCxnSpPr/>
          <p:nvPr/>
        </p:nvCxnSpPr>
        <p:spPr>
          <a:xfrm>
            <a:off x="7736299" y="1749454"/>
            <a:ext cx="404401" cy="32064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p:nvPr/>
        </p:nvCxnSpPr>
        <p:spPr>
          <a:xfrm rot="10800000">
            <a:off x="4305300" y="4787900"/>
            <a:ext cx="292100" cy="139700"/>
          </a:xfrm>
          <a:prstGeom prst="straightConnector1">
            <a:avLst/>
          </a:prstGeom>
          <a:ln w="57150" cap="flat" cmpd="sng" algn="ctr">
            <a:solidFill>
              <a:srgbClr val="3FF73C"/>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タイトル 1"/>
          <p:cNvSpPr txBox="1">
            <a:spLocks/>
          </p:cNvSpPr>
          <p:nvPr/>
        </p:nvSpPr>
        <p:spPr>
          <a:xfrm>
            <a:off x="457200" y="228600"/>
            <a:ext cx="8229600" cy="91440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a:lstStyle>
          <a:p>
            <a:r>
              <a:rPr lang="en-US" altLang="ja-JP" sz="2800" smtClean="0"/>
              <a:t>Virtual Tour of KEKB: </a:t>
            </a:r>
            <a:r>
              <a:rPr lang="en-US" altLang="ja-JP" sz="1600" smtClean="0"/>
              <a:t>e+e- double ring collider 1999~2010 </a:t>
            </a:r>
            <a:endParaRPr lang="ja-JP" altLang="en-US" sz="20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12" name="Picture 5" descr="sub_test2"/>
          <p:cNvPicPr>
            <a:picLocks noChangeAspect="1" noChangeArrowheads="1"/>
          </p:cNvPicPr>
          <p:nvPr/>
        </p:nvPicPr>
        <p:blipFill>
          <a:blip r:embed="rId2"/>
          <a:srcRect/>
          <a:stretch>
            <a:fillRect/>
          </a:stretch>
        </p:blipFill>
        <p:spPr bwMode="auto">
          <a:xfrm>
            <a:off x="177800" y="1524000"/>
            <a:ext cx="4732338" cy="4514850"/>
          </a:xfrm>
          <a:prstGeom prst="rect">
            <a:avLst/>
          </a:prstGeom>
          <a:noFill/>
          <a:ln w="9525">
            <a:noFill/>
            <a:miter lim="800000"/>
            <a:headEnd/>
            <a:tailEnd/>
          </a:ln>
          <a:effectLst/>
        </p:spPr>
      </p:pic>
      <p:sp>
        <p:nvSpPr>
          <p:cNvPr id="13" name="テキスト ボックス 12"/>
          <p:cNvSpPr txBox="1"/>
          <p:nvPr/>
        </p:nvSpPr>
        <p:spPr>
          <a:xfrm>
            <a:off x="4910137" y="1303894"/>
            <a:ext cx="4122737" cy="5016758"/>
          </a:xfrm>
          <a:prstGeom prst="rect">
            <a:avLst/>
          </a:prstGeom>
          <a:noFill/>
        </p:spPr>
        <p:txBody>
          <a:bodyPr wrap="square" rtlCol="0">
            <a:spAutoFit/>
          </a:bodyPr>
          <a:lstStyle/>
          <a:p>
            <a:pPr>
              <a:buFont typeface="Arial"/>
              <a:buChar char="•"/>
            </a:pPr>
            <a:r>
              <a:rPr kumimoji="1" lang="en-US" altLang="ja-JP" sz="2000" dirty="0" smtClean="0"/>
              <a:t>3.5 </a:t>
            </a:r>
            <a:r>
              <a:rPr kumimoji="1" lang="en-US" altLang="ja-JP" sz="2000" dirty="0" err="1" smtClean="0"/>
              <a:t>GeV</a:t>
            </a:r>
            <a:r>
              <a:rPr kumimoji="1" lang="en-US" altLang="ja-JP" sz="2000" dirty="0" smtClean="0"/>
              <a:t> positron (LER) ×</a:t>
            </a:r>
          </a:p>
          <a:p>
            <a:r>
              <a:rPr kumimoji="1" lang="en-US" altLang="ja-JP" sz="2000" dirty="0" smtClean="0"/>
              <a:t> 8 </a:t>
            </a:r>
            <a:r>
              <a:rPr kumimoji="1" lang="en-US" altLang="ja-JP" sz="2000" dirty="0" err="1" smtClean="0"/>
              <a:t>GeV</a:t>
            </a:r>
            <a:r>
              <a:rPr kumimoji="1" lang="en-US" altLang="ja-JP" sz="2000" dirty="0" smtClean="0"/>
              <a:t> electron (HER) to </a:t>
            </a:r>
            <a:r>
              <a:rPr lang="en-US" altLang="ja-JP" sz="2000" dirty="0" smtClean="0"/>
              <a:t>produce many </a:t>
            </a:r>
          </a:p>
          <a:p>
            <a:r>
              <a:rPr lang="en-US" altLang="ja-JP" sz="2000" dirty="0" smtClean="0"/>
              <a:t>B-mesons at 10.58 </a:t>
            </a:r>
            <a:r>
              <a:rPr lang="en-US" altLang="ja-JP" sz="2000" dirty="0" err="1" smtClean="0"/>
              <a:t>GeV</a:t>
            </a:r>
            <a:r>
              <a:rPr lang="en-US" altLang="ja-JP" sz="2000" dirty="0" smtClean="0"/>
              <a:t>.</a:t>
            </a:r>
          </a:p>
          <a:p>
            <a:r>
              <a:rPr kumimoji="1" lang="en-US" altLang="ja-JP" sz="2000" dirty="0" smtClean="0">
                <a:latin typeface="Wingdings"/>
                <a:ea typeface="Wingdings"/>
                <a:cs typeface="Wingdings"/>
              </a:rPr>
              <a:t></a:t>
            </a:r>
            <a:r>
              <a:rPr lang="en-US" altLang="ja-JP" sz="2000" dirty="0" smtClean="0"/>
              <a:t>T</a:t>
            </a:r>
            <a:r>
              <a:rPr kumimoji="1" lang="en-US" altLang="ja-JP" sz="2000" dirty="0" smtClean="0"/>
              <a:t>hat is why it is called “B-factory”</a:t>
            </a:r>
          </a:p>
          <a:p>
            <a:pPr>
              <a:buFont typeface="Arial"/>
              <a:buChar char="•"/>
            </a:pPr>
            <a:r>
              <a:rPr lang="en-US" altLang="ja-JP" sz="2000" dirty="0" smtClean="0"/>
              <a:t>Energy is fixed by physics goals.</a:t>
            </a:r>
          </a:p>
          <a:p>
            <a:pPr>
              <a:buFont typeface="Arial"/>
              <a:buChar char="•"/>
            </a:pPr>
            <a:r>
              <a:rPr kumimoji="1" lang="en-US" altLang="ja-JP" sz="2000" dirty="0" smtClean="0"/>
              <a:t>Look for very rare events.</a:t>
            </a:r>
          </a:p>
          <a:p>
            <a:r>
              <a:rPr kumimoji="1" lang="en-US" altLang="ja-JP" sz="2000" dirty="0" smtClean="0">
                <a:latin typeface="Wingdings"/>
                <a:ea typeface="Wingdings"/>
                <a:cs typeface="Wingdings"/>
              </a:rPr>
              <a:t></a:t>
            </a:r>
            <a:r>
              <a:rPr lang="en-US" altLang="ja-JP" sz="2000" dirty="0" smtClean="0"/>
              <a:t>This is why we need to have high rate </a:t>
            </a:r>
            <a:r>
              <a:rPr kumimoji="1" lang="en-US" altLang="ja-JP" sz="2000" dirty="0" smtClean="0"/>
              <a:t>collision (high luminosity)</a:t>
            </a:r>
          </a:p>
          <a:p>
            <a:endParaRPr kumimoji="1" lang="en-US" altLang="ja-JP" sz="2000" dirty="0" smtClean="0"/>
          </a:p>
          <a:p>
            <a:pPr>
              <a:buFont typeface="Arial"/>
              <a:buChar char="•"/>
            </a:pPr>
            <a:r>
              <a:rPr lang="en-US" altLang="ja-JP" sz="2000" dirty="0" smtClean="0"/>
              <a:t>Double ring, because the beam energy is asymmetric.</a:t>
            </a:r>
          </a:p>
          <a:p>
            <a:pPr>
              <a:buFont typeface="Arial"/>
              <a:buChar char="•"/>
            </a:pPr>
            <a:r>
              <a:rPr kumimoji="1" lang="en-US" altLang="ja-JP" sz="2000" dirty="0" smtClean="0"/>
              <a:t>3 km circumference, reuse of the previous machine called TRISTAN.</a:t>
            </a:r>
          </a:p>
          <a:p>
            <a:pPr>
              <a:buFont typeface="Arial"/>
              <a:buChar char="•"/>
            </a:pPr>
            <a:r>
              <a:rPr lang="en-US" altLang="ja-JP" sz="2000" dirty="0" smtClean="0"/>
              <a:t>Collide at one Interaction Point (IP).</a:t>
            </a:r>
          </a:p>
          <a:p>
            <a:pPr>
              <a:buFont typeface="Arial"/>
              <a:buChar char="•"/>
            </a:pPr>
            <a:r>
              <a:rPr kumimoji="1" lang="en-US" altLang="ja-JP" sz="2000" dirty="0" smtClean="0"/>
              <a:t>Belle detector collects </a:t>
            </a:r>
            <a:r>
              <a:rPr lang="en-US" altLang="ja-JP" sz="2000" dirty="0" smtClean="0"/>
              <a:t>data at the IP.</a:t>
            </a:r>
          </a:p>
        </p:txBody>
      </p:sp>
      <p:cxnSp>
        <p:nvCxnSpPr>
          <p:cNvPr id="15" name="直線矢印コネクタ 14"/>
          <p:cNvCxnSpPr/>
          <p:nvPr/>
        </p:nvCxnSpPr>
        <p:spPr>
          <a:xfrm>
            <a:off x="3048000" y="1689100"/>
            <a:ext cx="406400" cy="1651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3251200" y="1319768"/>
            <a:ext cx="1604150" cy="369332"/>
          </a:xfrm>
          <a:prstGeom prst="rect">
            <a:avLst/>
          </a:prstGeom>
          <a:noFill/>
        </p:spPr>
        <p:txBody>
          <a:bodyPr wrap="none" rtlCol="0">
            <a:spAutoFit/>
          </a:bodyPr>
          <a:lstStyle/>
          <a:p>
            <a:r>
              <a:rPr lang="en-US" altLang="ja-JP" dirty="0" smtClean="0">
                <a:solidFill>
                  <a:srgbClr val="0000FF"/>
                </a:solidFill>
              </a:rPr>
              <a:t>Electron (HER)</a:t>
            </a:r>
            <a:endParaRPr kumimoji="1" lang="ja-JP" altLang="en-US" dirty="0">
              <a:solidFill>
                <a:srgbClr val="0000FF"/>
              </a:solidFill>
            </a:endParaRPr>
          </a:p>
        </p:txBody>
      </p:sp>
      <p:cxnSp>
        <p:nvCxnSpPr>
          <p:cNvPr id="18" name="直線矢印コネクタ 17"/>
          <p:cNvCxnSpPr/>
          <p:nvPr/>
        </p:nvCxnSpPr>
        <p:spPr>
          <a:xfrm rot="10800000">
            <a:off x="3822700" y="2336800"/>
            <a:ext cx="391324" cy="2756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2619248" y="2427765"/>
            <a:ext cx="1485916" cy="369332"/>
          </a:xfrm>
          <a:prstGeom prst="rect">
            <a:avLst/>
          </a:prstGeom>
          <a:noFill/>
        </p:spPr>
        <p:txBody>
          <a:bodyPr wrap="none" rtlCol="0">
            <a:spAutoFit/>
          </a:bodyPr>
          <a:lstStyle/>
          <a:p>
            <a:r>
              <a:rPr kumimoji="1" lang="en-US" altLang="ja-JP" dirty="0" err="1" smtClean="0">
                <a:solidFill>
                  <a:srgbClr val="FF0000"/>
                </a:solidFill>
              </a:rPr>
              <a:t>Positron(LER</a:t>
            </a:r>
            <a:r>
              <a:rPr kumimoji="1" lang="en-US" altLang="ja-JP" dirty="0" smtClean="0">
                <a:solidFill>
                  <a:srgbClr val="FF0000"/>
                </a:solidFill>
              </a:rPr>
              <a:t>)</a:t>
            </a:r>
            <a:endParaRPr kumimoji="1" lang="ja-JP" alt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4" name="Picture 3" descr="gun"/>
          <p:cNvPicPr>
            <a:picLocks noChangeAspect="1" noChangeArrowheads="1"/>
          </p:cNvPicPr>
          <p:nvPr/>
        </p:nvPicPr>
        <p:blipFill>
          <a:blip r:embed="rId2"/>
          <a:srcRect/>
          <a:stretch>
            <a:fillRect/>
          </a:stretch>
        </p:blipFill>
        <p:spPr bwMode="auto">
          <a:xfrm>
            <a:off x="1458913" y="1350963"/>
            <a:ext cx="6048375" cy="4838700"/>
          </a:xfrm>
          <a:prstGeom prst="rect">
            <a:avLst/>
          </a:prstGeom>
          <a:noFill/>
          <a:ln w="9525">
            <a:noFill/>
            <a:miter lim="800000"/>
            <a:headEnd/>
            <a:tailEnd/>
          </a:ln>
        </p:spPr>
      </p:pic>
      <p:sp>
        <p:nvSpPr>
          <p:cNvPr id="6" name="テキスト ボックス 5"/>
          <p:cNvSpPr txBox="1"/>
          <p:nvPr/>
        </p:nvSpPr>
        <p:spPr>
          <a:xfrm>
            <a:off x="1602959" y="5599668"/>
            <a:ext cx="5740816" cy="523220"/>
          </a:xfrm>
          <a:prstGeom prst="rect">
            <a:avLst/>
          </a:prstGeom>
          <a:noFill/>
        </p:spPr>
        <p:txBody>
          <a:bodyPr wrap="square" rtlCol="0">
            <a:spAutoFit/>
          </a:bodyPr>
          <a:lstStyle/>
          <a:p>
            <a:r>
              <a:rPr kumimoji="1" lang="en-US" altLang="ja-JP" sz="2800" dirty="0" smtClean="0">
                <a:solidFill>
                  <a:schemeClr val="bg1"/>
                </a:solidFill>
              </a:rPr>
              <a:t>All starts here, the electron gun</a:t>
            </a:r>
            <a:endParaRPr kumimoji="1" lang="ja-JP" altLang="en-US" sz="2800" dirty="0">
              <a:solidFill>
                <a:schemeClr val="bg1"/>
              </a:solidFill>
            </a:endParaRPr>
          </a:p>
        </p:txBody>
      </p:sp>
      <p:pic>
        <p:nvPicPr>
          <p:cNvPr id="7" name="Picture 6" descr="ringanimation2S"/>
          <p:cNvPicPr>
            <a:picLocks noChangeAspect="1" noChangeArrowheads="1"/>
          </p:cNvPicPr>
          <p:nvPr/>
        </p:nvPicPr>
        <p:blipFill>
          <a:blip r:embed="rId3"/>
          <a:srcRect/>
          <a:stretch>
            <a:fillRect/>
          </a:stretch>
        </p:blipFill>
        <p:spPr bwMode="auto">
          <a:xfrm>
            <a:off x="7343775" y="4327525"/>
            <a:ext cx="1800225" cy="2152650"/>
          </a:xfrm>
          <a:prstGeom prst="rect">
            <a:avLst/>
          </a:prstGeom>
          <a:noFill/>
          <a:ln w="9525">
            <a:noFill/>
            <a:miter lim="800000"/>
            <a:headEnd/>
            <a:tailEnd/>
          </a:ln>
        </p:spPr>
      </p:pic>
      <p:sp>
        <p:nvSpPr>
          <p:cNvPr id="8" name="Oval 7"/>
          <p:cNvSpPr>
            <a:spLocks noChangeArrowheads="1"/>
          </p:cNvSpPr>
          <p:nvPr/>
        </p:nvSpPr>
        <p:spPr bwMode="auto">
          <a:xfrm>
            <a:off x="8139113" y="5959475"/>
            <a:ext cx="303212" cy="303213"/>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4" name="Picture 5"/>
          <p:cNvPicPr>
            <a:picLocks noChangeAspect="1" noChangeArrowheads="1"/>
          </p:cNvPicPr>
          <p:nvPr/>
        </p:nvPicPr>
        <p:blipFill>
          <a:blip r:embed="rId2"/>
          <a:srcRect/>
          <a:stretch>
            <a:fillRect/>
          </a:stretch>
        </p:blipFill>
        <p:spPr bwMode="auto">
          <a:xfrm>
            <a:off x="860425" y="1073150"/>
            <a:ext cx="6419850" cy="5187950"/>
          </a:xfrm>
          <a:prstGeom prst="rect">
            <a:avLst/>
          </a:prstGeom>
          <a:noFill/>
          <a:ln w="9525">
            <a:noFill/>
            <a:miter lim="800000"/>
            <a:headEnd/>
            <a:tailEnd/>
          </a:ln>
        </p:spPr>
      </p:pic>
      <p:pic>
        <p:nvPicPr>
          <p:cNvPr id="6" name="Picture 6"/>
          <p:cNvPicPr>
            <a:picLocks noChangeAspect="1" noChangeArrowheads="1"/>
          </p:cNvPicPr>
          <p:nvPr/>
        </p:nvPicPr>
        <p:blipFill>
          <a:blip r:embed="rId3"/>
          <a:srcRect/>
          <a:stretch>
            <a:fillRect/>
          </a:stretch>
        </p:blipFill>
        <p:spPr bwMode="auto">
          <a:xfrm flipH="1">
            <a:off x="4321175" y="3970338"/>
            <a:ext cx="3648075" cy="2760662"/>
          </a:xfrm>
          <a:prstGeom prst="rect">
            <a:avLst/>
          </a:prstGeom>
          <a:noFill/>
          <a:ln w="9525">
            <a:solidFill>
              <a:schemeClr val="accent2"/>
            </a:solidFill>
            <a:miter lim="800000"/>
            <a:headEnd/>
            <a:tailEnd/>
          </a:ln>
        </p:spPr>
      </p:pic>
      <p:sp>
        <p:nvSpPr>
          <p:cNvPr id="7" name="Rectangle 7"/>
          <p:cNvSpPr>
            <a:spLocks noChangeArrowheads="1"/>
          </p:cNvSpPr>
          <p:nvPr/>
        </p:nvSpPr>
        <p:spPr bwMode="auto">
          <a:xfrm>
            <a:off x="2276475" y="2894013"/>
            <a:ext cx="823913" cy="519112"/>
          </a:xfrm>
          <a:prstGeom prst="rect">
            <a:avLst/>
          </a:prstGeom>
          <a:noFill/>
          <a:ln w="19050">
            <a:solidFill>
              <a:schemeClr val="bg1"/>
            </a:solidFill>
            <a:miter lim="800000"/>
            <a:headEnd/>
            <a:tailEnd/>
          </a:ln>
        </p:spPr>
        <p:txBody>
          <a:bodyPr wrap="none" anchor="ctr">
            <a:prstTxWarp prst="textNoShape">
              <a:avLst/>
            </a:prstTxWarp>
          </a:bodyPr>
          <a:lstStyle/>
          <a:p>
            <a:endParaRPr lang="ja-JP" altLang="en-US">
              <a:latin typeface="Calibri" pitchFamily="-110" charset="0"/>
            </a:endParaRPr>
          </a:p>
        </p:txBody>
      </p:sp>
      <p:sp>
        <p:nvSpPr>
          <p:cNvPr id="8" name="Line 10"/>
          <p:cNvSpPr>
            <a:spLocks noChangeShapeType="1"/>
          </p:cNvSpPr>
          <p:nvPr/>
        </p:nvSpPr>
        <p:spPr bwMode="auto">
          <a:xfrm>
            <a:off x="4502150" y="4483100"/>
            <a:ext cx="750888" cy="492125"/>
          </a:xfrm>
          <a:prstGeom prst="line">
            <a:avLst/>
          </a:prstGeom>
          <a:noFill/>
          <a:ln w="19050">
            <a:solidFill>
              <a:srgbClr val="0000FF"/>
            </a:solidFill>
            <a:round/>
            <a:headEnd/>
            <a:tailEnd type="triangle" w="med" len="med"/>
          </a:ln>
        </p:spPr>
        <p:txBody>
          <a:bodyPr wrap="none" anchor="ctr">
            <a:prstTxWarp prst="textNoShape">
              <a:avLst/>
            </a:prstTxWarp>
          </a:bodyPr>
          <a:lstStyle/>
          <a:p>
            <a:endParaRPr lang="ja-JP" altLang="en-US"/>
          </a:p>
        </p:txBody>
      </p:sp>
      <p:sp>
        <p:nvSpPr>
          <p:cNvPr id="9" name="Line 11"/>
          <p:cNvSpPr>
            <a:spLocks noChangeShapeType="1"/>
          </p:cNvSpPr>
          <p:nvPr/>
        </p:nvSpPr>
        <p:spPr bwMode="auto">
          <a:xfrm>
            <a:off x="5718175" y="5218113"/>
            <a:ext cx="1652588" cy="947737"/>
          </a:xfrm>
          <a:prstGeom prst="line">
            <a:avLst/>
          </a:prstGeom>
          <a:noFill/>
          <a:ln w="76200" cap="flat" cmpd="sng" algn="ctr">
            <a:solidFill>
              <a:srgbClr val="FF0000"/>
            </a:solidFill>
            <a:prstDash val="solid"/>
            <a:round/>
            <a:headEnd type="none" w="med" len="med"/>
            <a:tailEnd type="triangle" w="med" len="med"/>
          </a:ln>
        </p:spPr>
        <p:txBody>
          <a:bodyPr wrap="none" anchor="ctr">
            <a:prstTxWarp prst="textNoShape">
              <a:avLst/>
            </a:prstTxWarp>
          </a:bodyPr>
          <a:lstStyle/>
          <a:p>
            <a:endParaRPr lang="ja-JP" altLang="en-US">
              <a:solidFill>
                <a:srgbClr val="FF0000"/>
              </a:solidFill>
            </a:endParaRPr>
          </a:p>
        </p:txBody>
      </p:sp>
      <p:sp>
        <p:nvSpPr>
          <p:cNvPr id="10" name="Text Box 12"/>
          <p:cNvSpPr txBox="1">
            <a:spLocks noChangeArrowheads="1"/>
          </p:cNvSpPr>
          <p:nvPr/>
        </p:nvSpPr>
        <p:spPr bwMode="auto">
          <a:xfrm rot="21272574">
            <a:off x="158731" y="3235671"/>
            <a:ext cx="596938" cy="707886"/>
          </a:xfrm>
          <a:prstGeom prst="rect">
            <a:avLst/>
          </a:prstGeom>
          <a:noFill/>
          <a:ln w="9525">
            <a:noFill/>
            <a:miter lim="800000"/>
            <a:headEnd/>
            <a:tailEnd/>
          </a:ln>
        </p:spPr>
        <p:txBody>
          <a:bodyPr wrap="none">
            <a:prstTxWarp prst="textNoShape">
              <a:avLst/>
            </a:prstTxWarp>
            <a:spAutoFit/>
          </a:bodyPr>
          <a:lstStyle/>
          <a:p>
            <a:r>
              <a:rPr lang="en-US" altLang="ja-JP" sz="4000" dirty="0" err="1" smtClean="0">
                <a:solidFill>
                  <a:srgbClr val="0000FF"/>
                </a:solidFill>
                <a:latin typeface="Calibri" pitchFamily="-110" charset="0"/>
              </a:rPr>
              <a:t>e</a:t>
            </a:r>
            <a:r>
              <a:rPr lang="en-US" altLang="ja-JP" sz="4000" dirty="0" smtClean="0">
                <a:solidFill>
                  <a:srgbClr val="0000FF"/>
                </a:solidFill>
                <a:latin typeface="Calibri" pitchFamily="-110" charset="0"/>
              </a:rPr>
              <a:t>-</a:t>
            </a:r>
            <a:endParaRPr lang="ja-JP" altLang="en-US" sz="4000" dirty="0">
              <a:solidFill>
                <a:srgbClr val="0000FF"/>
              </a:solidFill>
              <a:latin typeface="Calibri" pitchFamily="-110" charset="0"/>
            </a:endParaRPr>
          </a:p>
        </p:txBody>
      </p:sp>
      <p:sp>
        <p:nvSpPr>
          <p:cNvPr id="11" name="Text Box 13"/>
          <p:cNvSpPr txBox="1">
            <a:spLocks noChangeArrowheads="1"/>
          </p:cNvSpPr>
          <p:nvPr/>
        </p:nvSpPr>
        <p:spPr bwMode="auto">
          <a:xfrm rot="2028777">
            <a:off x="4290035" y="4152255"/>
            <a:ext cx="1221158" cy="461665"/>
          </a:xfrm>
          <a:prstGeom prst="rect">
            <a:avLst/>
          </a:prstGeom>
          <a:solidFill>
            <a:schemeClr val="accent2"/>
          </a:solidFill>
          <a:ln w="9525">
            <a:solidFill>
              <a:srgbClr val="0000FF"/>
            </a:solidFill>
            <a:miter lim="800000"/>
            <a:headEnd/>
            <a:tailEnd/>
          </a:ln>
        </p:spPr>
        <p:txBody>
          <a:bodyPr wrap="none">
            <a:prstTxWarp prst="textNoShape">
              <a:avLst/>
            </a:prstTxWarp>
            <a:spAutoFit/>
          </a:bodyPr>
          <a:lstStyle/>
          <a:p>
            <a:r>
              <a:rPr lang="en-US" altLang="ja-JP" sz="2400" dirty="0" smtClean="0">
                <a:solidFill>
                  <a:srgbClr val="0000FF"/>
                </a:solidFill>
                <a:latin typeface="Calibri" pitchFamily="-110" charset="0"/>
              </a:rPr>
              <a:t>electron</a:t>
            </a:r>
            <a:endParaRPr lang="ja-JP" altLang="en-US" sz="2400" dirty="0">
              <a:solidFill>
                <a:srgbClr val="0000FF"/>
              </a:solidFill>
              <a:latin typeface="Calibri" pitchFamily="-110" charset="0"/>
            </a:endParaRPr>
          </a:p>
        </p:txBody>
      </p:sp>
      <p:sp>
        <p:nvSpPr>
          <p:cNvPr id="12" name="Text Box 14"/>
          <p:cNvSpPr txBox="1">
            <a:spLocks noChangeArrowheads="1"/>
          </p:cNvSpPr>
          <p:nvPr/>
        </p:nvSpPr>
        <p:spPr bwMode="auto">
          <a:xfrm rot="2028777">
            <a:off x="7354689" y="5591736"/>
            <a:ext cx="1229123" cy="461665"/>
          </a:xfrm>
          <a:prstGeom prst="rect">
            <a:avLst/>
          </a:prstGeom>
          <a:solidFill>
            <a:schemeClr val="bg2"/>
          </a:solidFill>
          <a:ln w="3175" cap="flat" cmpd="sng" algn="ctr">
            <a:solidFill>
              <a:srgbClr val="FF0000"/>
            </a:solidFill>
            <a:prstDash val="solid"/>
            <a:miter lim="800000"/>
            <a:headEnd type="none" w="med" len="med"/>
            <a:tailEnd type="none" w="med" len="med"/>
          </a:ln>
        </p:spPr>
        <p:txBody>
          <a:bodyPr wrap="none">
            <a:prstTxWarp prst="textNoShape">
              <a:avLst/>
            </a:prstTxWarp>
            <a:spAutoFit/>
          </a:bodyPr>
          <a:lstStyle/>
          <a:p>
            <a:r>
              <a:rPr lang="en-US" altLang="ja-JP" sz="2400" dirty="0" smtClean="0">
                <a:solidFill>
                  <a:srgbClr val="FF0000"/>
                </a:solidFill>
                <a:latin typeface="Calibri" pitchFamily="-110" charset="0"/>
              </a:rPr>
              <a:t>positron</a:t>
            </a:r>
            <a:endParaRPr lang="ja-JP" altLang="en-US" sz="2400" dirty="0">
              <a:solidFill>
                <a:srgbClr val="FF0000"/>
              </a:solidFill>
              <a:latin typeface="Calibri" pitchFamily="-110" charset="0"/>
            </a:endParaRPr>
          </a:p>
        </p:txBody>
      </p:sp>
      <p:sp>
        <p:nvSpPr>
          <p:cNvPr id="13" name="Line 16"/>
          <p:cNvSpPr>
            <a:spLocks noChangeShapeType="1"/>
          </p:cNvSpPr>
          <p:nvPr/>
        </p:nvSpPr>
        <p:spPr bwMode="auto">
          <a:xfrm>
            <a:off x="2276475" y="3413125"/>
            <a:ext cx="2044700" cy="3317875"/>
          </a:xfrm>
          <a:prstGeom prst="line">
            <a:avLst/>
          </a:prstGeom>
          <a:noFill/>
          <a:ln w="9525">
            <a:solidFill>
              <a:srgbClr val="FFFFFF"/>
            </a:solidFill>
            <a:round/>
            <a:headEnd/>
            <a:tailEnd/>
          </a:ln>
        </p:spPr>
        <p:txBody>
          <a:bodyPr wrap="none" anchor="ctr">
            <a:prstTxWarp prst="textNoShape">
              <a:avLst/>
            </a:prstTxWarp>
          </a:bodyPr>
          <a:lstStyle/>
          <a:p>
            <a:endParaRPr lang="ja-JP" altLang="en-US"/>
          </a:p>
        </p:txBody>
      </p:sp>
      <p:sp>
        <p:nvSpPr>
          <p:cNvPr id="14" name="Line 17"/>
          <p:cNvSpPr>
            <a:spLocks noChangeShapeType="1"/>
          </p:cNvSpPr>
          <p:nvPr/>
        </p:nvSpPr>
        <p:spPr bwMode="auto">
          <a:xfrm>
            <a:off x="3100388" y="2894013"/>
            <a:ext cx="4868862" cy="1076325"/>
          </a:xfrm>
          <a:prstGeom prst="line">
            <a:avLst/>
          </a:prstGeom>
          <a:noFill/>
          <a:ln w="9525">
            <a:solidFill>
              <a:srgbClr val="FFFFFF"/>
            </a:solidFill>
            <a:round/>
            <a:headEnd/>
            <a:tailEnd/>
          </a:ln>
        </p:spPr>
        <p:txBody>
          <a:bodyPr wrap="none" anchor="ctr">
            <a:prstTxWarp prst="textNoShape">
              <a:avLst/>
            </a:prstTxWarp>
          </a:bodyPr>
          <a:lstStyle/>
          <a:p>
            <a:endParaRPr lang="ja-JP" altLang="en-US"/>
          </a:p>
        </p:txBody>
      </p:sp>
      <p:pic>
        <p:nvPicPr>
          <p:cNvPr id="15" name="Picture 17" descr="ringanimation2S"/>
          <p:cNvPicPr>
            <a:picLocks noChangeAspect="1" noChangeArrowheads="1"/>
          </p:cNvPicPr>
          <p:nvPr/>
        </p:nvPicPr>
        <p:blipFill>
          <a:blip r:embed="rId4"/>
          <a:srcRect/>
          <a:stretch>
            <a:fillRect/>
          </a:stretch>
        </p:blipFill>
        <p:spPr bwMode="auto">
          <a:xfrm>
            <a:off x="7280275" y="1303338"/>
            <a:ext cx="1800225" cy="2152650"/>
          </a:xfrm>
          <a:prstGeom prst="rect">
            <a:avLst/>
          </a:prstGeom>
          <a:noFill/>
          <a:ln w="9525">
            <a:noFill/>
            <a:miter lim="800000"/>
            <a:headEnd/>
            <a:tailEnd/>
          </a:ln>
        </p:spPr>
      </p:pic>
      <p:sp>
        <p:nvSpPr>
          <p:cNvPr id="16" name="Oval 18"/>
          <p:cNvSpPr>
            <a:spLocks noChangeArrowheads="1"/>
          </p:cNvSpPr>
          <p:nvPr/>
        </p:nvSpPr>
        <p:spPr bwMode="auto">
          <a:xfrm>
            <a:off x="8177213" y="2732088"/>
            <a:ext cx="303212" cy="303212"/>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
        <p:nvSpPr>
          <p:cNvPr id="17" name="テキスト ボックス 16"/>
          <p:cNvSpPr txBox="1"/>
          <p:nvPr/>
        </p:nvSpPr>
        <p:spPr>
          <a:xfrm>
            <a:off x="860425" y="1143000"/>
            <a:ext cx="5676900" cy="461665"/>
          </a:xfrm>
          <a:prstGeom prst="rect">
            <a:avLst/>
          </a:prstGeom>
          <a:noFill/>
        </p:spPr>
        <p:txBody>
          <a:bodyPr wrap="square" rtlCol="0">
            <a:spAutoFit/>
          </a:bodyPr>
          <a:lstStyle/>
          <a:p>
            <a:r>
              <a:rPr kumimoji="1" lang="en-US" altLang="ja-JP" sz="2400" dirty="0" smtClean="0">
                <a:solidFill>
                  <a:schemeClr val="bg1"/>
                </a:solidFill>
              </a:rPr>
              <a:t>Positron production </a:t>
            </a:r>
            <a:r>
              <a:rPr lang="en-US" altLang="ja-JP" sz="2400" dirty="0" smtClean="0">
                <a:solidFill>
                  <a:schemeClr val="bg1"/>
                </a:solidFill>
              </a:rPr>
              <a:t>on tungsten target</a:t>
            </a:r>
            <a:endParaRPr kumimoji="1" lang="ja-JP" altLang="en-US" sz="2400" dirty="0">
              <a:solidFill>
                <a:schemeClr val="bg1"/>
              </a:solidFill>
            </a:endParaRPr>
          </a:p>
        </p:txBody>
      </p:sp>
      <p:pic>
        <p:nvPicPr>
          <p:cNvPr id="18" name="図 18"/>
          <p:cNvPicPr>
            <a:picLocks noChangeAspect="1"/>
          </p:cNvPicPr>
          <p:nvPr/>
        </p:nvPicPr>
        <p:blipFill>
          <a:blip r:embed="rId5"/>
          <a:srcRect/>
          <a:stretch>
            <a:fillRect/>
          </a:stretch>
        </p:blipFill>
        <p:spPr bwMode="auto">
          <a:xfrm>
            <a:off x="0" y="5430103"/>
            <a:ext cx="3251200" cy="1377950"/>
          </a:xfrm>
          <a:prstGeom prst="rect">
            <a:avLst/>
          </a:prstGeom>
          <a:noFill/>
          <a:ln w="9525">
            <a:noFill/>
            <a:miter lim="800000"/>
            <a:headEnd/>
            <a:tailEnd/>
          </a:ln>
        </p:spPr>
      </p:pic>
      <p:cxnSp>
        <p:nvCxnSpPr>
          <p:cNvPr id="20" name="直線矢印コネクタ 19"/>
          <p:cNvCxnSpPr/>
          <p:nvPr/>
        </p:nvCxnSpPr>
        <p:spPr>
          <a:xfrm>
            <a:off x="680400" y="3413125"/>
            <a:ext cx="1416050" cy="1588"/>
          </a:xfrm>
          <a:prstGeom prst="straightConnector1">
            <a:avLst/>
          </a:prstGeom>
          <a:ln w="57150" cap="flat" cmpd="sng" algn="ctr">
            <a:solidFill>
              <a:srgbClr val="0000FF"/>
            </a:solidFill>
            <a:prstDash val="solid"/>
            <a:round/>
            <a:headEnd type="none" w="med" len="med"/>
            <a:tailEnd type="arrow" w="med" len="med"/>
          </a:ln>
          <a:scene3d>
            <a:camera prst="orthographicFront">
              <a:rot lat="0" lon="0" rev="360000"/>
            </a:camera>
            <a:lightRig rig="threePt" dir="t"/>
          </a:scene3d>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4" name="Picture 11" descr="ringanimation2S"/>
          <p:cNvPicPr>
            <a:picLocks noChangeAspect="1" noChangeArrowheads="1"/>
          </p:cNvPicPr>
          <p:nvPr/>
        </p:nvPicPr>
        <p:blipFill>
          <a:blip r:embed="rId2"/>
          <a:srcRect/>
          <a:stretch>
            <a:fillRect/>
          </a:stretch>
        </p:blipFill>
        <p:spPr bwMode="auto">
          <a:xfrm>
            <a:off x="7343775" y="1262063"/>
            <a:ext cx="1800225" cy="2152650"/>
          </a:xfrm>
          <a:prstGeom prst="rect">
            <a:avLst/>
          </a:prstGeom>
          <a:noFill/>
          <a:ln w="9525">
            <a:noFill/>
            <a:miter lim="800000"/>
            <a:headEnd/>
            <a:tailEnd/>
          </a:ln>
        </p:spPr>
      </p:pic>
      <p:pic>
        <p:nvPicPr>
          <p:cNvPr id="6" name="Picture 4" descr="Linac-SY3"/>
          <p:cNvPicPr>
            <a:picLocks noChangeAspect="1" noChangeArrowheads="1"/>
          </p:cNvPicPr>
          <p:nvPr/>
        </p:nvPicPr>
        <p:blipFill>
          <a:blip r:embed="rId3"/>
          <a:srcRect/>
          <a:stretch>
            <a:fillRect/>
          </a:stretch>
        </p:blipFill>
        <p:spPr>
          <a:xfrm>
            <a:off x="4500563" y="3609975"/>
            <a:ext cx="4500562" cy="2987675"/>
          </a:xfrm>
          <a:prstGeom prst="rect">
            <a:avLst/>
          </a:prstGeom>
        </p:spPr>
      </p:pic>
      <p:pic>
        <p:nvPicPr>
          <p:cNvPr id="7" name="Picture 8" descr="IMG_0006"/>
          <p:cNvPicPr>
            <a:picLocks noChangeAspect="1" noChangeArrowheads="1"/>
          </p:cNvPicPr>
          <p:nvPr/>
        </p:nvPicPr>
        <p:blipFill>
          <a:blip r:embed="rId4"/>
          <a:srcRect/>
          <a:stretch>
            <a:fillRect/>
          </a:stretch>
        </p:blipFill>
        <p:spPr>
          <a:xfrm>
            <a:off x="106363" y="1504950"/>
            <a:ext cx="4346575" cy="3260725"/>
          </a:xfrm>
          <a:prstGeom prst="rect">
            <a:avLst/>
          </a:prstGeom>
        </p:spPr>
      </p:pic>
      <p:sp>
        <p:nvSpPr>
          <p:cNvPr id="8" name="Text Box 9"/>
          <p:cNvSpPr txBox="1">
            <a:spLocks noChangeArrowheads="1"/>
          </p:cNvSpPr>
          <p:nvPr/>
        </p:nvSpPr>
        <p:spPr bwMode="auto">
          <a:xfrm>
            <a:off x="4464050" y="1841500"/>
            <a:ext cx="3057525" cy="1569660"/>
          </a:xfrm>
          <a:prstGeom prst="rect">
            <a:avLst/>
          </a:prstGeom>
          <a:noFill/>
          <a:ln w="9525">
            <a:noFill/>
            <a:miter lim="800000"/>
            <a:headEnd/>
            <a:tailEnd/>
          </a:ln>
        </p:spPr>
        <p:txBody>
          <a:bodyPr>
            <a:prstTxWarp prst="textNoShape">
              <a:avLst/>
            </a:prstTxWarp>
            <a:spAutoFit/>
          </a:bodyPr>
          <a:lstStyle/>
          <a:p>
            <a:r>
              <a:rPr lang="en-US" altLang="ja-JP" sz="2400" dirty="0" smtClean="0">
                <a:latin typeface="Calibri" pitchFamily="-110" charset="0"/>
              </a:rPr>
              <a:t>500 m linear accelerating section</a:t>
            </a:r>
          </a:p>
          <a:p>
            <a:r>
              <a:rPr lang="en-US" altLang="ja-JP" sz="2400" dirty="0" smtClean="0">
                <a:latin typeface="Calibri" pitchFamily="-110" charset="0"/>
              </a:rPr>
              <a:t>(LINAC).</a:t>
            </a:r>
          </a:p>
          <a:p>
            <a:r>
              <a:rPr lang="en-US" altLang="ja-JP" sz="2400" dirty="0" smtClean="0">
                <a:latin typeface="Calibri" pitchFamily="-110" charset="0"/>
              </a:rPr>
              <a:t>Bicycle is handy.</a:t>
            </a:r>
            <a:endParaRPr lang="ja-JP" altLang="en-US" sz="2400" dirty="0">
              <a:latin typeface="Calibri" pitchFamily="-110" charset="0"/>
            </a:endParaRPr>
          </a:p>
        </p:txBody>
      </p:sp>
      <p:sp>
        <p:nvSpPr>
          <p:cNvPr id="12" name="Oval 12"/>
          <p:cNvSpPr>
            <a:spLocks noChangeArrowheads="1"/>
          </p:cNvSpPr>
          <p:nvPr/>
        </p:nvSpPr>
        <p:spPr bwMode="auto">
          <a:xfrm rot="19968721">
            <a:off x="7970838" y="2384425"/>
            <a:ext cx="358775" cy="287338"/>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
        <p:nvSpPr>
          <p:cNvPr id="13" name="正方形/長方形 12"/>
          <p:cNvSpPr/>
          <p:nvPr/>
        </p:nvSpPr>
        <p:spPr>
          <a:xfrm>
            <a:off x="117475" y="4965699"/>
            <a:ext cx="4346575" cy="1015663"/>
          </a:xfrm>
          <a:prstGeom prst="rect">
            <a:avLst/>
          </a:prstGeom>
        </p:spPr>
        <p:txBody>
          <a:bodyPr wrap="square">
            <a:spAutoFit/>
          </a:bodyPr>
          <a:lstStyle/>
          <a:p>
            <a:r>
              <a:rPr lang="en-US" altLang="ja-JP" sz="2000" dirty="0" smtClean="0">
                <a:latin typeface="Calibri" pitchFamily="-110" charset="0"/>
              </a:rPr>
              <a:t>Electrons and positrons are accelerated to the target  energy and transferred to many beam lines.</a:t>
            </a:r>
            <a:endParaRPr lang="ja-JP" altLang="en-US" sz="2000" dirty="0" smtClean="0">
              <a:latin typeface="Calibri" pitchFamily="-110"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4" name="Picture 9" descr="IMG_0014"/>
          <p:cNvPicPr>
            <a:picLocks noChangeAspect="1" noChangeArrowheads="1"/>
          </p:cNvPicPr>
          <p:nvPr/>
        </p:nvPicPr>
        <p:blipFill>
          <a:blip r:embed="rId2"/>
          <a:srcRect/>
          <a:stretch>
            <a:fillRect/>
          </a:stretch>
        </p:blipFill>
        <p:spPr>
          <a:xfrm>
            <a:off x="585786" y="1234800"/>
            <a:ext cx="3325813" cy="2494049"/>
          </a:xfrm>
          <a:prstGeom prst="rect">
            <a:avLst/>
          </a:prstGeom>
        </p:spPr>
      </p:pic>
      <p:pic>
        <p:nvPicPr>
          <p:cNvPr id="7" name="Picture 15" descr="IMG_0019"/>
          <p:cNvPicPr>
            <a:picLocks noChangeAspect="1" noChangeArrowheads="1"/>
          </p:cNvPicPr>
          <p:nvPr/>
        </p:nvPicPr>
        <p:blipFill>
          <a:blip r:embed="rId3"/>
          <a:srcRect/>
          <a:stretch>
            <a:fillRect/>
          </a:stretch>
        </p:blipFill>
        <p:spPr bwMode="auto">
          <a:xfrm>
            <a:off x="585786" y="3740167"/>
            <a:ext cx="3325813" cy="2494032"/>
          </a:xfrm>
          <a:prstGeom prst="rect">
            <a:avLst/>
          </a:prstGeom>
          <a:noFill/>
          <a:ln w="9525">
            <a:noFill/>
            <a:miter lim="800000"/>
            <a:headEnd/>
            <a:tailEnd/>
          </a:ln>
        </p:spPr>
      </p:pic>
      <p:pic>
        <p:nvPicPr>
          <p:cNvPr id="9" name="Picture 9" descr="ringanimation2S"/>
          <p:cNvPicPr>
            <a:picLocks noChangeAspect="1" noChangeArrowheads="1"/>
          </p:cNvPicPr>
          <p:nvPr/>
        </p:nvPicPr>
        <p:blipFill>
          <a:blip r:embed="rId4"/>
          <a:srcRect/>
          <a:stretch>
            <a:fillRect/>
          </a:stretch>
        </p:blipFill>
        <p:spPr bwMode="auto">
          <a:xfrm>
            <a:off x="7096125" y="4203700"/>
            <a:ext cx="1800225" cy="2152650"/>
          </a:xfrm>
          <a:prstGeom prst="rect">
            <a:avLst/>
          </a:prstGeom>
          <a:noFill/>
          <a:ln w="9525">
            <a:noFill/>
            <a:miter lim="800000"/>
            <a:headEnd/>
            <a:tailEnd/>
          </a:ln>
        </p:spPr>
      </p:pic>
      <p:sp>
        <p:nvSpPr>
          <p:cNvPr id="10" name="Oval 10"/>
          <p:cNvSpPr>
            <a:spLocks noChangeArrowheads="1"/>
          </p:cNvSpPr>
          <p:nvPr/>
        </p:nvSpPr>
        <p:spPr bwMode="auto">
          <a:xfrm>
            <a:off x="7426325" y="4797425"/>
            <a:ext cx="738188" cy="576263"/>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cxnSp>
        <p:nvCxnSpPr>
          <p:cNvPr id="12" name="直線矢印コネクタ 11"/>
          <p:cNvCxnSpPr/>
          <p:nvPr/>
        </p:nvCxnSpPr>
        <p:spPr>
          <a:xfrm rot="10800000" flipV="1">
            <a:off x="585786" y="4797424"/>
            <a:ext cx="1103314" cy="206375"/>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rot="9600000" flipV="1">
            <a:off x="738187" y="5635625"/>
            <a:ext cx="1103314" cy="206375"/>
          </a:xfrm>
          <a:prstGeom prst="straightConnector1">
            <a:avLst/>
          </a:prstGeom>
          <a:ln w="5715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6" name="Picture 14" descr="IMG_0016"/>
          <p:cNvPicPr>
            <a:picLocks noChangeAspect="1" noChangeArrowheads="1"/>
          </p:cNvPicPr>
          <p:nvPr/>
        </p:nvPicPr>
        <p:blipFill>
          <a:blip r:embed="rId5"/>
          <a:srcRect/>
          <a:stretch>
            <a:fillRect/>
          </a:stretch>
        </p:blipFill>
        <p:spPr>
          <a:xfrm>
            <a:off x="4062413" y="1234800"/>
            <a:ext cx="4102100" cy="3076575"/>
          </a:xfrm>
          <a:prstGeom prst="rect">
            <a:avLst/>
          </a:prstGeom>
        </p:spPr>
      </p:pic>
      <p:sp>
        <p:nvSpPr>
          <p:cNvPr id="14" name="テキスト ボックス 13"/>
          <p:cNvSpPr txBox="1"/>
          <p:nvPr/>
        </p:nvSpPr>
        <p:spPr>
          <a:xfrm>
            <a:off x="4035854" y="4529840"/>
            <a:ext cx="3609546" cy="1477328"/>
          </a:xfrm>
          <a:prstGeom prst="rect">
            <a:avLst/>
          </a:prstGeom>
          <a:noFill/>
        </p:spPr>
        <p:txBody>
          <a:bodyPr wrap="square" rtlCol="0">
            <a:spAutoFit/>
          </a:bodyPr>
          <a:lstStyle/>
          <a:p>
            <a:r>
              <a:rPr kumimoji="1" lang="en-US" altLang="ja-JP" dirty="0" smtClean="0"/>
              <a:t>Beam Transport Line</a:t>
            </a:r>
          </a:p>
          <a:p>
            <a:r>
              <a:rPr lang="en-US" altLang="ja-JP" dirty="0" smtClean="0"/>
              <a:t>From the LINAC to Main Ring,</a:t>
            </a:r>
            <a:endParaRPr kumimoji="1" lang="en-US" altLang="ja-JP" dirty="0" smtClean="0"/>
          </a:p>
          <a:p>
            <a:r>
              <a:rPr kumimoji="1" lang="en-US" altLang="ja-JP" dirty="0" smtClean="0"/>
              <a:t>From 5 m below G.L. to</a:t>
            </a:r>
          </a:p>
          <a:p>
            <a:r>
              <a:rPr lang="en-US" altLang="ja-JP" dirty="0" smtClean="0"/>
              <a:t>11m G.L., going </a:t>
            </a:r>
            <a:r>
              <a:rPr kumimoji="1" lang="en-US" altLang="ja-JP" dirty="0" smtClean="0"/>
              <a:t>down, down, down.</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9" name="Picture 2"/>
          <p:cNvPicPr>
            <a:picLocks noChangeAspect="1" noChangeArrowheads="1"/>
          </p:cNvPicPr>
          <p:nvPr/>
        </p:nvPicPr>
        <p:blipFill>
          <a:blip r:embed="rId2"/>
          <a:srcRect/>
          <a:stretch>
            <a:fillRect/>
          </a:stretch>
        </p:blipFill>
        <p:spPr bwMode="auto">
          <a:xfrm>
            <a:off x="887413" y="1203325"/>
            <a:ext cx="7200900" cy="4933950"/>
          </a:xfrm>
          <a:prstGeom prst="rect">
            <a:avLst/>
          </a:prstGeom>
          <a:noFill/>
          <a:ln w="9525">
            <a:noFill/>
            <a:miter lim="800000"/>
            <a:headEnd/>
            <a:tailEnd/>
          </a:ln>
        </p:spPr>
      </p:pic>
      <p:sp>
        <p:nvSpPr>
          <p:cNvPr id="10" name="Line 7"/>
          <p:cNvSpPr>
            <a:spLocks noChangeShapeType="1"/>
          </p:cNvSpPr>
          <p:nvPr/>
        </p:nvSpPr>
        <p:spPr bwMode="auto">
          <a:xfrm flipV="1">
            <a:off x="5387975" y="3430588"/>
            <a:ext cx="28575" cy="1169987"/>
          </a:xfrm>
          <a:prstGeom prst="line">
            <a:avLst/>
          </a:prstGeom>
          <a:noFill/>
          <a:ln w="57150" cap="flat" cmpd="sng" algn="ctr">
            <a:solidFill>
              <a:srgbClr val="0000FF"/>
            </a:solidFill>
            <a:prstDash val="solid"/>
            <a:round/>
            <a:headEnd type="none" w="med" len="med"/>
            <a:tailEnd type="triangle" w="med" len="med"/>
          </a:ln>
        </p:spPr>
        <p:txBody>
          <a:bodyPr wrap="none" anchor="ctr">
            <a:prstTxWarp prst="textNoShape">
              <a:avLst/>
            </a:prstTxWarp>
          </a:bodyPr>
          <a:lstStyle/>
          <a:p>
            <a:endParaRPr lang="ja-JP" altLang="en-US"/>
          </a:p>
        </p:txBody>
      </p:sp>
      <p:sp>
        <p:nvSpPr>
          <p:cNvPr id="11" name="Line 8"/>
          <p:cNvSpPr>
            <a:spLocks noChangeShapeType="1"/>
          </p:cNvSpPr>
          <p:nvPr/>
        </p:nvSpPr>
        <p:spPr bwMode="auto">
          <a:xfrm flipH="1">
            <a:off x="3221038" y="3228975"/>
            <a:ext cx="930275" cy="1106488"/>
          </a:xfrm>
          <a:prstGeom prst="line">
            <a:avLst/>
          </a:prstGeom>
          <a:noFill/>
          <a:ln w="57150" cap="flat" cmpd="sng" algn="ctr">
            <a:solidFill>
              <a:srgbClr val="FF0000"/>
            </a:solidFill>
            <a:prstDash val="solid"/>
            <a:round/>
            <a:headEnd type="none" w="med" len="med"/>
            <a:tailEnd type="stealth" w="lg" len="lg"/>
          </a:ln>
        </p:spPr>
        <p:txBody>
          <a:bodyPr wrap="none" anchor="ctr">
            <a:prstTxWarp prst="textNoShape">
              <a:avLst/>
            </a:prstTxWarp>
          </a:bodyPr>
          <a:lstStyle/>
          <a:p>
            <a:endParaRPr lang="ja-JP" altLang="en-US"/>
          </a:p>
        </p:txBody>
      </p:sp>
      <p:sp>
        <p:nvSpPr>
          <p:cNvPr id="12" name="Text Box 9"/>
          <p:cNvSpPr txBox="1">
            <a:spLocks noChangeArrowheads="1"/>
          </p:cNvSpPr>
          <p:nvPr/>
        </p:nvSpPr>
        <p:spPr bwMode="auto">
          <a:xfrm>
            <a:off x="5168900" y="4621213"/>
            <a:ext cx="977900" cy="461665"/>
          </a:xfrm>
          <a:prstGeom prst="rect">
            <a:avLst/>
          </a:prstGeom>
          <a:solidFill>
            <a:srgbClr val="FFFFFF"/>
          </a:solidFill>
          <a:ln w="9525">
            <a:noFill/>
            <a:miter lim="800000"/>
            <a:headEnd/>
            <a:tailEnd/>
          </a:ln>
        </p:spPr>
        <p:txBody>
          <a:bodyPr wrap="square">
            <a:prstTxWarp prst="textNoShape">
              <a:avLst/>
            </a:prstTxWarp>
            <a:spAutoFit/>
          </a:bodyPr>
          <a:lstStyle/>
          <a:p>
            <a:r>
              <a:rPr lang="en-US" altLang="ja-JP" sz="2400" dirty="0" smtClean="0">
                <a:solidFill>
                  <a:srgbClr val="0000FF"/>
                </a:solidFill>
                <a:latin typeface="Calibri" pitchFamily="-110" charset="0"/>
              </a:rPr>
              <a:t>HER </a:t>
            </a:r>
            <a:r>
              <a:rPr lang="en-US" altLang="ja-JP" sz="2400" dirty="0" err="1" smtClean="0">
                <a:solidFill>
                  <a:srgbClr val="0000FF"/>
                </a:solidFill>
                <a:latin typeface="Calibri" pitchFamily="-110" charset="0"/>
              </a:rPr>
              <a:t>e</a:t>
            </a:r>
            <a:r>
              <a:rPr lang="en-US" altLang="ja-JP" sz="2400" baseline="30000" dirty="0" smtClean="0">
                <a:solidFill>
                  <a:srgbClr val="0000FF"/>
                </a:solidFill>
                <a:latin typeface="Calibri" pitchFamily="-110" charset="0"/>
              </a:rPr>
              <a:t>-</a:t>
            </a:r>
            <a:endParaRPr lang="en-US" altLang="ja-JP" sz="2400" dirty="0">
              <a:solidFill>
                <a:srgbClr val="0000FF"/>
              </a:solidFill>
              <a:latin typeface="Calibri" pitchFamily="-110" charset="0"/>
            </a:endParaRPr>
          </a:p>
        </p:txBody>
      </p:sp>
      <p:sp>
        <p:nvSpPr>
          <p:cNvPr id="13" name="Text Box 10"/>
          <p:cNvSpPr txBox="1">
            <a:spLocks noChangeArrowheads="1"/>
          </p:cNvSpPr>
          <p:nvPr/>
        </p:nvSpPr>
        <p:spPr bwMode="auto">
          <a:xfrm>
            <a:off x="2511425" y="4313238"/>
            <a:ext cx="1006475" cy="461665"/>
          </a:xfrm>
          <a:prstGeom prst="rect">
            <a:avLst/>
          </a:prstGeom>
          <a:solidFill>
            <a:srgbClr val="FFFFFF"/>
          </a:solidFill>
          <a:ln w="9525">
            <a:noFill/>
            <a:miter lim="800000"/>
            <a:headEnd/>
            <a:tailEnd/>
          </a:ln>
        </p:spPr>
        <p:txBody>
          <a:bodyPr wrap="square">
            <a:prstTxWarp prst="textNoShape">
              <a:avLst/>
            </a:prstTxWarp>
            <a:spAutoFit/>
          </a:bodyPr>
          <a:lstStyle/>
          <a:p>
            <a:r>
              <a:rPr lang="en-US" altLang="ja-JP" sz="2400" dirty="0" smtClean="0">
                <a:solidFill>
                  <a:srgbClr val="FF0000"/>
                </a:solidFill>
                <a:latin typeface="Calibri" pitchFamily="-110" charset="0"/>
              </a:rPr>
              <a:t>LER </a:t>
            </a:r>
            <a:r>
              <a:rPr lang="en-US" altLang="ja-JP" sz="2400" dirty="0" err="1" smtClean="0">
                <a:solidFill>
                  <a:srgbClr val="FF0000"/>
                </a:solidFill>
                <a:latin typeface="Calibri" pitchFamily="-110" charset="0"/>
              </a:rPr>
              <a:t>e</a:t>
            </a:r>
            <a:r>
              <a:rPr lang="en-US" altLang="ja-JP" sz="2400" baseline="30000" dirty="0" smtClean="0">
                <a:solidFill>
                  <a:srgbClr val="FF0000"/>
                </a:solidFill>
                <a:latin typeface="Calibri" pitchFamily="-110" charset="0"/>
              </a:rPr>
              <a:t>+</a:t>
            </a:r>
            <a:endParaRPr lang="en-US" altLang="ja-JP" sz="2400" dirty="0">
              <a:solidFill>
                <a:srgbClr val="FF0000"/>
              </a:solidFill>
              <a:latin typeface="Calibri" pitchFamily="-110" charset="0"/>
            </a:endParaRPr>
          </a:p>
        </p:txBody>
      </p:sp>
      <p:pic>
        <p:nvPicPr>
          <p:cNvPr id="14" name="Picture 11" descr="ringanimation2S"/>
          <p:cNvPicPr>
            <a:picLocks noChangeAspect="1" noChangeArrowheads="1"/>
          </p:cNvPicPr>
          <p:nvPr/>
        </p:nvPicPr>
        <p:blipFill>
          <a:blip r:embed="rId3"/>
          <a:srcRect/>
          <a:stretch>
            <a:fillRect/>
          </a:stretch>
        </p:blipFill>
        <p:spPr bwMode="auto">
          <a:xfrm>
            <a:off x="7142163" y="1123950"/>
            <a:ext cx="1800225" cy="2152650"/>
          </a:xfrm>
          <a:prstGeom prst="rect">
            <a:avLst/>
          </a:prstGeom>
          <a:noFill/>
          <a:ln w="9525">
            <a:noFill/>
            <a:miter lim="800000"/>
            <a:headEnd/>
            <a:tailEnd/>
          </a:ln>
        </p:spPr>
      </p:pic>
      <p:sp>
        <p:nvSpPr>
          <p:cNvPr id="15" name="Oval 12"/>
          <p:cNvSpPr>
            <a:spLocks noChangeArrowheads="1"/>
          </p:cNvSpPr>
          <p:nvPr/>
        </p:nvSpPr>
        <p:spPr bwMode="auto">
          <a:xfrm>
            <a:off x="7316788" y="1847850"/>
            <a:ext cx="303212" cy="303213"/>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
        <p:nvSpPr>
          <p:cNvPr id="16" name="テキスト ボックス 15"/>
          <p:cNvSpPr txBox="1"/>
          <p:nvPr/>
        </p:nvSpPr>
        <p:spPr>
          <a:xfrm>
            <a:off x="887413" y="5429389"/>
            <a:ext cx="7112845" cy="707886"/>
          </a:xfrm>
          <a:prstGeom prst="rect">
            <a:avLst/>
          </a:prstGeom>
          <a:noFill/>
        </p:spPr>
        <p:txBody>
          <a:bodyPr wrap="none" rtlCol="0">
            <a:spAutoFit/>
          </a:bodyPr>
          <a:lstStyle/>
          <a:p>
            <a:r>
              <a:rPr kumimoji="1" lang="en-US" altLang="ja-JP" sz="2000" dirty="0" smtClean="0">
                <a:solidFill>
                  <a:schemeClr val="bg1"/>
                </a:solidFill>
              </a:rPr>
              <a:t>From Beam Transport Line to the Main Ring.</a:t>
            </a:r>
          </a:p>
          <a:p>
            <a:r>
              <a:rPr lang="en-US" altLang="ja-JP" sz="2000" dirty="0" smtClean="0">
                <a:solidFill>
                  <a:schemeClr val="bg1"/>
                </a:solidFill>
              </a:rPr>
              <a:t>Electrons are being injected into the electron ring here.</a:t>
            </a:r>
            <a:endParaRPr kumimoji="1" lang="ja-JP" altLang="en-US" sz="20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2" name="図 1"/>
          <p:cNvPicPr>
            <a:picLocks noChangeAspect="1"/>
          </p:cNvPicPr>
          <p:nvPr/>
        </p:nvPicPr>
        <p:blipFill>
          <a:blip r:embed="rId2"/>
          <a:stretch>
            <a:fillRect/>
          </a:stretch>
        </p:blipFill>
        <p:spPr>
          <a:xfrm>
            <a:off x="187325" y="1142999"/>
            <a:ext cx="8813800" cy="53977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27" descr="SCC.pdf                                                        00014823Macintosh HD                   B7619014:"/>
          <p:cNvPicPr>
            <a:picLocks noChangeAspect="1" noChangeArrowheads="1"/>
          </p:cNvPicPr>
          <p:nvPr/>
        </p:nvPicPr>
        <p:blipFill>
          <a:blip r:embed="rId2"/>
          <a:srcRect/>
          <a:stretch>
            <a:fillRect/>
          </a:stretch>
        </p:blipFill>
        <p:spPr bwMode="auto">
          <a:xfrm>
            <a:off x="749299" y="1358900"/>
            <a:ext cx="6671483" cy="4825106"/>
          </a:xfrm>
          <a:prstGeom prst="rect">
            <a:avLst/>
          </a:prstGeom>
          <a:noFill/>
          <a:ln w="9525">
            <a:noFill/>
            <a:miter lim="800000"/>
            <a:headEnd/>
            <a:tailEnd/>
          </a:ln>
          <a:effectLst/>
        </p:spPr>
      </p:pic>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6" name="Picture 11" descr="ringanimation2S"/>
          <p:cNvPicPr>
            <a:picLocks noChangeAspect="1" noChangeArrowheads="1"/>
          </p:cNvPicPr>
          <p:nvPr/>
        </p:nvPicPr>
        <p:blipFill>
          <a:blip r:embed="rId3"/>
          <a:srcRect/>
          <a:stretch>
            <a:fillRect/>
          </a:stretch>
        </p:blipFill>
        <p:spPr bwMode="auto">
          <a:xfrm>
            <a:off x="7045325" y="4031356"/>
            <a:ext cx="1800225" cy="2152650"/>
          </a:xfrm>
          <a:prstGeom prst="rect">
            <a:avLst/>
          </a:prstGeom>
          <a:noFill/>
          <a:ln w="9525">
            <a:noFill/>
            <a:miter lim="800000"/>
            <a:headEnd/>
            <a:tailEnd/>
          </a:ln>
        </p:spPr>
      </p:pic>
      <p:sp>
        <p:nvSpPr>
          <p:cNvPr id="7" name="Oval 12"/>
          <p:cNvSpPr>
            <a:spLocks noChangeArrowheads="1"/>
          </p:cNvSpPr>
          <p:nvPr/>
        </p:nvSpPr>
        <p:spPr bwMode="auto">
          <a:xfrm>
            <a:off x="7353300" y="4206080"/>
            <a:ext cx="368300" cy="366713"/>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
        <p:nvSpPr>
          <p:cNvPr id="12" name="正方形/長方形 11"/>
          <p:cNvSpPr/>
          <p:nvPr/>
        </p:nvSpPr>
        <p:spPr>
          <a:xfrm>
            <a:off x="749299" y="1358901"/>
            <a:ext cx="5654549" cy="615553"/>
          </a:xfrm>
          <a:prstGeom prst="rect">
            <a:avLst/>
          </a:prstGeom>
          <a:solidFill>
            <a:srgbClr val="FFFFFF"/>
          </a:solidFill>
        </p:spPr>
        <p:txBody>
          <a:bodyPr wrap="square">
            <a:spAutoFit/>
          </a:bodyPr>
          <a:lstStyle/>
          <a:p>
            <a:r>
              <a:rPr lang="en-US" altLang="ja-JP" dirty="0" smtClean="0">
                <a:latin typeface="Lucida Grande" pitchFamily="-110" charset="0"/>
              </a:rPr>
              <a:t>SCC (Single-cell Superconducting cavity) for HER</a:t>
            </a:r>
          </a:p>
          <a:p>
            <a:r>
              <a:rPr lang="en-US" altLang="ja-JP" sz="1600" dirty="0" smtClean="0">
                <a:latin typeface="Lucida Grande" pitchFamily="-110" charset="0"/>
              </a:rPr>
              <a:t>Highest beam current stored (1.45A) in the world.</a:t>
            </a:r>
            <a:endParaRPr lang="ja-JP" altLang="en-US" sz="1600" dirty="0"/>
          </a:p>
        </p:txBody>
      </p:sp>
      <p:grpSp>
        <p:nvGrpSpPr>
          <p:cNvPr id="13" name="図形グループ 6"/>
          <p:cNvGrpSpPr>
            <a:grpSpLocks/>
          </p:cNvGrpSpPr>
          <p:nvPr/>
        </p:nvGrpSpPr>
        <p:grpSpPr bwMode="auto">
          <a:xfrm>
            <a:off x="157288" y="4766369"/>
            <a:ext cx="3319461" cy="1417637"/>
            <a:chOff x="5823936" y="708819"/>
            <a:chExt cx="3320064" cy="1417638"/>
          </a:xfrm>
        </p:grpSpPr>
        <p:pic>
          <p:nvPicPr>
            <p:cNvPr id="14" name="図 4"/>
            <p:cNvPicPr>
              <a:picLocks noChangeAspect="1"/>
            </p:cNvPicPr>
            <p:nvPr/>
          </p:nvPicPr>
          <p:blipFill>
            <a:blip r:embed="rId4"/>
            <a:srcRect/>
            <a:stretch>
              <a:fillRect/>
            </a:stretch>
          </p:blipFill>
          <p:spPr bwMode="auto">
            <a:xfrm>
              <a:off x="5823936" y="708819"/>
              <a:ext cx="3320064" cy="1417638"/>
            </a:xfrm>
            <a:prstGeom prst="rect">
              <a:avLst/>
            </a:prstGeom>
            <a:noFill/>
            <a:ln w="9525">
              <a:noFill/>
              <a:miter lim="800000"/>
              <a:headEnd/>
              <a:tailEnd/>
            </a:ln>
          </p:spPr>
        </p:pic>
        <p:sp>
          <p:nvSpPr>
            <p:cNvPr id="15" name="テキスト ボックス 5"/>
            <p:cNvSpPr txBox="1">
              <a:spLocks noChangeArrowheads="1"/>
            </p:cNvSpPr>
            <p:nvPr/>
          </p:nvSpPr>
          <p:spPr bwMode="auto">
            <a:xfrm>
              <a:off x="7965865" y="1742282"/>
              <a:ext cx="1161193" cy="307777"/>
            </a:xfrm>
            <a:prstGeom prst="rect">
              <a:avLst/>
            </a:prstGeom>
            <a:noFill/>
            <a:ln w="9525">
              <a:noFill/>
              <a:miter lim="800000"/>
              <a:headEnd/>
              <a:tailEnd/>
            </a:ln>
          </p:spPr>
          <p:txBody>
            <a:bodyPr wrap="none">
              <a:prstTxWarp prst="textNoShape">
                <a:avLst/>
              </a:prstTxWarp>
              <a:spAutoFit/>
            </a:bodyPr>
            <a:lstStyle/>
            <a:p>
              <a:r>
                <a:rPr lang="en-US" altLang="ja-JP" sz="1400" dirty="0" smtClean="0">
                  <a:latin typeface="Calibri" pitchFamily="-110" charset="0"/>
                </a:rPr>
                <a:t>TM010 mode</a:t>
              </a:r>
              <a:endParaRPr lang="ja-JP" altLang="en-US" sz="1400" dirty="0">
                <a:latin typeface="Calibri" pitchFamily="-110" charset="0"/>
              </a:endParaRPr>
            </a:p>
          </p:txBody>
        </p:sp>
      </p:grpSp>
      <p:sp>
        <p:nvSpPr>
          <p:cNvPr id="16" name="テキスト ボックス 15"/>
          <p:cNvSpPr txBox="1"/>
          <p:nvPr/>
        </p:nvSpPr>
        <p:spPr>
          <a:xfrm>
            <a:off x="743149" y="4672800"/>
            <a:ext cx="2679628" cy="338554"/>
          </a:xfrm>
          <a:prstGeom prst="rect">
            <a:avLst/>
          </a:prstGeom>
          <a:solidFill>
            <a:srgbClr val="FFFFFF"/>
          </a:solidFill>
        </p:spPr>
        <p:txBody>
          <a:bodyPr wrap="square" rtlCol="0">
            <a:spAutoFit/>
          </a:bodyPr>
          <a:lstStyle/>
          <a:p>
            <a:r>
              <a:rPr kumimoji="1" lang="en-US" altLang="ja-JP" sz="1600" dirty="0" smtClean="0"/>
              <a:t>Electric field in the cavity</a:t>
            </a:r>
            <a:endParaRPr kumimoji="1" lang="ja-JP" altLang="en-US" sz="1600" dirty="0"/>
          </a:p>
        </p:txBody>
      </p:sp>
      <p:sp>
        <p:nvSpPr>
          <p:cNvPr id="17" name="テキスト ボックス 16"/>
          <p:cNvSpPr txBox="1"/>
          <p:nvPr/>
        </p:nvSpPr>
        <p:spPr>
          <a:xfrm>
            <a:off x="219020" y="5771574"/>
            <a:ext cx="1203380" cy="584776"/>
          </a:xfrm>
          <a:prstGeom prst="rect">
            <a:avLst/>
          </a:prstGeom>
          <a:solidFill>
            <a:srgbClr val="FFFFFF"/>
          </a:solidFill>
        </p:spPr>
        <p:txBody>
          <a:bodyPr wrap="square" rtlCol="0">
            <a:spAutoFit/>
          </a:bodyPr>
          <a:lstStyle/>
          <a:p>
            <a:r>
              <a:rPr kumimoji="1" lang="en-US" altLang="ja-JP" sz="1600" dirty="0" smtClean="0"/>
              <a:t>Timing</a:t>
            </a:r>
          </a:p>
          <a:p>
            <a:r>
              <a:rPr lang="en-US" altLang="ja-JP" sz="1600" dirty="0" smtClean="0"/>
              <a:t>important</a:t>
            </a:r>
            <a:endParaRPr kumimoji="1" lang="ja-JP" altLang="en-US" sz="1600"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日付プレースホルダ 2"/>
          <p:cNvSpPr>
            <a:spLocks noGrp="1"/>
          </p:cNvSpPr>
          <p:nvPr>
            <p:ph type="dt" sz="quarter" idx="10"/>
          </p:nvPr>
        </p:nvSpPr>
        <p:spPr bwMode="auto">
          <a:noFill/>
          <a:ln>
            <a:miter lim="800000"/>
            <a:headEnd/>
            <a:tailEnd/>
          </a:ln>
        </p:spPr>
        <p:txBody>
          <a:bodyPr/>
          <a:lstStyle/>
          <a:p>
            <a:r>
              <a:rPr lang="en-US" altLang="ja-JP">
                <a:latin typeface="Calibri" pitchFamily="-110" charset="0"/>
                <a:ea typeface="ＭＳ Ｐゴシック" pitchFamily="-110" charset="-128"/>
                <a:cs typeface="ＭＳ Ｐゴシック" pitchFamily="-110" charset="-128"/>
              </a:rPr>
              <a:t>2006/6/4 </a:t>
            </a:r>
            <a:r>
              <a:rPr lang="ja-JP" altLang="en-US">
                <a:latin typeface="Calibri" pitchFamily="-110" charset="0"/>
                <a:ea typeface="ＭＳ Ｐゴシック" pitchFamily="-110" charset="-128"/>
                <a:cs typeface="ＭＳ Ｐゴシック" pitchFamily="-110" charset="-128"/>
              </a:rPr>
              <a:t>日本科学未来館</a:t>
            </a:r>
          </a:p>
        </p:txBody>
      </p:sp>
      <p:pic>
        <p:nvPicPr>
          <p:cNvPr id="53252" name="Picture 3" descr="ir"/>
          <p:cNvPicPr>
            <a:picLocks noChangeAspect="1" noChangeArrowheads="1"/>
          </p:cNvPicPr>
          <p:nvPr/>
        </p:nvPicPr>
        <p:blipFill>
          <a:blip r:embed="rId3"/>
          <a:srcRect/>
          <a:stretch>
            <a:fillRect/>
          </a:stretch>
        </p:blipFill>
        <p:spPr bwMode="auto">
          <a:xfrm>
            <a:off x="814388" y="1206500"/>
            <a:ext cx="7272337" cy="5449888"/>
          </a:xfrm>
          <a:prstGeom prst="rect">
            <a:avLst/>
          </a:prstGeom>
          <a:noFill/>
          <a:ln w="9525">
            <a:noFill/>
            <a:miter lim="800000"/>
            <a:headEnd/>
            <a:tailEnd/>
          </a:ln>
        </p:spPr>
      </p:pic>
      <p:pic>
        <p:nvPicPr>
          <p:cNvPr id="53257" name="Picture 9" descr="ringanimation2S"/>
          <p:cNvPicPr>
            <a:picLocks noChangeAspect="1" noChangeArrowheads="1"/>
          </p:cNvPicPr>
          <p:nvPr/>
        </p:nvPicPr>
        <p:blipFill>
          <a:blip r:embed="rId4"/>
          <a:srcRect/>
          <a:stretch>
            <a:fillRect/>
          </a:stretch>
        </p:blipFill>
        <p:spPr bwMode="auto">
          <a:xfrm>
            <a:off x="7026275" y="1138238"/>
            <a:ext cx="1800225" cy="2152650"/>
          </a:xfrm>
          <a:prstGeom prst="rect">
            <a:avLst/>
          </a:prstGeom>
          <a:noFill/>
          <a:ln w="9525">
            <a:noFill/>
            <a:miter lim="800000"/>
            <a:headEnd/>
            <a:tailEnd/>
          </a:ln>
        </p:spPr>
      </p:pic>
      <p:sp>
        <p:nvSpPr>
          <p:cNvPr id="53258" name="Oval 10"/>
          <p:cNvSpPr>
            <a:spLocks noChangeArrowheads="1"/>
          </p:cNvSpPr>
          <p:nvPr/>
        </p:nvSpPr>
        <p:spPr bwMode="auto">
          <a:xfrm>
            <a:off x="8340725" y="1398588"/>
            <a:ext cx="303213" cy="303212"/>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
        <p:nvSpPr>
          <p:cNvPr id="12"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sp>
        <p:nvSpPr>
          <p:cNvPr id="13" name="テキスト ボックス 12"/>
          <p:cNvSpPr txBox="1"/>
          <p:nvPr/>
        </p:nvSpPr>
        <p:spPr>
          <a:xfrm>
            <a:off x="2806700" y="2552700"/>
            <a:ext cx="1916807" cy="369332"/>
          </a:xfrm>
          <a:prstGeom prst="rect">
            <a:avLst/>
          </a:prstGeom>
          <a:solidFill>
            <a:srgbClr val="FFFFFF"/>
          </a:solidFill>
        </p:spPr>
        <p:txBody>
          <a:bodyPr wrap="none" rtlCol="0">
            <a:spAutoFit/>
          </a:bodyPr>
          <a:lstStyle/>
          <a:p>
            <a:r>
              <a:rPr kumimoji="1" lang="en-US" altLang="ja-JP" dirty="0" smtClean="0">
                <a:solidFill>
                  <a:srgbClr val="FF0000"/>
                </a:solidFill>
              </a:rPr>
              <a:t>Positrons (LER)</a:t>
            </a:r>
            <a:endParaRPr kumimoji="1" lang="ja-JP" altLang="en-US" dirty="0">
              <a:solidFill>
                <a:srgbClr val="FF0000"/>
              </a:solidFill>
            </a:endParaRPr>
          </a:p>
        </p:txBody>
      </p:sp>
      <p:cxnSp>
        <p:nvCxnSpPr>
          <p:cNvPr id="15" name="直線矢印コネクタ 14"/>
          <p:cNvCxnSpPr/>
          <p:nvPr/>
        </p:nvCxnSpPr>
        <p:spPr>
          <a:xfrm rot="10800000" flipV="1">
            <a:off x="3416300" y="2222500"/>
            <a:ext cx="355600" cy="177800"/>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5156200" y="2922032"/>
            <a:ext cx="1967205" cy="369332"/>
          </a:xfrm>
          <a:prstGeom prst="rect">
            <a:avLst/>
          </a:prstGeom>
          <a:solidFill>
            <a:srgbClr val="FFFFFF"/>
          </a:solidFill>
        </p:spPr>
        <p:txBody>
          <a:bodyPr wrap="none" rtlCol="0">
            <a:spAutoFit/>
          </a:bodyPr>
          <a:lstStyle/>
          <a:p>
            <a:r>
              <a:rPr lang="en-US" altLang="ja-JP" dirty="0" smtClean="0">
                <a:solidFill>
                  <a:srgbClr val="0000FF"/>
                </a:solidFill>
              </a:rPr>
              <a:t>E</a:t>
            </a:r>
            <a:r>
              <a:rPr kumimoji="1" lang="en-US" altLang="ja-JP" dirty="0" smtClean="0">
                <a:solidFill>
                  <a:srgbClr val="0000FF"/>
                </a:solidFill>
              </a:rPr>
              <a:t>lectrons (HER)</a:t>
            </a:r>
            <a:endParaRPr kumimoji="1" lang="ja-JP" altLang="en-US" dirty="0">
              <a:solidFill>
                <a:srgbClr val="0000FF"/>
              </a:solidFill>
            </a:endParaRPr>
          </a:p>
        </p:txBody>
      </p:sp>
      <p:cxnSp>
        <p:nvCxnSpPr>
          <p:cNvPr id="18" name="直線矢印コネクタ 17"/>
          <p:cNvCxnSpPr/>
          <p:nvPr/>
        </p:nvCxnSpPr>
        <p:spPr>
          <a:xfrm rot="10800000">
            <a:off x="4749800" y="2222500"/>
            <a:ext cx="406400" cy="3302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14388" y="1206500"/>
            <a:ext cx="1530355" cy="461665"/>
          </a:xfrm>
          <a:prstGeom prst="rect">
            <a:avLst/>
          </a:prstGeom>
          <a:solidFill>
            <a:srgbClr val="FFFFFF"/>
          </a:solidFill>
        </p:spPr>
        <p:txBody>
          <a:bodyPr wrap="none" rtlCol="0">
            <a:spAutoFit/>
          </a:bodyPr>
          <a:lstStyle/>
          <a:p>
            <a:r>
              <a:rPr kumimoji="1" lang="en-US" altLang="ja-JP" sz="2400" dirty="0" smtClean="0"/>
              <a:t>To the IP</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rot="16200000">
            <a:off x="2943166" y="4514926"/>
            <a:ext cx="3106519" cy="1307848"/>
          </a:xfrm>
          <a:prstGeom prst="rect">
            <a:avLst/>
          </a:prstGeom>
        </p:spPr>
      </p:pic>
      <p:sp>
        <p:nvSpPr>
          <p:cNvPr id="2" name="タイトル 1"/>
          <p:cNvSpPr>
            <a:spLocks noGrp="1"/>
          </p:cNvSpPr>
          <p:nvPr>
            <p:ph type="title"/>
          </p:nvPr>
        </p:nvSpPr>
        <p:spPr/>
        <p:txBody>
          <a:bodyPr>
            <a:normAutofit/>
          </a:bodyPr>
          <a:lstStyle/>
          <a:p>
            <a:r>
              <a:rPr lang="en-US" altLang="ja-JP" sz="3600" dirty="0" smtClean="0"/>
              <a:t>Cockcroft-Walton: </a:t>
            </a:r>
            <a:br>
              <a:rPr lang="en-US" altLang="ja-JP" sz="3600" dirty="0" smtClean="0"/>
            </a:br>
            <a:r>
              <a:rPr lang="en-US" altLang="ja-JP" sz="1600" dirty="0" smtClean="0">
                <a:solidFill>
                  <a:srgbClr val="FFB28D"/>
                </a:solidFill>
              </a:rPr>
              <a:t>First </a:t>
            </a:r>
            <a:r>
              <a:rPr lang="en-US" altLang="ja-JP" sz="1600" dirty="0" smtClean="0"/>
              <a:t>disintegration of atomic nuclei with accelerator </a:t>
            </a:r>
            <a:endParaRPr lang="ja-JP" altLang="en-US" sz="36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graphicFrame>
        <p:nvGraphicFramePr>
          <p:cNvPr id="5" name="オブジェクト 4"/>
          <p:cNvGraphicFramePr>
            <a:graphicFrameLocks noChangeAspect="1"/>
          </p:cNvGraphicFramePr>
          <p:nvPr/>
        </p:nvGraphicFramePr>
        <p:xfrm>
          <a:off x="6627956" y="1828031"/>
          <a:ext cx="2058844" cy="439220"/>
        </p:xfrm>
        <a:graphic>
          <a:graphicData uri="http://schemas.openxmlformats.org/presentationml/2006/ole">
            <mc:AlternateContent xmlns:mc="http://schemas.openxmlformats.org/markup-compatibility/2006">
              <mc:Choice xmlns:v="urn:schemas-microsoft-com:vml" Requires="v">
                <p:oleObj spid="_x0000_s22731" name="数式" r:id="rId4" imgW="952500" imgH="203200" progId="Equation.3">
                  <p:embed/>
                </p:oleObj>
              </mc:Choice>
              <mc:Fallback>
                <p:oleObj name="数式" r:id="rId4" imgW="952500" imgH="203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956" y="1828031"/>
                        <a:ext cx="2058844" cy="439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図 9"/>
          <p:cNvPicPr>
            <a:picLocks noChangeAspect="1"/>
          </p:cNvPicPr>
          <p:nvPr/>
        </p:nvPicPr>
        <p:blipFill>
          <a:blip r:embed="rId6"/>
          <a:stretch>
            <a:fillRect/>
          </a:stretch>
        </p:blipFill>
        <p:spPr>
          <a:xfrm>
            <a:off x="6131523" y="2621689"/>
            <a:ext cx="2917703" cy="3734661"/>
          </a:xfrm>
          <a:prstGeom prst="rect">
            <a:avLst/>
          </a:prstGeom>
        </p:spPr>
      </p:pic>
      <p:sp>
        <p:nvSpPr>
          <p:cNvPr id="11" name="テキスト ボックス 10"/>
          <p:cNvSpPr txBox="1"/>
          <p:nvPr/>
        </p:nvSpPr>
        <p:spPr>
          <a:xfrm>
            <a:off x="6315147" y="5710019"/>
            <a:ext cx="2734079" cy="646331"/>
          </a:xfrm>
          <a:prstGeom prst="rect">
            <a:avLst/>
          </a:prstGeom>
          <a:noFill/>
        </p:spPr>
        <p:txBody>
          <a:bodyPr wrap="none" rtlCol="0">
            <a:spAutoFit/>
          </a:bodyPr>
          <a:lstStyle/>
          <a:p>
            <a:r>
              <a:rPr kumimoji="1" lang="en-US" altLang="ja-JP" dirty="0" smtClean="0">
                <a:solidFill>
                  <a:schemeClr val="bg1"/>
                </a:solidFill>
              </a:rPr>
              <a:t>750 </a:t>
            </a:r>
            <a:r>
              <a:rPr kumimoji="1" lang="en-US" altLang="ja-JP" dirty="0" err="1" smtClean="0">
                <a:solidFill>
                  <a:schemeClr val="bg1"/>
                </a:solidFill>
              </a:rPr>
              <a:t>keV</a:t>
            </a:r>
            <a:r>
              <a:rPr kumimoji="1" lang="en-US" altLang="ja-JP" dirty="0" smtClean="0">
                <a:solidFill>
                  <a:schemeClr val="bg1"/>
                </a:solidFill>
              </a:rPr>
              <a:t> Cockcroft-Walton</a:t>
            </a:r>
          </a:p>
          <a:p>
            <a:r>
              <a:rPr lang="en-US" altLang="ja-JP" dirty="0" smtClean="0">
                <a:solidFill>
                  <a:schemeClr val="bg1"/>
                </a:solidFill>
              </a:rPr>
              <a:t>at KEK</a:t>
            </a:r>
            <a:endParaRPr kumimoji="1" lang="en-US" altLang="ja-JP" dirty="0" smtClean="0">
              <a:solidFill>
                <a:schemeClr val="bg1"/>
              </a:solidFill>
            </a:endParaRPr>
          </a:p>
        </p:txBody>
      </p:sp>
      <p:sp>
        <p:nvSpPr>
          <p:cNvPr id="13" name="角丸四角形吹き出し 12"/>
          <p:cNvSpPr/>
          <p:nvPr/>
        </p:nvSpPr>
        <p:spPr>
          <a:xfrm>
            <a:off x="330200" y="4894235"/>
            <a:ext cx="3030032" cy="1116040"/>
          </a:xfrm>
          <a:prstGeom prst="wedgeRoundRectCallout">
            <a:avLst>
              <a:gd name="adj1" fmla="val 66668"/>
              <a:gd name="adj2" fmla="val 17015"/>
              <a:gd name="adj3" fmla="val 16667"/>
            </a:avLst>
          </a:prstGeom>
          <a:noFill/>
          <a:ln w="28575" cmpd="sng">
            <a:solidFill>
              <a:srgbClr val="FEA07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High voltage is provided by charging capacitors and  discharging them </a:t>
            </a:r>
            <a:r>
              <a:rPr lang="en-US" altLang="ja-JP" sz="2000" dirty="0" smtClean="0">
                <a:solidFill>
                  <a:srgbClr val="0000FF"/>
                </a:solidFill>
              </a:rPr>
              <a:t>in series. </a:t>
            </a:r>
            <a:endParaRPr kumimoji="1" lang="ja-JP" altLang="en-US" sz="2000" dirty="0">
              <a:solidFill>
                <a:srgbClr val="0000FF"/>
              </a:solidFill>
            </a:endParaRPr>
          </a:p>
        </p:txBody>
      </p:sp>
      <p:sp>
        <p:nvSpPr>
          <p:cNvPr id="4" name="正方形/長方形 3"/>
          <p:cNvSpPr/>
          <p:nvPr/>
        </p:nvSpPr>
        <p:spPr>
          <a:xfrm>
            <a:off x="79002" y="1196712"/>
            <a:ext cx="6324845" cy="2677656"/>
          </a:xfrm>
          <a:prstGeom prst="rect">
            <a:avLst/>
          </a:prstGeom>
          <a:solidFill>
            <a:schemeClr val="bg1"/>
          </a:solidFill>
        </p:spPr>
        <p:txBody>
          <a:bodyPr wrap="square">
            <a:spAutoFit/>
          </a:bodyPr>
          <a:lstStyle/>
          <a:p>
            <a:r>
              <a:rPr lang="en-US" altLang="ja-JP" sz="2400" dirty="0" smtClean="0"/>
              <a:t>Cavendish Laboratory </a:t>
            </a:r>
          </a:p>
          <a:p>
            <a:r>
              <a:rPr lang="en-US" altLang="ja-JP" sz="2400" dirty="0" smtClean="0"/>
              <a:t>1932, Cockcroft and Walton used their machine to accelerate protons, and directed the beam of protons at a sample of </a:t>
            </a:r>
            <a:r>
              <a:rPr lang="en-US" altLang="ja-JP" sz="2400" dirty="0" smtClean="0">
                <a:solidFill>
                  <a:srgbClr val="000000"/>
                </a:solidFill>
              </a:rPr>
              <a:t>lithium. This </a:t>
            </a:r>
            <a:r>
              <a:rPr lang="en-US" altLang="ja-JP" sz="2400" dirty="0" smtClean="0"/>
              <a:t>resulted in changing lithium atoms into two helium atoms. They had disintegrated – “smashed” – the lithium atom by means of artificially accelerated protons. </a:t>
            </a:r>
            <a:r>
              <a:rPr lang="ja-JP" altLang="en-US" sz="2400" dirty="0" smtClean="0"/>
              <a:t> </a:t>
            </a:r>
            <a:endParaRPr lang="en-US" altLang="ja-JP" sz="2400" dirty="0" smtClean="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2" name="図 1"/>
          <p:cNvPicPr>
            <a:picLocks noChangeAspect="1"/>
          </p:cNvPicPr>
          <p:nvPr/>
        </p:nvPicPr>
        <p:blipFill>
          <a:blip r:embed="rId2"/>
          <a:stretch>
            <a:fillRect/>
          </a:stretch>
        </p:blipFill>
        <p:spPr>
          <a:xfrm>
            <a:off x="0" y="1143000"/>
            <a:ext cx="9144000" cy="52630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6" name="図 5"/>
          <p:cNvPicPr>
            <a:picLocks noChangeAspect="1"/>
          </p:cNvPicPr>
          <p:nvPr/>
        </p:nvPicPr>
        <p:blipFill>
          <a:blip r:embed="rId2"/>
          <a:srcRect/>
          <a:stretch>
            <a:fillRect/>
          </a:stretch>
        </p:blipFill>
        <p:spPr bwMode="auto">
          <a:xfrm>
            <a:off x="457200" y="1236662"/>
            <a:ext cx="5946648" cy="4974600"/>
          </a:xfrm>
          <a:prstGeom prst="rect">
            <a:avLst/>
          </a:prstGeom>
          <a:noFill/>
          <a:ln w="9525">
            <a:noFill/>
            <a:miter lim="800000"/>
            <a:headEnd/>
            <a:tailEnd/>
          </a:ln>
        </p:spPr>
      </p:pic>
      <p:pic>
        <p:nvPicPr>
          <p:cNvPr id="7" name="Picture 11" descr="ringanimation2S"/>
          <p:cNvPicPr>
            <a:picLocks noChangeAspect="1" noChangeArrowheads="1"/>
          </p:cNvPicPr>
          <p:nvPr/>
        </p:nvPicPr>
        <p:blipFill>
          <a:blip r:embed="rId3"/>
          <a:srcRect/>
          <a:stretch>
            <a:fillRect/>
          </a:stretch>
        </p:blipFill>
        <p:spPr bwMode="auto">
          <a:xfrm>
            <a:off x="7150100" y="1236662"/>
            <a:ext cx="1800225" cy="2152650"/>
          </a:xfrm>
          <a:prstGeom prst="rect">
            <a:avLst/>
          </a:prstGeom>
          <a:noFill/>
          <a:ln w="9525">
            <a:noFill/>
            <a:miter lim="800000"/>
            <a:headEnd/>
            <a:tailEnd/>
          </a:ln>
        </p:spPr>
      </p:pic>
      <p:sp>
        <p:nvSpPr>
          <p:cNvPr id="8" name="Oval 12"/>
          <p:cNvSpPr>
            <a:spLocks noChangeArrowheads="1"/>
          </p:cNvSpPr>
          <p:nvPr/>
        </p:nvSpPr>
        <p:spPr bwMode="auto">
          <a:xfrm>
            <a:off x="8686800" y="1697037"/>
            <a:ext cx="368300" cy="366713"/>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
        <p:nvSpPr>
          <p:cNvPr id="9" name="テキスト ボックス 8"/>
          <p:cNvSpPr txBox="1"/>
          <p:nvPr/>
        </p:nvSpPr>
        <p:spPr>
          <a:xfrm>
            <a:off x="457200" y="1235372"/>
            <a:ext cx="6837962" cy="923330"/>
          </a:xfrm>
          <a:prstGeom prst="rect">
            <a:avLst/>
          </a:prstGeom>
          <a:solidFill>
            <a:srgbClr val="FFFFFF"/>
          </a:solidFill>
        </p:spPr>
        <p:txBody>
          <a:bodyPr wrap="none" rtlCol="0">
            <a:spAutoFit/>
          </a:bodyPr>
          <a:lstStyle/>
          <a:p>
            <a:r>
              <a:rPr kumimoji="1" lang="en-US" altLang="ja-JP" dirty="0" smtClean="0"/>
              <a:t>Arc section</a:t>
            </a:r>
          </a:p>
          <a:p>
            <a:r>
              <a:rPr lang="en-US" altLang="ja-JP" dirty="0" smtClean="0"/>
              <a:t>(Nominal cell section)</a:t>
            </a:r>
          </a:p>
          <a:p>
            <a:r>
              <a:rPr kumimoji="1" lang="en-US" altLang="ja-JP" dirty="0" smtClean="0"/>
              <a:t>Two rings side by side, LER being </a:t>
            </a:r>
            <a:r>
              <a:rPr lang="en-US" altLang="ja-JP" dirty="0" smtClean="0"/>
              <a:t>inner</a:t>
            </a:r>
            <a:r>
              <a:rPr kumimoji="1" lang="en-US" altLang="ja-JP" dirty="0" smtClean="0"/>
              <a:t> ring in this section.</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4" name="Picture 3" descr="ARES.pdf                                                       00014823Macintosh HD                   B7619014:"/>
          <p:cNvPicPr>
            <a:picLocks noChangeAspect="1" noChangeArrowheads="1"/>
          </p:cNvPicPr>
          <p:nvPr/>
        </p:nvPicPr>
        <p:blipFill>
          <a:blip r:embed="rId2"/>
          <a:srcRect/>
          <a:stretch>
            <a:fillRect/>
          </a:stretch>
        </p:blipFill>
        <p:spPr bwMode="auto">
          <a:xfrm>
            <a:off x="749300" y="1328784"/>
            <a:ext cx="6870700" cy="4875166"/>
          </a:xfrm>
          <a:prstGeom prst="rect">
            <a:avLst/>
          </a:prstGeom>
          <a:noFill/>
          <a:ln w="9525">
            <a:noFill/>
            <a:miter lim="800000"/>
            <a:headEnd/>
            <a:tailEnd/>
          </a:ln>
          <a:effectLst/>
        </p:spPr>
      </p:pic>
      <p:sp>
        <p:nvSpPr>
          <p:cNvPr id="6" name="Text Box 4"/>
          <p:cNvSpPr txBox="1">
            <a:spLocks noChangeArrowheads="1"/>
          </p:cNvSpPr>
          <p:nvPr/>
        </p:nvSpPr>
        <p:spPr bwMode="auto">
          <a:xfrm>
            <a:off x="749300" y="1328784"/>
            <a:ext cx="6516815" cy="523220"/>
          </a:xfrm>
          <a:prstGeom prst="rect">
            <a:avLst/>
          </a:prstGeom>
          <a:solidFill>
            <a:srgbClr val="FFFFFF"/>
          </a:solidFill>
          <a:ln w="38100">
            <a:noFill/>
            <a:miter lim="800000"/>
            <a:headEnd/>
            <a:tailEnd type="none" w="lg" len="lg"/>
          </a:ln>
          <a:effectLst/>
        </p:spPr>
        <p:txBody>
          <a:bodyPr wrap="square">
            <a:prstTxWarp prst="textNoShape">
              <a:avLst/>
            </a:prstTxWarp>
            <a:spAutoFit/>
          </a:bodyPr>
          <a:lstStyle/>
          <a:p>
            <a:r>
              <a:rPr lang="en-US" altLang="ja-JP" sz="1400" dirty="0">
                <a:latin typeface="Lucida Grande" pitchFamily="-110" charset="0"/>
              </a:rPr>
              <a:t>ARES (The Accelerator Resonantly coupled</a:t>
            </a:r>
            <a:r>
              <a:rPr lang="en-US" altLang="ja-JP" sz="1400" dirty="0" smtClean="0">
                <a:latin typeface="Lucida Grande" pitchFamily="-110" charset="0"/>
              </a:rPr>
              <a:t> with </a:t>
            </a:r>
            <a:r>
              <a:rPr lang="en-US" altLang="ja-JP" sz="1400" dirty="0">
                <a:latin typeface="Lucida Grande" pitchFamily="-110" charset="0"/>
              </a:rPr>
              <a:t>an Energy Storage)</a:t>
            </a:r>
            <a:r>
              <a:rPr lang="en-US" altLang="ja-JP" sz="1400" dirty="0" smtClean="0">
                <a:latin typeface="Lucida Grande" pitchFamily="-110" charset="0"/>
              </a:rPr>
              <a:t> Normal conducting Cavity</a:t>
            </a:r>
            <a:endParaRPr lang="en-US" altLang="ja-JP" sz="1400" dirty="0">
              <a:latin typeface="Lucida Grande" pitchFamily="-110" charset="0"/>
            </a:endParaRPr>
          </a:p>
        </p:txBody>
      </p:sp>
      <p:sp>
        <p:nvSpPr>
          <p:cNvPr id="7" name="Text Box 5"/>
          <p:cNvSpPr txBox="1">
            <a:spLocks noChangeArrowheads="1"/>
          </p:cNvSpPr>
          <p:nvPr/>
        </p:nvSpPr>
        <p:spPr bwMode="auto">
          <a:xfrm>
            <a:off x="1109411" y="4279900"/>
            <a:ext cx="1402948" cy="307777"/>
          </a:xfrm>
          <a:prstGeom prst="rect">
            <a:avLst/>
          </a:prstGeom>
          <a:solidFill>
            <a:srgbClr val="FFFFFF"/>
          </a:solidFill>
          <a:ln w="38100">
            <a:noFill/>
            <a:miter lim="800000"/>
            <a:headEnd/>
            <a:tailEnd type="none" w="lg" len="lg"/>
          </a:ln>
          <a:effectLst/>
        </p:spPr>
        <p:txBody>
          <a:bodyPr wrap="none">
            <a:prstTxWarp prst="textNoShape">
              <a:avLst/>
            </a:prstTxWarp>
            <a:spAutoFit/>
          </a:bodyPr>
          <a:lstStyle/>
          <a:p>
            <a:r>
              <a:rPr lang="en-US" altLang="ja-JP" sz="1400" dirty="0">
                <a:latin typeface="Lucida Grande" pitchFamily="-110" charset="0"/>
              </a:rPr>
              <a:t>Storage cavity</a:t>
            </a:r>
          </a:p>
        </p:txBody>
      </p:sp>
      <p:sp>
        <p:nvSpPr>
          <p:cNvPr id="8" name="Text Box 6"/>
          <p:cNvSpPr txBox="1">
            <a:spLocks noChangeArrowheads="1"/>
          </p:cNvSpPr>
          <p:nvPr/>
        </p:nvSpPr>
        <p:spPr bwMode="auto">
          <a:xfrm>
            <a:off x="3523998" y="2860675"/>
            <a:ext cx="1261884" cy="307777"/>
          </a:xfrm>
          <a:prstGeom prst="rect">
            <a:avLst/>
          </a:prstGeom>
          <a:solidFill>
            <a:srgbClr val="FFFFFF"/>
          </a:solidFill>
          <a:ln w="38100">
            <a:noFill/>
            <a:miter lim="800000"/>
            <a:headEnd/>
            <a:tailEnd type="none" w="lg" len="lg"/>
          </a:ln>
          <a:effectLst/>
        </p:spPr>
        <p:txBody>
          <a:bodyPr wrap="none">
            <a:prstTxWarp prst="textNoShape">
              <a:avLst/>
            </a:prstTxWarp>
            <a:spAutoFit/>
          </a:bodyPr>
          <a:lstStyle/>
          <a:p>
            <a:r>
              <a:rPr lang="en-US" altLang="ja-JP" sz="1400" dirty="0" err="1">
                <a:latin typeface="Lucida Grande" pitchFamily="-110" charset="0"/>
              </a:rPr>
              <a:t>Accel</a:t>
            </a:r>
            <a:r>
              <a:rPr lang="en-US" altLang="ja-JP" sz="1400" dirty="0">
                <a:latin typeface="Lucida Grande" pitchFamily="-110" charset="0"/>
              </a:rPr>
              <a:t>. cavity</a:t>
            </a:r>
          </a:p>
        </p:txBody>
      </p:sp>
      <p:sp>
        <p:nvSpPr>
          <p:cNvPr id="9" name="Text Box 7"/>
          <p:cNvSpPr txBox="1">
            <a:spLocks noChangeArrowheads="1"/>
          </p:cNvSpPr>
          <p:nvPr/>
        </p:nvSpPr>
        <p:spPr bwMode="auto">
          <a:xfrm>
            <a:off x="2369091" y="3197225"/>
            <a:ext cx="1531188" cy="307777"/>
          </a:xfrm>
          <a:prstGeom prst="rect">
            <a:avLst/>
          </a:prstGeom>
          <a:solidFill>
            <a:srgbClr val="FFFFFF"/>
          </a:solidFill>
          <a:ln w="38100">
            <a:noFill/>
            <a:miter lim="800000"/>
            <a:headEnd/>
            <a:tailEnd type="none" w="lg" len="lg"/>
          </a:ln>
          <a:effectLst/>
        </p:spPr>
        <p:txBody>
          <a:bodyPr wrap="none">
            <a:prstTxWarp prst="textNoShape">
              <a:avLst/>
            </a:prstTxWarp>
            <a:spAutoFit/>
          </a:bodyPr>
          <a:lstStyle/>
          <a:p>
            <a:r>
              <a:rPr lang="en-US" altLang="ja-JP" sz="1400" dirty="0">
                <a:latin typeface="Lucida Grande" pitchFamily="-110" charset="0"/>
              </a:rPr>
              <a:t>Coupling cavity</a:t>
            </a:r>
            <a:endParaRPr lang="en-US" altLang="ja-JP" sz="1600" dirty="0"/>
          </a:p>
        </p:txBody>
      </p:sp>
      <p:sp>
        <p:nvSpPr>
          <p:cNvPr id="10" name="Text Box 8"/>
          <p:cNvSpPr txBox="1">
            <a:spLocks noChangeArrowheads="1"/>
          </p:cNvSpPr>
          <p:nvPr/>
        </p:nvSpPr>
        <p:spPr bwMode="auto">
          <a:xfrm>
            <a:off x="749300" y="4971355"/>
            <a:ext cx="4812536" cy="1384995"/>
          </a:xfrm>
          <a:prstGeom prst="rect">
            <a:avLst/>
          </a:prstGeom>
          <a:solidFill>
            <a:srgbClr val="FFFFFF"/>
          </a:solidFill>
          <a:ln w="38100">
            <a:noFill/>
            <a:miter lim="800000"/>
            <a:headEnd/>
            <a:tailEnd type="none" w="lg" len="lg"/>
          </a:ln>
          <a:effectLst/>
        </p:spPr>
        <p:txBody>
          <a:bodyPr wrap="none">
            <a:prstTxWarp prst="textNoShape">
              <a:avLst/>
            </a:prstTxWarp>
            <a:spAutoFit/>
          </a:bodyPr>
          <a:lstStyle/>
          <a:p>
            <a:r>
              <a:rPr lang="en-US" altLang="ja-JP" sz="1400" dirty="0">
                <a:latin typeface="Lucida Grande" pitchFamily="-110" charset="0"/>
              </a:rPr>
              <a:t>KEKB</a:t>
            </a:r>
          </a:p>
          <a:p>
            <a:r>
              <a:rPr lang="en-US" altLang="ja-JP" sz="1400" dirty="0">
                <a:latin typeface="Lucida Grande" pitchFamily="-110" charset="0"/>
              </a:rPr>
              <a:t>Passive stabilization with huge stored energy.</a:t>
            </a:r>
          </a:p>
          <a:p>
            <a:r>
              <a:rPr lang="en-US" altLang="ja-JP" sz="1400" dirty="0">
                <a:latin typeface="Lucida Grande" pitchFamily="-110" charset="0"/>
              </a:rPr>
              <a:t>Eliminates unnecessary modes by a coupling of 3 cavities.</a:t>
            </a:r>
          </a:p>
          <a:p>
            <a:r>
              <a:rPr lang="en-US" altLang="ja-JP" sz="1400" dirty="0">
                <a:latin typeface="Lucida Grande" pitchFamily="-110" charset="0"/>
              </a:rPr>
              <a:t>Higher Order Mode (HOM) dampers &amp; absorbers.</a:t>
            </a:r>
          </a:p>
          <a:p>
            <a:r>
              <a:rPr lang="en-US" altLang="ja-JP" sz="1400" dirty="0">
                <a:latin typeface="Lucida Grande" pitchFamily="-110" charset="0"/>
              </a:rPr>
              <a:t>No need for longitudinal bunch-by-bunch feedback.</a:t>
            </a:r>
          </a:p>
          <a:p>
            <a:r>
              <a:rPr lang="en-US" altLang="ja-JP" sz="1400" dirty="0">
                <a:latin typeface="Lucida Grande" pitchFamily="-110" charset="0"/>
              </a:rPr>
              <a:t>No transverse </a:t>
            </a:r>
            <a:r>
              <a:rPr lang="en-US" altLang="ja-JP" sz="1400" dirty="0" smtClean="0">
                <a:latin typeface="Lucida Grande" pitchFamily="-110" charset="0"/>
              </a:rPr>
              <a:t>instabilities arise </a:t>
            </a:r>
            <a:r>
              <a:rPr lang="en-US" altLang="ja-JP" sz="1400" dirty="0">
                <a:latin typeface="Lucida Grande" pitchFamily="-110" charset="0"/>
              </a:rPr>
              <a:t>from the cavities.</a:t>
            </a:r>
          </a:p>
        </p:txBody>
      </p:sp>
      <p:pic>
        <p:nvPicPr>
          <p:cNvPr id="11" name="Picture 11" descr="ringanimation2S"/>
          <p:cNvPicPr>
            <a:picLocks noChangeAspect="1" noChangeArrowheads="1"/>
          </p:cNvPicPr>
          <p:nvPr/>
        </p:nvPicPr>
        <p:blipFill>
          <a:blip r:embed="rId3"/>
          <a:srcRect/>
          <a:stretch>
            <a:fillRect/>
          </a:stretch>
        </p:blipFill>
        <p:spPr bwMode="auto">
          <a:xfrm>
            <a:off x="7150100" y="1236662"/>
            <a:ext cx="1800225" cy="2152650"/>
          </a:xfrm>
          <a:prstGeom prst="rect">
            <a:avLst/>
          </a:prstGeom>
          <a:noFill/>
          <a:ln w="9525">
            <a:noFill/>
            <a:miter lim="800000"/>
            <a:headEnd/>
            <a:tailEnd/>
          </a:ln>
        </p:spPr>
      </p:pic>
      <p:sp>
        <p:nvSpPr>
          <p:cNvPr id="12" name="Oval 12"/>
          <p:cNvSpPr>
            <a:spLocks noChangeArrowheads="1"/>
          </p:cNvSpPr>
          <p:nvPr/>
        </p:nvSpPr>
        <p:spPr bwMode="auto">
          <a:xfrm>
            <a:off x="8318500" y="1880393"/>
            <a:ext cx="368300" cy="366713"/>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sp>
        <p:nvSpPr>
          <p:cNvPr id="7" name="正方形/長方形 6"/>
          <p:cNvSpPr/>
          <p:nvPr/>
        </p:nvSpPr>
        <p:spPr>
          <a:xfrm>
            <a:off x="457199" y="6096000"/>
            <a:ext cx="7297388" cy="369332"/>
          </a:xfrm>
          <a:prstGeom prst="rect">
            <a:avLst/>
          </a:prstGeom>
        </p:spPr>
        <p:txBody>
          <a:bodyPr wrap="square">
            <a:spAutoFit/>
          </a:bodyPr>
          <a:lstStyle/>
          <a:p>
            <a:r>
              <a:rPr lang="en-US" altLang="ja-JP" dirty="0" smtClean="0">
                <a:solidFill>
                  <a:schemeClr val="tx2"/>
                </a:solidFill>
              </a:rPr>
              <a:t>http://legacy.kek.jp/nobel/photos/photosample/nobel1022.jpg</a:t>
            </a:r>
            <a:endParaRPr lang="ja-JP" altLang="en-US" dirty="0">
              <a:solidFill>
                <a:schemeClr val="tx2"/>
              </a:solidFill>
            </a:endParaRPr>
          </a:p>
        </p:txBody>
      </p:sp>
      <p:pic>
        <p:nvPicPr>
          <p:cNvPr id="8" name="Picture 11" descr="ringanimation2S"/>
          <p:cNvPicPr>
            <a:picLocks noChangeAspect="1" noChangeArrowheads="1"/>
          </p:cNvPicPr>
          <p:nvPr/>
        </p:nvPicPr>
        <p:blipFill>
          <a:blip r:embed="rId2"/>
          <a:srcRect/>
          <a:stretch>
            <a:fillRect/>
          </a:stretch>
        </p:blipFill>
        <p:spPr bwMode="auto">
          <a:xfrm>
            <a:off x="7150100" y="1236662"/>
            <a:ext cx="1800225" cy="2152650"/>
          </a:xfrm>
          <a:prstGeom prst="rect">
            <a:avLst/>
          </a:prstGeom>
          <a:noFill/>
          <a:ln w="9525">
            <a:noFill/>
            <a:miter lim="800000"/>
            <a:headEnd/>
            <a:tailEnd/>
          </a:ln>
        </p:spPr>
      </p:pic>
      <p:sp>
        <p:nvSpPr>
          <p:cNvPr id="9" name="Oval 12"/>
          <p:cNvSpPr>
            <a:spLocks noChangeArrowheads="1"/>
          </p:cNvSpPr>
          <p:nvPr/>
        </p:nvSpPr>
        <p:spPr bwMode="auto">
          <a:xfrm>
            <a:off x="7950200" y="2156400"/>
            <a:ext cx="368300" cy="366713"/>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pic>
        <p:nvPicPr>
          <p:cNvPr id="2" name="図 1"/>
          <p:cNvPicPr>
            <a:picLocks noChangeAspect="1"/>
          </p:cNvPicPr>
          <p:nvPr/>
        </p:nvPicPr>
        <p:blipFill>
          <a:blip r:embed="rId3"/>
          <a:stretch>
            <a:fillRect/>
          </a:stretch>
        </p:blipFill>
        <p:spPr>
          <a:xfrm>
            <a:off x="457200" y="1435100"/>
            <a:ext cx="6340800" cy="4660900"/>
          </a:xfrm>
          <a:prstGeom prst="rect">
            <a:avLst/>
          </a:prstGeom>
        </p:spPr>
      </p:pic>
      <p:pic>
        <p:nvPicPr>
          <p:cNvPr id="10" name="図 9"/>
          <p:cNvPicPr>
            <a:picLocks noChangeAspect="1"/>
          </p:cNvPicPr>
          <p:nvPr/>
        </p:nvPicPr>
        <p:blipFill>
          <a:blip r:embed="rId4"/>
          <a:stretch>
            <a:fillRect/>
          </a:stretch>
        </p:blipFill>
        <p:spPr>
          <a:xfrm>
            <a:off x="6356475" y="1352241"/>
            <a:ext cx="889000" cy="685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Virtual Tour of KEKB: </a:t>
            </a:r>
            <a:r>
              <a:rPr lang="en-US" altLang="ja-JP" sz="1600" dirty="0" err="1" smtClean="0"/>
              <a:t>e+e</a:t>
            </a:r>
            <a:r>
              <a:rPr lang="en-US" altLang="ja-JP" sz="1600" dirty="0" smtClean="0"/>
              <a:t>- double ring collider 1999~2010 </a:t>
            </a:r>
            <a:endParaRPr lang="ja-JP" altLang="en-US" sz="2000" dirty="0"/>
          </a:p>
        </p:txBody>
      </p:sp>
      <p:pic>
        <p:nvPicPr>
          <p:cNvPr id="4" name="Picture 3"/>
          <p:cNvPicPr>
            <a:picLocks noChangeAspect="1" noChangeArrowheads="1"/>
          </p:cNvPicPr>
          <p:nvPr/>
        </p:nvPicPr>
        <p:blipFill>
          <a:blip r:embed="rId2"/>
          <a:srcRect/>
          <a:stretch>
            <a:fillRect/>
          </a:stretch>
        </p:blipFill>
        <p:spPr bwMode="auto">
          <a:xfrm>
            <a:off x="457199" y="1465769"/>
            <a:ext cx="6886575" cy="4588375"/>
          </a:xfrm>
          <a:prstGeom prst="rect">
            <a:avLst/>
          </a:prstGeom>
          <a:noFill/>
          <a:ln w="9525">
            <a:noFill/>
            <a:miter lim="800000"/>
            <a:headEnd/>
            <a:tailEnd/>
          </a:ln>
        </p:spPr>
      </p:pic>
      <p:pic>
        <p:nvPicPr>
          <p:cNvPr id="6" name="Picture 9" descr="ringanimation2S"/>
          <p:cNvPicPr>
            <a:picLocks noChangeAspect="1" noChangeArrowheads="1"/>
          </p:cNvPicPr>
          <p:nvPr/>
        </p:nvPicPr>
        <p:blipFill>
          <a:blip r:embed="rId3"/>
          <a:srcRect/>
          <a:stretch>
            <a:fillRect/>
          </a:stretch>
        </p:blipFill>
        <p:spPr bwMode="auto">
          <a:xfrm>
            <a:off x="7343775" y="4025900"/>
            <a:ext cx="1800225" cy="2152650"/>
          </a:xfrm>
          <a:prstGeom prst="rect">
            <a:avLst/>
          </a:prstGeom>
          <a:noFill/>
          <a:ln w="9525">
            <a:noFill/>
            <a:miter lim="800000"/>
            <a:headEnd/>
            <a:tailEnd/>
          </a:ln>
        </p:spPr>
      </p:pic>
      <p:sp>
        <p:nvSpPr>
          <p:cNvPr id="7" name="Oval 10"/>
          <p:cNvSpPr>
            <a:spLocks noChangeArrowheads="1"/>
          </p:cNvSpPr>
          <p:nvPr/>
        </p:nvSpPr>
        <p:spPr bwMode="auto">
          <a:xfrm>
            <a:off x="8066088" y="4778375"/>
            <a:ext cx="303212" cy="303213"/>
          </a:xfrm>
          <a:prstGeom prst="ellipse">
            <a:avLst/>
          </a:prstGeom>
          <a:noFill/>
          <a:ln w="28575">
            <a:solidFill>
              <a:srgbClr val="FF0080"/>
            </a:solidFill>
            <a:round/>
            <a:headEnd/>
            <a:tailEnd/>
          </a:ln>
        </p:spPr>
        <p:txBody>
          <a:bodyPr wrap="none" anchor="ctr">
            <a:prstTxWarp prst="textNoShape">
              <a:avLst/>
            </a:prstTxWarp>
          </a:bodyPr>
          <a:lstStyle/>
          <a:p>
            <a:endParaRPr lang="ja-JP" altLang="en-US"/>
          </a:p>
        </p:txBody>
      </p:sp>
      <p:sp>
        <p:nvSpPr>
          <p:cNvPr id="8" name="テキスト ボックス 7"/>
          <p:cNvSpPr txBox="1"/>
          <p:nvPr/>
        </p:nvSpPr>
        <p:spPr>
          <a:xfrm>
            <a:off x="457199" y="5407813"/>
            <a:ext cx="5645648" cy="646331"/>
          </a:xfrm>
          <a:prstGeom prst="rect">
            <a:avLst/>
          </a:prstGeom>
          <a:noFill/>
        </p:spPr>
        <p:txBody>
          <a:bodyPr wrap="none" rtlCol="0">
            <a:spAutoFit/>
          </a:bodyPr>
          <a:lstStyle/>
          <a:p>
            <a:r>
              <a:rPr kumimoji="1" lang="en-US" altLang="ja-JP" dirty="0" smtClean="0">
                <a:solidFill>
                  <a:schemeClr val="bg1"/>
                </a:solidFill>
              </a:rPr>
              <a:t>KEKB control room.</a:t>
            </a:r>
          </a:p>
          <a:p>
            <a:r>
              <a:rPr lang="en-US" altLang="ja-JP" dirty="0" smtClean="0">
                <a:solidFill>
                  <a:schemeClr val="bg1"/>
                </a:solidFill>
              </a:rPr>
              <a:t>We did not usually have this many people there.</a:t>
            </a:r>
            <a:endParaRPr kumimoji="1" lang="ja-JP" alt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3600" dirty="0" smtClean="0"/>
              <a:t>Challenges: </a:t>
            </a:r>
            <a:r>
              <a:rPr lang="en-US" altLang="ja-JP" sz="1600" dirty="0" err="1" smtClean="0"/>
              <a:t>SuperKEKB</a:t>
            </a:r>
            <a:r>
              <a:rPr lang="en-US" altLang="ja-JP" sz="1600" dirty="0" smtClean="0"/>
              <a:t> as an example</a:t>
            </a:r>
            <a:endParaRPr lang="ja-JP" altLang="en-US" sz="2000" dirty="0"/>
          </a:p>
        </p:txBody>
      </p:sp>
      <p:sp>
        <p:nvSpPr>
          <p:cNvPr id="7" name="テキスト ボックス 5"/>
          <p:cNvSpPr txBox="1">
            <a:spLocks noChangeArrowheads="1"/>
          </p:cNvSpPr>
          <p:nvPr/>
        </p:nvSpPr>
        <p:spPr bwMode="auto">
          <a:xfrm>
            <a:off x="304800" y="1285298"/>
            <a:ext cx="8661400" cy="4893647"/>
          </a:xfrm>
          <a:prstGeom prst="rect">
            <a:avLst/>
          </a:prstGeom>
          <a:noFill/>
          <a:ln w="9525">
            <a:noFill/>
            <a:miter lim="800000"/>
            <a:headEnd/>
            <a:tailEnd/>
          </a:ln>
        </p:spPr>
        <p:txBody>
          <a:bodyPr wrap="square">
            <a:prstTxWarp prst="textNoShape">
              <a:avLst/>
            </a:prstTxWarp>
            <a:spAutoFit/>
          </a:bodyPr>
          <a:lstStyle/>
          <a:p>
            <a:r>
              <a:rPr lang="en-US" altLang="ja-JP" sz="2400" dirty="0" smtClean="0">
                <a:solidFill>
                  <a:srgbClr val="000000"/>
                </a:solidFill>
              </a:rPr>
              <a:t>Need for even higher luminosity machine</a:t>
            </a:r>
          </a:p>
          <a:p>
            <a:r>
              <a:rPr lang="en-US" altLang="ja-JP" sz="2400" dirty="0" smtClean="0">
                <a:solidFill>
                  <a:srgbClr val="0000FF"/>
                </a:solidFill>
              </a:rPr>
              <a:t>Q</a:t>
            </a:r>
            <a:r>
              <a:rPr lang="en-US" altLang="ja-JP" sz="2400" dirty="0"/>
              <a:t>:  How many years would we need to accumulate 50 ab</a:t>
            </a:r>
            <a:r>
              <a:rPr lang="en-US" altLang="ja-JP" sz="2400" baseline="30000" dirty="0"/>
              <a:t>-1</a:t>
            </a:r>
          </a:p>
          <a:p>
            <a:r>
              <a:rPr lang="en-US" altLang="ja-JP" sz="2400" dirty="0"/>
              <a:t> (the target given by the physics community) </a:t>
            </a:r>
          </a:p>
          <a:p>
            <a:r>
              <a:rPr lang="en-US" altLang="ja-JP" sz="2400" dirty="0"/>
              <a:t>IF we kept running the present KEKB?</a:t>
            </a:r>
          </a:p>
          <a:p>
            <a:endParaRPr lang="en-US" altLang="ja-JP" sz="2400" dirty="0"/>
          </a:p>
          <a:p>
            <a:r>
              <a:rPr lang="en-US" altLang="ja-JP" sz="2400" dirty="0">
                <a:solidFill>
                  <a:srgbClr val="FF0000"/>
                </a:solidFill>
              </a:rPr>
              <a:t>A</a:t>
            </a:r>
            <a:r>
              <a:rPr lang="en-US" altLang="ja-JP" sz="2400" dirty="0"/>
              <a:t>:  With the current peak luminosity of 2x10</a:t>
            </a:r>
            <a:r>
              <a:rPr lang="en-US" altLang="ja-JP" sz="2400" baseline="30000" dirty="0"/>
              <a:t>34</a:t>
            </a:r>
            <a:r>
              <a:rPr lang="en-US" altLang="ja-JP" sz="2400" dirty="0"/>
              <a:t> cm</a:t>
            </a:r>
            <a:r>
              <a:rPr lang="en-US" altLang="ja-JP" sz="2400" baseline="30000" dirty="0"/>
              <a:t>-2</a:t>
            </a:r>
            <a:r>
              <a:rPr lang="en-US" altLang="ja-JP" sz="2400" dirty="0"/>
              <a:t>s</a:t>
            </a:r>
            <a:r>
              <a:rPr lang="en-US" altLang="ja-JP" sz="2400" baseline="30000" dirty="0"/>
              <a:t>-1</a:t>
            </a:r>
          </a:p>
          <a:p>
            <a:r>
              <a:rPr lang="en-US" altLang="ja-JP" sz="2400" dirty="0"/>
              <a:t>⇒0.3 ab</a:t>
            </a:r>
            <a:r>
              <a:rPr lang="en-US" altLang="ja-JP" sz="2400" baseline="30000" dirty="0"/>
              <a:t>-1</a:t>
            </a:r>
            <a:r>
              <a:rPr lang="en-US" altLang="ja-JP" sz="2400" dirty="0"/>
              <a:t>/year (assuming 1.5×10</a:t>
            </a:r>
            <a:r>
              <a:rPr lang="en-US" altLang="ja-JP" sz="2400" baseline="30000" dirty="0"/>
              <a:t>7</a:t>
            </a:r>
            <a:r>
              <a:rPr lang="en-US" altLang="ja-JP" sz="2400" dirty="0"/>
              <a:t> seconds/year running)</a:t>
            </a:r>
          </a:p>
          <a:p>
            <a:r>
              <a:rPr lang="en-US" altLang="ja-JP" sz="2400" dirty="0"/>
              <a:t>⇒167 years.</a:t>
            </a:r>
          </a:p>
          <a:p>
            <a:endParaRPr lang="en-US" altLang="ja-JP" sz="2400" dirty="0"/>
          </a:p>
          <a:p>
            <a:r>
              <a:rPr lang="en-US" altLang="ja-JP" sz="2400" dirty="0"/>
              <a:t>Need for </a:t>
            </a:r>
            <a:r>
              <a:rPr lang="en-US" altLang="ja-JP" sz="2400" u="sng" dirty="0"/>
              <a:t>much higher</a:t>
            </a:r>
            <a:r>
              <a:rPr lang="en-US" altLang="ja-JP" sz="2400" dirty="0"/>
              <a:t> luminosity machines:</a:t>
            </a:r>
          </a:p>
          <a:p>
            <a:r>
              <a:rPr lang="en-US" altLang="ja-JP" sz="2400" dirty="0"/>
              <a:t>Next Generation B-factories </a:t>
            </a:r>
          </a:p>
          <a:p>
            <a:endParaRPr lang="en-US" altLang="ja-JP" sz="2400" dirty="0"/>
          </a:p>
          <a:p>
            <a:r>
              <a:rPr lang="en-US" altLang="ja-JP" sz="2400" dirty="0"/>
              <a:t>Two projects are being </a:t>
            </a:r>
            <a:r>
              <a:rPr lang="en-US" altLang="ja-JP" sz="2400" dirty="0" smtClean="0"/>
              <a:t>pursued:  </a:t>
            </a:r>
            <a:r>
              <a:rPr lang="en-US" altLang="ja-JP" sz="2400" b="1" dirty="0" err="1" smtClean="0">
                <a:solidFill>
                  <a:srgbClr val="000000"/>
                </a:solidFill>
              </a:rPr>
              <a:t>SuperB</a:t>
            </a:r>
            <a:r>
              <a:rPr lang="en-US" altLang="ja-JP" sz="2400" b="1" dirty="0" smtClean="0">
                <a:solidFill>
                  <a:srgbClr val="000000"/>
                </a:solidFill>
              </a:rPr>
              <a:t> </a:t>
            </a:r>
            <a:r>
              <a:rPr lang="en-US" altLang="ja-JP" sz="2400" b="1" dirty="0">
                <a:solidFill>
                  <a:srgbClr val="000000"/>
                </a:solidFill>
              </a:rPr>
              <a:t>and </a:t>
            </a:r>
            <a:r>
              <a:rPr lang="en-US" altLang="ja-JP" sz="2400" b="1" dirty="0" err="1">
                <a:solidFill>
                  <a:srgbClr val="000000"/>
                </a:solidFill>
              </a:rPr>
              <a:t>SuperKEKB</a:t>
            </a:r>
            <a:endParaRPr lang="en-US" altLang="ja-JP" sz="2400" b="1" dirty="0">
              <a:solidFill>
                <a:srgbClr val="000000"/>
              </a:solidFill>
            </a:endParaRPr>
          </a:p>
        </p:txBody>
      </p:sp>
      <p:sp>
        <p:nvSpPr>
          <p:cNvPr id="8" name="角丸四角形吹き出し 7"/>
          <p:cNvSpPr/>
          <p:nvPr/>
        </p:nvSpPr>
        <p:spPr>
          <a:xfrm>
            <a:off x="6403848" y="4025735"/>
            <a:ext cx="2079752" cy="914400"/>
          </a:xfrm>
          <a:prstGeom prst="wedgeRoundRectCallout">
            <a:avLst>
              <a:gd name="adj1" fmla="val -25871"/>
              <a:gd name="adj2" fmla="val 150347"/>
              <a:gd name="adj3" fmla="val 16667"/>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chemeClr val="tx1"/>
                </a:solidFill>
              </a:rPr>
              <a:t>I will introduce this one today.</a:t>
            </a:r>
            <a:endParaRPr kumimoji="1" lang="ja-JP" altLang="en-US" sz="20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Challenges: </a:t>
            </a:r>
            <a:r>
              <a:rPr lang="en-US" altLang="ja-JP" sz="1600" dirty="0" err="1" smtClean="0"/>
              <a:t>SuperKEKB</a:t>
            </a:r>
            <a:r>
              <a:rPr lang="en-US" altLang="ja-JP" sz="1600" dirty="0" smtClean="0"/>
              <a:t> as an example</a:t>
            </a:r>
            <a:endParaRPr lang="ja-JP" altLang="en-US" sz="2000" dirty="0"/>
          </a:p>
        </p:txBody>
      </p:sp>
      <p:pic>
        <p:nvPicPr>
          <p:cNvPr id="11" name="図 6"/>
          <p:cNvPicPr>
            <a:picLocks noChangeAspect="1"/>
          </p:cNvPicPr>
          <p:nvPr/>
        </p:nvPicPr>
        <p:blipFill>
          <a:blip r:embed="rId2"/>
          <a:srcRect/>
          <a:stretch>
            <a:fillRect/>
          </a:stretch>
        </p:blipFill>
        <p:spPr bwMode="auto">
          <a:xfrm>
            <a:off x="144813" y="1143000"/>
            <a:ext cx="7208487" cy="5054600"/>
          </a:xfrm>
          <a:prstGeom prst="rect">
            <a:avLst/>
          </a:prstGeom>
          <a:noFill/>
          <a:ln w="9525">
            <a:noFill/>
            <a:miter lim="800000"/>
            <a:headEnd/>
            <a:tailEnd/>
          </a:ln>
        </p:spPr>
      </p:pic>
      <p:sp>
        <p:nvSpPr>
          <p:cNvPr id="12" name="四角形吹き出し 11"/>
          <p:cNvSpPr/>
          <p:nvPr/>
        </p:nvSpPr>
        <p:spPr>
          <a:xfrm>
            <a:off x="1713622" y="2870994"/>
            <a:ext cx="1325562" cy="601663"/>
          </a:xfrm>
          <a:prstGeom prst="wedgeRectCallout">
            <a:avLst>
              <a:gd name="adj1" fmla="val -59178"/>
              <a:gd name="adj2" fmla="val -248078"/>
            </a:avLst>
          </a:prstGeom>
          <a:noFill/>
          <a:ln>
            <a:solidFill>
              <a:srgbClr val="FF0BC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altLang="ja-JP" dirty="0">
                <a:solidFill>
                  <a:srgbClr val="000000"/>
                </a:solidFill>
              </a:rPr>
              <a:t>50 times higher</a:t>
            </a:r>
            <a:endParaRPr lang="ja-JP" altLang="en-US" dirty="0">
              <a:solidFill>
                <a:srgbClr val="000000"/>
              </a:solidFill>
            </a:endParaRPr>
          </a:p>
        </p:txBody>
      </p:sp>
      <p:cxnSp>
        <p:nvCxnSpPr>
          <p:cNvPr id="18" name="直線コネクタ 17"/>
          <p:cNvCxnSpPr/>
          <p:nvPr/>
        </p:nvCxnSpPr>
        <p:spPr>
          <a:xfrm>
            <a:off x="1109578" y="1651000"/>
            <a:ext cx="5981700" cy="1588"/>
          </a:xfrm>
          <a:prstGeom prst="line">
            <a:avLst/>
          </a:prstGeom>
          <a:ln w="38100" cap="flat" cmpd="sng" algn="ctr">
            <a:solidFill>
              <a:srgbClr val="FF0BC2"/>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星 5 18"/>
          <p:cNvSpPr/>
          <p:nvPr/>
        </p:nvSpPr>
        <p:spPr>
          <a:xfrm>
            <a:off x="6794416" y="1450975"/>
            <a:ext cx="484188" cy="454025"/>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20" name="直線矢印コネクタ 19"/>
          <p:cNvCxnSpPr/>
          <p:nvPr/>
        </p:nvCxnSpPr>
        <p:spPr>
          <a:xfrm flipV="1">
            <a:off x="6214979" y="1952625"/>
            <a:ext cx="579437" cy="558800"/>
          </a:xfrm>
          <a:prstGeom prst="straightConnector1">
            <a:avLst/>
          </a:prstGeom>
          <a:ln w="76200" cap="flat" cmpd="sng" algn="ctr">
            <a:solidFill>
              <a:srgbClr val="FFFF00"/>
            </a:solidFill>
            <a:prstDash val="solid"/>
            <a:round/>
            <a:headEnd type="none" w="med" len="med"/>
            <a:tailEnd type="arrow" w="med" len="med"/>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1" name="テキスト ボックス 12"/>
          <p:cNvSpPr txBox="1">
            <a:spLocks noChangeArrowheads="1"/>
          </p:cNvSpPr>
          <p:nvPr/>
        </p:nvSpPr>
        <p:spPr bwMode="auto">
          <a:xfrm>
            <a:off x="7353300" y="1213961"/>
            <a:ext cx="1553455" cy="738664"/>
          </a:xfrm>
          <a:prstGeom prst="rect">
            <a:avLst/>
          </a:prstGeom>
          <a:noFill/>
          <a:ln w="9525">
            <a:noFill/>
            <a:miter lim="800000"/>
            <a:headEnd/>
            <a:tailEnd/>
          </a:ln>
        </p:spPr>
        <p:txBody>
          <a:bodyPr wrap="none">
            <a:prstTxWarp prst="textNoShape">
              <a:avLst/>
            </a:prstTxWarp>
            <a:spAutoFit/>
          </a:bodyPr>
          <a:lstStyle/>
          <a:p>
            <a:r>
              <a:rPr lang="en-US" altLang="ja-JP" sz="1400" dirty="0"/>
              <a:t>Next Generation </a:t>
            </a:r>
          </a:p>
          <a:p>
            <a:r>
              <a:rPr lang="en-US" altLang="ja-JP" sz="1400" dirty="0"/>
              <a:t>B-</a:t>
            </a:r>
            <a:r>
              <a:rPr lang="en-US" altLang="ja-JP" sz="1400" dirty="0" smtClean="0"/>
              <a:t>factories</a:t>
            </a:r>
          </a:p>
          <a:p>
            <a:r>
              <a:rPr lang="en-US" altLang="ja-JP" sz="1400" dirty="0" smtClean="0"/>
              <a:t>This is our mission</a:t>
            </a:r>
            <a:endParaRPr lang="ja-JP" altLang="en-US" sz="1400" dirty="0"/>
          </a:p>
        </p:txBody>
      </p:sp>
      <p:sp>
        <p:nvSpPr>
          <p:cNvPr id="22" name="角丸四角形吹き出し 21"/>
          <p:cNvSpPr/>
          <p:nvPr/>
        </p:nvSpPr>
        <p:spPr>
          <a:xfrm>
            <a:off x="5575300" y="3302000"/>
            <a:ext cx="3352800" cy="2578100"/>
          </a:xfrm>
          <a:prstGeom prst="wedgeRoundRectCallout">
            <a:avLst>
              <a:gd name="adj1" fmla="val 8154"/>
              <a:gd name="adj2" fmla="val -96367"/>
              <a:gd name="adj3" fmla="val 16667"/>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buClr>
                <a:srgbClr val="3366FF"/>
              </a:buClr>
            </a:pPr>
            <a:r>
              <a:rPr kumimoji="1" lang="en-US" altLang="ja-JP" dirty="0" smtClean="0">
                <a:solidFill>
                  <a:srgbClr val="000000"/>
                </a:solidFill>
              </a:rPr>
              <a:t>Keys to success:</a:t>
            </a:r>
          </a:p>
          <a:p>
            <a:pPr>
              <a:buClr>
                <a:srgbClr val="3366FF"/>
              </a:buClr>
              <a:buFont typeface="Arial"/>
              <a:buChar char="•"/>
            </a:pPr>
            <a:r>
              <a:rPr kumimoji="1" lang="en-US" altLang="ja-JP" dirty="0" smtClean="0">
                <a:solidFill>
                  <a:srgbClr val="000000"/>
                </a:solidFill>
              </a:rPr>
              <a:t>Production and circulation of the very small </a:t>
            </a:r>
            <a:r>
              <a:rPr kumimoji="1" lang="en-US" altLang="ja-JP" dirty="0" err="1" smtClean="0">
                <a:solidFill>
                  <a:srgbClr val="000000"/>
                </a:solidFill>
              </a:rPr>
              <a:t>emittance</a:t>
            </a:r>
            <a:r>
              <a:rPr kumimoji="1" lang="en-US" altLang="ja-JP" dirty="0" smtClean="0">
                <a:solidFill>
                  <a:srgbClr val="000000"/>
                </a:solidFill>
              </a:rPr>
              <a:t> beams.</a:t>
            </a:r>
          </a:p>
          <a:p>
            <a:pPr>
              <a:buClr>
                <a:srgbClr val="3366FF"/>
              </a:buClr>
              <a:buFont typeface="Arial"/>
              <a:buChar char="•"/>
            </a:pPr>
            <a:r>
              <a:rPr kumimoji="1" lang="en-US" altLang="ja-JP" dirty="0" smtClean="0">
                <a:solidFill>
                  <a:srgbClr val="000000"/>
                </a:solidFill>
              </a:rPr>
              <a:t>Colliding “</a:t>
            </a:r>
            <a:r>
              <a:rPr kumimoji="1" lang="en-US" altLang="ja-JP" dirty="0" err="1" smtClean="0">
                <a:solidFill>
                  <a:srgbClr val="000000"/>
                </a:solidFill>
              </a:rPr>
              <a:t>nano</a:t>
            </a:r>
            <a:r>
              <a:rPr kumimoji="1" lang="en-US" altLang="ja-JP" dirty="0" smtClean="0">
                <a:solidFill>
                  <a:srgbClr val="000000"/>
                </a:solidFill>
              </a:rPr>
              <a:t>-spot-size” beams and maintaining </a:t>
            </a:r>
            <a:r>
              <a:rPr lang="en-US" altLang="ja-JP" dirty="0" smtClean="0">
                <a:solidFill>
                  <a:srgbClr val="000000"/>
                </a:solidFill>
              </a:rPr>
              <a:t>a</a:t>
            </a:r>
            <a:r>
              <a:rPr kumimoji="1" lang="en-US" altLang="ja-JP" dirty="0" smtClean="0">
                <a:solidFill>
                  <a:srgbClr val="000000"/>
                </a:solidFill>
              </a:rPr>
              <a:t> good </a:t>
            </a:r>
            <a:r>
              <a:rPr lang="en-US" altLang="ja-JP" dirty="0" smtClean="0">
                <a:solidFill>
                  <a:srgbClr val="000000"/>
                </a:solidFill>
              </a:rPr>
              <a:t>collision condition.</a:t>
            </a:r>
          </a:p>
          <a:p>
            <a:pPr>
              <a:buClr>
                <a:srgbClr val="3366FF"/>
              </a:buClr>
              <a:buFont typeface="Arial"/>
              <a:buChar char="•"/>
            </a:pPr>
            <a:r>
              <a:rPr kumimoji="1" lang="en-US" altLang="ja-JP" dirty="0" smtClean="0">
                <a:solidFill>
                  <a:srgbClr val="000000"/>
                </a:solidFill>
              </a:rPr>
              <a:t>Increase of the beam currents.</a:t>
            </a:r>
            <a:endParaRPr kumimoji="1" lang="ja-JP" alt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2"/>
          <a:srcRect/>
          <a:stretch>
            <a:fillRect/>
          </a:stretch>
        </p:blipFill>
        <p:spPr bwMode="auto">
          <a:xfrm>
            <a:off x="1844675" y="454025"/>
            <a:ext cx="6026150" cy="5226050"/>
          </a:xfrm>
          <a:prstGeom prst="rect">
            <a:avLst/>
          </a:prstGeom>
          <a:noFill/>
          <a:ln w="9525">
            <a:noFill/>
            <a:round/>
            <a:headEnd/>
            <a:tailEnd/>
          </a:ln>
        </p:spPr>
      </p:pic>
      <p:pic>
        <p:nvPicPr>
          <p:cNvPr id="59395" name="Picture 2"/>
          <p:cNvPicPr>
            <a:picLocks noChangeAspect="1" noChangeArrowheads="1"/>
          </p:cNvPicPr>
          <p:nvPr/>
        </p:nvPicPr>
        <p:blipFill>
          <a:blip r:embed="rId3"/>
          <a:srcRect/>
          <a:stretch>
            <a:fillRect/>
          </a:stretch>
        </p:blipFill>
        <p:spPr bwMode="auto">
          <a:xfrm>
            <a:off x="73025" y="4986338"/>
            <a:ext cx="2655888" cy="1446212"/>
          </a:xfrm>
          <a:prstGeom prst="rect">
            <a:avLst/>
          </a:prstGeom>
          <a:noFill/>
          <a:ln w="12700">
            <a:noFill/>
            <a:miter lim="800000"/>
            <a:headEnd/>
            <a:tailEnd/>
          </a:ln>
        </p:spPr>
      </p:pic>
      <p:sp>
        <p:nvSpPr>
          <p:cNvPr id="59396" name="Rectangle 3"/>
          <p:cNvSpPr>
            <a:spLocks/>
          </p:cNvSpPr>
          <p:nvPr/>
        </p:nvSpPr>
        <p:spPr bwMode="auto">
          <a:xfrm>
            <a:off x="6929438" y="4446588"/>
            <a:ext cx="2071687" cy="125412"/>
          </a:xfrm>
          <a:prstGeom prst="rect">
            <a:avLst/>
          </a:prstGeom>
          <a:noFill/>
          <a:ln w="12700">
            <a:noFill/>
            <a:miter lim="800000"/>
            <a:headEnd/>
            <a:tailEnd/>
          </a:ln>
        </p:spPr>
        <p:txBody>
          <a:bodyPr lIns="0" tIns="0" rIns="40636" bIns="0">
            <a:prstTxWarp prst="textNoShape">
              <a:avLst/>
            </a:prstTxWarp>
          </a:bodyPr>
          <a:lstStyle/>
          <a:p>
            <a:r>
              <a:rPr lang="en-US" altLang="ja-JP" sz="1400">
                <a:solidFill>
                  <a:srgbClr val="1A1A1A"/>
                </a:solidFill>
                <a:latin typeface="News Gothic MT" pitchFamily="-110" charset="0"/>
                <a:sym typeface="ＭＳ Ｐゴシック" pitchFamily="-110" charset="-128"/>
              </a:rPr>
              <a:t>Low emittance positrons to inject </a:t>
            </a:r>
          </a:p>
        </p:txBody>
      </p:sp>
      <p:sp>
        <p:nvSpPr>
          <p:cNvPr id="59397" name="Rectangle 4"/>
          <p:cNvSpPr>
            <a:spLocks/>
          </p:cNvSpPr>
          <p:nvPr/>
        </p:nvSpPr>
        <p:spPr bwMode="auto">
          <a:xfrm>
            <a:off x="4419600" y="1111250"/>
            <a:ext cx="598488" cy="214313"/>
          </a:xfrm>
          <a:prstGeom prst="rect">
            <a:avLst/>
          </a:prstGeom>
          <a:noFill/>
          <a:ln w="12700">
            <a:noFill/>
            <a:miter lim="800000"/>
            <a:headEnd/>
            <a:tailEnd/>
          </a:ln>
        </p:spPr>
        <p:txBody>
          <a:bodyPr wrap="none" lIns="0" tIns="0" rIns="40636" bIns="0">
            <a:prstTxWarp prst="textNoShape">
              <a:avLst/>
            </a:prstTxWarp>
            <a:spAutoFit/>
          </a:bodyPr>
          <a:lstStyle/>
          <a:p>
            <a:pPr marL="38100"/>
            <a:r>
              <a:rPr lang="en-US" altLang="ja-JP" sz="1400">
                <a:solidFill>
                  <a:srgbClr val="0000FF"/>
                </a:solidFill>
                <a:latin typeface="News Gothic MT" pitchFamily="-110" charset="0"/>
                <a:ea typeface="Futura" pitchFamily="-110" charset="0"/>
                <a:cs typeface="Futura" pitchFamily="-110" charset="0"/>
                <a:sym typeface="Futura" pitchFamily="-110" charset="0"/>
              </a:rPr>
              <a:t>e- 2.6 A</a:t>
            </a:r>
          </a:p>
        </p:txBody>
      </p:sp>
      <p:sp>
        <p:nvSpPr>
          <p:cNvPr id="59398" name="Rectangle 5"/>
          <p:cNvSpPr>
            <a:spLocks/>
          </p:cNvSpPr>
          <p:nvPr/>
        </p:nvSpPr>
        <p:spPr bwMode="auto">
          <a:xfrm>
            <a:off x="5953125" y="1571625"/>
            <a:ext cx="631825" cy="215900"/>
          </a:xfrm>
          <a:prstGeom prst="rect">
            <a:avLst/>
          </a:prstGeom>
          <a:noFill/>
          <a:ln w="12700">
            <a:noFill/>
            <a:miter lim="800000"/>
            <a:headEnd/>
            <a:tailEnd/>
          </a:ln>
        </p:spPr>
        <p:txBody>
          <a:bodyPr wrap="none" lIns="0" tIns="0" rIns="40636" bIns="0">
            <a:prstTxWarp prst="textNoShape">
              <a:avLst/>
            </a:prstTxWarp>
            <a:spAutoFit/>
          </a:bodyPr>
          <a:lstStyle/>
          <a:p>
            <a:pPr marL="38100"/>
            <a:r>
              <a:rPr lang="en-US" altLang="ja-JP" sz="1400">
                <a:solidFill>
                  <a:srgbClr val="FF0000"/>
                </a:solidFill>
                <a:latin typeface="News Gothic MT" pitchFamily="-110" charset="0"/>
                <a:ea typeface="Futura" pitchFamily="-110" charset="0"/>
                <a:cs typeface="Futura" pitchFamily="-110" charset="0"/>
                <a:sym typeface="Futura" pitchFamily="-110" charset="0"/>
              </a:rPr>
              <a:t>e+ 3.6 A</a:t>
            </a:r>
          </a:p>
        </p:txBody>
      </p:sp>
      <p:grpSp>
        <p:nvGrpSpPr>
          <p:cNvPr id="2" name="Group 9"/>
          <p:cNvGrpSpPr>
            <a:grpSpLocks/>
          </p:cNvGrpSpPr>
          <p:nvPr/>
        </p:nvGrpSpPr>
        <p:grpSpPr bwMode="auto">
          <a:xfrm>
            <a:off x="6621463" y="5475288"/>
            <a:ext cx="2444750" cy="620712"/>
            <a:chOff x="0" y="0"/>
            <a:chExt cx="2191" cy="555"/>
          </a:xfrm>
        </p:grpSpPr>
        <p:sp>
          <p:nvSpPr>
            <p:cNvPr id="59432" name="Rectangle 10"/>
            <p:cNvSpPr>
              <a:spLocks/>
            </p:cNvSpPr>
            <p:nvPr/>
          </p:nvSpPr>
          <p:spPr bwMode="auto">
            <a:xfrm>
              <a:off x="0" y="0"/>
              <a:ext cx="2191" cy="454"/>
            </a:xfrm>
            <a:prstGeom prst="rect">
              <a:avLst/>
            </a:prstGeom>
            <a:solidFill>
              <a:srgbClr val="FFFFFF"/>
            </a:solidFill>
            <a:ln w="25400">
              <a:solidFill>
                <a:srgbClr val="FFFFFF"/>
              </a:solidFill>
              <a:miter lim="800000"/>
              <a:headEnd/>
              <a:tailEnd/>
            </a:ln>
          </p:spPr>
          <p:txBody>
            <a:bodyPr lIns="0" tIns="0" rIns="0" bIns="0">
              <a:prstTxWarp prst="textNoShape">
                <a:avLst/>
              </a:prstTxWarp>
            </a:bodyPr>
            <a:lstStyle/>
            <a:p>
              <a:endParaRPr lang="ja-JP" altLang="en-US">
                <a:latin typeface="News Gothic MT" pitchFamily="-110" charset="0"/>
              </a:endParaRPr>
            </a:p>
          </p:txBody>
        </p:sp>
        <p:pic>
          <p:nvPicPr>
            <p:cNvPr id="59433" name="Picture 11"/>
            <p:cNvPicPr>
              <a:picLocks noChangeArrowheads="1"/>
            </p:cNvPicPr>
            <p:nvPr/>
          </p:nvPicPr>
          <p:blipFill>
            <a:blip r:embed="rId4"/>
            <a:srcRect/>
            <a:stretch>
              <a:fillRect/>
            </a:stretch>
          </p:blipFill>
          <p:spPr bwMode="auto">
            <a:xfrm>
              <a:off x="73" y="20"/>
              <a:ext cx="2047" cy="535"/>
            </a:xfrm>
            <a:prstGeom prst="rect">
              <a:avLst/>
            </a:prstGeom>
            <a:noFill/>
            <a:ln w="12700">
              <a:noFill/>
              <a:miter lim="800000"/>
              <a:headEnd/>
              <a:tailEnd/>
            </a:ln>
          </p:spPr>
        </p:pic>
      </p:grpSp>
      <p:sp>
        <p:nvSpPr>
          <p:cNvPr id="59400" name="Oval 12"/>
          <p:cNvSpPr>
            <a:spLocks/>
          </p:cNvSpPr>
          <p:nvPr/>
        </p:nvSpPr>
        <p:spPr bwMode="auto">
          <a:xfrm>
            <a:off x="8043863" y="5434013"/>
            <a:ext cx="525462" cy="676275"/>
          </a:xfrm>
          <a:prstGeom prst="ellipse">
            <a:avLst/>
          </a:prstGeom>
          <a:noFill/>
          <a:ln w="50800">
            <a:solidFill>
              <a:srgbClr val="FF0500"/>
            </a:solidFill>
            <a:round/>
            <a:headEnd/>
            <a:tailEnd/>
          </a:ln>
        </p:spPr>
        <p:txBody>
          <a:bodyPr lIns="0" tIns="0" rIns="0" bIns="0">
            <a:prstTxWarp prst="textNoShape">
              <a:avLst/>
            </a:prstTxWarp>
          </a:bodyPr>
          <a:lstStyle/>
          <a:p>
            <a:endParaRPr lang="ja-JP" altLang="en-US">
              <a:latin typeface="News Gothic MT" pitchFamily="-110" charset="0"/>
            </a:endParaRPr>
          </a:p>
        </p:txBody>
      </p:sp>
      <p:sp>
        <p:nvSpPr>
          <p:cNvPr id="59401" name="Oval 13"/>
          <p:cNvSpPr>
            <a:spLocks/>
          </p:cNvSpPr>
          <p:nvPr/>
        </p:nvSpPr>
        <p:spPr bwMode="auto">
          <a:xfrm>
            <a:off x="4340225" y="2133600"/>
            <a:ext cx="1222375" cy="536575"/>
          </a:xfrm>
          <a:prstGeom prst="ellipse">
            <a:avLst/>
          </a:prstGeom>
          <a:solidFill>
            <a:srgbClr val="FFFFFF"/>
          </a:solidFill>
          <a:ln w="9525">
            <a:noFill/>
            <a:round/>
            <a:headEnd/>
            <a:tailEnd/>
          </a:ln>
        </p:spPr>
        <p:txBody>
          <a:bodyPr lIns="0" tIns="0" rIns="0" bIns="0">
            <a:prstTxWarp prst="textNoShape">
              <a:avLst/>
            </a:prstTxWarp>
          </a:bodyPr>
          <a:lstStyle/>
          <a:p>
            <a:endParaRPr lang="ja-JP" altLang="en-US">
              <a:latin typeface="News Gothic MT" pitchFamily="-110" charset="0"/>
            </a:endParaRPr>
          </a:p>
        </p:txBody>
      </p:sp>
      <p:sp>
        <p:nvSpPr>
          <p:cNvPr id="59402" name="Line 14"/>
          <p:cNvSpPr>
            <a:spLocks noChangeShapeType="1"/>
          </p:cNvSpPr>
          <p:nvPr/>
        </p:nvSpPr>
        <p:spPr bwMode="auto">
          <a:xfrm>
            <a:off x="3660775" y="5027613"/>
            <a:ext cx="1295400" cy="1587"/>
          </a:xfrm>
          <a:prstGeom prst="line">
            <a:avLst/>
          </a:prstGeom>
          <a:noFill/>
          <a:ln w="28575">
            <a:solidFill>
              <a:srgbClr val="E10202"/>
            </a:solidFill>
            <a:round/>
            <a:headEnd/>
            <a:tailEnd type="arrow" w="med" len="med"/>
          </a:ln>
        </p:spPr>
        <p:txBody>
          <a:bodyPr lIns="0" tIns="0" rIns="0" bIns="0">
            <a:prstTxWarp prst="textNoShape">
              <a:avLst/>
            </a:prstTxWarp>
          </a:bodyPr>
          <a:lstStyle/>
          <a:p>
            <a:endParaRPr lang="ja-JP" altLang="en-US"/>
          </a:p>
        </p:txBody>
      </p:sp>
      <p:sp>
        <p:nvSpPr>
          <p:cNvPr id="59403" name="Rectangle 15"/>
          <p:cNvSpPr>
            <a:spLocks/>
          </p:cNvSpPr>
          <p:nvPr/>
        </p:nvSpPr>
        <p:spPr bwMode="auto">
          <a:xfrm>
            <a:off x="3473450" y="4768850"/>
            <a:ext cx="1128713" cy="168275"/>
          </a:xfrm>
          <a:prstGeom prst="rect">
            <a:avLst/>
          </a:prstGeom>
          <a:noFill/>
          <a:ln w="12700">
            <a:noFill/>
            <a:miter lim="800000"/>
            <a:headEnd/>
            <a:tailEnd/>
          </a:ln>
        </p:spPr>
        <p:txBody>
          <a:bodyPr wrap="none" lIns="0" tIns="0" rIns="40638" bIns="0">
            <a:prstTxWarp prst="textNoShape">
              <a:avLst/>
            </a:prstTxWarp>
            <a:spAutoFit/>
          </a:bodyPr>
          <a:lstStyle/>
          <a:p>
            <a:pPr marL="39688"/>
            <a:r>
              <a:rPr lang="en-US" altLang="ja-JP" sz="1100">
                <a:latin typeface="Gill Sans" pitchFamily="-110" charset="0"/>
                <a:ea typeface="Gill Sans" pitchFamily="-110" charset="0"/>
                <a:cs typeface="Gill Sans" pitchFamily="-110" charset="0"/>
                <a:sym typeface="Gill Sans" pitchFamily="-110" charset="0"/>
              </a:rPr>
              <a:t>Low emittance gun</a:t>
            </a:r>
          </a:p>
        </p:txBody>
      </p:sp>
      <p:sp>
        <p:nvSpPr>
          <p:cNvPr id="28688" name="Line 16"/>
          <p:cNvSpPr>
            <a:spLocks noChangeShapeType="1"/>
          </p:cNvSpPr>
          <p:nvPr/>
        </p:nvSpPr>
        <p:spPr bwMode="auto">
          <a:xfrm flipH="1">
            <a:off x="6323013" y="2732088"/>
            <a:ext cx="409575" cy="268287"/>
          </a:xfrm>
          <a:prstGeom prst="line">
            <a:avLst/>
          </a:prstGeom>
          <a:noFill/>
          <a:ln w="38100" cap="flat">
            <a:solidFill>
              <a:srgbClr val="0000FF"/>
            </a:solidFill>
            <a:prstDash val="solid"/>
            <a:round/>
            <a:headEnd type="none" w="med" len="med"/>
            <a:tailEnd type="arrow" w="med" len="med"/>
          </a:ln>
          <a:effectLst>
            <a:outerShdw blurRad="38100" dist="25399" dir="5400000" algn="ctr" rotWithShape="0">
              <a:schemeClr val="bg2">
                <a:alpha val="37997"/>
              </a:scheme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sp>
        <p:nvSpPr>
          <p:cNvPr id="28689" name="Line 17"/>
          <p:cNvSpPr>
            <a:spLocks noChangeShapeType="1"/>
          </p:cNvSpPr>
          <p:nvPr/>
        </p:nvSpPr>
        <p:spPr bwMode="auto">
          <a:xfrm>
            <a:off x="5037138" y="1071563"/>
            <a:ext cx="454025" cy="80962"/>
          </a:xfrm>
          <a:prstGeom prst="line">
            <a:avLst/>
          </a:prstGeom>
          <a:noFill/>
          <a:ln w="38100" cap="flat">
            <a:solidFill>
              <a:srgbClr val="0000FF"/>
            </a:solidFill>
            <a:prstDash val="solid"/>
            <a:round/>
            <a:headEnd type="none" w="med" len="med"/>
            <a:tailEnd type="arrow" w="med" len="med"/>
          </a:ln>
          <a:effectLst>
            <a:outerShdw blurRad="38100" dist="25399" dir="5400000" algn="ctr" rotWithShape="0">
              <a:schemeClr val="bg2">
                <a:alpha val="37997"/>
              </a:scheme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sp>
        <p:nvSpPr>
          <p:cNvPr id="28690" name="Line 18"/>
          <p:cNvSpPr>
            <a:spLocks noChangeShapeType="1"/>
          </p:cNvSpPr>
          <p:nvPr/>
        </p:nvSpPr>
        <p:spPr bwMode="auto">
          <a:xfrm rot="10800000">
            <a:off x="6535738" y="1438275"/>
            <a:ext cx="384175" cy="303213"/>
          </a:xfrm>
          <a:prstGeom prst="line">
            <a:avLst/>
          </a:prstGeom>
          <a:noFill/>
          <a:ln w="38100" cap="flat">
            <a:solidFill>
              <a:srgbClr val="FF0000"/>
            </a:solidFill>
            <a:prstDash val="solid"/>
            <a:round/>
            <a:headEnd type="none" w="med" len="med"/>
            <a:tailEnd type="arrow" w="med" len="med"/>
          </a:ln>
          <a:effectLst>
            <a:outerShdw blurRad="38100" dist="25399" dir="5400000" algn="ctr" rotWithShape="0">
              <a:schemeClr val="bg2">
                <a:alpha val="37997"/>
              </a:scheme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sp>
        <p:nvSpPr>
          <p:cNvPr id="28691" name="Line 19"/>
          <p:cNvSpPr>
            <a:spLocks noChangeShapeType="1"/>
          </p:cNvSpPr>
          <p:nvPr/>
        </p:nvSpPr>
        <p:spPr bwMode="auto">
          <a:xfrm flipH="1">
            <a:off x="2366963" y="1227138"/>
            <a:ext cx="412750" cy="147637"/>
          </a:xfrm>
          <a:prstGeom prst="line">
            <a:avLst/>
          </a:prstGeom>
          <a:noFill/>
          <a:ln w="38100" cap="flat">
            <a:solidFill>
              <a:srgbClr val="FF0000"/>
            </a:solidFill>
            <a:prstDash val="solid"/>
            <a:round/>
            <a:headEnd type="none" w="med" len="med"/>
            <a:tailEnd type="arrow" w="med" len="med"/>
          </a:ln>
          <a:effectLst>
            <a:outerShdw blurRad="38100" dist="25399" dir="5400000" algn="ctr" rotWithShape="0">
              <a:srgbClr val="000000">
                <a:alpha val="37997"/>
              </a:srgb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sp>
        <p:nvSpPr>
          <p:cNvPr id="28692" name="Rectangle 20"/>
          <p:cNvSpPr>
            <a:spLocks/>
          </p:cNvSpPr>
          <p:nvPr/>
        </p:nvSpPr>
        <p:spPr bwMode="auto">
          <a:xfrm>
            <a:off x="4097618" y="1473399"/>
            <a:ext cx="1465577" cy="615553"/>
          </a:xfrm>
          <a:prstGeom prst="rect">
            <a:avLst/>
          </a:prstGeom>
          <a:solidFill>
            <a:srgbClr val="FFCCC9"/>
          </a:solidFill>
          <a:ln w="12700" cap="flat">
            <a:noFill/>
            <a:miter lim="800000"/>
            <a:headEnd type="none" w="med" len="med"/>
            <a:tailEnd type="none" w="med" len="med"/>
          </a:ln>
        </p:spPr>
        <p:txBody>
          <a:bodyPr wrap="none" lIns="0" tIns="0" rIns="40636" bIns="0">
            <a:prstTxWarp prst="textNoShape">
              <a:avLst/>
            </a:prstTxWarp>
            <a:spAutoFit/>
          </a:bodyPr>
          <a:lstStyle/>
          <a:p>
            <a:pPr marL="39066" fontAlgn="auto">
              <a:spcBef>
                <a:spcPts val="0"/>
              </a:spcBef>
              <a:spcAft>
                <a:spcPts val="0"/>
              </a:spcAft>
              <a:defRPr/>
            </a:pPr>
            <a:r>
              <a:rPr lang="en-US" altLang="ja-JP" sz="2000" dirty="0" err="1">
                <a:latin typeface="+mn-lt"/>
                <a:ea typeface="ＭＳ Ｐゴシック" charset="-128"/>
                <a:cs typeface="ＭＳ Ｐゴシック" charset="-128"/>
                <a:sym typeface="ＭＳ Ｐゴシック" charset="-128"/>
              </a:rPr>
              <a:t>Nano</a:t>
            </a:r>
            <a:r>
              <a:rPr lang="en-US" altLang="ja-JP" sz="2000" dirty="0">
                <a:latin typeface="+mn-lt"/>
                <a:ea typeface="ＭＳ Ｐゴシック" charset="-128"/>
                <a:cs typeface="ＭＳ Ｐゴシック" charset="-128"/>
                <a:sym typeface="ＭＳ Ｐゴシック" charset="-128"/>
              </a:rPr>
              <a:t>-Beam</a:t>
            </a:r>
          </a:p>
          <a:p>
            <a:pPr marL="39066" fontAlgn="auto">
              <a:spcBef>
                <a:spcPts val="0"/>
              </a:spcBef>
              <a:spcAft>
                <a:spcPts val="0"/>
              </a:spcAft>
              <a:defRPr/>
            </a:pPr>
            <a:r>
              <a:rPr lang="en-US" altLang="ja-JP" sz="2000" dirty="0" err="1">
                <a:noFill/>
                <a:latin typeface="+mn-lt"/>
                <a:ea typeface="ＭＳ Ｐゴシック" charset="-128"/>
                <a:cs typeface="ＭＳ Ｐゴシック" charset="-128"/>
                <a:sym typeface="ＭＳ Ｐゴシック" charset="-128"/>
              </a:rPr>
              <a:t>SuperKEKB</a:t>
            </a:r>
            <a:endParaRPr lang="en-US" altLang="ja-JP" sz="2000" dirty="0">
              <a:noFill/>
              <a:latin typeface="+mn-lt"/>
              <a:ea typeface="ＭＳ Ｐゴシック" charset="-128"/>
              <a:cs typeface="ＭＳ Ｐゴシック" charset="-128"/>
              <a:sym typeface="ＭＳ Ｐゴシック" charset="-128"/>
            </a:endParaRPr>
          </a:p>
        </p:txBody>
      </p:sp>
      <p:sp>
        <p:nvSpPr>
          <p:cNvPr id="28693" name="Line 21"/>
          <p:cNvSpPr>
            <a:spLocks noChangeShapeType="1"/>
          </p:cNvSpPr>
          <p:nvPr/>
        </p:nvSpPr>
        <p:spPr bwMode="auto">
          <a:xfrm rot="10800000">
            <a:off x="5180013" y="677863"/>
            <a:ext cx="382587" cy="80962"/>
          </a:xfrm>
          <a:prstGeom prst="line">
            <a:avLst/>
          </a:prstGeom>
          <a:noFill/>
          <a:ln w="38100" cap="flat">
            <a:solidFill>
              <a:srgbClr val="FF0000"/>
            </a:solidFill>
            <a:prstDash val="solid"/>
            <a:round/>
            <a:headEnd type="none" w="med" len="med"/>
            <a:tailEnd type="arrow" w="med" len="med"/>
          </a:ln>
          <a:effectLst>
            <a:outerShdw blurRad="38100" dist="25399" dir="5400000" algn="ctr" rotWithShape="0">
              <a:schemeClr val="bg2">
                <a:alpha val="37997"/>
              </a:scheme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sp>
        <p:nvSpPr>
          <p:cNvPr id="28694" name="Line 22"/>
          <p:cNvSpPr>
            <a:spLocks noChangeShapeType="1"/>
          </p:cNvSpPr>
          <p:nvPr/>
        </p:nvSpPr>
        <p:spPr bwMode="auto">
          <a:xfrm>
            <a:off x="6751638" y="1214438"/>
            <a:ext cx="382587" cy="152400"/>
          </a:xfrm>
          <a:prstGeom prst="line">
            <a:avLst/>
          </a:prstGeom>
          <a:noFill/>
          <a:ln w="38100" cap="flat">
            <a:solidFill>
              <a:srgbClr val="0000FF"/>
            </a:solidFill>
            <a:prstDash val="solid"/>
            <a:round/>
            <a:headEnd type="none" w="med" len="med"/>
            <a:tailEnd type="arrow" w="med" len="med"/>
          </a:ln>
          <a:effectLst>
            <a:outerShdw blurRad="38100" dist="25399" dir="5400000" algn="ctr" rotWithShape="0">
              <a:schemeClr val="bg2">
                <a:alpha val="37997"/>
              </a:scheme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sp>
        <p:nvSpPr>
          <p:cNvPr id="59411" name="Rectangle 23"/>
          <p:cNvSpPr>
            <a:spLocks/>
          </p:cNvSpPr>
          <p:nvPr/>
        </p:nvSpPr>
        <p:spPr bwMode="auto">
          <a:xfrm>
            <a:off x="350838" y="4365625"/>
            <a:ext cx="2378075" cy="490538"/>
          </a:xfrm>
          <a:prstGeom prst="rect">
            <a:avLst/>
          </a:prstGeom>
          <a:noFill/>
          <a:ln w="12700">
            <a:noFill/>
            <a:miter lim="800000"/>
            <a:headEnd/>
            <a:tailEnd/>
          </a:ln>
        </p:spPr>
        <p:txBody>
          <a:bodyPr lIns="0" tIns="0" rIns="40636" bIns="0">
            <a:prstTxWarp prst="textNoShape">
              <a:avLst/>
            </a:prstTxWarp>
          </a:bodyPr>
          <a:lstStyle/>
          <a:p>
            <a:pPr marL="38100"/>
            <a:r>
              <a:rPr lang="en-US" altLang="ja-JP" sz="1400">
                <a:latin typeface="News Gothic MT" pitchFamily="-110" charset="0"/>
                <a:sym typeface="ＭＳ Ｐゴシック" pitchFamily="-110" charset="-128"/>
              </a:rPr>
              <a:t>Redesign the HER arcs to reduce the emittance.</a:t>
            </a:r>
          </a:p>
        </p:txBody>
      </p:sp>
      <p:pic>
        <p:nvPicPr>
          <p:cNvPr id="59412" name="Picture 24"/>
          <p:cNvPicPr>
            <a:picLocks noChangeArrowheads="1"/>
          </p:cNvPicPr>
          <p:nvPr/>
        </p:nvPicPr>
        <p:blipFill>
          <a:blip r:embed="rId5"/>
          <a:srcRect/>
          <a:stretch>
            <a:fillRect/>
          </a:stretch>
        </p:blipFill>
        <p:spPr bwMode="auto">
          <a:xfrm>
            <a:off x="231775" y="3000375"/>
            <a:ext cx="2286000" cy="1365250"/>
          </a:xfrm>
          <a:prstGeom prst="rect">
            <a:avLst/>
          </a:prstGeom>
          <a:noFill/>
          <a:ln w="9525">
            <a:noFill/>
            <a:miter lim="800000"/>
            <a:headEnd/>
            <a:tailEnd/>
          </a:ln>
        </p:spPr>
      </p:pic>
      <p:sp>
        <p:nvSpPr>
          <p:cNvPr id="59413" name="Rectangle 25"/>
          <p:cNvSpPr>
            <a:spLocks/>
          </p:cNvSpPr>
          <p:nvPr/>
        </p:nvSpPr>
        <p:spPr bwMode="auto">
          <a:xfrm>
            <a:off x="7186613" y="903288"/>
            <a:ext cx="1716087" cy="746125"/>
          </a:xfrm>
          <a:prstGeom prst="rect">
            <a:avLst/>
          </a:prstGeom>
          <a:noFill/>
          <a:ln w="12700">
            <a:noFill/>
            <a:miter lim="800000"/>
            <a:headEnd/>
            <a:tailEnd/>
          </a:ln>
        </p:spPr>
        <p:txBody>
          <a:bodyPr lIns="0" tIns="0" rIns="40636" bIns="0">
            <a:prstTxWarp prst="textNoShape">
              <a:avLst/>
            </a:prstTxWarp>
          </a:bodyPr>
          <a:lstStyle/>
          <a:p>
            <a:pPr marL="38100"/>
            <a:r>
              <a:rPr lang="en-US" altLang="ja-JP" sz="1400">
                <a:solidFill>
                  <a:srgbClr val="1A1A1A"/>
                </a:solidFill>
                <a:latin typeface="News Gothic MT" pitchFamily="-110" charset="0"/>
                <a:sym typeface="ＭＳ Ｐゴシック" pitchFamily="-110" charset="-128"/>
              </a:rPr>
              <a:t>New IR with S.C.</a:t>
            </a:r>
          </a:p>
          <a:p>
            <a:pPr marL="38100"/>
            <a:r>
              <a:rPr lang="en-US" altLang="ja-JP" sz="1400">
                <a:solidFill>
                  <a:srgbClr val="1A1A1A"/>
                </a:solidFill>
                <a:latin typeface="News Gothic MT" pitchFamily="-110" charset="0"/>
                <a:sym typeface="ＭＳ Ｐゴシック" pitchFamily="-110" charset="-128"/>
              </a:rPr>
              <a:t> &amp; P.M. final focusing quads</a:t>
            </a:r>
          </a:p>
        </p:txBody>
      </p:sp>
      <p:grpSp>
        <p:nvGrpSpPr>
          <p:cNvPr id="3" name="Group 26"/>
          <p:cNvGrpSpPr>
            <a:grpSpLocks/>
          </p:cNvGrpSpPr>
          <p:nvPr/>
        </p:nvGrpSpPr>
        <p:grpSpPr bwMode="auto">
          <a:xfrm>
            <a:off x="6708775" y="396875"/>
            <a:ext cx="1562100" cy="565150"/>
            <a:chOff x="0" y="0"/>
            <a:chExt cx="1400" cy="505"/>
          </a:xfrm>
        </p:grpSpPr>
        <p:pic>
          <p:nvPicPr>
            <p:cNvPr id="59429" name="Picture 27"/>
            <p:cNvPicPr>
              <a:picLocks noChangeArrowheads="1"/>
            </p:cNvPicPr>
            <p:nvPr/>
          </p:nvPicPr>
          <p:blipFill>
            <a:blip r:embed="rId6"/>
            <a:srcRect/>
            <a:stretch>
              <a:fillRect/>
            </a:stretch>
          </p:blipFill>
          <p:spPr bwMode="auto">
            <a:xfrm>
              <a:off x="0" y="0"/>
              <a:ext cx="1400" cy="462"/>
            </a:xfrm>
            <a:prstGeom prst="rect">
              <a:avLst/>
            </a:prstGeom>
            <a:noFill/>
            <a:ln w="9525">
              <a:noFill/>
              <a:miter lim="800000"/>
              <a:headEnd/>
              <a:tailEnd/>
            </a:ln>
          </p:spPr>
        </p:pic>
        <p:sp>
          <p:nvSpPr>
            <p:cNvPr id="28700" name="Line 28"/>
            <p:cNvSpPr>
              <a:spLocks noChangeShapeType="1"/>
            </p:cNvSpPr>
            <p:nvPr/>
          </p:nvSpPr>
          <p:spPr bwMode="auto">
            <a:xfrm rot="10800000">
              <a:off x="888" y="394"/>
              <a:ext cx="304" cy="111"/>
            </a:xfrm>
            <a:prstGeom prst="line">
              <a:avLst/>
            </a:prstGeom>
            <a:noFill/>
            <a:ln w="38100" cap="flat">
              <a:solidFill>
                <a:srgbClr val="FF0000"/>
              </a:solidFill>
              <a:prstDash val="solid"/>
              <a:round/>
              <a:headEnd type="none" w="med" len="med"/>
              <a:tailEnd type="arrow" w="med" len="med"/>
            </a:ln>
            <a:effectLst>
              <a:outerShdw blurRad="38100" dist="25399" dir="5400000" algn="ctr" rotWithShape="0">
                <a:schemeClr val="bg2">
                  <a:alpha val="37997"/>
                </a:scheme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sp>
          <p:nvSpPr>
            <p:cNvPr id="28701" name="Line 29"/>
            <p:cNvSpPr>
              <a:spLocks noChangeShapeType="1"/>
            </p:cNvSpPr>
            <p:nvPr/>
          </p:nvSpPr>
          <p:spPr bwMode="auto">
            <a:xfrm rot="10800000" flipH="1">
              <a:off x="201" y="394"/>
              <a:ext cx="343" cy="72"/>
            </a:xfrm>
            <a:prstGeom prst="line">
              <a:avLst/>
            </a:prstGeom>
            <a:noFill/>
            <a:ln w="38100" cap="flat">
              <a:solidFill>
                <a:srgbClr val="0000FF"/>
              </a:solidFill>
              <a:prstDash val="solid"/>
              <a:round/>
              <a:headEnd type="none" w="med" len="med"/>
              <a:tailEnd type="arrow" w="med" len="med"/>
            </a:ln>
            <a:effectLst>
              <a:outerShdw blurRad="38100" dist="25399" dir="5400000" algn="ctr" rotWithShape="0">
                <a:schemeClr val="bg2">
                  <a:alpha val="37997"/>
                </a:scheme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grpSp>
      <p:sp>
        <p:nvSpPr>
          <p:cNvPr id="59415" name="Rectangle 30"/>
          <p:cNvSpPr>
            <a:spLocks/>
          </p:cNvSpPr>
          <p:nvPr/>
        </p:nvSpPr>
        <p:spPr bwMode="auto">
          <a:xfrm>
            <a:off x="7134225" y="152400"/>
            <a:ext cx="1649413" cy="301625"/>
          </a:xfrm>
          <a:prstGeom prst="rect">
            <a:avLst/>
          </a:prstGeom>
          <a:noFill/>
          <a:ln w="12700">
            <a:noFill/>
            <a:miter lim="800000"/>
            <a:headEnd/>
            <a:tailEnd/>
          </a:ln>
        </p:spPr>
        <p:txBody>
          <a:bodyPr lIns="0" tIns="0" rIns="40636" bIns="0">
            <a:prstTxWarp prst="textNoShape">
              <a:avLst/>
            </a:prstTxWarp>
          </a:bodyPr>
          <a:lstStyle/>
          <a:p>
            <a:pPr marL="38100"/>
            <a:r>
              <a:rPr lang="en-US" altLang="ja-JP" sz="1600">
                <a:latin typeface="News Gothic MT" pitchFamily="-110" charset="0"/>
                <a:ea typeface="Gill Sans" pitchFamily="-110" charset="0"/>
                <a:cs typeface="Gill Sans" pitchFamily="-110" charset="0"/>
                <a:sym typeface="Gill Sans" pitchFamily="-110" charset="0"/>
              </a:rPr>
              <a:t>Colliding bunches</a:t>
            </a:r>
          </a:p>
        </p:txBody>
      </p:sp>
      <p:sp>
        <p:nvSpPr>
          <p:cNvPr id="59416" name="Rectangle 31"/>
          <p:cNvSpPr>
            <a:spLocks/>
          </p:cNvSpPr>
          <p:nvPr/>
        </p:nvSpPr>
        <p:spPr bwMode="auto">
          <a:xfrm>
            <a:off x="2781300" y="5062538"/>
            <a:ext cx="1928813" cy="296862"/>
          </a:xfrm>
          <a:prstGeom prst="rect">
            <a:avLst/>
          </a:prstGeom>
          <a:noFill/>
          <a:ln w="12700">
            <a:noFill/>
            <a:miter lim="800000"/>
            <a:headEnd/>
            <a:tailEnd/>
          </a:ln>
        </p:spPr>
        <p:txBody>
          <a:bodyPr lIns="0" tIns="0" rIns="40636" bIns="0">
            <a:prstTxWarp prst="textNoShape">
              <a:avLst/>
            </a:prstTxWarp>
          </a:bodyPr>
          <a:lstStyle/>
          <a:p>
            <a:r>
              <a:rPr lang="en-US" altLang="ja-JP" sz="1200">
                <a:solidFill>
                  <a:srgbClr val="1A1A1A"/>
                </a:solidFill>
                <a:latin typeface="News Gothic MT" pitchFamily="-110" charset="0"/>
                <a:sym typeface="ＭＳ Ｐゴシック" pitchFamily="-110" charset="-128"/>
              </a:rPr>
              <a:t>Low emittance electrons to inject</a:t>
            </a:r>
          </a:p>
        </p:txBody>
      </p:sp>
      <p:sp>
        <p:nvSpPr>
          <p:cNvPr id="59417" name="Rectangle 32"/>
          <p:cNvSpPr>
            <a:spLocks/>
          </p:cNvSpPr>
          <p:nvPr/>
        </p:nvSpPr>
        <p:spPr bwMode="auto">
          <a:xfrm>
            <a:off x="6621463" y="5032375"/>
            <a:ext cx="2162175" cy="327025"/>
          </a:xfrm>
          <a:prstGeom prst="rect">
            <a:avLst/>
          </a:prstGeom>
          <a:noFill/>
          <a:ln w="12700">
            <a:noFill/>
            <a:miter lim="800000"/>
            <a:headEnd/>
            <a:tailEnd/>
          </a:ln>
        </p:spPr>
        <p:txBody>
          <a:bodyPr lIns="0" tIns="0" rIns="40636" bIns="0">
            <a:prstTxWarp prst="textNoShape">
              <a:avLst/>
            </a:prstTxWarp>
          </a:bodyPr>
          <a:lstStyle/>
          <a:p>
            <a:r>
              <a:rPr lang="en-US" altLang="ja-JP" sz="1400">
                <a:solidFill>
                  <a:srgbClr val="1A1A1A"/>
                </a:solidFill>
                <a:latin typeface="ＭＳ Ｐゴシック" pitchFamily="-110" charset="-128"/>
                <a:sym typeface="ＭＳ Ｐゴシック" pitchFamily="-110" charset="-128"/>
              </a:rPr>
              <a:t>New </a:t>
            </a:r>
            <a:r>
              <a:rPr lang="en-US" altLang="ja-JP" sz="1400">
                <a:solidFill>
                  <a:srgbClr val="1A1A1A"/>
                </a:solidFill>
                <a:latin typeface="News Gothic MT" pitchFamily="-110" charset="0"/>
                <a:sym typeface="ＭＳ Ｐゴシック" pitchFamily="-110" charset="-128"/>
              </a:rPr>
              <a:t>positron</a:t>
            </a:r>
            <a:r>
              <a:rPr lang="en-US" altLang="ja-JP" sz="1400">
                <a:solidFill>
                  <a:srgbClr val="1A1A1A"/>
                </a:solidFill>
                <a:latin typeface="ＭＳ Ｐゴシック" pitchFamily="-110" charset="-128"/>
                <a:sym typeface="ＭＳ Ｐゴシック" pitchFamily="-110" charset="-128"/>
              </a:rPr>
              <a:t> target / capture section</a:t>
            </a:r>
          </a:p>
        </p:txBody>
      </p:sp>
      <p:pic>
        <p:nvPicPr>
          <p:cNvPr id="59418" name="Picture 33"/>
          <p:cNvPicPr>
            <a:picLocks noChangeArrowheads="1"/>
          </p:cNvPicPr>
          <p:nvPr/>
        </p:nvPicPr>
        <p:blipFill>
          <a:blip r:embed="rId7"/>
          <a:srcRect/>
          <a:stretch>
            <a:fillRect/>
          </a:stretch>
        </p:blipFill>
        <p:spPr bwMode="auto">
          <a:xfrm>
            <a:off x="231775" y="152400"/>
            <a:ext cx="1604963" cy="2286000"/>
          </a:xfrm>
          <a:prstGeom prst="rect">
            <a:avLst/>
          </a:prstGeom>
          <a:noFill/>
          <a:ln w="9525">
            <a:noFill/>
            <a:miter lim="800000"/>
            <a:headEnd/>
            <a:tailEnd/>
          </a:ln>
        </p:spPr>
      </p:pic>
      <p:pic>
        <p:nvPicPr>
          <p:cNvPr id="59419" name="Picture 34"/>
          <p:cNvPicPr>
            <a:picLocks noChangeArrowheads="1"/>
          </p:cNvPicPr>
          <p:nvPr/>
        </p:nvPicPr>
        <p:blipFill>
          <a:blip r:embed="rId8"/>
          <a:srcRect/>
          <a:stretch>
            <a:fillRect/>
          </a:stretch>
        </p:blipFill>
        <p:spPr bwMode="auto">
          <a:xfrm>
            <a:off x="7793038" y="1571625"/>
            <a:ext cx="1295400" cy="1020763"/>
          </a:xfrm>
          <a:prstGeom prst="rect">
            <a:avLst/>
          </a:prstGeom>
          <a:noFill/>
          <a:ln w="9525">
            <a:noFill/>
            <a:miter lim="800000"/>
            <a:headEnd/>
            <a:tailEnd/>
          </a:ln>
        </p:spPr>
      </p:pic>
      <p:sp>
        <p:nvSpPr>
          <p:cNvPr id="28707" name="Line 35"/>
          <p:cNvSpPr>
            <a:spLocks noChangeShapeType="1"/>
          </p:cNvSpPr>
          <p:nvPr/>
        </p:nvSpPr>
        <p:spPr bwMode="auto">
          <a:xfrm>
            <a:off x="687388" y="2366963"/>
            <a:ext cx="80962" cy="758825"/>
          </a:xfrm>
          <a:prstGeom prst="line">
            <a:avLst/>
          </a:prstGeom>
          <a:noFill/>
          <a:ln w="25400" cap="flat">
            <a:solidFill>
              <a:srgbClr val="BBE0E3"/>
            </a:solidFill>
            <a:prstDash val="solid"/>
            <a:round/>
            <a:headEnd type="arrow" w="med" len="med"/>
            <a:tailEnd type="arrow" w="med" len="med"/>
          </a:ln>
          <a:effectLst>
            <a:outerShdw blurRad="38100" dist="25399" dir="5400000" algn="ctr" rotWithShape="0">
              <a:schemeClr val="bg2">
                <a:alpha val="37997"/>
              </a:schemeClr>
            </a:outerShdw>
          </a:effectLst>
        </p:spPr>
        <p:txBody>
          <a:bodyPr lIns="0" tIns="0" rIns="0" bIns="0">
            <a:prstTxWarp prst="textNoShape">
              <a:avLst/>
            </a:prstTxWarp>
          </a:bodyPr>
          <a:lstStyle/>
          <a:p>
            <a:pPr fontAlgn="auto">
              <a:spcBef>
                <a:spcPts val="0"/>
              </a:spcBef>
              <a:spcAft>
                <a:spcPts val="0"/>
              </a:spcAft>
              <a:defRPr/>
            </a:pPr>
            <a:endParaRPr lang="ja-JP" altLang="en-US">
              <a:latin typeface="+mn-lt"/>
              <a:ea typeface="+mn-ea"/>
              <a:cs typeface="+mn-cs"/>
            </a:endParaRPr>
          </a:p>
        </p:txBody>
      </p:sp>
      <p:sp>
        <p:nvSpPr>
          <p:cNvPr id="59421" name="Rectangle 36"/>
          <p:cNvSpPr>
            <a:spLocks/>
          </p:cNvSpPr>
          <p:nvPr/>
        </p:nvSpPr>
        <p:spPr bwMode="auto">
          <a:xfrm>
            <a:off x="758825" y="2438400"/>
            <a:ext cx="2286000" cy="920750"/>
          </a:xfrm>
          <a:prstGeom prst="rect">
            <a:avLst/>
          </a:prstGeom>
          <a:noFill/>
          <a:ln w="12700">
            <a:noFill/>
            <a:miter lim="800000"/>
            <a:headEnd/>
            <a:tailEnd/>
          </a:ln>
        </p:spPr>
        <p:txBody>
          <a:bodyPr lIns="0" tIns="0" rIns="40636" bIns="0">
            <a:prstTxWarp prst="textNoShape">
              <a:avLst/>
            </a:prstTxWarp>
          </a:bodyPr>
          <a:lstStyle/>
          <a:p>
            <a:pPr marL="38100"/>
            <a:r>
              <a:rPr lang="en-US" altLang="ja-JP" sz="1600">
                <a:latin typeface="News Gothic MT" pitchFamily="-110" charset="0"/>
                <a:sym typeface="ＭＳ Ｐゴシック" pitchFamily="-110" charset="-128"/>
              </a:rPr>
              <a:t>Replace long dipoles with shorter ones (HER).</a:t>
            </a:r>
          </a:p>
        </p:txBody>
      </p:sp>
      <p:pic>
        <p:nvPicPr>
          <p:cNvPr id="59422" name="Picture 37"/>
          <p:cNvPicPr>
            <a:picLocks noChangeAspect="1" noChangeArrowheads="1"/>
          </p:cNvPicPr>
          <p:nvPr/>
        </p:nvPicPr>
        <p:blipFill>
          <a:blip r:embed="rId9">
            <a:lum contrast="-14000"/>
          </a:blip>
          <a:srcRect/>
          <a:stretch>
            <a:fillRect/>
          </a:stretch>
        </p:blipFill>
        <p:spPr bwMode="auto">
          <a:xfrm>
            <a:off x="2781300" y="5497513"/>
            <a:ext cx="1744663" cy="1308100"/>
          </a:xfrm>
          <a:prstGeom prst="rect">
            <a:avLst/>
          </a:prstGeom>
          <a:noFill/>
          <a:ln w="9525">
            <a:noFill/>
            <a:miter lim="800000"/>
            <a:headEnd/>
            <a:tailEnd/>
          </a:ln>
        </p:spPr>
      </p:pic>
      <p:sp>
        <p:nvSpPr>
          <p:cNvPr id="59423" name="Rectangle 38"/>
          <p:cNvSpPr>
            <a:spLocks/>
          </p:cNvSpPr>
          <p:nvPr/>
        </p:nvSpPr>
        <p:spPr bwMode="auto">
          <a:xfrm>
            <a:off x="401638" y="6432550"/>
            <a:ext cx="1990725" cy="285750"/>
          </a:xfrm>
          <a:prstGeom prst="rect">
            <a:avLst/>
          </a:prstGeom>
          <a:noFill/>
          <a:ln w="12700">
            <a:noFill/>
            <a:miter lim="800000"/>
            <a:headEnd/>
            <a:tailEnd/>
          </a:ln>
        </p:spPr>
        <p:txBody>
          <a:bodyPr lIns="0" tIns="0" rIns="40636" bIns="0">
            <a:prstTxWarp prst="textNoShape">
              <a:avLst/>
            </a:prstTxWarp>
          </a:bodyPr>
          <a:lstStyle/>
          <a:p>
            <a:pPr marL="38100"/>
            <a:r>
              <a:rPr lang="en-US" altLang="ja-JP" sz="1400">
                <a:latin typeface="News Gothic MT" pitchFamily="-110" charset="0"/>
                <a:sym typeface="ＭＳ Ｐゴシック" pitchFamily="-110" charset="-128"/>
              </a:rPr>
              <a:t>TiN coated beam pipe with antechambers</a:t>
            </a:r>
          </a:p>
        </p:txBody>
      </p:sp>
      <p:sp>
        <p:nvSpPr>
          <p:cNvPr id="59424" name="Rectangle 39"/>
          <p:cNvSpPr>
            <a:spLocks/>
          </p:cNvSpPr>
          <p:nvPr/>
        </p:nvSpPr>
        <p:spPr bwMode="auto">
          <a:xfrm>
            <a:off x="5813425" y="3125788"/>
            <a:ext cx="1373188" cy="938212"/>
          </a:xfrm>
          <a:prstGeom prst="rect">
            <a:avLst/>
          </a:prstGeom>
          <a:noFill/>
          <a:ln w="12700">
            <a:noFill/>
            <a:miter lim="800000"/>
            <a:headEnd/>
            <a:tailEnd/>
          </a:ln>
        </p:spPr>
        <p:txBody>
          <a:bodyPr lIns="0" tIns="0" rIns="40636" bIns="0">
            <a:prstTxWarp prst="textNoShape">
              <a:avLst/>
            </a:prstTxWarp>
          </a:bodyPr>
          <a:lstStyle/>
          <a:p>
            <a:pPr marL="38100"/>
            <a:r>
              <a:rPr lang="en-US" altLang="ja-JP" sz="1600">
                <a:latin typeface="News Gothic MT" pitchFamily="-110" charset="0"/>
                <a:sym typeface="ＭＳ Ｐゴシック" pitchFamily="-110" charset="-128"/>
              </a:rPr>
              <a:t>Add / modify RF systems</a:t>
            </a:r>
          </a:p>
          <a:p>
            <a:pPr marL="38100"/>
            <a:r>
              <a:rPr lang="en-US" altLang="ja-JP" sz="1600">
                <a:latin typeface="News Gothic MT" pitchFamily="-110" charset="0"/>
                <a:sym typeface="ＭＳ Ｐゴシック" pitchFamily="-110" charset="-128"/>
              </a:rPr>
              <a:t>for higher currents.</a:t>
            </a:r>
          </a:p>
        </p:txBody>
      </p:sp>
      <p:pic>
        <p:nvPicPr>
          <p:cNvPr id="59425" name="Picture 40"/>
          <p:cNvPicPr>
            <a:picLocks noChangeAspect="1" noChangeArrowheads="1"/>
          </p:cNvPicPr>
          <p:nvPr/>
        </p:nvPicPr>
        <p:blipFill>
          <a:blip r:embed="rId10"/>
          <a:srcRect/>
          <a:stretch>
            <a:fillRect/>
          </a:stretch>
        </p:blipFill>
        <p:spPr bwMode="auto">
          <a:xfrm>
            <a:off x="7643813" y="2633663"/>
            <a:ext cx="1165225" cy="1643062"/>
          </a:xfrm>
          <a:prstGeom prst="rect">
            <a:avLst/>
          </a:prstGeom>
          <a:noFill/>
          <a:ln w="9525">
            <a:noFill/>
            <a:miter lim="800000"/>
            <a:headEnd/>
            <a:tailEnd/>
          </a:ln>
        </p:spPr>
      </p:pic>
      <p:sp>
        <p:nvSpPr>
          <p:cNvPr id="59426" name="テキスト ボックス 41"/>
          <p:cNvSpPr txBox="1">
            <a:spLocks noChangeArrowheads="1"/>
          </p:cNvSpPr>
          <p:nvPr/>
        </p:nvSpPr>
        <p:spPr bwMode="auto">
          <a:xfrm>
            <a:off x="4710113" y="6281738"/>
            <a:ext cx="4378325" cy="461962"/>
          </a:xfrm>
          <a:prstGeom prst="rect">
            <a:avLst/>
          </a:prstGeom>
          <a:noFill/>
          <a:ln w="28575">
            <a:noFill/>
            <a:round/>
            <a:headEnd/>
            <a:tailEnd/>
          </a:ln>
        </p:spPr>
        <p:txBody>
          <a:bodyPr wrap="none">
            <a:prstTxWarp prst="textNoShape">
              <a:avLst/>
            </a:prstTxWarp>
            <a:spAutoFit/>
          </a:bodyPr>
          <a:lstStyle/>
          <a:p>
            <a:r>
              <a:rPr lang="en-US" altLang="ja-JP" sz="2400">
                <a:latin typeface="News Gothic MT" pitchFamily="-110" charset="0"/>
              </a:rPr>
              <a:t>~40 times gain in luminosity</a:t>
            </a:r>
            <a:endParaRPr lang="ja-JP" altLang="en-US" sz="2400">
              <a:latin typeface="News Gothic MT" pitchFamily="-110" charset="0"/>
            </a:endParaRPr>
          </a:p>
        </p:txBody>
      </p:sp>
      <p:sp>
        <p:nvSpPr>
          <p:cNvPr id="59427" name="テキスト ボックス 39"/>
          <p:cNvSpPr txBox="1">
            <a:spLocks noChangeArrowheads="1"/>
          </p:cNvSpPr>
          <p:nvPr/>
        </p:nvSpPr>
        <p:spPr bwMode="auto">
          <a:xfrm>
            <a:off x="3016250" y="3824288"/>
            <a:ext cx="1816100" cy="338137"/>
          </a:xfrm>
          <a:prstGeom prst="rect">
            <a:avLst/>
          </a:prstGeom>
          <a:noFill/>
          <a:ln w="9525">
            <a:noFill/>
            <a:miter lim="800000"/>
            <a:headEnd/>
            <a:tailEnd/>
          </a:ln>
        </p:spPr>
        <p:txBody>
          <a:bodyPr wrap="none">
            <a:prstTxWarp prst="textNoShape">
              <a:avLst/>
            </a:prstTxWarp>
            <a:spAutoFit/>
          </a:bodyPr>
          <a:lstStyle/>
          <a:p>
            <a:r>
              <a:rPr lang="en-US" altLang="ja-JP" sz="1600">
                <a:latin typeface="News Gothic MT" pitchFamily="-110" charset="0"/>
              </a:rPr>
              <a:t>e</a:t>
            </a:r>
            <a:r>
              <a:rPr lang="en-US" altLang="ja-JP" sz="1600" baseline="30000">
                <a:latin typeface="News Gothic MT" pitchFamily="-110" charset="0"/>
              </a:rPr>
              <a:t>+</a:t>
            </a:r>
            <a:r>
              <a:rPr lang="en-US" altLang="ja-JP" sz="1600">
                <a:latin typeface="News Gothic MT" pitchFamily="-110" charset="0"/>
              </a:rPr>
              <a:t> damping ring</a:t>
            </a:r>
            <a:endParaRPr lang="ja-JP" altLang="en-US" sz="1600">
              <a:latin typeface="News Gothic MT" pitchFamily="-110" charset="0"/>
            </a:endParaRPr>
          </a:p>
        </p:txBody>
      </p:sp>
      <p:sp>
        <p:nvSpPr>
          <p:cNvPr id="59428" name="テキスト ボックス 40"/>
          <p:cNvSpPr txBox="1">
            <a:spLocks noChangeArrowheads="1"/>
          </p:cNvSpPr>
          <p:nvPr/>
        </p:nvSpPr>
        <p:spPr bwMode="auto">
          <a:xfrm>
            <a:off x="3473450" y="396875"/>
            <a:ext cx="1247775" cy="369888"/>
          </a:xfrm>
          <a:prstGeom prst="rect">
            <a:avLst/>
          </a:prstGeom>
          <a:noFill/>
          <a:ln w="9525">
            <a:noFill/>
            <a:miter lim="800000"/>
            <a:headEnd/>
            <a:tailEnd/>
          </a:ln>
        </p:spPr>
        <p:txBody>
          <a:bodyPr wrap="none">
            <a:prstTxWarp prst="textNoShape">
              <a:avLst/>
            </a:prstTxWarp>
            <a:spAutoFit/>
          </a:bodyPr>
          <a:lstStyle/>
          <a:p>
            <a:r>
              <a:rPr lang="en-US" altLang="ja-JP">
                <a:latin typeface="News Gothic MT" pitchFamily="-110" charset="0"/>
              </a:rPr>
              <a:t>3.016 km </a:t>
            </a:r>
            <a:endParaRPr lang="ja-JP" altLang="en-US">
              <a:latin typeface="News Gothic MT" pitchFamily="-110"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Challenges: </a:t>
            </a:r>
            <a:r>
              <a:rPr lang="en-US" altLang="ja-JP" sz="1600" dirty="0" err="1" smtClean="0"/>
              <a:t>SuperKEKB</a:t>
            </a:r>
            <a:r>
              <a:rPr lang="en-US" altLang="ja-JP" sz="1600" dirty="0" smtClean="0"/>
              <a:t> as an example</a:t>
            </a:r>
            <a:endParaRPr lang="ja-JP" altLang="en-US" sz="2000" dirty="0"/>
          </a:p>
        </p:txBody>
      </p:sp>
      <p:sp>
        <p:nvSpPr>
          <p:cNvPr id="4" name="角丸四角形 3"/>
          <p:cNvSpPr/>
          <p:nvPr/>
        </p:nvSpPr>
        <p:spPr>
          <a:xfrm>
            <a:off x="457200" y="1211263"/>
            <a:ext cx="3756025" cy="949325"/>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solidFill>
                  <a:srgbClr val="000000"/>
                </a:solidFill>
              </a:rPr>
              <a:t>Higher beam currents</a:t>
            </a:r>
          </a:p>
          <a:p>
            <a:pPr algn="ctr">
              <a:defRPr/>
            </a:pPr>
            <a:r>
              <a:rPr lang="en-US" altLang="ja-JP" dirty="0">
                <a:solidFill>
                  <a:srgbClr val="000000"/>
                </a:solidFill>
              </a:rPr>
              <a:t>(a factor of 2 larger than KEKB)</a:t>
            </a:r>
            <a:endParaRPr lang="ja-JP" altLang="en-US" dirty="0">
              <a:solidFill>
                <a:srgbClr val="000000"/>
              </a:solidFill>
            </a:endParaRPr>
          </a:p>
        </p:txBody>
      </p:sp>
      <p:sp>
        <p:nvSpPr>
          <p:cNvPr id="6" name="角丸四角形 5"/>
          <p:cNvSpPr/>
          <p:nvPr/>
        </p:nvSpPr>
        <p:spPr>
          <a:xfrm>
            <a:off x="457200" y="2468563"/>
            <a:ext cx="3756025" cy="1152525"/>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solidFill>
                  <a:srgbClr val="000000"/>
                </a:solidFill>
              </a:rPr>
              <a:t>Synchrotron </a:t>
            </a:r>
            <a:r>
              <a:rPr lang="en-US" altLang="ja-JP" dirty="0" smtClean="0">
                <a:solidFill>
                  <a:srgbClr val="000000"/>
                </a:solidFill>
              </a:rPr>
              <a:t>radiation </a:t>
            </a:r>
            <a:r>
              <a:rPr lang="en-US" altLang="ja-JP" dirty="0">
                <a:solidFill>
                  <a:srgbClr val="000000"/>
                </a:solidFill>
              </a:rPr>
              <a:t>power</a:t>
            </a:r>
          </a:p>
          <a:p>
            <a:pPr algn="ctr">
              <a:defRPr/>
            </a:pPr>
            <a:r>
              <a:rPr lang="en-US" altLang="ja-JP" dirty="0">
                <a:solidFill>
                  <a:srgbClr val="000000"/>
                </a:solidFill>
              </a:rPr>
              <a:t>Higher photon density</a:t>
            </a:r>
          </a:p>
          <a:p>
            <a:pPr algn="ctr">
              <a:defRPr/>
            </a:pPr>
            <a:r>
              <a:rPr lang="en-US" altLang="ja-JP" dirty="0">
                <a:solidFill>
                  <a:srgbClr val="000000"/>
                </a:solidFill>
              </a:rPr>
              <a:t>Higher heat &amp; gas load</a:t>
            </a:r>
            <a:endParaRPr lang="ja-JP" altLang="en-US" dirty="0">
              <a:solidFill>
                <a:srgbClr val="000000"/>
              </a:solidFill>
            </a:endParaRPr>
          </a:p>
        </p:txBody>
      </p:sp>
      <p:sp>
        <p:nvSpPr>
          <p:cNvPr id="7" name="角丸四角形 6"/>
          <p:cNvSpPr/>
          <p:nvPr/>
        </p:nvSpPr>
        <p:spPr>
          <a:xfrm>
            <a:off x="4433888" y="1211263"/>
            <a:ext cx="4046537" cy="949325"/>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solidFill>
                  <a:srgbClr val="000000"/>
                </a:solidFill>
              </a:rPr>
              <a:t>Higher bunch current</a:t>
            </a:r>
          </a:p>
          <a:p>
            <a:pPr algn="ctr">
              <a:defRPr/>
            </a:pPr>
            <a:r>
              <a:rPr lang="en-US" altLang="ja-JP" dirty="0">
                <a:solidFill>
                  <a:srgbClr val="000000"/>
                </a:solidFill>
              </a:rPr>
              <a:t>Short bunch length</a:t>
            </a:r>
          </a:p>
          <a:p>
            <a:pPr algn="ctr">
              <a:defRPr/>
            </a:pPr>
            <a:r>
              <a:rPr lang="en-US" altLang="ja-JP" dirty="0">
                <a:solidFill>
                  <a:srgbClr val="000000"/>
                </a:solidFill>
              </a:rPr>
              <a:t>(though the same as KEKB)</a:t>
            </a:r>
            <a:endParaRPr lang="ja-JP" altLang="en-US" dirty="0">
              <a:solidFill>
                <a:srgbClr val="000000"/>
              </a:solidFill>
            </a:endParaRPr>
          </a:p>
        </p:txBody>
      </p:sp>
      <p:sp>
        <p:nvSpPr>
          <p:cNvPr id="8" name="角丸四角形 7"/>
          <p:cNvSpPr/>
          <p:nvPr/>
        </p:nvSpPr>
        <p:spPr>
          <a:xfrm>
            <a:off x="4433888" y="2468563"/>
            <a:ext cx="2181225" cy="1081087"/>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solidFill>
                  <a:srgbClr val="000000"/>
                </a:solidFill>
              </a:rPr>
              <a:t>Higher Oder Mode (HOM) heating</a:t>
            </a:r>
            <a:endParaRPr lang="ja-JP" altLang="en-US" dirty="0">
              <a:solidFill>
                <a:srgbClr val="000000"/>
              </a:solidFill>
            </a:endParaRPr>
          </a:p>
        </p:txBody>
      </p:sp>
      <p:sp>
        <p:nvSpPr>
          <p:cNvPr id="9" name="角丸四角形 8"/>
          <p:cNvSpPr/>
          <p:nvPr/>
        </p:nvSpPr>
        <p:spPr>
          <a:xfrm>
            <a:off x="2417763" y="3779838"/>
            <a:ext cx="3940175" cy="9144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solidFill>
                  <a:srgbClr val="000000"/>
                </a:solidFill>
              </a:rPr>
              <a:t>Electron cloud instability, heating of components, etc.  </a:t>
            </a:r>
            <a:endParaRPr lang="ja-JP" altLang="en-US" dirty="0">
              <a:solidFill>
                <a:srgbClr val="000000"/>
              </a:solidFill>
            </a:endParaRPr>
          </a:p>
        </p:txBody>
      </p:sp>
      <p:pic>
        <p:nvPicPr>
          <p:cNvPr id="10" name="図 12"/>
          <p:cNvPicPr>
            <a:picLocks noChangeAspect="1"/>
          </p:cNvPicPr>
          <p:nvPr/>
        </p:nvPicPr>
        <p:blipFill>
          <a:blip r:embed="rId2"/>
          <a:srcRect/>
          <a:stretch>
            <a:fillRect/>
          </a:stretch>
        </p:blipFill>
        <p:spPr bwMode="auto">
          <a:xfrm>
            <a:off x="6554788" y="4927600"/>
            <a:ext cx="2589212" cy="1930400"/>
          </a:xfrm>
          <a:prstGeom prst="rect">
            <a:avLst/>
          </a:prstGeom>
          <a:noFill/>
          <a:ln w="9525">
            <a:noFill/>
            <a:miter lim="800000"/>
            <a:headEnd/>
            <a:tailEnd/>
          </a:ln>
        </p:spPr>
      </p:pic>
      <p:pic>
        <p:nvPicPr>
          <p:cNvPr id="11" name="図 14"/>
          <p:cNvPicPr>
            <a:picLocks noChangeAspect="1"/>
          </p:cNvPicPr>
          <p:nvPr/>
        </p:nvPicPr>
        <p:blipFill>
          <a:blip r:embed="rId3"/>
          <a:srcRect/>
          <a:stretch>
            <a:fillRect/>
          </a:stretch>
        </p:blipFill>
        <p:spPr bwMode="auto">
          <a:xfrm>
            <a:off x="4433888" y="4927600"/>
            <a:ext cx="2425700" cy="1930400"/>
          </a:xfrm>
          <a:prstGeom prst="rect">
            <a:avLst/>
          </a:prstGeom>
          <a:noFill/>
          <a:ln w="9525">
            <a:noFill/>
            <a:miter lim="800000"/>
            <a:headEnd/>
            <a:tailEnd/>
          </a:ln>
        </p:spPr>
      </p:pic>
      <p:pic>
        <p:nvPicPr>
          <p:cNvPr id="12" name="図 15"/>
          <p:cNvPicPr>
            <a:picLocks noChangeAspect="1"/>
          </p:cNvPicPr>
          <p:nvPr/>
        </p:nvPicPr>
        <p:blipFill>
          <a:blip r:embed="rId4"/>
          <a:srcRect/>
          <a:stretch>
            <a:fillRect/>
          </a:stretch>
        </p:blipFill>
        <p:spPr bwMode="auto">
          <a:xfrm>
            <a:off x="1803400" y="4927600"/>
            <a:ext cx="2768600" cy="1930400"/>
          </a:xfrm>
          <a:prstGeom prst="rect">
            <a:avLst/>
          </a:prstGeom>
          <a:noFill/>
          <a:ln w="9525">
            <a:noFill/>
            <a:miter lim="800000"/>
            <a:headEnd/>
            <a:tailEnd/>
          </a:ln>
        </p:spPr>
      </p:pic>
      <p:pic>
        <p:nvPicPr>
          <p:cNvPr id="13" name="図 11"/>
          <p:cNvPicPr>
            <a:picLocks noChangeAspect="1"/>
          </p:cNvPicPr>
          <p:nvPr/>
        </p:nvPicPr>
        <p:blipFill>
          <a:blip r:embed="rId5"/>
          <a:srcRect/>
          <a:stretch>
            <a:fillRect/>
          </a:stretch>
        </p:blipFill>
        <p:spPr bwMode="auto">
          <a:xfrm>
            <a:off x="0" y="4927600"/>
            <a:ext cx="2417763" cy="1933575"/>
          </a:xfrm>
          <a:prstGeom prst="rect">
            <a:avLst/>
          </a:prstGeom>
          <a:noFill/>
          <a:ln w="9525">
            <a:noFill/>
            <a:miter lim="800000"/>
            <a:headEnd/>
            <a:tailEnd/>
          </a:ln>
        </p:spPr>
      </p:pic>
      <p:pic>
        <p:nvPicPr>
          <p:cNvPr id="14" name="Picture 13" descr="Picture 3.tiff                                                 00014823Macintosh HD                   B7619014:"/>
          <p:cNvPicPr>
            <a:picLocks noChangeAspect="1" noChangeArrowheads="1"/>
          </p:cNvPicPr>
          <p:nvPr/>
        </p:nvPicPr>
        <p:blipFill>
          <a:blip r:embed="rId6"/>
          <a:srcRect/>
          <a:stretch>
            <a:fillRect/>
          </a:stretch>
        </p:blipFill>
        <p:spPr bwMode="auto">
          <a:xfrm>
            <a:off x="6707188" y="3344863"/>
            <a:ext cx="2389187" cy="981075"/>
          </a:xfrm>
          <a:prstGeom prst="rect">
            <a:avLst/>
          </a:prstGeom>
          <a:noFill/>
          <a:ln w="9525">
            <a:noFill/>
            <a:miter lim="800000"/>
            <a:headEnd/>
            <a:tailEnd/>
          </a:ln>
        </p:spPr>
      </p:pic>
      <p:sp>
        <p:nvSpPr>
          <p:cNvPr id="15" name="テキスト ボックス 14"/>
          <p:cNvSpPr txBox="1"/>
          <p:nvPr/>
        </p:nvSpPr>
        <p:spPr>
          <a:xfrm>
            <a:off x="139700" y="6488113"/>
            <a:ext cx="1714500" cy="369887"/>
          </a:xfrm>
          <a:prstGeom prst="rect">
            <a:avLst/>
          </a:prstGeom>
          <a:noFill/>
        </p:spPr>
        <p:txBody>
          <a:bodyPr wrap="none">
            <a:spAutoFit/>
          </a:bodyPr>
          <a:lstStyle/>
          <a:p>
            <a:pPr>
              <a:defRPr/>
            </a:pPr>
            <a:r>
              <a:rPr lang="en-US" altLang="ja-JP" dirty="0">
                <a:latin typeface="+mn-lt"/>
              </a:rPr>
              <a:t>Ante-chamber</a:t>
            </a:r>
            <a:endParaRPr lang="ja-JP" altLang="en-US" dirty="0">
              <a:latin typeface="+mn-lt"/>
            </a:endParaRPr>
          </a:p>
        </p:txBody>
      </p:sp>
      <p:sp>
        <p:nvSpPr>
          <p:cNvPr id="16" name="テキスト ボックス 15"/>
          <p:cNvSpPr txBox="1"/>
          <p:nvPr/>
        </p:nvSpPr>
        <p:spPr>
          <a:xfrm>
            <a:off x="2468563" y="6488113"/>
            <a:ext cx="4391025" cy="369887"/>
          </a:xfrm>
          <a:prstGeom prst="rect">
            <a:avLst/>
          </a:prstGeom>
          <a:noFill/>
        </p:spPr>
        <p:txBody>
          <a:bodyPr wrap="none">
            <a:spAutoFit/>
          </a:bodyPr>
          <a:lstStyle/>
          <a:p>
            <a:pPr>
              <a:defRPr/>
            </a:pPr>
            <a:r>
              <a:rPr lang="en-US" altLang="ja-JP" dirty="0">
                <a:solidFill>
                  <a:srgbClr val="000000"/>
                </a:solidFill>
                <a:latin typeface="+mn-lt"/>
              </a:rPr>
              <a:t>Ante-chamber with clearing electrodes</a:t>
            </a:r>
            <a:endParaRPr lang="ja-JP" altLang="en-US" dirty="0">
              <a:solidFill>
                <a:srgbClr val="000000"/>
              </a:solidFill>
              <a:latin typeface="+mn-lt"/>
            </a:endParaRPr>
          </a:p>
        </p:txBody>
      </p:sp>
      <p:sp>
        <p:nvSpPr>
          <p:cNvPr id="17" name="テキスト ボックス 16"/>
          <p:cNvSpPr txBox="1"/>
          <p:nvPr/>
        </p:nvSpPr>
        <p:spPr>
          <a:xfrm>
            <a:off x="6938963" y="6273800"/>
            <a:ext cx="2205037" cy="584200"/>
          </a:xfrm>
          <a:prstGeom prst="rect">
            <a:avLst/>
          </a:prstGeom>
          <a:noFill/>
        </p:spPr>
        <p:txBody>
          <a:bodyPr wrap="none">
            <a:spAutoFit/>
          </a:bodyPr>
          <a:lstStyle/>
          <a:p>
            <a:pPr>
              <a:defRPr/>
            </a:pPr>
            <a:r>
              <a:rPr lang="en-US" altLang="ja-JP" sz="1600" dirty="0">
                <a:solidFill>
                  <a:srgbClr val="000000"/>
                </a:solidFill>
                <a:latin typeface="+mn-lt"/>
              </a:rPr>
              <a:t>Comb-type RF shield</a:t>
            </a:r>
          </a:p>
          <a:p>
            <a:pPr>
              <a:defRPr/>
            </a:pPr>
            <a:r>
              <a:rPr lang="en-US" altLang="ja-JP" sz="1600" dirty="0">
                <a:solidFill>
                  <a:srgbClr val="000000"/>
                </a:solidFill>
                <a:latin typeface="+mn-lt"/>
              </a:rPr>
              <a:t>For gate valve </a:t>
            </a:r>
            <a:endParaRPr lang="ja-JP" altLang="en-US" sz="1600" dirty="0">
              <a:solidFill>
                <a:srgbClr val="000000"/>
              </a:solidFill>
              <a:latin typeface="+mn-lt"/>
            </a:endParaRPr>
          </a:p>
        </p:txBody>
      </p:sp>
      <p:sp>
        <p:nvSpPr>
          <p:cNvPr id="18" name="テキスト ボックス 17"/>
          <p:cNvSpPr txBox="1"/>
          <p:nvPr/>
        </p:nvSpPr>
        <p:spPr>
          <a:xfrm>
            <a:off x="6813550" y="4325938"/>
            <a:ext cx="2282825" cy="368300"/>
          </a:xfrm>
          <a:prstGeom prst="rect">
            <a:avLst/>
          </a:prstGeom>
          <a:noFill/>
        </p:spPr>
        <p:txBody>
          <a:bodyPr wrap="none">
            <a:spAutoFit/>
          </a:bodyPr>
          <a:lstStyle/>
          <a:p>
            <a:pPr>
              <a:defRPr/>
            </a:pPr>
            <a:r>
              <a:rPr lang="en-US" altLang="ja-JP" dirty="0">
                <a:latin typeface="+mn-lt"/>
              </a:rPr>
              <a:t>Damaged RF finger</a:t>
            </a:r>
            <a:endParaRPr lang="ja-JP" altLang="en-US" dirty="0">
              <a:latin typeface="+mn-lt"/>
            </a:endParaRPr>
          </a:p>
        </p:txBody>
      </p:sp>
      <p:cxnSp>
        <p:nvCxnSpPr>
          <p:cNvPr id="19" name="直線矢印コネクタ 18"/>
          <p:cNvCxnSpPr>
            <a:stCxn id="4" idx="2"/>
            <a:endCxn id="6" idx="0"/>
          </p:cNvCxnSpPr>
          <p:nvPr/>
        </p:nvCxnSpPr>
        <p:spPr>
          <a:xfrm rot="5400000">
            <a:off x="2181226" y="2314575"/>
            <a:ext cx="309562"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rot="5400000">
            <a:off x="5410201" y="2314575"/>
            <a:ext cx="309562"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p:nvPr/>
        </p:nvCxnSpPr>
        <p:spPr>
          <a:xfrm rot="5400000">
            <a:off x="3803650" y="3700463"/>
            <a:ext cx="160337"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rot="5400000">
            <a:off x="4775994" y="3658394"/>
            <a:ext cx="230188"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rot="10800000" flipV="1">
            <a:off x="6889750" y="2846388"/>
            <a:ext cx="2008188" cy="18700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6859588" y="2846388"/>
            <a:ext cx="2205037" cy="18700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a:stCxn id="9" idx="2"/>
          </p:cNvCxnSpPr>
          <p:nvPr/>
        </p:nvCxnSpPr>
        <p:spPr>
          <a:xfrm rot="16200000" flipH="1">
            <a:off x="4519613" y="4562475"/>
            <a:ext cx="233362" cy="496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stCxn id="9" idx="2"/>
          </p:cNvCxnSpPr>
          <p:nvPr/>
        </p:nvCxnSpPr>
        <p:spPr>
          <a:xfrm rot="16200000" flipH="1">
            <a:off x="5638007" y="3444081"/>
            <a:ext cx="233362" cy="27336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9" idx="2"/>
          </p:cNvCxnSpPr>
          <p:nvPr/>
        </p:nvCxnSpPr>
        <p:spPr>
          <a:xfrm rot="5400000">
            <a:off x="4183857" y="4723606"/>
            <a:ext cx="233362" cy="1746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a:stCxn id="9" idx="2"/>
          </p:cNvCxnSpPr>
          <p:nvPr/>
        </p:nvCxnSpPr>
        <p:spPr>
          <a:xfrm rot="5400000">
            <a:off x="2890044" y="3429794"/>
            <a:ext cx="233362" cy="2762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大波 28"/>
          <p:cNvSpPr/>
          <p:nvPr/>
        </p:nvSpPr>
        <p:spPr>
          <a:xfrm>
            <a:off x="6148388" y="0"/>
            <a:ext cx="2916237" cy="982663"/>
          </a:xfrm>
          <a:prstGeom prst="wav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rgbClr val="000000"/>
                </a:solidFill>
              </a:rPr>
              <a:t>Hardware challenges</a:t>
            </a:r>
          </a:p>
          <a:p>
            <a:pPr algn="ctr"/>
            <a:r>
              <a:rPr lang="en-US" altLang="ja-JP" sz="1400" dirty="0" smtClean="0">
                <a:solidFill>
                  <a:srgbClr val="000000"/>
                </a:solidFill>
              </a:rPr>
              <a:t>Vacuum components as examples.</a:t>
            </a:r>
            <a:endParaRPr kumimoji="1" lang="ja-JP" altLang="en-US" sz="1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Challenges: Recovery from the earthquake</a:t>
            </a:r>
            <a:endParaRPr lang="ja-JP" altLang="en-US" sz="2000" dirty="0"/>
          </a:p>
        </p:txBody>
      </p:sp>
      <p:pic>
        <p:nvPicPr>
          <p:cNvPr id="4" name="図 3"/>
          <p:cNvPicPr>
            <a:picLocks noChangeAspect="1"/>
          </p:cNvPicPr>
          <p:nvPr/>
        </p:nvPicPr>
        <p:blipFill>
          <a:blip r:embed="rId2"/>
          <a:stretch>
            <a:fillRect/>
          </a:stretch>
        </p:blipFill>
        <p:spPr>
          <a:xfrm>
            <a:off x="457200" y="1346200"/>
            <a:ext cx="5635879" cy="4210050"/>
          </a:xfrm>
          <a:prstGeom prst="rect">
            <a:avLst/>
          </a:prstGeom>
        </p:spPr>
      </p:pic>
      <p:sp>
        <p:nvSpPr>
          <p:cNvPr id="2" name="テキスト ボックス 1"/>
          <p:cNvSpPr txBox="1"/>
          <p:nvPr/>
        </p:nvSpPr>
        <p:spPr>
          <a:xfrm>
            <a:off x="6403848" y="1508125"/>
            <a:ext cx="1930486" cy="461665"/>
          </a:xfrm>
          <a:prstGeom prst="rect">
            <a:avLst/>
          </a:prstGeom>
          <a:noFill/>
        </p:spPr>
        <p:txBody>
          <a:bodyPr wrap="none" rtlCol="0">
            <a:spAutoFit/>
          </a:bodyPr>
          <a:lstStyle/>
          <a:p>
            <a:r>
              <a:rPr kumimoji="1" lang="en-US" altLang="ja-JP" sz="2400" dirty="0" smtClean="0"/>
              <a:t>Magnitude 9.0</a:t>
            </a:r>
            <a:endParaRPr kumimoji="1" lang="ja-JP" altLang="en-US" sz="24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Cockcroft-Walton: </a:t>
            </a:r>
            <a:br>
              <a:rPr lang="en-US" altLang="ja-JP" sz="3600" dirty="0" smtClean="0"/>
            </a:br>
            <a:r>
              <a:rPr lang="en-US" altLang="ja-JP" sz="1600" dirty="0" smtClean="0"/>
              <a:t>First disintegration of atomic nuclei with accelerator </a:t>
            </a:r>
            <a:endParaRPr lang="ja-JP" altLang="en-US" sz="36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12" name="図 11"/>
          <p:cNvPicPr>
            <a:picLocks noChangeAspect="1"/>
          </p:cNvPicPr>
          <p:nvPr/>
        </p:nvPicPr>
        <p:blipFill>
          <a:blip r:embed="rId2"/>
          <a:stretch>
            <a:fillRect/>
          </a:stretch>
        </p:blipFill>
        <p:spPr>
          <a:xfrm>
            <a:off x="457200" y="1143000"/>
            <a:ext cx="3742315" cy="5213350"/>
          </a:xfrm>
          <a:prstGeom prst="rect">
            <a:avLst/>
          </a:prstGeom>
        </p:spPr>
      </p:pic>
      <p:sp>
        <p:nvSpPr>
          <p:cNvPr id="14" name="正方形/長方形 13"/>
          <p:cNvSpPr/>
          <p:nvPr/>
        </p:nvSpPr>
        <p:spPr>
          <a:xfrm>
            <a:off x="622300" y="6356350"/>
            <a:ext cx="5333419" cy="338554"/>
          </a:xfrm>
          <a:prstGeom prst="rect">
            <a:avLst/>
          </a:prstGeom>
        </p:spPr>
        <p:txBody>
          <a:bodyPr wrap="square">
            <a:spAutoFit/>
          </a:bodyPr>
          <a:lstStyle/>
          <a:p>
            <a:r>
              <a:rPr lang="en-US" altLang="ja-JP" sz="1600" dirty="0" smtClean="0">
                <a:solidFill>
                  <a:schemeClr val="tx1">
                    <a:lumMod val="50000"/>
                    <a:lumOff val="50000"/>
                  </a:schemeClr>
                </a:solidFill>
              </a:rPr>
              <a:t>http://</a:t>
            </a:r>
            <a:r>
              <a:rPr lang="en-US" altLang="ja-JP" sz="1600" dirty="0" err="1" smtClean="0">
                <a:solidFill>
                  <a:schemeClr val="tx1">
                    <a:lumMod val="50000"/>
                    <a:lumOff val="50000"/>
                  </a:schemeClr>
                </a:solidFill>
              </a:rPr>
              <a:t>www.daviddarling.info/encyclopedia/C/Cockcroft.html</a:t>
            </a:r>
            <a:endParaRPr lang="ja-JP" altLang="en-US" sz="1600" dirty="0">
              <a:solidFill>
                <a:schemeClr val="tx1">
                  <a:lumMod val="50000"/>
                  <a:lumOff val="50000"/>
                </a:schemeClr>
              </a:solidFill>
            </a:endParaRPr>
          </a:p>
        </p:txBody>
      </p:sp>
      <p:pic>
        <p:nvPicPr>
          <p:cNvPr id="16" name="図 15"/>
          <p:cNvPicPr>
            <a:picLocks/>
          </p:cNvPicPr>
          <p:nvPr/>
        </p:nvPicPr>
        <p:blipFill>
          <a:blip r:embed="rId3"/>
          <a:stretch>
            <a:fillRect/>
          </a:stretch>
        </p:blipFill>
        <p:spPr>
          <a:xfrm>
            <a:off x="4406427" y="1366765"/>
            <a:ext cx="4280373" cy="679746"/>
          </a:xfrm>
          <a:prstGeom prst="rect">
            <a:avLst/>
          </a:prstGeom>
        </p:spPr>
      </p:pic>
      <p:sp>
        <p:nvSpPr>
          <p:cNvPr id="8" name="正方形/長方形 7"/>
          <p:cNvSpPr/>
          <p:nvPr/>
        </p:nvSpPr>
        <p:spPr>
          <a:xfrm>
            <a:off x="4406427" y="2046511"/>
            <a:ext cx="4572000" cy="646331"/>
          </a:xfrm>
          <a:prstGeom prst="rect">
            <a:avLst/>
          </a:prstGeom>
        </p:spPr>
        <p:txBody>
          <a:bodyPr>
            <a:spAutoFit/>
          </a:bodyPr>
          <a:lstStyle/>
          <a:p>
            <a:r>
              <a:rPr lang="en-US" altLang="ja-JP" dirty="0" smtClean="0"/>
              <a:t>"Transmutation of atomic nuclei by artificially accelerated atomic particles"</a:t>
            </a:r>
            <a:endParaRPr lang="ja-JP" altLang="en-US" dirty="0"/>
          </a:p>
        </p:txBody>
      </p:sp>
      <p:sp>
        <p:nvSpPr>
          <p:cNvPr id="9" name="正方形/長方形 8"/>
          <p:cNvSpPr/>
          <p:nvPr/>
        </p:nvSpPr>
        <p:spPr>
          <a:xfrm>
            <a:off x="4406427" y="3022600"/>
            <a:ext cx="4572000" cy="2031325"/>
          </a:xfrm>
          <a:prstGeom prst="rect">
            <a:avLst/>
          </a:prstGeom>
        </p:spPr>
        <p:txBody>
          <a:bodyPr>
            <a:spAutoFit/>
          </a:bodyPr>
          <a:lstStyle/>
          <a:p>
            <a:r>
              <a:rPr lang="en-US" altLang="ja-JP" dirty="0" smtClean="0"/>
              <a:t>On 14 April 1932 Walton set up the tube and bombarded lithium with high energy protons. He then crawled into the little observation cabin set up under the apparatus and immediately saw scintillations of the fluorescent screen. The reaction was giving off alpha-particles.</a:t>
            </a:r>
            <a:endParaRPr lang="ja-JP" altLang="en-US" dirty="0"/>
          </a:p>
        </p:txBody>
      </p:sp>
      <p:sp>
        <p:nvSpPr>
          <p:cNvPr id="10" name="正方形/長方形 9"/>
          <p:cNvSpPr/>
          <p:nvPr/>
        </p:nvSpPr>
        <p:spPr>
          <a:xfrm>
            <a:off x="4406427" y="5346313"/>
            <a:ext cx="4572000" cy="584776"/>
          </a:xfrm>
          <a:prstGeom prst="rect">
            <a:avLst/>
          </a:prstGeom>
        </p:spPr>
        <p:txBody>
          <a:bodyPr>
            <a:spAutoFit/>
          </a:bodyPr>
          <a:lstStyle/>
          <a:p>
            <a:r>
              <a:rPr lang="en-US" altLang="ja-JP" sz="1600" dirty="0" smtClean="0">
                <a:solidFill>
                  <a:schemeClr val="accent1"/>
                </a:solidFill>
              </a:rPr>
              <a:t>http://www-outreach.phy.cam.ac.uk/camphy/cockcroftwalton/cockcroftwalton9_1.htm</a:t>
            </a:r>
            <a:endParaRPr lang="ja-JP" altLang="en-US" sz="1600"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5" name="タイトル 1"/>
          <p:cNvSpPr>
            <a:spLocks noGrp="1"/>
          </p:cNvSpPr>
          <p:nvPr>
            <p:ph type="title"/>
          </p:nvPr>
        </p:nvSpPr>
        <p:spPr>
          <a:xfrm>
            <a:off x="457200" y="228600"/>
            <a:ext cx="8229600" cy="914400"/>
          </a:xfrm>
        </p:spPr>
        <p:txBody>
          <a:bodyPr>
            <a:normAutofit/>
          </a:bodyPr>
          <a:lstStyle/>
          <a:p>
            <a:r>
              <a:rPr lang="en-US" altLang="ja-JP" sz="2800" dirty="0" smtClean="0"/>
              <a:t>Challenges: Recovery from the earthquake</a:t>
            </a:r>
            <a:endParaRPr lang="ja-JP" altLang="en-US" sz="2000" dirty="0"/>
          </a:p>
        </p:txBody>
      </p:sp>
      <p:pic>
        <p:nvPicPr>
          <p:cNvPr id="4" name="図 3"/>
          <p:cNvPicPr>
            <a:picLocks noChangeAspect="1"/>
          </p:cNvPicPr>
          <p:nvPr/>
        </p:nvPicPr>
        <p:blipFill>
          <a:blip r:embed="rId2"/>
          <a:srcRect/>
          <a:stretch>
            <a:fillRect/>
          </a:stretch>
        </p:blipFill>
        <p:spPr bwMode="auto">
          <a:xfrm>
            <a:off x="0" y="2027237"/>
            <a:ext cx="4294188" cy="4054475"/>
          </a:xfrm>
          <a:prstGeom prst="rect">
            <a:avLst/>
          </a:prstGeom>
          <a:noFill/>
          <a:ln w="9525">
            <a:noFill/>
            <a:miter lim="800000"/>
            <a:headEnd/>
            <a:tailEnd/>
          </a:ln>
        </p:spPr>
      </p:pic>
      <p:pic>
        <p:nvPicPr>
          <p:cNvPr id="6" name="図 4"/>
          <p:cNvPicPr>
            <a:picLocks noChangeAspect="1"/>
          </p:cNvPicPr>
          <p:nvPr/>
        </p:nvPicPr>
        <p:blipFill>
          <a:blip r:embed="rId3"/>
          <a:srcRect/>
          <a:stretch>
            <a:fillRect/>
          </a:stretch>
        </p:blipFill>
        <p:spPr bwMode="auto">
          <a:xfrm>
            <a:off x="4273550" y="2027237"/>
            <a:ext cx="4870450" cy="3717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3600" dirty="0" smtClean="0"/>
              <a:t>Challenges: </a:t>
            </a:r>
            <a:r>
              <a:rPr lang="en-US" altLang="ja-JP" sz="1600" dirty="0" smtClean="0"/>
              <a:t>Future Accelerators</a:t>
            </a:r>
            <a:endParaRPr lang="ja-JP" altLang="en-US" sz="2000" dirty="0"/>
          </a:p>
        </p:txBody>
      </p:sp>
      <p:sp>
        <p:nvSpPr>
          <p:cNvPr id="5" name="正方形/長方形 4"/>
          <p:cNvSpPr/>
          <p:nvPr/>
        </p:nvSpPr>
        <p:spPr>
          <a:xfrm>
            <a:off x="1381124" y="2108795"/>
            <a:ext cx="6111875" cy="2554545"/>
          </a:xfrm>
          <a:prstGeom prst="rect">
            <a:avLst/>
          </a:prstGeom>
        </p:spPr>
        <p:txBody>
          <a:bodyPr wrap="square">
            <a:spAutoFit/>
          </a:bodyPr>
          <a:lstStyle/>
          <a:p>
            <a:pPr marL="457200" indent="-457200">
              <a:buClr>
                <a:srgbClr val="0000FF"/>
              </a:buClr>
              <a:buFont typeface="Arial"/>
              <a:buChar char="•"/>
            </a:pPr>
            <a:r>
              <a:rPr lang="en-US" altLang="ja-JP" sz="3200" dirty="0" smtClean="0"/>
              <a:t>ERL</a:t>
            </a:r>
            <a:r>
              <a:rPr lang="en-US" altLang="ja-JP" sz="3200" dirty="0"/>
              <a:t>: Energy Recovery </a:t>
            </a:r>
            <a:r>
              <a:rPr lang="en-US" altLang="ja-JP" sz="3200" dirty="0" err="1"/>
              <a:t>Linac</a:t>
            </a:r>
            <a:r>
              <a:rPr lang="en-US" altLang="ja-JP" sz="3200" dirty="0"/>
              <a:t> </a:t>
            </a:r>
            <a:endParaRPr lang="en-US" altLang="ja-JP" sz="3200" dirty="0" smtClean="0"/>
          </a:p>
          <a:p>
            <a:pPr marL="457200" indent="-457200">
              <a:buClr>
                <a:srgbClr val="0000FF"/>
              </a:buClr>
              <a:buFont typeface="Arial"/>
              <a:buChar char="•"/>
            </a:pPr>
            <a:r>
              <a:rPr lang="en-US" altLang="ja-JP" sz="3200" dirty="0" smtClean="0"/>
              <a:t>LC </a:t>
            </a:r>
            <a:r>
              <a:rPr lang="en-US" altLang="ja-JP" sz="3200" dirty="0"/>
              <a:t>: Linear Collider </a:t>
            </a:r>
          </a:p>
          <a:p>
            <a:pPr marL="457200" indent="-457200">
              <a:buClr>
                <a:srgbClr val="0000FF"/>
              </a:buClr>
              <a:buFont typeface="Arial"/>
              <a:buChar char="•"/>
            </a:pPr>
            <a:r>
              <a:rPr lang="en-US" altLang="ja-JP" sz="3200" dirty="0" smtClean="0">
                <a:solidFill>
                  <a:schemeClr val="accent1"/>
                </a:solidFill>
              </a:rPr>
              <a:t>μ</a:t>
            </a:r>
            <a:r>
              <a:rPr lang="en-US" altLang="ja-JP" sz="3200" dirty="0">
                <a:solidFill>
                  <a:schemeClr val="accent1"/>
                </a:solidFill>
              </a:rPr>
              <a:t>-μ Collider and/or μ-</a:t>
            </a:r>
            <a:r>
              <a:rPr lang="en-US" altLang="ja-JP" sz="3200" dirty="0" smtClean="0">
                <a:solidFill>
                  <a:schemeClr val="accent1"/>
                </a:solidFill>
              </a:rPr>
              <a:t>Factory</a:t>
            </a:r>
          </a:p>
          <a:p>
            <a:pPr marL="457200" indent="-457200">
              <a:buClr>
                <a:srgbClr val="0000FF"/>
              </a:buClr>
              <a:buFont typeface="Arial"/>
              <a:buChar char="•"/>
            </a:pPr>
            <a:r>
              <a:rPr lang="en-US" altLang="ja-JP" sz="3200" dirty="0" smtClean="0">
                <a:solidFill>
                  <a:schemeClr val="accent1"/>
                </a:solidFill>
              </a:rPr>
              <a:t>Laser</a:t>
            </a:r>
            <a:r>
              <a:rPr lang="en-US" altLang="ja-JP" sz="3200" dirty="0">
                <a:solidFill>
                  <a:schemeClr val="accent1"/>
                </a:solidFill>
              </a:rPr>
              <a:t>-plasma acceleration</a:t>
            </a:r>
            <a:endParaRPr lang="ja-JP" altLang="en-US" sz="3200" dirty="0">
              <a:solidFill>
                <a:schemeClr val="accent1"/>
              </a:solidFill>
            </a:endParaRPr>
          </a:p>
        </p:txBody>
      </p:sp>
    </p:spTree>
    <p:extLst>
      <p:ext uri="{BB962C8B-B14F-4D97-AF65-F5344CB8AC3E}">
        <p14:creationId xmlns:p14="http://schemas.microsoft.com/office/powerpoint/2010/main" val="331837306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3600" dirty="0" smtClean="0"/>
              <a:t>Challenges: </a:t>
            </a:r>
            <a:r>
              <a:rPr lang="en-US" altLang="ja-JP" sz="1600" dirty="0" smtClean="0"/>
              <a:t>Future Accelerators</a:t>
            </a:r>
            <a:endParaRPr lang="ja-JP" altLang="en-US" sz="2000" dirty="0"/>
          </a:p>
        </p:txBody>
      </p:sp>
      <p:pic>
        <p:nvPicPr>
          <p:cNvPr id="2" name="図 1"/>
          <p:cNvPicPr>
            <a:picLocks noChangeAspect="1"/>
          </p:cNvPicPr>
          <p:nvPr/>
        </p:nvPicPr>
        <p:blipFill>
          <a:blip r:embed="rId2"/>
          <a:stretch>
            <a:fillRect/>
          </a:stretch>
        </p:blipFill>
        <p:spPr>
          <a:xfrm>
            <a:off x="158750" y="1339334"/>
            <a:ext cx="8854176" cy="3667125"/>
          </a:xfrm>
          <a:prstGeom prst="rect">
            <a:avLst/>
          </a:prstGeom>
        </p:spPr>
      </p:pic>
      <p:sp>
        <p:nvSpPr>
          <p:cNvPr id="5" name="正方形/長方形 4"/>
          <p:cNvSpPr/>
          <p:nvPr/>
        </p:nvSpPr>
        <p:spPr>
          <a:xfrm>
            <a:off x="457972" y="4879022"/>
            <a:ext cx="8228828" cy="1477328"/>
          </a:xfrm>
          <a:prstGeom prst="rect">
            <a:avLst/>
          </a:prstGeom>
          <a:solidFill>
            <a:schemeClr val="bg1"/>
          </a:solidFill>
        </p:spPr>
        <p:txBody>
          <a:bodyPr wrap="square">
            <a:spAutoFit/>
          </a:bodyPr>
          <a:lstStyle/>
          <a:p>
            <a:r>
              <a:rPr lang="en-US" altLang="ja-JP" dirty="0"/>
              <a:t>While an electron storage ring stores the same electrons for hours in an equilibrium state, an ERL stores the energy of the electrons</a:t>
            </a:r>
            <a:r>
              <a:rPr lang="en-US" altLang="ja-JP" dirty="0" smtClean="0"/>
              <a:t>.</a:t>
            </a:r>
          </a:p>
          <a:p>
            <a:r>
              <a:rPr lang="en-US" altLang="ja-JP" dirty="0"/>
              <a:t>Basic idea: Bring the beam through the accelerating structures timed in a way so that the second-pass beam is decelerated, i.e. delivering its energy to the cavity fields</a:t>
            </a:r>
            <a:r>
              <a:rPr lang="en-US" altLang="ja-JP" dirty="0" smtClean="0"/>
              <a:t>.</a:t>
            </a:r>
          </a:p>
          <a:p>
            <a:r>
              <a:rPr lang="en-US" altLang="ja-JP" dirty="0"/>
              <a:t>Required RF power becomes nearly independent of beam current.</a:t>
            </a:r>
            <a:endParaRPr lang="ja-JP" altLang="en-US" dirty="0"/>
          </a:p>
        </p:txBody>
      </p:sp>
      <p:sp>
        <p:nvSpPr>
          <p:cNvPr id="8" name="テキスト ボックス 7"/>
          <p:cNvSpPr txBox="1"/>
          <p:nvPr/>
        </p:nvSpPr>
        <p:spPr>
          <a:xfrm>
            <a:off x="158750" y="1339334"/>
            <a:ext cx="2892777" cy="369332"/>
          </a:xfrm>
          <a:prstGeom prst="rect">
            <a:avLst/>
          </a:prstGeom>
          <a:noFill/>
        </p:spPr>
        <p:txBody>
          <a:bodyPr wrap="none" rtlCol="0">
            <a:spAutoFit/>
          </a:bodyPr>
          <a:lstStyle/>
          <a:p>
            <a:r>
              <a:rPr kumimoji="1" lang="en-US" altLang="ja-JP" dirty="0" smtClean="0"/>
              <a:t>ERL (Energy Recovery </a:t>
            </a:r>
            <a:r>
              <a:rPr kumimoji="1" lang="en-US" altLang="ja-JP" dirty="0" err="1" smtClean="0"/>
              <a:t>Linac</a:t>
            </a:r>
            <a:r>
              <a:rPr kumimoji="1" lang="en-US" altLang="ja-JP" dirty="0" smtClean="0"/>
              <a:t>)</a:t>
            </a:r>
            <a:endParaRPr kumimoji="1" lang="ja-JP" altLang="en-US" dirty="0"/>
          </a:p>
        </p:txBody>
      </p:sp>
      <p:sp>
        <p:nvSpPr>
          <p:cNvPr id="9" name="テキスト ボックス 8"/>
          <p:cNvSpPr txBox="1"/>
          <p:nvPr/>
        </p:nvSpPr>
        <p:spPr>
          <a:xfrm>
            <a:off x="3238500" y="3476625"/>
            <a:ext cx="2684374" cy="369332"/>
          </a:xfrm>
          <a:prstGeom prst="rect">
            <a:avLst/>
          </a:prstGeom>
          <a:noFill/>
        </p:spPr>
        <p:txBody>
          <a:bodyPr wrap="none" rtlCol="0">
            <a:spAutoFit/>
          </a:bodyPr>
          <a:lstStyle/>
          <a:p>
            <a:r>
              <a:rPr kumimoji="1" lang="en-US" altLang="ja-JP" dirty="0" smtClean="0"/>
              <a:t>Superconducting </a:t>
            </a:r>
            <a:r>
              <a:rPr kumimoji="1" lang="en-US" altLang="ja-JP" dirty="0" err="1" smtClean="0"/>
              <a:t>rf</a:t>
            </a:r>
            <a:r>
              <a:rPr kumimoji="1" lang="en-US" altLang="ja-JP" dirty="0" smtClean="0"/>
              <a:t> cavities</a:t>
            </a:r>
            <a:endParaRPr kumimoji="1" lang="ja-JP" altLang="en-US" dirty="0"/>
          </a:p>
        </p:txBody>
      </p:sp>
      <p:sp>
        <p:nvSpPr>
          <p:cNvPr id="10" name="テキスト ボックス 9"/>
          <p:cNvSpPr txBox="1"/>
          <p:nvPr/>
        </p:nvSpPr>
        <p:spPr>
          <a:xfrm>
            <a:off x="3346980" y="2178050"/>
            <a:ext cx="1182160" cy="369332"/>
          </a:xfrm>
          <a:prstGeom prst="rect">
            <a:avLst/>
          </a:prstGeom>
          <a:noFill/>
        </p:spPr>
        <p:txBody>
          <a:bodyPr wrap="none" rtlCol="0">
            <a:spAutoFit/>
          </a:bodyPr>
          <a:lstStyle/>
          <a:p>
            <a:r>
              <a:rPr lang="en-US" altLang="ja-JP" dirty="0" err="1" smtClean="0"/>
              <a:t>undulators</a:t>
            </a:r>
            <a:endParaRPr kumimoji="1" lang="ja-JP" altLang="en-US" dirty="0"/>
          </a:p>
        </p:txBody>
      </p:sp>
    </p:spTree>
    <p:extLst>
      <p:ext uri="{BB962C8B-B14F-4D97-AF65-F5344CB8AC3E}">
        <p14:creationId xmlns:p14="http://schemas.microsoft.com/office/powerpoint/2010/main" val="35177822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3600" dirty="0" smtClean="0"/>
              <a:t>Challenges: </a:t>
            </a:r>
            <a:r>
              <a:rPr lang="en-US" altLang="ja-JP" sz="1600" dirty="0" smtClean="0"/>
              <a:t>Future Accelerators</a:t>
            </a:r>
            <a:endParaRPr lang="ja-JP" altLang="en-US" sz="2000" dirty="0"/>
          </a:p>
        </p:txBody>
      </p:sp>
      <p:pic>
        <p:nvPicPr>
          <p:cNvPr id="6" name="図 5"/>
          <p:cNvPicPr>
            <a:picLocks noChangeAspect="1"/>
          </p:cNvPicPr>
          <p:nvPr/>
        </p:nvPicPr>
        <p:blipFill>
          <a:blip r:embed="rId2"/>
          <a:stretch>
            <a:fillRect/>
          </a:stretch>
        </p:blipFill>
        <p:spPr>
          <a:xfrm>
            <a:off x="457200" y="1143000"/>
            <a:ext cx="4051300" cy="5372100"/>
          </a:xfrm>
          <a:prstGeom prst="rect">
            <a:avLst/>
          </a:prstGeom>
        </p:spPr>
      </p:pic>
      <p:sp>
        <p:nvSpPr>
          <p:cNvPr id="7" name="正方形/長方形 6"/>
          <p:cNvSpPr/>
          <p:nvPr/>
        </p:nvSpPr>
        <p:spPr>
          <a:xfrm>
            <a:off x="4303553" y="1164709"/>
            <a:ext cx="4383247" cy="4708981"/>
          </a:xfrm>
          <a:prstGeom prst="rect">
            <a:avLst/>
          </a:prstGeom>
        </p:spPr>
        <p:txBody>
          <a:bodyPr wrap="square">
            <a:spAutoFit/>
          </a:bodyPr>
          <a:lstStyle/>
          <a:p>
            <a:pPr>
              <a:buClr>
                <a:srgbClr val="0000FF"/>
              </a:buClr>
            </a:pPr>
            <a:r>
              <a:rPr lang="en-US" altLang="ja-JP" sz="2000" dirty="0"/>
              <a:t>μ-μ Collider and/or μ-</a:t>
            </a:r>
            <a:r>
              <a:rPr lang="en-US" altLang="ja-JP" sz="2000" dirty="0" smtClean="0"/>
              <a:t>Factory</a:t>
            </a:r>
          </a:p>
          <a:p>
            <a:pPr>
              <a:buClr>
                <a:srgbClr val="0000FF"/>
              </a:buClr>
            </a:pPr>
            <a:endParaRPr lang="en-US" altLang="ja-JP" sz="2000" dirty="0"/>
          </a:p>
          <a:p>
            <a:pPr>
              <a:buClr>
                <a:srgbClr val="0000FF"/>
              </a:buClr>
            </a:pPr>
            <a:r>
              <a:rPr lang="en-US" altLang="ja-JP" sz="2000" dirty="0" err="1" smtClean="0">
                <a:solidFill>
                  <a:srgbClr val="0000FF"/>
                </a:solidFill>
              </a:rPr>
              <a:t>Muon</a:t>
            </a:r>
            <a:r>
              <a:rPr lang="en-US" altLang="ja-JP" sz="2000" dirty="0" smtClean="0">
                <a:solidFill>
                  <a:srgbClr val="0000FF"/>
                </a:solidFill>
              </a:rPr>
              <a:t> is heavier than electrons</a:t>
            </a:r>
          </a:p>
          <a:p>
            <a:pPr>
              <a:buClr>
                <a:srgbClr val="0000FF"/>
              </a:buClr>
            </a:pPr>
            <a:r>
              <a:rPr lang="en-US" altLang="ja-JP" sz="2000" dirty="0" smtClean="0">
                <a:solidFill>
                  <a:srgbClr val="0000FF"/>
                </a:solidFill>
              </a:rPr>
              <a:t>Can accelerate to higher energy with a circular machine than electrons.</a:t>
            </a:r>
          </a:p>
          <a:p>
            <a:pPr>
              <a:buClr>
                <a:srgbClr val="0000FF"/>
              </a:buClr>
            </a:pPr>
            <a:endParaRPr lang="en-US" altLang="ja-JP" sz="2000" dirty="0">
              <a:solidFill>
                <a:srgbClr val="0000FF"/>
              </a:solidFill>
            </a:endParaRPr>
          </a:p>
          <a:p>
            <a:pPr>
              <a:buClr>
                <a:srgbClr val="0000FF"/>
              </a:buClr>
            </a:pPr>
            <a:r>
              <a:rPr lang="en-US" altLang="ja-JP" sz="2000" dirty="0" smtClean="0"/>
              <a:t>How to make a strong </a:t>
            </a:r>
            <a:r>
              <a:rPr lang="en-US" altLang="ja-JP" sz="2000" dirty="0" err="1" smtClean="0"/>
              <a:t>muon</a:t>
            </a:r>
            <a:r>
              <a:rPr lang="en-US" altLang="ja-JP" sz="2000" dirty="0" smtClean="0"/>
              <a:t> beam?</a:t>
            </a:r>
          </a:p>
          <a:p>
            <a:pPr>
              <a:buClr>
                <a:srgbClr val="0000FF"/>
              </a:buClr>
            </a:pPr>
            <a:r>
              <a:rPr lang="en-US" altLang="ja-JP" sz="2000" dirty="0"/>
              <a:t>	</a:t>
            </a:r>
            <a:r>
              <a:rPr lang="en-US" altLang="ja-JP" sz="2000" dirty="0" err="1">
                <a:solidFill>
                  <a:srgbClr val="FE3E4D"/>
                </a:solidFill>
              </a:rPr>
              <a:t>M</a:t>
            </a:r>
            <a:r>
              <a:rPr lang="en-US" altLang="ja-JP" sz="2000" dirty="0" err="1" smtClean="0">
                <a:solidFill>
                  <a:srgbClr val="FE3E4D"/>
                </a:solidFill>
              </a:rPr>
              <a:t>uon</a:t>
            </a:r>
            <a:r>
              <a:rPr lang="en-US" altLang="ja-JP" sz="2000" dirty="0" smtClean="0">
                <a:solidFill>
                  <a:srgbClr val="FE3E4D"/>
                </a:solidFill>
              </a:rPr>
              <a:t> life time is only 2.2 </a:t>
            </a:r>
            <a:r>
              <a:rPr lang="en-US" altLang="ja-JP" sz="2000" dirty="0" err="1" smtClean="0">
                <a:solidFill>
                  <a:srgbClr val="FE3E4D"/>
                </a:solidFill>
                <a:latin typeface="Symbol" charset="2"/>
                <a:cs typeface="Symbol" charset="2"/>
              </a:rPr>
              <a:t>m</a:t>
            </a:r>
            <a:r>
              <a:rPr lang="en-US" altLang="ja-JP" sz="2000" dirty="0" err="1" smtClean="0">
                <a:solidFill>
                  <a:srgbClr val="FE3E4D"/>
                </a:solidFill>
              </a:rPr>
              <a:t>s.</a:t>
            </a:r>
            <a:endParaRPr lang="en-US" altLang="ja-JP" sz="2000" dirty="0" smtClean="0">
              <a:solidFill>
                <a:srgbClr val="FE3E4D"/>
              </a:solidFill>
            </a:endParaRPr>
          </a:p>
          <a:p>
            <a:pPr>
              <a:buClr>
                <a:srgbClr val="0000FF"/>
              </a:buClr>
            </a:pPr>
            <a:r>
              <a:rPr lang="en-US" altLang="ja-JP" sz="2000" dirty="0">
                <a:solidFill>
                  <a:srgbClr val="FE3E4D"/>
                </a:solidFill>
              </a:rPr>
              <a:t>	W</a:t>
            </a:r>
            <a:r>
              <a:rPr lang="en-US" altLang="ja-JP" sz="2000" dirty="0" smtClean="0">
                <a:solidFill>
                  <a:srgbClr val="FE3E4D"/>
                </a:solidFill>
              </a:rPr>
              <a:t>e need to accelerate them quickly.</a:t>
            </a:r>
          </a:p>
          <a:p>
            <a:pPr>
              <a:buClr>
                <a:srgbClr val="0000FF"/>
              </a:buClr>
            </a:pPr>
            <a:r>
              <a:rPr lang="en-US" altLang="ja-JP" sz="2000" dirty="0">
                <a:solidFill>
                  <a:srgbClr val="FE3E4D"/>
                </a:solidFill>
              </a:rPr>
              <a:t>	</a:t>
            </a:r>
            <a:r>
              <a:rPr lang="en-US" altLang="ja-JP" sz="2000" dirty="0" smtClean="0">
                <a:solidFill>
                  <a:srgbClr val="FE3E4D"/>
                </a:solidFill>
              </a:rPr>
              <a:t>Use pion decay to generate </a:t>
            </a:r>
            <a:r>
              <a:rPr lang="en-US" altLang="ja-JP" sz="2000" dirty="0" err="1" smtClean="0">
                <a:solidFill>
                  <a:srgbClr val="FE3E4D"/>
                </a:solidFill>
              </a:rPr>
              <a:t>muons</a:t>
            </a:r>
            <a:r>
              <a:rPr lang="en-US" altLang="ja-JP" sz="2000" dirty="0" smtClean="0">
                <a:solidFill>
                  <a:srgbClr val="FE3E4D"/>
                </a:solidFill>
              </a:rPr>
              <a:t>.</a:t>
            </a:r>
          </a:p>
          <a:p>
            <a:pPr>
              <a:buClr>
                <a:srgbClr val="0000FF"/>
              </a:buClr>
            </a:pPr>
            <a:r>
              <a:rPr lang="en-US" altLang="ja-JP" sz="2000" dirty="0">
                <a:solidFill>
                  <a:srgbClr val="FE3E4D"/>
                </a:solidFill>
              </a:rPr>
              <a:t>	</a:t>
            </a:r>
            <a:r>
              <a:rPr lang="en-US" altLang="ja-JP" sz="2000" dirty="0" smtClean="0">
                <a:solidFill>
                  <a:srgbClr val="FE3E4D"/>
                </a:solidFill>
              </a:rPr>
              <a:t>	But such </a:t>
            </a:r>
            <a:r>
              <a:rPr lang="en-US" altLang="ja-JP" sz="2000" dirty="0" err="1" smtClean="0">
                <a:solidFill>
                  <a:srgbClr val="FE3E4D"/>
                </a:solidFill>
              </a:rPr>
              <a:t>muons</a:t>
            </a:r>
            <a:r>
              <a:rPr lang="en-US" altLang="ja-JP" sz="2000" dirty="0" smtClean="0">
                <a:solidFill>
                  <a:srgbClr val="FE3E4D"/>
                </a:solidFill>
              </a:rPr>
              <a:t> have wide 		      energy spread…</a:t>
            </a:r>
          </a:p>
          <a:p>
            <a:pPr>
              <a:buClr>
                <a:srgbClr val="0000FF"/>
              </a:buClr>
            </a:pPr>
            <a:r>
              <a:rPr lang="en-US" altLang="ja-JP" sz="2000" dirty="0" smtClean="0"/>
              <a:t>	</a:t>
            </a:r>
            <a:r>
              <a:rPr lang="en-US" altLang="ja-JP" sz="2000" dirty="0"/>
              <a:t> </a:t>
            </a:r>
            <a:r>
              <a:rPr lang="en-US" altLang="ja-JP" sz="2000" dirty="0" smtClean="0"/>
              <a:t>     Stochastic cooling is needed.</a:t>
            </a:r>
          </a:p>
          <a:p>
            <a:pPr>
              <a:buClr>
                <a:srgbClr val="0000FF"/>
              </a:buClr>
            </a:pPr>
            <a:endParaRPr lang="en-US" altLang="ja-JP" sz="2000" dirty="0"/>
          </a:p>
          <a:p>
            <a:pPr>
              <a:buClr>
                <a:srgbClr val="0000FF"/>
              </a:buClr>
            </a:pPr>
            <a:r>
              <a:rPr lang="en-US" altLang="ja-JP" sz="2000" dirty="0" smtClean="0"/>
              <a:t>Neutrino factory?</a:t>
            </a:r>
            <a:endParaRPr lang="en-US" altLang="ja-JP" sz="2000" dirty="0"/>
          </a:p>
        </p:txBody>
      </p:sp>
    </p:spTree>
    <p:extLst>
      <p:ext uri="{BB962C8B-B14F-4D97-AF65-F5344CB8AC3E}">
        <p14:creationId xmlns:p14="http://schemas.microsoft.com/office/powerpoint/2010/main" val="380079070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normAutofit/>
          </a:bodyPr>
          <a:lstStyle/>
          <a:p>
            <a:r>
              <a:rPr lang="en-US" altLang="ja-JP" sz="3600" dirty="0" smtClean="0"/>
              <a:t>Challenges: </a:t>
            </a:r>
            <a:r>
              <a:rPr lang="en-US" altLang="ja-JP" sz="1600" dirty="0" smtClean="0"/>
              <a:t>Future Accelerators</a:t>
            </a:r>
            <a:endParaRPr lang="ja-JP" altLang="en-US" sz="2000" dirty="0"/>
          </a:p>
        </p:txBody>
      </p:sp>
    </p:spTree>
    <p:extLst>
      <p:ext uri="{BB962C8B-B14F-4D97-AF65-F5344CB8AC3E}">
        <p14:creationId xmlns:p14="http://schemas.microsoft.com/office/powerpoint/2010/main" val="350629994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Final thoughts</a:t>
            </a:r>
            <a:endParaRPr lang="ja-JP" altLang="en-US"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4" name="テキスト ボックス 3"/>
          <p:cNvSpPr txBox="1"/>
          <p:nvPr/>
        </p:nvSpPr>
        <p:spPr>
          <a:xfrm>
            <a:off x="457200" y="1143000"/>
            <a:ext cx="8334375" cy="5262979"/>
          </a:xfrm>
          <a:prstGeom prst="rect">
            <a:avLst/>
          </a:prstGeom>
          <a:noFill/>
        </p:spPr>
        <p:txBody>
          <a:bodyPr wrap="square" rtlCol="0">
            <a:spAutoFit/>
          </a:bodyPr>
          <a:lstStyle/>
          <a:p>
            <a:r>
              <a:rPr lang="en-US" altLang="ja-JP" sz="2400" dirty="0" smtClean="0"/>
              <a:t>The development of accelerators has required developments in many technical fields, such as </a:t>
            </a:r>
            <a:r>
              <a:rPr lang="en-US" altLang="ja-JP" sz="2400" dirty="0" err="1" smtClean="0"/>
              <a:t>rf</a:t>
            </a:r>
            <a:r>
              <a:rPr lang="en-US" altLang="ja-JP" sz="2400" dirty="0" smtClean="0"/>
              <a:t> technologies, vacuum technologies, monitoring technologies, surface treatments, beam stabilization, and magnetic field shaping.</a:t>
            </a:r>
          </a:p>
          <a:p>
            <a:endParaRPr lang="en-US" altLang="ja-JP" sz="2400" dirty="0"/>
          </a:p>
          <a:p>
            <a:r>
              <a:rPr lang="en-US" altLang="ja-JP" sz="2400" dirty="0" smtClean="0"/>
              <a:t>Accelerators for high energy physics continue to push new limits.</a:t>
            </a:r>
          </a:p>
          <a:p>
            <a:endParaRPr kumimoji="1" lang="en-US" altLang="ja-JP" sz="2400" dirty="0"/>
          </a:p>
          <a:p>
            <a:r>
              <a:rPr lang="en-US" altLang="ja-JP" sz="2400" dirty="0" smtClean="0"/>
              <a:t>Accelerators for other uses have also become a very active field, with different metrics for performance than luminosity and energy:</a:t>
            </a:r>
          </a:p>
          <a:p>
            <a:r>
              <a:rPr kumimoji="1" lang="en-US" altLang="ja-JP" sz="2400" dirty="0"/>
              <a:t>	</a:t>
            </a:r>
            <a:r>
              <a:rPr lang="en-US" altLang="ja-JP" sz="2400" dirty="0" smtClean="0"/>
              <a:t>Synchrotron l</a:t>
            </a:r>
            <a:r>
              <a:rPr kumimoji="1" lang="en-US" altLang="ja-JP" sz="2400" dirty="0" smtClean="0"/>
              <a:t>ight sources for biological and materials sciences</a:t>
            </a:r>
          </a:p>
          <a:p>
            <a:r>
              <a:rPr lang="en-US" altLang="ja-JP" sz="2400" dirty="0"/>
              <a:t>	</a:t>
            </a:r>
            <a:r>
              <a:rPr lang="en-US" altLang="ja-JP" sz="2400" dirty="0" smtClean="0"/>
              <a:t>Medical applications</a:t>
            </a:r>
          </a:p>
          <a:p>
            <a:r>
              <a:rPr kumimoji="1" lang="en-US" altLang="ja-JP" sz="2400" dirty="0"/>
              <a:t>	</a:t>
            </a:r>
            <a:r>
              <a:rPr kumimoji="1" lang="en-US" altLang="ja-JP" sz="2400" dirty="0" smtClean="0"/>
              <a:t>Heavy ion machines…</a:t>
            </a:r>
          </a:p>
          <a:p>
            <a:r>
              <a:rPr kumimoji="1" lang="en-US" altLang="ja-JP" sz="2400" dirty="0" smtClean="0">
                <a:solidFill>
                  <a:srgbClr val="0000FF"/>
                </a:solidFill>
              </a:rPr>
              <a:t>The field of accelerator science is still expanding and diversifying.</a:t>
            </a:r>
            <a:endParaRPr kumimoji="1" lang="ja-JP" altLang="en-US" sz="2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lang="en-US" altLang="ja-JP" smtClean="0"/>
              <a:t>FAPPS11</a:t>
            </a:r>
            <a:endParaRPr lang="ja-JP" altLang="en-US"/>
          </a:p>
        </p:txBody>
      </p:sp>
      <p:sp>
        <p:nvSpPr>
          <p:cNvPr id="4" name="タイトル 1"/>
          <p:cNvSpPr>
            <a:spLocks noGrp="1"/>
          </p:cNvSpPr>
          <p:nvPr>
            <p:ph type="title"/>
          </p:nvPr>
        </p:nvSpPr>
        <p:spPr>
          <a:xfrm>
            <a:off x="457200" y="228600"/>
            <a:ext cx="8229600" cy="914400"/>
          </a:xfrm>
        </p:spPr>
        <p:txBody>
          <a:bodyPr/>
          <a:lstStyle/>
          <a:p>
            <a:r>
              <a:rPr lang="en-US" altLang="ja-JP" dirty="0" smtClean="0"/>
              <a:t>Final thoughts</a:t>
            </a:r>
            <a:endParaRPr lang="ja-JP" altLang="en-US" dirty="0"/>
          </a:p>
        </p:txBody>
      </p:sp>
      <p:sp>
        <p:nvSpPr>
          <p:cNvPr id="5" name="四角形吹き出し 4"/>
          <p:cNvSpPr/>
          <p:nvPr/>
        </p:nvSpPr>
        <p:spPr>
          <a:xfrm>
            <a:off x="261683" y="3194854"/>
            <a:ext cx="1571625" cy="476250"/>
          </a:xfrm>
          <a:prstGeom prst="wedgeRectCallout">
            <a:avLst>
              <a:gd name="adj1" fmla="val 43813"/>
              <a:gd name="adj2" fmla="val 1491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rPr>
              <a:t>Insulation</a:t>
            </a:r>
            <a:endParaRPr kumimoji="1" lang="ja-JP" altLang="en-US" sz="2000" dirty="0">
              <a:solidFill>
                <a:srgbClr val="000000"/>
              </a:solidFill>
            </a:endParaRPr>
          </a:p>
        </p:txBody>
      </p:sp>
      <p:sp>
        <p:nvSpPr>
          <p:cNvPr id="6" name="四角形吹き出し 5"/>
          <p:cNvSpPr/>
          <p:nvPr/>
        </p:nvSpPr>
        <p:spPr>
          <a:xfrm>
            <a:off x="166560" y="2316174"/>
            <a:ext cx="1571625" cy="476250"/>
          </a:xfrm>
          <a:prstGeom prst="wedgeRectCallout">
            <a:avLst>
              <a:gd name="adj1" fmla="val 37752"/>
              <a:gd name="adj2" fmla="val 1291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rPr>
              <a:t>laser</a:t>
            </a:r>
            <a:endParaRPr kumimoji="1" lang="ja-JP" altLang="en-US" sz="2000" dirty="0">
              <a:solidFill>
                <a:srgbClr val="000000"/>
              </a:solidFill>
            </a:endParaRPr>
          </a:p>
        </p:txBody>
      </p:sp>
      <p:sp>
        <p:nvSpPr>
          <p:cNvPr id="7" name="四角形吹き出し 6"/>
          <p:cNvSpPr/>
          <p:nvPr/>
        </p:nvSpPr>
        <p:spPr>
          <a:xfrm>
            <a:off x="4983035" y="3575855"/>
            <a:ext cx="2236915" cy="493701"/>
          </a:xfrm>
          <a:prstGeom prst="wedgeRectCallout">
            <a:avLst>
              <a:gd name="adj1" fmla="val -34426"/>
              <a:gd name="adj2" fmla="val 116069"/>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Surface treatment</a:t>
            </a:r>
            <a:endParaRPr kumimoji="1" lang="ja-JP" altLang="en-US" sz="2000" dirty="0">
              <a:solidFill>
                <a:srgbClr val="000000"/>
              </a:solidFill>
            </a:endParaRPr>
          </a:p>
        </p:txBody>
      </p:sp>
      <p:sp>
        <p:nvSpPr>
          <p:cNvPr id="8" name="四角形吹き出し 7"/>
          <p:cNvSpPr/>
          <p:nvPr/>
        </p:nvSpPr>
        <p:spPr>
          <a:xfrm>
            <a:off x="166560" y="1295403"/>
            <a:ext cx="1571625" cy="476250"/>
          </a:xfrm>
          <a:prstGeom prst="wedgeRectCallout">
            <a:avLst>
              <a:gd name="adj1" fmla="val 66036"/>
              <a:gd name="adj2" fmla="val 1491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Electronics</a:t>
            </a:r>
            <a:endParaRPr kumimoji="1" lang="ja-JP" altLang="en-US" sz="2000" dirty="0">
              <a:solidFill>
                <a:srgbClr val="000000"/>
              </a:solidFill>
            </a:endParaRPr>
          </a:p>
        </p:txBody>
      </p:sp>
      <p:sp>
        <p:nvSpPr>
          <p:cNvPr id="10" name="四角形吹き出し 9"/>
          <p:cNvSpPr/>
          <p:nvPr/>
        </p:nvSpPr>
        <p:spPr>
          <a:xfrm>
            <a:off x="3776533" y="1295403"/>
            <a:ext cx="1571625" cy="476250"/>
          </a:xfrm>
          <a:prstGeom prst="wedgeRectCallout">
            <a:avLst>
              <a:gd name="adj1" fmla="val -18813"/>
              <a:gd name="adj2" fmla="val 12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rgbClr val="000000"/>
                </a:solidFill>
              </a:rPr>
              <a:t>V</a:t>
            </a:r>
            <a:r>
              <a:rPr kumimoji="1" lang="en-US" altLang="ja-JP" sz="2000" dirty="0" smtClean="0">
                <a:solidFill>
                  <a:srgbClr val="000000"/>
                </a:solidFill>
              </a:rPr>
              <a:t>acuum </a:t>
            </a:r>
            <a:endParaRPr kumimoji="1" lang="ja-JP" altLang="en-US" sz="2000" dirty="0">
              <a:solidFill>
                <a:srgbClr val="000000"/>
              </a:solidFill>
            </a:endParaRPr>
          </a:p>
        </p:txBody>
      </p:sp>
      <p:sp>
        <p:nvSpPr>
          <p:cNvPr id="11" name="四角形吹き出し 10"/>
          <p:cNvSpPr/>
          <p:nvPr/>
        </p:nvSpPr>
        <p:spPr>
          <a:xfrm>
            <a:off x="5370507" y="2316174"/>
            <a:ext cx="2047748" cy="644524"/>
          </a:xfrm>
          <a:prstGeom prst="wedgeRectCallout">
            <a:avLst>
              <a:gd name="adj1" fmla="val -43621"/>
              <a:gd name="adj2" fmla="val 13974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rgbClr val="000000"/>
                </a:solidFill>
              </a:rPr>
              <a:t>S</a:t>
            </a:r>
            <a:r>
              <a:rPr lang="en-US" altLang="ja-JP" sz="2000" dirty="0" smtClean="0">
                <a:solidFill>
                  <a:srgbClr val="000000"/>
                </a:solidFill>
              </a:rPr>
              <a:t>uperconductivity</a:t>
            </a:r>
            <a:r>
              <a:rPr kumimoji="1" lang="en-US" altLang="ja-JP" sz="2000" dirty="0" smtClean="0">
                <a:solidFill>
                  <a:srgbClr val="000000"/>
                </a:solidFill>
              </a:rPr>
              <a:t> </a:t>
            </a:r>
            <a:endParaRPr kumimoji="1" lang="ja-JP" altLang="en-US" sz="2000" dirty="0">
              <a:solidFill>
                <a:srgbClr val="000000"/>
              </a:solidFill>
            </a:endParaRPr>
          </a:p>
        </p:txBody>
      </p:sp>
      <p:sp>
        <p:nvSpPr>
          <p:cNvPr id="12" name="四角形吹き出し 11"/>
          <p:cNvSpPr/>
          <p:nvPr/>
        </p:nvSpPr>
        <p:spPr>
          <a:xfrm>
            <a:off x="4105620" y="2230444"/>
            <a:ext cx="1571625" cy="476250"/>
          </a:xfrm>
          <a:prstGeom prst="wedgeRectCallout">
            <a:avLst>
              <a:gd name="adj1" fmla="val -18813"/>
              <a:gd name="adj2" fmla="val 12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Magnets</a:t>
            </a:r>
            <a:endParaRPr kumimoji="1" lang="ja-JP" altLang="en-US" sz="2000" dirty="0">
              <a:solidFill>
                <a:srgbClr val="000000"/>
              </a:solidFill>
            </a:endParaRPr>
          </a:p>
        </p:txBody>
      </p:sp>
      <p:sp>
        <p:nvSpPr>
          <p:cNvPr id="13" name="四角形吹き出し 12"/>
          <p:cNvSpPr/>
          <p:nvPr/>
        </p:nvSpPr>
        <p:spPr>
          <a:xfrm>
            <a:off x="1634870" y="3698883"/>
            <a:ext cx="1571625" cy="476250"/>
          </a:xfrm>
          <a:prstGeom prst="wedgeRectCallout">
            <a:avLst>
              <a:gd name="adj1" fmla="val 29672"/>
              <a:gd name="adj2" fmla="val 12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rgbClr val="000000"/>
                </a:solidFill>
              </a:rPr>
              <a:t>M</a:t>
            </a:r>
            <a:r>
              <a:rPr lang="en-US" altLang="ja-JP" sz="2000" dirty="0" smtClean="0">
                <a:solidFill>
                  <a:srgbClr val="000000"/>
                </a:solidFill>
              </a:rPr>
              <a:t>onitors</a:t>
            </a:r>
            <a:endParaRPr kumimoji="1" lang="ja-JP" altLang="en-US" sz="2000" dirty="0">
              <a:solidFill>
                <a:srgbClr val="000000"/>
              </a:solidFill>
            </a:endParaRPr>
          </a:p>
        </p:txBody>
      </p:sp>
      <p:sp>
        <p:nvSpPr>
          <p:cNvPr id="14" name="四角形吹き出し 13"/>
          <p:cNvSpPr/>
          <p:nvPr/>
        </p:nvSpPr>
        <p:spPr>
          <a:xfrm>
            <a:off x="1723897" y="2651133"/>
            <a:ext cx="1571625" cy="476250"/>
          </a:xfrm>
          <a:prstGeom prst="wedgeRectCallout">
            <a:avLst>
              <a:gd name="adj1" fmla="val 44824"/>
              <a:gd name="adj2" fmla="val 16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Controls</a:t>
            </a:r>
            <a:endParaRPr kumimoji="1" lang="ja-JP" altLang="en-US" sz="2000" dirty="0">
              <a:solidFill>
                <a:srgbClr val="000000"/>
              </a:solidFill>
            </a:endParaRPr>
          </a:p>
        </p:txBody>
      </p:sp>
      <p:sp>
        <p:nvSpPr>
          <p:cNvPr id="15" name="四角形吹き出し 14"/>
          <p:cNvSpPr/>
          <p:nvPr/>
        </p:nvSpPr>
        <p:spPr>
          <a:xfrm>
            <a:off x="2597240" y="1992319"/>
            <a:ext cx="1571625" cy="476250"/>
          </a:xfrm>
          <a:prstGeom prst="wedgeRectCallout">
            <a:avLst>
              <a:gd name="adj1" fmla="val -2651"/>
              <a:gd name="adj2" fmla="val 15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rgbClr val="000000"/>
                </a:solidFill>
              </a:rPr>
              <a:t>R</a:t>
            </a:r>
            <a:r>
              <a:rPr lang="en-US" altLang="ja-JP" sz="2000" dirty="0" smtClean="0">
                <a:solidFill>
                  <a:srgbClr val="000000"/>
                </a:solidFill>
              </a:rPr>
              <a:t>adiation</a:t>
            </a:r>
            <a:endParaRPr kumimoji="1" lang="ja-JP" altLang="en-US" sz="2000" dirty="0">
              <a:solidFill>
                <a:srgbClr val="000000"/>
              </a:solidFill>
            </a:endParaRPr>
          </a:p>
        </p:txBody>
      </p:sp>
      <p:sp>
        <p:nvSpPr>
          <p:cNvPr id="16" name="四角形吹き出し 15"/>
          <p:cNvSpPr/>
          <p:nvPr/>
        </p:nvSpPr>
        <p:spPr>
          <a:xfrm>
            <a:off x="4301997" y="4206879"/>
            <a:ext cx="1571625" cy="476250"/>
          </a:xfrm>
          <a:prstGeom prst="wedgeRectCallout">
            <a:avLst>
              <a:gd name="adj1" fmla="val -18813"/>
              <a:gd name="adj2" fmla="val 12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rgbClr val="000000"/>
                </a:solidFill>
              </a:rPr>
              <a:t>P</a:t>
            </a:r>
            <a:r>
              <a:rPr lang="en-US" altLang="ja-JP" sz="2000" dirty="0" smtClean="0">
                <a:solidFill>
                  <a:srgbClr val="000000"/>
                </a:solidFill>
              </a:rPr>
              <a:t>umps</a:t>
            </a:r>
            <a:endParaRPr kumimoji="1" lang="ja-JP" altLang="en-US" sz="2000" dirty="0">
              <a:solidFill>
                <a:srgbClr val="000000"/>
              </a:solidFill>
            </a:endParaRPr>
          </a:p>
        </p:txBody>
      </p:sp>
      <p:sp>
        <p:nvSpPr>
          <p:cNvPr id="17" name="四角形吹き出し 16"/>
          <p:cNvSpPr/>
          <p:nvPr/>
        </p:nvSpPr>
        <p:spPr>
          <a:xfrm>
            <a:off x="1944560" y="1295403"/>
            <a:ext cx="1571625" cy="476250"/>
          </a:xfrm>
          <a:prstGeom prst="wedgeRectCallout">
            <a:avLst>
              <a:gd name="adj1" fmla="val 26642"/>
              <a:gd name="adj2" fmla="val 1191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Safety</a:t>
            </a:r>
            <a:endParaRPr kumimoji="1" lang="ja-JP" altLang="en-US" sz="2000" dirty="0">
              <a:solidFill>
                <a:srgbClr val="000000"/>
              </a:solidFill>
            </a:endParaRPr>
          </a:p>
        </p:txBody>
      </p:sp>
      <p:sp>
        <p:nvSpPr>
          <p:cNvPr id="18" name="四角形吹き出し 17"/>
          <p:cNvSpPr/>
          <p:nvPr/>
        </p:nvSpPr>
        <p:spPr>
          <a:xfrm>
            <a:off x="372935" y="4445004"/>
            <a:ext cx="1571625" cy="603254"/>
          </a:xfrm>
          <a:prstGeom prst="wedgeRectCallout">
            <a:avLst>
              <a:gd name="adj1" fmla="val 57955"/>
              <a:gd name="adj2" fmla="val 11723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Civil </a:t>
            </a:r>
            <a:r>
              <a:rPr lang="en-US" altLang="ja-JP" sz="2000" dirty="0" err="1">
                <a:solidFill>
                  <a:srgbClr val="000000"/>
                </a:solidFill>
              </a:rPr>
              <a:t>E</a:t>
            </a:r>
            <a:r>
              <a:rPr lang="en-US" altLang="ja-JP" sz="2000" dirty="0" err="1" smtClean="0">
                <a:solidFill>
                  <a:srgbClr val="000000"/>
                </a:solidFill>
              </a:rPr>
              <a:t>ngeering</a:t>
            </a:r>
            <a:endParaRPr kumimoji="1" lang="ja-JP" altLang="en-US" sz="2000" dirty="0">
              <a:solidFill>
                <a:srgbClr val="000000"/>
              </a:solidFill>
            </a:endParaRPr>
          </a:p>
        </p:txBody>
      </p:sp>
      <p:sp>
        <p:nvSpPr>
          <p:cNvPr id="19" name="四角形吹き出し 18"/>
          <p:cNvSpPr/>
          <p:nvPr/>
        </p:nvSpPr>
        <p:spPr>
          <a:xfrm>
            <a:off x="2265234" y="4572008"/>
            <a:ext cx="1571625" cy="476250"/>
          </a:xfrm>
          <a:prstGeom prst="wedgeRectCallout">
            <a:avLst>
              <a:gd name="adj1" fmla="val 45833"/>
              <a:gd name="adj2" fmla="val 20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rPr>
              <a:t>Survey</a:t>
            </a:r>
            <a:endParaRPr kumimoji="1" lang="ja-JP" altLang="en-US" sz="2000" dirty="0">
              <a:solidFill>
                <a:srgbClr val="000000"/>
              </a:solidFill>
            </a:endParaRPr>
          </a:p>
        </p:txBody>
      </p:sp>
      <p:sp>
        <p:nvSpPr>
          <p:cNvPr id="20" name="四角形吹き出し 19"/>
          <p:cNvSpPr/>
          <p:nvPr/>
        </p:nvSpPr>
        <p:spPr>
          <a:xfrm>
            <a:off x="703224" y="5311779"/>
            <a:ext cx="1571625" cy="476250"/>
          </a:xfrm>
          <a:prstGeom prst="wedgeRectCallout">
            <a:avLst>
              <a:gd name="adj1" fmla="val 53914"/>
              <a:gd name="adj2" fmla="val 12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rPr>
              <a:t>Geology</a:t>
            </a:r>
            <a:endParaRPr kumimoji="1" lang="ja-JP" altLang="en-US" sz="2000" dirty="0">
              <a:solidFill>
                <a:srgbClr val="000000"/>
              </a:solidFill>
            </a:endParaRPr>
          </a:p>
        </p:txBody>
      </p:sp>
      <p:sp>
        <p:nvSpPr>
          <p:cNvPr id="21" name="四角形吹き出し 20"/>
          <p:cNvSpPr/>
          <p:nvPr/>
        </p:nvSpPr>
        <p:spPr>
          <a:xfrm>
            <a:off x="3319807" y="3730629"/>
            <a:ext cx="1571625" cy="476250"/>
          </a:xfrm>
          <a:prstGeom prst="wedgeRectCallout">
            <a:avLst>
              <a:gd name="adj1" fmla="val -10732"/>
              <a:gd name="adj2" fmla="val 185833"/>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a:solidFill>
                  <a:srgbClr val="000000"/>
                </a:solidFill>
              </a:rPr>
              <a:t>M</a:t>
            </a:r>
            <a:r>
              <a:rPr kumimoji="1" lang="en-US" altLang="ja-JP" sz="2000" dirty="0" smtClean="0">
                <a:solidFill>
                  <a:srgbClr val="000000"/>
                </a:solidFill>
              </a:rPr>
              <a:t>achining</a:t>
            </a:r>
            <a:endParaRPr kumimoji="1" lang="ja-JP" altLang="en-US" sz="2000" dirty="0">
              <a:solidFill>
                <a:srgbClr val="000000"/>
              </a:solidFill>
            </a:endParaRPr>
          </a:p>
        </p:txBody>
      </p:sp>
      <p:sp>
        <p:nvSpPr>
          <p:cNvPr id="22" name="四角形吹き出し 21"/>
          <p:cNvSpPr/>
          <p:nvPr/>
        </p:nvSpPr>
        <p:spPr>
          <a:xfrm>
            <a:off x="5618035" y="5311779"/>
            <a:ext cx="1571625" cy="476250"/>
          </a:xfrm>
          <a:prstGeom prst="wedgeRectCallout">
            <a:avLst>
              <a:gd name="adj1" fmla="val -67298"/>
              <a:gd name="adj2" fmla="val 1291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Seismology</a:t>
            </a:r>
            <a:endParaRPr kumimoji="1" lang="ja-JP" altLang="en-US" sz="2000" dirty="0">
              <a:solidFill>
                <a:srgbClr val="000000"/>
              </a:solidFill>
            </a:endParaRPr>
          </a:p>
        </p:txBody>
      </p:sp>
      <p:sp>
        <p:nvSpPr>
          <p:cNvPr id="23" name="四角形吹き出し 22"/>
          <p:cNvSpPr/>
          <p:nvPr/>
        </p:nvSpPr>
        <p:spPr>
          <a:xfrm>
            <a:off x="5440229" y="1282715"/>
            <a:ext cx="2047748" cy="644524"/>
          </a:xfrm>
          <a:prstGeom prst="wedgeRectCallout">
            <a:avLst>
              <a:gd name="adj1" fmla="val -33543"/>
              <a:gd name="adj2" fmla="val 12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RF technology</a:t>
            </a:r>
            <a:r>
              <a:rPr kumimoji="1" lang="en-US" altLang="ja-JP" sz="2000" dirty="0" smtClean="0">
                <a:solidFill>
                  <a:srgbClr val="000000"/>
                </a:solidFill>
              </a:rPr>
              <a:t> </a:t>
            </a:r>
            <a:endParaRPr kumimoji="1" lang="ja-JP" altLang="en-US" sz="2000" dirty="0">
              <a:solidFill>
                <a:srgbClr val="000000"/>
              </a:solidFill>
            </a:endParaRPr>
          </a:p>
        </p:txBody>
      </p:sp>
      <p:sp>
        <p:nvSpPr>
          <p:cNvPr id="24" name="四角形吹き出し 23"/>
          <p:cNvSpPr/>
          <p:nvPr/>
        </p:nvSpPr>
        <p:spPr>
          <a:xfrm>
            <a:off x="7418255" y="2332041"/>
            <a:ext cx="1571625" cy="476250"/>
          </a:xfrm>
          <a:prstGeom prst="wedgeRectCallout">
            <a:avLst>
              <a:gd name="adj1" fmla="val -57197"/>
              <a:gd name="adj2" fmla="val 15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rPr>
              <a:t>Orbit </a:t>
            </a:r>
            <a:endParaRPr kumimoji="1" lang="ja-JP" altLang="en-US" sz="2000" dirty="0">
              <a:solidFill>
                <a:srgbClr val="000000"/>
              </a:solidFill>
            </a:endParaRPr>
          </a:p>
        </p:txBody>
      </p:sp>
      <p:sp>
        <p:nvSpPr>
          <p:cNvPr id="25" name="四角形吹き出し 24"/>
          <p:cNvSpPr/>
          <p:nvPr/>
        </p:nvSpPr>
        <p:spPr>
          <a:xfrm>
            <a:off x="7363892" y="4175133"/>
            <a:ext cx="1571625" cy="476250"/>
          </a:xfrm>
          <a:prstGeom prst="wedgeRectCallout">
            <a:avLst>
              <a:gd name="adj1" fmla="val -73358"/>
              <a:gd name="adj2" fmla="val 1491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rPr>
              <a:t>Beam-beam</a:t>
            </a:r>
            <a:endParaRPr kumimoji="1" lang="ja-JP" altLang="en-US" sz="2000" dirty="0">
              <a:solidFill>
                <a:srgbClr val="000000"/>
              </a:solidFill>
            </a:endParaRPr>
          </a:p>
        </p:txBody>
      </p:sp>
      <p:sp>
        <p:nvSpPr>
          <p:cNvPr id="26" name="四角形吹き出し 25"/>
          <p:cNvSpPr/>
          <p:nvPr/>
        </p:nvSpPr>
        <p:spPr>
          <a:xfrm>
            <a:off x="7219950" y="4902215"/>
            <a:ext cx="1571625" cy="476250"/>
          </a:xfrm>
          <a:prstGeom prst="wedgeRectCallout">
            <a:avLst>
              <a:gd name="adj1" fmla="val -57197"/>
              <a:gd name="adj2" fmla="val 115833"/>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Instability</a:t>
            </a:r>
            <a:r>
              <a:rPr kumimoji="1" lang="en-US" altLang="ja-JP" sz="2000" dirty="0" smtClean="0">
                <a:solidFill>
                  <a:srgbClr val="000000"/>
                </a:solidFill>
              </a:rPr>
              <a:t> </a:t>
            </a:r>
            <a:endParaRPr kumimoji="1" lang="ja-JP" altLang="en-US" sz="2000" dirty="0">
              <a:solidFill>
                <a:srgbClr val="000000"/>
              </a:solidFill>
            </a:endParaRPr>
          </a:p>
        </p:txBody>
      </p:sp>
      <p:sp>
        <p:nvSpPr>
          <p:cNvPr id="27" name="四角形吹き出し 26"/>
          <p:cNvSpPr/>
          <p:nvPr/>
        </p:nvSpPr>
        <p:spPr>
          <a:xfrm>
            <a:off x="3319807" y="2981339"/>
            <a:ext cx="1571625" cy="476250"/>
          </a:xfrm>
          <a:prstGeom prst="wedgeRectCallout">
            <a:avLst>
              <a:gd name="adj1" fmla="val -8712"/>
              <a:gd name="adj2" fmla="val 125833"/>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Materials</a:t>
            </a:r>
            <a:endParaRPr kumimoji="1" lang="ja-JP" altLang="en-US" sz="2000" dirty="0">
              <a:solidFill>
                <a:srgbClr val="000000"/>
              </a:solidFill>
            </a:endParaRPr>
          </a:p>
        </p:txBody>
      </p:sp>
      <p:sp>
        <p:nvSpPr>
          <p:cNvPr id="30" name="四角形吹き出し 29"/>
          <p:cNvSpPr/>
          <p:nvPr/>
        </p:nvSpPr>
        <p:spPr>
          <a:xfrm>
            <a:off x="3411410" y="4902214"/>
            <a:ext cx="1571625" cy="647689"/>
          </a:xfrm>
          <a:prstGeom prst="wedgeRectCallout">
            <a:avLst>
              <a:gd name="adj1" fmla="val -18813"/>
              <a:gd name="adj2" fmla="val 12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rPr>
              <a:t>Quality </a:t>
            </a:r>
            <a:r>
              <a:rPr kumimoji="1" lang="en-US" altLang="ja-JP" sz="2000" dirty="0" err="1" smtClean="0">
                <a:solidFill>
                  <a:srgbClr val="000000"/>
                </a:solidFill>
              </a:rPr>
              <a:t>contorl</a:t>
            </a:r>
            <a:endParaRPr kumimoji="1" lang="ja-JP" altLang="en-US" sz="2000" dirty="0">
              <a:solidFill>
                <a:srgbClr val="000000"/>
              </a:solidFill>
            </a:endParaRPr>
          </a:p>
        </p:txBody>
      </p:sp>
      <p:sp>
        <p:nvSpPr>
          <p:cNvPr id="32" name="四角形吹き出し 31"/>
          <p:cNvSpPr/>
          <p:nvPr/>
        </p:nvSpPr>
        <p:spPr>
          <a:xfrm>
            <a:off x="4983035" y="4810133"/>
            <a:ext cx="1571625" cy="476250"/>
          </a:xfrm>
          <a:prstGeom prst="wedgeRectCallout">
            <a:avLst>
              <a:gd name="adj1" fmla="val -59217"/>
              <a:gd name="adj2" fmla="val 165833"/>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Computers</a:t>
            </a:r>
            <a:endParaRPr kumimoji="1" lang="ja-JP" altLang="en-US" sz="2000" dirty="0">
              <a:solidFill>
                <a:srgbClr val="000000"/>
              </a:solidFill>
            </a:endParaRPr>
          </a:p>
        </p:txBody>
      </p:sp>
      <p:sp>
        <p:nvSpPr>
          <p:cNvPr id="33" name="四角形吹き出し 32"/>
          <p:cNvSpPr/>
          <p:nvPr/>
        </p:nvSpPr>
        <p:spPr>
          <a:xfrm>
            <a:off x="6087929" y="4206879"/>
            <a:ext cx="1280986" cy="476250"/>
          </a:xfrm>
          <a:prstGeom prst="wedgeRectCallout">
            <a:avLst>
              <a:gd name="adj1" fmla="val -43599"/>
              <a:gd name="adj2" fmla="val 1091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Device</a:t>
            </a:r>
            <a:endParaRPr kumimoji="1" lang="ja-JP" altLang="en-US" sz="2000" dirty="0">
              <a:solidFill>
                <a:srgbClr val="000000"/>
              </a:solidFill>
            </a:endParaRPr>
          </a:p>
        </p:txBody>
      </p:sp>
      <p:sp>
        <p:nvSpPr>
          <p:cNvPr id="35" name="雲 34"/>
          <p:cNvSpPr/>
          <p:nvPr/>
        </p:nvSpPr>
        <p:spPr>
          <a:xfrm>
            <a:off x="3962996" y="228601"/>
            <a:ext cx="2954465" cy="914400"/>
          </a:xfrm>
          <a:prstGeom prst="cloud">
            <a:avLst/>
          </a:prstGeom>
          <a:solidFill>
            <a:srgbClr val="FFD9F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a:solidFill>
                  <a:srgbClr val="000000"/>
                </a:solidFill>
              </a:rPr>
              <a:t>New ideas</a:t>
            </a:r>
            <a:endParaRPr lang="ja-JP" altLang="en-US" sz="2400" dirty="0">
              <a:solidFill>
                <a:srgbClr val="000000"/>
              </a:solidFill>
            </a:endParaRPr>
          </a:p>
        </p:txBody>
      </p:sp>
      <p:sp>
        <p:nvSpPr>
          <p:cNvPr id="36" name="雲 35"/>
          <p:cNvSpPr/>
          <p:nvPr/>
        </p:nvSpPr>
        <p:spPr>
          <a:xfrm>
            <a:off x="2359626" y="5788029"/>
            <a:ext cx="2954465" cy="914400"/>
          </a:xfrm>
          <a:prstGeom prst="cloud">
            <a:avLst/>
          </a:prstGeom>
          <a:solidFill>
            <a:srgbClr val="FFD9F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400" dirty="0" smtClean="0">
                <a:solidFill>
                  <a:srgbClr val="000000"/>
                </a:solidFill>
              </a:rPr>
              <a:t>People</a:t>
            </a:r>
            <a:endParaRPr lang="ja-JP" altLang="en-US" sz="2400" dirty="0">
              <a:solidFill>
                <a:srgbClr val="000000"/>
              </a:solidFill>
            </a:endParaRPr>
          </a:p>
        </p:txBody>
      </p:sp>
      <p:sp>
        <p:nvSpPr>
          <p:cNvPr id="37" name="四角形吹き出し 36"/>
          <p:cNvSpPr/>
          <p:nvPr/>
        </p:nvSpPr>
        <p:spPr>
          <a:xfrm>
            <a:off x="7487977" y="1533528"/>
            <a:ext cx="1571625" cy="476250"/>
          </a:xfrm>
          <a:prstGeom prst="wedgeRectCallout">
            <a:avLst>
              <a:gd name="adj1" fmla="val -45076"/>
              <a:gd name="adj2" fmla="val 162500"/>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Theory</a:t>
            </a:r>
            <a:r>
              <a:rPr kumimoji="1" lang="en-US" altLang="ja-JP" sz="2000" dirty="0" smtClean="0">
                <a:solidFill>
                  <a:srgbClr val="000000"/>
                </a:solidFill>
              </a:rPr>
              <a:t> </a:t>
            </a:r>
            <a:endParaRPr kumimoji="1" lang="ja-JP" altLang="en-US" sz="2000" dirty="0">
              <a:solidFill>
                <a:srgbClr val="000000"/>
              </a:solidFill>
            </a:endParaRPr>
          </a:p>
        </p:txBody>
      </p:sp>
      <p:sp>
        <p:nvSpPr>
          <p:cNvPr id="38" name="四角形吹き出し 37"/>
          <p:cNvSpPr/>
          <p:nvPr/>
        </p:nvSpPr>
        <p:spPr>
          <a:xfrm>
            <a:off x="7368915" y="3262322"/>
            <a:ext cx="1620965" cy="674677"/>
          </a:xfrm>
          <a:prstGeom prst="wedgeRectCallout">
            <a:avLst>
              <a:gd name="adj1" fmla="val -53090"/>
              <a:gd name="adj2" fmla="val 108382"/>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rgbClr val="000000"/>
                </a:solidFill>
              </a:rPr>
              <a:t> Intra-beam</a:t>
            </a:r>
          </a:p>
          <a:p>
            <a:pPr algn="ctr"/>
            <a:r>
              <a:rPr lang="en-US" altLang="ja-JP" sz="2000" dirty="0" err="1" smtClean="0">
                <a:solidFill>
                  <a:srgbClr val="000000"/>
                </a:solidFill>
              </a:rPr>
              <a:t>intaraction</a:t>
            </a:r>
            <a:endParaRPr kumimoji="1" lang="ja-JP" altLang="en-US" sz="2000" dirty="0">
              <a:solidFill>
                <a:srgbClr val="000000"/>
              </a:solidFill>
            </a:endParaRPr>
          </a:p>
        </p:txBody>
      </p:sp>
      <p:sp>
        <p:nvSpPr>
          <p:cNvPr id="34" name="四角形吹き出し 33"/>
          <p:cNvSpPr/>
          <p:nvPr/>
        </p:nvSpPr>
        <p:spPr>
          <a:xfrm>
            <a:off x="983867" y="1958981"/>
            <a:ext cx="1571625" cy="476250"/>
          </a:xfrm>
          <a:prstGeom prst="wedgeRectCallout">
            <a:avLst>
              <a:gd name="adj1" fmla="val 66036"/>
              <a:gd name="adj2" fmla="val 14916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Power supply</a:t>
            </a:r>
            <a:endParaRPr kumimoji="1" lang="ja-JP" altLang="en-US" sz="2000" dirty="0">
              <a:solidFill>
                <a:srgbClr val="000000"/>
              </a:solidFill>
            </a:endParaRPr>
          </a:p>
        </p:txBody>
      </p:sp>
      <p:sp>
        <p:nvSpPr>
          <p:cNvPr id="39" name="四角形吹き出し 38"/>
          <p:cNvSpPr/>
          <p:nvPr/>
        </p:nvSpPr>
        <p:spPr>
          <a:xfrm>
            <a:off x="5618035" y="3024197"/>
            <a:ext cx="1571625" cy="476250"/>
          </a:xfrm>
          <a:prstGeom prst="wedgeRectCallout">
            <a:avLst>
              <a:gd name="adj1" fmla="val -34975"/>
              <a:gd name="adj2" fmla="val 85833"/>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2000" dirty="0" smtClean="0">
                <a:solidFill>
                  <a:srgbClr val="000000"/>
                </a:solidFill>
              </a:rPr>
              <a:t>Cable</a:t>
            </a:r>
            <a:endParaRPr kumimoji="1" lang="ja-JP" altLang="en-US" sz="2000" dirty="0">
              <a:solidFill>
                <a:srgbClr val="000000"/>
              </a:solidFill>
            </a:endParaRPr>
          </a:p>
        </p:txBody>
      </p:sp>
    </p:spTree>
    <p:extLst>
      <p:ext uri="{BB962C8B-B14F-4D97-AF65-F5344CB8AC3E}">
        <p14:creationId xmlns:p14="http://schemas.microsoft.com/office/powerpoint/2010/main" val="3500025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dissolve">
                                      <p:cBhvr>
                                        <p:cTn id="51" dur="500"/>
                                        <p:tgtEl>
                                          <p:spTgt spid="1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dissolve">
                                      <p:cBhvr>
                                        <p:cTn id="54" dur="500"/>
                                        <p:tgtEl>
                                          <p:spTgt spid="2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dissolve">
                                      <p:cBhvr>
                                        <p:cTn id="60" dur="500"/>
                                        <p:tgtEl>
                                          <p:spTgt spid="22"/>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dissolve">
                                      <p:cBhvr>
                                        <p:cTn id="63" dur="500"/>
                                        <p:tgtEl>
                                          <p:spTgt spid="2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dissolve">
                                      <p:cBhvr>
                                        <p:cTn id="66" dur="500"/>
                                        <p:tgtEl>
                                          <p:spTgt spid="24"/>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dissolve">
                                      <p:cBhvr>
                                        <p:cTn id="69" dur="500"/>
                                        <p:tgtEl>
                                          <p:spTgt spid="25"/>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dissolve">
                                      <p:cBhvr>
                                        <p:cTn id="72" dur="500"/>
                                        <p:tgtEl>
                                          <p:spTgt spid="26"/>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dissolve">
                                      <p:cBhvr>
                                        <p:cTn id="75" dur="500"/>
                                        <p:tgtEl>
                                          <p:spTgt spid="27"/>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dissolve">
                                      <p:cBhvr>
                                        <p:cTn id="78" dur="500"/>
                                        <p:tgtEl>
                                          <p:spTgt spid="30"/>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dissolve">
                                      <p:cBhvr>
                                        <p:cTn id="81" dur="500"/>
                                        <p:tgtEl>
                                          <p:spTgt spid="32"/>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dissolve">
                                      <p:cBhvr>
                                        <p:cTn id="84" dur="500"/>
                                        <p:tgtEl>
                                          <p:spTgt spid="33"/>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dissolve">
                                      <p:cBhvr>
                                        <p:cTn id="87" dur="500"/>
                                        <p:tgtEl>
                                          <p:spTgt spid="37"/>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dissolve">
                                      <p:cBhvr>
                                        <p:cTn id="90" dur="500"/>
                                        <p:tgtEl>
                                          <p:spTgt spid="38"/>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dissolve">
                                      <p:cBhvr>
                                        <p:cTn id="93" dur="500"/>
                                        <p:tgtEl>
                                          <p:spTgt spid="34"/>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dissolve">
                                      <p:cBhvr>
                                        <p:cTn id="96" dur="500"/>
                                        <p:tgtEl>
                                          <p:spTgt spid="39"/>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dissolve">
                                      <p:cBhvr>
                                        <p:cTn id="10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animBg="1"/>
      <p:bldP spid="32" grpId="0" animBg="1"/>
      <p:bldP spid="33" grpId="0" animBg="1"/>
      <p:bldP spid="35" grpId="0" animBg="1"/>
      <p:bldP spid="36" grpId="0" animBg="1"/>
      <p:bldP spid="37" grpId="0" animBg="1"/>
      <p:bldP spid="38" grpId="0" animBg="1"/>
      <p:bldP spid="34" grpId="0" animBg="1"/>
      <p:bldP spid="3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lang="en-US" altLang="ja-JP" smtClean="0"/>
              <a:t>FAPPS11</a:t>
            </a:r>
            <a:endParaRPr lang="ja-JP" altLang="en-US"/>
          </a:p>
        </p:txBody>
      </p:sp>
      <p:sp>
        <p:nvSpPr>
          <p:cNvPr id="4" name="テキスト ボックス 3"/>
          <p:cNvSpPr txBox="1"/>
          <p:nvPr/>
        </p:nvSpPr>
        <p:spPr>
          <a:xfrm>
            <a:off x="2031999" y="1984375"/>
            <a:ext cx="5635625" cy="1569660"/>
          </a:xfrm>
          <a:prstGeom prst="rect">
            <a:avLst/>
          </a:prstGeom>
          <a:noFill/>
        </p:spPr>
        <p:txBody>
          <a:bodyPr wrap="square" rtlCol="0">
            <a:spAutoFit/>
          </a:bodyPr>
          <a:lstStyle/>
          <a:p>
            <a:r>
              <a:rPr kumimoji="1" lang="en-US" altLang="ja-JP" sz="2400" dirty="0" smtClean="0"/>
              <a:t>Thank you</a:t>
            </a:r>
          </a:p>
          <a:p>
            <a:r>
              <a:rPr lang="en-US" altLang="ja-JP" sz="2400" dirty="0" smtClean="0"/>
              <a:t>Merci</a:t>
            </a:r>
          </a:p>
          <a:p>
            <a:r>
              <a:rPr lang="en-US" altLang="en-US" sz="2400" dirty="0" smtClean="0"/>
              <a:t>謝々</a:t>
            </a:r>
          </a:p>
          <a:p>
            <a:r>
              <a:rPr lang="ja-JP" altLang="en-US" sz="2400" b="1" dirty="0" smtClean="0"/>
              <a:t>고마웠습니다</a:t>
            </a:r>
            <a:endParaRPr lang="en-US" altLang="ja-JP" sz="2400" b="1" dirty="0" smtClean="0"/>
          </a:p>
        </p:txBody>
      </p:sp>
    </p:spTree>
    <p:extLst>
      <p:ext uri="{BB962C8B-B14F-4D97-AF65-F5344CB8AC3E}">
        <p14:creationId xmlns:p14="http://schemas.microsoft.com/office/powerpoint/2010/main" val="2980658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Spare</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FAPPS11</a:t>
            </a:r>
            <a:endParaRPr lang="ja-JP" altLang="en-US"/>
          </a:p>
        </p:txBody>
      </p:sp>
    </p:spTree>
    <p:extLst>
      <p:ext uri="{BB962C8B-B14F-4D97-AF65-F5344CB8AC3E}">
        <p14:creationId xmlns:p14="http://schemas.microsoft.com/office/powerpoint/2010/main" val="323254993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sp>
        <p:nvSpPr>
          <p:cNvPr id="6" name="タイトル 2"/>
          <p:cNvSpPr txBox="1">
            <a:spLocks/>
          </p:cNvSpPr>
          <p:nvPr/>
        </p:nvSpPr>
        <p:spPr>
          <a:xfrm>
            <a:off x="457200" y="230400"/>
            <a:ext cx="8137525" cy="971924"/>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Synchrotron </a:t>
            </a:r>
            <a:r>
              <a:rPr lang="en-US" altLang="ja-JP" sz="3600" dirty="0" smtClean="0">
                <a:solidFill>
                  <a:schemeClr val="tx2"/>
                </a:solidFill>
                <a:latin typeface="+mj-lt"/>
                <a:ea typeface="+mj-ea"/>
                <a:cs typeface="+mj-cs"/>
              </a:rPr>
              <a:t>radiation</a:t>
            </a:r>
            <a:r>
              <a:rPr kumimoji="1" lang="en-US" altLang="ja-JP" sz="3600" b="0" i="0" u="none" strike="noStrike" kern="1200" cap="none" spc="0" normalizeH="0" baseline="0" noProof="0" dirty="0" smtClean="0">
                <a:ln>
                  <a:noFill/>
                </a:ln>
                <a:solidFill>
                  <a:schemeClr val="tx2"/>
                </a:solidFill>
                <a:effectLst/>
                <a:uLnTx/>
                <a:uFillTx/>
                <a:latin typeface="+mj-lt"/>
                <a:ea typeface="+mj-ea"/>
                <a:cs typeface="+mj-cs"/>
              </a:rPr>
              <a:t>:</a:t>
            </a:r>
            <a:endParaRPr kumimoji="1" lang="ja-JP" altLang="en-US" sz="2222" b="0" i="0" u="none"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14" name="オブジェクト 13"/>
          <p:cNvGraphicFramePr>
            <a:graphicFrameLocks noChangeAspect="1"/>
          </p:cNvGraphicFramePr>
          <p:nvPr>
            <p:extLst>
              <p:ext uri="{D42A27DB-BD31-4B8C-83A1-F6EECF244321}">
                <p14:modId xmlns:p14="http://schemas.microsoft.com/office/powerpoint/2010/main" val="3613666514"/>
              </p:ext>
            </p:extLst>
          </p:nvPr>
        </p:nvGraphicFramePr>
        <p:xfrm>
          <a:off x="790575" y="1273175"/>
          <a:ext cx="4452938" cy="4357688"/>
        </p:xfrm>
        <a:graphic>
          <a:graphicData uri="http://schemas.openxmlformats.org/presentationml/2006/ole">
            <mc:AlternateContent xmlns:mc="http://schemas.openxmlformats.org/markup-compatibility/2006">
              <mc:Choice xmlns:v="urn:schemas-microsoft-com:vml" Requires="v">
                <p:oleObj spid="_x0000_s279758" name="数式" r:id="rId3" imgW="2400300" imgH="2349500" progId="Equation.3">
                  <p:embed/>
                </p:oleObj>
              </mc:Choice>
              <mc:Fallback>
                <p:oleObj name="数式" r:id="rId3" imgW="2400300" imgH="2349500" progId="Equation.3">
                  <p:embed/>
                  <p:pic>
                    <p:nvPicPr>
                      <p:cNvPr id="0" name="Picture 5"/>
                      <p:cNvPicPr>
                        <a:picLocks noChangeAspect="1" noChangeArrowheads="1"/>
                      </p:cNvPicPr>
                      <p:nvPr/>
                    </p:nvPicPr>
                    <p:blipFill>
                      <a:blip r:embed="rId4"/>
                      <a:srcRect/>
                      <a:stretch>
                        <a:fillRect/>
                      </a:stretch>
                    </p:blipFill>
                    <p:spPr bwMode="auto">
                      <a:xfrm>
                        <a:off x="790575" y="1273175"/>
                        <a:ext cx="4452938" cy="4357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275" y="198000"/>
            <a:ext cx="8042276" cy="908424"/>
          </a:xfrm>
        </p:spPr>
        <p:txBody>
          <a:bodyPr/>
          <a:lstStyle/>
          <a:p>
            <a:r>
              <a:rPr lang="en-US" altLang="ja-JP" sz="3600" dirty="0" smtClean="0"/>
              <a:t>Van de </a:t>
            </a:r>
            <a:r>
              <a:rPr lang="en-US" altLang="ja-JP" sz="3600" dirty="0" err="1" smtClean="0"/>
              <a:t>Graaff</a:t>
            </a:r>
            <a:endParaRPr lang="ja-JP" altLang="en-US" sz="3600" dirty="0"/>
          </a:p>
        </p:txBody>
      </p:sp>
      <p:sp>
        <p:nvSpPr>
          <p:cNvPr id="3" name="フッター プレースホルダ 2"/>
          <p:cNvSpPr>
            <a:spLocks noGrp="1"/>
          </p:cNvSpPr>
          <p:nvPr>
            <p:ph type="ftr" sz="quarter" idx="11"/>
          </p:nvPr>
        </p:nvSpPr>
        <p:spPr/>
        <p:txBody>
          <a:bodyPr/>
          <a:lstStyle/>
          <a:p>
            <a:r>
              <a:rPr lang="en-US" altLang="ja-JP" smtClean="0"/>
              <a:t>FAPPS11</a:t>
            </a:r>
            <a:endParaRPr lang="ja-JP" altLang="en-US"/>
          </a:p>
        </p:txBody>
      </p:sp>
      <p:pic>
        <p:nvPicPr>
          <p:cNvPr id="12" name="図 11"/>
          <p:cNvPicPr>
            <a:picLocks noChangeAspect="1"/>
          </p:cNvPicPr>
          <p:nvPr/>
        </p:nvPicPr>
        <p:blipFill>
          <a:blip r:embed="rId2"/>
          <a:stretch>
            <a:fillRect/>
          </a:stretch>
        </p:blipFill>
        <p:spPr>
          <a:xfrm>
            <a:off x="746125" y="3290183"/>
            <a:ext cx="5276723" cy="2036484"/>
          </a:xfrm>
          <a:prstGeom prst="rect">
            <a:avLst/>
          </a:prstGeom>
        </p:spPr>
      </p:pic>
      <p:pic>
        <p:nvPicPr>
          <p:cNvPr id="20" name="図 19"/>
          <p:cNvPicPr>
            <a:picLocks noChangeAspect="1"/>
          </p:cNvPicPr>
          <p:nvPr/>
        </p:nvPicPr>
        <p:blipFill>
          <a:blip r:embed="rId3"/>
          <a:stretch>
            <a:fillRect/>
          </a:stretch>
        </p:blipFill>
        <p:spPr>
          <a:xfrm>
            <a:off x="6458806" y="1351191"/>
            <a:ext cx="2565527" cy="3322406"/>
          </a:xfrm>
          <a:prstGeom prst="rect">
            <a:avLst/>
          </a:prstGeom>
        </p:spPr>
      </p:pic>
      <p:sp>
        <p:nvSpPr>
          <p:cNvPr id="8" name="テキスト ボックス 7"/>
          <p:cNvSpPr txBox="1"/>
          <p:nvPr/>
        </p:nvSpPr>
        <p:spPr>
          <a:xfrm>
            <a:off x="549275" y="5327928"/>
            <a:ext cx="6798657" cy="1028422"/>
          </a:xfrm>
          <a:prstGeom prst="rect">
            <a:avLst/>
          </a:prstGeom>
          <a:noFill/>
        </p:spPr>
        <p:txBody>
          <a:bodyPr wrap="square" rtlCol="0">
            <a:spAutoFit/>
          </a:bodyPr>
          <a:lstStyle/>
          <a:p>
            <a:r>
              <a:rPr lang="en-US" altLang="ja-JP" sz="2000" dirty="0" smtClean="0">
                <a:solidFill>
                  <a:srgbClr val="000000"/>
                </a:solidFill>
              </a:rPr>
              <a:t>The Van de </a:t>
            </a:r>
            <a:r>
              <a:rPr lang="en-US" altLang="ja-JP" sz="2000" dirty="0" err="1" smtClean="0">
                <a:solidFill>
                  <a:srgbClr val="000000"/>
                </a:solidFill>
              </a:rPr>
              <a:t>Graaff</a:t>
            </a:r>
            <a:r>
              <a:rPr lang="en-US" altLang="ja-JP" sz="2000" dirty="0" smtClean="0">
                <a:solidFill>
                  <a:srgbClr val="000000"/>
                </a:solidFill>
              </a:rPr>
              <a:t> generator was developed, starting in 1929, by physicist Robert J. Van de </a:t>
            </a:r>
            <a:r>
              <a:rPr lang="en-US" altLang="ja-JP" sz="2000" dirty="0" err="1" smtClean="0">
                <a:solidFill>
                  <a:srgbClr val="000000"/>
                </a:solidFill>
              </a:rPr>
              <a:t>Graaff</a:t>
            </a:r>
            <a:r>
              <a:rPr lang="en-US" altLang="ja-JP" sz="2000" dirty="0" smtClean="0">
                <a:solidFill>
                  <a:srgbClr val="000000"/>
                </a:solidFill>
              </a:rPr>
              <a:t> at Princeton University.       </a:t>
            </a:r>
            <a:r>
              <a:rPr kumimoji="1" lang="en-US" altLang="ja-JP" sz="2000" dirty="0" smtClean="0">
                <a:solidFill>
                  <a:srgbClr val="000000"/>
                </a:solidFill>
              </a:rPr>
              <a:t>~10MV.</a:t>
            </a:r>
            <a:endParaRPr kumimoji="1" lang="ja-JP" altLang="en-US" sz="2000" dirty="0">
              <a:solidFill>
                <a:srgbClr val="000000"/>
              </a:solidFill>
            </a:endParaRPr>
          </a:p>
        </p:txBody>
      </p:sp>
      <p:pic>
        <p:nvPicPr>
          <p:cNvPr id="4" name="図 3"/>
          <p:cNvPicPr>
            <a:picLocks noChangeAspect="1"/>
          </p:cNvPicPr>
          <p:nvPr/>
        </p:nvPicPr>
        <p:blipFill>
          <a:blip r:embed="rId4"/>
          <a:stretch>
            <a:fillRect/>
          </a:stretch>
        </p:blipFill>
        <p:spPr>
          <a:xfrm>
            <a:off x="7347933" y="4743450"/>
            <a:ext cx="1676400" cy="1612900"/>
          </a:xfrm>
          <a:prstGeom prst="rect">
            <a:avLst/>
          </a:prstGeom>
        </p:spPr>
      </p:pic>
      <p:sp>
        <p:nvSpPr>
          <p:cNvPr id="5" name="正方形/長方形 4"/>
          <p:cNvSpPr/>
          <p:nvPr/>
        </p:nvSpPr>
        <p:spPr>
          <a:xfrm>
            <a:off x="463048" y="1351191"/>
            <a:ext cx="5995758" cy="1938992"/>
          </a:xfrm>
          <a:prstGeom prst="rect">
            <a:avLst/>
          </a:prstGeom>
        </p:spPr>
        <p:txBody>
          <a:bodyPr wrap="square">
            <a:spAutoFit/>
          </a:bodyPr>
          <a:lstStyle/>
          <a:p>
            <a:r>
              <a:rPr lang="en-US" altLang="ja-JP" sz="2400" dirty="0">
                <a:solidFill>
                  <a:srgbClr val="000000"/>
                </a:solidFill>
              </a:rPr>
              <a:t>Van de </a:t>
            </a:r>
            <a:r>
              <a:rPr lang="en-US" altLang="ja-JP" sz="2400" dirty="0" err="1">
                <a:solidFill>
                  <a:srgbClr val="000000"/>
                </a:solidFill>
              </a:rPr>
              <a:t>Graaff</a:t>
            </a:r>
            <a:r>
              <a:rPr lang="en-US" altLang="ja-JP" sz="2400" dirty="0">
                <a:solidFill>
                  <a:srgbClr val="000000"/>
                </a:solidFill>
              </a:rPr>
              <a:t> generator (1931)</a:t>
            </a:r>
          </a:p>
          <a:p>
            <a:r>
              <a:rPr lang="en-US" altLang="ja-JP" sz="2400" dirty="0">
                <a:solidFill>
                  <a:srgbClr val="000000"/>
                </a:solidFill>
              </a:rPr>
              <a:t>An electrostatic generator which uses a </a:t>
            </a:r>
            <a:r>
              <a:rPr lang="en-US" altLang="ja-JP" sz="2400" dirty="0">
                <a:solidFill>
                  <a:srgbClr val="0000FF"/>
                </a:solidFill>
              </a:rPr>
              <a:t>moving belt</a:t>
            </a:r>
            <a:r>
              <a:rPr lang="en-US" altLang="ja-JP" sz="2400" dirty="0">
                <a:solidFill>
                  <a:srgbClr val="000000"/>
                </a:solidFill>
              </a:rPr>
              <a:t> to accumulate very high voltages on a hollow metal globe on the top of the stand. </a:t>
            </a:r>
            <a:endParaRPr lang="ja-JP" altLang="en-US" sz="24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アース.thmx</Template>
  <TotalTime>7119</TotalTime>
  <Words>5244</Words>
  <Application>Microsoft Macintosh PowerPoint</Application>
  <PresentationFormat>画面に合わせる (4:3)</PresentationFormat>
  <Paragraphs>915</Paragraphs>
  <Slides>89</Slides>
  <Notes>3</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89</vt:i4>
      </vt:variant>
    </vt:vector>
  </HeadingPairs>
  <TitlesOfParts>
    <vt:vector size="91" baseType="lpstr">
      <vt:lpstr>アース</vt:lpstr>
      <vt:lpstr>数式</vt:lpstr>
      <vt:lpstr>Introduction to Accelerators</vt:lpstr>
      <vt:lpstr>Contents</vt:lpstr>
      <vt:lpstr>Brief history &amp; major inventions 1930~1960</vt:lpstr>
      <vt:lpstr>Introduction: units</vt:lpstr>
      <vt:lpstr>Introduction Livingston's curve : The beam energy of accelerators vs. time.</vt:lpstr>
      <vt:lpstr>Introduction Dawn: The first nuclear reaction by Rutherford</vt:lpstr>
      <vt:lpstr>Cockcroft-Walton:  First disintegration of atomic nuclei with accelerator </vt:lpstr>
      <vt:lpstr>Cockcroft-Walton:  First disintegration of atomic nuclei with accelerator </vt:lpstr>
      <vt:lpstr>Van de Graaff</vt:lpstr>
      <vt:lpstr>Limits on Electrostatic Accelerators</vt:lpstr>
      <vt:lpstr>Drift tube: From DC to AC, Radio-Frequency Accelerators</vt:lpstr>
      <vt:lpstr>Drift tube: From DC to AC, Radio-Frequency Accelerators</vt:lpstr>
      <vt:lpstr>Cyclotron: From DC to AC, Radio-Frequency Accelerators</vt:lpstr>
      <vt:lpstr>Cyclotron: Frequency and orbit radius how it works.</vt:lpstr>
      <vt:lpstr>Cyclotron: limits</vt:lpstr>
      <vt:lpstr>Betatron: non RF, accelerate electrons (beta particles)</vt:lpstr>
      <vt:lpstr>Betatron: limits of accelerating particles by magnetic induction.</vt:lpstr>
      <vt:lpstr>Betatron: Basis of today’s betatron oscillation theory</vt:lpstr>
      <vt:lpstr>Betatron: betatron oscillation</vt:lpstr>
      <vt:lpstr>Betatron: “weak” focusing</vt:lpstr>
      <vt:lpstr>Betatron: concept of emittance</vt:lpstr>
      <vt:lpstr>Phase stability: the concept of “bunch” &amp; the Synchrotron</vt:lpstr>
      <vt:lpstr>Phase stability: a concept of “bunch”</vt:lpstr>
      <vt:lpstr>PowerPoint プレゼンテーション</vt:lpstr>
      <vt:lpstr>PowerPoint プレゼンテーション</vt:lpstr>
      <vt:lpstr>PowerPoint プレゼンテーション</vt:lpstr>
      <vt:lpstr>Strong focus: Alternating Gradient synchrotron</vt:lpstr>
      <vt:lpstr>Strong focus: Alternating gradient synchrotron</vt:lpstr>
      <vt:lpstr>PowerPoint プレゼンテーション</vt:lpstr>
      <vt:lpstr>PowerPoint プレゼンテーション</vt:lpstr>
      <vt:lpstr>Basic components: Magnets</vt:lpstr>
      <vt:lpstr>Basic components: Magnets</vt:lpstr>
      <vt:lpstr>Basic components: Vacuum components</vt:lpstr>
      <vt:lpstr>Basic components: RF cavities</vt:lpstr>
      <vt:lpstr>Basic components: RF cavities</vt:lpstr>
      <vt:lpstr>Alternating Gradient Synchrotron (Brookhaven)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Brief history &amp; major inventions 1960~</vt:lpstr>
      <vt:lpstr>Brief history and inventions before 1960</vt:lpstr>
      <vt:lpstr>Collider</vt:lpstr>
      <vt:lpstr>Collider: the first collider (e-e+):AdA (Anello di Accumulazione) and happened to be Bruno Touschek’s aunt’s name.</vt:lpstr>
      <vt:lpstr>Collider: Era of large circular colliders, energy frontier machines</vt:lpstr>
      <vt:lpstr>Collider: Era of large circular colliders</vt:lpstr>
      <vt:lpstr>SPS (Super Proton Synchrotron)  SppS(Super Proton Anti-Proton Synchrotron) @CERN</vt:lpstr>
      <vt:lpstr>Collider: Era of large circular colliders, energy frontier machines</vt:lpstr>
      <vt:lpstr>Collider: Era of large circular colliders, energy frontier machines</vt:lpstr>
      <vt:lpstr>PowerPoint プレゼンテーション</vt:lpstr>
      <vt:lpstr>Storage ring:</vt:lpstr>
      <vt:lpstr>Storage ring:</vt:lpstr>
      <vt:lpstr>Collider: Era of large circular colliders, luminosity frontier machines</vt:lpstr>
      <vt:lpstr>Collider: Luminosity</vt:lpstr>
      <vt:lpstr>Collider: realizing small beam for higher luminosity</vt:lpstr>
      <vt:lpstr>Collider: realizing small beam for higher luminosity</vt:lpstr>
      <vt:lpstr>Collider: realizing small beam for higher luminosity</vt:lpstr>
      <vt:lpstr>Virtual Tour of KEKB: e+e- double ring collider 1999~2010 </vt:lpstr>
      <vt:lpstr>PowerPoint プレゼンテーション</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Virtual Tour of KEKB: e+e- double ring collider 1999~2010 </vt:lpstr>
      <vt:lpstr>Challenges: SuperKEKB as an example</vt:lpstr>
      <vt:lpstr>Challenges: SuperKEKB as an example</vt:lpstr>
      <vt:lpstr>PowerPoint プレゼンテーション</vt:lpstr>
      <vt:lpstr>Challenges: SuperKEKB as an example</vt:lpstr>
      <vt:lpstr>Challenges: Recovery from the earthquake</vt:lpstr>
      <vt:lpstr>Challenges: Recovery from the earthquake</vt:lpstr>
      <vt:lpstr>Challenges: Future Accelerators</vt:lpstr>
      <vt:lpstr>Challenges: Future Accelerators</vt:lpstr>
      <vt:lpstr>Challenges: Future Accelerators</vt:lpstr>
      <vt:lpstr>Challenges: Future Accelerators</vt:lpstr>
      <vt:lpstr>Final thoughts</vt:lpstr>
      <vt:lpstr>Final thoughts</vt:lpstr>
      <vt:lpstr>PowerPoint プレゼンテーション</vt:lpstr>
      <vt:lpstr>Spare</vt:lpstr>
      <vt:lpstr>PowerPoint プレゼンテーション</vt:lpstr>
    </vt:vector>
  </TitlesOfParts>
  <Manager/>
  <Company>KEK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Accelerators</dc:title>
  <dc:subject/>
  <dc:creator>美佳 増澤</dc:creator>
  <cp:keywords/>
  <dc:description/>
  <cp:lastModifiedBy>増澤 美佳</cp:lastModifiedBy>
  <cp:revision>559</cp:revision>
  <dcterms:created xsi:type="dcterms:W3CDTF">2011-10-12T00:07:14Z</dcterms:created>
  <dcterms:modified xsi:type="dcterms:W3CDTF">2011-10-15T13:04:08Z</dcterms:modified>
  <cp:category/>
</cp:coreProperties>
</file>