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65" r:id="rId3"/>
    <p:sldId id="258" r:id="rId4"/>
    <p:sldId id="259" r:id="rId5"/>
    <p:sldId id="280" r:id="rId6"/>
    <p:sldId id="293" r:id="rId7"/>
    <p:sldId id="261" r:id="rId8"/>
    <p:sldId id="291" r:id="rId9"/>
    <p:sldId id="262" r:id="rId10"/>
    <p:sldId id="263" r:id="rId11"/>
    <p:sldId id="279" r:id="rId12"/>
    <p:sldId id="267" r:id="rId13"/>
    <p:sldId id="268" r:id="rId14"/>
    <p:sldId id="270" r:id="rId15"/>
    <p:sldId id="290" r:id="rId16"/>
    <p:sldId id="294" r:id="rId17"/>
    <p:sldId id="274" r:id="rId18"/>
    <p:sldId id="284" r:id="rId19"/>
    <p:sldId id="285" r:id="rId20"/>
    <p:sldId id="283" r:id="rId21"/>
    <p:sldId id="292" r:id="rId22"/>
    <p:sldId id="282" r:id="rId23"/>
    <p:sldId id="269" r:id="rId24"/>
    <p:sldId id="289" r:id="rId25"/>
    <p:sldId id="288" r:id="rId2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267800-8B1F-4B94-AA6B-676A368BA5DB}" type="datetimeFigureOut">
              <a:rPr lang="fr-FR" smtClean="0"/>
              <a:pPr/>
              <a:t>19/10/2011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D3893-EBE8-49C7-8525-115907C8989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rgbClr val="002060"/>
          </a:solidFill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15/12/2009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Fleuret - LLR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rgbClr val="FFC000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500726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32000" y="6572272"/>
            <a:ext cx="2196000" cy="214314"/>
          </a:xfrm>
        </p:spPr>
        <p:txBody>
          <a:bodyPr/>
          <a:lstStyle/>
          <a:p>
            <a:r>
              <a:rPr lang="fr-FR" smtClean="0"/>
              <a:t>15/12/2009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72272"/>
            <a:ext cx="2895600" cy="214314"/>
          </a:xfrm>
        </p:spPr>
        <p:txBody>
          <a:bodyPr/>
          <a:lstStyle/>
          <a:p>
            <a:r>
              <a:rPr lang="en-US" smtClean="0"/>
              <a:t>F. Fleuret - LLR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572272"/>
            <a:ext cx="2133600" cy="214314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rgbClr val="FFC000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4038600" cy="5073427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5073427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15/12/2009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Fleuret - LLR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rgbClr val="FFC000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3888432" cy="5073427"/>
          </a:xfrm>
          <a:solidFill>
            <a:srgbClr val="FFC000">
              <a:alpha val="30196"/>
            </a:srgbClr>
          </a:solidFill>
        </p:spPr>
        <p:txBody>
          <a:bodyPr>
            <a:normAutofit/>
          </a:bodyPr>
          <a:lstStyle>
            <a:lvl1pPr>
              <a:defRPr sz="2400" b="1"/>
            </a:lvl1pPr>
            <a:lvl2pPr marL="360000">
              <a:defRPr sz="2000"/>
            </a:lvl2pPr>
            <a:lvl3pPr marL="540000">
              <a:defRPr sz="1800"/>
            </a:lvl3pPr>
            <a:lvl4pPr marL="720000">
              <a:defRPr sz="1600"/>
            </a:lvl4pPr>
            <a:lvl5pPr marL="90000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139952" y="1052736"/>
            <a:ext cx="4752528" cy="5073427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15/12/2009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Fleuret - LLR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28800"/>
            <a:ext cx="4040188" cy="44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98072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628800"/>
            <a:ext cx="4041775" cy="44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15/12/2009</a:t>
            </a:r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Fleuret - LLR</a:t>
            </a: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rgbClr val="FFC000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rgbClr val="FFFF00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500726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32000" y="6572272"/>
            <a:ext cx="2196000" cy="214314"/>
          </a:xfrm>
        </p:spPr>
        <p:txBody>
          <a:bodyPr/>
          <a:lstStyle/>
          <a:p>
            <a:r>
              <a:rPr lang="fr-FR" smtClean="0"/>
              <a:t>15/12/2009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72272"/>
            <a:ext cx="2895600" cy="214314"/>
          </a:xfrm>
        </p:spPr>
        <p:txBody>
          <a:bodyPr/>
          <a:lstStyle/>
          <a:p>
            <a:r>
              <a:rPr lang="en-US" smtClean="0"/>
              <a:t>F. Fleuret - LLR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572272"/>
            <a:ext cx="2133600" cy="214314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rgbClr val="FFFF00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4038600" cy="5073427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5073427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15/12/2009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Fleuret - LLR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rgbClr val="FFFF00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3888432" cy="5073427"/>
          </a:xfrm>
          <a:solidFill>
            <a:srgbClr val="FFFF00">
              <a:alpha val="30196"/>
            </a:srgbClr>
          </a:solidFill>
        </p:spPr>
        <p:txBody>
          <a:bodyPr>
            <a:normAutofit/>
          </a:bodyPr>
          <a:lstStyle>
            <a:lvl1pPr>
              <a:defRPr sz="2400" b="1"/>
            </a:lvl1pPr>
            <a:lvl2pPr marL="360000">
              <a:defRPr sz="2000"/>
            </a:lvl2pPr>
            <a:lvl3pPr marL="540000">
              <a:defRPr sz="1800"/>
            </a:lvl3pPr>
            <a:lvl4pPr marL="720000">
              <a:defRPr sz="1600"/>
            </a:lvl4pPr>
            <a:lvl5pPr marL="90000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139952" y="1052736"/>
            <a:ext cx="4752528" cy="5073427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15/12/2009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Fleuret - LLR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28800"/>
            <a:ext cx="4040188" cy="44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98072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628800"/>
            <a:ext cx="4041775" cy="44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15/12/2009</a:t>
            </a:r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Fleuret - LLR</a:t>
            </a: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rgbClr val="FFFF00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500726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32000" y="6572272"/>
            <a:ext cx="2196000" cy="214314"/>
          </a:xfrm>
        </p:spPr>
        <p:txBody>
          <a:bodyPr/>
          <a:lstStyle/>
          <a:p>
            <a:r>
              <a:rPr lang="fr-FR" smtClean="0"/>
              <a:t>15/12/2009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72272"/>
            <a:ext cx="2895600" cy="214314"/>
          </a:xfrm>
        </p:spPr>
        <p:txBody>
          <a:bodyPr/>
          <a:lstStyle/>
          <a:p>
            <a:r>
              <a:rPr lang="en-US" smtClean="0"/>
              <a:t>F. Fleuret - LLR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572272"/>
            <a:ext cx="2133600" cy="214314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4038600" cy="5073427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5073427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15/12/2009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Fleuret - LLR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rgbClr val="92D050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500726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32000" y="6572272"/>
            <a:ext cx="2196000" cy="214314"/>
          </a:xfrm>
        </p:spPr>
        <p:txBody>
          <a:bodyPr/>
          <a:lstStyle/>
          <a:p>
            <a:r>
              <a:rPr lang="fr-FR" smtClean="0"/>
              <a:t>15/12/2009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72272"/>
            <a:ext cx="2895600" cy="214314"/>
          </a:xfrm>
        </p:spPr>
        <p:txBody>
          <a:bodyPr/>
          <a:lstStyle/>
          <a:p>
            <a:r>
              <a:rPr lang="en-US" smtClean="0"/>
              <a:t>F. Fleuret - LLR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572272"/>
            <a:ext cx="2133600" cy="214314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3888432" cy="5073427"/>
          </a:xfrm>
          <a:solidFill>
            <a:srgbClr val="FFFF00">
              <a:alpha val="30196"/>
            </a:srgbClr>
          </a:solidFill>
        </p:spPr>
        <p:txBody>
          <a:bodyPr>
            <a:normAutofit/>
          </a:bodyPr>
          <a:lstStyle>
            <a:lvl1pPr>
              <a:defRPr sz="2400" b="1"/>
            </a:lvl1pPr>
            <a:lvl2pPr marL="360000">
              <a:defRPr sz="2000"/>
            </a:lvl2pPr>
            <a:lvl3pPr marL="540000">
              <a:defRPr sz="1800"/>
            </a:lvl3pPr>
            <a:lvl4pPr marL="720000">
              <a:defRPr sz="1600"/>
            </a:lvl4pPr>
            <a:lvl5pPr marL="90000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139952" y="1052736"/>
            <a:ext cx="4752528" cy="5073427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15/12/2009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Fleuret - LLR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28800"/>
            <a:ext cx="4040188" cy="44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98072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628800"/>
            <a:ext cx="4041775" cy="44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15/12/2009</a:t>
            </a:r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Fleuret - LLR</a:t>
            </a: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rgbClr val="92D050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4038600" cy="5073427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5073427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15/12/2009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Fleuret - LLR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28800"/>
            <a:ext cx="4040188" cy="44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98072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628800"/>
            <a:ext cx="4041775" cy="44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15/12/2009</a:t>
            </a:r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Fleuret - LLR</a:t>
            </a: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rgbClr val="92D050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rgbClr val="92D050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3888432" cy="5073427"/>
          </a:xfrm>
          <a:solidFill>
            <a:srgbClr val="92D050">
              <a:alpha val="30196"/>
            </a:srgbClr>
          </a:solidFill>
        </p:spPr>
        <p:txBody>
          <a:bodyPr>
            <a:normAutofit/>
          </a:bodyPr>
          <a:lstStyle>
            <a:lvl1pPr>
              <a:defRPr sz="2400" b="1"/>
            </a:lvl1pPr>
            <a:lvl2pPr marL="360000">
              <a:defRPr sz="2000"/>
            </a:lvl2pPr>
            <a:lvl3pPr marL="540000">
              <a:defRPr sz="1800"/>
            </a:lvl3pPr>
            <a:lvl4pPr marL="720000">
              <a:defRPr sz="1600"/>
            </a:lvl4pPr>
            <a:lvl5pPr marL="90000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139952" y="1052736"/>
            <a:ext cx="4752528" cy="5073427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15/12/2009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Fleuret - LLR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rgbClr val="00B0F0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500726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32000" y="6572272"/>
            <a:ext cx="2196000" cy="214314"/>
          </a:xfrm>
        </p:spPr>
        <p:txBody>
          <a:bodyPr/>
          <a:lstStyle/>
          <a:p>
            <a:r>
              <a:rPr lang="fr-FR" smtClean="0"/>
              <a:t>15/12/2009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72272"/>
            <a:ext cx="2895600" cy="214314"/>
          </a:xfrm>
        </p:spPr>
        <p:txBody>
          <a:bodyPr/>
          <a:lstStyle/>
          <a:p>
            <a:r>
              <a:rPr lang="en-US" smtClean="0"/>
              <a:t>F. Fleuret - LLR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572272"/>
            <a:ext cx="2133600" cy="214314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rgbClr val="00B0F0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4038600" cy="5073427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5073427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15/12/2009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Fleuret - LLR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rgbClr val="00B0F0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3888432" cy="5073427"/>
          </a:xfrm>
          <a:solidFill>
            <a:srgbClr val="00B0F0">
              <a:alpha val="30196"/>
            </a:srgbClr>
          </a:solidFill>
        </p:spPr>
        <p:txBody>
          <a:bodyPr>
            <a:normAutofit/>
          </a:bodyPr>
          <a:lstStyle>
            <a:lvl1pPr>
              <a:defRPr sz="2400" b="1"/>
            </a:lvl1pPr>
            <a:lvl2pPr marL="360000">
              <a:defRPr sz="2000"/>
            </a:lvl2pPr>
            <a:lvl3pPr marL="540000">
              <a:defRPr sz="1800"/>
            </a:lvl3pPr>
            <a:lvl4pPr marL="720000">
              <a:defRPr sz="1600"/>
            </a:lvl4pPr>
            <a:lvl5pPr marL="90000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139952" y="1052736"/>
            <a:ext cx="4752528" cy="5073427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15/12/2009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Fleuret - LLR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28800"/>
            <a:ext cx="4040188" cy="44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98072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628800"/>
            <a:ext cx="4041775" cy="44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15/12/2009</a:t>
            </a:r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Fleuret - LLR</a:t>
            </a: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rgbClr val="00B0F0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15/12/2009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F. Fleuret - LLR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lansberg@in2p3.fr" TargetMode="External"/><Relationship Id="rId2" Type="http://schemas.openxmlformats.org/officeDocument/2006/relationships/hyperlink" Target="mailto:fleuret@in2p3.fr" TargetMode="Externa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AFTER/CHIC </a:t>
            </a:r>
            <a:r>
              <a:rPr lang="fr-FR" dirty="0" err="1" smtClean="0"/>
              <a:t>experimental</a:t>
            </a:r>
            <a:r>
              <a:rPr lang="fr-FR" dirty="0" smtClean="0"/>
              <a:t> connections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423120"/>
          </a:xfrm>
        </p:spPr>
        <p:txBody>
          <a:bodyPr>
            <a:normAutofit fontScale="85000" lnSpcReduction="10000"/>
          </a:bodyPr>
          <a:lstStyle/>
          <a:p>
            <a:r>
              <a:rPr lang="fr-FR" dirty="0" err="1" smtClean="0"/>
              <a:t>Two</a:t>
            </a:r>
            <a:r>
              <a:rPr lang="fr-FR" dirty="0" smtClean="0"/>
              <a:t> </a:t>
            </a:r>
            <a:r>
              <a:rPr lang="fr-FR" dirty="0" err="1" smtClean="0"/>
              <a:t>different</a:t>
            </a:r>
            <a:r>
              <a:rPr lang="fr-FR" dirty="0" smtClean="0"/>
              <a:t> </a:t>
            </a:r>
            <a:r>
              <a:rPr lang="fr-FR" dirty="0" err="1" smtClean="0"/>
              <a:t>physics</a:t>
            </a:r>
            <a:r>
              <a:rPr lang="fr-FR" dirty="0" smtClean="0"/>
              <a:t> cases</a:t>
            </a:r>
          </a:p>
          <a:p>
            <a:r>
              <a:rPr lang="fr-FR" dirty="0" err="1" smtClean="0"/>
              <a:t>with</a:t>
            </a:r>
            <a:r>
              <a:rPr lang="fr-FR" dirty="0" smtClean="0"/>
              <a:t> a </a:t>
            </a:r>
            <a:r>
              <a:rPr lang="fr-FR" dirty="0" err="1" smtClean="0"/>
              <a:t>common</a:t>
            </a:r>
            <a:r>
              <a:rPr lang="fr-FR" dirty="0" smtClean="0"/>
              <a:t> </a:t>
            </a:r>
            <a:r>
              <a:rPr lang="fr-FR" dirty="0" err="1" smtClean="0"/>
              <a:t>apparatus</a:t>
            </a:r>
            <a:r>
              <a:rPr lang="fr-FR" dirty="0" smtClean="0"/>
              <a:t> concept</a:t>
            </a:r>
          </a:p>
          <a:p>
            <a:endParaRPr lang="fr-FR" dirty="0" smtClean="0"/>
          </a:p>
          <a:p>
            <a:pPr marL="514350" indent="-514350" algn="l">
              <a:buFont typeface="+mj-lt"/>
              <a:buAutoNum type="arabicPeriod"/>
            </a:pPr>
            <a:r>
              <a:rPr lang="fr-FR" dirty="0" smtClean="0"/>
              <a:t>AFTER@LHC : </a:t>
            </a:r>
            <a:r>
              <a:rPr lang="fr-FR" dirty="0" err="1" smtClean="0"/>
              <a:t>experimental</a:t>
            </a:r>
            <a:r>
              <a:rPr lang="fr-FR" dirty="0" smtClean="0"/>
              <a:t> </a:t>
            </a:r>
            <a:r>
              <a:rPr lang="fr-FR" dirty="0" err="1" smtClean="0"/>
              <a:t>constraints</a:t>
            </a:r>
            <a:endParaRPr lang="fr-FR" dirty="0" smtClean="0"/>
          </a:p>
          <a:p>
            <a:pPr marL="514350" indent="-514350" algn="l">
              <a:buFont typeface="+mj-lt"/>
              <a:buAutoNum type="arabicPeriod"/>
            </a:pPr>
            <a:r>
              <a:rPr lang="fr-FR" dirty="0" smtClean="0"/>
              <a:t>CHIC@SPS : </a:t>
            </a:r>
            <a:r>
              <a:rPr lang="fr-FR" dirty="0" err="1" smtClean="0"/>
              <a:t>experimental</a:t>
            </a:r>
            <a:r>
              <a:rPr lang="fr-FR" dirty="0" smtClean="0"/>
              <a:t> design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Fleuret - LLR</a:t>
            </a: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fr-FR" dirty="0" smtClean="0"/>
              <a:t>AFTER @ LHC – Detector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1"/>
          </p:nvPr>
        </p:nvSpPr>
        <p:spPr>
          <a:solidFill>
            <a:srgbClr val="F2F2F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r-FR" dirty="0" smtClean="0"/>
              <a:t>Dimension</a:t>
            </a:r>
            <a:endParaRPr lang="fr-FR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Fleuret - LLR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10</a:t>
            </a:fld>
            <a:endParaRPr lang="fr-BE"/>
          </a:p>
        </p:txBody>
      </p:sp>
      <p:pic>
        <p:nvPicPr>
          <p:cNvPr id="3789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1510" t="11398" r="6075" b="1217"/>
          <a:stretch>
            <a:fillRect/>
          </a:stretch>
        </p:blipFill>
        <p:spPr bwMode="auto">
          <a:xfrm>
            <a:off x="4211960" y="1916832"/>
            <a:ext cx="468052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Tableau 11"/>
          <p:cNvGraphicFramePr>
            <a:graphicFrameLocks noGrp="1"/>
          </p:cNvGraphicFramePr>
          <p:nvPr/>
        </p:nvGraphicFramePr>
        <p:xfrm>
          <a:off x="395536" y="1916832"/>
          <a:ext cx="3672408" cy="360040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52128"/>
                <a:gridCol w="1224136"/>
                <a:gridCol w="1296144"/>
              </a:tblGrid>
              <a:tr h="600067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Detector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Z</a:t>
                      </a:r>
                      <a:r>
                        <a:rPr lang="fr-FR" baseline="-25000" dirty="0" err="1" smtClean="0"/>
                        <a:t>min</a:t>
                      </a:r>
                      <a:r>
                        <a:rPr lang="fr-FR" dirty="0" smtClean="0"/>
                        <a:t>/</a:t>
                      </a:r>
                      <a:r>
                        <a:rPr lang="fr-FR" dirty="0" err="1" smtClean="0"/>
                        <a:t>Z</a:t>
                      </a:r>
                      <a:r>
                        <a:rPr lang="fr-FR" baseline="-25000" dirty="0" err="1" smtClean="0"/>
                        <a:t>max</a:t>
                      </a:r>
                      <a:r>
                        <a:rPr lang="fr-FR" baseline="-25000" dirty="0" smtClean="0"/>
                        <a:t> 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R</a:t>
                      </a:r>
                      <a:r>
                        <a:rPr lang="fr-FR" baseline="-25000" dirty="0" err="1" smtClean="0"/>
                        <a:t>min</a:t>
                      </a:r>
                      <a:r>
                        <a:rPr lang="fr-FR" dirty="0" smtClean="0"/>
                        <a:t>/</a:t>
                      </a:r>
                      <a:r>
                        <a:rPr lang="fr-FR" dirty="0" err="1" smtClean="0"/>
                        <a:t>R</a:t>
                      </a:r>
                      <a:r>
                        <a:rPr lang="fr-FR" baseline="-25000" dirty="0" err="1" smtClean="0"/>
                        <a:t>max</a:t>
                      </a:r>
                      <a:r>
                        <a:rPr lang="fr-FR" dirty="0" smtClean="0"/>
                        <a:t>     </a:t>
                      </a:r>
                      <a:endParaRPr lang="fr-FR" dirty="0"/>
                    </a:p>
                  </a:txBody>
                  <a:tcPr anchor="ctr"/>
                </a:tc>
              </a:tr>
              <a:tr h="600067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Vertex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40/50</a:t>
                      </a:r>
                      <a:r>
                        <a:rPr lang="fr-FR" sz="1600" baseline="0" dirty="0" smtClean="0"/>
                        <a:t> </a:t>
                      </a:r>
                      <a:r>
                        <a:rPr lang="fr-FR" sz="1600" dirty="0" smtClean="0"/>
                        <a:t>cm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0.5/35 </a:t>
                      </a:r>
                      <a:r>
                        <a:rPr lang="fr-FR" sz="1600" dirty="0" smtClean="0"/>
                        <a:t>cm</a:t>
                      </a:r>
                      <a:endParaRPr lang="fr-FR" sz="1600" dirty="0"/>
                    </a:p>
                  </a:txBody>
                  <a:tcPr anchor="ctr"/>
                </a:tc>
              </a:tr>
              <a:tr h="600067"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Tracker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50/150 cm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0.8/90 </a:t>
                      </a:r>
                      <a:r>
                        <a:rPr lang="fr-FR" sz="1600" dirty="0" smtClean="0"/>
                        <a:t>cm</a:t>
                      </a:r>
                      <a:endParaRPr lang="fr-FR" sz="1600" dirty="0"/>
                    </a:p>
                  </a:txBody>
                  <a:tcPr anchor="ctr"/>
                </a:tc>
              </a:tr>
              <a:tr h="600067"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EMCal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150/170 cm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2/100 </a:t>
                      </a:r>
                      <a:r>
                        <a:rPr lang="fr-FR" sz="1600" dirty="0" smtClean="0"/>
                        <a:t>cm</a:t>
                      </a:r>
                      <a:endParaRPr lang="fr-FR" sz="1600" dirty="0"/>
                    </a:p>
                  </a:txBody>
                  <a:tcPr anchor="ctr"/>
                </a:tc>
              </a:tr>
              <a:tr h="600067"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Hcal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170/270 cm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2.5/160 </a:t>
                      </a:r>
                      <a:r>
                        <a:rPr lang="fr-FR" sz="1600" dirty="0" smtClean="0"/>
                        <a:t>cm</a:t>
                      </a:r>
                      <a:endParaRPr lang="fr-FR" sz="1600" dirty="0"/>
                    </a:p>
                  </a:txBody>
                  <a:tcPr anchor="ctr"/>
                </a:tc>
              </a:tr>
              <a:tr h="600067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muons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270/470 cm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4/300 </a:t>
                      </a:r>
                      <a:r>
                        <a:rPr lang="fr-FR" sz="1600" dirty="0" smtClean="0"/>
                        <a:t>cm</a:t>
                      </a:r>
                      <a:endParaRPr lang="fr-FR" sz="1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5796136" y="3068960"/>
            <a:ext cx="650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vertex</a:t>
            </a:r>
            <a:endParaRPr lang="fr-FR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5796136" y="2564904"/>
            <a:ext cx="7063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err="1" smtClean="0"/>
              <a:t>tracker</a:t>
            </a:r>
            <a:endParaRPr lang="fr-FR" sz="1400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6156176" y="2204864"/>
            <a:ext cx="6575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err="1" smtClean="0"/>
              <a:t>EMCal</a:t>
            </a:r>
            <a:endParaRPr lang="fr-FR" sz="1400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6948264" y="1988840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err="1" smtClean="0"/>
              <a:t>HCal</a:t>
            </a:r>
            <a:endParaRPr lang="fr-FR" sz="1400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7841225" y="2348880"/>
            <a:ext cx="6912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muons</a:t>
            </a:r>
            <a:endParaRPr lang="fr-FR" sz="1400" b="1" dirty="0"/>
          </a:p>
        </p:txBody>
      </p:sp>
      <p:cxnSp>
        <p:nvCxnSpPr>
          <p:cNvPr id="17" name="Connecteur droit avec flèche 16"/>
          <p:cNvCxnSpPr>
            <a:stCxn id="10" idx="3"/>
          </p:cNvCxnSpPr>
          <p:nvPr/>
        </p:nvCxnSpPr>
        <p:spPr>
          <a:xfrm>
            <a:off x="6447020" y="3222849"/>
            <a:ext cx="285220" cy="621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6372200" y="2780928"/>
            <a:ext cx="360040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6732240" y="2492896"/>
            <a:ext cx="432048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>
            <a:stCxn id="14" idx="2"/>
          </p:cNvCxnSpPr>
          <p:nvPr/>
        </p:nvCxnSpPr>
        <p:spPr>
          <a:xfrm>
            <a:off x="7208913" y="2296617"/>
            <a:ext cx="171399" cy="1962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 flipH="1">
            <a:off x="7596336" y="2564904"/>
            <a:ext cx="288032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6788872" y="4655283"/>
            <a:ext cx="1944216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7596336" y="2267580"/>
            <a:ext cx="108012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8605070" y="2051556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3 m</a:t>
            </a:r>
            <a:endParaRPr lang="fr-FR" b="1" dirty="0"/>
          </a:p>
        </p:txBody>
      </p:sp>
      <p:sp>
        <p:nvSpPr>
          <p:cNvPr id="34" name="ZoneTexte 33"/>
          <p:cNvSpPr txBox="1"/>
          <p:nvPr/>
        </p:nvSpPr>
        <p:spPr>
          <a:xfrm>
            <a:off x="8414313" y="4355812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5 mm</a:t>
            </a:r>
            <a:endParaRPr lang="fr-FR" b="1" dirty="0"/>
          </a:p>
        </p:txBody>
      </p:sp>
      <p:cxnSp>
        <p:nvCxnSpPr>
          <p:cNvPr id="25" name="Connecteur droit 24"/>
          <p:cNvCxnSpPr>
            <a:endCxn id="27" idx="0"/>
          </p:cNvCxnSpPr>
          <p:nvPr/>
        </p:nvCxnSpPr>
        <p:spPr>
          <a:xfrm flipH="1">
            <a:off x="7582031" y="3861048"/>
            <a:ext cx="14305" cy="100811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7164288" y="4869160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~4.5</a:t>
            </a:r>
            <a:r>
              <a:rPr lang="fr-FR" b="1" dirty="0" smtClean="0"/>
              <a:t> </a:t>
            </a:r>
            <a:r>
              <a:rPr lang="fr-FR" b="1" dirty="0" smtClean="0"/>
              <a:t>m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AFTER @ LHC – Conclusion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fr-FR" dirty="0" smtClean="0"/>
          </a:p>
          <a:p>
            <a:r>
              <a:rPr lang="fr-FR" dirty="0" err="1" smtClean="0"/>
              <a:t>Wide</a:t>
            </a:r>
            <a:r>
              <a:rPr lang="fr-FR" dirty="0" smtClean="0"/>
              <a:t> </a:t>
            </a:r>
            <a:r>
              <a:rPr lang="fr-FR" dirty="0" err="1" smtClean="0"/>
              <a:t>physics</a:t>
            </a:r>
            <a:r>
              <a:rPr lang="fr-FR" dirty="0" smtClean="0"/>
              <a:t> case </a:t>
            </a:r>
          </a:p>
          <a:p>
            <a:pPr lvl="1"/>
            <a:r>
              <a:rPr lang="fr-FR" dirty="0" smtClean="0"/>
              <a:t>QCD </a:t>
            </a:r>
            <a:r>
              <a:rPr lang="fr-FR" dirty="0" err="1" smtClean="0"/>
              <a:t>at</a:t>
            </a:r>
            <a:r>
              <a:rPr lang="fr-FR" dirty="0" smtClean="0"/>
              <a:t> large x</a:t>
            </a:r>
            <a:endParaRPr lang="fr-FR" dirty="0" smtClean="0"/>
          </a:p>
          <a:p>
            <a:pPr lvl="1"/>
            <a:r>
              <a:rPr lang="fr-FR" dirty="0" err="1" smtClean="0"/>
              <a:t>nPDF</a:t>
            </a:r>
            <a:r>
              <a:rPr lang="fr-FR" dirty="0" smtClean="0"/>
              <a:t> and </a:t>
            </a:r>
            <a:r>
              <a:rPr lang="fr-FR" dirty="0" err="1" smtClean="0"/>
              <a:t>shadowing</a:t>
            </a:r>
            <a:endParaRPr lang="fr-FR" dirty="0" smtClean="0"/>
          </a:p>
          <a:p>
            <a:pPr lvl="1"/>
            <a:r>
              <a:rPr lang="fr-FR" dirty="0" smtClean="0"/>
              <a:t>QGP</a:t>
            </a:r>
            <a:endParaRPr lang="fr-FR" dirty="0" smtClean="0"/>
          </a:p>
          <a:p>
            <a:pPr lvl="1"/>
            <a:r>
              <a:rPr lang="fr-FR" dirty="0" smtClean="0"/>
              <a:t>Spin</a:t>
            </a:r>
          </a:p>
          <a:p>
            <a:pPr lvl="1"/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smtClean="0"/>
              <a:t>?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Up to 7 </a:t>
            </a:r>
            <a:r>
              <a:rPr lang="fr-FR" dirty="0" err="1" smtClean="0"/>
              <a:t>TeV</a:t>
            </a:r>
            <a:r>
              <a:rPr lang="fr-FR" dirty="0" smtClean="0"/>
              <a:t> </a:t>
            </a:r>
            <a:r>
              <a:rPr lang="fr-FR" dirty="0" err="1" smtClean="0"/>
              <a:t>beam</a:t>
            </a:r>
            <a:endParaRPr lang="fr-FR" dirty="0" smtClean="0"/>
          </a:p>
          <a:p>
            <a:pPr lvl="1"/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</a:t>
            </a:r>
            <a:r>
              <a:rPr lang="fr-FR" dirty="0" err="1" smtClean="0"/>
              <a:t>boost</a:t>
            </a:r>
            <a:endParaRPr lang="fr-FR" dirty="0" smtClean="0"/>
          </a:p>
          <a:p>
            <a:pPr lvl="1"/>
            <a:r>
              <a:rPr lang="fr-FR" dirty="0" err="1" smtClean="0"/>
              <a:t>need</a:t>
            </a:r>
            <a:r>
              <a:rPr lang="fr-FR" dirty="0" smtClean="0"/>
              <a:t> ultra-</a:t>
            </a:r>
            <a:r>
              <a:rPr lang="fr-FR" dirty="0" err="1" smtClean="0"/>
              <a:t>granular</a:t>
            </a:r>
            <a:r>
              <a:rPr lang="fr-FR" dirty="0" smtClean="0"/>
              <a:t> </a:t>
            </a:r>
            <a:r>
              <a:rPr lang="fr-FR" dirty="0" smtClean="0"/>
              <a:t>(new) </a:t>
            </a:r>
            <a:r>
              <a:rPr lang="fr-FR" dirty="0" smtClean="0"/>
              <a:t>technologies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err="1" smtClean="0"/>
              <a:t>Connection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the CHIC </a:t>
            </a:r>
            <a:r>
              <a:rPr lang="fr-FR" dirty="0" err="1" smtClean="0"/>
              <a:t>experiment</a:t>
            </a:r>
            <a:r>
              <a:rPr lang="fr-FR" dirty="0" smtClean="0"/>
              <a:t> @ SPS</a:t>
            </a:r>
            <a:endParaRPr lang="fr-FR" dirty="0" smtClean="0"/>
          </a:p>
          <a:p>
            <a:pPr lvl="1"/>
            <a:r>
              <a:rPr lang="fr-FR" dirty="0" err="1" smtClean="0"/>
              <a:t>Physics</a:t>
            </a:r>
            <a:r>
              <a:rPr lang="fr-FR" dirty="0" smtClean="0"/>
              <a:t> : QGP, </a:t>
            </a:r>
            <a:r>
              <a:rPr lang="fr-FR" dirty="0" err="1" smtClean="0"/>
              <a:t>nPDF</a:t>
            </a:r>
            <a:r>
              <a:rPr lang="fr-FR" dirty="0" smtClean="0"/>
              <a:t> and </a:t>
            </a:r>
            <a:r>
              <a:rPr lang="fr-FR" dirty="0" err="1" smtClean="0"/>
              <a:t>shadowing</a:t>
            </a:r>
            <a:endParaRPr lang="fr-FR" dirty="0" smtClean="0"/>
          </a:p>
          <a:p>
            <a:pPr lvl="1"/>
            <a:r>
              <a:rPr lang="fr-FR" dirty="0" smtClean="0"/>
              <a:t>The </a:t>
            </a:r>
            <a:r>
              <a:rPr lang="fr-FR" dirty="0" smtClean="0"/>
              <a:t>CHIC @SPS </a:t>
            </a:r>
            <a:r>
              <a:rPr lang="fr-FR" dirty="0" err="1" smtClean="0"/>
              <a:t>experiment</a:t>
            </a:r>
            <a:r>
              <a:rPr lang="fr-FR" dirty="0" smtClean="0"/>
              <a:t> </a:t>
            </a:r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 err="1" smtClean="0"/>
              <a:t>needs</a:t>
            </a:r>
            <a:r>
              <a:rPr lang="fr-FR" dirty="0" smtClean="0"/>
              <a:t> ultra-</a:t>
            </a:r>
            <a:r>
              <a:rPr lang="fr-FR" dirty="0" err="1" smtClean="0"/>
              <a:t>granular</a:t>
            </a:r>
            <a:r>
              <a:rPr lang="fr-FR" dirty="0" smtClean="0"/>
              <a:t> technologies</a:t>
            </a:r>
          </a:p>
          <a:p>
            <a:pPr lvl="1"/>
            <a:r>
              <a:rPr lang="fr-FR" dirty="0" err="1" smtClean="0"/>
              <a:t>Take</a:t>
            </a:r>
            <a:r>
              <a:rPr lang="fr-FR" dirty="0" smtClean="0"/>
              <a:t> </a:t>
            </a:r>
            <a:r>
              <a:rPr lang="fr-FR" dirty="0" err="1" smtClean="0"/>
              <a:t>advantage</a:t>
            </a:r>
            <a:r>
              <a:rPr lang="fr-FR" dirty="0" smtClean="0"/>
              <a:t> of the CHIC expertise to design AFTER</a:t>
            </a:r>
          </a:p>
          <a:p>
            <a:pPr lvl="1">
              <a:buNone/>
            </a:pPr>
            <a:r>
              <a:rPr lang="fr-FR" dirty="0" smtClean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11</a:t>
            </a:fld>
            <a:endParaRPr lang="fr-BE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Fleuret - LLR</a:t>
            </a: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CHIC @ SPS – </a:t>
            </a:r>
            <a:r>
              <a:rPr lang="fr-FR" dirty="0" err="1" smtClean="0"/>
              <a:t>Physics</a:t>
            </a:r>
            <a:r>
              <a:rPr lang="fr-FR" dirty="0" smtClean="0"/>
              <a:t> case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ctr">
              <a:buNone/>
            </a:pPr>
            <a:r>
              <a:rPr lang="fr-FR" dirty="0" smtClean="0">
                <a:solidFill>
                  <a:srgbClr val="1F497D"/>
                </a:solidFill>
              </a:rPr>
              <a:t>Test </a:t>
            </a:r>
            <a:r>
              <a:rPr lang="fr-FR" dirty="0" err="1" smtClean="0">
                <a:solidFill>
                  <a:srgbClr val="1F497D"/>
                </a:solidFill>
              </a:rPr>
              <a:t>charmonium</a:t>
            </a:r>
            <a:r>
              <a:rPr lang="fr-FR" dirty="0" smtClean="0">
                <a:solidFill>
                  <a:srgbClr val="1F497D"/>
                </a:solidFill>
              </a:rPr>
              <a:t> </a:t>
            </a:r>
            <a:r>
              <a:rPr lang="fr-FR" dirty="0" err="1" smtClean="0">
                <a:solidFill>
                  <a:srgbClr val="1F497D"/>
                </a:solidFill>
              </a:rPr>
              <a:t>sequential</a:t>
            </a:r>
            <a:r>
              <a:rPr lang="fr-FR" dirty="0" smtClean="0">
                <a:solidFill>
                  <a:srgbClr val="1F497D"/>
                </a:solidFill>
              </a:rPr>
              <a:t> screening in a QGP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 err="1" smtClean="0">
                <a:solidFill>
                  <a:srgbClr val="1F497D"/>
                </a:solidFill>
              </a:rPr>
              <a:t>Measure</a:t>
            </a:r>
            <a:r>
              <a:rPr lang="fr-FR" dirty="0" smtClean="0">
                <a:solidFill>
                  <a:srgbClr val="1F497D"/>
                </a:solidFill>
              </a:rPr>
              <a:t> </a:t>
            </a:r>
            <a:r>
              <a:rPr lang="fr-FR" dirty="0" smtClean="0">
                <a:solidFill>
                  <a:srgbClr val="1F497D"/>
                </a:solidFill>
                <a:latin typeface="Symbol" pitchFamily="18" charset="2"/>
              </a:rPr>
              <a:t>c</a:t>
            </a:r>
            <a:r>
              <a:rPr lang="fr-FR" baseline="-25000" dirty="0" smtClean="0">
                <a:solidFill>
                  <a:srgbClr val="1F497D"/>
                </a:solidFill>
              </a:rPr>
              <a:t>c</a:t>
            </a:r>
            <a:r>
              <a:rPr lang="fr-FR" dirty="0" smtClean="0">
                <a:solidFill>
                  <a:srgbClr val="1F497D"/>
                </a:solidFill>
              </a:rPr>
              <a:t> in </a:t>
            </a:r>
            <a:r>
              <a:rPr lang="fr-FR" dirty="0" smtClean="0">
                <a:solidFill>
                  <a:srgbClr val="1F497D"/>
                </a:solidFill>
              </a:rPr>
              <a:t>A+A @ 17 </a:t>
            </a:r>
            <a:r>
              <a:rPr lang="fr-FR" dirty="0" err="1" smtClean="0">
                <a:solidFill>
                  <a:srgbClr val="1F497D"/>
                </a:solidFill>
              </a:rPr>
              <a:t>GeV</a:t>
            </a:r>
            <a:endParaRPr lang="fr-FR" dirty="0" smtClean="0">
              <a:solidFill>
                <a:srgbClr val="1F497D"/>
              </a:solidFill>
            </a:endParaRPr>
          </a:p>
          <a:p>
            <a:pPr marL="857250" lvl="1" indent="-457200">
              <a:buNone/>
            </a:pPr>
            <a:r>
              <a:rPr lang="fr-FR" sz="2000" b="1" dirty="0" smtClean="0">
                <a:solidFill>
                  <a:srgbClr val="FF0000"/>
                </a:solidFill>
                <a:sym typeface="Wingdings" pitchFamily="2" charset="2"/>
              </a:rPr>
              <a:t>How </a:t>
            </a:r>
            <a:r>
              <a:rPr lang="fr-FR" sz="2000" b="1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c</a:t>
            </a:r>
            <a:r>
              <a:rPr lang="fr-FR" sz="2000" b="1" baseline="-25000" dirty="0" smtClean="0">
                <a:solidFill>
                  <a:srgbClr val="FF0000"/>
                </a:solidFill>
                <a:sym typeface="Wingdings" pitchFamily="2" charset="2"/>
              </a:rPr>
              <a:t>c</a:t>
            </a:r>
            <a:r>
              <a:rPr lang="fr-FR" sz="20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  <a:sym typeface="Wingdings" pitchFamily="2" charset="2"/>
              </a:rPr>
              <a:t>is</a:t>
            </a:r>
            <a:r>
              <a:rPr lang="fr-FR" sz="20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  <a:sym typeface="Wingdings" pitchFamily="2" charset="2"/>
              </a:rPr>
              <a:t>suppressed</a:t>
            </a:r>
            <a:r>
              <a:rPr lang="fr-FR" sz="2000" b="1" dirty="0" smtClean="0">
                <a:solidFill>
                  <a:srgbClr val="FF0000"/>
                </a:solidFill>
                <a:sym typeface="Wingdings" pitchFamily="2" charset="2"/>
              </a:rPr>
              <a:t> relative to J/</a:t>
            </a:r>
            <a:r>
              <a:rPr lang="fr-FR" sz="2000" b="1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Y</a:t>
            </a:r>
            <a:r>
              <a:rPr lang="fr-FR" sz="2000" b="1" dirty="0" smtClean="0">
                <a:solidFill>
                  <a:srgbClr val="FF0000"/>
                </a:solidFill>
                <a:sym typeface="Wingdings" pitchFamily="2" charset="2"/>
              </a:rPr>
              <a:t> ?  </a:t>
            </a:r>
            <a:r>
              <a:rPr lang="fr-FR" sz="2000" b="1" dirty="0" err="1" smtClean="0">
                <a:solidFill>
                  <a:srgbClr val="FF0000"/>
                </a:solidFill>
                <a:sym typeface="Wingdings" pitchFamily="2" charset="2"/>
              </a:rPr>
              <a:t>D</a:t>
            </a:r>
            <a:r>
              <a:rPr lang="fr-FR" sz="2000" b="1" dirty="0" err="1" smtClean="0">
                <a:solidFill>
                  <a:srgbClr val="FF0000"/>
                </a:solidFill>
                <a:sym typeface="Wingdings" pitchFamily="2" charset="2"/>
              </a:rPr>
              <a:t>ependence</a:t>
            </a:r>
            <a:r>
              <a:rPr lang="fr-FR" sz="20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  <a:sym typeface="Wingdings" pitchFamily="2" charset="2"/>
              </a:rPr>
              <a:t>with</a:t>
            </a:r>
            <a:r>
              <a:rPr lang="fr-FR" sz="2000" b="1" dirty="0" smtClean="0">
                <a:solidFill>
                  <a:srgbClr val="FF0000"/>
                </a:solidFill>
                <a:sym typeface="Wingdings" pitchFamily="2" charset="2"/>
              </a:rPr>
              <a:t> y, </a:t>
            </a:r>
            <a:r>
              <a:rPr lang="fr-FR" sz="2000" b="1" dirty="0" err="1" smtClean="0">
                <a:solidFill>
                  <a:srgbClr val="FF0000"/>
                </a:solidFill>
                <a:sym typeface="Wingdings" pitchFamily="2" charset="2"/>
              </a:rPr>
              <a:t>p</a:t>
            </a:r>
            <a:r>
              <a:rPr lang="fr-FR" sz="2000" b="1" baseline="-25000" dirty="0" err="1" smtClean="0">
                <a:solidFill>
                  <a:srgbClr val="FF0000"/>
                </a:solidFill>
                <a:sym typeface="Wingdings" pitchFamily="2" charset="2"/>
              </a:rPr>
              <a:t>T</a:t>
            </a:r>
            <a:r>
              <a:rPr lang="fr-FR" sz="2000" b="1" dirty="0" smtClean="0">
                <a:solidFill>
                  <a:srgbClr val="FF0000"/>
                </a:solidFill>
                <a:sym typeface="Wingdings" pitchFamily="2" charset="2"/>
              </a:rPr>
              <a:t>, </a:t>
            </a:r>
            <a:r>
              <a:rPr lang="fr-FR" sz="2000" b="1" dirty="0" err="1" smtClean="0">
                <a:solidFill>
                  <a:srgbClr val="FF0000"/>
                </a:solidFill>
                <a:sym typeface="Wingdings" pitchFamily="2" charset="2"/>
              </a:rPr>
              <a:t>N</a:t>
            </a:r>
            <a:r>
              <a:rPr lang="fr-FR" sz="2000" b="1" baseline="-25000" dirty="0" err="1" smtClean="0">
                <a:solidFill>
                  <a:srgbClr val="FF0000"/>
                </a:solidFill>
                <a:sym typeface="Wingdings" pitchFamily="2" charset="2"/>
              </a:rPr>
              <a:t>part</a:t>
            </a:r>
            <a:r>
              <a:rPr lang="fr-FR" sz="2000" b="1" dirty="0" smtClean="0">
                <a:solidFill>
                  <a:srgbClr val="FF0000"/>
                </a:solidFill>
                <a:sym typeface="Wingdings" pitchFamily="2" charset="2"/>
              </a:rPr>
              <a:t>,… ?</a:t>
            </a:r>
          </a:p>
          <a:p>
            <a:pPr marL="857250" lvl="1" indent="-457200">
              <a:buNone/>
            </a:pPr>
            <a:r>
              <a:rPr lang="fr-FR" sz="2000" i="1" dirty="0" err="1" smtClean="0">
                <a:sym typeface="Wingdings" pitchFamily="2" charset="2"/>
              </a:rPr>
              <a:t>Mandatory</a:t>
            </a:r>
            <a:r>
              <a:rPr lang="fr-FR" sz="2000" i="1" dirty="0" smtClean="0">
                <a:sym typeface="Wingdings" pitchFamily="2" charset="2"/>
              </a:rPr>
              <a:t> to </a:t>
            </a:r>
            <a:r>
              <a:rPr lang="fr-FR" sz="2000" i="1" dirty="0" err="1" smtClean="0">
                <a:sym typeface="Wingdings" pitchFamily="2" charset="2"/>
              </a:rPr>
              <a:t>draw</a:t>
            </a:r>
            <a:r>
              <a:rPr lang="fr-FR" sz="2000" i="1" dirty="0" smtClean="0">
                <a:sym typeface="Wingdings" pitchFamily="2" charset="2"/>
              </a:rPr>
              <a:t> the </a:t>
            </a:r>
            <a:r>
              <a:rPr lang="fr-FR" sz="2000" i="1" dirty="0" err="1" smtClean="0">
                <a:sym typeface="Wingdings" pitchFamily="2" charset="2"/>
              </a:rPr>
              <a:t>whole</a:t>
            </a:r>
            <a:r>
              <a:rPr lang="fr-FR" sz="2000" i="1" dirty="0" smtClean="0">
                <a:sym typeface="Wingdings" pitchFamily="2" charset="2"/>
              </a:rPr>
              <a:t> </a:t>
            </a:r>
            <a:r>
              <a:rPr lang="fr-FR" sz="2000" i="1" dirty="0" err="1" smtClean="0">
                <a:sym typeface="Wingdings" pitchFamily="2" charset="2"/>
              </a:rPr>
              <a:t>picture</a:t>
            </a:r>
            <a:r>
              <a:rPr lang="fr-FR" sz="2000" i="1" dirty="0" smtClean="0">
                <a:sym typeface="Wingdings" pitchFamily="2" charset="2"/>
              </a:rPr>
              <a:t> (SPS .vs. RHIC .vs. LHC</a:t>
            </a:r>
            <a:r>
              <a:rPr lang="fr-FR" sz="2000" i="1" dirty="0" smtClean="0">
                <a:sym typeface="Wingdings" pitchFamily="2" charset="2"/>
              </a:rPr>
              <a:t>)</a:t>
            </a:r>
            <a:endParaRPr lang="fr-FR" sz="2000" i="1" dirty="0" smtClean="0">
              <a:sym typeface="Wingdings" pitchFamily="2" charset="2"/>
            </a:endParaRPr>
          </a:p>
          <a:p>
            <a:pPr marL="857250" lvl="1" indent="-457200">
              <a:buNone/>
            </a:pPr>
            <a:endParaRPr lang="fr-FR" sz="2000" i="1" dirty="0" smtClean="0">
              <a:sym typeface="Wingdings" pitchFamily="2" charset="2"/>
            </a:endParaRPr>
          </a:p>
          <a:p>
            <a:pPr marL="857250" lvl="1" indent="-457200">
              <a:buNone/>
            </a:pPr>
            <a:r>
              <a:rPr lang="fr-FR" sz="2000" dirty="0" smtClean="0">
                <a:sym typeface="Wingdings" pitchFamily="2" charset="2"/>
              </a:rPr>
              <a:t>Goal: </a:t>
            </a:r>
            <a:r>
              <a:rPr lang="fr-FR" sz="2000" dirty="0" err="1" smtClean="0">
                <a:sym typeface="Wingdings" pitchFamily="2" charset="2"/>
              </a:rPr>
              <a:t>measure</a:t>
            </a:r>
            <a:r>
              <a:rPr lang="fr-FR" sz="2000" dirty="0" smtClean="0">
                <a:sym typeface="Wingdings" pitchFamily="2" charset="2"/>
              </a:rPr>
              <a:t> </a:t>
            </a:r>
            <a:r>
              <a:rPr lang="fr-FR" sz="2000" dirty="0" smtClean="0">
                <a:latin typeface="Symbol" pitchFamily="18" charset="2"/>
                <a:sym typeface="Wingdings" pitchFamily="2" charset="2"/>
              </a:rPr>
              <a:t>c</a:t>
            </a:r>
            <a:r>
              <a:rPr lang="fr-FR" sz="2000" baseline="-25000" dirty="0" smtClean="0">
                <a:sym typeface="Wingdings" pitchFamily="2" charset="2"/>
              </a:rPr>
              <a:t>c</a:t>
            </a:r>
            <a:r>
              <a:rPr lang="fr-FR" sz="2000" dirty="0" smtClean="0">
                <a:sym typeface="Wingdings" pitchFamily="2" charset="2"/>
              </a:rPr>
              <a:t>  J/</a:t>
            </a:r>
            <a:r>
              <a:rPr lang="fr-FR" sz="2000" dirty="0" smtClean="0">
                <a:latin typeface="Symbol" pitchFamily="18" charset="2"/>
                <a:sym typeface="Wingdings" pitchFamily="2" charset="2"/>
              </a:rPr>
              <a:t>Y</a:t>
            </a:r>
            <a:r>
              <a:rPr lang="fr-FR" sz="2000" dirty="0" smtClean="0">
                <a:sym typeface="Wingdings" pitchFamily="2" charset="2"/>
              </a:rPr>
              <a:t> </a:t>
            </a:r>
            <a:r>
              <a:rPr lang="fr-FR" sz="2000" dirty="0" smtClean="0">
                <a:latin typeface="Symbol" pitchFamily="18" charset="2"/>
                <a:sym typeface="Wingdings" pitchFamily="2" charset="2"/>
              </a:rPr>
              <a:t>g</a:t>
            </a:r>
            <a:r>
              <a:rPr lang="fr-FR" sz="2000" dirty="0" smtClean="0">
                <a:sym typeface="Wingdings" pitchFamily="2" charset="2"/>
              </a:rPr>
              <a:t>  </a:t>
            </a:r>
            <a:r>
              <a:rPr lang="fr-FR" sz="2000" dirty="0" smtClean="0">
                <a:latin typeface="Symbol" pitchFamily="18" charset="2"/>
                <a:sym typeface="Wingdings" pitchFamily="2" charset="2"/>
              </a:rPr>
              <a:t>m</a:t>
            </a:r>
            <a:r>
              <a:rPr lang="fr-FR" sz="2000" baseline="30000" dirty="0" smtClean="0">
                <a:sym typeface="Wingdings" pitchFamily="2" charset="2"/>
              </a:rPr>
              <a:t>+</a:t>
            </a:r>
            <a:r>
              <a:rPr lang="fr-FR" sz="2000" dirty="0" smtClean="0">
                <a:latin typeface="Symbol" pitchFamily="18" charset="2"/>
                <a:sym typeface="Wingdings" pitchFamily="2" charset="2"/>
              </a:rPr>
              <a:t>m</a:t>
            </a:r>
            <a:r>
              <a:rPr lang="fr-FR" sz="2000" baseline="30000" dirty="0" smtClean="0">
                <a:sym typeface="Wingdings" pitchFamily="2" charset="2"/>
              </a:rPr>
              <a:t>-</a:t>
            </a:r>
            <a:r>
              <a:rPr lang="fr-FR" sz="2000" dirty="0" smtClean="0">
                <a:sym typeface="Wingdings" pitchFamily="2" charset="2"/>
              </a:rPr>
              <a:t> </a:t>
            </a:r>
            <a:r>
              <a:rPr lang="fr-FR" sz="2000" dirty="0" smtClean="0">
                <a:latin typeface="Symbol" pitchFamily="18" charset="2"/>
                <a:sym typeface="Wingdings" pitchFamily="2" charset="2"/>
              </a:rPr>
              <a:t>g</a:t>
            </a:r>
            <a:r>
              <a:rPr lang="fr-FR" sz="2000" dirty="0" smtClean="0">
                <a:sym typeface="Wingdings" pitchFamily="2" charset="2"/>
              </a:rPr>
              <a:t> </a:t>
            </a:r>
            <a:r>
              <a:rPr lang="fr-FR" sz="2000" dirty="0" err="1" smtClean="0">
                <a:sym typeface="Wingdings" pitchFamily="2" charset="2"/>
              </a:rPr>
              <a:t>within</a:t>
            </a:r>
            <a:r>
              <a:rPr lang="fr-FR" sz="2000" dirty="0" smtClean="0">
                <a:sym typeface="Wingdings" pitchFamily="2" charset="2"/>
              </a:rPr>
              <a:t> </a:t>
            </a:r>
            <a:r>
              <a:rPr lang="fr-FR" sz="2000" dirty="0" err="1" smtClean="0">
                <a:sym typeface="Wingdings" pitchFamily="2" charset="2"/>
              </a:rPr>
              <a:t>y</a:t>
            </a:r>
            <a:r>
              <a:rPr lang="fr-FR" sz="2000" baseline="-25000" dirty="0" err="1" smtClean="0">
                <a:sym typeface="Wingdings" pitchFamily="2" charset="2"/>
              </a:rPr>
              <a:t>cms</a:t>
            </a:r>
            <a:r>
              <a:rPr lang="fr-FR" sz="2000" dirty="0" smtClean="0">
                <a:sym typeface="Wingdings" pitchFamily="2" charset="2"/>
              </a:rPr>
              <a:t> </a:t>
            </a:r>
            <a:r>
              <a:rPr lang="fr-FR" sz="2000" dirty="0" smtClean="0">
                <a:sym typeface="Symbol"/>
              </a:rPr>
              <a:t>[-0.5, </a:t>
            </a:r>
            <a:r>
              <a:rPr lang="fr-FR" sz="2000" dirty="0" smtClean="0">
                <a:sym typeface="Symbol"/>
              </a:rPr>
              <a:t>0.5]</a:t>
            </a:r>
            <a:endParaRPr lang="fr-FR" sz="2000" dirty="0" smtClean="0">
              <a:sym typeface="Wingdings" pitchFamily="2" charset="2"/>
            </a:endParaRPr>
          </a:p>
          <a:p>
            <a:pPr marL="857250" lvl="1" indent="-457200">
              <a:buNone/>
            </a:pPr>
            <a:r>
              <a:rPr lang="fr-FR" sz="2000" i="1" dirty="0" smtClean="0">
                <a:sym typeface="Wingdings" pitchFamily="2" charset="2"/>
              </a:rPr>
              <a:t>Challenge: </a:t>
            </a:r>
            <a:r>
              <a:rPr lang="fr-FR" sz="2000" i="1" dirty="0" err="1" smtClean="0">
                <a:sym typeface="Wingdings" pitchFamily="2" charset="2"/>
              </a:rPr>
              <a:t>measure</a:t>
            </a:r>
            <a:r>
              <a:rPr lang="fr-FR" sz="2000" i="1" dirty="0" smtClean="0">
                <a:sym typeface="Wingdings" pitchFamily="2" charset="2"/>
              </a:rPr>
              <a:t> </a:t>
            </a:r>
            <a:r>
              <a:rPr lang="fr-FR" sz="2000" i="1" dirty="0" err="1" smtClean="0">
                <a:latin typeface="Symbol" pitchFamily="18" charset="2"/>
                <a:sym typeface="Wingdings" pitchFamily="2" charset="2"/>
              </a:rPr>
              <a:t>c</a:t>
            </a:r>
            <a:r>
              <a:rPr lang="fr-FR" sz="2000" i="1" baseline="-25000" dirty="0" err="1" smtClean="0">
                <a:sym typeface="Wingdings" pitchFamily="2" charset="2"/>
              </a:rPr>
              <a:t>c</a:t>
            </a:r>
            <a:r>
              <a:rPr lang="fr-FR" sz="2000" i="1" dirty="0" err="1" smtClean="0">
                <a:sym typeface="Wingdings" pitchFamily="2" charset="2"/>
              </a:rPr>
              <a:t>’s</a:t>
            </a:r>
            <a:r>
              <a:rPr lang="fr-FR" sz="2000" i="1" dirty="0" smtClean="0">
                <a:sym typeface="Wingdings" pitchFamily="2" charset="2"/>
              </a:rPr>
              <a:t> </a:t>
            </a:r>
            <a:r>
              <a:rPr lang="fr-FR" sz="2000" i="1" dirty="0" smtClean="0">
                <a:latin typeface="Symbol" pitchFamily="18" charset="2"/>
                <a:sym typeface="Wingdings" pitchFamily="2" charset="2"/>
              </a:rPr>
              <a:t>g</a:t>
            </a:r>
            <a:r>
              <a:rPr lang="fr-FR" sz="2000" i="1" dirty="0" smtClean="0">
                <a:sym typeface="Wingdings" pitchFamily="2" charset="2"/>
              </a:rPr>
              <a:t> in a </a:t>
            </a:r>
            <a:r>
              <a:rPr lang="fr-FR" sz="2000" i="1" dirty="0" err="1" smtClean="0">
                <a:sym typeface="Wingdings" pitchFamily="2" charset="2"/>
              </a:rPr>
              <a:t>high</a:t>
            </a:r>
            <a:r>
              <a:rPr lang="fr-FR" sz="2000" i="1" dirty="0" smtClean="0">
                <a:sym typeface="Wingdings" pitchFamily="2" charset="2"/>
              </a:rPr>
              <a:t> </a:t>
            </a:r>
            <a:r>
              <a:rPr lang="fr-FR" sz="2000" i="1" dirty="0" smtClean="0">
                <a:latin typeface="Symbol" pitchFamily="18" charset="2"/>
                <a:sym typeface="Wingdings" pitchFamily="2" charset="2"/>
              </a:rPr>
              <a:t>p</a:t>
            </a:r>
            <a:r>
              <a:rPr lang="fr-FR" sz="2000" i="1" baseline="30000" dirty="0" smtClean="0">
                <a:sym typeface="Wingdings" pitchFamily="2" charset="2"/>
              </a:rPr>
              <a:t>0</a:t>
            </a:r>
            <a:r>
              <a:rPr lang="fr-FR" sz="2000" i="1" dirty="0" smtClean="0">
                <a:sym typeface="Wingdings" pitchFamily="2" charset="2"/>
              </a:rPr>
              <a:t> </a:t>
            </a:r>
            <a:r>
              <a:rPr lang="fr-FR" sz="2000" i="1" dirty="0" err="1" smtClean="0">
                <a:sym typeface="Wingdings" pitchFamily="2" charset="2"/>
              </a:rPr>
              <a:t>multiplicity</a:t>
            </a:r>
            <a:r>
              <a:rPr lang="fr-FR" sz="2000" i="1" dirty="0" smtClean="0">
                <a:sym typeface="Wingdings" pitchFamily="2" charset="2"/>
              </a:rPr>
              <a:t> </a:t>
            </a:r>
            <a:r>
              <a:rPr lang="fr-FR" sz="2000" i="1" dirty="0" err="1" smtClean="0">
                <a:sym typeface="Wingdings" pitchFamily="2" charset="2"/>
              </a:rPr>
              <a:t>environment</a:t>
            </a:r>
            <a:endParaRPr lang="fr-FR" dirty="0" smtClean="0">
              <a:solidFill>
                <a:srgbClr val="1F497D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dirty="0" err="1" smtClean="0">
                <a:solidFill>
                  <a:srgbClr val="1F497D"/>
                </a:solidFill>
              </a:rPr>
              <a:t>Measure</a:t>
            </a:r>
            <a:r>
              <a:rPr lang="fr-FR" dirty="0" smtClean="0">
                <a:solidFill>
                  <a:srgbClr val="1F497D"/>
                </a:solidFill>
              </a:rPr>
              <a:t> </a:t>
            </a:r>
            <a:r>
              <a:rPr lang="fr-FR" dirty="0" err="1" smtClean="0">
                <a:solidFill>
                  <a:srgbClr val="1F497D"/>
                </a:solidFill>
              </a:rPr>
              <a:t>charmonia</a:t>
            </a:r>
            <a:r>
              <a:rPr lang="fr-FR" dirty="0" smtClean="0">
                <a:solidFill>
                  <a:srgbClr val="1F497D"/>
                </a:solidFill>
              </a:rPr>
              <a:t> production in p+A</a:t>
            </a:r>
          </a:p>
          <a:p>
            <a:pPr marL="457200" indent="-457200">
              <a:buNone/>
            </a:pPr>
            <a:r>
              <a:rPr lang="fr-FR" dirty="0" smtClean="0">
                <a:solidFill>
                  <a:srgbClr val="FF0000"/>
                </a:solidFill>
              </a:rPr>
              <a:t>	</a:t>
            </a:r>
            <a:r>
              <a:rPr lang="fr-FR" sz="2000" dirty="0" err="1" smtClean="0">
                <a:solidFill>
                  <a:srgbClr val="FF0000"/>
                </a:solidFill>
              </a:rPr>
              <a:t>what</a:t>
            </a:r>
            <a:r>
              <a:rPr lang="fr-FR" sz="2000" dirty="0" smtClean="0">
                <a:solidFill>
                  <a:srgbClr val="FF0000"/>
                </a:solidFill>
              </a:rPr>
              <a:t> </a:t>
            </a:r>
            <a:r>
              <a:rPr lang="fr-FR" sz="2000" dirty="0" err="1" smtClean="0">
                <a:solidFill>
                  <a:srgbClr val="FF0000"/>
                </a:solidFill>
              </a:rPr>
              <a:t>is</a:t>
            </a:r>
            <a:r>
              <a:rPr lang="fr-FR" sz="2000" dirty="0" smtClean="0">
                <a:solidFill>
                  <a:srgbClr val="FF0000"/>
                </a:solidFill>
              </a:rPr>
              <a:t> the </a:t>
            </a:r>
            <a:r>
              <a:rPr lang="fr-FR" sz="2000" dirty="0" err="1" smtClean="0">
                <a:solidFill>
                  <a:srgbClr val="FF0000"/>
                </a:solidFill>
              </a:rPr>
              <a:t>depence</a:t>
            </a:r>
            <a:r>
              <a:rPr lang="fr-FR" sz="2000" dirty="0" smtClean="0">
                <a:solidFill>
                  <a:srgbClr val="FF0000"/>
                </a:solidFill>
              </a:rPr>
              <a:t> of </a:t>
            </a:r>
            <a:r>
              <a:rPr lang="fr-FR" sz="2000" dirty="0" err="1" smtClean="0">
                <a:solidFill>
                  <a:srgbClr val="FF0000"/>
                </a:solidFill>
              </a:rPr>
              <a:t>charmonia</a:t>
            </a:r>
            <a:r>
              <a:rPr lang="fr-FR" sz="2000" dirty="0" smtClean="0">
                <a:solidFill>
                  <a:srgbClr val="FF0000"/>
                </a:solidFill>
              </a:rPr>
              <a:t> suppression </a:t>
            </a:r>
            <a:r>
              <a:rPr lang="fr-FR" sz="2000" dirty="0" err="1" smtClean="0">
                <a:solidFill>
                  <a:srgbClr val="FF0000"/>
                </a:solidFill>
              </a:rPr>
              <a:t>with</a:t>
            </a:r>
            <a:r>
              <a:rPr lang="fr-FR" sz="2000" dirty="0" smtClean="0">
                <a:solidFill>
                  <a:srgbClr val="FF0000"/>
                </a:solidFill>
              </a:rPr>
              <a:t> </a:t>
            </a:r>
            <a:r>
              <a:rPr lang="fr-FR" sz="2000" dirty="0" err="1" smtClean="0">
                <a:solidFill>
                  <a:srgbClr val="FF0000"/>
                </a:solidFill>
              </a:rPr>
              <a:t>rapidity</a:t>
            </a:r>
            <a:r>
              <a:rPr lang="fr-FR" sz="2000" dirty="0" smtClean="0">
                <a:solidFill>
                  <a:srgbClr val="FF0000"/>
                </a:solidFill>
              </a:rPr>
              <a:t> </a:t>
            </a:r>
            <a:r>
              <a:rPr lang="fr-FR" sz="2000" dirty="0" smtClean="0">
                <a:solidFill>
                  <a:srgbClr val="FF0000"/>
                </a:solidFill>
              </a:rPr>
              <a:t>@SPS </a:t>
            </a:r>
            <a:r>
              <a:rPr lang="fr-FR" sz="2000" dirty="0" err="1" smtClean="0">
                <a:solidFill>
                  <a:srgbClr val="FF0000"/>
                </a:solidFill>
              </a:rPr>
              <a:t>energies</a:t>
            </a:r>
            <a:r>
              <a:rPr lang="fr-FR" sz="2000" dirty="0" smtClean="0">
                <a:solidFill>
                  <a:srgbClr val="FF0000"/>
                </a:solidFill>
              </a:rPr>
              <a:t>?</a:t>
            </a:r>
            <a:endParaRPr lang="fr-FR" sz="2000" dirty="0" smtClean="0">
              <a:solidFill>
                <a:srgbClr val="FF0000"/>
              </a:solidFill>
            </a:endParaRPr>
          </a:p>
          <a:p>
            <a:pPr marL="457200" indent="-457200">
              <a:buNone/>
            </a:pPr>
            <a:r>
              <a:rPr lang="fr-FR" sz="2000" b="0" i="1" dirty="0" smtClean="0"/>
              <a:t>	Crucial to </a:t>
            </a:r>
            <a:r>
              <a:rPr lang="fr-FR" sz="2000" b="0" i="1" dirty="0" err="1" smtClean="0"/>
              <a:t>understand</a:t>
            </a:r>
            <a:r>
              <a:rPr lang="fr-FR" sz="2000" b="0" i="1" dirty="0" smtClean="0"/>
              <a:t> </a:t>
            </a:r>
            <a:r>
              <a:rPr lang="fr-FR" sz="2000" b="0" i="1" dirty="0" err="1" smtClean="0"/>
              <a:t>effects</a:t>
            </a:r>
            <a:r>
              <a:rPr lang="fr-FR" sz="2000" b="0" i="1" dirty="0" smtClean="0"/>
              <a:t> due to cold </a:t>
            </a:r>
            <a:r>
              <a:rPr lang="fr-FR" sz="2000" b="0" i="1" dirty="0" err="1" smtClean="0"/>
              <a:t>nuclear</a:t>
            </a:r>
            <a:r>
              <a:rPr lang="fr-FR" sz="2000" b="0" i="1" dirty="0" smtClean="0"/>
              <a:t> </a:t>
            </a:r>
            <a:r>
              <a:rPr lang="fr-FR" sz="2000" b="0" i="1" dirty="0" err="1" smtClean="0"/>
              <a:t>matter</a:t>
            </a:r>
            <a:endParaRPr lang="fr-FR" sz="2000" b="0" i="1" dirty="0" smtClean="0"/>
          </a:p>
          <a:p>
            <a:pPr marL="457200" indent="-457200">
              <a:buNone/>
            </a:pPr>
            <a:r>
              <a:rPr lang="fr-FR" sz="1800" b="0" dirty="0" smtClean="0"/>
              <a:t>	</a:t>
            </a:r>
            <a:endParaRPr lang="fr-FR" sz="1800" b="0" dirty="0" smtClean="0"/>
          </a:p>
          <a:p>
            <a:pPr marL="457200" indent="-457200">
              <a:buNone/>
            </a:pPr>
            <a:r>
              <a:rPr lang="fr-FR" sz="1800" b="0" dirty="0" smtClean="0"/>
              <a:t>	</a:t>
            </a:r>
            <a:r>
              <a:rPr lang="fr-FR" sz="1800" b="0" dirty="0" smtClean="0"/>
              <a:t>Goal</a:t>
            </a:r>
            <a:r>
              <a:rPr lang="fr-FR" sz="1800" b="0" dirty="0" smtClean="0"/>
              <a:t> : </a:t>
            </a:r>
            <a:r>
              <a:rPr lang="fr-FR" sz="1800" b="0" dirty="0" err="1" smtClean="0"/>
              <a:t>measure</a:t>
            </a:r>
            <a:r>
              <a:rPr lang="fr-FR" sz="1800" b="0" dirty="0" smtClean="0"/>
              <a:t> </a:t>
            </a:r>
            <a:r>
              <a:rPr lang="fr-FR" sz="1800" b="0" dirty="0" err="1" smtClean="0"/>
              <a:t>charmonia</a:t>
            </a:r>
            <a:r>
              <a:rPr lang="fr-FR" sz="1800" b="0" dirty="0" smtClean="0"/>
              <a:t> </a:t>
            </a:r>
            <a:r>
              <a:rPr lang="fr-FR" sz="1800" b="0" dirty="0" err="1" smtClean="0"/>
              <a:t>within</a:t>
            </a:r>
            <a:r>
              <a:rPr lang="fr-FR" sz="1800" b="0" dirty="0" smtClean="0"/>
              <a:t> </a:t>
            </a:r>
            <a:r>
              <a:rPr lang="fr-FR" sz="1800" b="0" dirty="0" err="1" smtClean="0"/>
              <a:t>y</a:t>
            </a:r>
            <a:r>
              <a:rPr lang="fr-FR" sz="1800" b="0" baseline="-25000" dirty="0" err="1" smtClean="0"/>
              <a:t>cms</a:t>
            </a:r>
            <a:r>
              <a:rPr lang="fr-FR" sz="1800" b="0" dirty="0" smtClean="0"/>
              <a:t> </a:t>
            </a:r>
            <a:r>
              <a:rPr lang="fr-FR" sz="1800" b="0" dirty="0" smtClean="0">
                <a:sym typeface="Symbol"/>
              </a:rPr>
              <a:t>[-0.5, 2]</a:t>
            </a:r>
            <a:endParaRPr lang="fr-FR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Fleuret - LLR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12</a:t>
            </a:fld>
            <a:endParaRPr lang="fr-BE"/>
          </a:p>
        </p:txBody>
      </p:sp>
      <p:sp>
        <p:nvSpPr>
          <p:cNvPr id="6" name="ZoneTexte 5"/>
          <p:cNvSpPr txBox="1"/>
          <p:nvPr/>
        </p:nvSpPr>
        <p:spPr>
          <a:xfrm>
            <a:off x="6588224" y="5949280"/>
            <a:ext cx="1867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(</a:t>
            </a:r>
            <a:r>
              <a:rPr lang="fr-FR" dirty="0" err="1" smtClean="0"/>
              <a:t>See</a:t>
            </a:r>
            <a:r>
              <a:rPr lang="fr-FR" dirty="0" smtClean="0"/>
              <a:t> Tuesday talk)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Espace réservé du texte 9"/>
          <p:cNvSpPr txBox="1">
            <a:spLocks/>
          </p:cNvSpPr>
          <p:nvPr/>
        </p:nvSpPr>
        <p:spPr>
          <a:xfrm>
            <a:off x="323528" y="1052736"/>
            <a:ext cx="8424936" cy="5256584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b="1" noProof="0" dirty="0" smtClean="0">
              <a:solidFill>
                <a:srgbClr val="008000"/>
              </a:solidFill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2400" b="1" noProof="0" dirty="0" smtClean="0">
              <a:solidFill>
                <a:srgbClr val="008000"/>
              </a:solidFill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b="1" dirty="0" smtClean="0">
              <a:solidFill>
                <a:srgbClr val="008000"/>
              </a:solidFill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b="1" noProof="0" dirty="0" smtClean="0">
              <a:solidFill>
                <a:srgbClr val="008000"/>
              </a:solidFill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b="1" dirty="0" smtClean="0">
              <a:solidFill>
                <a:srgbClr val="008000"/>
              </a:solidFill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b="1" noProof="0" dirty="0" smtClean="0">
              <a:solidFill>
                <a:srgbClr val="008000"/>
              </a:solidFill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b="1" dirty="0" smtClean="0">
              <a:solidFill>
                <a:srgbClr val="008000"/>
              </a:solidFill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b="1" noProof="0" dirty="0" smtClean="0">
              <a:solidFill>
                <a:srgbClr val="008000"/>
              </a:solidFill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b="1" dirty="0" smtClean="0">
              <a:solidFill>
                <a:srgbClr val="008000"/>
              </a:solidFill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b="1" noProof="0" dirty="0" smtClean="0">
              <a:solidFill>
                <a:srgbClr val="008000"/>
              </a:solidFill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b="1" noProof="0" dirty="0" smtClean="0">
              <a:solidFill>
                <a:srgbClr val="008000"/>
              </a:solidFill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b="1" noProof="0" dirty="0" smtClean="0">
                <a:solidFill>
                  <a:srgbClr val="008000"/>
                </a:solidFill>
              </a:rPr>
              <a:t>Active </a:t>
            </a:r>
            <a:r>
              <a:rPr lang="fr-FR" b="1" noProof="0" dirty="0" err="1" smtClean="0">
                <a:solidFill>
                  <a:srgbClr val="008000"/>
                </a:solidFill>
              </a:rPr>
              <a:t>target</a:t>
            </a:r>
            <a:r>
              <a:rPr lang="fr-FR" b="1" noProof="0" dirty="0" smtClean="0"/>
              <a:t> </a:t>
            </a:r>
            <a:r>
              <a:rPr lang="fr-FR" b="1" noProof="0" dirty="0" smtClean="0">
                <a:sym typeface="Wingdings" pitchFamily="2" charset="2"/>
              </a:rPr>
              <a:t></a:t>
            </a:r>
            <a:r>
              <a:rPr lang="fr-FR" b="1" noProof="0" dirty="0" smtClean="0">
                <a:solidFill>
                  <a:srgbClr val="008000"/>
                </a:solidFill>
                <a:sym typeface="Wingdings" pitchFamily="2" charset="2"/>
              </a:rPr>
              <a:t> </a:t>
            </a:r>
            <a:r>
              <a:rPr lang="fr-FR" b="1" noProof="0" dirty="0" smtClean="0">
                <a:solidFill>
                  <a:srgbClr val="3333FF"/>
                </a:solidFill>
                <a:sym typeface="Wingdings" pitchFamily="2" charset="2"/>
              </a:rPr>
              <a:t>vertex</a:t>
            </a:r>
            <a:r>
              <a:rPr lang="fr-FR" b="1" noProof="0" dirty="0" smtClean="0">
                <a:solidFill>
                  <a:srgbClr val="008000"/>
                </a:solidFill>
                <a:sym typeface="Wingdings" pitchFamily="2" charset="2"/>
              </a:rPr>
              <a:t> </a:t>
            </a:r>
            <a:r>
              <a:rPr lang="fr-FR" b="1" noProof="0" dirty="0" smtClean="0">
                <a:sym typeface="Wingdings" pitchFamily="2" charset="2"/>
              </a:rPr>
              <a:t></a:t>
            </a:r>
            <a:r>
              <a:rPr lang="fr-FR" b="1" noProof="0" dirty="0" smtClean="0">
                <a:solidFill>
                  <a:srgbClr val="008000"/>
                </a:solidFill>
                <a:sym typeface="Wingdings" pitchFamily="2" charset="2"/>
              </a:rPr>
              <a:t> </a:t>
            </a:r>
            <a:r>
              <a:rPr lang="fr-FR" b="1" noProof="0" dirty="0" err="1" smtClean="0">
                <a:solidFill>
                  <a:srgbClr val="008000"/>
                </a:solidFill>
                <a:sym typeface="Wingdings" pitchFamily="2" charset="2"/>
              </a:rPr>
              <a:t>spectrometer</a:t>
            </a:r>
            <a:r>
              <a:rPr lang="fr-FR" b="1" noProof="0" dirty="0" smtClean="0">
                <a:sym typeface="Wingdings" pitchFamily="2" charset="2"/>
              </a:rPr>
              <a:t> </a:t>
            </a:r>
            <a:r>
              <a:rPr lang="fr-FR" b="1" noProof="0" dirty="0" smtClean="0">
                <a:solidFill>
                  <a:srgbClr val="008000"/>
                </a:solidFill>
                <a:sym typeface="Wingdings" pitchFamily="2" charset="2"/>
              </a:rPr>
              <a:t> </a:t>
            </a:r>
            <a:r>
              <a:rPr lang="fr-FR" b="1" noProof="0" dirty="0" err="1" smtClean="0">
                <a:solidFill>
                  <a:srgbClr val="CC9900"/>
                </a:solidFill>
                <a:sym typeface="Wingdings" pitchFamily="2" charset="2"/>
              </a:rPr>
              <a:t>calorimeter</a:t>
            </a:r>
            <a:r>
              <a:rPr lang="fr-FR" b="1" noProof="0" dirty="0" smtClean="0">
                <a:solidFill>
                  <a:srgbClr val="008000"/>
                </a:solidFill>
                <a:sym typeface="Wingdings" pitchFamily="2" charset="2"/>
              </a:rPr>
              <a:t> </a:t>
            </a:r>
            <a:r>
              <a:rPr lang="fr-FR" b="1" noProof="0" dirty="0" smtClean="0">
                <a:sym typeface="Wingdings" pitchFamily="2" charset="2"/>
              </a:rPr>
              <a:t> </a:t>
            </a:r>
            <a:r>
              <a:rPr lang="fr-FR" b="1" noProof="0" dirty="0" smtClean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absorber</a:t>
            </a:r>
            <a:r>
              <a:rPr lang="fr-FR" b="1" noProof="0" dirty="0" smtClean="0">
                <a:sym typeface="Wingdings" pitchFamily="2" charset="2"/>
              </a:rPr>
              <a:t>  </a:t>
            </a:r>
            <a:r>
              <a:rPr lang="fr-FR" b="1" noProof="0" dirty="0" err="1" smtClean="0">
                <a:solidFill>
                  <a:srgbClr val="4A7EBB"/>
                </a:solidFill>
                <a:sym typeface="Wingdings" pitchFamily="2" charset="2"/>
              </a:rPr>
              <a:t>muID</a:t>
            </a:r>
            <a:endParaRPr kumimoji="0" lang="fr-FR" b="1" i="0" u="none" strike="noStrike" kern="1200" cap="none" spc="0" normalizeH="0" baseline="0" noProof="0" dirty="0">
              <a:ln>
                <a:noFill/>
              </a:ln>
              <a:solidFill>
                <a:srgbClr val="4A7EB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CHIC @ </a:t>
            </a:r>
            <a:r>
              <a:rPr lang="fr-FR" dirty="0" smtClean="0"/>
              <a:t>SPS – </a:t>
            </a:r>
            <a:r>
              <a:rPr lang="fr-FR" dirty="0" err="1" smtClean="0"/>
              <a:t>experimental</a:t>
            </a:r>
            <a:r>
              <a:rPr lang="fr-FR" dirty="0" smtClean="0"/>
              <a:t> setup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Fleuret - LLR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13</a:t>
            </a:fld>
            <a:endParaRPr lang="fr-BE"/>
          </a:p>
        </p:txBody>
      </p:sp>
      <p:grpSp>
        <p:nvGrpSpPr>
          <p:cNvPr id="3" name="Groupe 46"/>
          <p:cNvGrpSpPr/>
          <p:nvPr/>
        </p:nvGrpSpPr>
        <p:grpSpPr>
          <a:xfrm>
            <a:off x="971600" y="1628800"/>
            <a:ext cx="6624736" cy="2520280"/>
            <a:chOff x="-292238" y="2534472"/>
            <a:chExt cx="9374425" cy="2609040"/>
          </a:xfrm>
        </p:grpSpPr>
        <p:sp>
          <p:nvSpPr>
            <p:cNvPr id="14" name="Flèche droite 13"/>
            <p:cNvSpPr/>
            <p:nvPr/>
          </p:nvSpPr>
          <p:spPr>
            <a:xfrm>
              <a:off x="-102070" y="3893096"/>
              <a:ext cx="500066" cy="214315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5" name="Connecteur droit 14"/>
            <p:cNvCxnSpPr/>
            <p:nvPr/>
          </p:nvCxnSpPr>
          <p:spPr>
            <a:xfrm flipV="1">
              <a:off x="558883" y="4000504"/>
              <a:ext cx="8370835" cy="438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 rot="5400000">
              <a:off x="561233" y="4000504"/>
              <a:ext cx="142876" cy="0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rapèze 16"/>
            <p:cNvSpPr/>
            <p:nvPr/>
          </p:nvSpPr>
          <p:spPr>
            <a:xfrm>
              <a:off x="726721" y="4286256"/>
              <a:ext cx="4075837" cy="642942"/>
            </a:xfrm>
            <a:prstGeom prst="trapezoid">
              <a:avLst>
                <a:gd name="adj" fmla="val 83850"/>
              </a:avLst>
            </a:prstGeom>
            <a:solidFill>
              <a:srgbClr val="339933"/>
            </a:solidFill>
            <a:ln>
              <a:solidFill>
                <a:schemeClr val="accent5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 err="1" smtClean="0"/>
                <a:t>Dipole</a:t>
              </a:r>
              <a:r>
                <a:rPr lang="fr-FR" b="1" dirty="0" smtClean="0"/>
                <a:t> </a:t>
              </a:r>
              <a:r>
                <a:rPr lang="fr-FR" b="1" dirty="0" err="1" smtClean="0"/>
                <a:t>field</a:t>
              </a:r>
              <a:endParaRPr lang="fr-FR" b="1" dirty="0"/>
            </a:p>
          </p:txBody>
        </p:sp>
        <p:sp>
          <p:nvSpPr>
            <p:cNvPr id="18" name="Trapèze 17"/>
            <p:cNvSpPr/>
            <p:nvPr/>
          </p:nvSpPr>
          <p:spPr>
            <a:xfrm flipV="1">
              <a:off x="726721" y="3071808"/>
              <a:ext cx="4075837" cy="642942"/>
            </a:xfrm>
            <a:prstGeom prst="trapezoid">
              <a:avLst>
                <a:gd name="adj" fmla="val 83850"/>
              </a:avLst>
            </a:prstGeom>
            <a:solidFill>
              <a:srgbClr val="339933"/>
            </a:solidFill>
            <a:ln>
              <a:solidFill>
                <a:schemeClr val="accent5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cxnSp>
          <p:nvCxnSpPr>
            <p:cNvPr id="19" name="Connecteur droit 18"/>
            <p:cNvCxnSpPr/>
            <p:nvPr/>
          </p:nvCxnSpPr>
          <p:spPr>
            <a:xfrm rot="5400000">
              <a:off x="611128" y="4001628"/>
              <a:ext cx="28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 rot="5400000">
              <a:off x="682565" y="4001628"/>
              <a:ext cx="28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 rot="5400000">
              <a:off x="754004" y="4001628"/>
              <a:ext cx="28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 rot="5400000">
              <a:off x="825441" y="4001628"/>
              <a:ext cx="28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 rot="5400000">
              <a:off x="896880" y="4001628"/>
              <a:ext cx="28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/>
          </p:nvCxnSpPr>
          <p:spPr>
            <a:xfrm rot="5400000">
              <a:off x="1955264" y="3984190"/>
              <a:ext cx="39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/>
            <p:nvPr/>
          </p:nvCxnSpPr>
          <p:spPr>
            <a:xfrm rot="5400000">
              <a:off x="1649576" y="3984190"/>
              <a:ext cx="39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/>
            <p:cNvCxnSpPr/>
            <p:nvPr/>
          </p:nvCxnSpPr>
          <p:spPr>
            <a:xfrm rot="5400000">
              <a:off x="2260952" y="3984190"/>
              <a:ext cx="39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/>
            <p:cNvCxnSpPr/>
            <p:nvPr/>
          </p:nvCxnSpPr>
          <p:spPr>
            <a:xfrm rot="5400000">
              <a:off x="2872327" y="3984190"/>
              <a:ext cx="39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/>
            <p:cNvCxnSpPr/>
            <p:nvPr/>
          </p:nvCxnSpPr>
          <p:spPr>
            <a:xfrm rot="5400000">
              <a:off x="3789389" y="3984190"/>
              <a:ext cx="39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5643570" y="3000372"/>
              <a:ext cx="2500330" cy="2071702"/>
            </a:xfrm>
            <a:prstGeom prst="rect">
              <a:avLst/>
            </a:prstGeom>
            <a:solidFill>
              <a:srgbClr val="7F7F7F"/>
            </a:solidFill>
            <a:ln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Muon </a:t>
              </a:r>
              <a:r>
                <a:rPr lang="fr-FR" dirty="0" err="1" smtClean="0"/>
                <a:t>Filter</a:t>
              </a:r>
              <a:endParaRPr lang="fr-FR" dirty="0" smtClean="0"/>
            </a:p>
            <a:p>
              <a:pPr algn="ctr"/>
              <a:r>
                <a:rPr lang="fr-FR" dirty="0" smtClean="0"/>
                <a:t>(absorber)</a:t>
              </a:r>
              <a:endParaRPr lang="fr-FR" dirty="0"/>
            </a:p>
          </p:txBody>
        </p:sp>
        <p:cxnSp>
          <p:nvCxnSpPr>
            <p:cNvPr id="31" name="Connecteur droit 30"/>
            <p:cNvCxnSpPr/>
            <p:nvPr/>
          </p:nvCxnSpPr>
          <p:spPr>
            <a:xfrm rot="5400000">
              <a:off x="7429520" y="4071942"/>
              <a:ext cx="214314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/>
            <p:cNvCxnSpPr/>
            <p:nvPr/>
          </p:nvCxnSpPr>
          <p:spPr>
            <a:xfrm rot="5400000">
              <a:off x="7581920" y="4071942"/>
              <a:ext cx="214314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/>
            <p:cNvCxnSpPr/>
            <p:nvPr/>
          </p:nvCxnSpPr>
          <p:spPr>
            <a:xfrm rot="5400000">
              <a:off x="7734320" y="4071942"/>
              <a:ext cx="214314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ZoneTexte 33"/>
            <p:cNvSpPr txBox="1"/>
            <p:nvPr/>
          </p:nvSpPr>
          <p:spPr>
            <a:xfrm>
              <a:off x="20387" y="3512862"/>
              <a:ext cx="5822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err="1" smtClean="0">
                  <a:solidFill>
                    <a:srgbClr val="0000FF"/>
                  </a:solidFill>
                </a:rPr>
                <a:t>target</a:t>
              </a:r>
              <a:endParaRPr lang="fr-FR" sz="1200" dirty="0">
                <a:solidFill>
                  <a:srgbClr val="0000FF"/>
                </a:solidFill>
              </a:endParaRPr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510214" y="4056412"/>
              <a:ext cx="1102111" cy="43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>
                  <a:solidFill>
                    <a:schemeClr val="accent1"/>
                  </a:solidFill>
                </a:rPr>
                <a:t>vertex</a:t>
              </a:r>
              <a:endParaRPr lang="fr-FR" sz="1200" dirty="0">
                <a:solidFill>
                  <a:schemeClr val="accent1"/>
                </a:solidFill>
              </a:endParaRPr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1358037" y="3621572"/>
              <a:ext cx="7441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err="1" smtClean="0">
                  <a:solidFill>
                    <a:schemeClr val="accent1"/>
                  </a:solidFill>
                </a:rPr>
                <a:t>tracking</a:t>
              </a:r>
              <a:endParaRPr lang="fr-FR" sz="1200" dirty="0">
                <a:solidFill>
                  <a:schemeClr val="accent1"/>
                </a:solidFill>
              </a:endParaRPr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2836892" y="3621572"/>
              <a:ext cx="7441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err="1" smtClean="0">
                  <a:solidFill>
                    <a:schemeClr val="accent1"/>
                  </a:solidFill>
                </a:rPr>
                <a:t>tracking</a:t>
              </a:r>
              <a:endParaRPr lang="fr-FR" sz="1200" dirty="0">
                <a:solidFill>
                  <a:schemeClr val="accent1"/>
                </a:solidFill>
              </a:endParaRPr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8286776" y="2534472"/>
              <a:ext cx="795411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>
                  <a:solidFill>
                    <a:schemeClr val="accent1"/>
                  </a:solidFill>
                </a:rPr>
                <a:t>MuID</a:t>
              </a:r>
              <a:endParaRPr lang="fr-FR" dirty="0">
                <a:solidFill>
                  <a:schemeClr val="accent1"/>
                </a:solidFill>
              </a:endParaRPr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-292238" y="4026603"/>
              <a:ext cx="1047365" cy="464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err="1" smtClean="0">
                  <a:solidFill>
                    <a:srgbClr val="FF0000"/>
                  </a:solidFill>
                </a:rPr>
                <a:t>Beam</a:t>
              </a:r>
              <a:r>
                <a:rPr lang="fr-FR" sz="1400" dirty="0" smtClean="0">
                  <a:solidFill>
                    <a:srgbClr val="FF0000"/>
                  </a:solidFill>
                </a:rPr>
                <a:t> </a:t>
              </a:r>
              <a:endParaRPr lang="fr-FR" sz="1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40" name="Rectangle 39"/>
          <p:cNvSpPr/>
          <p:nvPr/>
        </p:nvSpPr>
        <p:spPr>
          <a:xfrm rot="5400000">
            <a:off x="4249143" y="2887119"/>
            <a:ext cx="1365152" cy="432690"/>
          </a:xfrm>
          <a:prstGeom prst="rect">
            <a:avLst/>
          </a:prstGeom>
          <a:solidFill>
            <a:srgbClr val="FFFF00"/>
          </a:solidFill>
          <a:ln>
            <a:solidFill>
              <a:srgbClr val="BC8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chemeClr val="tx1"/>
                </a:solidFill>
              </a:rPr>
              <a:t>EMCal</a:t>
            </a: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41" name="Connecteur droit 40"/>
          <p:cNvCxnSpPr/>
          <p:nvPr/>
        </p:nvCxnSpPr>
        <p:spPr>
          <a:xfrm rot="5400000">
            <a:off x="2940575" y="3021710"/>
            <a:ext cx="3825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 rot="5400000">
            <a:off x="2116295" y="3021710"/>
            <a:ext cx="3825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 rot="5400000">
            <a:off x="3372624" y="3044200"/>
            <a:ext cx="3825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 rot="5400000">
            <a:off x="3588647" y="3044200"/>
            <a:ext cx="3825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/>
          <p:cNvCxnSpPr/>
          <p:nvPr/>
        </p:nvCxnSpPr>
        <p:spPr>
          <a:xfrm rot="5400000" flipH="1" flipV="1">
            <a:off x="755576" y="3789040"/>
            <a:ext cx="1440160" cy="288032"/>
          </a:xfrm>
          <a:prstGeom prst="straightConnector1">
            <a:avLst/>
          </a:prstGeom>
          <a:ln w="28575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/>
          <p:nvPr/>
        </p:nvCxnSpPr>
        <p:spPr>
          <a:xfrm rot="16200000" flipV="1">
            <a:off x="1583668" y="3681028"/>
            <a:ext cx="1368152" cy="720080"/>
          </a:xfrm>
          <a:prstGeom prst="straightConnector1">
            <a:avLst/>
          </a:prstGeom>
          <a:ln w="28575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/>
          <p:cNvCxnSpPr/>
          <p:nvPr/>
        </p:nvCxnSpPr>
        <p:spPr>
          <a:xfrm rot="16200000" flipV="1">
            <a:off x="3383868" y="4185084"/>
            <a:ext cx="720080" cy="360040"/>
          </a:xfrm>
          <a:prstGeom prst="straightConnector1">
            <a:avLst/>
          </a:prstGeom>
          <a:ln w="28575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/>
          <p:cNvCxnSpPr/>
          <p:nvPr/>
        </p:nvCxnSpPr>
        <p:spPr>
          <a:xfrm rot="16200000" flipV="1">
            <a:off x="4752020" y="4185084"/>
            <a:ext cx="720080" cy="360040"/>
          </a:xfrm>
          <a:prstGeom prst="straightConnector1">
            <a:avLst/>
          </a:prstGeom>
          <a:ln w="28575">
            <a:solidFill>
              <a:srgbClr val="CC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avec flèche 56"/>
          <p:cNvCxnSpPr/>
          <p:nvPr/>
        </p:nvCxnSpPr>
        <p:spPr>
          <a:xfrm rot="16200000" flipV="1">
            <a:off x="6300192" y="4293096"/>
            <a:ext cx="648072" cy="36004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avec flèche 58"/>
          <p:cNvCxnSpPr/>
          <p:nvPr/>
        </p:nvCxnSpPr>
        <p:spPr>
          <a:xfrm rot="16200000" flipV="1">
            <a:off x="7416316" y="4329100"/>
            <a:ext cx="504056" cy="288032"/>
          </a:xfrm>
          <a:prstGeom prst="straightConnector1">
            <a:avLst/>
          </a:prstGeom>
          <a:ln w="28575">
            <a:solidFill>
              <a:srgbClr val="4A7EB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CHIC @ SPS – </a:t>
            </a:r>
            <a:r>
              <a:rPr lang="fr-FR" dirty="0" err="1" smtClean="0"/>
              <a:t>Tracking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The NA60 pixel detector 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The CHIC pixel detector</a:t>
            </a: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Fleuret - LLR</a:t>
            </a:r>
            <a:endParaRPr lang="fr-BE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14</a:t>
            </a:fld>
            <a:endParaRPr lang="fr-BE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/>
          <a:srcRect l="36620" r="23943"/>
          <a:stretch>
            <a:fillRect/>
          </a:stretch>
        </p:blipFill>
        <p:spPr bwMode="auto">
          <a:xfrm>
            <a:off x="323528" y="1519274"/>
            <a:ext cx="2000264" cy="190972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cxnSp>
        <p:nvCxnSpPr>
          <p:cNvPr id="18" name="Connecteur droit avec flèche 17"/>
          <p:cNvCxnSpPr/>
          <p:nvPr/>
        </p:nvCxnSpPr>
        <p:spPr>
          <a:xfrm>
            <a:off x="394966" y="1662150"/>
            <a:ext cx="1928826" cy="1588"/>
          </a:xfrm>
          <a:prstGeom prst="straightConnector1">
            <a:avLst/>
          </a:prstGeom>
          <a:ln w="28575">
            <a:solidFill>
              <a:schemeClr val="tx1"/>
            </a:solidFill>
            <a:headEnd type="stealth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895032" y="1304960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~40 cm</a:t>
            </a:r>
            <a:endParaRPr lang="fr-FR" dirty="0"/>
          </a:p>
        </p:txBody>
      </p:sp>
      <p:graphicFrame>
        <p:nvGraphicFramePr>
          <p:cNvPr id="20" name="Objet 19"/>
          <p:cNvGraphicFramePr>
            <a:graphicFrameLocks noChangeAspect="1"/>
          </p:cNvGraphicFramePr>
          <p:nvPr/>
        </p:nvGraphicFramePr>
        <p:xfrm>
          <a:off x="2771800" y="1988840"/>
          <a:ext cx="6147559" cy="756976"/>
        </p:xfrm>
        <a:graphic>
          <a:graphicData uri="http://schemas.openxmlformats.org/presentationml/2006/ole">
            <p:oleObj spid="_x0000_s3075" name="Équation" r:id="rId4" imgW="3403440" imgH="419040" progId="Equation.3">
              <p:embed/>
            </p:oleObj>
          </a:graphicData>
        </a:graphic>
      </p:graphicFrame>
      <p:cxnSp>
        <p:nvCxnSpPr>
          <p:cNvPr id="21" name="Connecteur droit 20"/>
          <p:cNvCxnSpPr/>
          <p:nvPr/>
        </p:nvCxnSpPr>
        <p:spPr>
          <a:xfrm>
            <a:off x="7236296" y="2708920"/>
            <a:ext cx="16410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H="1" flipV="1">
            <a:off x="2771800" y="1988840"/>
            <a:ext cx="1" cy="7053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2771800" y="1988840"/>
            <a:ext cx="9125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2771800" y="2708920"/>
            <a:ext cx="9125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7236296" y="1988840"/>
            <a:ext cx="16410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H="1" flipV="1">
            <a:off x="8892480" y="1988840"/>
            <a:ext cx="1" cy="7053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3" cstate="print"/>
          <a:srcRect l="36620" r="23943"/>
          <a:stretch>
            <a:fillRect/>
          </a:stretch>
        </p:blipFill>
        <p:spPr bwMode="auto">
          <a:xfrm>
            <a:off x="323528" y="4221088"/>
            <a:ext cx="4320480" cy="190972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cxnSp>
        <p:nvCxnSpPr>
          <p:cNvPr id="34" name="Connecteur droit avec flèche 33"/>
          <p:cNvCxnSpPr/>
          <p:nvPr/>
        </p:nvCxnSpPr>
        <p:spPr>
          <a:xfrm>
            <a:off x="394966" y="4363964"/>
            <a:ext cx="4166177" cy="2389"/>
          </a:xfrm>
          <a:prstGeom prst="straightConnector1">
            <a:avLst/>
          </a:prstGeom>
          <a:ln w="28575">
            <a:solidFill>
              <a:schemeClr val="tx1"/>
            </a:solidFill>
            <a:headEnd type="stealth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1975952" y="4006774"/>
            <a:ext cx="2091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~100 cm</a:t>
            </a:r>
            <a:endParaRPr lang="fr-FR" dirty="0"/>
          </a:p>
        </p:txBody>
      </p:sp>
      <p:graphicFrame>
        <p:nvGraphicFramePr>
          <p:cNvPr id="3076" name="Object 3"/>
          <p:cNvGraphicFramePr>
            <a:graphicFrameLocks noChangeAspect="1"/>
          </p:cNvGraphicFramePr>
          <p:nvPr/>
        </p:nvGraphicFramePr>
        <p:xfrm>
          <a:off x="5220072" y="3356992"/>
          <a:ext cx="1512887" cy="731838"/>
        </p:xfrm>
        <a:graphic>
          <a:graphicData uri="http://schemas.openxmlformats.org/presentationml/2006/ole">
            <p:oleObj spid="_x0000_s3076" name="Équation" r:id="rId5" imgW="812520" imgH="393480" progId="Equation.3">
              <p:embed/>
            </p:oleObj>
          </a:graphicData>
        </a:graphic>
      </p:graphicFrame>
      <p:graphicFrame>
        <p:nvGraphicFramePr>
          <p:cNvPr id="38" name="Objet 37"/>
          <p:cNvGraphicFramePr>
            <a:graphicFrameLocks noChangeAspect="1"/>
          </p:cNvGraphicFramePr>
          <p:nvPr/>
        </p:nvGraphicFramePr>
        <p:xfrm>
          <a:off x="5292080" y="4725144"/>
          <a:ext cx="3441700" cy="711200"/>
        </p:xfrm>
        <a:graphic>
          <a:graphicData uri="http://schemas.openxmlformats.org/presentationml/2006/ole">
            <p:oleObj spid="_x0000_s3077" name="Équation" r:id="rId6" imgW="1904760" imgH="393480" progId="Equation.3">
              <p:embed/>
            </p:oleObj>
          </a:graphicData>
        </a:graphic>
      </p:graphicFrame>
      <p:sp>
        <p:nvSpPr>
          <p:cNvPr id="41" name="Flèche vers le bas 40"/>
          <p:cNvSpPr/>
          <p:nvPr/>
        </p:nvSpPr>
        <p:spPr>
          <a:xfrm>
            <a:off x="5940152" y="2780928"/>
            <a:ext cx="72008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Flèche vers le bas 41"/>
          <p:cNvSpPr/>
          <p:nvPr/>
        </p:nvSpPr>
        <p:spPr>
          <a:xfrm>
            <a:off x="6012160" y="4149080"/>
            <a:ext cx="72008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ZoneTexte 42"/>
          <p:cNvSpPr txBox="1"/>
          <p:nvPr/>
        </p:nvSpPr>
        <p:spPr>
          <a:xfrm>
            <a:off x="6084168" y="2852936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smtClean="0">
                <a:solidFill>
                  <a:srgbClr val="FF0000"/>
                </a:solidFill>
              </a:rPr>
              <a:t>L</a:t>
            </a:r>
            <a:r>
              <a:rPr lang="fr-FR" b="1" dirty="0" smtClean="0">
                <a:solidFill>
                  <a:srgbClr val="FF0000"/>
                </a:solidFill>
              </a:rPr>
              <a:t> = 0.4 </a:t>
            </a:r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m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6156176" y="4221088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smtClean="0">
                <a:solidFill>
                  <a:srgbClr val="FF0000"/>
                </a:solidFill>
              </a:rPr>
              <a:t>L</a:t>
            </a:r>
            <a:r>
              <a:rPr lang="fr-FR" b="1" dirty="0" smtClean="0">
                <a:solidFill>
                  <a:srgbClr val="FF0000"/>
                </a:solidFill>
              </a:rPr>
              <a:t> = 1 </a:t>
            </a:r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m</a:t>
            </a:r>
            <a:endParaRPr lang="fr-F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928670"/>
            <a:ext cx="8606190" cy="5500726"/>
          </a:xfrm>
        </p:spPr>
        <p:txBody>
          <a:bodyPr>
            <a:normAutofit/>
          </a:bodyPr>
          <a:lstStyle/>
          <a:p>
            <a:r>
              <a:rPr lang="fr-FR" sz="2400" dirty="0" err="1" smtClean="0"/>
              <a:t>Need</a:t>
            </a:r>
            <a:r>
              <a:rPr lang="fr-FR" sz="2400" dirty="0" smtClean="0"/>
              <a:t> </a:t>
            </a:r>
            <a:r>
              <a:rPr lang="fr-FR" sz="2400" dirty="0" err="1" smtClean="0"/>
              <a:t>very</a:t>
            </a:r>
            <a:r>
              <a:rPr lang="fr-FR" sz="2400" dirty="0" smtClean="0"/>
              <a:t> </a:t>
            </a:r>
            <a:r>
              <a:rPr lang="fr-FR" sz="2400" dirty="0" err="1" smtClean="0"/>
              <a:t>high</a:t>
            </a:r>
            <a:r>
              <a:rPr lang="fr-FR" sz="2400" dirty="0" smtClean="0"/>
              <a:t> segmentation</a:t>
            </a:r>
          </a:p>
          <a:p>
            <a:pPr lvl="1"/>
            <a:r>
              <a:rPr lang="fr-FR" sz="1600" dirty="0" err="1" smtClean="0"/>
              <a:t>Expect</a:t>
            </a:r>
            <a:r>
              <a:rPr lang="fr-FR" sz="1600" dirty="0" smtClean="0"/>
              <a:t> </a:t>
            </a:r>
            <a:r>
              <a:rPr lang="fr-FR" sz="1600" dirty="0" smtClean="0"/>
              <a:t>up to ~400 </a:t>
            </a:r>
            <a:r>
              <a:rPr lang="fr-FR" sz="1600" dirty="0" smtClean="0"/>
              <a:t>photons/</a:t>
            </a:r>
            <a:r>
              <a:rPr lang="fr-FR" sz="1600" dirty="0" err="1" smtClean="0"/>
              <a:t>rapidity</a:t>
            </a:r>
            <a:r>
              <a:rPr lang="fr-FR" sz="1600" dirty="0" smtClean="0"/>
              <a:t> unit</a:t>
            </a:r>
          </a:p>
          <a:p>
            <a:pPr lvl="1"/>
            <a:r>
              <a:rPr lang="fr-FR" sz="1600" dirty="0" err="1" smtClean="0"/>
              <a:t>Need</a:t>
            </a:r>
            <a:r>
              <a:rPr lang="fr-FR" sz="1600" dirty="0" smtClean="0"/>
              <a:t> to </a:t>
            </a:r>
            <a:r>
              <a:rPr lang="fr-FR" sz="1600" dirty="0" err="1" smtClean="0"/>
              <a:t>s</a:t>
            </a:r>
            <a:r>
              <a:rPr lang="fr-FR" sz="1600" dirty="0" err="1" smtClean="0"/>
              <a:t>eparate</a:t>
            </a:r>
            <a:r>
              <a:rPr lang="fr-FR" sz="1600" dirty="0" smtClean="0"/>
              <a:t> </a:t>
            </a:r>
            <a:r>
              <a:rPr lang="fr-FR" sz="1600" dirty="0" err="1" smtClean="0"/>
              <a:t>two</a:t>
            </a:r>
            <a:r>
              <a:rPr lang="fr-FR" sz="1600" dirty="0" smtClean="0"/>
              <a:t> </a:t>
            </a:r>
            <a:r>
              <a:rPr lang="fr-FR" sz="1600" dirty="0" err="1" smtClean="0"/>
              <a:t>electromagnetic</a:t>
            </a:r>
            <a:r>
              <a:rPr lang="fr-FR" sz="1600" dirty="0" smtClean="0"/>
              <a:t> </a:t>
            </a:r>
            <a:r>
              <a:rPr lang="fr-FR" sz="1600" dirty="0" err="1" smtClean="0"/>
              <a:t>showers</a:t>
            </a:r>
            <a:endParaRPr lang="fr-FR" sz="1600" dirty="0" smtClean="0"/>
          </a:p>
          <a:p>
            <a:pPr lvl="1"/>
            <a:r>
              <a:rPr lang="fr-FR" sz="1600" dirty="0" err="1" smtClean="0">
                <a:sym typeface="Wingdings" pitchFamily="2" charset="2"/>
              </a:rPr>
              <a:t>Need</a:t>
            </a:r>
            <a:r>
              <a:rPr lang="fr-FR" sz="1600" dirty="0" smtClean="0">
                <a:sym typeface="Wingdings" pitchFamily="2" charset="2"/>
              </a:rPr>
              <a:t> to </a:t>
            </a:r>
            <a:r>
              <a:rPr lang="fr-FR" sz="1600" dirty="0" err="1" smtClean="0">
                <a:sym typeface="Wingdings" pitchFamily="2" charset="2"/>
              </a:rPr>
              <a:t>i</a:t>
            </a:r>
            <a:r>
              <a:rPr lang="fr-FR" sz="1600" dirty="0" err="1" smtClean="0">
                <a:sym typeface="Wingdings" pitchFamily="2" charset="2"/>
              </a:rPr>
              <a:t>solate</a:t>
            </a:r>
            <a:r>
              <a:rPr lang="fr-FR" sz="1600" dirty="0" smtClean="0">
                <a:sym typeface="Wingdings" pitchFamily="2" charset="2"/>
              </a:rPr>
              <a:t> </a:t>
            </a:r>
            <a:r>
              <a:rPr lang="fr-FR" sz="1600" dirty="0" smtClean="0">
                <a:sym typeface="Wingdings" pitchFamily="2" charset="2"/>
              </a:rPr>
              <a:t>photons </a:t>
            </a:r>
            <a:r>
              <a:rPr lang="fr-FR" sz="1600" dirty="0" err="1" smtClean="0">
                <a:sym typeface="Wingdings" pitchFamily="2" charset="2"/>
              </a:rPr>
              <a:t>from</a:t>
            </a:r>
            <a:r>
              <a:rPr lang="fr-FR" sz="1600" dirty="0" smtClean="0">
                <a:sym typeface="Wingdings" pitchFamily="2" charset="2"/>
              </a:rPr>
              <a:t> </a:t>
            </a:r>
            <a:r>
              <a:rPr lang="fr-FR" sz="1600" dirty="0" smtClean="0">
                <a:latin typeface="Symbol" pitchFamily="18" charset="2"/>
                <a:sym typeface="Wingdings" pitchFamily="2" charset="2"/>
              </a:rPr>
              <a:t>p</a:t>
            </a:r>
            <a:r>
              <a:rPr lang="fr-FR" sz="1600" baseline="30000" dirty="0" smtClean="0">
                <a:sym typeface="Wingdings" pitchFamily="2" charset="2"/>
              </a:rPr>
              <a:t>+/-</a:t>
            </a:r>
            <a:r>
              <a:rPr lang="fr-FR" sz="1600" dirty="0" smtClean="0">
                <a:sym typeface="Wingdings" pitchFamily="2" charset="2"/>
              </a:rPr>
              <a:t> contamination</a:t>
            </a:r>
          </a:p>
          <a:p>
            <a:r>
              <a:rPr lang="fr-FR" sz="2000" dirty="0" smtClean="0">
                <a:sym typeface="Wingdings" pitchFamily="2" charset="2"/>
              </a:rPr>
              <a:t>W + Si </a:t>
            </a:r>
            <a:r>
              <a:rPr lang="fr-FR" sz="2000" dirty="0" err="1" smtClean="0">
                <a:sym typeface="Wingdings" pitchFamily="2" charset="2"/>
              </a:rPr>
              <a:t>calorimeter</a:t>
            </a:r>
            <a:r>
              <a:rPr lang="fr-FR" sz="2000" dirty="0" smtClean="0">
                <a:sym typeface="Wingdings" pitchFamily="2" charset="2"/>
              </a:rPr>
              <a:t> à la Calice</a:t>
            </a:r>
          </a:p>
          <a:p>
            <a:pPr lvl="1"/>
            <a:r>
              <a:rPr lang="fr-FR" sz="1600" dirty="0" smtClean="0"/>
              <a:t>30 </a:t>
            </a:r>
            <a:r>
              <a:rPr lang="fr-FR" sz="1600" dirty="0" err="1" smtClean="0"/>
              <a:t>layers</a:t>
            </a:r>
            <a:endParaRPr lang="fr-FR" sz="1600" dirty="0" smtClean="0"/>
          </a:p>
          <a:p>
            <a:pPr lvl="1"/>
            <a:r>
              <a:rPr lang="fr-FR" sz="1600" dirty="0" smtClean="0"/>
              <a:t>0.5 x 0.5 cm</a:t>
            </a:r>
            <a:r>
              <a:rPr lang="fr-FR" sz="1600" baseline="30000" dirty="0" smtClean="0"/>
              <a:t>2</a:t>
            </a:r>
            <a:r>
              <a:rPr lang="fr-FR" sz="1600" dirty="0" smtClean="0"/>
              <a:t> pads</a:t>
            </a:r>
          </a:p>
          <a:p>
            <a:pPr lvl="1"/>
            <a:r>
              <a:rPr lang="fr-FR" sz="1600" dirty="0" smtClean="0"/>
              <a:t>24 X</a:t>
            </a:r>
            <a:r>
              <a:rPr lang="fr-FR" sz="1600" baseline="-25000" dirty="0" smtClean="0"/>
              <a:t>0</a:t>
            </a:r>
            <a:r>
              <a:rPr lang="fr-FR" sz="1600" dirty="0" smtClean="0"/>
              <a:t> in 20 cm</a:t>
            </a:r>
          </a:p>
          <a:p>
            <a:pPr lvl="1"/>
            <a:r>
              <a:rPr lang="fr-FR" sz="1600" dirty="0" smtClean="0">
                <a:latin typeface="Symbol" pitchFamily="18" charset="2"/>
              </a:rPr>
              <a:t>D</a:t>
            </a:r>
            <a:r>
              <a:rPr lang="fr-FR" sz="1600" dirty="0" smtClean="0"/>
              <a:t>E/E ~ 20% / </a:t>
            </a:r>
            <a:r>
              <a:rPr lang="fr-FR" sz="1600" dirty="0" smtClean="0">
                <a:sym typeface="Symbol"/>
              </a:rPr>
              <a:t></a:t>
            </a:r>
            <a:r>
              <a:rPr lang="fr-FR" sz="1600" dirty="0" smtClean="0"/>
              <a:t>E</a:t>
            </a:r>
          </a:p>
          <a:p>
            <a:r>
              <a:rPr lang="fr-FR" sz="2000" dirty="0" smtClean="0">
                <a:sym typeface="Wingdings" pitchFamily="2" charset="2"/>
              </a:rPr>
              <a:t>W+Si : </a:t>
            </a:r>
            <a:r>
              <a:rPr lang="fr-FR" sz="2000" dirty="0" err="1" smtClean="0">
                <a:sym typeface="Wingdings" pitchFamily="2" charset="2"/>
              </a:rPr>
              <a:t>two</a:t>
            </a:r>
            <a:r>
              <a:rPr lang="fr-FR" sz="2000" dirty="0" smtClean="0">
                <a:sym typeface="Wingdings" pitchFamily="2" charset="2"/>
              </a:rPr>
              <a:t> relevant </a:t>
            </a:r>
            <a:r>
              <a:rPr lang="fr-FR" sz="2000" dirty="0" err="1" smtClean="0">
                <a:sym typeface="Wingdings" pitchFamily="2" charset="2"/>
              </a:rPr>
              <a:t>quantities</a:t>
            </a:r>
            <a:endParaRPr lang="fr-FR" sz="2000" dirty="0" smtClean="0">
              <a:sym typeface="Wingdings" pitchFamily="2" charset="2"/>
            </a:endParaRPr>
          </a:p>
          <a:p>
            <a:pPr lvl="1"/>
            <a:r>
              <a:rPr lang="fr-FR" sz="1600" dirty="0" smtClean="0">
                <a:sym typeface="Wingdings" pitchFamily="2" charset="2"/>
              </a:rPr>
              <a:t>Distance </a:t>
            </a:r>
            <a:r>
              <a:rPr lang="fr-FR" sz="1600" dirty="0" err="1" smtClean="0">
                <a:sym typeface="Wingdings" pitchFamily="2" charset="2"/>
              </a:rPr>
              <a:t>between</a:t>
            </a:r>
            <a:r>
              <a:rPr lang="fr-FR" sz="1600" dirty="0" smtClean="0">
                <a:sym typeface="Wingdings" pitchFamily="2" charset="2"/>
              </a:rPr>
              <a:t> 2 </a:t>
            </a:r>
            <a:r>
              <a:rPr lang="fr-FR" sz="1600" dirty="0" err="1" smtClean="0">
                <a:sym typeface="Wingdings" pitchFamily="2" charset="2"/>
              </a:rPr>
              <a:t>incoming</a:t>
            </a:r>
            <a:r>
              <a:rPr lang="fr-FR" sz="1600" dirty="0" smtClean="0">
                <a:sym typeface="Wingdings" pitchFamily="2" charset="2"/>
              </a:rPr>
              <a:t> </a:t>
            </a:r>
            <a:r>
              <a:rPr lang="fr-FR" sz="1600" dirty="0" err="1" smtClean="0">
                <a:sym typeface="Wingdings" pitchFamily="2" charset="2"/>
              </a:rPr>
              <a:t>particles</a:t>
            </a:r>
            <a:r>
              <a:rPr lang="fr-FR" sz="1600" dirty="0" smtClean="0">
                <a:sym typeface="Wingdings" pitchFamily="2" charset="2"/>
              </a:rPr>
              <a:t>: </a:t>
            </a:r>
            <a:r>
              <a:rPr lang="fr-FR" sz="1600" dirty="0" err="1" smtClean="0">
                <a:sym typeface="Wingdings" pitchFamily="2" charset="2"/>
              </a:rPr>
              <a:t>at</a:t>
            </a:r>
            <a:r>
              <a:rPr lang="fr-FR" sz="1600" dirty="0" smtClean="0">
                <a:sym typeface="Wingdings" pitchFamily="2" charset="2"/>
              </a:rPr>
              <a:t> least one free pad</a:t>
            </a:r>
          </a:p>
          <a:p>
            <a:pPr lvl="1"/>
            <a:endParaRPr lang="fr-FR" sz="1600" dirty="0" smtClean="0">
              <a:sym typeface="Wingdings" pitchFamily="2" charset="2"/>
            </a:endParaRPr>
          </a:p>
          <a:p>
            <a:pPr lvl="1"/>
            <a:r>
              <a:rPr lang="fr-FR" sz="1600" dirty="0" err="1" smtClean="0">
                <a:sym typeface="Wingdings" pitchFamily="2" charset="2"/>
              </a:rPr>
              <a:t>Moliere</a:t>
            </a:r>
            <a:r>
              <a:rPr lang="fr-FR" sz="1600" dirty="0" smtClean="0">
                <a:sym typeface="Wingdings" pitchFamily="2" charset="2"/>
              </a:rPr>
              <a:t> Radius </a:t>
            </a:r>
          </a:p>
          <a:p>
            <a:pPr lvl="1"/>
            <a:endParaRPr lang="fr-FR" sz="1400" dirty="0" smtClean="0">
              <a:sym typeface="Wingdings" pitchFamily="2" charset="2"/>
            </a:endParaRPr>
          </a:p>
          <a:p>
            <a:pPr>
              <a:buNone/>
            </a:pPr>
            <a:endParaRPr lang="fr-FR" dirty="0" smtClean="0">
              <a:sym typeface="Wingdings" pitchFamily="2" charset="2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CHIC @ SPS – </a:t>
            </a:r>
            <a:r>
              <a:rPr lang="fr-FR" dirty="0" err="1" smtClean="0"/>
              <a:t>Calorimetry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15</a:t>
            </a:fld>
            <a:endParaRPr lang="fr-BE" dirty="0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Fleuret - LLR</a:t>
            </a:r>
            <a:endParaRPr lang="fr-BE" dirty="0"/>
          </a:p>
        </p:txBody>
      </p:sp>
      <p:sp>
        <p:nvSpPr>
          <p:cNvPr id="58" name="Ellipse 57"/>
          <p:cNvSpPr/>
          <p:nvPr/>
        </p:nvSpPr>
        <p:spPr>
          <a:xfrm>
            <a:off x="1331640" y="5733256"/>
            <a:ext cx="2736304" cy="648072"/>
          </a:xfrm>
          <a:prstGeom prst="ellipse">
            <a:avLst/>
          </a:prstGeom>
          <a:solidFill>
            <a:srgbClr val="FFFFCC">
              <a:alpha val="2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ZoneTexte 65"/>
          <p:cNvSpPr txBox="1"/>
          <p:nvPr/>
        </p:nvSpPr>
        <p:spPr>
          <a:xfrm>
            <a:off x="1619672" y="5877272"/>
            <a:ext cx="2406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err="1" smtClean="0">
                <a:solidFill>
                  <a:srgbClr val="008000"/>
                </a:solidFill>
              </a:rPr>
              <a:t>Geometrical</a:t>
            </a:r>
            <a:r>
              <a:rPr lang="fr-FR" sz="1200" b="1" dirty="0" smtClean="0">
                <a:solidFill>
                  <a:srgbClr val="008000"/>
                </a:solidFill>
              </a:rPr>
              <a:t> condition: in </a:t>
            </a:r>
            <a:r>
              <a:rPr lang="fr-FR" sz="1200" b="1" dirty="0" err="1" smtClean="0">
                <a:solidFill>
                  <a:srgbClr val="008000"/>
                </a:solidFill>
              </a:rPr>
              <a:t>principle</a:t>
            </a:r>
            <a:endParaRPr lang="fr-FR" sz="1200" b="1" dirty="0" smtClean="0">
              <a:solidFill>
                <a:srgbClr val="008000"/>
              </a:solidFill>
            </a:endParaRPr>
          </a:p>
          <a:p>
            <a:pPr algn="ctr"/>
            <a:r>
              <a:rPr lang="fr-FR" sz="1200" b="1" dirty="0" smtClean="0">
                <a:solidFill>
                  <a:srgbClr val="008000"/>
                </a:solidFill>
                <a:latin typeface="Symbol" pitchFamily="18" charset="2"/>
              </a:rPr>
              <a:t>Dg</a:t>
            </a:r>
            <a:r>
              <a:rPr lang="fr-FR" sz="1200" b="1" dirty="0" smtClean="0">
                <a:solidFill>
                  <a:srgbClr val="008000"/>
                </a:solidFill>
              </a:rPr>
              <a:t> &gt; 2cm</a:t>
            </a:r>
            <a:endParaRPr lang="fr-FR" sz="1200" b="1" dirty="0">
              <a:solidFill>
                <a:srgbClr val="008000"/>
              </a:solidFill>
            </a:endParaRPr>
          </a:p>
        </p:txBody>
      </p:sp>
      <p:grpSp>
        <p:nvGrpSpPr>
          <p:cNvPr id="85" name="Groupe 84"/>
          <p:cNvGrpSpPr/>
          <p:nvPr/>
        </p:nvGrpSpPr>
        <p:grpSpPr>
          <a:xfrm>
            <a:off x="6122941" y="908720"/>
            <a:ext cx="2985563" cy="3168352"/>
            <a:chOff x="6122941" y="1124744"/>
            <a:chExt cx="2985563" cy="3168352"/>
          </a:xfrm>
        </p:grpSpPr>
        <p:pic>
          <p:nvPicPr>
            <p:cNvPr id="34" name="Picture 332" descr="detector"/>
            <p:cNvPicPr>
              <a:picLocks noChangeAspect="1" noChangeArrowheads="1"/>
            </p:cNvPicPr>
            <p:nvPr/>
          </p:nvPicPr>
          <p:blipFill>
            <a:blip r:embed="rId3" cstate="print"/>
            <a:srcRect r="14444"/>
            <a:stretch>
              <a:fillRect/>
            </a:stretch>
          </p:blipFill>
          <p:spPr bwMode="auto">
            <a:xfrm>
              <a:off x="6122941" y="1124744"/>
              <a:ext cx="2985563" cy="3168352"/>
            </a:xfrm>
            <a:prstGeom prst="rect">
              <a:avLst/>
            </a:prstGeom>
            <a:noFill/>
          </p:spPr>
        </p:pic>
        <p:cxnSp>
          <p:nvCxnSpPr>
            <p:cNvPr id="70" name="Connecteur droit 69"/>
            <p:cNvCxnSpPr/>
            <p:nvPr/>
          </p:nvCxnSpPr>
          <p:spPr>
            <a:xfrm>
              <a:off x="6727605" y="2356265"/>
              <a:ext cx="576064" cy="0"/>
            </a:xfrm>
            <a:prstGeom prst="line">
              <a:avLst/>
            </a:prstGeom>
            <a:ln w="38100">
              <a:solidFill>
                <a:srgbClr val="00B05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71"/>
            <p:cNvCxnSpPr/>
            <p:nvPr/>
          </p:nvCxnSpPr>
          <p:spPr>
            <a:xfrm>
              <a:off x="6796770" y="2649791"/>
              <a:ext cx="648072" cy="0"/>
            </a:xfrm>
            <a:prstGeom prst="line">
              <a:avLst/>
            </a:prstGeom>
            <a:ln w="38100">
              <a:solidFill>
                <a:srgbClr val="00B050"/>
              </a:solidFill>
              <a:bevel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cteur droit 86"/>
            <p:cNvCxnSpPr/>
            <p:nvPr/>
          </p:nvCxnSpPr>
          <p:spPr>
            <a:xfrm>
              <a:off x="6439005" y="2858541"/>
              <a:ext cx="648072" cy="0"/>
            </a:xfrm>
            <a:prstGeom prst="line">
              <a:avLst/>
            </a:prstGeom>
            <a:ln w="38100">
              <a:solidFill>
                <a:srgbClr val="FF0000"/>
              </a:solidFill>
              <a:bevel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cteur droit 88"/>
            <p:cNvCxnSpPr/>
            <p:nvPr/>
          </p:nvCxnSpPr>
          <p:spPr>
            <a:xfrm>
              <a:off x="6529157" y="3013088"/>
              <a:ext cx="648072" cy="0"/>
            </a:xfrm>
            <a:prstGeom prst="line">
              <a:avLst/>
            </a:prstGeom>
            <a:ln w="38100">
              <a:solidFill>
                <a:srgbClr val="FF0000"/>
              </a:solidFill>
              <a:bevel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e 36"/>
          <p:cNvGrpSpPr/>
          <p:nvPr/>
        </p:nvGrpSpPr>
        <p:grpSpPr>
          <a:xfrm>
            <a:off x="6228184" y="4005064"/>
            <a:ext cx="1008112" cy="648072"/>
            <a:chOff x="7164288" y="4941168"/>
            <a:chExt cx="1428246" cy="919941"/>
          </a:xfrm>
        </p:grpSpPr>
        <p:sp>
          <p:nvSpPr>
            <p:cNvPr id="60" name="Rectangle 59"/>
            <p:cNvSpPr/>
            <p:nvPr/>
          </p:nvSpPr>
          <p:spPr>
            <a:xfrm>
              <a:off x="7713742" y="5369796"/>
              <a:ext cx="214314" cy="2143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928056" y="5369796"/>
              <a:ext cx="214314" cy="2143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8142370" y="5369796"/>
              <a:ext cx="214314" cy="214314"/>
            </a:xfrm>
            <a:prstGeom prst="rect">
              <a:avLst/>
            </a:prstGeom>
            <a:solidFill>
              <a:srgbClr val="3399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7713742" y="5155482"/>
              <a:ext cx="214314" cy="214314"/>
            </a:xfrm>
            <a:prstGeom prst="rect">
              <a:avLst/>
            </a:prstGeom>
            <a:solidFill>
              <a:srgbClr val="3399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7928056" y="5155482"/>
              <a:ext cx="214314" cy="2143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8142370" y="5155482"/>
              <a:ext cx="214314" cy="2143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7285114" y="4941168"/>
              <a:ext cx="214314" cy="2143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7499428" y="4941168"/>
              <a:ext cx="214314" cy="2143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7285114" y="5155482"/>
              <a:ext cx="214314" cy="214314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7499428" y="5155482"/>
              <a:ext cx="214314" cy="2143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7285114" y="5369796"/>
              <a:ext cx="214314" cy="214314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7499428" y="5369796"/>
              <a:ext cx="214314" cy="2143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8142370" y="4941168"/>
              <a:ext cx="214314" cy="214314"/>
            </a:xfrm>
            <a:prstGeom prst="rect">
              <a:avLst/>
            </a:prstGeom>
            <a:solidFill>
              <a:srgbClr val="3399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7928056" y="4941168"/>
              <a:ext cx="214314" cy="2143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7713742" y="4941168"/>
              <a:ext cx="214314" cy="2143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81" name="Connecteur droit avec flèche 80"/>
            <p:cNvCxnSpPr/>
            <p:nvPr/>
          </p:nvCxnSpPr>
          <p:spPr>
            <a:xfrm rot="5400000">
              <a:off x="7070005" y="5369002"/>
              <a:ext cx="285752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cteur droit avec flèche 81"/>
            <p:cNvCxnSpPr/>
            <p:nvPr/>
          </p:nvCxnSpPr>
          <p:spPr>
            <a:xfrm>
              <a:off x="8426534" y="5048325"/>
              <a:ext cx="1588" cy="428628"/>
            </a:xfrm>
            <a:prstGeom prst="straightConnector1">
              <a:avLst/>
            </a:prstGeom>
            <a:ln w="28575">
              <a:solidFill>
                <a:srgbClr val="339933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ZoneTexte 82"/>
            <p:cNvSpPr txBox="1"/>
            <p:nvPr/>
          </p:nvSpPr>
          <p:spPr>
            <a:xfrm>
              <a:off x="7164288" y="5584110"/>
              <a:ext cx="4780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 err="1" smtClean="0">
                  <a:solidFill>
                    <a:srgbClr val="FF0000"/>
                  </a:solidFill>
                </a:rPr>
                <a:t>bad</a:t>
              </a:r>
              <a:endParaRPr lang="fr-FR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84" name="ZoneTexte 83"/>
            <p:cNvSpPr txBox="1"/>
            <p:nvPr/>
          </p:nvSpPr>
          <p:spPr>
            <a:xfrm>
              <a:off x="8021544" y="5584110"/>
              <a:ext cx="5709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 smtClean="0">
                  <a:solidFill>
                    <a:srgbClr val="339933"/>
                  </a:solidFill>
                </a:rPr>
                <a:t>good</a:t>
              </a:r>
              <a:endParaRPr lang="fr-FR" sz="1200" b="1" dirty="0">
                <a:solidFill>
                  <a:srgbClr val="339933"/>
                </a:solidFill>
              </a:endParaRPr>
            </a:p>
          </p:txBody>
        </p:sp>
      </p:grpSp>
      <p:graphicFrame>
        <p:nvGraphicFramePr>
          <p:cNvPr id="64515" name="Object 3"/>
          <p:cNvGraphicFramePr>
            <a:graphicFrameLocks noChangeAspect="1"/>
          </p:cNvGraphicFramePr>
          <p:nvPr/>
        </p:nvGraphicFramePr>
        <p:xfrm>
          <a:off x="2483768" y="4509120"/>
          <a:ext cx="5008643" cy="936104"/>
        </p:xfrm>
        <a:graphic>
          <a:graphicData uri="http://schemas.openxmlformats.org/presentationml/2006/ole">
            <p:oleObj spid="_x0000_s64515" name="Équation" r:id="rId4" imgW="4076640" imgH="888840" progId="Equation.3">
              <p:embed/>
            </p:oleObj>
          </a:graphicData>
        </a:graphic>
      </p:graphicFrame>
      <p:sp>
        <p:nvSpPr>
          <p:cNvPr id="88" name="Flèche droite 87"/>
          <p:cNvSpPr/>
          <p:nvPr/>
        </p:nvSpPr>
        <p:spPr>
          <a:xfrm>
            <a:off x="4283968" y="5949280"/>
            <a:ext cx="432048" cy="216024"/>
          </a:xfrm>
          <a:prstGeom prst="rightArrow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ZoneTexte 90"/>
          <p:cNvSpPr txBox="1"/>
          <p:nvPr/>
        </p:nvSpPr>
        <p:spPr>
          <a:xfrm>
            <a:off x="5004048" y="5733256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1200" b="1" dirty="0" smtClean="0">
                <a:solidFill>
                  <a:srgbClr val="008000"/>
                </a:solidFill>
              </a:rPr>
              <a:t> Set detector position </a:t>
            </a:r>
            <a:r>
              <a:rPr lang="fr-FR" sz="1200" b="1" dirty="0" err="1" smtClean="0">
                <a:solidFill>
                  <a:srgbClr val="008000"/>
                </a:solidFill>
              </a:rPr>
              <a:t>according</a:t>
            </a:r>
            <a:r>
              <a:rPr lang="fr-FR" sz="1200" b="1" dirty="0" smtClean="0">
                <a:solidFill>
                  <a:srgbClr val="008000"/>
                </a:solidFill>
              </a:rPr>
              <a:t> to </a:t>
            </a:r>
            <a:r>
              <a:rPr lang="fr-FR" sz="1200" b="1" dirty="0" err="1" smtClean="0">
                <a:solidFill>
                  <a:srgbClr val="008000"/>
                </a:solidFill>
              </a:rPr>
              <a:t>event</a:t>
            </a:r>
            <a:r>
              <a:rPr lang="fr-FR" sz="1200" b="1" dirty="0" smtClean="0">
                <a:solidFill>
                  <a:srgbClr val="008000"/>
                </a:solidFill>
              </a:rPr>
              <a:t> </a:t>
            </a:r>
            <a:r>
              <a:rPr lang="fr-FR" sz="1200" b="1" dirty="0" err="1" smtClean="0">
                <a:solidFill>
                  <a:srgbClr val="008000"/>
                </a:solidFill>
              </a:rPr>
              <a:t>multiplicity</a:t>
            </a:r>
            <a:r>
              <a:rPr lang="fr-FR" sz="1200" b="1" dirty="0" smtClean="0">
                <a:solidFill>
                  <a:srgbClr val="008000"/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fr-FR" sz="1600" b="1" dirty="0" smtClean="0">
                <a:solidFill>
                  <a:srgbClr val="008000"/>
                </a:solidFill>
              </a:rPr>
              <a:t> </a:t>
            </a:r>
            <a:r>
              <a:rPr lang="fr-FR" sz="1600" b="1" dirty="0" err="1" smtClean="0">
                <a:solidFill>
                  <a:srgbClr val="008000"/>
                </a:solidFill>
              </a:rPr>
              <a:t>at</a:t>
            </a:r>
            <a:r>
              <a:rPr lang="fr-FR" sz="1600" b="1" dirty="0" smtClean="0">
                <a:solidFill>
                  <a:srgbClr val="008000"/>
                </a:solidFill>
              </a:rPr>
              <a:t> CHIC: </a:t>
            </a:r>
            <a:r>
              <a:rPr lang="fr-FR" sz="1600" b="1" dirty="0" err="1" smtClean="0">
                <a:solidFill>
                  <a:srgbClr val="008000"/>
                </a:solidFill>
              </a:rPr>
              <a:t>z</a:t>
            </a:r>
            <a:r>
              <a:rPr lang="fr-FR" sz="1600" b="1" baseline="-25000" dirty="0" err="1" smtClean="0">
                <a:solidFill>
                  <a:srgbClr val="008000"/>
                </a:solidFill>
              </a:rPr>
              <a:t>calo</a:t>
            </a:r>
            <a:r>
              <a:rPr lang="fr-FR" sz="1600" b="1" dirty="0" smtClean="0">
                <a:solidFill>
                  <a:srgbClr val="008000"/>
                </a:solidFill>
              </a:rPr>
              <a:t> ~ 2m</a:t>
            </a:r>
            <a:endParaRPr lang="fr-FR" sz="16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CHIC @ SPS – </a:t>
            </a:r>
            <a:r>
              <a:rPr lang="fr-FR" dirty="0" err="1" smtClean="0"/>
              <a:t>Calorimetry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Full simulation </a:t>
            </a:r>
            <a:r>
              <a:rPr lang="fr-FR" dirty="0" err="1" smtClean="0"/>
              <a:t>performed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the Calice </a:t>
            </a:r>
            <a:r>
              <a:rPr lang="fr-FR" dirty="0" err="1" smtClean="0"/>
              <a:t>Ecal</a:t>
            </a:r>
            <a:r>
              <a:rPr lang="fr-FR" dirty="0" smtClean="0"/>
              <a:t> proto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Fleuret - LLR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16</a:t>
            </a:fld>
            <a:endParaRPr lang="fr-BE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l="51029" t="5625" r="1280" b="64106"/>
          <a:stretch>
            <a:fillRect/>
          </a:stretch>
        </p:blipFill>
        <p:spPr bwMode="auto">
          <a:xfrm>
            <a:off x="323528" y="1628800"/>
            <a:ext cx="4283968" cy="2168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1979712" y="2996952"/>
            <a:ext cx="1205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5050"/>
                </a:solidFill>
              </a:rPr>
              <a:t>&lt;E&gt;~3 </a:t>
            </a:r>
            <a:r>
              <a:rPr lang="fr-FR" b="1" dirty="0" err="1" smtClean="0">
                <a:solidFill>
                  <a:srgbClr val="FF5050"/>
                </a:solidFill>
              </a:rPr>
              <a:t>GeV</a:t>
            </a:r>
            <a:endParaRPr lang="fr-FR" b="1" dirty="0">
              <a:solidFill>
                <a:srgbClr val="FF5050"/>
              </a:solidFill>
            </a:endParaRP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556792"/>
            <a:ext cx="3024336" cy="2393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5724128" y="3429000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Pb+Pb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4005064"/>
            <a:ext cx="296015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oneTexte 10"/>
          <p:cNvSpPr txBox="1"/>
          <p:nvPr/>
        </p:nvSpPr>
        <p:spPr>
          <a:xfrm>
            <a:off x="107504" y="4797152"/>
            <a:ext cx="37035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3 photons </a:t>
            </a:r>
            <a:r>
              <a:rPr lang="fr-FR" dirty="0" err="1" smtClean="0"/>
              <a:t>with</a:t>
            </a:r>
            <a:r>
              <a:rPr lang="fr-FR" dirty="0" smtClean="0"/>
              <a:t> E~2 </a:t>
            </a:r>
            <a:r>
              <a:rPr lang="fr-FR" dirty="0" err="1" smtClean="0"/>
              <a:t>GeV</a:t>
            </a:r>
            <a:endParaRPr lang="fr-FR" dirty="0" smtClean="0"/>
          </a:p>
          <a:p>
            <a:r>
              <a:rPr lang="fr-FR" dirty="0" smtClean="0"/>
              <a:t>distance </a:t>
            </a:r>
            <a:r>
              <a:rPr lang="fr-FR" dirty="0" err="1" smtClean="0"/>
              <a:t>between</a:t>
            </a:r>
            <a:r>
              <a:rPr lang="fr-FR" dirty="0" smtClean="0"/>
              <a:t> </a:t>
            </a:r>
            <a:r>
              <a:rPr lang="fr-FR" dirty="0" err="1" smtClean="0"/>
              <a:t>each</a:t>
            </a:r>
            <a:r>
              <a:rPr lang="fr-FR" dirty="0" smtClean="0"/>
              <a:t> photon~ 2 cm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179512" y="6093296"/>
            <a:ext cx="33391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(full </a:t>
            </a:r>
            <a:r>
              <a:rPr lang="fr-FR" sz="1400" dirty="0" err="1" smtClean="0"/>
              <a:t>simu</a:t>
            </a:r>
            <a:r>
              <a:rPr lang="fr-FR" sz="1400" dirty="0" smtClean="0"/>
              <a:t> made by D. Jeans -  Calice </a:t>
            </a:r>
            <a:r>
              <a:rPr lang="fr-FR" sz="1400" dirty="0" err="1" smtClean="0"/>
              <a:t>collab</a:t>
            </a:r>
            <a:r>
              <a:rPr lang="fr-FR" sz="1400" dirty="0" smtClean="0"/>
              <a:t>.)</a:t>
            </a:r>
            <a:endParaRPr lang="fr-FR" sz="1400" dirty="0"/>
          </a:p>
        </p:txBody>
      </p:sp>
      <p:sp>
        <p:nvSpPr>
          <p:cNvPr id="13" name="ZoneTexte 12"/>
          <p:cNvSpPr txBox="1"/>
          <p:nvPr/>
        </p:nvSpPr>
        <p:spPr>
          <a:xfrm>
            <a:off x="7261753" y="4869160"/>
            <a:ext cx="188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0.5 x 0.5 cm² pads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/>
          <p:cNvSpPr/>
          <p:nvPr/>
        </p:nvSpPr>
        <p:spPr>
          <a:xfrm>
            <a:off x="4572000" y="5445224"/>
            <a:ext cx="2808312" cy="9361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Rectangle 68"/>
          <p:cNvSpPr/>
          <p:nvPr/>
        </p:nvSpPr>
        <p:spPr>
          <a:xfrm>
            <a:off x="72008" y="4437112"/>
            <a:ext cx="4572000" cy="19442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8" name="Rectangle 67"/>
          <p:cNvSpPr/>
          <p:nvPr/>
        </p:nvSpPr>
        <p:spPr>
          <a:xfrm>
            <a:off x="6516216" y="3195638"/>
            <a:ext cx="2448272" cy="17947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" name="Groupe 63"/>
          <p:cNvGrpSpPr/>
          <p:nvPr/>
        </p:nvGrpSpPr>
        <p:grpSpPr>
          <a:xfrm>
            <a:off x="4758340" y="3140968"/>
            <a:ext cx="4278156" cy="2040324"/>
            <a:chOff x="4644008" y="3140968"/>
            <a:chExt cx="4278156" cy="2040324"/>
          </a:xfrm>
        </p:grpSpPr>
        <p:pic>
          <p:nvPicPr>
            <p:cNvPr id="121860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1563" t="68872" r="68995" b="1563"/>
            <a:stretch>
              <a:fillRect/>
            </a:stretch>
          </p:blipFill>
          <p:spPr bwMode="auto">
            <a:xfrm rot="5400000">
              <a:off x="4719948" y="3187559"/>
              <a:ext cx="1894028" cy="1901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2" name="Connecteur droit 41"/>
            <p:cNvCxnSpPr/>
            <p:nvPr/>
          </p:nvCxnSpPr>
          <p:spPr>
            <a:xfrm rot="5400000">
              <a:off x="5976156" y="4163598"/>
              <a:ext cx="1512168" cy="0"/>
            </a:xfrm>
            <a:prstGeom prst="line">
              <a:avLst/>
            </a:prstGeom>
            <a:ln w="19050">
              <a:solidFill>
                <a:srgbClr val="66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/>
            <p:cNvCxnSpPr/>
            <p:nvPr/>
          </p:nvCxnSpPr>
          <p:spPr>
            <a:xfrm rot="5400000">
              <a:off x="6128556" y="4163598"/>
              <a:ext cx="1512168" cy="0"/>
            </a:xfrm>
            <a:prstGeom prst="line">
              <a:avLst/>
            </a:prstGeom>
            <a:ln w="19050">
              <a:solidFill>
                <a:srgbClr val="66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/>
            <p:cNvCxnSpPr/>
            <p:nvPr/>
          </p:nvCxnSpPr>
          <p:spPr>
            <a:xfrm rot="5400000">
              <a:off x="6280956" y="4163598"/>
              <a:ext cx="1512168" cy="0"/>
            </a:xfrm>
            <a:prstGeom prst="line">
              <a:avLst/>
            </a:prstGeom>
            <a:ln w="19050">
              <a:solidFill>
                <a:srgbClr val="66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/>
            <p:cNvCxnSpPr/>
            <p:nvPr/>
          </p:nvCxnSpPr>
          <p:spPr>
            <a:xfrm rot="5400000">
              <a:off x="6433356" y="4163598"/>
              <a:ext cx="1512168" cy="0"/>
            </a:xfrm>
            <a:prstGeom prst="line">
              <a:avLst/>
            </a:prstGeom>
            <a:ln w="19050">
              <a:solidFill>
                <a:srgbClr val="66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/>
            <p:cNvCxnSpPr/>
            <p:nvPr/>
          </p:nvCxnSpPr>
          <p:spPr>
            <a:xfrm rot="5400000">
              <a:off x="7632339" y="4163598"/>
              <a:ext cx="1512168" cy="0"/>
            </a:xfrm>
            <a:prstGeom prst="line">
              <a:avLst/>
            </a:prstGeom>
            <a:ln w="19050">
              <a:solidFill>
                <a:srgbClr val="66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/>
            <p:cNvCxnSpPr/>
            <p:nvPr/>
          </p:nvCxnSpPr>
          <p:spPr>
            <a:xfrm rot="5400000">
              <a:off x="6738156" y="4163598"/>
              <a:ext cx="1512168" cy="0"/>
            </a:xfrm>
            <a:prstGeom prst="line">
              <a:avLst/>
            </a:prstGeom>
            <a:ln w="19050">
              <a:solidFill>
                <a:srgbClr val="66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50"/>
            <p:cNvCxnSpPr/>
            <p:nvPr/>
          </p:nvCxnSpPr>
          <p:spPr>
            <a:xfrm rot="5400000">
              <a:off x="7344307" y="4163598"/>
              <a:ext cx="1512168" cy="0"/>
            </a:xfrm>
            <a:prstGeom prst="line">
              <a:avLst/>
            </a:prstGeom>
            <a:ln w="19050">
              <a:solidFill>
                <a:srgbClr val="66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51"/>
            <p:cNvCxnSpPr/>
            <p:nvPr/>
          </p:nvCxnSpPr>
          <p:spPr>
            <a:xfrm rot="5400000">
              <a:off x="7042956" y="4163598"/>
              <a:ext cx="1512168" cy="0"/>
            </a:xfrm>
            <a:prstGeom prst="line">
              <a:avLst/>
            </a:prstGeom>
            <a:ln w="19050">
              <a:solidFill>
                <a:srgbClr val="66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avec flèche 54"/>
            <p:cNvCxnSpPr/>
            <p:nvPr/>
          </p:nvCxnSpPr>
          <p:spPr>
            <a:xfrm>
              <a:off x="4716016" y="4126006"/>
              <a:ext cx="388843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ZoneTexte 56"/>
            <p:cNvSpPr txBox="1"/>
            <p:nvPr/>
          </p:nvSpPr>
          <p:spPr>
            <a:xfrm>
              <a:off x="8604448" y="3911570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4A7EBB"/>
                  </a:solidFill>
                  <a:latin typeface="Symbol" pitchFamily="18" charset="2"/>
                </a:rPr>
                <a:t>m</a:t>
              </a:r>
              <a:endParaRPr lang="fr-FR" b="1" dirty="0">
                <a:solidFill>
                  <a:srgbClr val="4A7EBB"/>
                </a:solidFill>
                <a:latin typeface="Symbol" pitchFamily="18" charset="2"/>
              </a:endParaRPr>
            </a:p>
          </p:txBody>
        </p:sp>
        <p:sp>
          <p:nvSpPr>
            <p:cNvPr id="58" name="ZoneTexte 57"/>
            <p:cNvSpPr txBox="1"/>
            <p:nvPr/>
          </p:nvSpPr>
          <p:spPr>
            <a:xfrm>
              <a:off x="5652120" y="4343618"/>
              <a:ext cx="4267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  <a:latin typeface="Symbol" pitchFamily="18" charset="2"/>
                </a:rPr>
                <a:t>p</a:t>
              </a:r>
              <a:r>
                <a:rPr lang="fr-FR" b="1" dirty="0" smtClean="0">
                  <a:solidFill>
                    <a:srgbClr val="FF0000"/>
                  </a:solidFill>
                </a:rPr>
                <a:t>+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  <p:sp>
          <p:nvSpPr>
            <p:cNvPr id="60" name="ZoneTexte 59"/>
            <p:cNvSpPr txBox="1"/>
            <p:nvPr/>
          </p:nvSpPr>
          <p:spPr>
            <a:xfrm>
              <a:off x="5319342" y="3140968"/>
              <a:ext cx="6928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err="1" smtClean="0"/>
                <a:t>DHCal</a:t>
              </a:r>
              <a:endParaRPr lang="fr-FR" sz="1600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644008" y="4919682"/>
              <a:ext cx="3816424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100" dirty="0" smtClean="0"/>
                <a:t>http://newsline.linearcollider.org/archive/2010/20101104.html</a:t>
              </a:r>
              <a:endParaRPr lang="fr-FR" sz="1100" dirty="0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CHIC @ SPS – Absorber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000" dirty="0" smtClean="0"/>
              <a:t>Absorber type</a:t>
            </a:r>
            <a:endParaRPr lang="fr-FR" sz="1800" dirty="0" smtClean="0">
              <a:sym typeface="Wingdings" pitchFamily="2" charset="2"/>
            </a:endParaRPr>
          </a:p>
          <a:p>
            <a:pPr lvl="1"/>
            <a:endParaRPr lang="fr-FR" sz="1800" dirty="0" smtClean="0">
              <a:sym typeface="Wingdings" pitchFamily="2" charset="2"/>
            </a:endParaRPr>
          </a:p>
          <a:p>
            <a:pPr lvl="1"/>
            <a:endParaRPr lang="fr-FR" sz="1800" dirty="0" smtClean="0">
              <a:sym typeface="Wingdings" pitchFamily="2" charset="2"/>
            </a:endParaRPr>
          </a:p>
          <a:p>
            <a:pPr lvl="1"/>
            <a:endParaRPr lang="fr-FR" sz="1800" dirty="0" smtClean="0">
              <a:sym typeface="Wingdings" pitchFamily="2" charset="2"/>
            </a:endParaRPr>
          </a:p>
          <a:p>
            <a:pPr lvl="1"/>
            <a:endParaRPr lang="fr-FR" sz="1800" dirty="0" smtClean="0">
              <a:sym typeface="Wingdings" pitchFamily="2" charset="2"/>
            </a:endParaRPr>
          </a:p>
          <a:p>
            <a:pPr lvl="1"/>
            <a:endParaRPr lang="fr-FR" sz="1800" dirty="0" smtClean="0">
              <a:sym typeface="Wingdings" pitchFamily="2" charset="2"/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Fleuret - LLR</a:t>
            </a: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17</a:t>
            </a:fld>
            <a:endParaRPr lang="fr-BE"/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4294967295"/>
          </p:nvPr>
        </p:nvSpPr>
        <p:spPr>
          <a:xfrm>
            <a:off x="0" y="1412875"/>
            <a:ext cx="5329238" cy="1728788"/>
          </a:xfrm>
        </p:spPr>
        <p:txBody>
          <a:bodyPr>
            <a:normAutofit fontScale="77500" lnSpcReduction="20000"/>
          </a:bodyPr>
          <a:lstStyle/>
          <a:p>
            <a:pPr marL="342900" lvl="1" indent="-342900">
              <a:buNone/>
            </a:pPr>
            <a:r>
              <a:rPr lang="fr-FR" sz="1700" b="1" dirty="0" smtClean="0">
                <a:solidFill>
                  <a:srgbClr val="FF0000"/>
                </a:solidFill>
                <a:sym typeface="Wingdings" pitchFamily="2" charset="2"/>
              </a:rPr>
              <a:t>NA50/NA60 : </a:t>
            </a:r>
            <a:r>
              <a:rPr lang="fr-FR" sz="1700" dirty="0" err="1" smtClean="0">
                <a:solidFill>
                  <a:srgbClr val="FF0000"/>
                </a:solidFill>
                <a:sym typeface="Wingdings" pitchFamily="2" charset="2"/>
              </a:rPr>
              <a:t>measure</a:t>
            </a:r>
            <a:r>
              <a:rPr lang="fr-FR" sz="1700" dirty="0" smtClean="0">
                <a:solidFill>
                  <a:srgbClr val="FF0000"/>
                </a:solidFill>
                <a:sym typeface="Wingdings" pitchFamily="2" charset="2"/>
              </a:rPr>
              <a:t> muon </a:t>
            </a:r>
            <a:r>
              <a:rPr lang="fr-FR" sz="1700" dirty="0" err="1" smtClean="0">
                <a:solidFill>
                  <a:srgbClr val="FF0000"/>
                </a:solidFill>
                <a:sym typeface="Wingdings" pitchFamily="2" charset="2"/>
              </a:rPr>
              <a:t>momentum</a:t>
            </a:r>
            <a:r>
              <a:rPr lang="fr-FR" sz="1700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1700" b="1" dirty="0" err="1" smtClean="0">
                <a:solidFill>
                  <a:srgbClr val="FF0000"/>
                </a:solidFill>
                <a:sym typeface="Wingdings" pitchFamily="2" charset="2"/>
              </a:rPr>
              <a:t>after</a:t>
            </a:r>
            <a:r>
              <a:rPr lang="fr-FR" sz="1700" dirty="0" smtClean="0">
                <a:solidFill>
                  <a:srgbClr val="FF0000"/>
                </a:solidFill>
                <a:sym typeface="Wingdings" pitchFamily="2" charset="2"/>
              </a:rPr>
              <a:t> the absorber </a:t>
            </a:r>
          </a:p>
          <a:p>
            <a:pPr marL="342900" lvl="1" indent="-342900">
              <a:buNone/>
            </a:pPr>
            <a:r>
              <a:rPr lang="fr-FR" sz="1700" b="1" dirty="0" smtClean="0">
                <a:solidFill>
                  <a:srgbClr val="FF0000"/>
                </a:solidFill>
                <a:sym typeface="Wingdings" pitchFamily="2" charset="2"/>
              </a:rPr>
              <a:t>                          must </a:t>
            </a:r>
            <a:r>
              <a:rPr lang="fr-FR" sz="1700" b="1" dirty="0" err="1" smtClean="0">
                <a:solidFill>
                  <a:srgbClr val="FF0000"/>
                </a:solidFill>
                <a:sym typeface="Wingdings" pitchFamily="2" charset="2"/>
              </a:rPr>
              <a:t>minimize</a:t>
            </a:r>
            <a:r>
              <a:rPr lang="fr-FR" sz="1700" b="1" dirty="0" smtClean="0">
                <a:solidFill>
                  <a:srgbClr val="FF0000"/>
                </a:solidFill>
                <a:sym typeface="Wingdings" pitchFamily="2" charset="2"/>
              </a:rPr>
              <a:t> multiple </a:t>
            </a:r>
            <a:r>
              <a:rPr lang="fr-FR" sz="1700" b="1" dirty="0" err="1" smtClean="0">
                <a:solidFill>
                  <a:srgbClr val="FF0000"/>
                </a:solidFill>
                <a:sym typeface="Wingdings" pitchFamily="2" charset="2"/>
              </a:rPr>
              <a:t>scattering</a:t>
            </a:r>
            <a:endParaRPr lang="fr-FR" sz="1700" b="1" dirty="0" smtClean="0">
              <a:solidFill>
                <a:srgbClr val="FF0000"/>
              </a:solidFill>
              <a:sym typeface="Wingdings" pitchFamily="2" charset="2"/>
            </a:endParaRPr>
          </a:p>
          <a:p>
            <a:pPr lvl="1"/>
            <a:r>
              <a:rPr lang="fr-FR" sz="1600" dirty="0" smtClean="0">
                <a:sym typeface="Wingdings" pitchFamily="2" charset="2"/>
              </a:rPr>
              <a:t>Must use </a:t>
            </a:r>
            <a:r>
              <a:rPr lang="fr-FR" sz="1600" dirty="0" err="1" smtClean="0">
                <a:sym typeface="Wingdings" pitchFamily="2" charset="2"/>
              </a:rPr>
              <a:t>low</a:t>
            </a:r>
            <a:r>
              <a:rPr lang="fr-FR" sz="1600" dirty="0" smtClean="0">
                <a:sym typeface="Wingdings" pitchFamily="2" charset="2"/>
              </a:rPr>
              <a:t> Z </a:t>
            </a:r>
            <a:r>
              <a:rPr lang="fr-FR" sz="1600" dirty="0" err="1" smtClean="0">
                <a:sym typeface="Wingdings" pitchFamily="2" charset="2"/>
              </a:rPr>
              <a:t>material</a:t>
            </a:r>
            <a:r>
              <a:rPr lang="fr-FR" sz="1600" dirty="0" smtClean="0">
                <a:sym typeface="Wingdings" pitchFamily="2" charset="2"/>
              </a:rPr>
              <a:t>: best = </a:t>
            </a:r>
            <a:r>
              <a:rPr lang="fr-FR" sz="1600" dirty="0" err="1" smtClean="0">
                <a:sym typeface="Wingdings" pitchFamily="2" charset="2"/>
              </a:rPr>
              <a:t>BeO</a:t>
            </a:r>
            <a:r>
              <a:rPr lang="fr-FR" sz="1600" dirty="0" smtClean="0">
                <a:sym typeface="Wingdings" pitchFamily="2" charset="2"/>
              </a:rPr>
              <a:t> (but </a:t>
            </a:r>
            <a:r>
              <a:rPr lang="fr-FR" sz="1600" dirty="0" err="1" smtClean="0">
                <a:sym typeface="Wingdings" pitchFamily="2" charset="2"/>
              </a:rPr>
              <a:t>expensive</a:t>
            </a:r>
            <a:r>
              <a:rPr lang="fr-FR" sz="1600" dirty="0" smtClean="0">
                <a:sym typeface="Wingdings" pitchFamily="2" charset="2"/>
              </a:rPr>
              <a:t>)</a:t>
            </a:r>
          </a:p>
          <a:p>
            <a:pPr lvl="1"/>
            <a:r>
              <a:rPr lang="fr-FR" sz="1600" b="1" dirty="0" smtClean="0">
                <a:solidFill>
                  <a:srgbClr val="1F497D"/>
                </a:solidFill>
                <a:sym typeface="Wingdings" pitchFamily="2" charset="2"/>
              </a:rPr>
              <a:t>NA50 : 0.6 m </a:t>
            </a:r>
            <a:r>
              <a:rPr lang="fr-FR" sz="1600" b="1" dirty="0" err="1" smtClean="0">
                <a:solidFill>
                  <a:srgbClr val="1F497D"/>
                </a:solidFill>
                <a:sym typeface="Wingdings" pitchFamily="2" charset="2"/>
              </a:rPr>
              <a:t>BeO</a:t>
            </a:r>
            <a:r>
              <a:rPr lang="fr-FR" sz="1600" b="1" dirty="0" smtClean="0">
                <a:solidFill>
                  <a:srgbClr val="1F497D"/>
                </a:solidFill>
                <a:sym typeface="Wingdings" pitchFamily="2" charset="2"/>
              </a:rPr>
              <a:t> + 4 m C + 0.6 m Fe = 5.2 m</a:t>
            </a:r>
          </a:p>
          <a:p>
            <a:pPr lvl="1"/>
            <a:endParaRPr lang="fr-FR" sz="17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fr-FR" sz="1700" b="1" dirty="0" smtClean="0">
                <a:solidFill>
                  <a:srgbClr val="FF0000"/>
                </a:solidFill>
              </a:rPr>
              <a:t>CHIC : </a:t>
            </a:r>
            <a:r>
              <a:rPr lang="fr-FR" sz="1700" b="0" dirty="0" err="1" smtClean="0">
                <a:solidFill>
                  <a:srgbClr val="FF0000"/>
                </a:solidFill>
              </a:rPr>
              <a:t>measure</a:t>
            </a:r>
            <a:r>
              <a:rPr lang="fr-FR" sz="1700" b="0" dirty="0" smtClean="0">
                <a:solidFill>
                  <a:srgbClr val="FF0000"/>
                </a:solidFill>
              </a:rPr>
              <a:t> muon </a:t>
            </a:r>
            <a:r>
              <a:rPr lang="fr-FR" sz="1700" b="0" dirty="0" err="1" smtClean="0">
                <a:solidFill>
                  <a:srgbClr val="FF0000"/>
                </a:solidFill>
              </a:rPr>
              <a:t>momentum</a:t>
            </a:r>
            <a:r>
              <a:rPr lang="fr-FR" sz="1700" b="0" dirty="0" smtClean="0">
                <a:solidFill>
                  <a:srgbClr val="FF0000"/>
                </a:solidFill>
              </a:rPr>
              <a:t> </a:t>
            </a:r>
            <a:r>
              <a:rPr lang="fr-FR" sz="1700" dirty="0" err="1" smtClean="0">
                <a:solidFill>
                  <a:srgbClr val="FF0000"/>
                </a:solidFill>
              </a:rPr>
              <a:t>before</a:t>
            </a:r>
            <a:r>
              <a:rPr lang="fr-FR" sz="1700" b="0" dirty="0" smtClean="0">
                <a:solidFill>
                  <a:srgbClr val="FF0000"/>
                </a:solidFill>
              </a:rPr>
              <a:t> the absorber</a:t>
            </a:r>
          </a:p>
          <a:p>
            <a:pPr>
              <a:buNone/>
            </a:pPr>
            <a:r>
              <a:rPr lang="fr-FR" sz="1700" b="0" dirty="0" smtClean="0"/>
              <a:t>            </a:t>
            </a:r>
            <a:r>
              <a:rPr lang="fr-FR" sz="1700" b="0" dirty="0" smtClean="0">
                <a:sym typeface="Wingdings" pitchFamily="2" charset="2"/>
              </a:rPr>
              <a:t> </a:t>
            </a:r>
            <a:r>
              <a:rPr lang="fr-FR" sz="1700" b="0" dirty="0" err="1" smtClean="0">
                <a:sym typeface="Wingdings" pitchFamily="2" charset="2"/>
              </a:rPr>
              <a:t>minimization</a:t>
            </a:r>
            <a:r>
              <a:rPr lang="fr-FR" sz="1700" b="0" dirty="0" smtClean="0">
                <a:sym typeface="Wingdings" pitchFamily="2" charset="2"/>
              </a:rPr>
              <a:t> of multiple </a:t>
            </a:r>
            <a:r>
              <a:rPr lang="fr-FR" sz="1700" b="0" dirty="0" err="1" smtClean="0">
                <a:sym typeface="Wingdings" pitchFamily="2" charset="2"/>
              </a:rPr>
              <a:t>scattering</a:t>
            </a:r>
            <a:r>
              <a:rPr lang="fr-FR" sz="1700" b="0" dirty="0" smtClean="0">
                <a:sym typeface="Wingdings" pitchFamily="2" charset="2"/>
              </a:rPr>
              <a:t> not crucial</a:t>
            </a:r>
            <a:endParaRPr lang="fr-FR" sz="1700" b="0" dirty="0" smtClean="0"/>
          </a:p>
          <a:p>
            <a:pPr>
              <a:buNone/>
            </a:pPr>
            <a:r>
              <a:rPr lang="fr-FR" sz="1700" b="1" dirty="0" smtClean="0">
                <a:solidFill>
                  <a:srgbClr val="FF0000"/>
                </a:solidFill>
              </a:rPr>
              <a:t>            </a:t>
            </a:r>
            <a:r>
              <a:rPr lang="fr-FR" sz="1700" b="1" dirty="0" smtClean="0">
                <a:solidFill>
                  <a:srgbClr val="FF0000"/>
                </a:solidFill>
                <a:sym typeface="Wingdings" pitchFamily="2" charset="2"/>
              </a:rPr>
              <a:t> </a:t>
            </a:r>
            <a:r>
              <a:rPr lang="fr-FR" sz="1700" b="1" dirty="0" err="1" smtClean="0">
                <a:solidFill>
                  <a:srgbClr val="FF0000"/>
                </a:solidFill>
                <a:sym typeface="Wingdings" pitchFamily="2" charset="2"/>
              </a:rPr>
              <a:t>can</a:t>
            </a:r>
            <a:r>
              <a:rPr lang="fr-FR" sz="1700" b="1" dirty="0" smtClean="0">
                <a:solidFill>
                  <a:srgbClr val="FF0000"/>
                </a:solidFill>
                <a:sym typeface="Wingdings" pitchFamily="2" charset="2"/>
              </a:rPr>
              <a:t> use Fe </a:t>
            </a:r>
            <a:r>
              <a:rPr lang="fr-FR" sz="1700" b="1" dirty="0" err="1" smtClean="0">
                <a:solidFill>
                  <a:srgbClr val="FF0000"/>
                </a:solidFill>
                <a:sym typeface="Wingdings" pitchFamily="2" charset="2"/>
              </a:rPr>
              <a:t>material</a:t>
            </a:r>
            <a:r>
              <a:rPr lang="fr-FR" sz="17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1700" b="1" dirty="0" smtClean="0">
                <a:solidFill>
                  <a:srgbClr val="FF0000"/>
                </a:solidFill>
              </a:rPr>
              <a:t>To </a:t>
            </a:r>
            <a:r>
              <a:rPr lang="fr-FR" sz="1700" b="1" dirty="0" err="1" smtClean="0">
                <a:solidFill>
                  <a:srgbClr val="FF0000"/>
                </a:solidFill>
              </a:rPr>
              <a:t>absorb</a:t>
            </a:r>
            <a:r>
              <a:rPr lang="fr-FR" sz="1700" b="1" dirty="0" smtClean="0">
                <a:solidFill>
                  <a:srgbClr val="FF0000"/>
                </a:solidFill>
              </a:rPr>
              <a:t> </a:t>
            </a:r>
            <a:r>
              <a:rPr lang="fr-FR" sz="1700" b="1" dirty="0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fr-FR" sz="1700" b="1" baseline="30000" dirty="0" smtClean="0">
                <a:solidFill>
                  <a:srgbClr val="FF0000"/>
                </a:solidFill>
              </a:rPr>
              <a:t>+/-</a:t>
            </a: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 cstate="print"/>
          <a:srcRect l="975" t="17923" r="52816" b="25843"/>
          <a:stretch>
            <a:fillRect/>
          </a:stretch>
        </p:blipFill>
        <p:spPr bwMode="auto">
          <a:xfrm>
            <a:off x="6099532" y="980728"/>
            <a:ext cx="2720939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" name="Connecteur droit avec flèche 30"/>
          <p:cNvCxnSpPr/>
          <p:nvPr/>
        </p:nvCxnSpPr>
        <p:spPr>
          <a:xfrm flipV="1">
            <a:off x="4283968" y="2062436"/>
            <a:ext cx="1944216" cy="7042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ZoneTexte 58"/>
          <p:cNvSpPr txBox="1"/>
          <p:nvPr/>
        </p:nvSpPr>
        <p:spPr>
          <a:xfrm>
            <a:off x="1979712" y="3194392"/>
            <a:ext cx="2880320" cy="738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FR" sz="1400" dirty="0" err="1" smtClean="0">
                <a:solidFill>
                  <a:srgbClr val="3333FF"/>
                </a:solidFill>
                <a:sym typeface="Wingdings" pitchFamily="2" charset="2"/>
              </a:rPr>
              <a:t>Need</a:t>
            </a:r>
            <a:r>
              <a:rPr lang="fr-FR" sz="1400" dirty="0" smtClean="0">
                <a:solidFill>
                  <a:srgbClr val="3333FF"/>
                </a:solidFill>
                <a:sym typeface="Wingdings" pitchFamily="2" charset="2"/>
              </a:rPr>
              <a:t> to </a:t>
            </a:r>
            <a:r>
              <a:rPr lang="fr-FR" sz="1400" b="1" dirty="0" smtClean="0">
                <a:solidFill>
                  <a:srgbClr val="3333FF"/>
                </a:solidFill>
                <a:sym typeface="Wingdings" pitchFamily="2" charset="2"/>
              </a:rPr>
              <a:t>match muon </a:t>
            </a:r>
            <a:r>
              <a:rPr lang="fr-FR" sz="1400" b="1" dirty="0" err="1" smtClean="0">
                <a:solidFill>
                  <a:srgbClr val="3333FF"/>
                </a:solidFill>
                <a:sym typeface="Wingdings" pitchFamily="2" charset="2"/>
              </a:rPr>
              <a:t>track</a:t>
            </a:r>
            <a:r>
              <a:rPr lang="fr-FR" sz="1400" b="1" dirty="0" smtClean="0">
                <a:solidFill>
                  <a:srgbClr val="3333FF"/>
                </a:solidFill>
                <a:sym typeface="Wingdings" pitchFamily="2" charset="2"/>
              </a:rPr>
              <a:t> position </a:t>
            </a:r>
            <a:r>
              <a:rPr lang="fr-FR" sz="1400" dirty="0" err="1" smtClean="0">
                <a:solidFill>
                  <a:srgbClr val="3333FF"/>
                </a:solidFill>
                <a:sym typeface="Wingdings" pitchFamily="2" charset="2"/>
              </a:rPr>
              <a:t>between</a:t>
            </a:r>
            <a:r>
              <a:rPr lang="fr-FR" sz="1400" dirty="0" smtClean="0">
                <a:solidFill>
                  <a:srgbClr val="3333FF"/>
                </a:solidFill>
                <a:sym typeface="Wingdings" pitchFamily="2" charset="2"/>
              </a:rPr>
              <a:t> </a:t>
            </a:r>
            <a:r>
              <a:rPr lang="fr-FR" sz="1400" dirty="0" err="1" smtClean="0">
                <a:solidFill>
                  <a:srgbClr val="3333FF"/>
                </a:solidFill>
                <a:sym typeface="Wingdings" pitchFamily="2" charset="2"/>
              </a:rPr>
              <a:t>spectrometer</a:t>
            </a:r>
            <a:r>
              <a:rPr lang="fr-FR" sz="1400" dirty="0" smtClean="0">
                <a:solidFill>
                  <a:srgbClr val="3333FF"/>
                </a:solidFill>
                <a:sym typeface="Wingdings" pitchFamily="2" charset="2"/>
              </a:rPr>
              <a:t> and trigger : </a:t>
            </a:r>
            <a:r>
              <a:rPr lang="fr-FR" sz="1400" b="1" dirty="0" smtClean="0">
                <a:solidFill>
                  <a:srgbClr val="3333FF"/>
                </a:solidFill>
                <a:sym typeface="Wingdings" pitchFamily="2" charset="2"/>
              </a:rPr>
              <a:t>Use an </a:t>
            </a:r>
            <a:r>
              <a:rPr lang="fr-FR" sz="1400" b="1" dirty="0" err="1" smtClean="0">
                <a:solidFill>
                  <a:srgbClr val="3333FF"/>
                </a:solidFill>
                <a:sym typeface="Wingdings" pitchFamily="2" charset="2"/>
              </a:rPr>
              <a:t>instrumented</a:t>
            </a:r>
            <a:r>
              <a:rPr lang="fr-FR" sz="1400" b="1" dirty="0" smtClean="0">
                <a:solidFill>
                  <a:srgbClr val="3333FF"/>
                </a:solidFill>
                <a:sym typeface="Wingdings" pitchFamily="2" charset="2"/>
              </a:rPr>
              <a:t> Fe absorber</a:t>
            </a:r>
            <a:endParaRPr lang="fr-FR" sz="1400" dirty="0"/>
          </a:p>
        </p:txBody>
      </p:sp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140" b="5014"/>
          <a:stretch>
            <a:fillRect/>
          </a:stretch>
        </p:blipFill>
        <p:spPr bwMode="auto">
          <a:xfrm>
            <a:off x="2356520" y="4581128"/>
            <a:ext cx="2215480" cy="180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186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0" y="4581128"/>
            <a:ext cx="2199704" cy="1577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ZoneTexte 64"/>
          <p:cNvSpPr txBox="1"/>
          <p:nvPr/>
        </p:nvSpPr>
        <p:spPr>
          <a:xfrm>
            <a:off x="4572000" y="5517232"/>
            <a:ext cx="28803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3333FF"/>
                </a:solidFill>
                <a:sym typeface="Wingdings" pitchFamily="2" charset="2"/>
              </a:rPr>
              <a:t>Can match muon </a:t>
            </a:r>
            <a:r>
              <a:rPr lang="fr-FR" sz="1400" dirty="0" err="1" smtClean="0">
                <a:solidFill>
                  <a:srgbClr val="3333FF"/>
                </a:solidFill>
                <a:sym typeface="Wingdings" pitchFamily="2" charset="2"/>
              </a:rPr>
              <a:t>track</a:t>
            </a:r>
            <a:r>
              <a:rPr lang="fr-FR" sz="1400" dirty="0" smtClean="0">
                <a:solidFill>
                  <a:srgbClr val="3333FF"/>
                </a:solidFill>
                <a:sym typeface="Wingdings" pitchFamily="2" charset="2"/>
              </a:rPr>
              <a:t>  </a:t>
            </a:r>
            <a:r>
              <a:rPr lang="fr-FR" sz="1400" dirty="0" err="1" smtClean="0">
                <a:solidFill>
                  <a:srgbClr val="3333FF"/>
                </a:solidFill>
                <a:sym typeface="Wingdings" pitchFamily="2" charset="2"/>
              </a:rPr>
              <a:t>momentum</a:t>
            </a:r>
            <a:r>
              <a:rPr lang="fr-FR" sz="1400" dirty="0" smtClean="0">
                <a:solidFill>
                  <a:srgbClr val="3333FF"/>
                </a:solidFill>
                <a:sym typeface="Wingdings" pitchFamily="2" charset="2"/>
              </a:rPr>
              <a:t> </a:t>
            </a:r>
            <a:r>
              <a:rPr lang="fr-FR" sz="1400" dirty="0" err="1" smtClean="0">
                <a:solidFill>
                  <a:srgbClr val="3333FF"/>
                </a:solidFill>
                <a:sym typeface="Wingdings" pitchFamily="2" charset="2"/>
              </a:rPr>
              <a:t>between</a:t>
            </a:r>
            <a:r>
              <a:rPr lang="fr-FR" sz="1400" dirty="0" smtClean="0">
                <a:solidFill>
                  <a:srgbClr val="3333FF"/>
                </a:solidFill>
                <a:sym typeface="Wingdings" pitchFamily="2" charset="2"/>
              </a:rPr>
              <a:t> </a:t>
            </a:r>
            <a:r>
              <a:rPr lang="fr-FR" sz="1400" dirty="0" err="1" smtClean="0">
                <a:solidFill>
                  <a:srgbClr val="3333FF"/>
                </a:solidFill>
                <a:sym typeface="Wingdings" pitchFamily="2" charset="2"/>
              </a:rPr>
              <a:t>spectrometer</a:t>
            </a:r>
            <a:r>
              <a:rPr lang="fr-FR" sz="1400" dirty="0" smtClean="0">
                <a:solidFill>
                  <a:srgbClr val="3333FF"/>
                </a:solidFill>
                <a:sym typeface="Wingdings" pitchFamily="2" charset="2"/>
              </a:rPr>
              <a:t> and trigger : </a:t>
            </a:r>
            <a:r>
              <a:rPr lang="fr-FR" sz="1400" b="1" dirty="0" smtClean="0">
                <a:solidFill>
                  <a:srgbClr val="3333FF"/>
                </a:solidFill>
                <a:sym typeface="Wingdings" pitchFamily="2" charset="2"/>
              </a:rPr>
              <a:t>Use </a:t>
            </a:r>
            <a:r>
              <a:rPr lang="fr-FR" sz="1400" b="1" dirty="0" err="1" smtClean="0">
                <a:solidFill>
                  <a:srgbClr val="3333FF"/>
                </a:solidFill>
                <a:sym typeface="Wingdings" pitchFamily="2" charset="2"/>
              </a:rPr>
              <a:t>magnetized</a:t>
            </a:r>
            <a:r>
              <a:rPr lang="fr-FR" sz="1400" b="1" dirty="0" smtClean="0">
                <a:solidFill>
                  <a:srgbClr val="3333FF"/>
                </a:solidFill>
                <a:sym typeface="Wingdings" pitchFamily="2" charset="2"/>
              </a:rPr>
              <a:t> Fe absorber ?</a:t>
            </a:r>
            <a:endParaRPr lang="fr-FR" sz="1400" dirty="0"/>
          </a:p>
        </p:txBody>
      </p:sp>
      <p:sp>
        <p:nvSpPr>
          <p:cNvPr id="71" name="ZoneTexte 70"/>
          <p:cNvSpPr txBox="1"/>
          <p:nvPr/>
        </p:nvSpPr>
        <p:spPr>
          <a:xfrm>
            <a:off x="2147657" y="6084004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Minos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 descr="Z:\FTE\CHIC\LetterOfIntent\desig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043558"/>
            <a:ext cx="3808140" cy="5049738"/>
          </a:xfrm>
          <a:prstGeom prst="rect">
            <a:avLst/>
          </a:prstGeom>
          <a:noFill/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CHIC @ SPS – </a:t>
            </a:r>
            <a:r>
              <a:rPr lang="fr-FR" dirty="0" err="1" smtClean="0"/>
              <a:t>Overall</a:t>
            </a:r>
            <a:r>
              <a:rPr lang="fr-FR" dirty="0" smtClean="0"/>
              <a:t> design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3888432" cy="5472608"/>
          </a:xfrm>
        </p:spPr>
        <p:txBody>
          <a:bodyPr>
            <a:normAutofit/>
          </a:bodyPr>
          <a:lstStyle/>
          <a:p>
            <a:pPr marL="457200" indent="-457200"/>
            <a:r>
              <a:rPr lang="fr-FR" sz="1600" dirty="0" err="1" smtClean="0"/>
              <a:t>Primary</a:t>
            </a:r>
            <a:r>
              <a:rPr lang="fr-FR" sz="1600" dirty="0" smtClean="0"/>
              <a:t> goals : </a:t>
            </a:r>
          </a:p>
          <a:p>
            <a:pPr marL="654300" lvl="2" indent="-457200"/>
            <a:r>
              <a:rPr lang="fr-FR" sz="1400" b="1" dirty="0" smtClean="0">
                <a:solidFill>
                  <a:srgbClr val="FF0000"/>
                </a:solidFill>
                <a:latin typeface="Symbol" pitchFamily="18" charset="2"/>
              </a:rPr>
              <a:t>c</a:t>
            </a:r>
            <a:r>
              <a:rPr lang="fr-FR" sz="1400" b="1" baseline="-25000" dirty="0" smtClean="0">
                <a:solidFill>
                  <a:srgbClr val="FF0000"/>
                </a:solidFill>
              </a:rPr>
              <a:t>c</a:t>
            </a:r>
            <a:r>
              <a:rPr lang="fr-FR" sz="1400" b="1" dirty="0" smtClean="0">
                <a:solidFill>
                  <a:srgbClr val="FF0000"/>
                </a:solidFill>
              </a:rPr>
              <a:t> </a:t>
            </a:r>
            <a:r>
              <a:rPr lang="fr-FR" sz="1400" b="1" dirty="0" smtClean="0">
                <a:solidFill>
                  <a:srgbClr val="FF0000"/>
                </a:solidFill>
                <a:sym typeface="Wingdings" pitchFamily="2" charset="2"/>
              </a:rPr>
              <a:t> J/</a:t>
            </a:r>
            <a:r>
              <a:rPr lang="fr-FR" sz="1400" b="1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Y</a:t>
            </a:r>
            <a:r>
              <a:rPr lang="fr-FR" sz="1400" b="1" dirty="0" smtClean="0">
                <a:solidFill>
                  <a:srgbClr val="FF0000"/>
                </a:solidFill>
                <a:sym typeface="Wingdings" pitchFamily="2" charset="2"/>
              </a:rPr>
              <a:t> + </a:t>
            </a:r>
            <a:r>
              <a:rPr lang="fr-FR" sz="1400" b="1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g</a:t>
            </a:r>
            <a:r>
              <a:rPr lang="fr-FR" sz="1400" b="1" dirty="0" smtClean="0">
                <a:solidFill>
                  <a:srgbClr val="FF0000"/>
                </a:solidFill>
                <a:sym typeface="Wingdings" pitchFamily="2" charset="2"/>
              </a:rPr>
              <a:t>  </a:t>
            </a:r>
            <a:r>
              <a:rPr lang="fr-FR" sz="1400" b="1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m</a:t>
            </a:r>
            <a:r>
              <a:rPr lang="fr-FR" sz="1400" b="1" baseline="30000" dirty="0" smtClean="0">
                <a:solidFill>
                  <a:srgbClr val="FF0000"/>
                </a:solidFill>
                <a:sym typeface="Wingdings" pitchFamily="2" charset="2"/>
              </a:rPr>
              <a:t>+ </a:t>
            </a:r>
            <a:r>
              <a:rPr lang="fr-FR" sz="1400" b="1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m</a:t>
            </a:r>
            <a:r>
              <a:rPr lang="fr-FR" sz="1400" b="1" baseline="30000" dirty="0" smtClean="0">
                <a:solidFill>
                  <a:srgbClr val="FF0000"/>
                </a:solidFill>
                <a:sym typeface="Wingdings" pitchFamily="2" charset="2"/>
              </a:rPr>
              <a:t>- </a:t>
            </a:r>
            <a:r>
              <a:rPr lang="fr-FR" sz="1400" b="1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g</a:t>
            </a:r>
            <a:r>
              <a:rPr lang="fr-FR" sz="14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1400" dirty="0" err="1" smtClean="0">
                <a:sym typeface="Wingdings" pitchFamily="2" charset="2"/>
              </a:rPr>
              <a:t>at</a:t>
            </a:r>
            <a:r>
              <a:rPr lang="fr-FR" sz="1400" dirty="0" smtClean="0">
                <a:sym typeface="Wingdings" pitchFamily="2" charset="2"/>
              </a:rPr>
              <a:t> </a:t>
            </a:r>
            <a:r>
              <a:rPr lang="fr-FR" sz="1400" i="1" dirty="0" err="1" smtClean="0">
                <a:sym typeface="Wingdings" pitchFamily="2" charset="2"/>
              </a:rPr>
              <a:t>y</a:t>
            </a:r>
            <a:r>
              <a:rPr lang="fr-FR" sz="1400" i="1" baseline="-25000" dirty="0" err="1" smtClean="0">
                <a:sym typeface="Wingdings" pitchFamily="2" charset="2"/>
              </a:rPr>
              <a:t>CMS</a:t>
            </a:r>
            <a:r>
              <a:rPr lang="fr-FR" sz="1400" i="1" dirty="0" smtClean="0">
                <a:sym typeface="Wingdings" pitchFamily="2" charset="2"/>
              </a:rPr>
              <a:t> </a:t>
            </a:r>
            <a:r>
              <a:rPr lang="fr-FR" sz="1400" dirty="0" smtClean="0">
                <a:sym typeface="Wingdings" pitchFamily="2" charset="2"/>
              </a:rPr>
              <a:t>= 0</a:t>
            </a:r>
          </a:p>
          <a:p>
            <a:pPr marL="654300" lvl="2" indent="-457200"/>
            <a:r>
              <a:rPr lang="fr-FR" sz="1400" b="1" dirty="0" smtClean="0">
                <a:solidFill>
                  <a:srgbClr val="FF0000"/>
                </a:solidFill>
                <a:sym typeface="Wingdings" pitchFamily="2" charset="2"/>
              </a:rPr>
              <a:t>J/</a:t>
            </a:r>
            <a:r>
              <a:rPr lang="fr-FR" sz="1400" b="1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Y</a:t>
            </a:r>
            <a:r>
              <a:rPr lang="fr-FR" sz="1400" b="1" dirty="0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fr-FR" sz="1400" b="1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m</a:t>
            </a:r>
            <a:r>
              <a:rPr lang="fr-FR" sz="1400" b="1" baseline="30000" dirty="0" smtClean="0">
                <a:solidFill>
                  <a:srgbClr val="FF0000"/>
                </a:solidFill>
                <a:sym typeface="Wingdings" pitchFamily="2" charset="2"/>
              </a:rPr>
              <a:t>+ </a:t>
            </a:r>
            <a:r>
              <a:rPr lang="fr-FR" sz="1400" b="1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m</a:t>
            </a:r>
            <a:r>
              <a:rPr lang="fr-FR" sz="1400" b="1" baseline="30000" dirty="0" smtClean="0">
                <a:solidFill>
                  <a:srgbClr val="FF0000"/>
                </a:solidFill>
                <a:sym typeface="Wingdings" pitchFamily="2" charset="2"/>
              </a:rPr>
              <a:t>-</a:t>
            </a:r>
            <a:r>
              <a:rPr lang="fr-FR" sz="14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1400" dirty="0" smtClean="0">
                <a:sym typeface="Wingdings" pitchFamily="2" charset="2"/>
              </a:rPr>
              <a:t>in large </a:t>
            </a:r>
            <a:r>
              <a:rPr lang="fr-FR" sz="1400" i="1" dirty="0" err="1" smtClean="0">
                <a:sym typeface="Wingdings" pitchFamily="2" charset="2"/>
              </a:rPr>
              <a:t>y</a:t>
            </a:r>
            <a:r>
              <a:rPr lang="fr-FR" sz="1400" i="1" baseline="-25000" dirty="0" err="1" smtClean="0">
                <a:sym typeface="Wingdings" pitchFamily="2" charset="2"/>
              </a:rPr>
              <a:t>CMS</a:t>
            </a:r>
            <a:r>
              <a:rPr lang="fr-FR" sz="1400" dirty="0" smtClean="0">
                <a:sym typeface="Wingdings" pitchFamily="2" charset="2"/>
              </a:rPr>
              <a:t> range</a:t>
            </a:r>
            <a:endParaRPr lang="fr-FR" sz="1800" dirty="0" smtClean="0"/>
          </a:p>
          <a:p>
            <a:pPr marL="457200" indent="-457200"/>
            <a:r>
              <a:rPr lang="fr-FR" sz="1600" dirty="0" smtClean="0"/>
              <a:t>Detector </a:t>
            </a:r>
            <a:r>
              <a:rPr lang="fr-FR" sz="1600" dirty="0" err="1" smtClean="0"/>
              <a:t>features</a:t>
            </a:r>
            <a:r>
              <a:rPr lang="fr-FR" sz="1600" dirty="0" smtClean="0"/>
              <a:t> : </a:t>
            </a:r>
            <a:r>
              <a:rPr lang="fr-FR" sz="1600" dirty="0" err="1" smtClean="0"/>
              <a:t>very</a:t>
            </a:r>
            <a:r>
              <a:rPr lang="fr-FR" sz="1600" dirty="0" smtClean="0"/>
              <a:t> compact</a:t>
            </a:r>
            <a:endParaRPr lang="fr-FR" sz="1200" dirty="0" smtClean="0"/>
          </a:p>
          <a:p>
            <a:pPr marL="654300" lvl="2" indent="-457200">
              <a:buFont typeface="+mj-lt"/>
              <a:buAutoNum type="arabicPeriod"/>
            </a:pPr>
            <a:r>
              <a:rPr lang="fr-FR" sz="1400" b="1" dirty="0" err="1" smtClean="0">
                <a:solidFill>
                  <a:srgbClr val="1F497D"/>
                </a:solidFill>
              </a:rPr>
              <a:t>Spectrometer</a:t>
            </a:r>
            <a:endParaRPr lang="fr-FR" sz="1400" b="1" dirty="0" smtClean="0">
              <a:solidFill>
                <a:srgbClr val="1F497D"/>
              </a:solidFill>
            </a:endParaRPr>
          </a:p>
          <a:p>
            <a:pPr marL="834300" lvl="3" indent="-457200">
              <a:buNone/>
            </a:pPr>
            <a:r>
              <a:rPr lang="fr-FR" sz="1200" dirty="0" smtClean="0"/>
              <a:t>- </a:t>
            </a:r>
            <a:r>
              <a:rPr lang="fr-FR" sz="1200" dirty="0" err="1" smtClean="0"/>
              <a:t>Measure</a:t>
            </a:r>
            <a:r>
              <a:rPr lang="fr-FR" sz="1200" dirty="0" smtClean="0"/>
              <a:t> </a:t>
            </a:r>
            <a:r>
              <a:rPr lang="fr-FR" sz="1200" dirty="0" err="1" smtClean="0"/>
              <a:t>tracks</a:t>
            </a:r>
            <a:r>
              <a:rPr lang="fr-FR" sz="1200" dirty="0" smtClean="0"/>
              <a:t> </a:t>
            </a:r>
            <a:r>
              <a:rPr lang="fr-FR" sz="1200" dirty="0" err="1" smtClean="0"/>
              <a:t>before</a:t>
            </a:r>
            <a:r>
              <a:rPr lang="fr-FR" sz="1200" dirty="0" smtClean="0"/>
              <a:t> absorber  </a:t>
            </a:r>
            <a:r>
              <a:rPr lang="fr-FR" sz="1200" dirty="0" smtClean="0">
                <a:sym typeface="Wingdings" pitchFamily="2" charset="2"/>
              </a:rPr>
              <a:t> </a:t>
            </a:r>
            <a:r>
              <a:rPr lang="fr-FR" sz="1200" dirty="0" err="1" smtClean="0">
                <a:latin typeface="Symbol" pitchFamily="18" charset="2"/>
                <a:sym typeface="Wingdings" pitchFamily="2" charset="2"/>
              </a:rPr>
              <a:t>s</a:t>
            </a:r>
            <a:r>
              <a:rPr lang="fr-FR" sz="1200" baseline="-25000" dirty="0" err="1" smtClean="0">
                <a:sym typeface="Wingdings" pitchFamily="2" charset="2"/>
              </a:rPr>
              <a:t>M</a:t>
            </a:r>
            <a:r>
              <a:rPr lang="fr-FR" sz="1200" dirty="0" smtClean="0">
                <a:sym typeface="Wingdings" pitchFamily="2" charset="2"/>
              </a:rPr>
              <a:t>~20 MeV/c²</a:t>
            </a:r>
            <a:endParaRPr lang="fr-FR" sz="1200" dirty="0" smtClean="0"/>
          </a:p>
          <a:p>
            <a:pPr marL="834300" lvl="3" indent="-457200">
              <a:buNone/>
            </a:pPr>
            <a:r>
              <a:rPr lang="fr-FR" sz="1200" dirty="0" smtClean="0"/>
              <a:t>- </a:t>
            </a:r>
            <a:r>
              <a:rPr lang="fr-FR" sz="1200" dirty="0" err="1" smtClean="0"/>
              <a:t>Covers</a:t>
            </a:r>
            <a:r>
              <a:rPr lang="fr-FR" sz="1200" dirty="0" smtClean="0"/>
              <a:t> </a:t>
            </a:r>
            <a:r>
              <a:rPr lang="fr-FR" sz="1200" i="1" dirty="0" err="1" smtClean="0"/>
              <a:t>y</a:t>
            </a:r>
            <a:r>
              <a:rPr lang="fr-FR" sz="1200" i="1" baseline="-25000" dirty="0" err="1" smtClean="0"/>
              <a:t>CMS</a:t>
            </a:r>
            <a:r>
              <a:rPr lang="fr-FR" sz="1200" dirty="0" smtClean="0"/>
              <a:t> [-0.5, 2] </a:t>
            </a:r>
            <a:r>
              <a:rPr lang="fr-FR" sz="1200" dirty="0" smtClean="0">
                <a:sym typeface="Wingdings" pitchFamily="2" charset="2"/>
              </a:rPr>
              <a:t> </a:t>
            </a:r>
            <a:r>
              <a:rPr lang="fr-FR" sz="1200" dirty="0" err="1" smtClean="0">
                <a:sym typeface="Wingdings" pitchFamily="2" charset="2"/>
              </a:rPr>
              <a:t>need</a:t>
            </a:r>
            <a:r>
              <a:rPr lang="fr-FR" sz="1200" dirty="0" smtClean="0">
                <a:sym typeface="Wingdings" pitchFamily="2" charset="2"/>
              </a:rPr>
              <a:t> </a:t>
            </a:r>
            <a:r>
              <a:rPr lang="fr-FR" sz="1200" dirty="0" err="1" smtClean="0">
                <a:sym typeface="Wingdings" pitchFamily="2" charset="2"/>
              </a:rPr>
              <a:t>high</a:t>
            </a:r>
            <a:r>
              <a:rPr lang="fr-FR" sz="1200" dirty="0" smtClean="0">
                <a:sym typeface="Wingdings" pitchFamily="2" charset="2"/>
              </a:rPr>
              <a:t> segmentation</a:t>
            </a:r>
          </a:p>
          <a:p>
            <a:pPr marL="834300" lvl="3" indent="-457200">
              <a:buNone/>
            </a:pPr>
            <a:r>
              <a:rPr lang="fr-FR" sz="1200" dirty="0" smtClean="0">
                <a:sym typeface="Wingdings" pitchFamily="2" charset="2"/>
              </a:rPr>
              <a:t> </a:t>
            </a:r>
            <a:r>
              <a:rPr lang="fr-FR" sz="1200" dirty="0" err="1" smtClean="0">
                <a:sym typeface="Wingdings" pitchFamily="2" charset="2"/>
              </a:rPr>
              <a:t>Silicon</a:t>
            </a:r>
            <a:r>
              <a:rPr lang="fr-FR" sz="1200" dirty="0" smtClean="0">
                <a:sym typeface="Wingdings" pitchFamily="2" charset="2"/>
              </a:rPr>
              <a:t> technologies</a:t>
            </a:r>
            <a:endParaRPr lang="fr-FR" sz="1200" dirty="0" smtClean="0"/>
          </a:p>
          <a:p>
            <a:pPr marL="654300" lvl="2" indent="-457200">
              <a:buFont typeface="+mj-lt"/>
              <a:buAutoNum type="arabicPeriod"/>
            </a:pPr>
            <a:r>
              <a:rPr lang="fr-FR" sz="1400" b="1" dirty="0" err="1" smtClean="0">
                <a:solidFill>
                  <a:srgbClr val="FF0000"/>
                </a:solidFill>
              </a:rPr>
              <a:t>Calorimeter</a:t>
            </a:r>
            <a:endParaRPr lang="fr-FR" sz="1400" b="1" dirty="0" smtClean="0">
              <a:solidFill>
                <a:srgbClr val="FF0000"/>
              </a:solidFill>
            </a:endParaRPr>
          </a:p>
          <a:p>
            <a:pPr marL="834300" lvl="3" indent="-457200">
              <a:buNone/>
            </a:pPr>
            <a:r>
              <a:rPr lang="fr-FR" sz="1200" dirty="0" smtClean="0"/>
              <a:t>- </a:t>
            </a:r>
            <a:r>
              <a:rPr lang="fr-FR" sz="1200" dirty="0" err="1" smtClean="0"/>
              <a:t>Measuring</a:t>
            </a:r>
            <a:r>
              <a:rPr lang="fr-FR" sz="1200" dirty="0" smtClean="0"/>
              <a:t> </a:t>
            </a:r>
            <a:r>
              <a:rPr lang="fr-FR" sz="1200" dirty="0" smtClean="0">
                <a:latin typeface="Symbol" pitchFamily="18" charset="2"/>
              </a:rPr>
              <a:t>g</a:t>
            </a:r>
            <a:r>
              <a:rPr lang="fr-FR" sz="1200" dirty="0" smtClean="0"/>
              <a:t> in </a:t>
            </a:r>
            <a:r>
              <a:rPr lang="fr-FR" sz="1200" dirty="0" err="1" smtClean="0"/>
              <a:t>high</a:t>
            </a:r>
            <a:r>
              <a:rPr lang="fr-FR" sz="1200" dirty="0" smtClean="0"/>
              <a:t> </a:t>
            </a:r>
            <a:r>
              <a:rPr lang="fr-FR" sz="1200" dirty="0" smtClean="0">
                <a:latin typeface="Symbol" pitchFamily="18" charset="2"/>
              </a:rPr>
              <a:t>p</a:t>
            </a:r>
            <a:r>
              <a:rPr lang="fr-FR" sz="1200" baseline="30000" dirty="0" smtClean="0"/>
              <a:t>0</a:t>
            </a:r>
            <a:r>
              <a:rPr lang="fr-FR" sz="1200" dirty="0" smtClean="0"/>
              <a:t> </a:t>
            </a:r>
            <a:r>
              <a:rPr lang="fr-FR" sz="1200" dirty="0" err="1" smtClean="0"/>
              <a:t>multiplicity</a:t>
            </a:r>
            <a:r>
              <a:rPr lang="fr-FR" sz="1200" dirty="0" smtClean="0"/>
              <a:t> </a:t>
            </a:r>
            <a:r>
              <a:rPr lang="fr-FR" sz="1200" dirty="0" err="1" smtClean="0"/>
              <a:t>environment</a:t>
            </a:r>
            <a:r>
              <a:rPr lang="fr-FR" sz="1200" dirty="0" smtClean="0"/>
              <a:t>                                                      </a:t>
            </a:r>
          </a:p>
          <a:p>
            <a:pPr marL="834300" lvl="3" indent="-457200">
              <a:buNone/>
            </a:pPr>
            <a:r>
              <a:rPr lang="fr-FR" sz="1200" dirty="0" smtClean="0">
                <a:sym typeface="Wingdings" pitchFamily="2" charset="2"/>
              </a:rPr>
              <a:t> </a:t>
            </a:r>
            <a:r>
              <a:rPr lang="fr-FR" sz="1200" dirty="0" smtClean="0"/>
              <a:t>ultra-</a:t>
            </a:r>
            <a:r>
              <a:rPr lang="fr-FR" sz="1200" dirty="0" err="1" smtClean="0"/>
              <a:t>granular</a:t>
            </a:r>
            <a:r>
              <a:rPr lang="fr-FR" sz="1200" dirty="0" smtClean="0"/>
              <a:t> </a:t>
            </a:r>
            <a:r>
              <a:rPr lang="fr-FR" sz="1200" dirty="0" err="1" smtClean="0"/>
              <a:t>EMCal</a:t>
            </a:r>
            <a:r>
              <a:rPr lang="fr-FR" sz="1200" dirty="0" smtClean="0"/>
              <a:t> (Calice)</a:t>
            </a:r>
          </a:p>
          <a:p>
            <a:pPr marL="654300" lvl="2" indent="-457200">
              <a:buFont typeface="+mj-lt"/>
              <a:buAutoNum type="arabicPeriod"/>
            </a:pPr>
            <a:r>
              <a:rPr lang="fr-F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Absorber/trigger</a:t>
            </a:r>
          </a:p>
          <a:p>
            <a:pPr marL="834300" lvl="3" indent="-457200">
              <a:buNone/>
            </a:pPr>
            <a:r>
              <a:rPr lang="fr-FR" sz="1200" dirty="0" smtClean="0"/>
              <a:t>- </a:t>
            </a:r>
            <a:r>
              <a:rPr lang="fr-FR" sz="1200" dirty="0" err="1" smtClean="0"/>
              <a:t>Using</a:t>
            </a:r>
            <a:r>
              <a:rPr lang="fr-FR" sz="1200" dirty="0" smtClean="0"/>
              <a:t> 4.5 m </a:t>
            </a:r>
            <a:r>
              <a:rPr lang="fr-FR" sz="1200" dirty="0" err="1" smtClean="0"/>
              <a:t>thick</a:t>
            </a:r>
            <a:r>
              <a:rPr lang="fr-FR" sz="1200" dirty="0" smtClean="0"/>
              <a:t> Fe to </a:t>
            </a:r>
            <a:r>
              <a:rPr lang="fr-FR" sz="1200" dirty="0" err="1" smtClean="0"/>
              <a:t>absorb</a:t>
            </a:r>
            <a:r>
              <a:rPr lang="fr-FR" sz="1200" dirty="0" smtClean="0"/>
              <a:t> </a:t>
            </a:r>
            <a:r>
              <a:rPr lang="fr-FR" sz="1200" dirty="0" smtClean="0">
                <a:latin typeface="Symbol" pitchFamily="18" charset="2"/>
              </a:rPr>
              <a:t>p</a:t>
            </a:r>
            <a:r>
              <a:rPr lang="fr-FR" sz="1200" dirty="0" smtClean="0"/>
              <a:t>/K and </a:t>
            </a:r>
            <a:r>
              <a:rPr lang="fr-FR" sz="1200" dirty="0" err="1" smtClean="0"/>
              <a:t>low</a:t>
            </a:r>
            <a:r>
              <a:rPr lang="fr-FR" sz="1200" dirty="0" smtClean="0"/>
              <a:t> P </a:t>
            </a:r>
            <a:r>
              <a:rPr lang="fr-FR" sz="1200" dirty="0" smtClean="0">
                <a:latin typeface="Symbol" pitchFamily="18" charset="2"/>
              </a:rPr>
              <a:t>m</a:t>
            </a:r>
            <a:r>
              <a:rPr lang="fr-FR" sz="1200" baseline="30000" dirty="0" smtClean="0"/>
              <a:t>+/-</a:t>
            </a:r>
          </a:p>
          <a:p>
            <a:pPr marL="834300" lvl="3" indent="-457200">
              <a:buNone/>
            </a:pPr>
            <a:r>
              <a:rPr lang="fr-FR" sz="1200" dirty="0" smtClean="0"/>
              <a:t>- Can use </a:t>
            </a:r>
            <a:r>
              <a:rPr lang="fr-FR" sz="1200" dirty="0" err="1" smtClean="0"/>
              <a:t>smaller</a:t>
            </a:r>
            <a:r>
              <a:rPr lang="fr-FR" sz="1200" dirty="0" smtClean="0"/>
              <a:t> absorber if Fe </a:t>
            </a:r>
            <a:r>
              <a:rPr lang="fr-FR" sz="1200" dirty="0" err="1" smtClean="0"/>
              <a:t>magnetized</a:t>
            </a:r>
            <a:endParaRPr lang="fr-FR" sz="1200" dirty="0" smtClean="0"/>
          </a:p>
          <a:p>
            <a:pPr marL="834300" lvl="3" indent="-457200">
              <a:buNone/>
            </a:pPr>
            <a:r>
              <a:rPr lang="fr-FR" sz="1200" dirty="0" smtClean="0"/>
              <a:t>- Trigger to </a:t>
            </a:r>
            <a:r>
              <a:rPr lang="fr-FR" sz="1200" dirty="0" err="1" smtClean="0"/>
              <a:t>be</a:t>
            </a:r>
            <a:r>
              <a:rPr lang="fr-FR" sz="1200" dirty="0" smtClean="0"/>
              <a:t> </a:t>
            </a:r>
            <a:r>
              <a:rPr lang="fr-FR" sz="1200" dirty="0" err="1" smtClean="0"/>
              <a:t>defined</a:t>
            </a:r>
            <a:r>
              <a:rPr lang="fr-FR" sz="1200" dirty="0" smtClean="0"/>
              <a:t> (</a:t>
            </a:r>
            <a:r>
              <a:rPr lang="fr-FR" sz="1200" dirty="0" err="1" smtClean="0"/>
              <a:t>expected</a:t>
            </a:r>
            <a:r>
              <a:rPr lang="fr-FR" sz="1200" dirty="0" smtClean="0"/>
              <a:t> rate = 0.3 kHz)</a:t>
            </a:r>
            <a:endParaRPr lang="fr-FR" sz="1800" dirty="0" smtClean="0"/>
          </a:p>
          <a:p>
            <a:pPr marL="457200" indent="-457200"/>
            <a:r>
              <a:rPr lang="fr-FR" sz="1600" dirty="0" err="1" smtClean="0"/>
              <a:t>Expected</a:t>
            </a:r>
            <a:r>
              <a:rPr lang="fr-FR" sz="1600" dirty="0" smtClean="0"/>
              <a:t> performances</a:t>
            </a:r>
          </a:p>
          <a:p>
            <a:pPr marL="654300" lvl="2" indent="-457200">
              <a:buFont typeface="+mj-lt"/>
              <a:buAutoNum type="arabicPeriod"/>
            </a:pPr>
            <a:r>
              <a:rPr lang="fr-FR" sz="1400" b="1" dirty="0" err="1" smtClean="0">
                <a:solidFill>
                  <a:schemeClr val="tx2"/>
                </a:solidFill>
              </a:rPr>
              <a:t>tracking</a:t>
            </a:r>
            <a:r>
              <a:rPr lang="fr-FR" sz="1400" b="1" dirty="0" smtClean="0">
                <a:solidFill>
                  <a:schemeClr val="tx2"/>
                </a:solidFill>
              </a:rPr>
              <a:t> :</a:t>
            </a:r>
            <a:endParaRPr lang="fr-FR" sz="1400" dirty="0" smtClean="0"/>
          </a:p>
          <a:p>
            <a:pPr marL="654300" lvl="2" indent="-457200">
              <a:buFont typeface="+mj-lt"/>
              <a:buAutoNum type="arabicPeriod"/>
            </a:pPr>
            <a:endParaRPr lang="fr-FR" sz="1400" b="1" dirty="0" smtClean="0">
              <a:solidFill>
                <a:srgbClr val="FF0000"/>
              </a:solidFill>
            </a:endParaRPr>
          </a:p>
          <a:p>
            <a:pPr marL="654300" lvl="2" indent="-457200">
              <a:buFont typeface="+mj-lt"/>
              <a:buAutoNum type="arabicPeriod"/>
            </a:pPr>
            <a:r>
              <a:rPr lang="fr-FR" sz="1400" b="1" dirty="0" err="1" smtClean="0">
                <a:solidFill>
                  <a:srgbClr val="FF0000"/>
                </a:solidFill>
              </a:rPr>
              <a:t>Calorimetry</a:t>
            </a:r>
            <a:r>
              <a:rPr lang="fr-FR" sz="1400" b="1" dirty="0" smtClean="0">
                <a:solidFill>
                  <a:srgbClr val="FF0000"/>
                </a:solidFill>
              </a:rPr>
              <a:t> : </a:t>
            </a:r>
            <a:endParaRPr lang="fr-FR" sz="14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18</a:t>
            </a:fld>
            <a:endParaRPr lang="fr-BE"/>
          </a:p>
        </p:txBody>
      </p:sp>
      <p:sp>
        <p:nvSpPr>
          <p:cNvPr id="11" name="Trapèze 10"/>
          <p:cNvSpPr/>
          <p:nvPr/>
        </p:nvSpPr>
        <p:spPr>
          <a:xfrm>
            <a:off x="5220072" y="3882052"/>
            <a:ext cx="504056" cy="195020"/>
          </a:xfrm>
          <a:prstGeom prst="trapezoid">
            <a:avLst>
              <a:gd name="adj" fmla="val 24994"/>
            </a:avLst>
          </a:prstGeom>
          <a:solidFill>
            <a:srgbClr val="339933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 dirty="0" err="1" smtClean="0"/>
              <a:t>Dipole</a:t>
            </a:r>
            <a:r>
              <a:rPr lang="fr-FR" sz="700" b="1" dirty="0" smtClean="0"/>
              <a:t> </a:t>
            </a:r>
            <a:r>
              <a:rPr lang="fr-FR" sz="700" b="1" dirty="0" err="1" smtClean="0"/>
              <a:t>field</a:t>
            </a:r>
            <a:endParaRPr lang="fr-FR" sz="700" b="1" dirty="0"/>
          </a:p>
        </p:txBody>
      </p:sp>
      <p:sp>
        <p:nvSpPr>
          <p:cNvPr id="13" name="Trapèze 12"/>
          <p:cNvSpPr/>
          <p:nvPr/>
        </p:nvSpPr>
        <p:spPr>
          <a:xfrm flipV="1">
            <a:off x="5220072" y="2852936"/>
            <a:ext cx="504056" cy="195020"/>
          </a:xfrm>
          <a:prstGeom prst="trapezoid">
            <a:avLst>
              <a:gd name="adj" fmla="val 24994"/>
            </a:avLst>
          </a:prstGeom>
          <a:solidFill>
            <a:srgbClr val="339933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/>
          </a:p>
        </p:txBody>
      </p:sp>
      <p:graphicFrame>
        <p:nvGraphicFramePr>
          <p:cNvPr id="9" name="Objet 8"/>
          <p:cNvGraphicFramePr>
            <a:graphicFrameLocks noChangeAspect="1"/>
          </p:cNvGraphicFramePr>
          <p:nvPr/>
        </p:nvGraphicFramePr>
        <p:xfrm>
          <a:off x="1763687" y="5013176"/>
          <a:ext cx="2174177" cy="432048"/>
        </p:xfrm>
        <a:graphic>
          <a:graphicData uri="http://schemas.openxmlformats.org/presentationml/2006/ole">
            <p:oleObj spid="_x0000_s62466" name="Équation" r:id="rId4" imgW="1981080" imgH="393480" progId="Equation.3">
              <p:embed/>
            </p:oleObj>
          </a:graphicData>
        </a:graphic>
      </p:graphicFrame>
      <p:graphicFrame>
        <p:nvGraphicFramePr>
          <p:cNvPr id="12" name="Objet 11"/>
          <p:cNvGraphicFramePr>
            <a:graphicFrameLocks noChangeAspect="1"/>
          </p:cNvGraphicFramePr>
          <p:nvPr/>
        </p:nvGraphicFramePr>
        <p:xfrm>
          <a:off x="1979712" y="5517232"/>
          <a:ext cx="936104" cy="541856"/>
        </p:xfrm>
        <a:graphic>
          <a:graphicData uri="http://schemas.openxmlformats.org/presentationml/2006/ole">
            <p:oleObj spid="_x0000_s62467" name="Équation" r:id="rId5" imgW="723600" imgH="419040" progId="Equation.3">
              <p:embed/>
            </p:oleObj>
          </a:graphicData>
        </a:graphic>
      </p:graphicFrame>
      <p:sp>
        <p:nvSpPr>
          <p:cNvPr id="14" name="Espace réservé du pied de page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Fleuret - LLR</a:t>
            </a: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CHIC @ SPS – Performances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sz="2300" dirty="0" smtClean="0">
                <a:latin typeface="Symbol" pitchFamily="18" charset="2"/>
              </a:rPr>
              <a:t>c</a:t>
            </a:r>
            <a:r>
              <a:rPr lang="fr-FR" sz="2300" baseline="-25000" dirty="0" smtClean="0"/>
              <a:t>c2</a:t>
            </a:r>
            <a:r>
              <a:rPr lang="fr-FR" sz="2300" dirty="0" smtClean="0"/>
              <a:t> in p+p collisions </a:t>
            </a:r>
            <a:r>
              <a:rPr lang="fr-FR" sz="2300" dirty="0" err="1" smtClean="0"/>
              <a:t>at</a:t>
            </a:r>
            <a:r>
              <a:rPr lang="fr-FR" sz="2300" dirty="0" smtClean="0"/>
              <a:t> </a:t>
            </a:r>
            <a:r>
              <a:rPr lang="fr-FR" sz="2300" dirty="0" smtClean="0">
                <a:sym typeface="Symbol"/>
              </a:rPr>
              <a:t></a:t>
            </a:r>
            <a:r>
              <a:rPr lang="fr-FR" sz="2300" dirty="0" smtClean="0"/>
              <a:t>s=17.8 </a:t>
            </a:r>
            <a:r>
              <a:rPr lang="fr-FR" sz="2300" dirty="0" err="1" smtClean="0"/>
              <a:t>GeV</a:t>
            </a:r>
            <a:endParaRPr lang="fr-FR" sz="2300" dirty="0" smtClean="0"/>
          </a:p>
          <a:p>
            <a:pPr lvl="1"/>
            <a:r>
              <a:rPr lang="fr-FR" b="1" dirty="0" err="1" smtClean="0">
                <a:solidFill>
                  <a:schemeClr val="tx2"/>
                </a:solidFill>
              </a:rPr>
              <a:t>Sample</a:t>
            </a:r>
            <a:r>
              <a:rPr lang="fr-FR" b="1" dirty="0" smtClean="0">
                <a:solidFill>
                  <a:schemeClr val="tx2"/>
                </a:solidFill>
              </a:rPr>
              <a:t>:</a:t>
            </a:r>
          </a:p>
          <a:p>
            <a:pPr lvl="2"/>
            <a:r>
              <a:rPr lang="fr-FR" dirty="0" smtClean="0"/>
              <a:t>20 </a:t>
            </a:r>
            <a:r>
              <a:rPr lang="fr-FR" dirty="0" err="1" smtClean="0"/>
              <a:t>kevents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Pythia</a:t>
            </a:r>
            <a:r>
              <a:rPr lang="fr-FR" dirty="0" smtClean="0"/>
              <a:t> 6.421</a:t>
            </a:r>
          </a:p>
          <a:p>
            <a:pPr lvl="2"/>
            <a:r>
              <a:rPr lang="fr-FR" dirty="0" smtClean="0"/>
              <a:t>1 </a:t>
            </a:r>
            <a:r>
              <a:rPr lang="fr-FR" dirty="0" smtClean="0">
                <a:latin typeface="Symbol" pitchFamily="18" charset="2"/>
              </a:rPr>
              <a:t>c</a:t>
            </a:r>
            <a:r>
              <a:rPr lang="fr-FR" baseline="-25000" dirty="0" smtClean="0"/>
              <a:t>c2</a:t>
            </a:r>
            <a:r>
              <a:rPr lang="fr-FR" dirty="0" smtClean="0">
                <a:sym typeface="Wingdings" pitchFamily="2" charset="2"/>
              </a:rPr>
              <a:t>J/</a:t>
            </a:r>
            <a:r>
              <a:rPr lang="fr-FR" dirty="0" smtClean="0">
                <a:latin typeface="Symbol" pitchFamily="18" charset="2"/>
                <a:sym typeface="Wingdings" pitchFamily="2" charset="2"/>
              </a:rPr>
              <a:t>Y g </a:t>
            </a:r>
            <a:r>
              <a:rPr lang="fr-FR" dirty="0" smtClean="0">
                <a:sym typeface="Wingdings" pitchFamily="2" charset="2"/>
              </a:rPr>
              <a:t></a:t>
            </a:r>
            <a:r>
              <a:rPr lang="fr-FR" dirty="0" smtClean="0">
                <a:latin typeface="Symbol" pitchFamily="18" charset="2"/>
                <a:sym typeface="Wingdings" pitchFamily="2" charset="2"/>
              </a:rPr>
              <a:t>m</a:t>
            </a:r>
            <a:r>
              <a:rPr lang="fr-FR" baseline="30000" dirty="0" smtClean="0">
                <a:sym typeface="Wingdings" pitchFamily="2" charset="2"/>
              </a:rPr>
              <a:t>+ </a:t>
            </a:r>
            <a:r>
              <a:rPr lang="fr-FR" dirty="0" smtClean="0">
                <a:latin typeface="Symbol" pitchFamily="18" charset="2"/>
                <a:sym typeface="Wingdings" pitchFamily="2" charset="2"/>
              </a:rPr>
              <a:t>m</a:t>
            </a:r>
            <a:r>
              <a:rPr lang="fr-FR" baseline="30000" dirty="0" smtClean="0">
                <a:sym typeface="Wingdings" pitchFamily="2" charset="2"/>
              </a:rPr>
              <a:t>- </a:t>
            </a:r>
            <a:r>
              <a:rPr lang="fr-FR" dirty="0" smtClean="0">
                <a:latin typeface="Symbol" pitchFamily="18" charset="2"/>
                <a:sym typeface="Wingdings" pitchFamily="2" charset="2"/>
              </a:rPr>
              <a:t>g</a:t>
            </a:r>
            <a:r>
              <a:rPr lang="fr-FR" dirty="0" smtClean="0"/>
              <a:t> per </a:t>
            </a:r>
            <a:r>
              <a:rPr lang="fr-FR" dirty="0" err="1" smtClean="0"/>
              <a:t>event</a:t>
            </a:r>
            <a:endParaRPr lang="fr-FR" dirty="0" smtClean="0"/>
          </a:p>
          <a:p>
            <a:pPr lvl="2"/>
            <a:r>
              <a:rPr lang="fr-FR" dirty="0" err="1" smtClean="0"/>
              <a:t>Smearing</a:t>
            </a:r>
            <a:r>
              <a:rPr lang="fr-FR" dirty="0" smtClean="0"/>
              <a:t> </a:t>
            </a:r>
            <a:r>
              <a:rPr lang="fr-FR" dirty="0" err="1" smtClean="0">
                <a:latin typeface="Symbol" pitchFamily="18" charset="2"/>
              </a:rPr>
              <a:t>D</a:t>
            </a:r>
            <a:r>
              <a:rPr lang="fr-FR" dirty="0" err="1" smtClean="0"/>
              <a:t>P</a:t>
            </a:r>
            <a:r>
              <a:rPr lang="fr-FR" baseline="-25000" dirty="0" err="1" smtClean="0">
                <a:latin typeface="Symbol" pitchFamily="18" charset="2"/>
              </a:rPr>
              <a:t>m</a:t>
            </a:r>
            <a:r>
              <a:rPr lang="fr-FR" dirty="0" smtClean="0"/>
              <a:t>/P</a:t>
            </a:r>
            <a:r>
              <a:rPr lang="fr-FR" baseline="-25000" dirty="0" smtClean="0">
                <a:latin typeface="Symbol" pitchFamily="18" charset="2"/>
              </a:rPr>
              <a:t>m</a:t>
            </a:r>
            <a:r>
              <a:rPr lang="fr-FR" dirty="0" smtClean="0"/>
              <a:t> = 1%</a:t>
            </a:r>
          </a:p>
          <a:p>
            <a:pPr lvl="2"/>
            <a:r>
              <a:rPr lang="fr-FR" dirty="0" err="1" smtClean="0"/>
              <a:t>Smearing</a:t>
            </a:r>
            <a:r>
              <a:rPr lang="fr-FR" dirty="0" smtClean="0"/>
              <a:t> </a:t>
            </a:r>
            <a:r>
              <a:rPr lang="fr-FR" dirty="0" err="1" smtClean="0">
                <a:latin typeface="Symbol" pitchFamily="18" charset="2"/>
              </a:rPr>
              <a:t>D</a:t>
            </a:r>
            <a:r>
              <a:rPr lang="fr-FR" dirty="0" err="1" smtClean="0"/>
              <a:t>E</a:t>
            </a:r>
            <a:r>
              <a:rPr lang="fr-FR" baseline="-25000" dirty="0" err="1" smtClean="0">
                <a:latin typeface="Symbol" pitchFamily="18" charset="2"/>
              </a:rPr>
              <a:t>g</a:t>
            </a:r>
            <a:r>
              <a:rPr lang="fr-FR" dirty="0" smtClean="0"/>
              <a:t>/</a:t>
            </a:r>
            <a:r>
              <a:rPr lang="fr-FR" dirty="0" err="1" smtClean="0"/>
              <a:t>E</a:t>
            </a:r>
            <a:r>
              <a:rPr lang="fr-FR" baseline="-25000" dirty="0" err="1" smtClean="0">
                <a:latin typeface="Symbol" pitchFamily="18" charset="2"/>
              </a:rPr>
              <a:t>g</a:t>
            </a:r>
            <a:r>
              <a:rPr lang="fr-FR" dirty="0" smtClean="0"/>
              <a:t> = 20%/</a:t>
            </a:r>
            <a:r>
              <a:rPr lang="fr-FR" dirty="0" smtClean="0">
                <a:sym typeface="Symbol"/>
              </a:rPr>
              <a:t></a:t>
            </a:r>
            <a:r>
              <a:rPr lang="fr-FR" dirty="0" err="1" smtClean="0"/>
              <a:t>E</a:t>
            </a:r>
            <a:r>
              <a:rPr lang="fr-FR" baseline="-25000" dirty="0" err="1" smtClean="0">
                <a:latin typeface="Symbol" pitchFamily="18" charset="2"/>
              </a:rPr>
              <a:t>g</a:t>
            </a:r>
            <a:endParaRPr lang="fr-FR" dirty="0" smtClean="0">
              <a:latin typeface="Symbol" pitchFamily="18" charset="2"/>
            </a:endParaRPr>
          </a:p>
          <a:p>
            <a:pPr lvl="1"/>
            <a:r>
              <a:rPr lang="fr-FR" b="1" dirty="0" err="1" smtClean="0">
                <a:solidFill>
                  <a:srgbClr val="008000"/>
                </a:solidFill>
              </a:rPr>
              <a:t>Selections</a:t>
            </a:r>
            <a:r>
              <a:rPr lang="fr-FR" b="1" dirty="0" smtClean="0">
                <a:solidFill>
                  <a:srgbClr val="008000"/>
                </a:solidFill>
              </a:rPr>
              <a:t> :</a:t>
            </a:r>
          </a:p>
          <a:p>
            <a:pPr lvl="2"/>
            <a:r>
              <a:rPr lang="fr-FR" dirty="0" err="1" smtClean="0"/>
              <a:t>Keep</a:t>
            </a:r>
            <a:r>
              <a:rPr lang="fr-FR" dirty="0" smtClean="0"/>
              <a:t> muons w/ -0.5 &lt; </a:t>
            </a:r>
            <a:r>
              <a:rPr lang="fr-FR" i="1" dirty="0" err="1" smtClean="0"/>
              <a:t>y</a:t>
            </a:r>
            <a:r>
              <a:rPr lang="fr-FR" i="1" baseline="-25000" dirty="0" err="1" smtClean="0"/>
              <a:t>cms</a:t>
            </a:r>
            <a:r>
              <a:rPr lang="fr-FR" dirty="0" smtClean="0"/>
              <a:t> &lt; 0.5</a:t>
            </a:r>
          </a:p>
          <a:p>
            <a:pPr lvl="2"/>
            <a:r>
              <a:rPr lang="fr-FR" dirty="0" err="1" smtClean="0"/>
              <a:t>Keep</a:t>
            </a:r>
            <a:r>
              <a:rPr lang="fr-FR" dirty="0" smtClean="0"/>
              <a:t> muons w/ P</a:t>
            </a:r>
            <a:r>
              <a:rPr lang="fr-FR" baseline="-25000" dirty="0" smtClean="0"/>
              <a:t>z</a:t>
            </a:r>
            <a:r>
              <a:rPr lang="fr-FR" dirty="0" smtClean="0"/>
              <a:t> &gt; 7 </a:t>
            </a:r>
            <a:r>
              <a:rPr lang="fr-FR" dirty="0" err="1" smtClean="0"/>
              <a:t>GeV</a:t>
            </a:r>
            <a:endParaRPr lang="fr-FR" dirty="0" smtClean="0"/>
          </a:p>
          <a:p>
            <a:pPr lvl="2"/>
            <a:r>
              <a:rPr lang="fr-FR" dirty="0" err="1" smtClean="0"/>
              <a:t>Keep</a:t>
            </a:r>
            <a:r>
              <a:rPr lang="fr-FR" dirty="0" smtClean="0"/>
              <a:t> muons w/ </a:t>
            </a:r>
            <a:r>
              <a:rPr lang="fr-FR" dirty="0" err="1" smtClean="0"/>
              <a:t>z</a:t>
            </a:r>
            <a:r>
              <a:rPr lang="fr-FR" baseline="-25000" dirty="0" err="1" smtClean="0"/>
              <a:t>vertex</a:t>
            </a:r>
            <a:r>
              <a:rPr lang="fr-FR" dirty="0" smtClean="0"/>
              <a:t> &lt; 215 cm</a:t>
            </a:r>
          </a:p>
          <a:p>
            <a:pPr lvl="2"/>
            <a:r>
              <a:rPr lang="fr-FR" dirty="0" err="1" smtClean="0"/>
              <a:t>Keep</a:t>
            </a:r>
            <a:r>
              <a:rPr lang="fr-FR" dirty="0" smtClean="0"/>
              <a:t> photons w/ -0.5 &lt; </a:t>
            </a:r>
            <a:r>
              <a:rPr lang="fr-FR" dirty="0" err="1" smtClean="0"/>
              <a:t>y</a:t>
            </a:r>
            <a:r>
              <a:rPr lang="fr-FR" baseline="-25000" dirty="0" err="1" smtClean="0"/>
              <a:t>cms</a:t>
            </a:r>
            <a:r>
              <a:rPr lang="fr-FR" dirty="0" smtClean="0"/>
              <a:t> &lt; 0.5</a:t>
            </a:r>
          </a:p>
          <a:p>
            <a:pPr lvl="2"/>
            <a:r>
              <a:rPr lang="fr-FR" dirty="0" err="1" smtClean="0"/>
              <a:t>Reject</a:t>
            </a:r>
            <a:r>
              <a:rPr lang="fr-FR" dirty="0" smtClean="0"/>
              <a:t> photons w/ </a:t>
            </a:r>
            <a:r>
              <a:rPr lang="fr-FR" dirty="0" err="1" smtClean="0"/>
              <a:t>M</a:t>
            </a:r>
            <a:r>
              <a:rPr lang="fr-FR" baseline="-25000" dirty="0" err="1" smtClean="0">
                <a:latin typeface="Symbol" pitchFamily="18" charset="2"/>
              </a:rPr>
              <a:t>gg</a:t>
            </a:r>
            <a:r>
              <a:rPr lang="fr-FR" dirty="0" smtClean="0"/>
              <a:t> </a:t>
            </a:r>
            <a:r>
              <a:rPr lang="fr-FR" dirty="0" smtClean="0">
                <a:sym typeface="Symbol"/>
              </a:rPr>
              <a:t>[100, 160] MeV/c²</a:t>
            </a:r>
          </a:p>
          <a:p>
            <a:pPr lvl="1"/>
            <a:r>
              <a:rPr lang="fr-FR" b="1" dirty="0" err="1" smtClean="0">
                <a:solidFill>
                  <a:srgbClr val="FF0000"/>
                </a:solidFill>
                <a:sym typeface="Symbol"/>
              </a:rPr>
              <a:t>Results</a:t>
            </a:r>
            <a:r>
              <a:rPr lang="fr-FR" dirty="0" smtClean="0">
                <a:sym typeface="Symbol"/>
              </a:rPr>
              <a:t> : signal/</a:t>
            </a:r>
            <a:r>
              <a:rPr lang="fr-FR" dirty="0" err="1" smtClean="0">
                <a:sym typeface="Symbol"/>
              </a:rPr>
              <a:t>bkg</a:t>
            </a:r>
            <a:r>
              <a:rPr lang="fr-FR" dirty="0" smtClean="0">
                <a:sym typeface="Symbol"/>
              </a:rPr>
              <a:t> = 2.8 </a:t>
            </a:r>
            <a:endParaRPr lang="fr-FR" dirty="0" smtClean="0"/>
          </a:p>
          <a:p>
            <a:endParaRPr lang="fr-FR" sz="2300" dirty="0" smtClean="0">
              <a:latin typeface="Symbol" pitchFamily="18" charset="2"/>
            </a:endParaRPr>
          </a:p>
          <a:p>
            <a:r>
              <a:rPr lang="fr-FR" sz="2300" dirty="0" smtClean="0">
                <a:latin typeface="Symbol" pitchFamily="18" charset="2"/>
              </a:rPr>
              <a:t>c</a:t>
            </a:r>
            <a:r>
              <a:rPr lang="fr-FR" sz="2300" baseline="-25000" dirty="0" smtClean="0"/>
              <a:t>c2</a:t>
            </a:r>
            <a:r>
              <a:rPr lang="fr-FR" sz="2300" dirty="0" smtClean="0"/>
              <a:t> in Pb+Pb </a:t>
            </a:r>
            <a:r>
              <a:rPr lang="fr-FR" sz="2300" dirty="0" err="1" smtClean="0"/>
              <a:t>at</a:t>
            </a:r>
            <a:r>
              <a:rPr lang="fr-FR" sz="2300" dirty="0" smtClean="0"/>
              <a:t> </a:t>
            </a:r>
            <a:r>
              <a:rPr lang="fr-FR" sz="2300" dirty="0" smtClean="0">
                <a:sym typeface="Symbol"/>
              </a:rPr>
              <a:t>s</a:t>
            </a:r>
            <a:r>
              <a:rPr lang="fr-FR" sz="2300" dirty="0" smtClean="0"/>
              <a:t>=17.8 </a:t>
            </a:r>
            <a:r>
              <a:rPr lang="fr-FR" sz="2300" dirty="0" err="1" smtClean="0"/>
              <a:t>GeV</a:t>
            </a:r>
            <a:endParaRPr lang="fr-FR" sz="2300" dirty="0" smtClean="0"/>
          </a:p>
          <a:p>
            <a:pPr lvl="1"/>
            <a:r>
              <a:rPr lang="fr-FR" b="1" dirty="0" err="1" smtClean="0">
                <a:solidFill>
                  <a:schemeClr val="tx2"/>
                </a:solidFill>
              </a:rPr>
              <a:t>Sample</a:t>
            </a:r>
            <a:r>
              <a:rPr lang="fr-FR" b="1" dirty="0" smtClean="0">
                <a:solidFill>
                  <a:schemeClr val="tx2"/>
                </a:solidFill>
              </a:rPr>
              <a:t>:</a:t>
            </a:r>
          </a:p>
          <a:p>
            <a:pPr lvl="2"/>
            <a:r>
              <a:rPr lang="fr-FR" dirty="0" smtClean="0"/>
              <a:t>10 </a:t>
            </a:r>
            <a:r>
              <a:rPr lang="fr-FR" dirty="0" err="1" smtClean="0"/>
              <a:t>kevents</a:t>
            </a:r>
            <a:r>
              <a:rPr lang="fr-FR" dirty="0" smtClean="0"/>
              <a:t> </a:t>
            </a:r>
            <a:r>
              <a:rPr lang="fr-FR" dirty="0" err="1" smtClean="0"/>
              <a:t>minbias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Epos</a:t>
            </a:r>
            <a:r>
              <a:rPr lang="fr-FR" dirty="0" smtClean="0"/>
              <a:t> 1.6</a:t>
            </a:r>
          </a:p>
          <a:p>
            <a:pPr lvl="2"/>
            <a:r>
              <a:rPr lang="fr-FR" dirty="0" smtClean="0"/>
              <a:t>1 </a:t>
            </a:r>
            <a:r>
              <a:rPr lang="fr-FR" dirty="0" err="1" smtClean="0"/>
              <a:t>pythia</a:t>
            </a:r>
            <a:r>
              <a:rPr lang="fr-FR" dirty="0" smtClean="0"/>
              <a:t> </a:t>
            </a:r>
            <a:r>
              <a:rPr lang="fr-FR" dirty="0" smtClean="0">
                <a:latin typeface="Symbol" pitchFamily="18" charset="2"/>
              </a:rPr>
              <a:t>c</a:t>
            </a:r>
            <a:r>
              <a:rPr lang="fr-FR" baseline="-25000" dirty="0" smtClean="0"/>
              <a:t>c2</a:t>
            </a:r>
            <a:r>
              <a:rPr lang="fr-FR" dirty="0" smtClean="0"/>
              <a:t> </a:t>
            </a:r>
            <a:r>
              <a:rPr lang="fr-FR" dirty="0" err="1" smtClean="0"/>
              <a:t>embedded</a:t>
            </a:r>
            <a:r>
              <a:rPr lang="fr-FR" dirty="0" smtClean="0"/>
              <a:t> in </a:t>
            </a:r>
            <a:r>
              <a:rPr lang="fr-FR" dirty="0" err="1" smtClean="0"/>
              <a:t>each</a:t>
            </a:r>
            <a:r>
              <a:rPr lang="fr-FR" dirty="0" smtClean="0"/>
              <a:t> </a:t>
            </a:r>
            <a:r>
              <a:rPr lang="fr-FR" dirty="0" err="1" smtClean="0"/>
              <a:t>event</a:t>
            </a:r>
            <a:endParaRPr lang="fr-FR" dirty="0" smtClean="0"/>
          </a:p>
          <a:p>
            <a:pPr lvl="2"/>
            <a:r>
              <a:rPr lang="fr-FR" dirty="0" err="1" smtClean="0"/>
              <a:t>Same</a:t>
            </a:r>
            <a:r>
              <a:rPr lang="fr-FR" dirty="0" smtClean="0"/>
              <a:t> </a:t>
            </a:r>
            <a:r>
              <a:rPr lang="fr-FR" dirty="0" err="1" smtClean="0"/>
              <a:t>selections</a:t>
            </a:r>
            <a:r>
              <a:rPr lang="fr-FR" dirty="0" smtClean="0"/>
              <a:t> as in p+p</a:t>
            </a:r>
          </a:p>
          <a:p>
            <a:pPr lvl="2"/>
            <a:r>
              <a:rPr lang="fr-FR" dirty="0" err="1" smtClean="0"/>
              <a:t>Reject</a:t>
            </a:r>
            <a:r>
              <a:rPr lang="fr-FR" dirty="0" smtClean="0"/>
              <a:t> </a:t>
            </a:r>
            <a:r>
              <a:rPr lang="fr-FR" dirty="0" smtClean="0">
                <a:latin typeface="Symbol" pitchFamily="18" charset="2"/>
              </a:rPr>
              <a:t>g</a:t>
            </a:r>
            <a:r>
              <a:rPr lang="fr-FR" dirty="0" smtClean="0"/>
              <a:t> if not in the </a:t>
            </a:r>
            <a:r>
              <a:rPr lang="fr-FR" dirty="0" err="1" smtClean="0"/>
              <a:t>same</a:t>
            </a:r>
            <a:r>
              <a:rPr lang="fr-FR" dirty="0" smtClean="0"/>
              <a:t> </a:t>
            </a:r>
            <a:r>
              <a:rPr lang="fr-FR" dirty="0" err="1" smtClean="0"/>
              <a:t>hemisphere</a:t>
            </a:r>
            <a:r>
              <a:rPr lang="fr-FR" dirty="0" smtClean="0"/>
              <a:t> as J/</a:t>
            </a:r>
            <a:r>
              <a:rPr lang="fr-FR" dirty="0" smtClean="0">
                <a:latin typeface="Symbol" pitchFamily="18" charset="2"/>
              </a:rPr>
              <a:t>Y</a:t>
            </a:r>
          </a:p>
          <a:p>
            <a:pPr lvl="1"/>
            <a:r>
              <a:rPr lang="fr-FR" b="1" dirty="0" err="1" smtClean="0">
                <a:solidFill>
                  <a:srgbClr val="FF0000"/>
                </a:solidFill>
              </a:rPr>
              <a:t>Results</a:t>
            </a:r>
            <a:r>
              <a:rPr lang="fr-FR" dirty="0" smtClean="0"/>
              <a:t> : signal/</a:t>
            </a:r>
            <a:r>
              <a:rPr lang="fr-FR" dirty="0" err="1" smtClean="0"/>
              <a:t>bkg</a:t>
            </a:r>
            <a:r>
              <a:rPr lang="fr-FR" dirty="0" smtClean="0"/>
              <a:t> = 3.6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19</a:t>
            </a:fld>
            <a:endParaRPr lang="fr-BE"/>
          </a:p>
        </p:txBody>
      </p:sp>
      <p:pic>
        <p:nvPicPr>
          <p:cNvPr id="10" name="Picture 3" descr="Z:\FTE\CHIC\LetterOfIntent\chicpp_lo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513" y="1091478"/>
            <a:ext cx="4752975" cy="2409530"/>
          </a:xfrm>
          <a:prstGeom prst="rect">
            <a:avLst/>
          </a:prstGeom>
          <a:noFill/>
        </p:spPr>
      </p:pic>
      <p:pic>
        <p:nvPicPr>
          <p:cNvPr id="13" name="Picture 4" descr="Z:\FTE\CHIC\LetterOfIntent\chicPbP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754645"/>
            <a:ext cx="4752528" cy="2420531"/>
          </a:xfrm>
          <a:prstGeom prst="rect">
            <a:avLst/>
          </a:prstGeom>
          <a:noFill/>
        </p:spPr>
      </p:pic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Fleuret - LLR</a:t>
            </a: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AFTER @ LHC – </a:t>
            </a:r>
            <a:r>
              <a:rPr lang="fr-FR" dirty="0" err="1" smtClean="0"/>
              <a:t>Physics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fr-FR" sz="2000" dirty="0" smtClean="0"/>
          </a:p>
          <a:p>
            <a:r>
              <a:rPr lang="fr-FR" sz="2000" dirty="0" err="1" smtClean="0"/>
              <a:t>Idea</a:t>
            </a:r>
            <a:r>
              <a:rPr lang="fr-FR" sz="2000" dirty="0" smtClean="0"/>
              <a:t> : use LHC </a:t>
            </a:r>
            <a:r>
              <a:rPr lang="fr-FR" sz="2000" dirty="0" err="1" smtClean="0"/>
              <a:t>beam</a:t>
            </a:r>
            <a:r>
              <a:rPr lang="fr-FR" sz="2000" dirty="0" smtClean="0"/>
              <a:t> on </a:t>
            </a:r>
            <a:r>
              <a:rPr lang="fr-FR" sz="2000" dirty="0" err="1" smtClean="0"/>
              <a:t>fixed</a:t>
            </a:r>
            <a:r>
              <a:rPr lang="fr-FR" sz="2000" dirty="0" smtClean="0"/>
              <a:t> </a:t>
            </a:r>
            <a:r>
              <a:rPr lang="fr-FR" sz="2000" dirty="0" err="1" smtClean="0"/>
              <a:t>target</a:t>
            </a:r>
            <a:endParaRPr lang="fr-FR" sz="2000" dirty="0" smtClean="0"/>
          </a:p>
          <a:p>
            <a:pPr lvl="1"/>
            <a:r>
              <a:rPr lang="fr-FR" i="1" dirty="0" smtClean="0"/>
              <a:t>7 </a:t>
            </a:r>
            <a:r>
              <a:rPr lang="fr-FR" i="1" dirty="0" err="1" smtClean="0"/>
              <a:t>TeV</a:t>
            </a:r>
            <a:r>
              <a:rPr lang="fr-FR" i="1" dirty="0" smtClean="0"/>
              <a:t> proton </a:t>
            </a:r>
            <a:r>
              <a:rPr lang="fr-FR" i="1" dirty="0" err="1" smtClean="0"/>
              <a:t>beam</a:t>
            </a:r>
            <a:r>
              <a:rPr lang="fr-FR" i="1" dirty="0" smtClean="0"/>
              <a:t> </a:t>
            </a:r>
            <a:r>
              <a:rPr lang="fr-FR" sz="1800" i="1" dirty="0" smtClean="0"/>
              <a:t>(</a:t>
            </a:r>
            <a:r>
              <a:rPr lang="fr-FR" sz="1800" i="1" dirty="0" smtClean="0">
                <a:sym typeface="Symbol"/>
              </a:rPr>
              <a:t>s ~115 </a:t>
            </a:r>
            <a:r>
              <a:rPr lang="fr-FR" sz="1800" i="1" dirty="0" err="1" smtClean="0">
                <a:sym typeface="Symbol"/>
              </a:rPr>
              <a:t>GeV</a:t>
            </a:r>
            <a:r>
              <a:rPr lang="fr-FR" sz="1800" i="1" dirty="0" smtClean="0">
                <a:sym typeface="Symbol"/>
              </a:rPr>
              <a:t>)</a:t>
            </a:r>
            <a:endParaRPr lang="fr-FR" i="1" dirty="0" smtClean="0"/>
          </a:p>
          <a:p>
            <a:pPr lvl="2"/>
            <a:r>
              <a:rPr lang="fr-FR" i="1" dirty="0" smtClean="0"/>
              <a:t>p+p, p+A</a:t>
            </a:r>
            <a:endParaRPr lang="fr-FR" i="1" dirty="0" smtClean="0"/>
          </a:p>
          <a:p>
            <a:pPr lvl="1"/>
            <a:r>
              <a:rPr lang="fr-FR" i="1" dirty="0" smtClean="0"/>
              <a:t>2.75 </a:t>
            </a:r>
            <a:r>
              <a:rPr lang="fr-FR" i="1" dirty="0" err="1" smtClean="0"/>
              <a:t>TeV</a:t>
            </a:r>
            <a:r>
              <a:rPr lang="fr-FR" i="1" dirty="0" smtClean="0"/>
              <a:t> Pb </a:t>
            </a:r>
            <a:r>
              <a:rPr lang="fr-FR" i="1" dirty="0" err="1" smtClean="0"/>
              <a:t>beam</a:t>
            </a:r>
            <a:r>
              <a:rPr lang="fr-FR" i="1" dirty="0" smtClean="0"/>
              <a:t> </a:t>
            </a:r>
            <a:r>
              <a:rPr lang="fr-FR" sz="1800" i="1" dirty="0" smtClean="0"/>
              <a:t>(</a:t>
            </a:r>
            <a:r>
              <a:rPr lang="fr-FR" sz="1800" i="1" dirty="0" smtClean="0">
                <a:sym typeface="Symbol"/>
              </a:rPr>
              <a:t>s </a:t>
            </a:r>
            <a:r>
              <a:rPr lang="fr-FR" sz="1800" i="1" dirty="0" smtClean="0">
                <a:sym typeface="Symbol"/>
              </a:rPr>
              <a:t>~72 </a:t>
            </a:r>
            <a:r>
              <a:rPr lang="fr-FR" sz="1800" i="1" dirty="0" err="1" smtClean="0">
                <a:sym typeface="Symbol"/>
              </a:rPr>
              <a:t>GeV</a:t>
            </a:r>
            <a:r>
              <a:rPr lang="fr-FR" sz="1800" i="1" dirty="0" smtClean="0">
                <a:sym typeface="Symbol"/>
              </a:rPr>
              <a:t>)</a:t>
            </a:r>
            <a:endParaRPr lang="fr-FR" i="1" dirty="0" smtClean="0"/>
          </a:p>
          <a:p>
            <a:pPr lvl="2"/>
            <a:r>
              <a:rPr lang="fr-FR" i="1" dirty="0" smtClean="0"/>
              <a:t>Pb+A, Pb+p</a:t>
            </a:r>
            <a:endParaRPr lang="fr-FR" i="1" dirty="0" smtClean="0"/>
          </a:p>
          <a:p>
            <a:r>
              <a:rPr lang="fr-FR" sz="2000" i="1" dirty="0" smtClean="0"/>
              <a:t>High </a:t>
            </a:r>
            <a:r>
              <a:rPr lang="fr-FR" sz="2000" i="1" dirty="0" err="1" smtClean="0"/>
              <a:t>boost</a:t>
            </a:r>
            <a:r>
              <a:rPr lang="fr-FR" sz="2000" i="1" dirty="0" smtClean="0"/>
              <a:t> and </a:t>
            </a:r>
            <a:r>
              <a:rPr lang="fr-FR" sz="2000" i="1" dirty="0" err="1" smtClean="0"/>
              <a:t>luminosity</a:t>
            </a:r>
            <a:r>
              <a:rPr lang="fr-FR" sz="2000" i="1" dirty="0" smtClean="0"/>
              <a:t> </a:t>
            </a:r>
            <a:r>
              <a:rPr lang="fr-FR" sz="2000" i="1" dirty="0" err="1" smtClean="0"/>
              <a:t>giving</a:t>
            </a:r>
            <a:r>
              <a:rPr lang="fr-FR" sz="2000" i="1" dirty="0" smtClean="0"/>
              <a:t> </a:t>
            </a:r>
            <a:r>
              <a:rPr lang="fr-FR" sz="2000" i="1" dirty="0" err="1" smtClean="0"/>
              <a:t>access</a:t>
            </a:r>
            <a:r>
              <a:rPr lang="fr-FR" sz="2000" i="1" dirty="0" smtClean="0"/>
              <a:t> to </a:t>
            </a:r>
          </a:p>
          <a:p>
            <a:pPr lvl="1"/>
            <a:r>
              <a:rPr lang="fr-FR" i="1" dirty="0" smtClean="0"/>
              <a:t>QCD </a:t>
            </a:r>
            <a:r>
              <a:rPr lang="fr-FR" i="1" dirty="0" err="1" smtClean="0"/>
              <a:t>at</a:t>
            </a:r>
            <a:r>
              <a:rPr lang="fr-FR" i="1" dirty="0" smtClean="0"/>
              <a:t> large x</a:t>
            </a:r>
          </a:p>
          <a:p>
            <a:pPr lvl="1"/>
            <a:r>
              <a:rPr lang="fr-FR" i="1" dirty="0" err="1" smtClean="0"/>
              <a:t>nPDF</a:t>
            </a:r>
            <a:r>
              <a:rPr lang="fr-FR" i="1" dirty="0" smtClean="0"/>
              <a:t> and </a:t>
            </a:r>
            <a:r>
              <a:rPr lang="fr-FR" i="1" dirty="0" err="1" smtClean="0"/>
              <a:t>nuclear</a:t>
            </a:r>
            <a:r>
              <a:rPr lang="fr-FR" i="1" dirty="0" smtClean="0"/>
              <a:t> </a:t>
            </a:r>
            <a:r>
              <a:rPr lang="fr-FR" i="1" dirty="0" err="1" smtClean="0"/>
              <a:t>shadowing</a:t>
            </a:r>
            <a:endParaRPr lang="fr-FR" i="1" dirty="0" smtClean="0"/>
          </a:p>
          <a:p>
            <a:pPr lvl="1"/>
            <a:r>
              <a:rPr lang="fr-FR" i="1" dirty="0" smtClean="0"/>
              <a:t>QGP</a:t>
            </a:r>
            <a:endParaRPr lang="fr-FR" i="1" dirty="0" smtClean="0"/>
          </a:p>
          <a:p>
            <a:pPr lvl="1"/>
            <a:r>
              <a:rPr lang="fr-FR" i="1" dirty="0" smtClean="0"/>
              <a:t>Spin </a:t>
            </a:r>
            <a:r>
              <a:rPr lang="fr-FR" i="1" dirty="0" err="1" smtClean="0"/>
              <a:t>physics</a:t>
            </a:r>
            <a:endParaRPr lang="fr-FR" i="1" dirty="0" smtClean="0"/>
          </a:p>
          <a:p>
            <a:pPr lvl="1"/>
            <a:r>
              <a:rPr lang="fr-FR" i="1" dirty="0" err="1" smtClean="0"/>
              <a:t>Other</a:t>
            </a:r>
            <a:r>
              <a:rPr lang="fr-FR" i="1" dirty="0" smtClean="0"/>
              <a:t> ? </a:t>
            </a:r>
            <a:endParaRPr lang="fr-FR" i="1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Fleuret - LLR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</a:t>
            </a:fld>
            <a:endParaRPr lang="fr-BE"/>
          </a:p>
        </p:txBody>
      </p:sp>
      <p:sp>
        <p:nvSpPr>
          <p:cNvPr id="9" name="ZoneTexte 8"/>
          <p:cNvSpPr txBox="1"/>
          <p:nvPr/>
        </p:nvSpPr>
        <p:spPr>
          <a:xfrm>
            <a:off x="2625307" y="5723964"/>
            <a:ext cx="1514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 smtClean="0"/>
              <a:t>See</a:t>
            </a:r>
            <a:r>
              <a:rPr lang="fr-FR" i="1" dirty="0" smtClean="0"/>
              <a:t> </a:t>
            </a:r>
            <a:r>
              <a:rPr lang="fr-FR" i="1" dirty="0" err="1" smtClean="0"/>
              <a:t>Stan’s</a:t>
            </a:r>
            <a:r>
              <a:rPr lang="fr-FR" i="1" dirty="0" smtClean="0"/>
              <a:t> talk</a:t>
            </a:r>
            <a:endParaRPr lang="fr-FR" i="1" dirty="0"/>
          </a:p>
        </p:txBody>
      </p:sp>
      <p:pic>
        <p:nvPicPr>
          <p:cNvPr id="11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19536" t="16962" r="15699" b="1644"/>
          <a:stretch>
            <a:fillRect/>
          </a:stretch>
        </p:blipFill>
        <p:spPr bwMode="auto">
          <a:xfrm>
            <a:off x="4140200" y="1788960"/>
            <a:ext cx="4752975" cy="3600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AFTER/CHIC - Conclusion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r-FR" dirty="0" smtClean="0"/>
              <a:t>CHIC :   (</a:t>
            </a:r>
            <a:r>
              <a:rPr lang="fr-FR" b="0" dirty="0" smtClean="0"/>
              <a:t>contact : F. Fleuret) </a:t>
            </a:r>
            <a:endParaRPr lang="fr-FR" b="0" dirty="0" smtClean="0"/>
          </a:p>
          <a:p>
            <a:pPr lvl="1"/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strong</a:t>
            </a:r>
            <a:r>
              <a:rPr lang="fr-FR" dirty="0" smtClean="0"/>
              <a:t> </a:t>
            </a:r>
            <a:r>
              <a:rPr lang="fr-FR" dirty="0" err="1" smtClean="0"/>
              <a:t>physics</a:t>
            </a:r>
            <a:r>
              <a:rPr lang="fr-FR" dirty="0" smtClean="0"/>
              <a:t> </a:t>
            </a:r>
            <a:r>
              <a:rPr lang="fr-FR" dirty="0" smtClean="0"/>
              <a:t>case : </a:t>
            </a:r>
            <a:r>
              <a:rPr lang="fr-FR" dirty="0" err="1" smtClean="0"/>
              <a:t>measure</a:t>
            </a:r>
            <a:r>
              <a:rPr lang="fr-FR" dirty="0" smtClean="0"/>
              <a:t> </a:t>
            </a:r>
            <a:r>
              <a:rPr lang="fr-FR" dirty="0" smtClean="0">
                <a:latin typeface="Symbol" pitchFamily="18" charset="2"/>
              </a:rPr>
              <a:t>c</a:t>
            </a:r>
            <a:r>
              <a:rPr lang="fr-FR" baseline="-25000" dirty="0" smtClean="0"/>
              <a:t>c</a:t>
            </a:r>
            <a:r>
              <a:rPr lang="fr-FR" dirty="0" smtClean="0"/>
              <a:t> in Pb+Pb collisions @ SPS </a:t>
            </a:r>
            <a:r>
              <a:rPr lang="fr-FR" dirty="0" err="1" smtClean="0"/>
              <a:t>energies</a:t>
            </a:r>
            <a:endParaRPr lang="fr-FR" dirty="0" smtClean="0"/>
          </a:p>
          <a:p>
            <a:pPr lvl="1"/>
            <a:r>
              <a:rPr lang="fr-FR" dirty="0" smtClean="0"/>
              <a:t>not </a:t>
            </a:r>
            <a:r>
              <a:rPr lang="fr-FR" dirty="0" err="1" smtClean="0"/>
              <a:t>done</a:t>
            </a:r>
            <a:r>
              <a:rPr lang="fr-FR" dirty="0" smtClean="0"/>
              <a:t> in the 90’s-00’s </a:t>
            </a:r>
            <a:r>
              <a:rPr lang="fr-FR" dirty="0" err="1" smtClean="0"/>
              <a:t>because</a:t>
            </a:r>
            <a:r>
              <a:rPr lang="fr-FR" dirty="0" smtClean="0"/>
              <a:t> </a:t>
            </a:r>
            <a:r>
              <a:rPr lang="fr-FR" dirty="0" err="1" smtClean="0"/>
              <a:t>needed</a:t>
            </a:r>
            <a:r>
              <a:rPr lang="fr-FR" dirty="0" smtClean="0"/>
              <a:t> technologies not </a:t>
            </a:r>
            <a:r>
              <a:rPr lang="fr-FR" dirty="0" err="1" smtClean="0"/>
              <a:t>available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time</a:t>
            </a:r>
          </a:p>
          <a:p>
            <a:pPr lvl="1"/>
            <a:r>
              <a:rPr lang="fr-FR" dirty="0" err="1" smtClean="0"/>
              <a:t>Today</a:t>
            </a:r>
            <a:r>
              <a:rPr lang="fr-FR" dirty="0" smtClean="0"/>
              <a:t>, ultra-</a:t>
            </a:r>
            <a:r>
              <a:rPr lang="fr-FR" dirty="0" err="1" smtClean="0"/>
              <a:t>granular</a:t>
            </a:r>
            <a:r>
              <a:rPr lang="fr-FR" dirty="0" smtClean="0"/>
              <a:t> technologies are mature</a:t>
            </a:r>
          </a:p>
          <a:p>
            <a:pPr lvl="1"/>
            <a:r>
              <a:rPr lang="fr-FR" dirty="0" err="1" smtClean="0"/>
              <a:t>Measuring</a:t>
            </a:r>
            <a:r>
              <a:rPr lang="fr-FR" dirty="0" smtClean="0"/>
              <a:t> </a:t>
            </a:r>
            <a:r>
              <a:rPr lang="fr-FR" dirty="0" smtClean="0">
                <a:latin typeface="Symbol" pitchFamily="18" charset="2"/>
              </a:rPr>
              <a:t>c</a:t>
            </a:r>
            <a:r>
              <a:rPr lang="fr-FR" baseline="-25000" dirty="0" smtClean="0"/>
              <a:t>c</a:t>
            </a:r>
            <a:r>
              <a:rPr lang="fr-FR" dirty="0" smtClean="0"/>
              <a:t> in Pb+Pb collisions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now</a:t>
            </a:r>
            <a:r>
              <a:rPr lang="fr-FR" dirty="0" smtClean="0"/>
              <a:t> </a:t>
            </a:r>
            <a:r>
              <a:rPr lang="fr-FR" dirty="0" err="1" smtClean="0"/>
              <a:t>doable</a:t>
            </a:r>
            <a:endParaRPr lang="fr-FR" dirty="0" smtClean="0"/>
          </a:p>
          <a:p>
            <a:pPr lvl="1"/>
            <a:r>
              <a:rPr lang="fr-FR" sz="2200" dirty="0" smtClean="0"/>
              <a:t>Contact: F. Fleuret (</a:t>
            </a:r>
            <a:r>
              <a:rPr lang="fr-FR" sz="2200" dirty="0" smtClean="0">
                <a:hlinkClick r:id="rId2"/>
              </a:rPr>
              <a:t>fleuret@in2p3.fr</a:t>
            </a:r>
            <a:r>
              <a:rPr lang="fr-FR" sz="2200" dirty="0" smtClean="0"/>
              <a:t>) – LLR, Elena </a:t>
            </a:r>
            <a:r>
              <a:rPr lang="fr-FR" sz="2200" dirty="0" err="1" smtClean="0"/>
              <a:t>Ferreiro</a:t>
            </a:r>
            <a:r>
              <a:rPr lang="fr-FR" sz="2200" dirty="0" smtClean="0"/>
              <a:t> – Santiago</a:t>
            </a:r>
            <a:endParaRPr lang="fr-FR" sz="2200" dirty="0" smtClean="0"/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AFTER </a:t>
            </a:r>
            <a:r>
              <a:rPr lang="fr-FR" dirty="0" smtClean="0"/>
              <a:t>: </a:t>
            </a:r>
            <a:endParaRPr lang="fr-FR" dirty="0" smtClean="0"/>
          </a:p>
          <a:p>
            <a:pPr lvl="1"/>
            <a:r>
              <a:rPr lang="fr-FR" dirty="0" err="1" smtClean="0"/>
              <a:t>Wider</a:t>
            </a:r>
            <a:r>
              <a:rPr lang="fr-FR" dirty="0" smtClean="0"/>
              <a:t> </a:t>
            </a:r>
            <a:r>
              <a:rPr lang="fr-FR" dirty="0" err="1" smtClean="0"/>
              <a:t>physics</a:t>
            </a:r>
            <a:r>
              <a:rPr lang="fr-FR" dirty="0" smtClean="0"/>
              <a:t> case (</a:t>
            </a:r>
            <a:r>
              <a:rPr lang="fr-FR" dirty="0" smtClean="0"/>
              <a:t>QCD </a:t>
            </a:r>
            <a:r>
              <a:rPr lang="fr-FR" dirty="0" err="1" smtClean="0"/>
              <a:t>at</a:t>
            </a:r>
            <a:r>
              <a:rPr lang="fr-FR" dirty="0" smtClean="0"/>
              <a:t> large x, </a:t>
            </a:r>
            <a:r>
              <a:rPr lang="fr-FR" dirty="0" err="1" smtClean="0"/>
              <a:t>nPDF</a:t>
            </a:r>
            <a:r>
              <a:rPr lang="fr-FR" dirty="0" smtClean="0"/>
              <a:t>, </a:t>
            </a:r>
            <a:r>
              <a:rPr lang="fr-FR" dirty="0" err="1" smtClean="0"/>
              <a:t>nuclear</a:t>
            </a:r>
            <a:r>
              <a:rPr lang="fr-FR" dirty="0" smtClean="0"/>
              <a:t> </a:t>
            </a:r>
            <a:r>
              <a:rPr lang="fr-FR" dirty="0" err="1" smtClean="0"/>
              <a:t>shadowing</a:t>
            </a:r>
            <a:r>
              <a:rPr lang="fr-FR" dirty="0" smtClean="0"/>
              <a:t>, QGP, spin </a:t>
            </a:r>
            <a:r>
              <a:rPr lang="fr-FR" dirty="0" err="1" smtClean="0"/>
              <a:t>physics</a:t>
            </a:r>
            <a:r>
              <a:rPr lang="fr-FR" dirty="0" smtClean="0"/>
              <a:t>)</a:t>
            </a:r>
            <a:endParaRPr lang="fr-FR" dirty="0" smtClean="0"/>
          </a:p>
          <a:p>
            <a:pPr lvl="1"/>
            <a:r>
              <a:rPr lang="fr-FR" dirty="0" smtClean="0"/>
              <a:t>Up to 7 </a:t>
            </a:r>
            <a:r>
              <a:rPr lang="fr-FR" dirty="0" err="1" smtClean="0"/>
              <a:t>TeV</a:t>
            </a:r>
            <a:r>
              <a:rPr lang="fr-FR" dirty="0" smtClean="0"/>
              <a:t> </a:t>
            </a:r>
            <a:r>
              <a:rPr lang="fr-FR" dirty="0" err="1" smtClean="0"/>
              <a:t>beam</a:t>
            </a:r>
            <a:r>
              <a:rPr lang="fr-FR" dirty="0" smtClean="0"/>
              <a:t>,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</a:t>
            </a:r>
            <a:r>
              <a:rPr lang="fr-FR" dirty="0" err="1" smtClean="0"/>
              <a:t>boost</a:t>
            </a:r>
            <a:r>
              <a:rPr lang="fr-FR" dirty="0" smtClean="0"/>
              <a:t>, </a:t>
            </a:r>
            <a:r>
              <a:rPr lang="fr-FR" dirty="0" err="1" smtClean="0"/>
              <a:t>need</a:t>
            </a:r>
            <a:r>
              <a:rPr lang="fr-FR" dirty="0" smtClean="0"/>
              <a:t> ultra-</a:t>
            </a:r>
            <a:r>
              <a:rPr lang="fr-FR" dirty="0" err="1" smtClean="0"/>
              <a:t>granular</a:t>
            </a:r>
            <a:r>
              <a:rPr lang="fr-FR" dirty="0" smtClean="0"/>
              <a:t> technologies</a:t>
            </a:r>
          </a:p>
          <a:p>
            <a:pPr lvl="1"/>
            <a:r>
              <a:rPr lang="fr-FR" dirty="0" err="1" smtClean="0"/>
              <a:t>Take</a:t>
            </a:r>
            <a:r>
              <a:rPr lang="fr-FR" dirty="0" smtClean="0"/>
              <a:t> </a:t>
            </a:r>
            <a:r>
              <a:rPr lang="fr-FR" dirty="0" err="1" smtClean="0"/>
              <a:t>advantage</a:t>
            </a:r>
            <a:r>
              <a:rPr lang="fr-FR" dirty="0" smtClean="0"/>
              <a:t> of the CHIC expertise to design </a:t>
            </a:r>
            <a:r>
              <a:rPr lang="fr-FR" dirty="0" smtClean="0"/>
              <a:t>AFTER</a:t>
            </a:r>
          </a:p>
          <a:p>
            <a:pPr lvl="1"/>
            <a:r>
              <a:rPr lang="fr-FR" sz="2200" dirty="0" smtClean="0"/>
              <a:t>Contact: J.-P. </a:t>
            </a:r>
            <a:r>
              <a:rPr lang="fr-FR" sz="2200" dirty="0" err="1" smtClean="0"/>
              <a:t>Lansberg</a:t>
            </a:r>
            <a:r>
              <a:rPr lang="fr-FR" sz="2200" dirty="0" smtClean="0"/>
              <a:t> (</a:t>
            </a:r>
            <a:r>
              <a:rPr lang="fr-FR" sz="2200" dirty="0" smtClean="0">
                <a:hlinkClick r:id="rId3"/>
              </a:rPr>
              <a:t>lansberg@in2p3.fr</a:t>
            </a:r>
            <a:r>
              <a:rPr lang="fr-FR" sz="2200" dirty="0" smtClean="0"/>
              <a:t>) - IPNO, </a:t>
            </a:r>
            <a:r>
              <a:rPr lang="fr-FR" sz="2200" dirty="0" smtClean="0"/>
              <a:t>S. Brodsky – SLAC, F. Fleuret – LLR, C. </a:t>
            </a:r>
            <a:r>
              <a:rPr lang="fr-FR" sz="2200" dirty="0" err="1" smtClean="0"/>
              <a:t>Hadjidakis</a:t>
            </a:r>
            <a:r>
              <a:rPr lang="fr-FR" sz="2200" dirty="0" smtClean="0"/>
              <a:t> – </a:t>
            </a:r>
            <a:r>
              <a:rPr lang="fr-FR" sz="2200" dirty="0" smtClean="0"/>
              <a:t>IPNO</a:t>
            </a:r>
          </a:p>
          <a:p>
            <a:pPr lvl="1"/>
            <a:endParaRPr lang="fr-FR" sz="2200" dirty="0" smtClean="0"/>
          </a:p>
          <a:p>
            <a:r>
              <a:rPr lang="fr-FR" sz="2900" dirty="0" err="1" smtClean="0"/>
              <a:t>Timescale</a:t>
            </a:r>
            <a:r>
              <a:rPr lang="fr-FR" sz="2900" dirty="0" smtClean="0"/>
              <a:t> and plans :</a:t>
            </a:r>
            <a:endParaRPr lang="fr-FR" sz="2600" dirty="0" smtClean="0"/>
          </a:p>
          <a:p>
            <a:pPr lvl="1"/>
            <a:r>
              <a:rPr lang="fr-FR" dirty="0" smtClean="0"/>
              <a:t>July 7th 2011 : one-</a:t>
            </a:r>
            <a:r>
              <a:rPr lang="fr-FR" dirty="0" err="1" smtClean="0"/>
              <a:t>day</a:t>
            </a:r>
            <a:r>
              <a:rPr lang="fr-FR" dirty="0" smtClean="0"/>
              <a:t> </a:t>
            </a:r>
            <a:r>
              <a:rPr lang="fr-FR" dirty="0" smtClean="0"/>
              <a:t>meeting</a:t>
            </a:r>
            <a:endParaRPr lang="fr-FR" dirty="0" smtClean="0"/>
          </a:p>
          <a:p>
            <a:pPr lvl="1"/>
            <a:r>
              <a:rPr lang="fr-FR" dirty="0" err="1" smtClean="0"/>
              <a:t>October</a:t>
            </a:r>
            <a:r>
              <a:rPr lang="fr-FR" dirty="0" smtClean="0"/>
              <a:t> 2011 : </a:t>
            </a:r>
          </a:p>
          <a:p>
            <a:pPr lvl="2"/>
            <a:r>
              <a:rPr lang="fr-FR" dirty="0" err="1" smtClean="0"/>
              <a:t>Draft</a:t>
            </a:r>
            <a:r>
              <a:rPr lang="fr-FR" dirty="0" smtClean="0"/>
              <a:t> of a </a:t>
            </a:r>
            <a:r>
              <a:rPr lang="fr-FR" dirty="0" err="1" smtClean="0"/>
              <a:t>Letter</a:t>
            </a:r>
            <a:r>
              <a:rPr lang="fr-FR" dirty="0" smtClean="0"/>
              <a:t> Of </a:t>
            </a:r>
            <a:r>
              <a:rPr lang="fr-FR" dirty="0" err="1" smtClean="0"/>
              <a:t>Intent</a:t>
            </a:r>
            <a:r>
              <a:rPr lang="fr-FR" dirty="0" smtClean="0"/>
              <a:t> for CHIC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submitted</a:t>
            </a:r>
            <a:r>
              <a:rPr lang="fr-FR" dirty="0" smtClean="0"/>
              <a:t> to SPS-C by the end of the </a:t>
            </a:r>
            <a:r>
              <a:rPr lang="fr-FR" dirty="0" err="1" smtClean="0"/>
              <a:t>year</a:t>
            </a:r>
            <a:r>
              <a:rPr lang="fr-FR" dirty="0" smtClean="0"/>
              <a:t>.</a:t>
            </a:r>
          </a:p>
          <a:p>
            <a:pPr lvl="2"/>
            <a:r>
              <a:rPr lang="fr-FR" dirty="0" smtClean="0"/>
              <a:t>GDR-QCD meeting</a:t>
            </a:r>
            <a:r>
              <a:rPr lang="fr-FR" dirty="0" smtClean="0"/>
              <a:t>.</a:t>
            </a:r>
            <a:endParaRPr lang="fr-FR" dirty="0" smtClean="0"/>
          </a:p>
          <a:p>
            <a:pPr lvl="1"/>
            <a:r>
              <a:rPr lang="fr-FR" dirty="0" err="1" smtClean="0"/>
              <a:t>December</a:t>
            </a:r>
            <a:r>
              <a:rPr lang="fr-FR" dirty="0" smtClean="0"/>
              <a:t> 2011 </a:t>
            </a:r>
            <a:r>
              <a:rPr lang="fr-FR" dirty="0" smtClean="0"/>
              <a:t>: </a:t>
            </a:r>
            <a:r>
              <a:rPr lang="fr-FR" dirty="0" smtClean="0"/>
              <a:t>CHIC/AFTER ANR calls for </a:t>
            </a:r>
            <a:r>
              <a:rPr lang="fr-FR" dirty="0" err="1" smtClean="0"/>
              <a:t>proposal</a:t>
            </a:r>
            <a:endParaRPr lang="fr-FR" dirty="0" smtClean="0"/>
          </a:p>
          <a:p>
            <a:pPr lvl="2"/>
            <a:r>
              <a:rPr lang="fr-FR" dirty="0" smtClean="0"/>
              <a:t>simulations for CHIC (</a:t>
            </a:r>
            <a:r>
              <a:rPr lang="fr-FR" dirty="0" err="1" smtClean="0"/>
              <a:t>experimental</a:t>
            </a:r>
            <a:r>
              <a:rPr lang="fr-FR" dirty="0" smtClean="0"/>
              <a:t>)/AFTER (</a:t>
            </a:r>
            <a:r>
              <a:rPr lang="fr-FR" dirty="0" err="1" smtClean="0"/>
              <a:t>physics</a:t>
            </a:r>
            <a:r>
              <a:rPr lang="fr-FR" dirty="0" smtClean="0"/>
              <a:t>) </a:t>
            </a:r>
          </a:p>
          <a:p>
            <a:pPr lvl="1"/>
            <a:r>
              <a:rPr lang="fr-FR" dirty="0" smtClean="0"/>
              <a:t>2012 </a:t>
            </a:r>
            <a:r>
              <a:rPr lang="fr-FR" dirty="0" smtClean="0"/>
              <a:t>: AFTER expression of </a:t>
            </a:r>
            <a:r>
              <a:rPr lang="fr-FR" dirty="0" err="1" smtClean="0"/>
              <a:t>interest</a:t>
            </a:r>
            <a:endParaRPr lang="fr-FR" dirty="0" smtClean="0"/>
          </a:p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20</a:t>
            </a:fld>
            <a:endParaRPr lang="fr-BE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Fleuret - LLR</a:t>
            </a: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Backup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Fleuret - LLR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21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CHIC @ SPS – Conclusion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1492218"/>
          </a:xfrm>
        </p:spPr>
        <p:txBody>
          <a:bodyPr>
            <a:normAutofit fontScale="62500" lnSpcReduction="20000"/>
          </a:bodyPr>
          <a:lstStyle/>
          <a:p>
            <a:r>
              <a:rPr lang="fr-FR" b="0" dirty="0" smtClean="0"/>
              <a:t>A </a:t>
            </a:r>
            <a:r>
              <a:rPr lang="fr-FR" b="0" dirty="0" err="1" smtClean="0"/>
              <a:t>key</a:t>
            </a:r>
            <a:r>
              <a:rPr lang="fr-FR" b="0" dirty="0" smtClean="0"/>
              <a:t> </a:t>
            </a:r>
            <a:r>
              <a:rPr lang="fr-FR" b="0" dirty="0" err="1" smtClean="0"/>
              <a:t>measurement</a:t>
            </a:r>
            <a:r>
              <a:rPr lang="fr-FR" b="0" dirty="0" smtClean="0"/>
              <a:t> to test </a:t>
            </a:r>
            <a:r>
              <a:rPr lang="fr-FR" b="0" dirty="0" err="1" smtClean="0"/>
              <a:t>charmonium</a:t>
            </a:r>
            <a:r>
              <a:rPr lang="fr-FR" b="0" dirty="0" smtClean="0"/>
              <a:t> </a:t>
            </a:r>
            <a:r>
              <a:rPr lang="fr-FR" b="0" dirty="0" err="1" smtClean="0"/>
              <a:t>sequential</a:t>
            </a:r>
            <a:r>
              <a:rPr lang="fr-FR" b="0" dirty="0" smtClean="0"/>
              <a:t> screening in QGP</a:t>
            </a:r>
          </a:p>
          <a:p>
            <a:r>
              <a:rPr lang="fr-FR" b="0" dirty="0" smtClean="0"/>
              <a:t>Not </a:t>
            </a:r>
            <a:r>
              <a:rPr lang="fr-FR" b="0" dirty="0" err="1" smtClean="0"/>
              <a:t>done</a:t>
            </a:r>
            <a:r>
              <a:rPr lang="fr-FR" b="0" dirty="0" smtClean="0"/>
              <a:t> in the 90’s-00’s </a:t>
            </a:r>
            <a:r>
              <a:rPr lang="fr-FR" b="0" dirty="0" err="1" smtClean="0"/>
              <a:t>because</a:t>
            </a:r>
            <a:r>
              <a:rPr lang="fr-FR" b="0" dirty="0" smtClean="0"/>
              <a:t> </a:t>
            </a:r>
            <a:r>
              <a:rPr lang="fr-FR" b="0" dirty="0" err="1" smtClean="0"/>
              <a:t>needed</a:t>
            </a:r>
            <a:r>
              <a:rPr lang="fr-FR" b="0" dirty="0" smtClean="0"/>
              <a:t> technologies not </a:t>
            </a:r>
            <a:r>
              <a:rPr lang="fr-FR" b="0" dirty="0" err="1" smtClean="0"/>
              <a:t>available</a:t>
            </a:r>
            <a:r>
              <a:rPr lang="fr-FR" b="0" dirty="0" smtClean="0"/>
              <a:t> </a:t>
            </a:r>
            <a:r>
              <a:rPr lang="fr-FR" b="0" dirty="0" err="1" smtClean="0"/>
              <a:t>at</a:t>
            </a:r>
            <a:r>
              <a:rPr lang="fr-FR" b="0" dirty="0" smtClean="0"/>
              <a:t> </a:t>
            </a:r>
            <a:r>
              <a:rPr lang="fr-FR" b="0" dirty="0" err="1" smtClean="0"/>
              <a:t>that</a:t>
            </a:r>
            <a:r>
              <a:rPr lang="fr-FR" b="0" dirty="0" smtClean="0"/>
              <a:t> time</a:t>
            </a:r>
          </a:p>
          <a:p>
            <a:r>
              <a:rPr lang="fr-FR" b="0" dirty="0" err="1" smtClean="0"/>
              <a:t>Today</a:t>
            </a:r>
            <a:r>
              <a:rPr lang="fr-FR" b="0" dirty="0" smtClean="0"/>
              <a:t>, ultra-</a:t>
            </a:r>
            <a:r>
              <a:rPr lang="fr-FR" b="0" dirty="0" err="1" smtClean="0"/>
              <a:t>granular</a:t>
            </a:r>
            <a:r>
              <a:rPr lang="fr-FR" b="0" dirty="0" smtClean="0"/>
              <a:t> technologies are mature</a:t>
            </a:r>
          </a:p>
          <a:p>
            <a:r>
              <a:rPr lang="fr-FR" b="0" dirty="0" err="1" smtClean="0"/>
              <a:t>Measuring</a:t>
            </a:r>
            <a:r>
              <a:rPr lang="fr-FR" b="0" dirty="0" smtClean="0"/>
              <a:t> </a:t>
            </a:r>
            <a:r>
              <a:rPr lang="fr-FR" b="0" dirty="0" smtClean="0">
                <a:latin typeface="Symbol" pitchFamily="18" charset="2"/>
              </a:rPr>
              <a:t>c</a:t>
            </a:r>
            <a:r>
              <a:rPr lang="fr-FR" b="0" baseline="-25000" dirty="0" smtClean="0"/>
              <a:t>c</a:t>
            </a:r>
            <a:r>
              <a:rPr lang="fr-FR" b="0" dirty="0" smtClean="0"/>
              <a:t> in Pb+Pb collisions </a:t>
            </a:r>
            <a:r>
              <a:rPr lang="fr-FR" b="0" dirty="0" err="1" smtClean="0"/>
              <a:t>is</a:t>
            </a:r>
            <a:r>
              <a:rPr lang="fr-FR" b="0" dirty="0" smtClean="0"/>
              <a:t> </a:t>
            </a:r>
            <a:r>
              <a:rPr lang="fr-FR" b="0" dirty="0" err="1" smtClean="0"/>
              <a:t>doable</a:t>
            </a:r>
            <a:endParaRPr lang="fr-FR" b="0" dirty="0" smtClean="0"/>
          </a:p>
          <a:p>
            <a:r>
              <a:rPr lang="fr-FR" b="0" dirty="0" err="1" smtClean="0"/>
              <a:t>Inaugurate</a:t>
            </a:r>
            <a:r>
              <a:rPr lang="fr-FR" b="0" dirty="0" smtClean="0"/>
              <a:t> a new </a:t>
            </a:r>
            <a:r>
              <a:rPr lang="fr-FR" b="0" dirty="0" err="1" smtClean="0"/>
              <a:t>generation</a:t>
            </a:r>
            <a:r>
              <a:rPr lang="fr-FR" b="0" dirty="0" smtClean="0"/>
              <a:t> of detectors for </a:t>
            </a:r>
            <a:r>
              <a:rPr lang="fr-FR" b="0" dirty="0" err="1" smtClean="0"/>
              <a:t>fixed</a:t>
            </a:r>
            <a:r>
              <a:rPr lang="fr-FR" b="0" dirty="0" smtClean="0"/>
              <a:t> </a:t>
            </a:r>
            <a:r>
              <a:rPr lang="fr-FR" b="0" dirty="0" err="1" smtClean="0"/>
              <a:t>target</a:t>
            </a:r>
            <a:r>
              <a:rPr lang="fr-FR" b="0" dirty="0" smtClean="0"/>
              <a:t> </a:t>
            </a:r>
            <a:r>
              <a:rPr lang="fr-FR" b="0" dirty="0" err="1" smtClean="0"/>
              <a:t>experiments</a:t>
            </a:r>
            <a:endParaRPr lang="fr-FR" b="0" dirty="0" smtClean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</a:blip>
          <a:srcRect l="10807" t="22309" r="8163" b="5001"/>
          <a:stretch>
            <a:fillRect/>
          </a:stretch>
        </p:blipFill>
        <p:spPr bwMode="auto">
          <a:xfrm>
            <a:off x="3347864" y="2636912"/>
            <a:ext cx="5472608" cy="359003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rcRect l="26613" t="13697" r="24713" b="398"/>
          <a:stretch>
            <a:fillRect/>
          </a:stretch>
        </p:blipFill>
        <p:spPr bwMode="auto">
          <a:xfrm>
            <a:off x="157163" y="2457450"/>
            <a:ext cx="3081337" cy="397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22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Fleuret - LLR</a:t>
            </a: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CHIC @ SPS - </a:t>
            </a:r>
            <a:r>
              <a:rPr lang="fr-FR" dirty="0" err="1" smtClean="0"/>
              <a:t>Expected</a:t>
            </a:r>
            <a:r>
              <a:rPr lang="fr-FR" dirty="0" smtClean="0"/>
              <a:t> </a:t>
            </a:r>
            <a:r>
              <a:rPr lang="fr-FR" dirty="0" err="1" smtClean="0"/>
              <a:t>yields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eriod"/>
            </a:pPr>
            <a:endParaRPr lang="fr-FR" dirty="0" smtClean="0">
              <a:solidFill>
                <a:srgbClr val="008000"/>
              </a:solidFill>
            </a:endParaRPr>
          </a:p>
          <a:p>
            <a:pPr marL="457200" indent="-457200"/>
            <a:endParaRPr lang="fr-FR" sz="1800" b="1" dirty="0" smtClean="0">
              <a:solidFill>
                <a:srgbClr val="FF0000"/>
              </a:solidFill>
            </a:endParaRPr>
          </a:p>
          <a:p>
            <a:pPr marL="457200" indent="-457200"/>
            <a:r>
              <a:rPr lang="fr-FR" sz="1800" b="1" dirty="0" err="1" smtClean="0">
                <a:solidFill>
                  <a:srgbClr val="FF0000"/>
                </a:solidFill>
              </a:rPr>
              <a:t>Need</a:t>
            </a:r>
            <a:r>
              <a:rPr lang="fr-FR" sz="1800" b="1" dirty="0" smtClean="0">
                <a:solidFill>
                  <a:srgbClr val="FF0000"/>
                </a:solidFill>
              </a:rPr>
              <a:t> </a:t>
            </a:r>
            <a:r>
              <a:rPr lang="fr-FR" sz="1800" b="1" dirty="0" err="1" smtClean="0">
                <a:solidFill>
                  <a:srgbClr val="FF0000"/>
                </a:solidFill>
              </a:rPr>
              <a:t>high</a:t>
            </a:r>
            <a:r>
              <a:rPr lang="fr-FR" sz="1800" b="1" dirty="0" smtClean="0">
                <a:solidFill>
                  <a:srgbClr val="FF0000"/>
                </a:solidFill>
              </a:rPr>
              <a:t> </a:t>
            </a:r>
            <a:r>
              <a:rPr lang="fr-FR" sz="1800" b="1" dirty="0" err="1" smtClean="0">
                <a:solidFill>
                  <a:srgbClr val="FF0000"/>
                </a:solidFill>
              </a:rPr>
              <a:t>intensity</a:t>
            </a:r>
            <a:r>
              <a:rPr lang="fr-FR" sz="1800" b="1" dirty="0" smtClean="0">
                <a:solidFill>
                  <a:srgbClr val="FF0000"/>
                </a:solidFill>
              </a:rPr>
              <a:t> p and Pb </a:t>
            </a:r>
            <a:r>
              <a:rPr lang="fr-FR" sz="1800" b="1" dirty="0" err="1" smtClean="0">
                <a:solidFill>
                  <a:srgbClr val="FF0000"/>
                </a:solidFill>
              </a:rPr>
              <a:t>beams</a:t>
            </a:r>
            <a:r>
              <a:rPr lang="fr-FR" sz="1800" b="1" dirty="0" smtClean="0">
                <a:solidFill>
                  <a:srgbClr val="FF0000"/>
                </a:solidFill>
              </a:rPr>
              <a:t> (~ 10</a:t>
            </a:r>
            <a:r>
              <a:rPr lang="fr-FR" sz="1800" b="1" baseline="30000" dirty="0" smtClean="0">
                <a:solidFill>
                  <a:srgbClr val="FF0000"/>
                </a:solidFill>
              </a:rPr>
              <a:t>7</a:t>
            </a:r>
            <a:r>
              <a:rPr lang="fr-FR" sz="1800" b="1" dirty="0" smtClean="0">
                <a:solidFill>
                  <a:srgbClr val="FF0000"/>
                </a:solidFill>
              </a:rPr>
              <a:t> Pb/sec)</a:t>
            </a:r>
          </a:p>
          <a:p>
            <a:pPr marL="1257300" lvl="2" indent="-457200"/>
            <a:r>
              <a:rPr lang="fr-FR" dirty="0" smtClean="0"/>
              <a:t>NA50/NA60 </a:t>
            </a:r>
            <a:r>
              <a:rPr lang="fr-FR" dirty="0" err="1" smtClean="0"/>
              <a:t>beam</a:t>
            </a:r>
            <a:r>
              <a:rPr lang="fr-FR" dirty="0" smtClean="0"/>
              <a:t> line not </a:t>
            </a:r>
            <a:r>
              <a:rPr lang="fr-FR" dirty="0" err="1" smtClean="0"/>
              <a:t>available</a:t>
            </a:r>
            <a:r>
              <a:rPr lang="fr-FR" dirty="0" smtClean="0"/>
              <a:t> (NA62)</a:t>
            </a:r>
          </a:p>
          <a:p>
            <a:pPr marL="1257300" lvl="2" indent="-457200"/>
            <a:r>
              <a:rPr lang="fr-FR" dirty="0" smtClean="0"/>
              <a:t>H2 </a:t>
            </a:r>
            <a:r>
              <a:rPr lang="fr-FR" dirty="0" err="1" smtClean="0"/>
              <a:t>beam</a:t>
            </a:r>
            <a:r>
              <a:rPr lang="fr-FR" dirty="0" smtClean="0"/>
              <a:t> line </a:t>
            </a:r>
            <a:r>
              <a:rPr lang="fr-FR" dirty="0" err="1" smtClean="0"/>
              <a:t>occupied</a:t>
            </a:r>
            <a:r>
              <a:rPr lang="fr-FR" dirty="0" smtClean="0"/>
              <a:t> by NA61</a:t>
            </a:r>
          </a:p>
          <a:p>
            <a:pPr marL="1257300" lvl="2" indent="-457200"/>
            <a:r>
              <a:rPr lang="fr-FR" dirty="0" smtClean="0">
                <a:solidFill>
                  <a:srgbClr val="FF0000"/>
                </a:solidFill>
              </a:rPr>
              <a:t>H4 and H8 </a:t>
            </a:r>
            <a:r>
              <a:rPr lang="fr-FR" dirty="0" err="1" smtClean="0">
                <a:solidFill>
                  <a:srgbClr val="FF0000"/>
                </a:solidFill>
              </a:rPr>
              <a:t>available</a:t>
            </a:r>
            <a:r>
              <a:rPr lang="fr-FR" dirty="0" smtClean="0">
                <a:solidFill>
                  <a:srgbClr val="FF0000"/>
                </a:solidFill>
              </a:rPr>
              <a:t> but </a:t>
            </a:r>
            <a:r>
              <a:rPr lang="fr-FR" dirty="0" err="1" smtClean="0">
                <a:solidFill>
                  <a:srgbClr val="FF0000"/>
                </a:solidFill>
              </a:rPr>
              <a:t>need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shielding</a:t>
            </a:r>
            <a:r>
              <a:rPr lang="fr-FR" dirty="0" smtClean="0">
                <a:solidFill>
                  <a:srgbClr val="FF0000"/>
                </a:solidFill>
              </a:rPr>
              <a:t> for HI</a:t>
            </a:r>
          </a:p>
          <a:p>
            <a:pPr marL="457200" indent="-457200"/>
            <a:endParaRPr lang="fr-FR" sz="1800" b="1" dirty="0" smtClean="0">
              <a:solidFill>
                <a:srgbClr val="3333FF"/>
              </a:solidFill>
            </a:endParaRPr>
          </a:p>
          <a:p>
            <a:pPr marL="457200" indent="-457200"/>
            <a:endParaRPr lang="fr-FR" sz="1800" b="1" dirty="0" smtClean="0">
              <a:solidFill>
                <a:srgbClr val="3333FF"/>
              </a:solidFill>
            </a:endParaRPr>
          </a:p>
          <a:p>
            <a:pPr marL="457200" indent="-457200"/>
            <a:r>
              <a:rPr lang="fr-FR" sz="1800" b="1" dirty="0" smtClean="0">
                <a:solidFill>
                  <a:srgbClr val="3333FF"/>
                </a:solidFill>
              </a:rPr>
              <a:t>NA50: </a:t>
            </a:r>
            <a:r>
              <a:rPr lang="fr-FR" sz="1800" b="1" dirty="0" err="1" smtClean="0">
                <a:solidFill>
                  <a:srgbClr val="3333FF"/>
                </a:solidFill>
              </a:rPr>
              <a:t>European</a:t>
            </a:r>
            <a:r>
              <a:rPr lang="fr-FR" sz="1800" b="1" dirty="0" smtClean="0">
                <a:solidFill>
                  <a:srgbClr val="3333FF"/>
                </a:solidFill>
              </a:rPr>
              <a:t> </a:t>
            </a:r>
            <a:r>
              <a:rPr lang="fr-FR" sz="1800" b="1" dirty="0" err="1" smtClean="0">
                <a:solidFill>
                  <a:srgbClr val="3333FF"/>
                </a:solidFill>
              </a:rPr>
              <a:t>Physical</a:t>
            </a:r>
            <a:r>
              <a:rPr lang="fr-FR" sz="1800" b="1" dirty="0" smtClean="0">
                <a:solidFill>
                  <a:srgbClr val="3333FF"/>
                </a:solidFill>
              </a:rPr>
              <a:t> Journal C39 (2005) 335</a:t>
            </a:r>
            <a:r>
              <a:rPr lang="fr-FR" sz="1800" dirty="0" smtClean="0">
                <a:solidFill>
                  <a:srgbClr val="3333FF"/>
                </a:solidFill>
              </a:rPr>
              <a:t> </a:t>
            </a:r>
          </a:p>
          <a:p>
            <a:pPr marL="1257300" lvl="2" indent="-457200"/>
            <a:r>
              <a:rPr lang="fr-FR" i="1" dirty="0" smtClean="0"/>
              <a:t>New </a:t>
            </a:r>
            <a:r>
              <a:rPr lang="fr-FR" i="1" dirty="0" err="1" smtClean="0"/>
              <a:t>measurement</a:t>
            </a:r>
            <a:r>
              <a:rPr lang="fr-FR" i="1" dirty="0" smtClean="0"/>
              <a:t> of J/</a:t>
            </a:r>
            <a:r>
              <a:rPr lang="fr-FR" i="1" dirty="0" smtClean="0">
                <a:latin typeface="Symbol" pitchFamily="18" charset="2"/>
              </a:rPr>
              <a:t>y</a:t>
            </a:r>
            <a:r>
              <a:rPr lang="fr-FR" i="1" dirty="0" smtClean="0"/>
              <a:t> suppression in Pb+Pb </a:t>
            </a:r>
            <a:r>
              <a:rPr lang="fr-FR" i="1" dirty="0" err="1" smtClean="0"/>
              <a:t>at</a:t>
            </a:r>
            <a:r>
              <a:rPr lang="fr-FR" i="1" dirty="0" smtClean="0"/>
              <a:t> 158 </a:t>
            </a:r>
            <a:r>
              <a:rPr lang="fr-FR" i="1" dirty="0" err="1" smtClean="0"/>
              <a:t>GeV</a:t>
            </a:r>
            <a:r>
              <a:rPr lang="fr-FR" i="1" dirty="0" smtClean="0"/>
              <a:t>/</a:t>
            </a:r>
            <a:r>
              <a:rPr lang="fr-FR" i="1" dirty="0" err="1" smtClean="0"/>
              <a:t>nucleon</a:t>
            </a:r>
            <a:r>
              <a:rPr lang="fr-FR" i="1" dirty="0" smtClean="0"/>
              <a:t> </a:t>
            </a:r>
          </a:p>
          <a:p>
            <a:pPr marL="1257300" lvl="2" indent="-457200"/>
            <a:r>
              <a:rPr lang="fr-FR" dirty="0" smtClean="0"/>
              <a:t>35 </a:t>
            </a:r>
            <a:r>
              <a:rPr lang="fr-FR" dirty="0" err="1" smtClean="0"/>
              <a:t>days</a:t>
            </a:r>
            <a:r>
              <a:rPr lang="fr-FR" dirty="0" smtClean="0"/>
              <a:t> of data </a:t>
            </a:r>
            <a:r>
              <a:rPr lang="fr-FR" dirty="0" err="1" smtClean="0"/>
              <a:t>taking</a:t>
            </a:r>
            <a:r>
              <a:rPr lang="fr-FR" dirty="0" smtClean="0"/>
              <a:t> in 2000</a:t>
            </a:r>
          </a:p>
          <a:p>
            <a:pPr marL="1257300" lvl="2" indent="-457200"/>
            <a:r>
              <a:rPr lang="fr-FR" dirty="0" smtClean="0"/>
              <a:t>~1.10</a:t>
            </a:r>
            <a:r>
              <a:rPr lang="fr-FR" baseline="30000" dirty="0" smtClean="0"/>
              <a:t>7</a:t>
            </a:r>
            <a:r>
              <a:rPr lang="fr-FR" dirty="0" smtClean="0"/>
              <a:t>Pb/s over 5s </a:t>
            </a:r>
            <a:r>
              <a:rPr lang="fr-FR" dirty="0" err="1" smtClean="0"/>
              <a:t>bursts</a:t>
            </a:r>
            <a:r>
              <a:rPr lang="fr-FR" dirty="0" smtClean="0"/>
              <a:t> </a:t>
            </a:r>
            <a:r>
              <a:rPr lang="fr-FR" dirty="0" err="1" smtClean="0"/>
              <a:t>every</a:t>
            </a:r>
            <a:r>
              <a:rPr lang="fr-FR" dirty="0" smtClean="0"/>
              <a:t> 20s</a:t>
            </a:r>
          </a:p>
          <a:p>
            <a:pPr marL="1257300" lvl="2" indent="-457200"/>
            <a:r>
              <a:rPr lang="fr-FR" dirty="0" smtClean="0"/>
              <a:t>4 mm </a:t>
            </a:r>
            <a:r>
              <a:rPr lang="fr-FR" dirty="0" err="1" smtClean="0"/>
              <a:t>thick</a:t>
            </a:r>
            <a:r>
              <a:rPr lang="fr-FR" dirty="0" smtClean="0"/>
              <a:t> Pb </a:t>
            </a:r>
            <a:r>
              <a:rPr lang="fr-FR" dirty="0" err="1" smtClean="0"/>
              <a:t>target</a:t>
            </a:r>
            <a:r>
              <a:rPr lang="fr-FR" dirty="0" smtClean="0"/>
              <a:t> (10%</a:t>
            </a:r>
            <a:r>
              <a:rPr lang="fr-FR" dirty="0" err="1" smtClean="0">
                <a:latin typeface="Symbol" pitchFamily="18" charset="2"/>
              </a:rPr>
              <a:t>l</a:t>
            </a:r>
            <a:r>
              <a:rPr lang="fr-FR" baseline="-25000" dirty="0" err="1" smtClean="0"/>
              <a:t>I</a:t>
            </a:r>
            <a:r>
              <a:rPr lang="fr-FR" dirty="0" smtClean="0"/>
              <a:t>) </a:t>
            </a:r>
          </a:p>
          <a:p>
            <a:pPr marL="1257300" lvl="2" indent="-457200"/>
            <a:r>
              <a:rPr lang="fr-FR" dirty="0" smtClean="0">
                <a:solidFill>
                  <a:srgbClr val="3333FF"/>
                </a:solidFill>
              </a:rPr>
              <a:t>~ 100 000 J/</a:t>
            </a:r>
            <a:r>
              <a:rPr lang="fr-FR" dirty="0" smtClean="0">
                <a:solidFill>
                  <a:srgbClr val="3333FF"/>
                </a:solidFill>
                <a:latin typeface="Symbol" pitchFamily="18" charset="2"/>
              </a:rPr>
              <a:t>Y</a:t>
            </a:r>
            <a:r>
              <a:rPr lang="fr-FR" dirty="0" smtClean="0">
                <a:solidFill>
                  <a:srgbClr val="3333FF"/>
                </a:solidFill>
                <a:sym typeface="Wingdings" pitchFamily="2" charset="2"/>
              </a:rPr>
              <a:t></a:t>
            </a:r>
            <a:r>
              <a:rPr lang="fr-FR" dirty="0" smtClean="0">
                <a:solidFill>
                  <a:srgbClr val="3333FF"/>
                </a:solidFill>
                <a:latin typeface="Symbol" pitchFamily="18" charset="2"/>
              </a:rPr>
              <a:t>m</a:t>
            </a:r>
            <a:r>
              <a:rPr lang="fr-FR" baseline="30000" dirty="0" smtClean="0">
                <a:solidFill>
                  <a:srgbClr val="3333FF"/>
                </a:solidFill>
              </a:rPr>
              <a:t>+</a:t>
            </a:r>
            <a:r>
              <a:rPr lang="fr-FR" dirty="0" smtClean="0">
                <a:solidFill>
                  <a:srgbClr val="3333FF"/>
                </a:solidFill>
                <a:latin typeface="Symbol" pitchFamily="18" charset="2"/>
              </a:rPr>
              <a:t>m</a:t>
            </a:r>
            <a:r>
              <a:rPr lang="fr-FR" baseline="30000" dirty="0" smtClean="0">
                <a:solidFill>
                  <a:srgbClr val="3333FF"/>
                </a:solidFill>
              </a:rPr>
              <a:t>-</a:t>
            </a:r>
            <a:r>
              <a:rPr lang="fr-FR" dirty="0" smtClean="0">
                <a:solidFill>
                  <a:srgbClr val="3333FF"/>
                </a:solidFill>
              </a:rPr>
              <a:t> </a:t>
            </a:r>
            <a:r>
              <a:rPr lang="fr-FR" dirty="0" err="1" smtClean="0">
                <a:solidFill>
                  <a:srgbClr val="3333FF"/>
                </a:solidFill>
              </a:rPr>
              <a:t>within</a:t>
            </a:r>
            <a:r>
              <a:rPr lang="fr-FR" dirty="0" smtClean="0">
                <a:solidFill>
                  <a:srgbClr val="3333FF"/>
                </a:solidFill>
              </a:rPr>
              <a:t> y*</a:t>
            </a:r>
            <a:r>
              <a:rPr lang="fr-FR" dirty="0" smtClean="0">
                <a:solidFill>
                  <a:srgbClr val="3333FF"/>
                </a:solidFill>
                <a:sym typeface="Symbol"/>
              </a:rPr>
              <a:t>[0,1] (on tape)</a:t>
            </a:r>
          </a:p>
          <a:p>
            <a:pPr marL="457200" indent="-457200"/>
            <a:endParaRPr lang="fr-FR" sz="1800" b="1" dirty="0" smtClean="0">
              <a:solidFill>
                <a:srgbClr val="008000"/>
              </a:solidFill>
              <a:sym typeface="Symbol"/>
            </a:endParaRPr>
          </a:p>
          <a:p>
            <a:pPr marL="457200" indent="-457200"/>
            <a:endParaRPr lang="fr-FR" sz="1800" b="1" dirty="0" smtClean="0">
              <a:solidFill>
                <a:srgbClr val="008000"/>
              </a:solidFill>
              <a:sym typeface="Symbol"/>
            </a:endParaRPr>
          </a:p>
          <a:p>
            <a:pPr marL="457200" indent="-457200"/>
            <a:r>
              <a:rPr lang="fr-FR" sz="1800" b="1" dirty="0" err="1" smtClean="0">
                <a:solidFill>
                  <a:srgbClr val="008000"/>
                </a:solidFill>
                <a:sym typeface="Symbol"/>
              </a:rPr>
              <a:t>Expect</a:t>
            </a:r>
            <a:r>
              <a:rPr lang="fr-FR" sz="1800" b="1" dirty="0" smtClean="0">
                <a:solidFill>
                  <a:srgbClr val="008000"/>
                </a:solidFill>
                <a:sym typeface="Symbol"/>
              </a:rPr>
              <a:t> </a:t>
            </a:r>
            <a:r>
              <a:rPr lang="fr-FR" sz="1800" b="1" dirty="0" err="1" smtClean="0">
                <a:solidFill>
                  <a:srgbClr val="008000"/>
                </a:solidFill>
                <a:sym typeface="Symbol"/>
              </a:rPr>
              <a:t>fair</a:t>
            </a:r>
            <a:r>
              <a:rPr lang="fr-FR" sz="1800" b="1" dirty="0" smtClean="0">
                <a:solidFill>
                  <a:srgbClr val="008000"/>
                </a:solidFill>
                <a:sym typeface="Symbol"/>
              </a:rPr>
              <a:t> </a:t>
            </a:r>
            <a:r>
              <a:rPr lang="fr-FR" sz="1800" b="1" dirty="0" err="1" smtClean="0">
                <a:solidFill>
                  <a:srgbClr val="008000"/>
                </a:solidFill>
                <a:sym typeface="Symbol"/>
              </a:rPr>
              <a:t>amount</a:t>
            </a:r>
            <a:r>
              <a:rPr lang="fr-FR" sz="1800" b="1" dirty="0" smtClean="0">
                <a:solidFill>
                  <a:srgbClr val="008000"/>
                </a:solidFill>
                <a:sym typeface="Symbol"/>
              </a:rPr>
              <a:t> of </a:t>
            </a:r>
            <a:r>
              <a:rPr lang="fr-FR" sz="1800" b="1" dirty="0" smtClean="0">
                <a:solidFill>
                  <a:srgbClr val="008000"/>
                </a:solidFill>
                <a:latin typeface="Symbol" pitchFamily="18" charset="2"/>
                <a:sym typeface="Symbol"/>
              </a:rPr>
              <a:t>c</a:t>
            </a:r>
            <a:r>
              <a:rPr lang="fr-FR" sz="1800" b="1" baseline="-25000" dirty="0" smtClean="0">
                <a:solidFill>
                  <a:srgbClr val="008000"/>
                </a:solidFill>
                <a:sym typeface="Symbol"/>
              </a:rPr>
              <a:t>c</a:t>
            </a:r>
            <a:r>
              <a:rPr lang="fr-FR" sz="1800" b="1" dirty="0" smtClean="0">
                <a:solidFill>
                  <a:srgbClr val="008000"/>
                </a:solidFill>
                <a:sym typeface="Symbol"/>
              </a:rPr>
              <a:t>: </a:t>
            </a:r>
            <a:r>
              <a:rPr lang="fr-FR" sz="1800" dirty="0" smtClean="0"/>
              <a:t>N</a:t>
            </a:r>
            <a:r>
              <a:rPr lang="fr-FR" sz="1800" baseline="-25000" dirty="0" smtClean="0"/>
              <a:t>J/</a:t>
            </a:r>
            <a:r>
              <a:rPr lang="fr-FR" sz="1800" baseline="-25000" dirty="0" smtClean="0">
                <a:latin typeface="Symbol" pitchFamily="18" charset="2"/>
              </a:rPr>
              <a:t>Y</a:t>
            </a:r>
            <a:r>
              <a:rPr lang="fr-FR" sz="1800" dirty="0" smtClean="0"/>
              <a:t> ~ 60% direct + ~30% </a:t>
            </a:r>
            <a:r>
              <a:rPr lang="fr-FR" sz="1800" dirty="0" err="1" smtClean="0"/>
              <a:t>from</a:t>
            </a:r>
            <a:r>
              <a:rPr lang="fr-FR" sz="1800" dirty="0" smtClean="0"/>
              <a:t> </a:t>
            </a:r>
            <a:r>
              <a:rPr lang="fr-FR" sz="1800" dirty="0" smtClean="0">
                <a:latin typeface="Symbol" pitchFamily="18" charset="2"/>
              </a:rPr>
              <a:t>c</a:t>
            </a:r>
            <a:r>
              <a:rPr lang="fr-FR" sz="1800" baseline="-25000" dirty="0" smtClean="0"/>
              <a:t>c</a:t>
            </a:r>
            <a:r>
              <a:rPr lang="fr-FR" sz="1800" dirty="0" smtClean="0"/>
              <a:t> + ~10% </a:t>
            </a:r>
            <a:r>
              <a:rPr lang="fr-FR" sz="1800" dirty="0" err="1" smtClean="0"/>
              <a:t>from</a:t>
            </a:r>
            <a:r>
              <a:rPr lang="fr-FR" sz="1800" dirty="0" smtClean="0"/>
              <a:t> </a:t>
            </a:r>
            <a:r>
              <a:rPr lang="fr-FR" sz="1800" dirty="0" smtClean="0">
                <a:latin typeface="Symbol" pitchFamily="18" charset="2"/>
              </a:rPr>
              <a:t>Y</a:t>
            </a:r>
            <a:r>
              <a:rPr lang="fr-FR" sz="1800" dirty="0" smtClean="0"/>
              <a:t>’ </a:t>
            </a:r>
          </a:p>
          <a:p>
            <a:pPr marL="1257300" lvl="2" indent="-457200"/>
            <a:r>
              <a:rPr lang="fr-FR" dirty="0" err="1" smtClean="0">
                <a:sym typeface="Wingdings" pitchFamily="2" charset="2"/>
              </a:rPr>
              <a:t>With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err="1" smtClean="0">
                <a:sym typeface="Wingdings" pitchFamily="2" charset="2"/>
              </a:rPr>
              <a:t>same</a:t>
            </a:r>
            <a:r>
              <a:rPr lang="fr-FR" dirty="0" smtClean="0">
                <a:sym typeface="Wingdings" pitchFamily="2" charset="2"/>
              </a:rPr>
              <a:t> conditions as 2000 NA50 setup  </a:t>
            </a:r>
            <a:r>
              <a:rPr lang="fr-FR" b="1" dirty="0" smtClean="0">
                <a:solidFill>
                  <a:srgbClr val="008000"/>
                </a:solidFill>
                <a:sym typeface="Wingdings" pitchFamily="2" charset="2"/>
              </a:rPr>
              <a:t>~20 000 </a:t>
            </a:r>
            <a:r>
              <a:rPr lang="fr-FR" b="1" dirty="0" smtClean="0">
                <a:solidFill>
                  <a:srgbClr val="008000"/>
                </a:solidFill>
                <a:latin typeface="Symbol" pitchFamily="18" charset="2"/>
                <a:sym typeface="Wingdings" pitchFamily="2" charset="2"/>
              </a:rPr>
              <a:t>c</a:t>
            </a:r>
            <a:r>
              <a:rPr lang="fr-FR" b="1" baseline="-25000" dirty="0" smtClean="0">
                <a:solidFill>
                  <a:srgbClr val="008000"/>
                </a:solidFill>
                <a:sym typeface="Wingdings" pitchFamily="2" charset="2"/>
              </a:rPr>
              <a:t>c</a:t>
            </a:r>
            <a:r>
              <a:rPr lang="fr-FR" b="1" dirty="0" smtClean="0">
                <a:solidFill>
                  <a:srgbClr val="008000"/>
                </a:solidFill>
                <a:sym typeface="Wingdings" pitchFamily="2" charset="2"/>
              </a:rPr>
              <a:t> </a:t>
            </a:r>
            <a:r>
              <a:rPr lang="fr-FR" b="1" dirty="0" err="1" smtClean="0">
                <a:solidFill>
                  <a:srgbClr val="008000"/>
                </a:solidFill>
                <a:sym typeface="Wingdings" pitchFamily="2" charset="2"/>
              </a:rPr>
              <a:t>expected</a:t>
            </a:r>
            <a:r>
              <a:rPr lang="fr-FR" b="1" dirty="0" smtClean="0">
                <a:solidFill>
                  <a:srgbClr val="008000"/>
                </a:solidFill>
                <a:sym typeface="Wingdings" pitchFamily="2" charset="2"/>
              </a:rPr>
              <a:t> </a:t>
            </a:r>
            <a:r>
              <a:rPr lang="fr-FR" b="1" dirty="0" err="1" smtClean="0">
                <a:solidFill>
                  <a:srgbClr val="008000"/>
                </a:solidFill>
                <a:sym typeface="Wingdings" pitchFamily="2" charset="2"/>
              </a:rPr>
              <a:t>within</a:t>
            </a:r>
            <a:r>
              <a:rPr lang="fr-FR" b="1" dirty="0" smtClean="0">
                <a:solidFill>
                  <a:srgbClr val="008000"/>
                </a:solidFill>
                <a:sym typeface="Wingdings" pitchFamily="2" charset="2"/>
              </a:rPr>
              <a:t> </a:t>
            </a:r>
            <a:r>
              <a:rPr lang="fr-FR" b="1" dirty="0" err="1" smtClean="0">
                <a:solidFill>
                  <a:srgbClr val="008000"/>
                </a:solidFill>
                <a:sym typeface="Wingdings" pitchFamily="2" charset="2"/>
              </a:rPr>
              <a:t>yCMS</a:t>
            </a:r>
            <a:endParaRPr lang="fr-FR" dirty="0" smtClean="0">
              <a:sym typeface="Wingdings" pitchFamily="2" charset="2"/>
            </a:endParaRPr>
          </a:p>
          <a:p>
            <a:pPr marL="1257300" lvl="2" indent="-457200"/>
            <a:r>
              <a:rPr lang="fr-FR" dirty="0" err="1" smtClean="0">
                <a:sym typeface="Wingdings" pitchFamily="2" charset="2"/>
              </a:rPr>
              <a:t>Expect</a:t>
            </a:r>
            <a:r>
              <a:rPr lang="fr-FR" dirty="0" smtClean="0">
                <a:sym typeface="Wingdings" pitchFamily="2" charset="2"/>
              </a:rPr>
              <a:t> more </a:t>
            </a:r>
            <a:r>
              <a:rPr lang="fr-FR" dirty="0" err="1" smtClean="0">
                <a:sym typeface="Wingdings" pitchFamily="2" charset="2"/>
              </a:rPr>
              <a:t>with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err="1" smtClean="0">
                <a:sym typeface="Wingdings" pitchFamily="2" charset="2"/>
              </a:rPr>
              <a:t>larger</a:t>
            </a:r>
            <a:r>
              <a:rPr lang="fr-FR" dirty="0" smtClean="0">
                <a:sym typeface="Wingdings" pitchFamily="2" charset="2"/>
              </a:rPr>
              <a:t> y* range</a:t>
            </a:r>
          </a:p>
          <a:p>
            <a:pPr marL="1257300" lvl="2" indent="-457200"/>
            <a:r>
              <a:rPr lang="fr-FR" dirty="0" err="1" smtClean="0">
                <a:sym typeface="Wingdings" pitchFamily="2" charset="2"/>
              </a:rPr>
              <a:t>Expect</a:t>
            </a:r>
            <a:r>
              <a:rPr lang="fr-FR" dirty="0" smtClean="0">
                <a:sym typeface="Wingdings" pitchFamily="2" charset="2"/>
              </a:rPr>
              <a:t> more </a:t>
            </a:r>
            <a:r>
              <a:rPr lang="fr-FR" dirty="0" err="1" smtClean="0">
                <a:sym typeface="Wingdings" pitchFamily="2" charset="2"/>
              </a:rPr>
              <a:t>with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err="1" smtClean="0">
                <a:sym typeface="Wingdings" pitchFamily="2" charset="2"/>
              </a:rPr>
              <a:t>thicker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err="1" smtClean="0">
                <a:sym typeface="Wingdings" pitchFamily="2" charset="2"/>
              </a:rPr>
              <a:t>target</a:t>
            </a:r>
            <a:r>
              <a:rPr lang="fr-FR" dirty="0" smtClean="0">
                <a:sym typeface="Wingdings" pitchFamily="2" charset="2"/>
              </a:rPr>
              <a:t> (1cm for instance)</a:t>
            </a:r>
            <a:r>
              <a:rPr lang="fr-FR" dirty="0" smtClean="0">
                <a:sym typeface="Symbol"/>
              </a:rPr>
              <a:t>	</a:t>
            </a:r>
          </a:p>
          <a:p>
            <a:pPr marL="1257300" lvl="2" indent="-457200"/>
            <a:endParaRPr lang="fr-FR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Fleuret - LLR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23</a:t>
            </a:fld>
            <a:endParaRPr lang="fr-BE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953" y="1412776"/>
            <a:ext cx="3167527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6229009" y="1052736"/>
            <a:ext cx="228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North</a:t>
            </a:r>
            <a:r>
              <a:rPr lang="fr-FR" b="1" dirty="0" smtClean="0"/>
              <a:t> Area </a:t>
            </a:r>
            <a:r>
              <a:rPr lang="fr-FR" b="1" dirty="0" err="1" smtClean="0"/>
              <a:t>Beamlines</a:t>
            </a:r>
            <a:endParaRPr lang="fr-FR" b="1" dirty="0"/>
          </a:p>
        </p:txBody>
      </p:sp>
      <p:sp>
        <p:nvSpPr>
          <p:cNvPr id="8" name="Rectangle 7"/>
          <p:cNvSpPr/>
          <p:nvPr/>
        </p:nvSpPr>
        <p:spPr>
          <a:xfrm>
            <a:off x="4344213" y="3244334"/>
            <a:ext cx="455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Symbol" pitchFamily="18" charset="2"/>
              </a:rPr>
              <a:t>|</a:t>
            </a:r>
            <a:r>
              <a:rPr lang="fr-FR" baseline="-25000" dirty="0" smtClean="0"/>
              <a:t>y=0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Fixed</a:t>
            </a:r>
            <a:r>
              <a:rPr lang="fr-FR" dirty="0" smtClean="0"/>
              <a:t> </a:t>
            </a:r>
            <a:r>
              <a:rPr lang="fr-FR" dirty="0" err="1" smtClean="0"/>
              <a:t>target</a:t>
            </a:r>
            <a:r>
              <a:rPr lang="fr-FR" dirty="0" smtClean="0"/>
              <a:t> </a:t>
            </a:r>
            <a:r>
              <a:rPr lang="fr-FR" dirty="0" err="1" smtClean="0"/>
              <a:t>experiments</a:t>
            </a:r>
            <a:r>
              <a:rPr lang="fr-FR" dirty="0" smtClean="0"/>
              <a:t> @ SPS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sz="2800" dirty="0" smtClean="0"/>
              <a:t>NA38, NA50, NA51: 1</a:t>
            </a:r>
            <a:r>
              <a:rPr lang="fr-FR" sz="2800" baseline="30000" dirty="0" smtClean="0"/>
              <a:t>st</a:t>
            </a:r>
            <a:r>
              <a:rPr lang="fr-FR" sz="2800" dirty="0" smtClean="0"/>
              <a:t> </a:t>
            </a:r>
            <a:r>
              <a:rPr lang="fr-FR" sz="2800" dirty="0" err="1" smtClean="0"/>
              <a:t>generation</a:t>
            </a:r>
            <a:endParaRPr lang="fr-FR" sz="2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24</a:t>
            </a:fld>
            <a:endParaRPr lang="fr-BE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 l="975" t="17923" r="1695" b="25843"/>
          <a:stretch>
            <a:fillRect/>
          </a:stretch>
        </p:blipFill>
        <p:spPr bwMode="auto">
          <a:xfrm>
            <a:off x="179512" y="1556792"/>
            <a:ext cx="8645296" cy="2932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395536" y="5157192"/>
            <a:ext cx="7946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B050"/>
                </a:solidFill>
              </a:rPr>
              <a:t>Active Target</a:t>
            </a:r>
            <a:r>
              <a:rPr lang="fr-FR" sz="2000" dirty="0" smtClean="0"/>
              <a:t> </a:t>
            </a:r>
            <a:r>
              <a:rPr lang="fr-FR" sz="2000" dirty="0" smtClean="0">
                <a:sym typeface="Wingdings" pitchFamily="2" charset="2"/>
              </a:rPr>
              <a:t> </a:t>
            </a:r>
            <a:r>
              <a:rPr lang="fr-FR" sz="2000" b="1" dirty="0" smtClean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absorber</a:t>
            </a:r>
            <a:r>
              <a:rPr lang="fr-FR" sz="2000" dirty="0" smtClean="0">
                <a:sym typeface="Wingdings" pitchFamily="2" charset="2"/>
              </a:rPr>
              <a:t>  </a:t>
            </a:r>
            <a:r>
              <a:rPr lang="fr-FR" sz="2000" b="1" dirty="0" err="1" smtClean="0">
                <a:solidFill>
                  <a:srgbClr val="008000"/>
                </a:solidFill>
                <a:sym typeface="Wingdings" pitchFamily="2" charset="2"/>
              </a:rPr>
              <a:t>spectrometer</a:t>
            </a:r>
            <a:r>
              <a:rPr lang="fr-FR" sz="20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2000" b="1" dirty="0" smtClean="0">
                <a:sym typeface="Wingdings" pitchFamily="2" charset="2"/>
              </a:rPr>
              <a:t></a:t>
            </a:r>
            <a:r>
              <a:rPr lang="fr-FR" sz="20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  <a:sym typeface="Wingdings" pitchFamily="2" charset="2"/>
              </a:rPr>
              <a:t>muID</a:t>
            </a:r>
            <a:endParaRPr lang="fr-FR" sz="2000" b="1" dirty="0">
              <a:solidFill>
                <a:srgbClr val="FF0000"/>
              </a:solidFill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 rot="10800000">
            <a:off x="683568" y="4077072"/>
            <a:ext cx="1296144" cy="115212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rot="16200000" flipV="1">
            <a:off x="2231740" y="3825044"/>
            <a:ext cx="1440160" cy="1368152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rot="10800000">
            <a:off x="4139952" y="4293096"/>
            <a:ext cx="1008112" cy="936104"/>
          </a:xfrm>
          <a:prstGeom prst="straightConnector1">
            <a:avLst/>
          </a:prstGeom>
          <a:ln w="28575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V="1">
            <a:off x="5292080" y="4221088"/>
            <a:ext cx="1152128" cy="1008112"/>
          </a:xfrm>
          <a:prstGeom prst="straightConnector1">
            <a:avLst/>
          </a:prstGeom>
          <a:ln w="28575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V="1">
            <a:off x="6588224" y="4509120"/>
            <a:ext cx="1800200" cy="72008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rot="10800000">
            <a:off x="4427984" y="4221088"/>
            <a:ext cx="1944216" cy="100811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rot="5400000" flipH="1" flipV="1">
            <a:off x="6156176" y="4581128"/>
            <a:ext cx="1008112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658740" y="5805264"/>
            <a:ext cx="7633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8000"/>
                </a:solidFill>
              </a:rPr>
              <a:t>Active </a:t>
            </a:r>
            <a:r>
              <a:rPr lang="fr-FR" b="1" dirty="0" err="1" smtClean="0">
                <a:solidFill>
                  <a:srgbClr val="008000"/>
                </a:solidFill>
              </a:rPr>
              <a:t>target</a:t>
            </a:r>
            <a:r>
              <a:rPr lang="fr-FR" dirty="0" smtClean="0"/>
              <a:t>, but </a:t>
            </a:r>
            <a:r>
              <a:rPr lang="fr-FR" b="1" dirty="0" smtClean="0">
                <a:solidFill>
                  <a:srgbClr val="FF0000"/>
                </a:solidFill>
              </a:rPr>
              <a:t>no vertex </a:t>
            </a:r>
            <a:r>
              <a:rPr lang="fr-FR" dirty="0" smtClean="0"/>
              <a:t>for open </a:t>
            </a:r>
            <a:r>
              <a:rPr lang="fr-FR" dirty="0" err="1" smtClean="0"/>
              <a:t>charm</a:t>
            </a:r>
            <a:r>
              <a:rPr lang="fr-FR" dirty="0" smtClean="0"/>
              <a:t> and </a:t>
            </a:r>
            <a:r>
              <a:rPr lang="fr-FR" b="1" dirty="0" smtClean="0">
                <a:solidFill>
                  <a:srgbClr val="FF0000"/>
                </a:solidFill>
              </a:rPr>
              <a:t>not </a:t>
            </a:r>
            <a:r>
              <a:rPr lang="fr-FR" b="1" dirty="0" err="1" smtClean="0">
                <a:solidFill>
                  <a:srgbClr val="FF0000"/>
                </a:solidFill>
              </a:rPr>
              <a:t>very</a:t>
            </a:r>
            <a:r>
              <a:rPr lang="fr-FR" b="1" dirty="0" smtClean="0">
                <a:solidFill>
                  <a:srgbClr val="FF0000"/>
                </a:solidFill>
              </a:rPr>
              <a:t> good mass </a:t>
            </a:r>
            <a:r>
              <a:rPr lang="fr-FR" b="1" dirty="0" err="1" smtClean="0">
                <a:solidFill>
                  <a:srgbClr val="FF0000"/>
                </a:solidFill>
              </a:rPr>
              <a:t>resolution</a:t>
            </a:r>
            <a:endParaRPr lang="fr-F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Fixed</a:t>
            </a:r>
            <a:r>
              <a:rPr lang="fr-FR" dirty="0" smtClean="0"/>
              <a:t> </a:t>
            </a:r>
            <a:r>
              <a:rPr lang="fr-FR" dirty="0" err="1" smtClean="0"/>
              <a:t>target</a:t>
            </a:r>
            <a:r>
              <a:rPr lang="fr-FR" dirty="0" smtClean="0"/>
              <a:t> </a:t>
            </a:r>
            <a:r>
              <a:rPr lang="fr-FR" dirty="0" err="1" smtClean="0"/>
              <a:t>experiments</a:t>
            </a:r>
            <a:r>
              <a:rPr lang="fr-FR" dirty="0" smtClean="0"/>
              <a:t> @ SPS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sz="2800" dirty="0" smtClean="0"/>
              <a:t>NA60: 2</a:t>
            </a:r>
            <a:r>
              <a:rPr lang="fr-FR" sz="2800" baseline="30000" dirty="0" smtClean="0"/>
              <a:t>nd</a:t>
            </a:r>
            <a:r>
              <a:rPr lang="fr-FR" sz="2800" dirty="0" smtClean="0"/>
              <a:t> </a:t>
            </a:r>
            <a:r>
              <a:rPr lang="fr-FR" sz="2800" dirty="0" err="1" smtClean="0"/>
              <a:t>generation</a:t>
            </a:r>
            <a:endParaRPr lang="fr-FR" sz="2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Frédéric Fleuret - LLR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25</a:t>
            </a:fld>
            <a:endParaRPr lang="fr-BE"/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7504" y="1556791"/>
            <a:ext cx="7597727" cy="286068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1" name="ZoneTexte 10"/>
          <p:cNvSpPr txBox="1"/>
          <p:nvPr/>
        </p:nvSpPr>
        <p:spPr>
          <a:xfrm>
            <a:off x="0" y="5157192"/>
            <a:ext cx="8100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8000"/>
                </a:solidFill>
              </a:rPr>
              <a:t>Active Target</a:t>
            </a:r>
            <a:r>
              <a:rPr lang="fr-FR" sz="2000" dirty="0" smtClean="0"/>
              <a:t> </a:t>
            </a:r>
            <a:r>
              <a:rPr lang="fr-FR" sz="2000" dirty="0" smtClean="0">
                <a:sym typeface="Wingdings" pitchFamily="2" charset="2"/>
              </a:rPr>
              <a:t> </a:t>
            </a:r>
            <a:r>
              <a:rPr lang="fr-FR" sz="2000" b="1" dirty="0" err="1" smtClean="0">
                <a:solidFill>
                  <a:srgbClr val="00B0F0"/>
                </a:solidFill>
                <a:sym typeface="Wingdings" pitchFamily="2" charset="2"/>
              </a:rPr>
              <a:t>telescope</a:t>
            </a:r>
            <a:r>
              <a:rPr lang="fr-FR" sz="2000" dirty="0" smtClean="0">
                <a:sym typeface="Wingdings" pitchFamily="2" charset="2"/>
              </a:rPr>
              <a:t>  </a:t>
            </a:r>
            <a:r>
              <a:rPr lang="fr-FR" sz="2000" b="1" dirty="0" smtClean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absorber</a:t>
            </a:r>
            <a:r>
              <a:rPr lang="fr-FR" sz="2000" dirty="0" smtClean="0">
                <a:sym typeface="Wingdings" pitchFamily="2" charset="2"/>
              </a:rPr>
              <a:t>  </a:t>
            </a:r>
            <a:r>
              <a:rPr lang="fr-FR" sz="2000" b="1" dirty="0" err="1" smtClean="0">
                <a:solidFill>
                  <a:srgbClr val="008000"/>
                </a:solidFill>
                <a:sym typeface="Wingdings" pitchFamily="2" charset="2"/>
              </a:rPr>
              <a:t>spectrometer</a:t>
            </a:r>
            <a:r>
              <a:rPr lang="fr-FR" sz="20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2000" b="1" dirty="0" smtClean="0">
                <a:sym typeface="Wingdings" pitchFamily="2" charset="2"/>
              </a:rPr>
              <a:t></a:t>
            </a:r>
            <a:r>
              <a:rPr lang="fr-FR" sz="20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  <a:sym typeface="Wingdings" pitchFamily="2" charset="2"/>
              </a:rPr>
              <a:t>muID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812360" y="2852936"/>
            <a:ext cx="108900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+ NA50</a:t>
            </a:r>
            <a:endParaRPr lang="fr-FR" sz="2400" dirty="0"/>
          </a:p>
        </p:txBody>
      </p:sp>
      <p:cxnSp>
        <p:nvCxnSpPr>
          <p:cNvPr id="13" name="Connecteur droit avec flèche 12"/>
          <p:cNvCxnSpPr/>
          <p:nvPr/>
        </p:nvCxnSpPr>
        <p:spPr>
          <a:xfrm rot="5400000" flipH="1" flipV="1">
            <a:off x="1367644" y="3537012"/>
            <a:ext cx="1872208" cy="1368152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rot="5400000" flipH="1" flipV="1">
            <a:off x="2447764" y="4329100"/>
            <a:ext cx="1008112" cy="79208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ccolade ouvrante 15"/>
          <p:cNvSpPr/>
          <p:nvPr/>
        </p:nvSpPr>
        <p:spPr>
          <a:xfrm rot="5400000">
            <a:off x="5436096" y="3212976"/>
            <a:ext cx="360040" cy="3672408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5124997" y="4509120"/>
            <a:ext cx="1103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rgbClr val="FF0000"/>
                </a:solidFill>
              </a:rPr>
              <a:t>See</a:t>
            </a:r>
            <a:r>
              <a:rPr lang="fr-FR" b="1" dirty="0" smtClean="0">
                <a:solidFill>
                  <a:srgbClr val="FF0000"/>
                </a:solidFill>
              </a:rPr>
              <a:t> NA50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658740" y="5661248"/>
            <a:ext cx="6960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8000"/>
                </a:solidFill>
              </a:rPr>
              <a:t>Active </a:t>
            </a:r>
            <a:r>
              <a:rPr lang="fr-FR" b="1" dirty="0" err="1" smtClean="0">
                <a:solidFill>
                  <a:srgbClr val="008000"/>
                </a:solidFill>
              </a:rPr>
              <a:t>target</a:t>
            </a:r>
            <a:r>
              <a:rPr lang="fr-FR" dirty="0" smtClean="0"/>
              <a:t>, </a:t>
            </a:r>
            <a:r>
              <a:rPr lang="fr-FR" b="1" dirty="0" smtClean="0">
                <a:solidFill>
                  <a:srgbClr val="008000"/>
                </a:solidFill>
              </a:rPr>
              <a:t>vertex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smtClean="0"/>
              <a:t>for open </a:t>
            </a:r>
            <a:r>
              <a:rPr lang="fr-FR" dirty="0" err="1" smtClean="0"/>
              <a:t>charm</a:t>
            </a:r>
            <a:r>
              <a:rPr lang="fr-FR" dirty="0" smtClean="0"/>
              <a:t> and </a:t>
            </a:r>
            <a:r>
              <a:rPr lang="fr-FR" b="1" dirty="0" smtClean="0">
                <a:solidFill>
                  <a:srgbClr val="FF0000"/>
                </a:solidFill>
              </a:rPr>
              <a:t>not </a:t>
            </a:r>
            <a:r>
              <a:rPr lang="fr-FR" b="1" dirty="0" err="1" smtClean="0">
                <a:solidFill>
                  <a:srgbClr val="FF0000"/>
                </a:solidFill>
              </a:rPr>
              <a:t>very</a:t>
            </a:r>
            <a:r>
              <a:rPr lang="fr-FR" b="1" dirty="0" smtClean="0">
                <a:solidFill>
                  <a:srgbClr val="FF0000"/>
                </a:solidFill>
              </a:rPr>
              <a:t> good mass </a:t>
            </a:r>
            <a:r>
              <a:rPr lang="fr-FR" b="1" dirty="0" err="1" smtClean="0">
                <a:solidFill>
                  <a:srgbClr val="FF0000"/>
                </a:solidFill>
              </a:rPr>
              <a:t>resolution</a:t>
            </a:r>
            <a:endParaRPr lang="fr-F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AFTER @ LHC – </a:t>
            </a:r>
            <a:r>
              <a:rPr lang="fr-FR" dirty="0" err="1" smtClean="0"/>
              <a:t>Beam</a:t>
            </a:r>
            <a:r>
              <a:rPr lang="fr-FR" dirty="0" smtClean="0"/>
              <a:t> extraction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err="1" smtClean="0"/>
              <a:t>Beam</a:t>
            </a:r>
            <a:r>
              <a:rPr lang="fr-FR" b="1" dirty="0" smtClean="0"/>
              <a:t> extraction @ LHC</a:t>
            </a: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Fleuret - LLR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</a:t>
            </a:fld>
            <a:endParaRPr lang="fr-BE"/>
          </a:p>
        </p:txBody>
      </p:sp>
      <p:sp>
        <p:nvSpPr>
          <p:cNvPr id="15" name="Rectangle 14"/>
          <p:cNvSpPr/>
          <p:nvPr/>
        </p:nvSpPr>
        <p:spPr>
          <a:xfrm>
            <a:off x="3571867" y="2786058"/>
            <a:ext cx="1214446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10" y="2882084"/>
            <a:ext cx="2616864" cy="1915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6826" y="1988840"/>
            <a:ext cx="2643206" cy="3144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51532" y="4828561"/>
            <a:ext cx="4784964" cy="140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2630230"/>
            <a:ext cx="4000528" cy="508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3192483"/>
            <a:ext cx="4071934" cy="669135"/>
          </a:xfrm>
          <a:prstGeom prst="rect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  <a:effectLst/>
        </p:spPr>
      </p:pic>
      <p:sp>
        <p:nvSpPr>
          <p:cNvPr id="28" name="Rectangle 27"/>
          <p:cNvSpPr/>
          <p:nvPr/>
        </p:nvSpPr>
        <p:spPr>
          <a:xfrm>
            <a:off x="5857884" y="3647304"/>
            <a:ext cx="3000396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/>
          <p:cNvSpPr txBox="1"/>
          <p:nvPr/>
        </p:nvSpPr>
        <p:spPr>
          <a:xfrm>
            <a:off x="4786314" y="3063658"/>
            <a:ext cx="102355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           …</a:t>
            </a:r>
            <a:endParaRPr lang="fr-FR" dirty="0"/>
          </a:p>
        </p:txBody>
      </p:sp>
      <p:sp>
        <p:nvSpPr>
          <p:cNvPr id="30" name="ZoneTexte 29"/>
          <p:cNvSpPr txBox="1"/>
          <p:nvPr/>
        </p:nvSpPr>
        <p:spPr>
          <a:xfrm>
            <a:off x="6000760" y="4365104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rgbClr val="FF0000"/>
                </a:solidFill>
              </a:rPr>
              <a:t>N</a:t>
            </a:r>
            <a:r>
              <a:rPr lang="fr-FR" b="1" baseline="-25000" dirty="0" err="1" smtClean="0">
                <a:solidFill>
                  <a:srgbClr val="FF0000"/>
                </a:solidFill>
              </a:rPr>
              <a:t>beam</a:t>
            </a:r>
            <a:r>
              <a:rPr lang="fr-FR" b="1" dirty="0" smtClean="0">
                <a:solidFill>
                  <a:srgbClr val="FF0000"/>
                </a:solidFill>
              </a:rPr>
              <a:t> ~ 5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</a:rPr>
              <a:t>x</a:t>
            </a:r>
            <a:r>
              <a:rPr lang="fr-FR" b="1" dirty="0" smtClean="0">
                <a:solidFill>
                  <a:srgbClr val="FF0000"/>
                </a:solidFill>
              </a:rPr>
              <a:t> 10</a:t>
            </a:r>
            <a:r>
              <a:rPr lang="fr-FR" b="1" baseline="30000" dirty="0" smtClean="0">
                <a:solidFill>
                  <a:srgbClr val="FF0000"/>
                </a:solidFill>
              </a:rPr>
              <a:t>8</a:t>
            </a:r>
            <a:r>
              <a:rPr lang="fr-FR" b="1" dirty="0" smtClean="0">
                <a:solidFill>
                  <a:srgbClr val="FF0000"/>
                </a:solidFill>
              </a:rPr>
              <a:t> p</a:t>
            </a:r>
            <a:r>
              <a:rPr lang="fr-FR" b="1" baseline="30000" dirty="0" smtClean="0">
                <a:solidFill>
                  <a:srgbClr val="FF0000"/>
                </a:solidFill>
              </a:rPr>
              <a:t>+</a:t>
            </a:r>
            <a:r>
              <a:rPr lang="fr-FR" b="1" dirty="0" smtClean="0">
                <a:solidFill>
                  <a:srgbClr val="FF0000"/>
                </a:solidFill>
              </a:rPr>
              <a:t>/s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1" name="Flèche vers le bas 30"/>
          <p:cNvSpPr/>
          <p:nvPr/>
        </p:nvSpPr>
        <p:spPr>
          <a:xfrm>
            <a:off x="6715140" y="3936476"/>
            <a:ext cx="214314" cy="428628"/>
          </a:xfrm>
          <a:prstGeom prst="downArrow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7500958" y="2861486"/>
            <a:ext cx="1643042" cy="21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</a:blip>
          <a:srcRect b="17391"/>
          <a:stretch>
            <a:fillRect/>
          </a:stretch>
        </p:blipFill>
        <p:spPr bwMode="auto">
          <a:xfrm>
            <a:off x="5004048" y="1052735"/>
            <a:ext cx="3600400" cy="1513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Ellipse 21"/>
          <p:cNvSpPr/>
          <p:nvPr/>
        </p:nvSpPr>
        <p:spPr>
          <a:xfrm>
            <a:off x="5436096" y="1844824"/>
            <a:ext cx="2664296" cy="504056"/>
          </a:xfrm>
          <a:prstGeom prst="ellipse">
            <a:avLst/>
          </a:prstGeom>
          <a:noFill/>
          <a:ln w="285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4" name="Groupe 19"/>
          <p:cNvGrpSpPr/>
          <p:nvPr/>
        </p:nvGrpSpPr>
        <p:grpSpPr>
          <a:xfrm>
            <a:off x="0" y="4869160"/>
            <a:ext cx="4211960" cy="1655216"/>
            <a:chOff x="1065257" y="3059668"/>
            <a:chExt cx="4078247" cy="1655216"/>
          </a:xfrm>
        </p:grpSpPr>
        <p:grpSp>
          <p:nvGrpSpPr>
            <p:cNvPr id="26" name="Groupe 17"/>
            <p:cNvGrpSpPr/>
            <p:nvPr/>
          </p:nvGrpSpPr>
          <p:grpSpPr>
            <a:xfrm>
              <a:off x="1214414" y="3214686"/>
              <a:ext cx="3857652" cy="1500198"/>
              <a:chOff x="2205038" y="3043238"/>
              <a:chExt cx="4767246" cy="1790702"/>
            </a:xfrm>
          </p:grpSpPr>
          <p:pic>
            <p:nvPicPr>
              <p:cNvPr id="35" name="Picture 5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205038" y="3043238"/>
                <a:ext cx="4733925" cy="771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6" name="Picture 6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285984" y="3786190"/>
                <a:ext cx="4686300" cy="1047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27" name="ZoneTexte 26"/>
            <p:cNvSpPr txBox="1"/>
            <p:nvPr/>
          </p:nvSpPr>
          <p:spPr>
            <a:xfrm>
              <a:off x="1065257" y="3059668"/>
              <a:ext cx="43490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  …</a:t>
              </a:r>
              <a:endParaRPr lang="fr-FR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214810" y="4500570"/>
              <a:ext cx="928694" cy="2143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9" name="Groupe 38"/>
          <p:cNvGrpSpPr/>
          <p:nvPr/>
        </p:nvGrpSpPr>
        <p:grpSpPr>
          <a:xfrm>
            <a:off x="395536" y="1492764"/>
            <a:ext cx="4108750" cy="1072140"/>
            <a:chOff x="-1913014" y="1412776"/>
            <a:chExt cx="4108750" cy="1072140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10" cstate="print"/>
            <a:srcRect l="2629"/>
            <a:stretch>
              <a:fillRect/>
            </a:stretch>
          </p:blipFill>
          <p:spPr bwMode="auto">
            <a:xfrm>
              <a:off x="-1913014" y="1484784"/>
              <a:ext cx="3816468" cy="839349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</p:spPr>
        </p:pic>
        <p:sp>
          <p:nvSpPr>
            <p:cNvPr id="25" name="Rectangle 24"/>
            <p:cNvSpPr/>
            <p:nvPr/>
          </p:nvSpPr>
          <p:spPr>
            <a:xfrm>
              <a:off x="-1516011" y="2127726"/>
              <a:ext cx="3429024" cy="3571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907704" y="1412776"/>
              <a:ext cx="288032" cy="10081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41" name="Connecteur droit 40"/>
          <p:cNvCxnSpPr/>
          <p:nvPr/>
        </p:nvCxnSpPr>
        <p:spPr>
          <a:xfrm>
            <a:off x="1547664" y="5229200"/>
            <a:ext cx="1872208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>
            <a:off x="179512" y="5877272"/>
            <a:ext cx="252028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contenu 18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524666"/>
          </a:xfrm>
        </p:spPr>
        <p:txBody>
          <a:bodyPr>
            <a:normAutofit fontScale="70000" lnSpcReduction="20000"/>
          </a:bodyPr>
          <a:lstStyle/>
          <a:p>
            <a:r>
              <a:rPr lang="fr-FR" dirty="0" err="1" smtClean="0"/>
              <a:t>Intensity</a:t>
            </a:r>
            <a:r>
              <a:rPr lang="fr-FR" dirty="0" smtClean="0"/>
              <a:t>: </a:t>
            </a:r>
            <a:r>
              <a:rPr lang="fr-FR" dirty="0" err="1" smtClean="0"/>
              <a:t>expect</a:t>
            </a:r>
            <a:r>
              <a:rPr lang="fr-FR" dirty="0" smtClean="0"/>
              <a:t> 5.10</a:t>
            </a:r>
            <a:r>
              <a:rPr lang="fr-FR" baseline="30000" dirty="0" smtClean="0"/>
              <a:t>8</a:t>
            </a:r>
            <a:r>
              <a:rPr lang="fr-FR" dirty="0" smtClean="0"/>
              <a:t> </a:t>
            </a:r>
            <a:r>
              <a:rPr lang="fr-FR" dirty="0" err="1" smtClean="0"/>
              <a:t>protons.s</a:t>
            </a:r>
            <a:r>
              <a:rPr lang="fr-FR" baseline="30000" dirty="0" smtClean="0"/>
              <a:t>-1</a:t>
            </a:r>
          </a:p>
          <a:p>
            <a:pPr lvl="1"/>
            <a:r>
              <a:rPr lang="fr-FR" sz="2300" b="1" dirty="0" err="1" smtClean="0">
                <a:solidFill>
                  <a:srgbClr val="3333CC"/>
                </a:solidFill>
              </a:rPr>
              <a:t>Beam</a:t>
            </a:r>
            <a:r>
              <a:rPr lang="fr-FR" sz="2300" b="1" dirty="0" smtClean="0">
                <a:solidFill>
                  <a:srgbClr val="3333CC"/>
                </a:solidFill>
              </a:rPr>
              <a:t>: </a:t>
            </a:r>
            <a:r>
              <a:rPr lang="fr-FR" sz="2300" dirty="0" smtClean="0"/>
              <a:t>2808 </a:t>
            </a:r>
            <a:r>
              <a:rPr lang="fr-FR" sz="2300" dirty="0" err="1" smtClean="0"/>
              <a:t>bunches</a:t>
            </a:r>
            <a:r>
              <a:rPr lang="fr-FR" sz="2300" dirty="0" smtClean="0"/>
              <a:t> of 1.15x10</a:t>
            </a:r>
            <a:r>
              <a:rPr lang="fr-FR" sz="2300" baseline="30000" dirty="0" smtClean="0"/>
              <a:t>11 </a:t>
            </a:r>
            <a:r>
              <a:rPr lang="fr-FR" sz="2300" dirty="0" smtClean="0"/>
              <a:t>protons = </a:t>
            </a:r>
            <a:r>
              <a:rPr lang="fr-FR" sz="2300" b="1" dirty="0" smtClean="0">
                <a:solidFill>
                  <a:srgbClr val="FF0000"/>
                </a:solidFill>
              </a:rPr>
              <a:t>3.2x10</a:t>
            </a:r>
            <a:r>
              <a:rPr lang="fr-FR" sz="2300" b="1" baseline="30000" dirty="0" smtClean="0">
                <a:solidFill>
                  <a:srgbClr val="FF0000"/>
                </a:solidFill>
              </a:rPr>
              <a:t>14 </a:t>
            </a:r>
            <a:r>
              <a:rPr lang="fr-FR" sz="2300" b="1" dirty="0" smtClean="0">
                <a:solidFill>
                  <a:srgbClr val="FF0000"/>
                </a:solidFill>
              </a:rPr>
              <a:t>protons</a:t>
            </a:r>
            <a:endParaRPr lang="fr-FR" sz="2300" dirty="0" smtClean="0"/>
          </a:p>
          <a:p>
            <a:pPr lvl="1"/>
            <a:endParaRPr lang="fr-FR" sz="2300" b="1" dirty="0" smtClean="0">
              <a:solidFill>
                <a:srgbClr val="3333CC"/>
              </a:solidFill>
            </a:endParaRPr>
          </a:p>
          <a:p>
            <a:pPr lvl="1"/>
            <a:r>
              <a:rPr lang="fr-FR" sz="2300" b="1" dirty="0" err="1" smtClean="0">
                <a:solidFill>
                  <a:srgbClr val="3333CC"/>
                </a:solidFill>
              </a:rPr>
              <a:t>Bunch</a:t>
            </a:r>
            <a:r>
              <a:rPr lang="fr-FR" sz="2300" b="1" dirty="0" smtClean="0">
                <a:solidFill>
                  <a:srgbClr val="3333CC"/>
                </a:solidFill>
              </a:rPr>
              <a:t>: </a:t>
            </a:r>
            <a:r>
              <a:rPr lang="fr-FR" sz="2300" dirty="0" err="1" smtClean="0"/>
              <a:t>Each</a:t>
            </a:r>
            <a:r>
              <a:rPr lang="fr-FR" sz="2300" dirty="0" smtClean="0"/>
              <a:t> </a:t>
            </a:r>
            <a:r>
              <a:rPr lang="fr-FR" sz="2300" dirty="0" err="1" smtClean="0"/>
              <a:t>bunch</a:t>
            </a:r>
            <a:r>
              <a:rPr lang="fr-FR" sz="2300" dirty="0" smtClean="0"/>
              <a:t> passes IP </a:t>
            </a:r>
            <a:r>
              <a:rPr lang="fr-FR" sz="2300" dirty="0" err="1" smtClean="0"/>
              <a:t>at</a:t>
            </a:r>
            <a:r>
              <a:rPr lang="fr-FR" sz="2300" dirty="0" smtClean="0"/>
              <a:t> the rate:  3.10</a:t>
            </a:r>
            <a:r>
              <a:rPr lang="fr-FR" sz="2300" baseline="30000" dirty="0" smtClean="0"/>
              <a:t>5</a:t>
            </a:r>
            <a:r>
              <a:rPr lang="fr-FR" sz="2300" dirty="0" smtClean="0"/>
              <a:t>km.s</a:t>
            </a:r>
            <a:r>
              <a:rPr lang="fr-FR" sz="2300" baseline="30000" dirty="0" smtClean="0"/>
              <a:t>-1</a:t>
            </a:r>
            <a:r>
              <a:rPr lang="fr-FR" sz="2300" dirty="0" smtClean="0"/>
              <a:t>/27 km ~ </a:t>
            </a:r>
            <a:r>
              <a:rPr lang="fr-FR" sz="2300" b="1" dirty="0" smtClean="0">
                <a:solidFill>
                  <a:srgbClr val="FF0000"/>
                </a:solidFill>
              </a:rPr>
              <a:t>11 kHz</a:t>
            </a:r>
            <a:endParaRPr lang="fr-FR" sz="2300" dirty="0" smtClean="0"/>
          </a:p>
          <a:p>
            <a:pPr lvl="1"/>
            <a:endParaRPr lang="fr-FR" sz="2300" b="1" dirty="0" smtClean="0">
              <a:solidFill>
                <a:srgbClr val="3333CC"/>
              </a:solidFill>
            </a:endParaRPr>
          </a:p>
          <a:p>
            <a:pPr lvl="1"/>
            <a:r>
              <a:rPr lang="fr-FR" sz="2300" b="1" dirty="0" err="1" smtClean="0">
                <a:solidFill>
                  <a:srgbClr val="3333CC"/>
                </a:solidFill>
              </a:rPr>
              <a:t>Instantaneous</a:t>
            </a:r>
            <a:r>
              <a:rPr lang="fr-FR" sz="2300" b="1" dirty="0" smtClean="0">
                <a:solidFill>
                  <a:srgbClr val="3333CC"/>
                </a:solidFill>
              </a:rPr>
              <a:t> </a:t>
            </a:r>
            <a:r>
              <a:rPr lang="fr-FR" sz="2300" b="1" dirty="0" smtClean="0">
                <a:solidFill>
                  <a:srgbClr val="3333CC"/>
                </a:solidFill>
              </a:rPr>
              <a:t>extraction:</a:t>
            </a:r>
            <a:r>
              <a:rPr lang="fr-FR" sz="2300" dirty="0" smtClean="0"/>
              <a:t> IP </a:t>
            </a:r>
            <a:r>
              <a:rPr lang="fr-FR" sz="2300" dirty="0" err="1" smtClean="0"/>
              <a:t>sees</a:t>
            </a:r>
            <a:r>
              <a:rPr lang="fr-FR" sz="2300" dirty="0" smtClean="0"/>
              <a:t> 2808 x 11000~3.10</a:t>
            </a:r>
            <a:r>
              <a:rPr lang="fr-FR" sz="2300" baseline="30000" dirty="0" smtClean="0"/>
              <a:t>7</a:t>
            </a:r>
            <a:r>
              <a:rPr lang="fr-FR" sz="2300" dirty="0" smtClean="0"/>
              <a:t> </a:t>
            </a:r>
            <a:r>
              <a:rPr lang="fr-FR" sz="2300" dirty="0" err="1" smtClean="0"/>
              <a:t>bunches</a:t>
            </a:r>
            <a:r>
              <a:rPr lang="fr-FR" sz="2300" dirty="0" smtClean="0"/>
              <a:t> passing </a:t>
            </a:r>
            <a:r>
              <a:rPr lang="fr-FR" sz="2300" dirty="0" err="1" smtClean="0"/>
              <a:t>every</a:t>
            </a:r>
            <a:r>
              <a:rPr lang="fr-FR" sz="2300" dirty="0" smtClean="0"/>
              <a:t> second             </a:t>
            </a:r>
            <a:r>
              <a:rPr lang="fr-FR" sz="2300" dirty="0" smtClean="0">
                <a:sym typeface="Wingdings" pitchFamily="2" charset="2"/>
              </a:rPr>
              <a:t> </a:t>
            </a:r>
            <a:r>
              <a:rPr lang="fr-FR" sz="2300" dirty="0" err="1" smtClean="0">
                <a:sym typeface="Wingdings" pitchFamily="2" charset="2"/>
              </a:rPr>
              <a:t>extract</a:t>
            </a:r>
            <a:r>
              <a:rPr lang="fr-FR" sz="2300" dirty="0" smtClean="0">
                <a:sym typeface="Wingdings" pitchFamily="2" charset="2"/>
              </a:rPr>
              <a:t> 5.10</a:t>
            </a:r>
            <a:r>
              <a:rPr lang="fr-FR" sz="2300" baseline="30000" dirty="0" smtClean="0">
                <a:sym typeface="Wingdings" pitchFamily="2" charset="2"/>
              </a:rPr>
              <a:t>8</a:t>
            </a:r>
            <a:r>
              <a:rPr lang="fr-FR" sz="2300" dirty="0" smtClean="0">
                <a:sym typeface="Wingdings" pitchFamily="2" charset="2"/>
              </a:rPr>
              <a:t>/3.10</a:t>
            </a:r>
            <a:r>
              <a:rPr lang="fr-FR" sz="2300" baseline="30000" dirty="0" smtClean="0">
                <a:sym typeface="Wingdings" pitchFamily="2" charset="2"/>
              </a:rPr>
              <a:t>7</a:t>
            </a:r>
            <a:r>
              <a:rPr lang="fr-FR" sz="2300" dirty="0" smtClean="0">
                <a:sym typeface="Wingdings" pitchFamily="2" charset="2"/>
              </a:rPr>
              <a:t> ~ </a:t>
            </a:r>
            <a:r>
              <a:rPr lang="fr-FR" sz="2300" b="1" dirty="0" err="1" smtClean="0">
                <a:solidFill>
                  <a:srgbClr val="FF0000"/>
                </a:solidFill>
                <a:sym typeface="Wingdings" pitchFamily="2" charset="2"/>
              </a:rPr>
              <a:t>extract</a:t>
            </a:r>
            <a:r>
              <a:rPr lang="fr-FR" sz="2300" b="1" dirty="0" smtClean="0">
                <a:solidFill>
                  <a:srgbClr val="FF0000"/>
                </a:solidFill>
                <a:sym typeface="Wingdings" pitchFamily="2" charset="2"/>
              </a:rPr>
              <a:t> 16 protons in </a:t>
            </a:r>
            <a:r>
              <a:rPr lang="fr-FR" sz="2300" b="1" dirty="0" err="1" smtClean="0">
                <a:solidFill>
                  <a:srgbClr val="FF0000"/>
                </a:solidFill>
                <a:sym typeface="Wingdings" pitchFamily="2" charset="2"/>
              </a:rPr>
              <a:t>each</a:t>
            </a:r>
            <a:r>
              <a:rPr lang="fr-FR" sz="23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2300" b="1" dirty="0" err="1" smtClean="0">
                <a:solidFill>
                  <a:srgbClr val="FF0000"/>
                </a:solidFill>
                <a:sym typeface="Wingdings" pitchFamily="2" charset="2"/>
              </a:rPr>
              <a:t>bunch</a:t>
            </a:r>
            <a:r>
              <a:rPr lang="fr-FR" sz="23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2300" b="1" dirty="0" err="1" smtClean="0">
                <a:solidFill>
                  <a:srgbClr val="FF0000"/>
                </a:solidFill>
                <a:sym typeface="Wingdings" pitchFamily="2" charset="2"/>
              </a:rPr>
              <a:t>at</a:t>
            </a:r>
            <a:r>
              <a:rPr lang="fr-FR" sz="23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2300" b="1" dirty="0" err="1" smtClean="0">
                <a:solidFill>
                  <a:srgbClr val="FF0000"/>
                </a:solidFill>
                <a:sym typeface="Wingdings" pitchFamily="2" charset="2"/>
              </a:rPr>
              <a:t>each</a:t>
            </a:r>
            <a:r>
              <a:rPr lang="fr-FR" sz="23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2300" b="1" dirty="0" err="1" smtClean="0">
                <a:solidFill>
                  <a:srgbClr val="FF0000"/>
                </a:solidFill>
                <a:sym typeface="Wingdings" pitchFamily="2" charset="2"/>
              </a:rPr>
              <a:t>pass</a:t>
            </a:r>
            <a:endParaRPr lang="fr-FR" sz="2300" dirty="0" smtClean="0">
              <a:sym typeface="Wingdings" pitchFamily="2" charset="2"/>
            </a:endParaRPr>
          </a:p>
          <a:p>
            <a:pPr lvl="1"/>
            <a:endParaRPr lang="fr-FR" sz="2300" b="1" dirty="0" smtClean="0">
              <a:solidFill>
                <a:srgbClr val="3333CC"/>
              </a:solidFill>
              <a:sym typeface="Wingdings" pitchFamily="2" charset="2"/>
            </a:endParaRPr>
          </a:p>
          <a:p>
            <a:pPr lvl="1"/>
            <a:r>
              <a:rPr lang="fr-FR" sz="2300" b="1" dirty="0" err="1" smtClean="0">
                <a:solidFill>
                  <a:srgbClr val="3333CC"/>
                </a:solidFill>
                <a:sym typeface="Wingdings" pitchFamily="2" charset="2"/>
              </a:rPr>
              <a:t>Integrated</a:t>
            </a:r>
            <a:r>
              <a:rPr lang="fr-FR" sz="2300" b="1" dirty="0" smtClean="0">
                <a:solidFill>
                  <a:srgbClr val="3333CC"/>
                </a:solidFill>
                <a:sym typeface="Wingdings" pitchFamily="2" charset="2"/>
              </a:rPr>
              <a:t> </a:t>
            </a:r>
            <a:r>
              <a:rPr lang="fr-FR" sz="2300" b="1" dirty="0" smtClean="0">
                <a:solidFill>
                  <a:srgbClr val="3333CC"/>
                </a:solidFill>
                <a:sym typeface="Wingdings" pitchFamily="2" charset="2"/>
              </a:rPr>
              <a:t>extraction:</a:t>
            </a:r>
            <a:r>
              <a:rPr lang="fr-FR" sz="2300" dirty="0" smtClean="0">
                <a:sym typeface="Wingdings" pitchFamily="2" charset="2"/>
              </a:rPr>
              <a:t> Over a 10h </a:t>
            </a:r>
            <a:r>
              <a:rPr lang="fr-FR" sz="2300" dirty="0" err="1" smtClean="0">
                <a:sym typeface="Wingdings" pitchFamily="2" charset="2"/>
              </a:rPr>
              <a:t>run</a:t>
            </a:r>
            <a:r>
              <a:rPr lang="fr-FR" sz="2300" dirty="0" smtClean="0">
                <a:sym typeface="Wingdings" pitchFamily="2" charset="2"/>
              </a:rPr>
              <a:t>: </a:t>
            </a:r>
            <a:r>
              <a:rPr lang="fr-FR" sz="2300" dirty="0" err="1" smtClean="0">
                <a:sym typeface="Wingdings" pitchFamily="2" charset="2"/>
              </a:rPr>
              <a:t>extract</a:t>
            </a:r>
            <a:r>
              <a:rPr lang="fr-FR" sz="2300" dirty="0" smtClean="0">
                <a:sym typeface="Wingdings" pitchFamily="2" charset="2"/>
              </a:rPr>
              <a:t> 5.10</a:t>
            </a:r>
            <a:r>
              <a:rPr lang="fr-FR" sz="2300" baseline="30000" dirty="0" smtClean="0">
                <a:sym typeface="Wingdings" pitchFamily="2" charset="2"/>
              </a:rPr>
              <a:t>8</a:t>
            </a:r>
            <a:r>
              <a:rPr lang="fr-FR" sz="2300" dirty="0" smtClean="0">
                <a:sym typeface="Wingdings" pitchFamily="2" charset="2"/>
              </a:rPr>
              <a:t>p x 3600s.h</a:t>
            </a:r>
            <a:r>
              <a:rPr lang="fr-FR" sz="2300" baseline="30000" dirty="0" smtClean="0">
                <a:sym typeface="Wingdings" pitchFamily="2" charset="2"/>
              </a:rPr>
              <a:t>-1</a:t>
            </a:r>
            <a:r>
              <a:rPr lang="fr-FR" sz="2300" dirty="0" smtClean="0">
                <a:sym typeface="Wingdings" pitchFamily="2" charset="2"/>
              </a:rPr>
              <a:t> x 10h=1.8 10</a:t>
            </a:r>
            <a:r>
              <a:rPr lang="fr-FR" sz="2300" baseline="30000" dirty="0" smtClean="0">
                <a:sym typeface="Wingdings" pitchFamily="2" charset="2"/>
              </a:rPr>
              <a:t>13</a:t>
            </a:r>
            <a:r>
              <a:rPr lang="fr-FR" sz="2300" dirty="0" smtClean="0">
                <a:sym typeface="Wingdings" pitchFamily="2" charset="2"/>
              </a:rPr>
              <a:t>p.run</a:t>
            </a:r>
            <a:r>
              <a:rPr lang="fr-FR" sz="2300" baseline="30000" dirty="0" smtClean="0">
                <a:sym typeface="Wingdings" pitchFamily="2" charset="2"/>
              </a:rPr>
              <a:t>-1                    </a:t>
            </a:r>
            <a:r>
              <a:rPr lang="fr-FR" sz="2300" dirty="0" smtClean="0">
                <a:sym typeface="Wingdings" pitchFamily="2" charset="2"/>
              </a:rPr>
              <a:t> </a:t>
            </a:r>
            <a:r>
              <a:rPr lang="fr-FR" sz="2300" dirty="0" err="1" smtClean="0">
                <a:sym typeface="Wingdings" pitchFamily="2" charset="2"/>
              </a:rPr>
              <a:t>extract</a:t>
            </a:r>
            <a:r>
              <a:rPr lang="fr-FR" sz="2300" dirty="0" smtClean="0">
                <a:sym typeface="Wingdings" pitchFamily="2" charset="2"/>
              </a:rPr>
              <a:t> 1.8 x 10</a:t>
            </a:r>
            <a:r>
              <a:rPr lang="fr-FR" sz="2300" baseline="30000" dirty="0" smtClean="0">
                <a:sym typeface="Wingdings" pitchFamily="2" charset="2"/>
              </a:rPr>
              <a:t>13</a:t>
            </a:r>
            <a:r>
              <a:rPr lang="fr-FR" sz="2300" dirty="0" smtClean="0">
                <a:sym typeface="Wingdings" pitchFamily="2" charset="2"/>
              </a:rPr>
              <a:t>/(3.2 x 10</a:t>
            </a:r>
            <a:r>
              <a:rPr lang="fr-FR" sz="2300" baseline="30000" dirty="0" smtClean="0">
                <a:sym typeface="Wingdings" pitchFamily="2" charset="2"/>
              </a:rPr>
              <a:t>14</a:t>
            </a:r>
            <a:r>
              <a:rPr lang="fr-FR" sz="2300" dirty="0" smtClean="0">
                <a:sym typeface="Wingdings" pitchFamily="2" charset="2"/>
              </a:rPr>
              <a:t>)~</a:t>
            </a:r>
            <a:r>
              <a:rPr lang="fr-FR" sz="2300" b="1" dirty="0" smtClean="0">
                <a:solidFill>
                  <a:srgbClr val="FF0000"/>
                </a:solidFill>
                <a:sym typeface="Wingdings" pitchFamily="2" charset="2"/>
              </a:rPr>
              <a:t>5.6% of the protons </a:t>
            </a:r>
            <a:r>
              <a:rPr lang="fr-FR" sz="2300" b="1" dirty="0" err="1" smtClean="0">
                <a:solidFill>
                  <a:srgbClr val="FF0000"/>
                </a:solidFill>
                <a:sym typeface="Wingdings" pitchFamily="2" charset="2"/>
              </a:rPr>
              <a:t>stored</a:t>
            </a:r>
            <a:r>
              <a:rPr lang="fr-FR" sz="2300" b="1" dirty="0" smtClean="0">
                <a:solidFill>
                  <a:srgbClr val="FF0000"/>
                </a:solidFill>
                <a:sym typeface="Wingdings" pitchFamily="2" charset="2"/>
              </a:rPr>
              <a:t> in the </a:t>
            </a:r>
            <a:r>
              <a:rPr lang="fr-FR" sz="2300" b="1" dirty="0" err="1" smtClean="0">
                <a:solidFill>
                  <a:srgbClr val="FF0000"/>
                </a:solidFill>
                <a:sym typeface="Wingdings" pitchFamily="2" charset="2"/>
              </a:rPr>
              <a:t>beam</a:t>
            </a:r>
            <a:endParaRPr lang="fr-FR" sz="2300" dirty="0" smtClean="0">
              <a:sym typeface="Wingdings" pitchFamily="2" charset="2"/>
            </a:endParaRPr>
          </a:p>
          <a:p>
            <a:endParaRPr lang="fr-FR" dirty="0" smtClean="0">
              <a:sym typeface="Wingdings" pitchFamily="2" charset="2"/>
            </a:endParaRPr>
          </a:p>
          <a:p>
            <a:r>
              <a:rPr lang="fr-FR" dirty="0" err="1" smtClean="0">
                <a:sym typeface="Wingdings" pitchFamily="2" charset="2"/>
              </a:rPr>
              <a:t>Instantaneous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err="1" smtClean="0">
                <a:sym typeface="Wingdings" pitchFamily="2" charset="2"/>
              </a:rPr>
              <a:t>Luminosity</a:t>
            </a:r>
            <a:endParaRPr lang="fr-FR" dirty="0" smtClean="0">
              <a:sym typeface="Wingdings" pitchFamily="2" charset="2"/>
            </a:endParaRPr>
          </a:p>
          <a:p>
            <a:pPr lvl="1">
              <a:buNone/>
            </a:pPr>
            <a:r>
              <a:rPr lang="fr-FR" dirty="0" smtClean="0">
                <a:solidFill>
                  <a:srgbClr val="FF0000"/>
                </a:solidFill>
                <a:latin typeface="Lucida Calligraphy" pitchFamily="66" charset="0"/>
                <a:sym typeface="Wingdings" pitchFamily="2" charset="2"/>
              </a:rPr>
              <a:t>L</a:t>
            </a:r>
            <a:r>
              <a:rPr lang="fr-FR" dirty="0" smtClean="0">
                <a:solidFill>
                  <a:srgbClr val="FF0000"/>
                </a:solidFill>
                <a:latin typeface="Brush Script MT" pitchFamily="66" charset="0"/>
                <a:sym typeface="Wingdings" pitchFamily="2" charset="2"/>
              </a:rPr>
              <a:t> = </a:t>
            </a:r>
            <a:r>
              <a:rPr lang="fr-FR" b="1" dirty="0" err="1" smtClean="0">
                <a:solidFill>
                  <a:srgbClr val="FF0000"/>
                </a:solidFill>
                <a:sym typeface="Wingdings" pitchFamily="2" charset="2"/>
              </a:rPr>
              <a:t>N</a:t>
            </a:r>
            <a:r>
              <a:rPr lang="fr-FR" b="1" baseline="-25000" dirty="0" err="1" smtClean="0">
                <a:solidFill>
                  <a:srgbClr val="FF0000"/>
                </a:solidFill>
                <a:sym typeface="Wingdings" pitchFamily="2" charset="2"/>
              </a:rPr>
              <a:t>beam</a:t>
            </a:r>
            <a:r>
              <a:rPr lang="fr-FR" dirty="0" smtClean="0">
                <a:solidFill>
                  <a:srgbClr val="FF0000"/>
                </a:solidFill>
                <a:sym typeface="Wingdings" pitchFamily="2" charset="2"/>
              </a:rPr>
              <a:t> x </a:t>
            </a:r>
            <a:r>
              <a:rPr lang="fr-FR" b="1" dirty="0" err="1" smtClean="0">
                <a:solidFill>
                  <a:srgbClr val="FF0000"/>
                </a:solidFill>
                <a:sym typeface="Wingdings" pitchFamily="2" charset="2"/>
              </a:rPr>
              <a:t>N</a:t>
            </a:r>
            <a:r>
              <a:rPr lang="fr-FR" b="1" baseline="-25000" dirty="0" err="1" smtClean="0">
                <a:solidFill>
                  <a:srgbClr val="FF0000"/>
                </a:solidFill>
                <a:sym typeface="Wingdings" pitchFamily="2" charset="2"/>
              </a:rPr>
              <a:t>Target</a:t>
            </a:r>
            <a:r>
              <a:rPr lang="fr-FR" dirty="0" smtClean="0">
                <a:solidFill>
                  <a:srgbClr val="FF0000"/>
                </a:solidFill>
                <a:sym typeface="Wingdings" pitchFamily="2" charset="2"/>
              </a:rPr>
              <a:t> = </a:t>
            </a:r>
            <a:r>
              <a:rPr lang="fr-FR" b="1" dirty="0" err="1" smtClean="0">
                <a:solidFill>
                  <a:srgbClr val="FF0000"/>
                </a:solidFill>
                <a:sym typeface="Wingdings" pitchFamily="2" charset="2"/>
              </a:rPr>
              <a:t>N</a:t>
            </a:r>
            <a:r>
              <a:rPr lang="fr-FR" b="1" baseline="-25000" dirty="0" err="1" smtClean="0">
                <a:solidFill>
                  <a:srgbClr val="FF0000"/>
                </a:solidFill>
                <a:sym typeface="Wingdings" pitchFamily="2" charset="2"/>
              </a:rPr>
              <a:t>beam</a:t>
            </a:r>
            <a:r>
              <a:rPr lang="fr-FR" dirty="0" smtClean="0">
                <a:solidFill>
                  <a:srgbClr val="FF0000"/>
                </a:solidFill>
                <a:sym typeface="Wingdings" pitchFamily="2" charset="2"/>
              </a:rPr>
              <a:t> x (</a:t>
            </a:r>
            <a:r>
              <a:rPr lang="fr-FR" b="1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r</a:t>
            </a:r>
            <a:r>
              <a:rPr lang="fr-FR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 </a:t>
            </a:r>
            <a:r>
              <a:rPr lang="fr-FR" dirty="0" smtClean="0">
                <a:solidFill>
                  <a:srgbClr val="FF0000"/>
                </a:solidFill>
                <a:sym typeface="Wingdings" pitchFamily="2" charset="2"/>
              </a:rPr>
              <a:t>x </a:t>
            </a:r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e</a:t>
            </a:r>
            <a:r>
              <a:rPr lang="fr-FR" dirty="0" smtClean="0">
                <a:solidFill>
                  <a:srgbClr val="FF0000"/>
                </a:solidFill>
                <a:sym typeface="Wingdings" pitchFamily="2" charset="2"/>
              </a:rPr>
              <a:t> x </a:t>
            </a:r>
            <a:r>
              <a:rPr lang="fr-FR" b="1" dirty="0" smtClean="0">
                <a:solidFill>
                  <a:srgbClr val="FF0000"/>
                </a:solidFill>
                <a:latin typeface="Lucida Calligraphy" pitchFamily="66" charset="0"/>
                <a:sym typeface="Wingdings" pitchFamily="2" charset="2"/>
              </a:rPr>
              <a:t>N</a:t>
            </a:r>
            <a:r>
              <a:rPr lang="fr-FR" b="1" baseline="-25000" dirty="0" smtClean="0">
                <a:solidFill>
                  <a:srgbClr val="FF0000"/>
                </a:solidFill>
                <a:sym typeface="Wingdings" pitchFamily="2" charset="2"/>
              </a:rPr>
              <a:t>A</a:t>
            </a:r>
            <a:r>
              <a:rPr lang="fr-FR" dirty="0" smtClean="0">
                <a:solidFill>
                  <a:srgbClr val="FF0000"/>
                </a:solidFill>
                <a:sym typeface="Wingdings" pitchFamily="2" charset="2"/>
              </a:rPr>
              <a:t>)/</a:t>
            </a:r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A</a:t>
            </a:r>
            <a:endParaRPr lang="fr-FR" dirty="0" smtClean="0">
              <a:solidFill>
                <a:srgbClr val="FF0000"/>
              </a:solidFill>
              <a:sym typeface="Wingdings" pitchFamily="2" charset="2"/>
            </a:endParaRPr>
          </a:p>
          <a:p>
            <a:pPr lvl="1"/>
            <a:r>
              <a:rPr lang="fr-FR" b="1" dirty="0" err="1" smtClean="0">
                <a:sym typeface="Wingdings" pitchFamily="2" charset="2"/>
              </a:rPr>
              <a:t>N</a:t>
            </a:r>
            <a:r>
              <a:rPr lang="fr-FR" b="1" baseline="-25000" dirty="0" err="1" smtClean="0">
                <a:sym typeface="Wingdings" pitchFamily="2" charset="2"/>
              </a:rPr>
              <a:t>beam</a:t>
            </a:r>
            <a:r>
              <a:rPr lang="fr-FR" dirty="0" smtClean="0">
                <a:sym typeface="Wingdings" pitchFamily="2" charset="2"/>
              </a:rPr>
              <a:t>=5 </a:t>
            </a:r>
            <a:r>
              <a:rPr lang="fr-FR" dirty="0" smtClean="0">
                <a:latin typeface="Arial Narrow" pitchFamily="34" charset="0"/>
                <a:sym typeface="Wingdings" pitchFamily="2" charset="2"/>
              </a:rPr>
              <a:t>x</a:t>
            </a:r>
            <a:r>
              <a:rPr lang="fr-FR" dirty="0" smtClean="0">
                <a:sym typeface="Wingdings" pitchFamily="2" charset="2"/>
              </a:rPr>
              <a:t> 10</a:t>
            </a:r>
            <a:r>
              <a:rPr lang="fr-FR" baseline="30000" dirty="0" smtClean="0">
                <a:sym typeface="Wingdings" pitchFamily="2" charset="2"/>
              </a:rPr>
              <a:t>8</a:t>
            </a:r>
            <a:r>
              <a:rPr lang="fr-FR" dirty="0" smtClean="0">
                <a:sym typeface="Wingdings" pitchFamily="2" charset="2"/>
              </a:rPr>
              <a:t> p</a:t>
            </a:r>
            <a:r>
              <a:rPr lang="fr-FR" baseline="30000" dirty="0" smtClean="0">
                <a:sym typeface="Wingdings" pitchFamily="2" charset="2"/>
              </a:rPr>
              <a:t>+</a:t>
            </a:r>
            <a:r>
              <a:rPr lang="fr-FR" dirty="0" smtClean="0">
                <a:sym typeface="Wingdings" pitchFamily="2" charset="2"/>
              </a:rPr>
              <a:t>/s </a:t>
            </a:r>
          </a:p>
          <a:p>
            <a:pPr lvl="1"/>
            <a:r>
              <a:rPr lang="fr-FR" b="1" dirty="0" smtClean="0">
                <a:sym typeface="Wingdings" pitchFamily="2" charset="2"/>
              </a:rPr>
              <a:t>e</a:t>
            </a:r>
            <a:r>
              <a:rPr lang="fr-FR" dirty="0" smtClean="0">
                <a:sym typeface="Wingdings" pitchFamily="2" charset="2"/>
              </a:rPr>
              <a:t> (</a:t>
            </a:r>
            <a:r>
              <a:rPr lang="fr-FR" dirty="0" err="1" smtClean="0">
                <a:sym typeface="Wingdings" pitchFamily="2" charset="2"/>
              </a:rPr>
              <a:t>target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err="1" smtClean="0">
                <a:sym typeface="Wingdings" pitchFamily="2" charset="2"/>
              </a:rPr>
              <a:t>thickness</a:t>
            </a:r>
            <a:r>
              <a:rPr lang="fr-FR" dirty="0" smtClean="0">
                <a:sym typeface="Wingdings" pitchFamily="2" charset="2"/>
              </a:rPr>
              <a:t>) = 1 cm </a:t>
            </a:r>
          </a:p>
          <a:p>
            <a:endParaRPr lang="fr-FR" dirty="0" smtClean="0">
              <a:sym typeface="Wingdings" pitchFamily="2" charset="2"/>
            </a:endParaRPr>
          </a:p>
          <a:p>
            <a:r>
              <a:rPr lang="fr-FR" dirty="0" err="1" smtClean="0">
                <a:sym typeface="Wingdings" pitchFamily="2" charset="2"/>
              </a:rPr>
              <a:t>Integrated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err="1" smtClean="0">
                <a:sym typeface="Wingdings" pitchFamily="2" charset="2"/>
              </a:rPr>
              <a:t>luminosity</a:t>
            </a:r>
            <a:endParaRPr lang="fr-FR" dirty="0" smtClean="0">
              <a:sym typeface="Wingdings" pitchFamily="2" charset="2"/>
            </a:endParaRPr>
          </a:p>
          <a:p>
            <a:pPr lvl="1"/>
            <a:r>
              <a:rPr lang="fr-FR" dirty="0" smtClean="0">
                <a:sym typeface="Wingdings" pitchFamily="2" charset="2"/>
              </a:rPr>
              <a:t>9 </a:t>
            </a:r>
            <a:r>
              <a:rPr lang="fr-FR" dirty="0" err="1" smtClean="0">
                <a:sym typeface="Wingdings" pitchFamily="2" charset="2"/>
              </a:rPr>
              <a:t>months</a:t>
            </a:r>
            <a:r>
              <a:rPr lang="fr-FR" dirty="0" smtClean="0">
                <a:sym typeface="Wingdings" pitchFamily="2" charset="2"/>
              </a:rPr>
              <a:t> running/</a:t>
            </a:r>
            <a:r>
              <a:rPr lang="fr-FR" dirty="0" err="1" smtClean="0">
                <a:sym typeface="Wingdings" pitchFamily="2" charset="2"/>
              </a:rPr>
              <a:t>year</a:t>
            </a:r>
            <a:r>
              <a:rPr lang="fr-FR" dirty="0" smtClean="0">
                <a:sym typeface="Wingdings" pitchFamily="2" charset="2"/>
              </a:rPr>
              <a:t> </a:t>
            </a:r>
          </a:p>
          <a:p>
            <a:pPr lvl="1"/>
            <a:r>
              <a:rPr lang="fr-FR" dirty="0" smtClean="0">
                <a:sym typeface="Wingdings" pitchFamily="2" charset="2"/>
              </a:rPr>
              <a:t> 1year ~ 10</a:t>
            </a:r>
            <a:r>
              <a:rPr lang="fr-FR" baseline="30000" dirty="0" smtClean="0">
                <a:sym typeface="Wingdings" pitchFamily="2" charset="2"/>
              </a:rPr>
              <a:t>7</a:t>
            </a:r>
            <a:r>
              <a:rPr lang="fr-FR" dirty="0" smtClean="0">
                <a:sym typeface="Wingdings" pitchFamily="2" charset="2"/>
              </a:rPr>
              <a:t> s</a:t>
            </a:r>
          </a:p>
          <a:p>
            <a:pPr lvl="1"/>
            <a:r>
              <a:rPr lang="fr-FR" dirty="0" smtClean="0">
                <a:sym typeface="Wingdings" pitchFamily="2" charset="2"/>
              </a:rPr>
              <a:t> </a:t>
            </a:r>
            <a:r>
              <a:rPr lang="fr-FR" dirty="0" smtClean="0">
                <a:sym typeface="Symbol"/>
              </a:rPr>
              <a:t></a:t>
            </a:r>
            <a:r>
              <a:rPr lang="fr-FR" baseline="-25000" dirty="0" err="1" smtClean="0">
                <a:sym typeface="Symbol"/>
              </a:rPr>
              <a:t>year</a:t>
            </a:r>
            <a:r>
              <a:rPr lang="fr-FR" dirty="0" err="1" smtClean="0">
                <a:latin typeface="Lucida Calligraphy" pitchFamily="66" charset="0"/>
                <a:sym typeface="Symbol"/>
              </a:rPr>
              <a:t>L</a:t>
            </a:r>
            <a:r>
              <a:rPr lang="fr-FR" dirty="0" smtClean="0">
                <a:latin typeface="Lucida Calligraphy" pitchFamily="66" charset="0"/>
                <a:sym typeface="Symbol"/>
              </a:rPr>
              <a:t> </a:t>
            </a:r>
            <a:r>
              <a:rPr lang="fr-FR" dirty="0" smtClean="0">
                <a:sym typeface="Symbol"/>
              </a:rPr>
              <a:t>= </a:t>
            </a:r>
            <a:r>
              <a:rPr lang="fr-FR" dirty="0" smtClean="0">
                <a:latin typeface="Lucida Calligraphy" pitchFamily="66" charset="0"/>
                <a:sym typeface="Symbol"/>
              </a:rPr>
              <a:t>L</a:t>
            </a:r>
            <a:r>
              <a:rPr lang="fr-FR" baseline="-25000" dirty="0" smtClean="0">
                <a:sym typeface="Symbol"/>
              </a:rPr>
              <a:t>inst</a:t>
            </a:r>
            <a:r>
              <a:rPr lang="fr-FR" dirty="0" smtClean="0">
                <a:sym typeface="Symbol"/>
              </a:rPr>
              <a:t>x10</a:t>
            </a:r>
            <a:r>
              <a:rPr lang="fr-FR" baseline="30000" dirty="0" smtClean="0">
                <a:sym typeface="Symbol"/>
              </a:rPr>
              <a:t>7</a:t>
            </a:r>
          </a:p>
          <a:p>
            <a:endParaRPr lang="fr-FR" dirty="0" smtClean="0">
              <a:sym typeface="Symbol"/>
            </a:endParaRPr>
          </a:p>
          <a:p>
            <a:endParaRPr lang="fr-FR" dirty="0" smtClean="0">
              <a:sym typeface="Symbol"/>
            </a:endParaRPr>
          </a:p>
          <a:p>
            <a:pPr lvl="1"/>
            <a:endParaRPr lang="fr-FR" baseline="30000" dirty="0">
              <a:latin typeface="Lucida Calligraphy" pitchFamily="66" charset="0"/>
            </a:endParaRPr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Fleuret - LLR</a:t>
            </a:r>
            <a:endParaRPr lang="fr-BE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</a:t>
            </a:fld>
            <a:endParaRPr lang="fr-BE"/>
          </a:p>
        </p:txBody>
      </p:sp>
      <p:graphicFrame>
        <p:nvGraphicFramePr>
          <p:cNvPr id="20" name="Tableau 19"/>
          <p:cNvGraphicFramePr>
            <a:graphicFrameLocks noGrp="1"/>
          </p:cNvGraphicFramePr>
          <p:nvPr/>
        </p:nvGraphicFramePr>
        <p:xfrm>
          <a:off x="4716017" y="3861049"/>
          <a:ext cx="3888431" cy="2520279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722926"/>
                <a:gridCol w="832448"/>
                <a:gridCol w="518457"/>
                <a:gridCol w="864095"/>
                <a:gridCol w="950505"/>
              </a:tblGrid>
              <a:tr h="547887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 smtClean="0"/>
                        <a:t>Targ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latin typeface="Symbol" pitchFamily="18" charset="2"/>
                        </a:rPr>
                        <a:t>r</a:t>
                      </a:r>
                      <a:r>
                        <a:rPr lang="fr-FR" sz="1200" dirty="0" smtClean="0"/>
                        <a:t> </a:t>
                      </a:r>
                    </a:p>
                    <a:p>
                      <a:pPr algn="ctr"/>
                      <a:r>
                        <a:rPr lang="fr-FR" sz="1200" dirty="0" smtClean="0"/>
                        <a:t>(g.cm</a:t>
                      </a:r>
                      <a:r>
                        <a:rPr lang="fr-FR" sz="1200" baseline="30000" dirty="0" smtClean="0"/>
                        <a:t>-3</a:t>
                      </a:r>
                      <a:r>
                        <a:rPr lang="fr-FR" sz="1200" dirty="0" smtClean="0"/>
                        <a:t>)</a:t>
                      </a:r>
                      <a:endParaRPr lang="fr-FR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A</a:t>
                      </a:r>
                      <a:endParaRPr lang="fr-FR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 smtClean="0">
                          <a:latin typeface="Lucida Calligraphy" pitchFamily="66" charset="0"/>
                        </a:rPr>
                        <a:t>L</a:t>
                      </a:r>
                      <a:r>
                        <a:rPr lang="fr-FR" sz="1200" baseline="-25000" dirty="0" err="1" smtClean="0">
                          <a:latin typeface="+mn-lt"/>
                        </a:rPr>
                        <a:t>inst</a:t>
                      </a:r>
                      <a:r>
                        <a:rPr lang="fr-FR" sz="1200" dirty="0" smtClean="0"/>
                        <a:t>  </a:t>
                      </a:r>
                    </a:p>
                    <a:p>
                      <a:pPr algn="ctr"/>
                      <a:r>
                        <a:rPr lang="fr-FR" sz="1200" dirty="0" smtClean="0"/>
                        <a:t>(</a:t>
                      </a:r>
                      <a:r>
                        <a:rPr lang="fr-FR" sz="1200" dirty="0" smtClean="0">
                          <a:latin typeface="Symbol" pitchFamily="18" charset="2"/>
                        </a:rPr>
                        <a:t>m</a:t>
                      </a:r>
                      <a:r>
                        <a:rPr lang="fr-FR" sz="1200" dirty="0" smtClean="0"/>
                        <a:t>b</a:t>
                      </a:r>
                      <a:r>
                        <a:rPr lang="fr-FR" sz="1200" baseline="30000" dirty="0" smtClean="0"/>
                        <a:t>-1</a:t>
                      </a:r>
                      <a:r>
                        <a:rPr lang="fr-FR" sz="1200" dirty="0" smtClean="0"/>
                        <a:t>.s</a:t>
                      </a:r>
                      <a:r>
                        <a:rPr lang="fr-FR" sz="1200" baseline="30000" dirty="0" smtClean="0"/>
                        <a:t>-1</a:t>
                      </a:r>
                      <a:r>
                        <a:rPr lang="fr-FR" sz="1200" dirty="0" smtClean="0"/>
                        <a:t>)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latin typeface="Lucida Calligraphy" pitchFamily="66" charset="0"/>
                          <a:sym typeface="Symbol"/>
                        </a:rPr>
                        <a:t></a:t>
                      </a:r>
                      <a:r>
                        <a:rPr lang="fr-FR" sz="1200" baseline="-25000" dirty="0" err="1" smtClean="0">
                          <a:latin typeface="+mn-lt"/>
                          <a:sym typeface="Symbol"/>
                        </a:rPr>
                        <a:t>year</a:t>
                      </a:r>
                      <a:r>
                        <a:rPr lang="fr-FR" sz="1200" dirty="0" err="1" smtClean="0">
                          <a:latin typeface="Lucida Calligraphy" pitchFamily="66" charset="0"/>
                        </a:rPr>
                        <a:t>L</a:t>
                      </a:r>
                      <a:r>
                        <a:rPr lang="fr-FR" sz="1200" dirty="0" smtClean="0"/>
                        <a:t> </a:t>
                      </a:r>
                    </a:p>
                    <a:p>
                      <a:pPr algn="ctr"/>
                      <a:r>
                        <a:rPr lang="fr-FR" sz="1200" dirty="0" smtClean="0"/>
                        <a:t>(</a:t>
                      </a:r>
                      <a:r>
                        <a:rPr lang="fr-FR" sz="1200" dirty="0" err="1" smtClean="0"/>
                        <a:t>pb</a:t>
                      </a:r>
                      <a:r>
                        <a:rPr lang="fr-FR" sz="1200" baseline="30000" dirty="0" smtClean="0"/>
                        <a:t>-1</a:t>
                      </a:r>
                      <a:r>
                        <a:rPr lang="fr-FR" sz="1200" baseline="0" dirty="0" smtClean="0"/>
                        <a:t>.y</a:t>
                      </a:r>
                      <a:r>
                        <a:rPr lang="fr-FR" sz="1200" baseline="30000" dirty="0" smtClean="0"/>
                        <a:t>-1</a:t>
                      </a:r>
                      <a:r>
                        <a:rPr lang="fr-FR" sz="1200" dirty="0" smtClean="0"/>
                        <a:t>)</a:t>
                      </a:r>
                      <a:endParaRPr lang="fr-FR" sz="1200" dirty="0"/>
                    </a:p>
                  </a:txBody>
                  <a:tcPr/>
                </a:tc>
              </a:tr>
              <a:tr h="328732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err="1" smtClean="0"/>
                        <a:t>Liq</a:t>
                      </a:r>
                      <a:r>
                        <a:rPr lang="fr-FR" sz="1200" b="1" dirty="0" smtClean="0"/>
                        <a:t> H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0.068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1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rgbClr val="FF0000"/>
                          </a:solidFill>
                        </a:rPr>
                        <a:t>20</a:t>
                      </a:r>
                      <a:endParaRPr lang="fr-FR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rgbClr val="FF0000"/>
                          </a:solidFill>
                        </a:rPr>
                        <a:t>200</a:t>
                      </a:r>
                      <a:endParaRPr lang="fr-FR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28732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err="1" smtClean="0"/>
                        <a:t>Liq</a:t>
                      </a:r>
                      <a:r>
                        <a:rPr lang="fr-FR" sz="1200" b="1" dirty="0" smtClean="0"/>
                        <a:t> D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0.16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2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rgbClr val="FF0000"/>
                          </a:solidFill>
                        </a:rPr>
                        <a:t>24</a:t>
                      </a:r>
                      <a:endParaRPr lang="fr-FR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rgbClr val="FF0000"/>
                          </a:solidFill>
                        </a:rPr>
                        <a:t>240</a:t>
                      </a:r>
                      <a:endParaRPr lang="fr-FR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28732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Be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1.85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9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rgbClr val="FF0000"/>
                          </a:solidFill>
                        </a:rPr>
                        <a:t>62</a:t>
                      </a:r>
                      <a:endParaRPr lang="fr-FR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rgbClr val="FF0000"/>
                          </a:solidFill>
                        </a:rPr>
                        <a:t>620</a:t>
                      </a:r>
                      <a:endParaRPr lang="fr-FR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28732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Cu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8.96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64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rgbClr val="FF0000"/>
                          </a:solidFill>
                        </a:rPr>
                        <a:t>42</a:t>
                      </a:r>
                      <a:endParaRPr lang="fr-FR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rgbClr val="FF0000"/>
                          </a:solidFill>
                        </a:rPr>
                        <a:t>420</a:t>
                      </a:r>
                      <a:endParaRPr lang="fr-FR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28732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W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19.1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185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rgbClr val="FF0000"/>
                          </a:solidFill>
                        </a:rPr>
                        <a:t>31</a:t>
                      </a:r>
                      <a:endParaRPr lang="fr-FR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rgbClr val="FF0000"/>
                          </a:solidFill>
                        </a:rPr>
                        <a:t>310</a:t>
                      </a:r>
                      <a:endParaRPr lang="fr-FR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28732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Pb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11.35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207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rgbClr val="FF0000"/>
                          </a:solidFill>
                        </a:rPr>
                        <a:t>16</a:t>
                      </a:r>
                      <a:endParaRPr lang="fr-FR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rgbClr val="FF0000"/>
                          </a:solidFill>
                        </a:rPr>
                        <a:t>160</a:t>
                      </a:r>
                      <a:endParaRPr lang="fr-FR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AFTER @ LHC – </a:t>
            </a:r>
            <a:r>
              <a:rPr lang="fr-FR" dirty="0" smtClean="0"/>
              <a:t>p+A </a:t>
            </a:r>
            <a:r>
              <a:rPr lang="fr-FR" dirty="0" err="1" smtClean="0"/>
              <a:t>Luminosity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 rot="16200000">
            <a:off x="3662581" y="5130507"/>
            <a:ext cx="1756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 cm </a:t>
            </a:r>
            <a:r>
              <a:rPr lang="fr-FR" dirty="0" err="1" smtClean="0"/>
              <a:t>thick</a:t>
            </a:r>
            <a:r>
              <a:rPr lang="fr-FR" dirty="0" smtClean="0"/>
              <a:t> </a:t>
            </a:r>
            <a:r>
              <a:rPr lang="fr-FR" dirty="0" err="1" smtClean="0"/>
              <a:t>target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15"/>
          <p:cNvGrpSpPr/>
          <p:nvPr/>
        </p:nvGrpSpPr>
        <p:grpSpPr>
          <a:xfrm>
            <a:off x="4572000" y="1052736"/>
            <a:ext cx="2714644" cy="2214578"/>
            <a:chOff x="5000628" y="1341372"/>
            <a:chExt cx="4100525" cy="3945016"/>
          </a:xfrm>
          <a:solidFill>
            <a:srgbClr val="00CC00"/>
          </a:solidFill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00628" y="1341372"/>
              <a:ext cx="4100525" cy="394501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9" name="Connecteur droit 8"/>
            <p:cNvCxnSpPr/>
            <p:nvPr/>
          </p:nvCxnSpPr>
          <p:spPr>
            <a:xfrm rot="5400000" flipH="1" flipV="1">
              <a:off x="6707696" y="3454957"/>
              <a:ext cx="2643207" cy="1588"/>
            </a:xfrm>
            <a:prstGeom prst="line">
              <a:avLst/>
            </a:prstGeom>
            <a:grpFill/>
            <a:ln w="38100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 rot="10800000" flipV="1">
              <a:off x="5679989" y="2137599"/>
              <a:ext cx="2327670" cy="8506"/>
            </a:xfrm>
            <a:prstGeom prst="line">
              <a:avLst/>
            </a:prstGeom>
            <a:grpFill/>
            <a:ln w="38100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AFTER @ LHC – </a:t>
            </a:r>
            <a:r>
              <a:rPr lang="fr-FR" dirty="0" smtClean="0"/>
              <a:t>p+A </a:t>
            </a:r>
            <a:r>
              <a:rPr lang="fr-FR" dirty="0" err="1" smtClean="0"/>
              <a:t>Luminosity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Typical</a:t>
            </a:r>
            <a:r>
              <a:rPr lang="fr-FR" dirty="0" smtClean="0"/>
              <a:t> </a:t>
            </a:r>
            <a:r>
              <a:rPr lang="fr-FR" dirty="0" err="1" smtClean="0"/>
              <a:t>numbers</a:t>
            </a:r>
            <a:endParaRPr lang="fr-FR" b="1" dirty="0" smtClean="0"/>
          </a:p>
          <a:p>
            <a:pPr lvl="1"/>
            <a:r>
              <a:rPr lang="fr-FR" b="1" dirty="0" smtClean="0">
                <a:solidFill>
                  <a:schemeClr val="tx1"/>
                </a:solidFill>
                <a:sym typeface="Wingdings" pitchFamily="2" charset="2"/>
              </a:rPr>
              <a:t>J/</a:t>
            </a:r>
            <a:r>
              <a:rPr lang="fr-FR" b="1" dirty="0" smtClean="0">
                <a:solidFill>
                  <a:schemeClr val="tx1"/>
                </a:solidFill>
                <a:latin typeface="Symbol" pitchFamily="18" charset="2"/>
                <a:sym typeface="Wingdings" pitchFamily="2" charset="2"/>
              </a:rPr>
              <a:t>Y</a:t>
            </a:r>
            <a:r>
              <a:rPr lang="fr-FR" b="1" dirty="0" smtClean="0">
                <a:solidFill>
                  <a:schemeClr val="tx1"/>
                </a:solidFill>
                <a:sym typeface="Wingdings" pitchFamily="2" charset="2"/>
              </a:rPr>
              <a:t> @ </a:t>
            </a:r>
            <a:r>
              <a:rPr lang="fr-FR" b="1" dirty="0" smtClean="0">
                <a:solidFill>
                  <a:schemeClr val="tx1"/>
                </a:solidFill>
                <a:sym typeface="Symbol"/>
              </a:rPr>
              <a:t>s=</a:t>
            </a:r>
            <a:r>
              <a:rPr lang="fr-FR" b="1" dirty="0" smtClean="0">
                <a:solidFill>
                  <a:schemeClr val="tx1"/>
                </a:solidFill>
                <a:sym typeface="Wingdings" pitchFamily="2" charset="2"/>
              </a:rPr>
              <a:t>115 </a:t>
            </a:r>
            <a:r>
              <a:rPr lang="fr-FR" b="1" dirty="0" err="1" smtClean="0">
                <a:solidFill>
                  <a:schemeClr val="tx1"/>
                </a:solidFill>
                <a:sym typeface="Wingdings" pitchFamily="2" charset="2"/>
              </a:rPr>
              <a:t>GeV</a:t>
            </a:r>
            <a:endParaRPr lang="fr-FR" b="1" dirty="0" smtClean="0">
              <a:solidFill>
                <a:schemeClr val="tx1"/>
              </a:solidFill>
              <a:sym typeface="Wingdings" pitchFamily="2" charset="2"/>
            </a:endParaRPr>
          </a:p>
          <a:p>
            <a:pPr lvl="2"/>
            <a:r>
              <a:rPr lang="fr-FR" sz="1800" b="1" dirty="0" err="1" smtClean="0">
                <a:solidFill>
                  <a:srgbClr val="00CC00"/>
                </a:solidFill>
                <a:latin typeface="Symbol" pitchFamily="18" charset="2"/>
                <a:sym typeface="Wingdings" pitchFamily="2" charset="2"/>
              </a:rPr>
              <a:t>s</a:t>
            </a:r>
            <a:r>
              <a:rPr lang="fr-FR" sz="1800" b="1" baseline="-25000" dirty="0" err="1" smtClean="0">
                <a:solidFill>
                  <a:srgbClr val="00CC00"/>
                </a:solidFill>
                <a:latin typeface="Symbol" pitchFamily="18" charset="2"/>
                <a:sym typeface="Wingdings" pitchFamily="2" charset="2"/>
              </a:rPr>
              <a:t>Y</a:t>
            </a:r>
            <a:r>
              <a:rPr lang="fr-FR" sz="1800" b="1" dirty="0" smtClean="0">
                <a:solidFill>
                  <a:srgbClr val="00CC00"/>
                </a:solidFill>
                <a:sym typeface="Wingdings" pitchFamily="2" charset="2"/>
              </a:rPr>
              <a:t> ~ 1.5 10</a:t>
            </a:r>
            <a:r>
              <a:rPr lang="fr-FR" sz="1800" b="1" baseline="30000" dirty="0" smtClean="0">
                <a:solidFill>
                  <a:srgbClr val="00CC00"/>
                </a:solidFill>
                <a:sym typeface="Wingdings" pitchFamily="2" charset="2"/>
              </a:rPr>
              <a:t>3</a:t>
            </a:r>
            <a:r>
              <a:rPr lang="fr-FR" sz="1800" b="1" dirty="0" smtClean="0">
                <a:solidFill>
                  <a:srgbClr val="00CC00"/>
                </a:solidFill>
                <a:sym typeface="Wingdings" pitchFamily="2" charset="2"/>
              </a:rPr>
              <a:t> nb </a:t>
            </a:r>
          </a:p>
          <a:p>
            <a:pPr lvl="1">
              <a:buNone/>
            </a:pPr>
            <a:r>
              <a:rPr lang="fr-FR" b="1" dirty="0" smtClean="0">
                <a:solidFill>
                  <a:srgbClr val="00CC00"/>
                </a:solidFill>
                <a:sym typeface="Wingdings" pitchFamily="2" charset="2"/>
              </a:rPr>
              <a:t>	</a:t>
            </a:r>
            <a:r>
              <a:rPr lang="fr-FR" sz="1600" b="1" dirty="0" smtClean="0">
                <a:solidFill>
                  <a:srgbClr val="00CC00"/>
                </a:solidFill>
                <a:sym typeface="Wingdings" pitchFamily="2" charset="2"/>
              </a:rPr>
              <a:t> </a:t>
            </a:r>
            <a:r>
              <a:rPr lang="fr-FR" sz="1600" b="1" dirty="0" err="1" smtClean="0">
                <a:solidFill>
                  <a:srgbClr val="00CC00"/>
                </a:solidFill>
                <a:sym typeface="Wingdings" pitchFamily="2" charset="2"/>
              </a:rPr>
              <a:t>Br</a:t>
            </a:r>
            <a:r>
              <a:rPr lang="fr-FR" sz="1600" b="1" baseline="-25000" dirty="0" err="1" smtClean="0">
                <a:solidFill>
                  <a:srgbClr val="00CC00"/>
                </a:solidFill>
                <a:latin typeface="Symbol" pitchFamily="18" charset="2"/>
                <a:sym typeface="Wingdings" pitchFamily="2" charset="2"/>
              </a:rPr>
              <a:t>Y</a:t>
            </a:r>
            <a:r>
              <a:rPr lang="fr-FR" sz="1600" b="1" baseline="-25000" dirty="0" smtClean="0">
                <a:solidFill>
                  <a:srgbClr val="00CC00"/>
                </a:solidFill>
                <a:sym typeface="Wingdings" pitchFamily="2" charset="2"/>
              </a:rPr>
              <a:t>e+e- </a:t>
            </a:r>
            <a:r>
              <a:rPr lang="fr-FR" sz="1600" b="1" dirty="0" err="1" smtClean="0">
                <a:solidFill>
                  <a:srgbClr val="00CC00"/>
                </a:solidFill>
                <a:sym typeface="Wingdings" pitchFamily="2" charset="2"/>
              </a:rPr>
              <a:t>d</a:t>
            </a:r>
            <a:r>
              <a:rPr lang="fr-FR" sz="1600" b="1" dirty="0" err="1" smtClean="0">
                <a:solidFill>
                  <a:srgbClr val="00CC00"/>
                </a:solidFill>
                <a:latin typeface="Symbol" pitchFamily="18" charset="2"/>
                <a:sym typeface="Wingdings" pitchFamily="2" charset="2"/>
              </a:rPr>
              <a:t>s</a:t>
            </a:r>
            <a:r>
              <a:rPr lang="fr-FR" sz="1600" b="1" baseline="-25000" dirty="0" err="1" smtClean="0">
                <a:solidFill>
                  <a:srgbClr val="00CC00"/>
                </a:solidFill>
                <a:latin typeface="Symbol" pitchFamily="18" charset="2"/>
                <a:sym typeface="Wingdings" pitchFamily="2" charset="2"/>
              </a:rPr>
              <a:t>Y</a:t>
            </a:r>
            <a:r>
              <a:rPr lang="fr-FR" sz="1600" b="1" dirty="0" smtClean="0">
                <a:solidFill>
                  <a:srgbClr val="00CC00"/>
                </a:solidFill>
                <a:sym typeface="Wingdings" pitchFamily="2" charset="2"/>
              </a:rPr>
              <a:t>/</a:t>
            </a:r>
            <a:r>
              <a:rPr lang="fr-FR" sz="1600" b="1" dirty="0" err="1" smtClean="0">
                <a:solidFill>
                  <a:srgbClr val="00CC00"/>
                </a:solidFill>
                <a:sym typeface="Wingdings" pitchFamily="2" charset="2"/>
              </a:rPr>
              <a:t>dy</a:t>
            </a:r>
            <a:r>
              <a:rPr lang="fr-FR" sz="1600" b="1" dirty="0" smtClean="0">
                <a:solidFill>
                  <a:srgbClr val="00CC00"/>
                </a:solidFill>
                <a:sym typeface="Wingdings" pitchFamily="2" charset="2"/>
              </a:rPr>
              <a:t>(y=0) ~ 30 nb</a:t>
            </a:r>
          </a:p>
          <a:p>
            <a:pPr lvl="2"/>
            <a:endParaRPr lang="fr-FR" b="1" dirty="0" smtClean="0">
              <a:solidFill>
                <a:schemeClr val="tx1"/>
              </a:solidFill>
              <a:sym typeface="Wingdings" pitchFamily="2" charset="2"/>
            </a:endParaRPr>
          </a:p>
          <a:p>
            <a:pPr lvl="1"/>
            <a:r>
              <a:rPr lang="fr-FR" b="1" dirty="0" smtClean="0">
                <a:solidFill>
                  <a:schemeClr val="tx1"/>
                </a:solidFill>
                <a:sym typeface="Symbol"/>
              </a:rPr>
              <a:t> </a:t>
            </a:r>
            <a:r>
              <a:rPr lang="fr-FR" b="1" dirty="0" smtClean="0">
                <a:sym typeface="Wingdings" pitchFamily="2" charset="2"/>
              </a:rPr>
              <a:t>@ </a:t>
            </a:r>
            <a:r>
              <a:rPr lang="fr-FR" b="1" dirty="0" smtClean="0">
                <a:sym typeface="Symbol"/>
              </a:rPr>
              <a:t>s=</a:t>
            </a:r>
            <a:r>
              <a:rPr lang="fr-FR" b="1" dirty="0" smtClean="0">
                <a:sym typeface="Wingdings" pitchFamily="2" charset="2"/>
              </a:rPr>
              <a:t>115 </a:t>
            </a:r>
            <a:r>
              <a:rPr lang="fr-FR" b="1" dirty="0" err="1" smtClean="0">
                <a:sym typeface="Wingdings" pitchFamily="2" charset="2"/>
              </a:rPr>
              <a:t>GeV</a:t>
            </a:r>
            <a:endParaRPr lang="fr-FR" b="1" dirty="0" smtClean="0">
              <a:solidFill>
                <a:schemeClr val="tx1"/>
              </a:solidFill>
              <a:latin typeface="Symbol" pitchFamily="18" charset="2"/>
              <a:sym typeface="Wingdings" pitchFamily="2" charset="2"/>
            </a:endParaRPr>
          </a:p>
          <a:p>
            <a:pPr lvl="2"/>
            <a:r>
              <a:rPr lang="fr-FR" sz="1600" b="1" dirty="0" err="1" smtClean="0">
                <a:solidFill>
                  <a:srgbClr val="0000FF"/>
                </a:solidFill>
                <a:latin typeface="Symbol" pitchFamily="18" charset="2"/>
                <a:sym typeface="Wingdings" pitchFamily="2" charset="2"/>
              </a:rPr>
              <a:t>B</a:t>
            </a:r>
            <a:r>
              <a:rPr lang="fr-FR" sz="1600" b="1" dirty="0" err="1" smtClean="0">
                <a:solidFill>
                  <a:srgbClr val="0000FF"/>
                </a:solidFill>
                <a:sym typeface="Wingdings" pitchFamily="2" charset="2"/>
              </a:rPr>
              <a:t>r</a:t>
            </a:r>
            <a:r>
              <a:rPr lang="fr-FR" sz="1600" b="1" baseline="-25000" dirty="0" smtClean="0">
                <a:solidFill>
                  <a:srgbClr val="0000FF"/>
                </a:solidFill>
                <a:latin typeface="Symbol" pitchFamily="18" charset="2"/>
                <a:sym typeface="Symbol"/>
              </a:rPr>
              <a:t></a:t>
            </a:r>
            <a:r>
              <a:rPr lang="fr-FR" sz="1600" b="1" baseline="-25000" dirty="0" smtClean="0">
                <a:solidFill>
                  <a:srgbClr val="0000FF"/>
                </a:solidFill>
                <a:latin typeface="Symbol" pitchFamily="18" charset="2"/>
                <a:sym typeface="Wingdings" pitchFamily="2" charset="2"/>
              </a:rPr>
              <a:t></a:t>
            </a:r>
            <a:r>
              <a:rPr lang="fr-FR" sz="1600" b="1" baseline="-25000" dirty="0" smtClean="0">
                <a:solidFill>
                  <a:srgbClr val="0000FF"/>
                </a:solidFill>
                <a:sym typeface="Wingdings" pitchFamily="2" charset="2"/>
              </a:rPr>
              <a:t>e+e-</a:t>
            </a:r>
            <a:r>
              <a:rPr lang="fr-FR" sz="1600" b="1" baseline="-25000" dirty="0" smtClean="0">
                <a:solidFill>
                  <a:srgbClr val="0000FF"/>
                </a:solidFill>
                <a:latin typeface="Symbol" pitchFamily="18" charset="2"/>
                <a:sym typeface="Symbol"/>
              </a:rPr>
              <a:t> </a:t>
            </a:r>
            <a:r>
              <a:rPr lang="fr-FR" sz="1600" b="1" dirty="0" err="1" smtClean="0">
                <a:solidFill>
                  <a:srgbClr val="0000FF"/>
                </a:solidFill>
                <a:sym typeface="Symbol"/>
              </a:rPr>
              <a:t>d</a:t>
            </a:r>
            <a:r>
              <a:rPr lang="fr-FR" sz="1600" b="1" dirty="0" err="1" smtClean="0">
                <a:solidFill>
                  <a:srgbClr val="0000FF"/>
                </a:solidFill>
                <a:latin typeface="Symbol" pitchFamily="18" charset="2"/>
                <a:sym typeface="Wingdings" pitchFamily="2" charset="2"/>
              </a:rPr>
              <a:t>s</a:t>
            </a:r>
            <a:r>
              <a:rPr lang="fr-FR" sz="1600" b="1" baseline="-25000" dirty="0" smtClean="0">
                <a:solidFill>
                  <a:srgbClr val="0000FF"/>
                </a:solidFill>
                <a:latin typeface="Symbol" pitchFamily="18" charset="2"/>
                <a:sym typeface="Symbol"/>
              </a:rPr>
              <a:t></a:t>
            </a:r>
            <a:r>
              <a:rPr lang="fr-FR" sz="1600" b="1" dirty="0" smtClean="0">
                <a:solidFill>
                  <a:srgbClr val="0000FF"/>
                </a:solidFill>
                <a:sym typeface="Wingdings" pitchFamily="2" charset="2"/>
              </a:rPr>
              <a:t> /</a:t>
            </a:r>
            <a:r>
              <a:rPr lang="fr-FR" sz="1600" b="1" dirty="0" err="1" smtClean="0">
                <a:solidFill>
                  <a:srgbClr val="0000FF"/>
                </a:solidFill>
                <a:sym typeface="Wingdings" pitchFamily="2" charset="2"/>
              </a:rPr>
              <a:t>dy</a:t>
            </a:r>
            <a:r>
              <a:rPr lang="fr-FR" sz="1600" b="1" dirty="0" smtClean="0">
                <a:solidFill>
                  <a:srgbClr val="0000FF"/>
                </a:solidFill>
                <a:sym typeface="Wingdings" pitchFamily="2" charset="2"/>
              </a:rPr>
              <a:t>(y=0)@ 115 </a:t>
            </a:r>
            <a:r>
              <a:rPr lang="fr-FR" sz="1600" b="1" dirty="0" err="1" smtClean="0">
                <a:solidFill>
                  <a:srgbClr val="0000FF"/>
                </a:solidFill>
                <a:sym typeface="Wingdings" pitchFamily="2" charset="2"/>
              </a:rPr>
              <a:t>GeV</a:t>
            </a:r>
            <a:r>
              <a:rPr lang="fr-FR" sz="1600" b="1" dirty="0" smtClean="0">
                <a:solidFill>
                  <a:srgbClr val="0000FF"/>
                </a:solidFill>
                <a:sym typeface="Wingdings" pitchFamily="2" charset="2"/>
              </a:rPr>
              <a:t> ~ 50 </a:t>
            </a:r>
            <a:r>
              <a:rPr lang="fr-FR" sz="1600" b="1" dirty="0" err="1" smtClean="0">
                <a:solidFill>
                  <a:srgbClr val="0000FF"/>
                </a:solidFill>
                <a:sym typeface="Wingdings" pitchFamily="2" charset="2"/>
              </a:rPr>
              <a:t>pb</a:t>
            </a:r>
            <a:r>
              <a:rPr lang="fr-FR" sz="1600" b="1" dirty="0" smtClean="0">
                <a:solidFill>
                  <a:srgbClr val="0000FF"/>
                </a:solidFill>
                <a:sym typeface="Wingdings" pitchFamily="2" charset="2"/>
              </a:rPr>
              <a:t> </a:t>
            </a:r>
            <a:endParaRPr lang="fr-FR" sz="1600" b="1" dirty="0" smtClean="0">
              <a:solidFill>
                <a:srgbClr val="0000FF"/>
              </a:solidFill>
            </a:endParaRP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Fleuret - LLR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</a:t>
            </a:fld>
            <a:endParaRPr lang="fr-BE"/>
          </a:p>
        </p:txBody>
      </p:sp>
      <p:graphicFrame>
        <p:nvGraphicFramePr>
          <p:cNvPr id="15" name="Tableau 14"/>
          <p:cNvGraphicFramePr>
            <a:graphicFrameLocks noGrp="1"/>
          </p:cNvGraphicFramePr>
          <p:nvPr/>
        </p:nvGraphicFramePr>
        <p:xfrm>
          <a:off x="1331640" y="3861048"/>
          <a:ext cx="5688631" cy="2662074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648072"/>
                <a:gridCol w="781869"/>
                <a:gridCol w="475805"/>
                <a:gridCol w="938570"/>
                <a:gridCol w="948105"/>
                <a:gridCol w="948105"/>
                <a:gridCol w="948105"/>
              </a:tblGrid>
              <a:tr h="498287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Target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ymbol" pitchFamily="18" charset="2"/>
                        </a:rPr>
                        <a:t>r</a:t>
                      </a:r>
                      <a:r>
                        <a:rPr lang="fr-FR" sz="1400" dirty="0" smtClean="0"/>
                        <a:t> </a:t>
                      </a:r>
                    </a:p>
                    <a:p>
                      <a:pPr algn="ctr"/>
                      <a:r>
                        <a:rPr lang="fr-FR" sz="1400" dirty="0" smtClean="0"/>
                        <a:t>(g.cm</a:t>
                      </a:r>
                      <a:r>
                        <a:rPr lang="fr-FR" sz="1400" baseline="30000" dirty="0" smtClean="0"/>
                        <a:t>-3</a:t>
                      </a:r>
                      <a:r>
                        <a:rPr lang="fr-FR" sz="1400" dirty="0" smtClean="0"/>
                        <a:t>)</a:t>
                      </a:r>
                      <a:endParaRPr lang="fr-F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A</a:t>
                      </a:r>
                      <a:endParaRPr lang="fr-FR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Lucida Calligraphy" pitchFamily="66" charset="0"/>
                        </a:rPr>
                        <a:t>L</a:t>
                      </a:r>
                      <a:r>
                        <a:rPr lang="fr-FR" sz="1400" dirty="0" smtClean="0"/>
                        <a:t> </a:t>
                      </a:r>
                    </a:p>
                    <a:p>
                      <a:pPr algn="ctr"/>
                      <a:r>
                        <a:rPr lang="fr-FR" sz="1400" dirty="0" smtClean="0"/>
                        <a:t> (</a:t>
                      </a:r>
                      <a:r>
                        <a:rPr lang="fr-FR" sz="1400" dirty="0" smtClean="0">
                          <a:latin typeface="Symbol" pitchFamily="18" charset="2"/>
                        </a:rPr>
                        <a:t>m</a:t>
                      </a:r>
                      <a:r>
                        <a:rPr lang="fr-FR" sz="1400" dirty="0" smtClean="0"/>
                        <a:t>b</a:t>
                      </a:r>
                      <a:r>
                        <a:rPr lang="fr-FR" sz="1400" baseline="30000" dirty="0" smtClean="0"/>
                        <a:t>-1</a:t>
                      </a:r>
                      <a:r>
                        <a:rPr lang="fr-FR" sz="1400" dirty="0" smtClean="0"/>
                        <a:t>.s</a:t>
                      </a:r>
                      <a:r>
                        <a:rPr lang="fr-FR" sz="1400" baseline="30000" dirty="0" smtClean="0"/>
                        <a:t>-1</a:t>
                      </a:r>
                      <a:r>
                        <a:rPr lang="fr-FR" sz="1400" dirty="0" smtClean="0"/>
                        <a:t>)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Lucida Calligraphy" pitchFamily="66" charset="0"/>
                        </a:rPr>
                        <a:t>L</a:t>
                      </a:r>
                    </a:p>
                    <a:p>
                      <a:pPr algn="ctr"/>
                      <a:r>
                        <a:rPr lang="fr-FR" sz="1400" dirty="0" smtClean="0"/>
                        <a:t> (</a:t>
                      </a:r>
                      <a:r>
                        <a:rPr lang="fr-FR" sz="1400" dirty="0" err="1" smtClean="0"/>
                        <a:t>pb</a:t>
                      </a:r>
                      <a:r>
                        <a:rPr lang="fr-FR" sz="1400" baseline="30000" dirty="0" smtClean="0"/>
                        <a:t>-1</a:t>
                      </a:r>
                      <a:r>
                        <a:rPr lang="fr-FR" sz="1400" baseline="0" dirty="0" smtClean="0"/>
                        <a:t>.y</a:t>
                      </a:r>
                      <a:r>
                        <a:rPr lang="fr-FR" sz="1400" baseline="30000" dirty="0" smtClean="0"/>
                        <a:t>-1</a:t>
                      </a:r>
                      <a:r>
                        <a:rPr lang="fr-FR" sz="1400" dirty="0" smtClean="0"/>
                        <a:t>)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N</a:t>
                      </a:r>
                      <a:r>
                        <a:rPr lang="fr-FR" sz="1400" baseline="-25000" dirty="0" smtClean="0"/>
                        <a:t>J/</a:t>
                      </a:r>
                      <a:r>
                        <a:rPr lang="fr-FR" sz="1400" baseline="-25000" dirty="0" smtClean="0">
                          <a:latin typeface="Symbol" pitchFamily="18" charset="2"/>
                        </a:rPr>
                        <a:t>Y</a:t>
                      </a:r>
                      <a:r>
                        <a:rPr lang="fr-FR" sz="1400" baseline="0" dirty="0" smtClean="0">
                          <a:latin typeface="Symbol" pitchFamily="18" charset="2"/>
                        </a:rPr>
                        <a:t>|</a:t>
                      </a:r>
                      <a:r>
                        <a:rPr lang="fr-FR" sz="1400" baseline="-25000" dirty="0" smtClean="0"/>
                        <a:t>y=0</a:t>
                      </a:r>
                      <a:r>
                        <a:rPr lang="fr-FR" sz="1400" baseline="0" dirty="0" smtClean="0"/>
                        <a:t>  (y</a:t>
                      </a:r>
                      <a:r>
                        <a:rPr lang="fr-FR" sz="1400" baseline="30000" dirty="0" smtClean="0"/>
                        <a:t>-1</a:t>
                      </a:r>
                      <a:r>
                        <a:rPr lang="fr-FR" sz="1400" baseline="0" dirty="0" smtClean="0"/>
                        <a:t>)</a:t>
                      </a:r>
                      <a:endParaRPr lang="fr-FR" sz="1400" baseline="-25000" dirty="0" smtClean="0"/>
                    </a:p>
                    <a:p>
                      <a:pPr algn="ctr"/>
                      <a:r>
                        <a:rPr lang="fr-FR" sz="800" baseline="0" dirty="0" smtClean="0"/>
                        <a:t>N</a:t>
                      </a:r>
                      <a:r>
                        <a:rPr lang="fr-FR" sz="800" baseline="-25000" dirty="0" smtClean="0"/>
                        <a:t>J/</a:t>
                      </a:r>
                      <a:r>
                        <a:rPr lang="fr-FR" sz="800" baseline="-25000" dirty="0" smtClean="0">
                          <a:latin typeface="Symbol" pitchFamily="18" charset="2"/>
                        </a:rPr>
                        <a:t>Y</a:t>
                      </a:r>
                      <a:r>
                        <a:rPr lang="fr-FR" sz="800" baseline="0" dirty="0" smtClean="0"/>
                        <a:t> = </a:t>
                      </a:r>
                      <a:r>
                        <a:rPr lang="fr-FR" sz="800" baseline="0" dirty="0" err="1" smtClean="0"/>
                        <a:t>A</a:t>
                      </a:r>
                      <a:r>
                        <a:rPr lang="fr-FR" sz="800" baseline="0" dirty="0" err="1" smtClean="0">
                          <a:latin typeface="Lucida Calligraphy" pitchFamily="66" charset="0"/>
                        </a:rPr>
                        <a:t>L</a:t>
                      </a:r>
                      <a:r>
                        <a:rPr lang="fr-FR" sz="800" baseline="0" dirty="0" err="1" smtClean="0">
                          <a:latin typeface="Symbol" pitchFamily="18" charset="2"/>
                        </a:rPr>
                        <a:t>s</a:t>
                      </a:r>
                      <a:r>
                        <a:rPr lang="fr-FR" sz="800" baseline="-25000" dirty="0" err="1" smtClean="0">
                          <a:latin typeface="Symbol" pitchFamily="18" charset="2"/>
                        </a:rPr>
                        <a:t>Y</a:t>
                      </a:r>
                      <a:endParaRPr lang="fr-FR" sz="800" baseline="-25000" dirty="0">
                        <a:latin typeface="Symbol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aseline="0" dirty="0" smtClean="0"/>
                        <a:t>N</a:t>
                      </a:r>
                      <a:r>
                        <a:rPr lang="fr-FR" sz="1400" baseline="-25000" dirty="0" smtClean="0">
                          <a:sym typeface="Symbol"/>
                        </a:rPr>
                        <a:t></a:t>
                      </a:r>
                      <a:r>
                        <a:rPr lang="fr-FR" sz="1400" baseline="0" dirty="0" smtClean="0">
                          <a:latin typeface="Symbol" pitchFamily="18" charset="2"/>
                        </a:rPr>
                        <a:t>|</a:t>
                      </a:r>
                      <a:r>
                        <a:rPr lang="fr-FR" sz="1400" baseline="-25000" dirty="0" smtClean="0"/>
                        <a:t>y=0     </a:t>
                      </a:r>
                      <a:r>
                        <a:rPr lang="fr-FR" sz="1400" baseline="0" dirty="0" smtClean="0"/>
                        <a:t>  (y</a:t>
                      </a:r>
                      <a:r>
                        <a:rPr lang="fr-FR" sz="1400" baseline="30000" dirty="0" smtClean="0"/>
                        <a:t>-1</a:t>
                      </a:r>
                      <a:r>
                        <a:rPr lang="fr-FR" sz="1400" baseline="0" dirty="0" smtClean="0"/>
                        <a:t>)          </a:t>
                      </a:r>
                      <a:r>
                        <a:rPr lang="fr-FR" sz="800" baseline="0" dirty="0" smtClean="0"/>
                        <a:t>N</a:t>
                      </a:r>
                      <a:r>
                        <a:rPr lang="fr-FR" sz="800" baseline="-25000" dirty="0" smtClean="0">
                          <a:sym typeface="Symbol"/>
                        </a:rPr>
                        <a:t></a:t>
                      </a:r>
                      <a:r>
                        <a:rPr lang="fr-FR" sz="800" baseline="0" dirty="0" smtClean="0"/>
                        <a:t> = </a:t>
                      </a:r>
                      <a:r>
                        <a:rPr lang="fr-FR" sz="800" baseline="0" dirty="0" err="1" smtClean="0"/>
                        <a:t>A</a:t>
                      </a:r>
                      <a:r>
                        <a:rPr lang="fr-FR" sz="800" baseline="0" dirty="0" err="1" smtClean="0">
                          <a:latin typeface="Lucida Calligraphy" pitchFamily="66" charset="0"/>
                        </a:rPr>
                        <a:t>L</a:t>
                      </a:r>
                      <a:r>
                        <a:rPr lang="fr-FR" sz="800" baseline="0" dirty="0" err="1" smtClean="0">
                          <a:latin typeface="Symbol" pitchFamily="18" charset="2"/>
                        </a:rPr>
                        <a:t>s</a:t>
                      </a:r>
                      <a:r>
                        <a:rPr lang="fr-FR" sz="800" baseline="-25000" dirty="0" smtClean="0">
                          <a:sym typeface="Symbol"/>
                        </a:rPr>
                        <a:t></a:t>
                      </a:r>
                      <a:endParaRPr lang="fr-FR" sz="1400" baseline="-25000" dirty="0" smtClean="0">
                        <a:latin typeface="Symbol" pitchFamily="18" charset="2"/>
                      </a:endParaRPr>
                    </a:p>
                  </a:txBody>
                  <a:tcPr/>
                </a:tc>
              </a:tr>
              <a:tr h="336999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err="1" smtClean="0"/>
                        <a:t>Liq</a:t>
                      </a:r>
                      <a:r>
                        <a:rPr lang="fr-FR" sz="1400" b="1" dirty="0" smtClean="0"/>
                        <a:t> H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0.068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20</a:t>
                      </a:r>
                      <a:endParaRPr lang="fr-FR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200</a:t>
                      </a:r>
                      <a:endParaRPr lang="fr-FR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baseline="0" dirty="0" smtClean="0">
                          <a:solidFill>
                            <a:srgbClr val="00CC00"/>
                          </a:solidFill>
                        </a:rPr>
                        <a:t>6 10</a:t>
                      </a:r>
                      <a:r>
                        <a:rPr lang="fr-FR" sz="1400" b="1" baseline="30000" dirty="0" smtClean="0">
                          <a:solidFill>
                            <a:srgbClr val="00CC00"/>
                          </a:solidFill>
                        </a:rPr>
                        <a:t>6</a:t>
                      </a:r>
                      <a:endParaRPr lang="fr-FR" sz="1400" b="1" baseline="30000" dirty="0">
                        <a:solidFill>
                          <a:srgbClr val="00CC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baseline="0" dirty="0" smtClean="0">
                          <a:solidFill>
                            <a:srgbClr val="0000FF"/>
                          </a:solidFill>
                        </a:rPr>
                        <a:t>1. 10</a:t>
                      </a:r>
                      <a:r>
                        <a:rPr lang="fr-FR" sz="1400" b="1" baseline="30000" dirty="0" smtClean="0">
                          <a:solidFill>
                            <a:srgbClr val="0000FF"/>
                          </a:solidFill>
                        </a:rPr>
                        <a:t>5</a:t>
                      </a:r>
                      <a:endParaRPr lang="fr-FR" sz="1400" b="1" baseline="300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36999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err="1" smtClean="0"/>
                        <a:t>Liq</a:t>
                      </a:r>
                      <a:r>
                        <a:rPr lang="fr-FR" sz="1400" b="1" dirty="0" smtClean="0"/>
                        <a:t> D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0.16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2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24</a:t>
                      </a:r>
                      <a:endParaRPr lang="fr-FR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240</a:t>
                      </a:r>
                      <a:endParaRPr lang="fr-FR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baseline="0" dirty="0" smtClean="0">
                          <a:solidFill>
                            <a:srgbClr val="00CC00"/>
                          </a:solidFill>
                        </a:rPr>
                        <a:t>1.4 10</a:t>
                      </a:r>
                      <a:r>
                        <a:rPr lang="fr-FR" sz="1400" b="1" baseline="30000" dirty="0" smtClean="0">
                          <a:solidFill>
                            <a:srgbClr val="00CC00"/>
                          </a:solidFill>
                        </a:rPr>
                        <a:t>7</a:t>
                      </a:r>
                      <a:endParaRPr lang="fr-FR" sz="1400" b="1" baseline="30000" dirty="0">
                        <a:solidFill>
                          <a:srgbClr val="00CC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baseline="0" dirty="0" smtClean="0">
                          <a:solidFill>
                            <a:srgbClr val="0000FF"/>
                          </a:solidFill>
                        </a:rPr>
                        <a:t>2.4 10</a:t>
                      </a:r>
                      <a:r>
                        <a:rPr lang="fr-FR" sz="1400" b="1" baseline="30000" dirty="0" smtClean="0">
                          <a:solidFill>
                            <a:srgbClr val="0000FF"/>
                          </a:solidFill>
                        </a:rPr>
                        <a:t>5</a:t>
                      </a:r>
                      <a:endParaRPr lang="fr-FR" sz="1400" b="1" baseline="300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36999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Be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1.85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9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62</a:t>
                      </a:r>
                      <a:endParaRPr lang="fr-FR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620</a:t>
                      </a:r>
                      <a:endParaRPr lang="fr-FR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baseline="0" dirty="0" smtClean="0">
                          <a:solidFill>
                            <a:srgbClr val="00CC00"/>
                          </a:solidFill>
                        </a:rPr>
                        <a:t>1.6 10</a:t>
                      </a:r>
                      <a:r>
                        <a:rPr lang="fr-FR" sz="1400" b="1" baseline="30000" dirty="0" smtClean="0">
                          <a:solidFill>
                            <a:srgbClr val="00CC00"/>
                          </a:solidFill>
                        </a:rPr>
                        <a:t>8</a:t>
                      </a:r>
                      <a:endParaRPr lang="fr-FR" sz="1400" b="1" baseline="30000" dirty="0">
                        <a:solidFill>
                          <a:srgbClr val="00CC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baseline="0" dirty="0" smtClean="0">
                          <a:solidFill>
                            <a:srgbClr val="0000FF"/>
                          </a:solidFill>
                        </a:rPr>
                        <a:t>2.8 10</a:t>
                      </a:r>
                      <a:r>
                        <a:rPr lang="fr-FR" sz="1400" b="1" baseline="30000" dirty="0" smtClean="0">
                          <a:solidFill>
                            <a:srgbClr val="0000FF"/>
                          </a:solidFill>
                        </a:rPr>
                        <a:t>5</a:t>
                      </a:r>
                      <a:endParaRPr lang="fr-FR" sz="1400" b="1" baseline="300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36999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Cu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8.96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64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42</a:t>
                      </a:r>
                      <a:endParaRPr lang="fr-FR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420</a:t>
                      </a:r>
                      <a:endParaRPr lang="fr-FR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00CC00"/>
                          </a:solidFill>
                        </a:rPr>
                        <a:t>8.1 10</a:t>
                      </a:r>
                      <a:r>
                        <a:rPr lang="fr-FR" sz="1400" b="1" baseline="30000" dirty="0" smtClean="0">
                          <a:solidFill>
                            <a:srgbClr val="00CC00"/>
                          </a:solidFill>
                        </a:rPr>
                        <a:t>8</a:t>
                      </a:r>
                      <a:endParaRPr lang="fr-FR" sz="1400" b="1" baseline="30000" dirty="0">
                        <a:solidFill>
                          <a:srgbClr val="00CC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baseline="0" dirty="0" smtClean="0">
                          <a:solidFill>
                            <a:srgbClr val="0000FF"/>
                          </a:solidFill>
                        </a:rPr>
                        <a:t>1.3 10</a:t>
                      </a:r>
                      <a:r>
                        <a:rPr lang="fr-FR" sz="1400" b="1" baseline="30000" dirty="0" smtClean="0">
                          <a:solidFill>
                            <a:srgbClr val="0000FF"/>
                          </a:solidFill>
                        </a:rPr>
                        <a:t>6</a:t>
                      </a:r>
                      <a:endParaRPr lang="fr-FR" sz="1400" b="1" baseline="300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36999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W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19.1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185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31</a:t>
                      </a:r>
                      <a:endParaRPr lang="fr-FR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310</a:t>
                      </a:r>
                      <a:endParaRPr lang="fr-FR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00CC00"/>
                          </a:solidFill>
                        </a:rPr>
                        <a:t>1.7 10</a:t>
                      </a:r>
                      <a:r>
                        <a:rPr lang="fr-FR" sz="1400" b="1" baseline="30000" dirty="0" smtClean="0">
                          <a:solidFill>
                            <a:srgbClr val="00CC00"/>
                          </a:solidFill>
                        </a:rPr>
                        <a:t>9</a:t>
                      </a:r>
                      <a:endParaRPr lang="fr-FR" sz="1400" b="1" baseline="30000" dirty="0">
                        <a:solidFill>
                          <a:srgbClr val="00CC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baseline="0" dirty="0" smtClean="0">
                          <a:solidFill>
                            <a:srgbClr val="0000FF"/>
                          </a:solidFill>
                        </a:rPr>
                        <a:t>2.9 10</a:t>
                      </a:r>
                      <a:r>
                        <a:rPr lang="fr-FR" sz="1400" b="1" baseline="30000" dirty="0" smtClean="0">
                          <a:solidFill>
                            <a:srgbClr val="0000FF"/>
                          </a:solidFill>
                        </a:rPr>
                        <a:t>6</a:t>
                      </a:r>
                      <a:endParaRPr lang="fr-FR" sz="1400" b="1" baseline="300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36999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Pb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11.35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207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16</a:t>
                      </a:r>
                      <a:endParaRPr lang="fr-FR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160</a:t>
                      </a:r>
                      <a:endParaRPr lang="fr-FR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00CC00"/>
                          </a:solidFill>
                        </a:rPr>
                        <a:t>1. 10</a:t>
                      </a:r>
                      <a:r>
                        <a:rPr lang="fr-FR" sz="1400" b="1" baseline="30000" dirty="0" smtClean="0">
                          <a:solidFill>
                            <a:srgbClr val="00CC00"/>
                          </a:solidFill>
                        </a:rPr>
                        <a:t>9</a:t>
                      </a:r>
                      <a:endParaRPr lang="fr-FR" sz="1400" b="1" baseline="30000" dirty="0">
                        <a:solidFill>
                          <a:srgbClr val="00CC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baseline="0" dirty="0" smtClean="0">
                          <a:solidFill>
                            <a:srgbClr val="0000FF"/>
                          </a:solidFill>
                        </a:rPr>
                        <a:t>1.7 10</a:t>
                      </a:r>
                      <a:r>
                        <a:rPr lang="fr-FR" sz="1400" b="1" baseline="30000" dirty="0" smtClean="0">
                          <a:solidFill>
                            <a:srgbClr val="0000FF"/>
                          </a:solidFill>
                        </a:rPr>
                        <a:t>6</a:t>
                      </a:r>
                      <a:endParaRPr lang="fr-FR" sz="1400" b="1" baseline="300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7" name="Groupe 20"/>
          <p:cNvGrpSpPr/>
          <p:nvPr/>
        </p:nvGrpSpPr>
        <p:grpSpPr>
          <a:xfrm>
            <a:off x="7399206" y="1857364"/>
            <a:ext cx="1744794" cy="2428892"/>
            <a:chOff x="4613156" y="1357298"/>
            <a:chExt cx="1744794" cy="2428892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13156" y="1357298"/>
              <a:ext cx="1744794" cy="2428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8" name="Connecteur droit 17"/>
            <p:cNvCxnSpPr/>
            <p:nvPr/>
          </p:nvCxnSpPr>
          <p:spPr>
            <a:xfrm rot="5400000" flipH="1" flipV="1">
              <a:off x="4893471" y="2893215"/>
              <a:ext cx="1214446" cy="15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 rot="10800000">
              <a:off x="5000628" y="2285992"/>
              <a:ext cx="500066" cy="15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Connecteur droit avec flèche 18"/>
          <p:cNvCxnSpPr/>
          <p:nvPr/>
        </p:nvCxnSpPr>
        <p:spPr>
          <a:xfrm rot="10800000" flipV="1">
            <a:off x="3635896" y="1916832"/>
            <a:ext cx="857256" cy="142876"/>
          </a:xfrm>
          <a:prstGeom prst="straightConnector1">
            <a:avLst/>
          </a:prstGeom>
          <a:ln w="28575">
            <a:solidFill>
              <a:srgbClr val="00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H="1">
            <a:off x="5220072" y="3573016"/>
            <a:ext cx="2215148" cy="7200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 rot="16200000">
            <a:off x="223158" y="5401578"/>
            <a:ext cx="1804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/>
              <a:t>With</a:t>
            </a:r>
            <a:r>
              <a:rPr lang="fr-FR" sz="1400" dirty="0" smtClean="0"/>
              <a:t> 1 cm </a:t>
            </a:r>
            <a:r>
              <a:rPr lang="fr-FR" sz="1400" dirty="0" err="1" smtClean="0"/>
              <a:t>thick</a:t>
            </a:r>
            <a:r>
              <a:rPr lang="fr-FR" sz="1400" dirty="0" smtClean="0"/>
              <a:t> </a:t>
            </a:r>
            <a:r>
              <a:rPr lang="fr-FR" sz="1400" dirty="0" err="1" smtClean="0"/>
              <a:t>target</a:t>
            </a:r>
            <a:endParaRPr lang="fr-FR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contenu 18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524666"/>
          </a:xfrm>
        </p:spPr>
        <p:txBody>
          <a:bodyPr>
            <a:normAutofit/>
          </a:bodyPr>
          <a:lstStyle/>
          <a:p>
            <a:r>
              <a:rPr lang="fr-FR" dirty="0" err="1" smtClean="0"/>
              <a:t>Intensity</a:t>
            </a:r>
            <a:r>
              <a:rPr lang="fr-FR" dirty="0" smtClean="0"/>
              <a:t>: </a:t>
            </a:r>
            <a:r>
              <a:rPr lang="fr-FR" dirty="0" err="1" smtClean="0"/>
              <a:t>expect</a:t>
            </a:r>
            <a:r>
              <a:rPr lang="fr-FR" dirty="0" smtClean="0"/>
              <a:t> </a:t>
            </a:r>
            <a:r>
              <a:rPr lang="fr-FR" dirty="0" smtClean="0"/>
              <a:t>7.10</a:t>
            </a:r>
            <a:r>
              <a:rPr lang="fr-FR" baseline="30000" dirty="0" smtClean="0"/>
              <a:t>5</a:t>
            </a:r>
            <a:r>
              <a:rPr lang="fr-FR" dirty="0" smtClean="0"/>
              <a:t> </a:t>
            </a:r>
            <a:r>
              <a:rPr lang="fr-FR" dirty="0" err="1" smtClean="0"/>
              <a:t>Pb</a:t>
            </a:r>
            <a:r>
              <a:rPr lang="fr-FR" dirty="0" err="1" smtClean="0"/>
              <a:t>.s</a:t>
            </a:r>
            <a:r>
              <a:rPr lang="fr-FR" baseline="30000" dirty="0" err="1" smtClean="0"/>
              <a:t>-1</a:t>
            </a:r>
            <a:endParaRPr lang="fr-FR" baseline="30000" dirty="0" smtClean="0"/>
          </a:p>
          <a:p>
            <a:endParaRPr lang="fr-FR" dirty="0" smtClean="0">
              <a:sym typeface="Wingdings" pitchFamily="2" charset="2"/>
            </a:endParaRPr>
          </a:p>
          <a:p>
            <a:pPr>
              <a:buNone/>
            </a:pPr>
            <a:endParaRPr lang="fr-FR" dirty="0" smtClean="0">
              <a:sym typeface="Wingdings" pitchFamily="2" charset="2"/>
            </a:endParaRPr>
          </a:p>
          <a:p>
            <a:r>
              <a:rPr lang="fr-FR" dirty="0" err="1" smtClean="0">
                <a:sym typeface="Wingdings" pitchFamily="2" charset="2"/>
              </a:rPr>
              <a:t>Integrated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err="1" smtClean="0">
                <a:sym typeface="Wingdings" pitchFamily="2" charset="2"/>
              </a:rPr>
              <a:t>luminosity</a:t>
            </a:r>
            <a:endParaRPr lang="fr-FR" dirty="0" smtClean="0">
              <a:sym typeface="Wingdings" pitchFamily="2" charset="2"/>
            </a:endParaRPr>
          </a:p>
          <a:p>
            <a:pPr lvl="1"/>
            <a:r>
              <a:rPr lang="fr-FR" dirty="0" smtClean="0">
                <a:sym typeface="Wingdings" pitchFamily="2" charset="2"/>
              </a:rPr>
              <a:t>1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err="1" smtClean="0">
                <a:sym typeface="Wingdings" pitchFamily="2" charset="2"/>
              </a:rPr>
              <a:t>month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smtClean="0">
                <a:sym typeface="Wingdings" pitchFamily="2" charset="2"/>
              </a:rPr>
              <a:t>running/</a:t>
            </a:r>
            <a:r>
              <a:rPr lang="fr-FR" dirty="0" err="1" smtClean="0">
                <a:sym typeface="Wingdings" pitchFamily="2" charset="2"/>
              </a:rPr>
              <a:t>year</a:t>
            </a:r>
            <a:r>
              <a:rPr lang="fr-FR" dirty="0" smtClean="0">
                <a:sym typeface="Wingdings" pitchFamily="2" charset="2"/>
              </a:rPr>
              <a:t> </a:t>
            </a:r>
          </a:p>
          <a:p>
            <a:pPr lvl="1"/>
            <a:r>
              <a:rPr lang="fr-FR" dirty="0" smtClean="0">
                <a:sym typeface="Wingdings" pitchFamily="2" charset="2"/>
              </a:rPr>
              <a:t> 1year ~ </a:t>
            </a:r>
            <a:r>
              <a:rPr lang="fr-FR" dirty="0" smtClean="0">
                <a:sym typeface="Wingdings" pitchFamily="2" charset="2"/>
              </a:rPr>
              <a:t>10</a:t>
            </a:r>
            <a:r>
              <a:rPr lang="fr-FR" baseline="30000" dirty="0" smtClean="0">
                <a:sym typeface="Wingdings" pitchFamily="2" charset="2"/>
              </a:rPr>
              <a:t>6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smtClean="0">
                <a:sym typeface="Wingdings" pitchFamily="2" charset="2"/>
              </a:rPr>
              <a:t>s</a:t>
            </a:r>
          </a:p>
          <a:p>
            <a:pPr lvl="1"/>
            <a:r>
              <a:rPr lang="fr-FR" dirty="0" smtClean="0">
                <a:sym typeface="Wingdings" pitchFamily="2" charset="2"/>
              </a:rPr>
              <a:t> </a:t>
            </a:r>
            <a:r>
              <a:rPr lang="fr-FR" dirty="0" smtClean="0">
                <a:sym typeface="Symbol"/>
              </a:rPr>
              <a:t></a:t>
            </a:r>
            <a:r>
              <a:rPr lang="fr-FR" baseline="-25000" dirty="0" err="1" smtClean="0">
                <a:sym typeface="Symbol"/>
              </a:rPr>
              <a:t>year</a:t>
            </a:r>
            <a:r>
              <a:rPr lang="fr-FR" dirty="0" err="1" smtClean="0">
                <a:latin typeface="Lucida Calligraphy" pitchFamily="66" charset="0"/>
                <a:sym typeface="Symbol"/>
              </a:rPr>
              <a:t>L</a:t>
            </a:r>
            <a:r>
              <a:rPr lang="fr-FR" dirty="0" smtClean="0">
                <a:latin typeface="Lucida Calligraphy" pitchFamily="66" charset="0"/>
                <a:sym typeface="Symbol"/>
              </a:rPr>
              <a:t> </a:t>
            </a:r>
            <a:r>
              <a:rPr lang="fr-FR" dirty="0" smtClean="0">
                <a:sym typeface="Symbol"/>
              </a:rPr>
              <a:t>= </a:t>
            </a:r>
            <a:r>
              <a:rPr lang="fr-FR" dirty="0" smtClean="0">
                <a:latin typeface="Lucida Calligraphy" pitchFamily="66" charset="0"/>
                <a:sym typeface="Symbol"/>
              </a:rPr>
              <a:t>L</a:t>
            </a:r>
            <a:r>
              <a:rPr lang="fr-FR" baseline="-25000" dirty="0" smtClean="0">
                <a:sym typeface="Symbol"/>
              </a:rPr>
              <a:t>inst</a:t>
            </a:r>
            <a:r>
              <a:rPr lang="fr-FR" dirty="0" smtClean="0">
                <a:sym typeface="Symbol"/>
              </a:rPr>
              <a:t>x10</a:t>
            </a:r>
            <a:r>
              <a:rPr lang="fr-FR" baseline="30000" dirty="0" smtClean="0">
                <a:sym typeface="Symbol"/>
              </a:rPr>
              <a:t>6</a:t>
            </a:r>
            <a:endParaRPr lang="fr-FR" baseline="30000" dirty="0" smtClean="0">
              <a:sym typeface="Symbol"/>
            </a:endParaRPr>
          </a:p>
          <a:p>
            <a:endParaRPr lang="fr-FR" dirty="0" smtClean="0">
              <a:sym typeface="Symbol"/>
            </a:endParaRPr>
          </a:p>
          <a:p>
            <a:r>
              <a:rPr lang="fr-FR" dirty="0" err="1" smtClean="0">
                <a:sym typeface="Symbol"/>
              </a:rPr>
              <a:t>Typical</a:t>
            </a:r>
            <a:r>
              <a:rPr lang="fr-FR" dirty="0" smtClean="0">
                <a:sym typeface="Symbol"/>
              </a:rPr>
              <a:t> </a:t>
            </a:r>
            <a:r>
              <a:rPr lang="fr-FR" dirty="0" err="1" smtClean="0">
                <a:sym typeface="Symbol"/>
              </a:rPr>
              <a:t>numbers</a:t>
            </a:r>
            <a:r>
              <a:rPr lang="fr-FR" dirty="0" smtClean="0">
                <a:sym typeface="Symbol"/>
              </a:rPr>
              <a:t> : </a:t>
            </a:r>
            <a:r>
              <a:rPr lang="fr-FR" dirty="0" smtClean="0">
                <a:sym typeface="Symbol"/>
              </a:rPr>
              <a:t>PHENIX </a:t>
            </a:r>
            <a:r>
              <a:rPr lang="fr-FR" dirty="0" smtClean="0">
                <a:sym typeface="Symbol"/>
              </a:rPr>
              <a:t>@ RHIC </a:t>
            </a:r>
            <a:r>
              <a:rPr lang="fr-FR" dirty="0" err="1" smtClean="0">
                <a:sym typeface="Symbol"/>
              </a:rPr>
              <a:t>recorded</a:t>
            </a:r>
            <a:r>
              <a:rPr lang="fr-FR" dirty="0" smtClean="0">
                <a:sym typeface="Symbol"/>
              </a:rPr>
              <a:t> in 2010</a:t>
            </a:r>
          </a:p>
          <a:p>
            <a:pPr lvl="2"/>
            <a:r>
              <a:rPr lang="fr-FR" dirty="0" smtClean="0">
                <a:sym typeface="Symbol"/>
              </a:rPr>
              <a:t>Au+Au @ 200 </a:t>
            </a:r>
            <a:r>
              <a:rPr lang="fr-FR" dirty="0" err="1" smtClean="0">
                <a:sym typeface="Symbol"/>
              </a:rPr>
              <a:t>GeV</a:t>
            </a:r>
            <a:r>
              <a:rPr lang="fr-FR" dirty="0" smtClean="0">
                <a:sym typeface="Symbol"/>
              </a:rPr>
              <a:t>: </a:t>
            </a:r>
            <a:r>
              <a:rPr lang="fr-FR" dirty="0" smtClean="0">
                <a:sym typeface="Symbol"/>
              </a:rPr>
              <a:t>1.3 nb</a:t>
            </a:r>
            <a:r>
              <a:rPr lang="fr-FR" baseline="30000" dirty="0" smtClean="0">
                <a:sym typeface="Symbol"/>
              </a:rPr>
              <a:t>-1</a:t>
            </a:r>
          </a:p>
          <a:p>
            <a:pPr lvl="2"/>
            <a:r>
              <a:rPr lang="fr-FR" dirty="0" smtClean="0">
                <a:sym typeface="Symbol"/>
              </a:rPr>
              <a:t>Au+Au @ 62 </a:t>
            </a:r>
            <a:r>
              <a:rPr lang="fr-FR" dirty="0" err="1" smtClean="0">
                <a:sym typeface="Symbol"/>
              </a:rPr>
              <a:t>GeV</a:t>
            </a:r>
            <a:r>
              <a:rPr lang="fr-FR" dirty="0" smtClean="0">
                <a:sym typeface="Symbol"/>
              </a:rPr>
              <a:t>: 0.11 nb</a:t>
            </a:r>
            <a:r>
              <a:rPr lang="fr-FR" baseline="30000" dirty="0" smtClean="0">
                <a:sym typeface="Symbol"/>
              </a:rPr>
              <a:t>-1</a:t>
            </a:r>
          </a:p>
          <a:p>
            <a:endParaRPr lang="fr-FR" dirty="0" smtClean="0">
              <a:sym typeface="Symbol"/>
            </a:endParaRPr>
          </a:p>
          <a:p>
            <a:pPr lvl="1"/>
            <a:endParaRPr lang="fr-FR" baseline="30000" dirty="0">
              <a:latin typeface="Lucida Calligraphy" pitchFamily="66" charset="0"/>
            </a:endParaRPr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Fleuret - LLR</a:t>
            </a:r>
            <a:endParaRPr lang="fr-BE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6</a:t>
            </a:fld>
            <a:endParaRPr lang="fr-BE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AFTER @ LHC – </a:t>
            </a:r>
            <a:r>
              <a:rPr lang="fr-FR" dirty="0" smtClean="0"/>
              <a:t>Pb+Pb </a:t>
            </a:r>
            <a:r>
              <a:rPr lang="fr-FR" dirty="0" err="1" smtClean="0"/>
              <a:t>Luminosity</a:t>
            </a:r>
            <a:endParaRPr lang="fr-FR" dirty="0"/>
          </a:p>
        </p:txBody>
      </p:sp>
      <p:pic>
        <p:nvPicPr>
          <p:cNvPr id="53249" name="Picture 1"/>
          <p:cNvPicPr>
            <a:picLocks noChangeAspect="1" noChangeArrowheads="1"/>
          </p:cNvPicPr>
          <p:nvPr/>
        </p:nvPicPr>
        <p:blipFill>
          <a:blip r:embed="rId2" cstate="print"/>
          <a:srcRect l="4425" t="24172" r="2257" b="9066"/>
          <a:stretch>
            <a:fillRect/>
          </a:stretch>
        </p:blipFill>
        <p:spPr bwMode="auto">
          <a:xfrm>
            <a:off x="4283968" y="2420888"/>
            <a:ext cx="4676284" cy="2012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contenu 11"/>
          <p:cNvSpPr>
            <a:spLocks noGrp="1"/>
          </p:cNvSpPr>
          <p:nvPr>
            <p:ph sz="half" idx="1"/>
          </p:nvPr>
        </p:nvSpPr>
        <p:spPr>
          <a:solidFill>
            <a:srgbClr val="F2F2F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fr-FR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ymbol" pitchFamily="18" charset="2"/>
              </a:rPr>
              <a:t>h</a:t>
            </a:r>
            <a:r>
              <a:rPr lang="fr-FR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* = </a:t>
            </a:r>
            <a:r>
              <a:rPr lang="fr-FR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ymbol" pitchFamily="18" charset="2"/>
              </a:rPr>
              <a:t>h</a:t>
            </a:r>
            <a:r>
              <a:rPr lang="fr-FR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– </a:t>
            </a:r>
            <a:r>
              <a:rPr lang="fr-FR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</a:t>
            </a:r>
            <a:r>
              <a:rPr lang="fr-FR" i="1" baseline="-25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CMS</a:t>
            </a:r>
            <a:endParaRPr lang="fr-FR" i="1" baseline="-25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buNone/>
            </a:pPr>
            <a:r>
              <a:rPr lang="fr-FR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forward</a:t>
            </a:r>
            <a:r>
              <a:rPr lang="fr-FR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region</a:t>
            </a:r>
            <a:r>
              <a:rPr lang="fr-FR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fr-FR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ymbol" pitchFamily="18" charset="2"/>
                <a:sym typeface="Symbol"/>
              </a:rPr>
              <a:t>h</a:t>
            </a:r>
            <a:r>
              <a:rPr lang="fr-FR" i="1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Symbol"/>
              </a:rPr>
              <a:t>*&gt;0</a:t>
            </a:r>
          </a:p>
          <a:p>
            <a:pPr algn="ctr">
              <a:buNone/>
            </a:pPr>
            <a:r>
              <a:rPr lang="fr-FR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sym typeface="Symbol"/>
              </a:rPr>
              <a:t>backward</a:t>
            </a:r>
            <a:r>
              <a:rPr lang="fr-FR" i="1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Symbol"/>
              </a:rPr>
              <a:t> </a:t>
            </a:r>
            <a:r>
              <a:rPr lang="fr-FR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sym typeface="Symbol"/>
              </a:rPr>
              <a:t>region</a:t>
            </a:r>
            <a:r>
              <a:rPr lang="fr-FR" i="1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Symbol"/>
              </a:rPr>
              <a:t>: </a:t>
            </a:r>
            <a:r>
              <a:rPr lang="fr-FR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ymbol" pitchFamily="18" charset="2"/>
                <a:sym typeface="Symbol"/>
              </a:rPr>
              <a:t>h</a:t>
            </a:r>
            <a:r>
              <a:rPr lang="fr-FR" i="1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Symbol"/>
              </a:rPr>
              <a:t>*&lt;0</a:t>
            </a:r>
          </a:p>
          <a:p>
            <a:endParaRPr lang="fr-FR" i="1" dirty="0" smtClean="0">
              <a:sym typeface="Symbol"/>
            </a:endParaRPr>
          </a:p>
          <a:p>
            <a:r>
              <a:rPr lang="fr-FR" i="1" dirty="0" err="1" smtClean="0">
                <a:sym typeface="Symbol"/>
              </a:rPr>
              <a:t>Very</a:t>
            </a:r>
            <a:r>
              <a:rPr lang="fr-FR" i="1" dirty="0" smtClean="0">
                <a:sym typeface="Symbol"/>
              </a:rPr>
              <a:t> </a:t>
            </a:r>
            <a:r>
              <a:rPr lang="fr-FR" i="1" dirty="0" err="1" smtClean="0">
                <a:sym typeface="Symbol"/>
              </a:rPr>
              <a:t>high</a:t>
            </a:r>
            <a:r>
              <a:rPr lang="fr-FR" i="1" dirty="0" smtClean="0">
                <a:sym typeface="Symbol"/>
              </a:rPr>
              <a:t> </a:t>
            </a:r>
            <a:r>
              <a:rPr lang="fr-FR" i="1" dirty="0" err="1" smtClean="0">
                <a:sym typeface="Symbol"/>
              </a:rPr>
              <a:t>boost</a:t>
            </a:r>
            <a:r>
              <a:rPr lang="fr-FR" i="1" dirty="0" smtClean="0">
                <a:sym typeface="Symbol"/>
              </a:rPr>
              <a:t>:</a:t>
            </a:r>
          </a:p>
          <a:p>
            <a:pPr lvl="1"/>
            <a:r>
              <a:rPr lang="fr-FR" i="1" dirty="0" err="1" smtClean="0">
                <a:sym typeface="Symbol"/>
              </a:rPr>
              <a:t>With</a:t>
            </a:r>
            <a:r>
              <a:rPr lang="fr-FR" i="1" dirty="0" smtClean="0">
                <a:sym typeface="Symbol"/>
              </a:rPr>
              <a:t> 7 </a:t>
            </a:r>
            <a:r>
              <a:rPr lang="fr-FR" i="1" dirty="0" err="1" smtClean="0">
                <a:sym typeface="Symbol"/>
              </a:rPr>
              <a:t>TeV</a:t>
            </a:r>
            <a:r>
              <a:rPr lang="fr-FR" i="1" dirty="0" smtClean="0">
                <a:sym typeface="Symbol"/>
              </a:rPr>
              <a:t> </a:t>
            </a:r>
            <a:r>
              <a:rPr lang="fr-FR" i="1" dirty="0" err="1" smtClean="0">
                <a:sym typeface="Symbol"/>
              </a:rPr>
              <a:t>beam</a:t>
            </a:r>
            <a:r>
              <a:rPr lang="fr-FR" i="1" dirty="0" smtClean="0">
                <a:sym typeface="Symbol"/>
              </a:rPr>
              <a:t> : </a:t>
            </a:r>
            <a:r>
              <a:rPr lang="fr-FR" dirty="0" smtClean="0">
                <a:latin typeface="Symbol" pitchFamily="18" charset="2"/>
                <a:sym typeface="Symbol"/>
              </a:rPr>
              <a:t>g</a:t>
            </a:r>
            <a:r>
              <a:rPr lang="fr-FR" i="1" dirty="0" smtClean="0">
                <a:sym typeface="Symbol"/>
              </a:rPr>
              <a:t> = 61.1</a:t>
            </a:r>
          </a:p>
          <a:p>
            <a:pPr lvl="1"/>
            <a:r>
              <a:rPr lang="fr-FR" i="1" dirty="0" err="1" smtClean="0">
                <a:sym typeface="Symbol"/>
              </a:rPr>
              <a:t>With</a:t>
            </a:r>
            <a:r>
              <a:rPr lang="fr-FR" i="1" dirty="0" smtClean="0">
                <a:sym typeface="Symbol"/>
              </a:rPr>
              <a:t> 2.75 </a:t>
            </a:r>
            <a:r>
              <a:rPr lang="fr-FR" i="1" dirty="0" err="1" smtClean="0">
                <a:sym typeface="Symbol"/>
              </a:rPr>
              <a:t>TeV</a:t>
            </a:r>
            <a:r>
              <a:rPr lang="fr-FR" i="1" dirty="0" smtClean="0">
                <a:sym typeface="Symbol"/>
              </a:rPr>
              <a:t> </a:t>
            </a:r>
            <a:r>
              <a:rPr lang="fr-FR" i="1" dirty="0" err="1" smtClean="0">
                <a:sym typeface="Symbol"/>
              </a:rPr>
              <a:t>beam</a:t>
            </a:r>
            <a:r>
              <a:rPr lang="fr-FR" i="1" dirty="0" smtClean="0">
                <a:sym typeface="Symbol"/>
              </a:rPr>
              <a:t>: </a:t>
            </a:r>
            <a:r>
              <a:rPr lang="fr-FR" dirty="0" smtClean="0">
                <a:latin typeface="Symbol" pitchFamily="18" charset="2"/>
                <a:sym typeface="Symbol"/>
              </a:rPr>
              <a:t>g</a:t>
            </a:r>
            <a:r>
              <a:rPr lang="fr-FR" i="1" dirty="0" smtClean="0">
                <a:sym typeface="Symbol"/>
              </a:rPr>
              <a:t> = 38.3</a:t>
            </a:r>
          </a:p>
          <a:p>
            <a:endParaRPr lang="fr-FR" i="1" dirty="0" smtClean="0">
              <a:sym typeface="Symbol"/>
            </a:endParaRPr>
          </a:p>
          <a:p>
            <a:r>
              <a:rPr lang="fr-FR" i="1" dirty="0" err="1" smtClean="0">
                <a:solidFill>
                  <a:srgbClr val="FF0000"/>
                </a:solidFill>
                <a:sym typeface="Symbol"/>
              </a:rPr>
              <a:t>Very</a:t>
            </a:r>
            <a:r>
              <a:rPr lang="fr-FR" i="1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fr-FR" i="1" dirty="0" err="1" smtClean="0">
                <a:solidFill>
                  <a:srgbClr val="FF0000"/>
                </a:solidFill>
                <a:sym typeface="Symbol"/>
              </a:rPr>
              <a:t>well</a:t>
            </a:r>
            <a:r>
              <a:rPr lang="fr-FR" i="1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fr-FR" i="1" dirty="0" err="1" smtClean="0">
                <a:solidFill>
                  <a:srgbClr val="FF0000"/>
                </a:solidFill>
                <a:sym typeface="Symbol"/>
              </a:rPr>
              <a:t>placed</a:t>
            </a:r>
            <a:r>
              <a:rPr lang="fr-FR" i="1" baseline="0" dirty="0" smtClean="0">
                <a:solidFill>
                  <a:srgbClr val="FF0000"/>
                </a:solidFill>
                <a:sym typeface="Symbol"/>
              </a:rPr>
              <a:t> to </a:t>
            </a:r>
            <a:r>
              <a:rPr lang="fr-FR" i="1" baseline="0" dirty="0" err="1" smtClean="0">
                <a:solidFill>
                  <a:srgbClr val="FF0000"/>
                </a:solidFill>
                <a:sym typeface="Symbol"/>
              </a:rPr>
              <a:t>access</a:t>
            </a:r>
            <a:r>
              <a:rPr lang="fr-FR" i="1" baseline="0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fr-FR" i="1" baseline="0" dirty="0" err="1" smtClean="0">
                <a:solidFill>
                  <a:srgbClr val="FF0000"/>
                </a:solidFill>
                <a:sym typeface="Symbol"/>
              </a:rPr>
              <a:t>backward</a:t>
            </a:r>
            <a:r>
              <a:rPr lang="fr-FR" i="1" baseline="0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fr-FR" i="1" baseline="0" dirty="0" err="1" smtClean="0">
                <a:solidFill>
                  <a:srgbClr val="FF0000"/>
                </a:solidFill>
                <a:sym typeface="Symbol"/>
              </a:rPr>
              <a:t>physics</a:t>
            </a:r>
            <a:endParaRPr lang="fr-FR" i="1" baseline="0" dirty="0" smtClean="0">
              <a:solidFill>
                <a:srgbClr val="FF0000"/>
              </a:solidFill>
              <a:sym typeface="Symbol"/>
            </a:endParaRPr>
          </a:p>
          <a:p>
            <a:endParaRPr lang="fr-FR" i="1" dirty="0" smtClean="0">
              <a:sym typeface="Symbol"/>
            </a:endParaRPr>
          </a:p>
          <a:p>
            <a:endParaRPr lang="fr-FR" i="1" dirty="0" smtClean="0">
              <a:solidFill>
                <a:schemeClr val="accent3">
                  <a:lumMod val="75000"/>
                </a:schemeClr>
              </a:solidFill>
              <a:sym typeface="Symbol"/>
            </a:endParaRPr>
          </a:p>
          <a:p>
            <a:r>
              <a:rPr lang="fr-FR" i="1" dirty="0" smtClean="0">
                <a:solidFill>
                  <a:schemeClr val="accent3">
                    <a:lumMod val="75000"/>
                  </a:schemeClr>
                </a:solidFill>
                <a:sym typeface="Symbol"/>
              </a:rPr>
              <a:t>Note : </a:t>
            </a:r>
            <a:r>
              <a:rPr lang="fr-FR" i="1" dirty="0" err="1" smtClean="0">
                <a:solidFill>
                  <a:schemeClr val="accent3">
                    <a:lumMod val="75000"/>
                  </a:schemeClr>
                </a:solidFill>
                <a:sym typeface="Symbol"/>
              </a:rPr>
              <a:t>taking</a:t>
            </a:r>
            <a:r>
              <a:rPr lang="fr-FR" i="1" dirty="0" smtClean="0">
                <a:solidFill>
                  <a:schemeClr val="accent3">
                    <a:lumMod val="75000"/>
                  </a:schemeClr>
                </a:solidFill>
                <a:sym typeface="Symbol"/>
              </a:rPr>
              <a:t> x</a:t>
            </a:r>
            <a:r>
              <a:rPr lang="fr-FR" i="1" baseline="-25000" dirty="0" smtClean="0">
                <a:solidFill>
                  <a:schemeClr val="accent3">
                    <a:lumMod val="75000"/>
                  </a:schemeClr>
                </a:solidFill>
                <a:sym typeface="Symbol"/>
              </a:rPr>
              <a:t>2</a:t>
            </a:r>
            <a:r>
              <a:rPr lang="fr-FR" i="1" dirty="0" smtClean="0">
                <a:solidFill>
                  <a:schemeClr val="accent3">
                    <a:lumMod val="75000"/>
                  </a:schemeClr>
                </a:solidFill>
                <a:sym typeface="Symbol"/>
              </a:rPr>
              <a:t> = M/s e</a:t>
            </a:r>
            <a:r>
              <a:rPr lang="fr-FR" i="1" baseline="30000" dirty="0" smtClean="0">
                <a:solidFill>
                  <a:schemeClr val="accent3">
                    <a:lumMod val="75000"/>
                  </a:schemeClr>
                </a:solidFill>
                <a:sym typeface="Symbol"/>
              </a:rPr>
              <a:t>-y</a:t>
            </a:r>
            <a:r>
              <a:rPr lang="fr-FR" i="1" dirty="0" smtClean="0">
                <a:solidFill>
                  <a:schemeClr val="accent3">
                    <a:lumMod val="75000"/>
                  </a:schemeClr>
                </a:solidFill>
                <a:sym typeface="Symbol"/>
              </a:rPr>
              <a:t> </a:t>
            </a:r>
            <a:endParaRPr lang="fr-FR" i="1" dirty="0" smtClean="0">
              <a:solidFill>
                <a:schemeClr val="accent3">
                  <a:lumMod val="75000"/>
                </a:schemeClr>
              </a:solidFill>
              <a:sym typeface="Wingdings" pitchFamily="2" charset="2"/>
            </a:endParaRPr>
          </a:p>
          <a:p>
            <a:pPr lvl="3"/>
            <a:r>
              <a:rPr lang="fr-FR" i="1" dirty="0" smtClean="0">
                <a:solidFill>
                  <a:schemeClr val="accent3">
                    <a:lumMod val="75000"/>
                  </a:schemeClr>
                </a:solidFill>
                <a:sym typeface="Wingdings" pitchFamily="2" charset="2"/>
              </a:rPr>
              <a:t>x</a:t>
            </a:r>
            <a:r>
              <a:rPr lang="fr-FR" i="1" baseline="-25000" dirty="0" smtClean="0">
                <a:solidFill>
                  <a:schemeClr val="accent3">
                    <a:lumMod val="75000"/>
                  </a:schemeClr>
                </a:solidFill>
                <a:sym typeface="Wingdings" pitchFamily="2" charset="2"/>
              </a:rPr>
              <a:t>2</a:t>
            </a:r>
            <a:r>
              <a:rPr lang="fr-FR" i="1" dirty="0" smtClean="0">
                <a:solidFill>
                  <a:schemeClr val="accent3">
                    <a:lumMod val="75000"/>
                  </a:schemeClr>
                </a:solidFill>
                <a:sym typeface="Wingdings" pitchFamily="2" charset="2"/>
              </a:rPr>
              <a:t>(J/</a:t>
            </a:r>
            <a:r>
              <a:rPr lang="fr-FR" i="1" dirty="0" smtClean="0">
                <a:solidFill>
                  <a:schemeClr val="accent3">
                    <a:lumMod val="75000"/>
                  </a:schemeClr>
                </a:solidFill>
                <a:latin typeface="Symbol" pitchFamily="18" charset="2"/>
                <a:sym typeface="Wingdings" pitchFamily="2" charset="2"/>
              </a:rPr>
              <a:t>Y</a:t>
            </a:r>
            <a:r>
              <a:rPr lang="fr-FR" i="1" dirty="0" smtClean="0">
                <a:solidFill>
                  <a:schemeClr val="accent3">
                    <a:lumMod val="75000"/>
                  </a:schemeClr>
                </a:solidFill>
                <a:sym typeface="Wingdings" pitchFamily="2" charset="2"/>
              </a:rPr>
              <a:t>) = 1  </a:t>
            </a:r>
            <a:r>
              <a:rPr lang="fr-FR" i="1" dirty="0" err="1" smtClean="0">
                <a:solidFill>
                  <a:schemeClr val="accent3">
                    <a:lumMod val="75000"/>
                  </a:schemeClr>
                </a:solidFill>
                <a:sym typeface="Wingdings" pitchFamily="2" charset="2"/>
              </a:rPr>
              <a:t>y</a:t>
            </a:r>
            <a:r>
              <a:rPr lang="fr-FR" i="1" baseline="-25000" dirty="0" err="1" smtClean="0">
                <a:solidFill>
                  <a:schemeClr val="accent3">
                    <a:lumMod val="75000"/>
                  </a:schemeClr>
                </a:solidFill>
                <a:sym typeface="Wingdings" pitchFamily="2" charset="2"/>
              </a:rPr>
              <a:t>J</a:t>
            </a:r>
            <a:r>
              <a:rPr lang="fr-FR" i="1" baseline="-25000" dirty="0" smtClean="0">
                <a:solidFill>
                  <a:schemeClr val="accent3">
                    <a:lumMod val="75000"/>
                  </a:schemeClr>
                </a:solidFill>
                <a:sym typeface="Wingdings" pitchFamily="2" charset="2"/>
              </a:rPr>
              <a:t>/</a:t>
            </a:r>
            <a:r>
              <a:rPr lang="fr-FR" i="1" baseline="-25000" dirty="0" smtClean="0">
                <a:solidFill>
                  <a:schemeClr val="accent3">
                    <a:lumMod val="75000"/>
                  </a:schemeClr>
                </a:solidFill>
                <a:latin typeface="Symbol" pitchFamily="18" charset="2"/>
                <a:sym typeface="Wingdings" pitchFamily="2" charset="2"/>
              </a:rPr>
              <a:t>Y</a:t>
            </a:r>
            <a:r>
              <a:rPr lang="fr-FR" i="1" dirty="0" smtClean="0">
                <a:solidFill>
                  <a:schemeClr val="accent3">
                    <a:lumMod val="75000"/>
                  </a:schemeClr>
                </a:solidFill>
                <a:latin typeface="Symbol" pitchFamily="18" charset="2"/>
                <a:sym typeface="Wingdings" pitchFamily="2" charset="2"/>
              </a:rPr>
              <a:t> </a:t>
            </a:r>
            <a:r>
              <a:rPr lang="fr-FR" i="1" dirty="0" smtClean="0">
                <a:solidFill>
                  <a:schemeClr val="accent3">
                    <a:lumMod val="75000"/>
                  </a:schemeClr>
                </a:solidFill>
                <a:sym typeface="Wingdings" pitchFamily="2" charset="2"/>
              </a:rPr>
              <a:t>~ -3.6</a:t>
            </a:r>
          </a:p>
          <a:p>
            <a:pPr lvl="3"/>
            <a:r>
              <a:rPr lang="fr-FR" i="1" dirty="0" smtClean="0">
                <a:solidFill>
                  <a:schemeClr val="accent3">
                    <a:lumMod val="75000"/>
                  </a:schemeClr>
                </a:solidFill>
                <a:sym typeface="Wingdings" pitchFamily="2" charset="2"/>
              </a:rPr>
              <a:t>X</a:t>
            </a:r>
            <a:r>
              <a:rPr lang="fr-FR" i="1" baseline="-25000" dirty="0" smtClean="0">
                <a:solidFill>
                  <a:schemeClr val="accent3">
                    <a:lumMod val="75000"/>
                  </a:schemeClr>
                </a:solidFill>
                <a:sym typeface="Wingdings" pitchFamily="2" charset="2"/>
              </a:rPr>
              <a:t>2</a:t>
            </a:r>
            <a:r>
              <a:rPr lang="fr-FR" i="1" dirty="0" smtClean="0">
                <a:solidFill>
                  <a:schemeClr val="accent3">
                    <a:lumMod val="75000"/>
                  </a:schemeClr>
                </a:solidFill>
                <a:sym typeface="Wingdings" pitchFamily="2" charset="2"/>
              </a:rPr>
              <a:t>(</a:t>
            </a:r>
            <a:r>
              <a:rPr lang="fr-FR" i="1" dirty="0" smtClean="0">
                <a:solidFill>
                  <a:schemeClr val="accent3">
                    <a:lumMod val="75000"/>
                  </a:schemeClr>
                </a:solidFill>
                <a:latin typeface="Symbol" pitchFamily="18" charset="2"/>
                <a:sym typeface="Symbol"/>
              </a:rPr>
              <a:t></a:t>
            </a:r>
            <a:r>
              <a:rPr lang="fr-FR" i="1" dirty="0" smtClean="0">
                <a:solidFill>
                  <a:schemeClr val="accent3">
                    <a:lumMod val="75000"/>
                  </a:schemeClr>
                </a:solidFill>
                <a:sym typeface="Wingdings" pitchFamily="2" charset="2"/>
              </a:rPr>
              <a:t>) = 1     y</a:t>
            </a:r>
            <a:r>
              <a:rPr lang="fr-FR" i="1" baseline="-25000" dirty="0" smtClean="0">
                <a:solidFill>
                  <a:schemeClr val="accent3">
                    <a:lumMod val="75000"/>
                  </a:schemeClr>
                </a:solidFill>
                <a:latin typeface="Symbol" pitchFamily="18" charset="2"/>
                <a:sym typeface="Symbol"/>
              </a:rPr>
              <a:t></a:t>
            </a:r>
            <a:r>
              <a:rPr lang="fr-FR" i="1" dirty="0" smtClean="0">
                <a:solidFill>
                  <a:schemeClr val="accent3">
                    <a:lumMod val="75000"/>
                  </a:schemeClr>
                </a:solidFill>
                <a:sym typeface="Wingdings" pitchFamily="2" charset="2"/>
              </a:rPr>
              <a:t> ~ -2.4</a:t>
            </a:r>
            <a:endParaRPr lang="fr-FR" i="1" dirty="0" smtClean="0">
              <a:solidFill>
                <a:schemeClr val="accent3">
                  <a:lumMod val="75000"/>
                </a:schemeClr>
              </a:solidFill>
              <a:sym typeface="Symbol"/>
            </a:endParaRPr>
          </a:p>
          <a:p>
            <a:pPr lvl="1"/>
            <a:endParaRPr lang="fr-FR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7</a:t>
            </a:fld>
            <a:endParaRPr lang="fr-BE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Fleuret - LLR</a:t>
            </a:r>
            <a:endParaRPr lang="fr-BE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/>
          <a:srcRect l="457" t="5228" r="5796" b="1185"/>
          <a:stretch>
            <a:fillRect/>
          </a:stretch>
        </p:blipFill>
        <p:spPr bwMode="auto">
          <a:xfrm>
            <a:off x="4300322" y="3501008"/>
            <a:ext cx="3439616" cy="273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267" t="5565" r="6075" b="1293"/>
          <a:stretch>
            <a:fillRect/>
          </a:stretch>
        </p:blipFill>
        <p:spPr bwMode="auto">
          <a:xfrm>
            <a:off x="4283968" y="980728"/>
            <a:ext cx="345006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ZoneTexte 22"/>
          <p:cNvSpPr txBox="1"/>
          <p:nvPr/>
        </p:nvSpPr>
        <p:spPr>
          <a:xfrm>
            <a:off x="6372200" y="1268760"/>
            <a:ext cx="6429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/>
              <a:t>7 </a:t>
            </a:r>
            <a:r>
              <a:rPr lang="fr-FR" sz="1600" b="1" dirty="0" err="1" smtClean="0"/>
              <a:t>TeV</a:t>
            </a:r>
            <a:endParaRPr lang="fr-FR" sz="1600" b="1" dirty="0"/>
          </a:p>
        </p:txBody>
      </p:sp>
      <p:sp>
        <p:nvSpPr>
          <p:cNvPr id="24" name="ZoneTexte 23"/>
          <p:cNvSpPr txBox="1"/>
          <p:nvPr/>
        </p:nvSpPr>
        <p:spPr>
          <a:xfrm>
            <a:off x="6084168" y="3789040"/>
            <a:ext cx="9058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/>
              <a:t>2.75 </a:t>
            </a:r>
            <a:r>
              <a:rPr lang="fr-FR" sz="1600" b="1" dirty="0" err="1" smtClean="0"/>
              <a:t>TeV</a:t>
            </a:r>
            <a:endParaRPr lang="fr-FR" sz="1600" b="1" dirty="0"/>
          </a:p>
        </p:txBody>
      </p:sp>
      <p:sp>
        <p:nvSpPr>
          <p:cNvPr id="25" name="ZoneTexte 24"/>
          <p:cNvSpPr txBox="1"/>
          <p:nvPr/>
        </p:nvSpPr>
        <p:spPr>
          <a:xfrm>
            <a:off x="5449739" y="1196752"/>
            <a:ext cx="7553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Symbol" pitchFamily="18" charset="2"/>
              </a:rPr>
              <a:t>h</a:t>
            </a:r>
            <a:r>
              <a:rPr lang="fr-FR" sz="1400" dirty="0" smtClean="0"/>
              <a:t>*=-4.5</a:t>
            </a:r>
            <a:endParaRPr lang="fr-FR" sz="1400" dirty="0"/>
          </a:p>
        </p:txBody>
      </p:sp>
      <p:sp>
        <p:nvSpPr>
          <p:cNvPr id="26" name="ZoneTexte 25"/>
          <p:cNvSpPr txBox="1"/>
          <p:nvPr/>
        </p:nvSpPr>
        <p:spPr>
          <a:xfrm>
            <a:off x="6227770" y="1916832"/>
            <a:ext cx="619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rgbClr val="CC0099"/>
                </a:solidFill>
                <a:latin typeface="Symbol" pitchFamily="18" charset="2"/>
              </a:rPr>
              <a:t>h</a:t>
            </a:r>
            <a:r>
              <a:rPr lang="fr-FR" sz="1400" dirty="0" smtClean="0">
                <a:solidFill>
                  <a:srgbClr val="CC0099"/>
                </a:solidFill>
              </a:rPr>
              <a:t>*=-4</a:t>
            </a:r>
            <a:endParaRPr lang="fr-FR" sz="1400" dirty="0">
              <a:solidFill>
                <a:srgbClr val="CC0099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5363674" y="4149080"/>
            <a:ext cx="619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rgbClr val="CC0099"/>
                </a:solidFill>
                <a:latin typeface="Symbol" pitchFamily="18" charset="2"/>
              </a:rPr>
              <a:t>h</a:t>
            </a:r>
            <a:r>
              <a:rPr lang="fr-FR" sz="1400" dirty="0" smtClean="0">
                <a:solidFill>
                  <a:srgbClr val="CC0099"/>
                </a:solidFill>
              </a:rPr>
              <a:t>*=-4</a:t>
            </a:r>
            <a:endParaRPr lang="fr-FR" sz="1400" dirty="0">
              <a:solidFill>
                <a:srgbClr val="CC0099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6227770" y="4509120"/>
            <a:ext cx="7553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Symbol" pitchFamily="18" charset="2"/>
              </a:rPr>
              <a:t>h</a:t>
            </a:r>
            <a:r>
              <a:rPr lang="fr-FR" sz="1400" dirty="0" smtClean="0"/>
              <a:t>*=-3.5</a:t>
            </a:r>
            <a:endParaRPr lang="fr-FR" sz="1400" dirty="0"/>
          </a:p>
        </p:txBody>
      </p:sp>
      <p:sp>
        <p:nvSpPr>
          <p:cNvPr id="29" name="ZoneTexte 28"/>
          <p:cNvSpPr txBox="1"/>
          <p:nvPr/>
        </p:nvSpPr>
        <p:spPr>
          <a:xfrm>
            <a:off x="7811946" y="3140968"/>
            <a:ext cx="56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Symbol" pitchFamily="18" charset="2"/>
              </a:rPr>
              <a:t>h</a:t>
            </a:r>
            <a:r>
              <a:rPr lang="fr-FR" sz="1400" dirty="0" smtClean="0"/>
              <a:t>*=0</a:t>
            </a:r>
            <a:endParaRPr lang="fr-FR" sz="1400" dirty="0"/>
          </a:p>
        </p:txBody>
      </p:sp>
      <p:cxnSp>
        <p:nvCxnSpPr>
          <p:cNvPr id="31" name="Connecteur droit avec flèche 30"/>
          <p:cNvCxnSpPr/>
          <p:nvPr/>
        </p:nvCxnSpPr>
        <p:spPr>
          <a:xfrm rot="10800000" flipV="1">
            <a:off x="7595922" y="3333749"/>
            <a:ext cx="285800" cy="9524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7811946" y="5641503"/>
            <a:ext cx="56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Symbol" pitchFamily="18" charset="2"/>
              </a:rPr>
              <a:t>h</a:t>
            </a:r>
            <a:r>
              <a:rPr lang="fr-FR" sz="1400" dirty="0" smtClean="0"/>
              <a:t>*=0</a:t>
            </a:r>
            <a:endParaRPr lang="fr-FR" sz="1400" dirty="0"/>
          </a:p>
        </p:txBody>
      </p:sp>
      <p:cxnSp>
        <p:nvCxnSpPr>
          <p:cNvPr id="35" name="Connecteur droit avec flèche 34"/>
          <p:cNvCxnSpPr/>
          <p:nvPr/>
        </p:nvCxnSpPr>
        <p:spPr>
          <a:xfrm rot="10800000" flipV="1">
            <a:off x="7595922" y="5834284"/>
            <a:ext cx="285800" cy="9524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/>
          <p:cNvSpPr txBox="1"/>
          <p:nvPr/>
        </p:nvSpPr>
        <p:spPr>
          <a:xfrm>
            <a:off x="7668344" y="1259468"/>
            <a:ext cx="1045479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y</a:t>
            </a:r>
            <a:r>
              <a:rPr lang="fr-FR" b="1" baseline="-25000" dirty="0" err="1" smtClean="0"/>
              <a:t>CMS</a:t>
            </a:r>
            <a:r>
              <a:rPr lang="fr-FR" b="1" dirty="0" smtClean="0"/>
              <a:t>= 4.8</a:t>
            </a:r>
            <a:endParaRPr lang="fr-FR" b="1" dirty="0"/>
          </a:p>
        </p:txBody>
      </p:sp>
      <p:sp>
        <p:nvSpPr>
          <p:cNvPr id="37" name="ZoneTexte 36"/>
          <p:cNvSpPr txBox="1"/>
          <p:nvPr/>
        </p:nvSpPr>
        <p:spPr>
          <a:xfrm>
            <a:off x="7668344" y="3779748"/>
            <a:ext cx="1045479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y</a:t>
            </a:r>
            <a:r>
              <a:rPr lang="fr-FR" b="1" baseline="-25000" dirty="0" err="1" smtClean="0"/>
              <a:t>CMS</a:t>
            </a:r>
            <a:r>
              <a:rPr lang="fr-FR" b="1" dirty="0" smtClean="0"/>
              <a:t>= 4.3</a:t>
            </a:r>
            <a:endParaRPr lang="fr-FR" b="1" dirty="0"/>
          </a:p>
        </p:txBody>
      </p:sp>
      <p:sp>
        <p:nvSpPr>
          <p:cNvPr id="38" name="ZoneTexte 37"/>
          <p:cNvSpPr txBox="1"/>
          <p:nvPr/>
        </p:nvSpPr>
        <p:spPr>
          <a:xfrm rot="16200000">
            <a:off x="4420229" y="1492539"/>
            <a:ext cx="7553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  <a:latin typeface="Symbol" pitchFamily="18" charset="2"/>
              </a:rPr>
              <a:t>h</a:t>
            </a:r>
            <a:r>
              <a:rPr lang="fr-FR" sz="1400" dirty="0" smtClean="0">
                <a:solidFill>
                  <a:srgbClr val="FF0000"/>
                </a:solidFill>
              </a:rPr>
              <a:t>*=-4.8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 rot="16200000">
            <a:off x="4420229" y="4012819"/>
            <a:ext cx="7553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  <a:latin typeface="Symbol" pitchFamily="18" charset="2"/>
              </a:rPr>
              <a:t>h</a:t>
            </a:r>
            <a:r>
              <a:rPr lang="fr-FR" sz="1400" dirty="0" smtClean="0">
                <a:solidFill>
                  <a:srgbClr val="FF0000"/>
                </a:solidFill>
              </a:rPr>
              <a:t>*=-4.3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30" name="Titr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AFTER @ LHC - </a:t>
            </a:r>
            <a:r>
              <a:rPr lang="fr-FR" dirty="0" err="1" smtClean="0"/>
              <a:t>Pseudorapidity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1800" dirty="0" err="1" smtClean="0"/>
              <a:t>Number</a:t>
            </a:r>
            <a:r>
              <a:rPr lang="fr-FR" sz="1800" dirty="0" smtClean="0"/>
              <a:t> of </a:t>
            </a:r>
            <a:r>
              <a:rPr lang="fr-FR" sz="1800" dirty="0" err="1" smtClean="0"/>
              <a:t>charged</a:t>
            </a:r>
            <a:r>
              <a:rPr lang="fr-FR" sz="1800" dirty="0" smtClean="0"/>
              <a:t> </a:t>
            </a:r>
            <a:r>
              <a:rPr lang="fr-FR" sz="1800" dirty="0" err="1" smtClean="0"/>
              <a:t>particles</a:t>
            </a:r>
            <a:r>
              <a:rPr lang="fr-FR" sz="1800" dirty="0" smtClean="0"/>
              <a:t>/</a:t>
            </a:r>
            <a:r>
              <a:rPr lang="fr-FR" sz="1800" dirty="0" err="1" smtClean="0"/>
              <a:t>rapidity</a:t>
            </a:r>
            <a:r>
              <a:rPr lang="fr-FR" sz="1800" dirty="0" smtClean="0"/>
              <a:t> unit</a:t>
            </a:r>
            <a:endParaRPr lang="fr-FR" sz="1800" dirty="0" smtClean="0"/>
          </a:p>
          <a:p>
            <a:pPr lvl="1">
              <a:buNone/>
            </a:pPr>
            <a:r>
              <a:rPr lang="fr-FR" sz="1600" i="1" dirty="0" smtClean="0"/>
              <a:t>(1.5 x ~ </a:t>
            </a:r>
            <a:r>
              <a:rPr lang="fr-FR" sz="1600" i="1" dirty="0" err="1" smtClean="0"/>
              <a:t>charged</a:t>
            </a:r>
            <a:r>
              <a:rPr lang="fr-FR" sz="1600" i="1" dirty="0" smtClean="0"/>
              <a:t>+</a:t>
            </a:r>
            <a:r>
              <a:rPr lang="fr-FR" sz="1600" i="1" dirty="0" err="1" smtClean="0"/>
              <a:t>neutral</a:t>
            </a:r>
            <a:r>
              <a:rPr lang="fr-FR" sz="1600" i="1" dirty="0" smtClean="0"/>
              <a:t>)</a:t>
            </a:r>
          </a:p>
          <a:p>
            <a:pPr lvl="1"/>
            <a:endParaRPr lang="fr-FR" sz="1600" b="1" dirty="0" smtClean="0">
              <a:solidFill>
                <a:srgbClr val="FF0000"/>
              </a:solidFill>
            </a:endParaRPr>
          </a:p>
          <a:p>
            <a:pPr lvl="1"/>
            <a:r>
              <a:rPr lang="fr-FR" sz="1600" b="1" dirty="0" smtClean="0">
                <a:solidFill>
                  <a:srgbClr val="FF0000"/>
                </a:solidFill>
              </a:rPr>
              <a:t>p+p </a:t>
            </a:r>
            <a:r>
              <a:rPr lang="fr-FR" sz="1600" b="1" dirty="0" smtClean="0">
                <a:solidFill>
                  <a:srgbClr val="FF0000"/>
                </a:solidFill>
              </a:rPr>
              <a:t>@ 115 </a:t>
            </a:r>
            <a:r>
              <a:rPr lang="fr-FR" sz="1600" b="1" dirty="0" err="1" smtClean="0">
                <a:solidFill>
                  <a:srgbClr val="FF0000"/>
                </a:solidFill>
              </a:rPr>
              <a:t>GeV</a:t>
            </a:r>
            <a:r>
              <a:rPr lang="fr-FR" sz="1600" b="1" dirty="0" smtClean="0">
                <a:solidFill>
                  <a:srgbClr val="FF0000"/>
                </a:solidFill>
              </a:rPr>
              <a:t> ~ 2</a:t>
            </a:r>
          </a:p>
          <a:p>
            <a:pPr lvl="1"/>
            <a:endParaRPr lang="fr-FR" sz="1600" b="1" dirty="0" smtClean="0">
              <a:solidFill>
                <a:srgbClr val="0070C0"/>
              </a:solidFill>
            </a:endParaRPr>
          </a:p>
          <a:p>
            <a:pPr lvl="1"/>
            <a:r>
              <a:rPr lang="fr-FR" sz="1600" b="1" dirty="0" smtClean="0">
                <a:solidFill>
                  <a:srgbClr val="0070C0"/>
                </a:solidFill>
              </a:rPr>
              <a:t>d+Au </a:t>
            </a:r>
            <a:r>
              <a:rPr lang="fr-FR" sz="1600" b="1" dirty="0" smtClean="0">
                <a:solidFill>
                  <a:srgbClr val="0070C0"/>
                </a:solidFill>
              </a:rPr>
              <a:t>@ 200 </a:t>
            </a:r>
            <a:r>
              <a:rPr lang="fr-FR" sz="1600" b="1" dirty="0" err="1" smtClean="0">
                <a:solidFill>
                  <a:srgbClr val="0070C0"/>
                </a:solidFill>
              </a:rPr>
              <a:t>GeV</a:t>
            </a:r>
            <a:r>
              <a:rPr lang="fr-FR" sz="1600" b="1" dirty="0" smtClean="0">
                <a:solidFill>
                  <a:srgbClr val="0070C0"/>
                </a:solidFill>
              </a:rPr>
              <a:t>: max~11</a:t>
            </a:r>
          </a:p>
          <a:p>
            <a:pPr lvl="1"/>
            <a:endParaRPr lang="fr-FR" sz="1600" b="1" dirty="0" smtClean="0">
              <a:solidFill>
                <a:srgbClr val="0070C0"/>
              </a:solidFill>
            </a:endParaRPr>
          </a:p>
          <a:p>
            <a:pPr lvl="1"/>
            <a:r>
              <a:rPr lang="fr-FR" sz="1600" b="1" dirty="0" smtClean="0">
                <a:solidFill>
                  <a:srgbClr val="0070C0"/>
                </a:solidFill>
              </a:rPr>
              <a:t>Au+Au </a:t>
            </a:r>
            <a:r>
              <a:rPr lang="fr-FR" sz="1600" b="1" dirty="0" smtClean="0">
                <a:solidFill>
                  <a:srgbClr val="0070C0"/>
                </a:solidFill>
              </a:rPr>
              <a:t>@ 62.4 </a:t>
            </a:r>
            <a:r>
              <a:rPr lang="fr-FR" sz="1600" b="1" dirty="0" err="1" smtClean="0">
                <a:solidFill>
                  <a:srgbClr val="0070C0"/>
                </a:solidFill>
              </a:rPr>
              <a:t>GeV</a:t>
            </a:r>
            <a:r>
              <a:rPr lang="fr-FR" sz="1600" b="1" dirty="0" smtClean="0">
                <a:solidFill>
                  <a:srgbClr val="0070C0"/>
                </a:solidFill>
              </a:rPr>
              <a:t>: max~450</a:t>
            </a:r>
          </a:p>
          <a:p>
            <a:pPr>
              <a:buNone/>
            </a:pPr>
            <a:endParaRPr lang="fr-FR" dirty="0"/>
          </a:p>
        </p:txBody>
      </p:sp>
      <p:grpSp>
        <p:nvGrpSpPr>
          <p:cNvPr id="21" name="Groupe 20"/>
          <p:cNvGrpSpPr/>
          <p:nvPr/>
        </p:nvGrpSpPr>
        <p:grpSpPr>
          <a:xfrm>
            <a:off x="971600" y="3645024"/>
            <a:ext cx="3312368" cy="2592288"/>
            <a:chOff x="1547664" y="3573016"/>
            <a:chExt cx="2088232" cy="2026176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47664" y="3789040"/>
              <a:ext cx="2088232" cy="1810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1" name="Connecteur droit 10"/>
            <p:cNvCxnSpPr/>
            <p:nvPr/>
          </p:nvCxnSpPr>
          <p:spPr>
            <a:xfrm>
              <a:off x="1763688" y="4094033"/>
              <a:ext cx="658120" cy="2844"/>
            </a:xfrm>
            <a:prstGeom prst="line">
              <a:avLst/>
            </a:prstGeom>
            <a:ln w="28575">
              <a:solidFill>
                <a:schemeClr val="accent1">
                  <a:alpha val="74902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1907704" y="3573016"/>
              <a:ext cx="1584176" cy="2880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 smtClean="0"/>
                <a:t>PRL </a:t>
              </a:r>
              <a:r>
                <a:rPr lang="en-US" sz="1200" b="1" dirty="0" smtClean="0"/>
                <a:t>93, 082301 (2004)</a:t>
              </a:r>
              <a:endParaRPr lang="fr-FR" sz="1200" dirty="0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AFTER @ LHC – </a:t>
            </a:r>
            <a:r>
              <a:rPr lang="fr-FR" dirty="0" err="1" smtClean="0"/>
              <a:t>M</a:t>
            </a:r>
            <a:r>
              <a:rPr lang="fr-FR" dirty="0" err="1" smtClean="0"/>
              <a:t>ultiplicity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Fleuret - LLR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8</a:t>
            </a:fld>
            <a:endParaRPr lang="fr-BE" dirty="0"/>
          </a:p>
        </p:txBody>
      </p:sp>
      <p:cxnSp>
        <p:nvCxnSpPr>
          <p:cNvPr id="12" name="Connecteur droit 11"/>
          <p:cNvCxnSpPr/>
          <p:nvPr/>
        </p:nvCxnSpPr>
        <p:spPr>
          <a:xfrm>
            <a:off x="6876256" y="4797152"/>
            <a:ext cx="1285884" cy="158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e 19"/>
          <p:cNvGrpSpPr/>
          <p:nvPr/>
        </p:nvGrpSpPr>
        <p:grpSpPr>
          <a:xfrm>
            <a:off x="5292080" y="3933056"/>
            <a:ext cx="3240360" cy="2592288"/>
            <a:chOff x="6327550" y="4365104"/>
            <a:chExt cx="2780954" cy="216024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r="3165"/>
            <a:stretch>
              <a:fillRect/>
            </a:stretch>
          </p:blipFill>
          <p:spPr bwMode="auto">
            <a:xfrm>
              <a:off x="6327550" y="4437418"/>
              <a:ext cx="2780954" cy="2087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Rectangle 12"/>
            <p:cNvSpPr/>
            <p:nvPr/>
          </p:nvSpPr>
          <p:spPr>
            <a:xfrm>
              <a:off x="7037942" y="4365104"/>
              <a:ext cx="1854538" cy="2880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 smtClean="0"/>
                <a:t>PRC </a:t>
              </a:r>
              <a:r>
                <a:rPr lang="en-US" sz="1200" b="1" dirty="0" smtClean="0"/>
                <a:t>74, 021901(R) (2006)</a:t>
              </a:r>
              <a:endParaRPr lang="fr-FR" sz="1200" dirty="0"/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5652120" y="1196752"/>
            <a:ext cx="2664296" cy="2664296"/>
            <a:chOff x="5004048" y="1196752"/>
            <a:chExt cx="2428892" cy="2385050"/>
          </a:xfrm>
        </p:grpSpPr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04048" y="1196752"/>
              <a:ext cx="2428892" cy="2385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8" name="Connecteur droit 17"/>
            <p:cNvCxnSpPr/>
            <p:nvPr/>
          </p:nvCxnSpPr>
          <p:spPr>
            <a:xfrm rot="5400000" flipH="1" flipV="1">
              <a:off x="6082782" y="2968918"/>
              <a:ext cx="500066" cy="1588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 flipV="1">
              <a:off x="5504114" y="2728413"/>
              <a:ext cx="838227" cy="1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ZoneTexte 23"/>
          <p:cNvSpPr txBox="1"/>
          <p:nvPr/>
        </p:nvSpPr>
        <p:spPr>
          <a:xfrm>
            <a:off x="7524328" y="2996952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</a:t>
            </a:r>
            <a:r>
              <a:rPr lang="fr-FR" dirty="0" smtClean="0"/>
              <a:t>+p</a:t>
            </a:r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1835696" y="5229200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</a:t>
            </a:r>
            <a:r>
              <a:rPr lang="fr-FR" dirty="0" smtClean="0"/>
              <a:t>+Au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/>
          <p:cNvSpPr/>
          <p:nvPr/>
        </p:nvSpPr>
        <p:spPr>
          <a:xfrm>
            <a:off x="6948264" y="1556792"/>
            <a:ext cx="2088232" cy="1152128"/>
          </a:xfrm>
          <a:prstGeom prst="rect">
            <a:avLst/>
          </a:prstGeom>
          <a:solidFill>
            <a:srgbClr val="92D05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fr-FR" dirty="0" smtClean="0"/>
              <a:t>AFTER @ LHC – Detector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solidFill>
            <a:srgbClr val="F2F2F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FR" sz="2000" dirty="0" err="1" smtClean="0"/>
              <a:t>Typical</a:t>
            </a:r>
            <a:r>
              <a:rPr lang="fr-FR" sz="2000" dirty="0" smtClean="0"/>
              <a:t> detector: -3.5 &lt; </a:t>
            </a:r>
            <a:r>
              <a:rPr lang="fr-FR" sz="2000" dirty="0" err="1" smtClean="0"/>
              <a:t>y</a:t>
            </a:r>
            <a:r>
              <a:rPr lang="fr-FR" sz="2000" baseline="-25000" dirty="0" err="1" smtClean="0"/>
              <a:t>cms</a:t>
            </a:r>
            <a:r>
              <a:rPr lang="fr-FR" sz="2000" dirty="0" smtClean="0"/>
              <a:t> </a:t>
            </a:r>
            <a:r>
              <a:rPr lang="fr-FR" sz="2000" dirty="0" smtClean="0"/>
              <a:t>&lt; 0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Multipurpose detector:</a:t>
            </a:r>
          </a:p>
          <a:p>
            <a:pPr lvl="2"/>
            <a:r>
              <a:rPr lang="fr-FR" dirty="0" smtClean="0"/>
              <a:t>Vertex</a:t>
            </a:r>
          </a:p>
          <a:p>
            <a:pPr lvl="2"/>
            <a:r>
              <a:rPr lang="fr-FR" dirty="0" err="1" smtClean="0"/>
              <a:t>Tracking</a:t>
            </a:r>
            <a:endParaRPr lang="fr-FR" dirty="0" smtClean="0"/>
          </a:p>
          <a:p>
            <a:pPr lvl="2"/>
            <a:r>
              <a:rPr lang="fr-FR" dirty="0" err="1" smtClean="0"/>
              <a:t>Calorimetry</a:t>
            </a:r>
            <a:endParaRPr lang="fr-FR" dirty="0" smtClean="0"/>
          </a:p>
          <a:p>
            <a:pPr lvl="2"/>
            <a:r>
              <a:rPr lang="fr-FR" dirty="0" smtClean="0"/>
              <a:t>Muons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Compact detector</a:t>
            </a:r>
          </a:p>
          <a:p>
            <a:pPr lvl="2"/>
            <a:r>
              <a:rPr lang="fr-FR" dirty="0" err="1" smtClean="0"/>
              <a:t>Because</a:t>
            </a:r>
            <a:r>
              <a:rPr lang="fr-FR" dirty="0" smtClean="0"/>
              <a:t> of the </a:t>
            </a:r>
            <a:r>
              <a:rPr lang="fr-FR" dirty="0" err="1" smtClean="0"/>
              <a:t>high</a:t>
            </a:r>
            <a:r>
              <a:rPr lang="fr-FR" dirty="0" smtClean="0"/>
              <a:t> </a:t>
            </a:r>
            <a:r>
              <a:rPr lang="fr-FR" dirty="0" err="1" smtClean="0"/>
              <a:t>boost</a:t>
            </a:r>
            <a:r>
              <a:rPr lang="fr-FR" dirty="0" smtClean="0"/>
              <a:t>, the detector must </a:t>
            </a:r>
            <a:r>
              <a:rPr lang="fr-FR" dirty="0" err="1" smtClean="0"/>
              <a:t>be</a:t>
            </a:r>
            <a:r>
              <a:rPr lang="fr-FR" dirty="0" smtClean="0"/>
              <a:t> as compact as possible</a:t>
            </a:r>
          </a:p>
          <a:p>
            <a:pPr lvl="2"/>
            <a:r>
              <a:rPr lang="fr-FR" dirty="0" err="1" smtClean="0"/>
              <a:t>Need</a:t>
            </a:r>
            <a:r>
              <a:rPr lang="fr-FR" dirty="0" smtClean="0"/>
              <a:t> ultra-</a:t>
            </a:r>
            <a:r>
              <a:rPr lang="fr-FR" dirty="0" err="1" smtClean="0"/>
              <a:t>granular</a:t>
            </a:r>
            <a:r>
              <a:rPr lang="fr-FR" dirty="0" smtClean="0"/>
              <a:t> technologies</a:t>
            </a:r>
          </a:p>
          <a:p>
            <a:endParaRPr lang="fr-FR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Fleuret - LLR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9</a:t>
            </a:fld>
            <a:endParaRPr lang="fr-BE"/>
          </a:p>
        </p:txBody>
      </p:sp>
      <p:grpSp>
        <p:nvGrpSpPr>
          <p:cNvPr id="4" name="Groupe 114"/>
          <p:cNvGrpSpPr/>
          <p:nvPr/>
        </p:nvGrpSpPr>
        <p:grpSpPr>
          <a:xfrm>
            <a:off x="4211960" y="908720"/>
            <a:ext cx="4896304" cy="1944216"/>
            <a:chOff x="4211960" y="2708920"/>
            <a:chExt cx="4896304" cy="1944216"/>
          </a:xfrm>
        </p:grpSpPr>
        <p:sp>
          <p:nvSpPr>
            <p:cNvPr id="92" name="Rectangle 91"/>
            <p:cNvSpPr/>
            <p:nvPr/>
          </p:nvSpPr>
          <p:spPr>
            <a:xfrm>
              <a:off x="4595813" y="3501008"/>
              <a:ext cx="1034033" cy="792088"/>
            </a:xfrm>
            <a:prstGeom prst="rect">
              <a:avLst/>
            </a:prstGeom>
            <a:solidFill>
              <a:schemeClr val="accent5">
                <a:lumMod val="20000"/>
                <a:lumOff val="80000"/>
                <a:alpha val="6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5652120" y="3356992"/>
              <a:ext cx="205755" cy="1152128"/>
            </a:xfrm>
            <a:prstGeom prst="rect">
              <a:avLst/>
            </a:prstGeom>
            <a:solidFill>
              <a:srgbClr val="FFFF00"/>
            </a:soli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>
                <a:solidFill>
                  <a:srgbClr val="00B0F0"/>
                </a:solidFill>
              </a:endParaRPr>
            </a:p>
          </p:txBody>
        </p:sp>
        <p:cxnSp>
          <p:nvCxnSpPr>
            <p:cNvPr id="50" name="Connecteur droit 49"/>
            <p:cNvCxnSpPr/>
            <p:nvPr/>
          </p:nvCxnSpPr>
          <p:spPr bwMode="auto">
            <a:xfrm rot="5400000">
              <a:off x="4356142" y="3860882"/>
              <a:ext cx="289739" cy="2039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50"/>
            <p:cNvCxnSpPr/>
            <p:nvPr/>
          </p:nvCxnSpPr>
          <p:spPr bwMode="auto">
            <a:xfrm rot="5400000">
              <a:off x="4376330" y="3859497"/>
              <a:ext cx="289739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51"/>
            <p:cNvCxnSpPr/>
            <p:nvPr/>
          </p:nvCxnSpPr>
          <p:spPr bwMode="auto">
            <a:xfrm rot="5400000">
              <a:off x="4417169" y="3857805"/>
              <a:ext cx="289739" cy="204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52"/>
            <p:cNvCxnSpPr/>
            <p:nvPr/>
          </p:nvCxnSpPr>
          <p:spPr bwMode="auto">
            <a:xfrm rot="5400000">
              <a:off x="4440599" y="3857185"/>
              <a:ext cx="289739" cy="2039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54"/>
            <p:cNvCxnSpPr/>
            <p:nvPr/>
          </p:nvCxnSpPr>
          <p:spPr bwMode="auto">
            <a:xfrm rot="5400000">
              <a:off x="4390753" y="3898279"/>
              <a:ext cx="7945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55"/>
            <p:cNvCxnSpPr/>
            <p:nvPr/>
          </p:nvCxnSpPr>
          <p:spPr bwMode="auto">
            <a:xfrm rot="5400000">
              <a:off x="4246737" y="3895825"/>
              <a:ext cx="7945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/>
            <p:cNvCxnSpPr/>
            <p:nvPr/>
          </p:nvCxnSpPr>
          <p:spPr bwMode="auto">
            <a:xfrm rot="5400000">
              <a:off x="4606777" y="3898279"/>
              <a:ext cx="7945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57"/>
            <p:cNvCxnSpPr/>
            <p:nvPr/>
          </p:nvCxnSpPr>
          <p:spPr bwMode="auto">
            <a:xfrm rot="5400000">
              <a:off x="5038825" y="3898279"/>
              <a:ext cx="7945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58"/>
            <p:cNvCxnSpPr/>
            <p:nvPr/>
          </p:nvCxnSpPr>
          <p:spPr bwMode="auto">
            <a:xfrm rot="5400000">
              <a:off x="5182841" y="3898279"/>
              <a:ext cx="7945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59"/>
            <p:cNvSpPr/>
            <p:nvPr/>
          </p:nvSpPr>
          <p:spPr bwMode="auto">
            <a:xfrm>
              <a:off x="5868144" y="3356992"/>
              <a:ext cx="1080120" cy="1154582"/>
            </a:xfrm>
            <a:prstGeom prst="rect">
              <a:avLst/>
            </a:prstGeom>
            <a:solidFill>
              <a:srgbClr val="996600"/>
            </a:soli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61" name="Rectangle 60"/>
            <p:cNvSpPr/>
            <p:nvPr/>
          </p:nvSpPr>
          <p:spPr bwMode="auto">
            <a:xfrm flipH="1">
              <a:off x="4240531" y="3841750"/>
              <a:ext cx="45719" cy="45719"/>
            </a:xfrm>
            <a:prstGeom prst="rect">
              <a:avLst/>
            </a:prstGeom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64" name="ZoneTexte 63"/>
            <p:cNvSpPr txBox="1">
              <a:spLocks noChangeArrowheads="1"/>
            </p:cNvSpPr>
            <p:nvPr/>
          </p:nvSpPr>
          <p:spPr bwMode="auto">
            <a:xfrm rot="16200000">
              <a:off x="5409145" y="4019923"/>
              <a:ext cx="732172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r-FR" sz="1000" b="1" dirty="0" err="1" smtClean="0">
                  <a:latin typeface="Georgia" pitchFamily="18" charset="0"/>
                </a:rPr>
                <a:t>EMcal</a:t>
              </a:r>
              <a:endParaRPr lang="fr-FR" sz="1000" b="1" dirty="0">
                <a:latin typeface="Georgia" pitchFamily="18" charset="0"/>
              </a:endParaRPr>
            </a:p>
          </p:txBody>
        </p:sp>
        <p:sp>
          <p:nvSpPr>
            <p:cNvPr id="65" name="ZoneTexte 64"/>
            <p:cNvSpPr txBox="1">
              <a:spLocks noChangeArrowheads="1"/>
            </p:cNvSpPr>
            <p:nvPr/>
          </p:nvSpPr>
          <p:spPr bwMode="auto">
            <a:xfrm>
              <a:off x="6516216" y="4221088"/>
              <a:ext cx="49244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000" b="1" dirty="0" err="1" smtClean="0">
                  <a:solidFill>
                    <a:schemeClr val="bg1"/>
                  </a:solidFill>
                  <a:latin typeface="Georgia" pitchFamily="18" charset="0"/>
                </a:rPr>
                <a:t>Hcal</a:t>
              </a:r>
              <a:endParaRPr lang="fr-FR" sz="1000" b="1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grpSp>
          <p:nvGrpSpPr>
            <p:cNvPr id="7" name="Groupe 365"/>
            <p:cNvGrpSpPr>
              <a:grpSpLocks/>
            </p:cNvGrpSpPr>
            <p:nvPr/>
          </p:nvGrpSpPr>
          <p:grpSpPr bwMode="auto">
            <a:xfrm>
              <a:off x="7092280" y="3212976"/>
              <a:ext cx="1080120" cy="1290920"/>
              <a:chOff x="2270828" y="2086433"/>
              <a:chExt cx="246221" cy="533262"/>
            </a:xfrm>
          </p:grpSpPr>
          <p:cxnSp>
            <p:nvCxnSpPr>
              <p:cNvPr id="76" name="Connecteur droit 75"/>
              <p:cNvCxnSpPr/>
              <p:nvPr/>
            </p:nvCxnSpPr>
            <p:spPr>
              <a:xfrm rot="5400000">
                <a:off x="2039111" y="2387809"/>
                <a:ext cx="46377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Connecteur droit 76"/>
              <p:cNvCxnSpPr/>
              <p:nvPr/>
            </p:nvCxnSpPr>
            <p:spPr>
              <a:xfrm rot="5400000">
                <a:off x="2086736" y="2387809"/>
                <a:ext cx="46377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Connecteur droit 77"/>
              <p:cNvCxnSpPr/>
              <p:nvPr/>
            </p:nvCxnSpPr>
            <p:spPr>
              <a:xfrm rot="5400000">
                <a:off x="2139917" y="2387015"/>
                <a:ext cx="463773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Connecteur droit 78"/>
              <p:cNvCxnSpPr/>
              <p:nvPr/>
            </p:nvCxnSpPr>
            <p:spPr>
              <a:xfrm rot="5400000">
                <a:off x="2180398" y="2387809"/>
                <a:ext cx="46377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Connecteur droit 79"/>
              <p:cNvCxnSpPr/>
              <p:nvPr/>
            </p:nvCxnSpPr>
            <p:spPr>
              <a:xfrm rot="5400000">
                <a:off x="2228023" y="2387809"/>
                <a:ext cx="46377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ZoneTexte 65"/>
              <p:cNvSpPr txBox="1">
                <a:spLocks noChangeArrowheads="1"/>
              </p:cNvSpPr>
              <p:nvPr/>
            </p:nvSpPr>
            <p:spPr bwMode="auto">
              <a:xfrm rot="-5400000">
                <a:off x="2132489" y="2224772"/>
                <a:ext cx="522900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1000">
                    <a:latin typeface="Georgia" pitchFamily="18" charset="0"/>
                  </a:rPr>
                  <a:t>MuID</a:t>
                </a:r>
              </a:p>
            </p:txBody>
          </p:sp>
        </p:grpSp>
        <p:graphicFrame>
          <p:nvGraphicFramePr>
            <p:cNvPr id="67" name="Object 2"/>
            <p:cNvGraphicFramePr>
              <a:graphicFrameLocks noChangeAspect="1"/>
            </p:cNvGraphicFramePr>
            <p:nvPr/>
          </p:nvGraphicFramePr>
          <p:xfrm>
            <a:off x="4932040" y="4261803"/>
            <a:ext cx="246191" cy="391333"/>
          </p:xfrm>
          <a:graphic>
            <a:graphicData uri="http://schemas.openxmlformats.org/presentationml/2006/ole">
              <p:oleObj spid="_x0000_s1026" name="Équation" r:id="rId3" imgW="152280" imgH="203040" progId="Equation.3">
                <p:embed/>
              </p:oleObj>
            </a:graphicData>
          </a:graphic>
        </p:graphicFrame>
        <p:sp>
          <p:nvSpPr>
            <p:cNvPr id="71" name="ZoneTexte 196"/>
            <p:cNvSpPr txBox="1">
              <a:spLocks noChangeArrowheads="1"/>
            </p:cNvSpPr>
            <p:nvPr/>
          </p:nvSpPr>
          <p:spPr bwMode="auto">
            <a:xfrm>
              <a:off x="4860032" y="3038763"/>
              <a:ext cx="50405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r-FR" sz="1000" b="1" dirty="0">
                  <a:latin typeface="Georgia" pitchFamily="18" charset="0"/>
                </a:rPr>
                <a:t>~1 m</a:t>
              </a:r>
            </a:p>
          </p:txBody>
        </p:sp>
        <p:cxnSp>
          <p:nvCxnSpPr>
            <p:cNvPr id="73" name="Connecteur droit 72"/>
            <p:cNvCxnSpPr/>
            <p:nvPr/>
          </p:nvCxnSpPr>
          <p:spPr bwMode="auto">
            <a:xfrm rot="5400000">
              <a:off x="4822801" y="3898279"/>
              <a:ext cx="7945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cteur droit 83"/>
            <p:cNvCxnSpPr/>
            <p:nvPr/>
          </p:nvCxnSpPr>
          <p:spPr>
            <a:xfrm>
              <a:off x="4499992" y="3284984"/>
              <a:ext cx="108000" cy="0"/>
            </a:xfrm>
            <a:prstGeom prst="line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cteur droit 85"/>
            <p:cNvCxnSpPr/>
            <p:nvPr/>
          </p:nvCxnSpPr>
          <p:spPr>
            <a:xfrm>
              <a:off x="5652120" y="3284984"/>
              <a:ext cx="216000" cy="0"/>
            </a:xfrm>
            <a:prstGeom prst="line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cteur droit 87"/>
            <p:cNvCxnSpPr/>
            <p:nvPr/>
          </p:nvCxnSpPr>
          <p:spPr>
            <a:xfrm>
              <a:off x="4572000" y="3284984"/>
              <a:ext cx="1080000" cy="0"/>
            </a:xfrm>
            <a:prstGeom prst="line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cteur droit 88"/>
            <p:cNvCxnSpPr/>
            <p:nvPr/>
          </p:nvCxnSpPr>
          <p:spPr>
            <a:xfrm>
              <a:off x="5868264" y="3284984"/>
              <a:ext cx="1080000" cy="0"/>
            </a:xfrm>
            <a:prstGeom prst="line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cteur droit 89"/>
            <p:cNvCxnSpPr/>
            <p:nvPr/>
          </p:nvCxnSpPr>
          <p:spPr>
            <a:xfrm>
              <a:off x="6948264" y="3284984"/>
              <a:ext cx="2160000" cy="0"/>
            </a:xfrm>
            <a:prstGeom prst="line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necteur droit 90"/>
            <p:cNvCxnSpPr/>
            <p:nvPr/>
          </p:nvCxnSpPr>
          <p:spPr bwMode="auto">
            <a:xfrm rot="5400000">
              <a:off x="4395380" y="3859497"/>
              <a:ext cx="289739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cteur droit avec flèche 94"/>
            <p:cNvCxnSpPr/>
            <p:nvPr/>
          </p:nvCxnSpPr>
          <p:spPr>
            <a:xfrm rot="5400000">
              <a:off x="4572794" y="4148286"/>
              <a:ext cx="288032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cteur droit avec flèche 95"/>
            <p:cNvCxnSpPr/>
            <p:nvPr/>
          </p:nvCxnSpPr>
          <p:spPr>
            <a:xfrm rot="5400000">
              <a:off x="5363294" y="4148286"/>
              <a:ext cx="288032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cteur droit avec flèche 96"/>
            <p:cNvCxnSpPr/>
            <p:nvPr/>
          </p:nvCxnSpPr>
          <p:spPr>
            <a:xfrm rot="5400000">
              <a:off x="4716810" y="3716238"/>
              <a:ext cx="288032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cteur droit avec flèche 97"/>
            <p:cNvCxnSpPr/>
            <p:nvPr/>
          </p:nvCxnSpPr>
          <p:spPr>
            <a:xfrm rot="5400000">
              <a:off x="5148858" y="3716238"/>
              <a:ext cx="288032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ZoneTexte 196"/>
            <p:cNvSpPr txBox="1">
              <a:spLocks noChangeArrowheads="1"/>
            </p:cNvSpPr>
            <p:nvPr/>
          </p:nvSpPr>
          <p:spPr bwMode="auto">
            <a:xfrm>
              <a:off x="4211960" y="2708920"/>
              <a:ext cx="648072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r-FR" sz="1000" b="1" dirty="0" smtClean="0">
                  <a:latin typeface="Georgia" pitchFamily="18" charset="0"/>
                </a:rPr>
                <a:t>~0.1 </a:t>
              </a:r>
              <a:r>
                <a:rPr lang="fr-FR" sz="1000" b="1" dirty="0">
                  <a:latin typeface="Georgia" pitchFamily="18" charset="0"/>
                </a:rPr>
                <a:t>m</a:t>
              </a:r>
            </a:p>
          </p:txBody>
        </p:sp>
        <p:cxnSp>
          <p:nvCxnSpPr>
            <p:cNvPr id="101" name="Connecteur droit avec flèche 100"/>
            <p:cNvCxnSpPr>
              <a:stCxn id="99" idx="2"/>
            </p:cNvCxnSpPr>
            <p:nvPr/>
          </p:nvCxnSpPr>
          <p:spPr>
            <a:xfrm rot="16200000" flipH="1">
              <a:off x="4407556" y="3083580"/>
              <a:ext cx="288125" cy="3124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ZoneTexte 196"/>
            <p:cNvSpPr txBox="1">
              <a:spLocks noChangeArrowheads="1"/>
            </p:cNvSpPr>
            <p:nvPr/>
          </p:nvSpPr>
          <p:spPr bwMode="auto">
            <a:xfrm>
              <a:off x="5364088" y="2708920"/>
              <a:ext cx="648072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r-FR" sz="1000" b="1" dirty="0" smtClean="0">
                  <a:latin typeface="Georgia" pitchFamily="18" charset="0"/>
                </a:rPr>
                <a:t>~0.2 </a:t>
              </a:r>
              <a:r>
                <a:rPr lang="fr-FR" sz="1000" b="1" dirty="0">
                  <a:latin typeface="Georgia" pitchFamily="18" charset="0"/>
                </a:rPr>
                <a:t>m</a:t>
              </a:r>
            </a:p>
          </p:txBody>
        </p:sp>
        <p:cxnSp>
          <p:nvCxnSpPr>
            <p:cNvPr id="105" name="Connecteur droit avec flèche 104"/>
            <p:cNvCxnSpPr>
              <a:stCxn id="104" idx="2"/>
            </p:cNvCxnSpPr>
            <p:nvPr/>
          </p:nvCxnSpPr>
          <p:spPr>
            <a:xfrm rot="16200000" flipH="1">
              <a:off x="5559684" y="3083580"/>
              <a:ext cx="288125" cy="3124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ZoneTexte 196"/>
            <p:cNvSpPr txBox="1">
              <a:spLocks noChangeArrowheads="1"/>
            </p:cNvSpPr>
            <p:nvPr/>
          </p:nvSpPr>
          <p:spPr bwMode="auto">
            <a:xfrm>
              <a:off x="6156176" y="2996952"/>
              <a:ext cx="50405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r-FR" sz="1000" b="1" dirty="0">
                  <a:latin typeface="Georgia" pitchFamily="18" charset="0"/>
                </a:rPr>
                <a:t>~1 m</a:t>
              </a:r>
            </a:p>
          </p:txBody>
        </p:sp>
        <p:sp>
          <p:nvSpPr>
            <p:cNvPr id="107" name="ZoneTexte 196"/>
            <p:cNvSpPr txBox="1">
              <a:spLocks noChangeArrowheads="1"/>
            </p:cNvSpPr>
            <p:nvPr/>
          </p:nvSpPr>
          <p:spPr bwMode="auto">
            <a:xfrm>
              <a:off x="7740352" y="2996952"/>
              <a:ext cx="57606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r-FR" sz="1000" b="1" dirty="0" smtClean="0">
                  <a:latin typeface="Georgia" pitchFamily="18" charset="0"/>
                </a:rPr>
                <a:t>~2 </a:t>
              </a:r>
              <a:r>
                <a:rPr lang="fr-FR" sz="1000" b="1" dirty="0">
                  <a:latin typeface="Georgia" pitchFamily="18" charset="0"/>
                </a:rPr>
                <a:t>m</a:t>
              </a:r>
            </a:p>
          </p:txBody>
        </p:sp>
        <p:cxnSp>
          <p:nvCxnSpPr>
            <p:cNvPr id="109" name="Connecteur droit 108"/>
            <p:cNvCxnSpPr/>
            <p:nvPr/>
          </p:nvCxnSpPr>
          <p:spPr bwMode="auto">
            <a:xfrm rot="5400000">
              <a:off x="7539041" y="3947769"/>
              <a:ext cx="112270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necteur droit 109"/>
            <p:cNvCxnSpPr/>
            <p:nvPr/>
          </p:nvCxnSpPr>
          <p:spPr bwMode="auto">
            <a:xfrm rot="5400000">
              <a:off x="7755065" y="3947769"/>
              <a:ext cx="112270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cteur droit 110"/>
            <p:cNvCxnSpPr/>
            <p:nvPr/>
          </p:nvCxnSpPr>
          <p:spPr bwMode="auto">
            <a:xfrm rot="5400000">
              <a:off x="7971090" y="3947769"/>
              <a:ext cx="112270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necteur droit 111"/>
            <p:cNvCxnSpPr/>
            <p:nvPr/>
          </p:nvCxnSpPr>
          <p:spPr bwMode="auto">
            <a:xfrm rot="5400000">
              <a:off x="8187114" y="3947769"/>
              <a:ext cx="112270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necteur droit 112"/>
            <p:cNvCxnSpPr/>
            <p:nvPr/>
          </p:nvCxnSpPr>
          <p:spPr bwMode="auto">
            <a:xfrm rot="5400000">
              <a:off x="8403138" y="3947769"/>
              <a:ext cx="112270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necteur droit avec flèche 113"/>
            <p:cNvCxnSpPr/>
            <p:nvPr/>
          </p:nvCxnSpPr>
          <p:spPr>
            <a:xfrm rot="5400000">
              <a:off x="4931246" y="4148286"/>
              <a:ext cx="288032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/>
            <p:cNvCxnSpPr/>
            <p:nvPr/>
          </p:nvCxnSpPr>
          <p:spPr bwMode="auto">
            <a:xfrm>
              <a:off x="4283968" y="3861048"/>
              <a:ext cx="4752528" cy="0"/>
            </a:xfrm>
            <a:prstGeom prst="line">
              <a:avLst/>
            </a:prstGeom>
            <a:ln w="28575">
              <a:solidFill>
                <a:srgbClr val="00CC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4" cstate="print"/>
          <a:srcRect l="1708" t="11833" r="5494" b="1389"/>
          <a:stretch>
            <a:fillRect/>
          </a:stretch>
        </p:blipFill>
        <p:spPr bwMode="auto">
          <a:xfrm>
            <a:off x="4283968" y="2852936"/>
            <a:ext cx="4731253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" name="ZoneTexte 74"/>
          <p:cNvSpPr txBox="1"/>
          <p:nvPr/>
        </p:nvSpPr>
        <p:spPr>
          <a:xfrm>
            <a:off x="8687942" y="5713511"/>
            <a:ext cx="56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Symbol" pitchFamily="18" charset="2"/>
              </a:rPr>
              <a:t>h</a:t>
            </a:r>
            <a:r>
              <a:rPr lang="fr-FR" sz="1400" dirty="0" smtClean="0"/>
              <a:t>*=0</a:t>
            </a:r>
            <a:endParaRPr lang="fr-FR" sz="1400" dirty="0"/>
          </a:p>
        </p:txBody>
      </p:sp>
      <p:cxnSp>
        <p:nvCxnSpPr>
          <p:cNvPr id="82" name="Connecteur droit avec flèche 81"/>
          <p:cNvCxnSpPr/>
          <p:nvPr/>
        </p:nvCxnSpPr>
        <p:spPr>
          <a:xfrm rot="10800000" flipV="1">
            <a:off x="8471918" y="5906292"/>
            <a:ext cx="285800" cy="9524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leuret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Fleuret</Template>
  <TotalTime>825</TotalTime>
  <Words>2109</Words>
  <Application>Microsoft Office PowerPoint</Application>
  <PresentationFormat>Affichage à l'écran (4:3)</PresentationFormat>
  <Paragraphs>516</Paragraphs>
  <Slides>25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7" baseType="lpstr">
      <vt:lpstr>Fleuret</vt:lpstr>
      <vt:lpstr>Équation</vt:lpstr>
      <vt:lpstr>AFTER/CHIC experimental connections</vt:lpstr>
      <vt:lpstr>AFTER @ LHC – Physics</vt:lpstr>
      <vt:lpstr>AFTER @ LHC – Beam extraction</vt:lpstr>
      <vt:lpstr>AFTER @ LHC – p+A Luminosity</vt:lpstr>
      <vt:lpstr>AFTER @ LHC – p+A Luminosity</vt:lpstr>
      <vt:lpstr>AFTER @ LHC – Pb+Pb Luminosity</vt:lpstr>
      <vt:lpstr>AFTER @ LHC - Pseudorapidity</vt:lpstr>
      <vt:lpstr>AFTER @ LHC – Multiplicity</vt:lpstr>
      <vt:lpstr>AFTER @ LHC – Detector</vt:lpstr>
      <vt:lpstr>AFTER @ LHC – Detector</vt:lpstr>
      <vt:lpstr>AFTER @ LHC – Conclusion</vt:lpstr>
      <vt:lpstr>CHIC @ SPS – Physics case</vt:lpstr>
      <vt:lpstr>CHIC @ SPS – experimental setup</vt:lpstr>
      <vt:lpstr>CHIC @ SPS – Tracking</vt:lpstr>
      <vt:lpstr>CHIC @ SPS – Calorimetry </vt:lpstr>
      <vt:lpstr>CHIC @ SPS – Calorimetry</vt:lpstr>
      <vt:lpstr>CHIC @ SPS – Absorber </vt:lpstr>
      <vt:lpstr>CHIC @ SPS – Overall design</vt:lpstr>
      <vt:lpstr>CHIC @ SPS – Performances</vt:lpstr>
      <vt:lpstr>AFTER/CHIC - Conclusion</vt:lpstr>
      <vt:lpstr>Backup</vt:lpstr>
      <vt:lpstr>CHIC @ SPS – Conclusion</vt:lpstr>
      <vt:lpstr>CHIC @ SPS - Expected yields</vt:lpstr>
      <vt:lpstr>Fixed target experiments @ SPS</vt:lpstr>
      <vt:lpstr>Fixed target experiments @ SPS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cp:lastModifiedBy>fleuret</cp:lastModifiedBy>
  <cp:revision>47</cp:revision>
  <dcterms:modified xsi:type="dcterms:W3CDTF">2011-10-19T20:34:20Z</dcterms:modified>
</cp:coreProperties>
</file>