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xls" ContentType="application/vnd.ms-exce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08" r:id="rId1"/>
  </p:sldMasterIdLst>
  <p:notesMasterIdLst>
    <p:notesMasterId r:id="rId26"/>
  </p:notesMasterIdLst>
  <p:sldIdLst>
    <p:sldId id="256" r:id="rId2"/>
    <p:sldId id="260" r:id="rId3"/>
    <p:sldId id="324" r:id="rId4"/>
    <p:sldId id="316" r:id="rId5"/>
    <p:sldId id="317" r:id="rId6"/>
    <p:sldId id="315" r:id="rId7"/>
    <p:sldId id="314" r:id="rId8"/>
    <p:sldId id="319" r:id="rId9"/>
    <p:sldId id="320" r:id="rId10"/>
    <p:sldId id="318" r:id="rId11"/>
    <p:sldId id="321" r:id="rId12"/>
    <p:sldId id="322" r:id="rId13"/>
    <p:sldId id="313" r:id="rId14"/>
    <p:sldId id="258" r:id="rId15"/>
    <p:sldId id="261" r:id="rId16"/>
    <p:sldId id="265" r:id="rId17"/>
    <p:sldId id="323" r:id="rId18"/>
    <p:sldId id="292" r:id="rId19"/>
    <p:sldId id="269" r:id="rId20"/>
    <p:sldId id="296" r:id="rId21"/>
    <p:sldId id="270" r:id="rId22"/>
    <p:sldId id="271" r:id="rId23"/>
    <p:sldId id="293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00"/>
    <a:srgbClr val="FF00FF"/>
    <a:srgbClr val="800080"/>
    <a:srgbClr val="FFA6B2"/>
    <a:srgbClr val="EC948B"/>
    <a:srgbClr val="EF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9994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129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ict"/><Relationship Id="rId3" Type="http://schemas.openxmlformats.org/officeDocument/2006/relationships/image" Target="../media/image15.pict"/><Relationship Id="rId1" Type="http://schemas.openxmlformats.org/officeDocument/2006/relationships/image" Target="../media/image13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ict"/><Relationship Id="rId1" Type="http://schemas.openxmlformats.org/officeDocument/2006/relationships/image" Target="../media/image30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ict"/><Relationship Id="rId3" Type="http://schemas.openxmlformats.org/officeDocument/2006/relationships/image" Target="../media/image36.pict"/><Relationship Id="rId1" Type="http://schemas.openxmlformats.org/officeDocument/2006/relationships/image" Target="../media/image3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7D82A-C28E-724C-80A9-4CFCFD4B35C7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69A4-15FF-9248-9F16-C9092581C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158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37AC-BF34-864E-AA4B-CE6D7DBF9FC9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4" Type="http://schemas.openxmlformats.org/officeDocument/2006/relationships/image" Target="../media/image3.gif"/><Relationship Id="rId10" Type="http://schemas.openxmlformats.org/officeDocument/2006/relationships/image" Target="../media/image9.gif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9" Type="http://schemas.openxmlformats.org/officeDocument/2006/relationships/image" Target="../media/image8.jpeg"/><Relationship Id="rId3" Type="http://schemas.openxmlformats.org/officeDocument/2006/relationships/image" Target="../media/image2.jpeg"/><Relationship Id="rId6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xcel_97_-_2004_Worksheet5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4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xcel_97_-_2004_Worksheet8.xls"/><Relationship Id="rId4" Type="http://schemas.openxmlformats.org/officeDocument/2006/relationships/image" Target="../media/image37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6.doc"/><Relationship Id="rId5" Type="http://schemas.openxmlformats.org/officeDocument/2006/relationships/oleObject" Target="../embeddings/Microsoft_Excel_97_-_2004_Worksheet7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5" Type="http://schemas.openxmlformats.org/officeDocument/2006/relationships/oleObject" Target="../embeddings/Microsoft_Equation9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0.png"/><Relationship Id="rId6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7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9" Type="http://schemas.openxmlformats.org/officeDocument/2006/relationships/image" Target="../media/image57.jpeg"/><Relationship Id="rId3" Type="http://schemas.openxmlformats.org/officeDocument/2006/relationships/image" Target="../media/image47.png"/><Relationship Id="rId6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2.png"/><Relationship Id="rId6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3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5" Type="http://schemas.openxmlformats.org/officeDocument/2006/relationships/oleObject" Target="../embeddings/Microsoft_Equation1.bin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6" Type="http://schemas.openxmlformats.org/officeDocument/2006/relationships/oleObject" Target="../embeddings/Microsoft_Equation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5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65" y="1050662"/>
            <a:ext cx="8647544" cy="3417454"/>
          </a:xfrm>
          <a:solidFill>
            <a:schemeClr val="bg1"/>
          </a:solidFill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cap="small" dirty="0" smtClean="0">
                <a:ln w="158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crystal </a:t>
            </a:r>
            <a:r>
              <a:rPr lang="en-US" cap="small" dirty="0" smtClean="0">
                <a:ln w="158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assisted manipulation of high energy particle </a:t>
            </a:r>
            <a:r>
              <a:rPr lang="en-US" cap="small" dirty="0" smtClean="0">
                <a:ln w="158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beam in UA9</a:t>
            </a:r>
            <a:endParaRPr lang="en-US" sz="3600" b="1" cap="small" dirty="0"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/>
              <a:latin typeface="Comic Sans MS"/>
              <a:ea typeface="AppleGothic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65" y="4749800"/>
            <a:ext cx="8647544" cy="13546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W. Scandale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A9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06" y="19050"/>
            <a:ext cx="1697494" cy="975783"/>
          </a:xfrm>
          <a:prstGeom prst="rect">
            <a:avLst/>
          </a:prstGeom>
        </p:spPr>
      </p:pic>
      <p:pic>
        <p:nvPicPr>
          <p:cNvPr id="12" name="Picture 11" descr="cer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5" y="288145"/>
            <a:ext cx="572471" cy="571677"/>
          </a:xfrm>
          <a:prstGeom prst="rect">
            <a:avLst/>
          </a:prstGeom>
        </p:spPr>
      </p:pic>
      <p:pic>
        <p:nvPicPr>
          <p:cNvPr id="13" name="Picture 12" descr="logoihep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06" y="301892"/>
            <a:ext cx="544182" cy="544183"/>
          </a:xfrm>
          <a:prstGeom prst="rect">
            <a:avLst/>
          </a:prstGeom>
        </p:spPr>
      </p:pic>
      <p:pic>
        <p:nvPicPr>
          <p:cNvPr id="14" name="Picture 13" descr="logo_imperial_college_lond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208" y="338876"/>
            <a:ext cx="1795360" cy="470214"/>
          </a:xfrm>
          <a:prstGeom prst="rect">
            <a:avLst/>
          </a:prstGeom>
        </p:spPr>
      </p:pic>
      <p:pic>
        <p:nvPicPr>
          <p:cNvPr id="15" name="Picture 14" descr="logo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481" y="312741"/>
            <a:ext cx="522484" cy="522484"/>
          </a:xfrm>
          <a:prstGeom prst="rect">
            <a:avLst/>
          </a:prstGeom>
        </p:spPr>
      </p:pic>
      <p:pic>
        <p:nvPicPr>
          <p:cNvPr id="17" name="Picture 16" descr="lal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965" y="297454"/>
            <a:ext cx="831320" cy="553059"/>
          </a:xfrm>
          <a:prstGeom prst="rect">
            <a:avLst/>
          </a:prstGeom>
        </p:spPr>
      </p:pic>
      <p:pic>
        <p:nvPicPr>
          <p:cNvPr id="18" name="Picture 17" descr="slacHeader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253" y="587577"/>
            <a:ext cx="2070199" cy="2722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64809" y="297454"/>
            <a:ext cx="833878" cy="553059"/>
            <a:chOff x="1507155" y="313497"/>
            <a:chExt cx="833878" cy="553059"/>
          </a:xfrm>
        </p:grpSpPr>
        <p:pic>
          <p:nvPicPr>
            <p:cNvPr id="16" name="Picture 15" descr="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7155" y="313497"/>
              <a:ext cx="833878" cy="544183"/>
            </a:xfrm>
            <a:prstGeom prst="rect">
              <a:avLst/>
            </a:prstGeom>
          </p:spPr>
        </p:pic>
        <p:pic>
          <p:nvPicPr>
            <p:cNvPr id="19" name="Picture 18" descr="logo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35679" y="313497"/>
              <a:ext cx="546553" cy="553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029"/>
          <p:cNvGraphicFramePr>
            <a:graphicFrameLocks noChangeAspect="1"/>
          </p:cNvGraphicFramePr>
          <p:nvPr/>
        </p:nvGraphicFramePr>
        <p:xfrm>
          <a:off x="0" y="3416300"/>
          <a:ext cx="4572000" cy="2973388"/>
        </p:xfrm>
        <a:graphic>
          <a:graphicData uri="http://schemas.openxmlformats.org/presentationml/2006/ole">
            <p:oleObj spid="_x0000_s83971" name="Chart" r:id="rId3" imgW="5514975" imgH="3714750" progId="Excel.Sheet.8">
              <p:embed/>
            </p:oleObj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INTAS 03-51-6155: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extraction efficiency (2003)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026"/>
          <p:cNvGraphicFramePr>
            <a:graphicFrameLocks noChangeAspect="1"/>
          </p:cNvGraphicFramePr>
          <p:nvPr/>
        </p:nvGraphicFramePr>
        <p:xfrm>
          <a:off x="4572000" y="3416300"/>
          <a:ext cx="4572000" cy="3032125"/>
        </p:xfrm>
        <a:graphic>
          <a:graphicData uri="http://schemas.openxmlformats.org/presentationml/2006/ole">
            <p:oleObj spid="_x0000_s83970" name="Chart" r:id="rId4" imgW="5010150" imgH="3257550" progId="Excel.Sheet.8">
              <p:embed/>
            </p:oleObj>
          </a:graphicData>
        </a:graphic>
      </p:graphicFrame>
      <p:sp>
        <p:nvSpPr>
          <p:cNvPr id="16" name="Text Box 1027"/>
          <p:cNvSpPr txBox="1">
            <a:spLocks noChangeArrowheads="1"/>
          </p:cNvSpPr>
          <p:nvPr/>
        </p:nvSpPr>
        <p:spPr bwMode="auto">
          <a:xfrm>
            <a:off x="4648200" y="1752600"/>
            <a:ext cx="41910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GB" sz="1600" dirty="0" err="1">
                <a:latin typeface="Comic Sans MS" pitchFamily="-109" charset="0"/>
                <a:ea typeface="Times New Roman" pitchFamily="-109" charset="0"/>
                <a:cs typeface="Times New Roman" pitchFamily="-109" charset="0"/>
              </a:rPr>
              <a:t>Channeling</a:t>
            </a:r>
            <a:r>
              <a:rPr lang="en-GB" sz="1600" dirty="0">
                <a:latin typeface="Comic Sans MS" pitchFamily="-109" charset="0"/>
                <a:ea typeface="Times New Roman" pitchFamily="-109" charset="0"/>
                <a:cs typeface="Times New Roman" pitchFamily="-109" charset="0"/>
              </a:rPr>
              <a:t> efficiency computed as a function of the crystal bending angle. </a:t>
            </a:r>
          </a:p>
          <a:p>
            <a:r>
              <a:rPr lang="en-GB" sz="1600" dirty="0">
                <a:latin typeface="Comic Sans MS" pitchFamily="-109" charset="0"/>
                <a:ea typeface="Times New Roman" pitchFamily="-109" charset="0"/>
                <a:cs typeface="Times New Roman" pitchFamily="-109" charset="0"/>
              </a:rPr>
              <a:t>Silicon crystal (110) with a 1µm thick rough surface.</a:t>
            </a:r>
          </a:p>
        </p:txBody>
      </p:sp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223265" y="1727200"/>
            <a:ext cx="4343400" cy="139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GB" sz="1600" dirty="0" err="1">
                <a:latin typeface="Comic Sans MS" pitchFamily="-109" charset="0"/>
              </a:rPr>
              <a:t>Channeling</a:t>
            </a:r>
            <a:r>
              <a:rPr lang="en-GB" sz="1600" dirty="0">
                <a:latin typeface="Comic Sans MS" pitchFamily="-109" charset="0"/>
              </a:rPr>
              <a:t> efficiency computed as a function of the crystal length along the LHC beam: at flattop 7 </a:t>
            </a:r>
            <a:r>
              <a:rPr lang="en-GB" sz="1600" dirty="0" err="1">
                <a:latin typeface="Comic Sans MS" pitchFamily="-109" charset="0"/>
              </a:rPr>
              <a:t>TeV</a:t>
            </a:r>
            <a:r>
              <a:rPr lang="en-GB" sz="1600" dirty="0">
                <a:latin typeface="Comic Sans MS" pitchFamily="-109" charset="0"/>
              </a:rPr>
              <a:t> and at injection 450GeV </a:t>
            </a:r>
          </a:p>
          <a:p>
            <a:r>
              <a:rPr lang="en-GB" sz="1600" dirty="0">
                <a:latin typeface="Comic Sans MS" pitchFamily="-109" charset="0"/>
              </a:rPr>
              <a:t>The chosen bending angle is 0.2mrad</a:t>
            </a:r>
            <a:r>
              <a:rPr lang="en-GB" sz="1600" dirty="0" smtClean="0">
                <a:latin typeface="Comic Sans MS" pitchFamily="-109" charset="0"/>
              </a:rPr>
              <a:t>.</a:t>
            </a:r>
            <a:endParaRPr lang="it-IT" sz="1600" dirty="0">
              <a:latin typeface="Comic Sans M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RHIC crystal collimation (2001/05)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782635"/>
            <a:ext cx="868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Indirect experiment (measure particles disappearance) with Au and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p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runs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Si crystal 5×1 mm with 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  <a:sym typeface="Symbol" pitchFamily="-109" charset="2"/>
              </a:rPr>
              <a:t></a:t>
            </a:r>
            <a:r>
              <a:rPr lang="en-US" sz="1600" baseline="-250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B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=465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mrad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located in interaction region matching section 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Positioning not optimal (large beam divergence and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  <a:sym typeface="Symbol" pitchFamily="-109" charset="2"/>
              </a:rPr>
              <a:t>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  <a:sym typeface="Symbol" pitchFamily="-109" charset="2"/>
              </a:rPr>
              <a:t> 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≠ 0) 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Crystal bends in the same plane where it scrapes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  <a:sym typeface="Symbol" pitchFamily="-109" charset="2"/>
              </a:rPr>
              <a:t>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sensitivity to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horiz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. halo 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None/>
            </a:pPr>
            <a:r>
              <a:rPr lang="en-US" b="1" i="1" dirty="0">
                <a:solidFill>
                  <a:srgbClr val="0000FF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No clear interpretation of the results!</a:t>
            </a:r>
            <a:endParaRPr lang="en-US" b="1" i="1" dirty="0">
              <a:solidFill>
                <a:schemeClr val="hlink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Measured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ch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. efficiency (~25%) doesn’t match theoretical predictions ( 56% with nominal machine optics). Better agreement and consistency when using measured beam divergence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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need accurate knowledge of lattice functions. 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Multipass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physics and halo distribution models too simplistic? </a:t>
            </a:r>
          </a:p>
          <a:p>
            <a:pPr marL="342900" indent="-342900">
              <a:spcBef>
                <a:spcPct val="25000"/>
              </a:spcBef>
              <a:buClr>
                <a:srgbClr val="0000FF"/>
              </a:buClr>
              <a:buSzPct val="80000"/>
              <a:buFont typeface="Wingdings" pitchFamily="-109" charset="2"/>
              <a:buChar char="t"/>
            </a:pP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Low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channelling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efficiency </a:t>
            </a:r>
            <a:r>
              <a:rPr lang="en-US" sz="1600" dirty="0" err="1">
                <a:latin typeface="Comic Sans MS" pitchFamily="-109" charset="0"/>
                <a:ea typeface="Comic Sans MS" pitchFamily="-109" charset="0"/>
                <a:cs typeface="Comic Sans MS" pitchFamily="-109" charset="0"/>
                <a:sym typeface="Symbol" pitchFamily="-109" charset="2"/>
              </a:rPr>
              <a:t></a:t>
            </a:r>
            <a:r>
              <a:rPr lang="en-US" sz="16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collimation not successful &amp; increased backgrounds !!</a:t>
            </a:r>
          </a:p>
        </p:txBody>
      </p:sp>
      <p:pic>
        <p:nvPicPr>
          <p:cNvPr id="13" name="Picture 4" descr="Fill1547comp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10088"/>
            <a:ext cx="4114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3400" y="3962400"/>
            <a:ext cx="1676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000066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R.Fliller III,</a:t>
            </a:r>
          </a:p>
          <a:p>
            <a:pPr algn="ctr"/>
            <a:r>
              <a:rPr lang="en-US">
                <a:solidFill>
                  <a:srgbClr val="000066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A.Drees, 2005</a:t>
            </a:r>
          </a:p>
        </p:txBody>
      </p:sp>
      <p:pic>
        <p:nvPicPr>
          <p:cNvPr id="19" name="Picture 6" descr="CTBscan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24363"/>
            <a:ext cx="48768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 txBox="1">
            <a:spLocks noChangeArrowheads="1"/>
          </p:cNvSpPr>
          <p:nvPr/>
        </p:nvSpPr>
        <p:spPr>
          <a:xfrm>
            <a:off x="2286000" y="3962400"/>
            <a:ext cx="48768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STAR Background during crystal collimation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 rot="17985">
            <a:off x="7088188" y="3814763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Not conclusive &amp; abandoned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FNAL crystal collimation (2005-2011)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40082" y="966923"/>
            <a:ext cx="61722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-109" charset="2"/>
              <a:buNone/>
            </a:pPr>
            <a:r>
              <a:rPr lang="en-US" sz="1400" dirty="0"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Crystal Collimator in E0 replacing a Tungsten Target (2005)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035882" y="1424123"/>
            <a:ext cx="2797175" cy="4587875"/>
            <a:chOff x="3840" y="1056"/>
            <a:chExt cx="1762" cy="2890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3840" y="2208"/>
              <a:ext cx="1762" cy="1738"/>
              <a:chOff x="2112" y="576"/>
              <a:chExt cx="3394" cy="3360"/>
            </a:xfrm>
          </p:grpSpPr>
          <p:graphicFrame>
            <p:nvGraphicFramePr>
              <p:cNvPr id="21" name="Object 4"/>
              <p:cNvGraphicFramePr>
                <a:graphicFrameLocks noChangeAspect="1"/>
              </p:cNvGraphicFramePr>
              <p:nvPr/>
            </p:nvGraphicFramePr>
            <p:xfrm>
              <a:off x="2352" y="576"/>
              <a:ext cx="3154" cy="3348"/>
            </p:xfrm>
            <a:graphic>
              <a:graphicData uri="http://schemas.openxmlformats.org/presentationml/2006/ole">
                <p:oleObj spid="_x0000_s88068" name="Document" r:id="rId3" imgW="4154424" imgH="4402836" progId="Word.Document.8">
                  <p:embed/>
                </p:oleObj>
              </a:graphicData>
            </a:graphic>
          </p:graphicFrame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2112" y="720"/>
                <a:ext cx="0" cy="321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4032" y="3600"/>
                <a:ext cx="96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4176" y="3600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4272" y="76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4800" y="1392"/>
                <a:ext cx="192" cy="14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4896" y="1488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4752" y="3072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192" cy="14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144" cy="14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4320" y="960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auto">
              <a:xfrm>
                <a:off x="3840" y="3456"/>
                <a:ext cx="192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3840" y="3456"/>
                <a:ext cx="192" cy="14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4848" y="3216"/>
                <a:ext cx="144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4944" y="307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5088" y="1392"/>
                <a:ext cx="144" cy="24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4992" y="1968"/>
              <a:ext cx="432" cy="62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" name="Picture 22" descr="e0crystalcol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2" y="1056"/>
              <a:ext cx="1529" cy="11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244682" y="6072323"/>
            <a:ext cx="8839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Using the crystal</a:t>
            </a:r>
            <a:r>
              <a:rPr lang="en-US">
                <a:solidFill>
                  <a:schemeClr val="accent2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, the secondary collimator E03 can remain further (-1 mm or so) from the beam and achieve almost </a:t>
            </a:r>
            <a:r>
              <a:rPr lang="en-US" u="sng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a factor of 2</a:t>
            </a:r>
            <a:r>
              <a:rPr lang="en-US">
                <a:solidFill>
                  <a:schemeClr val="accent2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better result!</a:t>
            </a:r>
            <a:endParaRPr lang="en-US" b="1">
              <a:solidFill>
                <a:schemeClr val="accent2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244682" y="1424123"/>
            <a:ext cx="3429000" cy="2300288"/>
            <a:chOff x="0" y="1248"/>
            <a:chExt cx="2856" cy="1916"/>
          </a:xfrm>
        </p:grpSpPr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0" y="1248"/>
            <a:ext cx="2856" cy="1916"/>
          </p:xfrm>
          <a:graphic>
            <a:graphicData uri="http://schemas.openxmlformats.org/presentationml/2006/ole">
              <p:oleObj spid="_x0000_s88069" name="Chart" r:id="rId5" imgW="5324475" imgH="3571875" progId="Excel.Sheet.8">
                <p:embed/>
              </p:oleObj>
            </a:graphicData>
          </a:graphic>
        </p:graphicFrame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1632" y="2640"/>
              <a:ext cx="336" cy="19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28"/>
          <p:cNvGrpSpPr>
            <a:grpSpLocks/>
          </p:cNvGrpSpPr>
          <p:nvPr/>
        </p:nvGrpSpPr>
        <p:grpSpPr bwMode="auto">
          <a:xfrm>
            <a:off x="244682" y="3764098"/>
            <a:ext cx="3429000" cy="2257425"/>
            <a:chOff x="2880" y="1248"/>
            <a:chExt cx="2880" cy="1927"/>
          </a:xfrm>
        </p:grpSpPr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880" y="1248"/>
            <a:ext cx="2880" cy="1927"/>
          </p:xfrm>
          <a:graphic>
            <a:graphicData uri="http://schemas.openxmlformats.org/presentationml/2006/ole">
              <p:oleObj spid="_x0000_s88070" name="Chart" r:id="rId6" imgW="5324475" imgH="3562350" progId="Excel.Sheet.8">
                <p:embed/>
              </p:oleObj>
            </a:graphicData>
          </a:graphic>
        </p:graphicFrame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4608" y="2640"/>
              <a:ext cx="336" cy="19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597482" y="4700723"/>
            <a:ext cx="2051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-109" charset="0"/>
              <a:buNone/>
            </a:pPr>
            <a:r>
              <a:rPr lang="en-GB" sz="1600">
                <a:solidFill>
                  <a:schemeClr val="accent2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Tungsten scatterer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682" y="902867"/>
            <a:ext cx="8899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EF0000"/>
                </a:solidFill>
                <a:latin typeface="Comic Sans MS"/>
                <a:cs typeface="Comic Sans MS"/>
              </a:rPr>
              <a:t>The halo particles are removed by a cascade of amorphous targets: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Primary and secondary collimators intercept the diffusive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primary halo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Particles are repeatedly deflected by Multiple Coulomb Scattering also producing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showers that is the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secondary halo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Particles are finally stopped in the absorber 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Masks protect the sensitive devices from </a:t>
            </a:r>
            <a:r>
              <a:rPr lang="en-US" sz="1600" dirty="0" smtClean="0">
                <a:solidFill>
                  <a:srgbClr val="376092"/>
                </a:solidFill>
                <a:latin typeface="Comic Sans MS"/>
                <a:cs typeface="Comic Sans MS"/>
              </a:rPr>
              <a:t>tertiary halo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Multi stage collimation as in LHC</a:t>
            </a:r>
            <a:endParaRPr lang="en-US" sz="360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682" y="5647267"/>
            <a:ext cx="5865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Collimation efficiency in LHC </a:t>
            </a:r>
            <a:r>
              <a:rPr lang="en-US" dirty="0" smtClean="0">
                <a:solidFill>
                  <a:srgbClr val="EF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99.98% @ 3.5 </a:t>
            </a:r>
            <a:r>
              <a:rPr lang="en-US" dirty="0" err="1" smtClean="0">
                <a:solidFill>
                  <a:srgbClr val="EF0000"/>
                </a:solidFill>
                <a:latin typeface="Comic Sans MS"/>
                <a:cs typeface="Comic Sans MS"/>
              </a:rPr>
              <a:t>TeV</a:t>
            </a:r>
            <a:endParaRPr lang="en-US" dirty="0" smtClean="0">
              <a:solidFill>
                <a:srgbClr val="EF0000"/>
              </a:solidFill>
              <a:latin typeface="Comic Sans MS"/>
              <a:cs typeface="Comic Sans MS"/>
            </a:endParaRPr>
          </a:p>
          <a:p>
            <a:pPr marL="541338" lvl="1" indent="-185738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Probably not enough in view of a luminosity upgrade</a:t>
            </a:r>
          </a:p>
          <a:p>
            <a:pPr marL="541338" lvl="1" indent="-185738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Basic limitation of the amorphous collimation system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949" y="6185876"/>
            <a:ext cx="32935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: single diffractive scattering</a:t>
            </a:r>
          </a:p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ions: fragmentation and EM dissociation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651794" y="6194472"/>
            <a:ext cx="198673" cy="530013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2" name="Group 28"/>
          <p:cNvGrpSpPr/>
          <p:nvPr/>
        </p:nvGrpSpPr>
        <p:grpSpPr>
          <a:xfrm>
            <a:off x="155387" y="2888026"/>
            <a:ext cx="9067799" cy="2494291"/>
            <a:chOff x="76200" y="1995894"/>
            <a:chExt cx="9067799" cy="2494291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7927182" y="2667000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0"/>
            <p:cNvGrpSpPr/>
            <p:nvPr/>
          </p:nvGrpSpPr>
          <p:grpSpPr>
            <a:xfrm>
              <a:off x="7924006" y="2134394"/>
              <a:ext cx="229394" cy="2287588"/>
              <a:chOff x="7924006" y="2134394"/>
              <a:chExt cx="229394" cy="228758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6783388" y="3278188"/>
                <a:ext cx="2286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924006" y="2134394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924006" y="2668588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7928770" y="27432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928770" y="2895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928770" y="3276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924800" y="3657600"/>
                <a:ext cx="2286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5400000">
              <a:off x="8058834" y="333681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Normalizes aperture [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σ</a:t>
              </a:r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]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87572" y="1995894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87572" y="2467789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87572" y="2758688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7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53400" y="3139688"/>
              <a:ext cx="347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7572" y="3520688"/>
              <a:ext cx="40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&gt;10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39972" y="2604700"/>
              <a:ext cx="41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6.2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" y="2135982"/>
              <a:ext cx="7772400" cy="5341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19448" y="2057400"/>
              <a:ext cx="922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mic Sans MS"/>
                  <a:cs typeface="Comic Sans MS"/>
                </a:rPr>
                <a:t>b</a:t>
              </a:r>
              <a:r>
                <a:rPr lang="en-US" sz="1200" dirty="0" smtClean="0">
                  <a:latin typeface="Comic Sans MS"/>
                  <a:cs typeface="Comic Sans MS"/>
                </a:rPr>
                <a:t>eam core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5201" y="2389930"/>
              <a:ext cx="1073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rimary halo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0374" y="2750944"/>
              <a:ext cx="372626" cy="14759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86001" y="2881699"/>
              <a:ext cx="533400" cy="1345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05300" y="3278188"/>
              <a:ext cx="5334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4200" y="3659188"/>
              <a:ext cx="914400" cy="7627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3278188"/>
              <a:ext cx="304800" cy="1143796"/>
            </a:xfrm>
            <a:prstGeom prst="rect">
              <a:avLst/>
            </a:prstGeom>
            <a:solidFill>
              <a:srgbClr val="31859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71801" y="2881699"/>
              <a:ext cx="533400" cy="1345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" name="Group 57"/>
            <p:cNvGrpSpPr/>
            <p:nvPr/>
          </p:nvGrpSpPr>
          <p:grpSpPr>
            <a:xfrm>
              <a:off x="770374" y="2607740"/>
              <a:ext cx="999068" cy="303348"/>
              <a:chOff x="1468115" y="3090332"/>
              <a:chExt cx="1170941" cy="499533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8"/>
            <p:cNvGrpSpPr/>
            <p:nvPr/>
          </p:nvGrpSpPr>
          <p:grpSpPr>
            <a:xfrm>
              <a:off x="4305300" y="3077154"/>
              <a:ext cx="1385152" cy="402072"/>
              <a:chOff x="1468115" y="3090332"/>
              <a:chExt cx="1170941" cy="499533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9"/>
            <p:cNvGrpSpPr/>
            <p:nvPr/>
          </p:nvGrpSpPr>
          <p:grpSpPr>
            <a:xfrm>
              <a:off x="2971801" y="2759414"/>
              <a:ext cx="999068" cy="303348"/>
              <a:chOff x="1468115" y="3090332"/>
              <a:chExt cx="1170941" cy="499533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0"/>
            <p:cNvGrpSpPr/>
            <p:nvPr/>
          </p:nvGrpSpPr>
          <p:grpSpPr>
            <a:xfrm>
              <a:off x="2286001" y="2746309"/>
              <a:ext cx="999068" cy="303348"/>
              <a:chOff x="1468115" y="3090332"/>
              <a:chExt cx="1170941" cy="499533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143000" y="2924771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70869" y="2693939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42752" y="3500735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omic Sans MS"/>
                  <a:cs typeface="Comic Sans MS"/>
                </a:rPr>
                <a:t>tertiary halo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74901" y="3248391"/>
              <a:ext cx="1495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primary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0.6 </a:t>
              </a:r>
              <a:r>
                <a:rPr lang="en-US" sz="1200" dirty="0" err="1" smtClean="0">
                  <a:latin typeface="Comic Sans MS"/>
                  <a:cs typeface="Comic Sans MS"/>
                </a:rPr>
                <a:t>m</a:t>
              </a:r>
              <a:r>
                <a:rPr lang="en-US" sz="1200" dirty="0" smtClean="0">
                  <a:latin typeface="Comic Sans MS"/>
                  <a:cs typeface="Comic Sans MS"/>
                </a:rPr>
                <a:t>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1843305" y="3214106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2567151" y="3248196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3888594" y="3474521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tertiary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 absorber 1m W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994" y="3659188"/>
              <a:ext cx="913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Sensitive devices 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(ARC, IR QUADS..)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6405139" y="3808163"/>
              <a:ext cx="6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masks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lock Arc 80"/>
          <p:cNvSpPr/>
          <p:nvPr/>
        </p:nvSpPr>
        <p:spPr>
          <a:xfrm rot="5400000">
            <a:off x="131431" y="4430883"/>
            <a:ext cx="342272" cy="605135"/>
          </a:xfrm>
          <a:prstGeom prst="blockArc">
            <a:avLst>
              <a:gd name="adj1" fmla="val 10800000"/>
              <a:gd name="adj2" fmla="val 15850137"/>
              <a:gd name="adj3" fmla="val 24264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376" y="969913"/>
            <a:ext cx="8624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Bent crystals </a:t>
            </a:r>
            <a:r>
              <a:rPr lang="en-US" dirty="0" smtClean="0">
                <a:latin typeface="Comic Sans MS"/>
                <a:cs typeface="Comic Sans MS"/>
              </a:rPr>
              <a:t>work as a “smart deflectors” on primary halo particles</a:t>
            </a:r>
            <a:endParaRPr lang="en-US" dirty="0" smtClean="0">
              <a:solidFill>
                <a:srgbClr val="EF0000"/>
              </a:solidFill>
              <a:latin typeface="Comic Sans MS"/>
              <a:cs typeface="Comic Sans MS"/>
            </a:endParaRPr>
          </a:p>
          <a:p>
            <a:pPr marL="355600" indent="-3556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Coherent particle-crystal interactions</a:t>
            </a:r>
            <a:r>
              <a:rPr lang="en-US" dirty="0" smtClean="0">
                <a:latin typeface="Comic Sans MS"/>
                <a:cs typeface="Comic Sans MS"/>
              </a:rPr>
              <a:t> impart large deflection angle that minimize the escaping particle rate and improve the collimation efficiency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36248" y="2237151"/>
            <a:ext cx="2071901" cy="12180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59454" y="3123005"/>
            <a:ext cx="1319140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channeling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4193" y="3123005"/>
            <a:ext cx="1319140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amorphous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320" y="2354908"/>
            <a:ext cx="13191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ch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ea typeface="ＭＳ ゴシック"/>
                <a:cs typeface="Comic Sans MS"/>
              </a:rPr>
              <a:t>≅ </a:t>
            </a:r>
            <a:r>
              <a:rPr lang="en-US" sz="1600" dirty="0" err="1" smtClean="0">
                <a:latin typeface="Comic Sans MS"/>
                <a:cs typeface="Comic Sans MS"/>
              </a:rPr>
              <a:t>α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bending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Crystal assisted collimation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432874" y="2417173"/>
            <a:ext cx="1851718" cy="622129"/>
            <a:chOff x="6300020" y="2609256"/>
            <a:chExt cx="1851718" cy="622129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300020" y="2887133"/>
              <a:ext cx="361487" cy="1588"/>
            </a:xfrm>
            <a:prstGeom prst="straightConnector1">
              <a:avLst/>
            </a:prstGeom>
            <a:ln w="101600" cap="sq" cmpd="sng">
              <a:solidFill>
                <a:schemeClr val="tx2">
                  <a:lumMod val="75000"/>
                </a:schemeClr>
              </a:solidFill>
              <a:round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781800" y="2609256"/>
              <a:ext cx="736600" cy="6221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891867" y="2885545"/>
              <a:ext cx="1259871" cy="3176"/>
            </a:xfrm>
            <a:prstGeom prst="straightConnector1">
              <a:avLst/>
            </a:prstGeom>
            <a:ln w="57150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891867" y="2763289"/>
              <a:ext cx="1011240" cy="125432"/>
            </a:xfrm>
            <a:prstGeom prst="straightConnector1">
              <a:avLst/>
            </a:prstGeom>
            <a:ln w="2857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891867" y="2885545"/>
              <a:ext cx="1011240" cy="92860"/>
            </a:xfrm>
            <a:prstGeom prst="straightConnector1">
              <a:avLst/>
            </a:prstGeom>
            <a:ln w="2857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891867" y="2763289"/>
              <a:ext cx="626533" cy="122256"/>
            </a:xfrm>
            <a:prstGeom prst="straightConnector1">
              <a:avLst/>
            </a:prstGeom>
            <a:ln w="952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891867" y="2885545"/>
              <a:ext cx="626533" cy="92860"/>
            </a:xfrm>
            <a:prstGeom prst="straightConnector1">
              <a:avLst/>
            </a:prstGeom>
            <a:ln w="952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31333" y="3461559"/>
            <a:ext cx="261705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&lt;</a:t>
            </a:r>
            <a:r>
              <a:rPr lang="en-US" sz="1600" dirty="0" err="1" smtClean="0">
                <a:latin typeface="Comic Sans MS"/>
                <a:cs typeface="Comic Sans MS"/>
              </a:rPr>
              <a:t>θ</a:t>
            </a:r>
            <a:r>
              <a:rPr lang="en-US" sz="1600" dirty="0" smtClean="0">
                <a:latin typeface="Comic Sans MS"/>
                <a:cs typeface="Comic Sans MS"/>
              </a:rPr>
              <a:t>&gt;</a:t>
            </a:r>
            <a:r>
              <a:rPr lang="en-US" sz="1600" baseline="-25000" dirty="0" smtClean="0">
                <a:latin typeface="Comic Sans MS"/>
                <a:cs typeface="Comic Sans MS"/>
              </a:rPr>
              <a:t>MCS</a:t>
            </a:r>
            <a:r>
              <a:rPr lang="en-US" sz="1600" dirty="0" smtClean="0">
                <a:latin typeface="Comic Sans MS"/>
                <a:ea typeface="ＭＳ ゴシック"/>
                <a:cs typeface="Comic Sans MS"/>
              </a:rPr>
              <a:t>≅</a:t>
            </a:r>
            <a:r>
              <a:rPr lang="en-US" sz="1600" dirty="0" smtClean="0">
                <a:latin typeface="Comic Sans MS"/>
                <a:cs typeface="Comic Sans MS"/>
              </a:rPr>
              <a:t>3.6μrad @ 7 </a:t>
            </a:r>
            <a:r>
              <a:rPr lang="en-US" sz="1600" dirty="0" err="1" smtClean="0">
                <a:latin typeface="Comic Sans MS"/>
                <a:cs typeface="Comic Sans MS"/>
              </a:rPr>
              <a:t>TeV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6730" y="3461559"/>
            <a:ext cx="25709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Comic Sans MS"/>
                <a:cs typeface="Comic Sans MS"/>
              </a:rPr>
              <a:t>optimal</a:t>
            </a:r>
            <a:r>
              <a:rPr lang="en-US" baseline="-25000" dirty="0" smtClean="0">
                <a:latin typeface="Comic Sans MS"/>
                <a:cs typeface="Comic Sans MS"/>
              </a:rPr>
              <a:t> @7TeV</a:t>
            </a:r>
            <a:r>
              <a:rPr lang="en-US" dirty="0" smtClean="0">
                <a:latin typeface="Comic Sans MS"/>
                <a:ea typeface="ＭＳ ゴシック"/>
                <a:cs typeface="Comic Sans MS"/>
              </a:rPr>
              <a:t>≅ 40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 smtClean="0">
                <a:latin typeface="Comic Sans MS"/>
                <a:ea typeface="ＭＳ ゴシック"/>
                <a:cs typeface="Comic Sans MS"/>
              </a:rPr>
              <a:t>rad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7229" y="2786322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1 </a:t>
            </a:r>
            <a:r>
              <a:rPr lang="en-US" sz="1200" dirty="0" err="1" smtClean="0">
                <a:latin typeface="Comic Sans MS"/>
                <a:cs typeface="Comic Sans MS"/>
              </a:rPr>
              <a:t>m</a:t>
            </a:r>
            <a:r>
              <a:rPr lang="en-US" sz="1200" dirty="0" smtClean="0">
                <a:latin typeface="Comic Sans MS"/>
                <a:cs typeface="Comic Sans MS"/>
              </a:rPr>
              <a:t> CFC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8884" y="2696638"/>
            <a:ext cx="72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3 mm </a:t>
            </a:r>
            <a:r>
              <a:rPr lang="en-US" sz="1200" dirty="0" err="1" smtClean="0">
                <a:latin typeface="Comic Sans MS"/>
                <a:cs typeface="Comic Sans MS"/>
              </a:rPr>
              <a:t>si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8433" y="3338448"/>
            <a:ext cx="22026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R. W. Assmann, S. Redaelli, W. Scandale, “Optics study for a possible crystal-based collimation system for the LHC”, EPAC 06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8667" y="3889620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67295" y="3951126"/>
            <a:ext cx="9067799" cy="2695476"/>
            <a:chOff x="167295" y="3951126"/>
            <a:chExt cx="9067799" cy="2695476"/>
          </a:xfrm>
        </p:grpSpPr>
        <p:sp>
          <p:nvSpPr>
            <p:cNvPr id="107" name="Trapezoid 106"/>
            <p:cNvSpPr/>
            <p:nvPr/>
          </p:nvSpPr>
          <p:spPr>
            <a:xfrm rot="17176287">
              <a:off x="2452083" y="3147743"/>
              <a:ext cx="108278" cy="4217538"/>
            </a:xfrm>
            <a:prstGeom prst="trapezoid">
              <a:avLst/>
            </a:prstGeom>
            <a:solidFill>
              <a:srgbClr val="FF6600"/>
            </a:solidFill>
            <a:ln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509082" y="5480730"/>
              <a:ext cx="1815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Silicon bent crystal 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 flipH="1" flipV="1">
              <a:off x="8018277" y="4560726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8015101" y="4028120"/>
              <a:ext cx="229394" cy="2287588"/>
              <a:chOff x="7924006" y="2134394"/>
              <a:chExt cx="229394" cy="228758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rot="5400000">
                <a:off x="6783388" y="3278188"/>
                <a:ext cx="2286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924006" y="2134394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924006" y="2668588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928770" y="27432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928770" y="2895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928770" y="3276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924800" y="3657600"/>
                <a:ext cx="2286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5400000">
              <a:off x="8149929" y="523054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Normalizes aperture [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σ</a:t>
              </a:r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]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78667" y="4361515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278667" y="4652414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7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4495" y="5033414"/>
              <a:ext cx="347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78667" y="5414414"/>
              <a:ext cx="40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&gt;10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31067" y="4498426"/>
              <a:ext cx="41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6.2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7295" y="4029708"/>
              <a:ext cx="7772400" cy="5341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10543" y="3951126"/>
              <a:ext cx="922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mic Sans MS"/>
                  <a:cs typeface="Comic Sans MS"/>
                </a:rPr>
                <a:t>b</a:t>
              </a:r>
              <a:r>
                <a:rPr lang="en-US" sz="1200" dirty="0" smtClean="0">
                  <a:latin typeface="Comic Sans MS"/>
                  <a:cs typeface="Comic Sans MS"/>
                </a:rPr>
                <a:t>eam core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6296" y="4283656"/>
              <a:ext cx="1073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rimary halo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1469" y="5151181"/>
              <a:ext cx="372626" cy="147599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74843" y="5691413"/>
              <a:ext cx="533400" cy="8853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1698" y="5195501"/>
              <a:ext cx="5334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25295" y="5552914"/>
              <a:ext cx="914400" cy="7627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4295" y="5171914"/>
              <a:ext cx="3048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14984" y="5691413"/>
              <a:ext cx="533400" cy="9047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90740" y="4560655"/>
              <a:ext cx="999068" cy="142269"/>
              <a:chOff x="381000" y="2650564"/>
              <a:chExt cx="999068" cy="14226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381000" y="2715140"/>
                <a:ext cx="999068" cy="4823"/>
              </a:xfrm>
              <a:prstGeom prst="straightConnector1">
                <a:avLst/>
              </a:prstGeom>
              <a:ln w="158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381000" y="2719963"/>
                <a:ext cx="852423" cy="36700"/>
              </a:xfrm>
              <a:prstGeom prst="straightConnector1">
                <a:avLst/>
              </a:prstGeom>
              <a:ln w="952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381000" y="2678324"/>
                <a:ext cx="852423" cy="41640"/>
              </a:xfrm>
              <a:prstGeom prst="straightConnector1">
                <a:avLst/>
              </a:prstGeom>
              <a:ln w="952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94738" y="2719963"/>
                <a:ext cx="633909" cy="72870"/>
              </a:xfrm>
              <a:prstGeom prst="straightConnector1">
                <a:avLst/>
              </a:prstGeom>
              <a:ln w="31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81000" y="2650564"/>
                <a:ext cx="647646" cy="69399"/>
              </a:xfrm>
              <a:prstGeom prst="straightConnector1">
                <a:avLst/>
              </a:prstGeom>
              <a:ln w="31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4421698" y="5033413"/>
              <a:ext cx="1385152" cy="402071"/>
              <a:chOff x="1484216" y="2444908"/>
              <a:chExt cx="1170941" cy="499532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1484216" y="2671646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1484216" y="2688579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1484216" y="2542378"/>
                <a:ext cx="999068" cy="146207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1500318" y="2688581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1484216" y="2444908"/>
                <a:ext cx="759062" cy="243674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5152894" y="5404417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255552" y="5668059"/>
              <a:ext cx="1495421" cy="461665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primary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0.6 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m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2120455" y="5697619"/>
              <a:ext cx="1035612" cy="64633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1m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792740" y="5831584"/>
              <a:ext cx="983704" cy="64633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1m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4206193" y="5565375"/>
              <a:ext cx="1002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absorber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W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26089" y="5552914"/>
              <a:ext cx="913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Sensitive devices 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(ARC, IR QUADS..)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6496234" y="5701889"/>
              <a:ext cx="6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masks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995716">
              <a:off x="2208245" y="5070895"/>
              <a:ext cx="1172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Comic Sans MS"/>
                  <a:cs typeface="Comic Sans MS"/>
                </a:rPr>
                <a:t>Deflected halo beam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404233" y="4504472"/>
              <a:ext cx="3717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A6B2"/>
                  </a:solidFill>
                  <a:latin typeface="Comic Sans MS"/>
                  <a:cs typeface="Comic Sans MS"/>
                </a:rPr>
                <a:t>Multiple Coulomb scattered halo (multi-turn halo)</a:t>
              </a:r>
              <a:endParaRPr lang="en-US" sz="1200" dirty="0">
                <a:solidFill>
                  <a:srgbClr val="FFA6B2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 rot="524765">
              <a:off x="476876" y="4666630"/>
              <a:ext cx="1385152" cy="171173"/>
              <a:chOff x="1468115" y="3090332"/>
              <a:chExt cx="1170941" cy="499533"/>
            </a:xfrm>
          </p:grpSpPr>
          <p:cxnSp>
            <p:nvCxnSpPr>
              <p:cNvPr id="111" name="Straight Arrow Connector 11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/>
            <p:cNvSpPr txBox="1"/>
            <p:nvPr/>
          </p:nvSpPr>
          <p:spPr>
            <a:xfrm>
              <a:off x="1956479" y="4729691"/>
              <a:ext cx="3302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FF"/>
                  </a:solidFill>
                  <a:latin typeface="Comic Sans MS"/>
                  <a:cs typeface="Comic Sans MS"/>
                </a:rPr>
                <a:t>Dechanneled</a:t>
              </a:r>
              <a:r>
                <a:rPr lang="en-US" sz="1200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 particles in the crystal volume</a:t>
              </a:r>
              <a:endParaRPr lang="en-US" sz="1200" dirty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1333" y="6542273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Collimators partially retracted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54510" y="6538591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Absorber retracted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UA9 </a:t>
            </a:r>
            <a:r>
              <a:rPr lang="en-US" sz="24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crystal collimation in the SPS (2008-…) </a:t>
            </a:r>
            <a:endParaRPr kumimoji="0" lang="en-US" sz="24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23" name="Picture 9" descr="CRYSTAL_lay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799" y="4211094"/>
            <a:ext cx="4380979" cy="209922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FFFF"/>
            </a:solidFill>
            <a:round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82" y="2534567"/>
            <a:ext cx="4378118" cy="377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898378" y="1164554"/>
            <a:ext cx="5105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55600" indent="-355600" eaLnBrk="0" hangingPunct="0"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/>
                <a:ea typeface="Comic Sans MS" pitchFamily="-109" charset="0"/>
                <a:cs typeface="Comic Sans MS"/>
              </a:rPr>
              <a:t>Goals:</a:t>
            </a:r>
          </a:p>
          <a:p>
            <a:pPr marL="355600" indent="-355600" eaLnBrk="0" hangingPunct="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-109" charset="2"/>
              <a:buChar char="u"/>
            </a:pPr>
            <a:r>
              <a:rPr lang="en-US" sz="1600" dirty="0">
                <a:solidFill>
                  <a:srgbClr val="000000"/>
                </a:solidFill>
                <a:latin typeface="Comic Sans MS"/>
                <a:ea typeface="Comic Sans MS" pitchFamily="-109" charset="0"/>
                <a:cs typeface="Comic Sans MS"/>
              </a:rPr>
              <a:t>Demonstrate loss localization</a:t>
            </a:r>
          </a:p>
          <a:p>
            <a:pPr marL="355600" indent="-355600" eaLnBrk="0" hangingPunct="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-109" charset="2"/>
              <a:buChar char="u"/>
            </a:pPr>
            <a:r>
              <a:rPr lang="en-US" sz="1600" dirty="0">
                <a:solidFill>
                  <a:srgbClr val="000000"/>
                </a:solidFill>
                <a:latin typeface="Comic Sans MS"/>
                <a:ea typeface="Comic Sans MS" pitchFamily="-109" charset="0"/>
                <a:cs typeface="Comic Sans MS"/>
              </a:rPr>
              <a:t>Measure channeling and collimation efficiency</a:t>
            </a:r>
          </a:p>
          <a:p>
            <a:pPr marL="355600" indent="-355600" eaLnBrk="0" hangingPunct="0">
              <a:spcBef>
                <a:spcPts val="600"/>
              </a:spcBef>
              <a:buClr>
                <a:srgbClr val="0000FF"/>
              </a:buClr>
              <a:buSzPct val="80000"/>
              <a:buFont typeface="Wingdings" pitchFamily="-109" charset="2"/>
              <a:buChar char="u"/>
            </a:pPr>
            <a:r>
              <a:rPr lang="en-US" sz="1600" dirty="0">
                <a:solidFill>
                  <a:srgbClr val="000000"/>
                </a:solidFill>
                <a:latin typeface="Comic Sans MS"/>
                <a:ea typeface="Comic Sans MS" pitchFamily="-109" charset="0"/>
                <a:cs typeface="Comic Sans MS"/>
              </a:rPr>
              <a:t>Measure the single particle dynamics (later ?)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1" y="3095537"/>
            <a:ext cx="8381999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Crystals</a:t>
            </a:r>
          </a:p>
          <a:p>
            <a:pPr marL="271463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Dislocation</a:t>
            </a:r>
            <a:r>
              <a:rPr lang="en-US" sz="1400" dirty="0">
                <a:latin typeface="Comic Sans MS"/>
                <a:cs typeface="Comic Sans MS"/>
              </a:rPr>
              <a:t>-free silicon </a:t>
            </a:r>
            <a:r>
              <a:rPr lang="en-US" sz="1400" dirty="0" smtClean="0">
                <a:latin typeface="Comic Sans MS"/>
                <a:cs typeface="Comic Sans MS"/>
              </a:rPr>
              <a:t>crystals plates or strips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71463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for optimal channeling efficiency 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728663" lvl="1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200" dirty="0" smtClean="0">
                <a:latin typeface="Comic Sans MS"/>
                <a:cs typeface="Comic Sans MS"/>
              </a:rPr>
              <a:t>short length (few mm) </a:t>
            </a:r>
          </a:p>
          <a:p>
            <a:pPr marL="728663" lvl="1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200" dirty="0" smtClean="0">
                <a:latin typeface="Comic Sans MS"/>
                <a:cs typeface="Comic Sans MS"/>
              </a:rPr>
              <a:t>moderate bending radius 45 ÷ 70 </a:t>
            </a:r>
            <a:r>
              <a:rPr lang="en-US" sz="1200" dirty="0" err="1" smtClean="0">
                <a:latin typeface="Comic Sans MS"/>
                <a:cs typeface="Comic Sans MS"/>
              </a:rPr>
              <a:t>m</a:t>
            </a:r>
            <a:endParaRPr lang="en-US" sz="12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71463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Mechanical holders with large C-shape frame imparting the main crystal curvature</a:t>
            </a:r>
          </a:p>
          <a:p>
            <a:pPr marL="728663" lvl="1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200" dirty="0" smtClean="0">
                <a:latin typeface="Comic Sans MS"/>
                <a:cs typeface="Comic Sans MS"/>
              </a:rPr>
              <a:t>Strip crystal: (110) planes are bent by anticlastic forces</a:t>
            </a:r>
            <a:endParaRPr lang="en-US" sz="12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728663" lvl="1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200" dirty="0" err="1" smtClean="0">
                <a:latin typeface="Comic Sans MS"/>
                <a:cs typeface="Comic Sans MS"/>
              </a:rPr>
              <a:t>Quasimosaic</a:t>
            </a:r>
            <a:r>
              <a:rPr lang="en-US" sz="1200" dirty="0" smtClean="0">
                <a:latin typeface="Comic Sans MS"/>
                <a:cs typeface="Comic Sans MS"/>
              </a:rPr>
              <a:t> crystal: (111) planes are bent by 3-D anticlastic forces through the elasticity tensor</a:t>
            </a:r>
            <a:endParaRPr lang="en-US" sz="12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71463" indent="-271463">
              <a:lnSpc>
                <a:spcPct val="80000"/>
              </a:lnSpc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Expected crystal defects:</a:t>
            </a: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en-US" sz="1200" dirty="0" err="1" smtClean="0">
                <a:latin typeface="Comic Sans MS"/>
                <a:cs typeface="Comic Sans MS"/>
              </a:rPr>
              <a:t>Miscut</a:t>
            </a:r>
            <a:r>
              <a:rPr lang="en-US" sz="1200" dirty="0" smtClean="0">
                <a:latin typeface="Comic Sans MS"/>
                <a:cs typeface="Comic Sans MS"/>
              </a:rPr>
              <a:t>: can be ≈100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 smtClean="0">
                <a:latin typeface="Comic Sans MS"/>
                <a:cs typeface="Comic Sans MS"/>
              </a:rPr>
              <a:t>rad</a:t>
            </a:r>
            <a:r>
              <a:rPr lang="en-US" sz="1200" dirty="0" smtClean="0">
                <a:latin typeface="Comic Sans MS"/>
                <a:cs typeface="Comic Sans MS"/>
              </a:rPr>
              <a:t>, but negligible effect if good orientation is applied</a:t>
            </a:r>
            <a:endParaRPr lang="en-US" sz="12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en-US" sz="1200" dirty="0" smtClean="0">
                <a:latin typeface="Comic Sans MS"/>
                <a:cs typeface="Comic Sans MS"/>
              </a:rPr>
              <a:t>Torsion: can be reduced down to 1 </a:t>
            </a:r>
            <a:r>
              <a:rPr lang="en-US" sz="1200" dirty="0" err="1" smtClean="0">
                <a:latin typeface="Comic Sans MS"/>
                <a:cs typeface="Comic Sans MS"/>
              </a:rPr>
              <a:t>μrad</a:t>
            </a:r>
            <a:r>
              <a:rPr lang="en-US" sz="1200" dirty="0" smtClean="0">
                <a:latin typeface="Comic Sans MS"/>
                <a:cs typeface="Comic Sans MS"/>
              </a:rPr>
              <a:t>/mm 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UA9 data in the SPS North Area</a:t>
            </a:r>
          </a:p>
          <a:p>
            <a:pPr marL="742950" lvl="1" indent="-285750">
              <a:lnSpc>
                <a:spcPct val="80000"/>
              </a:lnSpc>
              <a:spcBef>
                <a:spcPts val="1200"/>
              </a:spcBef>
              <a:buFont typeface="Wingdings" charset="2"/>
              <a:buChar char="ü"/>
            </a:pPr>
            <a:r>
              <a:rPr lang="en-US" sz="1200" dirty="0" smtClean="0">
                <a:latin typeface="Comic Sans MS"/>
                <a:cs typeface="Comic Sans MS"/>
              </a:rPr>
              <a:t>Imperfection of the crystal surface: amorphous layer size ≤ 1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>
                <a:latin typeface="Comic Sans MS"/>
                <a:cs typeface="Comic Sans MS"/>
              </a:rPr>
              <a:t>m</a:t>
            </a:r>
            <a:endParaRPr lang="en-US" sz="1200" dirty="0"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Crystals to assist collimation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937" y="929023"/>
            <a:ext cx="4033264" cy="2166514"/>
            <a:chOff x="-559651" y="929023"/>
            <a:chExt cx="4033264" cy="2166514"/>
          </a:xfrm>
        </p:grpSpPr>
        <p:pic>
          <p:nvPicPr>
            <p:cNvPr id="7" name="Picture 6" descr="Picture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83" y="929023"/>
              <a:ext cx="3051130" cy="2166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-559651" y="929023"/>
              <a:ext cx="1947334" cy="16927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err="1" smtClean="0">
                  <a:solidFill>
                    <a:srgbClr val="EF0000"/>
                  </a:solidFill>
                  <a:latin typeface="Comic Sans MS"/>
                  <a:cs typeface="Comic Sans MS"/>
                </a:rPr>
                <a:t>Quasimosaic</a:t>
              </a: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 crystal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Bent along (111)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Minimal length a few tenths of mm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Non-equidistant planes d1/d2 = 3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8837" y="929023"/>
            <a:ext cx="4054160" cy="2166514"/>
            <a:chOff x="4949618" y="929023"/>
            <a:chExt cx="4054160" cy="2166514"/>
          </a:xfrm>
        </p:grpSpPr>
        <p:pic>
          <p:nvPicPr>
            <p:cNvPr id="18" name="Picture 17" descr="Strip crystal in IHEP tank, DSC_83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927" y="1050662"/>
              <a:ext cx="2782851" cy="20448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49618" y="929023"/>
              <a:ext cx="2075764" cy="1323439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Strip crystal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Bent along (110)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Minimal length ~ 1 mm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Equidistant planes</a:t>
              </a:r>
              <a:endParaRPr lang="en-US" sz="1200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765437" y="4072467"/>
            <a:ext cx="4429418" cy="53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200" dirty="0" smtClean="0">
                <a:latin typeface="Comic Sans MS"/>
                <a:cs typeface="Comic Sans MS"/>
              </a:rPr>
              <a:t>SPS at 120÷270 </a:t>
            </a:r>
            <a:r>
              <a:rPr lang="en-US" sz="1200" dirty="0" err="1" smtClean="0">
                <a:latin typeface="Comic Sans MS"/>
                <a:cs typeface="Comic Sans MS"/>
              </a:rPr>
              <a:t>GeV</a:t>
            </a:r>
            <a:r>
              <a:rPr lang="en-US" sz="1200" dirty="0" smtClean="0">
                <a:latin typeface="Comic Sans MS"/>
                <a:cs typeface="Comic Sans MS"/>
              </a:rPr>
              <a:t>) 1÷2 mm length, 150÷170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 smtClean="0">
                <a:latin typeface="Comic Sans MS"/>
                <a:cs typeface="Comic Sans MS"/>
              </a:rPr>
              <a:t>rad</a:t>
            </a:r>
            <a:r>
              <a:rPr lang="en-US" sz="1200" dirty="0" smtClean="0">
                <a:latin typeface="Comic Sans MS"/>
                <a:cs typeface="Comic Sans MS"/>
              </a:rPr>
              <a:t> angle 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200" dirty="0" smtClean="0">
                <a:latin typeface="Comic Sans MS"/>
                <a:cs typeface="Comic Sans MS"/>
              </a:rPr>
              <a:t>LHC 3÷5 mm length, 40÷60 </a:t>
            </a:r>
            <a:r>
              <a:rPr lang="en-US" sz="12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200" dirty="0" err="1" smtClean="0">
                <a:latin typeface="Comic Sans MS"/>
                <a:cs typeface="Comic Sans MS"/>
              </a:rPr>
              <a:t>rad</a:t>
            </a:r>
            <a:r>
              <a:rPr lang="en-US" sz="1200" dirty="0" smtClean="0">
                <a:latin typeface="Comic Sans MS"/>
                <a:cs typeface="Comic Sans MS"/>
              </a:rPr>
              <a:t> angle</a:t>
            </a:r>
            <a:endParaRPr lang="en-US" sz="1200" dirty="0">
              <a:latin typeface="Comic Sans MS"/>
              <a:cs typeface="Comic Sans MS"/>
            </a:endParaRPr>
          </a:p>
        </p:txBody>
      </p:sp>
      <p:pic>
        <p:nvPicPr>
          <p:cNvPr id="21" name="Picture 3" descr="figur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5197" y="5706533"/>
            <a:ext cx="913543" cy="10166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/>
          <p:nvPr/>
        </p:nvGrpSpPr>
        <p:grpSpPr>
          <a:xfrm>
            <a:off x="776817" y="702733"/>
            <a:ext cx="7454900" cy="4635500"/>
            <a:chOff x="1117025" y="596996"/>
            <a:chExt cx="7454900" cy="4635500"/>
          </a:xfrm>
        </p:grpSpPr>
        <p:pic>
          <p:nvPicPr>
            <p:cNvPr id="9" name="Picture 8" descr="figure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025" y="596996"/>
              <a:ext cx="7454900" cy="46355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54667" y="3222093"/>
              <a:ext cx="1501293" cy="52322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2. Channeling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P=50÷85 %</a:t>
              </a:r>
              <a:endParaRPr lang="en-US" sz="12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96700" y="4224867"/>
              <a:ext cx="146512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1. amorphous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5659" y="2391095"/>
              <a:ext cx="1286167" cy="769441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4. Volume Reflection </a:t>
              </a:r>
              <a:r>
                <a:rPr lang="en-US" sz="12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P=95÷97%</a:t>
              </a:r>
              <a:endParaRPr lang="en-US" sz="12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96700" y="1050662"/>
              <a:ext cx="146512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/>
                  <a:cs typeface="Comic Sans MS"/>
                </a:rPr>
                <a:t>6</a:t>
              </a:r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. amorphous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5517" y="4340573"/>
              <a:ext cx="1768958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/>
                  <a:cs typeface="Comic Sans MS"/>
                </a:rPr>
                <a:t>3</a:t>
              </a:r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. </a:t>
              </a:r>
              <a:r>
                <a:rPr lang="en-US" sz="1600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dechanneling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55960" y="2098707"/>
              <a:ext cx="1248263" cy="5847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5. Volume Capture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3988" y="5232496"/>
            <a:ext cx="88360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Two coherent effects could be used for crystal collimation: 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Channeling 			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larger deflection with reduced efficiency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Volume Reflection (VR)	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smaller deflection with larger efficiency  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SHORT CRYSTALS in channeling mode are preferred                                        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Comic Sans MS"/>
                <a:cs typeface="Comic Sans MS"/>
              </a:rPr>
              <a:t> ×5 less inelastic interaction than in VR or in amorphous orientation (single hit of 400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protons)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Coherent interactions in bent crystals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8996" y="6180667"/>
            <a:ext cx="1997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 et al., </a:t>
            </a:r>
            <a:r>
              <a:rPr lang="fr-FR" sz="800" dirty="0" err="1" smtClean="0">
                <a:solidFill>
                  <a:srgbClr val="800080"/>
                </a:solidFill>
                <a:latin typeface="Comic Sans MS"/>
                <a:cs typeface="Comic Sans MS"/>
              </a:rPr>
              <a:t>Nucl</a:t>
            </a:r>
            <a:r>
              <a:rPr lang="fr-FR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. </a:t>
            </a:r>
            <a:r>
              <a:rPr lang="en-GB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Inst. and Methods  B 268  (2010) 2655-2659.</a:t>
            </a:r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 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0134" y="5287433"/>
            <a:ext cx="1281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 et al, PRL 98, 154801 (2007)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ep_gon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335" y="3839065"/>
            <a:ext cx="3800763" cy="1981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HEPgoni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48539" y="3456705"/>
            <a:ext cx="3950730" cy="264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G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oniometer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901" y="863137"/>
            <a:ext cx="707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The critical angle governs the acceptance for crystal channeling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120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i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20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450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10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Lucida Grande"/>
              <a:ea typeface="Lucida Grande"/>
              <a:cs typeface="Lucida Grande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7 </a:t>
            </a:r>
            <a:r>
              <a:rPr lang="en-US" sz="1400" dirty="0" err="1" smtClean="0">
                <a:latin typeface="Comic Sans MS"/>
                <a:cs typeface="Comic Sans MS"/>
              </a:rPr>
              <a:t>TeV</a:t>
            </a:r>
            <a:r>
              <a:rPr lang="en-US" sz="1400" dirty="0" smtClean="0">
                <a:latin typeface="Comic Sans MS"/>
                <a:cs typeface="Comic Sans MS"/>
              </a:rPr>
              <a:t>  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2.5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baseline="-25000" dirty="0">
              <a:latin typeface="Comic Sans MS"/>
              <a:cs typeface="Comic Sans M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06877" y="1376297"/>
          <a:ext cx="1266031" cy="736600"/>
        </p:xfrm>
        <a:graphic>
          <a:graphicData uri="http://schemas.openxmlformats.org/presentationml/2006/ole">
            <p:oleObj spid="_x0000_s49165" name="Equation" r:id="rId5" imgW="698500" imgH="4064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30867" y="2340465"/>
            <a:ext cx="341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Required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goniometer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accuracy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953910" y="2112897"/>
            <a:ext cx="155448" cy="914400"/>
          </a:xfrm>
          <a:prstGeom prst="leftBrace">
            <a:avLst/>
          </a:prstGeom>
          <a:ln>
            <a:solidFill>
              <a:srgbClr val="E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1634" y="2238865"/>
            <a:ext cx="29290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δθ</a:t>
            </a:r>
            <a:r>
              <a:rPr lang="en-US" sz="1400" dirty="0" smtClean="0">
                <a:latin typeface="Comic Sans MS"/>
                <a:cs typeface="Comic Sans MS"/>
              </a:rPr>
              <a:t> = 10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400" dirty="0" err="1" smtClean="0">
                <a:latin typeface="Comic Sans MS"/>
                <a:cs typeface="Comic Sans MS"/>
              </a:rPr>
              <a:t>rad</a:t>
            </a:r>
            <a:r>
              <a:rPr lang="en-US" sz="1400" dirty="0" smtClean="0">
                <a:latin typeface="Comic Sans MS"/>
                <a:cs typeface="Comic Sans MS"/>
              </a:rPr>
              <a:t> for E ≤ 450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177800" indent="-1778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δθ</a:t>
            </a:r>
            <a:r>
              <a:rPr lang="en-US" sz="1400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= 1÷2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sz="1400" dirty="0" err="1" smtClean="0">
                <a:latin typeface="Comic Sans MS"/>
                <a:cs typeface="Comic Sans MS"/>
              </a:rPr>
              <a:t>rad</a:t>
            </a:r>
            <a:r>
              <a:rPr lang="en-US" sz="1400" dirty="0" smtClean="0">
                <a:latin typeface="Comic Sans MS"/>
                <a:cs typeface="Comic Sans MS"/>
              </a:rPr>
              <a:t> at LHC collision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647" y="3456705"/>
            <a:ext cx="449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IHEP </a:t>
            </a:r>
            <a:r>
              <a:rPr lang="en-US" dirty="0" err="1" smtClean="0">
                <a:latin typeface="Comic Sans MS"/>
                <a:cs typeface="Comic Sans MS"/>
              </a:rPr>
              <a:t>goniometer</a:t>
            </a:r>
            <a:r>
              <a:rPr lang="en-US" dirty="0" smtClean="0">
                <a:latin typeface="Comic Sans MS"/>
                <a:cs typeface="Comic Sans MS"/>
              </a:rPr>
              <a:t> providing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δθ</a:t>
            </a:r>
            <a:r>
              <a:rPr lang="en-US" dirty="0" smtClean="0">
                <a:latin typeface="Comic Sans MS"/>
                <a:cs typeface="Comic Sans MS"/>
              </a:rPr>
              <a:t> = 10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 smtClean="0">
                <a:latin typeface="Comic Sans MS"/>
                <a:cs typeface="Comic Sans MS"/>
              </a:rPr>
              <a:t>rad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372" y="6396335"/>
            <a:ext cx="72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Upgrade of the </a:t>
            </a:r>
            <a:r>
              <a:rPr lang="en-US" dirty="0" err="1" smtClean="0">
                <a:latin typeface="Comic Sans MS"/>
                <a:cs typeface="Comic Sans MS"/>
              </a:rPr>
              <a:t>goniometer</a:t>
            </a:r>
            <a:r>
              <a:rPr lang="en-US" dirty="0" smtClean="0">
                <a:latin typeface="Comic Sans MS"/>
                <a:cs typeface="Comic Sans MS"/>
              </a:rPr>
              <a:t> launched in view of application to LHC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74" y="2486919"/>
            <a:ext cx="459835" cy="422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646" y="3186142"/>
            <a:ext cx="2277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4 different crystals,</a:t>
            </a:r>
            <a:br>
              <a:rPr lang="en-US" sz="1600" dirty="0" smtClean="0">
                <a:latin typeface="Comic Sans MS"/>
                <a:cs typeface="Comic Sans MS"/>
              </a:rPr>
            </a:br>
            <a:r>
              <a:rPr lang="en-US" sz="1600" dirty="0" smtClean="0">
                <a:latin typeface="Comic Sans MS"/>
                <a:cs typeface="Comic Sans MS"/>
              </a:rPr>
              <a:t>independently tested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299081" y="2838777"/>
            <a:ext cx="2028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1m Cu, LHC-type collimator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2844" y="3346690"/>
            <a:ext cx="19911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10 cm Al scraper,</a:t>
            </a:r>
            <a:br>
              <a:rPr lang="en-US" sz="1600" dirty="0" smtClean="0">
                <a:latin typeface="Comic Sans MS"/>
                <a:cs typeface="Comic Sans MS"/>
              </a:rPr>
            </a:br>
            <a:r>
              <a:rPr lang="en-US" sz="1600" dirty="0" smtClean="0">
                <a:latin typeface="Comic Sans MS"/>
                <a:cs typeface="Comic Sans MS"/>
              </a:rPr>
              <a:t>dispersive area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3018491" y="1488253"/>
            <a:ext cx="472689" cy="5982516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9030" y="4762022"/>
            <a:ext cx="22913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Collimation region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7736818" y="3410532"/>
            <a:ext cx="472688" cy="2137955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119" y="4762022"/>
            <a:ext cx="241188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High dispersion area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00" y="2678575"/>
            <a:ext cx="1163205" cy="114397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605" y="2701665"/>
            <a:ext cx="215900" cy="660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542" y="2704895"/>
            <a:ext cx="1119912" cy="42627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UA9 basic layout in the SPS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385" y="5408353"/>
            <a:ext cx="476284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 in the collimation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Intensity, profile and angle of the deflected beam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Local rate of inelastic interactions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Channeling efficiency (with multi-turn effect)</a:t>
            </a: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49334" y="5485297"/>
            <a:ext cx="389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Observables in the high-D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halo population escaping from collimation (with multi-turn effect)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beam tails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4184253" y="3792575"/>
            <a:ext cx="714083" cy="238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652761" y="4073888"/>
            <a:ext cx="240773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Roman pot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19395" y="2714004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60591" y="3484727"/>
            <a:ext cx="197152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60 cm W absorber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29984" y="2714004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8" idx="2"/>
          </p:cNvCxnSpPr>
          <p:nvPr/>
        </p:nvCxnSpPr>
        <p:spPr>
          <a:xfrm flipV="1">
            <a:off x="6060499" y="3411642"/>
            <a:ext cx="1092345" cy="73398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36007" y="881385"/>
            <a:ext cx="4366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Scandale, M. </a:t>
            </a:r>
            <a:r>
              <a:rPr lang="en-US" sz="800" dirty="0" err="1" smtClean="0">
                <a:solidFill>
                  <a:srgbClr val="800080"/>
                </a:solidFill>
                <a:latin typeface="Comic Sans MS"/>
                <a:cs typeface="Comic Sans MS"/>
              </a:rPr>
              <a:t>Prest</a:t>
            </a:r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, SPSC-P-335 (2008).</a:t>
            </a:r>
          </a:p>
          <a:p>
            <a:r>
              <a:rPr lang="en-GB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 et al, “The UA9 experimental layout”, submitted to JINST, Geneva (2011).</a:t>
            </a:r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 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11644" y="1219200"/>
            <a:ext cx="8692135" cy="4801314"/>
          </a:xfrm>
          <a:prstGeom prst="rect">
            <a:avLst/>
          </a:prstGeom>
          <a:noFill/>
          <a:ln w="9525">
            <a:solidFill>
              <a:srgbClr val="FF1814"/>
            </a:solidFill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292100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Historical perspective</a:t>
            </a:r>
          </a:p>
          <a:p>
            <a:pPr marL="749300" lvl="1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RD22 at the CERN-SPS as a test bed of beam extraction at LHC</a:t>
            </a:r>
          </a:p>
          <a:p>
            <a:pPr marL="749300" lvl="1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E853 at the FNAL-</a:t>
            </a:r>
            <a:r>
              <a:rPr lang="en-GB" dirty="0" err="1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Tevatron</a:t>
            </a: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as a test bed for the SSC</a:t>
            </a:r>
          </a:p>
          <a:p>
            <a:pPr marL="749300" lvl="1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US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</a:t>
            </a: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he CERN-INTAS programmes on crystal technology</a:t>
            </a:r>
          </a:p>
          <a:p>
            <a:pPr marL="749300" lvl="1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Crystal collimation test at RHIC</a:t>
            </a:r>
          </a:p>
          <a:p>
            <a:pPr marL="749300" lvl="1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Crystal collimation test at the </a:t>
            </a:r>
            <a:r>
              <a:rPr lang="en-GB" dirty="0" err="1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Tevatron</a:t>
            </a:r>
            <a:endParaRPr lang="en-GB" dirty="0" smtClean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  <a:p>
            <a:pPr marL="292100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Collimation in LHC</a:t>
            </a:r>
          </a:p>
          <a:p>
            <a:pPr marL="292100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UA9 as a test bed for crystal assisted collimation at LHC</a:t>
            </a:r>
          </a:p>
          <a:p>
            <a:pPr marL="292100" indent="-292100">
              <a:spcBef>
                <a:spcPts val="1800"/>
              </a:spcBef>
              <a:buSzPct val="80000"/>
              <a:buFont typeface="Wingdings" pitchFamily="-109" charset="2"/>
              <a:buChar char="t"/>
            </a:pPr>
            <a:r>
              <a:rPr lang="en-US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adiation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hardness of crystals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outlook</a:t>
            </a:r>
            <a:endParaRPr lang="ru-RU" sz="36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05" y="3371275"/>
            <a:ext cx="215900" cy="660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494791" y="3428105"/>
            <a:ext cx="154417" cy="306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800" y="2678575"/>
            <a:ext cx="1163205" cy="114397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870211" y="2828355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absorber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3" name="Group 89"/>
          <p:cNvGrpSpPr/>
          <p:nvPr/>
        </p:nvGrpSpPr>
        <p:grpSpPr>
          <a:xfrm>
            <a:off x="4819347" y="3382407"/>
            <a:ext cx="4280475" cy="3249611"/>
            <a:chOff x="4932795" y="3484727"/>
            <a:chExt cx="4280475" cy="3249611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rcRect l="9075" t="10006" r="3962" b="7948"/>
            <a:stretch>
              <a:fillRect/>
            </a:stretch>
          </p:blipFill>
          <p:spPr>
            <a:xfrm>
              <a:off x="4932795" y="3484727"/>
              <a:ext cx="4280475" cy="3249611"/>
            </a:xfrm>
            <a:prstGeom prst="rect">
              <a:avLst/>
            </a:prstGeom>
            <a:solidFill>
              <a:srgbClr val="FFFFFF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061365" y="6419805"/>
              <a:ext cx="22885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Equivalent crystal </a:t>
              </a:r>
              <a:r>
                <a:rPr lang="en-US" sz="1400" dirty="0" err="1" smtClean="0">
                  <a:latin typeface="Times"/>
                  <a:cs typeface="Times"/>
                </a:rPr>
                <a:t>kick[μrad</a:t>
              </a:r>
              <a:r>
                <a:rPr lang="en-US" sz="1400" dirty="0" smtClean="0">
                  <a:latin typeface="Times"/>
                  <a:cs typeface="Times"/>
                </a:rPr>
                <a:t>]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16200000">
              <a:off x="4512030" y="4857699"/>
              <a:ext cx="12165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Times"/>
                  <a:cs typeface="Times"/>
                </a:rPr>
                <a:t>Ncoll/Ncry</a:t>
              </a:r>
              <a:r>
                <a:rPr lang="en-US" sz="1400" dirty="0" smtClean="0">
                  <a:latin typeface="Times"/>
                  <a:cs typeface="Times"/>
                </a:rPr>
                <a:t> [-]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cxnSp>
        <p:nvCxnSpPr>
          <p:cNvPr id="96" name="Straight Connector 95"/>
          <p:cNvCxnSpPr>
            <a:stCxn id="97" idx="0"/>
          </p:cNvCxnSpPr>
          <p:nvPr/>
        </p:nvCxnSpPr>
        <p:spPr>
          <a:xfrm rot="5400000" flipH="1" flipV="1">
            <a:off x="4279789" y="3724313"/>
            <a:ext cx="204433" cy="22557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889230" y="3939315"/>
            <a:ext cx="75997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BLMs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628953" y="4174045"/>
            <a:ext cx="2215495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Efficiency 70-80%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492998" y="5298193"/>
            <a:ext cx="1295402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c</a:t>
            </a:r>
            <a:r>
              <a:rPr lang="en-US" dirty="0" smtClean="0">
                <a:latin typeface="Comic Sans MS"/>
                <a:cs typeface="Comic Sans MS"/>
              </a:rPr>
              <a:t>hanneling kick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530272" y="4611330"/>
            <a:ext cx="222359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6971029" y="5610859"/>
            <a:ext cx="97307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95477" y="4620865"/>
            <a:ext cx="3999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Multi turn channeling efficiency and channeling parameters</a:t>
            </a:r>
            <a:r>
              <a:rPr lang="en-US" dirty="0" smtClean="0">
                <a:latin typeface="Comic Sans MS"/>
                <a:cs typeface="Comic Sans MS"/>
              </a:rPr>
              <a:t> are measured using a collimator scan, and analyzing the losses detected by downstream </a:t>
            </a:r>
            <a:r>
              <a:rPr lang="en-US" dirty="0" err="1" smtClean="0">
                <a:latin typeface="Comic Sans MS"/>
                <a:cs typeface="Comic Sans MS"/>
              </a:rPr>
              <a:t>BLMs</a:t>
            </a:r>
            <a:endParaRPr lang="en-US" b="1" u="sng" dirty="0">
              <a:latin typeface="Comic Sans MS"/>
              <a:cs typeface="Comic Sans MS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542" y="2993520"/>
            <a:ext cx="1119912" cy="42627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266846" y="2991962"/>
            <a:ext cx="125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collimator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3594545" y="2808626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hanneling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efficiency by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coll.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grpSp>
        <p:nvGrpSpPr>
          <p:cNvPr id="61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2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53" idx="2"/>
          </p:cNvCxnSpPr>
          <p:nvPr/>
        </p:nvCxnSpPr>
        <p:spPr>
          <a:xfrm rot="16200000" flipV="1">
            <a:off x="3831557" y="3433887"/>
            <a:ext cx="767809" cy="65246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4422" y="5317067"/>
            <a:ext cx="4757712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Medipix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pixel detector in a Roman pot: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Intensity, profile and angle of the deflected beam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Efficiency of channeling (with multi-turn effect) (needs information on circulating beam current)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cxnSp>
        <p:nvCxnSpPr>
          <p:cNvPr id="139" name="Straight Arrow Connector 138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3263329" y="2048705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800" y="2678575"/>
            <a:ext cx="1163205" cy="1143978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3866370" y="2678575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9" name="Picture 158" descr="Picture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804" y="1161580"/>
            <a:ext cx="3326196" cy="293907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60" name="Rectangle 159"/>
          <p:cNvSpPr/>
          <p:nvPr/>
        </p:nvSpPr>
        <p:spPr>
          <a:xfrm>
            <a:off x="6326940" y="1437154"/>
            <a:ext cx="1399198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channeling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pic>
        <p:nvPicPr>
          <p:cNvPr id="161" name="Picture 160" descr="amorfo.gif"/>
          <p:cNvPicPr>
            <a:picLocks noChangeAspect="1"/>
          </p:cNvPicPr>
          <p:nvPr/>
        </p:nvPicPr>
        <p:blipFill>
          <a:blip r:embed="rId7"/>
          <a:srcRect l="37105" t="8215"/>
          <a:stretch>
            <a:fillRect/>
          </a:stretch>
        </p:blipFill>
        <p:spPr>
          <a:xfrm>
            <a:off x="5862849" y="4143227"/>
            <a:ext cx="3223426" cy="26574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62" name="Rectangle 161"/>
          <p:cNvSpPr/>
          <p:nvPr/>
        </p:nvSpPr>
        <p:spPr>
          <a:xfrm>
            <a:off x="6326940" y="4405741"/>
            <a:ext cx="1286167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amorphous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MpxUSB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6933" y="4143227"/>
            <a:ext cx="1545468" cy="93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DSC_5734_s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123" y="3397594"/>
            <a:ext cx="2508158" cy="1678637"/>
          </a:xfrm>
          <a:prstGeom prst="rect">
            <a:avLst/>
          </a:prstGeom>
        </p:spPr>
      </p:pic>
      <p:sp>
        <p:nvSpPr>
          <p:cNvPr id="4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Direct view of channeled beam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02400" y="4144022"/>
            <a:ext cx="1375533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Roman pot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760666" y="2807296"/>
            <a:ext cx="11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absorber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 l="23558" t="30586" r="17789" b="28290"/>
          <a:stretch>
            <a:fillRect/>
          </a:stretch>
        </p:blipFill>
        <p:spPr bwMode="auto">
          <a:xfrm>
            <a:off x="833521" y="3370038"/>
            <a:ext cx="3486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00" y="215592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69639" y="3223804"/>
            <a:ext cx="609245" cy="14623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41"/>
          <p:cNvGrpSpPr>
            <a:grpSpLocks/>
          </p:cNvGrpSpPr>
          <p:nvPr/>
        </p:nvGrpSpPr>
        <p:grpSpPr bwMode="auto">
          <a:xfrm>
            <a:off x="688179" y="1674035"/>
            <a:ext cx="5229617" cy="1194614"/>
            <a:chOff x="573" y="1602"/>
            <a:chExt cx="1152" cy="288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855171" y="234358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54262" y="2785260"/>
            <a:ext cx="1817522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Loss rate counters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06" y="2947893"/>
            <a:ext cx="459835" cy="42214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8" y="2202109"/>
            <a:ext cx="459835" cy="4221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02" y="2947893"/>
            <a:ext cx="459835" cy="42214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800" y="2947893"/>
            <a:ext cx="459835" cy="4221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rcRect l="16865"/>
          <a:stretch>
            <a:fillRect/>
          </a:stretch>
        </p:blipFill>
        <p:spPr>
          <a:xfrm>
            <a:off x="137750" y="1637712"/>
            <a:ext cx="9072348" cy="756847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5400000" flipH="1" flipV="1">
            <a:off x="510045" y="182842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4375547" y="219638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73792" y="126309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14" y="2439945"/>
            <a:ext cx="1163205" cy="91315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 flipV="1">
            <a:off x="21833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04214" y="2589725"/>
            <a:ext cx="11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absorber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0" name="Rectangle 109"/>
          <p:cNvSpPr/>
          <p:nvPr/>
        </p:nvSpPr>
        <p:spPr>
          <a:xfrm flipV="1">
            <a:off x="23357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V="1">
            <a:off x="24881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729741" y="2497365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L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oss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rate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reduction at the crystal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8036" y="92295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006818" y="2448049"/>
            <a:ext cx="1176510" cy="42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06818" y="2439945"/>
            <a:ext cx="838852" cy="184307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06818" y="2439945"/>
            <a:ext cx="672829" cy="42870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06818" y="2439945"/>
            <a:ext cx="1065929" cy="308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006818" y="2448049"/>
            <a:ext cx="941817" cy="42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184359">
            <a:off x="1847699" y="2591651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Nuclear spray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7"/>
          <a:srcRect l="22519" t="30363" r="16946" b="28249"/>
          <a:stretch>
            <a:fillRect/>
          </a:stretch>
        </p:blipFill>
        <p:spPr bwMode="auto">
          <a:xfrm>
            <a:off x="4749628" y="3344638"/>
            <a:ext cx="36258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" name="Straight Arrow Connector 111"/>
          <p:cNvCxnSpPr/>
          <p:nvPr/>
        </p:nvCxnSpPr>
        <p:spPr>
          <a:xfrm rot="5400000" flipH="1" flipV="1">
            <a:off x="3072085" y="5007150"/>
            <a:ext cx="17212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3063961" y="4892915"/>
            <a:ext cx="14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×5÷8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7464" y="5453513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58998" y="4754033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5398" y="3583923"/>
            <a:ext cx="91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7515672" y="4779343"/>
            <a:ext cx="1192404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7295380" y="4899459"/>
            <a:ext cx="123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×3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90807" y="4834471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6013766" y="3860656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96209" y="3620957"/>
            <a:ext cx="10696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Lead ions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67419" y="2271342"/>
            <a:ext cx="322620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Loss rate reduction factor 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protons 5÷8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lead ions ≈ 3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tot</a:t>
            </a:r>
            <a:r>
              <a:rPr lang="en-US" sz="1300" dirty="0" err="1" smtClean="0">
                <a:latin typeface="Comic Sans MS"/>
                <a:cs typeface="Comic Sans MS"/>
              </a:rPr>
              <a:t>(lead</a:t>
            </a:r>
            <a:r>
              <a:rPr lang="en-US" sz="1300" dirty="0" smtClean="0">
                <a:latin typeface="Comic Sans MS"/>
                <a:cs typeface="Comic Sans MS"/>
              </a:rPr>
              <a:t> ions)=</a:t>
            </a: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h</a:t>
            </a:r>
            <a:r>
              <a:rPr lang="en-US" sz="1300" dirty="0" err="1" smtClean="0">
                <a:latin typeface="Comic Sans MS"/>
                <a:cs typeface="Comic Sans MS"/>
              </a:rPr>
              <a:t>+σ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ed</a:t>
            </a:r>
            <a:r>
              <a:rPr lang="en-US" sz="1300" dirty="0" smtClean="0">
                <a:latin typeface="Comic Sans MS"/>
                <a:cs typeface="Comic Sans MS"/>
              </a:rPr>
              <a:t>=5.5 b</a:t>
            </a:r>
            <a:r>
              <a:rPr lang="en-US" sz="1300" dirty="0" smtClean="0">
                <a:latin typeface="Comic Sans MS"/>
                <a:ea typeface="ＭＳ ゴシック"/>
                <a:cs typeface="Comic Sans MS"/>
              </a:rPr>
              <a:t>≅</a:t>
            </a:r>
            <a:r>
              <a:rPr lang="en-US" sz="1300" dirty="0" smtClean="0">
                <a:latin typeface="Comic Sans MS"/>
                <a:cs typeface="Comic Sans MS"/>
              </a:rPr>
              <a:t>10×σ</a:t>
            </a:r>
            <a:r>
              <a:rPr lang="en-US" sz="1300" baseline="-25000" dirty="0" smtClean="0">
                <a:latin typeface="Comic Sans MS"/>
                <a:cs typeface="Comic Sans MS"/>
              </a:rPr>
              <a:t>tot</a:t>
            </a:r>
            <a:r>
              <a:rPr lang="en-US" sz="1300" dirty="0" smtClean="0">
                <a:latin typeface="Comic Sans MS"/>
                <a:cs typeface="Comic Sans MS"/>
              </a:rPr>
              <a:t>(p)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Radiation hardness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82" y="846897"/>
            <a:ext cx="80701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Comic Sans MS"/>
                <a:cs typeface="Comic Sans MS"/>
              </a:rPr>
              <a:t>Test of power deposit at IHEP U-70 (</a:t>
            </a:r>
            <a:r>
              <a:rPr lang="en-US" dirty="0" err="1" smtClean="0">
                <a:latin typeface="Comic Sans MS"/>
                <a:cs typeface="Comic Sans MS"/>
              </a:rPr>
              <a:t>Biryukov</a:t>
            </a:r>
            <a:r>
              <a:rPr lang="en-US" dirty="0" smtClean="0">
                <a:latin typeface="Comic Sans MS"/>
                <a:cs typeface="Comic Sans MS"/>
              </a:rPr>
              <a:t> et al, NIMB 234, 23-30)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70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protons hitting a 5 mm long </a:t>
            </a:r>
            <a:r>
              <a:rPr lang="en-US" sz="1400" dirty="0" err="1" smtClean="0">
                <a:latin typeface="Comic Sans MS"/>
                <a:cs typeface="Comic Sans MS"/>
              </a:rPr>
              <a:t>si</a:t>
            </a:r>
            <a:r>
              <a:rPr lang="en-US" sz="1400" dirty="0" smtClean="0">
                <a:latin typeface="Comic Sans MS"/>
                <a:cs typeface="Comic Sans MS"/>
              </a:rPr>
              <a:t>-crystal for several minutes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Hit rate: 10</a:t>
            </a:r>
            <a:r>
              <a:rPr lang="en-US" sz="1400" baseline="30000" dirty="0" smtClean="0">
                <a:latin typeface="Comic Sans MS"/>
                <a:cs typeface="Comic Sans MS"/>
              </a:rPr>
              <a:t>14</a:t>
            </a:r>
            <a:r>
              <a:rPr lang="en-US" sz="1400" dirty="0" smtClean="0">
                <a:latin typeface="Comic Sans MS"/>
                <a:cs typeface="Comic Sans MS"/>
              </a:rPr>
              <a:t> protons in 50 ms, every 9.6 </a:t>
            </a:r>
            <a:r>
              <a:rPr lang="en-US" sz="1400" dirty="0" err="1" smtClean="0">
                <a:latin typeface="Comic Sans MS"/>
                <a:cs typeface="Comic Sans MS"/>
              </a:rPr>
              <a:t>s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The channeling efficiency was unchanged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682" y="2140128"/>
            <a:ext cx="612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0000"/>
                </a:solidFill>
                <a:latin typeface="Comic Sans MS"/>
                <a:cs typeface="Comic Sans MS"/>
              </a:rPr>
              <a:t>Equivalent in LHC to the instant dump of 2 nominal bunches per turn for 500 turns every ~ 10 </a:t>
            </a:r>
            <a:r>
              <a:rPr lang="en-US" b="1" dirty="0" err="1" smtClean="0">
                <a:solidFill>
                  <a:srgbClr val="EF0000"/>
                </a:solidFill>
                <a:latin typeface="Comic Sans MS"/>
                <a:cs typeface="Comic Sans MS"/>
              </a:rPr>
              <a:t>s</a:t>
            </a:r>
            <a:r>
              <a:rPr lang="en-US" b="1" dirty="0" smtClean="0">
                <a:solidFill>
                  <a:srgbClr val="EF0000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4682" y="3222511"/>
            <a:ext cx="760391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latin typeface="Comic Sans MS"/>
                <a:cs typeface="Comic Sans MS"/>
              </a:rPr>
              <a:t>Test of radiation damages at NA48 (</a:t>
            </a:r>
            <a:r>
              <a:rPr lang="en-US" dirty="0" err="1" smtClean="0">
                <a:latin typeface="Comic Sans MS"/>
                <a:cs typeface="Comic Sans MS"/>
              </a:rPr>
              <a:t>Biino</a:t>
            </a:r>
            <a:r>
              <a:rPr lang="en-US" dirty="0" smtClean="0">
                <a:latin typeface="Comic Sans MS"/>
                <a:cs typeface="Comic Sans MS"/>
              </a:rPr>
              <a:t> et al, CERN-SL-96-30-EA)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450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protons hitting a 10x50x0.9 mm</a:t>
            </a:r>
            <a:r>
              <a:rPr lang="en-US" sz="1400" baseline="30000" dirty="0" smtClean="0">
                <a:latin typeface="Comic Sans MS"/>
                <a:cs typeface="Comic Sans MS"/>
              </a:rPr>
              <a:t>3 </a:t>
            </a:r>
            <a:r>
              <a:rPr lang="en-US" sz="1400" dirty="0" err="1" smtClean="0">
                <a:latin typeface="Comic Sans MS"/>
                <a:cs typeface="Comic Sans MS"/>
              </a:rPr>
              <a:t>si</a:t>
            </a:r>
            <a:r>
              <a:rPr lang="en-US" sz="1400" dirty="0" smtClean="0">
                <a:latin typeface="Comic Sans MS"/>
                <a:cs typeface="Comic Sans MS"/>
              </a:rPr>
              <a:t>-crystal for one year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Hit rate: 5×10</a:t>
            </a:r>
            <a:r>
              <a:rPr lang="en-US" sz="1400" baseline="30000" dirty="0" smtClean="0">
                <a:latin typeface="Comic Sans MS"/>
                <a:cs typeface="Comic Sans MS"/>
              </a:rPr>
              <a:t>12</a:t>
            </a:r>
            <a:r>
              <a:rPr lang="en-US" sz="1400" dirty="0" smtClean="0">
                <a:latin typeface="Comic Sans MS"/>
                <a:cs typeface="Comic Sans MS"/>
              </a:rPr>
              <a:t> protons over 2.4 </a:t>
            </a:r>
            <a:r>
              <a:rPr lang="en-US" sz="1400" dirty="0" err="1" smtClean="0">
                <a:latin typeface="Comic Sans MS"/>
                <a:cs typeface="Comic Sans MS"/>
              </a:rPr>
              <a:t>s</a:t>
            </a:r>
            <a:r>
              <a:rPr lang="en-US" sz="1400" dirty="0" smtClean="0">
                <a:latin typeface="Comic Sans MS"/>
                <a:cs typeface="Comic Sans MS"/>
              </a:rPr>
              <a:t> every 14.4 </a:t>
            </a:r>
            <a:r>
              <a:rPr lang="en-US" sz="1400" dirty="0" err="1" smtClean="0">
                <a:latin typeface="Comic Sans MS"/>
                <a:cs typeface="Comic Sans MS"/>
              </a:rPr>
              <a:t>s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Total flux: 2.4×10</a:t>
            </a:r>
            <a:r>
              <a:rPr lang="en-US" sz="1400" baseline="30000" dirty="0" smtClean="0">
                <a:latin typeface="Comic Sans MS"/>
                <a:cs typeface="Comic Sans MS"/>
              </a:rPr>
              <a:t>20</a:t>
            </a:r>
            <a:r>
              <a:rPr lang="en-US" sz="1400" dirty="0" smtClean="0">
                <a:latin typeface="Comic Sans MS"/>
                <a:cs typeface="Comic Sans MS"/>
              </a:rPr>
              <a:t> p/cm</a:t>
            </a:r>
            <a:r>
              <a:rPr lang="en-US" sz="1400" baseline="30000" dirty="0" smtClean="0">
                <a:latin typeface="Comic Sans MS"/>
                <a:cs typeface="Comic Sans MS"/>
              </a:rPr>
              <a:t>2</a:t>
            </a:r>
            <a:r>
              <a:rPr lang="en-US" sz="1400" dirty="0" smtClean="0">
                <a:latin typeface="Comic Sans MS"/>
                <a:cs typeface="Comic Sans MS"/>
              </a:rPr>
              <a:t> over an area of 0.8 </a:t>
            </a:r>
            <a:r>
              <a:rPr lang="en-US" sz="1400" dirty="0" err="1" smtClean="0">
                <a:latin typeface="Comic Sans MS"/>
                <a:cs typeface="Comic Sans MS"/>
              </a:rPr>
              <a:t>x</a:t>
            </a:r>
            <a:r>
              <a:rPr lang="en-US" sz="1400" dirty="0" smtClean="0">
                <a:latin typeface="Comic Sans MS"/>
                <a:cs typeface="Comic Sans MS"/>
              </a:rPr>
              <a:t> 0.3 mm</a:t>
            </a:r>
            <a:r>
              <a:rPr lang="en-US" sz="1400" baseline="30000" dirty="0" smtClean="0">
                <a:latin typeface="Comic Sans MS"/>
                <a:cs typeface="Comic Sans MS"/>
              </a:rPr>
              <a:t>2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The channeling efficiency over the irradiate area                                                          was reduced by ~30%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43" y="1293461"/>
            <a:ext cx="1258859" cy="16933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16200000">
            <a:off x="7073143" y="2201963"/>
            <a:ext cx="771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deflected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361246" y="1960097"/>
            <a:ext cx="168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irradiation</a:t>
            </a:r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185" y="3894667"/>
            <a:ext cx="3738260" cy="296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44682" y="5122333"/>
            <a:ext cx="56735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0000"/>
                </a:solidFill>
                <a:latin typeface="Comic Sans MS"/>
                <a:cs typeface="Comic Sans MS"/>
              </a:rPr>
              <a:t>LHC 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loss density 0.5×10</a:t>
            </a:r>
            <a:r>
              <a:rPr lang="en-US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20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p/cm</a:t>
            </a:r>
            <a:r>
              <a:rPr lang="en-US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2 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per year</a:t>
            </a:r>
            <a:endParaRPr lang="en-US" b="1" dirty="0" smtClean="0">
              <a:solidFill>
                <a:srgbClr val="EF0000"/>
              </a:solidFill>
              <a:latin typeface="Comic Sans MS"/>
              <a:cs typeface="Comic Sans MS"/>
            </a:endParaRP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3×10</a:t>
            </a:r>
            <a:r>
              <a:rPr lang="en-US" sz="1400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14</a:t>
            </a: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 stored protons per fill and per ring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E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EF0000"/>
                </a:solidFill>
                <a:latin typeface="Lucida Grande"/>
                <a:ea typeface="Lucida Grande"/>
                <a:cs typeface="Lucida Grande"/>
              </a:rPr>
              <a:t>(assume 200 fills per year and ⅓</a:t>
            </a:r>
            <a:r>
              <a:rPr lang="en-US" sz="1200" dirty="0" smtClean="0">
                <a:solidFill>
                  <a:srgbClr val="EF0000"/>
                </a:solidFill>
                <a:latin typeface="Comic Sans MS"/>
                <a:cs typeface="Comic Sans MS"/>
              </a:rPr>
              <a:t> of the current lost in 4 collimators)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0.25×10</a:t>
            </a:r>
            <a:r>
              <a:rPr lang="en-US" sz="1400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14</a:t>
            </a: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 protons lost per crystal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Area of the irradiated crystal 1mm×10</a:t>
            </a:r>
            <a:r>
              <a:rPr lang="en-US" sz="1400" dirty="0" smtClean="0">
                <a:solidFill>
                  <a:srgbClr val="EF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400" dirty="0" smtClean="0">
                <a:solidFill>
                  <a:srgbClr val="EF0000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4657" y="4976838"/>
            <a:ext cx="172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2.4 10</a:t>
            </a:r>
            <a:r>
              <a:rPr lang="en-US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20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p/cm</a:t>
            </a:r>
            <a:r>
              <a:rPr lang="en-US" baseline="30000" dirty="0" smtClean="0">
                <a:solidFill>
                  <a:srgbClr val="EF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rgbClr val="E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Summary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82" y="1050662"/>
            <a:ext cx="807014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The SPS tests on crystal assisted collimation at have shown that</a:t>
            </a:r>
          </a:p>
          <a:p>
            <a:pPr marL="271463" indent="-271463">
              <a:spcBef>
                <a:spcPts val="18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The procedure for crystal channeling is robust, fast and well reproducible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crystal and the absorber are positioned at the beam peripheral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absorber is retracted by 2÷3</a:t>
            </a:r>
            <a:r>
              <a:rPr lang="en-US" sz="1400" dirty="0" smtClean="0">
                <a:latin typeface="Lucida Grande"/>
                <a:ea typeface="Lucida Grande"/>
                <a:cs typeface="Lucida Grande"/>
              </a:rPr>
              <a:t>σ to allow multi-turn extraction of the halo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The crystal is very precisely oriented in channeling mode using BLM signals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8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In channeling states the benefits are threefold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Most of the halo population is promptly deflected towards the absorber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rate of the nuclear interaction at the crystal is strongly reduced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population of the self-generated off-momentum halo decreases </a:t>
            </a:r>
          </a:p>
          <a:p>
            <a:pPr marL="271463" indent="-271463">
              <a:spcBef>
                <a:spcPts val="18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latin typeface="Comic Sans MS"/>
                <a:cs typeface="Comic Sans MS"/>
              </a:rPr>
              <a:t>The crystal technology is fully mature to meet requirements of larger </a:t>
            </a:r>
            <a:r>
              <a:rPr lang="en-US" dirty="0" err="1" smtClean="0">
                <a:latin typeface="Comic Sans MS"/>
                <a:cs typeface="Comic Sans MS"/>
              </a:rPr>
              <a:t>hadron</a:t>
            </a:r>
            <a:r>
              <a:rPr lang="en-US" dirty="0" smtClean="0">
                <a:latin typeface="Comic Sans MS"/>
                <a:cs typeface="Comic Sans MS"/>
              </a:rPr>
              <a:t> colliders such as the LHC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9433" y="5702812"/>
            <a:ext cx="376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UA9 is being extended in LHC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854" y="2431355"/>
            <a:ext cx="3394646" cy="2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789" y="782635"/>
            <a:ext cx="8451211" cy="171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3975100" y="872067"/>
            <a:ext cx="2747963" cy="254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rgbClr val="80008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The RD22 Collaboration, CERN DRDC 94-11</a:t>
            </a:r>
          </a:p>
        </p:txBody>
      </p:sp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499" y="2259012"/>
            <a:ext cx="530253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Text Box 6"/>
          <p:cNvSpPr txBox="1">
            <a:spLocks noChangeArrowheads="1"/>
          </p:cNvSpPr>
          <p:nvPr/>
        </p:nvSpPr>
        <p:spPr bwMode="auto">
          <a:xfrm>
            <a:off x="304800" y="5359400"/>
            <a:ext cx="8610600" cy="1408113"/>
          </a:xfrm>
          <a:prstGeom prst="rect">
            <a:avLst/>
          </a:prstGeom>
          <a:noFill/>
          <a:ln w="9525">
            <a:solidFill>
              <a:srgbClr val="FF181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292100" indent="-2921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Large </a:t>
            </a:r>
            <a:r>
              <a:rPr lang="en-GB" dirty="0" err="1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channeling</a:t>
            </a: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efficiency measured for the first time</a:t>
            </a:r>
          </a:p>
          <a:p>
            <a:pPr marL="292100" indent="-2921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Consistent with simulation expectation extended to high energy beams</a:t>
            </a:r>
          </a:p>
          <a:p>
            <a:pPr marL="292100" indent="-2921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Experimental proof of multi-turn effect (</a:t>
            </a:r>
            <a:r>
              <a:rPr lang="en-GB" dirty="0" err="1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channeling</a:t>
            </a: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after multi-traversals)</a:t>
            </a:r>
          </a:p>
          <a:p>
            <a:pPr marL="292100" indent="-2921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Definition of a reliable procedure to measure the </a:t>
            </a:r>
            <a:r>
              <a:rPr lang="en-GB" dirty="0" err="1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channeling</a:t>
            </a:r>
            <a:r>
              <a:rPr lang="en-GB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efficiency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RD 22: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extraction of 120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GeV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protons (SPS: 1990-95)</a:t>
            </a:r>
            <a:endParaRPr lang="ru-RU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79" y="2971800"/>
            <a:ext cx="51816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RD 22: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</a:rPr>
              <a:t>varying the proton energy</a:t>
            </a:r>
            <a:endParaRPr lang="ru-RU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04925"/>
            <a:ext cx="4572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76400" y="914400"/>
            <a:ext cx="3100388" cy="254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solidFill>
                  <a:srgbClr val="800080"/>
                </a:solidFill>
                <a:latin typeface="Comic Sans MS" pitchFamily="-109" charset="0"/>
              </a:rPr>
              <a:t>G. </a:t>
            </a:r>
            <a:r>
              <a:rPr lang="en-GB" sz="1000" dirty="0" err="1">
                <a:solidFill>
                  <a:srgbClr val="800080"/>
                </a:solidFill>
                <a:latin typeface="Comic Sans MS" pitchFamily="-109" charset="0"/>
              </a:rPr>
              <a:t>Arduini</a:t>
            </a:r>
            <a:r>
              <a:rPr lang="en-GB" sz="1000" dirty="0">
                <a:solidFill>
                  <a:srgbClr val="800080"/>
                </a:solidFill>
                <a:latin typeface="Comic Sans MS" pitchFamily="-109" charset="0"/>
              </a:rPr>
              <a:t> et al., CERN SL 97-031 and SL 97-055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57800" y="4795838"/>
          <a:ext cx="3048000" cy="609600"/>
        </p:xfrm>
        <a:graphic>
          <a:graphicData uri="http://schemas.openxmlformats.org/presentationml/2006/ole">
            <p:oleObj spid="_x0000_s81922" name="Equation" r:id="rId5" imgW="2490216" imgH="481584" progId="Equation.3">
              <p:embed/>
            </p:oleObj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81600" y="3679826"/>
            <a:ext cx="35369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GB" sz="1800" dirty="0">
                <a:solidFill>
                  <a:srgbClr val="FF1814"/>
                </a:solidFill>
                <a:latin typeface="Comic Sans MS" pitchFamily="-109" charset="0"/>
              </a:rPr>
              <a:t>Scattering angle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400" dirty="0">
                <a:latin typeface="Comic Sans MS" pitchFamily="-109" charset="0"/>
              </a:rPr>
              <a:t>Gaussian distribution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400" i="1" dirty="0">
                <a:latin typeface="Comic Sans MS" pitchFamily="-109" charset="0"/>
              </a:rPr>
              <a:t>&lt;</a:t>
            </a:r>
            <a:r>
              <a:rPr lang="en-GB" sz="1400" i="1" dirty="0" err="1">
                <a:latin typeface="Comic Sans MS" pitchFamily="-109" charset="0"/>
                <a:sym typeface="Symbol" pitchFamily="-109" charset="2"/>
              </a:rPr>
              <a:t></a:t>
            </a:r>
            <a:r>
              <a:rPr lang="en-GB" sz="1400" i="1" dirty="0">
                <a:latin typeface="Comic Sans MS" pitchFamily="-109" charset="0"/>
              </a:rPr>
              <a:t>&gt;</a:t>
            </a:r>
            <a:r>
              <a:rPr lang="en-GB" sz="1400" dirty="0">
                <a:latin typeface="Comic Sans MS" pitchFamily="-109" charset="0"/>
              </a:rPr>
              <a:t> = 0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400" i="1" dirty="0" err="1">
                <a:latin typeface="Comic Sans MS" pitchFamily="-109" charset="0"/>
              </a:rPr>
              <a:t>L</a:t>
            </a:r>
            <a:r>
              <a:rPr lang="en-GB" sz="1400" i="1" baseline="-25000" dirty="0" err="1">
                <a:latin typeface="Comic Sans MS" pitchFamily="-109" charset="0"/>
              </a:rPr>
              <a:t>eff</a:t>
            </a:r>
            <a:r>
              <a:rPr lang="en-GB" sz="1400" dirty="0">
                <a:latin typeface="Comic Sans MS" pitchFamily="-109" charset="0"/>
              </a:rPr>
              <a:t> is the effective scattering length</a:t>
            </a:r>
            <a:endParaRPr lang="en-GB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81600" y="914400"/>
            <a:ext cx="3733800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28600" indent="-228600">
              <a:tabLst>
                <a:tab pos="2057400" algn="l"/>
              </a:tabLst>
            </a:pPr>
            <a:r>
              <a:rPr lang="en-GB" sz="1800" dirty="0" err="1">
                <a:solidFill>
                  <a:srgbClr val="FF1814"/>
                </a:solidFill>
                <a:latin typeface="Comic Sans MS" pitchFamily="-109" charset="0"/>
              </a:rPr>
              <a:t>Dechanneling</a:t>
            </a:r>
            <a:r>
              <a:rPr lang="en-GB" sz="1800" dirty="0">
                <a:solidFill>
                  <a:srgbClr val="FF1814"/>
                </a:solidFill>
                <a:latin typeface="Comic Sans MS" pitchFamily="-109" charset="0"/>
              </a:rPr>
              <a:t> </a:t>
            </a:r>
            <a:r>
              <a:rPr lang="en-GB" sz="1800" dirty="0" err="1">
                <a:solidFill>
                  <a:srgbClr val="FF1814"/>
                </a:solidFill>
                <a:latin typeface="Comic Sans MS" pitchFamily="-109" charset="0"/>
              </a:rPr>
              <a:t>vs</a:t>
            </a:r>
            <a:r>
              <a:rPr lang="en-GB" sz="1800" dirty="0">
                <a:solidFill>
                  <a:srgbClr val="FF1814"/>
                </a:solidFill>
                <a:latin typeface="Comic Sans MS" pitchFamily="-109" charset="0"/>
              </a:rPr>
              <a:t> beam energy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  <a:tabLst>
                <a:tab pos="2057400" algn="l"/>
              </a:tabLst>
            </a:pPr>
            <a:r>
              <a:rPr lang="en-GB" sz="1400" dirty="0">
                <a:latin typeface="Comic Sans MS" pitchFamily="-109" charset="0"/>
              </a:rPr>
              <a:t>Critical angle </a:t>
            </a:r>
            <a:r>
              <a:rPr lang="en-GB" sz="1400" i="1" dirty="0" err="1">
                <a:latin typeface="Comic Sans MS" pitchFamily="-109" charset="0"/>
                <a:sym typeface="Symbol" pitchFamily="-109" charset="2"/>
              </a:rPr>
              <a:t></a:t>
            </a:r>
            <a:r>
              <a:rPr lang="en-GB" sz="1400" i="1" baseline="-25000" dirty="0" err="1">
                <a:latin typeface="Comic Sans MS" pitchFamily="-109" charset="0"/>
                <a:sym typeface="Symbol" pitchFamily="-109" charset="2"/>
              </a:rPr>
              <a:t>c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 </a:t>
            </a:r>
            <a:r>
              <a:rPr lang="en-GB" sz="1400" i="1" dirty="0" err="1">
                <a:latin typeface="Comic Sans MS" pitchFamily="-109" charset="0"/>
                <a:sym typeface="Symbol" pitchFamily="-109" charset="2"/>
              </a:rPr>
              <a:t>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 p</a:t>
            </a:r>
            <a:r>
              <a:rPr lang="en-GB" sz="1400" i="1" baseline="30000" dirty="0">
                <a:latin typeface="Comic Sans MS" pitchFamily="-109" charset="0"/>
                <a:sym typeface="Symbol" pitchFamily="-109" charset="2"/>
              </a:rPr>
              <a:t>-1/2</a:t>
            </a:r>
            <a:endParaRPr lang="en-GB" sz="1400" dirty="0">
              <a:latin typeface="Comic Sans MS" pitchFamily="-109" charset="0"/>
            </a:endParaRP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  <a:tabLst>
                <a:tab pos="2057400" algn="l"/>
              </a:tabLst>
            </a:pPr>
            <a:r>
              <a:rPr lang="en-GB" sz="1400" dirty="0" err="1">
                <a:latin typeface="Comic Sans MS" pitchFamily="-109" charset="0"/>
              </a:rPr>
              <a:t>Dechanneling</a:t>
            </a:r>
            <a:r>
              <a:rPr lang="en-GB" sz="1400" dirty="0">
                <a:latin typeface="Comic Sans MS" pitchFamily="-109" charset="0"/>
              </a:rPr>
              <a:t> is induced by hits on </a:t>
            </a:r>
            <a:r>
              <a:rPr lang="en-GB" sz="1400" dirty="0" err="1">
                <a:latin typeface="Comic Sans MS" pitchFamily="-109" charset="0"/>
              </a:rPr>
              <a:t>e</a:t>
            </a:r>
            <a:r>
              <a:rPr lang="en-GB" sz="1400" baseline="30000" dirty="0">
                <a:latin typeface="Comic Sans MS" pitchFamily="-109" charset="0"/>
              </a:rPr>
              <a:t>-</a:t>
            </a:r>
            <a:r>
              <a:rPr lang="en-GB" sz="1400" dirty="0">
                <a:latin typeface="Comic Sans MS" pitchFamily="-109" charset="0"/>
              </a:rPr>
              <a:t>  by bending of the atomic planes 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None/>
              <a:tabLst>
                <a:tab pos="2057400" algn="l"/>
              </a:tabLst>
            </a:pPr>
            <a:r>
              <a:rPr lang="en-GB" sz="1400" dirty="0">
                <a:latin typeface="Comic Sans MS" pitchFamily="-109" charset="0"/>
              </a:rPr>
              <a:t>	</a:t>
            </a:r>
            <a:r>
              <a:rPr lang="en-GB" sz="1400" dirty="0" err="1">
                <a:latin typeface="Comic Sans MS" pitchFamily="-109" charset="0"/>
              </a:rPr>
              <a:t>e</a:t>
            </a:r>
            <a:r>
              <a:rPr lang="en-GB" sz="1400" dirty="0">
                <a:latin typeface="Comic Sans MS" pitchFamily="-109" charset="0"/>
              </a:rPr>
              <a:t>- hit </a:t>
            </a:r>
            <a:r>
              <a:rPr lang="en-GB" sz="1400" dirty="0" err="1">
                <a:latin typeface="Comic Sans MS" pitchFamily="-109" charset="0"/>
              </a:rPr>
              <a:t>dech</a:t>
            </a:r>
            <a:r>
              <a:rPr lang="en-GB" sz="1400" dirty="0">
                <a:latin typeface="Comic Sans MS" pitchFamily="-109" charset="0"/>
              </a:rPr>
              <a:t>.</a:t>
            </a:r>
            <a:r>
              <a:rPr lang="en-GB" sz="1400" dirty="0" smtClean="0">
                <a:latin typeface="Comic Sans MS" pitchFamily="-109" charset="0"/>
              </a:rPr>
              <a:t> </a:t>
            </a:r>
            <a:r>
              <a:rPr lang="en-US" sz="1400" dirty="0" smtClean="0">
                <a:latin typeface="Comic Sans MS" pitchFamily="-109" charset="0"/>
              </a:rPr>
              <a:t>L</a:t>
            </a:r>
            <a:r>
              <a:rPr lang="en-GB" sz="1400" dirty="0" err="1" smtClean="0">
                <a:latin typeface="Comic Sans MS" pitchFamily="-109" charset="0"/>
              </a:rPr>
              <a:t>ength</a:t>
            </a:r>
            <a:r>
              <a:rPr lang="en-GB" sz="1400" dirty="0" smtClean="0">
                <a:latin typeface="Comic Sans MS" pitchFamily="-109" charset="0"/>
              </a:rPr>
              <a:t>      -</a:t>
            </a:r>
            <a:r>
              <a:rPr lang="en-GB" sz="1400" dirty="0">
                <a:latin typeface="Comic Sans MS" pitchFamily="-109" charset="0"/>
              </a:rPr>
              <a:t>-&gt;  </a:t>
            </a:r>
            <a:r>
              <a:rPr lang="en-GB" sz="1400" i="1" dirty="0">
                <a:latin typeface="Comic Sans MS" pitchFamily="-109" charset="0"/>
              </a:rPr>
              <a:t>L</a:t>
            </a:r>
            <a:r>
              <a:rPr lang="en-GB" sz="1400" i="1" baseline="-25000" dirty="0">
                <a:latin typeface="Comic Sans MS" pitchFamily="-109" charset="0"/>
              </a:rPr>
              <a:t>D</a:t>
            </a:r>
            <a:r>
              <a:rPr lang="en-GB" sz="1400" i="1" dirty="0">
                <a:latin typeface="Comic Sans MS" pitchFamily="-109" charset="0"/>
              </a:rPr>
              <a:t> </a:t>
            </a:r>
            <a:r>
              <a:rPr lang="en-GB" sz="1400" i="1" dirty="0" err="1">
                <a:latin typeface="Comic Sans MS" pitchFamily="-109" charset="0"/>
                <a:sym typeface="Symbol" pitchFamily="-109" charset="2"/>
              </a:rPr>
              <a:t>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 </a:t>
            </a:r>
            <a:r>
              <a:rPr lang="en-GB" sz="1400" i="1" dirty="0" err="1">
                <a:latin typeface="Comic Sans MS" pitchFamily="-109" charset="0"/>
                <a:sym typeface="Symbol" pitchFamily="-109" charset="2"/>
              </a:rPr>
              <a:t>p</a:t>
            </a:r>
            <a:endParaRPr lang="en-GB" sz="1400" i="1" dirty="0">
              <a:latin typeface="Comic Sans MS" pitchFamily="-109" charset="0"/>
              <a:sym typeface="Symbol" pitchFamily="-109" charset="2"/>
            </a:endParaRPr>
          </a:p>
          <a:p>
            <a:pPr marL="228600" indent="-228600">
              <a:buClr>
                <a:schemeClr val="accent2"/>
              </a:buClr>
              <a:buFont typeface="Wingdings" pitchFamily="-109" charset="2"/>
              <a:buNone/>
              <a:tabLst>
                <a:tab pos="2057400" algn="l"/>
              </a:tabLst>
            </a:pPr>
            <a:r>
              <a:rPr lang="en-GB" sz="1400" dirty="0">
                <a:latin typeface="Comic Sans MS" pitchFamily="-109" charset="0"/>
                <a:sym typeface="Symbol" pitchFamily="-109" charset="2"/>
              </a:rPr>
              <a:t>	bending </a:t>
            </a:r>
            <a:r>
              <a:rPr lang="en-GB" sz="1400" dirty="0" err="1">
                <a:latin typeface="Comic Sans MS" pitchFamily="-109" charset="0"/>
                <a:sym typeface="Symbol" pitchFamily="-109" charset="2"/>
              </a:rPr>
              <a:t>dech</a:t>
            </a:r>
            <a:r>
              <a:rPr lang="en-GB" sz="1400" dirty="0">
                <a:latin typeface="Comic Sans MS" pitchFamily="-109" charset="0"/>
                <a:sym typeface="Symbol" pitchFamily="-109" charset="2"/>
              </a:rPr>
              <a:t>.</a:t>
            </a:r>
            <a:r>
              <a:rPr lang="en-GB" sz="1400" dirty="0" smtClean="0">
                <a:latin typeface="Comic Sans MS" pitchFamily="-109" charset="0"/>
                <a:sym typeface="Symbol" pitchFamily="-109" charset="2"/>
              </a:rPr>
              <a:t> </a:t>
            </a:r>
            <a:r>
              <a:rPr lang="en-US" sz="1400" dirty="0" smtClean="0">
                <a:latin typeface="Comic Sans MS" pitchFamily="-109" charset="0"/>
                <a:sym typeface="Symbol" pitchFamily="-109" charset="2"/>
              </a:rPr>
              <a:t>L</a:t>
            </a:r>
            <a:r>
              <a:rPr lang="en-GB" sz="1400" dirty="0" err="1" smtClean="0">
                <a:latin typeface="Comic Sans MS" pitchFamily="-109" charset="0"/>
                <a:sym typeface="Symbol" pitchFamily="-109" charset="2"/>
              </a:rPr>
              <a:t>ength</a:t>
            </a:r>
            <a:r>
              <a:rPr lang="en-GB" sz="1400" dirty="0" smtClean="0">
                <a:latin typeface="Comic Sans MS" pitchFamily="-109" charset="0"/>
                <a:sym typeface="Symbol" pitchFamily="-109" charset="2"/>
              </a:rPr>
              <a:t>   -</a:t>
            </a:r>
            <a:r>
              <a:rPr lang="en-GB" sz="1400" dirty="0">
                <a:latin typeface="Comic Sans MS" pitchFamily="-109" charset="0"/>
                <a:sym typeface="Symbol" pitchFamily="-109" charset="2"/>
              </a:rPr>
              <a:t>-&gt;  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L</a:t>
            </a:r>
            <a:r>
              <a:rPr lang="en-GB" sz="1400" i="1" baseline="-25000" dirty="0">
                <a:latin typeface="Comic Sans MS" pitchFamily="-109" charset="0"/>
                <a:sym typeface="Symbol" pitchFamily="-109" charset="2"/>
              </a:rPr>
              <a:t>B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 = L</a:t>
            </a:r>
            <a:r>
              <a:rPr lang="en-GB" sz="1400" i="1" baseline="-25000" dirty="0">
                <a:latin typeface="Comic Sans MS" pitchFamily="-109" charset="0"/>
                <a:sym typeface="Symbol" pitchFamily="-109" charset="2"/>
              </a:rPr>
              <a:t>D</a:t>
            </a:r>
            <a:r>
              <a:rPr lang="en-GB" sz="1400" i="1" dirty="0">
                <a:latin typeface="Comic Sans MS" pitchFamily="-109" charset="0"/>
                <a:sym typeface="Symbol" pitchFamily="-109" charset="2"/>
              </a:rPr>
              <a:t> (1-F)</a:t>
            </a:r>
            <a:r>
              <a:rPr lang="en-GB" sz="1400" i="1" baseline="30000" dirty="0">
                <a:latin typeface="Comic Sans MS" pitchFamily="-109" charset="0"/>
                <a:sym typeface="Symbol" pitchFamily="-109" charset="2"/>
              </a:rPr>
              <a:t>2 </a:t>
            </a:r>
          </a:p>
          <a:p>
            <a:pPr marL="228600" indent="-228600">
              <a:buClr>
                <a:schemeClr val="accent2"/>
              </a:buClr>
              <a:buFont typeface="Wingdings" pitchFamily="-109" charset="2"/>
              <a:buChar char="t"/>
              <a:tabLst>
                <a:tab pos="2057400" algn="l"/>
              </a:tabLst>
            </a:pPr>
            <a:endParaRPr lang="en-GB" sz="1400" i="1" dirty="0">
              <a:latin typeface="Comic Sans MS" pitchFamily="-109" charset="0"/>
              <a:sym typeface="Symbol" pitchFamily="-109" charset="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17579" y="2757488"/>
            <a:ext cx="252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GB" sz="1800" dirty="0" err="1">
                <a:solidFill>
                  <a:srgbClr val="FF1814"/>
                </a:solidFill>
                <a:latin typeface="Comic Sans MS" pitchFamily="-109" charset="0"/>
              </a:rPr>
              <a:t>Channeling</a:t>
            </a:r>
            <a:r>
              <a:rPr lang="en-GB" sz="1800" dirty="0">
                <a:solidFill>
                  <a:srgbClr val="FF1814"/>
                </a:solidFill>
                <a:latin typeface="Comic Sans MS" pitchFamily="-109" charset="0"/>
              </a:rPr>
              <a:t> probability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69979" y="3040063"/>
          <a:ext cx="2133600" cy="457200"/>
        </p:xfrm>
        <a:graphic>
          <a:graphicData uri="http://schemas.openxmlformats.org/presentationml/2006/ole">
            <p:oleObj spid="_x0000_s81923" name="Equation" r:id="rId6" imgW="1371600" imgH="304800" progId="Equation.3">
              <p:embed/>
            </p:oleObj>
          </a:graphicData>
        </a:graphic>
      </p:graphicFrame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00567" y="5803900"/>
            <a:ext cx="8763000" cy="958850"/>
          </a:xfrm>
          <a:prstGeom prst="rect">
            <a:avLst/>
          </a:prstGeom>
          <a:noFill/>
          <a:ln w="9525">
            <a:solidFill>
              <a:srgbClr val="E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Multiple scattering and dechanneling determine the dependence of efficiency on energy</a:t>
            </a:r>
          </a:p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For a given beam energy and crystal bending angle there is an optimal crystal length </a:t>
            </a:r>
          </a:p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Extrapolations of crystal efficiency to the LHC beam energy can be considered reliable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181600" y="5346701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GB" sz="1400" i="1">
                <a:latin typeface="Comic Sans MS" pitchFamily="-109" charset="0"/>
              </a:rPr>
              <a:t>X</a:t>
            </a:r>
            <a:r>
              <a:rPr lang="en-GB" sz="1400" i="1" baseline="-25000">
                <a:latin typeface="Comic Sans MS" pitchFamily="-109" charset="0"/>
              </a:rPr>
              <a:t>0</a:t>
            </a:r>
            <a:r>
              <a:rPr lang="en-GB" sz="1400">
                <a:latin typeface="Comic Sans MS" pitchFamily="-109" charset="0"/>
              </a:rPr>
              <a:t> = rad. length (= 9.7 cm for Si at 120 GeV)</a:t>
            </a:r>
            <a:endParaRPr lang="en-GB">
              <a:latin typeface="Comic Sans MS" pitchFamily="-109" charset="0"/>
            </a:endParaRPr>
          </a:p>
        </p:txBody>
      </p:sp>
      <p:graphicFrame>
        <p:nvGraphicFramePr>
          <p:cNvPr id="23" name="Object 25"/>
          <p:cNvGraphicFramePr>
            <a:graphicFrameLocks noChangeAspect="1"/>
          </p:cNvGraphicFramePr>
          <p:nvPr/>
        </p:nvGraphicFramePr>
        <p:xfrm>
          <a:off x="6273800" y="2489200"/>
          <a:ext cx="2235200" cy="177800"/>
        </p:xfrm>
        <a:graphic>
          <a:graphicData uri="http://schemas.openxmlformats.org/presentationml/2006/ole">
            <p:oleObj spid="_x0000_s81924" name="Equation" r:id="rId7" imgW="2235200" imgH="177800" progId="Equation.3">
              <p:embed/>
            </p:oleObj>
          </a:graphicData>
        </a:graphic>
      </p:graphicFrame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7754937" y="2857500"/>
            <a:ext cx="11604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Crystal length:</a:t>
            </a:r>
          </a:p>
          <a:p>
            <a:r>
              <a:rPr lang="en-GB" sz="1200" i="1" dirty="0" err="1"/>
              <a:t>l</a:t>
            </a:r>
            <a:r>
              <a:rPr lang="en-GB" sz="1200" i="1" baseline="-25000" dirty="0" err="1"/>
              <a:t>s</a:t>
            </a:r>
            <a:r>
              <a:rPr lang="en-GB" sz="1200" dirty="0"/>
              <a:t> = straight part</a:t>
            </a:r>
          </a:p>
          <a:p>
            <a:r>
              <a:rPr lang="en-GB" sz="1200" i="1" dirty="0"/>
              <a:t>l</a:t>
            </a:r>
            <a:r>
              <a:rPr lang="en-GB" sz="1200" i="1" baseline="-25000" dirty="0"/>
              <a:t>b</a:t>
            </a:r>
            <a:r>
              <a:rPr lang="en-GB" sz="1200" dirty="0"/>
              <a:t> = bent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RD 22: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</a:rPr>
              <a:t>ion extraction</a:t>
            </a:r>
            <a:endParaRPr lang="ru-RU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16000"/>
            <a:ext cx="5943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78200"/>
            <a:ext cx="5562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3400" y="3073400"/>
            <a:ext cx="3160713" cy="25400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>
                <a:solidFill>
                  <a:srgbClr val="800080"/>
                </a:solidFill>
                <a:latin typeface="Comic Sans MS" pitchFamily="-109" charset="0"/>
              </a:rPr>
              <a:t>G. Arduini et al., CERN SL 97-036  and SL 97-043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209800" y="5526088"/>
            <a:ext cx="5257800" cy="1265237"/>
          </a:xfrm>
          <a:prstGeom prst="rect">
            <a:avLst/>
          </a:prstGeom>
          <a:noFill/>
          <a:ln w="9525">
            <a:solidFill>
              <a:srgbClr val="E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High energy ions are efficiently channeled</a:t>
            </a:r>
          </a:p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Angular scan FWHM smaller than with protons</a:t>
            </a:r>
          </a:p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Electromagnetic break-up cross section large</a:t>
            </a:r>
          </a:p>
          <a:p>
            <a:pPr marL="228600" indent="-228600">
              <a:spcBef>
                <a:spcPct val="25000"/>
              </a:spcBef>
              <a:buFont typeface="Wingdings" pitchFamily="-109" charset="2"/>
              <a:buChar char="t"/>
            </a:pPr>
            <a:r>
              <a:rPr lang="en-GB" sz="1600">
                <a:solidFill>
                  <a:srgbClr val="FF0000"/>
                </a:solidFill>
                <a:latin typeface="Comic Sans MS" pitchFamily="-109" charset="0"/>
              </a:rPr>
              <a:t>Multi-turn effect less effective than with protons</a:t>
            </a:r>
            <a:endParaRPr lang="en-GB" sz="1400">
              <a:solidFill>
                <a:srgbClr val="FF0000"/>
              </a:solidFill>
              <a:latin typeface="Comic Sans MS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22" y="782635"/>
            <a:ext cx="7303021" cy="3734097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689100" y="1206015"/>
            <a:ext cx="448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Extraction scenario from LHC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RD22: what for?</a:t>
            </a:r>
            <a:endParaRPr lang="en-US" sz="360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957" y="4764351"/>
            <a:ext cx="6198822" cy="1904122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203096" y="5060916"/>
            <a:ext cx="2601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Extraction efficiency limited by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the crystal technology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7"/>
          <p:cNvGrpSpPr>
            <a:grpSpLocks/>
          </p:cNvGrpSpPr>
          <p:nvPr/>
        </p:nvGrpSpPr>
        <p:grpSpPr bwMode="auto">
          <a:xfrm>
            <a:off x="105842" y="1295400"/>
            <a:ext cx="3073400" cy="4724400"/>
            <a:chOff x="3504" y="672"/>
            <a:chExt cx="1936" cy="2976"/>
          </a:xfrm>
        </p:grpSpPr>
        <p:pic>
          <p:nvPicPr>
            <p:cNvPr id="104" name="Picture 8" descr="lambertso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4" y="672"/>
              <a:ext cx="1936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 Box 9"/>
            <p:cNvSpPr txBox="1">
              <a:spLocks noChangeArrowheads="1"/>
            </p:cNvSpPr>
            <p:nvPr/>
          </p:nvSpPr>
          <p:spPr bwMode="auto">
            <a:xfrm>
              <a:off x="4080" y="1779"/>
              <a:ext cx="714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en-US" dirty="0"/>
                <a:t>At crystal</a:t>
              </a:r>
            </a:p>
          </p:txBody>
        </p: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3830" y="3335"/>
              <a:ext cx="13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en-US"/>
                <a:t>Lambertson, crystal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E853: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extraction of 900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GeV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protons (FNAL: 1993-98)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2"/>
          <p:cNvGrpSpPr>
            <a:grpSpLocks/>
          </p:cNvGrpSpPr>
          <p:nvPr/>
        </p:nvGrpSpPr>
        <p:grpSpPr bwMode="auto">
          <a:xfrm>
            <a:off x="2950642" y="948531"/>
            <a:ext cx="6053137" cy="3186113"/>
            <a:chOff x="1824" y="878"/>
            <a:chExt cx="3813" cy="2007"/>
          </a:xfrm>
        </p:grpSpPr>
        <p:pic>
          <p:nvPicPr>
            <p:cNvPr id="99" name="Picture 3" descr="c0"/>
            <p:cNvPicPr>
              <a:picLocks noChangeAspect="1" noChangeArrowheads="1"/>
            </p:cNvPicPr>
            <p:nvPr/>
          </p:nvPicPr>
          <p:blipFill>
            <a:blip r:embed="rId3">
              <a:lum bright="-18000" contrast="30000"/>
              <a:grayscl/>
            </a:blip>
            <a:srcRect/>
            <a:stretch>
              <a:fillRect/>
            </a:stretch>
          </p:blipFill>
          <p:spPr bwMode="auto">
            <a:xfrm>
              <a:off x="1872" y="878"/>
              <a:ext cx="3765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4368" y="1039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5"/>
            <p:cNvSpPr>
              <a:spLocks noChangeArrowheads="1"/>
            </p:cNvSpPr>
            <p:nvPr/>
          </p:nvSpPr>
          <p:spPr bwMode="auto">
            <a:xfrm>
              <a:off x="2160" y="2335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6"/>
            <p:cNvSpPr>
              <a:spLocks noChangeArrowheads="1"/>
            </p:cNvSpPr>
            <p:nvPr/>
          </p:nvSpPr>
          <p:spPr bwMode="auto">
            <a:xfrm>
              <a:off x="1824" y="1807"/>
              <a:ext cx="144" cy="14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Text Box 12"/>
          <p:cNvSpPr txBox="1">
            <a:spLocks noChangeArrowheads="1"/>
          </p:cNvSpPr>
          <p:nvPr/>
        </p:nvSpPr>
        <p:spPr bwMode="auto">
          <a:xfrm>
            <a:off x="3136379" y="4333875"/>
            <a:ext cx="5867400" cy="2378075"/>
          </a:xfrm>
          <a:prstGeom prst="rect">
            <a:avLst/>
          </a:prstGeom>
          <a:noFill/>
          <a:ln w="9525">
            <a:solidFill>
              <a:srgbClr val="E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Extracted significant beams from the </a:t>
            </a:r>
            <a:r>
              <a:rPr kumimoji="1" lang="en-US" dirty="0" err="1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Tevatron</a:t>
            </a: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 parasitic, kicked and RF stimulated</a:t>
            </a:r>
          </a:p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First ever luminosity-driven extraction</a:t>
            </a:r>
          </a:p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Highest energy channeling ever</a:t>
            </a:r>
          </a:p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Useful collimation studies</a:t>
            </a:r>
          </a:p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Extensive information on time-dependent behavior</a:t>
            </a:r>
          </a:p>
          <a:p>
            <a:pPr marL="228600" indent="-228600">
              <a:spcBef>
                <a:spcPct val="25000"/>
              </a:spcBef>
              <a:buSzPct val="80000"/>
              <a:buFont typeface="Wingdings" pitchFamily="-109" charset="2"/>
              <a:buChar char="t"/>
            </a:pPr>
            <a:r>
              <a:rPr kumimoji="1" lang="en-US" dirty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Very robust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MY PAPERS\TALK\SLIDES\bir12-b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661987"/>
            <a:ext cx="6019800" cy="3605213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INTAS 00-132: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short crystals (2001)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3265" y="4554538"/>
            <a:ext cx="4419600" cy="2286000"/>
            <a:chOff x="76200" y="4114800"/>
            <a:chExt cx="4419600" cy="2286000"/>
          </a:xfrm>
        </p:grpSpPr>
        <p:pic>
          <p:nvPicPr>
            <p:cNvPr id="18" name="Picture 4" descr="D:\MY PAPERS\TALK\O-schem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4267200"/>
              <a:ext cx="2046288" cy="155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D:\MY PAPERS\TALK\O-CRYS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6950" y="4402138"/>
              <a:ext cx="197643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81000" y="5894388"/>
              <a:ext cx="3500438" cy="41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latin typeface="Comic Sans MS" pitchFamily="-109" charset="0"/>
                </a:rPr>
                <a:t>O-shaped crystals 3÷5 mm long</a:t>
              </a:r>
              <a:endParaRPr lang="en-GB" sz="2000">
                <a:latin typeface="Comic Sans MS" pitchFamily="-109" charset="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6200" y="4114800"/>
              <a:ext cx="4419600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60379" y="4554538"/>
            <a:ext cx="4419600" cy="2286000"/>
            <a:chOff x="4572000" y="4114800"/>
            <a:chExt cx="4419600" cy="2286000"/>
          </a:xfrm>
        </p:grpSpPr>
        <p:pic>
          <p:nvPicPr>
            <p:cNvPr id="22" name="Picture 8" descr="Fig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8200" y="4191000"/>
              <a:ext cx="2209800" cy="15462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9" descr="Image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4130675"/>
              <a:ext cx="2057400" cy="1628775"/>
            </a:xfrm>
            <a:prstGeom prst="rect">
              <a:avLst/>
            </a:prstGeom>
            <a:noFill/>
          </p:spPr>
        </p:pic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572000" y="4114800"/>
              <a:ext cx="4419600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4572000" y="5715000"/>
              <a:ext cx="4419600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GB" sz="1800" dirty="0">
                  <a:latin typeface="Comic Sans MS" pitchFamily="-109" charset="0"/>
                </a:rPr>
                <a:t>Saddle shaped crystals 0.5</a:t>
              </a:r>
              <a:r>
                <a:rPr lang="en-GB" sz="1800" dirty="0">
                  <a:latin typeface="Comic Sans MS" pitchFamily="-109" charset="0"/>
                  <a:sym typeface="Symbol" pitchFamily="-109" charset="2"/>
                </a:rPr>
                <a:t>2 50 mm</a:t>
              </a:r>
              <a:r>
                <a:rPr lang="en-GB" sz="1800" baseline="30000" dirty="0">
                  <a:latin typeface="Comic Sans MS" pitchFamily="-109" charset="0"/>
                  <a:sym typeface="Symbol" pitchFamily="-109" charset="2"/>
                </a:rPr>
                <a:t>3</a:t>
              </a:r>
              <a:r>
                <a:rPr lang="en-GB" sz="1800" dirty="0">
                  <a:latin typeface="Comic Sans MS" pitchFamily="-109" charset="0"/>
                  <a:sym typeface="Symbol" pitchFamily="-109" charset="2"/>
                </a:rPr>
                <a:t>.</a:t>
              </a:r>
              <a:endParaRPr lang="en-GB" sz="1600" dirty="0">
                <a:latin typeface="Comic Sans MS" pitchFamily="-109" charset="0"/>
              </a:endParaRPr>
            </a:p>
            <a:p>
              <a:r>
                <a:rPr lang="en-GB" sz="1200" dirty="0">
                  <a:solidFill>
                    <a:srgbClr val="FF0000"/>
                  </a:solidFill>
                  <a:latin typeface="Comic Sans MS" pitchFamily="-109" charset="0"/>
                </a:rPr>
                <a:t>The saddle shape is induced by anticlastic forces</a:t>
              </a:r>
              <a:endParaRPr lang="en-GB" sz="1600" dirty="0">
                <a:latin typeface="Comic Sans MS" pitchFamily="-109" charset="0"/>
              </a:endParaRPr>
            </a:p>
          </p:txBody>
        </p:sp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590800" y="4124325"/>
            <a:ext cx="45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omic Sans MS" pitchFamily="-109" charset="0"/>
              </a:rPr>
              <a:t>Two examples of bent short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INTAS 00-132: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-109" charset="0"/>
                <a:ea typeface="Comic Sans MS" pitchFamily="-109" charset="0"/>
                <a:cs typeface="Comic Sans MS" pitchFamily="-109" charset="0"/>
              </a:rPr>
              <a:t>short crystals (2001)</a:t>
            </a:r>
            <a:endParaRPr lang="en-GB" sz="2400" dirty="0">
              <a:solidFill>
                <a:srgbClr val="FF0000"/>
              </a:solidFill>
              <a:latin typeface="Comic Sans MS" pitchFamily="-109" charset="0"/>
              <a:ea typeface="Comic Sans MS" pitchFamily="-109" charset="0"/>
              <a:cs typeface="Comic Sans MS" pitchFamily="-10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533400" y="4800600"/>
            <a:ext cx="8077200" cy="1752600"/>
          </a:xfrm>
          <a:prstGeom prst="rect">
            <a:avLst/>
          </a:prstGeom>
          <a:noFill/>
          <a:ln w="19050">
            <a:solidFill>
              <a:srgbClr val="EF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7338" indent="-287338">
              <a:spcBef>
                <a:spcPct val="25000"/>
              </a:spcBef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600" dirty="0" smtClean="0">
                <a:solidFill>
                  <a:srgbClr val="FF0000"/>
                </a:solidFill>
                <a:latin typeface="Comic Sans MS" pitchFamily="-109" charset="0"/>
              </a:rPr>
              <a:t>Efficiency 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</a:rPr>
              <a:t>predicted in a perfect strip crystal with 0.9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</a:rPr>
              <a:t>mrad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</a:rPr>
              <a:t> bending (”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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 “)</a:t>
            </a:r>
            <a:endParaRPr lang="en-GB" sz="1600" dirty="0">
              <a:solidFill>
                <a:srgbClr val="FF0000"/>
              </a:solidFill>
              <a:latin typeface="Comic Sans MS" pitchFamily="-109" charset="0"/>
            </a:endParaRPr>
          </a:p>
          <a:p>
            <a:pPr marL="287338" indent="-287338">
              <a:spcBef>
                <a:spcPct val="25000"/>
              </a:spcBef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600" dirty="0">
                <a:solidFill>
                  <a:srgbClr val="FF0000"/>
                </a:solidFill>
                <a:latin typeface="Comic Sans MS" pitchFamily="-109" charset="0"/>
              </a:rPr>
              <a:t>Efficiency measured using 70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</a:rPr>
              <a:t>GeV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</a:rPr>
              <a:t> protons in IHEP U-70 (”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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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</a:t>
            </a:r>
            <a:r>
              <a:rPr lang="en-GB" sz="1600" dirty="0">
                <a:solidFill>
                  <a:srgbClr val="FF0000"/>
                </a:solidFill>
                <a:latin typeface="Comic Sans MS" pitchFamily="-109" charset="0"/>
                <a:sym typeface="Wingdings" pitchFamily="-109" charset="2"/>
              </a:rPr>
              <a:t> “)</a:t>
            </a:r>
            <a:endParaRPr lang="en-GB" sz="1600" dirty="0">
              <a:solidFill>
                <a:srgbClr val="FF0000"/>
              </a:solidFill>
              <a:latin typeface="Comic Sans MS" pitchFamily="-109" charset="0"/>
            </a:endParaRPr>
          </a:p>
          <a:p>
            <a:pPr marL="287338" indent="-287338">
              <a:spcBef>
                <a:spcPct val="25000"/>
              </a:spcBef>
              <a:buClr>
                <a:schemeClr val="accent2"/>
              </a:buClr>
              <a:buFont typeface="Wingdings" pitchFamily="-109" charset="2"/>
              <a:buChar char="t"/>
            </a:pPr>
            <a:r>
              <a:rPr lang="en-GB" sz="1600" dirty="0">
                <a:solidFill>
                  <a:srgbClr val="FF0000"/>
                </a:solidFill>
                <a:latin typeface="Comic Sans MS" pitchFamily="-109" charset="0"/>
              </a:rPr>
              <a:t>Crystal bending angle varied from 0.8 to 1.7 </a:t>
            </a:r>
            <a:r>
              <a:rPr lang="en-GB" sz="1600" dirty="0" err="1">
                <a:solidFill>
                  <a:srgbClr val="FF0000"/>
                </a:solidFill>
                <a:latin typeface="Comic Sans MS" pitchFamily="-109" charset="0"/>
              </a:rPr>
              <a:t>mrad</a:t>
            </a:r>
            <a:endParaRPr lang="en-GB" sz="1600" dirty="0">
              <a:solidFill>
                <a:srgbClr val="FF0000"/>
              </a:solidFill>
              <a:latin typeface="Comic Sans MS" pitchFamily="-109" charset="0"/>
            </a:endParaRPr>
          </a:p>
          <a:p>
            <a:pPr marL="287338" indent="-287338">
              <a:spcBef>
                <a:spcPct val="25000"/>
              </a:spcBef>
            </a:pPr>
            <a:r>
              <a:rPr lang="en-GB" sz="1800" dirty="0">
                <a:solidFill>
                  <a:srgbClr val="FF0000"/>
                </a:solidFill>
                <a:latin typeface="Comic Sans MS" pitchFamily="-109" charset="0"/>
              </a:rPr>
              <a:t>Measured efficiency of about 85 % for 2 mm long crystals (largest ever)</a:t>
            </a:r>
          </a:p>
        </p:txBody>
      </p:sp>
      <p:pic>
        <p:nvPicPr>
          <p:cNvPr id="28" name="Picture 3" descr="Effy_Length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50662"/>
            <a:ext cx="6553200" cy="3521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8558</TotalTime>
  <Words>2269</Words>
  <Application>Microsoft Macintosh PowerPoint</Application>
  <PresentationFormat>On-screen Show (4:3)</PresentationFormat>
  <Paragraphs>307</Paragraphs>
  <Slides>24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Equation</vt:lpstr>
      <vt:lpstr>Chart</vt:lpstr>
      <vt:lpstr>Document</vt:lpstr>
      <vt:lpstr>crystal assisted manipulation of high energy particle beam in UA9</vt:lpstr>
      <vt:lpstr>outlook</vt:lpstr>
      <vt:lpstr>RD 22: extraction of 120 GeV protons (SPS: 1990-95)</vt:lpstr>
      <vt:lpstr>RD 22: varying the proton energy</vt:lpstr>
      <vt:lpstr>RD 22: ion extraction</vt:lpstr>
      <vt:lpstr>RD22: what for?</vt:lpstr>
      <vt:lpstr>E853: extraction of 900 GeV protons (FNAL: 1993-98)</vt:lpstr>
      <vt:lpstr>INTAS 00-132: short crystals (2001)</vt:lpstr>
      <vt:lpstr>INTAS 00-132: short crystals (2001)</vt:lpstr>
      <vt:lpstr>INTAS 03-51-6155: extraction efficiency (2003)</vt:lpstr>
      <vt:lpstr>RHIC crystal collimation (2001/05)</vt:lpstr>
      <vt:lpstr>FNAL crystal collimation (2005-2011)</vt:lpstr>
      <vt:lpstr>Multi stage collimation as in LHC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collimation with bent crystals:   proposal for an experiment at LHC </dc:title>
  <dc:creator>valentina previtali</dc:creator>
  <cp:lastModifiedBy>Walter Scandale</cp:lastModifiedBy>
  <cp:revision>142</cp:revision>
  <cp:lastPrinted>2011-06-14T13:17:23Z</cp:lastPrinted>
  <dcterms:created xsi:type="dcterms:W3CDTF">2011-10-16T15:53:52Z</dcterms:created>
  <dcterms:modified xsi:type="dcterms:W3CDTF">2011-10-16T15:57:08Z</dcterms:modified>
</cp:coreProperties>
</file>