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0" r:id="rId3"/>
    <p:sldId id="258" r:id="rId4"/>
    <p:sldId id="273" r:id="rId5"/>
    <p:sldId id="259" r:id="rId6"/>
    <p:sldId id="257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69" r:id="rId19"/>
    <p:sldId id="274" r:id="rId20"/>
    <p:sldId id="276" r:id="rId21"/>
    <p:sldId id="275" r:id="rId22"/>
    <p:sldId id="277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6600"/>
    <a:srgbClr val="FFFF66"/>
    <a:srgbClr val="CC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83762" autoAdjust="0"/>
  </p:normalViewPr>
  <p:slideViewPr>
    <p:cSldViewPr>
      <p:cViewPr varScale="1">
        <p:scale>
          <a:sx n="43" d="100"/>
          <a:sy n="43" d="100"/>
        </p:scale>
        <p:origin x="-749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E776D-051D-4CD5-A031-1255FA3CFA4F}" type="datetimeFigureOut">
              <a:rPr lang="fr-FR" smtClean="0"/>
              <a:pPr/>
              <a:t>04/11/2011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9A776-C794-4AE3-A50D-34AA79CA83E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9A776-C794-4AE3-A50D-34AA79CA83EF}" type="slidenum">
              <a:rPr lang="fr-FR" smtClean="0"/>
              <a:pPr/>
              <a:t>3</a:t>
            </a:fld>
            <a:endParaRPr lang="fr-F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9A776-C794-4AE3-A50D-34AA79CA83EF}" type="slidenum">
              <a:rPr lang="fr-FR" smtClean="0"/>
              <a:pPr/>
              <a:t>17</a:t>
            </a:fld>
            <a:endParaRPr lang="fr-FR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9A776-C794-4AE3-A50D-34AA79CA83EF}" type="slidenum">
              <a:rPr lang="fr-FR" smtClean="0"/>
              <a:pPr/>
              <a:t>19</a:t>
            </a:fld>
            <a:endParaRPr lang="fr-F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9A776-C794-4AE3-A50D-34AA79CA83EF}" type="slidenum">
              <a:rPr lang="fr-FR" smtClean="0"/>
              <a:pPr/>
              <a:t>4</a:t>
            </a:fld>
            <a:endParaRPr lang="fr-F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9A776-C794-4AE3-A50D-34AA79CA83EF}" type="slidenum">
              <a:rPr lang="fr-FR" smtClean="0"/>
              <a:pPr/>
              <a:t>6</a:t>
            </a:fld>
            <a:endParaRPr lang="fr-F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9A776-C794-4AE3-A50D-34AA79CA83EF}" type="slidenum">
              <a:rPr lang="fr-FR" smtClean="0"/>
              <a:pPr/>
              <a:t>7</a:t>
            </a:fld>
            <a:endParaRPr lang="fr-F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9A776-C794-4AE3-A50D-34AA79CA83EF}" type="slidenum">
              <a:rPr lang="fr-FR" smtClean="0"/>
              <a:pPr/>
              <a:t>9</a:t>
            </a:fld>
            <a:endParaRPr lang="fr-F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9A776-C794-4AE3-A50D-34AA79CA83EF}" type="slidenum">
              <a:rPr lang="fr-FR" smtClean="0"/>
              <a:pPr/>
              <a:t>13</a:t>
            </a:fld>
            <a:endParaRPr lang="fr-F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9A776-C794-4AE3-A50D-34AA79CA83EF}" type="slidenum">
              <a:rPr lang="fr-FR" smtClean="0"/>
              <a:pPr/>
              <a:t>14</a:t>
            </a:fld>
            <a:endParaRPr lang="fr-F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9A776-C794-4AE3-A50D-34AA79CA83EF}" type="slidenum">
              <a:rPr lang="fr-FR" smtClean="0"/>
              <a:pPr/>
              <a:t>15</a:t>
            </a:fld>
            <a:endParaRPr lang="fr-F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9A776-C794-4AE3-A50D-34AA79CA83EF}" type="slidenum">
              <a:rPr lang="fr-FR" smtClean="0"/>
              <a:pPr/>
              <a:t>16</a:t>
            </a:fld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04/11/2011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04/11/2011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04/11/2011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04/11/2011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04/11/2011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04/11/2011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04/11/2011</a:t>
            </a:fld>
            <a:endParaRPr lang="fr-BE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04/11/2011</a:t>
            </a:fld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04/11/2011</a:t>
            </a:fld>
            <a:endParaRPr lang="fr-BE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04/11/2011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04/11/2011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04/11/2011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124056" y="260648"/>
            <a:ext cx="6832320" cy="138499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fr-FR" sz="6000" dirty="0" smtClean="0">
                <a:solidFill>
                  <a:srgbClr val="0000CC"/>
                </a:solidFill>
                <a:latin typeface="Comic Sans MS" pitchFamily="66" charset="0"/>
              </a:rPr>
              <a:t>sATLAS</a:t>
            </a:r>
          </a:p>
          <a:p>
            <a:r>
              <a:rPr lang="fr-FR" sz="2400" dirty="0" smtClean="0">
                <a:solidFill>
                  <a:srgbClr val="0000CC"/>
                </a:solidFill>
                <a:latin typeface="Comic Sans MS" pitchFamily="66" charset="0"/>
              </a:rPr>
              <a:t>(Séminaire technique sur les upgrades au LHC)</a:t>
            </a:r>
            <a:endParaRPr lang="fr-FR" sz="24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015114" y="1988840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latin typeface="Comic Sans MS" pitchFamily="66" charset="0"/>
              </a:rPr>
              <a:t>François Vazeille</a:t>
            </a:r>
          </a:p>
          <a:p>
            <a:pPr algn="ctr"/>
            <a:r>
              <a:rPr lang="fr-FR" dirty="0" smtClean="0">
                <a:latin typeface="Comic Sans MS" pitchFamily="66" charset="0"/>
              </a:rPr>
              <a:t>LPC/4 novembre 2011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5536" y="3284984"/>
            <a:ext cx="8280920" cy="23083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0000CC"/>
                </a:solidFill>
                <a:latin typeface="Comic Sans MS" pitchFamily="66" charset="0"/>
              </a:rPr>
              <a:t>□  Le contexte local</a:t>
            </a:r>
          </a:p>
          <a:p>
            <a:r>
              <a:rPr lang="fr-FR" sz="2400" dirty="0" smtClean="0">
                <a:solidFill>
                  <a:srgbClr val="0000CC"/>
                </a:solidFill>
                <a:latin typeface="Comic Sans MS" pitchFamily="66" charset="0"/>
              </a:rPr>
              <a:t>□  Rappel sur le sLHC et programme officiel du CERN</a:t>
            </a:r>
          </a:p>
          <a:p>
            <a:r>
              <a:rPr lang="fr-FR" sz="2400" dirty="0" smtClean="0">
                <a:solidFill>
                  <a:srgbClr val="0000CC"/>
                </a:solidFill>
                <a:latin typeface="Comic Sans MS" pitchFamily="66" charset="0"/>
              </a:rPr>
              <a:t>□  Les échéances sATLAS </a:t>
            </a:r>
          </a:p>
          <a:p>
            <a:r>
              <a:rPr lang="fr-FR" sz="2400" dirty="0" smtClean="0">
                <a:solidFill>
                  <a:srgbClr val="0000CC"/>
                </a:solidFill>
                <a:latin typeface="Comic Sans MS" pitchFamily="66" charset="0"/>
              </a:rPr>
              <a:t>□  Justifications de l’upgrade du Tilecal et choix retenu</a:t>
            </a:r>
          </a:p>
          <a:p>
            <a:r>
              <a:rPr lang="fr-FR" sz="2400" dirty="0" smtClean="0">
                <a:solidFill>
                  <a:srgbClr val="0000CC"/>
                </a:solidFill>
                <a:latin typeface="Comic Sans MS" pitchFamily="66" charset="0"/>
              </a:rPr>
              <a:t>□ Activités de R&amp;D du LPC</a:t>
            </a:r>
          </a:p>
          <a:p>
            <a:r>
              <a:rPr lang="fr-FR" sz="2400" dirty="0" smtClean="0">
                <a:solidFill>
                  <a:srgbClr val="0000CC"/>
                </a:solidFill>
                <a:latin typeface="Comic Sans MS" pitchFamily="66" charset="0"/>
              </a:rPr>
              <a:t>□ Conclusion et suite des travaux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0" y="651605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solidFill>
                  <a:srgbClr val="CC0066"/>
                </a:solidFill>
              </a:rPr>
              <a:t>1</a:t>
            </a:r>
            <a:endParaRPr lang="fr-FR" i="1" dirty="0">
              <a:solidFill>
                <a:srgbClr val="CC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68463" y="116632"/>
            <a:ext cx="5237331" cy="10772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3200" dirty="0">
                <a:solidFill>
                  <a:srgbClr val="0000CC"/>
                </a:solidFill>
                <a:latin typeface="Comic Sans MS" pitchFamily="66" charset="0"/>
              </a:rPr>
              <a:t>Les 5 R&amp;D en cours au </a:t>
            </a:r>
            <a:r>
              <a:rPr lang="fr-FR" sz="3200" dirty="0" smtClean="0">
                <a:solidFill>
                  <a:srgbClr val="0000CC"/>
                </a:solidFill>
                <a:latin typeface="Comic Sans MS" pitchFamily="66" charset="0"/>
              </a:rPr>
              <a:t>LPC</a:t>
            </a:r>
          </a:p>
          <a:p>
            <a:pPr algn="ctr">
              <a:defRPr/>
            </a:pPr>
            <a:r>
              <a:rPr lang="fr-FR" sz="3200" dirty="0" smtClean="0">
                <a:solidFill>
                  <a:srgbClr val="0000CC"/>
                </a:solidFill>
                <a:latin typeface="Comic Sans MS" pitchFamily="66" charset="0"/>
              </a:rPr>
              <a:t>et les échéances</a:t>
            </a:r>
            <a:endParaRPr lang="fr-FR" sz="3200" dirty="0">
              <a:solidFill>
                <a:prstClr val="black"/>
              </a:solidFill>
            </a:endParaRPr>
          </a:p>
        </p:txBody>
      </p:sp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179388" y="1268413"/>
            <a:ext cx="88153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>
                <a:solidFill>
                  <a:prstClr val="black"/>
                </a:solidFill>
                <a:latin typeface="Comic Sans MS" pitchFamily="66" charset="0"/>
              </a:rPr>
              <a:t>- Sur des parties </a:t>
            </a:r>
            <a:r>
              <a:rPr lang="fr-FR" sz="2000" dirty="0">
                <a:solidFill>
                  <a:srgbClr val="0000CC"/>
                </a:solidFill>
                <a:latin typeface="Comic Sans MS" pitchFamily="66" charset="0"/>
              </a:rPr>
              <a:t>déjà conçues et produites par le LPC </a:t>
            </a:r>
            <a:r>
              <a:rPr lang="fr-FR" sz="2000" dirty="0">
                <a:solidFill>
                  <a:prstClr val="black"/>
                </a:solidFill>
                <a:latin typeface="Comic Sans MS" pitchFamily="66" charset="0"/>
              </a:rPr>
              <a:t>pour ATLAS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>
                <a:solidFill>
                  <a:prstClr val="black"/>
                </a:solidFill>
                <a:latin typeface="Comic Sans MS" pitchFamily="66" charset="0"/>
              </a:rPr>
              <a:t>   + </a:t>
            </a:r>
            <a:r>
              <a:rPr lang="fr-FR" sz="2000" dirty="0">
                <a:solidFill>
                  <a:srgbClr val="0000CC"/>
                </a:solidFill>
                <a:latin typeface="Comic Sans MS" pitchFamily="66" charset="0"/>
              </a:rPr>
              <a:t>une nouveauté </a:t>
            </a:r>
            <a:r>
              <a:rPr lang="fr-FR" sz="2000" dirty="0">
                <a:solidFill>
                  <a:prstClr val="black"/>
                </a:solidFill>
                <a:latin typeface="Comic Sans MS" pitchFamily="66" charset="0"/>
              </a:rPr>
              <a:t>impliquant la micro-électronique VFE (Very Front End).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>
                <a:solidFill>
                  <a:prstClr val="black"/>
                </a:solidFill>
                <a:latin typeface="Comic Sans MS" pitchFamily="66" charset="0"/>
              </a:rPr>
              <a:t>- </a:t>
            </a:r>
            <a:r>
              <a:rPr lang="fr-FR" sz="2000" dirty="0">
                <a:solidFill>
                  <a:srgbClr val="0000CC"/>
                </a:solidFill>
                <a:latin typeface="Comic Sans MS" pitchFamily="66" charset="0"/>
              </a:rPr>
              <a:t>Officialisées</a:t>
            </a:r>
            <a:r>
              <a:rPr lang="fr-FR" sz="2000" dirty="0">
                <a:solidFill>
                  <a:prstClr val="black"/>
                </a:solidFill>
                <a:latin typeface="Comic Sans MS" pitchFamily="66" charset="0"/>
              </a:rPr>
              <a:t> par des CSP (</a:t>
            </a:r>
            <a:r>
              <a:rPr lang="fr-FR" sz="2000" dirty="0">
                <a:solidFill>
                  <a:prstClr val="black"/>
                </a:solidFill>
                <a:latin typeface="Comic Sans MS" pitchFamily="66" charset="0"/>
                <a:sym typeface="Symbol" pitchFamily="18" charset="2"/>
              </a:rPr>
              <a:t> 2008) </a:t>
            </a:r>
            <a:r>
              <a:rPr lang="fr-FR" sz="2000" dirty="0">
                <a:solidFill>
                  <a:prstClr val="black"/>
                </a:solidFill>
                <a:latin typeface="Comic Sans MS" pitchFamily="66" charset="0"/>
              </a:rPr>
              <a:t>au LPC et la collaboration Tilecal.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323528" y="3429000"/>
          <a:ext cx="8568950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3790"/>
                <a:gridCol w="1713790"/>
                <a:gridCol w="1713790"/>
                <a:gridCol w="1713790"/>
                <a:gridCol w="171379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latin typeface="Comic Sans MS" pitchFamily="66" charset="0"/>
                        </a:rPr>
                        <a:t>R&amp;D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latin typeface="Comic Sans MS" pitchFamily="66" charset="0"/>
                        </a:rPr>
                        <a:t>Physique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latin typeface="Comic Sans MS" pitchFamily="66" charset="0"/>
                        </a:rPr>
                        <a:t>Technologie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latin typeface="Comic Sans MS" pitchFamily="66" charset="0"/>
                        </a:rPr>
                        <a:t>Conception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omic Sans MS" pitchFamily="66" charset="0"/>
                        </a:rPr>
                        <a:t>Concurrence</a:t>
                      </a:r>
                      <a:endParaRPr lang="fr-FR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 pitchFamily="66" charset="0"/>
                        </a:rPr>
                        <a:t>Laser</a:t>
                      </a:r>
                      <a:endParaRPr lang="fr-FR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 pitchFamily="66" charset="0"/>
                        </a:rPr>
                        <a:t>X</a:t>
                      </a:r>
                      <a:endParaRPr lang="fr-FR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 pitchFamily="66" charset="0"/>
                        </a:rPr>
                        <a:t>X</a:t>
                      </a:r>
                      <a:endParaRPr lang="fr-FR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 pitchFamily="66" charset="0"/>
                        </a:rPr>
                        <a:t>Mécanique</a:t>
                      </a:r>
                      <a:endParaRPr lang="fr-FR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 pitchFamily="66" charset="0"/>
                        </a:rPr>
                        <a:t>X</a:t>
                      </a:r>
                      <a:endParaRPr lang="fr-FR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latin typeface="Comic Sans MS" pitchFamily="66" charset="0"/>
                        </a:rPr>
                        <a:t>Ponts Diviseurs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 pitchFamily="66" charset="0"/>
                        </a:rPr>
                        <a:t>X</a:t>
                      </a:r>
                      <a:endParaRPr lang="fr-FR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 pitchFamily="66" charset="0"/>
                        </a:rPr>
                        <a:t>X</a:t>
                      </a:r>
                      <a:endParaRPr lang="fr-FR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latin typeface="Comic Sans MS" pitchFamily="66" charset="0"/>
                        </a:rPr>
                        <a:t>Hautes Tensions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 pitchFamily="66" charset="0"/>
                        </a:rPr>
                        <a:t>X</a:t>
                      </a:r>
                      <a:endParaRPr lang="fr-FR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latin typeface="Comic Sans MS" pitchFamily="66" charset="0"/>
                        </a:rPr>
                        <a:t>VFE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 pitchFamily="66" charset="0"/>
                        </a:rPr>
                        <a:t>X</a:t>
                      </a:r>
                      <a:endParaRPr lang="fr-FR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 pitchFamily="66" charset="0"/>
                        </a:rPr>
                        <a:t>X</a:t>
                      </a:r>
                      <a:endParaRPr lang="fr-FR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 pitchFamily="66" charset="0"/>
                        </a:rPr>
                        <a:t>X</a:t>
                      </a:r>
                      <a:endParaRPr lang="fr-FR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 pitchFamily="66" charset="0"/>
                        </a:rPr>
                        <a:t>X</a:t>
                      </a:r>
                      <a:endParaRPr lang="fr-FR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95536" y="2420888"/>
            <a:ext cx="87484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″Expression of Interest: R&amp;D on Tile Calorimeter Electronics for the sLHC″</a:t>
            </a:r>
            <a:r>
              <a:rPr lang="fr-FR" sz="1600" dirty="0" smtClean="0">
                <a:latin typeface="Comic Sans MS" pitchFamily="66" charset="0"/>
              </a:rPr>
              <a:t> </a:t>
            </a:r>
            <a:r>
              <a:rPr lang="en-GB" sz="1600" dirty="0" smtClean="0">
                <a:latin typeface="Comic Sans MS" pitchFamily="66" charset="0"/>
              </a:rPr>
              <a:t>(16-05-2008)</a:t>
            </a:r>
          </a:p>
          <a:p>
            <a:r>
              <a:rPr lang="en-GB" sz="1600" dirty="0" smtClean="0">
                <a:latin typeface="Comic Sans MS" pitchFamily="66" charset="0"/>
              </a:rPr>
              <a:t>Etc.</a:t>
            </a:r>
            <a:endParaRPr lang="fr-FR" sz="1600" dirty="0" smtClean="0">
              <a:latin typeface="Comic Sans MS" pitchFamily="66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0" y="651605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solidFill>
                  <a:srgbClr val="CC0066"/>
                </a:solidFill>
              </a:rPr>
              <a:t>10</a:t>
            </a:r>
            <a:endParaRPr lang="fr-FR" i="1" dirty="0">
              <a:solidFill>
                <a:srgbClr val="CC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43608" y="764704"/>
            <a:ext cx="71881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  <a:latin typeface="Comic Sans MS" pitchFamily="66" charset="0"/>
                <a:sym typeface="Symbol"/>
              </a:rPr>
              <a:t>Etape préliminaire: concept du ″Démonstrateur″</a:t>
            </a:r>
            <a:r>
              <a:rPr lang="fr-FR" sz="2400" dirty="0" smtClean="0">
                <a:latin typeface="Comic Sans MS" pitchFamily="66" charset="0"/>
                <a:sym typeface="Symbol"/>
              </a:rPr>
              <a:t>: </a:t>
            </a:r>
          </a:p>
          <a:p>
            <a:r>
              <a:rPr lang="fr-FR" dirty="0" smtClean="0">
                <a:solidFill>
                  <a:srgbClr val="0000CC"/>
                </a:solidFill>
                <a:latin typeface="Comic Sans MS" pitchFamily="66" charset="0"/>
                <a:sym typeface="Symbol"/>
              </a:rPr>
              <a:t>″Super-tiroir″ complet et électronique ″Back-end″  + MobiDICK4</a:t>
            </a:r>
          </a:p>
          <a:p>
            <a:r>
              <a:rPr lang="fr-FR" dirty="0" smtClean="0">
                <a:latin typeface="Comic Sans MS" pitchFamily="66" charset="0"/>
                <a:sym typeface="Symbol"/>
              </a:rPr>
              <a:t>      Tests dans le Hall 175 au CERN en </a:t>
            </a:r>
            <a:r>
              <a:rPr lang="fr-FR" dirty="0" smtClean="0">
                <a:solidFill>
                  <a:srgbClr val="FF0000"/>
                </a:solidFill>
                <a:latin typeface="Comic Sans MS" pitchFamily="66" charset="0"/>
                <a:sym typeface="Symbol"/>
              </a:rPr>
              <a:t>2012-2013</a:t>
            </a:r>
          </a:p>
          <a:p>
            <a:r>
              <a:rPr lang="fr-FR" dirty="0" smtClean="0">
                <a:latin typeface="Comic Sans MS" pitchFamily="66" charset="0"/>
                <a:sym typeface="Symbol"/>
              </a:rPr>
              <a:t>          avec 3 options ″Front End Tiroir″ concurrentes.</a:t>
            </a:r>
          </a:p>
          <a:p>
            <a:r>
              <a:rPr lang="fr-FR" dirty="0" smtClean="0">
                <a:latin typeface="Comic Sans MS" pitchFamily="66" charset="0"/>
                <a:sym typeface="Symbol"/>
              </a:rPr>
              <a:t>      Faisceau test en 2014 (?).</a:t>
            </a:r>
            <a:endParaRPr lang="fr-FR" dirty="0">
              <a:latin typeface="Comic Sans MS" pitchFamily="66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99592" y="3212976"/>
          <a:ext cx="7434263" cy="1843088"/>
        </p:xfrm>
        <a:graphic>
          <a:graphicData uri="http://schemas.openxmlformats.org/presentationml/2006/ole">
            <p:oleObj spid="_x0000_s1026" name="Drawing" r:id="rId3" imgW="20116514" imgH="4975822" progId="">
              <p:embed/>
            </p:oleObj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0" y="651605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solidFill>
                  <a:srgbClr val="CC0066"/>
                </a:solidFill>
              </a:rPr>
              <a:t>11</a:t>
            </a:r>
            <a:endParaRPr lang="fr-FR" i="1" dirty="0">
              <a:solidFill>
                <a:srgbClr val="CC0066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1259632" y="1578069"/>
          <a:ext cx="6840760" cy="40225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3436"/>
                <a:gridCol w="1413436"/>
                <a:gridCol w="1925656"/>
                <a:gridCol w="2088232"/>
              </a:tblGrid>
              <a:tr h="7920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latin typeface="Comic Sans MS" pitchFamily="66" charset="0"/>
                        </a:rPr>
                        <a:t>R&amp;D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latin typeface="Comic Sans MS" pitchFamily="66" charset="0"/>
                        </a:rPr>
                        <a:t>Période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latin typeface="Comic Sans MS" pitchFamily="66" charset="0"/>
                        </a:rPr>
                        <a:t>Etape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latin typeface="Comic Sans MS" pitchFamily="66" charset="0"/>
                        </a:rPr>
                        <a:t>intermédiaire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latin typeface="Comic Sans MS" pitchFamily="66" charset="0"/>
                        </a:rPr>
                        <a:t>Installation</a:t>
                      </a:r>
                    </a:p>
                  </a:txBody>
                  <a:tcPr/>
                </a:tc>
              </a:tr>
              <a:tr h="670165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 pitchFamily="66" charset="0"/>
                        </a:rPr>
                        <a:t>Laser</a:t>
                      </a:r>
                      <a:endParaRPr lang="fr-FR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 pitchFamily="66" charset="0"/>
                        </a:rPr>
                        <a:t>Phase</a:t>
                      </a:r>
                      <a:r>
                        <a:rPr lang="fr-FR" baseline="0" dirty="0" smtClean="0">
                          <a:latin typeface="Comic Sans MS" pitchFamily="66" charset="0"/>
                        </a:rPr>
                        <a:t> 0</a:t>
                      </a:r>
                      <a:endParaRPr lang="fr-FR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 pitchFamily="66" charset="0"/>
                        </a:rPr>
                        <a:t>Hall 175/LPC</a:t>
                      </a:r>
                    </a:p>
                    <a:p>
                      <a:pPr algn="ctr"/>
                      <a:r>
                        <a:rPr lang="fr-FR" dirty="0" smtClean="0">
                          <a:latin typeface="Comic Sans MS" pitchFamily="66" charset="0"/>
                        </a:rPr>
                        <a:t>2012-2013</a:t>
                      </a:r>
                      <a:endParaRPr lang="fr-FR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0000CC"/>
                          </a:solidFill>
                          <a:latin typeface="Comic Sans MS" pitchFamily="66" charset="0"/>
                        </a:rPr>
                        <a:t>2014</a:t>
                      </a:r>
                      <a:endParaRPr lang="fr-FR" dirty="0">
                        <a:solidFill>
                          <a:srgbClr val="0000CC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8827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 pitchFamily="66" charset="0"/>
                        </a:rPr>
                        <a:t>Mécanique</a:t>
                      </a:r>
                      <a:endParaRPr lang="fr-FR" dirty="0">
                        <a:latin typeface="Comic Sans MS" pitchFamily="66" charset="0"/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endParaRPr lang="fr-FR" dirty="0" smtClean="0">
                        <a:latin typeface="Comic Sans MS" pitchFamily="66" charset="0"/>
                      </a:endParaRPr>
                    </a:p>
                    <a:p>
                      <a:pPr algn="ctr"/>
                      <a:endParaRPr lang="fr-FR" dirty="0" smtClean="0">
                        <a:latin typeface="Comic Sans MS" pitchFamily="66" charset="0"/>
                      </a:endParaRPr>
                    </a:p>
                    <a:p>
                      <a:pPr algn="ctr"/>
                      <a:r>
                        <a:rPr lang="fr-FR" dirty="0" smtClean="0">
                          <a:latin typeface="Comic Sans MS" pitchFamily="66" charset="0"/>
                        </a:rPr>
                        <a:t>Phase</a:t>
                      </a:r>
                      <a:r>
                        <a:rPr lang="fr-FR" baseline="0" dirty="0" smtClean="0">
                          <a:latin typeface="Comic Sans MS" pitchFamily="66" charset="0"/>
                        </a:rPr>
                        <a:t> II</a:t>
                      </a:r>
                    </a:p>
                    <a:p>
                      <a:pPr algn="ctr"/>
                      <a:r>
                        <a:rPr lang="fr-FR" baseline="0" dirty="0" smtClean="0">
                          <a:latin typeface="Comic Sans MS" pitchFamily="66" charset="0"/>
                        </a:rPr>
                        <a:t>(Phase I ?)</a:t>
                      </a:r>
                      <a:endParaRPr lang="fr-FR" dirty="0" smtClean="0">
                        <a:latin typeface="Comic Sans MS" pitchFamily="66" charset="0"/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endParaRPr lang="fr-FR" dirty="0" smtClean="0">
                        <a:latin typeface="Comic Sans MS" pitchFamily="66" charset="0"/>
                      </a:endParaRPr>
                    </a:p>
                    <a:p>
                      <a:pPr algn="ctr"/>
                      <a:endParaRPr lang="fr-FR" dirty="0" smtClean="0">
                        <a:latin typeface="Comic Sans MS" pitchFamily="66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Hall 175</a:t>
                      </a:r>
                    </a:p>
                    <a:p>
                      <a:pPr algn="ctr"/>
                      <a:r>
                        <a:rPr lang="fr-FR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Démonstrateur</a:t>
                      </a:r>
                    </a:p>
                    <a:p>
                      <a:pPr algn="ctr"/>
                      <a:r>
                        <a:rPr lang="fr-FR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2012-2013</a:t>
                      </a: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endParaRPr lang="fr-FR" dirty="0" smtClean="0">
                        <a:latin typeface="Comic Sans MS" pitchFamily="66" charset="0"/>
                      </a:endParaRPr>
                    </a:p>
                    <a:p>
                      <a:pPr algn="ctr"/>
                      <a:endParaRPr lang="fr-FR" dirty="0" smtClean="0">
                        <a:latin typeface="Comic Sans MS" pitchFamily="66" charset="0"/>
                      </a:endParaRPr>
                    </a:p>
                    <a:p>
                      <a:pPr algn="ctr"/>
                      <a:r>
                        <a:rPr lang="fr-FR" b="1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ATLAS</a:t>
                      </a:r>
                    </a:p>
                    <a:p>
                      <a:pPr algn="ctr"/>
                      <a:r>
                        <a:rPr lang="fr-FR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Démonstrateurs: 4 en 2014</a:t>
                      </a:r>
                    </a:p>
                    <a:p>
                      <a:pPr algn="ctr"/>
                      <a:r>
                        <a:rPr lang="fr-FR" dirty="0" smtClean="0">
                          <a:solidFill>
                            <a:srgbClr val="0000CC"/>
                          </a:solidFill>
                          <a:latin typeface="Comic Sans MS" pitchFamily="66" charset="0"/>
                        </a:rPr>
                        <a:t>Totalité des tiroirs:</a:t>
                      </a:r>
                    </a:p>
                    <a:p>
                      <a:pPr algn="ctr"/>
                      <a:r>
                        <a:rPr lang="fr-FR" dirty="0" smtClean="0">
                          <a:solidFill>
                            <a:srgbClr val="0000CC"/>
                          </a:solidFill>
                          <a:latin typeface="Comic Sans MS" pitchFamily="66" charset="0"/>
                        </a:rPr>
                        <a:t>2022 (2018 ?)</a:t>
                      </a:r>
                    </a:p>
                    <a:p>
                      <a:pPr algn="ctr"/>
                      <a:endParaRPr lang="fr-FR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6701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latin typeface="Comic Sans MS" pitchFamily="66" charset="0"/>
                        </a:rPr>
                        <a:t>Ponts Diviseurs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fr-FR" dirty="0">
                        <a:latin typeface="Comic Sans MS" pitchFamily="66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fr-FR" dirty="0">
                        <a:latin typeface="Comic Sans MS" pitchFamily="66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fr-FR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6701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latin typeface="Comic Sans MS" pitchFamily="66" charset="0"/>
                        </a:rPr>
                        <a:t>Hautes Tensions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fr-FR" dirty="0">
                        <a:latin typeface="Comic Sans MS" pitchFamily="66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fr-FR" dirty="0">
                        <a:latin typeface="Comic Sans MS" pitchFamily="66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fr-FR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882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latin typeface="Comic Sans MS" pitchFamily="66" charset="0"/>
                        </a:rPr>
                        <a:t>VFE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fr-FR" dirty="0">
                        <a:latin typeface="Comic Sans MS" pitchFamily="66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fr-FR" dirty="0">
                        <a:latin typeface="Comic Sans MS" pitchFamily="66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fr-FR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0" y="651605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solidFill>
                  <a:srgbClr val="CC0066"/>
                </a:solidFill>
              </a:rPr>
              <a:t>12</a:t>
            </a:r>
            <a:endParaRPr lang="fr-FR" i="1" dirty="0">
              <a:solidFill>
                <a:srgbClr val="CC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François\Desktop\SLHC\Laser_photos\PICT0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5437" y="-27384"/>
            <a:ext cx="3775075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10"/>
          <p:cNvSpPr txBox="1">
            <a:spLocks noChangeArrowheads="1"/>
          </p:cNvSpPr>
          <p:nvPr/>
        </p:nvSpPr>
        <p:spPr bwMode="auto">
          <a:xfrm>
            <a:off x="5347494" y="2204864"/>
            <a:ext cx="15287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Comic Sans MS" pitchFamily="66" charset="0"/>
              </a:rPr>
              <a:t>Electronique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solidFill>
                  <a:schemeClr val="bg1"/>
                </a:solidFill>
                <a:latin typeface="Comic Sans MS" pitchFamily="66" charset="0"/>
              </a:rPr>
              <a:t>et </a:t>
            </a:r>
            <a:r>
              <a:rPr lang="fr-FR" dirty="0">
                <a:solidFill>
                  <a:schemeClr val="bg1"/>
                </a:solidFill>
                <a:latin typeface="Comic Sans MS" pitchFamily="66" charset="0"/>
              </a:rPr>
              <a:t>DAQ</a:t>
            </a:r>
          </a:p>
        </p:txBody>
      </p:sp>
      <p:sp>
        <p:nvSpPr>
          <p:cNvPr id="4" name="ZoneTexte 11"/>
          <p:cNvSpPr txBox="1">
            <a:spLocks noChangeArrowheads="1"/>
          </p:cNvSpPr>
          <p:nvPr/>
        </p:nvSpPr>
        <p:spPr bwMode="auto">
          <a:xfrm>
            <a:off x="6661149" y="-3571"/>
            <a:ext cx="13747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prstClr val="white"/>
                </a:solidFill>
                <a:latin typeface="Comic Sans MS" pitchFamily="66" charset="0"/>
              </a:rPr>
              <a:t>Photodiode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prstClr val="white"/>
                </a:solidFill>
                <a:latin typeface="Comic Sans MS" pitchFamily="66" charset="0"/>
              </a:rPr>
              <a:t>box</a:t>
            </a:r>
          </a:p>
        </p:txBody>
      </p:sp>
      <p:cxnSp>
        <p:nvCxnSpPr>
          <p:cNvPr id="5" name="Connecteur droit avec flèche 4"/>
          <p:cNvCxnSpPr>
            <a:stCxn id="4" idx="2"/>
          </p:cNvCxnSpPr>
          <p:nvPr/>
        </p:nvCxnSpPr>
        <p:spPr>
          <a:xfrm rot="16200000" flipH="1">
            <a:off x="7111205" y="879873"/>
            <a:ext cx="506413" cy="3175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13"/>
          <p:cNvSpPr txBox="1">
            <a:spLocks noChangeArrowheads="1"/>
          </p:cNvSpPr>
          <p:nvPr/>
        </p:nvSpPr>
        <p:spPr bwMode="auto">
          <a:xfrm>
            <a:off x="6372224" y="788591"/>
            <a:ext cx="777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prstClr val="white"/>
                </a:solidFill>
                <a:latin typeface="Comic Sans MS" pitchFamily="66" charset="0"/>
              </a:rPr>
              <a:t>PMTs</a:t>
            </a:r>
          </a:p>
        </p:txBody>
      </p:sp>
      <p:cxnSp>
        <p:nvCxnSpPr>
          <p:cNvPr id="7" name="Connecteur droit avec flèche 6"/>
          <p:cNvCxnSpPr/>
          <p:nvPr/>
        </p:nvCxnSpPr>
        <p:spPr>
          <a:xfrm rot="16200000" flipH="1">
            <a:off x="6859587" y="1035075"/>
            <a:ext cx="495300" cy="69215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15"/>
          <p:cNvSpPr txBox="1">
            <a:spLocks noChangeArrowheads="1"/>
          </p:cNvSpPr>
          <p:nvPr/>
        </p:nvSpPr>
        <p:spPr bwMode="auto">
          <a:xfrm>
            <a:off x="7329487" y="1916832"/>
            <a:ext cx="18510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Comic Sans MS" pitchFamily="66" charset="0"/>
              </a:rPr>
              <a:t>Plusieurs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Comic Sans MS" pitchFamily="66" charset="0"/>
              </a:rPr>
              <a:t>patch panels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Comic Sans MS" pitchFamily="66" charset="0"/>
              </a:rPr>
              <a:t>(Fibres, câbles)</a:t>
            </a:r>
          </a:p>
        </p:txBody>
      </p:sp>
      <p:cxnSp>
        <p:nvCxnSpPr>
          <p:cNvPr id="9" name="Connecteur droit avec flèche 8"/>
          <p:cNvCxnSpPr/>
          <p:nvPr/>
        </p:nvCxnSpPr>
        <p:spPr>
          <a:xfrm flipH="1" flipV="1">
            <a:off x="7669238" y="1268760"/>
            <a:ext cx="215130" cy="648072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V="1">
            <a:off x="5940152" y="1990726"/>
            <a:ext cx="273" cy="286146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0" y="-27384"/>
            <a:ext cx="2223686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4000" dirty="0" smtClean="0">
                <a:solidFill>
                  <a:srgbClr val="CC0066"/>
                </a:solidFill>
                <a:latin typeface="Comic Sans MS" pitchFamily="66" charset="0"/>
              </a:rPr>
              <a:t>Le Laser</a:t>
            </a:r>
            <a:endParaRPr lang="fr-FR" sz="4000" dirty="0">
              <a:solidFill>
                <a:srgbClr val="CC0066"/>
              </a:solidFill>
              <a:latin typeface="Comic Sans MS" pitchFamily="66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2328" y="692696"/>
            <a:ext cx="2523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0000CC"/>
                </a:solidFill>
                <a:latin typeface="Comic Sans MS" pitchFamily="66" charset="0"/>
              </a:rPr>
              <a:t>□ Problématique</a:t>
            </a:r>
            <a:endParaRPr lang="fr-FR" sz="24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1520" y="1052736"/>
            <a:ext cx="57606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  <a:latin typeface="Comic Sans MS" pitchFamily="66" charset="0"/>
              </a:rPr>
              <a:t>Maillons faibles du Laser 1 actuel ?</a:t>
            </a:r>
          </a:p>
          <a:p>
            <a:r>
              <a:rPr lang="fr-FR" sz="2000" dirty="0" smtClean="0">
                <a:latin typeface="Comic Sans MS" pitchFamily="66" charset="0"/>
                <a:sym typeface="Symbol"/>
              </a:rPr>
              <a:t> </a:t>
            </a:r>
            <a:r>
              <a:rPr lang="fr-FR" sz="2000" dirty="0" smtClean="0">
                <a:solidFill>
                  <a:srgbClr val="FF0000"/>
                </a:solidFill>
                <a:latin typeface="Comic Sans MS" pitchFamily="66" charset="0"/>
              </a:rPr>
              <a:t>Distribution</a:t>
            </a:r>
            <a:r>
              <a:rPr lang="fr-FR" sz="2000" dirty="0" smtClean="0">
                <a:latin typeface="Comic Sans MS" pitchFamily="66" charset="0"/>
              </a:rPr>
              <a:t> de la lumière vers Tilecal (Coimbra)</a:t>
            </a:r>
          </a:p>
          <a:p>
            <a:pPr>
              <a:buFont typeface="Wingdings" pitchFamily="2" charset="2"/>
              <a:buChar char="à"/>
            </a:pPr>
            <a:r>
              <a:rPr lang="fr-FR" sz="2000" dirty="0" smtClean="0">
                <a:latin typeface="Comic Sans MS" pitchFamily="66" charset="0"/>
                <a:sym typeface="Wingdings" pitchFamily="2" charset="2"/>
              </a:rPr>
              <a:t>Adaptation du système  de monitoring</a:t>
            </a:r>
          </a:p>
          <a:p>
            <a:r>
              <a:rPr lang="fr-FR" sz="2000" dirty="0" smtClean="0">
                <a:latin typeface="Comic Sans MS" pitchFamily="66" charset="0"/>
                <a:sym typeface="Wingdings" pitchFamily="2" charset="2"/>
              </a:rPr>
              <a:t>de 4 photodiodes </a:t>
            </a:r>
            <a:r>
              <a:rPr lang="fr-FR" sz="2000" dirty="0" smtClean="0">
                <a:latin typeface="Comic Sans MS" pitchFamily="66" charset="0"/>
                <a:sym typeface="Symbol"/>
              </a:rPr>
              <a:t> dynamique incomplète.</a:t>
            </a:r>
          </a:p>
          <a:p>
            <a:r>
              <a:rPr lang="fr-FR" sz="2000" dirty="0" smtClean="0">
                <a:latin typeface="Comic Sans MS" pitchFamily="66" charset="0"/>
                <a:sym typeface="Symbol"/>
              </a:rPr>
              <a:t>                                résolution ~ 1%</a:t>
            </a:r>
            <a:endParaRPr lang="fr-FR" sz="2000" dirty="0" smtClean="0">
              <a:latin typeface="Comic Sans MS" pitchFamily="66" charset="0"/>
              <a:sym typeface="Wingdings" pitchFamily="2" charset="2"/>
            </a:endParaRPr>
          </a:p>
          <a:p>
            <a:r>
              <a:rPr lang="fr-FR" sz="2000" dirty="0" smtClean="0">
                <a:latin typeface="Comic Sans MS" pitchFamily="66" charset="0"/>
                <a:sym typeface="Symbol"/>
              </a:rPr>
              <a:t> </a:t>
            </a:r>
            <a:r>
              <a:rPr lang="fr-FR" sz="2000" dirty="0" smtClean="0">
                <a:solidFill>
                  <a:srgbClr val="FF0000"/>
                </a:solidFill>
                <a:latin typeface="Comic Sans MS" pitchFamily="66" charset="0"/>
                <a:sym typeface="Symbol"/>
              </a:rPr>
              <a:t>Pas de Laser source en réserve</a:t>
            </a:r>
            <a:r>
              <a:rPr lang="fr-FR" sz="2000" dirty="0" smtClean="0">
                <a:latin typeface="Comic Sans MS" pitchFamily="66" charset="0"/>
                <a:sym typeface="Symbol"/>
              </a:rPr>
              <a:t>.</a:t>
            </a:r>
            <a:endParaRPr lang="fr-FR" sz="2000" dirty="0" smtClean="0">
              <a:latin typeface="Comic Sans MS" pitchFamily="66" charset="0"/>
              <a:sym typeface="Wingdings" pitchFamily="2" charset="2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904318" y="3421449"/>
            <a:ext cx="7593745" cy="1015663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pPr>
              <a:buFont typeface="Symbol" pitchFamily="18" charset="2"/>
              <a:buChar char="Þ"/>
            </a:pPr>
            <a:r>
              <a:rPr lang="fr-FR" sz="2000" dirty="0" smtClean="0">
                <a:solidFill>
                  <a:srgbClr val="FF0000"/>
                </a:solidFill>
                <a:latin typeface="Comic Sans MS" pitchFamily="66" charset="0"/>
                <a:sym typeface="Symbol"/>
              </a:rPr>
              <a:t> 2 activités de R&amp;D simultanées </a:t>
            </a:r>
            <a:r>
              <a:rPr lang="fr-FR" sz="20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 résolution &lt; 0.5%:</a:t>
            </a:r>
            <a:endParaRPr lang="fr-FR" sz="2000" dirty="0" smtClean="0">
              <a:solidFill>
                <a:srgbClr val="FF0000"/>
              </a:solidFill>
              <a:latin typeface="Comic Sans MS" pitchFamily="66" charset="0"/>
              <a:sym typeface="Symbol"/>
            </a:endParaRPr>
          </a:p>
          <a:p>
            <a:r>
              <a:rPr lang="fr-FR" sz="2000" dirty="0" smtClean="0">
                <a:solidFill>
                  <a:srgbClr val="FF0000"/>
                </a:solidFill>
                <a:latin typeface="Comic Sans MS" pitchFamily="66" charset="0"/>
                <a:sym typeface="Symbol"/>
              </a:rPr>
              <a:t> - Achat et mise en route (si besoin) d’un nouveau Laser.</a:t>
            </a:r>
          </a:p>
          <a:p>
            <a:r>
              <a:rPr lang="fr-FR" sz="2000" dirty="0" smtClean="0">
                <a:solidFill>
                  <a:srgbClr val="FF0000"/>
                </a:solidFill>
                <a:latin typeface="Comic Sans MS" pitchFamily="66" charset="0"/>
                <a:sym typeface="Symbol"/>
              </a:rPr>
              <a:t> - Etude et production d’un nouveau système Laser: le Laser 2.</a:t>
            </a:r>
            <a:endParaRPr lang="fr-FR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0" y="4420269"/>
            <a:ext cx="918392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0000CC"/>
                </a:solidFill>
                <a:latin typeface="Comic Sans MS" pitchFamily="66" charset="0"/>
              </a:rPr>
              <a:t>□  Le point</a:t>
            </a:r>
            <a:r>
              <a:rPr lang="fr-FR" sz="2000" dirty="0" smtClean="0">
                <a:solidFill>
                  <a:srgbClr val="0000CC"/>
                </a:solidFill>
                <a:latin typeface="Comic Sans MS" pitchFamily="66" charset="0"/>
              </a:rPr>
              <a:t>: études très avancées</a:t>
            </a:r>
          </a:p>
          <a:p>
            <a:r>
              <a:rPr lang="fr-FR" sz="2000" dirty="0" smtClean="0">
                <a:latin typeface="Comic Sans MS" pitchFamily="66" charset="0"/>
              </a:rPr>
              <a:t>   </a:t>
            </a:r>
            <a:r>
              <a:rPr lang="fr-FR" sz="2000" dirty="0" smtClean="0">
                <a:latin typeface="Comic Sans MS" pitchFamily="66" charset="0"/>
                <a:sym typeface="Symbol"/>
              </a:rPr>
              <a:t> Après tests et développements au LPC  tests en cours au CERN  (175)</a:t>
            </a:r>
          </a:p>
          <a:p>
            <a:r>
              <a:rPr lang="fr-FR" sz="2000" dirty="0" smtClean="0">
                <a:latin typeface="Comic Sans MS" pitchFamily="66" charset="0"/>
                <a:sym typeface="Symbol"/>
              </a:rPr>
              <a:t>     conception finale et production.</a:t>
            </a:r>
          </a:p>
          <a:p>
            <a:r>
              <a:rPr lang="fr-FR" sz="2000" dirty="0" smtClean="0">
                <a:latin typeface="Comic Sans MS" pitchFamily="66" charset="0"/>
                <a:sym typeface="Symbol"/>
              </a:rPr>
              <a:t>    Installation ATLAS et mise en route en 2014.</a:t>
            </a:r>
            <a:endParaRPr lang="fr-FR" sz="2000" dirty="0">
              <a:latin typeface="Comic Sans MS" pitchFamily="66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0" y="5858688"/>
            <a:ext cx="90653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0000CC"/>
                </a:solidFill>
                <a:latin typeface="Comic Sans MS" pitchFamily="66" charset="0"/>
              </a:rPr>
              <a:t>□ Projet multiservices</a:t>
            </a:r>
            <a:r>
              <a:rPr lang="fr-FR" sz="2400" dirty="0" smtClean="0">
                <a:latin typeface="Comic Sans MS" pitchFamily="66" charset="0"/>
              </a:rPr>
              <a:t>: </a:t>
            </a:r>
            <a:r>
              <a:rPr lang="fr-FR" sz="2000" dirty="0" smtClean="0">
                <a:latin typeface="Comic Sans MS" pitchFamily="66" charset="0"/>
              </a:rPr>
              <a:t>optique/mécanique, électronique, on-line.</a:t>
            </a:r>
          </a:p>
          <a:p>
            <a:r>
              <a:rPr lang="fr-FR" sz="2000" dirty="0" smtClean="0">
                <a:latin typeface="Comic Sans MS" pitchFamily="66" charset="0"/>
              </a:rPr>
              <a:t>     Responsables: C. Santoni et D. Boumediene (Laser 1), Ph. Gris (Laser 2).</a:t>
            </a:r>
            <a:endParaRPr lang="fr-FR" sz="2000" dirty="0">
              <a:latin typeface="Comic Sans MS" pitchFamily="66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0" y="651605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solidFill>
                  <a:srgbClr val="CC0066"/>
                </a:solidFill>
              </a:rPr>
              <a:t>13</a:t>
            </a:r>
            <a:endParaRPr lang="fr-FR" i="1" dirty="0">
              <a:solidFill>
                <a:srgbClr val="CC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  <p:bldP spid="14" grpId="0"/>
      <p:bldP spid="15" grpId="0"/>
      <p:bldP spid="16" grpId="0" animBg="1"/>
      <p:bldP spid="17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10"/>
          <p:cNvSpPr txBox="1">
            <a:spLocks noChangeArrowheads="1"/>
          </p:cNvSpPr>
          <p:nvPr/>
        </p:nvSpPr>
        <p:spPr bwMode="auto">
          <a:xfrm>
            <a:off x="5271741" y="2204864"/>
            <a:ext cx="16802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>
                <a:solidFill>
                  <a:schemeClr val="bg1"/>
                </a:solidFill>
                <a:latin typeface="Comic Sans MS" pitchFamily="66" charset="0"/>
              </a:rPr>
              <a:t>Electronique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chemeClr val="bg1"/>
                </a:solidFill>
                <a:latin typeface="Comic Sans MS" pitchFamily="66" charset="0"/>
              </a:rPr>
              <a:t>et </a:t>
            </a:r>
            <a:r>
              <a:rPr lang="fr-FR" sz="2000" dirty="0">
                <a:solidFill>
                  <a:schemeClr val="bg1"/>
                </a:solidFill>
                <a:latin typeface="Comic Sans MS" pitchFamily="66" charset="0"/>
              </a:rPr>
              <a:t>DAQ</a:t>
            </a:r>
          </a:p>
        </p:txBody>
      </p:sp>
      <p:sp>
        <p:nvSpPr>
          <p:cNvPr id="4" name="ZoneTexte 11"/>
          <p:cNvSpPr txBox="1">
            <a:spLocks noChangeArrowheads="1"/>
          </p:cNvSpPr>
          <p:nvPr/>
        </p:nvSpPr>
        <p:spPr bwMode="auto">
          <a:xfrm>
            <a:off x="6661149" y="-3571"/>
            <a:ext cx="13747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prstClr val="white"/>
                </a:solidFill>
                <a:latin typeface="Comic Sans MS" pitchFamily="66" charset="0"/>
              </a:rPr>
              <a:t>Photodiode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prstClr val="white"/>
                </a:solidFill>
                <a:latin typeface="Comic Sans MS" pitchFamily="66" charset="0"/>
              </a:rPr>
              <a:t>box</a:t>
            </a:r>
          </a:p>
        </p:txBody>
      </p:sp>
      <p:cxnSp>
        <p:nvCxnSpPr>
          <p:cNvPr id="5" name="Connecteur droit avec flèche 4"/>
          <p:cNvCxnSpPr>
            <a:stCxn id="4" idx="2"/>
          </p:cNvCxnSpPr>
          <p:nvPr/>
        </p:nvCxnSpPr>
        <p:spPr>
          <a:xfrm rot="16200000" flipH="1">
            <a:off x="7111205" y="879873"/>
            <a:ext cx="506413" cy="3175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13"/>
          <p:cNvSpPr txBox="1">
            <a:spLocks noChangeArrowheads="1"/>
          </p:cNvSpPr>
          <p:nvPr/>
        </p:nvSpPr>
        <p:spPr bwMode="auto">
          <a:xfrm>
            <a:off x="6372224" y="788591"/>
            <a:ext cx="777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prstClr val="white"/>
                </a:solidFill>
                <a:latin typeface="Comic Sans MS" pitchFamily="66" charset="0"/>
              </a:rPr>
              <a:t>PMTs</a:t>
            </a:r>
          </a:p>
        </p:txBody>
      </p:sp>
      <p:cxnSp>
        <p:nvCxnSpPr>
          <p:cNvPr id="7" name="Connecteur droit avec flèche 6"/>
          <p:cNvCxnSpPr/>
          <p:nvPr/>
        </p:nvCxnSpPr>
        <p:spPr>
          <a:xfrm rot="16200000" flipH="1">
            <a:off x="6859587" y="1035075"/>
            <a:ext cx="495300" cy="69215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H="1" flipV="1">
            <a:off x="7669238" y="1268760"/>
            <a:ext cx="215130" cy="648072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V="1">
            <a:off x="5940152" y="1990726"/>
            <a:ext cx="273" cy="286146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0" y="-27384"/>
            <a:ext cx="3865161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4000" dirty="0" smtClean="0">
                <a:solidFill>
                  <a:srgbClr val="CC0066"/>
                </a:solidFill>
                <a:latin typeface="Comic Sans MS" pitchFamily="66" charset="0"/>
              </a:rPr>
              <a:t>Les mini-tiroirs</a:t>
            </a:r>
            <a:endParaRPr lang="fr-FR" sz="4000" dirty="0">
              <a:solidFill>
                <a:srgbClr val="CC0066"/>
              </a:solidFill>
              <a:latin typeface="Comic Sans MS" pitchFamily="66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0" y="692696"/>
            <a:ext cx="2523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0000CC"/>
                </a:solidFill>
                <a:latin typeface="Comic Sans MS" pitchFamily="66" charset="0"/>
              </a:rPr>
              <a:t>□ Problématique</a:t>
            </a:r>
            <a:endParaRPr lang="fr-FR" sz="24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0" y="3664462"/>
            <a:ext cx="6317755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0000CC"/>
                </a:solidFill>
                <a:latin typeface="Comic Sans MS" pitchFamily="66" charset="0"/>
              </a:rPr>
              <a:t>□  Le point</a:t>
            </a:r>
            <a:r>
              <a:rPr lang="fr-FR" sz="2000" dirty="0" smtClean="0">
                <a:solidFill>
                  <a:srgbClr val="0000CC"/>
                </a:solidFill>
                <a:latin typeface="Comic Sans MS" pitchFamily="66" charset="0"/>
              </a:rPr>
              <a:t>: études très avancées de glissement</a:t>
            </a:r>
          </a:p>
          <a:p>
            <a:r>
              <a:rPr lang="fr-FR" sz="2000" dirty="0" smtClean="0">
                <a:latin typeface="Comic Sans MS" pitchFamily="66" charset="0"/>
              </a:rPr>
              <a:t>   </a:t>
            </a:r>
            <a:r>
              <a:rPr lang="fr-FR" sz="2000" dirty="0" smtClean="0">
                <a:latin typeface="Comic Sans MS" pitchFamily="66" charset="0"/>
                <a:sym typeface="Symbol"/>
              </a:rPr>
              <a:t> Tests pour différentes positions au CERN (175)</a:t>
            </a:r>
          </a:p>
          <a:p>
            <a:r>
              <a:rPr lang="fr-FR" sz="2000" dirty="0" smtClean="0">
                <a:latin typeface="Comic Sans MS" pitchFamily="66" charset="0"/>
                <a:sym typeface="Symbol"/>
              </a:rPr>
              <a:t>       validation du concept.</a:t>
            </a:r>
          </a:p>
          <a:p>
            <a:r>
              <a:rPr lang="fr-FR" sz="2000" dirty="0" smtClean="0">
                <a:latin typeface="Comic Sans MS" pitchFamily="66" charset="0"/>
                <a:sym typeface="Symbol"/>
              </a:rPr>
              <a:t>    Prochaines études: outillage de manutention</a:t>
            </a:r>
          </a:p>
          <a:p>
            <a:r>
              <a:rPr lang="fr-FR" sz="2000" dirty="0" smtClean="0">
                <a:latin typeface="Comic Sans MS" pitchFamily="66" charset="0"/>
                <a:sym typeface="Symbol"/>
              </a:rPr>
              <a:t>                      et services (avec électroniciens).</a:t>
            </a:r>
            <a:endParaRPr lang="fr-FR" sz="2000" dirty="0">
              <a:latin typeface="Comic Sans MS" pitchFamily="66" charset="0"/>
            </a:endParaRPr>
          </a:p>
        </p:txBody>
      </p:sp>
      <p:pic>
        <p:nvPicPr>
          <p:cNvPr id="18" name="Picture 3" descr="C:\Users\François\Desktop\SLHC\MiniTiroir\MiniTiroir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0"/>
            <a:ext cx="4392612" cy="214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 descr="C:\Users\François\Desktop\SLHC\MiniTiroir\IMG_11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908720"/>
            <a:ext cx="201648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ZoneTexte 20"/>
          <p:cNvSpPr txBox="1"/>
          <p:nvPr/>
        </p:nvSpPr>
        <p:spPr>
          <a:xfrm>
            <a:off x="251520" y="1196752"/>
            <a:ext cx="483177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Symbol"/>
              <a:buChar char="·"/>
            </a:pPr>
            <a:r>
              <a:rPr lang="fr-FR" sz="2000" dirty="0" smtClean="0">
                <a:latin typeface="Comic Sans MS" pitchFamily="66" charset="0"/>
                <a:sym typeface="Symbol"/>
              </a:rPr>
              <a:t> </a:t>
            </a:r>
            <a:r>
              <a:rPr lang="fr-FR" sz="2000" dirty="0" smtClean="0">
                <a:solidFill>
                  <a:srgbClr val="FF0000"/>
                </a:solidFill>
                <a:latin typeface="Comic Sans MS" pitchFamily="66" charset="0"/>
                <a:sym typeface="Symbol"/>
              </a:rPr>
              <a:t>Inconvénients des tiroirs actuels</a:t>
            </a:r>
            <a:r>
              <a:rPr lang="fr-FR" sz="2000" dirty="0" smtClean="0">
                <a:latin typeface="Comic Sans MS" pitchFamily="66" charset="0"/>
                <a:sym typeface="Symbol"/>
              </a:rPr>
              <a:t> ?</a:t>
            </a:r>
          </a:p>
          <a:p>
            <a:r>
              <a:rPr lang="fr-FR" sz="2000" dirty="0" smtClean="0">
                <a:latin typeface="Comic Sans MS" pitchFamily="66" charset="0"/>
                <a:sym typeface="Symbol"/>
              </a:rPr>
              <a:t>   Longueur (1,4 m), poids (42 kg), </a:t>
            </a:r>
          </a:p>
          <a:p>
            <a:r>
              <a:rPr lang="fr-FR" sz="2000" dirty="0" smtClean="0">
                <a:latin typeface="Comic Sans MS" pitchFamily="66" charset="0"/>
                <a:sym typeface="Symbol"/>
              </a:rPr>
              <a:t>   manutention et alignement par paire,</a:t>
            </a:r>
          </a:p>
          <a:p>
            <a:r>
              <a:rPr lang="fr-FR" sz="2000" dirty="0" smtClean="0">
                <a:latin typeface="Comic Sans MS" pitchFamily="66" charset="0"/>
                <a:sym typeface="Symbol"/>
              </a:rPr>
              <a:t>   certification en super-tiroirs.</a:t>
            </a:r>
            <a:endParaRPr lang="fr-FR" sz="2000" dirty="0">
              <a:latin typeface="Comic Sans MS" pitchFamily="66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539552" y="2564904"/>
            <a:ext cx="7451079" cy="707886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  <a:latin typeface="Comic Sans MS" pitchFamily="66" charset="0"/>
                <a:sym typeface="Symbol"/>
              </a:rPr>
              <a:t> R&amp;D sur mini-tiroirs (longueur moitié):</a:t>
            </a:r>
          </a:p>
          <a:p>
            <a:r>
              <a:rPr lang="fr-FR" sz="2000" dirty="0" smtClean="0">
                <a:solidFill>
                  <a:srgbClr val="FF0000"/>
                </a:solidFill>
                <a:latin typeface="Comic Sans MS" pitchFamily="66" charset="0"/>
                <a:sym typeface="Symbol"/>
              </a:rPr>
              <a:t>    faisabilité et glissement à l’intérieur des modules Tilecal.</a:t>
            </a:r>
            <a:endParaRPr lang="fr-FR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8674" name="Picture 2" descr="C:\Users\François\Desktop\min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22132" y="3664462"/>
            <a:ext cx="2142356" cy="2428834"/>
          </a:xfrm>
          <a:prstGeom prst="rect">
            <a:avLst/>
          </a:prstGeom>
          <a:noFill/>
        </p:spPr>
      </p:pic>
      <p:sp>
        <p:nvSpPr>
          <p:cNvPr id="23" name="ZoneTexte 22"/>
          <p:cNvSpPr txBox="1"/>
          <p:nvPr/>
        </p:nvSpPr>
        <p:spPr>
          <a:xfrm>
            <a:off x="0" y="651605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solidFill>
                  <a:srgbClr val="CC0066"/>
                </a:solidFill>
              </a:rPr>
              <a:t>14</a:t>
            </a:r>
            <a:endParaRPr lang="fr-FR" i="1" dirty="0">
              <a:solidFill>
                <a:srgbClr val="CC0066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0" y="5733256"/>
            <a:ext cx="64780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0000CC"/>
                </a:solidFill>
                <a:latin typeface="Comic Sans MS" pitchFamily="66" charset="0"/>
              </a:rPr>
              <a:t>□ Projet multiservices</a:t>
            </a:r>
            <a:r>
              <a:rPr lang="fr-FR" sz="2400" dirty="0" smtClean="0">
                <a:latin typeface="Comic Sans MS" pitchFamily="66" charset="0"/>
              </a:rPr>
              <a:t>: </a:t>
            </a:r>
            <a:r>
              <a:rPr lang="fr-FR" sz="2000" dirty="0" smtClean="0">
                <a:latin typeface="Comic Sans MS" pitchFamily="66" charset="0"/>
              </a:rPr>
              <a:t>mécanique, électronique.</a:t>
            </a:r>
          </a:p>
          <a:p>
            <a:r>
              <a:rPr lang="fr-FR" sz="2000" dirty="0" smtClean="0">
                <a:latin typeface="Comic Sans MS" pitchFamily="66" charset="0"/>
              </a:rPr>
              <a:t>     Responsable: F.Vazeille.</a:t>
            </a:r>
            <a:endParaRPr lang="fr-FR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4" grpId="0"/>
      <p:bldP spid="17" grpId="0"/>
      <p:bldP spid="21" grpId="0"/>
      <p:bldP spid="22" grpId="0" animBg="1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10"/>
          <p:cNvSpPr txBox="1">
            <a:spLocks noChangeArrowheads="1"/>
          </p:cNvSpPr>
          <p:nvPr/>
        </p:nvSpPr>
        <p:spPr bwMode="auto">
          <a:xfrm>
            <a:off x="5271741" y="2204864"/>
            <a:ext cx="16802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>
                <a:solidFill>
                  <a:schemeClr val="bg1"/>
                </a:solidFill>
                <a:latin typeface="Comic Sans MS" pitchFamily="66" charset="0"/>
              </a:rPr>
              <a:t>Electronique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chemeClr val="bg1"/>
                </a:solidFill>
                <a:latin typeface="Comic Sans MS" pitchFamily="66" charset="0"/>
              </a:rPr>
              <a:t>et </a:t>
            </a:r>
            <a:r>
              <a:rPr lang="fr-FR" sz="2000" dirty="0">
                <a:solidFill>
                  <a:schemeClr val="bg1"/>
                </a:solidFill>
                <a:latin typeface="Comic Sans MS" pitchFamily="66" charset="0"/>
              </a:rPr>
              <a:t>DAQ</a:t>
            </a:r>
          </a:p>
        </p:txBody>
      </p:sp>
      <p:cxnSp>
        <p:nvCxnSpPr>
          <p:cNvPr id="5" name="Connecteur droit avec flèche 4"/>
          <p:cNvCxnSpPr/>
          <p:nvPr/>
        </p:nvCxnSpPr>
        <p:spPr>
          <a:xfrm rot="16200000" flipH="1">
            <a:off x="7111205" y="879873"/>
            <a:ext cx="506413" cy="3175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13"/>
          <p:cNvSpPr txBox="1">
            <a:spLocks noChangeArrowheads="1"/>
          </p:cNvSpPr>
          <p:nvPr/>
        </p:nvSpPr>
        <p:spPr bwMode="auto">
          <a:xfrm>
            <a:off x="6372224" y="788591"/>
            <a:ext cx="777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prstClr val="white"/>
                </a:solidFill>
                <a:latin typeface="Comic Sans MS" pitchFamily="66" charset="0"/>
              </a:rPr>
              <a:t>PMTs</a:t>
            </a:r>
          </a:p>
        </p:txBody>
      </p:sp>
      <p:cxnSp>
        <p:nvCxnSpPr>
          <p:cNvPr id="7" name="Connecteur droit avec flèche 6"/>
          <p:cNvCxnSpPr/>
          <p:nvPr/>
        </p:nvCxnSpPr>
        <p:spPr>
          <a:xfrm rot="16200000" flipH="1">
            <a:off x="6859587" y="1035075"/>
            <a:ext cx="495300" cy="69215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H="1" flipV="1">
            <a:off x="7669238" y="1268760"/>
            <a:ext cx="215130" cy="648072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V="1">
            <a:off x="5940152" y="1990726"/>
            <a:ext cx="273" cy="286146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0" y="-27384"/>
            <a:ext cx="4878259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4000" dirty="0" smtClean="0">
                <a:solidFill>
                  <a:srgbClr val="CC0066"/>
                </a:solidFill>
                <a:latin typeface="Comic Sans MS" pitchFamily="66" charset="0"/>
              </a:rPr>
              <a:t>Les hautes tensions</a:t>
            </a:r>
            <a:endParaRPr lang="fr-FR" sz="4000" dirty="0">
              <a:solidFill>
                <a:srgbClr val="CC0066"/>
              </a:solidFill>
              <a:latin typeface="Comic Sans MS" pitchFamily="66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2328" y="692696"/>
            <a:ext cx="2523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0000CC"/>
                </a:solidFill>
                <a:latin typeface="Comic Sans MS" pitchFamily="66" charset="0"/>
              </a:rPr>
              <a:t>□ Problématique</a:t>
            </a:r>
            <a:endParaRPr lang="fr-FR" sz="24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0" y="3284984"/>
            <a:ext cx="9374682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0000CC"/>
                </a:solidFill>
                <a:latin typeface="Comic Sans MS" pitchFamily="66" charset="0"/>
              </a:rPr>
              <a:t>□  Le point</a:t>
            </a:r>
            <a:r>
              <a:rPr lang="fr-FR" sz="2000" dirty="0" smtClean="0">
                <a:solidFill>
                  <a:srgbClr val="0000CC"/>
                </a:solidFill>
                <a:latin typeface="Comic Sans MS" pitchFamily="66" charset="0"/>
              </a:rPr>
              <a:t>: Analyse comparative de 6 options (coûts et personne inclus)</a:t>
            </a:r>
          </a:p>
          <a:p>
            <a:r>
              <a:rPr lang="fr-FR" sz="2000" dirty="0" smtClean="0">
                <a:latin typeface="Comic Sans MS" pitchFamily="66" charset="0"/>
              </a:rPr>
              <a:t>    - 3 options embarquées,</a:t>
            </a:r>
          </a:p>
          <a:p>
            <a:r>
              <a:rPr lang="fr-FR" sz="2000" dirty="0" smtClean="0">
                <a:latin typeface="Comic Sans MS" pitchFamily="66" charset="0"/>
              </a:rPr>
              <a:t>    - 3 options ″back end″ (hors tiroirs dans salle électronique),</a:t>
            </a:r>
          </a:p>
          <a:p>
            <a:r>
              <a:rPr lang="fr-FR" sz="2000" dirty="0" smtClean="0">
                <a:latin typeface="Comic Sans MS" pitchFamily="66" charset="0"/>
              </a:rPr>
              <a:t>    </a:t>
            </a:r>
            <a:r>
              <a:rPr lang="fr-FR" sz="2000" dirty="0" smtClean="0">
                <a:solidFill>
                  <a:srgbClr val="FF0000"/>
                </a:solidFill>
                <a:latin typeface="Comic Sans MS" pitchFamily="66" charset="0"/>
                <a:sym typeface="Symbol"/>
              </a:rPr>
              <a:t> pas de décision encore prise</a:t>
            </a:r>
            <a:r>
              <a:rPr lang="fr-FR" sz="2000" dirty="0" smtClean="0">
                <a:latin typeface="Comic Sans MS" pitchFamily="66" charset="0"/>
                <a:sym typeface="Symbol"/>
              </a:rPr>
              <a:t>,</a:t>
            </a:r>
          </a:p>
          <a:p>
            <a:r>
              <a:rPr lang="fr-FR" sz="2000" dirty="0" smtClean="0">
                <a:latin typeface="Comic Sans MS" pitchFamily="66" charset="0"/>
                <a:sym typeface="Symbol"/>
              </a:rPr>
              <a:t>         mais tendance pour une solution hors tiroirs</a:t>
            </a:r>
          </a:p>
          <a:p>
            <a:r>
              <a:rPr lang="fr-FR" sz="2000" dirty="0" smtClean="0">
                <a:latin typeface="Comic Sans MS" pitchFamily="66" charset="0"/>
                <a:sym typeface="Symbol"/>
              </a:rPr>
              <a:t>                étude des services au LPC</a:t>
            </a:r>
            <a:r>
              <a:rPr lang="fr-FR" sz="2000" dirty="0" smtClean="0">
                <a:solidFill>
                  <a:srgbClr val="0000CC"/>
                </a:solidFill>
                <a:latin typeface="Comic Sans MS" pitchFamily="66" charset="0"/>
                <a:sym typeface="Symbol"/>
              </a:rPr>
              <a:t>.</a:t>
            </a:r>
            <a:endParaRPr lang="fr-FR" sz="2000" dirty="0">
              <a:latin typeface="Comic Sans MS" pitchFamily="66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0" y="5661248"/>
            <a:ext cx="73901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0000CC"/>
                </a:solidFill>
                <a:latin typeface="Comic Sans MS" pitchFamily="66" charset="0"/>
              </a:rPr>
              <a:t>□ Projet multiservices</a:t>
            </a:r>
            <a:r>
              <a:rPr lang="fr-FR" sz="2400" dirty="0" smtClean="0">
                <a:latin typeface="Comic Sans MS" pitchFamily="66" charset="0"/>
              </a:rPr>
              <a:t>: </a:t>
            </a:r>
            <a:r>
              <a:rPr lang="fr-FR" sz="2000" dirty="0" smtClean="0">
                <a:latin typeface="Comic Sans MS" pitchFamily="66" charset="0"/>
              </a:rPr>
              <a:t>électronique, mécanique, on line.</a:t>
            </a:r>
          </a:p>
          <a:p>
            <a:r>
              <a:rPr lang="fr-FR" sz="2000" dirty="0" smtClean="0">
                <a:latin typeface="Comic Sans MS" pitchFamily="66" charset="0"/>
              </a:rPr>
              <a:t>     Responsable: F.Vazeille.</a:t>
            </a:r>
            <a:endParaRPr lang="fr-FR" sz="2000" dirty="0">
              <a:latin typeface="Comic Sans MS" pitchFamily="66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251520" y="1196752"/>
            <a:ext cx="63754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Symbol"/>
              <a:buChar char="·"/>
            </a:pPr>
            <a:r>
              <a:rPr lang="fr-FR" sz="2000" dirty="0" smtClean="0">
                <a:latin typeface="Comic Sans MS" pitchFamily="66" charset="0"/>
                <a:sym typeface="Symbol"/>
              </a:rPr>
              <a:t> </a:t>
            </a:r>
            <a:r>
              <a:rPr lang="fr-FR" sz="2000" dirty="0" smtClean="0">
                <a:solidFill>
                  <a:srgbClr val="FF0000"/>
                </a:solidFill>
                <a:latin typeface="Comic Sans MS" pitchFamily="66" charset="0"/>
                <a:sym typeface="Symbol"/>
              </a:rPr>
              <a:t>Conserver</a:t>
            </a:r>
            <a:r>
              <a:rPr lang="fr-FR" sz="2000" dirty="0" smtClean="0">
                <a:latin typeface="Comic Sans MS" pitchFamily="66" charset="0"/>
                <a:sym typeface="Symbol"/>
              </a:rPr>
              <a:t> les performances actuelles (</a:t>
            </a:r>
            <a:r>
              <a:rPr lang="fr-FR" sz="2000" baseline="-25000" dirty="0" smtClean="0">
                <a:latin typeface="Comic Sans MS" pitchFamily="66" charset="0"/>
                <a:sym typeface="Symbol"/>
              </a:rPr>
              <a:t>HV</a:t>
            </a:r>
            <a:r>
              <a:rPr lang="fr-FR" sz="2000" dirty="0" smtClean="0">
                <a:latin typeface="Comic Sans MS" pitchFamily="66" charset="0"/>
                <a:sym typeface="Symbol"/>
              </a:rPr>
              <a:t> &lt; 0,5%)</a:t>
            </a:r>
          </a:p>
          <a:p>
            <a:r>
              <a:rPr lang="fr-FR" sz="2000" dirty="0" smtClean="0">
                <a:latin typeface="Comic Sans MS" pitchFamily="66" charset="0"/>
                <a:sym typeface="Symbol"/>
              </a:rPr>
              <a:t>   dans le cadre de </a:t>
            </a:r>
            <a:r>
              <a:rPr lang="fr-FR" sz="2000" dirty="0" smtClean="0">
                <a:solidFill>
                  <a:srgbClr val="FF0000"/>
                </a:solidFill>
                <a:latin typeface="Comic Sans MS" pitchFamily="66" charset="0"/>
                <a:sym typeface="Symbol"/>
              </a:rPr>
              <a:t>mini-tiroirs</a:t>
            </a:r>
          </a:p>
          <a:p>
            <a:r>
              <a:rPr lang="fr-FR" sz="2000" dirty="0" smtClean="0">
                <a:latin typeface="Comic Sans MS" pitchFamily="66" charset="0"/>
                <a:sym typeface="Symbol"/>
              </a:rPr>
              <a:t>   et </a:t>
            </a:r>
            <a:r>
              <a:rPr lang="fr-FR" sz="2000" dirty="0" smtClean="0">
                <a:solidFill>
                  <a:srgbClr val="FF0000"/>
                </a:solidFill>
                <a:latin typeface="Comic Sans MS" pitchFamily="66" charset="0"/>
                <a:sym typeface="Symbol"/>
              </a:rPr>
              <a:t>avec radiations accrues.</a:t>
            </a:r>
            <a:endParaRPr lang="fr-FR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251520" y="2348880"/>
            <a:ext cx="7140096" cy="707886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pPr>
              <a:buFont typeface="Symbol"/>
              <a:buChar char="Þ"/>
            </a:pPr>
            <a:r>
              <a:rPr lang="fr-FR" sz="2000" dirty="0" smtClean="0">
                <a:solidFill>
                  <a:srgbClr val="FF0000"/>
                </a:solidFill>
                <a:latin typeface="Comic Sans MS" pitchFamily="66" charset="0"/>
                <a:sym typeface="Symbol"/>
              </a:rPr>
              <a:t> R&amp;D tirant partie de l’expérience acquise et du concept</a:t>
            </a:r>
          </a:p>
          <a:p>
            <a:r>
              <a:rPr lang="fr-FR" sz="2000" dirty="0" smtClean="0">
                <a:solidFill>
                  <a:srgbClr val="FF0000"/>
                </a:solidFill>
                <a:latin typeface="Comic Sans MS" pitchFamily="66" charset="0"/>
                <a:sym typeface="Symbol"/>
              </a:rPr>
              <a:t>    du schéma idéal.</a:t>
            </a:r>
            <a:endParaRPr lang="fr-FR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3" name="Picture 6" descr="CutCsHV_prof_h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28421" y="-27384"/>
            <a:ext cx="2015579" cy="1934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ZoneTexte 24"/>
          <p:cNvSpPr txBox="1"/>
          <p:nvPr/>
        </p:nvSpPr>
        <p:spPr>
          <a:xfrm>
            <a:off x="7232924" y="1774557"/>
            <a:ext cx="17315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latin typeface="Comic Sans MS" pitchFamily="66" charset="0"/>
              </a:rPr>
              <a:t>Stabilité 2010</a:t>
            </a:r>
          </a:p>
          <a:p>
            <a:pPr algn="ctr"/>
            <a:r>
              <a:rPr lang="fr-FR" b="1" dirty="0" smtClean="0">
                <a:solidFill>
                  <a:srgbClr val="006600"/>
                </a:solidFill>
                <a:latin typeface="Comic Sans MS" pitchFamily="66" charset="0"/>
                <a:sym typeface="Symbol"/>
              </a:rPr>
              <a:t></a:t>
            </a:r>
            <a:r>
              <a:rPr lang="fr-FR" b="1" baseline="-25000" dirty="0" smtClean="0">
                <a:solidFill>
                  <a:srgbClr val="006600"/>
                </a:solidFill>
                <a:latin typeface="Comic Sans MS" pitchFamily="66" charset="0"/>
                <a:sym typeface="Symbol"/>
              </a:rPr>
              <a:t>HV</a:t>
            </a:r>
            <a:r>
              <a:rPr lang="fr-FR" b="1" dirty="0" smtClean="0">
                <a:solidFill>
                  <a:srgbClr val="006600"/>
                </a:solidFill>
                <a:latin typeface="Comic Sans MS" pitchFamily="66" charset="0"/>
                <a:sym typeface="Symbol"/>
              </a:rPr>
              <a:t> </a:t>
            </a:r>
            <a:r>
              <a:rPr lang="fr-FR" dirty="0" smtClean="0">
                <a:solidFill>
                  <a:srgbClr val="006600"/>
                </a:solidFill>
                <a:latin typeface="Comic Sans MS" pitchFamily="66" charset="0"/>
                <a:sym typeface="Symbol"/>
              </a:rPr>
              <a:t>&lt; 0,1%</a:t>
            </a:r>
            <a:endParaRPr lang="fr-FR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0" y="651605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solidFill>
                  <a:srgbClr val="CC0066"/>
                </a:solidFill>
              </a:rPr>
              <a:t>15</a:t>
            </a:r>
            <a:endParaRPr lang="fr-FR" i="1" dirty="0">
              <a:solidFill>
                <a:srgbClr val="CC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9" grpId="0"/>
      <p:bldP spid="21" grpId="0"/>
      <p:bldP spid="22" grpId="0" animBg="1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10"/>
          <p:cNvSpPr txBox="1">
            <a:spLocks noChangeArrowheads="1"/>
          </p:cNvSpPr>
          <p:nvPr/>
        </p:nvSpPr>
        <p:spPr bwMode="auto">
          <a:xfrm>
            <a:off x="5271741" y="2204864"/>
            <a:ext cx="16802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>
                <a:solidFill>
                  <a:schemeClr val="bg1"/>
                </a:solidFill>
                <a:latin typeface="Comic Sans MS" pitchFamily="66" charset="0"/>
              </a:rPr>
              <a:t>Electronique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chemeClr val="bg1"/>
                </a:solidFill>
                <a:latin typeface="Comic Sans MS" pitchFamily="66" charset="0"/>
              </a:rPr>
              <a:t>et </a:t>
            </a:r>
            <a:r>
              <a:rPr lang="fr-FR" sz="2000" dirty="0">
                <a:solidFill>
                  <a:schemeClr val="bg1"/>
                </a:solidFill>
                <a:latin typeface="Comic Sans MS" pitchFamily="66" charset="0"/>
              </a:rPr>
              <a:t>DAQ</a:t>
            </a:r>
          </a:p>
        </p:txBody>
      </p:sp>
      <p:sp>
        <p:nvSpPr>
          <p:cNvPr id="4" name="ZoneTexte 11"/>
          <p:cNvSpPr txBox="1">
            <a:spLocks noChangeArrowheads="1"/>
          </p:cNvSpPr>
          <p:nvPr/>
        </p:nvSpPr>
        <p:spPr bwMode="auto">
          <a:xfrm>
            <a:off x="6661149" y="-3571"/>
            <a:ext cx="13747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prstClr val="white"/>
                </a:solidFill>
                <a:latin typeface="Comic Sans MS" pitchFamily="66" charset="0"/>
              </a:rPr>
              <a:t>Photodiode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prstClr val="white"/>
                </a:solidFill>
                <a:latin typeface="Comic Sans MS" pitchFamily="66" charset="0"/>
              </a:rPr>
              <a:t>box</a:t>
            </a:r>
          </a:p>
        </p:txBody>
      </p:sp>
      <p:cxnSp>
        <p:nvCxnSpPr>
          <p:cNvPr id="5" name="Connecteur droit avec flèche 4"/>
          <p:cNvCxnSpPr>
            <a:stCxn id="4" idx="2"/>
          </p:cNvCxnSpPr>
          <p:nvPr/>
        </p:nvCxnSpPr>
        <p:spPr>
          <a:xfrm rot="16200000" flipH="1">
            <a:off x="7111205" y="879873"/>
            <a:ext cx="506413" cy="3175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13"/>
          <p:cNvSpPr txBox="1">
            <a:spLocks noChangeArrowheads="1"/>
          </p:cNvSpPr>
          <p:nvPr/>
        </p:nvSpPr>
        <p:spPr bwMode="auto">
          <a:xfrm>
            <a:off x="6372224" y="788591"/>
            <a:ext cx="777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prstClr val="white"/>
                </a:solidFill>
                <a:latin typeface="Comic Sans MS" pitchFamily="66" charset="0"/>
              </a:rPr>
              <a:t>PMTs</a:t>
            </a:r>
          </a:p>
        </p:txBody>
      </p:sp>
      <p:cxnSp>
        <p:nvCxnSpPr>
          <p:cNvPr id="7" name="Connecteur droit avec flèche 6"/>
          <p:cNvCxnSpPr/>
          <p:nvPr/>
        </p:nvCxnSpPr>
        <p:spPr>
          <a:xfrm rot="16200000" flipH="1">
            <a:off x="6859587" y="1035075"/>
            <a:ext cx="495300" cy="69215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H="1" flipV="1">
            <a:off x="7669238" y="1268760"/>
            <a:ext cx="215130" cy="648072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V="1">
            <a:off x="5940152" y="1990726"/>
            <a:ext cx="273" cy="286146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0" y="-27384"/>
            <a:ext cx="4743606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4000" dirty="0" smtClean="0">
                <a:solidFill>
                  <a:srgbClr val="CC0066"/>
                </a:solidFill>
                <a:latin typeface="Comic Sans MS" pitchFamily="66" charset="0"/>
              </a:rPr>
              <a:t>Les ponts diviseurs</a:t>
            </a:r>
            <a:endParaRPr lang="fr-FR" sz="4000" dirty="0">
              <a:solidFill>
                <a:srgbClr val="CC0066"/>
              </a:solidFill>
              <a:latin typeface="Comic Sans MS" pitchFamily="66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2328" y="692696"/>
            <a:ext cx="2523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0000CC"/>
                </a:solidFill>
                <a:latin typeface="Comic Sans MS" pitchFamily="66" charset="0"/>
              </a:rPr>
              <a:t>□ Problématique</a:t>
            </a:r>
            <a:endParaRPr lang="fr-FR" sz="24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0" y="3664462"/>
            <a:ext cx="9046066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0000CC"/>
                </a:solidFill>
                <a:latin typeface="Comic Sans MS" pitchFamily="66" charset="0"/>
              </a:rPr>
              <a:t>□  Le point</a:t>
            </a:r>
            <a:r>
              <a:rPr lang="fr-FR" sz="2000" dirty="0" smtClean="0">
                <a:solidFill>
                  <a:srgbClr val="0000CC"/>
                </a:solidFill>
                <a:latin typeface="Comic Sans MS" pitchFamily="66" charset="0"/>
              </a:rPr>
              <a:t>: conception validée par tests complets </a:t>
            </a:r>
            <a:r>
              <a:rPr lang="fr-FR" sz="2000" dirty="0" smtClean="0">
                <a:solidFill>
                  <a:srgbClr val="0000CC"/>
                </a:solidFill>
                <a:latin typeface="Comic Sans MS" pitchFamily="66" charset="0"/>
                <a:sym typeface="Wingdings" pitchFamily="2" charset="2"/>
              </a:rPr>
              <a:t> NL &lt; 0,1% à 10 µA. </a:t>
            </a:r>
            <a:endParaRPr lang="fr-FR" sz="2000" dirty="0" smtClean="0">
              <a:latin typeface="Comic Sans MS" pitchFamily="66" charset="0"/>
            </a:endParaRPr>
          </a:p>
          <a:p>
            <a:r>
              <a:rPr lang="fr-FR" sz="2000" dirty="0" smtClean="0">
                <a:latin typeface="Comic Sans MS" pitchFamily="66" charset="0"/>
              </a:rPr>
              <a:t>   </a:t>
            </a:r>
            <a:r>
              <a:rPr lang="fr-FR" sz="2000" dirty="0" smtClean="0">
                <a:latin typeface="Comic Sans MS" pitchFamily="66" charset="0"/>
                <a:sym typeface="Symbol"/>
              </a:rPr>
              <a:t> Comparaison systématique sur 20 PMTs </a:t>
            </a:r>
          </a:p>
          <a:p>
            <a:r>
              <a:rPr lang="fr-FR" sz="2000" dirty="0" smtClean="0">
                <a:latin typeface="Comic Sans MS" pitchFamily="66" charset="0"/>
                <a:sym typeface="Symbol"/>
              </a:rPr>
              <a:t>     de 20 bases passives et 20 bases actives.</a:t>
            </a:r>
          </a:p>
          <a:p>
            <a:r>
              <a:rPr lang="fr-FR" sz="2000" dirty="0" smtClean="0">
                <a:latin typeface="Comic Sans MS" pitchFamily="66" charset="0"/>
                <a:sym typeface="Symbol"/>
              </a:rPr>
              <a:t>    Banc test opérationnel pour production.</a:t>
            </a:r>
          </a:p>
          <a:p>
            <a:r>
              <a:rPr lang="fr-FR" sz="2000" dirty="0" smtClean="0">
                <a:latin typeface="Comic Sans MS" pitchFamily="66" charset="0"/>
                <a:sym typeface="Symbol"/>
              </a:rPr>
              <a:t>    </a:t>
            </a:r>
            <a:r>
              <a:rPr lang="fr-FR" sz="2000" dirty="0" smtClean="0">
                <a:solidFill>
                  <a:srgbClr val="FF0000"/>
                </a:solidFill>
                <a:latin typeface="Comic Sans MS" pitchFamily="66" charset="0"/>
                <a:sym typeface="Symbol"/>
              </a:rPr>
              <a:t>Test de radiation à effectuer</a:t>
            </a:r>
            <a:r>
              <a:rPr lang="fr-FR" sz="2000" dirty="0" smtClean="0">
                <a:latin typeface="Comic Sans MS" pitchFamily="66" charset="0"/>
                <a:sym typeface="Symbol"/>
              </a:rPr>
              <a:t>.</a:t>
            </a:r>
            <a:endParaRPr lang="fr-FR" sz="2000" dirty="0">
              <a:latin typeface="Comic Sans MS" pitchFamily="66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0" y="5733256"/>
            <a:ext cx="45223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0000CC"/>
                </a:solidFill>
                <a:latin typeface="Comic Sans MS" pitchFamily="66" charset="0"/>
              </a:rPr>
              <a:t>□ Projet purement </a:t>
            </a:r>
            <a:r>
              <a:rPr lang="fr-FR" sz="2000" dirty="0" smtClean="0">
                <a:latin typeface="Comic Sans MS" pitchFamily="66" charset="0"/>
              </a:rPr>
              <a:t>électronique.</a:t>
            </a:r>
          </a:p>
          <a:p>
            <a:r>
              <a:rPr lang="fr-FR" sz="2000" dirty="0" smtClean="0">
                <a:latin typeface="Comic Sans MS" pitchFamily="66" charset="0"/>
              </a:rPr>
              <a:t>    Responsable: F.Vazeille.</a:t>
            </a:r>
            <a:endParaRPr lang="fr-FR" sz="2000" dirty="0">
              <a:latin typeface="Comic Sans MS" pitchFamily="66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251520" y="1196752"/>
            <a:ext cx="632577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Symbol"/>
              <a:buChar char="·"/>
            </a:pPr>
            <a:r>
              <a:rPr lang="fr-FR" sz="2000" dirty="0" smtClean="0">
                <a:latin typeface="Comic Sans MS" pitchFamily="66" charset="0"/>
                <a:sym typeface="Symbol"/>
              </a:rPr>
              <a:t> </a:t>
            </a:r>
            <a:r>
              <a:rPr lang="fr-FR" sz="2000" dirty="0" smtClean="0">
                <a:solidFill>
                  <a:srgbClr val="FF0000"/>
                </a:solidFill>
                <a:latin typeface="Comic Sans MS" pitchFamily="66" charset="0"/>
                <a:sym typeface="Symbol"/>
              </a:rPr>
              <a:t>Contraintes de physique</a:t>
            </a:r>
            <a:r>
              <a:rPr lang="fr-FR" sz="2000" dirty="0" smtClean="0">
                <a:latin typeface="Comic Sans MS" pitchFamily="66" charset="0"/>
                <a:sym typeface="Symbol"/>
              </a:rPr>
              <a:t>:</a:t>
            </a:r>
          </a:p>
          <a:p>
            <a:r>
              <a:rPr lang="fr-FR" sz="2000" dirty="0" smtClean="0">
                <a:latin typeface="Comic Sans MS" pitchFamily="66" charset="0"/>
                <a:sym typeface="Symbol" pitchFamily="18" charset="2"/>
              </a:rPr>
              <a:t>  Conserver et même améliorer la linéarité</a:t>
            </a:r>
          </a:p>
          <a:p>
            <a:r>
              <a:rPr lang="fr-FR" sz="2000" dirty="0" smtClean="0">
                <a:latin typeface="Comic Sans MS" pitchFamily="66" charset="0"/>
                <a:sym typeface="Symbol" pitchFamily="18" charset="2"/>
              </a:rPr>
              <a:t>  (2% actuellement à 2 µA) des PMTs sur la</a:t>
            </a:r>
          </a:p>
          <a:p>
            <a:r>
              <a:rPr lang="fr-FR" sz="2000" dirty="0" smtClean="0">
                <a:latin typeface="Comic Sans MS" pitchFamily="66" charset="0"/>
                <a:sym typeface="Symbol" pitchFamily="18" charset="2"/>
              </a:rPr>
              <a:t>  dynamique 16 bits dans les conditions HL-LHC</a:t>
            </a:r>
          </a:p>
          <a:p>
            <a:r>
              <a:rPr lang="fr-FR" sz="2000" dirty="0" smtClean="0">
                <a:latin typeface="Comic Sans MS" pitchFamily="66" charset="0"/>
                <a:sym typeface="Symbol" pitchFamily="18" charset="2"/>
              </a:rPr>
              <a:t>   </a:t>
            </a:r>
            <a:r>
              <a:rPr lang="fr-FR" sz="2000" dirty="0" smtClean="0">
                <a:latin typeface="Comic Sans MS" pitchFamily="66" charset="0"/>
                <a:sym typeface="Wingdings" pitchFamily="2" charset="2"/>
              </a:rPr>
              <a:t> </a:t>
            </a:r>
            <a:r>
              <a:rPr lang="fr-FR" sz="20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courant plus fort induit par Luminosité ~10 µA.</a:t>
            </a:r>
            <a:endParaRPr lang="fr-FR" sz="2000" dirty="0" smtClean="0">
              <a:solidFill>
                <a:srgbClr val="FF0000"/>
              </a:solidFill>
              <a:latin typeface="Comic Sans MS" pitchFamily="66" charset="0"/>
              <a:sym typeface="Symbol" pitchFamily="18" charset="2"/>
            </a:endParaRPr>
          </a:p>
          <a:p>
            <a:pPr>
              <a:buFont typeface="Symbol"/>
              <a:buChar char="·"/>
            </a:pPr>
            <a:endParaRPr lang="fr-FR" sz="2000" dirty="0">
              <a:latin typeface="Comic Sans MS" pitchFamily="66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539552" y="2852936"/>
            <a:ext cx="8372805" cy="707886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pPr>
              <a:buFont typeface="Symbol"/>
              <a:buChar char="Þ"/>
            </a:pPr>
            <a:r>
              <a:rPr lang="fr-FR" sz="2000" dirty="0" smtClean="0">
                <a:solidFill>
                  <a:srgbClr val="FF0000"/>
                </a:solidFill>
                <a:latin typeface="Comic Sans MS" pitchFamily="66" charset="0"/>
                <a:sym typeface="Symbol"/>
              </a:rPr>
              <a:t> R&amp;D sur ponts diviseurs dits ″actifs″ moins sensibles aux courants</a:t>
            </a:r>
          </a:p>
          <a:p>
            <a:r>
              <a:rPr lang="fr-FR" sz="2000" dirty="0" smtClean="0">
                <a:solidFill>
                  <a:srgbClr val="FF0000"/>
                </a:solidFill>
                <a:latin typeface="Comic Sans MS" pitchFamily="66" charset="0"/>
                <a:sym typeface="Symbol"/>
              </a:rPr>
              <a:t>    sur les derniers étages des PMTs.</a:t>
            </a:r>
            <a:endParaRPr lang="fr-FR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6342" y="-315416"/>
            <a:ext cx="321617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Ellipse 23"/>
          <p:cNvSpPr/>
          <p:nvPr/>
        </p:nvSpPr>
        <p:spPr>
          <a:xfrm>
            <a:off x="7596336" y="692696"/>
            <a:ext cx="1008112" cy="5016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" name="Picture 2" descr="C:\Users\François\Desktop\Divid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4077072"/>
            <a:ext cx="3641005" cy="1343995"/>
          </a:xfrm>
          <a:prstGeom prst="rect">
            <a:avLst/>
          </a:prstGeom>
          <a:noFill/>
        </p:spPr>
      </p:pic>
      <p:sp>
        <p:nvSpPr>
          <p:cNvPr id="40" name="ZoneTexte 39"/>
          <p:cNvSpPr txBox="1"/>
          <p:nvPr/>
        </p:nvSpPr>
        <p:spPr>
          <a:xfrm>
            <a:off x="6588224" y="1846565"/>
            <a:ext cx="21602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  <a:latin typeface="Comic Sans MS" pitchFamily="66" charset="0"/>
              </a:rPr>
              <a:t>Transistors sur</a:t>
            </a:r>
          </a:p>
          <a:p>
            <a:pPr algn="ctr"/>
            <a:r>
              <a:rPr lang="fr-FR" dirty="0" smtClean="0">
                <a:solidFill>
                  <a:srgbClr val="FF0000"/>
                </a:solidFill>
                <a:latin typeface="Comic Sans MS" pitchFamily="66" charset="0"/>
              </a:rPr>
              <a:t>derniers étages</a:t>
            </a:r>
            <a:endParaRPr lang="fr-FR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1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5417666"/>
            <a:ext cx="1920445" cy="1440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ZoneTexte 41"/>
          <p:cNvSpPr txBox="1"/>
          <p:nvPr/>
        </p:nvSpPr>
        <p:spPr>
          <a:xfrm>
            <a:off x="6886598" y="5373216"/>
            <a:ext cx="1213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  <a:latin typeface="Comic Sans MS" pitchFamily="66" charset="0"/>
              </a:rPr>
              <a:t>Banc test</a:t>
            </a:r>
            <a:endParaRPr lang="fr-FR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0" y="651605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solidFill>
                  <a:srgbClr val="CC0066"/>
                </a:solidFill>
              </a:rPr>
              <a:t>16</a:t>
            </a:r>
            <a:endParaRPr lang="fr-FR" i="1" dirty="0">
              <a:solidFill>
                <a:srgbClr val="CC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4" grpId="0"/>
      <p:bldP spid="17" grpId="0"/>
      <p:bldP spid="19" grpId="0"/>
      <p:bldP spid="21" grpId="0"/>
      <p:bldP spid="22" grpId="0" animBg="1"/>
      <p:bldP spid="24" grpId="0" animBg="1"/>
      <p:bldP spid="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10"/>
          <p:cNvSpPr txBox="1">
            <a:spLocks noChangeArrowheads="1"/>
          </p:cNvSpPr>
          <p:nvPr/>
        </p:nvSpPr>
        <p:spPr bwMode="auto">
          <a:xfrm>
            <a:off x="5271741" y="2204864"/>
            <a:ext cx="16802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>
                <a:solidFill>
                  <a:schemeClr val="bg1"/>
                </a:solidFill>
                <a:latin typeface="Comic Sans MS" pitchFamily="66" charset="0"/>
              </a:rPr>
              <a:t>Electronique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chemeClr val="bg1"/>
                </a:solidFill>
                <a:latin typeface="Comic Sans MS" pitchFamily="66" charset="0"/>
              </a:rPr>
              <a:t>et </a:t>
            </a:r>
            <a:r>
              <a:rPr lang="fr-FR" sz="2000" dirty="0">
                <a:solidFill>
                  <a:schemeClr val="bg1"/>
                </a:solidFill>
                <a:latin typeface="Comic Sans MS" pitchFamily="66" charset="0"/>
              </a:rPr>
              <a:t>DAQ</a:t>
            </a:r>
          </a:p>
        </p:txBody>
      </p:sp>
      <p:cxnSp>
        <p:nvCxnSpPr>
          <p:cNvPr id="5" name="Connecteur droit avec flèche 4"/>
          <p:cNvCxnSpPr/>
          <p:nvPr/>
        </p:nvCxnSpPr>
        <p:spPr>
          <a:xfrm rot="16200000" flipH="1">
            <a:off x="7111205" y="879873"/>
            <a:ext cx="506413" cy="3175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13"/>
          <p:cNvSpPr txBox="1">
            <a:spLocks noChangeArrowheads="1"/>
          </p:cNvSpPr>
          <p:nvPr/>
        </p:nvSpPr>
        <p:spPr bwMode="auto">
          <a:xfrm>
            <a:off x="6372224" y="788591"/>
            <a:ext cx="777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prstClr val="white"/>
                </a:solidFill>
                <a:latin typeface="Comic Sans MS" pitchFamily="66" charset="0"/>
              </a:rPr>
              <a:t>PMTs</a:t>
            </a:r>
          </a:p>
        </p:txBody>
      </p:sp>
      <p:cxnSp>
        <p:nvCxnSpPr>
          <p:cNvPr id="7" name="Connecteur droit avec flèche 6"/>
          <p:cNvCxnSpPr/>
          <p:nvPr/>
        </p:nvCxnSpPr>
        <p:spPr>
          <a:xfrm rot="16200000" flipH="1">
            <a:off x="6859587" y="1035075"/>
            <a:ext cx="495300" cy="69215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H="1" flipV="1">
            <a:off x="7669238" y="1268760"/>
            <a:ext cx="215130" cy="648072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V="1">
            <a:off x="5940152" y="1990726"/>
            <a:ext cx="273" cy="286146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0" y="-27384"/>
            <a:ext cx="6024406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4000" dirty="0" smtClean="0">
                <a:solidFill>
                  <a:srgbClr val="CC0066"/>
                </a:solidFill>
                <a:latin typeface="Comic Sans MS" pitchFamily="66" charset="0"/>
              </a:rPr>
              <a:t>L’ASIC ″Very Front End″</a:t>
            </a:r>
            <a:endParaRPr lang="fr-FR" sz="4000" dirty="0">
              <a:solidFill>
                <a:srgbClr val="CC0066"/>
              </a:solidFill>
              <a:latin typeface="Comic Sans MS" pitchFamily="66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2328" y="692696"/>
            <a:ext cx="2523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0000CC"/>
                </a:solidFill>
                <a:latin typeface="Comic Sans MS" pitchFamily="66" charset="0"/>
              </a:rPr>
              <a:t>□ Problématique</a:t>
            </a:r>
            <a:endParaRPr lang="fr-FR" sz="24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0" y="3765227"/>
            <a:ext cx="9025228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0000CC"/>
                </a:solidFill>
                <a:latin typeface="Comic Sans MS" pitchFamily="66" charset="0"/>
              </a:rPr>
              <a:t>□  Le point</a:t>
            </a:r>
            <a:r>
              <a:rPr lang="fr-FR" sz="2000" dirty="0" smtClean="0">
                <a:solidFill>
                  <a:srgbClr val="0000CC"/>
                </a:solidFill>
                <a:latin typeface="Comic Sans MS" pitchFamily="66" charset="0"/>
              </a:rPr>
              <a:t>: validation du concept et de la technologie</a:t>
            </a:r>
            <a:endParaRPr lang="fr-FR" sz="2000" dirty="0" smtClean="0">
              <a:latin typeface="Comic Sans MS" pitchFamily="66" charset="0"/>
            </a:endParaRPr>
          </a:p>
          <a:p>
            <a:r>
              <a:rPr lang="fr-FR" sz="2000" dirty="0" smtClean="0">
                <a:latin typeface="Comic Sans MS" pitchFamily="66" charset="0"/>
              </a:rPr>
              <a:t>   </a:t>
            </a:r>
            <a:r>
              <a:rPr lang="fr-FR" sz="2000" dirty="0" smtClean="0">
                <a:latin typeface="Comic Sans MS" pitchFamily="66" charset="0"/>
                <a:sym typeface="Symbol"/>
              </a:rPr>
              <a:t> Réalisation des 2 premiers chips IBM 130 </a:t>
            </a:r>
            <a:r>
              <a:rPr lang="fr-FR" sz="2000" dirty="0" smtClean="0">
                <a:latin typeface="Comic Sans MS" pitchFamily="66" charset="0"/>
                <a:sym typeface="Wingdings" pitchFamily="2" charset="2"/>
              </a:rPr>
              <a:t> FATALIC 1 et FATALIC2</a:t>
            </a:r>
          </a:p>
          <a:p>
            <a:r>
              <a:rPr lang="fr-FR" sz="2000" dirty="0" smtClean="0">
                <a:latin typeface="Comic Sans MS" pitchFamily="66" charset="0"/>
                <a:sym typeface="Wingdings" pitchFamily="2" charset="2"/>
              </a:rPr>
              <a:t>       validation des concepts</a:t>
            </a:r>
          </a:p>
          <a:p>
            <a:r>
              <a:rPr lang="fr-FR" sz="2000" dirty="0" smtClean="0">
                <a:latin typeface="Comic Sans MS" pitchFamily="66" charset="0"/>
                <a:sym typeface="Wingdings" pitchFamily="2" charset="2"/>
              </a:rPr>
              <a:t>        avec tests LPC et au CERN (175 avec cosmiques.)</a:t>
            </a:r>
          </a:p>
          <a:p>
            <a:r>
              <a:rPr lang="fr-FR" sz="2000" dirty="0" smtClean="0">
                <a:latin typeface="Comic Sans MS" pitchFamily="66" charset="0"/>
                <a:sym typeface="Wingdings" pitchFamily="2" charset="2"/>
              </a:rPr>
              <a:t>   </a:t>
            </a:r>
            <a:r>
              <a:rPr lang="fr-FR" sz="2000" dirty="0" smtClean="0">
                <a:latin typeface="Comic Sans MS" pitchFamily="66" charset="0"/>
                <a:sym typeface="Symbol"/>
              </a:rPr>
              <a:t> Nouvelles fonderies projetées pour aller plus loin</a:t>
            </a:r>
          </a:p>
          <a:p>
            <a:r>
              <a:rPr lang="fr-FR" sz="2000" dirty="0" smtClean="0">
                <a:latin typeface="Comic Sans MS" pitchFamily="66" charset="0"/>
                <a:sym typeface="Symbol"/>
              </a:rPr>
              <a:t>     + développement à venir de l’électronique complète</a:t>
            </a:r>
          </a:p>
          <a:p>
            <a:r>
              <a:rPr lang="fr-FR" sz="2000" dirty="0" smtClean="0">
                <a:latin typeface="Comic Sans MS" pitchFamily="66" charset="0"/>
                <a:sym typeface="Symbol"/>
              </a:rPr>
              <a:t>                Démonstrateur version LPC.</a:t>
            </a:r>
          </a:p>
          <a:p>
            <a:r>
              <a:rPr lang="fr-FR" sz="2000" dirty="0" smtClean="0">
                <a:latin typeface="Comic Sans MS" pitchFamily="66" charset="0"/>
                <a:sym typeface="Symbol"/>
              </a:rPr>
              <a:t>     </a:t>
            </a:r>
            <a:endParaRPr lang="fr-FR" sz="2000" dirty="0">
              <a:latin typeface="Comic Sans MS" pitchFamily="66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0" y="6043935"/>
            <a:ext cx="59057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0000CC"/>
                </a:solidFill>
                <a:latin typeface="Comic Sans MS" pitchFamily="66" charset="0"/>
              </a:rPr>
              <a:t>□ Projet multiservices</a:t>
            </a:r>
            <a:r>
              <a:rPr lang="fr-FR" sz="2400" dirty="0" smtClean="0">
                <a:latin typeface="Comic Sans MS" pitchFamily="66" charset="0"/>
              </a:rPr>
              <a:t>: </a:t>
            </a:r>
            <a:r>
              <a:rPr lang="fr-FR" sz="2000" dirty="0" smtClean="0">
                <a:latin typeface="Comic Sans MS" pitchFamily="66" charset="0"/>
              </a:rPr>
              <a:t>micro, électronique.</a:t>
            </a:r>
          </a:p>
          <a:p>
            <a:r>
              <a:rPr lang="fr-FR" sz="2000" dirty="0" smtClean="0">
                <a:latin typeface="Comic Sans MS" pitchFamily="66" charset="0"/>
              </a:rPr>
              <a:t>     Responsables: F.Vazeille + D. Pallin.</a:t>
            </a:r>
            <a:endParaRPr lang="fr-FR" sz="2000" dirty="0">
              <a:latin typeface="Comic Sans MS" pitchFamily="66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251520" y="1196752"/>
            <a:ext cx="68275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Symbol"/>
              <a:buChar char="·"/>
            </a:pPr>
            <a:r>
              <a:rPr lang="fr-FR" sz="2000" dirty="0" smtClean="0">
                <a:latin typeface="Comic Sans MS" pitchFamily="66" charset="0"/>
                <a:sym typeface="Symbol"/>
              </a:rPr>
              <a:t> </a:t>
            </a:r>
            <a:r>
              <a:rPr lang="fr-FR" sz="2000" dirty="0" smtClean="0">
                <a:solidFill>
                  <a:srgbClr val="FF0000"/>
                </a:solidFill>
                <a:latin typeface="Comic Sans MS" pitchFamily="66" charset="0"/>
                <a:sym typeface="Symbol"/>
              </a:rPr>
              <a:t>Réaliser le schéma idéal via un ASIC </a:t>
            </a:r>
            <a:r>
              <a:rPr lang="fr-FR" sz="2000" dirty="0" smtClean="0">
                <a:latin typeface="Comic Sans MS" pitchFamily="66" charset="0"/>
                <a:sym typeface="Symbol"/>
              </a:rPr>
              <a:t>contenant toutes</a:t>
            </a:r>
          </a:p>
          <a:p>
            <a:r>
              <a:rPr lang="fr-FR" sz="2000" dirty="0" smtClean="0">
                <a:latin typeface="Comic Sans MS" pitchFamily="66" charset="0"/>
                <a:sym typeface="Symbol"/>
              </a:rPr>
              <a:t>  les fonctions des cartes 3en1</a:t>
            </a:r>
          </a:p>
          <a:p>
            <a:r>
              <a:rPr lang="fr-FR" sz="2000" dirty="0" smtClean="0">
                <a:latin typeface="Comic Sans MS" pitchFamily="66" charset="0"/>
                <a:sym typeface="Symbol"/>
              </a:rPr>
              <a:t>  (Pulse énergie et timing, intégrateur, calibration)</a:t>
            </a:r>
          </a:p>
          <a:p>
            <a:r>
              <a:rPr lang="fr-FR" sz="2000" dirty="0" smtClean="0">
                <a:latin typeface="Comic Sans MS" pitchFamily="66" charset="0"/>
                <a:sym typeface="Symbol"/>
              </a:rPr>
              <a:t>  et les ADC (dynamique 16 bits à 40 MHz).</a:t>
            </a:r>
            <a:endParaRPr lang="fr-FR" sz="2000" dirty="0">
              <a:latin typeface="Comic Sans MS" pitchFamily="66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467544" y="2492896"/>
            <a:ext cx="6991016" cy="1323439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pPr>
              <a:buFont typeface="Symbol"/>
              <a:buChar char="Þ"/>
            </a:pPr>
            <a:r>
              <a:rPr lang="fr-FR" sz="2000" dirty="0" smtClean="0">
                <a:solidFill>
                  <a:srgbClr val="FF0000"/>
                </a:solidFill>
                <a:latin typeface="Comic Sans MS" pitchFamily="66" charset="0"/>
                <a:sym typeface="Symbol"/>
              </a:rPr>
              <a:t>R&amp;D sur ASIC en IBM 130 nm et électronique associée</a:t>
            </a:r>
          </a:p>
          <a:p>
            <a:r>
              <a:rPr lang="fr-FR" sz="2000" dirty="0" smtClean="0">
                <a:solidFill>
                  <a:srgbClr val="FF0000"/>
                </a:solidFill>
                <a:latin typeface="Comic Sans MS" pitchFamily="66" charset="0"/>
                <a:sym typeface="Symbol"/>
              </a:rPr>
              <a:t> complète</a:t>
            </a:r>
            <a:r>
              <a:rPr lang="fr-FR" sz="2000" dirty="0" smtClean="0">
                <a:latin typeface="Comic Sans MS" pitchFamily="66" charset="0"/>
                <a:sym typeface="Symbol"/>
              </a:rPr>
              <a:t>, en concurrence avec 2 autres solutions</a:t>
            </a:r>
          </a:p>
          <a:p>
            <a:r>
              <a:rPr lang="fr-FR" sz="2000" dirty="0" smtClean="0">
                <a:latin typeface="Comic Sans MS" pitchFamily="66" charset="0"/>
                <a:sym typeface="Symbol"/>
              </a:rPr>
              <a:t> (Chicago et Argonne): principe du ″convoyeur de courant″</a:t>
            </a:r>
          </a:p>
          <a:p>
            <a:r>
              <a:rPr lang="fr-FR" sz="2000" dirty="0" smtClean="0">
                <a:latin typeface="Comic Sans MS" pitchFamily="66" charset="0"/>
                <a:sym typeface="Symbol"/>
              </a:rPr>
              <a:t> (idéal derrière un PMT) et </a:t>
            </a:r>
            <a:r>
              <a:rPr lang="fr-FR" sz="2000" dirty="0" smtClean="0">
                <a:solidFill>
                  <a:srgbClr val="FF0000"/>
                </a:solidFill>
                <a:latin typeface="Comic Sans MS" pitchFamily="66" charset="0"/>
                <a:sym typeface="Symbol"/>
              </a:rPr>
              <a:t>développement ADC.</a:t>
            </a:r>
            <a:endParaRPr lang="fr-FR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8" name="Image 1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3841" y="0"/>
            <a:ext cx="2070159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ZoneTexte 22"/>
          <p:cNvSpPr txBox="1"/>
          <p:nvPr/>
        </p:nvSpPr>
        <p:spPr>
          <a:xfrm>
            <a:off x="7452320" y="1691516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  <a:latin typeface="Comic Sans MS" pitchFamily="66" charset="0"/>
              </a:rPr>
              <a:t>FATALIC 2</a:t>
            </a:r>
            <a:endParaRPr lang="fr-FR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4" name="Picture 5" descr="C:\Users\François\Desktop\SLHC\Asic\Tests_FATALIC2\PICT00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1712" y="4509120"/>
            <a:ext cx="2592288" cy="1944216"/>
          </a:xfrm>
          <a:prstGeom prst="rect">
            <a:avLst/>
          </a:prstGeom>
          <a:noFill/>
        </p:spPr>
      </p:pic>
      <p:pic>
        <p:nvPicPr>
          <p:cNvPr id="29698" name="Picture 2" descr="C:\Users\François\Desktop\SLHC\Asic\Tests_FATALIC2\PICT00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72400" y="2204864"/>
            <a:ext cx="724604" cy="1844824"/>
          </a:xfrm>
          <a:prstGeom prst="rect">
            <a:avLst/>
          </a:prstGeom>
          <a:noFill/>
        </p:spPr>
      </p:pic>
      <p:sp>
        <p:nvSpPr>
          <p:cNvPr id="25" name="ZoneTexte 24"/>
          <p:cNvSpPr txBox="1"/>
          <p:nvPr/>
        </p:nvSpPr>
        <p:spPr>
          <a:xfrm>
            <a:off x="0" y="651605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solidFill>
                  <a:srgbClr val="CC0066"/>
                </a:solidFill>
              </a:rPr>
              <a:t>14</a:t>
            </a:r>
            <a:endParaRPr lang="fr-FR" i="1" dirty="0">
              <a:solidFill>
                <a:srgbClr val="CC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9" grpId="0"/>
      <p:bldP spid="21" grpId="0"/>
      <p:bldP spid="22" grpId="0" animBg="1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3668719" y="1412776"/>
            <a:ext cx="15888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Module à 45°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34925" y="2539320"/>
          <a:ext cx="9036496" cy="413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2088232"/>
                <a:gridCol w="500404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 pitchFamily="66" charset="0"/>
                        </a:rPr>
                        <a:t>R&amp;D</a:t>
                      </a:r>
                      <a:endParaRPr lang="fr-FR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 pitchFamily="66" charset="0"/>
                        </a:rPr>
                        <a:t>Situation actuelle</a:t>
                      </a:r>
                      <a:endParaRPr lang="fr-FR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 pitchFamily="66" charset="0"/>
                        </a:rPr>
                        <a:t>En</a:t>
                      </a:r>
                      <a:r>
                        <a:rPr lang="fr-FR" baseline="0" dirty="0" smtClean="0">
                          <a:latin typeface="Comic Sans MS" pitchFamily="66" charset="0"/>
                        </a:rPr>
                        <a:t> cours et/ou suite des travaux</a:t>
                      </a:r>
                      <a:endParaRPr lang="fr-FR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 pitchFamily="66" charset="0"/>
                        </a:rPr>
                        <a:t>Laser 2</a:t>
                      </a:r>
                      <a:endParaRPr lang="fr-FR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omic Sans MS" pitchFamily="66" charset="0"/>
                        </a:rPr>
                        <a:t>Laser</a:t>
                      </a:r>
                      <a:r>
                        <a:rPr lang="fr-FR" baseline="0" dirty="0" smtClean="0">
                          <a:latin typeface="Comic Sans MS" pitchFamily="66" charset="0"/>
                        </a:rPr>
                        <a:t> 1 validé</a:t>
                      </a:r>
                    </a:p>
                    <a:p>
                      <a:r>
                        <a:rPr lang="fr-FR" baseline="0" dirty="0" smtClean="0">
                          <a:latin typeface="Comic Sans MS" pitchFamily="66" charset="0"/>
                        </a:rPr>
                        <a:t>Laser 2 en cours</a:t>
                      </a:r>
                      <a:endParaRPr lang="fr-FR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>
                        <a:latin typeface="Comic Sans MS" pitchFamily="66" charset="0"/>
                      </a:endParaRPr>
                    </a:p>
                    <a:p>
                      <a:r>
                        <a:rPr lang="fr-FR" dirty="0" smtClean="0">
                          <a:latin typeface="Comic Sans MS" pitchFamily="66" charset="0"/>
                        </a:rPr>
                        <a:t>Tests au 175.</a:t>
                      </a:r>
                    </a:p>
                    <a:p>
                      <a:r>
                        <a:rPr lang="fr-FR" dirty="0" smtClean="0">
                          <a:latin typeface="Comic Sans MS" pitchFamily="66" charset="0"/>
                        </a:rPr>
                        <a:t>Conception et construction Laser 2</a:t>
                      </a:r>
                      <a:endParaRPr lang="fr-FR" baseline="0" dirty="0" smtClean="0">
                        <a:latin typeface="Comic Sans MS" pitchFamily="66" charset="0"/>
                      </a:endParaRPr>
                    </a:p>
                    <a:p>
                      <a:r>
                        <a:rPr lang="fr-FR" baseline="0" dirty="0" smtClean="0">
                          <a:latin typeface="Comic Sans MS" pitchFamily="66" charset="0"/>
                        </a:rPr>
                        <a:t>                                                      (</a:t>
                      </a:r>
                      <a:r>
                        <a:rPr lang="fr-FR" baseline="0" dirty="0" smtClean="0">
                          <a:latin typeface="Comic Sans MS" pitchFamily="66" charset="0"/>
                          <a:sym typeface="Symbol"/>
                        </a:rPr>
                        <a:t> 2013).</a:t>
                      </a:r>
                      <a:endParaRPr lang="fr-FR" dirty="0" smtClean="0">
                        <a:latin typeface="Comic Sans MS" pitchFamily="66" charset="0"/>
                      </a:endParaRPr>
                    </a:p>
                    <a:p>
                      <a:r>
                        <a:rPr lang="fr-FR" dirty="0" smtClean="0">
                          <a:latin typeface="Comic Sans MS" pitchFamily="66" charset="0"/>
                        </a:rPr>
                        <a:t>Installation en</a:t>
                      </a:r>
                      <a:r>
                        <a:rPr lang="fr-FR" baseline="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fr-FR" dirty="0" smtClean="0">
                          <a:latin typeface="Comic Sans MS" pitchFamily="66" charset="0"/>
                        </a:rPr>
                        <a:t>2014</a:t>
                      </a:r>
                      <a:endParaRPr lang="fr-FR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 pitchFamily="66" charset="0"/>
                        </a:rPr>
                        <a:t>Mini-tiroirs</a:t>
                      </a:r>
                      <a:endParaRPr lang="fr-FR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omic Sans MS" pitchFamily="66" charset="0"/>
                        </a:rPr>
                        <a:t>Validé</a:t>
                      </a:r>
                      <a:endParaRPr lang="fr-FR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omic Sans MS" pitchFamily="66" charset="0"/>
                        </a:rPr>
                        <a:t>Liens mécaniques,</a:t>
                      </a:r>
                      <a:r>
                        <a:rPr lang="fr-FR" baseline="0" dirty="0" smtClean="0">
                          <a:latin typeface="Comic Sans MS" pitchFamily="66" charset="0"/>
                        </a:rPr>
                        <a:t> services, outillages.</a:t>
                      </a:r>
                      <a:endParaRPr lang="fr-FR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 pitchFamily="66" charset="0"/>
                        </a:rPr>
                        <a:t>Ponts diviseurs</a:t>
                      </a:r>
                      <a:endParaRPr lang="fr-FR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omic Sans MS" pitchFamily="66" charset="0"/>
                        </a:rPr>
                        <a:t>Validé</a:t>
                      </a:r>
                      <a:endParaRPr lang="fr-FR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omic Sans MS" pitchFamily="66" charset="0"/>
                        </a:rPr>
                        <a:t>Tests de radiation</a:t>
                      </a:r>
                      <a:endParaRPr lang="fr-FR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 pitchFamily="66" charset="0"/>
                        </a:rPr>
                        <a:t>Hautes tensions</a:t>
                      </a:r>
                      <a:endParaRPr lang="fr-FR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omic Sans MS" pitchFamily="66" charset="0"/>
                        </a:rPr>
                        <a:t>6 options</a:t>
                      </a:r>
                      <a:endParaRPr lang="fr-FR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omic Sans MS" pitchFamily="66" charset="0"/>
                        </a:rPr>
                        <a:t>Choix et R&amp;D sur option finale</a:t>
                      </a:r>
                      <a:endParaRPr lang="fr-FR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 pitchFamily="66" charset="0"/>
                        </a:rPr>
                        <a:t>ASIC VFE</a:t>
                      </a:r>
                      <a:endParaRPr lang="fr-FR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omic Sans MS" pitchFamily="66" charset="0"/>
                        </a:rPr>
                        <a:t>IBM</a:t>
                      </a:r>
                      <a:r>
                        <a:rPr lang="fr-FR" baseline="0" dirty="0" smtClean="0">
                          <a:latin typeface="Comic Sans MS" pitchFamily="66" charset="0"/>
                        </a:rPr>
                        <a:t> 130 nm</a:t>
                      </a:r>
                    </a:p>
                    <a:p>
                      <a:r>
                        <a:rPr lang="fr-FR" baseline="0" dirty="0" smtClean="0">
                          <a:latin typeface="Comic Sans MS" pitchFamily="66" charset="0"/>
                        </a:rPr>
                        <a:t>   techno. validée</a:t>
                      </a:r>
                    </a:p>
                    <a:p>
                      <a:r>
                        <a:rPr lang="fr-FR" baseline="0" dirty="0" smtClean="0">
                          <a:latin typeface="Comic Sans MS" pitchFamily="66" charset="0"/>
                        </a:rPr>
                        <a:t>Convoyeur validé</a:t>
                      </a:r>
                      <a:endParaRPr lang="fr-FR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aseline="0" dirty="0" smtClean="0">
                          <a:latin typeface="Comic Sans MS" pitchFamily="66" charset="0"/>
                        </a:rPr>
                        <a:t>Fonderies à  venir chaîne complète</a:t>
                      </a:r>
                    </a:p>
                    <a:p>
                      <a:r>
                        <a:rPr lang="fr-FR" baseline="0" dirty="0" smtClean="0">
                          <a:latin typeface="Comic Sans MS" pitchFamily="66" charset="0"/>
                        </a:rPr>
                        <a:t>Electronique Démonstrateur au 175 (12-13)</a:t>
                      </a:r>
                    </a:p>
                    <a:p>
                      <a:r>
                        <a:rPr lang="fr-FR" baseline="0" dirty="0" smtClean="0">
                          <a:latin typeface="Comic Sans MS" pitchFamily="66" charset="0"/>
                        </a:rPr>
                        <a:t>ATLAS (1 train en 2014)</a:t>
                      </a:r>
                      <a:endParaRPr lang="fr-FR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95536" y="0"/>
            <a:ext cx="8358378" cy="7694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fr-FR" sz="4400" dirty="0" smtClean="0">
                <a:solidFill>
                  <a:srgbClr val="0000CC"/>
                </a:solidFill>
                <a:latin typeface="Comic Sans MS" pitchFamily="66" charset="0"/>
              </a:rPr>
              <a:t>Conclusion et suite des travaux</a:t>
            </a:r>
            <a:endParaRPr lang="fr-FR" sz="4400" dirty="0"/>
          </a:p>
        </p:txBody>
      </p:sp>
      <p:sp>
        <p:nvSpPr>
          <p:cNvPr id="6" name="ZoneTexte 5"/>
          <p:cNvSpPr txBox="1"/>
          <p:nvPr/>
        </p:nvSpPr>
        <p:spPr>
          <a:xfrm>
            <a:off x="35496" y="908720"/>
            <a:ext cx="935544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latin typeface="Comic Sans MS" pitchFamily="66" charset="0"/>
                <a:sym typeface="Symbol"/>
              </a:rPr>
              <a:t> </a:t>
            </a:r>
            <a:r>
              <a:rPr lang="fr-FR" sz="2000" dirty="0" smtClean="0">
                <a:solidFill>
                  <a:srgbClr val="0000CC"/>
                </a:solidFill>
                <a:latin typeface="Comic Sans MS" pitchFamily="66" charset="0"/>
              </a:rPr>
              <a:t>Les 5 R&amp;D ont un cheminement très positif </a:t>
            </a:r>
          </a:p>
          <a:p>
            <a:r>
              <a:rPr lang="fr-FR" sz="2000" dirty="0" smtClean="0">
                <a:latin typeface="Comic Sans MS" pitchFamily="66" charset="0"/>
              </a:rPr>
              <a:t>                                                  </a:t>
            </a:r>
            <a:r>
              <a:rPr lang="fr-FR" sz="2000" dirty="0" smtClean="0">
                <a:solidFill>
                  <a:srgbClr val="006600"/>
                </a:solidFill>
                <a:latin typeface="Comic Sans MS" pitchFamily="66" charset="0"/>
              </a:rPr>
              <a:t>(Un grand merci aux services techniques !).</a:t>
            </a:r>
          </a:p>
          <a:p>
            <a:pPr>
              <a:buFont typeface="Symbol"/>
              <a:buChar char="·"/>
            </a:pPr>
            <a:r>
              <a:rPr lang="fr-FR" sz="2000" dirty="0" smtClean="0">
                <a:latin typeface="Comic Sans MS" pitchFamily="66" charset="0"/>
              </a:rPr>
              <a:t> </a:t>
            </a:r>
            <a:r>
              <a:rPr lang="fr-FR" sz="2000" dirty="0" smtClean="0">
                <a:solidFill>
                  <a:srgbClr val="0000CC"/>
                </a:solidFill>
                <a:latin typeface="Comic Sans MS" pitchFamily="66" charset="0"/>
              </a:rPr>
              <a:t>Certaines sont presque terminées</a:t>
            </a:r>
            <a:r>
              <a:rPr lang="fr-FR" sz="2000" dirty="0" smtClean="0">
                <a:latin typeface="Comic Sans MS" pitchFamily="66" charset="0"/>
              </a:rPr>
              <a:t>, </a:t>
            </a:r>
            <a:r>
              <a:rPr lang="fr-FR" sz="2000" dirty="0" smtClean="0">
                <a:solidFill>
                  <a:srgbClr val="0000CC"/>
                </a:solidFill>
                <a:latin typeface="Comic Sans MS" pitchFamily="66" charset="0"/>
              </a:rPr>
              <a:t>d’autres vont se poursuivre</a:t>
            </a:r>
            <a:r>
              <a:rPr lang="fr-FR" sz="2000" dirty="0" smtClean="0">
                <a:latin typeface="Comic Sans MS" pitchFamily="66" charset="0"/>
              </a:rPr>
              <a:t>,</a:t>
            </a:r>
            <a:endParaRPr lang="fr-FR" sz="2000" dirty="0" smtClean="0">
              <a:solidFill>
                <a:srgbClr val="0000CC"/>
              </a:solidFill>
              <a:latin typeface="Comic Sans MS" pitchFamily="66" charset="0"/>
            </a:endParaRPr>
          </a:p>
          <a:p>
            <a:r>
              <a:rPr lang="fr-FR" sz="2000" dirty="0" smtClean="0">
                <a:solidFill>
                  <a:srgbClr val="0000CC"/>
                </a:solidFill>
                <a:latin typeface="Comic Sans MS" pitchFamily="66" charset="0"/>
              </a:rPr>
              <a:t> avec 2 objectifs proches: Laser 2 </a:t>
            </a:r>
            <a:r>
              <a:rPr lang="fr-FR" sz="2000" dirty="0" smtClean="0">
                <a:latin typeface="Comic Sans MS" pitchFamily="66" charset="0"/>
              </a:rPr>
              <a:t>(2014) et </a:t>
            </a:r>
            <a:r>
              <a:rPr lang="fr-FR" sz="2000" dirty="0" smtClean="0">
                <a:solidFill>
                  <a:srgbClr val="0000CC"/>
                </a:solidFill>
                <a:latin typeface="Comic Sans MS" pitchFamily="66" charset="0"/>
              </a:rPr>
              <a:t>Démonstrateur</a:t>
            </a:r>
            <a:r>
              <a:rPr lang="fr-FR" sz="2000" dirty="0" smtClean="0">
                <a:latin typeface="Comic Sans MS" pitchFamily="66" charset="0"/>
              </a:rPr>
              <a:t> (2012-13).</a:t>
            </a:r>
            <a:endParaRPr lang="fr-FR" sz="2000" dirty="0">
              <a:latin typeface="Comic Sans MS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651605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solidFill>
                  <a:srgbClr val="CC0066"/>
                </a:solidFill>
              </a:rPr>
              <a:t>14</a:t>
            </a:r>
            <a:endParaRPr lang="fr-FR" i="1" dirty="0">
              <a:solidFill>
                <a:srgbClr val="CC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00948" y="476672"/>
            <a:ext cx="8175508" cy="26161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buFont typeface="Symbol"/>
              <a:buChar char="Þ"/>
            </a:pPr>
            <a:r>
              <a:rPr lang="fr-FR" sz="2400" dirty="0" smtClean="0">
                <a:solidFill>
                  <a:srgbClr val="FF0000"/>
                </a:solidFill>
                <a:latin typeface="Comic Sans MS" pitchFamily="66" charset="0"/>
                <a:sym typeface="Symbol"/>
              </a:rPr>
              <a:t> Prévision de 2 CSP pour 2 projets multiservices:</a:t>
            </a:r>
          </a:p>
          <a:p>
            <a:pPr>
              <a:buFont typeface="Symbol"/>
              <a:buChar char="Þ"/>
            </a:pPr>
            <a:endParaRPr lang="fr-FR" sz="2000" dirty="0" smtClean="0">
              <a:latin typeface="Comic Sans MS" pitchFamily="66" charset="0"/>
              <a:sym typeface="Symbol"/>
            </a:endParaRPr>
          </a:p>
          <a:p>
            <a:pPr>
              <a:buFontTx/>
              <a:buChar char="-"/>
            </a:pPr>
            <a:r>
              <a:rPr lang="fr-FR" sz="2000" dirty="0" smtClean="0">
                <a:solidFill>
                  <a:srgbClr val="FF0000"/>
                </a:solidFill>
                <a:latin typeface="Comic Sans MS" pitchFamily="66" charset="0"/>
                <a:sym typeface="Symbol"/>
              </a:rPr>
              <a:t> Laser II</a:t>
            </a:r>
          </a:p>
          <a:p>
            <a:pPr>
              <a:buFontTx/>
              <a:buChar char="-"/>
            </a:pPr>
            <a:r>
              <a:rPr lang="fr-FR" sz="2000" dirty="0" smtClean="0">
                <a:solidFill>
                  <a:srgbClr val="FF0000"/>
                </a:solidFill>
                <a:latin typeface="Comic Sans MS" pitchFamily="66" charset="0"/>
                <a:sym typeface="Symbol"/>
              </a:rPr>
              <a:t> Démonstrateur</a:t>
            </a:r>
            <a:r>
              <a:rPr lang="fr-FR" sz="2000" dirty="0" smtClean="0">
                <a:latin typeface="Comic Sans MS" pitchFamily="66" charset="0"/>
                <a:sym typeface="Symbol"/>
              </a:rPr>
              <a:t>:</a:t>
            </a:r>
          </a:p>
          <a:p>
            <a:r>
              <a:rPr lang="fr-FR" sz="2000" dirty="0" smtClean="0">
                <a:latin typeface="Comic Sans MS" pitchFamily="66" charset="0"/>
                <a:sym typeface="Symbol"/>
              </a:rPr>
              <a:t>      Ponts diviseurs, ASIC et électronique, mini-tiroirs et services.</a:t>
            </a:r>
          </a:p>
          <a:p>
            <a:endParaRPr lang="fr-FR" sz="2000" dirty="0" smtClean="0">
              <a:latin typeface="Comic Sans MS" pitchFamily="66" charset="0"/>
              <a:sym typeface="Symbol"/>
            </a:endParaRPr>
          </a:p>
          <a:p>
            <a:r>
              <a:rPr lang="fr-FR" sz="2000" i="1" dirty="0" smtClean="0">
                <a:solidFill>
                  <a:srgbClr val="CC0066"/>
                </a:solidFill>
                <a:latin typeface="Comic Sans MS" pitchFamily="66" charset="0"/>
                <a:sym typeface="Symbol"/>
              </a:rPr>
              <a:t>      Les Hautes Tensions sont en ″stand by″,</a:t>
            </a:r>
          </a:p>
          <a:p>
            <a:r>
              <a:rPr lang="fr-FR" sz="2000" i="1" dirty="0" smtClean="0">
                <a:solidFill>
                  <a:srgbClr val="CC0066"/>
                </a:solidFill>
                <a:latin typeface="Comic Sans MS" pitchFamily="66" charset="0"/>
                <a:sym typeface="Symbol"/>
              </a:rPr>
              <a:t>                       dans l’attente d’une décision de la collaboration</a:t>
            </a:r>
            <a:r>
              <a:rPr lang="fr-FR" i="1" dirty="0" smtClean="0">
                <a:solidFill>
                  <a:srgbClr val="CC0066"/>
                </a:solidFill>
                <a:sym typeface="Symbol"/>
              </a:rPr>
              <a:t>.</a:t>
            </a:r>
            <a:endParaRPr lang="fr-FR" i="1" dirty="0">
              <a:solidFill>
                <a:srgbClr val="CC0066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7504" y="3429000"/>
            <a:ext cx="8856984" cy="3046988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00CC"/>
                </a:solidFill>
                <a:latin typeface="Comic Sans MS" pitchFamily="66" charset="0"/>
              </a:rPr>
              <a:t>+ Contributions aux documents (très avancés) d’ATLAS</a:t>
            </a:r>
            <a:r>
              <a:rPr lang="fr-FR" sz="2400" dirty="0" smtClean="0">
                <a:latin typeface="Comic Sans MS" pitchFamily="66" charset="0"/>
              </a:rPr>
              <a:t>: </a:t>
            </a:r>
          </a:p>
          <a:p>
            <a:endParaRPr lang="fr-FR" dirty="0" smtClean="0">
              <a:latin typeface="Comic Sans MS" pitchFamily="66" charset="0"/>
            </a:endParaRPr>
          </a:p>
          <a:p>
            <a:r>
              <a:rPr lang="fr-FR" dirty="0" smtClean="0">
                <a:latin typeface="Comic Sans MS" pitchFamily="66" charset="0"/>
              </a:rPr>
              <a:t>    LoI Phase 1 (fin 2011), le LPC étant peu concerné.</a:t>
            </a:r>
          </a:p>
          <a:p>
            <a:r>
              <a:rPr lang="fr-FR" dirty="0" smtClean="0">
                <a:latin typeface="Comic Sans MS" pitchFamily="66" charset="0"/>
              </a:rPr>
              <a:t>    Démonstrateur (avec calorimètre Argon liquide et Trigger/DAQ) (début 2012)</a:t>
            </a:r>
          </a:p>
          <a:p>
            <a:r>
              <a:rPr lang="fr-FR" dirty="0" smtClean="0">
                <a:latin typeface="Comic Sans MS" pitchFamily="66" charset="0"/>
              </a:rPr>
              <a:t>    LoI Phase 2 (fin 2012)</a:t>
            </a:r>
          </a:p>
          <a:p>
            <a:r>
              <a:rPr lang="fr-FR" dirty="0" smtClean="0">
                <a:latin typeface="Comic Sans MS" pitchFamily="66" charset="0"/>
              </a:rPr>
              <a:t>    MoU (201 3)</a:t>
            </a:r>
          </a:p>
          <a:p>
            <a:r>
              <a:rPr lang="fr-FR" dirty="0" smtClean="0">
                <a:latin typeface="Comic Sans MS" pitchFamily="66" charset="0"/>
              </a:rPr>
              <a:t>     etc. </a:t>
            </a:r>
          </a:p>
          <a:p>
            <a:endParaRPr lang="fr-FR" dirty="0" smtClean="0">
              <a:latin typeface="Comic Sans MS" pitchFamily="66" charset="0"/>
            </a:endParaRPr>
          </a:p>
          <a:p>
            <a:r>
              <a:rPr lang="fr-FR" sz="2400" dirty="0" smtClean="0">
                <a:solidFill>
                  <a:srgbClr val="0000CC"/>
                </a:solidFill>
                <a:latin typeface="Comic Sans MS" pitchFamily="66" charset="0"/>
              </a:rPr>
              <a:t>+ Conseil scientifique IN2P3 en juin 2012.</a:t>
            </a:r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0" y="651605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solidFill>
                  <a:srgbClr val="CC0066"/>
                </a:solidFill>
              </a:rPr>
              <a:t>15</a:t>
            </a:r>
            <a:endParaRPr lang="fr-FR" i="1" dirty="0">
              <a:solidFill>
                <a:srgbClr val="CC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332656"/>
            <a:ext cx="7851829" cy="7694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fr-FR" sz="4400" dirty="0" smtClean="0">
                <a:solidFill>
                  <a:srgbClr val="0000CC"/>
                </a:solidFill>
                <a:latin typeface="Comic Sans MS" pitchFamily="66" charset="0"/>
              </a:rPr>
              <a:t>Le contexte local de sATLAS</a:t>
            </a:r>
            <a:endParaRPr lang="fr-FR" sz="4400" dirty="0"/>
          </a:p>
        </p:txBody>
      </p:sp>
      <p:sp>
        <p:nvSpPr>
          <p:cNvPr id="3" name="ZoneTexte 2"/>
          <p:cNvSpPr txBox="1"/>
          <p:nvPr/>
        </p:nvSpPr>
        <p:spPr>
          <a:xfrm>
            <a:off x="518962" y="1412776"/>
            <a:ext cx="7869462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Symbol"/>
              <a:buChar char="·"/>
            </a:pPr>
            <a:r>
              <a:rPr lang="fr-FR" sz="2000" dirty="0" smtClean="0">
                <a:solidFill>
                  <a:srgbClr val="0000CC"/>
                </a:solidFill>
                <a:latin typeface="Comic Sans MS" pitchFamily="66" charset="0"/>
                <a:sym typeface="Symbol"/>
              </a:rPr>
              <a:t> Depuis 2005</a:t>
            </a:r>
            <a:r>
              <a:rPr lang="fr-FR" sz="2000" dirty="0" smtClean="0">
                <a:latin typeface="Comic Sans MS" pitchFamily="66" charset="0"/>
                <a:sym typeface="Symbol"/>
              </a:rPr>
              <a:t>: contribution aux </a:t>
            </a:r>
            <a:r>
              <a:rPr lang="fr-FR" sz="2000" dirty="0" smtClean="0">
                <a:solidFill>
                  <a:srgbClr val="0000CC"/>
                </a:solidFill>
                <a:latin typeface="Comic Sans MS" pitchFamily="66" charset="0"/>
                <a:sym typeface="Symbol"/>
              </a:rPr>
              <a:t>études ATLAS pour </a:t>
            </a:r>
            <a:r>
              <a:rPr lang="fr-FR" sz="2000" dirty="0" err="1" smtClean="0">
                <a:solidFill>
                  <a:srgbClr val="0000CC"/>
                </a:solidFill>
                <a:latin typeface="Comic Sans MS" pitchFamily="66" charset="0"/>
                <a:sym typeface="Symbol"/>
              </a:rPr>
              <a:t>sLHC</a:t>
            </a:r>
            <a:r>
              <a:rPr lang="fr-FR" sz="2000" dirty="0" smtClean="0">
                <a:solidFill>
                  <a:srgbClr val="0000CC"/>
                </a:solidFill>
                <a:latin typeface="Comic Sans MS" pitchFamily="66" charset="0"/>
                <a:sym typeface="Symbol"/>
              </a:rPr>
              <a:t>.</a:t>
            </a:r>
          </a:p>
          <a:p>
            <a:pPr>
              <a:buFont typeface="Symbol"/>
              <a:buChar char="·"/>
            </a:pPr>
            <a:r>
              <a:rPr lang="fr-FR" sz="2000" dirty="0" smtClean="0">
                <a:solidFill>
                  <a:srgbClr val="0000CC"/>
                </a:solidFill>
                <a:latin typeface="Comic Sans MS" pitchFamily="66" charset="0"/>
                <a:sym typeface="Symbol"/>
              </a:rPr>
              <a:t> Depuis 2008</a:t>
            </a:r>
            <a:r>
              <a:rPr lang="fr-FR" sz="2000" dirty="0" smtClean="0">
                <a:latin typeface="Comic Sans MS" pitchFamily="66" charset="0"/>
                <a:sym typeface="Symbol"/>
              </a:rPr>
              <a:t>: contribution progressive des </a:t>
            </a:r>
            <a:r>
              <a:rPr lang="fr-FR" sz="2000" dirty="0" smtClean="0">
                <a:solidFill>
                  <a:srgbClr val="0000CC"/>
                </a:solidFill>
                <a:latin typeface="Comic Sans MS" pitchFamily="66" charset="0"/>
                <a:sym typeface="Symbol"/>
              </a:rPr>
              <a:t>services techniques</a:t>
            </a:r>
          </a:p>
          <a:p>
            <a:r>
              <a:rPr lang="fr-FR" sz="2000" dirty="0" smtClean="0">
                <a:latin typeface="Comic Sans MS" pitchFamily="66" charset="0"/>
                <a:sym typeface="Symbol"/>
              </a:rPr>
              <a:t>     à </a:t>
            </a:r>
            <a:r>
              <a:rPr lang="fr-FR" sz="2000" dirty="0" smtClean="0">
                <a:solidFill>
                  <a:srgbClr val="0000CC"/>
                </a:solidFill>
                <a:latin typeface="Comic Sans MS" pitchFamily="66" charset="0"/>
                <a:sym typeface="Symbol"/>
              </a:rPr>
              <a:t>5 R&amp;D</a:t>
            </a:r>
            <a:r>
              <a:rPr lang="fr-FR" sz="2000" dirty="0" smtClean="0">
                <a:latin typeface="Comic Sans MS" pitchFamily="66" charset="0"/>
                <a:sym typeface="Symbol"/>
              </a:rPr>
              <a:t>, avec:</a:t>
            </a:r>
          </a:p>
          <a:p>
            <a:r>
              <a:rPr lang="fr-FR" sz="2000" dirty="0" smtClean="0">
                <a:latin typeface="Comic Sans MS" pitchFamily="66" charset="0"/>
                <a:sym typeface="Symbol"/>
              </a:rPr>
              <a:t>               - Nombreuses CSP (Commissions de Suivi de Projet).</a:t>
            </a:r>
          </a:p>
          <a:p>
            <a:r>
              <a:rPr lang="fr-FR" sz="2000" dirty="0" smtClean="0">
                <a:latin typeface="Comic Sans MS" pitchFamily="66" charset="0"/>
                <a:sym typeface="Symbol"/>
              </a:rPr>
              <a:t>               - Nombreuses réunions ATLAS et IN2P3.</a:t>
            </a:r>
          </a:p>
          <a:p>
            <a:endParaRPr lang="fr-FR" sz="2000" dirty="0" smtClean="0">
              <a:latin typeface="Comic Sans MS" pitchFamily="66" charset="0"/>
              <a:sym typeface="Symbol"/>
            </a:endParaRPr>
          </a:p>
          <a:p>
            <a:r>
              <a:rPr lang="fr-FR" sz="2000" dirty="0" smtClean="0">
                <a:latin typeface="Comic Sans MS" pitchFamily="66" charset="0"/>
                <a:sym typeface="Symbol"/>
              </a:rPr>
              <a:t>+ </a:t>
            </a:r>
            <a:r>
              <a:rPr lang="fr-FR" sz="2000" dirty="0" smtClean="0">
                <a:solidFill>
                  <a:srgbClr val="0000CC"/>
                </a:solidFill>
                <a:latin typeface="Comic Sans MS" pitchFamily="66" charset="0"/>
                <a:sym typeface="Symbol"/>
              </a:rPr>
              <a:t>rédaction de documents ATLAS</a:t>
            </a:r>
            <a:r>
              <a:rPr lang="fr-FR" sz="2000" dirty="0" smtClean="0">
                <a:latin typeface="Comic Sans MS" pitchFamily="66" charset="0"/>
                <a:sym typeface="Symbol"/>
              </a:rPr>
              <a:t>:</a:t>
            </a:r>
          </a:p>
          <a:p>
            <a:r>
              <a:rPr lang="fr-FR" sz="2000" dirty="0" smtClean="0">
                <a:latin typeface="Comic Sans MS" pitchFamily="66" charset="0"/>
                <a:sym typeface="Symbol"/>
              </a:rPr>
              <a:t>         Expression  of Interest (</a:t>
            </a:r>
            <a:r>
              <a:rPr lang="fr-FR" sz="2000" dirty="0" err="1" smtClean="0">
                <a:latin typeface="Comic Sans MS" pitchFamily="66" charset="0"/>
                <a:sym typeface="Symbol"/>
              </a:rPr>
              <a:t>EoI</a:t>
            </a:r>
            <a:r>
              <a:rPr lang="fr-FR" sz="2000" dirty="0" smtClean="0">
                <a:latin typeface="Comic Sans MS" pitchFamily="66" charset="0"/>
                <a:sym typeface="Symbol"/>
              </a:rPr>
              <a:t>)</a:t>
            </a:r>
          </a:p>
          <a:p>
            <a:r>
              <a:rPr lang="fr-FR" sz="2000" dirty="0" smtClean="0">
                <a:latin typeface="Comic Sans MS" pitchFamily="66" charset="0"/>
                <a:sym typeface="Symbol"/>
              </a:rPr>
              <a:t>         Le ″Démonstrateur″ (en cours)</a:t>
            </a:r>
          </a:p>
          <a:p>
            <a:r>
              <a:rPr lang="fr-FR" sz="2000" dirty="0" smtClean="0">
                <a:latin typeface="Comic Sans MS" pitchFamily="66" charset="0"/>
                <a:sym typeface="Symbol"/>
              </a:rPr>
              <a:t>         Letters of Intent (en cours) …</a:t>
            </a:r>
          </a:p>
          <a:p>
            <a:r>
              <a:rPr lang="fr-FR" sz="2000" dirty="0" smtClean="0">
                <a:latin typeface="Comic Sans MS" pitchFamily="66" charset="0"/>
                <a:sym typeface="Symbol"/>
              </a:rPr>
              <a:t>       </a:t>
            </a:r>
            <a:endParaRPr lang="fr-FR" sz="2000" dirty="0">
              <a:latin typeface="Comic Sans MS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499992" y="4831992"/>
            <a:ext cx="415370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solidFill>
                  <a:srgbClr val="CC0066"/>
                </a:solidFill>
                <a:latin typeface="Comic Sans MS" pitchFamily="66" charset="0"/>
              </a:rPr>
              <a:t>Recherche en physique fondamentale</a:t>
            </a:r>
          </a:p>
          <a:p>
            <a:r>
              <a:rPr lang="fr-FR" i="1" dirty="0" smtClean="0">
                <a:solidFill>
                  <a:srgbClr val="CC0066"/>
                </a:solidFill>
                <a:latin typeface="Comic Sans MS" pitchFamily="66" charset="0"/>
              </a:rPr>
              <a:t> </a:t>
            </a:r>
            <a:r>
              <a:rPr lang="fr-FR" i="1" dirty="0" smtClean="0">
                <a:solidFill>
                  <a:srgbClr val="CC0066"/>
                </a:solidFill>
                <a:latin typeface="Comic Sans MS" pitchFamily="66" charset="0"/>
                <a:sym typeface="Wingdings" pitchFamily="2" charset="2"/>
              </a:rPr>
              <a:t></a:t>
            </a:r>
            <a:r>
              <a:rPr lang="fr-FR" i="1" dirty="0" smtClean="0">
                <a:solidFill>
                  <a:srgbClr val="CC0066"/>
                </a:solidFill>
                <a:latin typeface="Comic Sans MS" pitchFamily="66" charset="0"/>
              </a:rPr>
              <a:t> Physique des particules</a:t>
            </a:r>
          </a:p>
          <a:p>
            <a:r>
              <a:rPr lang="fr-FR" i="1" dirty="0" smtClean="0">
                <a:solidFill>
                  <a:srgbClr val="CC0066"/>
                </a:solidFill>
                <a:latin typeface="Comic Sans MS" pitchFamily="66" charset="0"/>
              </a:rPr>
              <a:t>       </a:t>
            </a:r>
            <a:r>
              <a:rPr lang="fr-FR" i="1" dirty="0" smtClean="0">
                <a:solidFill>
                  <a:srgbClr val="CC0066"/>
                </a:solidFill>
                <a:latin typeface="Comic Sans MS" pitchFamily="66" charset="0"/>
                <a:sym typeface="Wingdings" pitchFamily="2" charset="2"/>
              </a:rPr>
              <a:t></a:t>
            </a:r>
            <a:r>
              <a:rPr lang="fr-FR" i="1" dirty="0" smtClean="0">
                <a:solidFill>
                  <a:srgbClr val="CC0066"/>
                </a:solidFill>
                <a:latin typeface="Comic Sans MS" pitchFamily="66" charset="0"/>
              </a:rPr>
              <a:t> ATLAS</a:t>
            </a:r>
          </a:p>
          <a:p>
            <a:r>
              <a:rPr lang="fr-FR" i="1" dirty="0" smtClean="0">
                <a:solidFill>
                  <a:srgbClr val="CC0066"/>
                </a:solidFill>
                <a:latin typeface="Comic Sans MS" pitchFamily="66" charset="0"/>
              </a:rPr>
              <a:t>             </a:t>
            </a:r>
            <a:r>
              <a:rPr lang="fr-FR" i="1" dirty="0" smtClean="0">
                <a:solidFill>
                  <a:srgbClr val="CC0066"/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fr-FR" i="1" dirty="0" smtClean="0">
                <a:solidFill>
                  <a:srgbClr val="CC0066"/>
                </a:solidFill>
                <a:latin typeface="Comic Sans MS" pitchFamily="66" charset="0"/>
              </a:rPr>
              <a:t>Activités techniques</a:t>
            </a:r>
          </a:p>
          <a:p>
            <a:r>
              <a:rPr lang="fr-FR" i="1" dirty="0" smtClean="0">
                <a:solidFill>
                  <a:srgbClr val="CC0066"/>
                </a:solidFill>
                <a:latin typeface="Comic Sans MS" pitchFamily="66" charset="0"/>
              </a:rPr>
              <a:t>                   </a:t>
            </a:r>
            <a:r>
              <a:rPr lang="fr-FR" i="1" dirty="0" smtClean="0">
                <a:solidFill>
                  <a:srgbClr val="CC0066"/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fr-FR" i="1" dirty="0" smtClean="0">
                <a:solidFill>
                  <a:srgbClr val="CC0066"/>
                </a:solidFill>
                <a:latin typeface="Comic Sans MS" pitchFamily="66" charset="0"/>
              </a:rPr>
              <a:t>R&amp;D sATLAS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11560" y="5230941"/>
            <a:ext cx="3405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i="1" dirty="0" smtClean="0">
                <a:solidFill>
                  <a:srgbClr val="CC0066"/>
                </a:solidFill>
                <a:latin typeface="Comic Sans MS" pitchFamily="66" charset="0"/>
              </a:rPr>
              <a:t>Toute l’information accessible</a:t>
            </a:r>
          </a:p>
          <a:p>
            <a:pPr algn="ctr"/>
            <a:r>
              <a:rPr lang="fr-FR" i="1" dirty="0" smtClean="0">
                <a:solidFill>
                  <a:srgbClr val="CC0066"/>
                </a:solidFill>
                <a:latin typeface="Comic Sans MS" pitchFamily="66" charset="0"/>
              </a:rPr>
              <a:t>sur le site Web du LPC</a:t>
            </a:r>
            <a:endParaRPr lang="fr-FR" i="1" dirty="0">
              <a:solidFill>
                <a:srgbClr val="CC0066"/>
              </a:solidFill>
              <a:latin typeface="Comic Sans MS" pitchFamily="66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115616" y="6381328"/>
            <a:ext cx="6915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solidFill>
                  <a:srgbClr val="CC0066"/>
                </a:solidFill>
                <a:latin typeface="Comic Sans MS" pitchFamily="66" charset="0"/>
              </a:rPr>
              <a:t>Avec l’accès à tous les exposés donnés par les membres du LPC</a:t>
            </a:r>
            <a:endParaRPr lang="fr-FR" i="1" dirty="0">
              <a:solidFill>
                <a:srgbClr val="CC0066"/>
              </a:solidFill>
              <a:latin typeface="Comic Sans MS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651605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solidFill>
                  <a:srgbClr val="CC0066"/>
                </a:solidFill>
              </a:rPr>
              <a:t>2</a:t>
            </a:r>
            <a:endParaRPr lang="fr-FR" i="1" dirty="0">
              <a:solidFill>
                <a:srgbClr val="CC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699792" y="2636912"/>
            <a:ext cx="318869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dirty="0" smtClean="0">
                <a:solidFill>
                  <a:srgbClr val="0000CC"/>
                </a:solidFill>
                <a:latin typeface="Comic Sans MS" pitchFamily="66" charset="0"/>
              </a:rPr>
              <a:t>Back up</a:t>
            </a:r>
            <a:endParaRPr lang="fr-FR" sz="6600" dirty="0">
              <a:solidFill>
                <a:srgbClr val="0000CC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1556792"/>
            <a:ext cx="9180512" cy="4519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oneTexte 3"/>
          <p:cNvSpPr txBox="1"/>
          <p:nvPr/>
        </p:nvSpPr>
        <p:spPr>
          <a:xfrm>
            <a:off x="2411760" y="620688"/>
            <a:ext cx="39885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rgbClr val="0000CC"/>
                </a:solidFill>
                <a:latin typeface="Comic Sans MS" pitchFamily="66" charset="0"/>
              </a:rPr>
              <a:t>Accès pour installation</a:t>
            </a:r>
            <a:endParaRPr lang="fr-FR" sz="2800" dirty="0">
              <a:solidFill>
                <a:srgbClr val="0000CC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3"/>
          <p:cNvGraphicFramePr>
            <a:graphicFrameLocks noChangeAspect="1"/>
          </p:cNvGraphicFramePr>
          <p:nvPr/>
        </p:nvGraphicFramePr>
        <p:xfrm>
          <a:off x="2999173" y="834454"/>
          <a:ext cx="2868971" cy="1514426"/>
        </p:xfrm>
        <a:graphic>
          <a:graphicData uri="http://schemas.openxmlformats.org/presentationml/2006/ole">
            <p:oleObj spid="_x0000_s30722" name="Drawing" r:id="rId3" imgW="3642055" imgH="1912239" progId="Canvas.Drawing.9">
              <p:embed/>
            </p:oleObj>
          </a:graphicData>
        </a:graphic>
      </p:graphicFrame>
      <p:pic>
        <p:nvPicPr>
          <p:cNvPr id="30723" name="Picture 3" descr="C:\Users\François\Desktop\Agenda_Demonstrat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2385392"/>
            <a:ext cx="6096000" cy="4572000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2915816" y="476672"/>
            <a:ext cx="10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Comic Sans MS" pitchFamily="66" charset="0"/>
              </a:rPr>
              <a:t>Chicago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563888" y="188640"/>
            <a:ext cx="1526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Comic Sans MS" pitchFamily="66" charset="0"/>
              </a:rPr>
              <a:t>Clermont-</a:t>
            </a:r>
            <a:r>
              <a:rPr lang="fr-FR" dirty="0" err="1" smtClean="0">
                <a:latin typeface="Comic Sans MS" pitchFamily="66" charset="0"/>
              </a:rPr>
              <a:t>Fd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805607" y="476672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Comic Sans MS" pitchFamily="66" charset="0"/>
              </a:rPr>
              <a:t>Argonne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3093" y="-27384"/>
            <a:ext cx="27254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0000CC"/>
                </a:solidFill>
                <a:latin typeface="Comic Sans MS" pitchFamily="66" charset="0"/>
              </a:rPr>
              <a:t>Agenda</a:t>
            </a:r>
          </a:p>
          <a:p>
            <a:pPr algn="ctr"/>
            <a:r>
              <a:rPr lang="fr-FR" sz="2800" dirty="0" smtClean="0">
                <a:solidFill>
                  <a:srgbClr val="0000CC"/>
                </a:solidFill>
                <a:latin typeface="Comic Sans MS" pitchFamily="66" charset="0"/>
              </a:rPr>
              <a:t>Démonstrateur</a:t>
            </a:r>
            <a:endParaRPr lang="fr-FR" sz="2800" dirty="0">
              <a:solidFill>
                <a:srgbClr val="0000CC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0798" y="332656"/>
            <a:ext cx="8409674" cy="14465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fr-FR" sz="4400" dirty="0" smtClean="0">
                <a:solidFill>
                  <a:srgbClr val="0000CC"/>
                </a:solidFill>
                <a:latin typeface="Comic Sans MS" pitchFamily="66" charset="0"/>
              </a:rPr>
              <a:t>Rappel sur le sLHC</a:t>
            </a:r>
          </a:p>
          <a:p>
            <a:pPr algn="ctr"/>
            <a:r>
              <a:rPr lang="fr-FR" sz="4400" dirty="0" smtClean="0">
                <a:solidFill>
                  <a:srgbClr val="0000CC"/>
                </a:solidFill>
                <a:latin typeface="Comic Sans MS" pitchFamily="66" charset="0"/>
              </a:rPr>
              <a:t>et programme officiel du CERN</a:t>
            </a:r>
            <a:endParaRPr lang="fr-FR" sz="4400" dirty="0"/>
          </a:p>
        </p:txBody>
      </p:sp>
      <p:sp>
        <p:nvSpPr>
          <p:cNvPr id="17" name="ZoneTexte 16"/>
          <p:cNvSpPr txBox="1"/>
          <p:nvPr/>
        </p:nvSpPr>
        <p:spPr>
          <a:xfrm>
            <a:off x="179512" y="2391271"/>
            <a:ext cx="3137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Symbol"/>
              <a:buChar char="·"/>
            </a:pPr>
            <a:r>
              <a:rPr lang="fr-FR" sz="2400" dirty="0" smtClean="0">
                <a:solidFill>
                  <a:srgbClr val="0000CC"/>
                </a:solidFill>
                <a:latin typeface="Comic Sans MS" pitchFamily="66" charset="0"/>
                <a:sym typeface="Symbol"/>
              </a:rPr>
              <a:t> Pourquoi le sLHC ?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79512" y="3429000"/>
            <a:ext cx="8748464" cy="3046988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  <a:latin typeface="Comic Sans MS" pitchFamily="66" charset="0"/>
                <a:sym typeface="Symbol"/>
              </a:rPr>
              <a:t>Les besoins de la physique:</a:t>
            </a:r>
          </a:p>
          <a:p>
            <a:endParaRPr lang="fr-FR" sz="2400" dirty="0" smtClean="0">
              <a:solidFill>
                <a:srgbClr val="FF0000"/>
              </a:solidFill>
              <a:latin typeface="Comic Sans MS" pitchFamily="66" charset="0"/>
              <a:sym typeface="Symbol"/>
            </a:endParaRPr>
          </a:p>
          <a:p>
            <a:r>
              <a:rPr lang="fr-FR" sz="2400" dirty="0" smtClean="0">
                <a:latin typeface="Comic Sans MS" pitchFamily="66" charset="0"/>
                <a:sym typeface="Symbol"/>
              </a:rPr>
              <a:t>              avoir plus de </a:t>
            </a:r>
            <a:r>
              <a:rPr lang="fr-FR" sz="2400" dirty="0" smtClean="0">
                <a:solidFill>
                  <a:srgbClr val="FF0000"/>
                </a:solidFill>
                <a:latin typeface="Comic Sans MS" pitchFamily="66" charset="0"/>
                <a:sym typeface="Symbol"/>
              </a:rPr>
              <a:t>collisions</a:t>
            </a:r>
            <a:r>
              <a:rPr lang="fr-FR" sz="2400" dirty="0" smtClean="0">
                <a:latin typeface="Comic Sans MS" pitchFamily="66" charset="0"/>
                <a:sym typeface="Symbol"/>
              </a:rPr>
              <a:t> et plus d’</a:t>
            </a:r>
            <a:r>
              <a:rPr lang="fr-FR" sz="2400" dirty="0" smtClean="0">
                <a:solidFill>
                  <a:srgbClr val="FF0000"/>
                </a:solidFill>
                <a:latin typeface="Comic Sans MS" pitchFamily="66" charset="0"/>
                <a:sym typeface="Symbol"/>
              </a:rPr>
              <a:t>énergie</a:t>
            </a:r>
          </a:p>
          <a:p>
            <a:endParaRPr lang="fr-FR" sz="2400" dirty="0" smtClean="0">
              <a:solidFill>
                <a:srgbClr val="FF0000"/>
              </a:solidFill>
              <a:latin typeface="Comic Sans MS" pitchFamily="66" charset="0"/>
              <a:sym typeface="Symbol"/>
            </a:endParaRPr>
          </a:p>
          <a:p>
            <a:r>
              <a:rPr lang="fr-FR" sz="2400" dirty="0" smtClean="0">
                <a:solidFill>
                  <a:srgbClr val="FF0000"/>
                </a:solidFill>
                <a:latin typeface="Comic Sans MS" pitchFamily="66" charset="0"/>
                <a:sym typeface="Symbol"/>
              </a:rPr>
              <a:t>   </a:t>
            </a:r>
            <a:r>
              <a:rPr lang="fr-FR" sz="2400" dirty="0" smtClean="0">
                <a:latin typeface="Comic Sans MS" pitchFamily="66" charset="0"/>
                <a:sym typeface="Symbol"/>
              </a:rPr>
              <a:t> étude des processus </a:t>
            </a:r>
            <a:r>
              <a:rPr lang="fr-FR" sz="2400" dirty="0" smtClean="0">
                <a:solidFill>
                  <a:srgbClr val="FF0000"/>
                </a:solidFill>
                <a:latin typeface="Comic Sans MS" pitchFamily="66" charset="0"/>
                <a:sym typeface="Symbol"/>
              </a:rPr>
              <a:t>rares </a:t>
            </a:r>
            <a:r>
              <a:rPr lang="fr-FR" sz="2400" dirty="0" smtClean="0">
                <a:latin typeface="Comic Sans MS" pitchFamily="66" charset="0"/>
                <a:sym typeface="Symbol"/>
              </a:rPr>
              <a:t>(donc bruit de fond élevé)</a:t>
            </a:r>
          </a:p>
          <a:p>
            <a:r>
              <a:rPr lang="fr-FR" sz="2400" dirty="0" smtClean="0">
                <a:latin typeface="Comic Sans MS" pitchFamily="66" charset="0"/>
                <a:sym typeface="Symbol"/>
              </a:rPr>
              <a:t>          impliquant souvent des </a:t>
            </a:r>
            <a:r>
              <a:rPr lang="fr-FR" sz="2400" dirty="0" smtClean="0">
                <a:solidFill>
                  <a:srgbClr val="FF0000"/>
                </a:solidFill>
                <a:latin typeface="Comic Sans MS" pitchFamily="66" charset="0"/>
                <a:sym typeface="Symbol"/>
              </a:rPr>
              <a:t>masses élevées </a:t>
            </a:r>
          </a:p>
          <a:p>
            <a:endParaRPr lang="fr-FR" sz="2400" dirty="0" smtClean="0">
              <a:latin typeface="Comic Sans MS" pitchFamily="66" charset="0"/>
              <a:sym typeface="Symbol"/>
            </a:endParaRPr>
          </a:p>
          <a:p>
            <a:r>
              <a:rPr lang="fr-FR" sz="2400" dirty="0" smtClean="0">
                <a:latin typeface="Comic Sans MS" pitchFamily="66" charset="0"/>
                <a:sym typeface="Symbol"/>
              </a:rPr>
              <a:t>                     E  = mc</a:t>
            </a:r>
            <a:r>
              <a:rPr lang="fr-FR" sz="2400" baseline="30000" dirty="0" smtClean="0">
                <a:latin typeface="Comic Sans MS" pitchFamily="66" charset="0"/>
                <a:sym typeface="Symbol"/>
              </a:rPr>
              <a:t>2</a:t>
            </a:r>
            <a:r>
              <a:rPr lang="fr-FR" sz="2400" dirty="0" smtClean="0">
                <a:latin typeface="Comic Sans MS" pitchFamily="66" charset="0"/>
                <a:sym typeface="Symbol"/>
              </a:rPr>
              <a:t>          E grand  m grand.</a:t>
            </a:r>
            <a:endParaRPr lang="fr-FR" sz="2400" dirty="0"/>
          </a:p>
        </p:txBody>
      </p:sp>
      <p:sp>
        <p:nvSpPr>
          <p:cNvPr id="19" name="ZoneTexte 18"/>
          <p:cNvSpPr txBox="1"/>
          <p:nvPr/>
        </p:nvSpPr>
        <p:spPr>
          <a:xfrm>
            <a:off x="0" y="651605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solidFill>
                  <a:srgbClr val="CC0066"/>
                </a:solidFill>
              </a:rPr>
              <a:t>3</a:t>
            </a:r>
            <a:endParaRPr lang="fr-FR" i="1" dirty="0">
              <a:solidFill>
                <a:srgbClr val="CC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79512" y="548680"/>
            <a:ext cx="8970726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Symbol"/>
              <a:buChar char="·"/>
            </a:pPr>
            <a:r>
              <a:rPr lang="fr-FR" sz="2400" dirty="0" smtClean="0">
                <a:solidFill>
                  <a:srgbClr val="0000CC"/>
                </a:solidFill>
                <a:latin typeface="Comic Sans MS" pitchFamily="66" charset="0"/>
                <a:sym typeface="Symbol"/>
              </a:rPr>
              <a:t> On ne parle plus de sLHC</a:t>
            </a:r>
            <a:r>
              <a:rPr lang="fr-FR" sz="2400" dirty="0" smtClean="0">
                <a:latin typeface="Comic Sans MS" pitchFamily="66" charset="0"/>
                <a:sym typeface="Symbol"/>
              </a:rPr>
              <a:t>, </a:t>
            </a:r>
            <a:r>
              <a:rPr lang="fr-FR" sz="2000" dirty="0" smtClean="0">
                <a:latin typeface="Comic Sans MS" pitchFamily="66" charset="0"/>
                <a:sym typeface="Symbol"/>
              </a:rPr>
              <a:t>mais de:</a:t>
            </a:r>
          </a:p>
          <a:p>
            <a:endParaRPr lang="fr-FR" sz="2000" dirty="0" smtClean="0">
              <a:latin typeface="Comic Sans MS" pitchFamily="66" charset="0"/>
              <a:sym typeface="Symbol"/>
            </a:endParaRPr>
          </a:p>
          <a:p>
            <a:r>
              <a:rPr lang="fr-FR" sz="2000" dirty="0" smtClean="0">
                <a:latin typeface="Comic Sans MS" pitchFamily="66" charset="0"/>
              </a:rPr>
              <a:t>   </a:t>
            </a:r>
            <a:r>
              <a:rPr lang="fr-FR" sz="2400" dirty="0" smtClean="0">
                <a:solidFill>
                  <a:srgbClr val="0000CC"/>
                </a:solidFill>
                <a:latin typeface="Comic Sans MS" pitchFamily="66" charset="0"/>
              </a:rPr>
              <a:t>HL-LHC</a:t>
            </a:r>
            <a:r>
              <a:rPr lang="fr-FR" sz="2000" dirty="0" smtClean="0">
                <a:latin typeface="Comic Sans MS" pitchFamily="66" charset="0"/>
              </a:rPr>
              <a:t>: ″High Luminosity LHC″  </a:t>
            </a:r>
            <a:r>
              <a:rPr lang="fr-FR" sz="2000" dirty="0" smtClean="0">
                <a:latin typeface="Comic Sans MS" pitchFamily="66" charset="0"/>
                <a:sym typeface="Wingdings" pitchFamily="2" charset="2"/>
              </a:rPr>
              <a:t> </a:t>
            </a:r>
            <a:r>
              <a:rPr lang="fr-FR" sz="20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10 fois plus de Luminosité intégrée</a:t>
            </a:r>
            <a:endParaRPr lang="fr-FR" sz="20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fr-FR" sz="2000" dirty="0" smtClean="0">
                <a:latin typeface="Comic Sans MS" pitchFamily="66" charset="0"/>
              </a:rPr>
              <a:t>   </a:t>
            </a:r>
            <a:r>
              <a:rPr lang="fr-FR" sz="2400" dirty="0" smtClean="0">
                <a:solidFill>
                  <a:srgbClr val="0000CC"/>
                </a:solidFill>
                <a:latin typeface="Comic Sans MS" pitchFamily="66" charset="0"/>
              </a:rPr>
              <a:t>HE-LHC</a:t>
            </a:r>
            <a:r>
              <a:rPr lang="fr-FR" sz="2000" dirty="0" smtClean="0">
                <a:latin typeface="Comic Sans MS" pitchFamily="66" charset="0"/>
              </a:rPr>
              <a:t>: ″High Energy LHC″        </a:t>
            </a:r>
            <a:r>
              <a:rPr lang="fr-FR" sz="2000" dirty="0" smtClean="0">
                <a:latin typeface="Comic Sans MS" pitchFamily="66" charset="0"/>
                <a:sym typeface="Wingdings" pitchFamily="2" charset="2"/>
              </a:rPr>
              <a:t> </a:t>
            </a:r>
            <a:r>
              <a:rPr lang="fr-FR" sz="20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33 TeV en collision</a:t>
            </a:r>
            <a:endParaRPr lang="fr-FR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 flipV="1">
            <a:off x="2352608" y="3294856"/>
            <a:ext cx="0" cy="201622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2352608" y="5311080"/>
            <a:ext cx="374441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2352608" y="3582888"/>
            <a:ext cx="3024336" cy="93610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179512" y="2790800"/>
            <a:ext cx="19239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dirty="0" smtClean="0">
                <a:latin typeface="Comic Sans MS" pitchFamily="66" charset="0"/>
              </a:rPr>
              <a:t>Luminosité</a:t>
            </a:r>
          </a:p>
          <a:p>
            <a:pPr algn="ctr"/>
            <a:r>
              <a:rPr lang="fr-FR" sz="2000" dirty="0" smtClean="0">
                <a:latin typeface="Comic Sans MS" pitchFamily="66" charset="0"/>
              </a:rPr>
              <a:t>instantanée</a:t>
            </a:r>
          </a:p>
          <a:p>
            <a:pPr algn="ctr"/>
            <a:r>
              <a:rPr lang="fr-FR" sz="1600" i="1" dirty="0" smtClean="0">
                <a:latin typeface="Comic Sans MS" pitchFamily="66" charset="0"/>
              </a:rPr>
              <a:t>Unités arbitraires</a:t>
            </a:r>
            <a:endParaRPr lang="fr-FR" sz="1600" i="1" dirty="0">
              <a:latin typeface="Comic Sans MS" pitchFamily="66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816235" y="5086925"/>
            <a:ext cx="19239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dirty="0" smtClean="0">
                <a:latin typeface="Comic Sans MS" pitchFamily="66" charset="0"/>
              </a:rPr>
              <a:t>Temps</a:t>
            </a:r>
          </a:p>
          <a:p>
            <a:pPr algn="ctr"/>
            <a:r>
              <a:rPr lang="fr-FR" sz="1600" i="1" dirty="0" smtClean="0">
                <a:latin typeface="Comic Sans MS" pitchFamily="66" charset="0"/>
              </a:rPr>
              <a:t>Unités arbitraires</a:t>
            </a:r>
            <a:endParaRPr lang="fr-FR" sz="1600" i="1" dirty="0">
              <a:latin typeface="Comic Sans MS" pitchFamily="66" charset="0"/>
            </a:endParaRPr>
          </a:p>
        </p:txBody>
      </p:sp>
      <p:cxnSp>
        <p:nvCxnSpPr>
          <p:cNvPr id="25" name="Connecteur droit 24"/>
          <p:cNvCxnSpPr/>
          <p:nvPr/>
        </p:nvCxnSpPr>
        <p:spPr>
          <a:xfrm>
            <a:off x="2352608" y="4446984"/>
            <a:ext cx="3024336" cy="7200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2064576" y="3366864"/>
            <a:ext cx="322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Comic Sans MS" pitchFamily="66" charset="0"/>
              </a:rPr>
              <a:t>1</a:t>
            </a:r>
            <a:endParaRPr lang="fr-FR" sz="2400" dirty="0">
              <a:latin typeface="Comic Sans MS" pitchFamily="66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1776544" y="4230960"/>
            <a:ext cx="636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Comic Sans MS" pitchFamily="66" charset="0"/>
              </a:rPr>
              <a:t>0.5</a:t>
            </a:r>
            <a:endParaRPr lang="fr-FR" sz="2400" dirty="0">
              <a:latin typeface="Comic Sans MS" pitchFamily="66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3216704" y="2895327"/>
            <a:ext cx="5628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  <a:latin typeface="Comic Sans MS" pitchFamily="66" charset="0"/>
              </a:rPr>
              <a:t>Un facteur 5 sur la valeur instantanée</a:t>
            </a:r>
            <a:endParaRPr lang="fr-FR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32" name="Connecteur droit avec flèche 31"/>
          <p:cNvCxnSpPr/>
          <p:nvPr/>
        </p:nvCxnSpPr>
        <p:spPr>
          <a:xfrm flipH="1">
            <a:off x="2496624" y="3140968"/>
            <a:ext cx="648072" cy="2880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>
            <a:off x="2352608" y="3582888"/>
            <a:ext cx="30243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/>
        </p:nvSpPr>
        <p:spPr>
          <a:xfrm>
            <a:off x="4496987" y="3615407"/>
            <a:ext cx="4443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  <a:latin typeface="Comic Sans MS" pitchFamily="66" charset="0"/>
              </a:rPr>
              <a:t>Un facteur 2 avec L constant </a:t>
            </a:r>
            <a:endParaRPr lang="fr-FR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0" y="651605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solidFill>
                  <a:srgbClr val="CC0066"/>
                </a:solidFill>
              </a:rPr>
              <a:t>4</a:t>
            </a:r>
            <a:endParaRPr lang="fr-FR" i="1" dirty="0">
              <a:solidFill>
                <a:srgbClr val="CC0066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51520" y="5991671"/>
            <a:ext cx="5761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i="1" dirty="0" smtClean="0">
                <a:solidFill>
                  <a:srgbClr val="CC0066"/>
                </a:solidFill>
                <a:latin typeface="Comic Sans MS" pitchFamily="66" charset="0"/>
              </a:rPr>
              <a:t>Ce que vous voyez sur l’écran d’annonce</a:t>
            </a:r>
            <a:endParaRPr lang="fr-FR" sz="2400" i="1" dirty="0">
              <a:solidFill>
                <a:srgbClr val="CC0066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8" grpId="0"/>
      <p:bldP spid="29" grpId="0"/>
      <p:bldP spid="30" grpId="0"/>
      <p:bldP spid="38" grpId="0"/>
      <p:bldP spid="18" grpId="0"/>
      <p:bldP spid="1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827585" y="836712"/>
          <a:ext cx="7488831" cy="211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1061"/>
                <a:gridCol w="1485242"/>
                <a:gridCol w="1433899"/>
                <a:gridCol w="1737584"/>
                <a:gridCol w="1581045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 pitchFamily="66" charset="0"/>
                        </a:rPr>
                        <a:t>Périodes</a:t>
                      </a:r>
                      <a:endParaRPr lang="fr-FR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 pitchFamily="66" charset="0"/>
                        </a:rPr>
                        <a:t>Calendrier</a:t>
                      </a:r>
                      <a:endParaRPr lang="fr-FR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 pitchFamily="66" charset="0"/>
                        </a:rPr>
                        <a:t>Energie</a:t>
                      </a:r>
                    </a:p>
                    <a:p>
                      <a:pPr algn="ctr"/>
                      <a:r>
                        <a:rPr lang="fr-FR" dirty="0" smtClean="0">
                          <a:latin typeface="Comic Sans MS" pitchFamily="66" charset="0"/>
                        </a:rPr>
                        <a:t>(TeV)</a:t>
                      </a:r>
                      <a:endParaRPr lang="fr-FR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 pitchFamily="66" charset="0"/>
                        </a:rPr>
                        <a:t>L instantanée</a:t>
                      </a:r>
                    </a:p>
                    <a:p>
                      <a:pPr algn="ctr"/>
                      <a:r>
                        <a:rPr lang="fr-FR" dirty="0" smtClean="0">
                          <a:latin typeface="Comic Sans MS" pitchFamily="66" charset="0"/>
                        </a:rPr>
                        <a:t>(cm</a:t>
                      </a:r>
                      <a:r>
                        <a:rPr lang="fr-FR" baseline="30000" dirty="0" smtClean="0">
                          <a:latin typeface="Comic Sans MS" pitchFamily="66" charset="0"/>
                        </a:rPr>
                        <a:t>-2</a:t>
                      </a:r>
                      <a:r>
                        <a:rPr lang="fr-FR" baseline="0" dirty="0" smtClean="0">
                          <a:latin typeface="Comic Sans MS" pitchFamily="66" charset="0"/>
                        </a:rPr>
                        <a:t> s</a:t>
                      </a:r>
                      <a:r>
                        <a:rPr lang="fr-FR" baseline="30000" dirty="0" smtClean="0">
                          <a:latin typeface="Comic Sans MS" pitchFamily="66" charset="0"/>
                        </a:rPr>
                        <a:t>-1</a:t>
                      </a:r>
                      <a:r>
                        <a:rPr lang="fr-FR" baseline="0" dirty="0" smtClean="0">
                          <a:latin typeface="Comic Sans MS" pitchFamily="66" charset="0"/>
                        </a:rPr>
                        <a:t>)</a:t>
                      </a:r>
                      <a:endParaRPr lang="fr-FR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 pitchFamily="66" charset="0"/>
                        </a:rPr>
                        <a:t>L intégrée</a:t>
                      </a:r>
                    </a:p>
                    <a:p>
                      <a:pPr algn="ctr"/>
                      <a:r>
                        <a:rPr lang="fr-FR" dirty="0" smtClean="0">
                          <a:latin typeface="Comic Sans MS" pitchFamily="66" charset="0"/>
                        </a:rPr>
                        <a:t>(fb</a:t>
                      </a:r>
                      <a:r>
                        <a:rPr lang="fr-FR" baseline="30000" dirty="0" smtClean="0">
                          <a:latin typeface="Comic Sans MS" pitchFamily="66" charset="0"/>
                        </a:rPr>
                        <a:t>-1</a:t>
                      </a:r>
                      <a:r>
                        <a:rPr lang="fr-FR" baseline="0" dirty="0" smtClean="0">
                          <a:latin typeface="Comic Sans MS" pitchFamily="66" charset="0"/>
                        </a:rPr>
                        <a:t>)</a:t>
                      </a:r>
                      <a:endParaRPr lang="fr-FR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185420">
                <a:tc rowSpan="2"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 pitchFamily="66" charset="0"/>
                        </a:rPr>
                        <a:t>Phase 0</a:t>
                      </a:r>
                      <a:endParaRPr lang="fr-FR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 pitchFamily="66" charset="0"/>
                        </a:rPr>
                        <a:t>2009-</a:t>
                      </a:r>
                      <a:r>
                        <a:rPr lang="fr-FR" baseline="0" dirty="0" smtClean="0">
                          <a:latin typeface="Comic Sans MS" pitchFamily="66" charset="0"/>
                        </a:rPr>
                        <a:t>2012</a:t>
                      </a:r>
                      <a:endParaRPr lang="fr-FR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 pitchFamily="66" charset="0"/>
                        </a:rPr>
                        <a:t>7 (8)</a:t>
                      </a:r>
                      <a:endParaRPr lang="fr-FR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 pitchFamily="66" charset="0"/>
                        </a:rPr>
                        <a:t>2 x 10</a:t>
                      </a:r>
                      <a:r>
                        <a:rPr lang="fr-FR" baseline="30000" dirty="0" smtClean="0">
                          <a:latin typeface="Comic Sans MS" pitchFamily="66" charset="0"/>
                        </a:rPr>
                        <a:t>33</a:t>
                      </a:r>
                      <a:endParaRPr lang="fr-FR" baseline="0" dirty="0" smtClean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 pitchFamily="66" charset="0"/>
                        </a:rPr>
                        <a:t>~ 10 </a:t>
                      </a:r>
                    </a:p>
                  </a:txBody>
                  <a:tcPr/>
                </a:tc>
              </a:tr>
              <a:tr h="18542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 pitchFamily="66" charset="0"/>
                        </a:rPr>
                        <a:t>2014-2017</a:t>
                      </a:r>
                      <a:endParaRPr lang="fr-FR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 pitchFamily="66" charset="0"/>
                        </a:rPr>
                        <a:t>13 (</a:t>
                      </a:r>
                      <a:r>
                        <a:rPr lang="fr-FR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14</a:t>
                      </a:r>
                      <a:r>
                        <a:rPr lang="fr-FR" dirty="0" smtClean="0">
                          <a:latin typeface="Comic Sans MS" pitchFamily="66" charset="0"/>
                        </a:rPr>
                        <a:t>)</a:t>
                      </a:r>
                      <a:endParaRPr lang="fr-FR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1 x 10</a:t>
                      </a:r>
                      <a:r>
                        <a:rPr lang="fr-FR" baseline="30000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34</a:t>
                      </a:r>
                      <a:endParaRPr lang="fr-FR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 pitchFamily="66" charset="0"/>
                        </a:rPr>
                        <a:t>~ 50</a:t>
                      </a:r>
                      <a:r>
                        <a:rPr lang="fr-FR" baseline="0" dirty="0" smtClean="0">
                          <a:latin typeface="Comic Sans MS" pitchFamily="66" charset="0"/>
                        </a:rPr>
                        <a:t> </a:t>
                      </a:r>
                      <a:endParaRPr lang="fr-FR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 pitchFamily="66" charset="0"/>
                        </a:rPr>
                        <a:t>Phase I</a:t>
                      </a:r>
                      <a:endParaRPr lang="fr-FR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 pitchFamily="66" charset="0"/>
                        </a:rPr>
                        <a:t>2019-2021</a:t>
                      </a:r>
                      <a:endParaRPr lang="fr-FR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14</a:t>
                      </a:r>
                      <a:endParaRPr lang="fr-FR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0000CC"/>
                          </a:solidFill>
                          <a:latin typeface="Comic Sans MS" pitchFamily="66" charset="0"/>
                        </a:rPr>
                        <a:t>2 </a:t>
                      </a:r>
                      <a:r>
                        <a:rPr lang="fr-FR" dirty="0" smtClean="0">
                          <a:latin typeface="Comic Sans MS" pitchFamily="66" charset="0"/>
                        </a:rPr>
                        <a:t>x 10</a:t>
                      </a:r>
                      <a:r>
                        <a:rPr lang="fr-FR" baseline="30000" dirty="0" smtClean="0">
                          <a:latin typeface="Comic Sans MS" pitchFamily="66" charset="0"/>
                        </a:rPr>
                        <a:t>34</a:t>
                      </a:r>
                      <a:endParaRPr lang="fr-FR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 pitchFamily="66" charset="0"/>
                        </a:rPr>
                        <a:t>~ 300</a:t>
                      </a:r>
                      <a:endParaRPr lang="fr-FR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 pitchFamily="66" charset="0"/>
                        </a:rPr>
                        <a:t>Phase II</a:t>
                      </a:r>
                      <a:endParaRPr lang="fr-FR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 pitchFamily="66" charset="0"/>
                        </a:rPr>
                        <a:t>2023-2034</a:t>
                      </a:r>
                      <a:endParaRPr lang="fr-FR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14</a:t>
                      </a:r>
                      <a:r>
                        <a:rPr lang="fr-FR" dirty="0" smtClean="0">
                          <a:latin typeface="Comic Sans MS" pitchFamily="66" charset="0"/>
                        </a:rPr>
                        <a:t> (33)</a:t>
                      </a:r>
                      <a:endParaRPr lang="fr-FR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0000CC"/>
                          </a:solidFill>
                          <a:latin typeface="Comic Sans MS" pitchFamily="66" charset="0"/>
                        </a:rPr>
                        <a:t>5</a:t>
                      </a:r>
                      <a:r>
                        <a:rPr lang="fr-FR" dirty="0" smtClean="0">
                          <a:latin typeface="Comic Sans MS" pitchFamily="66" charset="0"/>
                        </a:rPr>
                        <a:t> x 10</a:t>
                      </a:r>
                      <a:r>
                        <a:rPr lang="fr-FR" baseline="30000" dirty="0" smtClean="0">
                          <a:latin typeface="Comic Sans MS" pitchFamily="66" charset="0"/>
                        </a:rPr>
                        <a:t>34</a:t>
                      </a:r>
                      <a:endParaRPr lang="fr-FR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 pitchFamily="66" charset="0"/>
                        </a:rPr>
                        <a:t>~ 3000 </a:t>
                      </a:r>
                      <a:endParaRPr lang="fr-FR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179512" y="4725144"/>
            <a:ext cx="89322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solidFill>
                  <a:srgbClr val="0000CC"/>
                </a:solidFill>
                <a:latin typeface="Comic Sans MS" pitchFamily="66" charset="0"/>
              </a:rPr>
              <a:t>Avec 3 ″shut downs″ importants pour les accès:</a:t>
            </a:r>
          </a:p>
          <a:p>
            <a:r>
              <a:rPr lang="fr-FR" sz="2000" dirty="0" smtClean="0">
                <a:latin typeface="Comic Sans MS" pitchFamily="66" charset="0"/>
              </a:rPr>
              <a:t>  </a:t>
            </a:r>
            <a:r>
              <a:rPr lang="fr-FR" sz="2000" dirty="0" smtClean="0">
                <a:solidFill>
                  <a:srgbClr val="0000CC"/>
                </a:solidFill>
                <a:latin typeface="Comic Sans MS" pitchFamily="66" charset="0"/>
              </a:rPr>
              <a:t> LS1 </a:t>
            </a:r>
            <a:r>
              <a:rPr lang="fr-FR" sz="2000" dirty="0" smtClean="0">
                <a:latin typeface="Comic Sans MS" pitchFamily="66" charset="0"/>
              </a:rPr>
              <a:t>(2013-2014): 20 mois</a:t>
            </a:r>
          </a:p>
          <a:p>
            <a:r>
              <a:rPr lang="fr-FR" sz="2000" dirty="0" smtClean="0">
                <a:latin typeface="Comic Sans MS" pitchFamily="66" charset="0"/>
              </a:rPr>
              <a:t>  </a:t>
            </a:r>
            <a:r>
              <a:rPr lang="fr-FR" sz="2000" dirty="0" smtClean="0">
                <a:solidFill>
                  <a:srgbClr val="0000CC"/>
                </a:solidFill>
                <a:latin typeface="Comic Sans MS" pitchFamily="66" charset="0"/>
              </a:rPr>
              <a:t> LS2 </a:t>
            </a:r>
            <a:r>
              <a:rPr lang="fr-FR" sz="2000" dirty="0" smtClean="0">
                <a:latin typeface="Comic Sans MS" pitchFamily="66" charset="0"/>
              </a:rPr>
              <a:t>(2018): 12 mois</a:t>
            </a:r>
          </a:p>
          <a:p>
            <a:r>
              <a:rPr lang="fr-FR" sz="2000" dirty="0" smtClean="0">
                <a:latin typeface="Comic Sans MS" pitchFamily="66" charset="0"/>
              </a:rPr>
              <a:t>  </a:t>
            </a:r>
            <a:r>
              <a:rPr lang="fr-FR" sz="2000" dirty="0" smtClean="0">
                <a:solidFill>
                  <a:srgbClr val="0000CC"/>
                </a:solidFill>
                <a:latin typeface="Comic Sans MS" pitchFamily="66" charset="0"/>
              </a:rPr>
              <a:t> LS3 </a:t>
            </a:r>
            <a:r>
              <a:rPr lang="fr-FR" sz="2000" dirty="0" smtClean="0">
                <a:latin typeface="Comic Sans MS" pitchFamily="66" charset="0"/>
              </a:rPr>
              <a:t>(2022-2023): 24 mois </a:t>
            </a:r>
            <a:r>
              <a:rPr lang="fr-FR" sz="2000" dirty="0" smtClean="0">
                <a:solidFill>
                  <a:srgbClr val="0000CC"/>
                </a:solidFill>
                <a:latin typeface="Comic Sans MS" pitchFamily="66" charset="0"/>
              </a:rPr>
              <a:t>ou moins             </a:t>
            </a:r>
            <a:r>
              <a:rPr lang="fr-FR" sz="2000" dirty="0" smtClean="0">
                <a:solidFill>
                  <a:srgbClr val="CC0066"/>
                </a:solidFill>
                <a:latin typeface="Comic Sans MS" pitchFamily="66" charset="0"/>
              </a:rPr>
              <a:t>… tout cela sous réserves.</a:t>
            </a:r>
            <a:endParaRPr lang="fr-FR" sz="2000" dirty="0">
              <a:solidFill>
                <a:srgbClr val="CC0066"/>
              </a:solidFill>
              <a:latin typeface="Comic Sans MS" pitchFamily="66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454461" y="3212976"/>
            <a:ext cx="3861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  <a:latin typeface="Comic Sans MS" pitchFamily="66" charset="0"/>
              </a:rPr>
              <a:t>En rouge: les valeurs nominales</a:t>
            </a:r>
            <a:endParaRPr lang="fr-FR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0" y="651605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solidFill>
                  <a:srgbClr val="CC0066"/>
                </a:solidFill>
              </a:rPr>
              <a:t>5</a:t>
            </a:r>
            <a:endParaRPr lang="fr-FR" i="1" dirty="0">
              <a:solidFill>
                <a:srgbClr val="CC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89807" y="404664"/>
            <a:ext cx="6290505" cy="7694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fr-FR" sz="4400" dirty="0" smtClean="0">
                <a:solidFill>
                  <a:srgbClr val="0000CC"/>
                </a:solidFill>
                <a:latin typeface="Comic Sans MS" pitchFamily="66" charset="0"/>
              </a:rPr>
              <a:t>Les échéances sATLAS</a:t>
            </a:r>
            <a:endParaRPr lang="fr-FR" sz="4400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467544" y="1988840"/>
          <a:ext cx="8208912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1800200"/>
                <a:gridCol w="1224136"/>
                <a:gridCol w="1872208"/>
                <a:gridCol w="165618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dirty="0" smtClean="0">
                        <a:latin typeface="Comic Sans MS" pitchFamily="66" charset="0"/>
                      </a:endParaRPr>
                    </a:p>
                    <a:p>
                      <a:pPr algn="ctr"/>
                      <a:endParaRPr lang="fr-FR" dirty="0" smtClean="0">
                        <a:latin typeface="Comic Sans MS" pitchFamily="66" charset="0"/>
                      </a:endParaRPr>
                    </a:p>
                    <a:p>
                      <a:pPr algn="ctr"/>
                      <a:r>
                        <a:rPr lang="fr-FR" dirty="0" smtClean="0">
                          <a:latin typeface="Comic Sans MS" pitchFamily="66" charset="0"/>
                        </a:rPr>
                        <a:t>Périodes</a:t>
                      </a:r>
                      <a:endParaRPr lang="fr-FR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 pitchFamily="66" charset="0"/>
                        </a:rPr>
                        <a:t>Plans financiers</a:t>
                      </a:r>
                    </a:p>
                    <a:p>
                      <a:pPr algn="ctr"/>
                      <a:r>
                        <a:rPr lang="fr-FR" sz="1600" dirty="0" smtClean="0">
                          <a:latin typeface="Comic Sans MS" pitchFamily="66" charset="0"/>
                        </a:rPr>
                        <a:t>(RRB: Review</a:t>
                      </a:r>
                    </a:p>
                    <a:p>
                      <a:pPr algn="ctr"/>
                      <a:r>
                        <a:rPr lang="fr-FR" sz="1600" dirty="0" smtClean="0">
                          <a:latin typeface="Comic Sans MS" pitchFamily="66" charset="0"/>
                        </a:rPr>
                        <a:t>Research Board)</a:t>
                      </a:r>
                      <a:endParaRPr lang="fr-FR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 smtClean="0">
                        <a:latin typeface="Comic Sans MS" pitchFamily="66" charset="0"/>
                      </a:endParaRPr>
                    </a:p>
                    <a:p>
                      <a:pPr algn="ctr"/>
                      <a:r>
                        <a:rPr lang="fr-FR" dirty="0" smtClean="0">
                          <a:latin typeface="Comic Sans MS" pitchFamily="66" charset="0"/>
                        </a:rPr>
                        <a:t>LoI</a:t>
                      </a:r>
                    </a:p>
                    <a:p>
                      <a:pPr algn="ctr"/>
                      <a:r>
                        <a:rPr lang="fr-FR" sz="1600" dirty="0" smtClean="0">
                          <a:latin typeface="Comic Sans MS" pitchFamily="66" charset="0"/>
                        </a:rPr>
                        <a:t>(Letter</a:t>
                      </a:r>
                      <a:r>
                        <a:rPr lang="fr-FR" sz="1600" baseline="0" dirty="0" smtClean="0">
                          <a:latin typeface="Comic Sans MS" pitchFamily="66" charset="0"/>
                        </a:rPr>
                        <a:t> of</a:t>
                      </a:r>
                      <a:endParaRPr lang="fr-FR" sz="1600" dirty="0" smtClean="0">
                        <a:latin typeface="Comic Sans MS" pitchFamily="66" charset="0"/>
                      </a:endParaRPr>
                    </a:p>
                    <a:p>
                      <a:pPr algn="ctr"/>
                      <a:r>
                        <a:rPr lang="fr-FR" sz="1600" baseline="0" dirty="0" smtClean="0">
                          <a:latin typeface="Comic Sans MS" pitchFamily="66" charset="0"/>
                        </a:rPr>
                        <a:t>Intent)</a:t>
                      </a:r>
                      <a:endParaRPr lang="fr-FR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 smtClean="0">
                        <a:latin typeface="Comic Sans MS" pitchFamily="66" charset="0"/>
                      </a:endParaRPr>
                    </a:p>
                    <a:p>
                      <a:pPr algn="ctr"/>
                      <a:r>
                        <a:rPr lang="fr-FR" dirty="0" smtClean="0">
                          <a:latin typeface="Comic Sans MS" pitchFamily="66" charset="0"/>
                        </a:rPr>
                        <a:t>MoU</a:t>
                      </a:r>
                    </a:p>
                    <a:p>
                      <a:pPr algn="ctr"/>
                      <a:r>
                        <a:rPr lang="fr-FR" sz="1600" dirty="0" smtClean="0">
                          <a:latin typeface="Comic Sans MS" pitchFamily="66" charset="0"/>
                        </a:rPr>
                        <a:t>(Memorendum</a:t>
                      </a:r>
                      <a:r>
                        <a:rPr lang="fr-FR" sz="1600" baseline="0" dirty="0" smtClean="0">
                          <a:latin typeface="Comic Sans MS" pitchFamily="66" charset="0"/>
                        </a:rPr>
                        <a:t> of</a:t>
                      </a:r>
                    </a:p>
                    <a:p>
                      <a:pPr algn="ctr"/>
                      <a:r>
                        <a:rPr lang="fr-FR" sz="1600" baseline="0" dirty="0" smtClean="0">
                          <a:latin typeface="Comic Sans MS" pitchFamily="66" charset="0"/>
                        </a:rPr>
                        <a:t>Understanding)</a:t>
                      </a:r>
                      <a:endParaRPr lang="fr-FR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 smtClean="0">
                        <a:latin typeface="Comic Sans MS" pitchFamily="66" charset="0"/>
                      </a:endParaRPr>
                    </a:p>
                    <a:p>
                      <a:pPr algn="ctr"/>
                      <a:endParaRPr lang="fr-FR" dirty="0" smtClean="0">
                        <a:latin typeface="Comic Sans MS" pitchFamily="66" charset="0"/>
                      </a:endParaRPr>
                    </a:p>
                    <a:p>
                      <a:pPr algn="ctr"/>
                      <a:r>
                        <a:rPr lang="fr-FR" dirty="0" smtClean="0">
                          <a:latin typeface="Comic Sans MS" pitchFamily="66" charset="0"/>
                        </a:rPr>
                        <a:t>Installations</a:t>
                      </a:r>
                      <a:endParaRPr lang="fr-FR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 pitchFamily="66" charset="0"/>
                        </a:rPr>
                        <a:t>Phase 0:</a:t>
                      </a:r>
                    </a:p>
                    <a:p>
                      <a:pPr algn="ctr"/>
                      <a:r>
                        <a:rPr lang="fr-FR" dirty="0" smtClean="0">
                          <a:solidFill>
                            <a:srgbClr val="0000CC"/>
                          </a:solidFill>
                          <a:latin typeface="Comic Sans MS" pitchFamily="66" charset="0"/>
                        </a:rPr>
                        <a:t>maintenance</a:t>
                      </a:r>
                    </a:p>
                    <a:p>
                      <a:pPr algn="ctr"/>
                      <a:r>
                        <a:rPr lang="fr-FR" dirty="0" smtClean="0">
                          <a:solidFill>
                            <a:srgbClr val="0000CC"/>
                          </a:solidFill>
                          <a:latin typeface="Comic Sans MS" pitchFamily="66" charset="0"/>
                        </a:rPr>
                        <a:t>et R&amp;D</a:t>
                      </a:r>
                      <a:endParaRPr lang="fr-FR" dirty="0">
                        <a:solidFill>
                          <a:srgbClr val="0000CC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 smtClean="0">
                        <a:latin typeface="Comic Sans MS" pitchFamily="66" charset="0"/>
                      </a:endParaRPr>
                    </a:p>
                    <a:p>
                      <a:pPr algn="ctr"/>
                      <a:r>
                        <a:rPr lang="fr-FR" dirty="0" smtClean="0">
                          <a:latin typeface="Comic Sans MS" pitchFamily="66" charset="0"/>
                        </a:rPr>
                        <a:t>Avril 2011</a:t>
                      </a:r>
                      <a:endParaRPr lang="fr-FR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 pitchFamily="66" charset="0"/>
                        </a:rPr>
                        <a:t>LS1</a:t>
                      </a:r>
                      <a:endParaRPr lang="fr-FR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 pitchFamily="66" charset="0"/>
                        </a:rPr>
                        <a:t>Phase I:</a:t>
                      </a:r>
                    </a:p>
                    <a:p>
                      <a:pPr algn="ctr"/>
                      <a:r>
                        <a:rPr lang="fr-FR" dirty="0" smtClean="0">
                          <a:solidFill>
                            <a:srgbClr val="0000CC"/>
                          </a:solidFill>
                          <a:latin typeface="Comic Sans MS" pitchFamily="66" charset="0"/>
                        </a:rPr>
                        <a:t>consolidation</a:t>
                      </a:r>
                      <a:endParaRPr lang="fr-FR" dirty="0">
                        <a:solidFill>
                          <a:srgbClr val="0000CC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 pitchFamily="66" charset="0"/>
                        </a:rPr>
                        <a:t>Avril 2011</a:t>
                      </a:r>
                    </a:p>
                    <a:p>
                      <a:pPr algn="ctr"/>
                      <a:r>
                        <a:rPr lang="fr-FR" dirty="0" smtClean="0">
                          <a:latin typeface="Comic Sans MS" pitchFamily="66" charset="0"/>
                        </a:rPr>
                        <a:t>Octobre 2011</a:t>
                      </a:r>
                      <a:endParaRPr lang="fr-FR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 pitchFamily="66" charset="0"/>
                        </a:rPr>
                        <a:t>Fin 2011</a:t>
                      </a:r>
                      <a:endParaRPr lang="fr-FR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 pitchFamily="66" charset="0"/>
                        </a:rPr>
                        <a:t>2013</a:t>
                      </a:r>
                      <a:endParaRPr lang="fr-FR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 pitchFamily="66" charset="0"/>
                        </a:rPr>
                        <a:t>LS1 et LS2</a:t>
                      </a:r>
                      <a:endParaRPr lang="fr-FR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 pitchFamily="66" charset="0"/>
                        </a:rPr>
                        <a:t>Phase II:</a:t>
                      </a:r>
                    </a:p>
                    <a:p>
                      <a:pPr algn="ctr"/>
                      <a:r>
                        <a:rPr lang="fr-FR" dirty="0" smtClean="0">
                          <a:solidFill>
                            <a:srgbClr val="0000CC"/>
                          </a:solidFill>
                          <a:latin typeface="Comic Sans MS" pitchFamily="66" charset="0"/>
                        </a:rPr>
                        <a:t>upgrade</a:t>
                      </a:r>
                      <a:endParaRPr lang="fr-FR" dirty="0">
                        <a:solidFill>
                          <a:srgbClr val="0000CC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 pitchFamily="66" charset="0"/>
                        </a:rPr>
                        <a:t>Octobre 2011</a:t>
                      </a:r>
                    </a:p>
                    <a:p>
                      <a:pPr algn="ctr"/>
                      <a:r>
                        <a:rPr lang="fr-FR" dirty="0" smtClean="0">
                          <a:latin typeface="Comic Sans MS" pitchFamily="66" charset="0"/>
                        </a:rPr>
                        <a:t>Octobre 2012</a:t>
                      </a:r>
                      <a:endParaRPr lang="fr-FR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 pitchFamily="66" charset="0"/>
                        </a:rPr>
                        <a:t>Fin 2012</a:t>
                      </a:r>
                      <a:endParaRPr lang="fr-FR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 pitchFamily="66" charset="0"/>
                        </a:rPr>
                        <a:t>?</a:t>
                      </a:r>
                      <a:endParaRPr lang="fr-FR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 pitchFamily="66" charset="0"/>
                        </a:rPr>
                        <a:t>LS3</a:t>
                      </a:r>
                      <a:endParaRPr lang="fr-FR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0" y="651605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solidFill>
                  <a:srgbClr val="CC0066"/>
                </a:solidFill>
              </a:rPr>
              <a:t>6</a:t>
            </a:r>
            <a:endParaRPr lang="fr-FR" i="1" dirty="0">
              <a:solidFill>
                <a:srgbClr val="CC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944" y="332656"/>
            <a:ext cx="9100568" cy="7694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fr-FR" sz="4400" dirty="0" smtClean="0">
                <a:solidFill>
                  <a:srgbClr val="0000CC"/>
                </a:solidFill>
                <a:latin typeface="Comic Sans MS" pitchFamily="66" charset="0"/>
              </a:rPr>
              <a:t>Justifications de l’upgrade Tilecal</a:t>
            </a:r>
            <a:endParaRPr lang="fr-FR" sz="4400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88032" y="1268760"/>
            <a:ext cx="860444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>
                <a:solidFill>
                  <a:prstClr val="black"/>
                </a:solidFill>
                <a:latin typeface="Comic Sans MS" pitchFamily="66" charset="0"/>
              </a:rPr>
              <a:t>- Electronique actuelle conçue et produite </a:t>
            </a:r>
            <a:r>
              <a:rPr lang="fr-FR" sz="2000" dirty="0">
                <a:solidFill>
                  <a:srgbClr val="FF0000"/>
                </a:solidFill>
                <a:latin typeface="Comic Sans MS" pitchFamily="66" charset="0"/>
              </a:rPr>
              <a:t>bien avant l’année 2000</a:t>
            </a:r>
            <a:r>
              <a:rPr lang="fr-FR" sz="2000" dirty="0">
                <a:solidFill>
                  <a:prstClr val="black"/>
                </a:solidFill>
                <a:latin typeface="Comic Sans MS" pitchFamily="66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>
                <a:solidFill>
                  <a:prstClr val="black"/>
                </a:solidFill>
                <a:latin typeface="Comic Sans MS" pitchFamily="66" charset="0"/>
              </a:rPr>
              <a:t>  </a:t>
            </a:r>
            <a:r>
              <a:rPr lang="fr-FR" sz="2000" dirty="0">
                <a:solidFill>
                  <a:prstClr val="black"/>
                </a:solidFill>
                <a:latin typeface="Comic Sans MS" pitchFamily="66" charset="0"/>
                <a:sym typeface="Symbol" pitchFamily="18" charset="2"/>
              </a:rPr>
              <a:t> </a:t>
            </a:r>
            <a:r>
              <a:rPr lang="fr-FR" sz="2000" dirty="0">
                <a:solidFill>
                  <a:prstClr val="black"/>
                </a:solidFill>
                <a:latin typeface="Comic Sans MS" pitchFamily="66" charset="0"/>
              </a:rPr>
              <a:t>Sa conception  aura donc plus de 20 ans </a:t>
            </a:r>
            <a:r>
              <a:rPr lang="fr-FR" sz="2000" dirty="0" smtClean="0">
                <a:solidFill>
                  <a:prstClr val="black"/>
                </a:solidFill>
                <a:latin typeface="Comic Sans MS" pitchFamily="66" charset="0"/>
              </a:rPr>
              <a:t>pour le HL-LHC.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dirty="0">
              <a:solidFill>
                <a:prstClr val="black"/>
              </a:solidFill>
              <a:latin typeface="Comic Sans MS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sz="20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fr-FR" sz="2000" dirty="0">
                <a:solidFill>
                  <a:srgbClr val="FF0000"/>
                </a:solidFill>
                <a:latin typeface="Comic Sans MS" pitchFamily="66" charset="0"/>
              </a:rPr>
              <a:t>Vieillissement naturel </a:t>
            </a:r>
            <a:r>
              <a:rPr lang="fr-FR" sz="2000" dirty="0">
                <a:solidFill>
                  <a:prstClr val="black"/>
                </a:solidFill>
                <a:latin typeface="Comic Sans MS" pitchFamily="66" charset="0"/>
              </a:rPr>
              <a:t>de </a:t>
            </a:r>
            <a:r>
              <a:rPr lang="fr-FR" sz="2000" dirty="0" smtClean="0">
                <a:solidFill>
                  <a:prstClr val="black"/>
                </a:solidFill>
                <a:latin typeface="Comic Sans MS" pitchFamily="66" charset="0"/>
              </a:rPr>
              <a:t>ses composants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prstClr val="black"/>
                </a:solidFill>
                <a:latin typeface="Comic Sans MS" pitchFamily="66" charset="0"/>
              </a:rPr>
              <a:t>   </a:t>
            </a:r>
            <a:r>
              <a:rPr lang="fr-FR" sz="2000" dirty="0">
                <a:solidFill>
                  <a:prstClr val="black"/>
                </a:solidFill>
                <a:latin typeface="Comic Sans MS" pitchFamily="66" charset="0"/>
              </a:rPr>
              <a:t>plus celui du à </a:t>
            </a:r>
            <a:r>
              <a:rPr lang="fr-FR" sz="2000" dirty="0" smtClean="0">
                <a:solidFill>
                  <a:prstClr val="black"/>
                </a:solidFill>
                <a:latin typeface="Comic Sans MS" pitchFamily="66" charset="0"/>
              </a:rPr>
              <a:t>l’effet accumulé </a:t>
            </a:r>
            <a:r>
              <a:rPr lang="fr-FR" sz="2000" dirty="0">
                <a:solidFill>
                  <a:prstClr val="black"/>
                </a:solidFill>
                <a:latin typeface="Comic Sans MS" pitchFamily="66" charset="0"/>
              </a:rPr>
              <a:t>des </a:t>
            </a:r>
            <a:r>
              <a:rPr lang="fr-FR" sz="2000" dirty="0">
                <a:solidFill>
                  <a:srgbClr val="FF0000"/>
                </a:solidFill>
                <a:latin typeface="Comic Sans MS" pitchFamily="66" charset="0"/>
              </a:rPr>
              <a:t>radiations</a:t>
            </a:r>
            <a:r>
              <a:rPr lang="fr-FR" sz="2000" dirty="0" smtClean="0">
                <a:solidFill>
                  <a:prstClr val="black"/>
                </a:solidFill>
                <a:latin typeface="Comic Sans MS" pitchFamily="66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dirty="0">
              <a:solidFill>
                <a:prstClr val="black"/>
              </a:solidFill>
              <a:latin typeface="Comic Sans MS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sz="20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fr-FR" sz="2000" dirty="0" smtClean="0">
                <a:solidFill>
                  <a:prstClr val="black"/>
                </a:solidFill>
                <a:latin typeface="Comic Sans MS" pitchFamily="66" charset="0"/>
              </a:rPr>
              <a:t>Connaissance de son fonctionnement en </a:t>
            </a:r>
            <a:r>
              <a:rPr lang="fr-FR" sz="2000" dirty="0">
                <a:solidFill>
                  <a:prstClr val="black"/>
                </a:solidFill>
                <a:latin typeface="Comic Sans MS" pitchFamily="66" charset="0"/>
              </a:rPr>
              <a:t>vraie grandeur dans </a:t>
            </a:r>
            <a:r>
              <a:rPr lang="fr-FR" sz="2000" dirty="0" smtClean="0">
                <a:solidFill>
                  <a:prstClr val="black"/>
                </a:solidFill>
                <a:latin typeface="Comic Sans MS" pitchFamily="66" charset="0"/>
              </a:rPr>
              <a:t>ATLAS</a:t>
            </a:r>
            <a:endParaRPr lang="fr-FR" sz="2000" dirty="0">
              <a:solidFill>
                <a:prstClr val="black"/>
              </a:solidFill>
              <a:latin typeface="Comic Sans MS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>
                <a:solidFill>
                  <a:prstClr val="black"/>
                </a:solidFill>
                <a:latin typeface="Comic Sans MS" pitchFamily="66" charset="0"/>
              </a:rPr>
              <a:t>   </a:t>
            </a:r>
            <a:r>
              <a:rPr lang="fr-FR" sz="2000" dirty="0">
                <a:solidFill>
                  <a:prstClr val="black"/>
                </a:solidFill>
                <a:latin typeface="Comic Sans MS" pitchFamily="66" charset="0"/>
                <a:sym typeface="Symbol" pitchFamily="18" charset="2"/>
              </a:rPr>
              <a:t> </a:t>
            </a:r>
            <a:r>
              <a:rPr lang="fr-FR" sz="2000" dirty="0">
                <a:solidFill>
                  <a:srgbClr val="FF0000"/>
                </a:solidFill>
                <a:latin typeface="Comic Sans MS" pitchFamily="66" charset="0"/>
              </a:rPr>
              <a:t>des pistes possibles d’amélioration</a:t>
            </a:r>
            <a:r>
              <a:rPr lang="fr-FR" sz="2000" dirty="0" smtClean="0">
                <a:solidFill>
                  <a:prstClr val="black"/>
                </a:solidFill>
                <a:latin typeface="Comic Sans MS" pitchFamily="66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endParaRPr lang="fr-FR" sz="2000" dirty="0">
              <a:solidFill>
                <a:prstClr val="black"/>
              </a:solidFill>
              <a:latin typeface="Comic Sans MS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sz="2000" dirty="0">
                <a:latin typeface="Comic Sans MS" pitchFamily="66" charset="0"/>
              </a:rPr>
              <a:t> </a:t>
            </a:r>
            <a:r>
              <a:rPr lang="fr-FR" sz="2000" dirty="0" smtClean="0">
                <a:solidFill>
                  <a:srgbClr val="FF0000"/>
                </a:solidFill>
                <a:latin typeface="Comic Sans MS" pitchFamily="66" charset="0"/>
              </a:rPr>
              <a:t>Nouvelles </a:t>
            </a:r>
            <a:r>
              <a:rPr lang="fr-FR" sz="2000" dirty="0">
                <a:solidFill>
                  <a:srgbClr val="FF0000"/>
                </a:solidFill>
                <a:latin typeface="Comic Sans MS" pitchFamily="66" charset="0"/>
              </a:rPr>
              <a:t>technologies </a:t>
            </a:r>
            <a:r>
              <a:rPr lang="fr-FR" sz="2000" dirty="0">
                <a:solidFill>
                  <a:prstClr val="black"/>
                </a:solidFill>
                <a:latin typeface="Comic Sans MS" pitchFamily="66" charset="0"/>
              </a:rPr>
              <a:t>(fibres optiques à très haut débit GBT,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>
                <a:solidFill>
                  <a:prstClr val="black"/>
                </a:solidFill>
                <a:latin typeface="Comic Sans MS" pitchFamily="66" charset="0"/>
              </a:rPr>
              <a:t>   microélectronique favorisant encore plus l’intégration…)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>
                <a:solidFill>
                  <a:prstClr val="black"/>
                </a:solidFill>
                <a:latin typeface="Comic Sans MS" pitchFamily="66" charset="0"/>
              </a:rPr>
              <a:t>   </a:t>
            </a:r>
            <a:r>
              <a:rPr lang="fr-FR" sz="2000" dirty="0">
                <a:solidFill>
                  <a:prstClr val="black"/>
                </a:solidFill>
                <a:latin typeface="Comic Sans MS" pitchFamily="66" charset="0"/>
                <a:sym typeface="Symbol" pitchFamily="18" charset="2"/>
              </a:rPr>
              <a:t> </a:t>
            </a:r>
            <a:r>
              <a:rPr lang="fr-FR" sz="2000" dirty="0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de nouvelles solutions</a:t>
            </a:r>
            <a:r>
              <a:rPr lang="fr-FR" sz="2000" dirty="0">
                <a:solidFill>
                  <a:prstClr val="black"/>
                </a:solidFill>
                <a:latin typeface="Comic Sans MS" pitchFamily="66" charset="0"/>
                <a:sym typeface="Symbol" pitchFamily="18" charset="2"/>
              </a:rPr>
              <a:t>.</a:t>
            </a:r>
            <a:r>
              <a:rPr lang="fr-FR" sz="2000" dirty="0">
                <a:solidFill>
                  <a:prstClr val="black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619672" y="5229200"/>
            <a:ext cx="543450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solidFill>
                  <a:srgbClr val="0000CC"/>
                </a:solidFill>
                <a:latin typeface="Comic Sans MS" pitchFamily="66" charset="0"/>
                <a:sym typeface="Symbol"/>
              </a:rPr>
              <a:t> ″Steering Committee Tilecal upgrade″:</a:t>
            </a:r>
          </a:p>
          <a:p>
            <a:r>
              <a:rPr lang="fr-FR" sz="2000" dirty="0" smtClean="0">
                <a:solidFill>
                  <a:srgbClr val="0000CC"/>
                </a:solidFill>
                <a:latin typeface="Comic Sans MS" pitchFamily="66" charset="0"/>
                <a:sym typeface="Symbol"/>
              </a:rPr>
              <a:t>           Christian Bohm (Stockholm)</a:t>
            </a:r>
          </a:p>
          <a:p>
            <a:r>
              <a:rPr lang="fr-FR" sz="2000" dirty="0" smtClean="0">
                <a:solidFill>
                  <a:srgbClr val="0000CC"/>
                </a:solidFill>
                <a:latin typeface="Comic Sans MS" pitchFamily="66" charset="0"/>
                <a:sym typeface="Symbol"/>
              </a:rPr>
              <a:t>           Larry Price (Argonne)</a:t>
            </a:r>
          </a:p>
          <a:p>
            <a:r>
              <a:rPr lang="fr-FR" sz="2000" dirty="0" smtClean="0">
                <a:solidFill>
                  <a:srgbClr val="0000CC"/>
                </a:solidFill>
                <a:latin typeface="Comic Sans MS" pitchFamily="66" charset="0"/>
                <a:sym typeface="Symbol"/>
              </a:rPr>
              <a:t>           Juan Vals-Ferrer (Valence)</a:t>
            </a:r>
          </a:p>
          <a:p>
            <a:r>
              <a:rPr lang="fr-FR" sz="2000" dirty="0" smtClean="0">
                <a:solidFill>
                  <a:srgbClr val="0000CC"/>
                </a:solidFill>
                <a:latin typeface="Comic Sans MS" pitchFamily="66" charset="0"/>
                <a:sym typeface="Symbol"/>
              </a:rPr>
              <a:t>           François Vazeille (Clermont-Ferrand</a:t>
            </a:r>
            <a:r>
              <a:rPr lang="fr-FR" dirty="0" smtClean="0">
                <a:sym typeface="Symbol"/>
              </a:rPr>
              <a:t>)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0" y="651605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solidFill>
                  <a:srgbClr val="CC0066"/>
                </a:solidFill>
              </a:rPr>
              <a:t>7</a:t>
            </a:r>
            <a:endParaRPr lang="fr-FR" i="1" dirty="0">
              <a:solidFill>
                <a:srgbClr val="CC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2059906"/>
            <a:ext cx="4897437" cy="2232025"/>
          </a:xfrm>
          <a:prstGeom prst="rect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29152" y="2059906"/>
            <a:ext cx="1439862" cy="223202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4014" y="2852068"/>
            <a:ext cx="2016125" cy="6492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4977" y="2925093"/>
            <a:ext cx="566737" cy="5032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12677" y="2925093"/>
            <a:ext cx="568325" cy="5032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60377" y="2925093"/>
            <a:ext cx="568325" cy="5032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31939" y="2852068"/>
            <a:ext cx="1368425" cy="649288"/>
          </a:xfrm>
          <a:prstGeom prst="rect">
            <a:avLst/>
          </a:prstGeom>
          <a:noFill/>
          <a:ln w="38100"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rgbClr val="990033"/>
              </a:solidFill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12902" y="2925093"/>
            <a:ext cx="568325" cy="503238"/>
          </a:xfrm>
          <a:prstGeom prst="rect">
            <a:avLst/>
          </a:prstGeom>
          <a:noFill/>
          <a:ln w="38100"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rgbClr val="990033"/>
              </a:solidFill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60602" y="2925093"/>
            <a:ext cx="568325" cy="503238"/>
          </a:xfrm>
          <a:prstGeom prst="rect">
            <a:avLst/>
          </a:prstGeom>
          <a:noFill/>
          <a:ln w="38100"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rgbClr val="990033"/>
              </a:solidFill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84339" y="2204368"/>
            <a:ext cx="568325" cy="504825"/>
          </a:xfrm>
          <a:prstGeom prst="rect">
            <a:avLst/>
          </a:pr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76402" y="3644231"/>
            <a:ext cx="568325" cy="504825"/>
          </a:xfrm>
          <a:prstGeom prst="rect">
            <a:avLst/>
          </a:prstGeom>
          <a:noFill/>
          <a:ln w="38100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25789" y="2925093"/>
            <a:ext cx="566738" cy="503238"/>
          </a:xfrm>
          <a:prstGeom prst="rect">
            <a:avLst/>
          </a:prstGeom>
          <a:noFill/>
          <a:ln w="38100"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rgbClr val="990033"/>
              </a:solidFill>
              <a:latin typeface="Comic Sans MS" pitchFamily="66" charset="0"/>
            </a:endParaRPr>
          </a:p>
        </p:txBody>
      </p:sp>
      <p:cxnSp>
        <p:nvCxnSpPr>
          <p:cNvPr id="14" name="Connecteur droit 13"/>
          <p:cNvCxnSpPr/>
          <p:nvPr/>
        </p:nvCxnSpPr>
        <p:spPr>
          <a:xfrm>
            <a:off x="2700139" y="2996531"/>
            <a:ext cx="215900" cy="0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2700139" y="3356893"/>
            <a:ext cx="215900" cy="0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rot="5400000" flipH="1" flipV="1">
            <a:off x="2627907" y="2708400"/>
            <a:ext cx="576263" cy="0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rot="5400000" flipH="1" flipV="1">
            <a:off x="2627907" y="3645025"/>
            <a:ext cx="576263" cy="0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2916039" y="3933156"/>
            <a:ext cx="360363" cy="1587"/>
          </a:xfrm>
          <a:prstGeom prst="straightConnector1">
            <a:avLst/>
          </a:prstGeom>
          <a:ln w="28575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2700139" y="3210843"/>
            <a:ext cx="431800" cy="1588"/>
          </a:xfrm>
          <a:prstGeom prst="straightConnector1">
            <a:avLst/>
          </a:prstGeom>
          <a:ln w="28575">
            <a:solidFill>
              <a:srgbClr val="9900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4500364" y="3210843"/>
            <a:ext cx="215900" cy="1588"/>
          </a:xfrm>
          <a:prstGeom prst="straightConnector1">
            <a:avLst/>
          </a:prstGeom>
          <a:ln w="28575">
            <a:solidFill>
              <a:srgbClr val="9900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>
            <a:spLocks noChangeArrowheads="1"/>
          </p:cNvSpPr>
          <p:nvPr/>
        </p:nvSpPr>
        <p:spPr bwMode="auto">
          <a:xfrm>
            <a:off x="828477" y="3067968"/>
            <a:ext cx="51007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FF0000"/>
                </a:solidFill>
                <a:latin typeface="Comic Sans MS" pitchFamily="66" charset="0"/>
              </a:rPr>
              <a:t>PMT</a:t>
            </a:r>
          </a:p>
        </p:txBody>
      </p:sp>
      <p:sp>
        <p:nvSpPr>
          <p:cNvPr id="22" name="ZoneTexte 21"/>
          <p:cNvSpPr txBox="1">
            <a:spLocks noChangeArrowheads="1"/>
          </p:cNvSpPr>
          <p:nvPr/>
        </p:nvSpPr>
        <p:spPr bwMode="auto">
          <a:xfrm>
            <a:off x="1428552" y="3079081"/>
            <a:ext cx="4988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FF0000"/>
                </a:solidFill>
                <a:latin typeface="Comic Sans MS" pitchFamily="66" charset="0"/>
              </a:rPr>
              <a:t>Pont</a:t>
            </a:r>
          </a:p>
        </p:txBody>
      </p:sp>
      <p:sp>
        <p:nvSpPr>
          <p:cNvPr id="23" name="ZoneTexte 22"/>
          <p:cNvSpPr txBox="1">
            <a:spLocks noChangeArrowheads="1"/>
          </p:cNvSpPr>
          <p:nvPr/>
        </p:nvSpPr>
        <p:spPr bwMode="auto">
          <a:xfrm>
            <a:off x="2123877" y="3067968"/>
            <a:ext cx="54133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FF0000"/>
                </a:solidFill>
                <a:latin typeface="Comic Sans MS" pitchFamily="66" charset="0"/>
              </a:rPr>
              <a:t>3en1</a:t>
            </a:r>
          </a:p>
        </p:txBody>
      </p:sp>
      <p:sp>
        <p:nvSpPr>
          <p:cNvPr id="24" name="ZoneTexte 23"/>
          <p:cNvSpPr txBox="1">
            <a:spLocks noChangeArrowheads="1"/>
          </p:cNvSpPr>
          <p:nvPr/>
        </p:nvSpPr>
        <p:spPr bwMode="auto">
          <a:xfrm>
            <a:off x="3277989" y="3067968"/>
            <a:ext cx="50323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990033"/>
                </a:solidFill>
                <a:latin typeface="Comic Sans MS" pitchFamily="66" charset="0"/>
              </a:rPr>
              <a:t>ADC</a:t>
            </a:r>
          </a:p>
        </p:txBody>
      </p:sp>
      <p:sp>
        <p:nvSpPr>
          <p:cNvPr id="25" name="ZoneTexte 24"/>
          <p:cNvSpPr txBox="1">
            <a:spLocks noChangeArrowheads="1"/>
          </p:cNvSpPr>
          <p:nvPr/>
        </p:nvSpPr>
        <p:spPr bwMode="auto">
          <a:xfrm>
            <a:off x="3843139" y="3067968"/>
            <a:ext cx="7302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990033"/>
                </a:solidFill>
                <a:latin typeface="Comic Sans MS" pitchFamily="66" charset="0"/>
              </a:rPr>
              <a:t>Pipeline</a:t>
            </a:r>
          </a:p>
        </p:txBody>
      </p:sp>
      <p:sp>
        <p:nvSpPr>
          <p:cNvPr id="26" name="ZoneTexte 25"/>
          <p:cNvSpPr txBox="1">
            <a:spLocks noChangeArrowheads="1"/>
          </p:cNvSpPr>
          <p:nvPr/>
        </p:nvSpPr>
        <p:spPr bwMode="auto">
          <a:xfrm>
            <a:off x="4689277" y="2996531"/>
            <a:ext cx="6746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990033"/>
                </a:solidFill>
                <a:latin typeface="Comic Sans MS" pitchFamily="66" charset="0"/>
              </a:rPr>
              <a:t>Inter-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990033"/>
                </a:solidFill>
                <a:latin typeface="Comic Sans MS" pitchFamily="66" charset="0"/>
              </a:rPr>
              <a:t>face</a:t>
            </a:r>
          </a:p>
        </p:txBody>
      </p:sp>
      <p:sp>
        <p:nvSpPr>
          <p:cNvPr id="27" name="ZoneTexte 26"/>
          <p:cNvSpPr txBox="1">
            <a:spLocks noChangeArrowheads="1"/>
          </p:cNvSpPr>
          <p:nvPr/>
        </p:nvSpPr>
        <p:spPr bwMode="auto">
          <a:xfrm>
            <a:off x="3346252" y="2247231"/>
            <a:ext cx="5064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6600"/>
                </a:solidFill>
                <a:latin typeface="Comic Sans MS" pitchFamily="66" charset="0"/>
              </a:rPr>
              <a:t>ADC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6600"/>
                </a:solidFill>
                <a:latin typeface="Comic Sans MS" pitchFamily="66" charset="0"/>
              </a:rPr>
              <a:t>Int.</a:t>
            </a:r>
          </a:p>
        </p:txBody>
      </p:sp>
      <p:cxnSp>
        <p:nvCxnSpPr>
          <p:cNvPr id="28" name="Connecteur droit avec flèche 27"/>
          <p:cNvCxnSpPr/>
          <p:nvPr/>
        </p:nvCxnSpPr>
        <p:spPr>
          <a:xfrm>
            <a:off x="2916039" y="2420268"/>
            <a:ext cx="360363" cy="1588"/>
          </a:xfrm>
          <a:prstGeom prst="straightConnector1">
            <a:avLst/>
          </a:prstGeom>
          <a:ln w="28575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>
            <a:spLocks noChangeArrowheads="1"/>
          </p:cNvSpPr>
          <p:nvPr/>
        </p:nvSpPr>
        <p:spPr bwMode="auto">
          <a:xfrm>
            <a:off x="3287514" y="3799806"/>
            <a:ext cx="6365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66"/>
                </a:solidFill>
                <a:latin typeface="Comic Sans MS" pitchFamily="66" charset="0"/>
              </a:rPr>
              <a:t>Adder</a:t>
            </a:r>
          </a:p>
        </p:txBody>
      </p:sp>
      <p:sp>
        <p:nvSpPr>
          <p:cNvPr id="30" name="ZoneTexte 29"/>
          <p:cNvSpPr txBox="1">
            <a:spLocks noChangeArrowheads="1"/>
          </p:cNvSpPr>
          <p:nvPr/>
        </p:nvSpPr>
        <p:spPr bwMode="auto">
          <a:xfrm>
            <a:off x="2196902" y="1340768"/>
            <a:ext cx="16081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rgbClr val="0000CC"/>
                </a:solidFill>
                <a:latin typeface="Comic Sans MS" pitchFamily="66" charset="0"/>
              </a:rPr>
              <a:t>Electronique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rgbClr val="0000CC"/>
                </a:solidFill>
                <a:latin typeface="Comic Sans MS" pitchFamily="66" charset="0"/>
              </a:rPr>
              <a:t>Front End FE</a:t>
            </a:r>
          </a:p>
        </p:txBody>
      </p:sp>
      <p:sp>
        <p:nvSpPr>
          <p:cNvPr id="31" name="ZoneTexte 30"/>
          <p:cNvSpPr txBox="1">
            <a:spLocks noChangeArrowheads="1"/>
          </p:cNvSpPr>
          <p:nvPr/>
        </p:nvSpPr>
        <p:spPr bwMode="auto">
          <a:xfrm>
            <a:off x="6172002" y="1340768"/>
            <a:ext cx="15303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rgbClr val="0000CC"/>
                </a:solidFill>
                <a:latin typeface="Comic Sans MS" pitchFamily="66" charset="0"/>
              </a:rPr>
              <a:t>Electronique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rgbClr val="0000CC"/>
                </a:solidFill>
                <a:latin typeface="Comic Sans MS" pitchFamily="66" charset="0"/>
              </a:rPr>
              <a:t>Back End BE</a:t>
            </a:r>
          </a:p>
        </p:txBody>
      </p:sp>
      <p:cxnSp>
        <p:nvCxnSpPr>
          <p:cNvPr id="32" name="Connecteur droit avec flèche 31"/>
          <p:cNvCxnSpPr/>
          <p:nvPr/>
        </p:nvCxnSpPr>
        <p:spPr>
          <a:xfrm>
            <a:off x="3852664" y="2420268"/>
            <a:ext cx="2376488" cy="1588"/>
          </a:xfrm>
          <a:prstGeom prst="straightConnector1">
            <a:avLst/>
          </a:prstGeom>
          <a:ln w="28575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>
            <a:off x="3852664" y="3931568"/>
            <a:ext cx="2376488" cy="1588"/>
          </a:xfrm>
          <a:prstGeom prst="straightConnector1">
            <a:avLst/>
          </a:prstGeom>
          <a:ln w="28575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>
            <a:off x="5292527" y="3212431"/>
            <a:ext cx="936625" cy="1587"/>
          </a:xfrm>
          <a:prstGeom prst="straightConnector1">
            <a:avLst/>
          </a:prstGeom>
          <a:ln w="28575">
            <a:solidFill>
              <a:srgbClr val="9900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>
            <a:spLocks noChangeArrowheads="1"/>
          </p:cNvSpPr>
          <p:nvPr/>
        </p:nvSpPr>
        <p:spPr bwMode="auto">
          <a:xfrm>
            <a:off x="6300589" y="2204368"/>
            <a:ext cx="13509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rgbClr val="006600"/>
                </a:solidFill>
                <a:latin typeface="Comic Sans MS" pitchFamily="66" charset="0"/>
              </a:rPr>
              <a:t>Calibration</a:t>
            </a:r>
          </a:p>
        </p:txBody>
      </p:sp>
      <p:sp>
        <p:nvSpPr>
          <p:cNvPr id="36" name="ZoneTexte 35"/>
          <p:cNvSpPr txBox="1">
            <a:spLocks noChangeArrowheads="1"/>
          </p:cNvSpPr>
          <p:nvPr/>
        </p:nvSpPr>
        <p:spPr bwMode="auto">
          <a:xfrm>
            <a:off x="6372027" y="2996531"/>
            <a:ext cx="1101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rgbClr val="990033"/>
                </a:solidFill>
                <a:latin typeface="Comic Sans MS" pitchFamily="66" charset="0"/>
              </a:rPr>
              <a:t>Physique</a:t>
            </a:r>
          </a:p>
        </p:txBody>
      </p:sp>
      <p:sp>
        <p:nvSpPr>
          <p:cNvPr id="37" name="ZoneTexte 36"/>
          <p:cNvSpPr txBox="1">
            <a:spLocks noChangeArrowheads="1"/>
          </p:cNvSpPr>
          <p:nvPr/>
        </p:nvSpPr>
        <p:spPr bwMode="auto">
          <a:xfrm>
            <a:off x="6445052" y="3717256"/>
            <a:ext cx="9969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rgbClr val="000066"/>
                </a:solidFill>
                <a:latin typeface="Comic Sans MS" pitchFamily="66" charset="0"/>
              </a:rPr>
              <a:t>Trigger</a:t>
            </a:r>
          </a:p>
        </p:txBody>
      </p:sp>
      <p:sp>
        <p:nvSpPr>
          <p:cNvPr id="38" name="ZoneTexte 37"/>
          <p:cNvSpPr txBox="1">
            <a:spLocks noChangeArrowheads="1"/>
          </p:cNvSpPr>
          <p:nvPr/>
        </p:nvSpPr>
        <p:spPr bwMode="auto">
          <a:xfrm>
            <a:off x="153988" y="5012532"/>
            <a:ext cx="8990012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fr-FR" dirty="0">
                <a:solidFill>
                  <a:srgbClr val="FF0000"/>
                </a:solidFill>
                <a:latin typeface="Comic Sans MS" pitchFamily="66" charset="0"/>
              </a:rPr>
              <a:t>Beaucoup</a:t>
            </a:r>
            <a:r>
              <a:rPr lang="fr-FR" dirty="0">
                <a:solidFill>
                  <a:prstClr val="black"/>
                </a:solidFill>
                <a:latin typeface="Comic Sans MS" pitchFamily="66" charset="0"/>
              </a:rPr>
              <a:t> de cartes électroniques (plusieurs étages), de câbles, de connecteurs…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prstClr val="black"/>
                </a:solidFill>
                <a:latin typeface="Comic Sans MS" pitchFamily="66" charset="0"/>
              </a:rPr>
              <a:t>  </a:t>
            </a:r>
            <a:r>
              <a:rPr lang="fr-FR" dirty="0">
                <a:solidFill>
                  <a:prstClr val="black"/>
                </a:solidFill>
                <a:latin typeface="Comic Sans MS" pitchFamily="66" charset="0"/>
                <a:sym typeface="Symbol" pitchFamily="18" charset="2"/>
              </a:rPr>
              <a:t> Beaucoup de problèmes </a:t>
            </a:r>
            <a:r>
              <a:rPr lang="fr-FR" dirty="0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 rénovation avant démarrage </a:t>
            </a:r>
            <a:r>
              <a:rPr lang="fr-FR" dirty="0" smtClean="0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LHC en 2008</a:t>
            </a:r>
            <a:r>
              <a:rPr lang="fr-FR" dirty="0" smtClean="0">
                <a:solidFill>
                  <a:prstClr val="black"/>
                </a:solidFill>
                <a:latin typeface="Comic Sans MS" pitchFamily="66" charset="0"/>
                <a:sym typeface="Symbol" pitchFamily="18" charset="2"/>
              </a:rPr>
              <a:t>.</a:t>
            </a:r>
            <a:endParaRPr lang="fr-FR" dirty="0">
              <a:solidFill>
                <a:prstClr val="black"/>
              </a:solidFill>
              <a:latin typeface="Comic Sans MS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fr-FR" dirty="0">
                <a:solidFill>
                  <a:srgbClr val="FF0000"/>
                </a:solidFill>
                <a:latin typeface="Comic Sans MS" pitchFamily="66" charset="0"/>
              </a:rPr>
              <a:t>Tiroirs longs et lourds </a:t>
            </a:r>
            <a:r>
              <a:rPr lang="fr-FR" dirty="0">
                <a:solidFill>
                  <a:prstClr val="black"/>
                </a:solidFill>
                <a:latin typeface="Comic Sans MS" pitchFamily="66" charset="0"/>
              </a:rPr>
              <a:t>( 1,4 m, </a:t>
            </a:r>
            <a:r>
              <a:rPr lang="fr-FR" dirty="0">
                <a:solidFill>
                  <a:prstClr val="black"/>
                </a:solidFill>
                <a:latin typeface="Comic Sans MS" pitchFamily="66" charset="0"/>
                <a:sym typeface="Symbol" pitchFamily="18" charset="2"/>
              </a:rPr>
              <a:t> </a:t>
            </a:r>
            <a:r>
              <a:rPr lang="fr-FR" dirty="0">
                <a:solidFill>
                  <a:prstClr val="black"/>
                </a:solidFill>
                <a:latin typeface="Comic Sans MS" pitchFamily="66" charset="0"/>
              </a:rPr>
              <a:t>42 kg) organisés en </a:t>
            </a:r>
            <a:r>
              <a:rPr lang="fr-FR" dirty="0" smtClean="0">
                <a:solidFill>
                  <a:srgbClr val="FF0000"/>
                </a:solidFill>
                <a:latin typeface="Comic Sans MS" pitchFamily="66" charset="0"/>
              </a:rPr>
              <a:t>super-tiroirs</a:t>
            </a:r>
            <a:endParaRPr lang="fr-FR" dirty="0">
              <a:solidFill>
                <a:srgbClr val="FF0000"/>
              </a:solidFill>
              <a:latin typeface="Comic Sans MS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prstClr val="black"/>
                </a:solidFill>
                <a:latin typeface="Comic Sans MS" pitchFamily="66" charset="0"/>
              </a:rPr>
              <a:t>   </a:t>
            </a:r>
            <a:r>
              <a:rPr lang="fr-FR" dirty="0">
                <a:solidFill>
                  <a:prstClr val="black"/>
                </a:solidFill>
                <a:latin typeface="Comic Sans MS" pitchFamily="66" charset="0"/>
                <a:sym typeface="Symbol" pitchFamily="18" charset="2"/>
              </a:rPr>
              <a:t> Problèmes </a:t>
            </a:r>
            <a:r>
              <a:rPr lang="fr-FR" dirty="0" smtClean="0">
                <a:solidFill>
                  <a:prstClr val="black"/>
                </a:solidFill>
                <a:latin typeface="Comic Sans MS" pitchFamily="66" charset="0"/>
                <a:sym typeface="Symbol" pitchFamily="18" charset="2"/>
              </a:rPr>
              <a:t>d’</a:t>
            </a:r>
            <a:r>
              <a:rPr lang="fr-FR" dirty="0" smtClean="0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accès</a:t>
            </a:r>
            <a:r>
              <a:rPr lang="fr-FR" dirty="0" smtClean="0">
                <a:solidFill>
                  <a:prstClr val="black"/>
                </a:solidFill>
                <a:latin typeface="Comic Sans MS" pitchFamily="66" charset="0"/>
                <a:sym typeface="Symbol" pitchFamily="18" charset="2"/>
              </a:rPr>
              <a:t> dans ATLAS, de </a:t>
            </a:r>
            <a:r>
              <a:rPr lang="fr-FR" dirty="0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manutention</a:t>
            </a:r>
            <a:r>
              <a:rPr lang="fr-FR" dirty="0">
                <a:solidFill>
                  <a:prstClr val="black"/>
                </a:solidFill>
                <a:latin typeface="Comic Sans MS" pitchFamily="66" charset="0"/>
                <a:sym typeface="Symbol" pitchFamily="18" charset="2"/>
              </a:rPr>
              <a:t> et de </a:t>
            </a:r>
            <a:r>
              <a:rPr lang="fr-FR" dirty="0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certification</a:t>
            </a:r>
            <a:r>
              <a:rPr lang="fr-FR" dirty="0">
                <a:solidFill>
                  <a:prstClr val="black"/>
                </a:solidFill>
                <a:latin typeface="Comic Sans MS" pitchFamily="66" charset="0"/>
                <a:sym typeface="Symbol" pitchFamily="18" charset="2"/>
              </a:rPr>
              <a:t>.</a:t>
            </a:r>
            <a:endParaRPr lang="fr-FR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39" name="ZoneTexte 38"/>
          <p:cNvSpPr txBox="1">
            <a:spLocks noChangeArrowheads="1"/>
          </p:cNvSpPr>
          <p:nvPr/>
        </p:nvSpPr>
        <p:spPr bwMode="auto">
          <a:xfrm>
            <a:off x="1115814" y="2420268"/>
            <a:ext cx="1184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rgbClr val="FF0000"/>
                </a:solidFill>
                <a:latin typeface="Comic Sans MS" pitchFamily="66" charset="0"/>
              </a:rPr>
              <a:t>Bloc PMT</a:t>
            </a:r>
          </a:p>
        </p:txBody>
      </p:sp>
      <p:sp>
        <p:nvSpPr>
          <p:cNvPr id="40" name="ZoneTexte 39"/>
          <p:cNvSpPr txBox="1">
            <a:spLocks noChangeArrowheads="1"/>
          </p:cNvSpPr>
          <p:nvPr/>
        </p:nvSpPr>
        <p:spPr bwMode="auto">
          <a:xfrm>
            <a:off x="539552" y="3923631"/>
            <a:ext cx="8143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rgbClr val="0000CC"/>
                </a:solidFill>
                <a:latin typeface="Comic Sans MS" pitchFamily="66" charset="0"/>
              </a:rPr>
              <a:t>Tiroir</a:t>
            </a:r>
          </a:p>
        </p:txBody>
      </p:sp>
      <p:sp>
        <p:nvSpPr>
          <p:cNvPr id="41" name="ZoneTexte 40"/>
          <p:cNvSpPr txBox="1">
            <a:spLocks noChangeArrowheads="1"/>
          </p:cNvSpPr>
          <p:nvPr/>
        </p:nvSpPr>
        <p:spPr bwMode="auto">
          <a:xfrm>
            <a:off x="179388" y="332656"/>
            <a:ext cx="546335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800" dirty="0" smtClean="0">
                <a:solidFill>
                  <a:srgbClr val="0000CC"/>
                </a:solidFill>
                <a:latin typeface="Comic Sans MS" pitchFamily="66" charset="0"/>
              </a:rPr>
              <a:t>Schéma actuel de l’électronique</a:t>
            </a:r>
            <a:endParaRPr lang="fr-FR" sz="28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0" y="6516052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solidFill>
                  <a:srgbClr val="CC0066"/>
                </a:solidFill>
                <a:latin typeface="Comic Sans MS" pitchFamily="66" charset="0"/>
              </a:rPr>
              <a:t>8</a:t>
            </a:r>
            <a:endParaRPr lang="fr-FR" i="1" dirty="0">
              <a:solidFill>
                <a:srgbClr val="CC0066"/>
              </a:solidFill>
              <a:latin typeface="Comic Sans MS" pitchFamily="66" charset="0"/>
            </a:endParaRPr>
          </a:p>
        </p:txBody>
      </p:sp>
      <p:cxnSp>
        <p:nvCxnSpPr>
          <p:cNvPr id="45" name="Connecteur droit avec flèche 44"/>
          <p:cNvCxnSpPr/>
          <p:nvPr/>
        </p:nvCxnSpPr>
        <p:spPr>
          <a:xfrm>
            <a:off x="4140572" y="1676549"/>
            <a:ext cx="172819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ZoneTexte 45"/>
          <p:cNvSpPr txBox="1"/>
          <p:nvPr/>
        </p:nvSpPr>
        <p:spPr>
          <a:xfrm>
            <a:off x="4185417" y="1379225"/>
            <a:ext cx="1611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00CC"/>
                </a:solidFill>
                <a:latin typeface="Comic Sans MS" pitchFamily="66" charset="0"/>
              </a:rPr>
              <a:t>~ 100 mètres</a:t>
            </a:r>
            <a:endParaRPr lang="fr-FR" dirty="0">
              <a:solidFill>
                <a:srgbClr val="0000CC"/>
              </a:solidFill>
              <a:latin typeface="Comic Sans MS" pitchFamily="66" charset="0"/>
            </a:endParaRPr>
          </a:p>
        </p:txBody>
      </p:sp>
      <p:pic>
        <p:nvPicPr>
          <p:cNvPr id="47" name="Picture 2" descr="Pani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4171" y="0"/>
            <a:ext cx="1366341" cy="1820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1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9" grpId="0"/>
      <p:bldP spid="30" grpId="0"/>
      <p:bldP spid="31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35150" y="188913"/>
            <a:ext cx="4897438" cy="2232025"/>
          </a:xfrm>
          <a:prstGeom prst="rect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24750" y="188913"/>
            <a:ext cx="1439863" cy="223202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79613" y="981075"/>
            <a:ext cx="2016125" cy="6477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60575" y="1052513"/>
            <a:ext cx="566738" cy="5048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08275" y="1052513"/>
            <a:ext cx="568325" cy="5048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55975" y="1052513"/>
            <a:ext cx="568325" cy="5048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27538" y="981075"/>
            <a:ext cx="1368425" cy="647700"/>
          </a:xfrm>
          <a:prstGeom prst="rect">
            <a:avLst/>
          </a:prstGeom>
          <a:noFill/>
          <a:ln w="38100"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rgbClr val="990033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08500" y="1052513"/>
            <a:ext cx="568325" cy="504825"/>
          </a:xfrm>
          <a:prstGeom prst="rect">
            <a:avLst/>
          </a:prstGeom>
          <a:noFill/>
          <a:ln w="38100"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rgbClr val="990033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56200" y="1052513"/>
            <a:ext cx="568325" cy="504825"/>
          </a:xfrm>
          <a:prstGeom prst="rect">
            <a:avLst/>
          </a:prstGeom>
          <a:noFill/>
          <a:ln w="38100"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rgbClr val="990033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9938" y="333375"/>
            <a:ext cx="568325" cy="503238"/>
          </a:xfrm>
          <a:prstGeom prst="rect">
            <a:avLst/>
          </a:pr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0" y="1773238"/>
            <a:ext cx="568325" cy="503237"/>
          </a:xfrm>
          <a:prstGeom prst="rect">
            <a:avLst/>
          </a:prstGeom>
          <a:noFill/>
          <a:ln w="38100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19800" y="1052513"/>
            <a:ext cx="568325" cy="504825"/>
          </a:xfrm>
          <a:prstGeom prst="rect">
            <a:avLst/>
          </a:prstGeom>
          <a:noFill/>
          <a:ln w="38100"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rgbClr val="990033"/>
              </a:solidFill>
            </a:endParaRPr>
          </a:p>
        </p:txBody>
      </p:sp>
      <p:cxnSp>
        <p:nvCxnSpPr>
          <p:cNvPr id="14" name="Connecteur droit 13"/>
          <p:cNvCxnSpPr/>
          <p:nvPr/>
        </p:nvCxnSpPr>
        <p:spPr>
          <a:xfrm>
            <a:off x="3995738" y="1125538"/>
            <a:ext cx="215900" cy="0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3995738" y="1484313"/>
            <a:ext cx="215900" cy="0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rot="5400000" flipH="1" flipV="1">
            <a:off x="3923506" y="837407"/>
            <a:ext cx="576263" cy="0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rot="5400000" flipH="1" flipV="1">
            <a:off x="3923507" y="1772444"/>
            <a:ext cx="576262" cy="0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4211638" y="2060575"/>
            <a:ext cx="360362" cy="1588"/>
          </a:xfrm>
          <a:prstGeom prst="straightConnector1">
            <a:avLst/>
          </a:prstGeom>
          <a:ln w="28575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3995738" y="1339850"/>
            <a:ext cx="431800" cy="1588"/>
          </a:xfrm>
          <a:prstGeom prst="straightConnector1">
            <a:avLst/>
          </a:prstGeom>
          <a:ln w="28575">
            <a:solidFill>
              <a:srgbClr val="9900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5795963" y="1339850"/>
            <a:ext cx="215900" cy="1588"/>
          </a:xfrm>
          <a:prstGeom prst="straightConnector1">
            <a:avLst/>
          </a:prstGeom>
          <a:ln w="28575">
            <a:solidFill>
              <a:srgbClr val="9900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40"/>
          <p:cNvSpPr txBox="1">
            <a:spLocks noChangeArrowheads="1"/>
          </p:cNvSpPr>
          <p:nvPr/>
        </p:nvSpPr>
        <p:spPr bwMode="auto">
          <a:xfrm>
            <a:off x="2124075" y="1196975"/>
            <a:ext cx="5048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FF0000"/>
                </a:solidFill>
                <a:latin typeface="Comic Sans MS" pitchFamily="66" charset="0"/>
              </a:rPr>
              <a:t>PMT</a:t>
            </a:r>
          </a:p>
        </p:txBody>
      </p:sp>
      <p:sp>
        <p:nvSpPr>
          <p:cNvPr id="22" name="ZoneTexte 42"/>
          <p:cNvSpPr txBox="1">
            <a:spLocks noChangeArrowheads="1"/>
          </p:cNvSpPr>
          <p:nvPr/>
        </p:nvSpPr>
        <p:spPr bwMode="auto">
          <a:xfrm>
            <a:off x="2724150" y="1208088"/>
            <a:ext cx="4794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FF0000"/>
                </a:solidFill>
                <a:latin typeface="Comic Sans MS" pitchFamily="66" charset="0"/>
              </a:rPr>
              <a:t>Pon</a:t>
            </a:r>
            <a:r>
              <a:rPr lang="fr-FR" sz="1200" b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23" name="ZoneTexte 44"/>
          <p:cNvSpPr txBox="1">
            <a:spLocks noChangeArrowheads="1"/>
          </p:cNvSpPr>
          <p:nvPr/>
        </p:nvSpPr>
        <p:spPr bwMode="auto">
          <a:xfrm>
            <a:off x="3419475" y="1196975"/>
            <a:ext cx="5413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FF0000"/>
                </a:solidFill>
                <a:latin typeface="Comic Sans MS" pitchFamily="66" charset="0"/>
              </a:rPr>
              <a:t>3en1</a:t>
            </a:r>
          </a:p>
        </p:txBody>
      </p:sp>
      <p:sp>
        <p:nvSpPr>
          <p:cNvPr id="24" name="ZoneTexte 45"/>
          <p:cNvSpPr txBox="1">
            <a:spLocks noChangeArrowheads="1"/>
          </p:cNvSpPr>
          <p:nvPr/>
        </p:nvSpPr>
        <p:spPr bwMode="auto">
          <a:xfrm>
            <a:off x="4573588" y="1196975"/>
            <a:ext cx="5032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990033"/>
                </a:solidFill>
                <a:latin typeface="Comic Sans MS" pitchFamily="66" charset="0"/>
              </a:rPr>
              <a:t>ADC</a:t>
            </a:r>
          </a:p>
        </p:txBody>
      </p:sp>
      <p:sp>
        <p:nvSpPr>
          <p:cNvPr id="25" name="ZoneTexte 46"/>
          <p:cNvSpPr txBox="1">
            <a:spLocks noChangeArrowheads="1"/>
          </p:cNvSpPr>
          <p:nvPr/>
        </p:nvSpPr>
        <p:spPr bwMode="auto">
          <a:xfrm>
            <a:off x="5138738" y="1196975"/>
            <a:ext cx="7286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990033"/>
                </a:solidFill>
                <a:latin typeface="Comic Sans MS" pitchFamily="66" charset="0"/>
              </a:rPr>
              <a:t>Pipeline</a:t>
            </a:r>
          </a:p>
        </p:txBody>
      </p:sp>
      <p:sp>
        <p:nvSpPr>
          <p:cNvPr id="26" name="ZoneTexte 47"/>
          <p:cNvSpPr txBox="1">
            <a:spLocks noChangeArrowheads="1"/>
          </p:cNvSpPr>
          <p:nvPr/>
        </p:nvSpPr>
        <p:spPr bwMode="auto">
          <a:xfrm>
            <a:off x="5984875" y="1125538"/>
            <a:ext cx="6746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990033"/>
                </a:solidFill>
                <a:latin typeface="Comic Sans MS" pitchFamily="66" charset="0"/>
              </a:rPr>
              <a:t>Inter-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990033"/>
                </a:solidFill>
                <a:latin typeface="Comic Sans MS" pitchFamily="66" charset="0"/>
              </a:rPr>
              <a:t>face</a:t>
            </a:r>
          </a:p>
        </p:txBody>
      </p:sp>
      <p:sp>
        <p:nvSpPr>
          <p:cNvPr id="27" name="ZoneTexte 49"/>
          <p:cNvSpPr txBox="1">
            <a:spLocks noChangeArrowheads="1"/>
          </p:cNvSpPr>
          <p:nvPr/>
        </p:nvSpPr>
        <p:spPr bwMode="auto">
          <a:xfrm>
            <a:off x="4641850" y="374650"/>
            <a:ext cx="5064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6600"/>
                </a:solidFill>
                <a:latin typeface="Comic Sans MS" pitchFamily="66" charset="0"/>
              </a:rPr>
              <a:t>ADC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6600"/>
                </a:solidFill>
                <a:latin typeface="Comic Sans MS" pitchFamily="66" charset="0"/>
              </a:rPr>
              <a:t>Int.</a:t>
            </a:r>
          </a:p>
        </p:txBody>
      </p:sp>
      <p:cxnSp>
        <p:nvCxnSpPr>
          <p:cNvPr id="28" name="Connecteur droit avec flèche 27"/>
          <p:cNvCxnSpPr/>
          <p:nvPr/>
        </p:nvCxnSpPr>
        <p:spPr>
          <a:xfrm>
            <a:off x="4211638" y="549275"/>
            <a:ext cx="360362" cy="1588"/>
          </a:xfrm>
          <a:prstGeom prst="straightConnector1">
            <a:avLst/>
          </a:prstGeom>
          <a:ln w="28575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51"/>
          <p:cNvSpPr txBox="1">
            <a:spLocks noChangeArrowheads="1"/>
          </p:cNvSpPr>
          <p:nvPr/>
        </p:nvSpPr>
        <p:spPr bwMode="auto">
          <a:xfrm>
            <a:off x="4583113" y="1927225"/>
            <a:ext cx="63658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66"/>
                </a:solidFill>
                <a:latin typeface="Comic Sans MS" pitchFamily="66" charset="0"/>
              </a:rPr>
              <a:t>Adder</a:t>
            </a:r>
          </a:p>
        </p:txBody>
      </p:sp>
      <p:cxnSp>
        <p:nvCxnSpPr>
          <p:cNvPr id="30" name="Connecteur droit avec flèche 29"/>
          <p:cNvCxnSpPr/>
          <p:nvPr/>
        </p:nvCxnSpPr>
        <p:spPr>
          <a:xfrm>
            <a:off x="5148263" y="549275"/>
            <a:ext cx="2376487" cy="1588"/>
          </a:xfrm>
          <a:prstGeom prst="straightConnector1">
            <a:avLst/>
          </a:prstGeom>
          <a:ln w="28575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>
            <a:off x="5148263" y="2058988"/>
            <a:ext cx="2376487" cy="1587"/>
          </a:xfrm>
          <a:prstGeom prst="straightConnector1">
            <a:avLst/>
          </a:prstGeom>
          <a:ln w="28575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>
            <a:off x="6588125" y="1341438"/>
            <a:ext cx="936625" cy="1587"/>
          </a:xfrm>
          <a:prstGeom prst="straightConnector1">
            <a:avLst/>
          </a:prstGeom>
          <a:ln w="28575">
            <a:solidFill>
              <a:srgbClr val="9900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70"/>
          <p:cNvSpPr txBox="1">
            <a:spLocks noChangeArrowheads="1"/>
          </p:cNvSpPr>
          <p:nvPr/>
        </p:nvSpPr>
        <p:spPr bwMode="auto">
          <a:xfrm>
            <a:off x="7596188" y="333375"/>
            <a:ext cx="13509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rgbClr val="006600"/>
                </a:solidFill>
                <a:latin typeface="Comic Sans MS" pitchFamily="66" charset="0"/>
              </a:rPr>
              <a:t>Calibration</a:t>
            </a:r>
          </a:p>
        </p:txBody>
      </p:sp>
      <p:sp>
        <p:nvSpPr>
          <p:cNvPr id="34" name="ZoneTexte 72"/>
          <p:cNvSpPr txBox="1">
            <a:spLocks noChangeArrowheads="1"/>
          </p:cNvSpPr>
          <p:nvPr/>
        </p:nvSpPr>
        <p:spPr bwMode="auto">
          <a:xfrm>
            <a:off x="7596188" y="1125538"/>
            <a:ext cx="1101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rgbClr val="990033"/>
                </a:solidFill>
                <a:latin typeface="Comic Sans MS" pitchFamily="66" charset="0"/>
              </a:rPr>
              <a:t>Physique</a:t>
            </a:r>
          </a:p>
        </p:txBody>
      </p:sp>
      <p:sp>
        <p:nvSpPr>
          <p:cNvPr id="35" name="ZoneTexte 74"/>
          <p:cNvSpPr txBox="1">
            <a:spLocks noChangeArrowheads="1"/>
          </p:cNvSpPr>
          <p:nvPr/>
        </p:nvSpPr>
        <p:spPr bwMode="auto">
          <a:xfrm>
            <a:off x="7524750" y="1844675"/>
            <a:ext cx="996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rgbClr val="000066"/>
                </a:solidFill>
                <a:latin typeface="Comic Sans MS" pitchFamily="66" charset="0"/>
              </a:rPr>
              <a:t>Trigger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835150" y="2924175"/>
            <a:ext cx="4897438" cy="936625"/>
          </a:xfrm>
          <a:prstGeom prst="rect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524750" y="2852738"/>
            <a:ext cx="1439863" cy="100806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979613" y="3068638"/>
            <a:ext cx="2016125" cy="6477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060575" y="3141663"/>
            <a:ext cx="566738" cy="5032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708275" y="3141663"/>
            <a:ext cx="568325" cy="5032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355975" y="3141663"/>
            <a:ext cx="568325" cy="503237"/>
          </a:xfrm>
          <a:prstGeom prst="rect">
            <a:avLst/>
          </a:prstGeom>
          <a:solidFill>
            <a:srgbClr val="FFFF66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019800" y="3141663"/>
            <a:ext cx="568325" cy="503237"/>
          </a:xfrm>
          <a:prstGeom prst="rect">
            <a:avLst/>
          </a:prstGeom>
          <a:noFill/>
          <a:ln w="38100"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rgbClr val="990033"/>
              </a:solidFill>
            </a:endParaRPr>
          </a:p>
        </p:txBody>
      </p:sp>
      <p:sp>
        <p:nvSpPr>
          <p:cNvPr id="43" name="ZoneTexte 42"/>
          <p:cNvSpPr txBox="1">
            <a:spLocks noChangeArrowheads="1"/>
          </p:cNvSpPr>
          <p:nvPr/>
        </p:nvSpPr>
        <p:spPr bwMode="auto">
          <a:xfrm>
            <a:off x="2124075" y="3284538"/>
            <a:ext cx="5048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FF0000"/>
                </a:solidFill>
                <a:latin typeface="Comic Sans MS" pitchFamily="66" charset="0"/>
              </a:rPr>
              <a:t>PMT</a:t>
            </a:r>
          </a:p>
        </p:txBody>
      </p:sp>
      <p:sp>
        <p:nvSpPr>
          <p:cNvPr id="44" name="ZoneTexte 43"/>
          <p:cNvSpPr txBox="1">
            <a:spLocks noChangeArrowheads="1"/>
          </p:cNvSpPr>
          <p:nvPr/>
        </p:nvSpPr>
        <p:spPr bwMode="auto">
          <a:xfrm>
            <a:off x="2724150" y="3295650"/>
            <a:ext cx="4794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FF0000"/>
                </a:solidFill>
                <a:latin typeface="Comic Sans MS" pitchFamily="66" charset="0"/>
              </a:rPr>
              <a:t>Pon</a:t>
            </a:r>
            <a:r>
              <a:rPr lang="fr-FR" sz="1200" b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45" name="ZoneTexte 44"/>
          <p:cNvSpPr txBox="1">
            <a:spLocks noChangeArrowheads="1"/>
          </p:cNvSpPr>
          <p:nvPr/>
        </p:nvSpPr>
        <p:spPr bwMode="auto">
          <a:xfrm>
            <a:off x="3419475" y="3284538"/>
            <a:ext cx="5413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FF0000"/>
                </a:solidFill>
                <a:latin typeface="Comic Sans MS" pitchFamily="66" charset="0"/>
              </a:rPr>
              <a:t>3en1</a:t>
            </a:r>
          </a:p>
        </p:txBody>
      </p:sp>
      <p:sp>
        <p:nvSpPr>
          <p:cNvPr id="46" name="ZoneTexte 45"/>
          <p:cNvSpPr txBox="1">
            <a:spLocks noChangeArrowheads="1"/>
          </p:cNvSpPr>
          <p:nvPr/>
        </p:nvSpPr>
        <p:spPr bwMode="auto">
          <a:xfrm>
            <a:off x="5984875" y="3213100"/>
            <a:ext cx="674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990033"/>
                </a:solidFill>
                <a:latin typeface="Comic Sans MS" pitchFamily="66" charset="0"/>
              </a:rPr>
              <a:t>Inter-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990033"/>
                </a:solidFill>
                <a:latin typeface="Comic Sans MS" pitchFamily="66" charset="0"/>
              </a:rPr>
              <a:t>face</a:t>
            </a:r>
          </a:p>
        </p:txBody>
      </p:sp>
      <p:cxnSp>
        <p:nvCxnSpPr>
          <p:cNvPr id="47" name="Connecteur droit avec flèche 46"/>
          <p:cNvCxnSpPr/>
          <p:nvPr/>
        </p:nvCxnSpPr>
        <p:spPr>
          <a:xfrm>
            <a:off x="6588125" y="3429000"/>
            <a:ext cx="936625" cy="1588"/>
          </a:xfrm>
          <a:prstGeom prst="straightConnector1">
            <a:avLst/>
          </a:prstGeom>
          <a:ln w="28575">
            <a:solidFill>
              <a:srgbClr val="9900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/>
          <p:cNvSpPr txBox="1">
            <a:spLocks noChangeArrowheads="1"/>
          </p:cNvSpPr>
          <p:nvPr/>
        </p:nvSpPr>
        <p:spPr bwMode="auto">
          <a:xfrm>
            <a:off x="7596188" y="2916238"/>
            <a:ext cx="13509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rgbClr val="006600"/>
                </a:solidFill>
                <a:latin typeface="Comic Sans MS" pitchFamily="66" charset="0"/>
              </a:rPr>
              <a:t>Calibration</a:t>
            </a:r>
          </a:p>
        </p:txBody>
      </p:sp>
      <p:sp>
        <p:nvSpPr>
          <p:cNvPr id="49" name="ZoneTexte 48"/>
          <p:cNvSpPr txBox="1">
            <a:spLocks noChangeArrowheads="1"/>
          </p:cNvSpPr>
          <p:nvPr/>
        </p:nvSpPr>
        <p:spPr bwMode="auto">
          <a:xfrm>
            <a:off x="7596188" y="3213100"/>
            <a:ext cx="1101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rgbClr val="990033"/>
                </a:solidFill>
                <a:latin typeface="Comic Sans MS" pitchFamily="66" charset="0"/>
              </a:rPr>
              <a:t>Physique</a:t>
            </a:r>
          </a:p>
        </p:txBody>
      </p:sp>
      <p:sp>
        <p:nvSpPr>
          <p:cNvPr id="50" name="ZoneTexte 49"/>
          <p:cNvSpPr txBox="1">
            <a:spLocks noChangeArrowheads="1"/>
          </p:cNvSpPr>
          <p:nvPr/>
        </p:nvSpPr>
        <p:spPr bwMode="auto">
          <a:xfrm>
            <a:off x="7596188" y="3492500"/>
            <a:ext cx="9969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rgbClr val="000066"/>
                </a:solidFill>
                <a:latin typeface="Comic Sans MS" pitchFamily="66" charset="0"/>
              </a:rPr>
              <a:t>Trigger</a:t>
            </a:r>
          </a:p>
        </p:txBody>
      </p:sp>
      <p:cxnSp>
        <p:nvCxnSpPr>
          <p:cNvPr id="51" name="Connecteur droit avec flèche 50"/>
          <p:cNvCxnSpPr/>
          <p:nvPr/>
        </p:nvCxnSpPr>
        <p:spPr>
          <a:xfrm>
            <a:off x="3995738" y="3427413"/>
            <a:ext cx="2016125" cy="1587"/>
          </a:xfrm>
          <a:prstGeom prst="straightConnector1">
            <a:avLst/>
          </a:prstGeom>
          <a:ln w="28575">
            <a:solidFill>
              <a:srgbClr val="9900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1835150" y="4508500"/>
            <a:ext cx="4897438" cy="1584325"/>
          </a:xfrm>
          <a:prstGeom prst="rect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7524750" y="4508500"/>
            <a:ext cx="1439863" cy="158432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979613" y="4652963"/>
            <a:ext cx="2016125" cy="6477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060575" y="4724400"/>
            <a:ext cx="566738" cy="5048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708275" y="4724400"/>
            <a:ext cx="568325" cy="5048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355975" y="4724400"/>
            <a:ext cx="568325" cy="504825"/>
          </a:xfrm>
          <a:prstGeom prst="rect">
            <a:avLst/>
          </a:prstGeom>
          <a:solidFill>
            <a:srgbClr val="FFFF66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572000" y="5445125"/>
            <a:ext cx="568325" cy="504825"/>
          </a:xfrm>
          <a:prstGeom prst="rect">
            <a:avLst/>
          </a:prstGeom>
          <a:noFill/>
          <a:ln w="38100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6019800" y="4724400"/>
            <a:ext cx="568325" cy="504825"/>
          </a:xfrm>
          <a:prstGeom prst="rect">
            <a:avLst/>
          </a:prstGeom>
          <a:noFill/>
          <a:ln w="38100"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rgbClr val="990033"/>
              </a:solidFill>
            </a:endParaRPr>
          </a:p>
        </p:txBody>
      </p:sp>
      <p:cxnSp>
        <p:nvCxnSpPr>
          <p:cNvPr id="60" name="Connecteur droit 59"/>
          <p:cNvCxnSpPr/>
          <p:nvPr/>
        </p:nvCxnSpPr>
        <p:spPr>
          <a:xfrm>
            <a:off x="3995738" y="5157788"/>
            <a:ext cx="215900" cy="0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/>
          <p:nvPr/>
        </p:nvCxnSpPr>
        <p:spPr>
          <a:xfrm rot="5400000" flipH="1" flipV="1">
            <a:off x="3924300" y="5445126"/>
            <a:ext cx="574675" cy="0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avec flèche 61"/>
          <p:cNvCxnSpPr/>
          <p:nvPr/>
        </p:nvCxnSpPr>
        <p:spPr>
          <a:xfrm>
            <a:off x="4211638" y="5732463"/>
            <a:ext cx="360362" cy="3175"/>
          </a:xfrm>
          <a:prstGeom prst="straightConnector1">
            <a:avLst/>
          </a:prstGeom>
          <a:ln w="28575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ZoneTexte 62"/>
          <p:cNvSpPr txBox="1">
            <a:spLocks noChangeArrowheads="1"/>
          </p:cNvSpPr>
          <p:nvPr/>
        </p:nvSpPr>
        <p:spPr bwMode="auto">
          <a:xfrm>
            <a:off x="2124075" y="4868863"/>
            <a:ext cx="5048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FF0000"/>
                </a:solidFill>
                <a:latin typeface="Comic Sans MS" pitchFamily="66" charset="0"/>
              </a:rPr>
              <a:t>PMT</a:t>
            </a:r>
          </a:p>
        </p:txBody>
      </p:sp>
      <p:sp>
        <p:nvSpPr>
          <p:cNvPr id="64" name="ZoneTexte 63"/>
          <p:cNvSpPr txBox="1">
            <a:spLocks noChangeArrowheads="1"/>
          </p:cNvSpPr>
          <p:nvPr/>
        </p:nvSpPr>
        <p:spPr bwMode="auto">
          <a:xfrm>
            <a:off x="2724150" y="4879975"/>
            <a:ext cx="4794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FF0000"/>
                </a:solidFill>
                <a:latin typeface="Comic Sans MS" pitchFamily="66" charset="0"/>
              </a:rPr>
              <a:t>Pon</a:t>
            </a:r>
            <a:r>
              <a:rPr lang="fr-FR" sz="1200" b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65" name="ZoneTexte 64"/>
          <p:cNvSpPr txBox="1">
            <a:spLocks noChangeArrowheads="1"/>
          </p:cNvSpPr>
          <p:nvPr/>
        </p:nvSpPr>
        <p:spPr bwMode="auto">
          <a:xfrm>
            <a:off x="3419475" y="4868863"/>
            <a:ext cx="5413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FF0000"/>
                </a:solidFill>
                <a:latin typeface="Comic Sans MS" pitchFamily="66" charset="0"/>
              </a:rPr>
              <a:t>3en1</a:t>
            </a:r>
          </a:p>
        </p:txBody>
      </p:sp>
      <p:sp>
        <p:nvSpPr>
          <p:cNvPr id="66" name="ZoneTexte 65"/>
          <p:cNvSpPr txBox="1">
            <a:spLocks noChangeArrowheads="1"/>
          </p:cNvSpPr>
          <p:nvPr/>
        </p:nvSpPr>
        <p:spPr bwMode="auto">
          <a:xfrm>
            <a:off x="5984875" y="4797425"/>
            <a:ext cx="674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990033"/>
                </a:solidFill>
                <a:latin typeface="Comic Sans MS" pitchFamily="66" charset="0"/>
              </a:rPr>
              <a:t>Inter-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990033"/>
                </a:solidFill>
                <a:latin typeface="Comic Sans MS" pitchFamily="66" charset="0"/>
              </a:rPr>
              <a:t>face</a:t>
            </a:r>
          </a:p>
        </p:txBody>
      </p:sp>
      <p:sp>
        <p:nvSpPr>
          <p:cNvPr id="67" name="ZoneTexte 66"/>
          <p:cNvSpPr txBox="1">
            <a:spLocks noChangeArrowheads="1"/>
          </p:cNvSpPr>
          <p:nvPr/>
        </p:nvSpPr>
        <p:spPr bwMode="auto">
          <a:xfrm>
            <a:off x="4583113" y="5600700"/>
            <a:ext cx="6365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66"/>
                </a:solidFill>
                <a:latin typeface="Comic Sans MS" pitchFamily="66" charset="0"/>
              </a:rPr>
              <a:t>Adder</a:t>
            </a:r>
          </a:p>
        </p:txBody>
      </p:sp>
      <p:cxnSp>
        <p:nvCxnSpPr>
          <p:cNvPr id="68" name="Connecteur droit avec flèche 67"/>
          <p:cNvCxnSpPr/>
          <p:nvPr/>
        </p:nvCxnSpPr>
        <p:spPr>
          <a:xfrm>
            <a:off x="5148263" y="5730875"/>
            <a:ext cx="2376487" cy="1588"/>
          </a:xfrm>
          <a:prstGeom prst="straightConnector1">
            <a:avLst/>
          </a:prstGeom>
          <a:ln w="28575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avec flèche 68"/>
          <p:cNvCxnSpPr/>
          <p:nvPr/>
        </p:nvCxnSpPr>
        <p:spPr>
          <a:xfrm>
            <a:off x="6588125" y="5013325"/>
            <a:ext cx="936625" cy="1588"/>
          </a:xfrm>
          <a:prstGeom prst="straightConnector1">
            <a:avLst/>
          </a:prstGeom>
          <a:ln w="28575">
            <a:solidFill>
              <a:srgbClr val="9900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ZoneTexte 69"/>
          <p:cNvSpPr txBox="1">
            <a:spLocks noChangeArrowheads="1"/>
          </p:cNvSpPr>
          <p:nvPr/>
        </p:nvSpPr>
        <p:spPr bwMode="auto">
          <a:xfrm>
            <a:off x="7542213" y="4500563"/>
            <a:ext cx="13509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rgbClr val="006600"/>
                </a:solidFill>
                <a:latin typeface="Comic Sans MS" pitchFamily="66" charset="0"/>
              </a:rPr>
              <a:t>Calibration</a:t>
            </a:r>
          </a:p>
        </p:txBody>
      </p:sp>
      <p:sp>
        <p:nvSpPr>
          <p:cNvPr id="71" name="ZoneTexte 70"/>
          <p:cNvSpPr txBox="1">
            <a:spLocks noChangeArrowheads="1"/>
          </p:cNvSpPr>
          <p:nvPr/>
        </p:nvSpPr>
        <p:spPr bwMode="auto">
          <a:xfrm>
            <a:off x="7596188" y="4797425"/>
            <a:ext cx="1101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rgbClr val="990033"/>
                </a:solidFill>
                <a:latin typeface="Comic Sans MS" pitchFamily="66" charset="0"/>
              </a:rPr>
              <a:t>Physique</a:t>
            </a:r>
          </a:p>
        </p:txBody>
      </p:sp>
      <p:sp>
        <p:nvSpPr>
          <p:cNvPr id="72" name="ZoneTexte 71"/>
          <p:cNvSpPr txBox="1">
            <a:spLocks noChangeArrowheads="1"/>
          </p:cNvSpPr>
          <p:nvPr/>
        </p:nvSpPr>
        <p:spPr bwMode="auto">
          <a:xfrm>
            <a:off x="7524750" y="5516563"/>
            <a:ext cx="9969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rgbClr val="000066"/>
                </a:solidFill>
                <a:latin typeface="Comic Sans MS" pitchFamily="66" charset="0"/>
              </a:rPr>
              <a:t>Trigger</a:t>
            </a:r>
          </a:p>
        </p:txBody>
      </p:sp>
      <p:cxnSp>
        <p:nvCxnSpPr>
          <p:cNvPr id="73" name="Connecteur droit avec flèche 72"/>
          <p:cNvCxnSpPr/>
          <p:nvPr/>
        </p:nvCxnSpPr>
        <p:spPr>
          <a:xfrm>
            <a:off x="3995738" y="4940300"/>
            <a:ext cx="2016125" cy="1588"/>
          </a:xfrm>
          <a:prstGeom prst="straightConnector1">
            <a:avLst/>
          </a:prstGeom>
          <a:ln w="28575">
            <a:solidFill>
              <a:srgbClr val="9900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ZoneTexte 73"/>
          <p:cNvSpPr txBox="1">
            <a:spLocks noChangeArrowheads="1"/>
          </p:cNvSpPr>
          <p:nvPr/>
        </p:nvSpPr>
        <p:spPr bwMode="auto">
          <a:xfrm>
            <a:off x="179388" y="3141663"/>
            <a:ext cx="107156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800" dirty="0">
                <a:solidFill>
                  <a:srgbClr val="0000CC"/>
                </a:solidFill>
                <a:latin typeface="Comic Sans MS" pitchFamily="66" charset="0"/>
              </a:rPr>
              <a:t>Idéal</a:t>
            </a:r>
          </a:p>
        </p:txBody>
      </p:sp>
      <p:sp>
        <p:nvSpPr>
          <p:cNvPr id="75" name="ZoneTexte 74"/>
          <p:cNvSpPr txBox="1">
            <a:spLocks noChangeArrowheads="1"/>
          </p:cNvSpPr>
          <p:nvPr/>
        </p:nvSpPr>
        <p:spPr bwMode="auto">
          <a:xfrm>
            <a:off x="107950" y="4868863"/>
            <a:ext cx="15557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800" dirty="0">
                <a:solidFill>
                  <a:srgbClr val="0000CC"/>
                </a:solidFill>
                <a:latin typeface="Comic Sans MS" pitchFamily="66" charset="0"/>
              </a:rPr>
              <a:t>Une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800" dirty="0">
                <a:solidFill>
                  <a:srgbClr val="0000CC"/>
                </a:solidFill>
                <a:latin typeface="Comic Sans MS" pitchFamily="66" charset="0"/>
              </a:rPr>
              <a:t>variante</a:t>
            </a:r>
          </a:p>
        </p:txBody>
      </p:sp>
      <p:sp>
        <p:nvSpPr>
          <p:cNvPr id="76" name="ZoneTexte 139"/>
          <p:cNvSpPr txBox="1">
            <a:spLocks noChangeArrowheads="1"/>
          </p:cNvSpPr>
          <p:nvPr/>
        </p:nvSpPr>
        <p:spPr bwMode="auto">
          <a:xfrm>
            <a:off x="179388" y="1125538"/>
            <a:ext cx="12827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800" dirty="0">
                <a:solidFill>
                  <a:srgbClr val="0000CC"/>
                </a:solidFill>
                <a:latin typeface="Comic Sans MS" pitchFamily="66" charset="0"/>
              </a:rPr>
              <a:t>Actuel</a:t>
            </a:r>
          </a:p>
        </p:txBody>
      </p:sp>
      <p:sp>
        <p:nvSpPr>
          <p:cNvPr id="77" name="ZoneTexte 76"/>
          <p:cNvSpPr txBox="1">
            <a:spLocks noChangeArrowheads="1"/>
          </p:cNvSpPr>
          <p:nvPr/>
        </p:nvSpPr>
        <p:spPr bwMode="auto">
          <a:xfrm>
            <a:off x="314325" y="6381750"/>
            <a:ext cx="85788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rgbClr val="FF0000"/>
                </a:solidFill>
                <a:latin typeface="Comic Sans MS" pitchFamily="66" charset="0"/>
              </a:rPr>
              <a:t>avec </a:t>
            </a:r>
            <a:r>
              <a:rPr lang="fr-FR" dirty="0" smtClean="0">
                <a:solidFill>
                  <a:srgbClr val="FF0000"/>
                </a:solidFill>
                <a:latin typeface="Comic Sans MS" pitchFamily="66" charset="0"/>
              </a:rPr>
              <a:t>tiroirs </a:t>
            </a:r>
            <a:r>
              <a:rPr lang="fr-FR" dirty="0">
                <a:solidFill>
                  <a:srgbClr val="FF0000"/>
                </a:solidFill>
                <a:latin typeface="Comic Sans MS" pitchFamily="66" charset="0"/>
              </a:rPr>
              <a:t>indépendants dans les 2 cas et non plus couplés en </a:t>
            </a:r>
            <a:r>
              <a:rPr lang="fr-FR" dirty="0" smtClean="0">
                <a:solidFill>
                  <a:srgbClr val="FF0000"/>
                </a:solidFill>
                <a:latin typeface="Comic Sans MS" pitchFamily="66" charset="0"/>
              </a:rPr>
              <a:t>super-tiroirs</a:t>
            </a:r>
            <a:r>
              <a:rPr lang="fr-FR" dirty="0">
                <a:solidFill>
                  <a:srgbClr val="FF0000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78" name="ZoneTexte 77"/>
          <p:cNvSpPr txBox="1"/>
          <p:nvPr/>
        </p:nvSpPr>
        <p:spPr>
          <a:xfrm>
            <a:off x="0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solidFill>
                  <a:srgbClr val="CC0066"/>
                </a:solidFill>
              </a:rPr>
              <a:t>9</a:t>
            </a:r>
            <a:endParaRPr lang="fr-FR" i="1" dirty="0">
              <a:solidFill>
                <a:srgbClr val="CC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/>
      <p:bldP spid="44" grpId="0"/>
      <p:bldP spid="45" grpId="0"/>
      <p:bldP spid="46" grpId="0"/>
      <p:bldP spid="48" grpId="0"/>
      <p:bldP spid="49" grpId="0"/>
      <p:bldP spid="50" grpId="0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3" grpId="0"/>
      <p:bldP spid="64" grpId="0"/>
      <p:bldP spid="65" grpId="0"/>
      <p:bldP spid="66" grpId="0"/>
      <p:bldP spid="67" grpId="0"/>
      <p:bldP spid="70" grpId="0"/>
      <p:bldP spid="71" grpId="0"/>
      <p:bldP spid="72" grpId="0"/>
      <p:bldP spid="74" grpId="0"/>
      <p:bldP spid="75" grpId="0"/>
      <p:bldP spid="77" grpId="0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1048</TotalTime>
  <Words>1928</Words>
  <Application>Microsoft Office PowerPoint</Application>
  <PresentationFormat>Affichage à l'écran (4:3)</PresentationFormat>
  <Paragraphs>464</Paragraphs>
  <Slides>22</Slides>
  <Notes>11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4" baseType="lpstr">
      <vt:lpstr>Thème Office</vt:lpstr>
      <vt:lpstr>Drawing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François</dc:creator>
  <cp:lastModifiedBy>François</cp:lastModifiedBy>
  <cp:revision>84</cp:revision>
  <dcterms:created xsi:type="dcterms:W3CDTF">2011-10-27T15:12:16Z</dcterms:created>
  <dcterms:modified xsi:type="dcterms:W3CDTF">2011-11-04T08:44:04Z</dcterms:modified>
</cp:coreProperties>
</file>