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86" r:id="rId2"/>
    <p:sldId id="290" r:id="rId3"/>
    <p:sldId id="291" r:id="rId4"/>
    <p:sldId id="292" r:id="rId5"/>
    <p:sldId id="293" r:id="rId6"/>
    <p:sldId id="294" r:id="rId7"/>
    <p:sldId id="299" r:id="rId8"/>
    <p:sldId id="296" r:id="rId9"/>
    <p:sldId id="297" r:id="rId10"/>
    <p:sldId id="298" r:id="rId11"/>
    <p:sldId id="323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2" r:id="rId24"/>
    <p:sldId id="321" r:id="rId25"/>
    <p:sldId id="324" r:id="rId26"/>
    <p:sldId id="325" r:id="rId27"/>
    <p:sldId id="326" r:id="rId28"/>
    <p:sldId id="330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00"/>
    <a:srgbClr val="0000FF"/>
    <a:srgbClr val="FFFF99"/>
    <a:srgbClr val="CCFF99"/>
    <a:srgbClr val="0000CC"/>
    <a:srgbClr val="003399"/>
    <a:srgbClr val="FF9933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2725" autoAdjust="0"/>
  </p:normalViewPr>
  <p:slideViewPr>
    <p:cSldViewPr>
      <p:cViewPr varScale="1">
        <p:scale>
          <a:sx n="105" d="100"/>
          <a:sy n="105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63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5FBF0A-0BF2-4796-ACF2-959B9FD06D31}" type="datetimeFigureOut">
              <a:rPr lang="fr-FR"/>
              <a:pPr>
                <a:defRPr/>
              </a:pPr>
              <a:t>07/11/2011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D682B0-466E-4D83-97BC-B929157A37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2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DC87F0-1B13-4C22-A0BC-0D2D7BBA682D}" type="datetimeFigureOut">
              <a:rPr lang="fr-FR"/>
              <a:pPr>
                <a:defRPr/>
              </a:pPr>
              <a:t>07/11/2011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8CC5A30-9BAF-4923-BE60-FBF513CD95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134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794" y="19458"/>
            <a:ext cx="5500726" cy="2123658"/>
          </a:xfrm>
          <a:noFill/>
          <a:ln w="9525">
            <a:noFill/>
          </a:ln>
        </p:spPr>
        <p:txBody>
          <a:bodyPr wrap="square" anchor="ctr">
            <a:spAutoFit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85918" y="2428868"/>
            <a:ext cx="5648325" cy="639763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rgbClr val="3333CC"/>
                </a:solidFill>
                <a:latin typeface="Times New Roman" pitchFamily="18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6" name="Picture 4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p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84988" y="93663"/>
            <a:ext cx="2259012" cy="2627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93663"/>
            <a:ext cx="6624638" cy="2627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                  Pascal </a:t>
            </a:r>
            <a:r>
              <a:rPr lang="en-GB" noProof="0" dirty="0" err="1"/>
              <a:t>Perret</a:t>
            </a:r>
            <a:r>
              <a:rPr lang="en-GB" dirty="0"/>
              <a:t>  - LPC Clermont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                  Pascal </a:t>
            </a:r>
            <a:r>
              <a:rPr lang="en-GB" noProof="0" dirty="0" err="1"/>
              <a:t>Perret</a:t>
            </a:r>
            <a:r>
              <a:rPr lang="en-GB" dirty="0"/>
              <a:t>  - LPC Clermont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107982" y="3902092"/>
            <a:ext cx="9036050" cy="1884362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" y="836613"/>
            <a:ext cx="4441825" cy="188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2175" y="836613"/>
            <a:ext cx="4441825" cy="188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1230313" y="6584950"/>
            <a:ext cx="2743200" cy="228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836613"/>
            <a:ext cx="90360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texte</a:t>
            </a:r>
            <a:r>
              <a:rPr lang="en-GB" dirty="0" smtClean="0"/>
              <a:t>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masqu</a:t>
            </a:r>
            <a:endParaRPr lang="en-GB" dirty="0" smtClean="0"/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24625"/>
            <a:ext cx="46085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                          Pascal Perret  - LPC Clermont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A60020E-3E29-48E7-B5D8-8D0CBCD9DD31}" type="slidenum">
              <a:rPr lang="en-GB" sz="1400">
                <a:solidFill>
                  <a:srgbClr val="9900CC"/>
                </a:solidFill>
                <a:latin typeface="Arial" charset="0"/>
              </a:rPr>
              <a:pPr algn="r">
                <a:defRPr/>
              </a:pPr>
              <a:t>‹N°›</a:t>
            </a:fld>
            <a:endParaRPr lang="en-GB" sz="140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9" name="Picture 6" descr="lp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6500834"/>
            <a:ext cx="357166" cy="35716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142852"/>
            <a:ext cx="82296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</a:t>
            </a:r>
            <a:r>
              <a:rPr lang="en-GB" dirty="0" err="1" smtClean="0"/>
              <a:t>du</a:t>
            </a:r>
            <a:r>
              <a:rPr lang="en-GB" dirty="0" smtClean="0"/>
              <a:t>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20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58825" indent="-280988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200">
          <a:solidFill>
            <a:srgbClr val="0000CC"/>
          </a:solidFill>
          <a:latin typeface="+mn-lt"/>
        </a:defRPr>
      </a:lvl2pPr>
      <a:lvl3pPr marL="1146175" indent="-1968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 sz="2000">
          <a:solidFill>
            <a:srgbClr val="0000CC"/>
          </a:solidFill>
          <a:latin typeface="+mn-lt"/>
        </a:defRPr>
      </a:lvl3pPr>
      <a:lvl4pPr marL="1525588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rgbClr val="0000CC"/>
          </a:solidFill>
          <a:latin typeface="+mn-lt"/>
        </a:defRPr>
      </a:lvl4pPr>
      <a:lvl5pPr marL="19050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rgbClr val="0000CC"/>
          </a:solidFill>
          <a:latin typeface="+mn-lt"/>
        </a:defRPr>
      </a:lvl5pPr>
      <a:lvl6pPr marL="23622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1928794" y="2449924"/>
            <a:ext cx="5500726" cy="769441"/>
          </a:xfrm>
        </p:spPr>
        <p:txBody>
          <a:bodyPr/>
          <a:lstStyle/>
          <a:p>
            <a:r>
              <a:rPr lang="fr-FR" dirty="0" smtClean="0"/>
              <a:t>L’Upgrade de </a:t>
            </a:r>
            <a:r>
              <a:rPr lang="fr-FR" dirty="0" err="1" smtClean="0"/>
              <a:t>LHCb</a:t>
            </a:r>
            <a:endParaRPr lang="fr-FR" dirty="0"/>
          </a:p>
        </p:txBody>
      </p:sp>
      <p:sp>
        <p:nvSpPr>
          <p:cNvPr id="10" name="Sous-titre 5"/>
          <p:cNvSpPr>
            <a:spLocks noGrp="1"/>
          </p:cNvSpPr>
          <p:nvPr>
            <p:ph type="subTitle" sz="quarter" idx="1"/>
          </p:nvPr>
        </p:nvSpPr>
        <p:spPr>
          <a:xfrm>
            <a:off x="1785918" y="5387268"/>
            <a:ext cx="5648325" cy="634020"/>
          </a:xfrm>
        </p:spPr>
        <p:txBody>
          <a:bodyPr/>
          <a:lstStyle/>
          <a:p>
            <a:r>
              <a:rPr lang="fr-FR" dirty="0" smtClean="0"/>
              <a:t>Pascal Perret </a:t>
            </a:r>
          </a:p>
          <a:p>
            <a:r>
              <a:rPr lang="fr-FR" dirty="0" smtClean="0"/>
              <a:t>LPC Clermont</a:t>
            </a:r>
            <a:endParaRPr lang="fr-FR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16238" y="3860800"/>
            <a:ext cx="3311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fr-FR" sz="2400" b="1" dirty="0" smtClean="0">
                <a:solidFill>
                  <a:srgbClr val="009900"/>
                </a:solidFill>
              </a:rPr>
              <a:t>Séminaire Technique 4 Novembre 2011</a:t>
            </a:r>
            <a:endParaRPr lang="fr-FR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L’upgrade de </a:t>
            </a:r>
            <a:r>
              <a:rPr lang="fr-FR" dirty="0" err="1"/>
              <a:t>LHCb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grpSp>
        <p:nvGrpSpPr>
          <p:cNvPr id="30" name="Groupe 29"/>
          <p:cNvGrpSpPr/>
          <p:nvPr/>
        </p:nvGrpSpPr>
        <p:grpSpPr>
          <a:xfrm>
            <a:off x="188912" y="1124744"/>
            <a:ext cx="8766175" cy="5400600"/>
            <a:chOff x="188912" y="728700"/>
            <a:chExt cx="8766175" cy="5400600"/>
          </a:xfrm>
        </p:grpSpPr>
        <p:grpSp>
          <p:nvGrpSpPr>
            <p:cNvPr id="8" name="Group 14"/>
            <p:cNvGrpSpPr/>
            <p:nvPr/>
          </p:nvGrpSpPr>
          <p:grpSpPr>
            <a:xfrm>
              <a:off x="646112" y="804900"/>
              <a:ext cx="8308975" cy="4906962"/>
              <a:chOff x="457200" y="1447800"/>
              <a:chExt cx="8308975" cy="4906962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447800"/>
                <a:ext cx="8308975" cy="490696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57200" y="3200400"/>
                <a:ext cx="609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2819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81400" y="2362200"/>
                <a:ext cx="6096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7200" y="1905000"/>
                <a:ext cx="10668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1752600"/>
                <a:ext cx="10668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53000" y="1524000"/>
                <a:ext cx="22860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62200" y="1905000"/>
                <a:ext cx="8382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9" name="Rounded Rectangle 6"/>
            <p:cNvSpPr/>
            <p:nvPr/>
          </p:nvSpPr>
          <p:spPr>
            <a:xfrm>
              <a:off x="188912" y="728700"/>
              <a:ext cx="15240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Berlin Sans FB Demi" pitchFamily="34" charset="0"/>
                </a:rPr>
                <a:t>VELO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Si strips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(replace all)</a:t>
              </a:r>
            </a:p>
          </p:txBody>
        </p:sp>
        <p:sp>
          <p:nvSpPr>
            <p:cNvPr id="10" name="Rounded Rectangle 15"/>
            <p:cNvSpPr/>
            <p:nvPr/>
          </p:nvSpPr>
          <p:spPr>
            <a:xfrm>
              <a:off x="1877035" y="728700"/>
              <a:ext cx="1828800" cy="914400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Berlin Sans FB Demi" pitchFamily="34" charset="0"/>
                </a:rPr>
                <a:t>Silicon Tracker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Si strips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(replace all)</a:t>
              </a:r>
            </a:p>
          </p:txBody>
        </p:sp>
        <p:sp>
          <p:nvSpPr>
            <p:cNvPr id="11" name="Rounded Rectangle 16"/>
            <p:cNvSpPr/>
            <p:nvPr/>
          </p:nvSpPr>
          <p:spPr>
            <a:xfrm>
              <a:off x="3770312" y="728700"/>
              <a:ext cx="1834662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Berlin Sans FB Demi" pitchFamily="34" charset="0"/>
                </a:rPr>
                <a:t>Outer Tracker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Straw tubes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(replace R/O)</a:t>
              </a:r>
              <a:endParaRPr lang="en-US" dirty="0">
                <a:latin typeface="Berlin Sans FB Demi" pitchFamily="34" charset="0"/>
              </a:endParaRPr>
            </a:p>
          </p:txBody>
        </p:sp>
        <p:sp>
          <p:nvSpPr>
            <p:cNvPr id="12" name="Rounded Rectangle 17"/>
            <p:cNvSpPr/>
            <p:nvPr/>
          </p:nvSpPr>
          <p:spPr>
            <a:xfrm>
              <a:off x="2246311" y="4995900"/>
              <a:ext cx="1596207" cy="11334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Berlin Sans FB Demi" pitchFamily="34" charset="0"/>
                </a:rPr>
                <a:t>RICH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HPDs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(replace HPD &amp; R/O)</a:t>
              </a:r>
              <a:endParaRPr lang="en-US" dirty="0">
                <a:latin typeface="Berlin Sans FB Demi" pitchFamily="34" charset="0"/>
              </a:endParaRPr>
            </a:p>
          </p:txBody>
        </p:sp>
        <p:sp>
          <p:nvSpPr>
            <p:cNvPr id="13" name="Rounded Rectangle 18"/>
            <p:cNvSpPr/>
            <p:nvPr/>
          </p:nvSpPr>
          <p:spPr>
            <a:xfrm>
              <a:off x="4837111" y="5049180"/>
              <a:ext cx="2317776" cy="917376"/>
            </a:xfrm>
            <a:prstGeom prst="round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>
                  <a:latin typeface="Berlin Sans FB Demi" pitchFamily="34" charset="0"/>
                </a:rPr>
                <a:t>Calo</a:t>
              </a:r>
              <a:r>
                <a:rPr lang="en-US" dirty="0" smtClean="0">
                  <a:latin typeface="Berlin Sans FB Demi" pitchFamily="34" charset="0"/>
                </a:rPr>
                <a:t> 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PMTs (reduce PMT gain, replace R/O)</a:t>
              </a:r>
              <a:endParaRPr lang="en-US" dirty="0">
                <a:latin typeface="Berlin Sans FB Demi" pitchFamily="34" charset="0"/>
              </a:endParaRPr>
            </a:p>
          </p:txBody>
        </p:sp>
        <p:sp>
          <p:nvSpPr>
            <p:cNvPr id="14" name="Rounded Rectangle 19"/>
            <p:cNvSpPr/>
            <p:nvPr/>
          </p:nvSpPr>
          <p:spPr>
            <a:xfrm>
              <a:off x="6132511" y="728700"/>
              <a:ext cx="2390528" cy="914400"/>
            </a:xfrm>
            <a:prstGeom prst="roundRect">
              <a:avLst/>
            </a:prstGeom>
            <a:solidFill>
              <a:srgbClr val="006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>
                  <a:latin typeface="Berlin Sans FB Demi" pitchFamily="34" charset="0"/>
                </a:rPr>
                <a:t>Muon</a:t>
              </a:r>
              <a:r>
                <a:rPr lang="en-US" dirty="0" smtClean="0">
                  <a:latin typeface="Berlin Sans FB Demi" pitchFamily="34" charset="0"/>
                </a:rPr>
                <a:t>  MWPC</a:t>
              </a:r>
            </a:p>
            <a:p>
              <a:pPr algn="ctr"/>
              <a:r>
                <a:rPr lang="en-US" dirty="0" smtClean="0">
                  <a:latin typeface="Berlin Sans FB Demi" pitchFamily="34" charset="0"/>
                </a:rPr>
                <a:t>(almost compatible)</a:t>
              </a:r>
              <a:endParaRPr lang="en-US" dirty="0">
                <a:latin typeface="Berlin Sans FB Demi" pitchFamily="34" charset="0"/>
              </a:endParaRPr>
            </a:p>
          </p:txBody>
        </p:sp>
        <p:sp>
          <p:nvSpPr>
            <p:cNvPr id="15" name="Down Arrow 21"/>
            <p:cNvSpPr/>
            <p:nvPr/>
          </p:nvSpPr>
          <p:spPr>
            <a:xfrm rot="20742047">
              <a:off x="895152" y="1579565"/>
              <a:ext cx="484632" cy="1429939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Down Arrow 22"/>
            <p:cNvSpPr/>
            <p:nvPr/>
          </p:nvSpPr>
          <p:spPr>
            <a:xfrm rot="324883">
              <a:off x="1950808" y="1540005"/>
              <a:ext cx="484632" cy="1047549"/>
            </a:xfrm>
            <a:prstGeom prst="downArrow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Down Arrow 23"/>
            <p:cNvSpPr/>
            <p:nvPr/>
          </p:nvSpPr>
          <p:spPr>
            <a:xfrm rot="20653907">
              <a:off x="3293928" y="1587431"/>
              <a:ext cx="484632" cy="1047549"/>
            </a:xfrm>
            <a:prstGeom prst="downArrow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Down Arrow 24"/>
            <p:cNvSpPr/>
            <p:nvPr/>
          </p:nvSpPr>
          <p:spPr>
            <a:xfrm rot="9412581">
              <a:off x="1916844" y="3734371"/>
              <a:ext cx="484632" cy="152577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Down Arrow 25"/>
            <p:cNvSpPr/>
            <p:nvPr/>
          </p:nvSpPr>
          <p:spPr>
            <a:xfrm rot="13854252">
              <a:off x="3797353" y="4148886"/>
              <a:ext cx="484632" cy="14785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Down Arrow 26"/>
            <p:cNvSpPr/>
            <p:nvPr/>
          </p:nvSpPr>
          <p:spPr>
            <a:xfrm>
              <a:off x="3846512" y="1604070"/>
              <a:ext cx="484632" cy="762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Down Arrow 27"/>
            <p:cNvSpPr/>
            <p:nvPr/>
          </p:nvSpPr>
          <p:spPr>
            <a:xfrm rot="10800000">
              <a:off x="5370513" y="4355545"/>
              <a:ext cx="484632" cy="716557"/>
            </a:xfrm>
            <a:prstGeom prst="downArrow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10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82352"/>
            <a:ext cx="85820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3728" y="361366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TT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6336" y="191683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9973" y="361366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Trajectographe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904863"/>
          </a:xfrm>
        </p:spPr>
        <p:txBody>
          <a:bodyPr/>
          <a:lstStyle/>
          <a:p>
            <a:r>
              <a:rPr lang="en-US" dirty="0"/>
              <a:t>Technology Options  </a:t>
            </a:r>
            <a:r>
              <a:rPr lang="en-US" dirty="0" smtClean="0"/>
              <a:t>T-stations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Perret 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sp>
        <p:nvSpPr>
          <p:cNvPr id="74" name="Content Placeholder 2"/>
          <p:cNvSpPr>
            <a:spLocks noGrp="1"/>
          </p:cNvSpPr>
          <p:nvPr/>
        </p:nvSpPr>
        <p:spPr bwMode="auto">
          <a:xfrm>
            <a:off x="71500" y="981447"/>
            <a:ext cx="4795639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  <a:defRPr sz="2200" b="1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2000" b="1">
                <a:solidFill>
                  <a:srgbClr val="008000"/>
                </a:solidFill>
                <a:latin typeface="+mn-lt"/>
              </a:defRPr>
            </a:lvl2pPr>
            <a:lvl3pPr marL="627063" indent="-26511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Font typeface="Wingdings" pitchFamily="2" charset="2"/>
              <a:buChar char="ü"/>
              <a:defRPr sz="2000" b="1">
                <a:solidFill>
                  <a:srgbClr val="C00000"/>
                </a:solidFill>
                <a:latin typeface="+mn-lt"/>
              </a:defRPr>
            </a:lvl3pPr>
            <a:lvl4pPr marL="2019300" indent="-2667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381250" indent="-2667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Comic Sans MS" pitchFamily="66" charset="0"/>
              </a:defRPr>
            </a:lvl5pPr>
            <a:lvl6pPr marL="2838450" indent="-2667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itchFamily="66" charset="0"/>
              </a:defRPr>
            </a:lvl6pPr>
            <a:lvl7pPr marL="3295650" indent="-2667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itchFamily="66" charset="0"/>
              </a:defRPr>
            </a:lvl7pPr>
            <a:lvl8pPr marL="3752850" indent="-2667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itchFamily="66" charset="0"/>
              </a:defRPr>
            </a:lvl8pPr>
            <a:lvl9pPr marL="4210050" indent="-2667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Main options made each from 2 technologies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OT-IT tracker: Straws/Silicon-Strips	</a:t>
            </a: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lang="en-US" sz="1800" b="0" kern="0" dirty="0">
              <a:solidFill>
                <a:srgbClr val="C00000"/>
              </a:solidFill>
              <a:latin typeface="Times New Roman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OT-CT tracker: Straws/Thin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-Fibers	</a:t>
            </a: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75" name="Group 121"/>
          <p:cNvGrpSpPr>
            <a:grpSpLocks/>
          </p:cNvGrpSpPr>
          <p:nvPr/>
        </p:nvGrpSpPr>
        <p:grpSpPr bwMode="auto">
          <a:xfrm>
            <a:off x="1026604" y="1947664"/>
            <a:ext cx="2438400" cy="2057400"/>
            <a:chOff x="990600" y="1447800"/>
            <a:chExt cx="2438400" cy="2057400"/>
          </a:xfrm>
        </p:grpSpPr>
        <p:sp>
          <p:nvSpPr>
            <p:cNvPr id="113" name="Rectangle 112"/>
            <p:cNvSpPr/>
            <p:nvPr/>
          </p:nvSpPr>
          <p:spPr>
            <a:xfrm>
              <a:off x="9906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1430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2954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478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447800" y="2362200"/>
              <a:ext cx="609600" cy="228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002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7526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9050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0574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2098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3622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67000" y="1447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6002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7526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9050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0574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098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3622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5146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667000" y="2590800"/>
              <a:ext cx="152400" cy="914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8194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9718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1242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76600" y="1447800"/>
              <a:ext cx="152400" cy="20574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362200" y="2362200"/>
              <a:ext cx="609600" cy="228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905000" y="2133600"/>
              <a:ext cx="609600" cy="228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905000" y="2590800"/>
              <a:ext cx="609600" cy="228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76" name="TextBox 111"/>
          <p:cNvSpPr txBox="1">
            <a:spLocks noChangeArrowheads="1"/>
          </p:cNvSpPr>
          <p:nvPr/>
        </p:nvSpPr>
        <p:spPr bwMode="auto">
          <a:xfrm>
            <a:off x="3922204" y="2023864"/>
            <a:ext cx="890588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Straws</a:t>
            </a:r>
          </a:p>
        </p:txBody>
      </p:sp>
      <p:sp>
        <p:nvSpPr>
          <p:cNvPr id="77" name="TextBox 112"/>
          <p:cNvSpPr txBox="1">
            <a:spLocks noChangeArrowheads="1"/>
          </p:cNvSpPr>
          <p:nvPr/>
        </p:nvSpPr>
        <p:spPr bwMode="auto">
          <a:xfrm>
            <a:off x="3922204" y="2481064"/>
            <a:ext cx="1004888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 strips</a:t>
            </a:r>
          </a:p>
        </p:txBody>
      </p:sp>
      <p:sp>
        <p:nvSpPr>
          <p:cNvPr id="78" name="TextBox 114"/>
          <p:cNvSpPr txBox="1">
            <a:spLocks noChangeArrowheads="1"/>
          </p:cNvSpPr>
          <p:nvPr/>
        </p:nvSpPr>
        <p:spPr bwMode="auto">
          <a:xfrm>
            <a:off x="3922204" y="2938264"/>
            <a:ext cx="992188" cy="369888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Thin SF</a:t>
            </a:r>
          </a:p>
        </p:txBody>
      </p:sp>
      <p:sp>
        <p:nvSpPr>
          <p:cNvPr id="79" name="TextBox 123"/>
          <p:cNvSpPr txBox="1">
            <a:spLocks noChangeArrowheads="1"/>
          </p:cNvSpPr>
          <p:nvPr/>
        </p:nvSpPr>
        <p:spPr bwMode="auto">
          <a:xfrm>
            <a:off x="2952242" y="2057202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OT</a:t>
            </a:r>
          </a:p>
        </p:txBody>
      </p:sp>
      <p:sp>
        <p:nvSpPr>
          <p:cNvPr id="80" name="TextBox 124"/>
          <p:cNvSpPr txBox="1">
            <a:spLocks noChangeArrowheads="1"/>
          </p:cNvSpPr>
          <p:nvPr/>
        </p:nvSpPr>
        <p:spPr bwMode="auto">
          <a:xfrm>
            <a:off x="2663317" y="2776339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IT</a:t>
            </a:r>
          </a:p>
        </p:txBody>
      </p:sp>
      <p:grpSp>
        <p:nvGrpSpPr>
          <p:cNvPr id="81" name="Group 133"/>
          <p:cNvGrpSpPr>
            <a:grpSpLocks/>
          </p:cNvGrpSpPr>
          <p:nvPr/>
        </p:nvGrpSpPr>
        <p:grpSpPr bwMode="auto">
          <a:xfrm>
            <a:off x="936117" y="4582368"/>
            <a:ext cx="2592387" cy="2159000"/>
            <a:chOff x="899592" y="4365104"/>
            <a:chExt cx="2592288" cy="2160240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899592" y="4365104"/>
              <a:ext cx="2592288" cy="2160240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85" name="Group 131"/>
            <p:cNvGrpSpPr>
              <a:grpSpLocks/>
            </p:cNvGrpSpPr>
            <p:nvPr/>
          </p:nvGrpSpPr>
          <p:grpSpPr bwMode="auto">
            <a:xfrm>
              <a:off x="990076" y="4419110"/>
              <a:ext cx="2438307" cy="2058582"/>
              <a:chOff x="990076" y="4419110"/>
              <a:chExt cx="2438307" cy="2058582"/>
            </a:xfrm>
          </p:grpSpPr>
          <p:grpSp>
            <p:nvGrpSpPr>
              <p:cNvPr id="86" name="Group 122"/>
              <p:cNvGrpSpPr>
                <a:grpSpLocks/>
              </p:cNvGrpSpPr>
              <p:nvPr/>
            </p:nvGrpSpPr>
            <p:grpSpPr bwMode="auto">
              <a:xfrm>
                <a:off x="990076" y="4419110"/>
                <a:ext cx="2438307" cy="2058582"/>
                <a:chOff x="990076" y="4419110"/>
                <a:chExt cx="2438307" cy="2058582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990076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142470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294864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447259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547268" y="4419110"/>
                  <a:ext cx="204779" cy="991169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752047" y="4419110"/>
                  <a:ext cx="152394" cy="991169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904441" y="4419110"/>
                  <a:ext cx="152394" cy="991169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056835" y="4419110"/>
                  <a:ext cx="152394" cy="914925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2209230" y="4419110"/>
                  <a:ext cx="152394" cy="914925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361624" y="4419110"/>
                  <a:ext cx="152394" cy="991169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514018" y="4419110"/>
                  <a:ext cx="152394" cy="991169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547268" y="5410279"/>
                  <a:ext cx="204779" cy="1067413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752047" y="5410279"/>
                  <a:ext cx="152394" cy="1067413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904441" y="5410279"/>
                  <a:ext cx="152394" cy="1067413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056835" y="5562766"/>
                  <a:ext cx="152394" cy="914925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209230" y="5562766"/>
                  <a:ext cx="152394" cy="914925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2361624" y="5410279"/>
                  <a:ext cx="152394" cy="1067413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514018" y="5410279"/>
                  <a:ext cx="152394" cy="1067413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2818806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71200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3123595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3275989" y="4419110"/>
                  <a:ext cx="152394" cy="205858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666412" y="4419110"/>
                  <a:ext cx="249228" cy="991169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666412" y="5410279"/>
                  <a:ext cx="249228" cy="1067413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TextBox 126"/>
              <p:cNvSpPr txBox="1">
                <a:spLocks noChangeArrowheads="1"/>
              </p:cNvSpPr>
              <p:nvPr/>
            </p:nvSpPr>
            <p:spPr bwMode="auto">
              <a:xfrm>
                <a:off x="2927429" y="4437112"/>
                <a:ext cx="4924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OT</a:t>
                </a:r>
              </a:p>
            </p:txBody>
          </p:sp>
          <p:sp>
            <p:nvSpPr>
              <p:cNvPr id="88" name="TextBox 127"/>
              <p:cNvSpPr txBox="1">
                <a:spLocks noChangeArrowheads="1"/>
              </p:cNvSpPr>
              <p:nvPr/>
            </p:nvSpPr>
            <p:spPr bwMode="auto">
              <a:xfrm>
                <a:off x="1907704" y="4437112"/>
                <a:ext cx="864096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CT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“Central Tracker”</a:t>
                </a:r>
              </a:p>
            </p:txBody>
          </p:sp>
        </p:grpSp>
      </p:grpSp>
      <p:sp>
        <p:nvSpPr>
          <p:cNvPr id="82" name="TextBox 136"/>
          <p:cNvSpPr txBox="1"/>
          <p:nvPr/>
        </p:nvSpPr>
        <p:spPr>
          <a:xfrm>
            <a:off x="5829436" y="2133575"/>
            <a:ext cx="2667000" cy="584775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 options to be compatible with 2*10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luminosity!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3" name="TextBox 134"/>
          <p:cNvSpPr txBox="1"/>
          <p:nvPr/>
        </p:nvSpPr>
        <p:spPr>
          <a:xfrm>
            <a:off x="3779912" y="3861767"/>
            <a:ext cx="5292588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These two main options emerge “naturally” from “light &amp; large-area IT” and “250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fiber CT”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These should allow for 2∙10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AE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luminosity, keeping the outer parts of the current straw-OT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Validation and comparison of these two “main options” made from 2 technologies should have first priority! 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existe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un certain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nombre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variantes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utilisant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en plus des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fibres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scintillantes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1mm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&amp; large area IT </a:t>
            </a:r>
            <a:r>
              <a:rPr lang="en-US" dirty="0" smtClean="0"/>
              <a:t>with </a:t>
            </a:r>
            <a:r>
              <a:rPr lang="en-US" dirty="0"/>
              <a:t>silicon strips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grpSp>
        <p:nvGrpSpPr>
          <p:cNvPr id="45" name="Group 7"/>
          <p:cNvGrpSpPr/>
          <p:nvPr/>
        </p:nvGrpSpPr>
        <p:grpSpPr>
          <a:xfrm>
            <a:off x="94200" y="1844824"/>
            <a:ext cx="8019495" cy="4134224"/>
            <a:chOff x="1043608" y="1916832"/>
            <a:chExt cx="8557361" cy="4434302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16832"/>
              <a:ext cx="7010772" cy="392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784" y="2534709"/>
              <a:ext cx="922185" cy="381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Box 8"/>
          <p:cNvSpPr txBox="1"/>
          <p:nvPr/>
        </p:nvSpPr>
        <p:spPr>
          <a:xfrm>
            <a:off x="264824" y="5589240"/>
            <a:ext cx="7952883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increase area: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from 126x22(42)cm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255x42(63)cm 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study station layout: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now 3x(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xuvx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)=12 layers in-front of T3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2x(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E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xuxvx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behind T1 &amp; T3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AE00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47" name="Group 124"/>
          <p:cNvGrpSpPr>
            <a:grpSpLocks/>
          </p:cNvGrpSpPr>
          <p:nvPr/>
        </p:nvGrpSpPr>
        <p:grpSpPr bwMode="auto">
          <a:xfrm>
            <a:off x="6611400" y="651520"/>
            <a:ext cx="2438400" cy="2057400"/>
            <a:chOff x="6084168" y="2132856"/>
            <a:chExt cx="2438400" cy="2057400"/>
          </a:xfrm>
        </p:grpSpPr>
        <p:grpSp>
          <p:nvGrpSpPr>
            <p:cNvPr id="51" name="Group 121"/>
            <p:cNvGrpSpPr>
              <a:grpSpLocks/>
            </p:cNvGrpSpPr>
            <p:nvPr/>
          </p:nvGrpSpPr>
          <p:grpSpPr bwMode="auto">
            <a:xfrm>
              <a:off x="6084168" y="2132856"/>
              <a:ext cx="2438400" cy="2057400"/>
              <a:chOff x="990600" y="1447800"/>
              <a:chExt cx="2438400" cy="2057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9906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47800" y="2362200"/>
                <a:ext cx="609600" cy="2286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002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7526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050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0574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2098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3622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6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67000" y="1447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002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7526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9050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0574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2098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3622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5146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667000" y="2590800"/>
                <a:ext cx="152400" cy="914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194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9718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76600" y="1447800"/>
                <a:ext cx="152400" cy="2057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362200" y="2362200"/>
                <a:ext cx="609600" cy="2286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05000" y="2133600"/>
                <a:ext cx="609600" cy="2286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2590800"/>
                <a:ext cx="609600" cy="2286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111"/>
            <p:cNvSpPr txBox="1">
              <a:spLocks noChangeArrowheads="1"/>
            </p:cNvSpPr>
            <p:nvPr/>
          </p:nvSpPr>
          <p:spPr bwMode="auto">
            <a:xfrm>
              <a:off x="6084168" y="2132856"/>
              <a:ext cx="1295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00AE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OT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AE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: Straws</a:t>
              </a:r>
            </a:p>
          </p:txBody>
        </p:sp>
        <p:sp>
          <p:nvSpPr>
            <p:cNvPr id="53" name="TextBox 112"/>
            <p:cNvSpPr txBox="1">
              <a:spLocks noChangeArrowheads="1"/>
            </p:cNvSpPr>
            <p:nvPr/>
          </p:nvSpPr>
          <p:spPr bwMode="auto">
            <a:xfrm>
              <a:off x="6084168" y="3482231"/>
              <a:ext cx="208756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B76C09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light IT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B76C09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B76C09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Silicon Strips </a:t>
              </a:r>
            </a:p>
          </p:txBody>
        </p:sp>
      </p:grpSp>
      <p:sp>
        <p:nvSpPr>
          <p:cNvPr id="48" name="TextBox 42"/>
          <p:cNvSpPr txBox="1"/>
          <p:nvPr/>
        </p:nvSpPr>
        <p:spPr>
          <a:xfrm>
            <a:off x="2713096" y="61992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 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ompatible with 2*10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luminosity!?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9" name="TextBox 43"/>
          <p:cNvSpPr txBox="1"/>
          <p:nvPr/>
        </p:nvSpPr>
        <p:spPr>
          <a:xfrm>
            <a:off x="4210024" y="97201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reduce X/X0 ~ 2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increase area by ~3.3-4</a:t>
            </a:r>
          </a:p>
        </p:txBody>
      </p:sp>
      <p:sp>
        <p:nvSpPr>
          <p:cNvPr id="50" name="TextBox 44"/>
          <p:cNvSpPr txBox="1"/>
          <p:nvPr/>
        </p:nvSpPr>
        <p:spPr>
          <a:xfrm>
            <a:off x="8041688" y="3563724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Tape Automated Bond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52" y="142852"/>
            <a:ext cx="9036496" cy="765868"/>
          </a:xfrm>
        </p:spPr>
        <p:txBody>
          <a:bodyPr/>
          <a:lstStyle/>
          <a:p>
            <a:r>
              <a:rPr lang="en-US" dirty="0"/>
              <a:t>Central Tracker (CT) made from </a:t>
            </a:r>
            <a:r>
              <a:rPr lang="en-US" dirty="0" smtClean="0"/>
              <a:t>250μ fibers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Perret 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920912"/>
            <a:ext cx="6264696" cy="35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7" descr="it-new-fiber-s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6" y="4124239"/>
            <a:ext cx="3871665" cy="261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68"/>
          <p:cNvSpPr txBox="1"/>
          <p:nvPr/>
        </p:nvSpPr>
        <p:spPr>
          <a:xfrm>
            <a:off x="5360702" y="3789040"/>
            <a:ext cx="37655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cs typeface="+mn-cs"/>
              </a:rPr>
              <a:t>reminder: LOI Scintillating Fiber IT layout</a:t>
            </a:r>
          </a:p>
        </p:txBody>
      </p:sp>
      <p:grpSp>
        <p:nvGrpSpPr>
          <p:cNvPr id="45" name="Group 131"/>
          <p:cNvGrpSpPr>
            <a:grpSpLocks/>
          </p:cNvGrpSpPr>
          <p:nvPr/>
        </p:nvGrpSpPr>
        <p:grpSpPr bwMode="auto">
          <a:xfrm>
            <a:off x="6426460" y="909389"/>
            <a:ext cx="2536825" cy="2087563"/>
            <a:chOff x="893037" y="4388768"/>
            <a:chExt cx="2535963" cy="2088232"/>
          </a:xfrm>
        </p:grpSpPr>
        <p:grpSp>
          <p:nvGrpSpPr>
            <p:cNvPr id="52" name="Group 122"/>
            <p:cNvGrpSpPr>
              <a:grpSpLocks/>
            </p:cNvGrpSpPr>
            <p:nvPr/>
          </p:nvGrpSpPr>
          <p:grpSpPr bwMode="auto">
            <a:xfrm>
              <a:off x="989841" y="4418941"/>
              <a:ext cx="2439159" cy="2058059"/>
              <a:chOff x="989841" y="4418941"/>
              <a:chExt cx="2439159" cy="2058059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989841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142189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294538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46886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546865" y="4418941"/>
                <a:ext cx="204717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751582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03930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056279" y="4418941"/>
                <a:ext cx="153936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210214" y="4418941"/>
                <a:ext cx="152348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362563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911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546865" y="5409858"/>
                <a:ext cx="204717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1582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3930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6279" y="5562307"/>
                <a:ext cx="153936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10214" y="5562307"/>
                <a:ext cx="152348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62563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514911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819607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971955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124304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76652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667259" y="4418941"/>
                <a:ext cx="249152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67259" y="5409858"/>
                <a:ext cx="249152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98"/>
            <p:cNvSpPr txBox="1"/>
            <p:nvPr/>
          </p:nvSpPr>
          <p:spPr>
            <a:xfrm>
              <a:off x="893037" y="4388768"/>
              <a:ext cx="934719" cy="584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009D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OT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: Straws</a:t>
              </a:r>
              <a:endPara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9D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" name="TextBox 99"/>
            <p:cNvSpPr txBox="1"/>
            <p:nvPr/>
          </p:nvSpPr>
          <p:spPr>
            <a:xfrm>
              <a:off x="1799191" y="5662351"/>
              <a:ext cx="953764" cy="584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“Central Tracker”</a:t>
              </a:r>
            </a:p>
          </p:txBody>
        </p:sp>
      </p:grpSp>
      <p:sp>
        <p:nvSpPr>
          <p:cNvPr id="46" name="TextBox 125"/>
          <p:cNvSpPr txBox="1"/>
          <p:nvPr/>
        </p:nvSpPr>
        <p:spPr>
          <a:xfrm>
            <a:off x="7167351" y="908720"/>
            <a:ext cx="1203325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FFFFFF"/>
                </a:solidFill>
                <a:latin typeface="Times New Roman"/>
                <a:cs typeface="+mn-cs"/>
              </a:rPr>
              <a:t>CT</a:t>
            </a:r>
            <a:r>
              <a:rPr lang="en-US" sz="1600" dirty="0">
                <a:solidFill>
                  <a:srgbClr val="FFFFFF"/>
                </a:solidFill>
                <a:latin typeface="Times New Roman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Times New Roman"/>
                <a:cs typeface="+mn-cs"/>
              </a:rPr>
              <a:t>Scintillating Fibers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748" y="4451628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Occupancy: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250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μm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strip, 2.5 m long, tangent to beam-pipe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2.3%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if we keep 5° u, v strips: </a:t>
            </a:r>
          </a:p>
          <a:p>
            <a:pPr marL="4460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up to 0.2 m overlap area with ~800 channels and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~16 hits </a:t>
            </a:r>
          </a:p>
          <a:p>
            <a:pPr marL="4460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quite large ambiguity in hit association </a:t>
            </a:r>
          </a:p>
          <a:p>
            <a:pPr marL="4460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reduce angle?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18FFD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8" name="Straight Connector 76"/>
          <p:cNvCxnSpPr/>
          <p:nvPr/>
        </p:nvCxnSpPr>
        <p:spPr bwMode="auto">
          <a:xfrm>
            <a:off x="3402124" y="3573016"/>
            <a:ext cx="504056" cy="0"/>
          </a:xfrm>
          <a:prstGeom prst="line">
            <a:avLst/>
          </a:prstGeom>
          <a:solidFill>
            <a:srgbClr val="618FFD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0"/>
          <p:cNvSpPr txBox="1"/>
          <p:nvPr/>
        </p:nvSpPr>
        <p:spPr>
          <a:xfrm>
            <a:off x="1241884" y="60840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itchFamily="2" charset="2"/>
              </a:rPr>
              <a:t> 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ompatible with 2*10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luminosity!?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0" name="Straight Connector 42"/>
          <p:cNvCxnSpPr/>
          <p:nvPr/>
        </p:nvCxnSpPr>
        <p:spPr bwMode="auto">
          <a:xfrm>
            <a:off x="1241884" y="1196752"/>
            <a:ext cx="1440160" cy="0"/>
          </a:xfrm>
          <a:prstGeom prst="line">
            <a:avLst/>
          </a:prstGeom>
          <a:solidFill>
            <a:srgbClr val="618FFD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Straight Connector 43"/>
          <p:cNvCxnSpPr/>
          <p:nvPr/>
        </p:nvCxnSpPr>
        <p:spPr bwMode="auto">
          <a:xfrm>
            <a:off x="4224692" y="1196752"/>
            <a:ext cx="1440160" cy="0"/>
          </a:xfrm>
          <a:prstGeom prst="line">
            <a:avLst/>
          </a:prstGeom>
          <a:solidFill>
            <a:srgbClr val="618FFD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2715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trajectographe</a:t>
            </a:r>
            <a:r>
              <a:rPr lang="fr-FR" dirty="0" smtClean="0"/>
              <a:t> à fibres scintillantes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867930"/>
          </a:xfrm>
        </p:spPr>
        <p:txBody>
          <a:bodyPr/>
          <a:lstStyle/>
          <a:p>
            <a:r>
              <a:rPr lang="fr-FR" dirty="0" smtClean="0"/>
              <a:t>Idée initiale: remplacé IT</a:t>
            </a:r>
          </a:p>
          <a:p>
            <a:pPr lvl="1"/>
            <a:r>
              <a:rPr lang="fr-FR" dirty="0" smtClean="0"/>
              <a:t>Fibres courtes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Perret 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r="12635"/>
          <a:stretch/>
        </p:blipFill>
        <p:spPr bwMode="auto">
          <a:xfrm>
            <a:off x="239917" y="1825746"/>
            <a:ext cx="1892174" cy="434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74" y="5038118"/>
            <a:ext cx="1037181" cy="13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24411"/>
            <a:ext cx="2576888" cy="8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1647"/>
            <a:ext cx="2111701" cy="158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01446" y="2956302"/>
            <a:ext cx="297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128 </a:t>
            </a:r>
            <a:r>
              <a:rPr lang="fr-FR" dirty="0" err="1"/>
              <a:t>channels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Hamamatsu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8774" y="305966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fibers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070996" y="1628800"/>
            <a:ext cx="2131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SiPM</a:t>
            </a:r>
            <a:endParaRPr lang="fr-FR" dirty="0"/>
          </a:p>
          <a:p>
            <a:r>
              <a:rPr lang="fr-FR" dirty="0"/>
              <a:t>and FE </a:t>
            </a:r>
            <a:r>
              <a:rPr lang="fr-FR" dirty="0" err="1"/>
              <a:t>electronics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066256" y="400669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scintillating</a:t>
            </a:r>
            <a:endParaRPr lang="fr-FR" dirty="0"/>
          </a:p>
          <a:p>
            <a:r>
              <a:rPr lang="fr-FR" dirty="0" err="1"/>
              <a:t>fibers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203848" y="5285423"/>
            <a:ext cx="2739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First proto of clear fibers bundle f</a:t>
            </a:r>
            <a:r>
              <a:rPr lang="fr-FR" dirty="0" smtClean="0"/>
              <a:t>rom </a:t>
            </a:r>
            <a:r>
              <a:rPr lang="fr-FR" dirty="0" err="1" smtClean="0"/>
              <a:t>Kuraray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762388" y="6215395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stereo</a:t>
            </a:r>
            <a:r>
              <a:rPr lang="fr-FR" dirty="0"/>
              <a:t> </a:t>
            </a:r>
            <a:r>
              <a:rPr lang="fr-FR" dirty="0" err="1"/>
              <a:t>layers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028" idx="1"/>
          </p:cNvCxnSpPr>
          <p:nvPr/>
        </p:nvCxnSpPr>
        <p:spPr>
          <a:xfrm flipH="1" flipV="1">
            <a:off x="1907524" y="2385422"/>
            <a:ext cx="1656364" cy="175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027" idx="0"/>
          </p:cNvCxnSpPr>
          <p:nvPr/>
        </p:nvCxnSpPr>
        <p:spPr>
          <a:xfrm flipH="1" flipV="1">
            <a:off x="1751978" y="4154599"/>
            <a:ext cx="612287" cy="883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723378" y="3341370"/>
            <a:ext cx="1768502" cy="6576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8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743111"/>
          </a:xfrm>
        </p:spPr>
        <p:txBody>
          <a:bodyPr/>
          <a:lstStyle/>
          <a:p>
            <a:r>
              <a:rPr lang="fr-FR" dirty="0" smtClean="0"/>
              <a:t>Fibres longues: remplacement IT &amp; OT</a:t>
            </a:r>
          </a:p>
          <a:p>
            <a:pPr lvl="1"/>
            <a:r>
              <a:rPr lang="fr-FR" dirty="0" smtClean="0"/>
              <a:t>Pourrait aussi être utilisé pour TT</a:t>
            </a:r>
          </a:p>
          <a:p>
            <a:pPr lvl="1"/>
            <a:r>
              <a:rPr lang="fr-FR" dirty="0" smtClean="0"/>
              <a:t>Des avantages:</a:t>
            </a:r>
          </a:p>
          <a:p>
            <a:pPr lvl="2"/>
            <a:r>
              <a:rPr lang="fr-FR" dirty="0" smtClean="0"/>
              <a:t>Une seule technologie</a:t>
            </a:r>
          </a:p>
          <a:p>
            <a:pPr lvl="2"/>
            <a:r>
              <a:rPr lang="fr-FR" dirty="0" smtClean="0"/>
              <a:t>Uniformité de la distribution des matériaux</a:t>
            </a:r>
          </a:p>
          <a:p>
            <a:pPr lvl="2"/>
            <a:r>
              <a:rPr lang="fr-FR" dirty="0" smtClean="0"/>
              <a:t>Lecture des signaux hors de l’</a:t>
            </a:r>
            <a:r>
              <a:rPr lang="fr-FR" dirty="0" err="1" smtClean="0"/>
              <a:t>acceptance</a:t>
            </a:r>
            <a:endParaRPr lang="fr-FR" dirty="0" smtClean="0"/>
          </a:p>
          <a:p>
            <a:pPr lvl="2"/>
            <a:r>
              <a:rPr lang="fr-FR" dirty="0" smtClean="0"/>
              <a:t>Pas d’interface optique compliquée pour transférer la lumière</a:t>
            </a:r>
          </a:p>
          <a:p>
            <a:pPr lvl="1"/>
            <a:r>
              <a:rPr lang="fr-FR" dirty="0" smtClean="0"/>
              <a:t>Principales caractéristiques: optimisation à réaliser!</a:t>
            </a:r>
          </a:p>
          <a:p>
            <a:pPr lvl="2"/>
            <a:r>
              <a:rPr lang="fr-FR" dirty="0" smtClean="0"/>
              <a:t>Remplacement de la partie centrale: 2x 3x2,5 m</a:t>
            </a:r>
            <a:r>
              <a:rPr lang="fr-FR" baseline="30000" dirty="0" smtClean="0"/>
              <a:t>2</a:t>
            </a:r>
          </a:p>
          <a:p>
            <a:pPr lvl="2"/>
            <a:r>
              <a:rPr lang="fr-FR" dirty="0" smtClean="0"/>
              <a:t>Fibres de 250 µm: 2x 3m/250µm = 24k fibres</a:t>
            </a:r>
          </a:p>
          <a:p>
            <a:pPr lvl="2"/>
            <a:r>
              <a:rPr lang="fr-FR" dirty="0" smtClean="0"/>
              <a:t>5 couches par senseur</a:t>
            </a:r>
          </a:p>
          <a:p>
            <a:pPr lvl="2"/>
            <a:r>
              <a:rPr lang="fr-FR" dirty="0" smtClean="0"/>
              <a:t>4 vues (x u v x)</a:t>
            </a:r>
          </a:p>
          <a:p>
            <a:pPr lvl="2"/>
            <a:r>
              <a:rPr lang="fr-FR" dirty="0" smtClean="0"/>
              <a:t>3 stations</a:t>
            </a:r>
          </a:p>
          <a:p>
            <a:pPr lvl="2"/>
            <a:r>
              <a:rPr lang="fr-FR" dirty="0" smtClean="0"/>
              <a:t>~2300 </a:t>
            </a:r>
            <a:r>
              <a:rPr lang="fr-FR" dirty="0" err="1" smtClean="0"/>
              <a:t>SiPM</a:t>
            </a:r>
            <a:endParaRPr lang="fr-FR" dirty="0" smtClean="0"/>
          </a:p>
          <a:p>
            <a:pPr lvl="2"/>
            <a:r>
              <a:rPr lang="fr-FR" dirty="0" smtClean="0"/>
              <a:t>~300k voies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04/11/2011</a:t>
            </a:r>
            <a:endParaRPr lang="en-GB" dirty="0"/>
          </a:p>
        </p:txBody>
      </p: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6426460" y="692696"/>
            <a:ext cx="2536825" cy="2087563"/>
            <a:chOff x="893037" y="4388768"/>
            <a:chExt cx="2535963" cy="2088232"/>
          </a:xfrm>
        </p:grpSpPr>
        <p:grpSp>
          <p:nvGrpSpPr>
            <p:cNvPr id="8" name="Group 122"/>
            <p:cNvGrpSpPr>
              <a:grpSpLocks/>
            </p:cNvGrpSpPr>
            <p:nvPr/>
          </p:nvGrpSpPr>
          <p:grpSpPr bwMode="auto">
            <a:xfrm>
              <a:off x="989841" y="4418941"/>
              <a:ext cx="2439159" cy="2058059"/>
              <a:chOff x="989841" y="4418941"/>
              <a:chExt cx="2439159" cy="205805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89841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42189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94538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446886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46865" y="4418941"/>
                <a:ext cx="204717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751582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03930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056279" y="4418941"/>
                <a:ext cx="153936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10214" y="4418941"/>
                <a:ext cx="152348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62563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14911" y="4418941"/>
                <a:ext cx="152348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46865" y="5409858"/>
                <a:ext cx="204717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51582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03930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56279" y="5562307"/>
                <a:ext cx="153936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210214" y="5562307"/>
                <a:ext cx="152348" cy="91469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62563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911" y="5409858"/>
                <a:ext cx="152348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19607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71955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124304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76652" y="4418941"/>
                <a:ext cx="152348" cy="205805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667259" y="4418941"/>
                <a:ext cx="249152" cy="99091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67259" y="5409858"/>
                <a:ext cx="249152" cy="1067142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98"/>
            <p:cNvSpPr txBox="1"/>
            <p:nvPr/>
          </p:nvSpPr>
          <p:spPr>
            <a:xfrm>
              <a:off x="893037" y="4388768"/>
              <a:ext cx="934719" cy="584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009D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OT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00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: Straws</a:t>
              </a:r>
              <a:endPara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9D00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9"/>
            <p:cNvSpPr txBox="1"/>
            <p:nvPr/>
          </p:nvSpPr>
          <p:spPr>
            <a:xfrm>
              <a:off x="1799191" y="5662351"/>
              <a:ext cx="953764" cy="584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“Central Tracker”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73" y="4653136"/>
            <a:ext cx="20764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524315"/>
          </a:xfrm>
        </p:spPr>
        <p:txBody>
          <a:bodyPr/>
          <a:lstStyle/>
          <a:p>
            <a:r>
              <a:rPr lang="fr-FR" dirty="0" smtClean="0"/>
              <a:t>De nombreux partenaires:</a:t>
            </a:r>
          </a:p>
          <a:p>
            <a:pPr lvl="1"/>
            <a:r>
              <a:rPr lang="fr-FR" dirty="0" smtClean="0"/>
              <a:t>Barcelone</a:t>
            </a:r>
          </a:p>
          <a:p>
            <a:pPr lvl="1"/>
            <a:r>
              <a:rPr lang="fr-FR" dirty="0" smtClean="0"/>
              <a:t>CERN</a:t>
            </a:r>
          </a:p>
          <a:p>
            <a:pPr lvl="1"/>
            <a:r>
              <a:rPr lang="fr-FR" dirty="0" smtClean="0"/>
              <a:t>Dortmund</a:t>
            </a:r>
          </a:p>
          <a:p>
            <a:pPr lvl="1"/>
            <a:r>
              <a:rPr lang="fr-FR" dirty="0" smtClean="0"/>
              <a:t>EPFL</a:t>
            </a:r>
          </a:p>
          <a:p>
            <a:pPr lvl="1"/>
            <a:r>
              <a:rPr lang="fr-FR" dirty="0" smtClean="0"/>
              <a:t>IHEP / Imperial </a:t>
            </a:r>
            <a:r>
              <a:rPr lang="fr-FR" dirty="0" err="1" smtClean="0"/>
              <a:t>College</a:t>
            </a:r>
            <a:endParaRPr lang="fr-FR" dirty="0" smtClean="0"/>
          </a:p>
          <a:p>
            <a:pPr lvl="1"/>
            <a:r>
              <a:rPr lang="fr-FR" dirty="0" smtClean="0"/>
              <a:t>INR</a:t>
            </a:r>
          </a:p>
          <a:p>
            <a:pPr lvl="1"/>
            <a:r>
              <a:rPr lang="fr-FR" dirty="0" err="1" smtClean="0"/>
              <a:t>Tsinghua</a:t>
            </a:r>
            <a:endParaRPr lang="fr-FR" dirty="0" smtClean="0"/>
          </a:p>
          <a:p>
            <a:pPr lvl="1"/>
            <a:r>
              <a:rPr lang="fr-FR" dirty="0" smtClean="0"/>
              <a:t>UNIZH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Une participation possible!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256824"/>
          </a:xfrm>
        </p:spPr>
        <p:txBody>
          <a:bodyPr/>
          <a:lstStyle/>
          <a:p>
            <a:r>
              <a:rPr lang="fr-FR" dirty="0" smtClean="0"/>
              <a:t>De nombreuses questions encore en suspens: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SiPM</a:t>
            </a:r>
            <a:endParaRPr lang="fr-FR" dirty="0" smtClean="0"/>
          </a:p>
          <a:p>
            <a:pPr lvl="2"/>
            <a:r>
              <a:rPr lang="fr-FR" dirty="0" smtClean="0"/>
              <a:t>Caractérisation en cours</a:t>
            </a:r>
          </a:p>
          <a:p>
            <a:pPr lvl="2"/>
            <a:r>
              <a:rPr lang="fr-FR" dirty="0" smtClean="0"/>
              <a:t>Tenue aux radiations</a:t>
            </a:r>
          </a:p>
          <a:p>
            <a:pPr lvl="3"/>
            <a:r>
              <a:rPr lang="fr-FR" dirty="0" smtClean="0"/>
              <a:t>Tests en cours: les nouvelles sont plutôt encourageantes</a:t>
            </a:r>
          </a:p>
          <a:p>
            <a:pPr lvl="2"/>
            <a:r>
              <a:rPr lang="fr-FR" dirty="0" smtClean="0"/>
              <a:t>Température de fonctionnement?</a:t>
            </a:r>
          </a:p>
          <a:p>
            <a:pPr lvl="2"/>
            <a:r>
              <a:rPr lang="fr-FR" dirty="0" smtClean="0"/>
              <a:t>Collaboration avec les fabricants pour obtenir des produits améliorés :</a:t>
            </a:r>
          </a:p>
          <a:p>
            <a:pPr lvl="3"/>
            <a:r>
              <a:rPr lang="fr-FR" dirty="0" smtClean="0"/>
              <a:t>plus grande résistance aux radiations</a:t>
            </a:r>
          </a:p>
          <a:p>
            <a:pPr lvl="3"/>
            <a:r>
              <a:rPr lang="fr-FR" dirty="0" smtClean="0"/>
              <a:t>moins de zones mortes: </a:t>
            </a:r>
          </a:p>
          <a:p>
            <a:pPr lvl="4"/>
            <a:r>
              <a:rPr lang="fr-FR" dirty="0" smtClean="0"/>
              <a:t>250µm entre 2 matrices (2x64), </a:t>
            </a:r>
          </a:p>
          <a:p>
            <a:pPr lvl="4"/>
            <a:r>
              <a:rPr lang="fr-FR" dirty="0" smtClean="0"/>
              <a:t>500µm entre 2 </a:t>
            </a:r>
            <a:r>
              <a:rPr lang="fr-FR" dirty="0" err="1" smtClean="0"/>
              <a:t>SiPM</a:t>
            </a:r>
            <a:r>
              <a:rPr lang="fr-FR" dirty="0" smtClean="0"/>
              <a:t>.</a:t>
            </a:r>
          </a:p>
          <a:p>
            <a:pPr lvl="3"/>
            <a:r>
              <a:rPr lang="fr-FR" dirty="0" smtClean="0"/>
              <a:t>taille des cellules: 50, 25, 20, 15 µm (proto développés pour CMS HCAL)?</a:t>
            </a:r>
          </a:p>
          <a:p>
            <a:pPr lvl="3"/>
            <a:r>
              <a:rPr lang="fr-FR" dirty="0" smtClean="0"/>
              <a:t>nombre </a:t>
            </a:r>
            <a:r>
              <a:rPr lang="fr-FR" dirty="0"/>
              <a:t>de </a:t>
            </a:r>
            <a:r>
              <a:rPr lang="fr-FR" dirty="0" smtClean="0"/>
              <a:t>cellules: 128, 256?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4428"/>
            <a:ext cx="3240360" cy="109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3268587"/>
          </a:xfrm>
        </p:spPr>
        <p:txBody>
          <a:bodyPr/>
          <a:lstStyle/>
          <a:p>
            <a:r>
              <a:rPr lang="fr-FR" dirty="0"/>
              <a:t>De nombreuses questions encore en suspens:</a:t>
            </a:r>
          </a:p>
          <a:p>
            <a:pPr lvl="1"/>
            <a:r>
              <a:rPr lang="fr-FR" dirty="0" smtClean="0"/>
              <a:t>Les fibres scintillantes</a:t>
            </a:r>
          </a:p>
          <a:p>
            <a:pPr lvl="2"/>
            <a:r>
              <a:rPr lang="fr-FR" dirty="0" smtClean="0"/>
              <a:t>Tenue aux radiations</a:t>
            </a:r>
          </a:p>
          <a:p>
            <a:pPr lvl="2"/>
            <a:r>
              <a:rPr lang="fr-FR" dirty="0" smtClean="0"/>
              <a:t>Production des modules de fibres</a:t>
            </a:r>
          </a:p>
          <a:p>
            <a:pPr lvl="3"/>
            <a:r>
              <a:rPr lang="fr-FR" dirty="0" smtClean="0"/>
              <a:t>Filage des fibres sur un support</a:t>
            </a:r>
          </a:p>
          <a:p>
            <a:pPr lvl="4"/>
            <a:r>
              <a:rPr lang="fr-FR" dirty="0" smtClean="0"/>
              <a:t>Plusieurs tailles à l’étude</a:t>
            </a:r>
          </a:p>
          <a:p>
            <a:pPr lvl="3"/>
            <a:r>
              <a:rPr lang="fr-FR" dirty="0" smtClean="0"/>
              <a:t>2 modules produits en même temps</a:t>
            </a:r>
          </a:p>
          <a:p>
            <a:pPr lvl="3"/>
            <a:r>
              <a:rPr lang="fr-FR" dirty="0" smtClean="0"/>
              <a:t>Positionnement des fibres, …</a:t>
            </a:r>
          </a:p>
          <a:p>
            <a:pPr lvl="3"/>
            <a:r>
              <a:rPr lang="fr-FR" dirty="0" smtClean="0"/>
              <a:t>Prototype en cours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850210" cy="282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" y="4259290"/>
            <a:ext cx="3060000" cy="2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45" y="4259290"/>
            <a:ext cx="3060000" cy="2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85290"/>
            <a:ext cx="2700000" cy="1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un upgrade de </a:t>
            </a:r>
            <a:r>
              <a:rPr lang="fr-FR" dirty="0" err="1" smtClean="0"/>
              <a:t>LHCb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1893" y="836613"/>
            <a:ext cx="5622107" cy="3970318"/>
          </a:xfrm>
        </p:spPr>
        <p:txBody>
          <a:bodyPr/>
          <a:lstStyle/>
          <a:p>
            <a:pPr lvl="1"/>
            <a:r>
              <a:rPr lang="fr-FR" dirty="0" smtClean="0"/>
              <a:t>Les performances excellentes du détecteur actuel dans un environnement hadronique ont été démontrées (</a:t>
            </a:r>
            <a:r>
              <a:rPr lang="fr-FR" dirty="0" err="1" smtClean="0"/>
              <a:t>cf</a:t>
            </a:r>
            <a:r>
              <a:rPr lang="fr-FR" dirty="0" smtClean="0"/>
              <a:t> Mini AG Olivier)  ! </a:t>
            </a:r>
          </a:p>
          <a:p>
            <a:pPr lvl="2"/>
            <a:r>
              <a:rPr lang="fr-FR" dirty="0" smtClean="0"/>
              <a:t>Vertex</a:t>
            </a:r>
          </a:p>
          <a:p>
            <a:pPr lvl="2"/>
            <a:r>
              <a:rPr lang="fr-FR" dirty="0" smtClean="0"/>
              <a:t>Résolution en masse</a:t>
            </a:r>
          </a:p>
          <a:p>
            <a:pPr lvl="2"/>
            <a:r>
              <a:rPr lang="fr-FR" dirty="0" smtClean="0"/>
              <a:t>Identification des particules</a:t>
            </a:r>
          </a:p>
          <a:p>
            <a:pPr lvl="2"/>
            <a:r>
              <a:rPr lang="fr-FR" dirty="0" smtClean="0"/>
              <a:t>Grande efficacité de sélection et faible bruit de fond</a:t>
            </a:r>
          </a:p>
          <a:p>
            <a:pPr lvl="2"/>
            <a:r>
              <a:rPr lang="fr-FR" dirty="0" smtClean="0"/>
              <a:t>Trigger très efficace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grpSp>
        <p:nvGrpSpPr>
          <p:cNvPr id="6" name="Group 67"/>
          <p:cNvGrpSpPr/>
          <p:nvPr/>
        </p:nvGrpSpPr>
        <p:grpSpPr>
          <a:xfrm>
            <a:off x="164308" y="656588"/>
            <a:ext cx="3471588" cy="6286346"/>
            <a:chOff x="5564908" y="142852"/>
            <a:chExt cx="3471588" cy="6286346"/>
          </a:xfrm>
        </p:grpSpPr>
        <p:grpSp>
          <p:nvGrpSpPr>
            <p:cNvPr id="7" name="Group 88"/>
            <p:cNvGrpSpPr/>
            <p:nvPr/>
          </p:nvGrpSpPr>
          <p:grpSpPr>
            <a:xfrm>
              <a:off x="5564908" y="142852"/>
              <a:ext cx="3471588" cy="6286346"/>
              <a:chOff x="403183" y="285728"/>
              <a:chExt cx="3471588" cy="6286346"/>
            </a:xfrm>
          </p:grpSpPr>
          <p:grpSp>
            <p:nvGrpSpPr>
              <p:cNvPr id="11" name="Group 59"/>
              <p:cNvGrpSpPr/>
              <p:nvPr/>
            </p:nvGrpSpPr>
            <p:grpSpPr>
              <a:xfrm>
                <a:off x="403183" y="285728"/>
                <a:ext cx="3357585" cy="5997022"/>
                <a:chOff x="22189" y="403223"/>
                <a:chExt cx="3357585" cy="5997022"/>
              </a:xfrm>
            </p:grpSpPr>
            <p:pic>
              <p:nvPicPr>
                <p:cNvPr id="13" name="Picture 6" descr="LHCb general.jp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772" y="403223"/>
                  <a:ext cx="2606002" cy="13398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TextBox 41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012861" y="4286285"/>
                  <a:ext cx="2438400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solidFill>
                        <a:srgbClr val="000000"/>
                      </a:solidFill>
                      <a:latin typeface="Tahoma" pitchFamily="34" charset="0"/>
                    </a:rPr>
                    <a:t>High-Level Trigger</a:t>
                  </a: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372310" y="6030913"/>
                  <a:ext cx="779381" cy="369332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" sz="2000" baseline="-6000" dirty="0" smtClean="0">
                      <a:solidFill>
                        <a:srgbClr val="8D42C6"/>
                      </a:solidFill>
                      <a:latin typeface="Calibri" pitchFamily="34" charset="0"/>
                    </a:rPr>
                    <a:t>~</a:t>
                  </a:r>
                  <a:r>
                    <a:rPr lang="es-ES" dirty="0" smtClean="0">
                      <a:solidFill>
                        <a:srgbClr val="8D42C6"/>
                      </a:solidFill>
                      <a:latin typeface="Calibri" pitchFamily="34" charset="0"/>
                    </a:rPr>
                    <a:t>3 </a:t>
                  </a:r>
                  <a:r>
                    <a:rPr lang="es-ES" dirty="0" err="1">
                      <a:solidFill>
                        <a:srgbClr val="8D42C6"/>
                      </a:solidFill>
                      <a:latin typeface="Calibri" pitchFamily="34" charset="0"/>
                    </a:rPr>
                    <a:t>kHz</a:t>
                  </a:r>
                  <a:endParaRPr lang="es-ES" dirty="0">
                    <a:solidFill>
                      <a:srgbClr val="8D42C6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" name="TextBox 10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411199" y="2247901"/>
                  <a:ext cx="1235075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  <a:latin typeface="Tahoma" pitchFamily="34" charset="0"/>
                    </a:rPr>
                    <a:t>Level -0</a:t>
                  </a:r>
                </a:p>
              </p:txBody>
            </p:sp>
            <p:sp>
              <p:nvSpPr>
                <p:cNvPr id="17" name="AutoShape 41"/>
                <p:cNvSpPr>
                  <a:spLocks noChangeArrowheads="1"/>
                </p:cNvSpPr>
                <p:nvPr/>
              </p:nvSpPr>
              <p:spPr bwMode="auto">
                <a:xfrm>
                  <a:off x="2809875" y="3070225"/>
                  <a:ext cx="217488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gradFill rotWithShape="1">
                  <a:gsLst>
                    <a:gs pos="0">
                      <a:srgbClr val="FF0000">
                        <a:alpha val="70000"/>
                      </a:srgbClr>
                    </a:gs>
                    <a:gs pos="100000">
                      <a:srgbClr val="FF9900">
                        <a:alpha val="70000"/>
                      </a:srgbClr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068388" y="2133600"/>
                  <a:ext cx="674687" cy="912813"/>
                </a:xfrm>
                <a:prstGeom prst="rect">
                  <a:avLst/>
                </a:prstGeom>
                <a:solidFill>
                  <a:srgbClr val="FF0000">
                    <a:alpha val="79999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US" sz="1200" dirty="0">
                    <a:solidFill>
                      <a:srgbClr val="FFFFFF"/>
                    </a:solidFill>
                  </a:endParaRPr>
                </a:p>
                <a:p>
                  <a:pPr algn="ctr" eaLnBrk="0" hangingPunct="0"/>
                  <a:r>
                    <a:rPr lang="en-US" sz="1400" dirty="0">
                      <a:solidFill>
                        <a:srgbClr val="FFFFFF"/>
                      </a:solidFill>
                    </a:rPr>
                    <a:t>L0 </a:t>
                  </a:r>
                </a:p>
                <a:p>
                  <a:pPr algn="ctr" eaLnBrk="0" hangingPunct="0"/>
                  <a:r>
                    <a:rPr lang="en-US" sz="1400" dirty="0">
                      <a:solidFill>
                        <a:srgbClr val="FFFFFF"/>
                      </a:solidFill>
                    </a:rPr>
                    <a:t>e, </a:t>
                  </a:r>
                  <a:r>
                    <a:rPr lang="en-US" sz="1400" dirty="0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  <a:p>
                  <a:pPr algn="ctr" eaLnBrk="0" hangingPunct="0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28613" y="1731963"/>
                  <a:ext cx="892175" cy="3381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600" dirty="0">
                      <a:solidFill>
                        <a:srgbClr val="FF0000"/>
                      </a:solidFill>
                    </a:rPr>
                    <a:t>40 MHz</a:t>
                  </a:r>
                </a:p>
              </p:txBody>
            </p:sp>
            <p:sp>
              <p:nvSpPr>
                <p:cNvPr id="2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69369" y="3113307"/>
                  <a:ext cx="889988" cy="338554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600" dirty="0" smtClean="0">
                      <a:solidFill>
                        <a:srgbClr val="FF9900"/>
                      </a:solidFill>
                    </a:rPr>
                    <a:t>≤1 </a:t>
                  </a:r>
                  <a:r>
                    <a:rPr lang="en-US" sz="1600" dirty="0">
                      <a:solidFill>
                        <a:srgbClr val="FF9900"/>
                      </a:solidFill>
                    </a:rPr>
                    <a:t>MHz</a:t>
                  </a:r>
                </a:p>
              </p:txBody>
            </p:sp>
            <p:sp>
              <p:nvSpPr>
                <p:cNvPr id="2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844675" y="2132013"/>
                  <a:ext cx="674688" cy="912812"/>
                </a:xfrm>
                <a:prstGeom prst="rect">
                  <a:avLst/>
                </a:prstGeom>
                <a:solidFill>
                  <a:srgbClr val="FF0000">
                    <a:alpha val="79999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US" sz="1200">
                    <a:solidFill>
                      <a:srgbClr val="FFFFFF"/>
                    </a:solidFill>
                  </a:endParaRP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L0 </a:t>
                  </a: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had</a:t>
                  </a:r>
                  <a:endParaRPr lang="en-US" sz="1400">
                    <a:solidFill>
                      <a:srgbClr val="FFFFFF"/>
                    </a:solidFill>
                    <a:latin typeface="Symbol" pitchFamily="18" charset="2"/>
                  </a:endParaRPr>
                </a:p>
                <a:p>
                  <a:pPr algn="ctr" eaLnBrk="0" hangingPunct="0"/>
                  <a:endParaRPr lang="en-US" sz="1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613025" y="2128838"/>
                  <a:ext cx="674688" cy="912812"/>
                </a:xfrm>
                <a:prstGeom prst="rect">
                  <a:avLst/>
                </a:prstGeom>
                <a:solidFill>
                  <a:srgbClr val="FF0000">
                    <a:alpha val="79999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US" sz="1200">
                    <a:solidFill>
                      <a:srgbClr val="FFFFFF"/>
                    </a:solidFill>
                  </a:endParaRP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L0 </a:t>
                  </a: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</a:t>
                  </a:r>
                </a:p>
                <a:p>
                  <a:pPr algn="ctr" eaLnBrk="0" hangingPunct="0"/>
                  <a:endParaRPr lang="en-US" sz="1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AutoShape 47"/>
                <p:cNvSpPr>
                  <a:spLocks noChangeArrowheads="1"/>
                </p:cNvSpPr>
                <p:nvPr/>
              </p:nvSpPr>
              <p:spPr bwMode="auto">
                <a:xfrm>
                  <a:off x="1268413" y="3076575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gradFill rotWithShape="1">
                  <a:gsLst>
                    <a:gs pos="0">
                      <a:srgbClr val="FF0000">
                        <a:alpha val="70000"/>
                      </a:srgbClr>
                    </a:gs>
                    <a:gs pos="100000">
                      <a:srgbClr val="FF9900">
                        <a:alpha val="70000"/>
                      </a:srgbClr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48"/>
                <p:cNvSpPr>
                  <a:spLocks noChangeArrowheads="1"/>
                </p:cNvSpPr>
                <p:nvPr/>
              </p:nvSpPr>
              <p:spPr bwMode="auto">
                <a:xfrm>
                  <a:off x="2055813" y="3076575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gradFill rotWithShape="1">
                  <a:gsLst>
                    <a:gs pos="0">
                      <a:srgbClr val="FF0000">
                        <a:alpha val="70000"/>
                      </a:srgbClr>
                    </a:gs>
                    <a:gs pos="100000">
                      <a:srgbClr val="FF9900">
                        <a:alpha val="70000"/>
                      </a:srgbClr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49"/>
                <p:cNvSpPr>
                  <a:spLocks noChangeArrowheads="1"/>
                </p:cNvSpPr>
                <p:nvPr/>
              </p:nvSpPr>
              <p:spPr bwMode="auto">
                <a:xfrm>
                  <a:off x="1301750" y="1717675"/>
                  <a:ext cx="217488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solidFill>
                  <a:srgbClr val="FF0000">
                    <a:alpha val="70195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51"/>
                <p:cNvSpPr>
                  <a:spLocks noChangeArrowheads="1"/>
                </p:cNvSpPr>
                <p:nvPr/>
              </p:nvSpPr>
              <p:spPr bwMode="auto">
                <a:xfrm>
                  <a:off x="2081213" y="1724025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solidFill>
                  <a:srgbClr val="FF0000">
                    <a:alpha val="70195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52"/>
                <p:cNvSpPr>
                  <a:spLocks noChangeArrowheads="1"/>
                </p:cNvSpPr>
                <p:nvPr/>
              </p:nvSpPr>
              <p:spPr bwMode="auto">
                <a:xfrm>
                  <a:off x="2820988" y="1725613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solidFill>
                  <a:srgbClr val="FF0000">
                    <a:alpha val="70195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090613" y="4552950"/>
                  <a:ext cx="2190750" cy="3048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400" b="1" dirty="0">
                      <a:solidFill>
                        <a:srgbClr val="00AE00">
                          <a:lumMod val="75000"/>
                        </a:srgbClr>
                      </a:solidFill>
                    </a:rPr>
                    <a:t>Global reconstruction</a:t>
                  </a:r>
                </a:p>
              </p:txBody>
            </p:sp>
            <p:sp>
              <p:nvSpPr>
                <p:cNvPr id="2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31757" y="4524375"/>
                  <a:ext cx="833438" cy="338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600" dirty="0">
                      <a:solidFill>
                        <a:srgbClr val="00AE00">
                          <a:lumMod val="75000"/>
                        </a:srgbClr>
                      </a:solidFill>
                    </a:rPr>
                    <a:t>30 kHz</a:t>
                  </a:r>
                </a:p>
              </p:txBody>
            </p:sp>
            <p:sp>
              <p:nvSpPr>
                <p:cNvPr id="30" name="TextBox 1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00831" y="3748882"/>
                  <a:ext cx="808037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>
                      <a:solidFill>
                        <a:srgbClr val="FF9900"/>
                      </a:solidFill>
                      <a:latin typeface="Tahoma" pitchFamily="34" charset="0"/>
                    </a:rPr>
                    <a:t>HLT1</a:t>
                  </a:r>
                </a:p>
              </p:txBody>
            </p:sp>
            <p:sp>
              <p:nvSpPr>
                <p:cNvPr id="31" name="TextBox 1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08769" y="5218907"/>
                  <a:ext cx="808037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>
                      <a:solidFill>
                        <a:srgbClr val="00AE00">
                          <a:lumMod val="75000"/>
                        </a:srgbClr>
                      </a:solidFill>
                      <a:latin typeface="Tahoma" pitchFamily="34" charset="0"/>
                    </a:rPr>
                    <a:t>HLT2</a:t>
                  </a:r>
                </a:p>
              </p:txBody>
            </p:sp>
            <p:sp>
              <p:nvSpPr>
                <p:cNvPr id="32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049338" y="4945063"/>
                  <a:ext cx="2227262" cy="73818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Inclusive selections</a:t>
                  </a: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, </a:t>
                  </a:r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+track, </a:t>
                  </a:r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mm, 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topological, charm, </a:t>
                  </a:r>
                  <a:r>
                    <a:rPr lang="en-US" sz="1400">
                      <a:solidFill>
                        <a:srgbClr val="FFFFFF"/>
                      </a:solidFill>
                      <a:latin typeface="Lucida Grande" pitchFamily="-106" charset="0"/>
                    </a:rPr>
                    <a:t>ϕ</a:t>
                  </a:r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   </a:t>
                  </a:r>
                </a:p>
              </p:txBody>
            </p:sp>
            <p:sp>
              <p:nvSpPr>
                <p:cNvPr id="33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047750" y="5638800"/>
                  <a:ext cx="2227263" cy="3048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400" dirty="0">
                      <a:solidFill>
                        <a:srgbClr val="FFFFFF"/>
                      </a:solidFill>
                    </a:rPr>
                    <a:t>&amp;  Exclusive selections</a:t>
                  </a:r>
                  <a:endParaRPr lang="en-US" sz="1400" dirty="0">
                    <a:solidFill>
                      <a:srgbClr val="FFFFFF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34" name="AutoShape 121"/>
                <p:cNvSpPr>
                  <a:spLocks noChangeArrowheads="1"/>
                </p:cNvSpPr>
                <p:nvPr/>
              </p:nvSpPr>
              <p:spPr bwMode="auto">
                <a:xfrm>
                  <a:off x="1658938" y="5976958"/>
                  <a:ext cx="868362" cy="38100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8D42C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799890" y="6264297"/>
                <a:ext cx="3074881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GB" sz="1400" dirty="0">
                    <a:solidFill>
                      <a:srgbClr val="8D42C6"/>
                    </a:solidFill>
                  </a:rPr>
                  <a:t>Storage: </a:t>
                </a:r>
                <a:r>
                  <a:rPr lang="en-GB" sz="1400" dirty="0" smtClean="0">
                    <a:solidFill>
                      <a:srgbClr val="8D42C6"/>
                    </a:solidFill>
                  </a:rPr>
                  <a:t>“nominal” event </a:t>
                </a:r>
                <a:r>
                  <a:rPr lang="en-GB" sz="1400" dirty="0">
                    <a:solidFill>
                      <a:srgbClr val="8D42C6"/>
                    </a:solidFill>
                  </a:rPr>
                  <a:t>size ~35kB</a:t>
                </a:r>
                <a:endParaRPr lang="en-US" sz="1400" dirty="0">
                  <a:solidFill>
                    <a:srgbClr val="8D42C6"/>
                  </a:solidFill>
                </a:endParaRPr>
              </a:p>
            </p:txBody>
          </p:sp>
        </p:grpSp>
        <p:grpSp>
          <p:nvGrpSpPr>
            <p:cNvPr id="8" name="Group 42"/>
            <p:cNvGrpSpPr/>
            <p:nvPr/>
          </p:nvGrpSpPr>
          <p:grpSpPr>
            <a:xfrm>
              <a:off x="6588224" y="3284984"/>
              <a:ext cx="2232248" cy="936104"/>
              <a:chOff x="6588224" y="3284984"/>
              <a:chExt cx="2232248" cy="936104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6588224" y="3284984"/>
                <a:ext cx="2232248" cy="93610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234B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14937" y="3475890"/>
                <a:ext cx="2016224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High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p</a:t>
                </a:r>
                <a:r>
                  <a:rPr lang="en-US" sz="1400" baseline="-250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track with non-zero Impact Parameter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89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1274195"/>
          </a:xfrm>
        </p:spPr>
        <p:txBody>
          <a:bodyPr/>
          <a:lstStyle/>
          <a:p>
            <a:r>
              <a:rPr lang="fr-FR" dirty="0" smtClean="0"/>
              <a:t>Une contribution possible: l’électronique</a:t>
            </a:r>
          </a:p>
          <a:p>
            <a:pPr lvl="1"/>
            <a:r>
              <a:rPr lang="fr-FR" dirty="0" smtClean="0"/>
              <a:t>Collaboration avec Barcelone</a:t>
            </a:r>
          </a:p>
          <a:p>
            <a:pPr lvl="1"/>
            <a:r>
              <a:rPr lang="fr-FR" dirty="0" smtClean="0"/>
              <a:t>Type de signaux attendus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5122" name="Picture 2" descr="C:\Users\Pascal\Documents\LHCb\Upgrade\Tracking\SciFi2Nov 1\SciFi2Nov\icc\sig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488000" cy="35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scal\Documents\LHCb\Upgrade\Tracking\SciFi2Nov 1\SciFi2Nov\icc\gui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71595" cy="297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2234458"/>
          </a:xfrm>
        </p:spPr>
        <p:txBody>
          <a:bodyPr/>
          <a:lstStyle/>
          <a:p>
            <a:r>
              <a:rPr lang="fr-FR" dirty="0"/>
              <a:t>Une contribution possible: l’électronique</a:t>
            </a:r>
          </a:p>
          <a:p>
            <a:pPr lvl="1"/>
            <a:r>
              <a:rPr lang="fr-FR" dirty="0"/>
              <a:t>Collaboration avec Barcelone</a:t>
            </a:r>
          </a:p>
          <a:p>
            <a:pPr lvl="2"/>
            <a:r>
              <a:rPr lang="fr-FR" dirty="0" smtClean="0"/>
              <a:t>Un ASIC pour le FE:</a:t>
            </a:r>
          </a:p>
          <a:p>
            <a:pPr lvl="3"/>
            <a:r>
              <a:rPr lang="fr-FR" dirty="0" smtClean="0"/>
              <a:t>2 types de </a:t>
            </a:r>
            <a:r>
              <a:rPr lang="fr-FR" dirty="0" err="1" smtClean="0"/>
              <a:t>processing</a:t>
            </a:r>
            <a:r>
              <a:rPr lang="fr-FR" dirty="0" smtClean="0"/>
              <a:t> envisagés avec 5/6 bits: TDC ou ADC</a:t>
            </a:r>
          </a:p>
          <a:p>
            <a:pPr lvl="3"/>
            <a:r>
              <a:rPr lang="fr-FR" dirty="0" smtClean="0"/>
              <a:t>Le TDC et ZS peuvent être dans l’ASIC ou un FPGA</a:t>
            </a:r>
          </a:p>
          <a:p>
            <a:pPr lvl="3"/>
            <a:r>
              <a:rPr lang="fr-FR" dirty="0" smtClean="0"/>
              <a:t>L’ADC est la solution préférée 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6146" name="Picture 2" descr="C:\Users\Pascal\Documents\LHCb\Upgrade\Tracking\SciFi2Nov 1\SciFi2Nov\fig21oct2011\gu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54052"/>
            <a:ext cx="7258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967514"/>
          </a:xfrm>
        </p:spPr>
        <p:txBody>
          <a:bodyPr/>
          <a:lstStyle/>
          <a:p>
            <a:r>
              <a:rPr lang="fr-FR" dirty="0"/>
              <a:t>Une contribution possible: l’électronique</a:t>
            </a:r>
          </a:p>
          <a:p>
            <a:pPr lvl="1"/>
            <a:r>
              <a:rPr lang="fr-FR" dirty="0" smtClean="0"/>
              <a:t>Un cahier des charges en cours d’élaboration</a:t>
            </a:r>
          </a:p>
          <a:p>
            <a:pPr lvl="2"/>
            <a:r>
              <a:rPr lang="fr-FR" dirty="0" smtClean="0"/>
              <a:t>Un ASIC multicanaux (64/128?)</a:t>
            </a:r>
          </a:p>
          <a:p>
            <a:pPr lvl="2"/>
            <a:r>
              <a:rPr lang="fr-FR" dirty="0" smtClean="0"/>
              <a:t>Aucun composant à l’interface avec le </a:t>
            </a:r>
            <a:r>
              <a:rPr lang="fr-FR" dirty="0" err="1" smtClean="0"/>
              <a:t>SiPM</a:t>
            </a:r>
            <a:endParaRPr lang="fr-FR" dirty="0" smtClean="0"/>
          </a:p>
          <a:p>
            <a:pPr lvl="2"/>
            <a:r>
              <a:rPr lang="fr-FR" dirty="0" smtClean="0"/>
              <a:t>Gamme dynamique de 0 à 30 </a:t>
            </a:r>
            <a:r>
              <a:rPr lang="fr-FR" dirty="0" err="1" smtClean="0"/>
              <a:t>p.e</a:t>
            </a:r>
            <a:r>
              <a:rPr lang="fr-FR" dirty="0" smtClean="0"/>
              <a:t>. pour les cellules du </a:t>
            </a:r>
            <a:r>
              <a:rPr lang="fr-FR" dirty="0" err="1" smtClean="0"/>
              <a:t>SiPM</a:t>
            </a:r>
            <a:endParaRPr lang="fr-FR" dirty="0" smtClean="0"/>
          </a:p>
          <a:p>
            <a:pPr lvl="2"/>
            <a:r>
              <a:rPr lang="fr-FR" dirty="0" smtClean="0"/>
              <a:t>Bruit 1/10 </a:t>
            </a:r>
            <a:r>
              <a:rPr lang="fr-FR" dirty="0" err="1" smtClean="0"/>
              <a:t>p.e</a:t>
            </a:r>
            <a:r>
              <a:rPr lang="fr-FR" dirty="0" smtClean="0"/>
              <a:t>. </a:t>
            </a:r>
          </a:p>
          <a:p>
            <a:pPr lvl="2"/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De nombreuses questions!</a:t>
            </a:r>
          </a:p>
          <a:p>
            <a:pPr lvl="2"/>
            <a:r>
              <a:rPr lang="fr-FR" dirty="0" smtClean="0"/>
              <a:t>Choix de la technologie: IBM 130 nm/ AMS 350 nm?</a:t>
            </a:r>
          </a:p>
          <a:p>
            <a:pPr lvl="2"/>
            <a:r>
              <a:rPr lang="fr-FR" dirty="0" smtClean="0"/>
              <a:t>ADC/TOT 5 ou 6 bits?</a:t>
            </a:r>
          </a:p>
          <a:p>
            <a:pPr lvl="2"/>
            <a:r>
              <a:rPr lang="fr-FR" dirty="0" smtClean="0"/>
              <a:t>Dépendance de la forme des signaux en fonction du point d’impact?</a:t>
            </a:r>
          </a:p>
          <a:p>
            <a:pPr lvl="2"/>
            <a:r>
              <a:rPr lang="fr-FR" dirty="0" smtClean="0"/>
              <a:t>Nécessité d’une information du temps d’arrivée?</a:t>
            </a:r>
          </a:p>
          <a:p>
            <a:pPr lvl="2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contribution possible: l’électronique</a:t>
            </a:r>
          </a:p>
          <a:p>
            <a:pPr lvl="1"/>
            <a:r>
              <a:rPr lang="fr-FR" dirty="0" smtClean="0"/>
              <a:t>Reconstruction du signal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sp>
        <p:nvSpPr>
          <p:cNvPr id="6" name="Espace réservé du contenu 5"/>
          <p:cNvSpPr>
            <a:spLocks noGrp="1"/>
          </p:cNvSpPr>
          <p:nvPr>
            <p:ph idx="12"/>
          </p:nvPr>
        </p:nvSpPr>
        <p:spPr>
          <a:xfrm>
            <a:off x="107982" y="3902092"/>
            <a:ext cx="9036050" cy="1908215"/>
          </a:xfrm>
        </p:spPr>
        <p:txBody>
          <a:bodyPr/>
          <a:lstStyle/>
          <a:p>
            <a:pPr lvl="1"/>
            <a:r>
              <a:rPr lang="fr-FR" dirty="0" smtClean="0"/>
              <a:t>Estimation rapide du flux de données:</a:t>
            </a:r>
          </a:p>
          <a:p>
            <a:pPr lvl="2"/>
            <a:r>
              <a:rPr lang="fr-FR" dirty="0" smtClean="0"/>
              <a:t>1 </a:t>
            </a:r>
            <a:r>
              <a:rPr lang="fr-FR" dirty="0" err="1" smtClean="0"/>
              <a:t>SiPM</a:t>
            </a:r>
            <a:r>
              <a:rPr lang="fr-FR" dirty="0" smtClean="0"/>
              <a:t> = 128 canaux</a:t>
            </a:r>
          </a:p>
          <a:p>
            <a:pPr lvl="2"/>
            <a:r>
              <a:rPr lang="fr-FR" dirty="0" smtClean="0"/>
              <a:t>6 bits de résolution/canaux = 240 Mb/s (31 Gb/s/</a:t>
            </a:r>
            <a:r>
              <a:rPr lang="fr-FR" dirty="0" err="1" smtClean="0"/>
              <a:t>SiPM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Format: ?</a:t>
            </a:r>
          </a:p>
          <a:p>
            <a:pPr lvl="2"/>
            <a:r>
              <a:rPr lang="fr-FR" dirty="0" smtClean="0"/>
              <a:t>GBT: 3.2 Gb/s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951212" cy="22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46"/>
          <a:stretch/>
        </p:blipFill>
        <p:spPr bwMode="auto">
          <a:xfrm>
            <a:off x="4860032" y="1992159"/>
            <a:ext cx="3204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5886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40" y="5770959"/>
            <a:ext cx="72009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1569660"/>
          </a:xfrm>
        </p:spPr>
        <p:txBody>
          <a:bodyPr/>
          <a:lstStyle/>
          <a:p>
            <a:r>
              <a:rPr lang="fr-FR" dirty="0"/>
              <a:t>Une contribution possible: </a:t>
            </a:r>
            <a:r>
              <a:rPr lang="fr-FR" dirty="0" smtClean="0"/>
              <a:t>l’électronique</a:t>
            </a:r>
          </a:p>
          <a:p>
            <a:pPr lvl="1"/>
            <a:r>
              <a:rPr lang="fr-FR" dirty="0" smtClean="0"/>
              <a:t>Le chemin de lecture</a:t>
            </a:r>
          </a:p>
          <a:p>
            <a:pPr lvl="2"/>
            <a:r>
              <a:rPr lang="fr-FR" dirty="0" smtClean="0"/>
              <a:t>Une carte pourrait contenir 1 GBT et plusieurs ASIC</a:t>
            </a:r>
          </a:p>
          <a:p>
            <a:pPr lvl="3"/>
            <a:r>
              <a:rPr lang="fr-FR" dirty="0" smtClean="0"/>
              <a:t>L’I2C, l’horloge 40MHz sont fournis par une mezzanine GBT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7170" name="Picture 2" descr="C:\Users\Pascal\Documents\LHCb\Upgrade\Tracking\SciFi2Nov 1\SciFi2Nov\fig21oct2011\bo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3" y="2420888"/>
            <a:ext cx="82871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067944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Gbit/s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2"/>
          </p:nvPr>
        </p:nvSpPr>
        <p:spPr>
          <a:xfrm>
            <a:off x="0" y="2708920"/>
            <a:ext cx="8748464" cy="3841052"/>
          </a:xfrm>
        </p:spPr>
        <p:txBody>
          <a:bodyPr/>
          <a:lstStyle/>
          <a:p>
            <a:pPr lvl="1"/>
            <a:r>
              <a:rPr lang="fr-FR" dirty="0" smtClean="0"/>
              <a:t>Caractéristiques de l’ADC: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77837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2"/>
            <a:r>
              <a:rPr lang="en-US" dirty="0" err="1" smtClean="0"/>
              <a:t>Système</a:t>
            </a:r>
            <a:r>
              <a:rPr lang="en-US" dirty="0" smtClean="0"/>
              <a:t> de calibration </a:t>
            </a:r>
            <a:r>
              <a:rPr lang="en-US" dirty="0"/>
              <a:t>? </a:t>
            </a:r>
            <a:endParaRPr lang="en-US" dirty="0" smtClean="0"/>
          </a:p>
          <a:p>
            <a:pPr lvl="3"/>
            <a:r>
              <a:rPr lang="en-US" dirty="0" smtClean="0"/>
              <a:t>Un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d’injection</a:t>
            </a:r>
            <a:r>
              <a:rPr lang="en-US" dirty="0" smtClean="0"/>
              <a:t> </a:t>
            </a:r>
            <a:r>
              <a:rPr lang="en-US" dirty="0" err="1" smtClean="0"/>
              <a:t>embarqué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/>
              <a:t>FE 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Le </a:t>
            </a:r>
            <a:r>
              <a:rPr lang="en-US" dirty="0" err="1" smtClean="0"/>
              <a:t>développement</a:t>
            </a:r>
            <a:r>
              <a:rPr lang="en-US" dirty="0" smtClean="0"/>
              <a:t> de </a:t>
            </a:r>
            <a:r>
              <a:rPr lang="en-US" dirty="0" err="1" smtClean="0"/>
              <a:t>l’ADC</a:t>
            </a:r>
            <a:r>
              <a:rPr lang="en-US" dirty="0" smtClean="0"/>
              <a:t> </a:t>
            </a:r>
            <a:r>
              <a:rPr lang="en-US" dirty="0" err="1" smtClean="0"/>
              <a:t>pourrait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partagé</a:t>
            </a:r>
            <a:r>
              <a:rPr lang="en-US" dirty="0" smtClean="0"/>
              <a:t> avec </a:t>
            </a:r>
            <a:r>
              <a:rPr lang="en-US" dirty="0" err="1" smtClean="0"/>
              <a:t>celui</a:t>
            </a:r>
            <a:r>
              <a:rPr lang="en-US" dirty="0" smtClean="0"/>
              <a:t> pour le </a:t>
            </a:r>
            <a:r>
              <a:rPr lang="en-US" dirty="0" err="1" smtClean="0"/>
              <a:t>TileCal</a:t>
            </a:r>
            <a:r>
              <a:rPr lang="en-US" dirty="0" smtClean="0"/>
              <a:t> </a:t>
            </a:r>
            <a:r>
              <a:rPr lang="en-US" dirty="0" err="1" smtClean="0"/>
              <a:t>sATLAS</a:t>
            </a:r>
            <a:r>
              <a:rPr lang="en-US" dirty="0" smtClean="0"/>
              <a:t>: 40MHz </a:t>
            </a:r>
            <a:r>
              <a:rPr lang="en-US" dirty="0"/>
              <a:t>12bits pipeline </a:t>
            </a:r>
            <a:r>
              <a:rPr lang="en-US" dirty="0" smtClean="0"/>
              <a:t>(</a:t>
            </a:r>
            <a:r>
              <a:rPr lang="en-US" dirty="0"/>
              <a:t>IBM 0:13mm</a:t>
            </a:r>
            <a:r>
              <a:rPr lang="en-US" dirty="0" smtClean="0"/>
              <a:t>). </a:t>
            </a:r>
            <a:endParaRPr lang="fr-FR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55801"/>
            <a:ext cx="36861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867930"/>
          </a:xfrm>
        </p:spPr>
        <p:txBody>
          <a:bodyPr/>
          <a:lstStyle/>
          <a:p>
            <a:r>
              <a:rPr lang="fr-FR" dirty="0"/>
              <a:t>Une contribution possible: l’électronique</a:t>
            </a:r>
          </a:p>
          <a:p>
            <a:pPr lvl="1"/>
            <a:r>
              <a:rPr lang="fr-FR" dirty="0" smtClean="0"/>
              <a:t>Consommation: ~50 mW/canal soit 15kW?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48"/>
          <a:stretch/>
        </p:blipFill>
        <p:spPr bwMode="auto">
          <a:xfrm>
            <a:off x="539552" y="1750028"/>
            <a:ext cx="8001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trajectographe</a:t>
            </a:r>
            <a:r>
              <a:rPr lang="fr-FR" dirty="0"/>
              <a:t> à fibres scintillantes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081117"/>
          </a:xfrm>
        </p:spPr>
        <p:txBody>
          <a:bodyPr/>
          <a:lstStyle/>
          <a:p>
            <a:pPr lvl="1"/>
            <a:r>
              <a:rPr lang="fr-FR" dirty="0" smtClean="0"/>
              <a:t>Une collaboration Clermont - Barcelona est possible pour le développement du chip FE;</a:t>
            </a:r>
          </a:p>
          <a:p>
            <a:pPr lvl="1"/>
            <a:r>
              <a:rPr lang="fr-FR" dirty="0" smtClean="0"/>
              <a:t>La mécanique et le refroidissement doivent être intégrés le plus tôt possible dans le processus de design</a:t>
            </a:r>
          </a:p>
          <a:p>
            <a:pPr lvl="2"/>
            <a:r>
              <a:rPr lang="fr-FR" dirty="0" smtClean="0"/>
              <a:t>Réutilisation maximale de l’existant</a:t>
            </a:r>
          </a:p>
          <a:p>
            <a:pPr lvl="1"/>
            <a:r>
              <a:rPr lang="fr-FR" dirty="0" smtClean="0"/>
              <a:t>Nous devons rapidement définir la technologie cible </a:t>
            </a:r>
          </a:p>
          <a:p>
            <a:pPr lvl="2"/>
            <a:r>
              <a:rPr lang="fr-FR" dirty="0" smtClean="0"/>
              <a:t>L’inclusion de la partie digitale (« FPGA ») dans l’ASIC pourrait imposé le choix de la technologie</a:t>
            </a:r>
          </a:p>
          <a:p>
            <a:pPr lvl="2"/>
            <a:r>
              <a:rPr lang="fr-FR" dirty="0" smtClean="0"/>
              <a:t>La résistance aux radiations est aussi un critère de choix</a:t>
            </a:r>
          </a:p>
          <a:p>
            <a:pPr lvl="1"/>
            <a:r>
              <a:rPr lang="fr-FR" dirty="0" smtClean="0"/>
              <a:t>Si nous souhaitons être prêt pour 2017, un planning possible pour le design du chip serait: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54" y="4486275"/>
            <a:ext cx="43529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9"/>
          <p:cNvCxnSpPr/>
          <p:nvPr/>
        </p:nvCxnSpPr>
        <p:spPr bwMode="auto">
          <a:xfrm flipV="1">
            <a:off x="4788024" y="4581128"/>
            <a:ext cx="0" cy="2194449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" name="TextBox 10"/>
          <p:cNvSpPr txBox="1"/>
          <p:nvPr/>
        </p:nvSpPr>
        <p:spPr>
          <a:xfrm rot="16200000">
            <a:off x="4005244" y="5323837"/>
            <a:ext cx="10214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0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LHCb</a:t>
            </a:r>
            <a:r>
              <a:rPr lang="fr-FR" dirty="0"/>
              <a:t> Upgrade – Calendrier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493538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r>
              <a:rPr lang="fr-FR" dirty="0" err="1" smtClean="0"/>
              <a:t>Letter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Intent</a:t>
            </a:r>
            <a:r>
              <a:rPr lang="fr-FR" dirty="0"/>
              <a:t> soumise au LHCC en avril 2011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J</a:t>
            </a:r>
            <a:r>
              <a:rPr lang="fr-FR" dirty="0" smtClean="0">
                <a:solidFill>
                  <a:srgbClr val="FF0000"/>
                </a:solidFill>
              </a:rPr>
              <a:t>uin </a:t>
            </a:r>
            <a:r>
              <a:rPr lang="fr-FR" dirty="0">
                <a:solidFill>
                  <a:srgbClr val="FF0000"/>
                </a:solidFill>
              </a:rPr>
              <a:t>2011 approbation de l’ensemble </a:t>
            </a:r>
            <a:r>
              <a:rPr lang="fr-FR" dirty="0" smtClean="0">
                <a:solidFill>
                  <a:srgbClr val="FF0000"/>
                </a:solidFill>
              </a:rPr>
              <a:t>de la  </a:t>
            </a:r>
            <a:r>
              <a:rPr lang="fr-FR" dirty="0" err="1">
                <a:solidFill>
                  <a:srgbClr val="FF0000"/>
                </a:solidFill>
              </a:rPr>
              <a:t>LoI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>
                <a:solidFill>
                  <a:srgbClr val="006600"/>
                </a:solidFill>
              </a:rPr>
              <a:t>F</a:t>
            </a:r>
            <a:r>
              <a:rPr lang="fr-FR" dirty="0" smtClean="0">
                <a:solidFill>
                  <a:srgbClr val="006600"/>
                </a:solidFill>
              </a:rPr>
              <a:t>in </a:t>
            </a:r>
            <a:r>
              <a:rPr lang="fr-FR" dirty="0">
                <a:solidFill>
                  <a:srgbClr val="006600"/>
                </a:solidFill>
              </a:rPr>
              <a:t>2011 “Addendum to the </a:t>
            </a:r>
            <a:r>
              <a:rPr lang="fr-FR" dirty="0" err="1">
                <a:solidFill>
                  <a:srgbClr val="006600"/>
                </a:solidFill>
              </a:rPr>
              <a:t>LoI</a:t>
            </a:r>
            <a:r>
              <a:rPr lang="fr-FR" dirty="0">
                <a:solidFill>
                  <a:srgbClr val="006600"/>
                </a:solidFill>
              </a:rPr>
              <a:t>”</a:t>
            </a:r>
          </a:p>
          <a:p>
            <a:pPr lvl="1"/>
            <a:r>
              <a:rPr lang="fr-FR" dirty="0" smtClean="0">
                <a:solidFill>
                  <a:srgbClr val="006600"/>
                </a:solidFill>
              </a:rPr>
              <a:t>2011-12 </a:t>
            </a:r>
            <a:r>
              <a:rPr lang="fr-FR" dirty="0">
                <a:solidFill>
                  <a:srgbClr val="006600"/>
                </a:solidFill>
              </a:rPr>
              <a:t>R&amp;D et choix technologiques</a:t>
            </a:r>
          </a:p>
          <a:p>
            <a:pPr lvl="1"/>
            <a:r>
              <a:rPr lang="fr-FR" dirty="0" smtClean="0"/>
              <a:t>2013 </a:t>
            </a:r>
            <a:r>
              <a:rPr lang="fr-FR" dirty="0"/>
              <a:t>TDR et validation des prototypes</a:t>
            </a:r>
          </a:p>
          <a:p>
            <a:pPr lvl="1"/>
            <a:r>
              <a:rPr lang="fr-FR" dirty="0" smtClean="0"/>
              <a:t>2014-16 </a:t>
            </a:r>
            <a:r>
              <a:rPr lang="fr-FR" dirty="0"/>
              <a:t>production séries</a:t>
            </a:r>
          </a:p>
          <a:p>
            <a:pPr lvl="1"/>
            <a:r>
              <a:rPr lang="fr-FR" dirty="0" smtClean="0"/>
              <a:t>2016-17 </a:t>
            </a:r>
            <a:r>
              <a:rPr lang="fr-FR" dirty="0"/>
              <a:t>contrôle qualité et tests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2018 installation</a:t>
            </a: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P</a:t>
            </a:r>
            <a:r>
              <a:rPr lang="fr-FR" dirty="0" smtClean="0"/>
              <a:t>résentation </a:t>
            </a:r>
            <a:r>
              <a:rPr lang="fr-FR" dirty="0"/>
              <a:t>au CSIn2p3 en été 2012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Perret 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607689"/>
          </a:xfrm>
        </p:spPr>
        <p:txBody>
          <a:bodyPr/>
          <a:lstStyle/>
          <a:p>
            <a:r>
              <a:rPr lang="fr-FR" dirty="0" smtClean="0"/>
              <a:t>Une participation à l’upgrade de </a:t>
            </a:r>
            <a:r>
              <a:rPr lang="fr-FR" dirty="0" err="1" smtClean="0"/>
              <a:t>LHCb</a:t>
            </a:r>
            <a:r>
              <a:rPr lang="fr-FR" dirty="0" smtClean="0"/>
              <a:t> est naturelle!</a:t>
            </a:r>
          </a:p>
          <a:p>
            <a:pPr lvl="1"/>
            <a:r>
              <a:rPr lang="fr-FR" dirty="0"/>
              <a:t>participation plus que minimale jusqu’à aujourd’hui:</a:t>
            </a:r>
          </a:p>
          <a:p>
            <a:pPr lvl="2"/>
            <a:r>
              <a:rPr lang="fr-FR" dirty="0"/>
              <a:t>Quelques </a:t>
            </a:r>
            <a:r>
              <a:rPr lang="fr-FR" dirty="0" smtClean="0"/>
              <a:t>réunions, réflexion </a:t>
            </a:r>
            <a:r>
              <a:rPr lang="fr-FR" dirty="0"/>
              <a:t>sur la conservation du PS</a:t>
            </a:r>
          </a:p>
          <a:p>
            <a:pPr lvl="1"/>
            <a:r>
              <a:rPr lang="fr-FR" dirty="0"/>
              <a:t>Dès à présent un engagement plus important est indispensable</a:t>
            </a:r>
            <a:r>
              <a:rPr lang="fr-FR" dirty="0" smtClean="0"/>
              <a:t>!</a:t>
            </a:r>
            <a:endParaRPr lang="fr-FR" dirty="0"/>
          </a:p>
          <a:p>
            <a:pPr lvl="2"/>
            <a:r>
              <a:rPr lang="fr-FR" dirty="0"/>
              <a:t>Il est probable que les PS et SPD ne soient pas utiles …</a:t>
            </a:r>
          </a:p>
          <a:p>
            <a:pPr lvl="2"/>
            <a:r>
              <a:rPr lang="fr-FR" dirty="0"/>
              <a:t>L0DU: évolution prévue dans le schéma LLT </a:t>
            </a:r>
          </a:p>
          <a:p>
            <a:pPr lvl="2"/>
            <a:r>
              <a:rPr lang="fr-FR" dirty="0" smtClean="0"/>
              <a:t>Une </a:t>
            </a:r>
            <a:r>
              <a:rPr lang="fr-FR" dirty="0"/>
              <a:t>participation à l’électronique de l’upgrade du </a:t>
            </a:r>
            <a:r>
              <a:rPr lang="fr-FR" dirty="0" err="1"/>
              <a:t>trajectographe</a:t>
            </a:r>
            <a:r>
              <a:rPr lang="fr-FR" dirty="0"/>
              <a:t> basé sur des fibres scintillantes lues par des </a:t>
            </a:r>
            <a:r>
              <a:rPr lang="fr-FR" dirty="0" err="1" smtClean="0"/>
              <a:t>SiPM</a:t>
            </a:r>
            <a:r>
              <a:rPr lang="fr-FR" dirty="0" smtClean="0"/>
              <a:t> est possible:</a:t>
            </a:r>
            <a:endParaRPr lang="fr-FR" dirty="0"/>
          </a:p>
          <a:p>
            <a:pPr lvl="3"/>
            <a:r>
              <a:rPr lang="fr-FR" dirty="0"/>
              <a:t>Expérience acquise avec le PS: fibres optiques, MAPMT, VFE &amp; FE</a:t>
            </a:r>
          </a:p>
          <a:p>
            <a:pPr lvl="3"/>
            <a:r>
              <a:rPr lang="fr-FR" dirty="0"/>
              <a:t>Collaboration avec Barcelone pour étudier un </a:t>
            </a:r>
            <a:r>
              <a:rPr lang="fr-FR" dirty="0" smtClean="0"/>
              <a:t>ASIC</a:t>
            </a:r>
          </a:p>
          <a:p>
            <a:pPr lvl="3"/>
            <a:r>
              <a:rPr lang="fr-FR" dirty="0" smtClean="0"/>
              <a:t>Des partenaires de qualité: CERN, Dortmund, Lausanne, Zurich, etc.</a:t>
            </a:r>
            <a:endParaRPr lang="fr-FR" dirty="0"/>
          </a:p>
          <a:p>
            <a:pPr lvl="1"/>
            <a:r>
              <a:rPr lang="fr-FR" dirty="0"/>
              <a:t>Discussion </a:t>
            </a:r>
            <a:r>
              <a:rPr lang="fr-FR" dirty="0" smtClean="0"/>
              <a:t>au laboratoire nécessaire rapidement</a:t>
            </a:r>
          </a:p>
          <a:p>
            <a:pPr lvl="2"/>
            <a:r>
              <a:rPr lang="fr-FR" dirty="0" smtClean="0"/>
              <a:t>Il faut clarifier nos engagement par rapport à nos collaborateurs</a:t>
            </a:r>
          </a:p>
          <a:p>
            <a:pPr lvl="2"/>
            <a:r>
              <a:rPr lang="fr-FR" dirty="0" smtClean="0"/>
              <a:t>Recherche de financements pour la R&amp;D </a:t>
            </a:r>
          </a:p>
          <a:p>
            <a:pPr lvl="1"/>
            <a:r>
              <a:rPr lang="fr-FR" dirty="0" smtClean="0"/>
              <a:t>Présentation </a:t>
            </a:r>
            <a:r>
              <a:rPr lang="fr-FR" dirty="0"/>
              <a:t>au CSIn2p3 en été </a:t>
            </a:r>
            <a:r>
              <a:rPr lang="fr-FR" dirty="0" smtClean="0"/>
              <a:t>2012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un upgrade de </a:t>
            </a:r>
            <a:r>
              <a:rPr lang="fr-FR" dirty="0" err="1" smtClean="0"/>
              <a:t>LHCb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1893" y="836613"/>
            <a:ext cx="5622107" cy="3170099"/>
          </a:xfrm>
        </p:spPr>
        <p:txBody>
          <a:bodyPr/>
          <a:lstStyle/>
          <a:p>
            <a:pPr lvl="1"/>
            <a:r>
              <a:rPr lang="fr-FR" dirty="0" smtClean="0"/>
              <a:t>Principales limitations du détecteur actuel </a:t>
            </a:r>
          </a:p>
          <a:p>
            <a:pPr lvl="2"/>
            <a:r>
              <a:rPr lang="fr-FR" dirty="0" smtClean="0"/>
              <a:t>Bande passante et limitation du taux de trigger L0</a:t>
            </a:r>
          </a:p>
          <a:p>
            <a:pPr lvl="2"/>
            <a:r>
              <a:rPr lang="fr-FR" dirty="0" smtClean="0"/>
              <a:t>Efficacité de sélection des canaux hadroniques s’aplatit au-delà de </a:t>
            </a:r>
            <a:r>
              <a:rPr lang="fr-FR" dirty="0" smtClean="0">
                <a:solidFill>
                  <a:srgbClr val="0000FF"/>
                </a:solidFill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fr-FR" dirty="0" smtClean="0"/>
              <a:t> ~ 2-3∙10</a:t>
            </a:r>
            <a:r>
              <a:rPr lang="fr-FR" baseline="30000" dirty="0" smtClean="0"/>
              <a:t>32 </a:t>
            </a:r>
            <a:r>
              <a:rPr lang="fr-FR" dirty="0" smtClean="0"/>
              <a:t>cm</a:t>
            </a:r>
            <a:r>
              <a:rPr lang="fr-FR" baseline="30000" dirty="0" smtClean="0"/>
              <a:t>-2</a:t>
            </a:r>
            <a:r>
              <a:rPr lang="fr-FR" dirty="0" smtClean="0"/>
              <a:t> s</a:t>
            </a:r>
            <a:r>
              <a:rPr lang="fr-FR" baseline="30000" dirty="0" smtClean="0"/>
              <a:t>-1</a:t>
            </a:r>
            <a:r>
              <a:rPr lang="fr-FR" dirty="0" smtClean="0"/>
              <a:t> (E</a:t>
            </a:r>
            <a:r>
              <a:rPr lang="fr-FR" baseline="-25000" dirty="0" smtClean="0"/>
              <a:t>T</a:t>
            </a:r>
            <a:r>
              <a:rPr lang="fr-FR" dirty="0" smtClean="0"/>
              <a:t>-</a:t>
            </a:r>
            <a:r>
              <a:rPr lang="fr-FR" dirty="0" err="1" smtClean="0"/>
              <a:t>cut</a:t>
            </a:r>
            <a:r>
              <a:rPr lang="fr-FR" dirty="0" smtClean="0"/>
              <a:t>!)</a:t>
            </a:r>
          </a:p>
          <a:p>
            <a:pPr lvl="2"/>
            <a:r>
              <a:rPr lang="fr-FR" dirty="0" smtClean="0"/>
              <a:t>Permet d’accumuler ~1fb</a:t>
            </a:r>
            <a:r>
              <a:rPr lang="fr-FR" baseline="30000" dirty="0" smtClean="0"/>
              <a:t>-1</a:t>
            </a:r>
            <a:r>
              <a:rPr lang="fr-FR" dirty="0" smtClean="0"/>
              <a:t>/an </a:t>
            </a:r>
          </a:p>
          <a:p>
            <a:pPr lvl="3"/>
            <a:r>
              <a:rPr lang="fr-FR" dirty="0" smtClean="0"/>
              <a:t>max ~5fb</a:t>
            </a:r>
            <a:r>
              <a:rPr lang="fr-FR" baseline="30000" dirty="0" smtClean="0"/>
              <a:t>-1</a:t>
            </a:r>
            <a:r>
              <a:rPr lang="fr-FR" dirty="0" smtClean="0"/>
              <a:t> en 5 ans jusqu’en 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grpSp>
        <p:nvGrpSpPr>
          <p:cNvPr id="6" name="Group 67"/>
          <p:cNvGrpSpPr/>
          <p:nvPr/>
        </p:nvGrpSpPr>
        <p:grpSpPr>
          <a:xfrm>
            <a:off x="164308" y="656588"/>
            <a:ext cx="3471588" cy="6286346"/>
            <a:chOff x="5564908" y="142852"/>
            <a:chExt cx="3471588" cy="6286346"/>
          </a:xfrm>
        </p:grpSpPr>
        <p:grpSp>
          <p:nvGrpSpPr>
            <p:cNvPr id="7" name="Group 88"/>
            <p:cNvGrpSpPr/>
            <p:nvPr/>
          </p:nvGrpSpPr>
          <p:grpSpPr>
            <a:xfrm>
              <a:off x="5564908" y="142852"/>
              <a:ext cx="3471588" cy="6286346"/>
              <a:chOff x="403183" y="285728"/>
              <a:chExt cx="3471588" cy="6286346"/>
            </a:xfrm>
          </p:grpSpPr>
          <p:grpSp>
            <p:nvGrpSpPr>
              <p:cNvPr id="11" name="Group 59"/>
              <p:cNvGrpSpPr/>
              <p:nvPr/>
            </p:nvGrpSpPr>
            <p:grpSpPr>
              <a:xfrm>
                <a:off x="403183" y="285728"/>
                <a:ext cx="3357585" cy="5997022"/>
                <a:chOff x="22189" y="403223"/>
                <a:chExt cx="3357585" cy="5997022"/>
              </a:xfrm>
            </p:grpSpPr>
            <p:pic>
              <p:nvPicPr>
                <p:cNvPr id="13" name="Picture 6" descr="LHCb general.jp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772" y="403223"/>
                  <a:ext cx="2606002" cy="13398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TextBox 41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012861" y="4286285"/>
                  <a:ext cx="2438400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solidFill>
                        <a:srgbClr val="000000"/>
                      </a:solidFill>
                      <a:latin typeface="Tahoma" pitchFamily="34" charset="0"/>
                    </a:rPr>
                    <a:t>High-Level Trigger</a:t>
                  </a: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372310" y="6030913"/>
                  <a:ext cx="779381" cy="369332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" sz="2000" baseline="-6000" dirty="0" smtClean="0">
                      <a:solidFill>
                        <a:srgbClr val="8D42C6"/>
                      </a:solidFill>
                      <a:latin typeface="Calibri" pitchFamily="34" charset="0"/>
                    </a:rPr>
                    <a:t>~</a:t>
                  </a:r>
                  <a:r>
                    <a:rPr lang="es-ES" dirty="0" smtClean="0">
                      <a:solidFill>
                        <a:srgbClr val="8D42C6"/>
                      </a:solidFill>
                      <a:latin typeface="Calibri" pitchFamily="34" charset="0"/>
                    </a:rPr>
                    <a:t>3 </a:t>
                  </a:r>
                  <a:r>
                    <a:rPr lang="es-ES" dirty="0" err="1">
                      <a:solidFill>
                        <a:srgbClr val="8D42C6"/>
                      </a:solidFill>
                      <a:latin typeface="Calibri" pitchFamily="34" charset="0"/>
                    </a:rPr>
                    <a:t>kHz</a:t>
                  </a:r>
                  <a:endParaRPr lang="es-ES" dirty="0">
                    <a:solidFill>
                      <a:srgbClr val="8D42C6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" name="TextBox 10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411199" y="2247901"/>
                  <a:ext cx="1235075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  <a:latin typeface="Tahoma" pitchFamily="34" charset="0"/>
                    </a:rPr>
                    <a:t>Level -0</a:t>
                  </a:r>
                </a:p>
              </p:txBody>
            </p:sp>
            <p:sp>
              <p:nvSpPr>
                <p:cNvPr id="17" name="AutoShape 41"/>
                <p:cNvSpPr>
                  <a:spLocks noChangeArrowheads="1"/>
                </p:cNvSpPr>
                <p:nvPr/>
              </p:nvSpPr>
              <p:spPr bwMode="auto">
                <a:xfrm>
                  <a:off x="2809875" y="3070225"/>
                  <a:ext cx="217488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gradFill rotWithShape="1">
                  <a:gsLst>
                    <a:gs pos="0">
                      <a:srgbClr val="FF0000">
                        <a:alpha val="70000"/>
                      </a:srgbClr>
                    </a:gs>
                    <a:gs pos="100000">
                      <a:srgbClr val="FF9900">
                        <a:alpha val="70000"/>
                      </a:srgbClr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068388" y="2133600"/>
                  <a:ext cx="674687" cy="912813"/>
                </a:xfrm>
                <a:prstGeom prst="rect">
                  <a:avLst/>
                </a:prstGeom>
                <a:solidFill>
                  <a:srgbClr val="FF0000">
                    <a:alpha val="79999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US" sz="1200" dirty="0">
                    <a:solidFill>
                      <a:srgbClr val="FFFFFF"/>
                    </a:solidFill>
                  </a:endParaRPr>
                </a:p>
                <a:p>
                  <a:pPr algn="ctr" eaLnBrk="0" hangingPunct="0"/>
                  <a:r>
                    <a:rPr lang="en-US" sz="1400" dirty="0">
                      <a:solidFill>
                        <a:srgbClr val="FFFFFF"/>
                      </a:solidFill>
                    </a:rPr>
                    <a:t>L0 </a:t>
                  </a:r>
                </a:p>
                <a:p>
                  <a:pPr algn="ctr" eaLnBrk="0" hangingPunct="0"/>
                  <a:r>
                    <a:rPr lang="en-US" sz="1400" dirty="0">
                      <a:solidFill>
                        <a:srgbClr val="FFFFFF"/>
                      </a:solidFill>
                    </a:rPr>
                    <a:t>e, </a:t>
                  </a:r>
                  <a:r>
                    <a:rPr lang="en-US" sz="1400" dirty="0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  <a:p>
                  <a:pPr algn="ctr" eaLnBrk="0" hangingPunct="0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28613" y="1731963"/>
                  <a:ext cx="892175" cy="3381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600" dirty="0">
                      <a:solidFill>
                        <a:srgbClr val="FF0000"/>
                      </a:solidFill>
                    </a:rPr>
                    <a:t>40 MHz</a:t>
                  </a:r>
                </a:p>
              </p:txBody>
            </p:sp>
            <p:sp>
              <p:nvSpPr>
                <p:cNvPr id="2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69369" y="3113307"/>
                  <a:ext cx="889988" cy="338554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600" dirty="0" smtClean="0">
                      <a:solidFill>
                        <a:srgbClr val="FF9900"/>
                      </a:solidFill>
                    </a:rPr>
                    <a:t>≤1 </a:t>
                  </a:r>
                  <a:r>
                    <a:rPr lang="en-US" sz="1600" dirty="0">
                      <a:solidFill>
                        <a:srgbClr val="FF9900"/>
                      </a:solidFill>
                    </a:rPr>
                    <a:t>MHz</a:t>
                  </a:r>
                </a:p>
              </p:txBody>
            </p:sp>
            <p:sp>
              <p:nvSpPr>
                <p:cNvPr id="2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844675" y="2132013"/>
                  <a:ext cx="674688" cy="912812"/>
                </a:xfrm>
                <a:prstGeom prst="rect">
                  <a:avLst/>
                </a:prstGeom>
                <a:solidFill>
                  <a:srgbClr val="FF0000">
                    <a:alpha val="79999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US" sz="1200">
                    <a:solidFill>
                      <a:srgbClr val="FFFFFF"/>
                    </a:solidFill>
                  </a:endParaRP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L0 </a:t>
                  </a: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had</a:t>
                  </a:r>
                  <a:endParaRPr lang="en-US" sz="1400">
                    <a:solidFill>
                      <a:srgbClr val="FFFFFF"/>
                    </a:solidFill>
                    <a:latin typeface="Symbol" pitchFamily="18" charset="2"/>
                  </a:endParaRPr>
                </a:p>
                <a:p>
                  <a:pPr algn="ctr" eaLnBrk="0" hangingPunct="0"/>
                  <a:endParaRPr lang="en-US" sz="1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613025" y="2128838"/>
                  <a:ext cx="674688" cy="912812"/>
                </a:xfrm>
                <a:prstGeom prst="rect">
                  <a:avLst/>
                </a:prstGeom>
                <a:solidFill>
                  <a:srgbClr val="FF0000">
                    <a:alpha val="79999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US" sz="1200">
                    <a:solidFill>
                      <a:srgbClr val="FFFFFF"/>
                    </a:solidFill>
                  </a:endParaRP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L0 </a:t>
                  </a: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</a:t>
                  </a:r>
                </a:p>
                <a:p>
                  <a:pPr algn="ctr" eaLnBrk="0" hangingPunct="0"/>
                  <a:endParaRPr lang="en-US" sz="1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AutoShape 47"/>
                <p:cNvSpPr>
                  <a:spLocks noChangeArrowheads="1"/>
                </p:cNvSpPr>
                <p:nvPr/>
              </p:nvSpPr>
              <p:spPr bwMode="auto">
                <a:xfrm>
                  <a:off x="1268413" y="3076575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gradFill rotWithShape="1">
                  <a:gsLst>
                    <a:gs pos="0">
                      <a:srgbClr val="FF0000">
                        <a:alpha val="70000"/>
                      </a:srgbClr>
                    </a:gs>
                    <a:gs pos="100000">
                      <a:srgbClr val="FF9900">
                        <a:alpha val="70000"/>
                      </a:srgbClr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48"/>
                <p:cNvSpPr>
                  <a:spLocks noChangeArrowheads="1"/>
                </p:cNvSpPr>
                <p:nvPr/>
              </p:nvSpPr>
              <p:spPr bwMode="auto">
                <a:xfrm>
                  <a:off x="2055813" y="3076575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gradFill rotWithShape="1">
                  <a:gsLst>
                    <a:gs pos="0">
                      <a:srgbClr val="FF0000">
                        <a:alpha val="70000"/>
                      </a:srgbClr>
                    </a:gs>
                    <a:gs pos="100000">
                      <a:srgbClr val="FF9900">
                        <a:alpha val="70000"/>
                      </a:srgbClr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49"/>
                <p:cNvSpPr>
                  <a:spLocks noChangeArrowheads="1"/>
                </p:cNvSpPr>
                <p:nvPr/>
              </p:nvSpPr>
              <p:spPr bwMode="auto">
                <a:xfrm>
                  <a:off x="1301750" y="1717675"/>
                  <a:ext cx="217488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solidFill>
                  <a:srgbClr val="FF0000">
                    <a:alpha val="70195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51"/>
                <p:cNvSpPr>
                  <a:spLocks noChangeArrowheads="1"/>
                </p:cNvSpPr>
                <p:nvPr/>
              </p:nvSpPr>
              <p:spPr bwMode="auto">
                <a:xfrm>
                  <a:off x="2081213" y="1724025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solidFill>
                  <a:srgbClr val="FF0000">
                    <a:alpha val="70195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52"/>
                <p:cNvSpPr>
                  <a:spLocks noChangeArrowheads="1"/>
                </p:cNvSpPr>
                <p:nvPr/>
              </p:nvSpPr>
              <p:spPr bwMode="auto">
                <a:xfrm>
                  <a:off x="2820988" y="1725613"/>
                  <a:ext cx="217487" cy="381000"/>
                </a:xfrm>
                <a:prstGeom prst="downArrow">
                  <a:avLst>
                    <a:gd name="adj1" fmla="val 50000"/>
                    <a:gd name="adj2" fmla="val 43796"/>
                  </a:avLst>
                </a:prstGeom>
                <a:solidFill>
                  <a:srgbClr val="FF0000">
                    <a:alpha val="70195"/>
                  </a:srgb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090613" y="4552950"/>
                  <a:ext cx="2190750" cy="3048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400" b="1" dirty="0">
                      <a:solidFill>
                        <a:srgbClr val="00AE00">
                          <a:lumMod val="75000"/>
                        </a:srgbClr>
                      </a:solidFill>
                    </a:rPr>
                    <a:t>Global reconstruction</a:t>
                  </a:r>
                </a:p>
              </p:txBody>
            </p:sp>
            <p:sp>
              <p:nvSpPr>
                <p:cNvPr id="2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31757" y="4524375"/>
                  <a:ext cx="833438" cy="338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600" dirty="0">
                      <a:solidFill>
                        <a:srgbClr val="00AE00">
                          <a:lumMod val="75000"/>
                        </a:srgbClr>
                      </a:solidFill>
                    </a:rPr>
                    <a:t>30 kHz</a:t>
                  </a:r>
                </a:p>
              </p:txBody>
            </p:sp>
            <p:sp>
              <p:nvSpPr>
                <p:cNvPr id="30" name="TextBox 1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00831" y="3748882"/>
                  <a:ext cx="808037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>
                      <a:solidFill>
                        <a:srgbClr val="FF9900"/>
                      </a:solidFill>
                      <a:latin typeface="Tahoma" pitchFamily="34" charset="0"/>
                    </a:rPr>
                    <a:t>HLT1</a:t>
                  </a:r>
                </a:p>
              </p:txBody>
            </p:sp>
            <p:sp>
              <p:nvSpPr>
                <p:cNvPr id="31" name="TextBox 1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08769" y="5218907"/>
                  <a:ext cx="808037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>
                      <a:solidFill>
                        <a:srgbClr val="00AE00">
                          <a:lumMod val="75000"/>
                        </a:srgbClr>
                      </a:solidFill>
                      <a:latin typeface="Tahoma" pitchFamily="34" charset="0"/>
                    </a:rPr>
                    <a:t>HLT2</a:t>
                  </a:r>
                </a:p>
              </p:txBody>
            </p:sp>
            <p:sp>
              <p:nvSpPr>
                <p:cNvPr id="32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049338" y="4945063"/>
                  <a:ext cx="2227262" cy="73818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</a:rPr>
                    <a:t>Inclusive selections</a:t>
                  </a:r>
                </a:p>
                <a:p>
                  <a:pPr algn="ctr" eaLnBrk="0" hangingPunct="0"/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, </a:t>
                  </a:r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+track, </a:t>
                  </a:r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mm, 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topological, charm, </a:t>
                  </a:r>
                  <a:r>
                    <a:rPr lang="en-US" sz="1400">
                      <a:solidFill>
                        <a:srgbClr val="FFFFFF"/>
                      </a:solidFill>
                      <a:latin typeface="Lucida Grande" pitchFamily="-106" charset="0"/>
                    </a:rPr>
                    <a:t>ϕ</a:t>
                  </a:r>
                  <a:r>
                    <a:rPr lang="en-US" sz="1400">
                      <a:solidFill>
                        <a:srgbClr val="FFFFFF"/>
                      </a:solidFill>
                      <a:latin typeface="Symbol" pitchFamily="18" charset="2"/>
                    </a:rPr>
                    <a:t>   </a:t>
                  </a:r>
                </a:p>
              </p:txBody>
            </p:sp>
            <p:sp>
              <p:nvSpPr>
                <p:cNvPr id="33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047750" y="5638800"/>
                  <a:ext cx="2227263" cy="3048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sz="1400" dirty="0">
                      <a:solidFill>
                        <a:srgbClr val="FFFFFF"/>
                      </a:solidFill>
                    </a:rPr>
                    <a:t>&amp;  Exclusive selections</a:t>
                  </a:r>
                  <a:endParaRPr lang="en-US" sz="1400" dirty="0">
                    <a:solidFill>
                      <a:srgbClr val="FFFFFF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34" name="AutoShape 121"/>
                <p:cNvSpPr>
                  <a:spLocks noChangeArrowheads="1"/>
                </p:cNvSpPr>
                <p:nvPr/>
              </p:nvSpPr>
              <p:spPr bwMode="auto">
                <a:xfrm>
                  <a:off x="1658938" y="5976958"/>
                  <a:ext cx="868362" cy="38100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8D42C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799890" y="6264297"/>
                <a:ext cx="3074881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GB" sz="1400" dirty="0">
                    <a:solidFill>
                      <a:srgbClr val="8D42C6"/>
                    </a:solidFill>
                  </a:rPr>
                  <a:t>Storage: </a:t>
                </a:r>
                <a:r>
                  <a:rPr lang="en-GB" sz="1400" dirty="0" smtClean="0">
                    <a:solidFill>
                      <a:srgbClr val="8D42C6"/>
                    </a:solidFill>
                  </a:rPr>
                  <a:t>“nominal” event </a:t>
                </a:r>
                <a:r>
                  <a:rPr lang="en-GB" sz="1400" dirty="0">
                    <a:solidFill>
                      <a:srgbClr val="8D42C6"/>
                    </a:solidFill>
                  </a:rPr>
                  <a:t>size ~35kB</a:t>
                </a:r>
                <a:endParaRPr lang="en-US" sz="1400" dirty="0">
                  <a:solidFill>
                    <a:srgbClr val="8D42C6"/>
                  </a:solidFill>
                </a:endParaRPr>
              </a:p>
            </p:txBody>
          </p:sp>
        </p:grpSp>
        <p:grpSp>
          <p:nvGrpSpPr>
            <p:cNvPr id="8" name="Group 42"/>
            <p:cNvGrpSpPr/>
            <p:nvPr/>
          </p:nvGrpSpPr>
          <p:grpSpPr>
            <a:xfrm>
              <a:off x="6588224" y="3284984"/>
              <a:ext cx="2232248" cy="936104"/>
              <a:chOff x="6588224" y="3284984"/>
              <a:chExt cx="2232248" cy="936104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6588224" y="3284984"/>
                <a:ext cx="2232248" cy="93610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234B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14937" y="3475890"/>
                <a:ext cx="2016224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High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p</a:t>
                </a:r>
                <a:r>
                  <a:rPr lang="en-US" sz="1400" baseline="-250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track with non-zero Impact Parameter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6" name="Picture 96" descr="trig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4005064"/>
            <a:ext cx="3245337" cy="28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L’upgrade de </a:t>
            </a:r>
            <a:r>
              <a:rPr lang="fr-FR" dirty="0" err="1" smtClean="0"/>
              <a:t>LHCb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grpSp>
        <p:nvGrpSpPr>
          <p:cNvPr id="6" name="Group 31"/>
          <p:cNvGrpSpPr/>
          <p:nvPr/>
        </p:nvGrpSpPr>
        <p:grpSpPr>
          <a:xfrm>
            <a:off x="-36512" y="548680"/>
            <a:ext cx="4176464" cy="6264696"/>
            <a:chOff x="4133858" y="762000"/>
            <a:chExt cx="3285639" cy="5832649"/>
          </a:xfrm>
        </p:grpSpPr>
        <p:pic>
          <p:nvPicPr>
            <p:cNvPr id="7" name="Picture 6" descr="TriggerUpgrade_2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33858" y="1519809"/>
              <a:ext cx="3285639" cy="5074840"/>
            </a:xfrm>
            <a:prstGeom prst="rect">
              <a:avLst/>
            </a:prstGeom>
          </p:spPr>
        </p:pic>
        <p:pic>
          <p:nvPicPr>
            <p:cNvPr id="8" name="Picture 7" descr="lhcb_det2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474" y="762000"/>
              <a:ext cx="2514600" cy="1396632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22080" y="836613"/>
            <a:ext cx="5749912" cy="4019562"/>
          </a:xfrm>
        </p:spPr>
        <p:txBody>
          <a:bodyPr/>
          <a:lstStyle/>
          <a:p>
            <a:pPr lvl="1"/>
            <a:r>
              <a:rPr lang="fr-FR" dirty="0" smtClean="0"/>
              <a:t>Un trigger software flexible avec un taux d’entrée jusqu’à 40 MHz et de 20 kHz en sortie!</a:t>
            </a:r>
          </a:p>
          <a:p>
            <a:pPr lvl="1"/>
            <a:r>
              <a:rPr lang="fr-FR" dirty="0" smtClean="0"/>
              <a:t>Un fonctionnement à ~5 fois la </a:t>
            </a:r>
            <a:r>
              <a:rPr lang="fr-FR" dirty="0" err="1" smtClean="0"/>
              <a:t>lumi</a:t>
            </a:r>
            <a:r>
              <a:rPr lang="fr-FR" dirty="0" smtClean="0"/>
              <a:t> nominale de </a:t>
            </a:r>
            <a:r>
              <a:rPr lang="fr-FR" dirty="0" err="1" smtClean="0"/>
              <a:t>LHCb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00FF"/>
                </a:solidFill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fr-FR" dirty="0" smtClean="0"/>
              <a:t> </a:t>
            </a:r>
            <a:r>
              <a:rPr lang="fr-FR" dirty="0"/>
              <a:t>~ </a:t>
            </a:r>
            <a:r>
              <a:rPr lang="fr-FR" dirty="0" smtClean="0"/>
              <a:t>10</a:t>
            </a:r>
            <a:r>
              <a:rPr lang="fr-FR" baseline="30000" dirty="0" smtClean="0"/>
              <a:t>33 </a:t>
            </a:r>
            <a:r>
              <a:rPr lang="fr-FR" dirty="0" smtClean="0"/>
              <a:t>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 </a:t>
            </a:r>
          </a:p>
          <a:p>
            <a:pPr lvl="1"/>
            <a:r>
              <a:rPr lang="fr-FR" dirty="0"/>
              <a:t>Un </a:t>
            </a:r>
            <a:r>
              <a:rPr lang="fr-FR" dirty="0" smtClean="0"/>
              <a:t>gain important dans l’efficacité de sélection du signal avec jusqu’à un facteur 7 pour les modes hadrons</a:t>
            </a:r>
          </a:p>
          <a:p>
            <a:pPr lvl="1"/>
            <a:r>
              <a:rPr lang="fr-FR" dirty="0" smtClean="0">
                <a:cs typeface="Times New Roman" pitchFamily="18" charset="0"/>
              </a:rPr>
              <a:t>Un upgrade de l’architecture de l’électronique &amp; DAQ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L’upgrade de </a:t>
            </a:r>
            <a:r>
              <a:rPr lang="fr-FR" dirty="0" err="1"/>
              <a:t>LHCb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358116"/>
          </a:xfrm>
        </p:spPr>
        <p:txBody>
          <a:bodyPr/>
          <a:lstStyle/>
          <a:p>
            <a:r>
              <a:rPr lang="fr-FR" dirty="0" smtClean="0"/>
              <a:t>Baseline de la LOI:</a:t>
            </a:r>
          </a:p>
          <a:p>
            <a:pPr lvl="1"/>
            <a:r>
              <a:rPr lang="fr-FR" dirty="0" smtClean="0"/>
              <a:t>Upgrade de l’électronique FE et de l’architecture de la DAQ à 40MHz</a:t>
            </a:r>
          </a:p>
          <a:p>
            <a:pPr lvl="1"/>
            <a:r>
              <a:rPr lang="fr-FR" dirty="0" smtClean="0"/>
              <a:t>Augmentation de la luminosité à haut moins </a:t>
            </a:r>
            <a:r>
              <a:rPr lang="fr-FR" dirty="0">
                <a:solidFill>
                  <a:srgbClr val="0000FF"/>
                </a:solidFill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fr-FR" dirty="0"/>
              <a:t> ~ 10</a:t>
            </a:r>
            <a:r>
              <a:rPr lang="fr-FR" baseline="30000" dirty="0"/>
              <a:t>33 </a:t>
            </a:r>
            <a:r>
              <a:rPr lang="fr-FR" dirty="0" smtClean="0"/>
              <a:t>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 </a:t>
            </a:r>
            <a:r>
              <a:rPr lang="fr-FR" dirty="0" smtClean="0"/>
              <a:t>(plus si possible)</a:t>
            </a:r>
          </a:p>
          <a:p>
            <a:pPr lvl="1"/>
            <a:r>
              <a:rPr lang="fr-FR" dirty="0" smtClean="0"/>
              <a:t>Enregistrer ~5/</a:t>
            </a:r>
            <a:r>
              <a:rPr lang="fr-FR" dirty="0" err="1" smtClean="0"/>
              <a:t>fb</a:t>
            </a:r>
            <a:r>
              <a:rPr lang="fr-FR" dirty="0" smtClean="0"/>
              <a:t> par an et 50/</a:t>
            </a:r>
            <a:r>
              <a:rPr lang="fr-FR" dirty="0" err="1" smtClean="0"/>
              <a:t>fb</a:t>
            </a:r>
            <a:r>
              <a:rPr lang="fr-FR" dirty="0" smtClean="0"/>
              <a:t> en 10 ans</a:t>
            </a:r>
          </a:p>
          <a:p>
            <a:r>
              <a:rPr lang="fr-FR" dirty="0" smtClean="0"/>
              <a:t>Soumission au LHCC début mars </a:t>
            </a:r>
            <a:r>
              <a:rPr lang="en-US" dirty="0">
                <a:solidFill>
                  <a:srgbClr val="000000"/>
                </a:solidFill>
              </a:rPr>
              <a:t>[CERN-LHCC-2011-001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Motivations physique </a:t>
            </a:r>
            <a:r>
              <a:rPr lang="en-US" dirty="0" err="1" smtClean="0">
                <a:solidFill>
                  <a:srgbClr val="0000FF"/>
                </a:solidFill>
              </a:rPr>
              <a:t>bien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reçues</a:t>
            </a:r>
            <a:r>
              <a:rPr lang="en-US" dirty="0" smtClean="0">
                <a:solidFill>
                  <a:srgbClr val="0000FF"/>
                </a:solidFill>
              </a:rPr>
              <a:t>, architecture 40MHz </a:t>
            </a:r>
            <a:r>
              <a:rPr lang="en-US" dirty="0" err="1" smtClean="0">
                <a:solidFill>
                  <a:srgbClr val="0000FF"/>
                </a:solidFill>
              </a:rPr>
              <a:t>examinée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LOI </a:t>
            </a:r>
            <a:r>
              <a:rPr lang="en-US" dirty="0" err="1" smtClean="0">
                <a:solidFill>
                  <a:srgbClr val="0000FF"/>
                </a:solidFill>
              </a:rPr>
              <a:t>approuvée</a:t>
            </a:r>
            <a:r>
              <a:rPr lang="en-US" dirty="0" smtClean="0">
                <a:solidFill>
                  <a:srgbClr val="0000FF"/>
                </a:solidFill>
              </a:rPr>
              <a:t> en </a:t>
            </a:r>
            <a:r>
              <a:rPr lang="en-US" dirty="0" err="1" smtClean="0">
                <a:solidFill>
                  <a:srgbClr val="0000FF"/>
                </a:solidFill>
              </a:rPr>
              <a:t>juin</a:t>
            </a:r>
            <a:r>
              <a:rPr lang="en-US" dirty="0" smtClean="0">
                <a:solidFill>
                  <a:srgbClr val="0000FF"/>
                </a:solidFill>
              </a:rPr>
              <a:t> 2011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But: </a:t>
            </a:r>
            <a:r>
              <a:rPr lang="en-US" dirty="0" err="1" smtClean="0">
                <a:solidFill>
                  <a:srgbClr val="0000FF"/>
                </a:solidFill>
              </a:rPr>
              <a:t>produire</a:t>
            </a:r>
            <a:r>
              <a:rPr lang="en-US" dirty="0" smtClean="0">
                <a:solidFill>
                  <a:srgbClr val="0000FF"/>
                </a:solidFill>
              </a:rPr>
              <a:t> les TDR en temps pour </a:t>
            </a:r>
            <a:r>
              <a:rPr lang="en-US" dirty="0" err="1" smtClean="0">
                <a:solidFill>
                  <a:srgbClr val="0000FF"/>
                </a:solidFill>
              </a:rPr>
              <a:t>une</a:t>
            </a:r>
            <a:r>
              <a:rPr lang="en-US" dirty="0" smtClean="0">
                <a:solidFill>
                  <a:srgbClr val="0000FF"/>
                </a:solidFill>
              </a:rPr>
              <a:t> installation des </a:t>
            </a:r>
            <a:r>
              <a:rPr lang="en-US" dirty="0" err="1" smtClean="0">
                <a:solidFill>
                  <a:srgbClr val="0000FF"/>
                </a:solidFill>
              </a:rPr>
              <a:t>détecteurs</a:t>
            </a:r>
            <a:r>
              <a:rPr lang="en-US" dirty="0" smtClean="0">
                <a:solidFill>
                  <a:srgbClr val="0000FF"/>
                </a:solidFill>
              </a:rPr>
              <a:t> et de </a:t>
            </a:r>
            <a:r>
              <a:rPr lang="en-US" dirty="0" err="1" smtClean="0">
                <a:solidFill>
                  <a:srgbClr val="0000FF"/>
                </a:solidFill>
              </a:rPr>
              <a:t>l’électronique</a:t>
            </a:r>
            <a:r>
              <a:rPr lang="en-US" dirty="0" smtClean="0">
                <a:solidFill>
                  <a:srgbClr val="0000FF"/>
                </a:solidFill>
              </a:rPr>
              <a:t> en 2018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L’upgrade de </a:t>
            </a:r>
            <a:r>
              <a:rPr lang="fr-FR" dirty="0" err="1"/>
              <a:t>LHCb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872377"/>
          </a:xfrm>
        </p:spPr>
        <p:txBody>
          <a:bodyPr/>
          <a:lstStyle/>
          <a:p>
            <a:r>
              <a:rPr lang="fr-FR" dirty="0" smtClean="0"/>
              <a:t>Qu’est-ce qu’un fonctionnement à 40 MHz implique?</a:t>
            </a:r>
          </a:p>
          <a:p>
            <a:pPr lvl="1"/>
            <a:r>
              <a:rPr lang="fr-FR" dirty="0" smtClean="0"/>
              <a:t>Lecture du détecteur à 40 MHz pour un trigger purement software</a:t>
            </a:r>
          </a:p>
          <a:p>
            <a:pPr lvl="2"/>
            <a:r>
              <a:rPr lang="fr-FR" dirty="0" smtClean="0"/>
              <a:t>Remplacement de l’électronique FE de tous les détecteurs</a:t>
            </a:r>
          </a:p>
          <a:p>
            <a:pPr lvl="1"/>
            <a:r>
              <a:rPr lang="fr-FR" dirty="0" smtClean="0"/>
              <a:t>Remplacement de tous les détecteurs silicium liés à l’électronique actuelle à 1MHz:</a:t>
            </a:r>
          </a:p>
          <a:p>
            <a:pPr lvl="2"/>
            <a:r>
              <a:rPr lang="fr-FR" dirty="0" smtClean="0"/>
              <a:t>VELO, IT, TT, photo détecteurs du RICH (APD)</a:t>
            </a:r>
          </a:p>
          <a:p>
            <a:pPr lvl="1"/>
            <a:r>
              <a:rPr lang="fr-FR" dirty="0" smtClean="0"/>
              <a:t>Suppression de quelques détecteurs due à l’augmentation de l’occupation à haute luminosité ou au nouveau schéma trigger</a:t>
            </a:r>
          </a:p>
          <a:p>
            <a:pPr lvl="2"/>
            <a:r>
              <a:rPr lang="fr-FR" dirty="0" smtClean="0"/>
              <a:t>Aérogel-RICH1, M1, probablement PS &amp; SPD</a:t>
            </a:r>
          </a:p>
          <a:p>
            <a:pPr lvl="1"/>
            <a:r>
              <a:rPr lang="fr-FR" dirty="0" smtClean="0"/>
              <a:t>Amélioration possible du PID à basse impulsion avec un TORCH</a:t>
            </a:r>
          </a:p>
          <a:p>
            <a:r>
              <a:rPr lang="fr-FR" dirty="0" smtClean="0"/>
              <a:t>Planning contraint: optimisation</a:t>
            </a:r>
          </a:p>
          <a:p>
            <a:pPr lvl="1"/>
            <a:r>
              <a:rPr lang="fr-FR" dirty="0" smtClean="0"/>
              <a:t>Prix, personnel, temps (développement, installation, production)</a:t>
            </a:r>
          </a:p>
          <a:p>
            <a:pPr lvl="1"/>
            <a:r>
              <a:rPr lang="fr-FR" dirty="0" smtClean="0"/>
              <a:t>Réutilisation de l’existant (électronique, infrastructure)</a:t>
            </a:r>
          </a:p>
          <a:p>
            <a:pPr lvl="1"/>
            <a:r>
              <a:rPr lang="fr-FR" dirty="0" smtClean="0"/>
              <a:t>Développement de solutions communes réutilisables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                         Pascal </a:t>
            </a:r>
            <a:r>
              <a:rPr lang="en-GB" noProof="0" dirty="0" err="1" smtClean="0"/>
              <a:t>Perret</a:t>
            </a:r>
            <a:r>
              <a:rPr lang="en-GB" dirty="0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LHC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Perret 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pic>
        <p:nvPicPr>
          <p:cNvPr id="6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/>
        </p:blipFill>
        <p:spPr bwMode="auto">
          <a:xfrm>
            <a:off x="35496" y="858044"/>
            <a:ext cx="8854380" cy="605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924764"/>
            <a:ext cx="1066800" cy="302622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29500" y="858044"/>
            <a:ext cx="1752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u="sng" dirty="0" smtClean="0">
                <a:solidFill>
                  <a:srgbClr val="FF0000"/>
                </a:solidFill>
                <a:latin typeface="Comic Sans MS" charset="0"/>
                <a:ea typeface="ＭＳ Ｐゴシック" charset="-128"/>
              </a:rPr>
              <a:t>Not yet approved!</a:t>
            </a:r>
            <a:endParaRPr lang="en-US" sz="1500" u="sng" dirty="0">
              <a:solidFill>
                <a:srgbClr val="FF0000"/>
              </a:solidFill>
              <a:latin typeface="Comic Sans MS" charset="0"/>
              <a:ea typeface="ＭＳ Ｐゴシック" charset="-12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43100" y="3434844"/>
            <a:ext cx="38096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update of European HEP Roadmap</a:t>
            </a:r>
            <a:endParaRPr lang="en-US" dirty="0"/>
          </a:p>
        </p:txBody>
      </p:sp>
      <p:sp>
        <p:nvSpPr>
          <p:cNvPr id="10" name="Up Arrow 10"/>
          <p:cNvSpPr/>
          <p:nvPr/>
        </p:nvSpPr>
        <p:spPr bwMode="auto">
          <a:xfrm>
            <a:off x="3543300" y="2368044"/>
            <a:ext cx="304800" cy="1066800"/>
          </a:xfrm>
          <a:prstGeom prst="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9" charset="0"/>
              <a:ea typeface="ＭＳ Ｐゴシック" pitchFamily="19" charset="-128"/>
              <a:cs typeface="ＭＳ Ｐゴシック" pitchFamily="19" charset="-12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38695" y="6311061"/>
            <a:ext cx="1967205" cy="64633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 to continue </a:t>
            </a:r>
          </a:p>
          <a:p>
            <a:r>
              <a:rPr lang="en-US" dirty="0" smtClean="0"/>
              <a:t>until around 2030</a:t>
            </a:r>
            <a:endParaRPr lang="en-US" dirty="0"/>
          </a:p>
        </p:txBody>
      </p:sp>
      <p:sp>
        <p:nvSpPr>
          <p:cNvPr id="12" name="Oval 12"/>
          <p:cNvSpPr/>
          <p:nvPr/>
        </p:nvSpPr>
        <p:spPr>
          <a:xfrm>
            <a:off x="3070091" y="5733256"/>
            <a:ext cx="158417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43608" y="6412324"/>
            <a:ext cx="5955541" cy="369332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</a:rPr>
              <a:t>Shown by Steve and by DG at EPS 2011 in Grenoble!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6"/>
          <p:cNvCxnSpPr>
            <a:stCxn id="12" idx="6"/>
          </p:cNvCxnSpPr>
          <p:nvPr/>
        </p:nvCxnSpPr>
        <p:spPr bwMode="auto">
          <a:xfrm flipV="1">
            <a:off x="4654267" y="5869389"/>
            <a:ext cx="527705" cy="798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5" name="TextBox 17"/>
          <p:cNvSpPr txBox="1"/>
          <p:nvPr/>
        </p:nvSpPr>
        <p:spPr>
          <a:xfrm>
            <a:off x="5136252" y="568560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LHCb upgrade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commune de l’électronique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smtClean="0"/>
              <a:t>Electronique Front-End: transmission des données à 40 MHz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grpSp>
        <p:nvGrpSpPr>
          <p:cNvPr id="6" name="Groupe 5"/>
          <p:cNvGrpSpPr/>
          <p:nvPr/>
        </p:nvGrpSpPr>
        <p:grpSpPr>
          <a:xfrm>
            <a:off x="277851" y="1512912"/>
            <a:ext cx="8588298" cy="4724400"/>
            <a:chOff x="430251" y="1219200"/>
            <a:chExt cx="8588298" cy="47244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7257" y="1219200"/>
              <a:ext cx="8581292" cy="2286000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10" descr="MMj03957780000[1]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490" y="2209800"/>
              <a:ext cx="77372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8304298" y="1905273"/>
              <a:ext cx="509563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HLT</a:t>
              </a: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 flipH="1">
              <a:off x="2828764" y="1600200"/>
              <a:ext cx="211015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2828765" y="1600200"/>
              <a:ext cx="0" cy="381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5782982" y="1600200"/>
              <a:ext cx="4923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437259" y="1219200"/>
              <a:ext cx="95410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Current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7257" y="3657600"/>
              <a:ext cx="8581292" cy="2286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42" descr="MMj03957780000[1]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149" y="4239072"/>
              <a:ext cx="77372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3" descr="MMj03957780000[1]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149" y="5077272"/>
              <a:ext cx="77372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52"/>
            <p:cNvSpPr>
              <a:spLocks noChangeShapeType="1"/>
            </p:cNvSpPr>
            <p:nvPr/>
          </p:nvSpPr>
          <p:spPr bwMode="auto">
            <a:xfrm>
              <a:off x="5782982" y="4038600"/>
              <a:ext cx="4923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Line 53"/>
            <p:cNvSpPr>
              <a:spLocks noChangeShapeType="1"/>
            </p:cNvSpPr>
            <p:nvPr/>
          </p:nvSpPr>
          <p:spPr bwMode="auto">
            <a:xfrm>
              <a:off x="5360949" y="4267200"/>
              <a:ext cx="0" cy="152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8144752" y="3927376"/>
              <a:ext cx="717953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HLT++</a:t>
              </a:r>
            </a:p>
          </p:txBody>
        </p:sp>
        <p:pic>
          <p:nvPicPr>
            <p:cNvPr id="20" name="Picture 56" descr="lhcb_new_archi_z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36" y="4419600"/>
              <a:ext cx="7526215" cy="1371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430251" y="3733800"/>
              <a:ext cx="106952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Upgrade</a:t>
              </a:r>
            </a:p>
          </p:txBody>
        </p:sp>
        <p:pic>
          <p:nvPicPr>
            <p:cNvPr id="22" name="Picture 8" descr="lhcb_old_arch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36" y="1981200"/>
              <a:ext cx="7526215" cy="1371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" name="Rounded Rectangle 27"/>
            <p:cNvSpPr/>
            <p:nvPr/>
          </p:nvSpPr>
          <p:spPr>
            <a:xfrm>
              <a:off x="4938918" y="1371600"/>
              <a:ext cx="844062" cy="457200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Readout Supervisor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28"/>
            <p:cNvSpPr/>
            <p:nvPr/>
          </p:nvSpPr>
          <p:spPr>
            <a:xfrm>
              <a:off x="6275351" y="1371600"/>
              <a:ext cx="844062" cy="457200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L0 Hardware Trigger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ounded Rectangle 29"/>
            <p:cNvSpPr/>
            <p:nvPr/>
          </p:nvSpPr>
          <p:spPr>
            <a:xfrm>
              <a:off x="4938918" y="3810000"/>
              <a:ext cx="844062" cy="457200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Readout Supervisor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ounded Rectangle 30"/>
            <p:cNvSpPr/>
            <p:nvPr/>
          </p:nvSpPr>
          <p:spPr>
            <a:xfrm>
              <a:off x="6275351" y="3810000"/>
              <a:ext cx="844062" cy="457200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Low-level Trigger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422079" y="2373936"/>
              <a:ext cx="720080" cy="720080"/>
            </a:xfrm>
            <a:prstGeom prst="ellipse">
              <a:avLst/>
            </a:prstGeom>
            <a:noFill/>
            <a:ln w="28575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234B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32"/>
            <p:cNvSpPr/>
            <p:nvPr/>
          </p:nvSpPr>
          <p:spPr bwMode="auto">
            <a:xfrm>
              <a:off x="1919591" y="4791472"/>
              <a:ext cx="720080" cy="720080"/>
            </a:xfrm>
            <a:prstGeom prst="ellipse">
              <a:avLst/>
            </a:prstGeom>
            <a:noFill/>
            <a:ln w="28575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234B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33"/>
            <p:cNvSpPr/>
            <p:nvPr/>
          </p:nvSpPr>
          <p:spPr bwMode="auto">
            <a:xfrm>
              <a:off x="2624303" y="2487216"/>
              <a:ext cx="432048" cy="504056"/>
            </a:xfrm>
            <a:prstGeom prst="ellipse">
              <a:avLst/>
            </a:prstGeom>
            <a:noFill/>
            <a:ln w="28575" cap="flat" cmpd="sng" algn="ctr">
              <a:solidFill>
                <a:srgbClr val="FC01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234B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34"/>
            <p:cNvSpPr/>
            <p:nvPr/>
          </p:nvSpPr>
          <p:spPr bwMode="auto">
            <a:xfrm>
              <a:off x="5144583" y="4920120"/>
              <a:ext cx="432048" cy="504056"/>
            </a:xfrm>
            <a:prstGeom prst="ellipse">
              <a:avLst/>
            </a:prstGeom>
            <a:noFill/>
            <a:ln w="28575" cap="flat" cmpd="sng" algn="ctr">
              <a:solidFill>
                <a:srgbClr val="FC01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234B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31" name="Straight Arrow Connector 36"/>
            <p:cNvCxnSpPr>
              <a:stCxn id="27" idx="3"/>
            </p:cNvCxnSpPr>
            <p:nvPr/>
          </p:nvCxnSpPr>
          <p:spPr bwMode="auto">
            <a:xfrm flipH="1">
              <a:off x="2639671" y="2988563"/>
              <a:ext cx="2887861" cy="2018933"/>
            </a:xfrm>
            <a:prstGeom prst="straightConnector1">
              <a:avLst/>
            </a:prstGeom>
            <a:noFill/>
            <a:ln w="28575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8"/>
            <p:cNvCxnSpPr>
              <a:stCxn id="29" idx="5"/>
            </p:cNvCxnSpPr>
            <p:nvPr/>
          </p:nvCxnSpPr>
          <p:spPr bwMode="auto">
            <a:xfrm>
              <a:off x="2993079" y="2917455"/>
              <a:ext cx="2238880" cy="2018033"/>
            </a:xfrm>
            <a:prstGeom prst="straightConnector1">
              <a:avLst/>
            </a:prstGeom>
            <a:noFill/>
            <a:ln w="28575" cap="flat" cmpd="sng" algn="ctr">
              <a:solidFill>
                <a:srgbClr val="FC0128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677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Readout</a:t>
            </a:r>
            <a:r>
              <a:rPr lang="fr-FR" dirty="0" smtClean="0"/>
              <a:t> &amp; contrôle générique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smtClean="0"/>
              <a:t>Pour chaque sous-détecteur: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Pascal </a:t>
            </a:r>
            <a:r>
              <a:rPr lang="en-GB" noProof="0" smtClean="0"/>
              <a:t>Perret</a:t>
            </a:r>
            <a:r>
              <a:rPr lang="en-GB" smtClean="0"/>
              <a:t> 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04/11/2011</a:t>
            </a:r>
            <a:endParaRPr lang="en-GB"/>
          </a:p>
        </p:txBody>
      </p:sp>
      <p:grpSp>
        <p:nvGrpSpPr>
          <p:cNvPr id="10" name="Groupe 9"/>
          <p:cNvGrpSpPr/>
          <p:nvPr/>
        </p:nvGrpSpPr>
        <p:grpSpPr>
          <a:xfrm>
            <a:off x="719572" y="1196752"/>
            <a:ext cx="7704856" cy="5544616"/>
            <a:chOff x="719572" y="656692"/>
            <a:chExt cx="7704856" cy="5544616"/>
          </a:xfrm>
        </p:grpSpPr>
        <p:pic>
          <p:nvPicPr>
            <p:cNvPr id="7" name="Picture 2" descr="example_modularity_v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2" y="822217"/>
              <a:ext cx="7647384" cy="537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015716" y="800708"/>
              <a:ext cx="6408712" cy="52676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5328084" y="656692"/>
              <a:ext cx="2310248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Common electronics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0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b France">
  <a:themeElements>
    <a:clrScheme name="LHCbWee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HCbWe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HCbWee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 France</Template>
  <TotalTime>4068</TotalTime>
  <Words>1894</Words>
  <Application>Microsoft Office PowerPoint</Application>
  <PresentationFormat>Affichage à l'écran (4:3)</PresentationFormat>
  <Paragraphs>387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LHCb France</vt:lpstr>
      <vt:lpstr>L’Upgrade de LHCb</vt:lpstr>
      <vt:lpstr>Pourquoi un upgrade de LHCb?</vt:lpstr>
      <vt:lpstr>Pourquoi un upgrade de LHCb?</vt:lpstr>
      <vt:lpstr>L’upgrade de LHCb</vt:lpstr>
      <vt:lpstr>L’upgrade de LHCb</vt:lpstr>
      <vt:lpstr>L’upgrade de LHCb</vt:lpstr>
      <vt:lpstr>Calendrier LHC</vt:lpstr>
      <vt:lpstr>Architecture commune de l’électronique</vt:lpstr>
      <vt:lpstr>Readout &amp; contrôle générique</vt:lpstr>
      <vt:lpstr>L’upgrade de LHCb</vt:lpstr>
      <vt:lpstr>Le Trajectographe</vt:lpstr>
      <vt:lpstr>Le Trajectographe</vt:lpstr>
      <vt:lpstr>Light &amp; large area IT with silicon strips</vt:lpstr>
      <vt:lpstr>Central Tracker (CT) made from 250μ fibers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Le trajectographe à fibres scintillantes</vt:lpstr>
      <vt:lpstr>LHCb Upgrade – Calendrier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Meeting</dc:title>
  <dc:creator>Pascal</dc:creator>
  <cp:lastModifiedBy>Pascal</cp:lastModifiedBy>
  <cp:revision>166</cp:revision>
  <dcterms:created xsi:type="dcterms:W3CDTF">2009-10-14T10:26:40Z</dcterms:created>
  <dcterms:modified xsi:type="dcterms:W3CDTF">2011-11-07T13:06:20Z</dcterms:modified>
</cp:coreProperties>
</file>