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23"/>
  </p:notesMasterIdLst>
  <p:handoutMasterIdLst>
    <p:handoutMasterId r:id="rId24"/>
  </p:handoutMasterIdLst>
  <p:sldIdLst>
    <p:sldId id="262" r:id="rId2"/>
    <p:sldId id="276" r:id="rId3"/>
    <p:sldId id="264" r:id="rId4"/>
    <p:sldId id="270" r:id="rId5"/>
    <p:sldId id="277" r:id="rId6"/>
    <p:sldId id="281" r:id="rId7"/>
    <p:sldId id="286" r:id="rId8"/>
    <p:sldId id="285" r:id="rId9"/>
    <p:sldId id="280" r:id="rId10"/>
    <p:sldId id="282" r:id="rId11"/>
    <p:sldId id="284" r:id="rId12"/>
    <p:sldId id="289" r:id="rId13"/>
    <p:sldId id="288" r:id="rId14"/>
    <p:sldId id="287" r:id="rId15"/>
    <p:sldId id="269" r:id="rId16"/>
    <p:sldId id="259" r:id="rId17"/>
    <p:sldId id="260" r:id="rId18"/>
    <p:sldId id="272" r:id="rId19"/>
    <p:sldId id="294" r:id="rId20"/>
    <p:sldId id="293" r:id="rId21"/>
    <p:sldId id="295" r:id="rId2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B0B90"/>
    <a:srgbClr val="104F6D"/>
    <a:srgbClr val="054F6D"/>
    <a:srgbClr val="064B67"/>
    <a:srgbClr val="075067"/>
    <a:srgbClr val="0A5267"/>
    <a:srgbClr val="0E6B87"/>
    <a:srgbClr val="169BC2"/>
    <a:srgbClr val="324890"/>
    <a:srgbClr val="4246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4805" autoAdjust="0"/>
    <p:restoredTop sz="90929"/>
  </p:normalViewPr>
  <p:slideViewPr>
    <p:cSldViewPr>
      <p:cViewPr varScale="1">
        <p:scale>
          <a:sx n="120" d="100"/>
          <a:sy n="120" d="100"/>
        </p:scale>
        <p:origin x="-13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6D1FE-2E7E-624B-A815-93143129648F}" type="datetimeFigureOut">
              <a:rPr lang="it-IT" smtClean="0"/>
              <a:t>9/1/11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E189F-1B73-E44D-A0EB-CA5C55F53339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1625A797-762C-A846-A4AA-A13ECA733D91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867009-17FC-D545-8414-255D5CE0294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431BC5-C6E4-B74B-8453-082BCC62A87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326664-FA0D-F446-ABCE-12EF95E7675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8996FD-314F-AA42-856F-76433E6D066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D03294-27F6-AC49-BCE1-42C47651977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A2EEFF-B1F9-E84E-A0E2-879708DC591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6BDCDD-EE64-004C-A8F3-F6D7A07A95F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5875C2-CC09-B343-9B16-78F6CFB523A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0C5FE55-F368-E445-AD8F-742900EC4EC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7EB9B6-E3B9-9D44-8C9C-F1138F9A7BF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253956-608B-1347-A607-6841290B80E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7563D5BE-C808-3E4C-8472-560514A151B3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nnecy_palais_is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38450"/>
            <a:ext cx="2971800" cy="2228850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  <p:pic>
        <p:nvPicPr>
          <p:cNvPr id="18" name="Picture 17" descr="lac_annecy_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8" y="609600"/>
            <a:ext cx="4644572" cy="3146323"/>
          </a:xfrm>
          <a:prstGeom prst="rect">
            <a:avLst/>
          </a:prstGeom>
          <a:effectLst>
            <a:reflection stA="50000" endPos="10000" dist="12700" dir="5400000" sy="-100000" algn="bl" rotWithShape="0"/>
          </a:effectLst>
        </p:spPr>
      </p:pic>
      <p:pic>
        <p:nvPicPr>
          <p:cNvPr id="21" name="Picture 20" descr="Logo_LAPP_tex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400"/>
            <a:ext cx="2945069" cy="2286000"/>
          </a:xfrm>
          <a:prstGeom prst="rect">
            <a:avLst/>
          </a:prstGeom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994150"/>
            <a:ext cx="1752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604442"/>
            <a:ext cx="5486400" cy="172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" y="5791200"/>
            <a:ext cx="2419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Vincenzo Lombardo</a:t>
            </a:r>
          </a:p>
          <a:p>
            <a:r>
              <a:rPr lang="it-IT" sz="2000" dirty="0" smtClean="0">
                <a:solidFill>
                  <a:schemeClr val="tx1"/>
                </a:solidFill>
              </a:rPr>
              <a:t> 02.09.2011, LAPP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4" name="Picture 3" descr="Standard_Model_From_Fermi_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104"/>
            <a:ext cx="9144000" cy="6872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5943600"/>
            <a:ext cx="215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accent3"/>
                </a:solidFill>
                <a:latin typeface="Skia"/>
              </a:rPr>
              <a:t>(+ </a:t>
            </a:r>
            <a:r>
              <a:rPr lang="it-IT" sz="2800" dirty="0" err="1" smtClean="0">
                <a:solidFill>
                  <a:schemeClr val="accent3"/>
                </a:solidFill>
                <a:latin typeface="Skia"/>
              </a:rPr>
              <a:t>graviton</a:t>
            </a:r>
            <a:r>
              <a:rPr lang="it-IT" sz="2800" dirty="0" smtClean="0">
                <a:solidFill>
                  <a:schemeClr val="accent3"/>
                </a:solidFill>
                <a:latin typeface="Skia"/>
              </a:rPr>
              <a:t>)</a:t>
            </a:r>
            <a:endParaRPr lang="it-IT" sz="2800" dirty="0">
              <a:solidFill>
                <a:schemeClr val="accent3"/>
              </a:solidFill>
              <a:latin typeface="Sk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501" y="39469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accent3"/>
                </a:solidFill>
                <a:latin typeface="Handwriting - Dakota"/>
              </a:rPr>
              <a:t>Il Modello Standard</a:t>
            </a:r>
            <a:endParaRPr lang="it-IT" sz="3600" dirty="0">
              <a:solidFill>
                <a:schemeClr val="accent3"/>
              </a:solidFill>
              <a:latin typeface="Handwriting - Dako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04F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1-08-22 a 11.25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7848600" cy="51669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8084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son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più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cose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in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cielo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in terra,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Orazio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quante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ne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sogni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la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tua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filosofia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.    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andwriting - Dakota"/>
              </a:rPr>
              <a:t>                                                (William Shakespeare)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073290"/>
            <a:ext cx="8305800" cy="553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- 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Sono i </a:t>
            </a:r>
            <a:r>
              <a:rPr lang="it-IT" sz="2200" dirty="0" err="1" smtClean="0">
                <a:solidFill>
                  <a:schemeClr val="tx1"/>
                </a:solidFill>
                <a:latin typeface="Times"/>
              </a:rPr>
              <a:t>quarks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e i leptoni le </a:t>
            </a:r>
            <a:r>
              <a:rPr lang="it-IT" sz="2200" dirty="0" err="1" smtClean="0">
                <a:solidFill>
                  <a:schemeClr val="tx1"/>
                </a:solidFill>
                <a:latin typeface="Times"/>
              </a:rPr>
              <a:t>entita’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fondamentali?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Perche’</a:t>
            </a:r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3</a:t>
            </a:r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famiglie? 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- Asimmetria materia/anti-materia?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Come unificare la gravitazione con le altre forze?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- Di cosa e’ fatta la materia oscura? e l’energia oscura?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Esistono nuove simmetrie (super-simmetrie)?</a:t>
            </a: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 Nuove particelle? Dimensioni spaziali supplementari?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pPr>
              <a:buFontTx/>
              <a:buChar char="-"/>
            </a:pP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Che ci dicono i neutrini con la loro massa minuscola?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Etc…</a:t>
            </a:r>
            <a:endParaRPr lang="it-IT" sz="2200" dirty="0" smtClean="0">
              <a:solidFill>
                <a:srgbClr val="1B0B90"/>
              </a:solidFill>
              <a:latin typeface="Times"/>
            </a:endParaRPr>
          </a:p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91869"/>
            <a:ext cx="5754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Oltre il Modello </a:t>
            </a:r>
            <a:r>
              <a:rPr lang="it-IT" sz="3600" dirty="0" err="1" smtClean="0">
                <a:latin typeface="Times"/>
              </a:rPr>
              <a:t>Standard…</a:t>
            </a:r>
            <a:endParaRPr lang="it-IT" sz="3600" dirty="0"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rmata 2011-08-22 a 13.51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04800"/>
            <a:ext cx="3810000" cy="2033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81000"/>
            <a:ext cx="731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Inoltre il problema della massa: </a:t>
            </a:r>
          </a:p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         </a:t>
            </a:r>
          </a:p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     </a:t>
            </a:r>
            <a:r>
              <a:rPr lang="it-IT" dirty="0" smtClean="0">
                <a:solidFill>
                  <a:schemeClr val="tx1"/>
                </a:solidFill>
                <a:latin typeface="Time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Handwriting - Dakota"/>
              </a:rPr>
              <a:t>Higgs</a:t>
            </a:r>
            <a:r>
              <a:rPr lang="it-IT" dirty="0" smtClean="0">
                <a:solidFill>
                  <a:schemeClr val="tx1"/>
                </a:solidFill>
                <a:latin typeface="Handwriting - Dakota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Handwriting - Dakota"/>
              </a:rPr>
              <a:t>si’</a:t>
            </a:r>
            <a:r>
              <a:rPr lang="it-IT" dirty="0" smtClean="0">
                <a:solidFill>
                  <a:schemeClr val="tx1"/>
                </a:solidFill>
                <a:latin typeface="Handwriting - Dakota"/>
              </a:rPr>
              <a:t> o </a:t>
            </a:r>
            <a:r>
              <a:rPr lang="it-IT" dirty="0" err="1" smtClean="0">
                <a:solidFill>
                  <a:schemeClr val="tx1"/>
                </a:solidFill>
                <a:latin typeface="Handwriting - Dakota"/>
              </a:rPr>
              <a:t>Higgs</a:t>
            </a:r>
            <a:r>
              <a:rPr lang="it-IT" dirty="0" smtClean="0">
                <a:solidFill>
                  <a:schemeClr val="tx1"/>
                </a:solidFill>
                <a:latin typeface="Handwriting - Dakota"/>
              </a:rPr>
              <a:t> no?</a:t>
            </a: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236220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Teoria (1964)  </a:t>
            </a:r>
            <a:endParaRPr lang="it-IT" dirty="0"/>
          </a:p>
        </p:txBody>
      </p:sp>
      <p:pic>
        <p:nvPicPr>
          <p:cNvPr id="9" name="Picture 8" descr="Schermata 2011-08-22 a 14.23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14600"/>
            <a:ext cx="5029200" cy="35471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6057240"/>
            <a:ext cx="5844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Misura sperimentale LEP, Tevatron e LHC</a:t>
            </a:r>
            <a:endParaRPr lang="it-IT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334000" y="2362200"/>
            <a:ext cx="2971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491870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(2011</a:t>
            </a:r>
            <a:r>
              <a:rPr lang="it-IT" dirty="0" smtClean="0">
                <a:sym typeface="Wingdings"/>
              </a:rPr>
              <a:t>)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-frontiers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9950-F010-254F-9AE6-64397C09F6F5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81993" y="391180"/>
            <a:ext cx="5523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2800" dirty="0" smtClean="0"/>
              <a:t>Il programma </a:t>
            </a:r>
            <a:r>
              <a:rPr lang="fr-FR" sz="2800" dirty="0" err="1" smtClean="0"/>
              <a:t>scientifico</a:t>
            </a:r>
            <a:r>
              <a:rPr lang="fr-FR" sz="2800" dirty="0" smtClean="0"/>
              <a:t> </a:t>
            </a:r>
            <a:r>
              <a:rPr lang="fr-FR" sz="2800" dirty="0" err="1" smtClean="0"/>
              <a:t>del</a:t>
            </a:r>
            <a:r>
              <a:rPr lang="fr-FR" sz="2800" dirty="0" smtClean="0"/>
              <a:t> LAPP</a:t>
            </a:r>
            <a:endParaRPr lang="fr-FR" sz="2800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1295400"/>
            <a:ext cx="8305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studiare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il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bosone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di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Higgs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(LHC), 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 (LHC), ILC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dimensioni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supplementari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dello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spazio-tempo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/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)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studiare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particelle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« 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materia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oscura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 »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(LHC),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, AMS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(ISS), HESS (Namibie), ILC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Confermare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l’origine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dell’asimmetria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materia/anti-materia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/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err="1" smtClean="0">
                <a:solidFill>
                  <a:schemeClr val="tx1"/>
                </a:solidFill>
                <a:latin typeface="Helvetica" charset="0"/>
              </a:rPr>
              <a:t>BaBar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(SLAC), 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 (LHC)</a:t>
            </a:r>
            <a:endParaRPr lang="fr-FR" sz="2000" dirty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Confermare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oscillazioni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dei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neutrini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(</a:t>
            </a:r>
            <a:r>
              <a:rPr lang="fr-FR" sz="2000" dirty="0" smtClean="0">
                <a:solidFill>
                  <a:srgbClr val="0033CC"/>
                </a:solidFill>
                <a:latin typeface="Symbol" charset="2"/>
              </a:rPr>
              <a:t>q</a:t>
            </a:r>
            <a:r>
              <a:rPr lang="fr-FR" sz="2000" baseline="-25000" dirty="0" smtClean="0">
                <a:solidFill>
                  <a:srgbClr val="0033CC"/>
                </a:solidFill>
                <a:latin typeface="Helvetica" charset="0"/>
              </a:rPr>
              <a:t>13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)	  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OPERA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CERN-GranSasso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)</a:t>
            </a:r>
            <a:endParaRPr lang="fr-FR" sz="2000" dirty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onde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gravitazionali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	</a:t>
            </a:r>
            <a:r>
              <a:rPr lang="fr-FR" sz="2000" dirty="0">
                <a:solidFill>
                  <a:srgbClr val="0033CC"/>
                </a:solidFill>
                <a:latin typeface="Helvetica" charset="0"/>
              </a:rPr>
              <a:t>		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VIRGO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Pisa)</a:t>
            </a:r>
            <a:endParaRPr lang="fr-FR" sz="2000" dirty="0">
              <a:solidFill>
                <a:schemeClr val="tx1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p-lhc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848600" cy="5791200"/>
          </a:xfrm>
          <a:prstGeom prst="rect">
            <a:avLst/>
          </a:prstGeom>
          <a:noFill/>
        </p:spPr>
      </p:pic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858837" y="914400"/>
            <a:ext cx="2646363" cy="2525713"/>
            <a:chOff x="672" y="960"/>
            <a:chExt cx="1667" cy="1591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2" y="1344"/>
              <a:ext cx="1667" cy="12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912" y="960"/>
              <a:ext cx="1197" cy="36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LHC : 27 km long</a:t>
              </a:r>
            </a:p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100m underground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4114800" y="685800"/>
            <a:ext cx="1905000" cy="2590800"/>
            <a:chOff x="2688" y="528"/>
            <a:chExt cx="1200" cy="1632"/>
          </a:xfrm>
        </p:grpSpPr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2832" y="528"/>
              <a:ext cx="934" cy="366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pp, B-Physics,</a:t>
              </a:r>
              <a:b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CP Violation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2688" y="1776"/>
              <a:ext cx="816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H="1">
              <a:off x="3504" y="1776"/>
              <a:ext cx="384" cy="35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456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2688" y="864"/>
              <a:ext cx="1200" cy="960"/>
              <a:chOff x="3072" y="96"/>
              <a:chExt cx="1200" cy="960"/>
            </a:xfrm>
          </p:grpSpPr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3072" y="96"/>
                <a:ext cx="1200" cy="9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pic>
            <p:nvPicPr>
              <p:cNvPr id="5133" name="Picture 13" descr="LHC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16" y="240"/>
                <a:ext cx="1056" cy="816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5134" name="Picture 14" descr="lhcb_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72" y="96"/>
                <a:ext cx="336" cy="228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4724400" y="4495800"/>
            <a:ext cx="3581400" cy="1593850"/>
            <a:chOff x="3072" y="2928"/>
            <a:chExt cx="2256" cy="1004"/>
          </a:xfrm>
        </p:grpSpPr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3072" y="3120"/>
              <a:ext cx="962" cy="21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Heavy ions, pp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137" name="Group 17"/>
            <p:cNvGrpSpPr>
              <a:grpSpLocks/>
            </p:cNvGrpSpPr>
            <p:nvPr/>
          </p:nvGrpSpPr>
          <p:grpSpPr bwMode="auto">
            <a:xfrm>
              <a:off x="4032" y="3120"/>
              <a:ext cx="1296" cy="812"/>
              <a:chOff x="2544" y="0"/>
              <a:chExt cx="1296" cy="812"/>
            </a:xfrm>
          </p:grpSpPr>
          <p:pic>
            <p:nvPicPr>
              <p:cNvPr id="5138" name="Picture 18" descr="alice_setup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44" y="0"/>
                <a:ext cx="1296" cy="790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5139" name="Picture 19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92" y="0"/>
                <a:ext cx="179" cy="192"/>
              </a:xfrm>
              <a:prstGeom prst="rect">
                <a:avLst/>
              </a:prstGeom>
              <a:noFill/>
            </p:spPr>
          </p:pic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2544" y="639"/>
                <a:ext cx="40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B0043E"/>
                    </a:solidFill>
                    <a:latin typeface="Arial" charset="0"/>
                  </a:rPr>
                  <a:t>ALICE</a:t>
                </a:r>
                <a:endParaRPr lang="en-US" sz="2000">
                  <a:solidFill>
                    <a:srgbClr val="B0043E"/>
                  </a:solidFill>
                  <a:latin typeface="Arial" charset="0"/>
                </a:endParaRPr>
              </a:p>
            </p:txBody>
          </p:sp>
        </p:grp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 flipH="1" flipV="1">
              <a:off x="5232" y="2976"/>
              <a:ext cx="96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2" name="Line 22"/>
            <p:cNvSpPr>
              <a:spLocks noChangeShapeType="1"/>
            </p:cNvSpPr>
            <p:nvPr/>
          </p:nvSpPr>
          <p:spPr bwMode="auto">
            <a:xfrm flipH="1">
              <a:off x="3984" y="2976"/>
              <a:ext cx="1200" cy="1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144" name="Group 24"/>
          <p:cNvGrpSpPr>
            <a:grpSpLocks/>
          </p:cNvGrpSpPr>
          <p:nvPr/>
        </p:nvGrpSpPr>
        <p:grpSpPr bwMode="auto">
          <a:xfrm>
            <a:off x="762000" y="2362200"/>
            <a:ext cx="8089900" cy="4191000"/>
            <a:chOff x="576" y="1584"/>
            <a:chExt cx="5096" cy="2640"/>
          </a:xfrm>
        </p:grpSpPr>
        <p:pic>
          <p:nvPicPr>
            <p:cNvPr id="5145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80" y="1584"/>
              <a:ext cx="1592" cy="1107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146" name="Freeform 26"/>
            <p:cNvSpPr>
              <a:spLocks/>
            </p:cNvSpPr>
            <p:nvPr/>
          </p:nvSpPr>
          <p:spPr bwMode="auto">
            <a:xfrm>
              <a:off x="2352" y="2885"/>
              <a:ext cx="245" cy="187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0" y="187"/>
                </a:cxn>
              </a:cxnLst>
              <a:rect l="0" t="0" r="r" b="b"/>
              <a:pathLst>
                <a:path w="245" h="187">
                  <a:moveTo>
                    <a:pt x="245" y="0"/>
                  </a:moveTo>
                  <a:lnTo>
                    <a:pt x="0" y="187"/>
                  </a:lnTo>
                </a:path>
              </a:pathLst>
            </a:custGeom>
            <a:noFill/>
            <a:ln w="38100" cmpd="sng">
              <a:solidFill>
                <a:schemeClr val="bg1">
                  <a:alpha val="75000"/>
                </a:schemeClr>
              </a:solidFill>
              <a:round/>
              <a:headEnd type="none" w="med" len="med"/>
              <a:tailEnd type="triangle" w="med" len="med"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auto">
            <a:xfrm>
              <a:off x="3819" y="2352"/>
              <a:ext cx="213" cy="1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160"/>
                </a:cxn>
              </a:cxnLst>
              <a:rect l="0" t="0" r="r" b="b"/>
              <a:pathLst>
                <a:path w="213" h="160">
                  <a:moveTo>
                    <a:pt x="213" y="0"/>
                  </a:moveTo>
                  <a:lnTo>
                    <a:pt x="0" y="160"/>
                  </a:lnTo>
                </a:path>
              </a:pathLst>
            </a:custGeom>
            <a:noFill/>
            <a:ln w="38100" cmpd="sng">
              <a:solidFill>
                <a:schemeClr val="bg1">
                  <a:alpha val="75000"/>
                </a:schemeClr>
              </a:solidFill>
              <a:round/>
              <a:headEnd type="triangle" w="med" len="med"/>
              <a:tailEnd type="none" w="med" len="med"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2592" y="2496"/>
              <a:ext cx="1244" cy="404"/>
            </a:xfrm>
            <a:prstGeom prst="rect">
              <a:avLst/>
            </a:prstGeom>
            <a:solidFill>
              <a:schemeClr val="bg1">
                <a:alpha val="78999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General Purpose,</a:t>
              </a:r>
              <a:b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pp, heavy ions</a:t>
              </a:r>
              <a:endParaRPr lang="en-US" sz="2800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149" name="Group 29"/>
            <p:cNvGrpSpPr>
              <a:grpSpLocks/>
            </p:cNvGrpSpPr>
            <p:nvPr/>
          </p:nvGrpSpPr>
          <p:grpSpPr bwMode="auto">
            <a:xfrm>
              <a:off x="576" y="2880"/>
              <a:ext cx="1639" cy="1344"/>
              <a:chOff x="576" y="2880"/>
              <a:chExt cx="1639" cy="1344"/>
            </a:xfrm>
          </p:grpSpPr>
          <p:sp>
            <p:nvSpPr>
              <p:cNvPr id="5150" name="Oval 30"/>
              <p:cNvSpPr>
                <a:spLocks noChangeArrowheads="1"/>
              </p:cNvSpPr>
              <p:nvPr/>
            </p:nvSpPr>
            <p:spPr bwMode="auto">
              <a:xfrm>
                <a:off x="768" y="2880"/>
                <a:ext cx="94" cy="7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51" name="Line 31"/>
              <p:cNvSpPr>
                <a:spLocks noChangeShapeType="1"/>
              </p:cNvSpPr>
              <p:nvPr/>
            </p:nvSpPr>
            <p:spPr bwMode="auto">
              <a:xfrm flipV="1">
                <a:off x="624" y="2928"/>
                <a:ext cx="191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52" name="Line 32"/>
              <p:cNvSpPr>
                <a:spLocks noChangeShapeType="1"/>
              </p:cNvSpPr>
              <p:nvPr/>
            </p:nvSpPr>
            <p:spPr bwMode="auto">
              <a:xfrm>
                <a:off x="864" y="2928"/>
                <a:ext cx="1344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pic>
            <p:nvPicPr>
              <p:cNvPr id="5153" name="Picture 33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24" y="3072"/>
                <a:ext cx="1591" cy="1129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5154" name="Text Box 34"/>
              <p:cNvSpPr txBox="1">
                <a:spLocks noChangeArrowheads="1"/>
              </p:cNvSpPr>
              <p:nvPr/>
            </p:nvSpPr>
            <p:spPr bwMode="auto">
              <a:xfrm>
                <a:off x="576" y="3844"/>
                <a:ext cx="47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2000">
                    <a:solidFill>
                      <a:srgbClr val="D70E3A"/>
                    </a:solidFill>
                    <a:latin typeface="Arial" charset="0"/>
                  </a:rPr>
                  <a:t>CMS</a:t>
                </a:r>
                <a:endParaRPr lang="de-CH" sz="2000">
                  <a:solidFill>
                    <a:schemeClr val="accent2"/>
                  </a:solidFill>
                  <a:latin typeface="Tahoma" charset="0"/>
                </a:endParaRPr>
              </a:p>
            </p:txBody>
          </p:sp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960" y="4080"/>
                <a:ext cx="41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900">
                    <a:solidFill>
                      <a:srgbClr val="D70E3A"/>
                    </a:solidFill>
                    <a:latin typeface="Arial" charset="0"/>
                  </a:rPr>
                  <a:t>+TOTEM</a:t>
                </a:r>
                <a:endParaRPr lang="en-US" sz="2000">
                  <a:solidFill>
                    <a:srgbClr val="D70E3A"/>
                  </a:solidFill>
                  <a:latin typeface="Arial" charset="0"/>
                </a:endParaRPr>
              </a:p>
            </p:txBody>
          </p:sp>
        </p:grpSp>
        <p:sp>
          <p:nvSpPr>
            <p:cNvPr id="5156" name="Rectangle 36"/>
            <p:cNvSpPr>
              <a:spLocks noChangeArrowheads="1"/>
            </p:cNvSpPr>
            <p:nvPr/>
          </p:nvSpPr>
          <p:spPr bwMode="auto">
            <a:xfrm>
              <a:off x="4320" y="1632"/>
              <a:ext cx="336" cy="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4080" y="1584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4A94B2"/>
                  </a:solidFill>
                  <a:latin typeface="Arial" charset="0"/>
                </a:rPr>
                <a:t>ATLAS</a:t>
              </a:r>
            </a:p>
          </p:txBody>
        </p:sp>
      </p:grp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1813596" y="76200"/>
            <a:ext cx="5730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I</a:t>
            </a:r>
            <a:r>
              <a:rPr lang="fr-FR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 Large </a:t>
            </a: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Hadron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Collider</a:t>
            </a:r>
            <a:r>
              <a:rPr lang="fr-FR" dirty="0"/>
              <a:t> e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gli</a:t>
            </a: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esperimenti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8409-3581-3245-A819-7E1619410614}" type="slidenum">
              <a:rPr lang="fr-FR"/>
              <a:pPr/>
              <a:t>17</a:t>
            </a:fld>
            <a:endParaRPr lang="fr-FR"/>
          </a:p>
        </p:txBody>
      </p:sp>
      <p:sp>
        <p:nvSpPr>
          <p:cNvPr id="6224" name="Rectangle 80"/>
          <p:cNvSpPr>
            <a:spLocks/>
          </p:cNvSpPr>
          <p:nvPr/>
        </p:nvSpPr>
        <p:spPr bwMode="auto">
          <a:xfrm>
            <a:off x="533400" y="762000"/>
            <a:ext cx="57277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eaLnBrk="1" hangingPunct="1"/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Le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collisioni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protone-protone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sono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molto ‘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affollate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’: </a:t>
            </a:r>
          </a:p>
        </p:txBody>
      </p:sp>
      <p:pic>
        <p:nvPicPr>
          <p:cNvPr id="6225" name="Picture 8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6950"/>
            <a:ext cx="9144000" cy="161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226" name="Group 82"/>
          <p:cNvGrpSpPr>
            <a:grpSpLocks/>
          </p:cNvGrpSpPr>
          <p:nvPr/>
        </p:nvGrpSpPr>
        <p:grpSpPr bwMode="auto">
          <a:xfrm>
            <a:off x="4572000" y="4343400"/>
            <a:ext cx="4495800" cy="2286000"/>
            <a:chOff x="0" y="0"/>
            <a:chExt cx="2721" cy="1296"/>
          </a:xfrm>
        </p:grpSpPr>
        <p:sp>
          <p:nvSpPr>
            <p:cNvPr id="6227" name="Rectangle 83"/>
            <p:cNvSpPr>
              <a:spLocks/>
            </p:cNvSpPr>
            <p:nvPr/>
          </p:nvSpPr>
          <p:spPr bwMode="auto">
            <a:xfrm>
              <a:off x="1817" y="1054"/>
              <a:ext cx="107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 eaLnBrk="1" hangingPunct="1"/>
              <a:r>
                <a:rPr lang="en-US" sz="1400" b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6</a:t>
              </a:r>
            </a:p>
          </p:txBody>
        </p:sp>
        <p:pic>
          <p:nvPicPr>
            <p:cNvPr id="6228" name="Picture 84"/>
            <p:cNvPicPr>
              <a:picLocks noChangeArrowheads="1"/>
            </p:cNvPicPr>
            <p:nvPr/>
          </p:nvPicPr>
          <p:blipFill>
            <a:blip r:embed="rId4"/>
            <a:srcRect l="1407" t="1393" r="1407" b="50232"/>
            <a:stretch>
              <a:fillRect/>
            </a:stretch>
          </p:blipFill>
          <p:spPr bwMode="auto">
            <a:xfrm>
              <a:off x="0" y="281"/>
              <a:ext cx="2721" cy="10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229" name="Rectangle 85"/>
            <p:cNvSpPr>
              <a:spLocks/>
            </p:cNvSpPr>
            <p:nvPr/>
          </p:nvSpPr>
          <p:spPr bwMode="auto">
            <a:xfrm>
              <a:off x="0" y="0"/>
              <a:ext cx="2721" cy="31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30" name="Rectangle 86"/>
            <p:cNvSpPr>
              <a:spLocks/>
            </p:cNvSpPr>
            <p:nvPr/>
          </p:nvSpPr>
          <p:spPr bwMode="auto">
            <a:xfrm>
              <a:off x="412" y="13"/>
              <a:ext cx="1680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eaLnBrk="1" hangingPunct="1"/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pp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 -&gt;</a:t>
              </a:r>
              <a:r>
                <a:rPr lang="en-US" sz="1800">
                  <a:ea typeface="Times" charset="0"/>
                  <a:cs typeface="Times" charset="0"/>
                  <a:sym typeface="Times" charset="0"/>
                </a:rPr>
                <a:t>H</a:t>
              </a:r>
              <a:r>
                <a:rPr lang="en-US" sz="1800">
                  <a:solidFill>
                    <a:srgbClr val="333399"/>
                  </a:solidFill>
                  <a:ea typeface="Times" charset="0"/>
                  <a:cs typeface="Times" charset="0"/>
                  <a:sym typeface="Times" charset="0"/>
                </a:rPr>
                <a:t> 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(X) -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&gt;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ZZ (X) 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-&gt;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4</a:t>
              </a:r>
              <a:r>
                <a:rPr lang="en-US" sz="1800" b="0">
                  <a:solidFill>
                    <a:srgbClr val="FFFFFF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</a:t>
              </a:r>
              <a:r>
                <a:rPr lang="en-US" sz="1800">
                  <a:solidFill>
                    <a:srgbClr val="333399"/>
                  </a:solidFill>
                  <a:ea typeface="Times" charset="0"/>
                  <a:cs typeface="Times" charset="0"/>
                  <a:sym typeface="Times" charset="0"/>
                </a:rPr>
                <a:t> </a:t>
              </a:r>
            </a:p>
          </p:txBody>
        </p:sp>
        <p:sp>
          <p:nvSpPr>
            <p:cNvPr id="6231" name="Rectangle 87"/>
            <p:cNvSpPr>
              <a:spLocks/>
            </p:cNvSpPr>
            <p:nvPr/>
          </p:nvSpPr>
          <p:spPr bwMode="auto">
            <a:xfrm>
              <a:off x="96" y="169"/>
              <a:ext cx="2332" cy="1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eaLnBrk="1" hangingPunct="1"/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+ overlap of ~ 20 events  ~ 1500 tracks</a:t>
              </a:r>
            </a:p>
          </p:txBody>
        </p:sp>
      </p:grpSp>
      <p:sp>
        <p:nvSpPr>
          <p:cNvPr id="6232" name="Text Box 88"/>
          <p:cNvSpPr txBox="1">
            <a:spLocks noChangeArrowheads="1"/>
          </p:cNvSpPr>
          <p:nvPr/>
        </p:nvSpPr>
        <p:spPr bwMode="auto">
          <a:xfrm>
            <a:off x="1676400" y="152400"/>
            <a:ext cx="587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ATLAS e’ un </a:t>
            </a:r>
            <a:r>
              <a:rPr lang="fr-FR" dirty="0" err="1"/>
              <a:t>rivelatore</a:t>
            </a:r>
            <a:r>
              <a:rPr lang="fr-FR" dirty="0"/>
              <a:t> </a:t>
            </a:r>
            <a:r>
              <a:rPr lang="fr-FR" dirty="0" err="1"/>
              <a:t>complesso</a:t>
            </a:r>
            <a:r>
              <a:rPr lang="fr-FR" dirty="0"/>
              <a:t>. Perche?</a:t>
            </a:r>
          </a:p>
        </p:txBody>
      </p:sp>
      <p:grpSp>
        <p:nvGrpSpPr>
          <p:cNvPr id="6234" name="Group 90"/>
          <p:cNvGrpSpPr>
            <a:grpSpLocks/>
          </p:cNvGrpSpPr>
          <p:nvPr/>
        </p:nvGrpSpPr>
        <p:grpSpPr bwMode="auto">
          <a:xfrm>
            <a:off x="4572000" y="4876800"/>
            <a:ext cx="4495800" cy="1676400"/>
            <a:chOff x="3039" y="1296"/>
            <a:chExt cx="2721" cy="1008"/>
          </a:xfrm>
        </p:grpSpPr>
        <p:sp>
          <p:nvSpPr>
            <p:cNvPr id="6235" name="Rectangle 91"/>
            <p:cNvSpPr>
              <a:spLocks/>
            </p:cNvSpPr>
            <p:nvPr/>
          </p:nvSpPr>
          <p:spPr bwMode="auto">
            <a:xfrm>
              <a:off x="4841" y="2062"/>
              <a:ext cx="108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 eaLnBrk="1" hangingPunct="1"/>
              <a:r>
                <a:rPr lang="en-US" sz="1400" b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6</a:t>
              </a:r>
            </a:p>
          </p:txBody>
        </p:sp>
        <p:pic>
          <p:nvPicPr>
            <p:cNvPr id="6236" name="Picture 92"/>
            <p:cNvPicPr>
              <a:picLocks noChangeArrowheads="1"/>
            </p:cNvPicPr>
            <p:nvPr/>
          </p:nvPicPr>
          <p:blipFill>
            <a:blip r:embed="rId4"/>
            <a:srcRect l="1407" t="49768" r="1407" b="2191"/>
            <a:stretch>
              <a:fillRect/>
            </a:stretch>
          </p:blipFill>
          <p:spPr bwMode="auto">
            <a:xfrm>
              <a:off x="3039" y="1296"/>
              <a:ext cx="2721" cy="10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6238" name="Picture 94"/>
          <p:cNvPicPr>
            <a:picLocks noChangeArrowheads="1"/>
          </p:cNvPicPr>
          <p:nvPr/>
        </p:nvPicPr>
        <p:blipFill>
          <a:blip r:embed="rId5"/>
          <a:srcRect l="5588" t="4514" r="2769" b="5217"/>
          <a:stretch>
            <a:fillRect/>
          </a:stretch>
        </p:blipFill>
        <p:spPr bwMode="auto">
          <a:xfrm>
            <a:off x="152400" y="4267200"/>
            <a:ext cx="43434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39" name="Rectangle 95"/>
          <p:cNvSpPr>
            <a:spLocks noChangeArrowheads="1"/>
          </p:cNvSpPr>
          <p:nvPr/>
        </p:nvSpPr>
        <p:spPr bwMode="auto">
          <a:xfrm rot="5400000">
            <a:off x="3600450" y="5010150"/>
            <a:ext cx="304800" cy="342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240" name="Text Box 96"/>
          <p:cNvSpPr txBox="1">
            <a:spLocks noChangeArrowheads="1"/>
          </p:cNvSpPr>
          <p:nvPr/>
        </p:nvSpPr>
        <p:spPr bwMode="auto">
          <a:xfrm>
            <a:off x="457200" y="13557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-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>
                <a:solidFill>
                  <a:schemeClr val="accent2"/>
                </a:solidFill>
              </a:rPr>
              <a:t>si </a:t>
            </a:r>
            <a:r>
              <a:rPr lang="fr-FR" sz="2000" dirty="0" err="1">
                <a:solidFill>
                  <a:schemeClr val="accent2"/>
                </a:solidFill>
              </a:rPr>
              <a:t>registrano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sovrapposte</a:t>
            </a:r>
            <a:r>
              <a:rPr lang="fr-FR" sz="2000" dirty="0">
                <a:solidFill>
                  <a:schemeClr val="accent2"/>
                </a:solidFill>
              </a:rPr>
              <a:t> le </a:t>
            </a:r>
            <a:r>
              <a:rPr lang="fr-FR" sz="2000" dirty="0" err="1">
                <a:solidFill>
                  <a:schemeClr val="accent2"/>
                </a:solidFill>
              </a:rPr>
              <a:t>collisioni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che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accadono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durante</a:t>
            </a:r>
            <a:r>
              <a:rPr lang="fr-FR" sz="2000" dirty="0">
                <a:solidFill>
                  <a:schemeClr val="accent2"/>
                </a:solidFill>
              </a:rPr>
              <a:t> 25 ns</a:t>
            </a:r>
          </a:p>
        </p:txBody>
      </p:sp>
      <p:sp>
        <p:nvSpPr>
          <p:cNvPr id="6241" name="Text Box 97"/>
          <p:cNvSpPr txBox="1">
            <a:spLocks noChangeArrowheads="1"/>
          </p:cNvSpPr>
          <p:nvPr/>
        </p:nvSpPr>
        <p:spPr bwMode="auto">
          <a:xfrm>
            <a:off x="457200" y="1066800"/>
            <a:ext cx="4022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-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>
                <a:solidFill>
                  <a:schemeClr val="accent2"/>
                </a:solidFill>
              </a:rPr>
              <a:t>il </a:t>
            </a:r>
            <a:r>
              <a:rPr lang="fr-FR" sz="2000" dirty="0" err="1">
                <a:solidFill>
                  <a:schemeClr val="accent2"/>
                </a:solidFill>
              </a:rPr>
              <a:t>protone</a:t>
            </a:r>
            <a:r>
              <a:rPr lang="fr-FR" sz="2000" dirty="0">
                <a:solidFill>
                  <a:schemeClr val="accent2"/>
                </a:solidFill>
              </a:rPr>
              <a:t> e’ un </a:t>
            </a:r>
            <a:r>
              <a:rPr lang="fr-FR" sz="2000" dirty="0" err="1">
                <a:solidFill>
                  <a:schemeClr val="accent2"/>
                </a:solidFill>
              </a:rPr>
              <a:t>oggetto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composito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6242" name="Text Box 98"/>
          <p:cNvSpPr txBox="1">
            <a:spLocks noChangeArrowheads="1"/>
          </p:cNvSpPr>
          <p:nvPr/>
        </p:nvSpPr>
        <p:spPr bwMode="auto">
          <a:xfrm>
            <a:off x="457200" y="1660525"/>
            <a:ext cx="631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  «</a:t>
            </a:r>
            <a:r>
              <a:rPr lang="fr-FR" sz="2000" dirty="0">
                <a:solidFill>
                  <a:schemeClr val="accent2"/>
                </a:solidFill>
              </a:rPr>
              <a:t> a </a:t>
            </a:r>
            <a:r>
              <a:rPr lang="fr-FR" sz="2000" dirty="0" err="1">
                <a:solidFill>
                  <a:schemeClr val="accent2"/>
                </a:solidFill>
              </a:rPr>
              <a:t>regime</a:t>
            </a:r>
            <a:r>
              <a:rPr lang="fr-FR" sz="2000" dirty="0">
                <a:solidFill>
                  <a:schemeClr val="accent2"/>
                </a:solidFill>
              </a:rPr>
              <a:t> » in 25 ns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smtClean="0">
                <a:solidFill>
                  <a:schemeClr val="accent2"/>
                </a:solidFill>
              </a:rPr>
              <a:t>si </a:t>
            </a:r>
            <a:r>
              <a:rPr lang="fr-FR" sz="2000" dirty="0" err="1" smtClean="0">
                <a:solidFill>
                  <a:schemeClr val="accent2"/>
                </a:solidFill>
              </a:rPr>
              <a:t>sovrappongono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/>
              <a:t>20</a:t>
            </a:r>
            <a:r>
              <a:rPr lang="fr-FR" sz="2000" dirty="0" smtClean="0"/>
              <a:t> </a:t>
            </a:r>
            <a:r>
              <a:rPr lang="fr-FR" sz="2000" dirty="0" err="1" smtClean="0"/>
              <a:t>collisioni</a:t>
            </a:r>
            <a:r>
              <a:rPr lang="fr-FR" sz="2000" dirty="0" smtClean="0"/>
              <a:t> </a:t>
            </a:r>
            <a:r>
              <a:rPr lang="fr-FR" sz="2000" dirty="0" err="1" smtClean="0"/>
              <a:t>p-p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6243" name="Text Box 99"/>
          <p:cNvSpPr txBox="1">
            <a:spLocks noChangeArrowheads="1"/>
          </p:cNvSpPr>
          <p:nvPr/>
        </p:nvSpPr>
        <p:spPr bwMode="auto">
          <a:xfrm>
            <a:off x="212725" y="4419600"/>
            <a:ext cx="2627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momento transverso elevato</a:t>
            </a:r>
          </a:p>
        </p:txBody>
      </p:sp>
      <p:sp>
        <p:nvSpPr>
          <p:cNvPr id="6244" name="Text Box 100"/>
          <p:cNvSpPr txBox="1">
            <a:spLocks noChangeArrowheads="1"/>
          </p:cNvSpPr>
          <p:nvPr/>
        </p:nvSpPr>
        <p:spPr bwMode="auto">
          <a:xfrm>
            <a:off x="7086600" y="5791200"/>
            <a:ext cx="2016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0FF00"/>
                </a:solidFill>
              </a:rPr>
              <a:t>tracce con</a:t>
            </a:r>
          </a:p>
          <a:p>
            <a:r>
              <a:rPr lang="fr-FR" sz="1600">
                <a:solidFill>
                  <a:srgbClr val="00FF00"/>
                </a:solidFill>
              </a:rPr>
              <a:t>momento transverso </a:t>
            </a:r>
          </a:p>
          <a:p>
            <a:r>
              <a:rPr lang="fr-FR" sz="1600">
                <a:solidFill>
                  <a:srgbClr val="00FF00"/>
                </a:solidFill>
              </a:rPr>
              <a:t>elevato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F6D-56A9-4743-BD57-46F73A741AB7}" type="slidenum">
              <a:rPr lang="fr-FR"/>
              <a:pPr/>
              <a:t>18</a:t>
            </a:fld>
            <a:endParaRPr lang="fr-FR"/>
          </a:p>
        </p:txBody>
      </p:sp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685800" y="2895600"/>
            <a:ext cx="8039100" cy="3867150"/>
            <a:chOff x="144" y="1836"/>
            <a:chExt cx="5064" cy="2436"/>
          </a:xfrm>
        </p:grpSpPr>
        <p:pic>
          <p:nvPicPr>
            <p:cNvPr id="20483" name="Picture 3"/>
            <p:cNvPicPr>
              <a:picLocks noChangeArrowheads="1"/>
            </p:cNvPicPr>
            <p:nvPr/>
          </p:nvPicPr>
          <p:blipFill>
            <a:blip r:embed="rId2"/>
            <a:srcRect t="2214" b="6648"/>
            <a:stretch>
              <a:fillRect/>
            </a:stretch>
          </p:blipFill>
          <p:spPr bwMode="auto">
            <a:xfrm>
              <a:off x="624" y="1836"/>
              <a:ext cx="3648" cy="24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484" name="Rectangle 4"/>
            <p:cNvSpPr>
              <a:spLocks/>
            </p:cNvSpPr>
            <p:nvPr/>
          </p:nvSpPr>
          <p:spPr bwMode="auto">
            <a:xfrm>
              <a:off x="144" y="2160"/>
              <a:ext cx="798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eaLnBrk="1" hangingPunct="1"/>
              <a:r>
                <a:rPr lang="en-US" sz="2800">
                  <a:latin typeface="Arial" charset="0"/>
                  <a:ea typeface="Arial" charset="0"/>
                  <a:cs typeface="Arial" charset="0"/>
                  <a:sym typeface="Arial" charset="0"/>
                </a:rPr>
                <a:t>ATLAS</a:t>
              </a:r>
            </a:p>
          </p:txBody>
        </p:sp>
        <p:sp>
          <p:nvSpPr>
            <p:cNvPr id="20485" name="Rectangle 5"/>
            <p:cNvSpPr>
              <a:spLocks/>
            </p:cNvSpPr>
            <p:nvPr/>
          </p:nvSpPr>
          <p:spPr bwMode="auto">
            <a:xfrm>
              <a:off x="4264" y="2551"/>
              <a:ext cx="944" cy="448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eaLnBrk="1" hangingPunct="1">
                <a:spcBef>
                  <a:spcPts val="800"/>
                </a:spcBef>
              </a:pPr>
              <a:r>
                <a:rPr lang="en-US" sz="1400" b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Length = 44m</a:t>
              </a:r>
              <a:br>
                <a:rPr lang="en-US" sz="1400" b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</a:br>
              <a:r>
                <a:rPr lang="en-US" sz="1400" b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Diameter = 22m</a:t>
              </a:r>
              <a:br>
                <a:rPr lang="en-US" sz="1400" b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</a:br>
              <a:r>
                <a:rPr lang="en-US" sz="1400" b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Mass = 7000 t</a:t>
              </a:r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4191000" y="3306763"/>
            <a:ext cx="4572000" cy="3435350"/>
            <a:chOff x="2640" y="2083"/>
            <a:chExt cx="2880" cy="2164"/>
          </a:xfrm>
        </p:grpSpPr>
        <p:pic>
          <p:nvPicPr>
            <p:cNvPr id="20496" name="Picture 16" descr="CombinedCalo"/>
            <p:cNvPicPr>
              <a:picLocks noChangeAspect="1" noChangeArrowheads="1"/>
            </p:cNvPicPr>
            <p:nvPr/>
          </p:nvPicPr>
          <p:blipFill>
            <a:blip r:embed="rId3"/>
            <a:srcRect l="32056" t="28589" r="37755" b="33368"/>
            <a:stretch>
              <a:fillRect/>
            </a:stretch>
          </p:blipFill>
          <p:spPr bwMode="auto">
            <a:xfrm>
              <a:off x="3024" y="2130"/>
              <a:ext cx="2496" cy="2117"/>
            </a:xfrm>
            <a:prstGeom prst="rect">
              <a:avLst/>
            </a:prstGeom>
            <a:noFill/>
          </p:spPr>
        </p:pic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V="1">
              <a:off x="2688" y="2160"/>
              <a:ext cx="336" cy="7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>
              <a:off x="2640" y="3120"/>
              <a:ext cx="384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499" name="Text Box 19"/>
            <p:cNvSpPr txBox="1">
              <a:spLocks/>
            </p:cNvSpPr>
            <p:nvPr/>
          </p:nvSpPr>
          <p:spPr bwMode="auto">
            <a:xfrm>
              <a:off x="3002" y="2083"/>
              <a:ext cx="2374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Tahoma" charset="0"/>
                  <a:ea typeface="Tahoma" charset="0"/>
                  <a:cs typeface="Tahoma" charset="0"/>
                  <a:sym typeface="Tahoma" charset="0"/>
                </a:rPr>
                <a:t>Calorimètre électromagnétique</a:t>
              </a:r>
              <a:endParaRPr lang="fr-FR" sz="1800">
                <a:latin typeface="Tahoma" charset="0"/>
                <a:ea typeface="Tahoma" charset="0"/>
                <a:cs typeface="Tahoma" charset="0"/>
                <a:sym typeface="Tahoma" charset="0"/>
              </a:endParaRPr>
            </a:p>
          </p:txBody>
        </p:sp>
      </p:grpSp>
      <p:grpSp>
        <p:nvGrpSpPr>
          <p:cNvPr id="20500" name="Group 20"/>
          <p:cNvGrpSpPr>
            <a:grpSpLocks/>
          </p:cNvGrpSpPr>
          <p:nvPr/>
        </p:nvGrpSpPr>
        <p:grpSpPr bwMode="auto">
          <a:xfrm>
            <a:off x="533400" y="2971800"/>
            <a:ext cx="4800600" cy="3733800"/>
            <a:chOff x="336" y="1872"/>
            <a:chExt cx="3024" cy="2352"/>
          </a:xfrm>
        </p:grpSpPr>
        <p:pic>
          <p:nvPicPr>
            <p:cNvPr id="20501" name="Picture 21" descr="LArbarrel_accordi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529"/>
              <a:ext cx="2544" cy="1695"/>
            </a:xfrm>
            <a:prstGeom prst="rect">
              <a:avLst/>
            </a:prstGeom>
            <a:noFill/>
          </p:spPr>
        </p:pic>
        <p:sp>
          <p:nvSpPr>
            <p:cNvPr id="20502" name="Rectangle 22"/>
            <p:cNvSpPr>
              <a:spLocks/>
            </p:cNvSpPr>
            <p:nvPr/>
          </p:nvSpPr>
          <p:spPr bwMode="auto">
            <a:xfrm>
              <a:off x="336" y="1872"/>
              <a:ext cx="2544" cy="67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it-IT" sz="1200" b="0">
                <a:solidFill>
                  <a:srgbClr val="000000"/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0503" name="Text Box 23"/>
            <p:cNvSpPr txBox="1">
              <a:spLocks/>
            </p:cNvSpPr>
            <p:nvPr/>
          </p:nvSpPr>
          <p:spPr bwMode="auto">
            <a:xfrm>
              <a:off x="512" y="1920"/>
              <a:ext cx="2286" cy="5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Le </a:t>
              </a:r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groupe</a:t>
              </a:r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 LAPP (a) </a:t>
              </a:r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travaillé</a:t>
              </a:r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 </a:t>
              </a:r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sur</a:t>
              </a:r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 le</a:t>
              </a:r>
            </a:p>
            <a:p>
              <a:pPr eaLnBrk="1" hangingPunct="1"/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calorimètre</a:t>
              </a:r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 </a:t>
              </a:r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électromagnétique</a:t>
              </a:r>
              <a:endParaRPr lang="en-US" sz="1800" b="0" dirty="0">
                <a:solidFill>
                  <a:srgbClr val="000066"/>
                </a:solidFill>
                <a:latin typeface="Tahoma" charset="0"/>
                <a:ea typeface="Tahoma" charset="0"/>
                <a:cs typeface="Tahoma" charset="0"/>
                <a:sym typeface="Tahoma" charset="0"/>
              </a:endParaRPr>
            </a:p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                  </a:t>
              </a:r>
              <a:r>
                <a:rPr lang="en-US" sz="1800" b="0" dirty="0" err="1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tonneau</a:t>
              </a:r>
              <a:endParaRPr lang="fr-FR" sz="1800" b="0" dirty="0">
                <a:solidFill>
                  <a:srgbClr val="000066"/>
                </a:solidFill>
                <a:latin typeface="Tahoma" charset="0"/>
                <a:ea typeface="Tahoma" charset="0"/>
                <a:cs typeface="Tahoma" charset="0"/>
                <a:sym typeface="Tahoma" charset="0"/>
              </a:endParaRPr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 flipH="1" flipV="1">
              <a:off x="1968" y="3264"/>
              <a:ext cx="1392" cy="9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3135313" y="228600"/>
            <a:ext cx="296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Una </a:t>
            </a:r>
            <a:r>
              <a:rPr lang="fr-FR" dirty="0" err="1"/>
              <a:t>sfida</a:t>
            </a:r>
            <a:r>
              <a:rPr lang="fr-FR" dirty="0"/>
              <a:t> </a:t>
            </a:r>
            <a:r>
              <a:rPr lang="fr-FR" dirty="0" err="1"/>
              <a:t>tecnologica</a:t>
            </a:r>
            <a:endParaRPr lang="fr-FR" dirty="0"/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477837" y="974725"/>
            <a:ext cx="4113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charset="0"/>
              <a:buChar char="•"/>
            </a:pPr>
            <a:r>
              <a:rPr lang="fr-FR" sz="2000" dirty="0">
                <a:solidFill>
                  <a:schemeClr val="accent2"/>
                </a:solidFill>
              </a:rPr>
              <a:t> 1 </a:t>
            </a:r>
            <a:r>
              <a:rPr lang="fr-FR" sz="2000" dirty="0" err="1"/>
              <a:t>miliardo</a:t>
            </a:r>
            <a:r>
              <a:rPr lang="fr-FR" sz="2000" dirty="0">
                <a:solidFill>
                  <a:schemeClr val="accent2"/>
                </a:solidFill>
              </a:rPr>
              <a:t> di </a:t>
            </a:r>
            <a:r>
              <a:rPr lang="fr-FR" sz="2000" dirty="0" err="1">
                <a:solidFill>
                  <a:schemeClr val="accent2"/>
                </a:solidFill>
              </a:rPr>
              <a:t>collisioni</a:t>
            </a:r>
            <a:r>
              <a:rPr lang="fr-FR" sz="2000" dirty="0">
                <a:solidFill>
                  <a:schemeClr val="accent2"/>
                </a:solidFill>
              </a:rPr>
              <a:t> per </a:t>
            </a:r>
            <a:r>
              <a:rPr lang="fr-FR" sz="2000" dirty="0" err="1">
                <a:solidFill>
                  <a:schemeClr val="accent2"/>
                </a:solidFill>
              </a:rPr>
              <a:t>secondo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66725" y="1355725"/>
            <a:ext cx="4333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charset="0"/>
              <a:buChar char="•"/>
            </a:pPr>
            <a:r>
              <a:rPr lang="fr-FR" sz="2000" dirty="0">
                <a:solidFill>
                  <a:schemeClr val="accent2"/>
                </a:solidFill>
              </a:rPr>
              <a:t> Un </a:t>
            </a:r>
            <a:r>
              <a:rPr lang="fr-FR" sz="2000" dirty="0" err="1">
                <a:solidFill>
                  <a:schemeClr val="accent2"/>
                </a:solidFill>
              </a:rPr>
              <a:t>numero</a:t>
            </a:r>
            <a:r>
              <a:rPr lang="fr-FR" sz="2000" dirty="0">
                <a:solidFill>
                  <a:schemeClr val="accent2"/>
                </a:solidFill>
              </a:rPr>
              <a:t> di </a:t>
            </a:r>
            <a:r>
              <a:rPr lang="fr-FR" sz="2000" dirty="0" err="1">
                <a:solidFill>
                  <a:schemeClr val="accent2"/>
                </a:solidFill>
              </a:rPr>
              <a:t>particelle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elevatissimo</a:t>
            </a:r>
            <a:endParaRPr lang="fr-FR" sz="2000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SzPct val="110000"/>
              <a:buFont typeface="Times" charset="0"/>
              <a:buNone/>
            </a:pPr>
            <a:r>
              <a:rPr lang="fr-FR" sz="2000" dirty="0">
                <a:solidFill>
                  <a:schemeClr val="accent2"/>
                </a:solidFill>
              </a:rPr>
              <a:t>   ~ </a:t>
            </a:r>
            <a:r>
              <a:rPr lang="fr-FR" sz="2000" dirty="0"/>
              <a:t>1500 </a:t>
            </a:r>
            <a:r>
              <a:rPr lang="fr-FR" sz="2000" dirty="0" err="1"/>
              <a:t>tracce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ogni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/>
              <a:t>25 ns</a:t>
            </a:r>
            <a:r>
              <a:rPr lang="fr-FR" sz="2000" dirty="0">
                <a:solidFill>
                  <a:schemeClr val="accent2"/>
                </a:solidFill>
              </a:rPr>
              <a:t> da </a:t>
            </a:r>
            <a:r>
              <a:rPr lang="fr-FR" sz="2000" dirty="0" err="1">
                <a:solidFill>
                  <a:schemeClr val="accent2"/>
                </a:solidFill>
              </a:rPr>
              <a:t>misurare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58787" y="2041525"/>
            <a:ext cx="408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charset="0"/>
              <a:buChar char="•"/>
            </a:pP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Rivelatori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resistenti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alle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radiazioni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20510" name="Rectangle 30"/>
          <p:cNvSpPr>
            <a:spLocks/>
          </p:cNvSpPr>
          <p:nvPr/>
        </p:nvSpPr>
        <p:spPr bwMode="auto">
          <a:xfrm>
            <a:off x="4724400" y="2286000"/>
            <a:ext cx="4240212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eaLnBrk="1" hangingPunct="1"/>
            <a:r>
              <a:rPr lang="en-US" b="0" dirty="0">
                <a:solidFill>
                  <a:srgbClr val="000066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…</a:t>
            </a:r>
            <a:r>
              <a:rPr lang="en-US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abbiamo</a:t>
            </a:r>
            <a:r>
              <a:rPr lang="en-US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bisogno</a:t>
            </a:r>
            <a:r>
              <a:rPr lang="en-US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di</a:t>
            </a:r>
            <a:r>
              <a:rPr lang="en-US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rivelatori</a:t>
            </a:r>
            <a:r>
              <a:rPr lang="en-US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</a:p>
          <a:p>
            <a:pPr marL="39688" eaLnBrk="1" hangingPunct="1"/>
            <a:r>
              <a:rPr lang="en-US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    molto </a:t>
            </a:r>
            <a:r>
              <a:rPr lang="en-US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performanti</a:t>
            </a:r>
            <a:r>
              <a:rPr lang="en-US" b="0" dirty="0">
                <a:solidFill>
                  <a:srgbClr val="000066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3429000" y="76200"/>
            <a:ext cx="2219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OPERA-CNGS</a:t>
            </a:r>
            <a:endParaRPr lang="fr-FR" dirty="0"/>
          </a:p>
        </p:txBody>
      </p:sp>
      <p:pic>
        <p:nvPicPr>
          <p:cNvPr id="130" name="Picture 129" descr="Schermata 2011-09-01 a 17.54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6324600" cy="4331061"/>
          </a:xfrm>
          <a:prstGeom prst="rect">
            <a:avLst/>
          </a:prstGeom>
        </p:spPr>
      </p:pic>
      <p:pic>
        <p:nvPicPr>
          <p:cNvPr id="131" name="Picture 130" descr="Schermata 2011-09-01 a 17.55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000569"/>
            <a:ext cx="5867400" cy="1857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hermata 2011-08-21 a 16.3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Callout 6"/>
          <p:cNvSpPr/>
          <p:nvPr/>
        </p:nvSpPr>
        <p:spPr bwMode="auto">
          <a:xfrm>
            <a:off x="5791200" y="1219200"/>
            <a:ext cx="3119120" cy="3352800"/>
          </a:xfrm>
          <a:prstGeom prst="downArrowCallout">
            <a:avLst>
              <a:gd name="adj1" fmla="val 2381"/>
              <a:gd name="adj2" fmla="val 5527"/>
              <a:gd name="adj3" fmla="val 25000"/>
              <a:gd name="adj4" fmla="val 6497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pic>
        <p:nvPicPr>
          <p:cNvPr id="18" name="Picture 17" descr="intense-ski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399"/>
            <a:ext cx="2971800" cy="2043113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 bwMode="auto">
          <a:xfrm>
            <a:off x="1447800" y="228600"/>
            <a:ext cx="4267200" cy="2590800"/>
          </a:xfrm>
          <a:prstGeom prst="leftArrowCallout">
            <a:avLst>
              <a:gd name="adj1" fmla="val 2315"/>
              <a:gd name="adj2" fmla="val 25000"/>
              <a:gd name="adj3" fmla="val 25000"/>
              <a:gd name="adj4" fmla="val 7600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04800"/>
            <a:ext cx="3048000" cy="2438400"/>
            <a:chOff x="838200" y="152400"/>
            <a:chExt cx="2895600" cy="1676400"/>
          </a:xfrm>
        </p:grpSpPr>
        <p:pic>
          <p:nvPicPr>
            <p:cNvPr id="6" name="Picture 5" descr="cern-lh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52401"/>
              <a:ext cx="2895600" cy="1676399"/>
            </a:xfrm>
            <a:prstGeom prst="rect">
              <a:avLst/>
            </a:prstGeom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914400" y="152400"/>
              <a:ext cx="1056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CERN</a:t>
              </a:r>
              <a:endParaRPr lang="it-IT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05000" y="3657600"/>
            <a:ext cx="4648200" cy="2667000"/>
            <a:chOff x="1828800" y="3810000"/>
            <a:chExt cx="4648200" cy="2286000"/>
          </a:xfrm>
        </p:grpSpPr>
        <p:sp>
          <p:nvSpPr>
            <p:cNvPr id="17" name="Left Arrow Callout 16"/>
            <p:cNvSpPr/>
            <p:nvPr/>
          </p:nvSpPr>
          <p:spPr bwMode="auto">
            <a:xfrm>
              <a:off x="1828800" y="3810000"/>
              <a:ext cx="4648200" cy="2286000"/>
            </a:xfrm>
            <a:prstGeom prst="leftArrowCallout">
              <a:avLst>
                <a:gd name="adj1" fmla="val 2778"/>
                <a:gd name="adj2" fmla="val 25000"/>
                <a:gd name="adj3" fmla="val 25000"/>
                <a:gd name="adj4" fmla="val 72407"/>
              </a:avLst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pic>
          <p:nvPicPr>
            <p:cNvPr id="16" name="Picture 15" descr="ANNECYARAVIS200746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3886200"/>
              <a:ext cx="3200400" cy="21716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24400" y="4038600"/>
              <a:ext cx="1501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3"/>
                  </a:solidFill>
                </a:rPr>
                <a:t>ANNECY</a:t>
              </a:r>
              <a:endParaRPr lang="it-IT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00800" y="2743200"/>
            <a:ext cx="2042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MT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. BIANCO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4" name="Picture 3" descr="Schermata 2011-09-01 a 17.26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077200" cy="4984939"/>
          </a:xfrm>
          <a:prstGeom prst="rect">
            <a:avLst/>
          </a:prstGeom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810000" y="304800"/>
            <a:ext cx="127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AMS-02</a:t>
            </a:r>
            <a:endParaRPr lang="fr-FR" dirty="0"/>
          </a:p>
        </p:txBody>
      </p:sp>
      <p:pic>
        <p:nvPicPr>
          <p:cNvPr id="6" name="Picture 5" descr="ams-02-2011-equipment-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00200"/>
            <a:ext cx="2586116" cy="19415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2819400" y="2590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69850" h="69850" prst="divot"/>
            </a:sp3d>
          </a:bodyPr>
          <a:lstStyle/>
          <a:p>
            <a:r>
              <a:rPr lang="it-IT" sz="4800" dirty="0" smtClean="0"/>
              <a:t>Buona visita!</a:t>
            </a:r>
            <a:endParaRPr lang="it-IT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990600" y="1447800"/>
            <a:ext cx="6989413" cy="44827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>
                <a:solidFill>
                  <a:srgbClr val="0033CC"/>
                </a:solidFill>
              </a:rPr>
              <a:t>UMR </a:t>
            </a:r>
            <a:r>
              <a:rPr lang="fr-FR" sz="2000" dirty="0" err="1">
                <a:solidFill>
                  <a:srgbClr val="0033CC"/>
                </a:solidFill>
              </a:rPr>
              <a:t>CNRS-Université</a:t>
            </a:r>
            <a:r>
              <a:rPr lang="fr-FR" sz="2000" dirty="0">
                <a:solidFill>
                  <a:srgbClr val="0033CC"/>
                </a:solidFill>
              </a:rPr>
              <a:t> de </a:t>
            </a:r>
            <a:r>
              <a:rPr lang="fr-FR" sz="2000" dirty="0" smtClean="0">
                <a:solidFill>
                  <a:srgbClr val="0033CC"/>
                </a:solidFill>
              </a:rPr>
              <a:t>Savoie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~ </a:t>
            </a:r>
            <a:r>
              <a:rPr lang="fr-FR" sz="1800" dirty="0" smtClean="0">
                <a:solidFill>
                  <a:schemeClr val="tx1"/>
                </a:solidFill>
              </a:rPr>
              <a:t>60 </a:t>
            </a:r>
            <a:r>
              <a:rPr lang="fr-FR" sz="1800" dirty="0" err="1" smtClean="0">
                <a:solidFill>
                  <a:schemeClr val="tx1"/>
                </a:solidFill>
              </a:rPr>
              <a:t>ricercatori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sostenuti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dall’esperienza</a:t>
            </a:r>
            <a:r>
              <a:rPr lang="fr-FR" sz="1800" dirty="0" smtClean="0">
                <a:solidFill>
                  <a:schemeClr val="tx1"/>
                </a:solidFill>
              </a:rPr>
              <a:t> di ~ 80 </a:t>
            </a:r>
            <a:r>
              <a:rPr lang="fr-FR" sz="1800" dirty="0" err="1" smtClean="0">
                <a:solidFill>
                  <a:schemeClr val="tx1"/>
                </a:solidFill>
              </a:rPr>
              <a:t>ingegneri</a:t>
            </a:r>
            <a:r>
              <a:rPr lang="fr-FR" sz="1800" dirty="0" smtClean="0">
                <a:solidFill>
                  <a:schemeClr val="tx1"/>
                </a:solidFill>
              </a:rPr>
              <a:t> e </a:t>
            </a:r>
            <a:r>
              <a:rPr lang="fr-FR" sz="1800" dirty="0" err="1" smtClean="0">
                <a:solidFill>
                  <a:schemeClr val="tx1"/>
                </a:solidFill>
              </a:rPr>
              <a:t>tecnici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 smtClean="0">
                <a:solidFill>
                  <a:srgbClr val="0033CC"/>
                </a:solidFill>
              </a:rPr>
              <a:t>Programma </a:t>
            </a:r>
            <a:r>
              <a:rPr lang="fr-FR" sz="2000" dirty="0" err="1" smtClean="0">
                <a:solidFill>
                  <a:srgbClr val="0033CC"/>
                </a:solidFill>
              </a:rPr>
              <a:t>sperimentale</a:t>
            </a:r>
            <a:r>
              <a:rPr lang="fr-FR" sz="2000" dirty="0" smtClean="0">
                <a:solidFill>
                  <a:srgbClr val="0033CC"/>
                </a:solidFill>
              </a:rPr>
              <a:t>: </a:t>
            </a:r>
            <a:r>
              <a:rPr lang="fr-FR" sz="2000" dirty="0" err="1" smtClean="0">
                <a:solidFill>
                  <a:srgbClr val="0033CC"/>
                </a:solidFill>
              </a:rPr>
              <a:t>fisica</a:t>
            </a:r>
            <a:r>
              <a:rPr lang="fr-FR" sz="2000" dirty="0" smtClean="0">
                <a:solidFill>
                  <a:srgbClr val="0033CC"/>
                </a:solidFill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</a:rPr>
              <a:t>astrofisica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delle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particelle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realizzato</a:t>
            </a:r>
            <a:r>
              <a:rPr lang="fr-FR" sz="1800" dirty="0" smtClean="0">
                <a:solidFill>
                  <a:schemeClr val="tx1"/>
                </a:solidFill>
              </a:rPr>
              <a:t> in </a:t>
            </a:r>
            <a:r>
              <a:rPr lang="fr-FR" sz="1800" dirty="0" err="1" smtClean="0">
                <a:solidFill>
                  <a:schemeClr val="tx1"/>
                </a:solidFill>
              </a:rPr>
              <a:t>seno</a:t>
            </a:r>
            <a:r>
              <a:rPr lang="fr-FR" sz="1800" dirty="0" smtClean="0">
                <a:solidFill>
                  <a:schemeClr val="tx1"/>
                </a:solidFill>
              </a:rPr>
              <a:t> a grandi </a:t>
            </a:r>
            <a:r>
              <a:rPr lang="fr-FR" sz="1800" dirty="0" err="1" smtClean="0">
                <a:solidFill>
                  <a:schemeClr val="tx1"/>
                </a:solidFill>
              </a:rPr>
              <a:t>collaborazioni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internazionali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coordinate</a:t>
            </a:r>
            <a:r>
              <a:rPr lang="fr-FR" sz="1800" dirty="0" smtClean="0">
                <a:solidFill>
                  <a:schemeClr val="tx1"/>
                </a:solidFill>
              </a:rPr>
              <a:t> in Francia dall’IN2P3 (1971) 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 smtClean="0">
                <a:solidFill>
                  <a:srgbClr val="0033CC"/>
                </a:solidFill>
              </a:rPr>
              <a:t>Due </a:t>
            </a:r>
            <a:r>
              <a:rPr lang="fr-FR" sz="2000" dirty="0" err="1" smtClean="0">
                <a:solidFill>
                  <a:srgbClr val="0033CC"/>
                </a:solidFill>
              </a:rPr>
              <a:t>punti</a:t>
            </a:r>
            <a:r>
              <a:rPr lang="fr-FR" sz="2000" dirty="0" smtClean="0">
                <a:solidFill>
                  <a:srgbClr val="0033CC"/>
                </a:solidFill>
              </a:rPr>
              <a:t> di </a:t>
            </a:r>
            <a:r>
              <a:rPr lang="fr-FR" sz="2000" dirty="0" err="1" smtClean="0">
                <a:solidFill>
                  <a:srgbClr val="0033CC"/>
                </a:solidFill>
              </a:rPr>
              <a:t>forza</a:t>
            </a:r>
            <a:r>
              <a:rPr lang="fr-FR" sz="2000" dirty="0" smtClean="0">
                <a:solidFill>
                  <a:srgbClr val="0033CC"/>
                </a:solidFill>
              </a:rPr>
              <a:t>: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vicino</a:t>
            </a:r>
            <a:r>
              <a:rPr lang="fr-FR" sz="1800" dirty="0" smtClean="0">
                <a:solidFill>
                  <a:schemeClr val="tx1"/>
                </a:solidFill>
              </a:rPr>
              <a:t> al </a:t>
            </a:r>
            <a:r>
              <a:rPr lang="fr-FR" sz="1800" dirty="0">
                <a:solidFill>
                  <a:schemeClr val="tx1"/>
                </a:solidFill>
              </a:rPr>
              <a:t>CERN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smtClean="0">
                <a:solidFill>
                  <a:schemeClr val="tx1"/>
                </a:solidFill>
              </a:rPr>
              <a:t>in </a:t>
            </a:r>
            <a:r>
              <a:rPr lang="fr-FR" sz="1800" dirty="0" err="1" smtClean="0">
                <a:solidFill>
                  <a:schemeClr val="tx1"/>
                </a:solidFill>
              </a:rPr>
              <a:t>feconda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sinergia</a:t>
            </a:r>
            <a:r>
              <a:rPr lang="fr-FR" sz="1800" dirty="0" smtClean="0">
                <a:solidFill>
                  <a:schemeClr val="tx1"/>
                </a:solidFill>
              </a:rPr>
              <a:t> con il </a:t>
            </a:r>
            <a:r>
              <a:rPr lang="fr-FR" sz="1800" dirty="0" err="1" smtClean="0">
                <a:solidFill>
                  <a:schemeClr val="tx1"/>
                </a:solidFill>
              </a:rPr>
              <a:t>dipartimento</a:t>
            </a:r>
            <a:r>
              <a:rPr lang="fr-FR" sz="1800" dirty="0" smtClean="0">
                <a:solidFill>
                  <a:schemeClr val="tx1"/>
                </a:solidFill>
              </a:rPr>
              <a:t> di </a:t>
            </a:r>
            <a:r>
              <a:rPr lang="fr-FR" sz="1800" dirty="0" err="1" smtClean="0">
                <a:solidFill>
                  <a:schemeClr val="tx1"/>
                </a:solidFill>
              </a:rPr>
              <a:t>fisica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teorica</a:t>
            </a:r>
            <a:r>
              <a:rPr lang="fr-FR" sz="1800" dirty="0" smtClean="0">
                <a:solidFill>
                  <a:schemeClr val="tx1"/>
                </a:solidFill>
              </a:rPr>
              <a:t> LAPTH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796507" y="304800"/>
            <a:ext cx="16136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2800" dirty="0" smtClean="0"/>
              <a:t> </a:t>
            </a:r>
            <a:r>
              <a:rPr lang="fr-FR" sz="4000" dirty="0"/>
              <a:t>LAPP</a:t>
            </a:r>
          </a:p>
        </p:txBody>
      </p:sp>
      <p:pic>
        <p:nvPicPr>
          <p:cNvPr id="4" name="Picture 3" descr="Logo_LAPP_tex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609600"/>
            <a:ext cx="1447800" cy="11238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376F-C94F-1C46-85C6-5F273AC57AF2}" type="slidenum">
              <a:rPr lang="fr-FR"/>
              <a:pPr/>
              <a:t>4</a:t>
            </a:fld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b="2391"/>
          <a:stretch>
            <a:fillRect/>
          </a:stretch>
        </p:blipFill>
        <p:spPr bwMode="auto">
          <a:xfrm>
            <a:off x="0" y="96837"/>
            <a:ext cx="8763000" cy="62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6200" y="2743200"/>
            <a:ext cx="5105400" cy="40386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4" descr="Schermata 2011-09-01 a 15.00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743201"/>
            <a:ext cx="5105400" cy="4038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Logo_LAPP_tex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143000"/>
            <a:ext cx="1676400" cy="130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ta 2011-08-21 a 17.0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17102"/>
            <a:ext cx="4800600" cy="48270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 descr="0041-0605-2510-2826_S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32187"/>
            <a:ext cx="3054350" cy="3097213"/>
          </a:xfrm>
          <a:prstGeom prst="rect">
            <a:avLst/>
          </a:prstGeom>
          <a:noFill/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279650" y="2462751"/>
            <a:ext cx="1219200" cy="1066800"/>
          </a:xfrm>
          <a:prstGeom prst="cloudCallout">
            <a:avLst>
              <a:gd name="adj1" fmla="val -84603"/>
              <a:gd name="adj2" fmla="val 4165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pic>
        <p:nvPicPr>
          <p:cNvPr id="12" name="Picture 11" descr="Schermata 2011-08-21 a 17.0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2615151"/>
            <a:ext cx="685800" cy="689578"/>
          </a:xfrm>
          <a:prstGeom prst="rect">
            <a:avLst/>
          </a:prstGeom>
          <a:effectLst/>
        </p:spPr>
      </p:pic>
      <p:cxnSp>
        <p:nvCxnSpPr>
          <p:cNvPr id="14" name="Straight Connector 13"/>
          <p:cNvCxnSpPr/>
          <p:nvPr/>
        </p:nvCxnSpPr>
        <p:spPr bwMode="auto">
          <a:xfrm rot="5400000" flipH="1" flipV="1">
            <a:off x="2997725" y="1345676"/>
            <a:ext cx="1243552" cy="9906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H="1">
            <a:off x="2324100" y="4177251"/>
            <a:ext cx="2590800" cy="99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16948" y="191869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La materia attorno a noi</a:t>
            </a:r>
            <a:endParaRPr lang="it-IT" sz="3600" dirty="0"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sitronDiscov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47800"/>
            <a:ext cx="2895600" cy="2578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latin typeface="Times"/>
              </a:rPr>
              <a:t>Particle</a:t>
            </a:r>
            <a:r>
              <a:rPr lang="it-IT" sz="3600" dirty="0" smtClean="0">
                <a:latin typeface="Times"/>
              </a:rPr>
              <a:t> </a:t>
            </a:r>
            <a:r>
              <a:rPr lang="it-IT" sz="3600" dirty="0" err="1" smtClean="0">
                <a:latin typeface="Times"/>
              </a:rPr>
              <a:t>physics</a:t>
            </a:r>
            <a:r>
              <a:rPr lang="it-IT" sz="3600" dirty="0" smtClean="0">
                <a:latin typeface="Times"/>
              </a:rPr>
              <a:t>?</a:t>
            </a:r>
            <a:endParaRPr lang="it-IT" sz="3600" dirty="0">
              <a:latin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66" y="1066800"/>
            <a:ext cx="6519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Si occupa dei costituenti ultimi della materia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, della 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natura delle forze fondamentali e dei principi che sotto-stanno a questa organizzazione. </a:t>
            </a:r>
          </a:p>
          <a:p>
            <a:endParaRPr lang="it-IT" sz="2000" dirty="0" smtClean="0">
              <a:solidFill>
                <a:schemeClr val="tx1"/>
              </a:solidFill>
              <a:latin typeface="Handwriting - Dakota"/>
            </a:endParaRPr>
          </a:p>
        </p:txBody>
      </p:sp>
      <p:pic>
        <p:nvPicPr>
          <p:cNvPr id="10" name="Picture 9" descr="hi-zee-vp1_run169206_evt3103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4600"/>
            <a:ext cx="5334000" cy="367530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324600" y="3962400"/>
            <a:ext cx="220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tx1"/>
                </a:solidFill>
              </a:rPr>
              <a:t>First </a:t>
            </a:r>
            <a:r>
              <a:rPr lang="it-IT" sz="1800" dirty="0" err="1" smtClean="0">
                <a:solidFill>
                  <a:schemeClr val="tx1"/>
                </a:solidFill>
              </a:rPr>
              <a:t>positron</a:t>
            </a:r>
            <a:r>
              <a:rPr lang="it-IT" sz="1800" dirty="0" smtClean="0">
                <a:solidFill>
                  <a:schemeClr val="tx1"/>
                </a:solidFill>
              </a:rPr>
              <a:t> (1932)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4545" y="547747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 heavy ion collision with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 candidate Z → </a:t>
            </a:r>
            <a:r>
              <a:rPr lang="en-US" sz="18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18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30000" dirty="0" smtClean="0">
                <a:solidFill>
                  <a:schemeClr val="tx1"/>
                </a:solidFill>
              </a:rPr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 decay	</a:t>
            </a:r>
          </a:p>
          <a:p>
            <a:pPr lvl="0"/>
            <a:r>
              <a:rPr lang="it-IT" sz="1800" dirty="0" smtClean="0">
                <a:solidFill>
                  <a:schemeClr val="tx1"/>
                </a:solidFill>
              </a:rPr>
              <a:t>(2010)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U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555875" y="2302125"/>
            <a:ext cx="4816466" cy="432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83845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"/>
              </a:rPr>
              <a:t>Particelle e forze sono all’opera ovunque nell’universo</a:t>
            </a:r>
            <a:r>
              <a:rPr lang="it-IT" dirty="0" smtClean="0">
                <a:solidFill>
                  <a:schemeClr val="bg1"/>
                </a:solidFill>
                <a:latin typeface="Times"/>
              </a:rPr>
              <a:t> e hanno </a:t>
            </a:r>
            <a:r>
              <a:rPr lang="it-IT" dirty="0" smtClean="0">
                <a:solidFill>
                  <a:schemeClr val="bg1"/>
                </a:solidFill>
                <a:latin typeface="Times"/>
              </a:rPr>
              <a:t>avuto un ruolo determinante nella sua </a:t>
            </a:r>
            <a:r>
              <a:rPr lang="it-IT" dirty="0" smtClean="0">
                <a:solidFill>
                  <a:schemeClr val="bg1"/>
                </a:solidFill>
                <a:latin typeface="Times"/>
              </a:rPr>
              <a:t>evoluzione a </a:t>
            </a:r>
            <a:r>
              <a:rPr lang="it-IT" dirty="0" smtClean="0">
                <a:solidFill>
                  <a:schemeClr val="bg1"/>
                </a:solidFill>
                <a:latin typeface="Times"/>
              </a:rPr>
              <a:t>partire dal Big Bang.</a:t>
            </a:r>
          </a:p>
        </p:txBody>
      </p:sp>
      <p:pic>
        <p:nvPicPr>
          <p:cNvPr id="6" name="Picture 4" descr="The image “http://universe-review.ca/I02-29-universe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l="19807"/>
          <a:stretch>
            <a:fillRect/>
          </a:stretch>
        </p:blipFill>
        <p:spPr bwMode="auto">
          <a:xfrm>
            <a:off x="152400" y="1676400"/>
            <a:ext cx="4637863" cy="41910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-universe-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152400"/>
            <a:ext cx="9448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486400" cy="4895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486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Quello che sappiamo </a:t>
            </a:r>
            <a:r>
              <a:rPr lang="it-IT" sz="3600" dirty="0" err="1" smtClean="0">
                <a:latin typeface="Times"/>
              </a:rPr>
              <a:t>…</a:t>
            </a:r>
            <a:r>
              <a:rPr lang="it-IT" sz="3600" dirty="0" smtClean="0">
                <a:latin typeface="Times"/>
              </a:rPr>
              <a:t>  </a:t>
            </a:r>
            <a:endParaRPr lang="it-IT" sz="3600" dirty="0"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914" y="6015335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cosa ci aspetta?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12127</TotalTime>
  <Words>655</Words>
  <Application>Microsoft PowerPoint</Application>
  <PresentationFormat>On-screen Show (4:3)</PresentationFormat>
  <Paragraphs>133</Paragraphs>
  <Slides>21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Helmut Burkhardt</dc:creator>
  <cp:lastModifiedBy>Vincenzo Lombardo</cp:lastModifiedBy>
  <cp:revision>574</cp:revision>
  <dcterms:created xsi:type="dcterms:W3CDTF">2011-09-01T12:55:45Z</dcterms:created>
  <dcterms:modified xsi:type="dcterms:W3CDTF">2011-09-01T22:55:15Z</dcterms:modified>
</cp:coreProperties>
</file>