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9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7" r:id="rId4"/>
    <p:sldId id="281" r:id="rId5"/>
    <p:sldId id="260" r:id="rId6"/>
    <p:sldId id="273" r:id="rId7"/>
    <p:sldId id="262" r:id="rId8"/>
    <p:sldId id="265" r:id="rId9"/>
    <p:sldId id="266" r:id="rId10"/>
    <p:sldId id="267" r:id="rId11"/>
    <p:sldId id="268" r:id="rId12"/>
    <p:sldId id="275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0720A"/>
    <a:srgbClr val="009E47"/>
    <a:srgbClr val="0056AC"/>
    <a:srgbClr val="71C2FF"/>
    <a:srgbClr val="57ABFF"/>
    <a:srgbClr val="AFFFD3"/>
    <a:srgbClr val="5DFFA6"/>
    <a:srgbClr val="FF99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5" autoAdjust="0"/>
    <p:restoredTop sz="83117" autoAdjust="0"/>
  </p:normalViewPr>
  <p:slideViewPr>
    <p:cSldViewPr snapToGrid="0">
      <p:cViewPr>
        <p:scale>
          <a:sx n="62" d="100"/>
          <a:sy n="62" d="100"/>
        </p:scale>
        <p:origin x="-103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notesViewPr>
    <p:cSldViewPr snapToGrid="0">
      <p:cViewPr varScale="1">
        <p:scale>
          <a:sx n="43" d="100"/>
          <a:sy n="43" d="100"/>
        </p:scale>
        <p:origin x="-145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Equipe Projets Grille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2004-05-28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F. Hernandez – CC-IN2P3 – COS 2004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3161D89-075B-46CD-A967-DDA693716F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9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178A609-A289-4A17-BEB6-AC9FDBB21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06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CF9A5-E579-4B68-A72B-A9E0344ADC29}" type="slidenum">
              <a:rPr lang="fr-FR" smtClean="0"/>
              <a:pPr eaLnBrk="1" hangingPunct="1"/>
              <a:t>1</a:t>
            </a:fld>
            <a:endParaRPr 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 userDrawn="1"/>
        </p:nvSpPr>
        <p:spPr bwMode="auto">
          <a:xfrm>
            <a:off x="361950" y="3319463"/>
            <a:ext cx="8420100" cy="109537"/>
          </a:xfrm>
          <a:custGeom>
            <a:avLst/>
            <a:gdLst>
              <a:gd name="T0" fmla="*/ 0 w 1000"/>
              <a:gd name="T1" fmla="*/ 0 h 1000"/>
              <a:gd name="T2" fmla="*/ 584 w 1000"/>
              <a:gd name="T3" fmla="*/ 0 h 1000"/>
              <a:gd name="T4" fmla="*/ 584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4" y="0"/>
                </a:lnTo>
                <a:lnTo>
                  <a:pt x="584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" name="Picture 6" descr="LCG-FR-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240213"/>
            <a:ext cx="232092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 descr="IN2P3.png"/>
          <p:cNvPicPr>
            <a:picLocks noChangeAspect="1"/>
          </p:cNvPicPr>
          <p:nvPr userDrawn="1"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0338"/>
            <a:ext cx="116681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4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3863" y="3573463"/>
            <a:ext cx="3570287" cy="303371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/>
              <a:t>sdfqsdf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6888" y="2193925"/>
            <a:ext cx="7772400" cy="942975"/>
          </a:xfrm>
        </p:spPr>
        <p:txBody>
          <a:bodyPr/>
          <a:lstStyle>
            <a:lvl1pPr algn="l">
              <a:defRPr>
                <a:solidFill>
                  <a:srgbClr val="003366"/>
                </a:solidFill>
              </a:defRPr>
            </a:lvl1pPr>
          </a:lstStyle>
          <a:p>
            <a:r>
              <a:rPr lang="fr-FR"/>
              <a:t>qsdfqsdf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66" y="206800"/>
            <a:ext cx="2631594" cy="8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A5E8-8B2B-45E9-AA12-09EF7F67F4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8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60071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60071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EAF9-8524-4A22-9E39-A05E492975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149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9388" y="1484313"/>
            <a:ext cx="4316412" cy="4783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316413" cy="4783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F5D9-8295-46ED-BABC-1CD0ADD168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42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9388" y="1484313"/>
            <a:ext cx="4316412" cy="4783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484313"/>
            <a:ext cx="4316413" cy="2314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51288"/>
            <a:ext cx="4316413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07EE-80D3-488E-9A0E-FB6794A12D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6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rgbClr val="3366FF"/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rgbClr val="CCFFCC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Ian Bird, CERN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B9D3-CF3B-9C44-9DB7-DF10DC733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E88-DD2D-3B4F-9CAC-C4C0DA6C4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9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4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rgbClr val="3366FF"/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rgbClr val="CCFFCC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1" y="635635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Ian Bird, CERN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4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588019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5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3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8C37-F064-4982-BE45-BCC4DDEE25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7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3C8C1-61CA-4F3A-A2D5-5C97FB4B44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79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4316412" cy="4783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316413" cy="4783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7C0E0-19E0-4414-B619-D41990F028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32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0D31-2B47-4002-9BF4-18650E2A0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75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809E-93C3-4BA9-B555-B39D3037D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1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FE21-82E2-47E8-A473-F0EB94F6D3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7D4EA-C38F-4E13-B075-A88A7A8918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1CE2-1525-4406-A5E4-D7ECC6F765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rgbClr val="DDDDD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85225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0325" y="6607175"/>
            <a:ext cx="11620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1338" y="6560344"/>
            <a:ext cx="784542" cy="39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583F37D-1137-4D6D-8330-A15D534D4D5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29" name="Picture 5" descr="BlueBackgroun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17625"/>
            <a:ext cx="9144000" cy="114300"/>
          </a:xfrm>
          <a:prstGeom prst="rect">
            <a:avLst/>
          </a:prstGeom>
          <a:solidFill>
            <a:srgbClr val="FF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7137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0" y="6543675"/>
            <a:ext cx="8407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3" name="Picture 9" descr="LCG-FR-v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351588"/>
            <a:ext cx="4714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70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8837"/>
        </a:buClr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○"/>
        <a:defRPr sz="2000" i="1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FE9B9D3-CF3B-9C44-9DB7-DF10DC73375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9/21/2011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EACE88-DD2D-3B4F-9CAC-C4C0DA6C4E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1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desy.de/conferenceDisplay.py?confId=40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LCG/WLCGTransferMonito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onferenceDisplay.py?confId=146547" TargetMode="External"/><Relationship Id="rId2" Type="http://schemas.openxmlformats.org/officeDocument/2006/relationships/hyperlink" Target="http://www.chep2012.org/wlcg-2012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conferenceDisplay.py?confId=13842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LCG/WLCGBaselineVersion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ern.ch/kiryanov/lcgpf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350" y="1936750"/>
            <a:ext cx="8410575" cy="1354138"/>
          </a:xfrm>
        </p:spPr>
        <p:txBody>
          <a:bodyPr/>
          <a:lstStyle/>
          <a:p>
            <a:pPr eaLnBrk="1" hangingPunct="1"/>
            <a:r>
              <a:rPr lang="fr-FR" sz="4000" dirty="0" smtClean="0"/>
              <a:t>WLCG workshop in </a:t>
            </a:r>
            <a:r>
              <a:rPr lang="fr-FR" sz="4000" dirty="0" smtClean="0"/>
              <a:t>DESY</a:t>
            </a:r>
            <a:r>
              <a:rPr lang="fr-FR" sz="3200" dirty="0" smtClean="0"/>
              <a:t>, July 11-13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 </a:t>
            </a:r>
            <a:r>
              <a:rPr lang="fr-FR" sz="4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Highlights</a:t>
            </a:r>
            <a:r>
              <a:rPr lang="fr-FR" sz="4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</a:t>
            </a:r>
            <a:endParaRPr lang="fr-FR" sz="40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" y="3673475"/>
            <a:ext cx="6168707" cy="3184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u="sng" dirty="0" smtClean="0">
                <a:solidFill>
                  <a:schemeClr val="tx1"/>
                </a:solidFill>
                <a:latin typeface="Verdana" pitchFamily="34" charset="0"/>
              </a:rPr>
              <a:t>Frédérique Chollet</a:t>
            </a:r>
            <a:r>
              <a:rPr lang="fr-FR" sz="2000" dirty="0" smtClean="0">
                <a:solidFill>
                  <a:schemeClr val="tx1"/>
                </a:solidFill>
                <a:latin typeface="Verdana" pitchFamily="34" charset="0"/>
              </a:rPr>
              <a:t> (CNRS-IN2P3-LAPP</a:t>
            </a:r>
            <a:r>
              <a:rPr lang="fr-FR" sz="2000" dirty="0" smtClean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fr-FR" sz="20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Agenda: </a:t>
            </a:r>
            <a:r>
              <a:rPr lang="fr-FR" sz="1800" dirty="0">
                <a:hlinkClick r:id="rId3"/>
              </a:rPr>
              <a:t>http://</a:t>
            </a:r>
            <a:r>
              <a:rPr lang="fr-FR" sz="1800" dirty="0" smtClean="0">
                <a:hlinkClick r:id="rId3"/>
              </a:rPr>
              <a:t>indico.desy.de/conferenceDisplay.py?confId=4019</a:t>
            </a: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endParaRPr lang="fr-FR" sz="1600" dirty="0"/>
          </a:p>
          <a:p>
            <a:pPr eaLnBrk="1" hangingPunct="1">
              <a:lnSpc>
                <a:spcPct val="80000"/>
              </a:lnSpc>
            </a:pPr>
            <a:endParaRPr lang="fr-FR" sz="1600" dirty="0"/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fr-F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tx1"/>
                </a:solidFill>
                <a:latin typeface="Verdana" pitchFamily="34" charset="0"/>
              </a:rPr>
              <a:t>T2-T3 meeting</a:t>
            </a:r>
            <a:endParaRPr lang="fr-FR" sz="20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tx1"/>
                </a:solidFill>
                <a:latin typeface="Verdana" pitchFamily="34" charset="0"/>
              </a:rPr>
              <a:t>22/07/2011</a:t>
            </a:r>
          </a:p>
          <a:p>
            <a:pPr eaLnBrk="1" hangingPunct="1">
              <a:lnSpc>
                <a:spcPct val="80000"/>
              </a:lnSpc>
            </a:pPr>
            <a:endParaRPr lang="fr-FR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4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Storage Evolution </a:t>
            </a:r>
            <a:r>
              <a:rPr lang="fr-FR" dirty="0" err="1" smtClean="0"/>
              <a:t>D.Duellmann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68" y="1469073"/>
            <a:ext cx="9086532" cy="4783137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/>
              <a:t>some</a:t>
            </a:r>
            <a:r>
              <a:rPr lang="fr-FR" b="1" dirty="0"/>
              <a:t> </a:t>
            </a:r>
            <a:r>
              <a:rPr lang="fr-FR" b="1" dirty="0" err="1" smtClean="0"/>
              <a:t>thoughts</a:t>
            </a:r>
            <a:r>
              <a:rPr lang="fr-FR" b="1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Http </a:t>
            </a:r>
            <a:r>
              <a:rPr lang="en-US" sz="2400" dirty="0"/>
              <a:t>as WAN transfer </a:t>
            </a:r>
            <a:r>
              <a:rPr lang="en-US" sz="2400" dirty="0" smtClean="0"/>
              <a:t>protocol in replacement of </a:t>
            </a:r>
            <a:r>
              <a:rPr lang="en-US" sz="2400" dirty="0" err="1" smtClean="0"/>
              <a:t>gridftp</a:t>
            </a:r>
            <a:endParaRPr lang="en-US" sz="2400" dirty="0"/>
          </a:p>
          <a:p>
            <a:pPr fontAlgn="ctr"/>
            <a:r>
              <a:rPr lang="en-US" sz="2400" dirty="0"/>
              <a:t>NFS 4.1 : namespace performance </a:t>
            </a:r>
            <a:r>
              <a:rPr lang="en-US" sz="2400" dirty="0" err="1"/>
              <a:t>showned</a:t>
            </a:r>
            <a:r>
              <a:rPr lang="en-US" sz="2400" dirty="0"/>
              <a:t> but  mass deployment will have to wait for SL6</a:t>
            </a:r>
          </a:p>
          <a:p>
            <a:pPr fontAlgn="ctr"/>
            <a:r>
              <a:rPr lang="en-US" sz="2400" dirty="0"/>
              <a:t>SRM </a:t>
            </a:r>
            <a:endParaRPr lang="en-US" sz="2400" dirty="0" smtClean="0"/>
          </a:p>
          <a:p>
            <a:pPr lvl="2" fontAlgn="ctr"/>
            <a:r>
              <a:rPr lang="en-US" sz="2000" dirty="0" smtClean="0"/>
              <a:t>Latency limiting usage for small files</a:t>
            </a:r>
          </a:p>
          <a:p>
            <a:pPr lvl="2" fontAlgn="ctr"/>
            <a:r>
              <a:rPr lang="en-US" sz="2000" dirty="0" smtClean="0"/>
              <a:t>still used as an interface to facilitate </a:t>
            </a:r>
            <a:r>
              <a:rPr lang="en-US" sz="2000" dirty="0"/>
              <a:t>bulk </a:t>
            </a:r>
            <a:r>
              <a:rPr lang="en-US" sz="2000" dirty="0" smtClean="0"/>
              <a:t>moves (via FTS but SRM-free path soon available with upcoming version)</a:t>
            </a:r>
            <a:r>
              <a:rPr lang="fr-FR" sz="2000" dirty="0" smtClean="0"/>
              <a:t> </a:t>
            </a:r>
          </a:p>
          <a:p>
            <a:pPr lvl="2" fontAlgn="ctr"/>
            <a:r>
              <a:rPr lang="en-US" sz="2000" dirty="0"/>
              <a:t>need for </a:t>
            </a:r>
            <a:r>
              <a:rPr lang="en-US" sz="2000" dirty="0" smtClean="0"/>
              <a:t>“SRM </a:t>
            </a:r>
            <a:r>
              <a:rPr lang="en-US" sz="2000" dirty="0"/>
              <a:t>free </a:t>
            </a:r>
            <a:r>
              <a:rPr lang="en-US" sz="2000" dirty="0" smtClean="0"/>
              <a:t>path”  </a:t>
            </a:r>
            <a:r>
              <a:rPr lang="en-US" sz="2000" dirty="0"/>
              <a:t>in future for uses </a:t>
            </a:r>
            <a:r>
              <a:rPr lang="en-US" sz="2000" dirty="0" smtClean="0"/>
              <a:t>case </a:t>
            </a:r>
            <a:r>
              <a:rPr lang="en-US" sz="2000" dirty="0"/>
              <a:t>using small disk files </a:t>
            </a:r>
            <a:endParaRPr lang="fr-FR" sz="2000" dirty="0" smtClean="0"/>
          </a:p>
          <a:p>
            <a:pPr fontAlgn="ctr"/>
            <a:r>
              <a:rPr lang="fr-FR" sz="2400" dirty="0" err="1" smtClean="0"/>
              <a:t>Downloding</a:t>
            </a:r>
            <a:r>
              <a:rPr lang="fr-FR" sz="2400" dirty="0" smtClean="0"/>
              <a:t> files to WN ? </a:t>
            </a:r>
            <a:r>
              <a:rPr lang="fr-FR" sz="2400" dirty="0" err="1" smtClean="0"/>
              <a:t>will</a:t>
            </a:r>
            <a:r>
              <a:rPr lang="fr-FR" sz="2400" dirty="0" smtClean="0"/>
              <a:t> not </a:t>
            </a:r>
            <a:r>
              <a:rPr lang="fr-FR" sz="2400" dirty="0" err="1" smtClean="0"/>
              <a:t>scale</a:t>
            </a:r>
            <a:r>
              <a:rPr lang="fr-FR" sz="2400" dirty="0" smtClean="0"/>
              <a:t>…</a:t>
            </a:r>
          </a:p>
          <a:p>
            <a:pPr fontAlgn="ctr"/>
            <a:r>
              <a:rPr lang="en-US" sz="2400" dirty="0" smtClean="0"/>
              <a:t>Overall </a:t>
            </a:r>
            <a:r>
              <a:rPr lang="en-US" sz="2400" dirty="0"/>
              <a:t>I/O pattern measurement in the production </a:t>
            </a:r>
            <a:r>
              <a:rPr lang="en-US" sz="2400" dirty="0" smtClean="0"/>
              <a:t>system : </a:t>
            </a:r>
            <a:r>
              <a:rPr lang="fr-FR" sz="2400" dirty="0" smtClean="0"/>
              <a:t> </a:t>
            </a:r>
            <a:r>
              <a:rPr lang="fr-FR" sz="2400" dirty="0" err="1"/>
              <a:t>Proposal</a:t>
            </a:r>
            <a:r>
              <a:rPr lang="fr-FR" sz="2400" dirty="0"/>
              <a:t> for </a:t>
            </a:r>
            <a:r>
              <a:rPr lang="fr-FR" sz="2400" dirty="0" err="1"/>
              <a:t>statistical</a:t>
            </a:r>
            <a:r>
              <a:rPr lang="fr-FR" sz="2400" dirty="0"/>
              <a:t> </a:t>
            </a:r>
            <a:r>
              <a:rPr lang="fr-FR" sz="2400" dirty="0" err="1"/>
              <a:t>storage</a:t>
            </a:r>
            <a:r>
              <a:rPr lang="fr-FR" sz="2400" dirty="0"/>
              <a:t> </a:t>
            </a:r>
            <a:r>
              <a:rPr lang="fr-FR" sz="2400" dirty="0" err="1" smtClean="0"/>
              <a:t>profiling</a:t>
            </a:r>
            <a:r>
              <a:rPr lang="fr-FR" sz="2400" dirty="0" smtClean="0"/>
              <a:t> in the full job population 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2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585" y="260350"/>
            <a:ext cx="8713788" cy="792163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</a:t>
            </a:r>
            <a:r>
              <a:rPr lang="it-IT" dirty="0" smtClean="0"/>
              <a:t>onitoring </a:t>
            </a:r>
            <a:r>
              <a:rPr lang="it-IT" dirty="0"/>
              <a:t>Julia Andreeva </a:t>
            </a:r>
            <a:br>
              <a:rPr lang="it-IT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Overall status report </a:t>
            </a:r>
            <a:r>
              <a:rPr lang="en-US" sz="2800" dirty="0" smtClean="0"/>
              <a:t>, </a:t>
            </a:r>
            <a:r>
              <a:rPr lang="en-US" sz="2800" dirty="0" smtClean="0"/>
              <a:t>f</a:t>
            </a:r>
            <a:r>
              <a:rPr lang="en-US" sz="2800" dirty="0" smtClean="0"/>
              <a:t>ocus on  </a:t>
            </a:r>
            <a:r>
              <a:rPr lang="en-US" sz="2800" dirty="0" smtClean="0"/>
              <a:t>WLCG </a:t>
            </a:r>
            <a:r>
              <a:rPr lang="en-US" sz="2800" dirty="0"/>
              <a:t>Data transfer monitoring </a:t>
            </a:r>
          </a:p>
          <a:p>
            <a:pPr marL="457200" lvl="1" indent="0">
              <a:buNone/>
            </a:pPr>
            <a:r>
              <a:rPr lang="en-US" sz="2000" dirty="0" smtClean="0"/>
              <a:t>Feeling : "ATLAS </a:t>
            </a:r>
            <a:r>
              <a:rPr lang="en-US" sz="2000" dirty="0"/>
              <a:t>contributes for 70 % of data transfer</a:t>
            </a:r>
            <a:r>
              <a:rPr lang="en-US" sz="2000" dirty="0" smtClean="0"/>
              <a:t>"….. </a:t>
            </a:r>
            <a:r>
              <a:rPr lang="en-US" sz="2000" dirty="0"/>
              <a:t>but no clear </a:t>
            </a:r>
            <a:r>
              <a:rPr lang="en-US" sz="2000" dirty="0" smtClean="0"/>
              <a:t>monitoring</a:t>
            </a:r>
          </a:p>
          <a:p>
            <a:pPr marL="457200" lvl="1" indent="0">
              <a:buNone/>
            </a:pPr>
            <a:r>
              <a:rPr lang="en-US" sz="2000" dirty="0"/>
              <a:t>Data Transfer : DDM dashboard, </a:t>
            </a:r>
            <a:r>
              <a:rPr lang="en-US" sz="2000" dirty="0" err="1"/>
              <a:t>Phedex</a:t>
            </a:r>
            <a:r>
              <a:rPr lang="en-US" sz="2000" dirty="0"/>
              <a:t>, DIRAC… but  no cross-VO (</a:t>
            </a:r>
            <a:r>
              <a:rPr lang="en-US" sz="2000" dirty="0" err="1"/>
              <a:t>pb</a:t>
            </a:r>
            <a:r>
              <a:rPr lang="en-US" sz="2000" dirty="0"/>
              <a:t> while common resources used )</a:t>
            </a:r>
          </a:p>
          <a:p>
            <a:pPr marL="457200" lvl="1" indent="0">
              <a:buNone/>
            </a:pPr>
            <a:r>
              <a:rPr lang="en-US" sz="2000" dirty="0"/>
              <a:t>No single monitoring entry point covering all FTS </a:t>
            </a:r>
            <a:r>
              <a:rPr lang="en-US" sz="2000" dirty="0" smtClean="0"/>
              <a:t>instances</a:t>
            </a:r>
            <a:endParaRPr lang="en-US" sz="2000" dirty="0" smtClean="0"/>
          </a:p>
          <a:p>
            <a:r>
              <a:rPr lang="en-US" sz="2800" dirty="0"/>
              <a:t>Work </a:t>
            </a:r>
            <a:r>
              <a:rPr lang="en-US" sz="2800" dirty="0" smtClean="0"/>
              <a:t>documented :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twiki.cern.ch/twiki/bin/view/LCG/WLCGTransferMonitoring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Instrumentation  of the FTS instances for reporting data transfer </a:t>
            </a:r>
            <a:r>
              <a:rPr lang="en-US" sz="2000" dirty="0" smtClean="0"/>
              <a:t>info. via </a:t>
            </a:r>
            <a:r>
              <a:rPr lang="en-US" sz="2000" dirty="0"/>
              <a:t>MSG</a:t>
            </a:r>
          </a:p>
          <a:p>
            <a:pPr marL="457200" lvl="1" indent="0">
              <a:buNone/>
            </a:pPr>
            <a:r>
              <a:rPr lang="en-US" sz="2000" dirty="0" err="1"/>
              <a:t>Xrootd</a:t>
            </a:r>
            <a:r>
              <a:rPr lang="en-US" sz="2000" dirty="0"/>
              <a:t> or other federations can be instrumented the same way as well</a:t>
            </a:r>
          </a:p>
          <a:p>
            <a:pPr marL="457200" lvl="1" indent="0">
              <a:buNone/>
            </a:pPr>
            <a:r>
              <a:rPr lang="en-US" sz="2000" dirty="0"/>
              <a:t>DDM dashboard : DB schema and UI can be reused</a:t>
            </a:r>
          </a:p>
          <a:p>
            <a:pPr marL="0" indent="0">
              <a:buNone/>
            </a:pPr>
            <a:endParaRPr lang="en-US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82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DFE21-82E2-47E8-A473-F0EB94F6D38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71555" y="3166794"/>
            <a:ext cx="5177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3366"/>
                </a:solidFill>
              </a:rPr>
              <a:t>WLCG (</a:t>
            </a:r>
            <a:r>
              <a:rPr lang="fr-FR" sz="3600" dirty="0" err="1" smtClean="0">
                <a:solidFill>
                  <a:srgbClr val="003366"/>
                </a:solidFill>
              </a:rPr>
              <a:t>I.Bird’s</a:t>
            </a:r>
            <a:r>
              <a:rPr lang="fr-FR" sz="3600" dirty="0" smtClean="0">
                <a:solidFill>
                  <a:srgbClr val="003366"/>
                </a:solidFill>
              </a:rPr>
              <a:t>) SLIDES</a:t>
            </a:r>
            <a:endParaRPr lang="fr-FR" sz="3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0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data management and tools</a:t>
            </a:r>
          </a:p>
          <a:p>
            <a:pPr lvl="1"/>
            <a:r>
              <a:rPr lang="en-US" dirty="0" smtClean="0"/>
              <a:t>Follow on from work on Amsterdam demonstrators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Data placement, caching</a:t>
            </a:r>
          </a:p>
          <a:p>
            <a:pPr lvl="1"/>
            <a:r>
              <a:rPr lang="en-US" dirty="0" smtClean="0"/>
              <a:t>FTS re-write/replace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xrootd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Transfer protocols</a:t>
            </a:r>
          </a:p>
          <a:p>
            <a:pPr lvl="1"/>
            <a:r>
              <a:rPr lang="en-US" dirty="0" smtClean="0"/>
              <a:t>Data access security needs/access control</a:t>
            </a:r>
          </a:p>
          <a:p>
            <a:pPr lvl="1"/>
            <a:r>
              <a:rPr lang="en-US" dirty="0" smtClean="0"/>
              <a:t>Continued use of POOL? (only ATLAS?, how long?)</a:t>
            </a:r>
          </a:p>
          <a:p>
            <a:pPr lvl="1"/>
            <a:r>
              <a:rPr lang="en-US" dirty="0" smtClean="0"/>
              <a:t>Interaction between DM tools and ROOT, Proof?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Ian.Bird@cern.ch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to address site related services</a:t>
            </a:r>
          </a:p>
          <a:p>
            <a:pPr lvl="1"/>
            <a:r>
              <a:rPr lang="en-US" dirty="0" smtClean="0"/>
              <a:t>Separation of archives and disk pools/caches</a:t>
            </a:r>
          </a:p>
          <a:p>
            <a:pPr lvl="1"/>
            <a:r>
              <a:rPr lang="en-US" dirty="0" smtClean="0"/>
              <a:t>Future storage system needs: e.g. how should </a:t>
            </a:r>
            <a:r>
              <a:rPr lang="en-US" dirty="0" err="1" smtClean="0"/>
              <a:t>dcache</a:t>
            </a:r>
            <a:r>
              <a:rPr lang="en-US" dirty="0" smtClean="0"/>
              <a:t>, DPM, EOS, etc. evolve?</a:t>
            </a:r>
          </a:p>
          <a:p>
            <a:pPr lvl="1"/>
            <a:r>
              <a:rPr lang="en-US" dirty="0" smtClean="0"/>
              <a:t>What are the storage system interfaces? SRM, S3,…</a:t>
            </a:r>
          </a:p>
          <a:p>
            <a:pPr lvl="1"/>
            <a:r>
              <a:rPr lang="en-US" dirty="0" err="1" smtClean="0"/>
              <a:t>Filesystems</a:t>
            </a:r>
            <a:r>
              <a:rPr lang="en-US" dirty="0" smtClean="0"/>
              <a:t> / protocols: NFS4.x, S3, …</a:t>
            </a:r>
          </a:p>
          <a:p>
            <a:pPr lvl="1"/>
            <a:r>
              <a:rPr lang="en-US" dirty="0" smtClean="0"/>
              <a:t>Security/access controls</a:t>
            </a:r>
          </a:p>
          <a:p>
            <a:pPr lvl="1"/>
            <a:r>
              <a:rPr lang="en-US" dirty="0" smtClean="0"/>
              <a:t>These are site-run services: management interfaces? Monitoring?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9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Encompasses a broad range of topics</a:t>
            </a:r>
          </a:p>
          <a:p>
            <a:pPr lvl="1"/>
            <a:r>
              <a:rPr lang="en-US" dirty="0" smtClean="0"/>
              <a:t>Pilots and pilot frameworks</a:t>
            </a:r>
          </a:p>
          <a:p>
            <a:pPr lvl="1"/>
            <a:r>
              <a:rPr lang="en-US" dirty="0" smtClean="0"/>
              <a:t>What is needed from a CE now?</a:t>
            </a:r>
          </a:p>
          <a:p>
            <a:pPr lvl="1"/>
            <a:r>
              <a:rPr lang="en-US" dirty="0" smtClean="0"/>
              <a:t>Is a generic WMS required by WLCG?</a:t>
            </a:r>
          </a:p>
          <a:p>
            <a:pPr lvl="1"/>
            <a:r>
              <a:rPr lang="en-US" dirty="0" smtClean="0"/>
              <a:t>Use cases for clouds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virtualisation</a:t>
            </a:r>
            <a:r>
              <a:rPr lang="en-US" dirty="0" smtClean="0"/>
              <a:t> – </a:t>
            </a:r>
          </a:p>
          <a:p>
            <a:pPr lvl="2"/>
            <a:r>
              <a:rPr lang="en-US" dirty="0" smtClean="0"/>
              <a:t>experiment expectations for using CERNVM, arbitrary images? (re- </a:t>
            </a:r>
            <a:r>
              <a:rPr lang="en-US" dirty="0" err="1" smtClean="0"/>
              <a:t>Hepix</a:t>
            </a:r>
            <a:r>
              <a:rPr lang="en-US" dirty="0" smtClean="0"/>
              <a:t> work)</a:t>
            </a:r>
          </a:p>
          <a:p>
            <a:pPr lvl="2"/>
            <a:r>
              <a:rPr lang="en-US" dirty="0" smtClean="0"/>
              <a:t>Site expectations for use of </a:t>
            </a:r>
            <a:r>
              <a:rPr lang="en-US" dirty="0" err="1" smtClean="0"/>
              <a:t>virtualisation</a:t>
            </a:r>
            <a:r>
              <a:rPr lang="en-US" dirty="0" smtClean="0"/>
              <a:t> in managing sites</a:t>
            </a:r>
          </a:p>
          <a:p>
            <a:pPr lvl="1"/>
            <a:r>
              <a:rPr lang="en-US" dirty="0" smtClean="0"/>
              <a:t>Security model (MUPJs, etc.) </a:t>
            </a:r>
          </a:p>
          <a:p>
            <a:pPr lvl="1"/>
            <a:r>
              <a:rPr lang="en-US" dirty="0" smtClean="0"/>
              <a:t>Whole node scheduling </a:t>
            </a:r>
          </a:p>
          <a:p>
            <a:pPr lvl="1"/>
            <a:r>
              <a:rPr lang="en-US" dirty="0" smtClean="0"/>
              <a:t>How to ask for/use GPUs (is it required)</a:t>
            </a:r>
          </a:p>
          <a:p>
            <a:pPr lvl="1"/>
            <a:r>
              <a:rPr lang="en-US" dirty="0" smtClean="0"/>
              <a:t>Information services – what is needed, what tools?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6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Scope should be use of “grid” database services</a:t>
            </a:r>
          </a:p>
          <a:p>
            <a:pPr lvl="1"/>
            <a:r>
              <a:rPr lang="en-US" dirty="0" smtClean="0"/>
              <a:t>Not use of a </a:t>
            </a:r>
            <a:r>
              <a:rPr lang="en-US" dirty="0" err="1" smtClean="0"/>
              <a:t>db</a:t>
            </a:r>
            <a:r>
              <a:rPr lang="en-US" dirty="0" smtClean="0"/>
              <a:t> within an arbitrary application</a:t>
            </a:r>
          </a:p>
          <a:p>
            <a:pPr lvl="1"/>
            <a:r>
              <a:rPr lang="en-US" dirty="0" smtClean="0"/>
              <a:t>LFC? What is still required? Deployment model</a:t>
            </a:r>
          </a:p>
          <a:p>
            <a:pPr lvl="1"/>
            <a:r>
              <a:rPr lang="en-US" dirty="0" smtClean="0"/>
              <a:t>Frontier, squids, </a:t>
            </a:r>
            <a:r>
              <a:rPr lang="en-US" dirty="0" err="1" smtClean="0"/>
              <a:t>etc</a:t>
            </a:r>
            <a:r>
              <a:rPr lang="en-US" dirty="0" smtClean="0"/>
              <a:t>, </a:t>
            </a:r>
            <a:r>
              <a:rPr lang="en-US" dirty="0" err="1" smtClean="0"/>
              <a:t>vs</a:t>
            </a:r>
            <a:r>
              <a:rPr lang="en-US" dirty="0" smtClean="0"/>
              <a:t> 3D/streams, </a:t>
            </a:r>
            <a:r>
              <a:rPr lang="en-US" dirty="0" err="1" smtClean="0"/>
              <a:t>Goldengate</a:t>
            </a:r>
            <a:r>
              <a:rPr lang="en-US" dirty="0" smtClean="0"/>
              <a:t>, </a:t>
            </a:r>
            <a:r>
              <a:rPr lang="en-US" dirty="0" err="1" smtClean="0"/>
              <a:t>DataGuard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What long term support is needed for Coral, COOL?</a:t>
            </a:r>
          </a:p>
          <a:p>
            <a:pPr lvl="1"/>
            <a:r>
              <a:rPr lang="en-US" dirty="0" smtClean="0"/>
              <a:t>Work started in database workshop in June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6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Should review risk analysis – what are the real threats now?  Where should we focus</a:t>
            </a:r>
          </a:p>
          <a:p>
            <a:r>
              <a:rPr lang="en-US" dirty="0" smtClean="0"/>
              <a:t>Is the trust model still appropriate?</a:t>
            </a:r>
          </a:p>
          <a:p>
            <a:pPr lvl="1"/>
            <a:r>
              <a:rPr lang="en-US" dirty="0" smtClean="0"/>
              <a:t>E.g. can we </a:t>
            </a:r>
            <a:r>
              <a:rPr lang="en-US" dirty="0" err="1" smtClean="0"/>
              <a:t>siplify</a:t>
            </a:r>
            <a:r>
              <a:rPr lang="en-US" dirty="0" smtClean="0"/>
              <a:t> the “</a:t>
            </a:r>
            <a:r>
              <a:rPr lang="en-US" dirty="0" err="1" smtClean="0"/>
              <a:t>glexec</a:t>
            </a:r>
            <a:r>
              <a:rPr lang="en-US" dirty="0" smtClean="0"/>
              <a:t>” issue?</a:t>
            </a:r>
          </a:p>
          <a:p>
            <a:r>
              <a:rPr lang="en-US" dirty="0" smtClean="0"/>
              <a:t>X509/VOMS/IGTF have been essential in having a world-wide use of resources</a:t>
            </a:r>
          </a:p>
          <a:p>
            <a:pPr lvl="1"/>
            <a:r>
              <a:rPr lang="en-US" dirty="0" smtClean="0"/>
              <a:t>But there are problems associated with proxies</a:t>
            </a:r>
          </a:p>
          <a:p>
            <a:r>
              <a:rPr lang="en-US" dirty="0" smtClean="0"/>
              <a:t>Can/should other federated ID management systems be integrated?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4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14403"/>
            <a:ext cx="8382000" cy="59435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R&amp;D:</a:t>
            </a:r>
          </a:p>
          <a:p>
            <a:pPr lvl="1"/>
            <a:r>
              <a:rPr lang="en-US" dirty="0"/>
              <a:t>evaluate cloud technologies</a:t>
            </a:r>
          </a:p>
          <a:p>
            <a:pPr lvl="1"/>
            <a:r>
              <a:rPr lang="en-US" dirty="0"/>
              <a:t>design a model for clouds interacting with ATLAS software</a:t>
            </a:r>
          </a:p>
          <a:p>
            <a:pPr lvl="2"/>
            <a:r>
              <a:rPr lang="en-US" sz="2300" dirty="0"/>
              <a:t>implement in DDM, Panda, </a:t>
            </a:r>
            <a:r>
              <a:rPr lang="en-US" sz="2300" dirty="0" err="1"/>
              <a:t>etc</a:t>
            </a:r>
            <a:endParaRPr lang="en-US" sz="2300" dirty="0"/>
          </a:p>
          <a:p>
            <a:pPr lvl="1"/>
            <a:r>
              <a:rPr lang="en-US" dirty="0"/>
              <a:t>activity on </a:t>
            </a:r>
            <a:r>
              <a:rPr lang="en-US" dirty="0" err="1"/>
              <a:t>cvmfs</a:t>
            </a:r>
            <a:r>
              <a:rPr lang="en-US" dirty="0"/>
              <a:t> + multicore</a:t>
            </a:r>
          </a:p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MC on cloud with stage out to traditional grid storage or long term cloud storage</a:t>
            </a:r>
          </a:p>
          <a:p>
            <a:pPr lvl="1"/>
            <a:r>
              <a:rPr lang="en-US" dirty="0"/>
              <a:t>data reprocessing in the cloud (cost?)</a:t>
            </a:r>
          </a:p>
          <a:p>
            <a:pPr lvl="1"/>
            <a:r>
              <a:rPr lang="en-US" dirty="0"/>
              <a:t>distributed analysis with data at remote grid sites, or moved to cloud</a:t>
            </a:r>
          </a:p>
          <a:p>
            <a:pPr lvl="1"/>
            <a:r>
              <a:rPr lang="en-US" dirty="0"/>
              <a:t>resource capacity bursting for urgent tasks</a:t>
            </a:r>
          </a:p>
          <a:p>
            <a:pPr lvl="1"/>
            <a:r>
              <a:rPr lang="en-US" dirty="0"/>
              <a:t>prototype by end 2011 for simulation, </a:t>
            </a:r>
            <a:r>
              <a:rPr lang="en-US" dirty="0" err="1"/>
              <a:t>reproc</a:t>
            </a:r>
            <a:r>
              <a:rPr lang="en-US" dirty="0"/>
              <a:t>, analysis</a:t>
            </a:r>
          </a:p>
          <a:p>
            <a:r>
              <a:rPr lang="en-US" dirty="0" err="1"/>
              <a:t>Virtualisation</a:t>
            </a:r>
            <a:r>
              <a:rPr lang="en-US" dirty="0"/>
              <a:t>: use of VMs at sites</a:t>
            </a:r>
          </a:p>
          <a:p>
            <a:pPr lvl="1"/>
            <a:r>
              <a:rPr lang="en-US" dirty="0"/>
              <a:t>No real position yet, but several unknowns; e.g.</a:t>
            </a:r>
          </a:p>
          <a:p>
            <a:pPr lvl="2"/>
            <a:r>
              <a:rPr lang="en-US" sz="2300" dirty="0"/>
              <a:t>who builds and manages VMs?</a:t>
            </a:r>
          </a:p>
          <a:p>
            <a:pPr lvl="2"/>
            <a:r>
              <a:rPr lang="en-US" sz="2300" dirty="0"/>
              <a:t>who instantiates at site?</a:t>
            </a:r>
          </a:p>
          <a:p>
            <a:pPr lvl="1"/>
            <a:r>
              <a:rPr lang="en-US" dirty="0"/>
              <a:t>requirements on VMs (cores, memory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14404"/>
            <a:ext cx="8382000" cy="57054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Whole node approach</a:t>
            </a:r>
          </a:p>
          <a:p>
            <a:pPr lvl="1"/>
            <a:r>
              <a:rPr lang="en-US" dirty="0"/>
              <a:t>execute process in user space on many core host - manage workload - wait for task force output</a:t>
            </a:r>
          </a:p>
          <a:p>
            <a:r>
              <a:rPr lang="en-US" dirty="0" err="1"/>
              <a:t>Virtualisation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not interested per </a:t>
            </a:r>
            <a:r>
              <a:rPr lang="en-US" dirty="0" smtClean="0"/>
              <a:t>se: </a:t>
            </a:r>
            <a:r>
              <a:rPr lang="en-US" dirty="0"/>
              <a:t> mainly a site business.</a:t>
            </a:r>
          </a:p>
          <a:p>
            <a:pPr lvl="1"/>
            <a:r>
              <a:rPr lang="en-US" dirty="0"/>
              <a:t>happy with real nodes (or </a:t>
            </a:r>
            <a:r>
              <a:rPr lang="en-US" dirty="0" smtClean="0"/>
              <a:t>virtual </a:t>
            </a:r>
            <a:r>
              <a:rPr lang="en-US" dirty="0"/>
              <a:t>nodes), nothing against sites using VM's as long as </a:t>
            </a:r>
            <a:r>
              <a:rPr lang="en-US" dirty="0" smtClean="0"/>
              <a:t>performance </a:t>
            </a:r>
            <a:r>
              <a:rPr lang="en-US" dirty="0"/>
              <a:t>is OK. and monitoring is not impacted</a:t>
            </a:r>
          </a:p>
          <a:p>
            <a:r>
              <a:rPr lang="en-US" dirty="0"/>
              <a:t>clouds</a:t>
            </a:r>
          </a:p>
          <a:p>
            <a:pPr lvl="1"/>
            <a:r>
              <a:rPr lang="en-US" dirty="0"/>
              <a:t>commercial clouds may be used for simulation (bursting) but currently </a:t>
            </a:r>
            <a:r>
              <a:rPr lang="en-US" dirty="0" smtClean="0"/>
              <a:t>thought to be too </a:t>
            </a:r>
            <a:r>
              <a:rPr lang="en-US" dirty="0"/>
              <a:t>expensive</a:t>
            </a:r>
          </a:p>
          <a:p>
            <a:pPr lvl="1"/>
            <a:r>
              <a:rPr lang="en-US" dirty="0"/>
              <a:t>use of cloud interface for LCG resources is possible </a:t>
            </a:r>
            <a:r>
              <a:rPr lang="en-US" dirty="0" smtClean="0"/>
              <a:t>but </a:t>
            </a:r>
            <a:r>
              <a:rPr lang="en-US" dirty="0"/>
              <a:t>depends on implications</a:t>
            </a:r>
          </a:p>
          <a:p>
            <a:pPr lvl="2"/>
            <a:r>
              <a:rPr lang="en-US" sz="2300" dirty="0"/>
              <a:t>prefer efficient local access to site storage and not root access on machine in DMZ</a:t>
            </a:r>
          </a:p>
          <a:p>
            <a:pPr lvl="2"/>
            <a:r>
              <a:rPr lang="en-US" sz="2300" dirty="0"/>
              <a:t>current grid interfaces may be used to access whole nodes</a:t>
            </a:r>
          </a:p>
          <a:p>
            <a:pPr lvl="1"/>
            <a:r>
              <a:rPr lang="en-US" dirty="0"/>
              <a:t>could use commercial clouds if cost was OK (for some tasks)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4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WLCG workshop, NYC </a:t>
            </a:r>
            <a:br>
              <a:rPr lang="fr-FR" dirty="0" smtClean="0"/>
            </a:br>
            <a:r>
              <a:rPr lang="fr-FR" sz="3600" dirty="0" smtClean="0"/>
              <a:t>in </a:t>
            </a:r>
            <a:r>
              <a:rPr lang="fr-FR" sz="3600" dirty="0" err="1" smtClean="0"/>
              <a:t>conjunction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CHEP 2012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514793"/>
            <a:ext cx="8785225" cy="4783137"/>
          </a:xfrm>
        </p:spPr>
        <p:txBody>
          <a:bodyPr/>
          <a:lstStyle/>
          <a:p>
            <a:r>
              <a:rPr lang="fr-FR" dirty="0" smtClean="0"/>
              <a:t>Not a </a:t>
            </a:r>
            <a:r>
              <a:rPr lang="fr-FR" dirty="0" err="1" smtClean="0"/>
              <a:t>summary</a:t>
            </a:r>
            <a:r>
              <a:rPr lang="fr-FR" dirty="0" smtClean="0"/>
              <a:t> of </a:t>
            </a:r>
            <a:r>
              <a:rPr lang="fr-FR" dirty="0"/>
              <a:t> </a:t>
            </a:r>
            <a:r>
              <a:rPr lang="fr-FR" dirty="0" smtClean="0"/>
              <a:t>WLCG workshop in DESY</a:t>
            </a:r>
          </a:p>
          <a:p>
            <a:pPr lvl="1"/>
            <a:r>
              <a:rPr lang="fr-FR" dirty="0" smtClean="0"/>
              <a:t>Local </a:t>
            </a:r>
            <a:r>
              <a:rPr lang="fr-FR" dirty="0" err="1" smtClean="0"/>
              <a:t>organizer</a:t>
            </a:r>
            <a:r>
              <a:rPr lang="fr-FR" dirty="0" smtClean="0"/>
              <a:t> : dCache.org </a:t>
            </a:r>
          </a:p>
          <a:p>
            <a:pPr lvl="1"/>
            <a:r>
              <a:rPr lang="fr-FR" dirty="0" err="1" smtClean="0"/>
              <a:t>Viewpoint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Tier1s/Tier2s</a:t>
            </a:r>
          </a:p>
          <a:p>
            <a:pPr marL="800100" lvl="2" indent="0">
              <a:buNone/>
            </a:pPr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 </a:t>
            </a:r>
            <a:r>
              <a:rPr lang="fr-FR" dirty="0" err="1" smtClean="0"/>
              <a:t>GridKa</a:t>
            </a:r>
            <a:r>
              <a:rPr lang="fr-FR" dirty="0" smtClean="0"/>
              <a:t>, DESY and NGI_DE Tier-2s</a:t>
            </a:r>
          </a:p>
          <a:p>
            <a:r>
              <a:rPr lang="fr-FR" dirty="0" err="1" smtClean="0"/>
              <a:t>Next</a:t>
            </a:r>
            <a:r>
              <a:rPr lang="fr-FR" dirty="0" smtClean="0"/>
              <a:t> time in NYC, 19-20 th May 2012</a:t>
            </a:r>
          </a:p>
          <a:p>
            <a:pPr marL="0" indent="0">
              <a:buNone/>
            </a:pPr>
            <a:r>
              <a:rPr lang="fr-FR" sz="2800" dirty="0"/>
              <a:t>   </a:t>
            </a:r>
            <a:r>
              <a:rPr lang="fr-FR" sz="2400" dirty="0">
                <a:hlinkClick r:id="rId2"/>
              </a:rPr>
              <a:t>http://</a:t>
            </a:r>
            <a:r>
              <a:rPr lang="fr-FR" sz="2400" dirty="0" smtClean="0">
                <a:hlinkClick r:id="rId2"/>
              </a:rPr>
              <a:t>www.chep2012.org/wlcg-2012.php</a:t>
            </a:r>
            <a:endParaRPr lang="fr-FR" sz="2400" dirty="0"/>
          </a:p>
          <a:p>
            <a:pPr marL="0" indent="0">
              <a:buNone/>
            </a:pPr>
            <a:r>
              <a:rPr lang="fr-FR" sz="2800" dirty="0"/>
              <a:t>   </a:t>
            </a:r>
            <a:r>
              <a:rPr lang="fr-FR" sz="2400" dirty="0">
                <a:hlinkClick r:id="rId3"/>
              </a:rPr>
              <a:t>https</a:t>
            </a:r>
            <a:r>
              <a:rPr lang="fr-FR" sz="2400" dirty="0">
                <a:hlinkClick r:id="rId3"/>
              </a:rPr>
              <a:t>://</a:t>
            </a:r>
            <a:r>
              <a:rPr lang="fr-FR" sz="2400" dirty="0">
                <a:hlinkClick r:id="rId3"/>
              </a:rPr>
              <a:t>indico.cern.ch/conferenceDisplay.py?confId=146547</a:t>
            </a:r>
            <a:endParaRPr lang="fr-FR" sz="2400" dirty="0"/>
          </a:p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Attendance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HEPix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Vancouver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?)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indico.cern.ch/conferenceDisplay.py?confId=138424</a:t>
            </a:r>
            <a:endParaRPr lang="fr-F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sz="2400" dirty="0" smtClean="0"/>
          </a:p>
          <a:p>
            <a:pPr marL="800100" lvl="2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2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Aim to replace Dirac pilot with a customized </a:t>
            </a:r>
            <a:r>
              <a:rPr lang="en-US" dirty="0" err="1"/>
              <a:t>cernvm</a:t>
            </a:r>
            <a:r>
              <a:rPr lang="en-US" dirty="0"/>
              <a:t> VM, using </a:t>
            </a:r>
            <a:r>
              <a:rPr lang="en-US" dirty="0" err="1"/>
              <a:t>cernvm</a:t>
            </a:r>
            <a:r>
              <a:rPr lang="en-US" dirty="0"/>
              <a:t> certified image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contextualisation</a:t>
            </a:r>
            <a:r>
              <a:rPr lang="en-US" dirty="0"/>
              <a:t> for pilot credentials, starting </a:t>
            </a:r>
            <a:r>
              <a:rPr lang="en-US" dirty="0" err="1"/>
              <a:t>dirac</a:t>
            </a:r>
            <a:r>
              <a:rPr lang="en-US" dirty="0"/>
              <a:t> job agent</a:t>
            </a:r>
          </a:p>
          <a:p>
            <a:pPr lvl="1"/>
            <a:r>
              <a:rPr lang="en-US" dirty="0"/>
              <a:t>requirements: outbound </a:t>
            </a:r>
            <a:r>
              <a:rPr lang="en-US" dirty="0" smtClean="0"/>
              <a:t>connectivity </a:t>
            </a:r>
            <a:r>
              <a:rPr lang="en-US" dirty="0"/>
              <a:t>to central </a:t>
            </a:r>
            <a:r>
              <a:rPr lang="en-US" dirty="0" err="1"/>
              <a:t>VOboxes</a:t>
            </a:r>
            <a:r>
              <a:rPr lang="en-US" dirty="0"/>
              <a:t>, and storage, </a:t>
            </a:r>
            <a:r>
              <a:rPr lang="en-US" dirty="0" smtClean="0"/>
              <a:t>LFC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starting a machine with EC2 would be OK</a:t>
            </a:r>
          </a:p>
          <a:p>
            <a:r>
              <a:rPr lang="en-US" dirty="0" err="1"/>
              <a:t>CVMDirac</a:t>
            </a:r>
            <a:endParaRPr lang="en-US" dirty="0"/>
          </a:p>
          <a:p>
            <a:pPr lvl="1"/>
            <a:r>
              <a:rPr lang="en-US" dirty="0"/>
              <a:t>could run on Amazon</a:t>
            </a:r>
          </a:p>
          <a:p>
            <a:pPr lvl="1"/>
            <a:r>
              <a:rPr lang="en-US" dirty="0" err="1"/>
              <a:t>LXCloud</a:t>
            </a:r>
            <a:r>
              <a:rPr lang="en-US" dirty="0"/>
              <a:t> or similar institutional cloud - as alternative to batch system</a:t>
            </a:r>
          </a:p>
          <a:p>
            <a:pPr lvl="1"/>
            <a:r>
              <a:rPr lang="en-US" dirty="0"/>
              <a:t>opportunistic usage - e.g. BOINC</a:t>
            </a:r>
          </a:p>
          <a:p>
            <a:pPr lvl="1"/>
            <a:r>
              <a:rPr lang="en-US" dirty="0"/>
              <a:t>can also be used with multicore </a:t>
            </a:r>
            <a:r>
              <a:rPr lang="en-US" dirty="0" smtClean="0"/>
              <a:t>- </a:t>
            </a:r>
            <a:r>
              <a:rPr lang="en-US" dirty="0"/>
              <a:t>some </a:t>
            </a:r>
            <a:r>
              <a:rPr lang="en-US" dirty="0" smtClean="0"/>
              <a:t>development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7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Currently no interest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3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4839"/>
          <a:stretch/>
        </p:blipFill>
        <p:spPr>
          <a:xfrm>
            <a:off x="6318885" y="1153200"/>
            <a:ext cx="2251710" cy="1656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WLCG </a:t>
            </a:r>
            <a:r>
              <a:rPr lang="fr-FR" dirty="0" err="1" smtClean="0"/>
              <a:t>status</a:t>
            </a:r>
            <a:r>
              <a:rPr lang="fr-FR" dirty="0" smtClean="0"/>
              <a:t> report </a:t>
            </a:r>
            <a:r>
              <a:rPr lang="fr-FR" dirty="0" err="1" smtClean="0"/>
              <a:t>I.Bird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sz="3200" i="1" dirty="0" smtClean="0"/>
              <a:t>WLCG </a:t>
            </a:r>
            <a:r>
              <a:rPr lang="fr-FR" sz="3200" i="1" dirty="0" err="1" smtClean="0"/>
              <a:t>strategy</a:t>
            </a:r>
            <a:endParaRPr lang="fr-FR" i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fr-FR" i="1" dirty="0" smtClean="0">
                <a:solidFill>
                  <a:srgbClr val="003366"/>
                </a:solidFill>
              </a:rPr>
              <a:t>V</a:t>
            </a:r>
            <a:r>
              <a:rPr lang="en-US" i="1" dirty="0" err="1" smtClean="0">
                <a:solidFill>
                  <a:srgbClr val="003366"/>
                </a:solidFill>
              </a:rPr>
              <a:t>ision</a:t>
            </a:r>
            <a:r>
              <a:rPr lang="en-US" i="1" dirty="0" smtClean="0">
                <a:solidFill>
                  <a:srgbClr val="003366"/>
                </a:solidFill>
              </a:rPr>
              <a:t> </a:t>
            </a:r>
            <a:r>
              <a:rPr lang="en-US" i="1" dirty="0">
                <a:solidFill>
                  <a:srgbClr val="003366"/>
                </a:solidFill>
              </a:rPr>
              <a:t>for </a:t>
            </a:r>
            <a:r>
              <a:rPr lang="en-US" i="1" dirty="0" smtClean="0">
                <a:solidFill>
                  <a:srgbClr val="003366"/>
                </a:solidFill>
              </a:rPr>
              <a:t>the future  </a:t>
            </a:r>
          </a:p>
          <a:p>
            <a:pPr lvl="1"/>
            <a:r>
              <a:rPr lang="en-US" dirty="0">
                <a:solidFill>
                  <a:srgbClr val="003366"/>
                </a:solidFill>
              </a:rPr>
              <a:t>WLCG Technology Evolution  </a:t>
            </a:r>
            <a:r>
              <a:rPr lang="en-US" dirty="0" smtClean="0">
                <a:solidFill>
                  <a:srgbClr val="003366"/>
                </a:solidFill>
              </a:rPr>
              <a:t>Group 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>
                <a:solidFill>
                  <a:srgbClr val="003366"/>
                </a:solidFill>
              </a:rPr>
              <a:t>2. </a:t>
            </a:r>
            <a:r>
              <a:rPr lang="en-US" i="1" dirty="0" err="1">
                <a:solidFill>
                  <a:srgbClr val="003366"/>
                </a:solidFill>
              </a:rPr>
              <a:t>Mware</a:t>
            </a:r>
            <a:r>
              <a:rPr lang="en-US" i="1" dirty="0">
                <a:solidFill>
                  <a:srgbClr val="003366"/>
                </a:solidFill>
              </a:rPr>
              <a:t> transition</a:t>
            </a:r>
          </a:p>
          <a:p>
            <a:pPr marL="457200" lvl="1" indent="0">
              <a:buNone/>
            </a:pPr>
            <a:r>
              <a:rPr lang="en-US" i="1" dirty="0" smtClean="0"/>
              <a:t>Who </a:t>
            </a:r>
            <a:r>
              <a:rPr lang="en-US" i="1" dirty="0"/>
              <a:t>should drive  the </a:t>
            </a:r>
            <a:r>
              <a:rPr lang="en-US" i="1" dirty="0" err="1"/>
              <a:t>Mware</a:t>
            </a:r>
            <a:r>
              <a:rPr lang="en-US" i="1" dirty="0"/>
              <a:t> </a:t>
            </a:r>
            <a:r>
              <a:rPr lang="en-US" i="1" dirty="0" err="1"/>
              <a:t>deployement</a:t>
            </a:r>
            <a:r>
              <a:rPr lang="en-US" i="1" dirty="0"/>
              <a:t> planning </a:t>
            </a:r>
            <a:r>
              <a:rPr lang="en-US" i="1" dirty="0"/>
              <a:t>? EMI ? EGI 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3366"/>
                </a:solidFill>
              </a:rPr>
              <a:t>Needs for a WLCG  </a:t>
            </a:r>
            <a:r>
              <a:rPr lang="en-US" dirty="0">
                <a:solidFill>
                  <a:srgbClr val="003366"/>
                </a:solidFill>
              </a:rPr>
              <a:t>transition </a:t>
            </a:r>
            <a:r>
              <a:rPr lang="en-US" dirty="0" smtClean="0">
                <a:solidFill>
                  <a:srgbClr val="003366"/>
                </a:solidFill>
              </a:rPr>
              <a:t>plan…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3366"/>
                </a:solidFill>
              </a:rPr>
              <a:t>…Recommended releases</a:t>
            </a:r>
          </a:p>
          <a:p>
            <a:pPr marL="514350" lvl="1" indent="0">
              <a:buNone/>
            </a:pPr>
            <a:r>
              <a:rPr lang="en-US" sz="2000" dirty="0">
                <a:solidFill>
                  <a:srgbClr val="003366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rgbClr val="003366"/>
                </a:solidFill>
                <a:hlinkClick r:id="rId3"/>
              </a:rPr>
              <a:t>twiki.cern.ch/twiki/bin/view/LCG/WLCGBaselineVersions</a:t>
            </a:r>
            <a:endParaRPr lang="en-US" sz="2000" dirty="0" smtClean="0">
              <a:solidFill>
                <a:srgbClr val="003366"/>
              </a:solidFill>
            </a:endParaRPr>
          </a:p>
          <a:p>
            <a:pPr marL="514350" lvl="1" indent="0">
              <a:buNone/>
            </a:pPr>
            <a:endParaRPr lang="en-US" sz="2000" dirty="0" smtClean="0">
              <a:solidFill>
                <a:srgbClr val="003366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3366"/>
              </a:solidFill>
            </a:endParaRPr>
          </a:p>
          <a:p>
            <a:pPr marL="457200" lvl="1" indent="0">
              <a:buNone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Pensées 4"/>
          <p:cNvSpPr/>
          <p:nvPr/>
        </p:nvSpPr>
        <p:spPr bwMode="auto">
          <a:xfrm>
            <a:off x="5958840" y="1003320"/>
            <a:ext cx="2971800" cy="1955760"/>
          </a:xfrm>
          <a:prstGeom prst="cloudCallout">
            <a:avLst>
              <a:gd name="adj1" fmla="val -64944"/>
              <a:gd name="adj2" fmla="val 18832"/>
            </a:avLst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F0720A"/>
                </a:solidFill>
              </a:rPr>
              <a:t>…CC-IN2P3 strategy</a:t>
            </a:r>
            <a:r>
              <a:rPr lang="en-US" sz="2800" dirty="0" smtClean="0">
                <a:solidFill>
                  <a:srgbClr val="F0720A"/>
                </a:solidFill>
              </a:rPr>
              <a:t>…</a:t>
            </a:r>
            <a:endParaRPr lang="en-US" sz="2800" dirty="0">
              <a:solidFill>
                <a:srgbClr val="F072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2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WLCG </a:t>
            </a:r>
            <a:r>
              <a:rPr lang="fr-FR" dirty="0" err="1" smtClean="0"/>
              <a:t>Technology</a:t>
            </a:r>
            <a:r>
              <a:rPr lang="fr-FR" dirty="0" smtClean="0"/>
              <a:t> Evolution </a:t>
            </a:r>
            <a:r>
              <a:rPr lang="fr-FR" dirty="0" err="1" smtClean="0"/>
              <a:t>I.Bird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148" y="1408113"/>
            <a:ext cx="8979852" cy="4783137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Mandate from Management Board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3366"/>
                </a:solidFill>
              </a:rPr>
              <a:t>Strategy </a:t>
            </a:r>
            <a:r>
              <a:rPr lang="en-US" sz="2000" dirty="0">
                <a:solidFill>
                  <a:srgbClr val="003366"/>
                </a:solidFill>
              </a:rPr>
              <a:t>for evolution of the technical implementation of the WLCG </a:t>
            </a:r>
            <a:r>
              <a:rPr lang="en-US" sz="2000" dirty="0" smtClean="0">
                <a:solidFill>
                  <a:srgbClr val="003366"/>
                </a:solidFill>
              </a:rPr>
              <a:t>infrastructure</a:t>
            </a:r>
            <a:r>
              <a:rPr lang="en-US" sz="2000" dirty="0">
                <a:solidFill>
                  <a:srgbClr val="003366"/>
                </a:solidFill>
              </a:rPr>
              <a:t>.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solidFill>
                  <a:srgbClr val="003366"/>
                </a:solidFill>
              </a:rPr>
              <a:t>Clear statement of needs for WLCG, which can also be used to provide input to any external middleware and infrastructure projects</a:t>
            </a:r>
            <a:r>
              <a:rPr lang="en-US" sz="2000" dirty="0" smtClean="0">
                <a:solidFill>
                  <a:srgbClr val="003366"/>
                </a:solidFill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Discussion : </a:t>
            </a:r>
            <a:r>
              <a:rPr lang="en-US" sz="1800" i="1" dirty="0" smtClean="0">
                <a:solidFill>
                  <a:srgbClr val="003366"/>
                </a:solidFill>
              </a:rPr>
              <a:t>WLCG strategy should not by driven by </a:t>
            </a:r>
            <a:r>
              <a:rPr lang="en-US" sz="1800" i="1" dirty="0" err="1" smtClean="0">
                <a:solidFill>
                  <a:srgbClr val="003366"/>
                </a:solidFill>
              </a:rPr>
              <a:t>Mware</a:t>
            </a:r>
            <a:r>
              <a:rPr lang="en-US" sz="1800" i="1" dirty="0" smtClean="0">
                <a:solidFill>
                  <a:srgbClr val="003366"/>
                </a:solidFill>
              </a:rPr>
              <a:t> experts but additional experts from </a:t>
            </a:r>
            <a:r>
              <a:rPr lang="en-US" sz="1800" i="1" dirty="0" err="1" smtClean="0">
                <a:solidFill>
                  <a:srgbClr val="003366"/>
                </a:solidFill>
              </a:rPr>
              <a:t>Mware</a:t>
            </a:r>
            <a:r>
              <a:rPr lang="en-US" sz="1800" i="1" dirty="0" smtClean="0">
                <a:solidFill>
                  <a:srgbClr val="003366"/>
                </a:solidFill>
              </a:rPr>
              <a:t> providers may participate</a:t>
            </a:r>
            <a:endParaRPr lang="en-US" sz="2400" i="1" dirty="0">
              <a:solidFill>
                <a:srgbClr val="003366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Technical Areas </a:t>
            </a:r>
            <a:r>
              <a:rPr lang="en-US" sz="2000" dirty="0" smtClean="0">
                <a:solidFill>
                  <a:srgbClr val="003366"/>
                </a:solidFill>
              </a:rPr>
              <a:t>(&amp; Chairs MB update 20/09/11)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3366"/>
                </a:solidFill>
              </a:rPr>
              <a:t>Data </a:t>
            </a:r>
            <a:r>
              <a:rPr lang="en-US" sz="2000" dirty="0">
                <a:solidFill>
                  <a:srgbClr val="003366"/>
                </a:solidFill>
              </a:rPr>
              <a:t>Management </a:t>
            </a:r>
            <a:r>
              <a:rPr lang="en-US" sz="2000" dirty="0" smtClean="0">
                <a:solidFill>
                  <a:srgbClr val="003366"/>
                </a:solidFill>
              </a:rPr>
              <a:t>: </a:t>
            </a:r>
            <a:r>
              <a:rPr lang="en-US" sz="1800" dirty="0"/>
              <a:t>Brian </a:t>
            </a:r>
            <a:r>
              <a:rPr lang="en-US" sz="1800" dirty="0" err="1"/>
              <a:t>Bockelman</a:t>
            </a:r>
            <a:r>
              <a:rPr lang="en-US" sz="1800" dirty="0"/>
              <a:t> (CMS,OSG), Graeme Stewart (ATLAS</a:t>
            </a:r>
            <a:r>
              <a:rPr lang="en-US" sz="1800" dirty="0"/>
              <a:t>)</a:t>
            </a:r>
            <a:endParaRPr lang="en-US" sz="2000" dirty="0"/>
          </a:p>
          <a:p>
            <a:pPr marL="51435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3366"/>
                </a:solidFill>
              </a:rPr>
              <a:t>Storage </a:t>
            </a:r>
            <a:r>
              <a:rPr lang="en-US" sz="2000" dirty="0" smtClean="0">
                <a:solidFill>
                  <a:srgbClr val="003366"/>
                </a:solidFill>
              </a:rPr>
              <a:t>Management : </a:t>
            </a:r>
            <a:r>
              <a:rPr lang="en-US" sz="1800" dirty="0"/>
              <a:t>Daniele </a:t>
            </a:r>
            <a:r>
              <a:rPr lang="en-US" sz="1800" dirty="0" err="1"/>
              <a:t>Bonacorsi</a:t>
            </a:r>
            <a:r>
              <a:rPr lang="en-US" sz="1800" dirty="0"/>
              <a:t> (CMS), </a:t>
            </a:r>
            <a:r>
              <a:rPr lang="en-US" sz="1800" dirty="0" err="1"/>
              <a:t>Wahmid</a:t>
            </a:r>
            <a:r>
              <a:rPr lang="en-US" sz="1800" dirty="0"/>
              <a:t> </a:t>
            </a:r>
            <a:r>
              <a:rPr lang="en-US" sz="1800" dirty="0" err="1"/>
              <a:t>Bhimji</a:t>
            </a:r>
            <a:r>
              <a:rPr lang="en-US" sz="1800" dirty="0"/>
              <a:t> (</a:t>
            </a:r>
            <a:r>
              <a:rPr lang="en-US" sz="1800" dirty="0"/>
              <a:t>Edinburgh)</a:t>
            </a:r>
            <a:endParaRPr lang="en-US" sz="1800" dirty="0"/>
          </a:p>
          <a:p>
            <a:pPr marL="51435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3366"/>
                </a:solidFill>
              </a:rPr>
              <a:t>Workload Management : </a:t>
            </a:r>
            <a:r>
              <a:rPr lang="en-US" sz="1800" dirty="0" err="1"/>
              <a:t>Davide</a:t>
            </a:r>
            <a:r>
              <a:rPr lang="en-US" sz="1800" dirty="0"/>
              <a:t> </a:t>
            </a:r>
            <a:r>
              <a:rPr lang="en-US" sz="1800" dirty="0" err="1"/>
              <a:t>Salomoni</a:t>
            </a:r>
            <a:r>
              <a:rPr lang="en-US" sz="1800" dirty="0"/>
              <a:t> (CNAF), Torre </a:t>
            </a:r>
            <a:r>
              <a:rPr lang="en-US" sz="1800" dirty="0" err="1"/>
              <a:t>Wenaus</a:t>
            </a:r>
            <a:r>
              <a:rPr lang="en-US" sz="1800" dirty="0"/>
              <a:t> (ATLAS</a:t>
            </a:r>
            <a:r>
              <a:rPr lang="en-US" sz="1800" dirty="0" smtClean="0"/>
              <a:t>)</a:t>
            </a:r>
            <a:endParaRPr lang="en-US" sz="2000" dirty="0">
              <a:solidFill>
                <a:srgbClr val="003366"/>
              </a:solidFill>
            </a:endParaRPr>
          </a:p>
          <a:p>
            <a:pPr marL="514350" lvl="1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3366"/>
                </a:solidFill>
              </a:rPr>
              <a:t>Databases : </a:t>
            </a:r>
            <a:r>
              <a:rPr lang="en-US" sz="1800" dirty="0"/>
              <a:t>Dario </a:t>
            </a:r>
            <a:r>
              <a:rPr lang="en-US" sz="1800" dirty="0" err="1"/>
              <a:t>Barberis</a:t>
            </a:r>
            <a:r>
              <a:rPr lang="en-US" sz="1800" dirty="0"/>
              <a:t> (ATLAS), Dave Dykstra (OSG</a:t>
            </a:r>
            <a:r>
              <a:rPr lang="en-US" sz="1800" dirty="0"/>
              <a:t>)</a:t>
            </a:r>
            <a:endParaRPr lang="en-US" sz="1800" dirty="0"/>
          </a:p>
          <a:p>
            <a:pPr marL="514350" lvl="1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3366"/>
                </a:solidFill>
              </a:rPr>
              <a:t>Security </a:t>
            </a:r>
            <a:r>
              <a:rPr lang="en-US" sz="2000" dirty="0"/>
              <a:t>: </a:t>
            </a:r>
            <a:r>
              <a:rPr lang="de-DE" sz="1800" dirty="0"/>
              <a:t>Romain </a:t>
            </a:r>
            <a:r>
              <a:rPr lang="de-DE" sz="1800" dirty="0" err="1"/>
              <a:t>Wartel</a:t>
            </a:r>
            <a:r>
              <a:rPr lang="de-DE" sz="1800" dirty="0"/>
              <a:t> (CERN), Steffan Schreiner (</a:t>
            </a:r>
            <a:r>
              <a:rPr lang="de-DE" sz="1800" dirty="0" smtClean="0"/>
              <a:t>ALICE)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3366"/>
                </a:solidFill>
              </a:rPr>
              <a:t>Operations</a:t>
            </a:r>
            <a:r>
              <a:rPr lang="en-US" sz="2000" dirty="0" smtClean="0">
                <a:solidFill>
                  <a:srgbClr val="777777"/>
                </a:solidFill>
              </a:rPr>
              <a:t> </a:t>
            </a:r>
            <a:r>
              <a:rPr lang="en-US" sz="2000" dirty="0">
                <a:solidFill>
                  <a:srgbClr val="777777"/>
                </a:solidFill>
              </a:rPr>
              <a:t>: </a:t>
            </a:r>
            <a:r>
              <a:rPr lang="en-US" sz="2000" dirty="0" smtClean="0"/>
              <a:t>Maria </a:t>
            </a:r>
            <a:r>
              <a:rPr lang="en-US" sz="2000" dirty="0" err="1" smtClean="0"/>
              <a:t>Girone</a:t>
            </a:r>
            <a:r>
              <a:rPr lang="en-US" sz="2000" dirty="0" smtClean="0">
                <a:solidFill>
                  <a:srgbClr val="777777"/>
                </a:solidFill>
              </a:rPr>
              <a:t> </a:t>
            </a:r>
            <a:r>
              <a:rPr lang="en-US" sz="2000" dirty="0">
                <a:solidFill>
                  <a:srgbClr val="777777"/>
                </a:solidFill>
              </a:rPr>
              <a:t>(CERN), </a:t>
            </a:r>
            <a:r>
              <a:rPr lang="en-US" sz="2000" dirty="0" smtClean="0"/>
              <a:t>Jeff </a:t>
            </a:r>
            <a:r>
              <a:rPr lang="en-US" sz="2000" dirty="0" err="1" smtClean="0"/>
              <a:t>Templon</a:t>
            </a:r>
            <a:r>
              <a:rPr lang="en-US" sz="2000" dirty="0" smtClean="0"/>
              <a:t> (</a:t>
            </a:r>
            <a:r>
              <a:rPr lang="en-US" sz="2000" dirty="0" err="1" smtClean="0"/>
              <a:t>Nikhef</a:t>
            </a:r>
            <a:r>
              <a:rPr lang="en-US" sz="2000" dirty="0" smtClean="0"/>
              <a:t>)</a:t>
            </a:r>
            <a:r>
              <a:rPr lang="en-US" sz="2000" dirty="0" smtClean="0">
                <a:solidFill>
                  <a:srgbClr val="777777"/>
                </a:solidFill>
              </a:rPr>
              <a:t> </a:t>
            </a:r>
            <a:endParaRPr lang="en-US" sz="2000" dirty="0">
              <a:solidFill>
                <a:srgbClr val="003366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Documents to be produced by the end of 2011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See Addressed Topics in </a:t>
            </a:r>
            <a:r>
              <a:rPr lang="en-US" sz="2400" dirty="0" err="1" smtClean="0">
                <a:solidFill>
                  <a:srgbClr val="003366"/>
                </a:solidFill>
              </a:rPr>
              <a:t>I.Bird</a:t>
            </a:r>
            <a:r>
              <a:rPr lang="en-US" sz="2400" dirty="0" smtClean="0">
                <a:solidFill>
                  <a:srgbClr val="003366"/>
                </a:solidFill>
              </a:rPr>
              <a:t>’ slides</a:t>
            </a:r>
            <a:endParaRPr lang="en-US" sz="2400" dirty="0">
              <a:solidFill>
                <a:srgbClr val="003366"/>
              </a:solidFill>
            </a:endParaRPr>
          </a:p>
          <a:p>
            <a:pPr marL="457200" lvl="1" indent="0">
              <a:buNone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31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Clouds</a:t>
            </a:r>
            <a:r>
              <a:rPr lang="fr-FR" dirty="0" smtClean="0"/>
              <a:t> and virtualisation </a:t>
            </a:r>
            <a:r>
              <a:rPr lang="fr-FR" dirty="0" err="1" smtClean="0"/>
              <a:t>I.Bird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Input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: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I.Bird’s</a:t>
            </a:r>
            <a:r>
              <a:rPr lang="fr-FR" sz="2400" dirty="0" smtClean="0"/>
              <a:t> </a:t>
            </a:r>
            <a:r>
              <a:rPr lang="fr-FR" sz="2400" dirty="0" err="1" smtClean="0"/>
              <a:t>slides</a:t>
            </a:r>
            <a:endParaRPr lang="fr-FR" sz="2400" dirty="0"/>
          </a:p>
          <a:p>
            <a:r>
              <a:rPr lang="fr-FR" sz="2400" dirty="0"/>
              <a:t>Standard </a:t>
            </a:r>
            <a:r>
              <a:rPr lang="fr-FR" sz="2400" dirty="0" err="1"/>
              <a:t>cloud</a:t>
            </a:r>
            <a:r>
              <a:rPr lang="fr-FR" sz="2400" dirty="0"/>
              <a:t> </a:t>
            </a:r>
            <a:r>
              <a:rPr lang="fr-FR" sz="2400" dirty="0" err="1"/>
              <a:t>implementation</a:t>
            </a:r>
            <a:r>
              <a:rPr lang="fr-FR" sz="2400" dirty="0"/>
              <a:t> : </a:t>
            </a:r>
            <a:r>
              <a:rPr lang="fr-FR" sz="2400" dirty="0" err="1"/>
              <a:t>Openstack</a:t>
            </a:r>
            <a:r>
              <a:rPr lang="fr-FR" sz="2400" dirty="0"/>
              <a:t>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4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Workload</a:t>
            </a:r>
            <a:r>
              <a:rPr lang="fr-FR" dirty="0" smtClean="0"/>
              <a:t> Management </a:t>
            </a:r>
            <a:r>
              <a:rPr lang="fr-FR" dirty="0" err="1" smtClean="0"/>
              <a:t>M.Schulz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/>
              <a:t>History</a:t>
            </a:r>
            <a:r>
              <a:rPr lang="fr-FR" b="1" dirty="0"/>
              <a:t> : </a:t>
            </a:r>
            <a:endParaRPr lang="fr-FR" b="1" dirty="0" smtClean="0"/>
          </a:p>
          <a:p>
            <a:r>
              <a:rPr lang="fr-FR" sz="2800" dirty="0" err="1" smtClean="0"/>
              <a:t>based</a:t>
            </a:r>
            <a:r>
              <a:rPr lang="fr-FR" sz="2800" dirty="0" smtClean="0"/>
              <a:t> </a:t>
            </a:r>
            <a:r>
              <a:rPr lang="fr-FR" sz="2800" dirty="0"/>
              <a:t>on batch system </a:t>
            </a:r>
            <a:r>
              <a:rPr lang="fr-FR" sz="2800" dirty="0" smtClean="0"/>
              <a:t>, Batch </a:t>
            </a:r>
            <a:r>
              <a:rPr lang="fr-FR" sz="2800" dirty="0"/>
              <a:t>system of batch </a:t>
            </a:r>
            <a:r>
              <a:rPr lang="fr-FR" sz="2800" dirty="0" err="1"/>
              <a:t>systems</a:t>
            </a:r>
            <a:r>
              <a:rPr lang="fr-FR" sz="2800" dirty="0"/>
              <a:t> </a:t>
            </a:r>
            <a:r>
              <a:rPr lang="fr-FR" sz="2800" dirty="0" err="1"/>
              <a:t>introduced</a:t>
            </a:r>
            <a:endParaRPr lang="fr-FR" sz="2800" dirty="0"/>
          </a:p>
          <a:p>
            <a:r>
              <a:rPr lang="fr-FR" sz="2800" dirty="0" smtClean="0"/>
              <a:t>Pilot job </a:t>
            </a:r>
            <a:r>
              <a:rPr lang="fr-FR" sz="2800" dirty="0" err="1" smtClean="0"/>
              <a:t>introduced</a:t>
            </a:r>
            <a:r>
              <a:rPr lang="fr-FR" sz="2800" dirty="0" smtClean="0"/>
              <a:t>, CREAM-CE </a:t>
            </a:r>
            <a:r>
              <a:rPr lang="fr-FR" sz="2800" dirty="0"/>
              <a:t>: </a:t>
            </a:r>
            <a:r>
              <a:rPr lang="fr-FR" sz="2800" dirty="0" err="1"/>
              <a:t>paradigm</a:t>
            </a:r>
            <a:r>
              <a:rPr lang="fr-FR" sz="2800" dirty="0"/>
              <a:t> change : WMS and direct </a:t>
            </a:r>
            <a:r>
              <a:rPr lang="fr-FR" sz="2800" dirty="0" err="1"/>
              <a:t>submission</a:t>
            </a:r>
            <a:endParaRPr lang="fr-FR" sz="2800" dirty="0"/>
          </a:p>
          <a:p>
            <a:r>
              <a:rPr lang="fr-FR" sz="2800" dirty="0" err="1"/>
              <a:t>Other</a:t>
            </a:r>
            <a:r>
              <a:rPr lang="fr-FR" sz="2800" dirty="0"/>
              <a:t> </a:t>
            </a:r>
            <a:r>
              <a:rPr lang="fr-FR" sz="2800" dirty="0" err="1"/>
              <a:t>approach</a:t>
            </a:r>
            <a:r>
              <a:rPr lang="fr-FR" sz="2800" dirty="0"/>
              <a:t> : ARC </a:t>
            </a:r>
          </a:p>
          <a:p>
            <a:r>
              <a:rPr lang="fr-FR" sz="2800" dirty="0" err="1" smtClean="0"/>
              <a:t>Experiment</a:t>
            </a:r>
            <a:r>
              <a:rPr lang="fr-FR" sz="2800" dirty="0" smtClean="0"/>
              <a:t> </a:t>
            </a:r>
            <a:r>
              <a:rPr lang="fr-FR" sz="2800" dirty="0" err="1"/>
              <a:t>workflow</a:t>
            </a:r>
            <a:r>
              <a:rPr lang="fr-FR" sz="2800" dirty="0"/>
              <a:t> management </a:t>
            </a:r>
            <a:r>
              <a:rPr lang="fr-FR" sz="2800" dirty="0" err="1"/>
              <a:t>absorded</a:t>
            </a:r>
            <a:r>
              <a:rPr lang="fr-FR" sz="2800" dirty="0"/>
              <a:t> more and more </a:t>
            </a:r>
            <a:r>
              <a:rPr lang="fr-FR" sz="2800" dirty="0" err="1"/>
              <a:t>functionalities</a:t>
            </a:r>
            <a:endParaRPr lang="fr-FR" sz="2800" dirty="0"/>
          </a:p>
          <a:p>
            <a:r>
              <a:rPr lang="fr-FR" sz="2800" dirty="0"/>
              <a:t>Multi-layer </a:t>
            </a:r>
            <a:r>
              <a:rPr lang="fr-FR" sz="2800" dirty="0" err="1"/>
              <a:t>queuing</a:t>
            </a:r>
            <a:r>
              <a:rPr lang="fr-FR" sz="2800" dirty="0"/>
              <a:t> system </a:t>
            </a:r>
            <a:r>
              <a:rPr lang="fr-FR" sz="2800" dirty="0" err="1"/>
              <a:t>identified</a:t>
            </a:r>
            <a:r>
              <a:rPr lang="fr-FR" sz="2800" dirty="0"/>
              <a:t> as a </a:t>
            </a:r>
            <a:r>
              <a:rPr lang="fr-FR" sz="2800" dirty="0" err="1"/>
              <a:t>problem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21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Workload</a:t>
            </a:r>
            <a:r>
              <a:rPr lang="fr-FR" dirty="0" smtClean="0"/>
              <a:t> Management </a:t>
            </a:r>
            <a:r>
              <a:rPr lang="fr-FR" dirty="0" err="1" smtClean="0"/>
              <a:t>M.Schulz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84313"/>
            <a:ext cx="9162732" cy="4783137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 smtClean="0"/>
              <a:t>Current</a:t>
            </a:r>
            <a:r>
              <a:rPr lang="fr-FR" b="1" dirty="0" smtClean="0"/>
              <a:t> and </a:t>
            </a:r>
            <a:r>
              <a:rPr lang="fr-FR" b="1" dirty="0" err="1" smtClean="0"/>
              <a:t>near</a:t>
            </a:r>
            <a:r>
              <a:rPr lang="fr-FR" b="1" dirty="0" smtClean="0"/>
              <a:t> future / Discussion</a:t>
            </a:r>
          </a:p>
          <a:p>
            <a:r>
              <a:rPr lang="fr-FR" sz="2400" dirty="0" err="1" smtClean="0"/>
              <a:t>Experiments</a:t>
            </a:r>
            <a:r>
              <a:rPr lang="fr-FR" sz="2400" dirty="0" smtClean="0"/>
              <a:t> use Pilot job </a:t>
            </a:r>
            <a:r>
              <a:rPr lang="fr-FR" sz="2400" dirty="0" err="1" smtClean="0"/>
              <a:t>mechanism</a:t>
            </a:r>
            <a:r>
              <a:rPr lang="fr-FR" sz="2400" dirty="0" smtClean="0"/>
              <a:t> and direct pilot </a:t>
            </a:r>
            <a:r>
              <a:rPr lang="fr-FR" sz="2400" dirty="0" err="1" smtClean="0"/>
              <a:t>submission</a:t>
            </a:r>
            <a:r>
              <a:rPr lang="fr-FR" sz="2400" dirty="0" smtClean="0"/>
              <a:t> to CREAM-CE</a:t>
            </a:r>
          </a:p>
          <a:p>
            <a:r>
              <a:rPr lang="fr-FR" sz="2400" dirty="0" smtClean="0"/>
              <a:t>Switch to full-</a:t>
            </a:r>
            <a:r>
              <a:rPr lang="fr-FR" sz="2400" dirty="0" err="1" smtClean="0"/>
              <a:t>node</a:t>
            </a:r>
            <a:r>
              <a:rPr lang="fr-FR" sz="2400" dirty="0" smtClean="0"/>
              <a:t> </a:t>
            </a:r>
            <a:r>
              <a:rPr lang="fr-FR" sz="2400" dirty="0" err="1" smtClean="0"/>
              <a:t>scheduling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come   How to deal </a:t>
            </a:r>
            <a:r>
              <a:rPr lang="fr-FR" sz="2400" dirty="0" err="1" smtClean="0"/>
              <a:t>with</a:t>
            </a:r>
            <a:r>
              <a:rPr lang="fr-FR" sz="2400" dirty="0" smtClean="0"/>
              <a:t> 64 </a:t>
            </a:r>
            <a:r>
              <a:rPr lang="fr-FR" sz="2400" dirty="0" err="1" smtClean="0"/>
              <a:t>core</a:t>
            </a:r>
            <a:r>
              <a:rPr lang="fr-FR" sz="2400" dirty="0" smtClean="0"/>
              <a:t> </a:t>
            </a:r>
            <a:r>
              <a:rPr lang="fr-FR" sz="2400" dirty="0" err="1" smtClean="0"/>
              <a:t>worker</a:t>
            </a:r>
            <a:r>
              <a:rPr lang="fr-FR" sz="2400" dirty="0" smtClean="0"/>
              <a:t> </a:t>
            </a:r>
            <a:r>
              <a:rPr lang="fr-FR" sz="2400" dirty="0" err="1" smtClean="0"/>
              <a:t>nodes</a:t>
            </a:r>
            <a:r>
              <a:rPr lang="fr-FR" sz="2400" dirty="0" smtClean="0"/>
              <a:t> ?</a:t>
            </a:r>
          </a:p>
          <a:p>
            <a:r>
              <a:rPr lang="fr-FR" sz="2400" dirty="0" smtClean="0"/>
              <a:t>In the </a:t>
            </a:r>
            <a:r>
              <a:rPr lang="fr-FR" sz="2400" dirty="0" err="1" smtClean="0"/>
              <a:t>current</a:t>
            </a:r>
            <a:r>
              <a:rPr lang="fr-FR" sz="2400" dirty="0" smtClean="0"/>
              <a:t> situation, </a:t>
            </a:r>
            <a:r>
              <a:rPr lang="fr-FR" sz="2400" dirty="0" err="1" smtClean="0"/>
              <a:t>workload</a:t>
            </a:r>
            <a:r>
              <a:rPr lang="fr-FR" sz="2400" dirty="0" smtClean="0"/>
              <a:t> management </a:t>
            </a:r>
            <a:r>
              <a:rPr lang="fr-FR" sz="2400" dirty="0" err="1" smtClean="0"/>
              <a:t>moved</a:t>
            </a:r>
            <a:r>
              <a:rPr lang="fr-FR" sz="2400" dirty="0" smtClean="0"/>
              <a:t> out of </a:t>
            </a:r>
            <a:r>
              <a:rPr lang="fr-FR" sz="2400" dirty="0" err="1" smtClean="0"/>
              <a:t>mware</a:t>
            </a:r>
            <a:r>
              <a:rPr lang="fr-FR" sz="2400" dirty="0" smtClean="0"/>
              <a:t> to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 …</a:t>
            </a:r>
          </a:p>
          <a:p>
            <a:r>
              <a:rPr lang="fr-FR" sz="2400" dirty="0" err="1" smtClean="0"/>
              <a:t>Now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 </a:t>
            </a:r>
            <a:r>
              <a:rPr lang="fr-FR" sz="2400" dirty="0" err="1" smtClean="0"/>
              <a:t>need</a:t>
            </a:r>
            <a:r>
              <a:rPr lang="fr-FR" sz="2400" dirty="0" smtClean="0"/>
              <a:t>/</a:t>
            </a:r>
            <a:r>
              <a:rPr lang="fr-FR" sz="2400" dirty="0" err="1" smtClean="0"/>
              <a:t>want</a:t>
            </a:r>
            <a:r>
              <a:rPr lang="fr-FR" sz="2400" dirty="0" smtClean="0"/>
              <a:t> more ...</a:t>
            </a:r>
          </a:p>
          <a:p>
            <a:r>
              <a:rPr lang="fr-FR" sz="2400" dirty="0" err="1" smtClean="0">
                <a:solidFill>
                  <a:srgbClr val="009E47"/>
                </a:solidFill>
              </a:rPr>
              <a:t>Workload</a:t>
            </a:r>
            <a:r>
              <a:rPr lang="fr-FR" sz="2400" dirty="0" smtClean="0">
                <a:solidFill>
                  <a:srgbClr val="009E47"/>
                </a:solidFill>
              </a:rPr>
              <a:t> management </a:t>
            </a:r>
            <a:r>
              <a:rPr lang="fr-FR" sz="2400" dirty="0" smtClean="0"/>
              <a:t>/ </a:t>
            </a:r>
            <a:r>
              <a:rPr lang="fr-FR" sz="2400" dirty="0" err="1" smtClean="0">
                <a:solidFill>
                  <a:srgbClr val="F0720A"/>
                </a:solidFill>
              </a:rPr>
              <a:t>Schedulling</a:t>
            </a:r>
            <a:r>
              <a:rPr lang="fr-FR" sz="2400" dirty="0" smtClean="0"/>
              <a:t> / </a:t>
            </a:r>
            <a:r>
              <a:rPr lang="fr-FR" sz="2400" dirty="0" smtClean="0">
                <a:solidFill>
                  <a:srgbClr val="FF0000"/>
                </a:solidFill>
              </a:rPr>
              <a:t>Ressource Allocation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1"/>
            <a:r>
              <a:rPr lang="fr-FR" sz="2000" dirty="0" smtClean="0"/>
              <a:t>One </a:t>
            </a:r>
            <a:r>
              <a:rPr lang="fr-FR" sz="2000" dirty="0" err="1" smtClean="0"/>
              <a:t>way</a:t>
            </a:r>
            <a:r>
              <a:rPr lang="fr-FR" sz="2000" dirty="0" smtClean="0"/>
              <a:t> of </a:t>
            </a:r>
            <a:r>
              <a:rPr lang="fr-FR" sz="2000" dirty="0" err="1" smtClean="0"/>
              <a:t>scheduling</a:t>
            </a:r>
            <a:r>
              <a:rPr lang="fr-FR" sz="2000" dirty="0" smtClean="0"/>
              <a:t> for the 4 </a:t>
            </a:r>
            <a:r>
              <a:rPr lang="fr-FR" sz="2000" dirty="0" err="1" smtClean="0"/>
              <a:t>exp</a:t>
            </a:r>
            <a:r>
              <a:rPr lang="fr-FR" sz="2000" dirty="0" smtClean="0"/>
              <a:t>.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great</a:t>
            </a:r>
            <a:r>
              <a:rPr lang="fr-FR" sz="2000" dirty="0" smtClean="0"/>
              <a:t> </a:t>
            </a:r>
            <a:r>
              <a:rPr lang="fr-FR" sz="2000" dirty="0" err="1" smtClean="0"/>
              <a:t>improvment</a:t>
            </a:r>
            <a:endParaRPr lang="fr-FR" sz="2000" dirty="0" smtClean="0"/>
          </a:p>
          <a:p>
            <a:pPr lvl="1"/>
            <a:r>
              <a:rPr lang="en-US" sz="2000" dirty="0"/>
              <a:t>Moving </a:t>
            </a:r>
            <a:r>
              <a:rPr lang="en-US" sz="2000" dirty="0" smtClean="0"/>
              <a:t>resource </a:t>
            </a:r>
            <a:r>
              <a:rPr lang="en-US" sz="2000" dirty="0"/>
              <a:t>allocation outside the control of the site  is critical</a:t>
            </a:r>
          </a:p>
          <a:p>
            <a:pPr lvl="1"/>
            <a:r>
              <a:rPr lang="en-US" sz="2000" dirty="0" smtClean="0"/>
              <a:t>Sites are </a:t>
            </a:r>
            <a:r>
              <a:rPr lang="en-US" sz="2000" dirty="0"/>
              <a:t>not only LHC </a:t>
            </a:r>
            <a:r>
              <a:rPr lang="en-US" sz="2000" dirty="0" smtClean="0"/>
              <a:t> </a:t>
            </a:r>
            <a:r>
              <a:rPr lang="fr-FR" sz="2000" dirty="0" smtClean="0"/>
              <a:t> </a:t>
            </a:r>
          </a:p>
          <a:p>
            <a:endParaRPr lang="fr-FR" sz="2400" dirty="0" smtClean="0"/>
          </a:p>
          <a:p>
            <a:pPr marL="0" indent="0">
              <a:buNone/>
            </a:pPr>
            <a:endParaRPr lang="fr-FR" sz="28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8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Workload</a:t>
            </a:r>
            <a:r>
              <a:rPr lang="fr-FR" dirty="0" smtClean="0"/>
              <a:t> Management </a:t>
            </a:r>
            <a:r>
              <a:rPr lang="fr-FR" dirty="0" err="1" smtClean="0"/>
              <a:t>M.Schulz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84313"/>
            <a:ext cx="9299892" cy="4783137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/>
              <a:t>Investigation (</a:t>
            </a:r>
            <a:r>
              <a:rPr lang="fr-FR" sz="2800" b="1" dirty="0" err="1" smtClean="0"/>
              <a:t>preliminary</a:t>
            </a:r>
            <a:r>
              <a:rPr lang="fr-FR" sz="2800" b="1" dirty="0" smtClean="0"/>
              <a:t> exemple)</a:t>
            </a:r>
            <a:endParaRPr lang="fr-FR" sz="2800" b="1" dirty="0"/>
          </a:p>
          <a:p>
            <a:r>
              <a:rPr lang="fr-FR" sz="2800" dirty="0" smtClean="0"/>
              <a:t>A </a:t>
            </a:r>
            <a:r>
              <a:rPr lang="fr-FR" sz="2800" dirty="0" err="1"/>
              <a:t>w</a:t>
            </a:r>
            <a:r>
              <a:rPr lang="fr-FR" sz="2800" dirty="0" err="1" smtClean="0"/>
              <a:t>ay</a:t>
            </a:r>
            <a:r>
              <a:rPr lang="fr-FR" sz="2800" dirty="0" smtClean="0"/>
              <a:t> </a:t>
            </a:r>
            <a:r>
              <a:rPr lang="fr-FR" sz="2800" dirty="0"/>
              <a:t>to combine the 2 : </a:t>
            </a:r>
            <a:r>
              <a:rPr lang="fr-FR" sz="2800" dirty="0" err="1"/>
              <a:t>scheduling</a:t>
            </a:r>
            <a:r>
              <a:rPr lang="fr-FR" sz="2800" dirty="0"/>
              <a:t> and new </a:t>
            </a:r>
            <a:r>
              <a:rPr lang="fr-FR" sz="2800" dirty="0" err="1"/>
              <a:t>mechanisms</a:t>
            </a:r>
            <a:r>
              <a:rPr lang="fr-FR" sz="2800" dirty="0"/>
              <a:t>/</a:t>
            </a:r>
            <a:r>
              <a:rPr lang="fr-FR" sz="2800" dirty="0" err="1"/>
              <a:t>paradigm</a:t>
            </a:r>
            <a:r>
              <a:rPr lang="fr-FR" sz="2800" dirty="0" smtClean="0"/>
              <a:t>….</a:t>
            </a:r>
          </a:p>
          <a:p>
            <a:r>
              <a:rPr lang="fr-FR" sz="2800" dirty="0" smtClean="0"/>
              <a:t>One </a:t>
            </a:r>
            <a:r>
              <a:rPr lang="fr-FR" sz="2800" dirty="0" err="1" smtClean="0"/>
              <a:t>approach</a:t>
            </a:r>
            <a:r>
              <a:rPr lang="fr-FR" sz="2800" dirty="0" smtClean="0"/>
              <a:t> : </a:t>
            </a:r>
            <a:r>
              <a:rPr lang="en-US" sz="2800" dirty="0"/>
              <a:t>Moving the pilot submission locally : </a:t>
            </a:r>
            <a:r>
              <a:rPr lang="en-US" sz="2800" dirty="0" err="1"/>
              <a:t>Vobox</a:t>
            </a:r>
            <a:r>
              <a:rPr lang="en-US" sz="2800" dirty="0"/>
              <a:t> to local CREAM </a:t>
            </a:r>
            <a:r>
              <a:rPr lang="en-US" sz="2800" dirty="0" smtClean="0"/>
              <a:t>CE</a:t>
            </a:r>
          </a:p>
          <a:p>
            <a:pPr lvl="1"/>
            <a:r>
              <a:rPr lang="en-US" sz="2400" dirty="0" smtClean="0"/>
              <a:t>Local </a:t>
            </a:r>
            <a:r>
              <a:rPr lang="en-US" sz="2400" dirty="0"/>
              <a:t>pilot factory model 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cern.ch/kiryanov/lcgpf.html</a:t>
            </a:r>
            <a:endParaRPr lang="en-US" sz="2400" dirty="0" smtClean="0"/>
          </a:p>
          <a:p>
            <a:pPr lvl="1"/>
            <a:r>
              <a:rPr lang="en-US" sz="2400" dirty="0"/>
              <a:t>Workload management done by </a:t>
            </a:r>
            <a:r>
              <a:rPr lang="en-US" sz="2400" dirty="0" smtClean="0"/>
              <a:t>experiments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ocal </a:t>
            </a:r>
            <a:r>
              <a:rPr lang="en-US" sz="2400" dirty="0"/>
              <a:t>pilot factory better controlled by </a:t>
            </a:r>
            <a:r>
              <a:rPr lang="en-US" sz="2400" dirty="0" smtClean="0"/>
              <a:t>site</a:t>
            </a:r>
          </a:p>
          <a:p>
            <a:pPr lvl="1"/>
            <a:r>
              <a:rPr lang="en-US" sz="2400" dirty="0"/>
              <a:t>a common local pilot factory </a:t>
            </a:r>
            <a:r>
              <a:rPr lang="en-US" sz="2400" dirty="0" smtClean="0"/>
              <a:t>…..understand the costs</a:t>
            </a:r>
            <a:endParaRPr lang="en-US" sz="2400" dirty="0"/>
          </a:p>
          <a:p>
            <a:r>
              <a:rPr lang="en-US" sz="2800" dirty="0"/>
              <a:t>Requirement from  sites  who share </a:t>
            </a:r>
            <a:r>
              <a:rPr lang="en-US" sz="2800" dirty="0" smtClean="0"/>
              <a:t>resources </a:t>
            </a:r>
            <a:r>
              <a:rPr lang="en-US" sz="2800" dirty="0"/>
              <a:t>with other communities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sz="2400" dirty="0"/>
          </a:p>
          <a:p>
            <a:pPr lvl="1"/>
            <a:endParaRPr lang="fr-FR" sz="2400" dirty="0"/>
          </a:p>
          <a:p>
            <a:endParaRPr lang="en-US" sz="28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73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Storage Evolution </a:t>
            </a:r>
            <a:r>
              <a:rPr lang="fr-FR" dirty="0" err="1" smtClean="0"/>
              <a:t>D.Duellmann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Concepts</a:t>
            </a:r>
          </a:p>
          <a:p>
            <a:pPr lvl="1" fontAlgn="ctr"/>
            <a:r>
              <a:rPr lang="fr-FR" sz="2400" dirty="0"/>
              <a:t>Storage </a:t>
            </a:r>
            <a:r>
              <a:rPr lang="fr-FR" sz="2400" dirty="0" err="1"/>
              <a:t>federation</a:t>
            </a:r>
            <a:r>
              <a:rPr lang="fr-FR" sz="2400" dirty="0"/>
              <a:t> : </a:t>
            </a:r>
            <a:r>
              <a:rPr lang="fr-FR" sz="2400" dirty="0" err="1"/>
              <a:t>advantage</a:t>
            </a:r>
            <a:r>
              <a:rPr lang="fr-FR" sz="2400" dirty="0"/>
              <a:t> of a </a:t>
            </a:r>
            <a:r>
              <a:rPr lang="fr-FR" sz="2400" dirty="0" err="1"/>
              <a:t>complete</a:t>
            </a:r>
            <a:r>
              <a:rPr lang="fr-FR" sz="2400" dirty="0"/>
              <a:t> and unique </a:t>
            </a:r>
            <a:r>
              <a:rPr lang="fr-FR" sz="2400" dirty="0" err="1"/>
              <a:t>federated</a:t>
            </a:r>
            <a:r>
              <a:rPr lang="fr-FR" sz="2400" dirty="0"/>
              <a:t> </a:t>
            </a:r>
            <a:r>
              <a:rPr lang="fr-FR" sz="2400" dirty="0" err="1"/>
              <a:t>namespace</a:t>
            </a:r>
            <a:r>
              <a:rPr lang="fr-FR" sz="2400" dirty="0"/>
              <a:t> </a:t>
            </a:r>
          </a:p>
          <a:p>
            <a:pPr lvl="1" fontAlgn="ctr"/>
            <a:r>
              <a:rPr lang="fr-FR" sz="2400" dirty="0"/>
              <a:t>Archive-</a:t>
            </a:r>
            <a:r>
              <a:rPr lang="fr-FR" sz="2400" dirty="0" err="1"/>
              <a:t>Disk</a:t>
            </a:r>
            <a:r>
              <a:rPr lang="fr-FR" sz="2400" dirty="0"/>
              <a:t> </a:t>
            </a:r>
            <a:r>
              <a:rPr lang="fr-FR" sz="2400" dirty="0" err="1"/>
              <a:t>decoulping</a:t>
            </a:r>
            <a:r>
              <a:rPr lang="fr-FR" sz="2400" dirty="0"/>
              <a:t> </a:t>
            </a:r>
          </a:p>
          <a:p>
            <a:pPr lvl="1" fontAlgn="ctr"/>
            <a:r>
              <a:rPr lang="fr-FR" sz="2400" dirty="0"/>
              <a:t>Client </a:t>
            </a:r>
            <a:r>
              <a:rPr lang="fr-FR" sz="2400" dirty="0" err="1"/>
              <a:t>side</a:t>
            </a:r>
            <a:r>
              <a:rPr lang="fr-FR" sz="2400" dirty="0"/>
              <a:t> </a:t>
            </a:r>
            <a:r>
              <a:rPr lang="fr-FR" sz="2400" dirty="0" err="1"/>
              <a:t>caching</a:t>
            </a:r>
            <a:r>
              <a:rPr lang="fr-FR" sz="2400" dirty="0"/>
              <a:t> for </a:t>
            </a:r>
            <a:r>
              <a:rPr lang="fr-FR" sz="2400" dirty="0" err="1"/>
              <a:t>Tier</a:t>
            </a:r>
            <a:r>
              <a:rPr lang="fr-FR" sz="2400" dirty="0"/>
              <a:t> &gt; </a:t>
            </a:r>
            <a:r>
              <a:rPr lang="fr-FR" sz="2400" dirty="0" smtClean="0"/>
              <a:t>1  (</a:t>
            </a:r>
            <a:r>
              <a:rPr lang="en-US" sz="2400" dirty="0" smtClean="0"/>
              <a:t>local </a:t>
            </a:r>
            <a:r>
              <a:rPr lang="en-US" sz="2400" dirty="0"/>
              <a:t>cache of popular </a:t>
            </a:r>
            <a:r>
              <a:rPr lang="en-US" sz="2400" dirty="0" smtClean="0"/>
              <a:t>data)</a:t>
            </a:r>
            <a:endParaRPr lang="fr-FR" sz="2400" dirty="0"/>
          </a:p>
          <a:p>
            <a:r>
              <a:rPr lang="fr-FR" dirty="0"/>
              <a:t>EOS </a:t>
            </a:r>
            <a:r>
              <a:rPr lang="fr-FR" dirty="0" err="1" smtClean="0"/>
              <a:t>dev</a:t>
            </a:r>
            <a:r>
              <a:rPr lang="fr-FR" dirty="0" smtClean="0"/>
              <a:t>.  </a:t>
            </a:r>
            <a:r>
              <a:rPr lang="fr-FR" dirty="0"/>
              <a:t>: </a:t>
            </a:r>
            <a:r>
              <a:rPr lang="fr-FR" dirty="0" err="1" smtClean="0"/>
              <a:t>seperation</a:t>
            </a:r>
            <a:r>
              <a:rPr lang="fr-FR" dirty="0" smtClean="0"/>
              <a:t> </a:t>
            </a:r>
            <a:r>
              <a:rPr lang="fr-FR" dirty="0"/>
              <a:t>of tape and </a:t>
            </a:r>
            <a:r>
              <a:rPr lang="fr-FR" dirty="0" err="1"/>
              <a:t>disk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CERN  EOS / CASTOR </a:t>
            </a:r>
          </a:p>
          <a:p>
            <a:pPr lvl="1"/>
            <a:r>
              <a:rPr lang="en-US" sz="2400" dirty="0" smtClean="0"/>
              <a:t>High </a:t>
            </a:r>
            <a:r>
              <a:rPr lang="en-US" sz="2400" dirty="0"/>
              <a:t>performance of in-memory name-space </a:t>
            </a:r>
          </a:p>
          <a:p>
            <a:pPr lvl="1"/>
            <a:r>
              <a:rPr lang="en-US" sz="2400" dirty="0"/>
              <a:t>Tunable </a:t>
            </a:r>
            <a:r>
              <a:rPr lang="en-US" sz="2400" dirty="0" err="1"/>
              <a:t>redondancy</a:t>
            </a:r>
            <a:r>
              <a:rPr lang="en-US" sz="2400" dirty="0"/>
              <a:t> &amp; performance   </a:t>
            </a:r>
            <a:endParaRPr lang="en-US" sz="2400" dirty="0" smtClean="0"/>
          </a:p>
          <a:p>
            <a:pPr lvl="2"/>
            <a:r>
              <a:rPr lang="en-US" dirty="0" smtClean="0"/>
              <a:t>which </a:t>
            </a:r>
            <a:r>
              <a:rPr lang="en-US" dirty="0"/>
              <a:t>level ? File replication or block encoding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78C37-F064-4982-BE45-BCC4DDEE25F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72132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LCG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29279</TotalTime>
  <Words>1352</Words>
  <Application>Microsoft Office PowerPoint</Application>
  <PresentationFormat>Affichage à l'écran (4:3)</PresentationFormat>
  <Paragraphs>217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1_Modèle par défaut</vt:lpstr>
      <vt:lpstr>WLCG-black</vt:lpstr>
      <vt:lpstr>WLCG workshop in DESY, July 11-13 « Highlights»</vt:lpstr>
      <vt:lpstr>Next WLCG workshop, NYC  in conjunction with CHEP 2012</vt:lpstr>
      <vt:lpstr>WLCG status report I.Bird  </vt:lpstr>
      <vt:lpstr>WLCG Technology Evolution I.Bird  </vt:lpstr>
      <vt:lpstr>Clouds and virtualisation I.Bird</vt:lpstr>
      <vt:lpstr>Workload Management M.Schulz</vt:lpstr>
      <vt:lpstr>Workload Management M.Schulz</vt:lpstr>
      <vt:lpstr>Workload Management M.Schulz</vt:lpstr>
      <vt:lpstr>Storage Evolution D.Duellmann</vt:lpstr>
      <vt:lpstr>Storage Evolution D.Duellmann</vt:lpstr>
      <vt:lpstr> Monitoring Julia Andreeva  </vt:lpstr>
      <vt:lpstr>Présentation PowerPoint</vt:lpstr>
      <vt:lpstr>Data Management</vt:lpstr>
      <vt:lpstr>Storage Management</vt:lpstr>
      <vt:lpstr>Workload management</vt:lpstr>
      <vt:lpstr>Databases</vt:lpstr>
      <vt:lpstr>Security model</vt:lpstr>
      <vt:lpstr>ATLAS</vt:lpstr>
      <vt:lpstr>CMS</vt:lpstr>
      <vt:lpstr>LHCb</vt:lpstr>
      <vt:lpstr>ALICE</vt:lpstr>
    </vt:vector>
  </TitlesOfParts>
  <Company>IN2P3/CNRS - IRFU/CEA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JCUIC 2011 (CEA)</dc:title>
  <dc:creator>LCG-France;F.Chollet</dc:creator>
  <cp:lastModifiedBy>Frederique CHOLLET</cp:lastModifiedBy>
  <cp:revision>693</cp:revision>
  <cp:lastPrinted>2011-01-18T13:10:26Z</cp:lastPrinted>
  <dcterms:created xsi:type="dcterms:W3CDTF">2004-05-27T19:37:30Z</dcterms:created>
  <dcterms:modified xsi:type="dcterms:W3CDTF">2011-09-22T09:02:19Z</dcterms:modified>
</cp:coreProperties>
</file>