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3"/>
  </p:notesMasterIdLst>
  <p:handoutMasterIdLst>
    <p:handoutMasterId r:id="rId34"/>
  </p:handoutMasterIdLst>
  <p:sldIdLst>
    <p:sldId id="258" r:id="rId2"/>
    <p:sldId id="336" r:id="rId3"/>
    <p:sldId id="373" r:id="rId4"/>
    <p:sldId id="387" r:id="rId5"/>
    <p:sldId id="388" r:id="rId6"/>
    <p:sldId id="372" r:id="rId7"/>
    <p:sldId id="371" r:id="rId8"/>
    <p:sldId id="389" r:id="rId9"/>
    <p:sldId id="380" r:id="rId10"/>
    <p:sldId id="368" r:id="rId11"/>
    <p:sldId id="354" r:id="rId12"/>
    <p:sldId id="391" r:id="rId13"/>
    <p:sldId id="386" r:id="rId14"/>
    <p:sldId id="390" r:id="rId15"/>
    <p:sldId id="393" r:id="rId16"/>
    <p:sldId id="394" r:id="rId17"/>
    <p:sldId id="351" r:id="rId18"/>
    <p:sldId id="396" r:id="rId19"/>
    <p:sldId id="395" r:id="rId20"/>
    <p:sldId id="397" r:id="rId21"/>
    <p:sldId id="392" r:id="rId22"/>
    <p:sldId id="398" r:id="rId23"/>
    <p:sldId id="383" r:id="rId24"/>
    <p:sldId id="381" r:id="rId25"/>
    <p:sldId id="377" r:id="rId26"/>
    <p:sldId id="378" r:id="rId27"/>
    <p:sldId id="376" r:id="rId28"/>
    <p:sldId id="385" r:id="rId29"/>
    <p:sldId id="384" r:id="rId30"/>
    <p:sldId id="400" r:id="rId31"/>
    <p:sldId id="358" r:id="rId32"/>
  </p:sldIdLst>
  <p:sldSz cx="9144000" cy="6858000" type="screen4x3"/>
  <p:notesSz cx="9931400" cy="67945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CCCC"/>
    <a:srgbClr val="CCFFFF"/>
    <a:srgbClr val="FFCCFF"/>
    <a:srgbClr val="99FF99"/>
    <a:srgbClr val="FFFF00"/>
    <a:srgbClr val="CC00FF"/>
    <a:srgbClr val="FF00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28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642" y="-77"/>
      </p:cViewPr>
      <p:guideLst>
        <p:guide orient="horz" pos="2140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188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3188"/>
            <a:ext cx="430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3DC623C-43BC-1A4B-9040-7B6FDC0FF28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7388"/>
            <a:ext cx="79438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188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3188"/>
            <a:ext cx="430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3A6BCFD-8D3D-6842-813B-311755A956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1D206-8766-AF45-B576-CE5772C550F5}" type="slidenum">
              <a:rPr lang="fr-FR"/>
              <a:pPr/>
              <a:t>1</a:t>
            </a:fld>
            <a:endParaRPr lang="fr-F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93753-4804-BD49-A063-3E769BB9F4B2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4" Type="http://schemas.openxmlformats.org/officeDocument/2006/relationships/image" Target="../media/image27.png"/><Relationship Id="rId10" Type="http://schemas.openxmlformats.org/officeDocument/2006/relationships/image" Target="../media/image33.png"/><Relationship Id="rId5" Type="http://schemas.openxmlformats.org/officeDocument/2006/relationships/image" Target="../media/image28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9" Type="http://schemas.openxmlformats.org/officeDocument/2006/relationships/image" Target="../media/image32.png"/><Relationship Id="rId3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df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df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df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df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df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df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df"/><Relationship Id="rId3" Type="http://schemas.openxmlformats.org/officeDocument/2006/relationships/image" Target="../media/image49.png"/><Relationship Id="rId5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df"/><Relationship Id="rId3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df"/><Relationship Id="rId3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df"/><Relationship Id="rId3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df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4" Type="http://schemas.openxmlformats.org/officeDocument/2006/relationships/image" Target="../media/image7.png"/><Relationship Id="rId10" Type="http://schemas.openxmlformats.org/officeDocument/2006/relationships/image" Target="../media/image13.png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9" Type="http://schemas.openxmlformats.org/officeDocument/2006/relationships/image" Target="../media/image12.png"/><Relationship Id="rId3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df"/><Relationship Id="rId4" Type="http://schemas.openxmlformats.org/officeDocument/2006/relationships/image" Target="../media/image18.pdf"/><Relationship Id="rId5" Type="http://schemas.openxmlformats.org/officeDocument/2006/relationships/image" Target="../media/image19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9" Type="http://schemas.openxmlformats.org/officeDocument/2006/relationships/image" Target="../media/image23.png"/><Relationship Id="rId3" Type="http://schemas.openxmlformats.org/officeDocument/2006/relationships/image" Target="../media/image17.png"/><Relationship Id="rId6" Type="http://schemas.openxmlformats.org/officeDocument/2006/relationships/image" Target="../media/image20.pd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1"/>
          <p:cNvSpPr txBox="1">
            <a:spLocks noChangeArrowheads="1"/>
          </p:cNvSpPr>
          <p:nvPr/>
        </p:nvSpPr>
        <p:spPr bwMode="auto">
          <a:xfrm>
            <a:off x="611188" y="3821113"/>
            <a:ext cx="7885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Jaume Carbonell</a:t>
            </a:r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r>
              <a:rPr lang="en-US"/>
              <a:t>IRFU/SPhN </a:t>
            </a:r>
            <a:endParaRPr lang="fr-FR"/>
          </a:p>
        </p:txBody>
      </p:sp>
      <p:sp>
        <p:nvSpPr>
          <p:cNvPr id="15363" name="Text Box 14"/>
          <p:cNvSpPr txBox="1">
            <a:spLocks noChangeArrowheads="1"/>
          </p:cNvSpPr>
          <p:nvPr/>
        </p:nvSpPr>
        <p:spPr bwMode="auto">
          <a:xfrm>
            <a:off x="0" y="60928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GDR, 5 octobre 2011</a:t>
            </a:r>
            <a:endParaRPr lang="fr-FR" sz="1400"/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457200" y="609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2400" b="1" i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fr-FR" sz="24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Les Facteurs de Forme du Nucléon en LQCD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" y="228600"/>
            <a:ext cx="27606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812800" indent="-812800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Twisted mass quarks</a:t>
            </a:r>
          </a:p>
        </p:txBody>
      </p:sp>
      <p:sp>
        <p:nvSpPr>
          <p:cNvPr id="25603" name="ZoneTexte 3"/>
          <p:cNvSpPr txBox="1">
            <a:spLocks noChangeArrowheads="1"/>
          </p:cNvSpPr>
          <p:nvPr/>
        </p:nvSpPr>
        <p:spPr bwMode="auto">
          <a:xfrm>
            <a:off x="533400" y="1219200"/>
            <a:ext cx="800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/>
              <a:t>Ajout d’un terme de « masse imaginaire » dans l’action </a:t>
            </a:r>
          </a:p>
        </p:txBody>
      </p:sp>
      <p:pic>
        <p:nvPicPr>
          <p:cNvPr id="25604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685800"/>
            <a:ext cx="33528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76400"/>
            <a:ext cx="35052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ZoneTexte 6"/>
          <p:cNvSpPr txBox="1">
            <a:spLocks noChangeArrowheads="1"/>
          </p:cNvSpPr>
          <p:nvPr/>
        </p:nvSpPr>
        <p:spPr bwMode="auto">
          <a:xfrm>
            <a:off x="533400" y="2514600"/>
            <a:ext cx="5214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Dans le continu les deux formulations sont équivalentes pourvu</a:t>
            </a:r>
          </a:p>
        </p:txBody>
      </p:sp>
      <p:pic>
        <p:nvPicPr>
          <p:cNvPr id="25607" name="Imag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790825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ZoneTexte 10"/>
          <p:cNvSpPr txBox="1">
            <a:spLocks noChangeArrowheads="1"/>
          </p:cNvSpPr>
          <p:nvPr/>
        </p:nvSpPr>
        <p:spPr bwMode="auto">
          <a:xfrm>
            <a:off x="550863" y="3352800"/>
            <a:ext cx="7221537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/>
              <a:t>Les simulations ETMC se font avec les « quarks twistés » </a:t>
            </a:r>
          </a:p>
          <a:p>
            <a:r>
              <a:rPr lang="fr-FR" sz="1400"/>
              <a:t>Pour a≠0 ce formalisme présente </a:t>
            </a:r>
            <a:r>
              <a:rPr lang="fr-FR" sz="1400">
                <a:solidFill>
                  <a:srgbClr val="FF0000"/>
                </a:solidFill>
              </a:rPr>
              <a:t>quelques avantages</a:t>
            </a:r>
            <a:r>
              <a:rPr lang="fr-FR" sz="1400"/>
              <a:t>:</a:t>
            </a:r>
          </a:p>
          <a:p>
            <a:r>
              <a:rPr lang="fr-FR" sz="1400"/>
              <a:t> - Bonne limite du continu: </a:t>
            </a:r>
            <a:r>
              <a:rPr lang="fr-FR" sz="1400">
                <a:solidFill>
                  <a:srgbClr val="FF0000"/>
                </a:solidFill>
              </a:rPr>
              <a:t>o(a</a:t>
            </a:r>
            <a:r>
              <a:rPr lang="fr-FR" sz="1400" baseline="30000">
                <a:solidFill>
                  <a:srgbClr val="FF0000"/>
                </a:solidFill>
              </a:rPr>
              <a:t>2</a:t>
            </a:r>
            <a:r>
              <a:rPr lang="fr-FR" sz="1400">
                <a:solidFill>
                  <a:srgbClr val="FF0000"/>
                </a:solidFill>
              </a:rPr>
              <a:t>)</a:t>
            </a:r>
          </a:p>
          <a:p>
            <a:r>
              <a:rPr lang="fr-FR" sz="1400"/>
              <a:t> - « Bonnes » propriétés chirales: e.g. m</a:t>
            </a:r>
            <a:r>
              <a:rPr lang="fr-FR" sz="1400" baseline="-25000"/>
              <a:t>p</a:t>
            </a:r>
            <a:r>
              <a:rPr lang="fr-FR" sz="1400" baseline="30000"/>
              <a:t>2</a:t>
            </a:r>
            <a:r>
              <a:rPr lang="fr-FR" sz="1400"/>
              <a:t>=B m</a:t>
            </a:r>
            <a:r>
              <a:rPr lang="fr-FR" sz="1400" baseline="-25000"/>
              <a:t>q</a:t>
            </a:r>
          </a:p>
          <a:p>
            <a:r>
              <a:rPr lang="fr-FR" sz="1400"/>
              <a:t> - Protection contre les valeurs propres nulles de D</a:t>
            </a:r>
          </a:p>
          <a:p>
            <a:r>
              <a:rPr lang="fr-FR" sz="1400"/>
              <a:t> - Renormalisation des opérateurs facilitée</a:t>
            </a:r>
          </a:p>
          <a:p>
            <a:r>
              <a:rPr lang="fr-FR" sz="1400"/>
              <a:t> - un coût « raisonnable »  </a:t>
            </a:r>
          </a:p>
          <a:p>
            <a:endParaRPr lang="fr-FR" sz="1400"/>
          </a:p>
          <a:p>
            <a:r>
              <a:rPr lang="fr-FR" sz="1400"/>
              <a:t>et des </a:t>
            </a:r>
            <a:r>
              <a:rPr lang="fr-FR" sz="1400">
                <a:solidFill>
                  <a:srgbClr val="660066"/>
                </a:solidFill>
              </a:rPr>
              <a:t>inconvénients</a:t>
            </a:r>
            <a:r>
              <a:rPr lang="fr-FR" sz="1400"/>
              <a:t> «artefacts» qui doivent disparaître si a=0, en fait o(a</a:t>
            </a:r>
            <a:r>
              <a:rPr lang="fr-FR" sz="1400" baseline="30000"/>
              <a:t>2</a:t>
            </a:r>
            <a:r>
              <a:rPr lang="fr-FR" sz="1400"/>
              <a:t>)</a:t>
            </a:r>
          </a:p>
          <a:p>
            <a:endParaRPr lang="fr-FR" sz="1400"/>
          </a:p>
          <a:p>
            <a:r>
              <a:rPr lang="fr-FR" sz="1400"/>
              <a:t> - Parité non conservée				</a:t>
            </a:r>
            <a:r>
              <a:rPr lang="fr-FR"/>
              <a:t>☹</a:t>
            </a:r>
          </a:p>
          <a:p>
            <a:r>
              <a:rPr lang="fr-FR" sz="1400"/>
              <a:t> - Isospin non conservé (pions)				</a:t>
            </a:r>
            <a:r>
              <a:rPr lang="fr-FR" sz="1600"/>
              <a:t>☹</a:t>
            </a:r>
            <a:r>
              <a:rPr lang="fr-FR" sz="1600">
                <a:solidFill>
                  <a:srgbClr val="000000"/>
                </a:solidFill>
              </a:rPr>
              <a:t>☹</a:t>
            </a:r>
            <a:r>
              <a:rPr lang="fr-FR" sz="1400"/>
              <a:t>  </a:t>
            </a:r>
          </a:p>
          <a:p>
            <a:r>
              <a:rPr lang="fr-FR" sz="1400"/>
              <a:t> - Flavour violation: pour nf=2+1+1 il y a un couplage entre c-s	</a:t>
            </a:r>
            <a:r>
              <a:rPr lang="fr-FR" sz="1600"/>
              <a:t>☹</a:t>
            </a:r>
          </a:p>
          <a:p>
            <a:endParaRPr lang="fr-FR" sz="1400"/>
          </a:p>
          <a:p>
            <a:r>
              <a:rPr lang="fr-FR" sz="1400"/>
              <a:t>En principe des petits effets mais qui peuvent devenir gênants et dont il faut tenir compte    </a:t>
            </a:r>
          </a:p>
          <a:p>
            <a:endParaRPr lang="fr-FR" sz="1400"/>
          </a:p>
        </p:txBody>
      </p:sp>
      <p:pic>
        <p:nvPicPr>
          <p:cNvPr id="25609" name="Imag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362200"/>
            <a:ext cx="1752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Imag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429000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Imag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59363" y="3398838"/>
            <a:ext cx="1984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Imag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5350" y="1600200"/>
            <a:ext cx="26098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Image 12"/>
          <p:cNvSpPr>
            <a:spLocks noChangeAspect="1"/>
          </p:cNvSpPr>
          <p:nvPr/>
        </p:nvSpPr>
        <p:spPr bwMode="auto">
          <a:xfrm>
            <a:off x="4572000" y="34290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614" name="Imag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400" y="2133600"/>
            <a:ext cx="3081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Imag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14400" y="1828800"/>
            <a:ext cx="16764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10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ZoneTexte 2"/>
          <p:cNvSpPr txBox="1">
            <a:spLocks noChangeArrowheads="1"/>
          </p:cNvSpPr>
          <p:nvPr/>
        </p:nvSpPr>
        <p:spPr bwMode="auto">
          <a:xfrm>
            <a:off x="2024063" y="6324600"/>
            <a:ext cx="2395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solidFill>
                  <a:srgbClr val="008000"/>
                </a:solidFill>
              </a:rPr>
              <a:t>ETMC, Phys. Rev. D (2009)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81000" y="228600"/>
            <a:ext cx="326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Facteurs de Forme Elastiques      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1000" y="762000"/>
            <a:ext cx="6686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Nous avons examiné en long et en large les dépendance en </a:t>
            </a:r>
            <a:r>
              <a:rPr lang="fr-FR" sz="1600" dirty="0" smtClean="0">
                <a:solidFill>
                  <a:srgbClr val="FF0000"/>
                </a:solidFill>
              </a:rPr>
              <a:t>a</a:t>
            </a:r>
            <a:r>
              <a:rPr lang="fr-FR" sz="1600" dirty="0" smtClean="0"/>
              <a:t>, </a:t>
            </a:r>
            <a:r>
              <a:rPr lang="fr-FR" sz="1600" dirty="0" err="1" smtClean="0">
                <a:solidFill>
                  <a:srgbClr val="FF0000"/>
                </a:solidFill>
              </a:rPr>
              <a:t>m</a:t>
            </a:r>
            <a:r>
              <a:rPr lang="fr-FR" sz="1600" baseline="-25000" dirty="0" err="1" smtClean="0">
                <a:solidFill>
                  <a:srgbClr val="FF0000"/>
                </a:solidFill>
              </a:rPr>
              <a:t>π</a:t>
            </a:r>
            <a:r>
              <a:rPr lang="fr-FR" sz="1600" dirty="0" smtClean="0"/>
              <a:t> et </a:t>
            </a:r>
            <a:r>
              <a:rPr lang="fr-FR" sz="1600" dirty="0" smtClean="0">
                <a:solidFill>
                  <a:srgbClr val="FF0000"/>
                </a:solidFill>
              </a:rPr>
              <a:t>V</a:t>
            </a:r>
          </a:p>
          <a:p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0" y="1752600"/>
            <a:ext cx="5930900" cy="4381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3400" y="1219200"/>
            <a:ext cx="6494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Pas de dépendance en </a:t>
            </a:r>
            <a:r>
              <a:rPr lang="fr-FR" sz="1600" dirty="0" err="1" smtClean="0">
                <a:solidFill>
                  <a:srgbClr val="FF0000"/>
                </a:solidFill>
              </a:rPr>
              <a:t>m</a:t>
            </a:r>
            <a:r>
              <a:rPr lang="fr-FR" sz="1600" baseline="-25000" dirty="0" err="1" smtClean="0">
                <a:solidFill>
                  <a:srgbClr val="FF0000"/>
                </a:solidFill>
              </a:rPr>
              <a:t>π</a:t>
            </a:r>
            <a:r>
              <a:rPr lang="fr-FR" sz="1600" dirty="0" smtClean="0">
                <a:solidFill>
                  <a:srgbClr val="FF0000"/>
                </a:solidFill>
              </a:rPr>
              <a:t>… dans le domaine étudié (260-400) MeV</a:t>
            </a:r>
          </a:p>
          <a:p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533400" y="6290846"/>
            <a:ext cx="6350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Un comportement typique qui rend illusoire de trancher le G</a:t>
            </a:r>
            <a:r>
              <a:rPr lang="fr-FR" sz="1600" baseline="-25000" dirty="0" smtClean="0"/>
              <a:t>E</a:t>
            </a:r>
            <a:r>
              <a:rPr lang="fr-FR" sz="1600" dirty="0" smtClean="0"/>
              <a:t>/G</a:t>
            </a:r>
            <a:r>
              <a:rPr lang="fr-FR" sz="1600" baseline="-25000" dirty="0" smtClean="0"/>
              <a:t>M</a:t>
            </a:r>
            <a:r>
              <a:rPr lang="fr-FR" sz="1600" dirty="0" smtClean="0"/>
              <a:t>(Q</a:t>
            </a:r>
            <a:r>
              <a:rPr lang="fr-FR" sz="1600" baseline="30000" dirty="0" smtClean="0"/>
              <a:t>2</a:t>
            </a:r>
            <a:r>
              <a:rPr lang="fr-FR" sz="1600" dirty="0" smtClean="0"/>
              <a:t>)</a:t>
            </a:r>
          </a:p>
          <a:p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3000" y="946150"/>
            <a:ext cx="6858000" cy="496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81000" y="381000"/>
            <a:ext cx="326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Facteurs de Forme Elastiques     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71984" y="990600"/>
            <a:ext cx="4695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Pas d’erreur de  discrétisation pour a=0.1-0.05 </a:t>
            </a:r>
            <a:r>
              <a:rPr lang="fr-FR" sz="1600" dirty="0" err="1" smtClean="0">
                <a:solidFill>
                  <a:srgbClr val="FF0000"/>
                </a:solidFill>
              </a:rPr>
              <a:t>fm</a:t>
            </a:r>
            <a:endParaRPr lang="fr-FR" sz="1600" dirty="0" smtClean="0">
              <a:solidFill>
                <a:srgbClr val="FF0000"/>
              </a:solidFill>
            </a:endParaRPr>
          </a:p>
          <a:p>
            <a:endParaRPr lang="fr-FR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19200" y="1826202"/>
            <a:ext cx="6248400" cy="4650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55700" y="920750"/>
            <a:ext cx="6832600" cy="501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81000" y="381000"/>
            <a:ext cx="326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Facteurs de Forme Elastiques     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14400" y="1066800"/>
            <a:ext cx="723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Quelque dépendance en Volume… qui augmente avec Q</a:t>
            </a:r>
            <a:r>
              <a:rPr lang="fr-FR" sz="1600" baseline="30000" dirty="0" smtClean="0">
                <a:solidFill>
                  <a:srgbClr val="FF0000"/>
                </a:solidFill>
              </a:rPr>
              <a:t>2</a:t>
            </a:r>
            <a:r>
              <a:rPr lang="fr-FR" sz="1600" dirty="0" smtClean="0">
                <a:solidFill>
                  <a:srgbClr val="FF0000"/>
                </a:solidFill>
              </a:rPr>
              <a:t> et en diminuant </a:t>
            </a:r>
            <a:r>
              <a:rPr lang="fr-FR" sz="1600" dirty="0" err="1" smtClean="0">
                <a:solidFill>
                  <a:srgbClr val="FF0000"/>
                </a:solidFill>
              </a:rPr>
              <a:t>m</a:t>
            </a:r>
            <a:r>
              <a:rPr lang="fr-FR" sz="1600" baseline="-25000" dirty="0" err="1" smtClean="0">
                <a:solidFill>
                  <a:srgbClr val="FF0000"/>
                </a:solidFill>
              </a:rPr>
              <a:t>π</a:t>
            </a:r>
            <a:endParaRPr lang="fr-FR" sz="1600" dirty="0" smtClean="0">
              <a:solidFill>
                <a:srgbClr val="FF0000"/>
              </a:solidFill>
            </a:endParaRPr>
          </a:p>
          <a:p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54100" y="1715096"/>
            <a:ext cx="6489700" cy="4685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ZoneTexte 3"/>
          <p:cNvSpPr txBox="1">
            <a:spLocks noChangeArrowheads="1"/>
          </p:cNvSpPr>
          <p:nvPr/>
        </p:nvSpPr>
        <p:spPr bwMode="auto">
          <a:xfrm>
            <a:off x="609600" y="381000"/>
            <a:ext cx="5278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/>
              <a:t>Tout colle … mais avec un Nucléon bien plus petit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57250" y="1102881"/>
            <a:ext cx="6838950" cy="4535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67818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ZoneTexte 3"/>
          <p:cNvSpPr txBox="1">
            <a:spLocks noChangeArrowheads="1"/>
          </p:cNvSpPr>
          <p:nvPr/>
        </p:nvSpPr>
        <p:spPr bwMode="auto">
          <a:xfrm>
            <a:off x="609600" y="5486400"/>
            <a:ext cx="833261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 smtClean="0"/>
              <a:t>Peut être que tout le monde se plante… (on peut espérer un forte dépendance en L au point physique)</a:t>
            </a:r>
          </a:p>
          <a:p>
            <a:endParaRPr lang="fr-FR" sz="1400" dirty="0" smtClean="0"/>
          </a:p>
          <a:p>
            <a:r>
              <a:rPr lang="fr-FR" sz="1400" dirty="0" smtClean="0"/>
              <a:t>Peut </a:t>
            </a:r>
            <a:r>
              <a:rPr lang="fr-FR" sz="1400" dirty="0"/>
              <a:t>être </a:t>
            </a:r>
            <a:r>
              <a:rPr lang="fr-FR" sz="1400" dirty="0" smtClean="0"/>
              <a:t>qu’</a:t>
            </a:r>
            <a:r>
              <a:rPr lang="fr-FR" sz="1400" dirty="0" smtClean="0"/>
              <a:t>il manque des choses </a:t>
            </a:r>
            <a:r>
              <a:rPr lang="fr-FR" sz="1400" dirty="0" smtClean="0"/>
              <a:t>…</a:t>
            </a:r>
            <a:endParaRPr lang="fr-FR" sz="1400" dirty="0"/>
          </a:p>
        </p:txBody>
      </p:sp>
      <p:sp>
        <p:nvSpPr>
          <p:cNvPr id="28677" name="ZoneTexte 4"/>
          <p:cNvSpPr txBox="1">
            <a:spLocks noChangeArrowheads="1"/>
          </p:cNvSpPr>
          <p:nvPr/>
        </p:nvSpPr>
        <p:spPr bwMode="auto">
          <a:xfrm>
            <a:off x="1743288" y="3914001"/>
            <a:ext cx="25370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D. Renner</a:t>
            </a:r>
            <a:r>
              <a:rPr lang="fr-FR" sz="1200" dirty="0" smtClean="0">
                <a:solidFill>
                  <a:srgbClr val="008000"/>
                </a:solidFill>
              </a:rPr>
              <a:t>, </a:t>
            </a:r>
            <a:r>
              <a:rPr lang="fr-FR" sz="1200" dirty="0" err="1">
                <a:solidFill>
                  <a:srgbClr val="008000"/>
                </a:solidFill>
              </a:rPr>
              <a:t>Lattice</a:t>
            </a:r>
            <a:r>
              <a:rPr lang="fr-FR" sz="1200" dirty="0">
                <a:solidFill>
                  <a:srgbClr val="008000"/>
                </a:solidFill>
              </a:rPr>
              <a:t> 09 (</a:t>
            </a:r>
            <a:r>
              <a:rPr lang="fr-FR" sz="1200" dirty="0" err="1">
                <a:solidFill>
                  <a:srgbClr val="008000"/>
                </a:solidFill>
              </a:rPr>
              <a:t>PoS</a:t>
            </a:r>
            <a:r>
              <a:rPr lang="fr-FR" sz="1200" dirty="0">
                <a:solidFill>
                  <a:srgbClr val="008000"/>
                </a:solidFill>
              </a:rPr>
              <a:t> 2009)</a:t>
            </a: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609600" y="164068"/>
            <a:ext cx="1955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/>
              <a:t>Bilan « mondial »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5800" y="152400"/>
            <a:ext cx="7107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Résultats semblables (moins critiques?) pour le facteur de forme magnétique</a:t>
            </a:r>
          </a:p>
          <a:p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95462" y="760948"/>
            <a:ext cx="4224338" cy="27968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05000" y="3810000"/>
            <a:ext cx="3885806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26638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fr-FR" sz="1400"/>
              <a:t>L         T	                 V</a:t>
            </a:r>
          </a:p>
          <a:p>
            <a:pPr marL="342900" indent="-342900"/>
            <a:r>
              <a:rPr lang="fr-FR" sz="1400"/>
              <a:t>24    48	       660 000</a:t>
            </a:r>
          </a:p>
          <a:p>
            <a:pPr marL="342900" indent="-342900"/>
            <a:r>
              <a:rPr lang="fr-FR" sz="1400"/>
              <a:t>32    64          2 100 000</a:t>
            </a:r>
          </a:p>
          <a:p>
            <a:pPr marL="342900" indent="-342900"/>
            <a:r>
              <a:rPr lang="fr-FR" sz="1400"/>
              <a:t>48    96	  10 600 000</a:t>
            </a:r>
          </a:p>
          <a:p>
            <a:pPr marL="342900" indent="-342900"/>
            <a:r>
              <a:rPr lang="fr-FR" sz="1400"/>
              <a:t>64  128	  32 200 000</a:t>
            </a:r>
          </a:p>
          <a:p>
            <a:pPr marL="342900" indent="-342900"/>
            <a:r>
              <a:rPr lang="fr-FR" sz="1400"/>
              <a:t>96  192      169 600 000</a:t>
            </a:r>
          </a:p>
          <a:p>
            <a:pPr marL="342900" indent="-342900"/>
            <a:r>
              <a:rPr lang="fr-FR" sz="1400"/>
              <a:t>  </a:t>
            </a:r>
          </a:p>
          <a:p>
            <a:pPr marL="342900" indent="-342900"/>
            <a:endParaRPr lang="fr-FR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752600"/>
            <a:ext cx="25908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304800" y="804863"/>
            <a:ext cx="868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Son but: résoudre une version discrétisée de QCD </a:t>
            </a:r>
          </a:p>
          <a:p>
            <a:endParaRPr lang="fr-FR" sz="1600" dirty="0">
              <a:solidFill>
                <a:srgbClr val="000000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sur un réseau d’espace-temps (</a:t>
            </a:r>
            <a:r>
              <a:rPr lang="en-US" sz="1600" dirty="0">
                <a:ea typeface="Arial" charset="0"/>
                <a:cs typeface="Arial" charset="0"/>
              </a:rPr>
              <a:t>V=L</a:t>
            </a:r>
            <a:r>
              <a:rPr lang="en-US" sz="1600" baseline="30000" dirty="0">
                <a:ea typeface="Arial" charset="0"/>
                <a:cs typeface="Arial" charset="0"/>
              </a:rPr>
              <a:t>3</a:t>
            </a:r>
            <a:r>
              <a:rPr lang="en-US" sz="1600" dirty="0">
                <a:ea typeface="Arial" charset="0"/>
                <a:cs typeface="Arial" charset="0"/>
              </a:rPr>
              <a:t>xT) sites </a:t>
            </a:r>
            <a:r>
              <a:rPr lang="fr-FR" sz="1600" dirty="0">
                <a:solidFill>
                  <a:srgbClr val="000000"/>
                </a:solidFill>
              </a:rPr>
              <a:t>muni d’un métrique euclidienne</a:t>
            </a:r>
            <a:endParaRPr lang="en-US" sz="16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pic>
        <p:nvPicPr>
          <p:cNvPr id="1843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763" y="1828800"/>
            <a:ext cx="28908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2225" y="4306888"/>
            <a:ext cx="37369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307975" y="179388"/>
            <a:ext cx="34861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812800" indent="-8128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Les calculs sur réseau</a:t>
            </a: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381000" y="3429000"/>
            <a:ext cx="87630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812800" indent="-812800">
              <a:spcBef>
                <a:spcPct val="20000"/>
              </a:spcBef>
            </a:pPr>
            <a:r>
              <a:rPr lang="en-US" sz="16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Paramètres</a:t>
            </a:r>
            <a:r>
              <a:rPr lang="en-US" sz="1600">
                <a:solidFill>
                  <a:srgbClr val="CC00FF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>
                <a:solidFill>
                  <a:srgbClr val="CC00FF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 marL="812800" indent="-812800">
              <a:spcBef>
                <a:spcPct val="2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- </a:t>
            </a:r>
            <a:r>
              <a:rPr lang="en-US" sz="16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une ou deux masses “nues” </a:t>
            </a:r>
            <a:r>
              <a:rPr lang="en-US" sz="1600">
                <a:ea typeface="ＭＳ Ｐゴシック" charset="-128"/>
                <a:cs typeface="ＭＳ Ｐゴシック" charset="-128"/>
              </a:rPr>
              <a:t>des quarks</a:t>
            </a:r>
            <a:r>
              <a:rPr lang="en-US" sz="1600">
                <a:solidFill>
                  <a:srgbClr val="CC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6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</a:t>
            </a:r>
            <a:r>
              <a:rPr lang="en-US" sz="1600" b="1" baseline="-250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l </a:t>
            </a:r>
            <a:r>
              <a:rPr lang="en-US" sz="1600">
                <a:ea typeface="ＭＳ Ｐゴシック" charset="-128"/>
                <a:cs typeface="ＭＳ Ｐゴシック" charset="-128"/>
              </a:rPr>
              <a:t>=</a:t>
            </a:r>
            <a:r>
              <a:rPr lang="en-US" sz="16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</a:t>
            </a:r>
            <a:r>
              <a:rPr lang="en-US" sz="1600" baseline="-25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u</a:t>
            </a:r>
            <a:r>
              <a:rPr lang="en-US" sz="16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=m</a:t>
            </a:r>
            <a:r>
              <a:rPr lang="en-US" sz="1600" baseline="-25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 </a:t>
            </a:r>
            <a:r>
              <a:rPr lang="en-US" sz="16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600">
                <a:ea typeface="ＭＳ Ｐゴシック" charset="-128"/>
                <a:cs typeface="ＭＳ Ｐゴシック" charset="-128"/>
              </a:rPr>
              <a:t>et </a:t>
            </a:r>
            <a:r>
              <a:rPr lang="en-US" sz="16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</a:t>
            </a:r>
            <a:r>
              <a:rPr lang="en-US" sz="1600" baseline="-250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  </a:t>
            </a:r>
            <a:r>
              <a:rPr lang="en-US" sz="1600">
                <a:ea typeface="ＭＳ Ｐゴシック" charset="-128"/>
                <a:cs typeface="ＭＳ Ｐゴシック" charset="-128"/>
              </a:rPr>
              <a:t> </a:t>
            </a:r>
          </a:p>
          <a:p>
            <a:pPr marL="812800" indent="-812800">
              <a:spcBef>
                <a:spcPct val="2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- un paramètre </a:t>
            </a:r>
            <a:r>
              <a:rPr lang="en-US" sz="16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β</a:t>
            </a:r>
            <a:r>
              <a:rPr lang="en-US" sz="1600">
                <a:ea typeface="ＭＳ Ｐゴシック" charset="-128"/>
                <a:cs typeface="ＭＳ Ｐゴシック" charset="-128"/>
              </a:rPr>
              <a:t> qui contrôle le “lattice spacing” </a:t>
            </a:r>
            <a:r>
              <a:rPr lang="en-US" sz="16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</a:t>
            </a:r>
            <a:endParaRPr lang="en-US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marL="812800" indent="-812800">
              <a:spcBef>
                <a:spcPct val="20000"/>
              </a:spcBef>
            </a:pPr>
            <a:endParaRPr lang="en-US" sz="1600">
              <a:ea typeface="ＭＳ Ｐゴシック" charset="-128"/>
              <a:cs typeface="ＭＳ Ｐゴシック" charset="-128"/>
            </a:endParaRPr>
          </a:p>
          <a:p>
            <a:pPr marL="812800" indent="-812800">
              <a:spcBef>
                <a:spcPct val="2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Pour savoir quelle est la “valeur physiqe” de </a:t>
            </a:r>
            <a:r>
              <a:rPr lang="en-US" sz="16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</a:t>
            </a:r>
            <a:r>
              <a:rPr lang="en-US" sz="1600" baseline="-250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en-US" sz="1600">
                <a:ea typeface="ＭＳ Ｐゴシック" charset="-128"/>
                <a:cs typeface="ＭＳ Ｐゴシック" charset="-128"/>
              </a:rPr>
              <a:t> on prefère calculer m</a:t>
            </a:r>
            <a:r>
              <a:rPr lang="en-US" sz="1600" baseline="-25000">
                <a:ea typeface="ＭＳ Ｐゴシック" charset="-128"/>
                <a:cs typeface="ＭＳ Ｐゴシック" charset="-128"/>
              </a:rPr>
              <a:t>π</a:t>
            </a:r>
            <a:endParaRPr lang="en-US" sz="1600">
              <a:ea typeface="ＭＳ Ｐゴシック" charset="-128"/>
              <a:cs typeface="ＭＳ Ｐゴシック" charset="-128"/>
            </a:endParaRPr>
          </a:p>
          <a:p>
            <a:pPr marL="812800" indent="-812800">
              <a:spcBef>
                <a:spcPct val="2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si on obtient m</a:t>
            </a:r>
            <a:r>
              <a:rPr lang="en-US" sz="1600" baseline="-25000">
                <a:ea typeface="ＭＳ Ｐゴシック" charset="-128"/>
                <a:cs typeface="ＭＳ Ｐゴシック" charset="-128"/>
              </a:rPr>
              <a:t>π</a:t>
            </a:r>
            <a:r>
              <a:rPr lang="en-US" sz="1600">
                <a:ea typeface="ＭＳ Ｐゴシック" charset="-128"/>
                <a:cs typeface="ＭＳ Ｐゴシック" charset="-128"/>
              </a:rPr>
              <a:t>=140 MeV, c’est que l’on a mis le bon </a:t>
            </a:r>
            <a:r>
              <a:rPr lang="en-US" sz="16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</a:t>
            </a:r>
            <a:r>
              <a:rPr lang="en-US" sz="1600" baseline="-250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en-US" sz="1600">
                <a:ea typeface="ＭＳ Ｐゴシック" charset="-128"/>
                <a:cs typeface="ＭＳ Ｐゴシック" charset="-128"/>
              </a:rPr>
              <a:t> ….   </a:t>
            </a:r>
          </a:p>
          <a:p>
            <a:pPr marL="812800" indent="-812800">
              <a:spcBef>
                <a:spcPct val="2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En ce qui nous concerne ce ne sera (presque) jamais le cas (m</a:t>
            </a:r>
            <a:r>
              <a:rPr lang="en-US" sz="1600" baseline="-25000">
                <a:ea typeface="ＭＳ Ｐゴシック" charset="-128"/>
                <a:cs typeface="ＭＳ Ｐゴシック" charset="-128"/>
              </a:rPr>
              <a:t>π</a:t>
            </a:r>
            <a:r>
              <a:rPr lang="en-US" sz="1600">
                <a:ea typeface="ＭＳ Ｐゴシック" charset="-128"/>
                <a:cs typeface="ＭＳ Ｐゴシック" charset="-128"/>
              </a:rPr>
              <a:t>&gt;280 MeV)</a:t>
            </a:r>
          </a:p>
          <a:p>
            <a:pPr marL="812800" indent="-812800">
              <a:spcBef>
                <a:spcPct val="20000"/>
              </a:spcBef>
            </a:pPr>
            <a:endParaRPr lang="en-US" sz="1600">
              <a:ea typeface="ＭＳ Ｐゴシック" charset="-128"/>
              <a:cs typeface="ＭＳ Ｐゴシック" charset="-128"/>
            </a:endParaRPr>
          </a:p>
          <a:p>
            <a:pPr marL="812800" indent="-812800">
              <a:spcBef>
                <a:spcPct val="2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Par contre on travaille déjà avec a=0.05 fm	(Erreurs de discrétisation: o(a), o(a2),…</a:t>
            </a:r>
          </a:p>
          <a:p>
            <a:pPr marL="812800" indent="-812800">
              <a:spcBef>
                <a:spcPct val="20000"/>
              </a:spcBef>
            </a:pPr>
            <a:endParaRPr lang="en-US" sz="1600">
              <a:ea typeface="ＭＳ Ｐゴシック" charset="-128"/>
              <a:cs typeface="ＭＳ Ｐゴシック" charset="-128"/>
            </a:endParaRPr>
          </a:p>
          <a:p>
            <a:pPr marL="812800" indent="-812800">
              <a:spcBef>
                <a:spcPct val="2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Il faut ajouter à cela la taille du réseau </a:t>
            </a:r>
            <a:r>
              <a:rPr lang="en-US" sz="16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en-US" sz="1600">
                <a:ea typeface="ＭＳ Ｐゴシック" charset="-128"/>
                <a:cs typeface="ＭＳ Ｐゴシック" charset="-128"/>
              </a:rPr>
              <a:t> 	(Erreurs de “volume fini” Lxa fm)</a:t>
            </a:r>
            <a:endParaRPr lang="en-US">
              <a:ea typeface="ＭＳ Ｐゴシック" charset="-128"/>
              <a:cs typeface="ＭＳ Ｐゴシック" charset="-128"/>
            </a:endParaRPr>
          </a:p>
          <a:p>
            <a:pPr marL="812800" indent="-812800">
              <a:spcBef>
                <a:spcPct val="2000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441" name="Imag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609600"/>
            <a:ext cx="314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65200" y="971550"/>
            <a:ext cx="7213600" cy="4914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83676" y="1371600"/>
            <a:ext cx="2564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Thèse P.A. </a:t>
            </a:r>
            <a:r>
              <a:rPr lang="fr-FR" sz="1600" dirty="0" err="1" smtClean="0"/>
              <a:t>Harraud</a:t>
            </a:r>
            <a:r>
              <a:rPr lang="fr-FR" sz="1600" dirty="0" smtClean="0"/>
              <a:t> 2010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05922" y="6214646"/>
            <a:ext cx="3925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Raisonnable 1.15(1) …mais 10% d’erreur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3522" y="347246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</a:rPr>
              <a:t>Facteur de forme axial </a:t>
            </a:r>
            <a:r>
              <a:rPr lang="fr-FR" sz="1600" b="1" dirty="0" err="1" smtClean="0">
                <a:solidFill>
                  <a:srgbClr val="0000FF"/>
                </a:solidFill>
              </a:rPr>
              <a:t>g</a:t>
            </a:r>
            <a:r>
              <a:rPr lang="fr-FR" sz="1600" b="1" baseline="-25000" dirty="0" err="1" smtClean="0">
                <a:solidFill>
                  <a:srgbClr val="0000FF"/>
                </a:solidFill>
              </a:rPr>
              <a:t>A</a:t>
            </a:r>
            <a:endParaRPr lang="fr-FR" sz="1600" b="1" dirty="0" smtClean="0">
              <a:solidFill>
                <a:srgbClr val="0000FF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5922" y="609600"/>
            <a:ext cx="5533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Même si en « regardant de loin » tout semble magnifique !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06600" y="1574800"/>
            <a:ext cx="5130800" cy="37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01700" y="1400076"/>
            <a:ext cx="6565900" cy="460067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5922" y="609600"/>
            <a:ext cx="56820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Pour le rayon de charge axial on observe le même </a:t>
            </a:r>
            <a:r>
              <a:rPr lang="fr-FR" sz="1600" dirty="0" err="1" smtClean="0"/>
              <a:t>problme</a:t>
            </a:r>
            <a:endParaRPr lang="fr-FR" sz="1600" dirty="0" smtClean="0"/>
          </a:p>
          <a:p>
            <a:r>
              <a:rPr lang="fr-FR" sz="1600" dirty="0" smtClean="0"/>
              <a:t>mais ici les erreurs de V fini semblent exclus !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31900" y="987848"/>
            <a:ext cx="6464300" cy="505100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3522" y="347246"/>
            <a:ext cx="3411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</a:rPr>
              <a:t>Facteur de forme </a:t>
            </a:r>
            <a:r>
              <a:rPr lang="fr-FR" sz="1600" b="1" dirty="0" err="1" smtClean="0">
                <a:solidFill>
                  <a:srgbClr val="0000FF"/>
                </a:solidFill>
              </a:rPr>
              <a:t>Pseudoscalaire</a:t>
            </a:r>
            <a:endParaRPr lang="fr-FR" sz="1600" b="1" dirty="0" smtClean="0">
              <a:solidFill>
                <a:srgbClr val="0000FF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oneTexte 3"/>
          <p:cNvSpPr txBox="1">
            <a:spLocks noChangeArrowheads="1"/>
          </p:cNvSpPr>
          <p:nvPr/>
        </p:nvSpPr>
        <p:spPr bwMode="auto">
          <a:xfrm>
            <a:off x="381000" y="914400"/>
            <a:ext cx="86106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S. Collins, M. </a:t>
            </a:r>
            <a:r>
              <a:rPr lang="fr-FR" sz="1400" dirty="0" err="1"/>
              <a:t>Gockeler</a:t>
            </a:r>
            <a:r>
              <a:rPr lang="fr-FR" sz="1400" dirty="0"/>
              <a:t>, Ph. </a:t>
            </a:r>
            <a:r>
              <a:rPr lang="fr-FR" sz="1400" dirty="0" err="1"/>
              <a:t>Hagler</a:t>
            </a:r>
            <a:r>
              <a:rPr lang="fr-FR" sz="1400" dirty="0"/>
              <a:t>, R. </a:t>
            </a:r>
            <a:r>
              <a:rPr lang="fr-FR" sz="1400" dirty="0" err="1"/>
              <a:t>Horsley</a:t>
            </a:r>
            <a:r>
              <a:rPr lang="fr-FR" sz="1400" dirty="0"/>
              <a:t>, Y. </a:t>
            </a:r>
            <a:r>
              <a:rPr lang="fr-FR" sz="1400" dirty="0" err="1"/>
              <a:t>Nakamura</a:t>
            </a:r>
            <a:r>
              <a:rPr lang="fr-FR" sz="1400" dirty="0"/>
              <a:t>, A. Nobile, D. </a:t>
            </a:r>
            <a:r>
              <a:rPr lang="fr-FR" sz="1400" dirty="0" err="1"/>
              <a:t>Pleiter</a:t>
            </a:r>
            <a:r>
              <a:rPr lang="fr-FR" sz="1400" dirty="0"/>
              <a:t>,  P.E.L. </a:t>
            </a:r>
            <a:r>
              <a:rPr lang="fr-FR" sz="1400" dirty="0" err="1"/>
              <a:t>Rakow</a:t>
            </a:r>
            <a:r>
              <a:rPr lang="fr-FR" sz="1400" dirty="0"/>
              <a:t>, A. </a:t>
            </a:r>
            <a:r>
              <a:rPr lang="fr-FR" sz="1400" dirty="0" err="1"/>
              <a:t>Schafer</a:t>
            </a:r>
            <a:r>
              <a:rPr lang="fr-FR" sz="1400" dirty="0"/>
              <a:t>, G. </a:t>
            </a:r>
            <a:r>
              <a:rPr lang="fr-FR" sz="1400" dirty="0" err="1"/>
              <a:t>Schierholz</a:t>
            </a:r>
            <a:r>
              <a:rPr lang="fr-FR" sz="1400" dirty="0"/>
              <a:t>,  W. </a:t>
            </a:r>
            <a:r>
              <a:rPr lang="fr-FR" sz="1400" dirty="0" err="1"/>
              <a:t>Schroers</a:t>
            </a:r>
            <a:r>
              <a:rPr lang="fr-FR" sz="1400" dirty="0"/>
              <a:t>, H. </a:t>
            </a:r>
            <a:r>
              <a:rPr lang="fr-FR" sz="1400" dirty="0" err="1"/>
              <a:t>Stuben</a:t>
            </a:r>
            <a:r>
              <a:rPr lang="fr-FR" sz="1400" dirty="0"/>
              <a:t>, F. Winter and J.M. </a:t>
            </a:r>
            <a:r>
              <a:rPr lang="fr-FR" sz="1400" dirty="0" err="1"/>
              <a:t>Zanotti</a:t>
            </a:r>
            <a:r>
              <a:rPr lang="fr-FR" sz="1400" dirty="0"/>
              <a:t> 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dirty="0" smtClean="0"/>
              <a:t>Dirac </a:t>
            </a:r>
            <a:r>
              <a:rPr lang="fr-FR" sz="1400" dirty="0"/>
              <a:t>and Pauli </a:t>
            </a:r>
            <a:r>
              <a:rPr lang="fr-FR" sz="1400" dirty="0" err="1"/>
              <a:t>form</a:t>
            </a:r>
            <a:r>
              <a:rPr lang="fr-FR" sz="1400" dirty="0"/>
              <a:t> </a:t>
            </a:r>
            <a:r>
              <a:rPr lang="fr-FR" sz="1400" dirty="0" err="1"/>
              <a:t>factors</a:t>
            </a:r>
            <a:r>
              <a:rPr lang="fr-FR" sz="1400" dirty="0"/>
              <a:t> </a:t>
            </a:r>
            <a:r>
              <a:rPr lang="fr-FR" sz="1400" dirty="0" err="1"/>
              <a:t>from</a:t>
            </a:r>
            <a:r>
              <a:rPr lang="fr-FR" sz="1400" dirty="0"/>
              <a:t> </a:t>
            </a:r>
            <a:r>
              <a:rPr lang="fr-FR" sz="1400" dirty="0" err="1"/>
              <a:t>lattice</a:t>
            </a:r>
            <a:r>
              <a:rPr lang="fr-FR" sz="1400" dirty="0"/>
              <a:t> QCD 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dirty="0" err="1" smtClean="0"/>
              <a:t>Submited</a:t>
            </a:r>
            <a:r>
              <a:rPr lang="fr-FR" sz="1400" dirty="0" smtClean="0"/>
              <a:t> </a:t>
            </a:r>
            <a:r>
              <a:rPr lang="fr-FR" sz="1400" dirty="0"/>
              <a:t>to </a:t>
            </a:r>
            <a:r>
              <a:rPr lang="fr-FR" sz="1400" dirty="0" smtClean="0"/>
              <a:t>publication</a:t>
            </a:r>
          </a:p>
          <a:p>
            <a:endParaRPr lang="fr-FR" sz="1400" dirty="0"/>
          </a:p>
          <a:p>
            <a:r>
              <a:rPr lang="fr-FR" sz="1400" dirty="0"/>
              <a:t>Fermions de Wilson </a:t>
            </a:r>
            <a:r>
              <a:rPr lang="fr-FR" sz="1400" dirty="0" err="1"/>
              <a:t>ameliorés</a:t>
            </a:r>
            <a:r>
              <a:rPr lang="fr-FR" sz="1400" dirty="0"/>
              <a:t> (terme </a:t>
            </a:r>
            <a:r>
              <a:rPr lang="fr-FR" sz="1400" dirty="0" err="1"/>
              <a:t>Clover</a:t>
            </a:r>
            <a:r>
              <a:rPr lang="fr-FR" sz="1400" dirty="0"/>
              <a:t>)</a:t>
            </a:r>
          </a:p>
          <a:p>
            <a:r>
              <a:rPr lang="fr-FR" sz="1400" dirty="0"/>
              <a:t>N</a:t>
            </a:r>
            <a:r>
              <a:rPr lang="fr-FR" sz="1400" baseline="-25000" dirty="0"/>
              <a:t>f</a:t>
            </a:r>
            <a:r>
              <a:rPr lang="fr-FR" sz="1400" dirty="0"/>
              <a:t>=</a:t>
            </a:r>
            <a:r>
              <a:rPr lang="fr-FR" sz="1400" dirty="0" smtClean="0"/>
              <a:t>2 (</a:t>
            </a:r>
            <a:r>
              <a:rPr lang="fr-FR" sz="1400" dirty="0" err="1" smtClean="0"/>
              <a:t>u,d</a:t>
            </a:r>
            <a:r>
              <a:rPr lang="fr-FR" sz="1400" dirty="0" smtClean="0"/>
              <a:t>)</a:t>
            </a:r>
          </a:p>
          <a:p>
            <a:r>
              <a:rPr lang="fr-FR" sz="1400" dirty="0"/>
              <a:t>a=0.07 </a:t>
            </a:r>
            <a:r>
              <a:rPr lang="fr-FR" sz="1400" dirty="0" err="1"/>
              <a:t>fm</a:t>
            </a:r>
            <a:r>
              <a:rPr lang="fr-FR" sz="1400" dirty="0"/>
              <a:t> </a:t>
            </a:r>
            <a:r>
              <a:rPr lang="fr-FR" sz="1400" dirty="0" err="1" smtClean="0"/>
              <a:t>m</a:t>
            </a:r>
            <a:r>
              <a:rPr lang="fr-FR" sz="1400" baseline="-25000" dirty="0" err="1" smtClean="0"/>
              <a:t>π</a:t>
            </a:r>
            <a:r>
              <a:rPr lang="fr-FR" sz="1400" dirty="0" smtClean="0"/>
              <a:t>=180,260,280 </a:t>
            </a:r>
            <a:r>
              <a:rPr lang="fr-FR" sz="1400" dirty="0"/>
              <a:t>MeV</a:t>
            </a:r>
          </a:p>
          <a:p>
            <a:r>
              <a:rPr lang="fr-FR" sz="1400" dirty="0"/>
              <a:t> </a:t>
            </a:r>
            <a:endParaRPr lang="fr-FR" sz="1400" dirty="0" smtClean="0"/>
          </a:p>
          <a:p>
            <a:r>
              <a:rPr lang="fr-FR" sz="1400" dirty="0" smtClean="0"/>
              <a:t>Pour l’instant ceux qui sont arrivés le plus près des masses physiques…</a:t>
            </a:r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81000" y="304800"/>
            <a:ext cx="2965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RESULTATS </a:t>
            </a:r>
            <a:r>
              <a:rPr lang="fr-FR" sz="1600" b="1" dirty="0" smtClean="0">
                <a:solidFill>
                  <a:srgbClr val="FF0000"/>
                </a:solidFill>
              </a:rPr>
              <a:t>QCDSF-UKQCD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0" y="228600"/>
            <a:ext cx="4508500" cy="6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0" y="152400"/>
            <a:ext cx="46228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397250"/>
            <a:ext cx="45466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450" y="76200"/>
            <a:ext cx="470535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0" y="3760788"/>
            <a:ext cx="457835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04900"/>
            <a:ext cx="66008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350" y="1625600"/>
            <a:ext cx="53213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172200" cy="531813"/>
          </a:xfrm>
        </p:spPr>
        <p:txBody>
          <a:bodyPr/>
          <a:lstStyle/>
          <a:p>
            <a:pPr algn="l" eaLnBrk="1" hangingPunct="1"/>
            <a:r>
              <a:rPr lang="fr-FR" sz="2000" b="1" smtClean="0">
                <a:solidFill>
                  <a:srgbClr val="0000FF"/>
                </a:solidFill>
              </a:rPr>
              <a:t>Comment calcule-t-on  </a:t>
            </a:r>
            <a:r>
              <a:rPr lang="en-US" sz="2000" b="1" smtClean="0">
                <a:solidFill>
                  <a:srgbClr val="0000FF"/>
                </a:solidFill>
                <a:ea typeface="Arial" charset="0"/>
                <a:cs typeface="Arial" charset="0"/>
              </a:rPr>
              <a:t>les facteurs de forme ?</a:t>
            </a:r>
            <a:endParaRPr lang="fr-FR" sz="2000" b="1" smtClean="0">
              <a:solidFill>
                <a:srgbClr val="0000FF"/>
              </a:solidFill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7200" y="2895600"/>
            <a:ext cx="33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812800" indent="-812800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si</a:t>
            </a:r>
          </a:p>
        </p:txBody>
      </p:sp>
      <p:pic>
        <p:nvPicPr>
          <p:cNvPr id="19460" name="Imag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69900"/>
            <a:ext cx="41783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26"/>
          <p:cNvSpPr txBox="1">
            <a:spLocks noChangeArrowheads="1"/>
          </p:cNvSpPr>
          <p:nvPr/>
        </p:nvSpPr>
        <p:spPr bwMode="auto">
          <a:xfrm>
            <a:off x="381000" y="914400"/>
            <a:ext cx="4038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Cr</a:t>
            </a:r>
            <a:r>
              <a:rPr lang="en-US" sz="1400">
                <a:ea typeface="Arial" charset="0"/>
                <a:cs typeface="Arial" charset="0"/>
              </a:rPr>
              <a:t>é</a:t>
            </a:r>
            <a:r>
              <a:rPr lang="en-US" sz="1400"/>
              <a:t>e N en      xi</a:t>
            </a:r>
          </a:p>
          <a:p>
            <a:endParaRPr lang="en-US" sz="1400"/>
          </a:p>
          <a:p>
            <a:r>
              <a:rPr lang="en-US" sz="1400"/>
              <a:t>Interagit en    x   </a:t>
            </a:r>
          </a:p>
          <a:p>
            <a:endParaRPr lang="en-US" sz="1400"/>
          </a:p>
          <a:p>
            <a:r>
              <a:rPr lang="en-US" sz="1400"/>
              <a:t>Annihile N en xf</a:t>
            </a: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457200" y="2405063"/>
            <a:ext cx="557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Calcule sur réseau un fonction de Green </a:t>
            </a: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à</a:t>
            </a:r>
            <a:r>
              <a:rPr lang="en-US" sz="1600">
                <a:solidFill>
                  <a:srgbClr val="000000"/>
                </a:solidFill>
              </a:rPr>
              <a:t> 3 points (x</a:t>
            </a:r>
            <a:r>
              <a:rPr lang="en-US" sz="1600" baseline="-25000">
                <a:solidFill>
                  <a:srgbClr val="000000"/>
                </a:solidFill>
              </a:rPr>
              <a:t>f</a:t>
            </a:r>
            <a:r>
              <a:rPr lang="en-US" sz="1600">
                <a:solidFill>
                  <a:srgbClr val="000000"/>
                </a:solidFill>
              </a:rPr>
              <a:t>,x,x</a:t>
            </a:r>
            <a:r>
              <a:rPr lang="en-US" sz="1600" baseline="-25000">
                <a:solidFill>
                  <a:srgbClr val="000000"/>
                </a:solidFill>
              </a:rPr>
              <a:t>i</a:t>
            </a:r>
            <a:r>
              <a:rPr lang="en-US" sz="1600">
                <a:solidFill>
                  <a:srgbClr val="000000"/>
                </a:solidFill>
              </a:rPr>
              <a:t>)</a:t>
            </a:r>
            <a:endParaRPr lang="fr-FR" sz="1600">
              <a:solidFill>
                <a:srgbClr val="000000"/>
              </a:solidFill>
            </a:endParaRPr>
          </a:p>
        </p:txBody>
      </p:sp>
      <p:pic>
        <p:nvPicPr>
          <p:cNvPr id="19463" name="Picture 27" descr="texshop_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14400"/>
            <a:ext cx="19812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8" descr="texshop_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52600"/>
            <a:ext cx="2209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Imag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819400"/>
            <a:ext cx="14271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Imag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191000"/>
            <a:ext cx="1419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Imag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1900" y="2870200"/>
            <a:ext cx="53467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Imag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3365500"/>
            <a:ext cx="568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Rectangle 5"/>
          <p:cNvSpPr>
            <a:spLocks noChangeArrowheads="1"/>
          </p:cNvSpPr>
          <p:nvPr/>
        </p:nvSpPr>
        <p:spPr bwMode="auto">
          <a:xfrm>
            <a:off x="457200" y="4191000"/>
            <a:ext cx="33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812800" indent="-812800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si</a:t>
            </a:r>
          </a:p>
        </p:txBody>
      </p:sp>
      <p:pic>
        <p:nvPicPr>
          <p:cNvPr id="19470" name="Image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4419600"/>
            <a:ext cx="595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Image 2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5410200"/>
            <a:ext cx="584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Rectangle 5"/>
          <p:cNvSpPr>
            <a:spLocks noChangeArrowheads="1"/>
          </p:cNvSpPr>
          <p:nvPr/>
        </p:nvSpPr>
        <p:spPr bwMode="auto">
          <a:xfrm>
            <a:off x="1173163" y="5497513"/>
            <a:ext cx="7058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812800" indent="-812800">
              <a:spcBef>
                <a:spcPct val="20000"/>
              </a:spcBef>
            </a:pPr>
            <a:r>
              <a:rPr lang="en-US" sz="16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signifie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TF, </a:t>
            </a:r>
            <a:r>
              <a:rPr lang="en-US" sz="16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</a:t>
            </a:r>
            <a:r>
              <a:rPr lang="en-US" sz="1600" baseline="-250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&lt;&lt;</a:t>
            </a:r>
            <a:r>
              <a:rPr lang="en-US" sz="16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t,t</a:t>
            </a:r>
            <a:r>
              <a:rPr lang="en-US" sz="1600" baseline="-250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f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&gt;&gt;</a:t>
            </a:r>
            <a:r>
              <a:rPr lang="en-US" sz="16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, pas de contamination d’états </a:t>
            </a:r>
            <a:r>
              <a:rPr lang="en-US" sz="16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excités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du N, Lorentz….</a:t>
            </a:r>
          </a:p>
        </p:txBody>
      </p:sp>
      <p:sp>
        <p:nvSpPr>
          <p:cNvPr id="19473" name="Rectangle 5"/>
          <p:cNvSpPr>
            <a:spLocks noChangeArrowheads="1"/>
          </p:cNvSpPr>
          <p:nvPr/>
        </p:nvSpPr>
        <p:spPr bwMode="auto">
          <a:xfrm>
            <a:off x="457200" y="6096000"/>
            <a:ext cx="5807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812800" indent="-812800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Par un jeu astucieux de Traces et Projections on extrait les 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76200"/>
            <a:ext cx="6567487" cy="533400"/>
          </a:xfrm>
        </p:spPr>
        <p:txBody>
          <a:bodyPr/>
          <a:lstStyle/>
          <a:p>
            <a:r>
              <a:rPr lang="en-US" sz="2400" b="1" smtClean="0">
                <a:solidFill>
                  <a:srgbClr val="FF0000"/>
                </a:solidFill>
              </a:rPr>
              <a:t>Conclusion</a:t>
            </a:r>
            <a:endParaRPr lang="fr-FR" sz="2400" b="1" smtClean="0">
              <a:solidFill>
                <a:srgbClr val="FF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685800"/>
            <a:ext cx="8964613" cy="58674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1400" dirty="0" err="1" smtClean="0"/>
              <a:t>Activit</a:t>
            </a:r>
            <a:r>
              <a:rPr lang="en-US" sz="1400" dirty="0" err="1" smtClean="0">
                <a:ea typeface="Arial" charset="0"/>
                <a:cs typeface="Arial" charset="0"/>
              </a:rPr>
              <a:t>é</a:t>
            </a:r>
            <a:r>
              <a:rPr lang="en-US" sz="1400" dirty="0" smtClean="0"/>
              <a:t> </a:t>
            </a:r>
            <a:r>
              <a:rPr lang="en-US" sz="1400" dirty="0" err="1" smtClean="0"/>
              <a:t>plusieurs</a:t>
            </a:r>
            <a:r>
              <a:rPr lang="en-US" sz="1400" dirty="0" smtClean="0"/>
              <a:t> </a:t>
            </a:r>
            <a:r>
              <a:rPr lang="en-US" sz="1400" dirty="0" err="1" smtClean="0"/>
              <a:t>fois</a:t>
            </a:r>
            <a:r>
              <a:rPr lang="en-US" sz="1400" dirty="0" smtClean="0"/>
              <a:t> </a:t>
            </a:r>
            <a:r>
              <a:rPr lang="en-US" sz="1400" dirty="0" err="1" smtClean="0"/>
              <a:t>enterr</a:t>
            </a:r>
            <a:r>
              <a:rPr lang="en-US" sz="1400" dirty="0" err="1" smtClean="0">
                <a:ea typeface="Arial" charset="0"/>
                <a:cs typeface="Arial" charset="0"/>
              </a:rPr>
              <a:t>ée</a:t>
            </a:r>
            <a:r>
              <a:rPr lang="en-US" sz="1400" dirty="0" smtClean="0">
                <a:ea typeface="Arial" charset="0"/>
                <a:cs typeface="Arial" charset="0"/>
              </a:rPr>
              <a:t>,</a:t>
            </a:r>
            <a:r>
              <a:rPr lang="en-US" sz="1400" dirty="0" smtClean="0"/>
              <a:t> la LQCD a </a:t>
            </a:r>
            <a:r>
              <a:rPr lang="en-US" sz="1400" dirty="0" err="1" smtClean="0"/>
              <a:t>tenu</a:t>
            </a:r>
            <a:r>
              <a:rPr lang="en-US" sz="1400" dirty="0" smtClean="0"/>
              <a:t> </a:t>
            </a:r>
            <a:r>
              <a:rPr lang="en-US" sz="1400" dirty="0" err="1" smtClean="0"/>
              <a:t>ses</a:t>
            </a:r>
            <a:r>
              <a:rPr lang="en-US" sz="1400" dirty="0" smtClean="0"/>
              <a:t> </a:t>
            </a:r>
            <a:r>
              <a:rPr lang="en-US" sz="1400" dirty="0" err="1" smtClean="0"/>
              <a:t>promesses</a:t>
            </a:r>
            <a:r>
              <a:rPr lang="en-US" sz="1400" dirty="0" smtClean="0"/>
              <a:t> et </a:t>
            </a:r>
            <a:r>
              <a:rPr lang="en-US" sz="1400" dirty="0" err="1" smtClean="0"/>
              <a:t>vit</a:t>
            </a:r>
            <a:r>
              <a:rPr lang="en-US" sz="1400" dirty="0" smtClean="0"/>
              <a:t> </a:t>
            </a:r>
            <a:r>
              <a:rPr lang="en-US" sz="1400" dirty="0" err="1" smtClean="0"/>
              <a:t>une</a:t>
            </a:r>
            <a:r>
              <a:rPr lang="en-US" sz="1400" dirty="0" smtClean="0"/>
              <a:t> </a:t>
            </a:r>
            <a:r>
              <a:rPr lang="en-US" sz="1400" dirty="0" err="1" smtClean="0"/>
              <a:t>période</a:t>
            </a:r>
            <a:r>
              <a:rPr lang="en-US" sz="1400" dirty="0" smtClean="0"/>
              <a:t> de fort </a:t>
            </a:r>
            <a:r>
              <a:rPr lang="en-US" sz="1400" dirty="0" err="1" smtClean="0"/>
              <a:t>développement</a:t>
            </a:r>
            <a:r>
              <a:rPr lang="en-US" sz="1400" dirty="0" smtClean="0"/>
              <a:t>: </a:t>
            </a:r>
          </a:p>
          <a:p>
            <a:pPr marL="457200" indent="-457200">
              <a:buFontTx/>
              <a:buNone/>
            </a:pPr>
            <a:r>
              <a:rPr lang="en-US" sz="1400" dirty="0" smtClean="0"/>
              <a:t> - Inclusion des quarks (</a:t>
            </a:r>
            <a:r>
              <a:rPr lang="en-US" sz="1400" dirty="0" err="1" smtClean="0"/>
              <a:t>u,d,c,s</a:t>
            </a:r>
            <a:r>
              <a:rPr lang="en-US" sz="1400" dirty="0" smtClean="0"/>
              <a:t>) </a:t>
            </a:r>
            <a:r>
              <a:rPr lang="en-US" sz="1400" dirty="0" err="1" smtClean="0"/>
              <a:t>dynamiques</a:t>
            </a:r>
            <a:r>
              <a:rPr lang="en-US" sz="1400" dirty="0" smtClean="0"/>
              <a:t> 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f</a:t>
            </a:r>
            <a:r>
              <a:rPr lang="en-US" sz="1400" dirty="0" smtClean="0"/>
              <a:t>=2, 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f</a:t>
            </a:r>
            <a:r>
              <a:rPr lang="en-US" sz="1400" dirty="0" smtClean="0"/>
              <a:t>=2+1, 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f</a:t>
            </a:r>
            <a:r>
              <a:rPr lang="en-US" sz="1400" dirty="0" smtClean="0"/>
              <a:t>=2+1+1 </a:t>
            </a:r>
          </a:p>
          <a:p>
            <a:pPr marL="457200" indent="-457200">
              <a:buFontTx/>
              <a:buNone/>
            </a:pPr>
            <a:r>
              <a:rPr lang="en-US" sz="1400" dirty="0" smtClean="0"/>
              <a:t> - la masse physique m</a:t>
            </a:r>
            <a:r>
              <a:rPr lang="en-US" sz="1400" baseline="-25000" dirty="0" smtClean="0"/>
              <a:t>π</a:t>
            </a:r>
            <a:r>
              <a:rPr lang="en-US" sz="1400" dirty="0" smtClean="0"/>
              <a:t>≈140 </a:t>
            </a:r>
            <a:r>
              <a:rPr lang="en-US" sz="1400" dirty="0" err="1" smtClean="0"/>
              <a:t>MeV</a:t>
            </a:r>
            <a:r>
              <a:rPr lang="en-US" sz="1400" dirty="0" smtClean="0"/>
              <a:t> a </a:t>
            </a:r>
            <a:r>
              <a:rPr lang="en-US" sz="1400" dirty="0" err="1" smtClean="0"/>
              <a:t>été</a:t>
            </a:r>
            <a:r>
              <a:rPr lang="en-US" sz="1400" dirty="0" smtClean="0"/>
              <a:t> </a:t>
            </a:r>
            <a:r>
              <a:rPr lang="en-US" sz="1400" dirty="0" err="1" smtClean="0"/>
              <a:t>atteinte</a:t>
            </a:r>
            <a:r>
              <a:rPr lang="en-US" sz="1400" dirty="0" smtClean="0"/>
              <a:t> par 3 collaborations, </a:t>
            </a:r>
            <a:r>
              <a:rPr lang="en-US" sz="1400" dirty="0" err="1" smtClean="0"/>
              <a:t>dont</a:t>
            </a:r>
            <a:r>
              <a:rPr lang="en-US" sz="1400" dirty="0" smtClean="0"/>
              <a:t> 2 </a:t>
            </a:r>
            <a:r>
              <a:rPr lang="en-US" sz="1400" dirty="0" err="1" smtClean="0"/>
              <a:t>européennes</a:t>
            </a:r>
            <a:r>
              <a:rPr lang="en-US" sz="1400" dirty="0" smtClean="0"/>
              <a:t> (BMW,QCDSF)</a:t>
            </a:r>
          </a:p>
          <a:p>
            <a:pPr marL="457200" indent="-457200">
              <a:buFontTx/>
              <a:buNone/>
            </a:pPr>
            <a:r>
              <a:rPr lang="en-US" sz="1400" dirty="0" smtClean="0"/>
              <a:t> - Bon </a:t>
            </a:r>
            <a:r>
              <a:rPr lang="en-US" sz="1400" dirty="0" err="1" smtClean="0"/>
              <a:t>contrôle</a:t>
            </a:r>
            <a:r>
              <a:rPr lang="en-US" sz="1400" dirty="0" smtClean="0"/>
              <a:t> des </a:t>
            </a:r>
            <a:r>
              <a:rPr lang="en-US" sz="1400" dirty="0" err="1" smtClean="0"/>
              <a:t>effets</a:t>
            </a:r>
            <a:r>
              <a:rPr lang="en-US" sz="1400" dirty="0" smtClean="0"/>
              <a:t> de </a:t>
            </a:r>
            <a:r>
              <a:rPr lang="en-US" sz="1400" dirty="0" err="1" smtClean="0"/>
              <a:t>discrétisation</a:t>
            </a:r>
            <a:r>
              <a:rPr lang="en-US" sz="1400" dirty="0" smtClean="0"/>
              <a:t> (a≈0.05 fm) et de volume </a:t>
            </a:r>
            <a:r>
              <a:rPr lang="en-US" sz="1400" dirty="0" err="1" smtClean="0"/>
              <a:t>fini</a:t>
            </a:r>
            <a:r>
              <a:rPr lang="en-US" sz="1400" dirty="0" smtClean="0"/>
              <a:t> (</a:t>
            </a:r>
            <a:r>
              <a:rPr lang="en-US" sz="1400" dirty="0" err="1" smtClean="0"/>
              <a:t>m</a:t>
            </a:r>
            <a:r>
              <a:rPr lang="en-US" sz="1400" baseline="-25000" dirty="0" err="1" smtClean="0"/>
              <a:t>π</a:t>
            </a:r>
            <a:r>
              <a:rPr lang="en-US" sz="1400" dirty="0" err="1" smtClean="0"/>
              <a:t>L</a:t>
            </a:r>
            <a:r>
              <a:rPr lang="en-US" sz="1400" dirty="0" smtClean="0"/>
              <a:t>&gt;4) ((???)</a:t>
            </a:r>
          </a:p>
          <a:p>
            <a:pPr marL="457200" indent="-457200">
              <a:buFontTx/>
              <a:buNone/>
            </a:pPr>
            <a:r>
              <a:rPr lang="en-US" sz="1400" dirty="0" smtClean="0"/>
              <a:t>Tout </a:t>
            </a:r>
            <a:r>
              <a:rPr lang="en-US" sz="1400" dirty="0" err="1" smtClean="0"/>
              <a:t>est</a:t>
            </a:r>
            <a:r>
              <a:rPr lang="en-US" sz="1400" dirty="0" smtClean="0"/>
              <a:t> “</a:t>
            </a:r>
            <a:r>
              <a:rPr lang="en-US" sz="1400" dirty="0" err="1" smtClean="0"/>
              <a:t>à</a:t>
            </a:r>
            <a:r>
              <a:rPr lang="en-US" sz="1400" dirty="0" smtClean="0"/>
              <a:t> </a:t>
            </a:r>
            <a:r>
              <a:rPr lang="en-US" sz="1400" dirty="0" err="1" smtClean="0"/>
              <a:t>peu</a:t>
            </a:r>
            <a:r>
              <a:rPr lang="en-US" sz="1400" dirty="0" smtClean="0"/>
              <a:t> </a:t>
            </a:r>
            <a:r>
              <a:rPr lang="en-US" sz="1400" dirty="0" err="1" smtClean="0"/>
              <a:t>près</a:t>
            </a:r>
            <a:r>
              <a:rPr lang="en-US" sz="1400" dirty="0" smtClean="0"/>
              <a:t> </a:t>
            </a:r>
            <a:r>
              <a:rPr lang="en-US" sz="1400" dirty="0" err="1" smtClean="0"/>
              <a:t>correcte</a:t>
            </a:r>
            <a:r>
              <a:rPr lang="en-US" sz="1400" dirty="0" smtClean="0"/>
              <a:t>”…</a:t>
            </a:r>
            <a:r>
              <a:rPr lang="en-US" sz="1400" dirty="0" err="1" smtClean="0"/>
              <a:t>mais</a:t>
            </a:r>
            <a:r>
              <a:rPr lang="en-US" sz="1400" dirty="0" smtClean="0"/>
              <a:t> le </a:t>
            </a:r>
            <a:r>
              <a:rPr lang="en-US" sz="1400" dirty="0" err="1" smtClean="0"/>
              <a:t>diable</a:t>
            </a:r>
            <a:r>
              <a:rPr lang="en-US" sz="1400" dirty="0" smtClean="0"/>
              <a:t> se cache </a:t>
            </a:r>
            <a:r>
              <a:rPr lang="en-US" sz="1400" dirty="0" err="1" smtClean="0"/>
              <a:t>toujours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les </a:t>
            </a:r>
            <a:r>
              <a:rPr lang="en-US" sz="1400" dirty="0" err="1" smtClean="0"/>
              <a:t>détails</a:t>
            </a:r>
            <a:r>
              <a:rPr lang="en-US" sz="1400" dirty="0" smtClean="0"/>
              <a:t> </a:t>
            </a:r>
          </a:p>
          <a:p>
            <a:pPr marL="457200" indent="-457200">
              <a:buFontTx/>
              <a:buNone/>
            </a:pPr>
            <a:r>
              <a:rPr lang="en-US" sz="1400" dirty="0" smtClean="0"/>
              <a:t>Or </a:t>
            </a:r>
            <a:r>
              <a:rPr lang="en-US" sz="1400" dirty="0" err="1" smtClean="0"/>
              <a:t>sur</a:t>
            </a:r>
            <a:r>
              <a:rPr lang="en-US" sz="1400" dirty="0" smtClean="0"/>
              <a:t>  les “points </a:t>
            </a:r>
            <a:r>
              <a:rPr lang="en-US" sz="1400" dirty="0" err="1" smtClean="0"/>
              <a:t>chauds</a:t>
            </a:r>
            <a:r>
              <a:rPr lang="en-US" sz="1400" dirty="0" smtClean="0"/>
              <a:t>”, les conclusion ne </a:t>
            </a:r>
            <a:r>
              <a:rPr lang="en-US" sz="1400" dirty="0" err="1" smtClean="0"/>
              <a:t>sont</a:t>
            </a:r>
            <a:r>
              <a:rPr lang="en-US" sz="1400" dirty="0" smtClean="0"/>
              <a:t> pas encore </a:t>
            </a:r>
            <a:r>
              <a:rPr lang="en-US" sz="1400" dirty="0" err="1" smtClean="0"/>
              <a:t>certaines</a:t>
            </a:r>
            <a:endParaRPr lang="en-US" sz="1400" dirty="0" smtClean="0"/>
          </a:p>
          <a:p>
            <a:pPr marL="457200" indent="-457200">
              <a:buFontTx/>
              <a:buNone/>
            </a:pPr>
            <a:r>
              <a:rPr lang="en-US" sz="1400" dirty="0" smtClean="0"/>
              <a:t>	- GE/GM  </a:t>
            </a:r>
          </a:p>
          <a:p>
            <a:pPr marL="457200" indent="-457200">
              <a:buFontTx/>
              <a:buNone/>
            </a:pPr>
            <a:r>
              <a:rPr lang="en-US" sz="1400" dirty="0" smtClean="0"/>
              <a:t>	- r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p</a:t>
            </a:r>
          </a:p>
          <a:p>
            <a:pPr marL="457200" indent="-457200">
              <a:buFontTx/>
              <a:buNone/>
            </a:pPr>
            <a:r>
              <a:rPr lang="en-US" sz="1400" dirty="0" smtClean="0"/>
              <a:t>	- </a:t>
            </a:r>
            <a:r>
              <a:rPr lang="en-US" sz="1400" dirty="0" err="1" smtClean="0"/>
              <a:t>g</a:t>
            </a:r>
            <a:r>
              <a:rPr lang="en-US" sz="1400" baseline="-25000" dirty="0" err="1" smtClean="0"/>
              <a:t>A</a:t>
            </a:r>
            <a:endParaRPr lang="en-US" sz="1400" baseline="-25000" dirty="0" smtClean="0"/>
          </a:p>
          <a:p>
            <a:pPr marL="457200" indent="-457200" algn="ctr"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On </a:t>
            </a:r>
            <a:r>
              <a:rPr lang="en-US" sz="1400" b="1" dirty="0" err="1" smtClean="0">
                <a:solidFill>
                  <a:srgbClr val="FF0000"/>
                </a:solidFill>
              </a:rPr>
              <a:t>est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rentré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dans</a:t>
            </a:r>
            <a:r>
              <a:rPr lang="en-US" sz="1400" b="1" dirty="0" smtClean="0">
                <a:solidFill>
                  <a:srgbClr val="FF0000"/>
                </a:solidFill>
              </a:rPr>
              <a:t> la </a:t>
            </a:r>
            <a:r>
              <a:rPr lang="en-US" sz="1400" b="1" dirty="0" err="1" smtClean="0">
                <a:solidFill>
                  <a:srgbClr val="FF0000"/>
                </a:solidFill>
              </a:rPr>
              <a:t>période</a:t>
            </a:r>
            <a:r>
              <a:rPr lang="en-US" sz="1400" b="1" dirty="0" smtClean="0">
                <a:solidFill>
                  <a:srgbClr val="FF0000"/>
                </a:solidFill>
              </a:rPr>
              <a:t> de </a:t>
            </a:r>
            <a:r>
              <a:rPr lang="en-US" sz="1400" b="1" dirty="0" err="1" smtClean="0">
                <a:solidFill>
                  <a:srgbClr val="FF0000"/>
                </a:solidFill>
              </a:rPr>
              <a:t>précision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endParaRPr lang="en-US" sz="1400" b="1" dirty="0" smtClean="0"/>
          </a:p>
          <a:p>
            <a:pPr marL="457200" indent="-457200">
              <a:buFontTx/>
              <a:buNone/>
            </a:pPr>
            <a:endParaRPr lang="en-US" sz="1400" dirty="0" smtClean="0"/>
          </a:p>
          <a:p>
            <a:pPr marL="457200" indent="-457200">
              <a:buFontTx/>
              <a:buNone/>
            </a:pPr>
            <a:r>
              <a:rPr lang="en-US" sz="1400" dirty="0" err="1" smtClean="0"/>
              <a:t>Certaines</a:t>
            </a:r>
            <a:r>
              <a:rPr lang="en-US" sz="1400" dirty="0" smtClean="0"/>
              <a:t> </a:t>
            </a:r>
            <a:r>
              <a:rPr lang="en-US" sz="1400" dirty="0" err="1" smtClean="0"/>
              <a:t>quantités</a:t>
            </a:r>
            <a:r>
              <a:rPr lang="en-US" sz="1400" dirty="0" smtClean="0"/>
              <a:t> “</a:t>
            </a:r>
            <a:r>
              <a:rPr lang="en-US" sz="1400" dirty="0" err="1" smtClean="0"/>
              <a:t>fondamentales</a:t>
            </a:r>
            <a:r>
              <a:rPr lang="en-US" sz="1400" dirty="0" smtClean="0"/>
              <a:t>” </a:t>
            </a:r>
            <a:r>
              <a:rPr lang="en-US" sz="1400" dirty="0" err="1" smtClean="0"/>
              <a:t>sont</a:t>
            </a:r>
            <a:r>
              <a:rPr lang="en-US" sz="1400" dirty="0" smtClean="0"/>
              <a:t> </a:t>
            </a:r>
            <a:r>
              <a:rPr lang="en-US" sz="1400" dirty="0" err="1" smtClean="0"/>
              <a:t>elles</a:t>
            </a:r>
            <a:r>
              <a:rPr lang="en-US" sz="1400" dirty="0" smtClean="0"/>
              <a:t> </a:t>
            </a:r>
            <a:r>
              <a:rPr lang="en-US" sz="1400" dirty="0" err="1" smtClean="0"/>
              <a:t>effectivement</a:t>
            </a:r>
            <a:r>
              <a:rPr lang="en-US" sz="1400" dirty="0" smtClean="0"/>
              <a:t> “</a:t>
            </a:r>
            <a:r>
              <a:rPr lang="en-US" sz="1400" dirty="0" err="1" smtClean="0"/>
              <a:t>prédites</a:t>
            </a:r>
            <a:r>
              <a:rPr lang="en-US" sz="1400" dirty="0" smtClean="0"/>
              <a:t> par  QCD ?</a:t>
            </a:r>
          </a:p>
          <a:p>
            <a:pPr marL="457200" indent="-457200">
              <a:buFontTx/>
              <a:buNone/>
            </a:pPr>
            <a:r>
              <a:rPr lang="en-US" sz="1400" dirty="0" smtClean="0"/>
              <a:t>Après tout, </a:t>
            </a:r>
            <a:r>
              <a:rPr lang="en-US" sz="1400" dirty="0" err="1" smtClean="0"/>
              <a:t>toute</a:t>
            </a:r>
            <a:r>
              <a:rPr lang="en-US" sz="1400" dirty="0" smtClean="0"/>
              <a:t> </a:t>
            </a:r>
            <a:r>
              <a:rPr lang="en-US" sz="1400" dirty="0" err="1" smtClean="0"/>
              <a:t>théorie</a:t>
            </a:r>
            <a:r>
              <a:rPr lang="en-US" sz="1400" dirty="0" smtClean="0"/>
              <a:t> physique </a:t>
            </a:r>
            <a:r>
              <a:rPr lang="en-US" sz="1400" dirty="0" err="1" smtClean="0"/>
              <a:t>est</a:t>
            </a:r>
            <a:r>
              <a:rPr lang="en-US" sz="1400" dirty="0" smtClean="0"/>
              <a:t> </a:t>
            </a:r>
            <a:r>
              <a:rPr lang="en-US" sz="1400" dirty="0" err="1" smtClean="0"/>
              <a:t>faite</a:t>
            </a:r>
            <a:r>
              <a:rPr lang="en-US" sz="1400" dirty="0" smtClean="0"/>
              <a:t> pour </a:t>
            </a:r>
            <a:r>
              <a:rPr lang="en-US" sz="1400" dirty="0" err="1" smtClean="0"/>
              <a:t>être</a:t>
            </a:r>
            <a:r>
              <a:rPr lang="en-US" sz="1400" dirty="0" smtClean="0"/>
              <a:t> un jour </a:t>
            </a:r>
            <a:r>
              <a:rPr lang="en-US" sz="1400" dirty="0" err="1" smtClean="0"/>
              <a:t>dépassée</a:t>
            </a:r>
            <a:r>
              <a:rPr lang="en-US" sz="1400" dirty="0" smtClean="0"/>
              <a:t> </a:t>
            </a:r>
          </a:p>
          <a:p>
            <a:pPr marL="457200" indent="-457200">
              <a:buFontTx/>
              <a:buNone/>
            </a:pPr>
            <a:r>
              <a:rPr lang="en-US" sz="1400" dirty="0" smtClean="0"/>
              <a:t>… </a:t>
            </a:r>
            <a:r>
              <a:rPr lang="en-US" sz="1400" dirty="0" err="1" smtClean="0"/>
              <a:t>si</a:t>
            </a:r>
            <a:r>
              <a:rPr lang="en-US" sz="1400" dirty="0" smtClean="0"/>
              <a:t> H. Yukawa </a:t>
            </a:r>
            <a:r>
              <a:rPr lang="en-US" sz="1400" dirty="0" err="1" smtClean="0"/>
              <a:t>levait</a:t>
            </a:r>
            <a:r>
              <a:rPr lang="en-US" sz="1400" dirty="0" smtClean="0"/>
              <a:t> la </a:t>
            </a:r>
            <a:r>
              <a:rPr lang="en-US" sz="1400" dirty="0" err="1" smtClean="0"/>
              <a:t>tête</a:t>
            </a:r>
            <a:r>
              <a:rPr lang="en-US" sz="1400" dirty="0" smtClean="0"/>
              <a:t> </a:t>
            </a:r>
            <a:r>
              <a:rPr lang="en-US" sz="1400" dirty="0" err="1" smtClean="0"/>
              <a:t>serait</a:t>
            </a:r>
            <a:r>
              <a:rPr lang="en-US" sz="1400" dirty="0" smtClean="0"/>
              <a:t> </a:t>
            </a:r>
            <a:r>
              <a:rPr lang="en-US" sz="1400" dirty="0" err="1" smtClean="0"/>
              <a:t>surpris</a:t>
            </a:r>
            <a:r>
              <a:rPr lang="en-US" sz="1400" dirty="0" smtClean="0"/>
              <a:t> de </a:t>
            </a:r>
            <a:r>
              <a:rPr lang="en-US" sz="1400" dirty="0" err="1" smtClean="0"/>
              <a:t>voir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l’interaction</a:t>
            </a:r>
            <a:r>
              <a:rPr lang="en-US" sz="1400" dirty="0" smtClean="0"/>
              <a:t> NN </a:t>
            </a:r>
            <a:r>
              <a:rPr lang="en-US" sz="1400" dirty="0" err="1" smtClean="0"/>
              <a:t>est</a:t>
            </a:r>
            <a:r>
              <a:rPr lang="en-US" sz="1400" dirty="0" smtClean="0"/>
              <a:t> </a:t>
            </a:r>
            <a:r>
              <a:rPr lang="en-US" sz="1400" dirty="0" err="1" smtClean="0"/>
              <a:t>bien</a:t>
            </a:r>
            <a:r>
              <a:rPr lang="en-US" sz="1400" dirty="0" smtClean="0"/>
              <a:t> plus </a:t>
            </a:r>
            <a:r>
              <a:rPr lang="en-US" sz="1400" dirty="0" err="1" smtClean="0"/>
              <a:t>compliqué</a:t>
            </a:r>
            <a:r>
              <a:rPr lang="en-US" sz="1400" dirty="0" smtClean="0"/>
              <a:t> !!!</a:t>
            </a:r>
          </a:p>
          <a:p>
            <a:pPr marL="457200" indent="-457200">
              <a:buFontTx/>
              <a:buNone/>
            </a:pPr>
            <a:r>
              <a:rPr lang="en-US" sz="1400" dirty="0" smtClean="0"/>
              <a:t> </a:t>
            </a:r>
          </a:p>
          <a:p>
            <a:pPr marL="457200" indent="-457200" algn="ctr"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La “nouvelle physique” se </a:t>
            </a:r>
            <a:r>
              <a:rPr lang="en-US" sz="1400" b="1" dirty="0" err="1" smtClean="0">
                <a:solidFill>
                  <a:srgbClr val="FF0000"/>
                </a:solidFill>
              </a:rPr>
              <a:t>trouve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peut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être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dans</a:t>
            </a:r>
            <a:r>
              <a:rPr lang="en-US" sz="1400" b="1" dirty="0" smtClean="0">
                <a:solidFill>
                  <a:srgbClr val="FF0000"/>
                </a:solidFill>
              </a:rPr>
              <a:t> des “</a:t>
            </a:r>
            <a:r>
              <a:rPr lang="en-US" sz="1400" b="1" dirty="0" err="1" smtClean="0">
                <a:solidFill>
                  <a:srgbClr val="FF0000"/>
                </a:solidFill>
              </a:rPr>
              <a:t>vieilles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outres</a:t>
            </a:r>
            <a:r>
              <a:rPr lang="en-US" sz="1400" b="1" dirty="0" smtClean="0">
                <a:solidFill>
                  <a:srgbClr val="FF0000"/>
                </a:solidFill>
              </a:rPr>
              <a:t>”…</a:t>
            </a:r>
          </a:p>
          <a:p>
            <a:pPr marL="457200" indent="-457200">
              <a:buFontTx/>
              <a:buNone/>
            </a:pPr>
            <a:endParaRPr lang="en-US" sz="1600" dirty="0" smtClean="0"/>
          </a:p>
          <a:p>
            <a:pPr marL="457200" indent="-457200" algn="ctr">
              <a:buFontTx/>
              <a:buNone/>
            </a:pPr>
            <a:r>
              <a:rPr lang="en-US" sz="1600" dirty="0" smtClean="0">
                <a:solidFill>
                  <a:srgbClr val="CC00FF"/>
                </a:solidFill>
              </a:rPr>
              <a:t>MERCI A CE GDR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152400"/>
            <a:ext cx="59086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812800" indent="-8128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Tous les chemins mènent ils à Rome ?</a:t>
            </a:r>
          </a:p>
        </p:txBody>
      </p:sp>
      <p:sp>
        <p:nvSpPr>
          <p:cNvPr id="20483" name="ZoneTexte 3"/>
          <p:cNvSpPr txBox="1">
            <a:spLocks noChangeArrowheads="1"/>
          </p:cNvSpPr>
          <p:nvPr/>
        </p:nvSpPr>
        <p:spPr bwMode="auto">
          <a:xfrm>
            <a:off x="457200" y="762000"/>
            <a:ext cx="838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Le but </a:t>
            </a:r>
            <a:r>
              <a:rPr lang="fr-FR" sz="1400" dirty="0" smtClean="0"/>
              <a:t>des calculs sur réseau </a:t>
            </a:r>
            <a:r>
              <a:rPr lang="fr-FR" sz="1400" dirty="0"/>
              <a:t>est de reproduire sur un réseau discret les propriétés de le QCD continue</a:t>
            </a:r>
          </a:p>
          <a:p>
            <a:r>
              <a:rPr lang="fr-FR" sz="1400" dirty="0"/>
              <a:t>En particulier les symétries fondamentales de celle-ci:</a:t>
            </a:r>
          </a:p>
          <a:p>
            <a:r>
              <a:rPr lang="fr-FR" sz="1400" dirty="0"/>
              <a:t> 1.  Invariance de Lorentz</a:t>
            </a:r>
          </a:p>
          <a:p>
            <a:r>
              <a:rPr lang="fr-FR" sz="1400" dirty="0"/>
              <a:t> 2.  Invariance de jauge</a:t>
            </a:r>
          </a:p>
          <a:p>
            <a:r>
              <a:rPr lang="fr-FR" sz="1400" dirty="0"/>
              <a:t> 3.  Chiralité …..</a:t>
            </a:r>
          </a:p>
          <a:p>
            <a:r>
              <a:rPr lang="fr-FR" sz="1400" dirty="0"/>
              <a:t>A maille « a » non nulle et V fini seule 2 est OK, et on s’attend à retrouver les autres si a→0 et V→∞ </a:t>
            </a:r>
          </a:p>
          <a:p>
            <a:endParaRPr lang="fr-FR" sz="1400" dirty="0"/>
          </a:p>
          <a:p>
            <a:r>
              <a:rPr lang="fr-FR" sz="1400" dirty="0"/>
              <a:t>Il existe plusieurs discrétisations de QCD, satisfaisant a un degré plus ou moins élevé ces exigences.</a:t>
            </a:r>
          </a:p>
          <a:p>
            <a:r>
              <a:rPr lang="fr-FR" sz="1400" dirty="0"/>
              <a:t>Elles sont a l’origine des différentes collaborations</a:t>
            </a:r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457200" y="2971800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Peu d’entre elles</a:t>
            </a:r>
            <a:r>
              <a:rPr lang="fr-FR" sz="1400" dirty="0" smtClean="0">
                <a:solidFill>
                  <a:srgbClr val="000000"/>
                </a:solidFill>
              </a:rPr>
              <a:t> se sont </a:t>
            </a:r>
            <a:r>
              <a:rPr lang="fr-FR" sz="1400" dirty="0">
                <a:solidFill>
                  <a:srgbClr val="000000"/>
                </a:solidFill>
              </a:rPr>
              <a:t>attelées au calcul des fonctions de structure du N</a:t>
            </a:r>
          </a:p>
          <a:p>
            <a:r>
              <a:rPr lang="fr-FR" sz="1400" dirty="0">
                <a:solidFill>
                  <a:srgbClr val="000000"/>
                </a:solidFill>
              </a:rPr>
              <a:t>On se limitera aux calculs avec des </a:t>
            </a:r>
            <a:r>
              <a:rPr lang="fr-FR" sz="1400" dirty="0" smtClean="0">
                <a:solidFill>
                  <a:srgbClr val="000000"/>
                </a:solidFill>
              </a:rPr>
              <a:t>quarks dynamiques </a:t>
            </a:r>
            <a:r>
              <a:rPr lang="fr-FR" sz="1400" dirty="0">
                <a:solidFill>
                  <a:srgbClr val="000000"/>
                </a:solidFill>
              </a:rPr>
              <a:t>(« </a:t>
            </a:r>
            <a:r>
              <a:rPr lang="fr-FR" sz="1400" dirty="0" err="1" smtClean="0">
                <a:solidFill>
                  <a:srgbClr val="000000"/>
                </a:solidFill>
              </a:rPr>
              <a:t>unquenched</a:t>
            </a:r>
            <a:r>
              <a:rPr lang="fr-FR" sz="1400" dirty="0">
                <a:solidFill>
                  <a:srgbClr val="000000"/>
                </a:solidFill>
              </a:rPr>
              <a:t>) et</a:t>
            </a:r>
            <a:r>
              <a:rPr lang="fr-FR" sz="1400" dirty="0" smtClean="0">
                <a:solidFill>
                  <a:srgbClr val="000000"/>
                </a:solidFill>
              </a:rPr>
              <a:t> valeurs de </a:t>
            </a:r>
            <a:r>
              <a:rPr lang="fr-FR" sz="1400" dirty="0" err="1" smtClean="0">
                <a:solidFill>
                  <a:srgbClr val="000000"/>
                </a:solidFill>
              </a:rPr>
              <a:t>m</a:t>
            </a:r>
            <a:r>
              <a:rPr lang="fr-FR" sz="1400" baseline="-25000" dirty="0" err="1" smtClean="0">
                <a:solidFill>
                  <a:srgbClr val="000000"/>
                </a:solidFill>
              </a:rPr>
              <a:t>π</a:t>
            </a:r>
            <a:r>
              <a:rPr lang="fr-FR" sz="1400" dirty="0" smtClean="0">
                <a:solidFill>
                  <a:srgbClr val="000000"/>
                </a:solidFill>
              </a:rPr>
              <a:t> « raisonnables »</a:t>
            </a:r>
          </a:p>
          <a:p>
            <a:endParaRPr lang="fr-FR" sz="1400" dirty="0" smtClean="0">
              <a:solidFill>
                <a:srgbClr val="000000"/>
              </a:solidFill>
            </a:endParaRPr>
          </a:p>
          <a:p>
            <a:endParaRPr lang="fr-FR" sz="1400" dirty="0" smtClean="0">
              <a:solidFill>
                <a:srgbClr val="000000"/>
              </a:solidFill>
            </a:endParaRPr>
          </a:p>
          <a:p>
            <a:r>
              <a:rPr lang="fr-FR" sz="1400" b="1" dirty="0" smtClean="0">
                <a:solidFill>
                  <a:srgbClr val="FF0000"/>
                </a:solidFill>
              </a:rPr>
              <a:t>	LHPC</a:t>
            </a:r>
            <a:r>
              <a:rPr lang="fr-FR" sz="1400" dirty="0">
                <a:solidFill>
                  <a:srgbClr val="000000"/>
                </a:solidFill>
              </a:rPr>
              <a:t>		derniers résultats en 2010</a:t>
            </a:r>
          </a:p>
          <a:p>
            <a:endParaRPr lang="fr-FR" sz="1400" dirty="0" smtClean="0">
              <a:solidFill>
                <a:srgbClr val="000000"/>
              </a:solidFill>
            </a:endParaRPr>
          </a:p>
          <a:p>
            <a:r>
              <a:rPr lang="fr-FR" sz="1400" b="1" dirty="0" smtClean="0">
                <a:solidFill>
                  <a:srgbClr val="FF0000"/>
                </a:solidFill>
              </a:rPr>
              <a:t>	ETMC</a:t>
            </a:r>
            <a:r>
              <a:rPr lang="fr-FR" sz="1400" b="1" dirty="0">
                <a:solidFill>
                  <a:srgbClr val="000000"/>
                </a:solidFill>
              </a:rPr>
              <a:t>		</a:t>
            </a:r>
            <a:r>
              <a:rPr lang="fr-FR" sz="1400" dirty="0">
                <a:solidFill>
                  <a:srgbClr val="000000"/>
                </a:solidFill>
              </a:rPr>
              <a:t>derniers résultats en 2011</a:t>
            </a:r>
          </a:p>
          <a:p>
            <a:endParaRPr lang="fr-FR" sz="1400" dirty="0" smtClean="0">
              <a:solidFill>
                <a:srgbClr val="000000"/>
              </a:solidFill>
            </a:endParaRPr>
          </a:p>
          <a:p>
            <a:r>
              <a:rPr lang="fr-FR" sz="1400" b="1" dirty="0" smtClean="0">
                <a:solidFill>
                  <a:srgbClr val="FF0000"/>
                </a:solidFill>
              </a:rPr>
              <a:t>	QCDSF</a:t>
            </a:r>
            <a:r>
              <a:rPr lang="fr-FR" sz="1400" b="1" dirty="0">
                <a:solidFill>
                  <a:srgbClr val="FF0000"/>
                </a:solidFill>
              </a:rPr>
              <a:t>-UKQCD</a:t>
            </a:r>
            <a:r>
              <a:rPr lang="fr-FR" sz="1400" dirty="0">
                <a:solidFill>
                  <a:srgbClr val="000000"/>
                </a:solidFill>
              </a:rPr>
              <a:t>	… ça vient de sortir sur </a:t>
            </a:r>
            <a:r>
              <a:rPr lang="fr-FR" sz="1400" dirty="0" err="1">
                <a:solidFill>
                  <a:srgbClr val="000000"/>
                </a:solidFill>
              </a:rPr>
              <a:t>Arxiv</a:t>
            </a:r>
            <a:endParaRPr lang="fr-FR" sz="1400" dirty="0">
              <a:solidFill>
                <a:srgbClr val="000000"/>
              </a:solidFill>
            </a:endParaRPr>
          </a:p>
          <a:p>
            <a:endParaRPr lang="fr-FR" sz="1400" dirty="0">
              <a:solidFill>
                <a:srgbClr val="000000"/>
              </a:solidFill>
            </a:endParaRPr>
          </a:p>
          <a:p>
            <a:endParaRPr lang="fr-FR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3"/>
          <p:cNvSpPr txBox="1">
            <a:spLocks noChangeArrowheads="1"/>
          </p:cNvSpPr>
          <p:nvPr/>
        </p:nvSpPr>
        <p:spPr bwMode="auto">
          <a:xfrm>
            <a:off x="381000" y="914400"/>
            <a:ext cx="8610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MIT - </a:t>
            </a:r>
            <a:r>
              <a:rPr lang="fr-FR" sz="1400" dirty="0" err="1"/>
              <a:t>Jlab</a:t>
            </a:r>
            <a:r>
              <a:rPr lang="fr-FR" sz="1400" dirty="0"/>
              <a:t> - Washington - </a:t>
            </a:r>
            <a:r>
              <a:rPr lang="fr-FR" sz="1400" dirty="0" err="1"/>
              <a:t>Nex</a:t>
            </a:r>
            <a:r>
              <a:rPr lang="fr-FR" sz="1400" dirty="0"/>
              <a:t> Mexico – Yale - TU </a:t>
            </a:r>
            <a:r>
              <a:rPr lang="fr-FR" sz="1400" dirty="0" err="1"/>
              <a:t>Munchen</a:t>
            </a:r>
            <a:r>
              <a:rPr lang="fr-FR" sz="1400" dirty="0"/>
              <a:t> - CERN</a:t>
            </a:r>
          </a:p>
          <a:p>
            <a:endParaRPr lang="fr-FR" sz="1400" dirty="0"/>
          </a:p>
          <a:p>
            <a:r>
              <a:rPr lang="fr-FR" sz="1400" dirty="0"/>
              <a:t>N</a:t>
            </a:r>
            <a:r>
              <a:rPr lang="fr-FR" sz="1400" baseline="-25000" dirty="0"/>
              <a:t>f</a:t>
            </a:r>
            <a:r>
              <a:rPr lang="fr-FR" sz="1400" dirty="0"/>
              <a:t>=2+1(u,d,s)</a:t>
            </a:r>
          </a:p>
          <a:p>
            <a:r>
              <a:rPr lang="fr-FR" sz="1400" dirty="0"/>
              <a:t>Mixed Action= Domain </a:t>
            </a:r>
            <a:r>
              <a:rPr lang="fr-FR" sz="1400" dirty="0" err="1"/>
              <a:t>wall</a:t>
            </a:r>
            <a:r>
              <a:rPr lang="fr-FR" sz="1400" dirty="0"/>
              <a:t> in valence +</a:t>
            </a:r>
            <a:r>
              <a:rPr lang="fr-FR" sz="1400" dirty="0" err="1"/>
              <a:t>Stagered</a:t>
            </a:r>
            <a:r>
              <a:rPr lang="fr-FR" sz="1400" dirty="0"/>
              <a:t> in </a:t>
            </a:r>
            <a:r>
              <a:rPr lang="fr-FR" sz="1400" dirty="0" err="1"/>
              <a:t>sea</a:t>
            </a:r>
            <a:endParaRPr lang="fr-FR" sz="1400" dirty="0" smtClean="0"/>
          </a:p>
          <a:p>
            <a:r>
              <a:rPr lang="fr-FR" sz="1400" dirty="0"/>
              <a:t>a</a:t>
            </a:r>
            <a:r>
              <a:rPr lang="fr-FR" sz="1400" dirty="0" smtClean="0"/>
              <a:t>=0.122 </a:t>
            </a:r>
            <a:r>
              <a:rPr lang="fr-FR" sz="1400" dirty="0" err="1" smtClean="0"/>
              <a:t>fm</a:t>
            </a:r>
            <a:endParaRPr lang="fr-FR" sz="1400" dirty="0" smtClean="0"/>
          </a:p>
          <a:p>
            <a:r>
              <a:rPr lang="fr-FR" sz="1400" dirty="0" smtClean="0"/>
              <a:t>M</a:t>
            </a:r>
            <a:r>
              <a:rPr lang="fr-FR" sz="1400" baseline="-25000" dirty="0" smtClean="0"/>
              <a:t>π</a:t>
            </a:r>
            <a:r>
              <a:rPr lang="fr-FR" sz="1400" dirty="0" smtClean="0"/>
              <a:t>=300*,356,495, 597,… MeV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0000FF"/>
                </a:solidFill>
              </a:rPr>
              <a:t>N structure </a:t>
            </a:r>
            <a:r>
              <a:rPr lang="fr-FR" sz="1400" dirty="0" err="1">
                <a:solidFill>
                  <a:srgbClr val="0000FF"/>
                </a:solidFill>
              </a:rPr>
              <a:t>from</a:t>
            </a:r>
            <a:r>
              <a:rPr lang="fr-FR" sz="1400" dirty="0">
                <a:solidFill>
                  <a:srgbClr val="0000FF"/>
                </a:solidFill>
              </a:rPr>
              <a:t> mixed action </a:t>
            </a:r>
            <a:r>
              <a:rPr lang="fr-FR" sz="1400" dirty="0" err="1">
                <a:solidFill>
                  <a:srgbClr val="0000FF"/>
                </a:solidFill>
              </a:rPr>
              <a:t>calculations</a:t>
            </a:r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dirty="0" err="1">
                <a:solidFill>
                  <a:srgbClr val="0000FF"/>
                </a:solidFill>
              </a:rPr>
              <a:t>using</a:t>
            </a:r>
            <a:r>
              <a:rPr lang="fr-FR" sz="1400" dirty="0">
                <a:solidFill>
                  <a:srgbClr val="0000FF"/>
                </a:solidFill>
              </a:rPr>
              <a:t> 2+1 </a:t>
            </a:r>
            <a:r>
              <a:rPr lang="fr-FR" sz="1400" dirty="0" err="1">
                <a:solidFill>
                  <a:srgbClr val="0000FF"/>
                </a:solidFill>
              </a:rPr>
              <a:t>flavors</a:t>
            </a:r>
            <a:r>
              <a:rPr lang="fr-FR" sz="1400" dirty="0">
                <a:solidFill>
                  <a:srgbClr val="0000FF"/>
                </a:solidFill>
              </a:rPr>
              <a:t>…</a:t>
            </a:r>
            <a:r>
              <a:rPr lang="fr-FR" sz="1400" dirty="0" smtClean="0">
                <a:solidFill>
                  <a:srgbClr val="0000FF"/>
                </a:solidFill>
              </a:rPr>
              <a:t>	</a:t>
            </a:r>
            <a:r>
              <a:rPr lang="fr-FR" sz="1400" dirty="0" err="1" smtClean="0">
                <a:solidFill>
                  <a:srgbClr val="0000FF"/>
                </a:solidFill>
              </a:rPr>
              <a:t>Bratt</a:t>
            </a:r>
            <a:r>
              <a:rPr lang="fr-FR" sz="1400" dirty="0" smtClean="0">
                <a:solidFill>
                  <a:srgbClr val="0000FF"/>
                </a:solidFill>
              </a:rPr>
              <a:t> et al,	</a:t>
            </a:r>
            <a:r>
              <a:rPr lang="fr-FR" sz="1400" dirty="0">
                <a:solidFill>
                  <a:srgbClr val="0000FF"/>
                </a:solidFill>
              </a:rPr>
              <a:t>PRD82, 094502 (2010)</a:t>
            </a:r>
            <a:r>
              <a:rPr lang="fr-FR" sz="1400" dirty="0"/>
              <a:t>                                               </a:t>
            </a:r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81000" y="304800"/>
            <a:ext cx="22107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RESULTATS LHPC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05000"/>
            <a:ext cx="9144000" cy="304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1000" y="381000"/>
            <a:ext cx="247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Axial charge   </a:t>
            </a:r>
            <a:r>
              <a:rPr lang="fr-FR" dirty="0" err="1" smtClean="0">
                <a:solidFill>
                  <a:srgbClr val="0000FF"/>
                </a:solidFill>
              </a:rPr>
              <a:t>g</a:t>
            </a:r>
            <a:r>
              <a:rPr lang="fr-FR" baseline="-25000" dirty="0" err="1" smtClean="0">
                <a:solidFill>
                  <a:srgbClr val="0000FF"/>
                </a:solidFill>
              </a:rPr>
              <a:t>A</a:t>
            </a:r>
            <a:r>
              <a:rPr lang="fr-FR" dirty="0" smtClean="0">
                <a:solidFill>
                  <a:srgbClr val="0000FF"/>
                </a:solidFill>
              </a:rPr>
              <a:t>=1.27 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200" y="5040868"/>
            <a:ext cx="83375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valeurs calculées son pratiquement indépendantes de </a:t>
            </a:r>
            <a:r>
              <a:rPr lang="fr-FR" sz="1400" dirty="0" err="1" smtClean="0"/>
              <a:t>m</a:t>
            </a:r>
            <a:r>
              <a:rPr lang="fr-FR" sz="1400" baseline="-25000" dirty="0" err="1" smtClean="0"/>
              <a:t>π</a:t>
            </a:r>
            <a:endParaRPr lang="fr-FR" sz="1400" baseline="-25000" dirty="0" smtClean="0"/>
          </a:p>
          <a:p>
            <a:endParaRPr lang="fr-FR" sz="1400" dirty="0" smtClean="0"/>
          </a:p>
          <a:p>
            <a:r>
              <a:rPr lang="fr-FR" sz="1400" dirty="0" smtClean="0"/>
              <a:t>Extrapolation linéaire « </a:t>
            </a:r>
            <a:r>
              <a:rPr lang="fr-FR" sz="1400" dirty="0" err="1" smtClean="0"/>
              <a:t>naive</a:t>
            </a:r>
            <a:r>
              <a:rPr lang="fr-FR" sz="1400" dirty="0" smtClean="0"/>
              <a:t> » donne 1.15(28)</a:t>
            </a:r>
          </a:p>
          <a:p>
            <a:endParaRPr lang="fr-FR" sz="1400" dirty="0" smtClean="0"/>
          </a:p>
          <a:p>
            <a:r>
              <a:rPr lang="fr-FR" sz="1400" dirty="0" smtClean="0"/>
              <a:t>Si on inclut des extrapolations chirales (2-3 paramètres) la valeur est compatibles avec l’expérimentale</a:t>
            </a:r>
          </a:p>
          <a:p>
            <a:r>
              <a:rPr lang="fr-FR" sz="1400" dirty="0" smtClean="0"/>
              <a:t>… en fait l’extrapolation est incontrôlable ! 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609600" y="1066800"/>
            <a:ext cx="1179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g</a:t>
            </a:r>
            <a:r>
              <a:rPr lang="fr-FR" sz="1400" baseline="-25000" dirty="0" err="1" smtClean="0"/>
              <a:t>A</a:t>
            </a:r>
            <a:r>
              <a:rPr lang="fr-FR" sz="1400" dirty="0" smtClean="0"/>
              <a:t>=G</a:t>
            </a:r>
            <a:r>
              <a:rPr lang="fr-FR" sz="1400" baseline="-25000" dirty="0" smtClean="0"/>
              <a:t>A</a:t>
            </a:r>
            <a:r>
              <a:rPr lang="fr-FR" sz="1400" dirty="0" smtClean="0"/>
              <a:t>(q</a:t>
            </a:r>
            <a:r>
              <a:rPr lang="fr-FR" sz="1400" baseline="30000" dirty="0" smtClean="0"/>
              <a:t>2</a:t>
            </a:r>
            <a:r>
              <a:rPr lang="fr-FR" sz="1400" dirty="0" smtClean="0"/>
              <a:t>=0)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81000" y="381000"/>
            <a:ext cx="327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Electromagnetic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Form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Factors</a:t>
            </a:r>
            <a:r>
              <a:rPr lang="fr-FR" dirty="0" smtClean="0">
                <a:solidFill>
                  <a:srgbClr val="0000FF"/>
                </a:solidFill>
              </a:rPr>
              <a:t>    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200" y="5407223"/>
            <a:ext cx="796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valeurs calculées sont compatibles avec une forme dipolaire … mais avec un N trop compact !</a:t>
            </a:r>
            <a:endParaRPr lang="fr-FR" sz="1400" baseline="-25000" dirty="0" smtClean="0"/>
          </a:p>
          <a:p>
            <a:endParaRPr lang="fr-FR" sz="14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84600" y="114300"/>
            <a:ext cx="2768600" cy="571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86200" y="609600"/>
            <a:ext cx="2159000" cy="431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667000" y="1219200"/>
            <a:ext cx="3022600" cy="381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1000" y="1219200"/>
            <a:ext cx="2061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</a:t>
            </a:r>
            <a:r>
              <a:rPr lang="fr-FR" sz="1400" dirty="0" smtClean="0"/>
              <a:t>nd </a:t>
            </a:r>
            <a:r>
              <a:rPr lang="fr-FR" sz="1400" dirty="0" err="1" smtClean="0"/>
              <a:t>corresponding</a:t>
            </a:r>
            <a:r>
              <a:rPr lang="fr-FR" sz="1400" dirty="0" smtClean="0"/>
              <a:t> </a:t>
            </a:r>
            <a:r>
              <a:rPr lang="fr-FR" sz="1400" dirty="0" err="1" smtClean="0"/>
              <a:t>radii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67331" y="6016823"/>
            <a:ext cx="159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r</a:t>
            </a:r>
            <a:r>
              <a:rPr lang="fr-FR" sz="1400" baseline="30000" dirty="0" smtClean="0"/>
              <a:t>2</a:t>
            </a:r>
            <a:r>
              <a:rPr lang="fr-FR" sz="1400" baseline="-25000" dirty="0" smtClean="0"/>
              <a:t>1</a:t>
            </a:r>
            <a:r>
              <a:rPr lang="fr-FR" sz="1400" dirty="0" smtClean="0"/>
              <a:t>(exp)=0.64 fm</a:t>
            </a:r>
            <a:r>
              <a:rPr lang="fr-FR" sz="1400" baseline="30000" dirty="0" smtClean="0"/>
              <a:t>2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109085" y="6016823"/>
            <a:ext cx="2005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r</a:t>
            </a:r>
            <a:r>
              <a:rPr lang="fr-FR" sz="1400" baseline="30000" dirty="0" smtClean="0"/>
              <a:t>2</a:t>
            </a:r>
            <a:r>
              <a:rPr lang="fr-FR" sz="1400" baseline="-25000" dirty="0" smtClean="0"/>
              <a:t>1</a:t>
            </a:r>
            <a:r>
              <a:rPr lang="fr-FR" sz="1400" dirty="0" smtClean="0"/>
              <a:t>(calc)=0.273(15) fm</a:t>
            </a:r>
            <a:r>
              <a:rPr lang="fr-FR" sz="1400" baseline="30000" dirty="0" smtClean="0"/>
              <a:t>2</a:t>
            </a:r>
          </a:p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27000" y="1752600"/>
            <a:ext cx="8864600" cy="3299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oneTexte 3"/>
          <p:cNvSpPr txBox="1">
            <a:spLocks noChangeArrowheads="1"/>
          </p:cNvSpPr>
          <p:nvPr/>
        </p:nvSpPr>
        <p:spPr bwMode="auto">
          <a:xfrm>
            <a:off x="381000" y="3505200"/>
            <a:ext cx="861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Nous venons de publier : C. </a:t>
            </a:r>
            <a:r>
              <a:rPr lang="fr-FR" sz="1400" dirty="0" err="1"/>
              <a:t>Alexandrou</a:t>
            </a:r>
            <a:r>
              <a:rPr lang="fr-FR" sz="1400" dirty="0"/>
              <a:t> et al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0000FF"/>
                </a:solidFill>
              </a:rPr>
              <a:t>Axial </a:t>
            </a:r>
            <a:r>
              <a:rPr lang="fr-FR" sz="1400" dirty="0" err="1">
                <a:solidFill>
                  <a:srgbClr val="0000FF"/>
                </a:solidFill>
              </a:rPr>
              <a:t>nucleon</a:t>
            </a:r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dirty="0" err="1">
                <a:solidFill>
                  <a:srgbClr val="0000FF"/>
                </a:solidFill>
              </a:rPr>
              <a:t>form</a:t>
            </a:r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dirty="0" err="1">
                <a:solidFill>
                  <a:srgbClr val="0000FF"/>
                </a:solidFill>
              </a:rPr>
              <a:t>factors</a:t>
            </a:r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dirty="0" err="1">
                <a:solidFill>
                  <a:srgbClr val="0000FF"/>
                </a:solidFill>
              </a:rPr>
              <a:t>from</a:t>
            </a:r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dirty="0" err="1">
                <a:solidFill>
                  <a:srgbClr val="0000FF"/>
                </a:solidFill>
              </a:rPr>
              <a:t>lattice</a:t>
            </a:r>
            <a:r>
              <a:rPr lang="fr-FR" sz="1400" dirty="0">
                <a:solidFill>
                  <a:srgbClr val="0000FF"/>
                </a:solidFill>
              </a:rPr>
              <a:t> QCD</a:t>
            </a:r>
            <a:r>
              <a:rPr lang="fr-FR" sz="1400" dirty="0"/>
              <a:t>                                              PRD83, 045010 (2011) </a:t>
            </a:r>
            <a:r>
              <a:rPr lang="fr-FR" sz="1400" dirty="0" err="1"/>
              <a:t>Feb</a:t>
            </a:r>
            <a:endParaRPr lang="fr-FR" sz="1400" dirty="0"/>
          </a:p>
          <a:p>
            <a:r>
              <a:rPr lang="fr-FR" sz="1400" dirty="0" err="1">
                <a:solidFill>
                  <a:srgbClr val="0000FF"/>
                </a:solidFill>
              </a:rPr>
              <a:t>Nucleon</a:t>
            </a:r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dirty="0" err="1">
                <a:solidFill>
                  <a:srgbClr val="0000FF"/>
                </a:solidFill>
              </a:rPr>
              <a:t>electromagnetic</a:t>
            </a:r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dirty="0" err="1">
                <a:solidFill>
                  <a:srgbClr val="0000FF"/>
                </a:solidFill>
              </a:rPr>
              <a:t>form</a:t>
            </a:r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dirty="0" err="1">
                <a:solidFill>
                  <a:srgbClr val="0000FF"/>
                </a:solidFill>
              </a:rPr>
              <a:t>factors</a:t>
            </a:r>
            <a:r>
              <a:rPr lang="fr-FR" sz="1400" dirty="0">
                <a:solidFill>
                  <a:srgbClr val="0000FF"/>
                </a:solidFill>
              </a:rPr>
              <a:t> in </a:t>
            </a:r>
            <a:r>
              <a:rPr lang="fr-FR" sz="1400" dirty="0" err="1">
                <a:solidFill>
                  <a:srgbClr val="0000FF"/>
                </a:solidFill>
              </a:rPr>
              <a:t>twisted</a:t>
            </a:r>
            <a:r>
              <a:rPr lang="fr-FR" sz="1400" dirty="0">
                <a:solidFill>
                  <a:srgbClr val="0000FF"/>
                </a:solidFill>
              </a:rPr>
              <a:t> mass </a:t>
            </a:r>
            <a:r>
              <a:rPr lang="fr-FR" sz="1400" dirty="0" err="1">
                <a:solidFill>
                  <a:srgbClr val="0000FF"/>
                </a:solidFill>
              </a:rPr>
              <a:t>lattice</a:t>
            </a:r>
            <a:r>
              <a:rPr lang="fr-FR" sz="1400" dirty="0">
                <a:solidFill>
                  <a:srgbClr val="0000FF"/>
                </a:solidFill>
              </a:rPr>
              <a:t> QCD	</a:t>
            </a:r>
            <a:r>
              <a:rPr lang="fr-FR" sz="1400" dirty="0"/>
              <a:t>    PRD83, 094502 (2011) May </a:t>
            </a:r>
          </a:p>
          <a:p>
            <a:r>
              <a:rPr lang="fr-FR" sz="1400" dirty="0">
                <a:solidFill>
                  <a:srgbClr val="0000FF"/>
                </a:solidFill>
              </a:rPr>
              <a:t>Moments of </a:t>
            </a:r>
            <a:r>
              <a:rPr lang="fr-FR" sz="1400" dirty="0" err="1">
                <a:solidFill>
                  <a:srgbClr val="0000FF"/>
                </a:solidFill>
              </a:rPr>
              <a:t>nucleon</a:t>
            </a:r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dirty="0" err="1">
                <a:solidFill>
                  <a:srgbClr val="0000FF"/>
                </a:solidFill>
              </a:rPr>
              <a:t>generalized</a:t>
            </a:r>
            <a:r>
              <a:rPr lang="fr-FR" sz="1400" dirty="0">
                <a:solidFill>
                  <a:srgbClr val="0000FF"/>
                </a:solidFill>
              </a:rPr>
              <a:t> parton distributions </a:t>
            </a:r>
            <a:r>
              <a:rPr lang="fr-FR" sz="1400" dirty="0" err="1">
                <a:solidFill>
                  <a:srgbClr val="0000FF"/>
                </a:solidFill>
              </a:rPr>
              <a:t>from</a:t>
            </a:r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dirty="0" err="1">
                <a:solidFill>
                  <a:srgbClr val="0000FF"/>
                </a:solidFill>
              </a:rPr>
              <a:t>lattice</a:t>
            </a:r>
            <a:r>
              <a:rPr lang="fr-FR" sz="1400" dirty="0">
                <a:solidFill>
                  <a:srgbClr val="0000FF"/>
                </a:solidFill>
              </a:rPr>
              <a:t> QCD    </a:t>
            </a:r>
            <a:r>
              <a:rPr lang="fr-FR" sz="1400" dirty="0"/>
              <a:t>PRD83, 114513 (2011) </a:t>
            </a:r>
            <a:r>
              <a:rPr lang="fr-FR" sz="1400" dirty="0" err="1"/>
              <a:t>June</a:t>
            </a:r>
            <a:r>
              <a:rPr lang="fr-FR" sz="1400" dirty="0"/>
              <a:t> </a:t>
            </a:r>
          </a:p>
          <a:p>
            <a:endParaRPr lang="fr-FR" sz="1400" dirty="0"/>
          </a:p>
          <a:p>
            <a:r>
              <a:rPr lang="fr-FR" sz="1400" dirty="0"/>
              <a:t>Résultat de 5 années de travail (3 </a:t>
            </a:r>
            <a:r>
              <a:rPr lang="fr-FR" sz="1400" dirty="0" err="1"/>
              <a:t>theses</a:t>
            </a:r>
            <a:r>
              <a:rPr lang="fr-FR" sz="1400" dirty="0"/>
              <a:t> </a:t>
            </a:r>
            <a:r>
              <a:rPr lang="fr-FR" sz="1400" dirty="0" err="1" smtClean="0"/>
              <a:t>Grenoble+Saclay+Chypre</a:t>
            </a:r>
            <a:r>
              <a:rPr lang="fr-FR" sz="1400" dirty="0" smtClean="0"/>
              <a:t>) </a:t>
            </a:r>
            <a:r>
              <a:rPr lang="fr-FR" sz="1400" dirty="0"/>
              <a:t>sur la structure du N avec LQCD</a:t>
            </a:r>
          </a:p>
          <a:p>
            <a:endParaRPr lang="fr-FR" sz="1400" dirty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81000" y="304800"/>
            <a:ext cx="22363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RESULTATS ETMC </a:t>
            </a:r>
          </a:p>
          <a:p>
            <a:endParaRPr lang="fr-FR" dirty="0"/>
          </a:p>
        </p:txBody>
      </p:sp>
      <p:pic>
        <p:nvPicPr>
          <p:cNvPr id="23556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52400"/>
            <a:ext cx="40147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ZoneTexte 4"/>
          <p:cNvSpPr txBox="1">
            <a:spLocks noChangeArrowheads="1"/>
          </p:cNvSpPr>
          <p:nvPr/>
        </p:nvSpPr>
        <p:spPr bwMode="auto">
          <a:xfrm>
            <a:off x="457200" y="1143000"/>
            <a:ext cx="1801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9 pays européens</a:t>
            </a:r>
          </a:p>
          <a:p>
            <a:r>
              <a:rPr lang="fr-FR" sz="1400" dirty="0"/>
              <a:t>N</a:t>
            </a:r>
            <a:r>
              <a:rPr lang="fr-FR" sz="1400" baseline="-25000" dirty="0"/>
              <a:t>f</a:t>
            </a:r>
            <a:r>
              <a:rPr lang="fr-FR" sz="1400" dirty="0"/>
              <a:t>=2 (</a:t>
            </a:r>
            <a:r>
              <a:rPr lang="fr-FR" sz="1400" dirty="0" err="1"/>
              <a:t>u,d</a:t>
            </a:r>
            <a:r>
              <a:rPr lang="fr-FR" sz="1400" dirty="0"/>
              <a:t>)</a:t>
            </a:r>
          </a:p>
          <a:p>
            <a:r>
              <a:rPr lang="fr-FR" sz="1400" dirty="0" err="1"/>
              <a:t>Twisted</a:t>
            </a:r>
            <a:r>
              <a:rPr lang="fr-FR" sz="1400" dirty="0"/>
              <a:t> mass action</a:t>
            </a:r>
          </a:p>
          <a:p>
            <a:r>
              <a:rPr lang="fr-FR" sz="1400" dirty="0" err="1"/>
              <a:t>m</a:t>
            </a:r>
            <a:r>
              <a:rPr lang="fr-FR" sz="1400" baseline="-25000" dirty="0" err="1"/>
              <a:t>π</a:t>
            </a:r>
            <a:r>
              <a:rPr lang="fr-FR" sz="1400" dirty="0"/>
              <a:t>&gt;</a:t>
            </a:r>
            <a:r>
              <a:rPr lang="fr-FR" sz="1400" dirty="0" smtClean="0"/>
              <a:t>270 </a:t>
            </a:r>
            <a:r>
              <a:rPr lang="fr-FR" sz="1400" dirty="0"/>
              <a:t>MeV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18921</TotalTime>
  <Words>1499</Words>
  <Application>Microsoft PowerPoint</Application>
  <PresentationFormat>Présentation à l'écran (4:3)</PresentationFormat>
  <Paragraphs>165</Paragraphs>
  <Slides>31</Slides>
  <Notes>2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Modèle par défaut</vt:lpstr>
      <vt:lpstr>Diapositive 1</vt:lpstr>
      <vt:lpstr>Diapositive 2</vt:lpstr>
      <vt:lpstr>Comment calcule-t-on  les facteurs de forme ?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Conclusion</vt:lpstr>
    </vt:vector>
  </TitlesOfParts>
  <Company>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IN2P325</dc:creator>
  <cp:lastModifiedBy>Jaume Carbonell</cp:lastModifiedBy>
  <cp:revision>741</cp:revision>
  <cp:lastPrinted>2011-10-01T20:36:01Z</cp:lastPrinted>
  <dcterms:created xsi:type="dcterms:W3CDTF">2011-10-04T22:03:42Z</dcterms:created>
  <dcterms:modified xsi:type="dcterms:W3CDTF">2011-10-04T22:06:48Z</dcterms:modified>
</cp:coreProperties>
</file>